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notesSlides/notesSlide18.xml" ContentType="application/vnd.openxmlformats-officedocument.presentationml.notes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3"/>
  </p:notesMasterIdLst>
  <p:handoutMasterIdLst>
    <p:handoutMasterId r:id="rId284"/>
  </p:handoutMasterIdLst>
  <p:sldIdLst>
    <p:sldId id="322" r:id="rId2"/>
    <p:sldId id="321" r:id="rId3"/>
    <p:sldId id="320" r:id="rId4"/>
    <p:sldId id="319" r:id="rId5"/>
    <p:sldId id="318" r:id="rId6"/>
    <p:sldId id="323" r:id="rId7"/>
    <p:sldId id="299" r:id="rId8"/>
    <p:sldId id="300" r:id="rId9"/>
    <p:sldId id="295" r:id="rId10"/>
    <p:sldId id="297" r:id="rId11"/>
    <p:sldId id="324" r:id="rId12"/>
    <p:sldId id="325" r:id="rId13"/>
    <p:sldId id="326" r:id="rId14"/>
    <p:sldId id="328" r:id="rId15"/>
    <p:sldId id="327" r:id="rId16"/>
    <p:sldId id="330" r:id="rId17"/>
    <p:sldId id="329" r:id="rId18"/>
    <p:sldId id="331" r:id="rId19"/>
    <p:sldId id="317"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19" r:id="rId108"/>
    <p:sldId id="420" r:id="rId109"/>
    <p:sldId id="421" r:id="rId110"/>
    <p:sldId id="422" r:id="rId111"/>
    <p:sldId id="423" r:id="rId112"/>
    <p:sldId id="424" r:id="rId113"/>
    <p:sldId id="425" r:id="rId114"/>
    <p:sldId id="426" r:id="rId115"/>
    <p:sldId id="427" r:id="rId116"/>
    <p:sldId id="428" r:id="rId117"/>
    <p:sldId id="429" r:id="rId118"/>
    <p:sldId id="430" r:id="rId119"/>
    <p:sldId id="431" r:id="rId120"/>
    <p:sldId id="432" r:id="rId121"/>
    <p:sldId id="433" r:id="rId122"/>
    <p:sldId id="434" r:id="rId123"/>
    <p:sldId id="435" r:id="rId124"/>
    <p:sldId id="436" r:id="rId125"/>
    <p:sldId id="437" r:id="rId126"/>
    <p:sldId id="438" r:id="rId127"/>
    <p:sldId id="439" r:id="rId128"/>
    <p:sldId id="591" r:id="rId129"/>
    <p:sldId id="440" r:id="rId130"/>
    <p:sldId id="441" r:id="rId131"/>
    <p:sldId id="442" r:id="rId132"/>
    <p:sldId id="443" r:id="rId133"/>
    <p:sldId id="444" r:id="rId134"/>
    <p:sldId id="445" r:id="rId135"/>
    <p:sldId id="446" r:id="rId136"/>
    <p:sldId id="447" r:id="rId137"/>
    <p:sldId id="448" r:id="rId138"/>
    <p:sldId id="449" r:id="rId139"/>
    <p:sldId id="450" r:id="rId140"/>
    <p:sldId id="451" r:id="rId141"/>
    <p:sldId id="452" r:id="rId142"/>
    <p:sldId id="453" r:id="rId143"/>
    <p:sldId id="454" r:id="rId144"/>
    <p:sldId id="455" r:id="rId145"/>
    <p:sldId id="456" r:id="rId146"/>
    <p:sldId id="457" r:id="rId147"/>
    <p:sldId id="458" r:id="rId148"/>
    <p:sldId id="459" r:id="rId149"/>
    <p:sldId id="460" r:id="rId150"/>
    <p:sldId id="461" r:id="rId151"/>
    <p:sldId id="462" r:id="rId152"/>
    <p:sldId id="463" r:id="rId153"/>
    <p:sldId id="464" r:id="rId154"/>
    <p:sldId id="465" r:id="rId155"/>
    <p:sldId id="466" r:id="rId156"/>
    <p:sldId id="467" r:id="rId157"/>
    <p:sldId id="468" r:id="rId158"/>
    <p:sldId id="469" r:id="rId159"/>
    <p:sldId id="470" r:id="rId160"/>
    <p:sldId id="471" r:id="rId161"/>
    <p:sldId id="472" r:id="rId162"/>
    <p:sldId id="473" r:id="rId163"/>
    <p:sldId id="474" r:id="rId164"/>
    <p:sldId id="475" r:id="rId165"/>
    <p:sldId id="476" r:id="rId166"/>
    <p:sldId id="477" r:id="rId167"/>
    <p:sldId id="478" r:id="rId168"/>
    <p:sldId id="479" r:id="rId169"/>
    <p:sldId id="480" r:id="rId170"/>
    <p:sldId id="481" r:id="rId171"/>
    <p:sldId id="482" r:id="rId172"/>
    <p:sldId id="483" r:id="rId173"/>
    <p:sldId id="484" r:id="rId174"/>
    <p:sldId id="485" r:id="rId175"/>
    <p:sldId id="486" r:id="rId176"/>
    <p:sldId id="487" r:id="rId177"/>
    <p:sldId id="488" r:id="rId178"/>
    <p:sldId id="489" r:id="rId179"/>
    <p:sldId id="490" r:id="rId180"/>
    <p:sldId id="491" r:id="rId181"/>
    <p:sldId id="492" r:id="rId182"/>
    <p:sldId id="493" r:id="rId183"/>
    <p:sldId id="494" r:id="rId184"/>
    <p:sldId id="495" r:id="rId185"/>
    <p:sldId id="496" r:id="rId186"/>
    <p:sldId id="497" r:id="rId187"/>
    <p:sldId id="498" r:id="rId188"/>
    <p:sldId id="499" r:id="rId189"/>
    <p:sldId id="500" r:id="rId190"/>
    <p:sldId id="501" r:id="rId191"/>
    <p:sldId id="502" r:id="rId192"/>
    <p:sldId id="503" r:id="rId193"/>
    <p:sldId id="504" r:id="rId194"/>
    <p:sldId id="505" r:id="rId195"/>
    <p:sldId id="506" r:id="rId196"/>
    <p:sldId id="507" r:id="rId197"/>
    <p:sldId id="508" r:id="rId198"/>
    <p:sldId id="509" r:id="rId199"/>
    <p:sldId id="510" r:id="rId200"/>
    <p:sldId id="511" r:id="rId201"/>
    <p:sldId id="512" r:id="rId202"/>
    <p:sldId id="513" r:id="rId203"/>
    <p:sldId id="514" r:id="rId204"/>
    <p:sldId id="515" r:id="rId205"/>
    <p:sldId id="516" r:id="rId206"/>
    <p:sldId id="517" r:id="rId207"/>
    <p:sldId id="518" r:id="rId208"/>
    <p:sldId id="519" r:id="rId209"/>
    <p:sldId id="520" r:id="rId210"/>
    <p:sldId id="521" r:id="rId211"/>
    <p:sldId id="522" r:id="rId212"/>
    <p:sldId id="523" r:id="rId213"/>
    <p:sldId id="524" r:id="rId214"/>
    <p:sldId id="525" r:id="rId215"/>
    <p:sldId id="526" r:id="rId216"/>
    <p:sldId id="527" r:id="rId217"/>
    <p:sldId id="528" r:id="rId218"/>
    <p:sldId id="529" r:id="rId219"/>
    <p:sldId id="530" r:id="rId220"/>
    <p:sldId id="531" r:id="rId221"/>
    <p:sldId id="532" r:id="rId222"/>
    <p:sldId id="533" r:id="rId223"/>
    <p:sldId id="534" r:id="rId224"/>
    <p:sldId id="535" r:id="rId225"/>
    <p:sldId id="536" r:id="rId226"/>
    <p:sldId id="537" r:id="rId227"/>
    <p:sldId id="538" r:id="rId228"/>
    <p:sldId id="539" r:id="rId229"/>
    <p:sldId id="540" r:id="rId230"/>
    <p:sldId id="541" r:id="rId231"/>
    <p:sldId id="542" r:id="rId232"/>
    <p:sldId id="543" r:id="rId233"/>
    <p:sldId id="544" r:id="rId234"/>
    <p:sldId id="545" r:id="rId235"/>
    <p:sldId id="546" r:id="rId236"/>
    <p:sldId id="547" r:id="rId237"/>
    <p:sldId id="548" r:id="rId238"/>
    <p:sldId id="549" r:id="rId239"/>
    <p:sldId id="550" r:id="rId240"/>
    <p:sldId id="551" r:id="rId241"/>
    <p:sldId id="552" r:id="rId242"/>
    <p:sldId id="553" r:id="rId243"/>
    <p:sldId id="592" r:id="rId244"/>
    <p:sldId id="554" r:id="rId245"/>
    <p:sldId id="555" r:id="rId246"/>
    <p:sldId id="556" r:id="rId247"/>
    <p:sldId id="557" r:id="rId248"/>
    <p:sldId id="558" r:id="rId249"/>
    <p:sldId id="559" r:id="rId250"/>
    <p:sldId id="560" r:id="rId251"/>
    <p:sldId id="561" r:id="rId252"/>
    <p:sldId id="562" r:id="rId253"/>
    <p:sldId id="563" r:id="rId254"/>
    <p:sldId id="564" r:id="rId255"/>
    <p:sldId id="565" r:id="rId256"/>
    <p:sldId id="593" r:id="rId257"/>
    <p:sldId id="566" r:id="rId258"/>
    <p:sldId id="567" r:id="rId259"/>
    <p:sldId id="568" r:id="rId260"/>
    <p:sldId id="569" r:id="rId261"/>
    <p:sldId id="570" r:id="rId262"/>
    <p:sldId id="571" r:id="rId263"/>
    <p:sldId id="572" r:id="rId264"/>
    <p:sldId id="573" r:id="rId265"/>
    <p:sldId id="574" r:id="rId266"/>
    <p:sldId id="575" r:id="rId267"/>
    <p:sldId id="576" r:id="rId268"/>
    <p:sldId id="577" r:id="rId269"/>
    <p:sldId id="578" r:id="rId270"/>
    <p:sldId id="579" r:id="rId271"/>
    <p:sldId id="580" r:id="rId272"/>
    <p:sldId id="581" r:id="rId273"/>
    <p:sldId id="582" r:id="rId274"/>
    <p:sldId id="583" r:id="rId275"/>
    <p:sldId id="584" r:id="rId276"/>
    <p:sldId id="585" r:id="rId277"/>
    <p:sldId id="586" r:id="rId278"/>
    <p:sldId id="587" r:id="rId279"/>
    <p:sldId id="588" r:id="rId280"/>
    <p:sldId id="589" r:id="rId281"/>
    <p:sldId id="590" r:id="rId282"/>
  </p:sldIdLst>
  <p:sldSz cx="9144000" cy="6858000" type="screen4x3"/>
  <p:notesSz cx="6648450" cy="9782175"/>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6" autoAdjust="0"/>
    <p:restoredTop sz="90929"/>
  </p:normalViewPr>
  <p:slideViewPr>
    <p:cSldViewPr snapToGrid="0">
      <p:cViewPr varScale="1">
        <p:scale>
          <a:sx n="53" d="100"/>
          <a:sy n="53" d="100"/>
        </p:scale>
        <p:origin x="-78"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30"/>
    </p:cViewPr>
  </p:sorterViewPr>
  <p:notesViewPr>
    <p:cSldViewPr snapToGrid="0">
      <p:cViewPr varScale="1">
        <p:scale>
          <a:sx n="38" d="100"/>
          <a:sy n="38" d="100"/>
        </p:scale>
        <p:origin x="-1530" y="-72"/>
      </p:cViewPr>
      <p:guideLst>
        <p:guide orient="horz" pos="3081"/>
        <p:guide pos="2094"/>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01.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104.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37.wmf"/></Relationships>
</file>

<file path=ppt/drawings/_rels/vmlDrawing105.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37.w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107.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37.wmf"/></Relationships>
</file>

<file path=ppt/drawings/_rels/vmlDrawing108.vml.rels><?xml version="1.0" encoding="UTF-8" standalone="yes"?>
<Relationships xmlns="http://schemas.openxmlformats.org/package/2006/relationships"><Relationship Id="rId2" Type="http://schemas.openxmlformats.org/officeDocument/2006/relationships/image" Target="../media/image167.wmf"/><Relationship Id="rId1" Type="http://schemas.openxmlformats.org/officeDocument/2006/relationships/image" Target="../media/image1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6.wmf"/><Relationship Id="rId1" Type="http://schemas.openxmlformats.org/officeDocument/2006/relationships/image" Target="../media/image23.wmf"/><Relationship Id="rId4"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29.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1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9.wmf"/><Relationship Id="rId1" Type="http://schemas.openxmlformats.org/officeDocument/2006/relationships/image" Target="../media/image23.wmf"/><Relationship Id="rId4" Type="http://schemas.openxmlformats.org/officeDocument/2006/relationships/image" Target="../media/image4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41.wmf"/><Relationship Id="rId1" Type="http://schemas.openxmlformats.org/officeDocument/2006/relationships/image" Target="../media/image23.wmf"/><Relationship Id="rId4" Type="http://schemas.openxmlformats.org/officeDocument/2006/relationships/image" Target="../media/image4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4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4.wmf"/><Relationship Id="rId5" Type="http://schemas.openxmlformats.org/officeDocument/2006/relationships/image" Target="../media/image73.wmf"/><Relationship Id="rId4" Type="http://schemas.openxmlformats.org/officeDocument/2006/relationships/image" Target="../media/image72.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7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80.wmf"/><Relationship Id="rId1" Type="http://schemas.openxmlformats.org/officeDocument/2006/relationships/image" Target="../media/image6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81.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6.wmf"/><Relationship Id="rId1" Type="http://schemas.openxmlformats.org/officeDocument/2006/relationships/image" Target="../media/image82.wmf"/><Relationship Id="rId5" Type="http://schemas.openxmlformats.org/officeDocument/2006/relationships/image" Target="../media/image84.wmf"/><Relationship Id="rId4" Type="http://schemas.openxmlformats.org/officeDocument/2006/relationships/image" Target="../media/image83.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2.wmf"/><Relationship Id="rId1" Type="http://schemas.openxmlformats.org/officeDocument/2006/relationships/image" Target="../media/image90.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9.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99.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0.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92.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93.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sz="quarter" idx="1"/>
          </p:nvPr>
        </p:nvSpPr>
        <p:spPr bwMode="auto">
          <a:xfrm>
            <a:off x="3767138" y="0"/>
            <a:ext cx="2881312" cy="4889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GB"/>
          </a:p>
        </p:txBody>
      </p:sp>
      <p:sp>
        <p:nvSpPr>
          <p:cNvPr id="3076" name="Rectangle 4"/>
          <p:cNvSpPr>
            <a:spLocks noGrp="1" noChangeArrowheads="1"/>
          </p:cNvSpPr>
          <p:nvPr>
            <p:ph type="ftr" sz="quarter" idx="2"/>
          </p:nvPr>
        </p:nvSpPr>
        <p:spPr bwMode="auto">
          <a:xfrm>
            <a:off x="0" y="9293225"/>
            <a:ext cx="2881313" cy="4889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GB"/>
          </a:p>
        </p:txBody>
      </p:sp>
      <p:sp>
        <p:nvSpPr>
          <p:cNvPr id="3077" name="Rectangle 5"/>
          <p:cNvSpPr>
            <a:spLocks noGrp="1" noChangeArrowheads="1"/>
          </p:cNvSpPr>
          <p:nvPr>
            <p:ph type="sldNum" sz="quarter" idx="3"/>
          </p:nvPr>
        </p:nvSpPr>
        <p:spPr bwMode="auto">
          <a:xfrm>
            <a:off x="3767138" y="9293225"/>
            <a:ext cx="2881312" cy="4889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394113C5-41E6-4C4B-A319-6E9D4033EE8A}"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GB"/>
          </a:p>
        </p:txBody>
      </p:sp>
      <p:sp>
        <p:nvSpPr>
          <p:cNvPr id="2051"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GB"/>
          </a:p>
        </p:txBody>
      </p:sp>
      <p:sp>
        <p:nvSpPr>
          <p:cNvPr id="2052" name="Rectangle 4"/>
          <p:cNvSpPr>
            <a:spLocks noChangeArrowheads="1" noTextEdit="1"/>
          </p:cNvSpPr>
          <p:nvPr>
            <p:ph type="sldImg" idx="2"/>
          </p:nvPr>
        </p:nvSpPr>
        <p:spPr bwMode="auto">
          <a:xfrm>
            <a:off x="881063" y="735013"/>
            <a:ext cx="4887912" cy="3665537"/>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4"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GB"/>
          </a:p>
        </p:txBody>
      </p:sp>
      <p:sp>
        <p:nvSpPr>
          <p:cNvPr id="2055"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FEFCD563-A43A-44E1-90DE-3615DD1245F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0CD14-8432-4C91-AD7E-C0FABE7CEFC6}" type="slidenum">
              <a:rPr lang="en-GB"/>
              <a:pPr/>
              <a:t>1</a:t>
            </a:fld>
            <a:endParaRPr lang="en-GB"/>
          </a:p>
        </p:txBody>
      </p:sp>
      <p:sp>
        <p:nvSpPr>
          <p:cNvPr id="312322" name="Rectangle 2"/>
          <p:cNvSpPr>
            <a:spLocks noChangeArrowheads="1" noTextEdit="1"/>
          </p:cNvSpPr>
          <p:nvPr>
            <p:ph type="sldImg"/>
          </p:nvPr>
        </p:nvSpPr>
        <p:spPr>
          <a:ln cap="flat"/>
        </p:spPr>
      </p:sp>
      <p:sp>
        <p:nvSpPr>
          <p:cNvPr id="312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0F9BE6A-F17A-41AF-9D9E-BA086C9FE4E8}" type="slidenum">
              <a:rPr lang="en-GB"/>
              <a:pPr/>
              <a:t>27</a:t>
            </a:fld>
            <a:endParaRPr lang="en-GB"/>
          </a:p>
        </p:txBody>
      </p:sp>
      <p:sp>
        <p:nvSpPr>
          <p:cNvPr id="338946" name="Rectangle 2"/>
          <p:cNvSpPr>
            <a:spLocks noChangeArrowheads="1"/>
          </p:cNvSpPr>
          <p:nvPr/>
        </p:nvSpPr>
        <p:spPr bwMode="auto">
          <a:xfrm>
            <a:off x="3765550" y="4763"/>
            <a:ext cx="2882900" cy="457200"/>
          </a:xfrm>
          <a:prstGeom prst="rect">
            <a:avLst/>
          </a:prstGeom>
          <a:noFill/>
          <a:ln w="12700">
            <a:noFill/>
            <a:miter lim="800000"/>
            <a:headEnd/>
            <a:tailEnd/>
          </a:ln>
          <a:effectLst/>
        </p:spPr>
        <p:txBody>
          <a:bodyPr wrap="none" anchor="ctr"/>
          <a:lstStyle/>
          <a:p>
            <a:endParaRPr lang="cs-CZ"/>
          </a:p>
        </p:txBody>
      </p:sp>
      <p:sp>
        <p:nvSpPr>
          <p:cNvPr id="338947" name="Rectangle 3"/>
          <p:cNvSpPr>
            <a:spLocks noChangeArrowheads="1"/>
          </p:cNvSpPr>
          <p:nvPr/>
        </p:nvSpPr>
        <p:spPr bwMode="auto">
          <a:xfrm>
            <a:off x="3765550" y="9318625"/>
            <a:ext cx="2882900" cy="457200"/>
          </a:xfrm>
          <a:prstGeom prst="rect">
            <a:avLst/>
          </a:prstGeom>
          <a:noFill/>
          <a:ln w="12700">
            <a:noFill/>
            <a:miter lim="800000"/>
            <a:headEnd/>
            <a:tailEnd/>
          </a:ln>
          <a:effectLst/>
        </p:spPr>
        <p:txBody>
          <a:bodyPr lIns="19050" tIns="0" rIns="19050" bIns="0" anchor="b"/>
          <a:lstStyle/>
          <a:p>
            <a:pPr algn="r" defTabSz="762000"/>
            <a:r>
              <a:rPr lang="en-US" sz="1000" i="1"/>
              <a:t>11</a:t>
            </a:r>
          </a:p>
        </p:txBody>
      </p:sp>
      <p:sp>
        <p:nvSpPr>
          <p:cNvPr id="338948" name="Rectangle 4"/>
          <p:cNvSpPr>
            <a:spLocks noChangeArrowheads="1"/>
          </p:cNvSpPr>
          <p:nvPr/>
        </p:nvSpPr>
        <p:spPr bwMode="auto">
          <a:xfrm>
            <a:off x="-1588" y="9318625"/>
            <a:ext cx="2881313" cy="457200"/>
          </a:xfrm>
          <a:prstGeom prst="rect">
            <a:avLst/>
          </a:prstGeom>
          <a:noFill/>
          <a:ln w="12700">
            <a:noFill/>
            <a:miter lim="800000"/>
            <a:headEnd/>
            <a:tailEnd/>
          </a:ln>
          <a:effectLst/>
        </p:spPr>
        <p:txBody>
          <a:bodyPr wrap="none" anchor="ctr"/>
          <a:lstStyle/>
          <a:p>
            <a:endParaRPr lang="cs-CZ"/>
          </a:p>
        </p:txBody>
      </p:sp>
      <p:sp>
        <p:nvSpPr>
          <p:cNvPr id="338949" name="Rectangle 5"/>
          <p:cNvSpPr>
            <a:spLocks noChangeArrowheads="1"/>
          </p:cNvSpPr>
          <p:nvPr/>
        </p:nvSpPr>
        <p:spPr bwMode="auto">
          <a:xfrm>
            <a:off x="-1588" y="4763"/>
            <a:ext cx="2881313" cy="457200"/>
          </a:xfrm>
          <a:prstGeom prst="rect">
            <a:avLst/>
          </a:prstGeom>
          <a:noFill/>
          <a:ln w="12700">
            <a:noFill/>
            <a:miter lim="800000"/>
            <a:headEnd/>
            <a:tailEnd/>
          </a:ln>
          <a:effectLst/>
        </p:spPr>
        <p:txBody>
          <a:bodyPr wrap="none" anchor="ctr"/>
          <a:lstStyle/>
          <a:p>
            <a:endParaRPr lang="cs-CZ"/>
          </a:p>
        </p:txBody>
      </p:sp>
      <p:sp>
        <p:nvSpPr>
          <p:cNvPr id="338950"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38951"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The four defect types are charted with the chart height being the relative frequency of occurrence and the defects ordered in descending order of magnitude.  This is a discrete chart, one of the two ways Pareto charts are commonly constructed.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FB8E572-2C4B-4495-B365-2C9FD6E65499}" type="slidenum">
              <a:rPr lang="en-GB"/>
              <a:pPr/>
              <a:t>28</a:t>
            </a:fld>
            <a:endParaRPr lang="en-GB"/>
          </a:p>
        </p:txBody>
      </p:sp>
      <p:sp>
        <p:nvSpPr>
          <p:cNvPr id="340994" name="Rectangle 2"/>
          <p:cNvSpPr>
            <a:spLocks noChangeArrowheads="1"/>
          </p:cNvSpPr>
          <p:nvPr/>
        </p:nvSpPr>
        <p:spPr bwMode="auto">
          <a:xfrm>
            <a:off x="3765550" y="4763"/>
            <a:ext cx="2882900" cy="457200"/>
          </a:xfrm>
          <a:prstGeom prst="rect">
            <a:avLst/>
          </a:prstGeom>
          <a:noFill/>
          <a:ln w="12700">
            <a:noFill/>
            <a:miter lim="800000"/>
            <a:headEnd/>
            <a:tailEnd/>
          </a:ln>
          <a:effectLst/>
        </p:spPr>
        <p:txBody>
          <a:bodyPr wrap="none" anchor="ctr"/>
          <a:lstStyle/>
          <a:p>
            <a:endParaRPr lang="cs-CZ"/>
          </a:p>
        </p:txBody>
      </p:sp>
      <p:sp>
        <p:nvSpPr>
          <p:cNvPr id="340995" name="Rectangle 3"/>
          <p:cNvSpPr>
            <a:spLocks noChangeArrowheads="1"/>
          </p:cNvSpPr>
          <p:nvPr/>
        </p:nvSpPr>
        <p:spPr bwMode="auto">
          <a:xfrm>
            <a:off x="3765550" y="9318625"/>
            <a:ext cx="2882900" cy="457200"/>
          </a:xfrm>
          <a:prstGeom prst="rect">
            <a:avLst/>
          </a:prstGeom>
          <a:noFill/>
          <a:ln w="12700">
            <a:noFill/>
            <a:miter lim="800000"/>
            <a:headEnd/>
            <a:tailEnd/>
          </a:ln>
          <a:effectLst/>
        </p:spPr>
        <p:txBody>
          <a:bodyPr lIns="19050" tIns="0" rIns="19050" bIns="0" anchor="b"/>
          <a:lstStyle/>
          <a:p>
            <a:pPr algn="r" defTabSz="762000"/>
            <a:r>
              <a:rPr lang="en-US" sz="1000" i="1"/>
              <a:t>12</a:t>
            </a:r>
          </a:p>
        </p:txBody>
      </p:sp>
      <p:sp>
        <p:nvSpPr>
          <p:cNvPr id="340996" name="Rectangle 4"/>
          <p:cNvSpPr>
            <a:spLocks noChangeArrowheads="1"/>
          </p:cNvSpPr>
          <p:nvPr/>
        </p:nvSpPr>
        <p:spPr bwMode="auto">
          <a:xfrm>
            <a:off x="-1588" y="9318625"/>
            <a:ext cx="2881313" cy="457200"/>
          </a:xfrm>
          <a:prstGeom prst="rect">
            <a:avLst/>
          </a:prstGeom>
          <a:noFill/>
          <a:ln w="12700">
            <a:noFill/>
            <a:miter lim="800000"/>
            <a:headEnd/>
            <a:tailEnd/>
          </a:ln>
          <a:effectLst/>
        </p:spPr>
        <p:txBody>
          <a:bodyPr wrap="none" anchor="ctr"/>
          <a:lstStyle/>
          <a:p>
            <a:endParaRPr lang="cs-CZ"/>
          </a:p>
        </p:txBody>
      </p:sp>
      <p:sp>
        <p:nvSpPr>
          <p:cNvPr id="340997" name="Rectangle 5"/>
          <p:cNvSpPr>
            <a:spLocks noChangeArrowheads="1"/>
          </p:cNvSpPr>
          <p:nvPr/>
        </p:nvSpPr>
        <p:spPr bwMode="auto">
          <a:xfrm>
            <a:off x="-1588" y="4763"/>
            <a:ext cx="2881313" cy="457200"/>
          </a:xfrm>
          <a:prstGeom prst="rect">
            <a:avLst/>
          </a:prstGeom>
          <a:noFill/>
          <a:ln w="12700">
            <a:noFill/>
            <a:miter lim="800000"/>
            <a:headEnd/>
            <a:tailEnd/>
          </a:ln>
          <a:effectLst/>
        </p:spPr>
        <p:txBody>
          <a:bodyPr wrap="none" anchor="ctr"/>
          <a:lstStyle/>
          <a:p>
            <a:endParaRPr lang="cs-CZ"/>
          </a:p>
        </p:txBody>
      </p:sp>
      <p:sp>
        <p:nvSpPr>
          <p:cNvPr id="340998"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40999"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This chart adds the cumulative line to the chart showing the alternate charting technique.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A8242-CB8F-4D1B-AD53-376F8995E1D2}" type="slidenum">
              <a:rPr lang="en-GB"/>
              <a:pPr/>
              <a:t>29</a:t>
            </a:fld>
            <a:endParaRPr lang="en-GB"/>
          </a:p>
        </p:txBody>
      </p:sp>
      <p:sp>
        <p:nvSpPr>
          <p:cNvPr id="343042"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Pareto analysis uses an ordered histogram to highlight the major causes of quality problems.</a:t>
            </a:r>
          </a:p>
        </p:txBody>
      </p:sp>
      <p:sp>
        <p:nvSpPr>
          <p:cNvPr id="343043"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EFA18-F355-48CC-AFD8-97E200045ED7}" type="slidenum">
              <a:rPr lang="en-GB"/>
              <a:pPr/>
              <a:t>34</a:t>
            </a:fld>
            <a:endParaRPr lang="en-GB"/>
          </a:p>
        </p:txBody>
      </p:sp>
      <p:sp>
        <p:nvSpPr>
          <p:cNvPr id="349186"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A flowchart diagrams the steps in a process. Flowcharts help problem solvers better understand the process so they can highlight quality problems.</a:t>
            </a:r>
          </a:p>
        </p:txBody>
      </p:sp>
      <p:sp>
        <p:nvSpPr>
          <p:cNvPr id="349187"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124EB-E2B7-4EE2-B287-AF6AC76D122F}" type="slidenum">
              <a:rPr lang="en-GB"/>
              <a:pPr/>
              <a:t>35</a:t>
            </a:fld>
            <a:endParaRPr lang="en-GB"/>
          </a:p>
        </p:txBody>
      </p:sp>
      <p:sp>
        <p:nvSpPr>
          <p:cNvPr id="351234"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A flowchart diagrams the steps in a process. Flowcharts help problem solvers better understand the process so they can highlight quality problems.</a:t>
            </a:r>
          </a:p>
        </p:txBody>
      </p:sp>
      <p:sp>
        <p:nvSpPr>
          <p:cNvPr id="351235"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BF874-58D7-427D-9131-1AF478D7B313}" type="slidenum">
              <a:rPr lang="en-GB"/>
              <a:pPr/>
              <a:t>36</a:t>
            </a:fld>
            <a:endParaRPr lang="en-GB"/>
          </a:p>
        </p:txBody>
      </p:sp>
      <p:sp>
        <p:nvSpPr>
          <p:cNvPr id="353282"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A flowchart diagrams the steps in a process. Flowcharts help problem solvers better understand the process so they can highlight quality problems.</a:t>
            </a:r>
          </a:p>
        </p:txBody>
      </p:sp>
      <p:sp>
        <p:nvSpPr>
          <p:cNvPr id="353283"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61F3C-79A1-46FD-AFB6-F0054FD2EACC}" type="slidenum">
              <a:rPr lang="en-GB"/>
              <a:pPr/>
              <a:t>39</a:t>
            </a:fld>
            <a:endParaRPr lang="en-GB"/>
          </a:p>
        </p:txBody>
      </p:sp>
      <p:sp>
        <p:nvSpPr>
          <p:cNvPr id="357378"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A check sheet is a fact-finding tool used to collect data about quality problems.  A typical check sheet tallies the number of defects by previously identified categories.  The next step is to graph the defects per category in a histogram.</a:t>
            </a:r>
          </a:p>
        </p:txBody>
      </p:sp>
      <p:sp>
        <p:nvSpPr>
          <p:cNvPr id="357379"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4F5D3-CFA0-4DE4-A8E5-01524BE42BBC}" type="slidenum">
              <a:rPr lang="en-GB"/>
              <a:pPr/>
              <a:t>40</a:t>
            </a:fld>
            <a:endParaRPr lang="en-GB"/>
          </a:p>
        </p:txBody>
      </p:sp>
      <p:sp>
        <p:nvSpPr>
          <p:cNvPr id="359426"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Histograms are graphical frequency tables that visually capture and display the variation in a set of data.</a:t>
            </a:r>
          </a:p>
        </p:txBody>
      </p:sp>
      <p:sp>
        <p:nvSpPr>
          <p:cNvPr id="359427"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A34D3E-DC75-4C8E-BA5C-A93483E8E310}" type="slidenum">
              <a:rPr lang="en-GB"/>
              <a:pPr/>
              <a:t>41</a:t>
            </a:fld>
            <a:endParaRPr lang="en-GB"/>
          </a:p>
        </p:txBody>
      </p:sp>
      <p:sp>
        <p:nvSpPr>
          <p:cNvPr id="361474"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Scatter diagrams and tightness of points plotted on the graph gives an indication of the strength of the relationship.  A cluster of points resembling a straight line indicates the strongest correlation between the variables.  In this graph, there is a strong positive correlation between x and y.</a:t>
            </a:r>
          </a:p>
        </p:txBody>
      </p:sp>
      <p:sp>
        <p:nvSpPr>
          <p:cNvPr id="361475"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DF3FF-B40B-4060-9E95-BEB9F2569CA7}" type="slidenum">
              <a:rPr lang="en-GB"/>
              <a:pPr/>
              <a:t>42</a:t>
            </a:fld>
            <a:endParaRPr lang="en-GB"/>
          </a:p>
        </p:txBody>
      </p:sp>
      <p:sp>
        <p:nvSpPr>
          <p:cNvPr id="363522" name="Rectangle 2"/>
          <p:cNvSpPr>
            <a:spLocks noChangeArrowheads="1"/>
          </p:cNvSpPr>
          <p:nvPr>
            <p:ph type="body" idx="1"/>
          </p:nvPr>
        </p:nvSpPr>
        <p:spPr bwMode="auto">
          <a:xfrm>
            <a:off x="884238" y="4646613"/>
            <a:ext cx="4876800" cy="4400550"/>
          </a:xfrm>
          <a:prstGeom prst="rect">
            <a:avLst/>
          </a:prstGeom>
          <a:noFill/>
          <a:ln>
            <a:miter lim="800000"/>
            <a:headEnd/>
            <a:tailEnd/>
          </a:ln>
        </p:spPr>
        <p:txBody>
          <a:bodyPr lIns="93662" tIns="47625" rIns="93662" bIns="47625"/>
          <a:lstStyle/>
          <a:p>
            <a:r>
              <a:rPr lang="en-US"/>
              <a:t>Process control involves monitoring a production process and charting the results on a control chart. If  any  of  the points plotted falls outside the control limits, the process is out-of-control. </a:t>
            </a:r>
          </a:p>
        </p:txBody>
      </p:sp>
      <p:sp>
        <p:nvSpPr>
          <p:cNvPr id="363523" name="Rectangle 3"/>
          <p:cNvSpPr>
            <a:spLocks noChangeArrowheads="1"/>
          </p:cNvSpPr>
          <p:nvPr>
            <p:ph type="sldImg"/>
          </p:nvPr>
        </p:nvSpPr>
        <p:spPr bwMode="auto">
          <a:xfrm>
            <a:off x="887413" y="739775"/>
            <a:ext cx="4875212" cy="3656013"/>
          </a:xfrm>
          <a:prstGeom prst="rect">
            <a:avLst/>
          </a:prstGeom>
          <a:noFill/>
          <a:ln w="12700"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C3CA3-E727-42F6-AC4A-EAAD08C320D1}" type="slidenum">
              <a:rPr lang="en-GB"/>
              <a:pPr/>
              <a:t>3</a:t>
            </a:fld>
            <a:endParaRPr lang="en-GB"/>
          </a:p>
        </p:txBody>
      </p:sp>
      <p:sp>
        <p:nvSpPr>
          <p:cNvPr id="309250" name="Rectangle 1026"/>
          <p:cNvSpPr>
            <a:spLocks noChangeArrowheads="1" noTextEdit="1"/>
          </p:cNvSpPr>
          <p:nvPr>
            <p:ph type="sldImg"/>
          </p:nvPr>
        </p:nvSpPr>
        <p:spPr>
          <a:ln/>
        </p:spPr>
      </p:sp>
      <p:sp>
        <p:nvSpPr>
          <p:cNvPr id="3092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7EA69-841C-4A73-8F6F-57B7DF18F0AB}" type="slidenum">
              <a:rPr lang="en-GB"/>
              <a:pPr/>
              <a:t>47</a:t>
            </a:fld>
            <a:endParaRPr lang="en-GB"/>
          </a:p>
        </p:txBody>
      </p:sp>
      <p:sp>
        <p:nvSpPr>
          <p:cNvPr id="369666" name="Rectangle 2"/>
          <p:cNvSpPr>
            <a:spLocks noChangeArrowheads="1"/>
          </p:cNvSpPr>
          <p:nvPr>
            <p:ph type="sldImg"/>
          </p:nvPr>
        </p:nvSpPr>
        <p:spPr bwMode="auto">
          <a:xfrm>
            <a:off x="881063" y="735013"/>
            <a:ext cx="4887912" cy="3665537"/>
          </a:xfrm>
          <a:prstGeom prst="rect">
            <a:avLst/>
          </a:prstGeom>
          <a:solidFill>
            <a:srgbClr val="FFFFFF"/>
          </a:solidFill>
          <a:ln>
            <a:solidFill>
              <a:srgbClr val="000000"/>
            </a:solidFill>
            <a:miter lim="800000"/>
            <a:headEnd/>
            <a:tailEnd/>
          </a:ln>
        </p:spPr>
      </p:sp>
      <p:sp>
        <p:nvSpPr>
          <p:cNvPr id="369667" name="Rectangle 3"/>
          <p:cNvSpPr>
            <a:spLocks noChangeArrowheads="1"/>
          </p:cNvSpPr>
          <p:nvPr>
            <p:ph type="body" idx="1"/>
          </p:nvPr>
        </p:nvSpPr>
        <p:spPr bwMode="auto">
          <a:xfrm>
            <a:off x="885825" y="4646613"/>
            <a:ext cx="4876800" cy="4402137"/>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492D577-BA92-4096-BFFF-91B2F16CD0B7}" type="slidenum">
              <a:rPr lang="en-GB"/>
              <a:pPr/>
              <a:t>52</a:t>
            </a:fld>
            <a:endParaRPr lang="en-GB"/>
          </a:p>
        </p:txBody>
      </p:sp>
      <p:sp>
        <p:nvSpPr>
          <p:cNvPr id="375810"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75811"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2</a:t>
            </a:r>
          </a:p>
        </p:txBody>
      </p:sp>
      <p:sp>
        <p:nvSpPr>
          <p:cNvPr id="375812"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75813"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75814"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75815"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The first set of slides presents the various aspects of common and assignable causes.  This slide and the two following show a normal process distribution and how it allows for expected variability which is termed common causes.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E55A105-2B64-459C-A013-88ACFEB3B44C}" type="slidenum">
              <a:rPr lang="en-GB"/>
              <a:pPr/>
              <a:t>53</a:t>
            </a:fld>
            <a:endParaRPr lang="en-GB"/>
          </a:p>
        </p:txBody>
      </p:sp>
      <p:sp>
        <p:nvSpPr>
          <p:cNvPr id="377858"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77859"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7</a:t>
            </a:r>
          </a:p>
        </p:txBody>
      </p:sp>
      <p:sp>
        <p:nvSpPr>
          <p:cNvPr id="377860"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77861"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77862"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77863"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The new distribution will look as shown in this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FD5578A-93AF-481B-91A9-36026DDAE24F}" type="slidenum">
              <a:rPr lang="en-GB"/>
              <a:pPr/>
              <a:t>54</a:t>
            </a:fld>
            <a:endParaRPr lang="en-GB"/>
          </a:p>
        </p:txBody>
      </p:sp>
      <p:sp>
        <p:nvSpPr>
          <p:cNvPr id="379906"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79907"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9</a:t>
            </a:r>
          </a:p>
        </p:txBody>
      </p:sp>
      <p:sp>
        <p:nvSpPr>
          <p:cNvPr id="379908"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79909"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79910"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79911"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The new distribution has a much greater spread (higher standard deviation).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CC593FD3-97CD-482A-901C-3250091EE068}" type="slidenum">
              <a:rPr lang="en-GB"/>
              <a:pPr/>
              <a:t>55</a:t>
            </a:fld>
            <a:endParaRPr lang="en-GB"/>
          </a:p>
        </p:txBody>
      </p:sp>
      <p:sp>
        <p:nvSpPr>
          <p:cNvPr id="381954"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81955"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11</a:t>
            </a:r>
          </a:p>
        </p:txBody>
      </p:sp>
      <p:sp>
        <p:nvSpPr>
          <p:cNvPr id="381956"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81957"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81958"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81959"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A skewed (non-normal) distribution will result in a different pattern of variability.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4EA4D2A-C004-4B88-AAD0-BA77404F2177}" type="slidenum">
              <a:rPr lang="en-GB"/>
              <a:pPr/>
              <a:t>56</a:t>
            </a:fld>
            <a:endParaRPr lang="en-GB"/>
          </a:p>
        </p:txBody>
      </p:sp>
      <p:sp>
        <p:nvSpPr>
          <p:cNvPr id="384002"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84003"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20</a:t>
            </a:r>
          </a:p>
        </p:txBody>
      </p:sp>
      <p:sp>
        <p:nvSpPr>
          <p:cNvPr id="384004"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84005"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84006"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84007"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And at +/- 3 sigma, the most common choice of confidence/control limits in quality control application, the area is 99.97%.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674F962-F867-44B4-A4EA-D02021F63C29}" type="slidenum">
              <a:rPr lang="en-GB"/>
              <a:pPr/>
              <a:t>57</a:t>
            </a:fld>
            <a:endParaRPr lang="en-GB"/>
          </a:p>
        </p:txBody>
      </p:sp>
      <p:sp>
        <p:nvSpPr>
          <p:cNvPr id="386050"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86051"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24</a:t>
            </a:r>
          </a:p>
        </p:txBody>
      </p:sp>
      <p:sp>
        <p:nvSpPr>
          <p:cNvPr id="386052"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86053"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86054"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86055"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However, the third sample plots outside the original distribution, indicating the likely presence of an assignable cause.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0C35C00F-B49D-40E3-8387-7A759DCE88E0}" type="slidenum">
              <a:rPr lang="en-GB"/>
              <a:pPr/>
              <a:t>58</a:t>
            </a:fld>
            <a:endParaRPr lang="en-GB"/>
          </a:p>
        </p:txBody>
      </p:sp>
      <p:sp>
        <p:nvSpPr>
          <p:cNvPr id="388098"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88099"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30</a:t>
            </a:r>
          </a:p>
        </p:txBody>
      </p:sp>
      <p:sp>
        <p:nvSpPr>
          <p:cNvPr id="388100"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88101"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88102"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88103"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And finally, this chart shows a process with two points actually outside the control limits, an easy indicator to detect but not the only one.</a:t>
            </a:r>
          </a:p>
          <a:p>
            <a:endParaRPr lang="en-US"/>
          </a:p>
          <a:p>
            <a:r>
              <a:rPr lang="en-US"/>
              <a:t>These rules, there are a few more, are commonly referred to as the Western Electric Rules and can be found in any advanced quality reference.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FC4E863-FBE3-4BD2-AC55-306AC05A4551}" type="slidenum">
              <a:rPr lang="en-GB"/>
              <a:pPr/>
              <a:t>59</a:t>
            </a:fld>
            <a:endParaRPr lang="en-GB"/>
          </a:p>
        </p:txBody>
      </p:sp>
      <p:sp>
        <p:nvSpPr>
          <p:cNvPr id="390146"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90147"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32</a:t>
            </a:r>
          </a:p>
        </p:txBody>
      </p:sp>
      <p:sp>
        <p:nvSpPr>
          <p:cNvPr id="390148"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90149"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90150"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90151"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As long as the area encompassed by the control limits is less than 100% of the area under the distribution, there will be a probability of a Type I error.  A Type I error occurs when it is concluded that a process is out of control when in fact pure randomness is present.  Given +/- 3 sigma, the probability of a Type I error is 1 - 0.9997 = 0.0003, a very small probability.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FE0658F-452D-4FC0-933E-A4F72F8FF777}" type="slidenum">
              <a:rPr lang="en-GB"/>
              <a:pPr/>
              <a:t>60</a:t>
            </a:fld>
            <a:endParaRPr lang="en-GB"/>
          </a:p>
        </p:txBody>
      </p:sp>
      <p:sp>
        <p:nvSpPr>
          <p:cNvPr id="392194"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92195"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33</a:t>
            </a:r>
          </a:p>
        </p:txBody>
      </p:sp>
      <p:sp>
        <p:nvSpPr>
          <p:cNvPr id="392196"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92197"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92198"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92199"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When the control limits are changed to +/- 2 sigma, the probability of a Type I error goes up considerably, from 0.0003 to 1 - 0.9544 = 0.0456.  While this is still a small probability, it is a change that should be carefully considered.  In practice, this would mean more samples would be identified inappropriately as out-of-control.  Even if they were subsequently ‘Okd’, there would be increased costs due to many more cycles through the four step improvement process shown previously.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04A79-170D-40FA-9F28-CF3ED3E91F96}" type="slidenum">
              <a:rPr lang="en-GB"/>
              <a:pPr/>
              <a:t>4</a:t>
            </a:fld>
            <a:endParaRPr lang="en-GB"/>
          </a:p>
        </p:txBody>
      </p:sp>
      <p:sp>
        <p:nvSpPr>
          <p:cNvPr id="307202" name="Rectangle 1026"/>
          <p:cNvSpPr>
            <a:spLocks noChangeArrowheads="1" noTextEdit="1"/>
          </p:cNvSpPr>
          <p:nvPr>
            <p:ph type="sldImg"/>
          </p:nvPr>
        </p:nvSpPr>
        <p:spPr>
          <a:ln/>
        </p:spPr>
      </p:sp>
      <p:sp>
        <p:nvSpPr>
          <p:cNvPr id="3072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0C151A69-99AC-40E0-91F0-44ABA7889D0E}" type="slidenum">
              <a:rPr lang="en-GB"/>
              <a:pPr/>
              <a:t>61</a:t>
            </a:fld>
            <a:endParaRPr lang="en-GB"/>
          </a:p>
        </p:txBody>
      </p:sp>
      <p:sp>
        <p:nvSpPr>
          <p:cNvPr id="394242"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94243"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34</a:t>
            </a:r>
          </a:p>
        </p:txBody>
      </p:sp>
      <p:sp>
        <p:nvSpPr>
          <p:cNvPr id="394244"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94245"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94246"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94247"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Returning to the 3 sigma limits, we can see the probability of making a Type II error, in this case failing to detect a shift in the process mean.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DC30EDD-1340-4F6D-B8AC-AF1445C1E9C4}" type="slidenum">
              <a:rPr lang="en-GB"/>
              <a:pPr/>
              <a:t>62</a:t>
            </a:fld>
            <a:endParaRPr lang="en-GB"/>
          </a:p>
        </p:txBody>
      </p:sp>
      <p:sp>
        <p:nvSpPr>
          <p:cNvPr id="396290" name="Rectangle 2"/>
          <p:cNvSpPr>
            <a:spLocks noChangeArrowheads="1"/>
          </p:cNvSpPr>
          <p:nvPr/>
        </p:nvSpPr>
        <p:spPr bwMode="auto">
          <a:xfrm>
            <a:off x="3765550" y="9525"/>
            <a:ext cx="2882900" cy="455613"/>
          </a:xfrm>
          <a:prstGeom prst="rect">
            <a:avLst/>
          </a:prstGeom>
          <a:noFill/>
          <a:ln w="12700">
            <a:noFill/>
            <a:miter lim="800000"/>
            <a:headEnd/>
            <a:tailEnd/>
          </a:ln>
          <a:effectLst/>
        </p:spPr>
        <p:txBody>
          <a:bodyPr wrap="none" anchor="ctr"/>
          <a:lstStyle/>
          <a:p>
            <a:endParaRPr lang="cs-CZ"/>
          </a:p>
        </p:txBody>
      </p:sp>
      <p:sp>
        <p:nvSpPr>
          <p:cNvPr id="396291" name="Rectangle 3"/>
          <p:cNvSpPr>
            <a:spLocks noChangeArrowheads="1"/>
          </p:cNvSpPr>
          <p:nvPr/>
        </p:nvSpPr>
        <p:spPr bwMode="auto">
          <a:xfrm>
            <a:off x="3765550" y="9315450"/>
            <a:ext cx="2882900" cy="455613"/>
          </a:xfrm>
          <a:prstGeom prst="rect">
            <a:avLst/>
          </a:prstGeom>
          <a:noFill/>
          <a:ln w="12700">
            <a:noFill/>
            <a:miter lim="800000"/>
            <a:headEnd/>
            <a:tailEnd/>
          </a:ln>
          <a:effectLst/>
        </p:spPr>
        <p:txBody>
          <a:bodyPr lIns="19050" tIns="0" rIns="19050" bIns="0" anchor="b"/>
          <a:lstStyle/>
          <a:p>
            <a:pPr algn="r" defTabSz="762000"/>
            <a:r>
              <a:rPr lang="en-US" sz="1000" i="1"/>
              <a:t>35</a:t>
            </a:r>
          </a:p>
        </p:txBody>
      </p:sp>
      <p:sp>
        <p:nvSpPr>
          <p:cNvPr id="396292" name="Rectangle 4"/>
          <p:cNvSpPr>
            <a:spLocks noChangeArrowheads="1"/>
          </p:cNvSpPr>
          <p:nvPr/>
        </p:nvSpPr>
        <p:spPr bwMode="auto">
          <a:xfrm>
            <a:off x="-1588" y="9315450"/>
            <a:ext cx="2881313" cy="455613"/>
          </a:xfrm>
          <a:prstGeom prst="rect">
            <a:avLst/>
          </a:prstGeom>
          <a:noFill/>
          <a:ln w="12700">
            <a:noFill/>
            <a:miter lim="800000"/>
            <a:headEnd/>
            <a:tailEnd/>
          </a:ln>
          <a:effectLst/>
        </p:spPr>
        <p:txBody>
          <a:bodyPr wrap="none" anchor="ctr"/>
          <a:lstStyle/>
          <a:p>
            <a:endParaRPr lang="cs-CZ"/>
          </a:p>
        </p:txBody>
      </p:sp>
      <p:sp>
        <p:nvSpPr>
          <p:cNvPr id="396293" name="Rectangle 5"/>
          <p:cNvSpPr>
            <a:spLocks noChangeArrowheads="1"/>
          </p:cNvSpPr>
          <p:nvPr/>
        </p:nvSpPr>
        <p:spPr bwMode="auto">
          <a:xfrm>
            <a:off x="-1588" y="9525"/>
            <a:ext cx="2881313" cy="455613"/>
          </a:xfrm>
          <a:prstGeom prst="rect">
            <a:avLst/>
          </a:prstGeom>
          <a:noFill/>
          <a:ln w="12700">
            <a:noFill/>
            <a:miter lim="800000"/>
            <a:headEnd/>
            <a:tailEnd/>
          </a:ln>
          <a:effectLst/>
        </p:spPr>
        <p:txBody>
          <a:bodyPr wrap="none" anchor="ctr"/>
          <a:lstStyle/>
          <a:p>
            <a:endParaRPr lang="cs-CZ"/>
          </a:p>
        </p:txBody>
      </p:sp>
      <p:sp>
        <p:nvSpPr>
          <p:cNvPr id="396294"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96295"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By reducing the control limits to +/- 2 sigma, we see the probability of failing to detect the shift has been reduced.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BF6C8-D032-4416-97DC-6E16CCEBF527}" type="slidenum">
              <a:rPr lang="en-GB"/>
              <a:pPr/>
              <a:t>65</a:t>
            </a:fld>
            <a:endParaRPr lang="en-GB"/>
          </a:p>
        </p:txBody>
      </p:sp>
      <p:sp>
        <p:nvSpPr>
          <p:cNvPr id="400386" name="Rectangle 2"/>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400387" name="Rectangle 3"/>
          <p:cNvSpPr>
            <a:spLocks noChangeArrowheads="1"/>
          </p:cNvSpPr>
          <p:nvPr>
            <p:ph type="body" idx="1"/>
          </p:nvPr>
        </p:nvSpPr>
        <p:spPr bwMode="auto">
          <a:xfrm>
            <a:off x="885825" y="4646613"/>
            <a:ext cx="4876800" cy="4402137"/>
          </a:xfrm>
          <a:prstGeom prst="rect">
            <a:avLst/>
          </a:prstGeom>
          <a:noFill/>
          <a:ln>
            <a:miter lim="800000"/>
            <a:headEnd/>
            <a:tailEnd/>
          </a:ln>
        </p:spPr>
        <p:txBody>
          <a:bodyPr lIns="93662" tIns="47625" rIns="93662" bIns="47625"/>
          <a:lstStyle/>
          <a:p>
            <a:r>
              <a:rPr lang="en-US"/>
              <a:t>Example4.3</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24529-5C84-46CA-B9F0-25500F80B4D4}" type="slidenum">
              <a:rPr lang="en-GB"/>
              <a:pPr/>
              <a:t>72</a:t>
            </a:fld>
            <a:endParaRPr lang="en-GB"/>
          </a:p>
        </p:txBody>
      </p:sp>
      <p:sp>
        <p:nvSpPr>
          <p:cNvPr id="408578" name="Rectangle 2"/>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408579" name="Rectangle 3"/>
          <p:cNvSpPr>
            <a:spLocks noChangeArrowheads="1"/>
          </p:cNvSpPr>
          <p:nvPr>
            <p:ph type="body" idx="1"/>
          </p:nvPr>
        </p:nvSpPr>
        <p:spPr bwMode="auto">
          <a:xfrm>
            <a:off x="885825" y="4646613"/>
            <a:ext cx="4876800" cy="4402137"/>
          </a:xfrm>
          <a:prstGeom prst="rect">
            <a:avLst/>
          </a:prstGeom>
          <a:noFill/>
          <a:ln>
            <a:miter lim="800000"/>
            <a:headEnd/>
            <a:tailEnd/>
          </a:ln>
        </p:spPr>
        <p:txBody>
          <a:bodyPr lIns="93662" tIns="47625" rIns="93662" bIns="47625"/>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EF666-572C-4EF8-A83B-9B8B8319EDF3}" type="slidenum">
              <a:rPr lang="en-GB"/>
              <a:pPr/>
              <a:t>80</a:t>
            </a:fld>
            <a:endParaRPr lang="en-GB"/>
          </a:p>
        </p:txBody>
      </p:sp>
      <p:sp>
        <p:nvSpPr>
          <p:cNvPr id="417794" name="Rectangle 2"/>
          <p:cNvSpPr>
            <a:spLocks noChangeArrowheads="1"/>
          </p:cNvSpPr>
          <p:nvPr>
            <p:ph type="sldImg"/>
          </p:nvPr>
        </p:nvSpPr>
        <p:spPr bwMode="auto">
          <a:xfrm>
            <a:off x="881063" y="735013"/>
            <a:ext cx="4887912" cy="3665537"/>
          </a:xfrm>
          <a:prstGeom prst="rect">
            <a:avLst/>
          </a:prstGeom>
          <a:solidFill>
            <a:srgbClr val="FFFFFF"/>
          </a:solidFill>
          <a:ln>
            <a:solidFill>
              <a:srgbClr val="000000"/>
            </a:solidFill>
            <a:miter lim="800000"/>
            <a:headEnd/>
            <a:tailEnd/>
          </a:ln>
        </p:spPr>
      </p:sp>
      <p:sp>
        <p:nvSpPr>
          <p:cNvPr id="417795" name="Rectangle 3"/>
          <p:cNvSpPr>
            <a:spLocks noChangeArrowheads="1"/>
          </p:cNvSpPr>
          <p:nvPr>
            <p:ph type="body" idx="1"/>
          </p:nvPr>
        </p:nvSpPr>
        <p:spPr bwMode="auto">
          <a:xfrm>
            <a:off x="885825" y="4646613"/>
            <a:ext cx="4876800" cy="4402137"/>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6FD25-7BC3-48E2-88F8-1DD3F0FD31C1}" type="slidenum">
              <a:rPr lang="en-GB"/>
              <a:pPr/>
              <a:t>147</a:t>
            </a:fld>
            <a:endParaRPr lang="en-GB"/>
          </a:p>
        </p:txBody>
      </p:sp>
      <p:sp>
        <p:nvSpPr>
          <p:cNvPr id="487426" name="Rectangle 2"/>
          <p:cNvSpPr>
            <a:spLocks noChangeArrowheads="1"/>
          </p:cNvSpPr>
          <p:nvPr>
            <p:ph type="sldImg"/>
          </p:nvPr>
        </p:nvSpPr>
        <p:spPr bwMode="auto">
          <a:xfrm>
            <a:off x="881063" y="735013"/>
            <a:ext cx="4887912" cy="3665537"/>
          </a:xfrm>
          <a:prstGeom prst="rect">
            <a:avLst/>
          </a:prstGeom>
          <a:solidFill>
            <a:srgbClr val="FFFFFF"/>
          </a:solidFill>
          <a:ln>
            <a:solidFill>
              <a:srgbClr val="000000"/>
            </a:solidFill>
            <a:miter lim="800000"/>
            <a:headEnd/>
            <a:tailEnd/>
          </a:ln>
        </p:spPr>
      </p:sp>
      <p:sp>
        <p:nvSpPr>
          <p:cNvPr id="487427" name="Rectangle 3"/>
          <p:cNvSpPr>
            <a:spLocks noChangeArrowheads="1"/>
          </p:cNvSpPr>
          <p:nvPr>
            <p:ph type="body" idx="1"/>
          </p:nvPr>
        </p:nvSpPr>
        <p:spPr bwMode="auto">
          <a:xfrm>
            <a:off x="885825" y="4646613"/>
            <a:ext cx="4876800" cy="4402137"/>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25701-5D08-4965-963C-7F4869021816}" type="slidenum">
              <a:rPr lang="en-GB"/>
              <a:pPr/>
              <a:t>5</a:t>
            </a:fld>
            <a:endParaRPr lang="en-GB"/>
          </a:p>
        </p:txBody>
      </p:sp>
      <p:sp>
        <p:nvSpPr>
          <p:cNvPr id="305154" name="Rectangle 2"/>
          <p:cNvSpPr>
            <a:spLocks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5093E9E-1808-484F-9F1A-EA8DB2CD5DE4}" type="slidenum">
              <a:rPr lang="en-GB"/>
              <a:pPr/>
              <a:t>9</a:t>
            </a:fld>
            <a:endParaRPr lang="en-GB"/>
          </a:p>
        </p:txBody>
      </p:sp>
      <p:sp>
        <p:nvSpPr>
          <p:cNvPr id="276482" name="Rectangle 2"/>
          <p:cNvSpPr>
            <a:spLocks noChangeArrowheads="1"/>
          </p:cNvSpPr>
          <p:nvPr/>
        </p:nvSpPr>
        <p:spPr bwMode="auto">
          <a:xfrm>
            <a:off x="3765550" y="4763"/>
            <a:ext cx="2882900" cy="458787"/>
          </a:xfrm>
          <a:prstGeom prst="rect">
            <a:avLst/>
          </a:prstGeom>
          <a:noFill/>
          <a:ln w="12700">
            <a:noFill/>
            <a:miter lim="800000"/>
            <a:headEnd/>
            <a:tailEnd/>
          </a:ln>
          <a:effectLst/>
        </p:spPr>
        <p:txBody>
          <a:bodyPr wrap="none" anchor="ctr"/>
          <a:lstStyle/>
          <a:p>
            <a:endParaRPr lang="cs-CZ"/>
          </a:p>
        </p:txBody>
      </p:sp>
      <p:sp>
        <p:nvSpPr>
          <p:cNvPr id="276483" name="Rectangle 3"/>
          <p:cNvSpPr>
            <a:spLocks noChangeArrowheads="1"/>
          </p:cNvSpPr>
          <p:nvPr/>
        </p:nvSpPr>
        <p:spPr bwMode="auto">
          <a:xfrm>
            <a:off x="3765550" y="9317038"/>
            <a:ext cx="2882900" cy="458787"/>
          </a:xfrm>
          <a:prstGeom prst="rect">
            <a:avLst/>
          </a:prstGeom>
          <a:noFill/>
          <a:ln w="12700">
            <a:noFill/>
            <a:miter lim="800000"/>
            <a:headEnd/>
            <a:tailEnd/>
          </a:ln>
          <a:effectLst/>
        </p:spPr>
        <p:txBody>
          <a:bodyPr lIns="19050" tIns="0" rIns="19050" bIns="0" anchor="b"/>
          <a:lstStyle/>
          <a:p>
            <a:pPr algn="r" defTabSz="762000"/>
            <a:r>
              <a:rPr lang="en-US" sz="1000" i="1"/>
              <a:t>3</a:t>
            </a:r>
          </a:p>
        </p:txBody>
      </p:sp>
      <p:sp>
        <p:nvSpPr>
          <p:cNvPr id="276484" name="Rectangle 4"/>
          <p:cNvSpPr>
            <a:spLocks noChangeArrowheads="1"/>
          </p:cNvSpPr>
          <p:nvPr/>
        </p:nvSpPr>
        <p:spPr bwMode="auto">
          <a:xfrm>
            <a:off x="-1588" y="9317038"/>
            <a:ext cx="2881313" cy="458787"/>
          </a:xfrm>
          <a:prstGeom prst="rect">
            <a:avLst/>
          </a:prstGeom>
          <a:noFill/>
          <a:ln w="12700">
            <a:noFill/>
            <a:miter lim="800000"/>
            <a:headEnd/>
            <a:tailEnd/>
          </a:ln>
          <a:effectLst/>
        </p:spPr>
        <p:txBody>
          <a:bodyPr wrap="none" anchor="ctr"/>
          <a:lstStyle/>
          <a:p>
            <a:endParaRPr lang="cs-CZ"/>
          </a:p>
        </p:txBody>
      </p:sp>
      <p:sp>
        <p:nvSpPr>
          <p:cNvPr id="276485" name="Rectangle 5"/>
          <p:cNvSpPr>
            <a:spLocks noChangeArrowheads="1"/>
          </p:cNvSpPr>
          <p:nvPr/>
        </p:nvSpPr>
        <p:spPr bwMode="auto">
          <a:xfrm>
            <a:off x="-1588" y="4763"/>
            <a:ext cx="2881313" cy="458787"/>
          </a:xfrm>
          <a:prstGeom prst="rect">
            <a:avLst/>
          </a:prstGeom>
          <a:noFill/>
          <a:ln w="12700">
            <a:noFill/>
            <a:miter lim="800000"/>
            <a:headEnd/>
            <a:tailEnd/>
          </a:ln>
          <a:effectLst/>
        </p:spPr>
        <p:txBody>
          <a:bodyPr wrap="none" anchor="ctr"/>
          <a:lstStyle/>
          <a:p>
            <a:endParaRPr lang="cs-CZ"/>
          </a:p>
        </p:txBody>
      </p:sp>
      <p:sp>
        <p:nvSpPr>
          <p:cNvPr id="276486" name="Rectangle 6"/>
          <p:cNvSpPr>
            <a:spLocks noChangeArrowheads="1" noTextEdit="1"/>
          </p:cNvSpPr>
          <p:nvPr>
            <p:ph type="sldImg"/>
          </p:nvPr>
        </p:nvSpPr>
        <p:spPr>
          <a:ln cap="flat">
            <a:solidFill>
              <a:schemeClr val="tx1"/>
            </a:solidFill>
          </a:ln>
        </p:spPr>
      </p:sp>
      <p:sp>
        <p:nvSpPr>
          <p:cNvPr id="276487" name="Rectangle 7"/>
          <p:cNvSpPr>
            <a:spLocks noGrp="1" noChangeArrowheads="1"/>
          </p:cNvSpPr>
          <p:nvPr>
            <p:ph type="body" idx="1"/>
          </p:nvPr>
        </p:nvSpPr>
        <p:spPr>
          <a:noFill/>
          <a:ln/>
        </p:spPr>
        <p:txBody>
          <a:bodyPr lIns="90488" tIns="44450" rIns="90488" bIns="44450"/>
          <a:lstStyle/>
          <a:p>
            <a:r>
              <a:rPr lang="en-US"/>
              <a:t>These are the five dimensions of quality as listed and defined on page 142.  We build on this slide as we advance so each definition can be discussed in depth.</a:t>
            </a:r>
          </a:p>
          <a:p>
            <a:endParaRPr lang="en-US"/>
          </a:p>
          <a:p>
            <a:r>
              <a:rPr lang="en-US"/>
              <a:t>Note: This list adds the important element of Value to what is essentially a simplified version of Garvin’s 8 dimensions of quality.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55932F4-0AD4-4D2D-906E-AE3C33AF0F5D}" type="slidenum">
              <a:rPr lang="en-GB"/>
              <a:pPr/>
              <a:t>18</a:t>
            </a:fld>
            <a:endParaRPr lang="en-GB"/>
          </a:p>
        </p:txBody>
      </p:sp>
      <p:sp>
        <p:nvSpPr>
          <p:cNvPr id="326658" name="Rectangle 2"/>
          <p:cNvSpPr>
            <a:spLocks noChangeArrowheads="1"/>
          </p:cNvSpPr>
          <p:nvPr/>
        </p:nvSpPr>
        <p:spPr bwMode="auto">
          <a:xfrm>
            <a:off x="3765550" y="4763"/>
            <a:ext cx="2882900" cy="458787"/>
          </a:xfrm>
          <a:prstGeom prst="rect">
            <a:avLst/>
          </a:prstGeom>
          <a:noFill/>
          <a:ln w="12700">
            <a:noFill/>
            <a:miter lim="800000"/>
            <a:headEnd/>
            <a:tailEnd/>
          </a:ln>
          <a:effectLst/>
        </p:spPr>
        <p:txBody>
          <a:bodyPr wrap="none" anchor="ctr"/>
          <a:lstStyle/>
          <a:p>
            <a:endParaRPr lang="cs-CZ"/>
          </a:p>
        </p:txBody>
      </p:sp>
      <p:sp>
        <p:nvSpPr>
          <p:cNvPr id="326659" name="Rectangle 3"/>
          <p:cNvSpPr>
            <a:spLocks noChangeArrowheads="1"/>
          </p:cNvSpPr>
          <p:nvPr/>
        </p:nvSpPr>
        <p:spPr bwMode="auto">
          <a:xfrm>
            <a:off x="3765550" y="9317038"/>
            <a:ext cx="2882900" cy="458787"/>
          </a:xfrm>
          <a:prstGeom prst="rect">
            <a:avLst/>
          </a:prstGeom>
          <a:noFill/>
          <a:ln w="12700">
            <a:noFill/>
            <a:miter lim="800000"/>
            <a:headEnd/>
            <a:tailEnd/>
          </a:ln>
          <a:effectLst/>
        </p:spPr>
        <p:txBody>
          <a:bodyPr lIns="19050" tIns="0" rIns="19050" bIns="0" anchor="b"/>
          <a:lstStyle/>
          <a:p>
            <a:pPr algn="r" defTabSz="762000"/>
            <a:r>
              <a:rPr lang="en-US" sz="1000" i="1"/>
              <a:t>2</a:t>
            </a:r>
          </a:p>
        </p:txBody>
      </p:sp>
      <p:sp>
        <p:nvSpPr>
          <p:cNvPr id="326660" name="Rectangle 4"/>
          <p:cNvSpPr>
            <a:spLocks noChangeArrowheads="1"/>
          </p:cNvSpPr>
          <p:nvPr/>
        </p:nvSpPr>
        <p:spPr bwMode="auto">
          <a:xfrm>
            <a:off x="-1588" y="9317038"/>
            <a:ext cx="2881313" cy="458787"/>
          </a:xfrm>
          <a:prstGeom prst="rect">
            <a:avLst/>
          </a:prstGeom>
          <a:noFill/>
          <a:ln w="12700">
            <a:noFill/>
            <a:miter lim="800000"/>
            <a:headEnd/>
            <a:tailEnd/>
          </a:ln>
          <a:effectLst/>
        </p:spPr>
        <p:txBody>
          <a:bodyPr wrap="none" anchor="ctr"/>
          <a:lstStyle/>
          <a:p>
            <a:endParaRPr lang="cs-CZ"/>
          </a:p>
        </p:txBody>
      </p:sp>
      <p:sp>
        <p:nvSpPr>
          <p:cNvPr id="326661" name="Rectangle 5"/>
          <p:cNvSpPr>
            <a:spLocks noChangeArrowheads="1"/>
          </p:cNvSpPr>
          <p:nvPr/>
        </p:nvSpPr>
        <p:spPr bwMode="auto">
          <a:xfrm>
            <a:off x="-1588" y="4763"/>
            <a:ext cx="2881313" cy="458787"/>
          </a:xfrm>
          <a:prstGeom prst="rect">
            <a:avLst/>
          </a:prstGeom>
          <a:noFill/>
          <a:ln w="12700">
            <a:noFill/>
            <a:miter lim="800000"/>
            <a:headEnd/>
            <a:tailEnd/>
          </a:ln>
          <a:effectLst/>
        </p:spPr>
        <p:txBody>
          <a:bodyPr wrap="none" anchor="ctr"/>
          <a:lstStyle/>
          <a:p>
            <a:endParaRPr lang="cs-CZ"/>
          </a:p>
        </p:txBody>
      </p:sp>
      <p:sp>
        <p:nvSpPr>
          <p:cNvPr id="326662" name="Rectangle 6"/>
          <p:cNvSpPr>
            <a:spLocks noChangeArrowheads="1" noTextEdit="1"/>
          </p:cNvSpPr>
          <p:nvPr>
            <p:ph type="sldImg"/>
          </p:nvPr>
        </p:nvSpPr>
        <p:spPr>
          <a:ln cap="flat">
            <a:solidFill>
              <a:schemeClr val="tx1"/>
            </a:solidFill>
          </a:ln>
        </p:spPr>
      </p:sp>
      <p:sp>
        <p:nvSpPr>
          <p:cNvPr id="326663" name="Rectangle 7"/>
          <p:cNvSpPr>
            <a:spLocks noGrp="1" noChangeArrowheads="1"/>
          </p:cNvSpPr>
          <p:nvPr>
            <p:ph type="body" idx="1"/>
          </p:nvPr>
        </p:nvSpPr>
        <p:spPr>
          <a:noFill/>
          <a:ln/>
        </p:spPr>
        <p:txBody>
          <a:bodyPr lIns="90488" tIns="44450" rIns="90488" bIns="44450"/>
          <a:lstStyle/>
          <a:p>
            <a:r>
              <a:rPr lang="en-US"/>
              <a:t>This slide presents the TQM Wheel from page 141.  This can be left on the screen while you discuss whatever aspects of the wheel you choose.  The Employee Involvement section is presented in more detail on a subsequent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92C78-F469-4137-B70F-ECAC69E4CB13}" type="slidenum">
              <a:rPr lang="en-GB"/>
              <a:pPr/>
              <a:t>20</a:t>
            </a:fld>
            <a:endParaRPr lang="en-GB"/>
          </a:p>
        </p:txBody>
      </p:sp>
      <p:sp>
        <p:nvSpPr>
          <p:cNvPr id="328706" name="Rectangle 2"/>
          <p:cNvSpPr>
            <a:spLocks noChangeArrowheads="1"/>
          </p:cNvSpPr>
          <p:nvPr>
            <p:ph type="sldImg"/>
          </p:nvPr>
        </p:nvSpPr>
        <p:spPr bwMode="auto">
          <a:xfrm>
            <a:off x="881063" y="735013"/>
            <a:ext cx="4887912" cy="3665537"/>
          </a:xfrm>
          <a:prstGeom prst="rect">
            <a:avLst/>
          </a:prstGeom>
          <a:solidFill>
            <a:srgbClr val="FFFFFF"/>
          </a:solidFill>
          <a:ln>
            <a:solidFill>
              <a:srgbClr val="000000"/>
            </a:solidFill>
            <a:miter lim="800000"/>
            <a:headEnd/>
            <a:tailEnd/>
          </a:ln>
        </p:spPr>
      </p:sp>
      <p:sp>
        <p:nvSpPr>
          <p:cNvPr id="328707" name="Rectangle 3"/>
          <p:cNvSpPr>
            <a:spLocks noChangeArrowheads="1"/>
          </p:cNvSpPr>
          <p:nvPr>
            <p:ph type="body" idx="1"/>
          </p:nvPr>
        </p:nvSpPr>
        <p:spPr bwMode="auto">
          <a:xfrm>
            <a:off x="885825" y="4646613"/>
            <a:ext cx="4876800" cy="4402137"/>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33A8A-CF55-47AA-A6F5-70A085C97502}" type="slidenum">
              <a:rPr lang="en-GB"/>
              <a:pPr/>
              <a:t>21</a:t>
            </a:fld>
            <a:endParaRPr lang="en-GB"/>
          </a:p>
        </p:txBody>
      </p:sp>
      <p:sp>
        <p:nvSpPr>
          <p:cNvPr id="330754" name="Rectangle 2"/>
          <p:cNvSpPr>
            <a:spLocks noChangeArrowheads="1"/>
          </p:cNvSpPr>
          <p:nvPr>
            <p:ph type="sldImg"/>
          </p:nvPr>
        </p:nvSpPr>
        <p:spPr bwMode="auto">
          <a:xfrm>
            <a:off x="900113" y="736600"/>
            <a:ext cx="4849812" cy="3636963"/>
          </a:xfrm>
          <a:prstGeom prst="rect">
            <a:avLst/>
          </a:prstGeom>
          <a:noFill/>
          <a:ln w="12700" cap="flat">
            <a:solidFill>
              <a:schemeClr val="tx1"/>
            </a:solidFill>
            <a:miter lim="800000"/>
            <a:headEnd/>
            <a:tailEnd/>
          </a:ln>
        </p:spPr>
      </p:sp>
      <p:sp>
        <p:nvSpPr>
          <p:cNvPr id="330755" name="Rectangle 3"/>
          <p:cNvSpPr>
            <a:spLocks noChangeArrowheads="1"/>
          </p:cNvSpPr>
          <p:nvPr>
            <p:ph type="body" idx="1"/>
          </p:nvPr>
        </p:nvSpPr>
        <p:spPr bwMode="auto">
          <a:xfrm>
            <a:off x="885825" y="4645025"/>
            <a:ext cx="4876800" cy="4402138"/>
          </a:xfrm>
          <a:prstGeom prst="rect">
            <a:avLst/>
          </a:prstGeom>
          <a:noFill/>
          <a:ln>
            <a:miter lim="800000"/>
            <a:headEnd/>
            <a:tailEnd/>
          </a:ln>
        </p:spPr>
        <p:txBody>
          <a:bodyPr lIns="92075" tIns="46038" rIns="92075" bIns="46038"/>
          <a:lstStyle/>
          <a:p>
            <a:r>
              <a:rPr lang="en-US"/>
              <a:t>The P-D-C-A cycle, promoted by Deming, is the basis for continuous improvement.  It differs from traditional problem solving in that problems are prioritized and addressed one at a time, and a solution is implemented on a small scale first and verified that it works before implementing on a large scale.  After the most important problem has been solved, the group moves on to the problem, cause or solution with the next highest priority and follows the same cycle.  This repetitive enactment of the cycle creates a spiral of improvement that can continue indefinitely.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5B4B9D7-0217-4729-8B57-B9752902F258}" type="slidenum">
              <a:rPr lang="en-GB"/>
              <a:pPr/>
              <a:t>26</a:t>
            </a:fld>
            <a:endParaRPr lang="en-GB"/>
          </a:p>
        </p:txBody>
      </p:sp>
      <p:sp>
        <p:nvSpPr>
          <p:cNvPr id="336898" name="Rectangle 2"/>
          <p:cNvSpPr>
            <a:spLocks noChangeArrowheads="1"/>
          </p:cNvSpPr>
          <p:nvPr/>
        </p:nvSpPr>
        <p:spPr bwMode="auto">
          <a:xfrm>
            <a:off x="3765550" y="4763"/>
            <a:ext cx="2882900" cy="457200"/>
          </a:xfrm>
          <a:prstGeom prst="rect">
            <a:avLst/>
          </a:prstGeom>
          <a:noFill/>
          <a:ln w="12700">
            <a:noFill/>
            <a:miter lim="800000"/>
            <a:headEnd/>
            <a:tailEnd/>
          </a:ln>
          <a:effectLst/>
        </p:spPr>
        <p:txBody>
          <a:bodyPr wrap="none" anchor="ctr"/>
          <a:lstStyle/>
          <a:p>
            <a:endParaRPr lang="cs-CZ"/>
          </a:p>
        </p:txBody>
      </p:sp>
      <p:sp>
        <p:nvSpPr>
          <p:cNvPr id="336899" name="Rectangle 3"/>
          <p:cNvSpPr>
            <a:spLocks noChangeArrowheads="1"/>
          </p:cNvSpPr>
          <p:nvPr/>
        </p:nvSpPr>
        <p:spPr bwMode="auto">
          <a:xfrm>
            <a:off x="3765550" y="9318625"/>
            <a:ext cx="2882900" cy="457200"/>
          </a:xfrm>
          <a:prstGeom prst="rect">
            <a:avLst/>
          </a:prstGeom>
          <a:noFill/>
          <a:ln w="12700">
            <a:noFill/>
            <a:miter lim="800000"/>
            <a:headEnd/>
            <a:tailEnd/>
          </a:ln>
          <a:effectLst/>
        </p:spPr>
        <p:txBody>
          <a:bodyPr lIns="19050" tIns="0" rIns="19050" bIns="0" anchor="b"/>
          <a:lstStyle/>
          <a:p>
            <a:pPr algn="r" defTabSz="762000"/>
            <a:r>
              <a:rPr lang="en-US" sz="1000" i="1"/>
              <a:t>10</a:t>
            </a:r>
          </a:p>
        </p:txBody>
      </p:sp>
      <p:sp>
        <p:nvSpPr>
          <p:cNvPr id="336900" name="Rectangle 4"/>
          <p:cNvSpPr>
            <a:spLocks noChangeArrowheads="1"/>
          </p:cNvSpPr>
          <p:nvPr/>
        </p:nvSpPr>
        <p:spPr bwMode="auto">
          <a:xfrm>
            <a:off x="-1588" y="9318625"/>
            <a:ext cx="2881313" cy="457200"/>
          </a:xfrm>
          <a:prstGeom prst="rect">
            <a:avLst/>
          </a:prstGeom>
          <a:noFill/>
          <a:ln w="12700">
            <a:noFill/>
            <a:miter lim="800000"/>
            <a:headEnd/>
            <a:tailEnd/>
          </a:ln>
          <a:effectLst/>
        </p:spPr>
        <p:txBody>
          <a:bodyPr wrap="none" anchor="ctr"/>
          <a:lstStyle/>
          <a:p>
            <a:endParaRPr lang="cs-CZ"/>
          </a:p>
        </p:txBody>
      </p:sp>
      <p:sp>
        <p:nvSpPr>
          <p:cNvPr id="336901" name="Rectangle 5"/>
          <p:cNvSpPr>
            <a:spLocks noChangeArrowheads="1"/>
          </p:cNvSpPr>
          <p:nvPr/>
        </p:nvSpPr>
        <p:spPr bwMode="auto">
          <a:xfrm>
            <a:off x="-1588" y="4763"/>
            <a:ext cx="2881313" cy="457200"/>
          </a:xfrm>
          <a:prstGeom prst="rect">
            <a:avLst/>
          </a:prstGeom>
          <a:noFill/>
          <a:ln w="12700">
            <a:noFill/>
            <a:miter lim="800000"/>
            <a:headEnd/>
            <a:tailEnd/>
          </a:ln>
          <a:effectLst/>
        </p:spPr>
        <p:txBody>
          <a:bodyPr wrap="none" anchor="ctr"/>
          <a:lstStyle/>
          <a:p>
            <a:endParaRPr lang="cs-CZ"/>
          </a:p>
        </p:txBody>
      </p:sp>
      <p:sp>
        <p:nvSpPr>
          <p:cNvPr id="336902" name="Rectangle 6"/>
          <p:cNvSpPr>
            <a:spLocks noChangeArrowheads="1"/>
          </p:cNvSpPr>
          <p:nvPr>
            <p:ph type="sldImg"/>
          </p:nvPr>
        </p:nvSpPr>
        <p:spPr bwMode="auto">
          <a:xfrm>
            <a:off x="881063" y="735013"/>
            <a:ext cx="4887912" cy="3665537"/>
          </a:xfrm>
          <a:prstGeom prst="rect">
            <a:avLst/>
          </a:prstGeom>
          <a:noFill/>
          <a:ln w="12700" cap="flat">
            <a:solidFill>
              <a:schemeClr val="tx1"/>
            </a:solidFill>
            <a:miter lim="800000"/>
            <a:headEnd/>
            <a:tailEnd/>
          </a:ln>
        </p:spPr>
      </p:sp>
      <p:sp>
        <p:nvSpPr>
          <p:cNvPr id="336903" name="Rectangle 7"/>
          <p:cNvSpPr>
            <a:spLocks noChangeArrowheads="1"/>
          </p:cNvSpPr>
          <p:nvPr>
            <p:ph type="body" idx="1"/>
          </p:nvPr>
        </p:nvSpPr>
        <p:spPr bwMode="auto">
          <a:xfrm>
            <a:off x="885825" y="4646613"/>
            <a:ext cx="4876800" cy="4402137"/>
          </a:xfrm>
          <a:prstGeom prst="rect">
            <a:avLst/>
          </a:prstGeom>
          <a:noFill/>
          <a:ln w="12700">
            <a:miter lim="800000"/>
            <a:headEnd/>
            <a:tailEnd/>
          </a:ln>
        </p:spPr>
        <p:txBody>
          <a:bodyPr lIns="90488" tIns="44450" rIns="90488" bIns="44450"/>
          <a:lstStyle/>
          <a:p>
            <a:r>
              <a:rPr lang="en-US"/>
              <a:t>The next sequence translates the data from the checklist to a Pareto chart.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endParaRPr lang="en-GB"/>
          </a:p>
        </p:txBody>
      </p:sp>
      <p:sp>
        <p:nvSpPr>
          <p:cNvPr id="5" name="Zástupný symbol pro zápatí 4"/>
          <p:cNvSpPr>
            <a:spLocks noGrp="1"/>
          </p:cNvSpPr>
          <p:nvPr>
            <p:ph type="ftr" sz="quarter" idx="11"/>
          </p:nvPr>
        </p:nvSpPr>
        <p:spPr/>
        <p:txBody>
          <a:bodyPr/>
          <a:lstStyle>
            <a:lvl1pPr>
              <a:defRPr/>
            </a:lvl1pPr>
          </a:lstStyle>
          <a:p>
            <a:endParaRPr lang="en-GB"/>
          </a:p>
        </p:txBody>
      </p:sp>
      <p:sp>
        <p:nvSpPr>
          <p:cNvPr id="6" name="Zástupný symbol pro číslo snímku 5"/>
          <p:cNvSpPr>
            <a:spLocks noGrp="1"/>
          </p:cNvSpPr>
          <p:nvPr>
            <p:ph type="sldNum" sz="quarter" idx="12"/>
          </p:nvPr>
        </p:nvSpPr>
        <p:spPr/>
        <p:txBody>
          <a:bodyPr/>
          <a:lstStyle>
            <a:lvl1pPr>
              <a:defRPr/>
            </a:lvl1pPr>
          </a:lstStyle>
          <a:p>
            <a:fld id="{93D613F0-522B-4D6C-ABEA-B192938776E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en-GB"/>
          </a:p>
        </p:txBody>
      </p:sp>
      <p:sp>
        <p:nvSpPr>
          <p:cNvPr id="5" name="Zástupný symbol pro zápatí 4"/>
          <p:cNvSpPr>
            <a:spLocks noGrp="1"/>
          </p:cNvSpPr>
          <p:nvPr>
            <p:ph type="ftr" sz="quarter" idx="11"/>
          </p:nvPr>
        </p:nvSpPr>
        <p:spPr/>
        <p:txBody>
          <a:bodyPr/>
          <a:lstStyle>
            <a:lvl1pPr>
              <a:defRPr/>
            </a:lvl1pPr>
          </a:lstStyle>
          <a:p>
            <a:endParaRPr lang="en-GB"/>
          </a:p>
        </p:txBody>
      </p:sp>
      <p:sp>
        <p:nvSpPr>
          <p:cNvPr id="6" name="Zástupný symbol pro číslo snímku 5"/>
          <p:cNvSpPr>
            <a:spLocks noGrp="1"/>
          </p:cNvSpPr>
          <p:nvPr>
            <p:ph type="sldNum" sz="quarter" idx="12"/>
          </p:nvPr>
        </p:nvSpPr>
        <p:spPr/>
        <p:txBody>
          <a:bodyPr/>
          <a:lstStyle>
            <a:lvl1pPr>
              <a:defRPr/>
            </a:lvl1pPr>
          </a:lstStyle>
          <a:p>
            <a:fld id="{34BC04FD-C961-4399-9BEA-B94AAD9200A7}"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en-GB"/>
          </a:p>
        </p:txBody>
      </p:sp>
      <p:sp>
        <p:nvSpPr>
          <p:cNvPr id="5" name="Zástupný symbol pro zápatí 4"/>
          <p:cNvSpPr>
            <a:spLocks noGrp="1"/>
          </p:cNvSpPr>
          <p:nvPr>
            <p:ph type="ftr" sz="quarter" idx="11"/>
          </p:nvPr>
        </p:nvSpPr>
        <p:spPr/>
        <p:txBody>
          <a:bodyPr/>
          <a:lstStyle>
            <a:lvl1pPr>
              <a:defRPr/>
            </a:lvl1pPr>
          </a:lstStyle>
          <a:p>
            <a:endParaRPr lang="en-GB"/>
          </a:p>
        </p:txBody>
      </p:sp>
      <p:sp>
        <p:nvSpPr>
          <p:cNvPr id="6" name="Zástupný symbol pro číslo snímku 5"/>
          <p:cNvSpPr>
            <a:spLocks noGrp="1"/>
          </p:cNvSpPr>
          <p:nvPr>
            <p:ph type="sldNum" sz="quarter" idx="12"/>
          </p:nvPr>
        </p:nvSpPr>
        <p:spPr/>
        <p:txBody>
          <a:bodyPr/>
          <a:lstStyle>
            <a:lvl1pPr>
              <a:defRPr/>
            </a:lvl1pPr>
          </a:lstStyle>
          <a:p>
            <a:fld id="{E9A5F77F-3821-49C6-9ABB-7858E66D69A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en-GB"/>
          </a:p>
        </p:txBody>
      </p:sp>
      <p:sp>
        <p:nvSpPr>
          <p:cNvPr id="5" name="Zástupný symbol pro zápatí 4"/>
          <p:cNvSpPr>
            <a:spLocks noGrp="1"/>
          </p:cNvSpPr>
          <p:nvPr>
            <p:ph type="ftr" sz="quarter" idx="11"/>
          </p:nvPr>
        </p:nvSpPr>
        <p:spPr/>
        <p:txBody>
          <a:bodyPr/>
          <a:lstStyle>
            <a:lvl1pPr>
              <a:defRPr/>
            </a:lvl1pPr>
          </a:lstStyle>
          <a:p>
            <a:endParaRPr lang="en-GB"/>
          </a:p>
        </p:txBody>
      </p:sp>
      <p:sp>
        <p:nvSpPr>
          <p:cNvPr id="6" name="Zástupný symbol pro číslo snímku 5"/>
          <p:cNvSpPr>
            <a:spLocks noGrp="1"/>
          </p:cNvSpPr>
          <p:nvPr>
            <p:ph type="sldNum" sz="quarter" idx="12"/>
          </p:nvPr>
        </p:nvSpPr>
        <p:spPr/>
        <p:txBody>
          <a:bodyPr/>
          <a:lstStyle>
            <a:lvl1pPr>
              <a:defRPr/>
            </a:lvl1pPr>
          </a:lstStyle>
          <a:p>
            <a:fld id="{A2EC808A-BB71-4705-9FD4-A0778346BAA0}"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en-GB"/>
          </a:p>
        </p:txBody>
      </p:sp>
      <p:sp>
        <p:nvSpPr>
          <p:cNvPr id="5" name="Zástupný symbol pro zápatí 4"/>
          <p:cNvSpPr>
            <a:spLocks noGrp="1"/>
          </p:cNvSpPr>
          <p:nvPr>
            <p:ph type="ftr" sz="quarter" idx="11"/>
          </p:nvPr>
        </p:nvSpPr>
        <p:spPr/>
        <p:txBody>
          <a:bodyPr/>
          <a:lstStyle>
            <a:lvl1pPr>
              <a:defRPr/>
            </a:lvl1pPr>
          </a:lstStyle>
          <a:p>
            <a:endParaRPr lang="en-GB"/>
          </a:p>
        </p:txBody>
      </p:sp>
      <p:sp>
        <p:nvSpPr>
          <p:cNvPr id="6" name="Zástupný symbol pro číslo snímku 5"/>
          <p:cNvSpPr>
            <a:spLocks noGrp="1"/>
          </p:cNvSpPr>
          <p:nvPr>
            <p:ph type="sldNum" sz="quarter" idx="12"/>
          </p:nvPr>
        </p:nvSpPr>
        <p:spPr/>
        <p:txBody>
          <a:bodyPr/>
          <a:lstStyle>
            <a:lvl1pPr>
              <a:defRPr/>
            </a:lvl1pPr>
          </a:lstStyle>
          <a:p>
            <a:fld id="{4B1653D8-C9AC-4FFB-BB1B-C1C271ACAA2B}"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en-GB"/>
          </a:p>
        </p:txBody>
      </p:sp>
      <p:sp>
        <p:nvSpPr>
          <p:cNvPr id="6" name="Zástupný symbol pro zápatí 5"/>
          <p:cNvSpPr>
            <a:spLocks noGrp="1"/>
          </p:cNvSpPr>
          <p:nvPr>
            <p:ph type="ftr" sz="quarter" idx="11"/>
          </p:nvPr>
        </p:nvSpPr>
        <p:spPr/>
        <p:txBody>
          <a:bodyPr/>
          <a:lstStyle>
            <a:lvl1pPr>
              <a:defRPr/>
            </a:lvl1pPr>
          </a:lstStyle>
          <a:p>
            <a:endParaRPr lang="en-GB"/>
          </a:p>
        </p:txBody>
      </p:sp>
      <p:sp>
        <p:nvSpPr>
          <p:cNvPr id="7" name="Zástupný symbol pro číslo snímku 6"/>
          <p:cNvSpPr>
            <a:spLocks noGrp="1"/>
          </p:cNvSpPr>
          <p:nvPr>
            <p:ph type="sldNum" sz="quarter" idx="12"/>
          </p:nvPr>
        </p:nvSpPr>
        <p:spPr/>
        <p:txBody>
          <a:bodyPr/>
          <a:lstStyle>
            <a:lvl1pPr>
              <a:defRPr/>
            </a:lvl1pPr>
          </a:lstStyle>
          <a:p>
            <a:fld id="{76D4C9B0-006D-4024-879C-2C6FD1673E0E}"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en-GB"/>
          </a:p>
        </p:txBody>
      </p:sp>
      <p:sp>
        <p:nvSpPr>
          <p:cNvPr id="8" name="Zástupný symbol pro zápatí 7"/>
          <p:cNvSpPr>
            <a:spLocks noGrp="1"/>
          </p:cNvSpPr>
          <p:nvPr>
            <p:ph type="ftr" sz="quarter" idx="11"/>
          </p:nvPr>
        </p:nvSpPr>
        <p:spPr/>
        <p:txBody>
          <a:bodyPr/>
          <a:lstStyle>
            <a:lvl1pPr>
              <a:defRPr/>
            </a:lvl1pPr>
          </a:lstStyle>
          <a:p>
            <a:endParaRPr lang="en-GB"/>
          </a:p>
        </p:txBody>
      </p:sp>
      <p:sp>
        <p:nvSpPr>
          <p:cNvPr id="9" name="Zástupný symbol pro číslo snímku 8"/>
          <p:cNvSpPr>
            <a:spLocks noGrp="1"/>
          </p:cNvSpPr>
          <p:nvPr>
            <p:ph type="sldNum" sz="quarter" idx="12"/>
          </p:nvPr>
        </p:nvSpPr>
        <p:spPr/>
        <p:txBody>
          <a:bodyPr/>
          <a:lstStyle>
            <a:lvl1pPr>
              <a:defRPr/>
            </a:lvl1pPr>
          </a:lstStyle>
          <a:p>
            <a:fld id="{743990C3-2B0C-4E25-A8B7-CF69029DD2A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en-GB"/>
          </a:p>
        </p:txBody>
      </p:sp>
      <p:sp>
        <p:nvSpPr>
          <p:cNvPr id="4" name="Zástupný symbol pro zápatí 3"/>
          <p:cNvSpPr>
            <a:spLocks noGrp="1"/>
          </p:cNvSpPr>
          <p:nvPr>
            <p:ph type="ftr" sz="quarter" idx="11"/>
          </p:nvPr>
        </p:nvSpPr>
        <p:spPr/>
        <p:txBody>
          <a:bodyPr/>
          <a:lstStyle>
            <a:lvl1pPr>
              <a:defRPr/>
            </a:lvl1pPr>
          </a:lstStyle>
          <a:p>
            <a:endParaRPr lang="en-GB"/>
          </a:p>
        </p:txBody>
      </p:sp>
      <p:sp>
        <p:nvSpPr>
          <p:cNvPr id="5" name="Zástupný symbol pro číslo snímku 4"/>
          <p:cNvSpPr>
            <a:spLocks noGrp="1"/>
          </p:cNvSpPr>
          <p:nvPr>
            <p:ph type="sldNum" sz="quarter" idx="12"/>
          </p:nvPr>
        </p:nvSpPr>
        <p:spPr/>
        <p:txBody>
          <a:bodyPr/>
          <a:lstStyle>
            <a:lvl1pPr>
              <a:defRPr/>
            </a:lvl1pPr>
          </a:lstStyle>
          <a:p>
            <a:fld id="{5D51003D-11F9-4DEF-B683-5A1E294E2975}"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en-GB"/>
          </a:p>
        </p:txBody>
      </p:sp>
      <p:sp>
        <p:nvSpPr>
          <p:cNvPr id="3" name="Zástupný symbol pro zápatí 2"/>
          <p:cNvSpPr>
            <a:spLocks noGrp="1"/>
          </p:cNvSpPr>
          <p:nvPr>
            <p:ph type="ftr" sz="quarter" idx="11"/>
          </p:nvPr>
        </p:nvSpPr>
        <p:spPr/>
        <p:txBody>
          <a:bodyPr/>
          <a:lstStyle>
            <a:lvl1pPr>
              <a:defRPr/>
            </a:lvl1pPr>
          </a:lstStyle>
          <a:p>
            <a:endParaRPr lang="en-GB"/>
          </a:p>
        </p:txBody>
      </p:sp>
      <p:sp>
        <p:nvSpPr>
          <p:cNvPr id="4" name="Zástupný symbol pro číslo snímku 3"/>
          <p:cNvSpPr>
            <a:spLocks noGrp="1"/>
          </p:cNvSpPr>
          <p:nvPr>
            <p:ph type="sldNum" sz="quarter" idx="12"/>
          </p:nvPr>
        </p:nvSpPr>
        <p:spPr/>
        <p:txBody>
          <a:bodyPr/>
          <a:lstStyle>
            <a:lvl1pPr>
              <a:defRPr/>
            </a:lvl1pPr>
          </a:lstStyle>
          <a:p>
            <a:fld id="{C2257224-91B3-4AF0-AB4F-A01018A14AF7}"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en-GB"/>
          </a:p>
        </p:txBody>
      </p:sp>
      <p:sp>
        <p:nvSpPr>
          <p:cNvPr id="6" name="Zástupný symbol pro zápatí 5"/>
          <p:cNvSpPr>
            <a:spLocks noGrp="1"/>
          </p:cNvSpPr>
          <p:nvPr>
            <p:ph type="ftr" sz="quarter" idx="11"/>
          </p:nvPr>
        </p:nvSpPr>
        <p:spPr/>
        <p:txBody>
          <a:bodyPr/>
          <a:lstStyle>
            <a:lvl1pPr>
              <a:defRPr/>
            </a:lvl1pPr>
          </a:lstStyle>
          <a:p>
            <a:endParaRPr lang="en-GB"/>
          </a:p>
        </p:txBody>
      </p:sp>
      <p:sp>
        <p:nvSpPr>
          <p:cNvPr id="7" name="Zástupný symbol pro číslo snímku 6"/>
          <p:cNvSpPr>
            <a:spLocks noGrp="1"/>
          </p:cNvSpPr>
          <p:nvPr>
            <p:ph type="sldNum" sz="quarter" idx="12"/>
          </p:nvPr>
        </p:nvSpPr>
        <p:spPr/>
        <p:txBody>
          <a:bodyPr/>
          <a:lstStyle>
            <a:lvl1pPr>
              <a:defRPr/>
            </a:lvl1pPr>
          </a:lstStyle>
          <a:p>
            <a:fld id="{2BBF2529-1E53-4F15-BB66-DBC227609716}"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en-GB"/>
          </a:p>
        </p:txBody>
      </p:sp>
      <p:sp>
        <p:nvSpPr>
          <p:cNvPr id="6" name="Zástupný symbol pro zápatí 5"/>
          <p:cNvSpPr>
            <a:spLocks noGrp="1"/>
          </p:cNvSpPr>
          <p:nvPr>
            <p:ph type="ftr" sz="quarter" idx="11"/>
          </p:nvPr>
        </p:nvSpPr>
        <p:spPr/>
        <p:txBody>
          <a:bodyPr/>
          <a:lstStyle>
            <a:lvl1pPr>
              <a:defRPr/>
            </a:lvl1pPr>
          </a:lstStyle>
          <a:p>
            <a:endParaRPr lang="en-GB"/>
          </a:p>
        </p:txBody>
      </p:sp>
      <p:sp>
        <p:nvSpPr>
          <p:cNvPr id="7" name="Zástupný symbol pro číslo snímku 6"/>
          <p:cNvSpPr>
            <a:spLocks noGrp="1"/>
          </p:cNvSpPr>
          <p:nvPr>
            <p:ph type="sldNum" sz="quarter" idx="12"/>
          </p:nvPr>
        </p:nvSpPr>
        <p:spPr/>
        <p:txBody>
          <a:bodyPr/>
          <a:lstStyle>
            <a:lvl1pPr>
              <a:defRPr/>
            </a:lvl1pPr>
          </a:lstStyle>
          <a:p>
            <a:fld id="{8FDC5302-F72F-4D34-A8AF-87873AE349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fld id="{32F28AB8-A77C-41DD-9A2E-7B84C8F4EB0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70.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30.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2.v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33.v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79.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83.bin"/><Relationship Id="rId5" Type="http://schemas.openxmlformats.org/officeDocument/2006/relationships/oleObject" Target="../embeddings/oleObject82.bin"/><Relationship Id="rId4" Type="http://schemas.openxmlformats.org/officeDocument/2006/relationships/oleObject" Target="../embeddings/oleObject81.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36.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86.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39.v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41.vml"/></Relationships>
</file>

<file path=ppt/slides/_rels/slide115.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42.v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4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oleObject" Target="../embeddings/oleObject100.bin"/><Relationship Id="rId7"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 Id="rId9" Type="http://schemas.openxmlformats.org/officeDocument/2006/relationships/oleObject" Target="../embeddings/oleObject106.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110.bin"/><Relationship Id="rId5" Type="http://schemas.openxmlformats.org/officeDocument/2006/relationships/oleObject" Target="../embeddings/oleObject109.bin"/><Relationship Id="rId4" Type="http://schemas.openxmlformats.org/officeDocument/2006/relationships/oleObject" Target="../embeddings/oleObject108.bin"/></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115.bin"/><Relationship Id="rId5" Type="http://schemas.openxmlformats.org/officeDocument/2006/relationships/oleObject" Target="../embeddings/oleObject114.bin"/><Relationship Id="rId4" Type="http://schemas.openxmlformats.org/officeDocument/2006/relationships/oleObject" Target="../embeddings/oleObject113.bin"/></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119.bin"/></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124.bin"/></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oleObject" Target="../embeddings/oleObject125.bin"/><Relationship Id="rId7" Type="http://schemas.openxmlformats.org/officeDocument/2006/relationships/oleObject" Target="../embeddings/oleObject129.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oleObject" Target="../embeddings/oleObject128.bin"/><Relationship Id="rId5" Type="http://schemas.openxmlformats.org/officeDocument/2006/relationships/oleObject" Target="../embeddings/oleObject127.bin"/><Relationship Id="rId4" Type="http://schemas.openxmlformats.org/officeDocument/2006/relationships/oleObject" Target="../embeddings/oleObject126.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7.xml"/><Relationship Id="rId1" Type="http://schemas.openxmlformats.org/officeDocument/2006/relationships/vmlDrawing" Target="../drawings/vmlDrawing52.v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oleObject" Target="../embeddings/oleObject134.bin"/><Relationship Id="rId4" Type="http://schemas.openxmlformats.org/officeDocument/2006/relationships/oleObject" Target="../embeddings/oleObject133.bin"/></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oleObject" Target="../embeddings/oleObject137.bin"/><Relationship Id="rId4" Type="http://schemas.openxmlformats.org/officeDocument/2006/relationships/oleObject" Target="../embeddings/oleObject136.bin"/></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oleObject" Target="../embeddings/oleObject141.bin"/><Relationship Id="rId5" Type="http://schemas.openxmlformats.org/officeDocument/2006/relationships/oleObject" Target="../embeddings/oleObject140.bin"/><Relationship Id="rId4" Type="http://schemas.openxmlformats.org/officeDocument/2006/relationships/oleObject" Target="../embeddings/oleObject139.bin"/></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oleObject" Target="../embeddings/oleObject144.bin"/><Relationship Id="rId4" Type="http://schemas.openxmlformats.org/officeDocument/2006/relationships/oleObject" Target="../embeddings/oleObject143.bin"/></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7.xml"/><Relationship Id="rId1" Type="http://schemas.openxmlformats.org/officeDocument/2006/relationships/vmlDrawing" Target="../drawings/vmlDrawing57.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147.bin"/></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7.xml"/><Relationship Id="rId1" Type="http://schemas.openxmlformats.org/officeDocument/2006/relationships/vmlDrawing" Target="../drawings/vmlDrawing59.v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oleObject" Target="../embeddings/oleObject151.bin"/><Relationship Id="rId4" Type="http://schemas.openxmlformats.org/officeDocument/2006/relationships/oleObject" Target="../embeddings/oleObject150.bin"/></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oleObject" Target="../embeddings/oleObject153.bin"/><Relationship Id="rId4" Type="http://schemas.openxmlformats.org/officeDocument/2006/relationships/oleObject" Target="../embeddings/oleObject152.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7.xml"/><Relationship Id="rId1" Type="http://schemas.openxmlformats.org/officeDocument/2006/relationships/vmlDrawing" Target="../drawings/vmlDrawing62.v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7.xml"/><Relationship Id="rId1" Type="http://schemas.openxmlformats.org/officeDocument/2006/relationships/vmlDrawing" Target="../drawings/vmlDrawing6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157.bin"/></Relationships>
</file>

<file path=ppt/slides/_rels/slide151.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oleObject" Target="../embeddings/oleObject159.bin"/></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7.xml"/><Relationship Id="rId1" Type="http://schemas.openxmlformats.org/officeDocument/2006/relationships/vmlDrawing" Target="../drawings/vmlDrawing66.vml"/></Relationships>
</file>

<file path=ppt/slides/_rels/slide159.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7.xml"/><Relationship Id="rId1" Type="http://schemas.openxmlformats.org/officeDocument/2006/relationships/vmlDrawing" Target="../drawings/vmlDrawing67.v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oleObject" Target="../embeddings/oleObject163.bin"/></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7.xml"/><Relationship Id="rId1" Type="http://schemas.openxmlformats.org/officeDocument/2006/relationships/vmlDrawing" Target="../drawings/vmlDrawing70.v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7.xml"/><Relationship Id="rId1" Type="http://schemas.openxmlformats.org/officeDocument/2006/relationships/vmlDrawing" Target="../drawings/vmlDrawing71.v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7.xml"/><Relationship Id="rId1" Type="http://schemas.openxmlformats.org/officeDocument/2006/relationships/vmlDrawing" Target="../drawings/vmlDrawing72.vml"/></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7.xml"/><Relationship Id="rId1" Type="http://schemas.openxmlformats.org/officeDocument/2006/relationships/vmlDrawing" Target="../drawings/vmlDrawing7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74.vml"/></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7.xml"/><Relationship Id="rId1" Type="http://schemas.openxmlformats.org/officeDocument/2006/relationships/vmlDrawing" Target="../drawings/vmlDrawing75.v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7.xml"/><Relationship Id="rId1" Type="http://schemas.openxmlformats.org/officeDocument/2006/relationships/vmlDrawing" Target="../drawings/vmlDrawing76.v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175.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7.xml"/><Relationship Id="rId1" Type="http://schemas.openxmlformats.org/officeDocument/2006/relationships/vmlDrawing" Target="../drawings/vmlDrawing78.v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79.vml"/></Relationships>
</file>

<file path=ppt/slides/_rels/slide202.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7.xml"/><Relationship Id="rId1" Type="http://schemas.openxmlformats.org/officeDocument/2006/relationships/vmlDrawing" Target="../drawings/vmlDrawing80.v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7.xml"/><Relationship Id="rId1" Type="http://schemas.openxmlformats.org/officeDocument/2006/relationships/vmlDrawing" Target="../drawings/vmlDrawing81.v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Layout" Target="../slideLayouts/slideLayout7.xml"/><Relationship Id="rId1" Type="http://schemas.openxmlformats.org/officeDocument/2006/relationships/vmlDrawing" Target="../drawings/vmlDrawing82.v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7.xml"/><Relationship Id="rId1" Type="http://schemas.openxmlformats.org/officeDocument/2006/relationships/vmlDrawing" Target="../drawings/vmlDrawing83.vml"/></Relationships>
</file>

<file path=ppt/slides/_rels/slide212.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7.xml"/><Relationship Id="rId1" Type="http://schemas.openxmlformats.org/officeDocument/2006/relationships/vmlDrawing" Target="../drawings/vmlDrawing84.vml"/></Relationships>
</file>

<file path=ppt/slides/_rels/slide213.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Layout" Target="../slideLayouts/slideLayout7.xml"/><Relationship Id="rId1" Type="http://schemas.openxmlformats.org/officeDocument/2006/relationships/vmlDrawing" Target="../drawings/vmlDrawing85.v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7.xml"/><Relationship Id="rId1" Type="http://schemas.openxmlformats.org/officeDocument/2006/relationships/vmlDrawing" Target="../drawings/vmlDrawing86.v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7.xml"/><Relationship Id="rId1" Type="http://schemas.openxmlformats.org/officeDocument/2006/relationships/vmlDrawing" Target="../drawings/vmlDrawing87.v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Layout" Target="../slideLayouts/slideLayout7.xml"/><Relationship Id="rId1" Type="http://schemas.openxmlformats.org/officeDocument/2006/relationships/vmlDrawing" Target="../drawings/vmlDrawing88.v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7.xml"/><Relationship Id="rId1" Type="http://schemas.openxmlformats.org/officeDocument/2006/relationships/vmlDrawing" Target="../drawings/vmlDrawing89.vml"/></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oleObject" Target="../embeddings/oleObject18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91.vml"/></Relationships>
</file>

<file path=ppt/slides/_rels/slide222.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191.bin"/></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193.bin"/></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195.bin"/></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95.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Layout" Target="../slideLayouts/slideLayout2.xml"/><Relationship Id="rId1" Type="http://schemas.openxmlformats.org/officeDocument/2006/relationships/vmlDrawing" Target="../drawings/vmlDrawing96.vml"/><Relationship Id="rId4" Type="http://schemas.openxmlformats.org/officeDocument/2006/relationships/oleObject" Target="../embeddings/oleObject197.bin"/></Relationships>
</file>

<file path=ppt/slides/_rels/slide249.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Layout" Target="../slideLayouts/slideLayout7.xml"/><Relationship Id="rId1" Type="http://schemas.openxmlformats.org/officeDocument/2006/relationships/vmlDrawing" Target="../drawings/vmlDrawing97.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Layout" Target="../slideLayouts/slideLayout7.xml"/><Relationship Id="rId1" Type="http://schemas.openxmlformats.org/officeDocument/2006/relationships/vmlDrawing" Target="../drawings/vmlDrawing98.v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99.vml"/></Relationships>
</file>

<file path=ppt/slides/_rels/slide255.x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7.xml"/><Relationship Id="rId1" Type="http://schemas.openxmlformats.org/officeDocument/2006/relationships/vmlDrawing" Target="../drawings/vmlDrawing100.v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oleObject" Target="../embeddings/oleObject201.bin"/></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Layout" Target="../slideLayouts/slideLayout7.xml"/><Relationship Id="rId1" Type="http://schemas.openxmlformats.org/officeDocument/2006/relationships/vmlDrawing" Target="../drawings/vmlDrawing102.v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oleObject" Target="../embeddings/oleObject205.bin"/><Relationship Id="rId4" Type="http://schemas.openxmlformats.org/officeDocument/2006/relationships/oleObject" Target="../embeddings/oleObject204.bin"/></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image" Target="../media/image161.wmf"/><Relationship Id="rId4" Type="http://schemas.openxmlformats.org/officeDocument/2006/relationships/oleObject" Target="../embeddings/oleObject207.bin"/></Relationships>
</file>

<file path=ppt/slides/_rels/slide276.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209.bin"/></Relationships>
</file>

<file path=ppt/slides/_rels/slide277.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image" Target="../media/image164.wmf"/></Relationships>
</file>

<file path=ppt/slides/_rels/slide278.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oleObject" Target="../embeddings/oleObject212.bin"/></Relationships>
</file>

<file path=ppt/slides/_rels/slide279.x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oleObject" Target="../embeddings/oleObject214.bin"/><Relationship Id="rId4" Type="http://schemas.openxmlformats.org/officeDocument/2006/relationships/oleObject" Target="../embeddings/oleObject21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image" Target="../media/image169.wmf"/><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 Id="rId9" Type="http://schemas.openxmlformats.org/officeDocument/2006/relationships/oleObject" Target="../embeddings/oleObject29.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31.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33.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43.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59.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6"/>
          <p:cNvSpPr>
            <a:spLocks noGrp="1"/>
          </p:cNvSpPr>
          <p:nvPr>
            <p:ph type="sldNum" sz="quarter" idx="12"/>
          </p:nvPr>
        </p:nvSpPr>
        <p:spPr/>
        <p:txBody>
          <a:bodyPr/>
          <a:lstStyle/>
          <a:p>
            <a:fld id="{F754EA89-B735-4009-8E20-FA0F53F173BF}" type="slidenum">
              <a:rPr lang="en-GB"/>
              <a:pPr/>
              <a:t>1</a:t>
            </a:fld>
            <a:endParaRPr lang="en-GB"/>
          </a:p>
        </p:txBody>
      </p:sp>
      <p:sp>
        <p:nvSpPr>
          <p:cNvPr id="311298" name="Rectangle 2"/>
          <p:cNvSpPr>
            <a:spLocks noGrp="1" noChangeArrowheads="1"/>
          </p:cNvSpPr>
          <p:nvPr>
            <p:ph type="title"/>
          </p:nvPr>
        </p:nvSpPr>
        <p:spPr>
          <a:noFill/>
          <a:ln/>
        </p:spPr>
        <p:txBody>
          <a:bodyPr/>
          <a:lstStyle/>
          <a:p>
            <a:r>
              <a:rPr lang="cs-CZ" sz="2000" b="1" dirty="0">
                <a:latin typeface="Arial" charset="0"/>
              </a:rPr>
              <a:t>w</a:t>
            </a:r>
            <a:r>
              <a:rPr lang="cs-CZ" sz="2000" b="1" dirty="0" smtClean="0">
                <a:latin typeface="Arial" charset="0"/>
              </a:rPr>
              <a:t>eb4.uwindsor.ca/.../</a:t>
            </a:r>
            <a:r>
              <a:rPr lang="cs-CZ" sz="2000" b="1" dirty="0" err="1" smtClean="0">
                <a:latin typeface="Arial" charset="0"/>
              </a:rPr>
              <a:t>All</a:t>
            </a:r>
            <a:r>
              <a:rPr lang="cs-CZ" sz="2000" b="1" dirty="0" smtClean="0">
                <a:latin typeface="Arial" charset="0"/>
              </a:rPr>
              <a:t>_</a:t>
            </a:r>
            <a:r>
              <a:rPr lang="cs-CZ" sz="2000" b="1" dirty="0" err="1" smtClean="0">
                <a:latin typeface="Arial" charset="0"/>
              </a:rPr>
              <a:t>chapters</a:t>
            </a:r>
            <a:r>
              <a:rPr lang="cs-CZ" sz="2000" b="1" dirty="0" smtClean="0">
                <a:latin typeface="Arial" charset="0"/>
              </a:rPr>
              <a:t>_f03_305.ppt</a:t>
            </a:r>
            <a:r>
              <a:rPr lang="cs-CZ" sz="2800" b="1" dirty="0" smtClean="0">
                <a:latin typeface="Arial" charset="0"/>
              </a:rPr>
              <a:t/>
            </a:r>
            <a:br>
              <a:rPr lang="cs-CZ" sz="2800" b="1" dirty="0" smtClean="0">
                <a:latin typeface="Arial" charset="0"/>
              </a:rPr>
            </a:br>
            <a:r>
              <a:rPr lang="en-GB" sz="2800" b="1" dirty="0" smtClean="0">
                <a:latin typeface="Arial" charset="0"/>
              </a:rPr>
              <a:t>STATISTICAL </a:t>
            </a:r>
            <a:r>
              <a:rPr lang="en-GB" sz="2800" b="1" dirty="0">
                <a:latin typeface="Arial" charset="0"/>
              </a:rPr>
              <a:t>QUALITY CONTROL AND DESIGN</a:t>
            </a:r>
          </a:p>
        </p:txBody>
      </p:sp>
      <p:sp>
        <p:nvSpPr>
          <p:cNvPr id="311299" name="Rectangle 3"/>
          <p:cNvSpPr>
            <a:spLocks noGrp="1" noChangeArrowheads="1"/>
          </p:cNvSpPr>
          <p:nvPr>
            <p:ph type="body" sz="half" idx="1"/>
          </p:nvPr>
        </p:nvSpPr>
        <p:spPr>
          <a:noFill/>
          <a:ln/>
        </p:spPr>
        <p:txBody>
          <a:bodyPr/>
          <a:lstStyle/>
          <a:p>
            <a:pPr>
              <a:buFontTx/>
              <a:buNone/>
            </a:pPr>
            <a:r>
              <a:rPr lang="en-GB" sz="2400" b="1">
                <a:latin typeface="Arial" charset="0"/>
              </a:rPr>
              <a:t>Content</a:t>
            </a:r>
            <a:endParaRPr lang="en-GB" sz="2400">
              <a:latin typeface="Arial" charset="0"/>
            </a:endParaRPr>
          </a:p>
          <a:p>
            <a:endParaRPr lang="en-GB" sz="2400">
              <a:latin typeface="Arial" charset="0"/>
            </a:endParaRPr>
          </a:p>
          <a:p>
            <a:pPr>
              <a:lnSpc>
                <a:spcPct val="130000"/>
              </a:lnSpc>
            </a:pPr>
            <a:r>
              <a:rPr lang="en-GB" sz="2400">
                <a:latin typeface="Arial" charset="0"/>
              </a:rPr>
              <a:t>Quality</a:t>
            </a:r>
          </a:p>
          <a:p>
            <a:pPr>
              <a:lnSpc>
                <a:spcPct val="130000"/>
              </a:lnSpc>
            </a:pPr>
            <a:r>
              <a:rPr lang="en-GB" sz="2400">
                <a:latin typeface="Arial" charset="0"/>
              </a:rPr>
              <a:t>Control charts</a:t>
            </a:r>
          </a:p>
          <a:p>
            <a:pPr>
              <a:lnSpc>
                <a:spcPct val="130000"/>
              </a:lnSpc>
            </a:pPr>
            <a:r>
              <a:rPr lang="en-GB" sz="2400">
                <a:latin typeface="Arial" charset="0"/>
              </a:rPr>
              <a:t>Process capability </a:t>
            </a:r>
          </a:p>
          <a:p>
            <a:pPr>
              <a:lnSpc>
                <a:spcPct val="130000"/>
              </a:lnSpc>
            </a:pPr>
            <a:r>
              <a:rPr lang="en-GB" sz="2400">
                <a:latin typeface="Arial" charset="0"/>
              </a:rPr>
              <a:t>Acceptance sampling</a:t>
            </a:r>
          </a:p>
        </p:txBody>
      </p:sp>
      <p:sp>
        <p:nvSpPr>
          <p:cNvPr id="311300" name="Rectangle 4"/>
          <p:cNvSpPr>
            <a:spLocks noGrp="1" noChangeArrowheads="1"/>
          </p:cNvSpPr>
          <p:nvPr>
            <p:ph type="body" sz="half" idx="2"/>
          </p:nvPr>
        </p:nvSpPr>
        <p:spPr/>
        <p:txBody>
          <a:bodyPr/>
          <a:lstStyle/>
          <a:p>
            <a:pPr>
              <a:lnSpc>
                <a:spcPct val="130000"/>
              </a:lnSpc>
            </a:pPr>
            <a:r>
              <a:rPr lang="en-GB" sz="2400">
                <a:latin typeface="Arial" charset="0"/>
              </a:rPr>
              <a:t>Reliability</a:t>
            </a:r>
          </a:p>
          <a:p>
            <a:pPr>
              <a:lnSpc>
                <a:spcPct val="130000"/>
              </a:lnSpc>
            </a:pPr>
            <a:r>
              <a:rPr lang="en-GB" sz="2400">
                <a:latin typeface="Arial" charset="0"/>
              </a:rPr>
              <a:t>Quality costs</a:t>
            </a:r>
          </a:p>
          <a:p>
            <a:pPr>
              <a:lnSpc>
                <a:spcPct val="130000"/>
              </a:lnSpc>
            </a:pPr>
            <a:r>
              <a:rPr lang="en-GB" sz="2400">
                <a:latin typeface="Arial" charset="0"/>
              </a:rPr>
              <a:t>product liability</a:t>
            </a:r>
          </a:p>
          <a:p>
            <a:pPr>
              <a:lnSpc>
                <a:spcPct val="130000"/>
              </a:lnSpc>
            </a:pPr>
            <a:r>
              <a:rPr lang="en-GB" sz="2400">
                <a:latin typeface="Arial" charset="0"/>
              </a:rPr>
              <a:t>Quality systems</a:t>
            </a:r>
          </a:p>
          <a:p>
            <a:pPr>
              <a:lnSpc>
                <a:spcPct val="130000"/>
              </a:lnSpc>
            </a:pPr>
            <a:r>
              <a:rPr lang="en-GB" sz="2400">
                <a:latin typeface="Arial" charset="0"/>
              </a:rPr>
              <a:t>Benchmarking and auditing</a:t>
            </a: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5ACED4E9-CA7A-4EF2-98F9-144588F62B93}" type="slidenum">
              <a:rPr lang="en-GB"/>
              <a:pPr/>
              <a:t>10</a:t>
            </a:fld>
            <a:endParaRPr lang="en-GB"/>
          </a:p>
        </p:txBody>
      </p:sp>
      <p:sp>
        <p:nvSpPr>
          <p:cNvPr id="278530" name="Rectangle 1026"/>
          <p:cNvSpPr>
            <a:spLocks noChangeArrowheads="1"/>
          </p:cNvSpPr>
          <p:nvPr/>
        </p:nvSpPr>
        <p:spPr bwMode="auto">
          <a:xfrm>
            <a:off x="533400" y="533400"/>
            <a:ext cx="8077200" cy="1163638"/>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Customer-Driven Definitions of Quality</a:t>
            </a:r>
            <a:endParaRPr lang="en-US" sz="6000" b="1" i="1">
              <a:solidFill>
                <a:schemeClr val="tx2"/>
              </a:solidFill>
              <a:effectLst>
                <a:outerShdw blurRad="38100" dist="38100" dir="2700000" algn="tl">
                  <a:srgbClr val="C0C0C0"/>
                </a:outerShdw>
              </a:effectLst>
            </a:endParaRPr>
          </a:p>
        </p:txBody>
      </p:sp>
      <p:sp>
        <p:nvSpPr>
          <p:cNvPr id="278531" name="Rectangle 1027"/>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Fitness for use</a:t>
            </a:r>
          </a:p>
          <a:p>
            <a:pPr marL="742950" lvl="1" indent="-285750">
              <a:spcBef>
                <a:spcPct val="20000"/>
              </a:spcBef>
              <a:buFontTx/>
              <a:buChar char="–"/>
            </a:pPr>
            <a:r>
              <a:rPr lang="en-US">
                <a:latin typeface="Arial" charset="0"/>
              </a:rPr>
              <a:t>Mechanical feature of a product, convenience of a service, appearance, style, durability, reliability, craftsmanship, serviceability</a:t>
            </a:r>
          </a:p>
          <a:p>
            <a:pPr marL="342900" indent="-342900">
              <a:spcBef>
                <a:spcPct val="20000"/>
              </a:spcBef>
              <a:buFontTx/>
              <a:buChar char="•"/>
            </a:pPr>
            <a:r>
              <a:rPr lang="en-US">
                <a:latin typeface="Arial" charset="0"/>
              </a:rPr>
              <a:t>Performance</a:t>
            </a:r>
          </a:p>
          <a:p>
            <a:pPr marL="742950" lvl="1" indent="-285750">
              <a:spcBef>
                <a:spcPct val="20000"/>
              </a:spcBef>
              <a:buFontTx/>
              <a:buChar char="–"/>
            </a:pPr>
            <a:r>
              <a:rPr lang="en-US">
                <a:latin typeface="Arial" charset="0"/>
              </a:rPr>
              <a:t>The ability to satisfy the stated or implied need,  operate without deficiencies and faults</a:t>
            </a:r>
          </a:p>
          <a:p>
            <a:pPr marL="742950" lvl="1" indent="-285750">
              <a:spcBef>
                <a:spcPct val="20000"/>
              </a:spcBef>
              <a:buFontTx/>
              <a:buChar char="–"/>
            </a:pPr>
            <a:endParaRPr lang="en-US">
              <a:latin typeface="Arial"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0B16C3AF-5698-4D12-8F5B-743E3C6B1198}" type="slidenum">
              <a:rPr lang="en-GB"/>
              <a:pPr/>
              <a:t>100</a:t>
            </a:fld>
            <a:endParaRPr lang="en-GB"/>
          </a:p>
        </p:txBody>
      </p:sp>
      <p:sp>
        <p:nvSpPr>
          <p:cNvPr id="438274"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8275" name="Rectangle 3"/>
          <p:cNvSpPr>
            <a:spLocks noChangeArrowheads="1"/>
          </p:cNvSpPr>
          <p:nvPr/>
        </p:nvSpPr>
        <p:spPr bwMode="auto">
          <a:xfrm>
            <a:off x="327025" y="1514475"/>
            <a:ext cx="8034338"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7: </a:t>
            </a:r>
          </a:p>
          <a:p>
            <a:pPr marL="685800" lvl="1">
              <a:spcBef>
                <a:spcPct val="20000"/>
              </a:spcBef>
              <a:buFontTx/>
              <a:buChar char="–"/>
            </a:pPr>
            <a:r>
              <a:rPr lang="en-US">
                <a:latin typeface="Arial" charset="0"/>
              </a:rPr>
              <a:t> Conclusion: </a:t>
            </a:r>
          </a:p>
          <a:p>
            <a:pPr marL="685800" lvl="1">
              <a:spcBef>
                <a:spcPct val="20000"/>
              </a:spcBef>
            </a:pPr>
            <a:r>
              <a:rPr lang="en-US">
                <a:latin typeface="Arial" charset="0"/>
              </a:rPr>
              <a:t>	</a:t>
            </a:r>
          </a:p>
          <a:p>
            <a:pPr marL="685800" lvl="1">
              <a:spcBef>
                <a:spcPct val="20000"/>
              </a:spcBef>
            </a:pPr>
            <a:r>
              <a:rPr lang="en-US">
                <a:latin typeface="Arial" charset="0"/>
              </a:rPr>
              <a:t>		Do not reject the H</a:t>
            </a:r>
            <a:r>
              <a:rPr lang="en-US" baseline="-25000">
                <a:latin typeface="Arial" charset="0"/>
              </a:rPr>
              <a:t>0</a:t>
            </a:r>
            <a:endParaRPr lang="en-US">
              <a:latin typeface="Arial" charset="0"/>
            </a:endParaRPr>
          </a:p>
          <a:p>
            <a:pPr marL="685800" lvl="1">
              <a:spcBef>
                <a:spcPct val="20000"/>
              </a:spcBef>
              <a:buFontTx/>
              <a:buChar char="–"/>
            </a:pPr>
            <a:r>
              <a:rPr lang="en-US">
                <a:latin typeface="Arial" charset="0"/>
              </a:rPr>
              <a:t>Interpretation: </a:t>
            </a:r>
          </a:p>
          <a:p>
            <a:pPr marL="2000250" lvl="4" indent="-228600">
              <a:spcBef>
                <a:spcPct val="20000"/>
              </a:spcBef>
            </a:pPr>
            <a:r>
              <a:rPr lang="en-US">
                <a:latin typeface="Arial" charset="0"/>
              </a:rPr>
              <a:t>There is </a:t>
            </a:r>
            <a:r>
              <a:rPr lang="en-US">
                <a:solidFill>
                  <a:srgbClr val="FF0000"/>
                </a:solidFill>
                <a:latin typeface="Arial" charset="0"/>
              </a:rPr>
              <a:t>not</a:t>
            </a:r>
            <a:r>
              <a:rPr lang="en-US">
                <a:latin typeface="Arial" charset="0"/>
              </a:rPr>
              <a:t> enough statistical evidence to infer at the 5% level of significance that the average measurements of subgroups with size 5 are </a:t>
            </a:r>
            <a:r>
              <a:rPr lang="en-US">
                <a:solidFill>
                  <a:srgbClr val="FF0000"/>
                </a:solidFill>
                <a:latin typeface="Arial" charset="0"/>
              </a:rPr>
              <a:t>not</a:t>
            </a:r>
            <a:r>
              <a:rPr lang="en-US">
                <a:latin typeface="Arial" charset="0"/>
              </a:rPr>
              <a:t> normally distributed with </a:t>
            </a:r>
          </a:p>
        </p:txBody>
      </p:sp>
      <p:graphicFrame>
        <p:nvGraphicFramePr>
          <p:cNvPr id="438276" name="Object 4"/>
          <p:cNvGraphicFramePr>
            <a:graphicFrameLocks noChangeAspect="1"/>
          </p:cNvGraphicFramePr>
          <p:nvPr/>
        </p:nvGraphicFramePr>
        <p:xfrm>
          <a:off x="2238375" y="2376488"/>
          <a:ext cx="3559175" cy="484187"/>
        </p:xfrm>
        <a:graphic>
          <a:graphicData uri="http://schemas.openxmlformats.org/presentationml/2006/ole">
            <p:oleObj spid="_x0000_s438276" name="Equation" r:id="rId3" imgW="1765080" imgH="241200" progId="Equation.3">
              <p:embed/>
            </p:oleObj>
          </a:graphicData>
        </a:graphic>
      </p:graphicFrame>
      <p:graphicFrame>
        <p:nvGraphicFramePr>
          <p:cNvPr id="438277" name="Object 5"/>
          <p:cNvGraphicFramePr>
            <a:graphicFrameLocks noChangeAspect="1"/>
          </p:cNvGraphicFramePr>
          <p:nvPr/>
        </p:nvGraphicFramePr>
        <p:xfrm>
          <a:off x="2414588" y="5229225"/>
          <a:ext cx="3044825" cy="482600"/>
        </p:xfrm>
        <a:graphic>
          <a:graphicData uri="http://schemas.openxmlformats.org/presentationml/2006/ole">
            <p:oleObj spid="_x0000_s438277" name="Equation" r:id="rId4" imgW="1511280" imgH="241200" progId="Equation.3">
              <p:embed/>
            </p:oleObj>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6619CF5-6E6F-4BA3-A998-DBD1102CB54B}" type="slidenum">
              <a:rPr lang="en-GB"/>
              <a:pPr/>
              <a:t>101</a:t>
            </a:fld>
            <a:endParaRPr lang="en-GB"/>
          </a:p>
        </p:txBody>
      </p:sp>
      <p:sp>
        <p:nvSpPr>
          <p:cNvPr id="43929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 and Exercises</a:t>
            </a:r>
            <a:endParaRPr lang="en-US" sz="4400">
              <a:solidFill>
                <a:schemeClr val="tx2"/>
              </a:solidFill>
            </a:endParaRPr>
          </a:p>
        </p:txBody>
      </p:sp>
      <p:sp>
        <p:nvSpPr>
          <p:cNvPr id="439299"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5: </a:t>
            </a:r>
          </a:p>
          <a:p>
            <a:pPr marL="685800" lvl="1">
              <a:spcBef>
                <a:spcPct val="20000"/>
              </a:spcBef>
              <a:buFontTx/>
              <a:buChar char="–"/>
            </a:pPr>
            <a:r>
              <a:rPr lang="en-US">
                <a:latin typeface="Arial" charset="0"/>
              </a:rPr>
              <a:t> Reading handout pp. 50-53</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4F4F8C75-F425-402C-90DA-D7C428A0F183}" type="slidenum">
              <a:rPr lang="en-GB"/>
              <a:pPr/>
              <a:t>102</a:t>
            </a:fld>
            <a:endParaRPr lang="en-GB"/>
          </a:p>
        </p:txBody>
      </p:sp>
      <p:sp>
        <p:nvSpPr>
          <p:cNvPr id="44032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Economic Design of       Control Chart</a:t>
            </a:r>
            <a:endParaRPr lang="en-US" sz="4400">
              <a:solidFill>
                <a:schemeClr val="tx2"/>
              </a:solidFill>
            </a:endParaRPr>
          </a:p>
        </p:txBody>
      </p:sp>
      <p:sp>
        <p:nvSpPr>
          <p:cNvPr id="44032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Design involves determination of: </a:t>
            </a:r>
          </a:p>
          <a:p>
            <a:pPr marL="742950" lvl="1" indent="-285750">
              <a:spcBef>
                <a:spcPct val="20000"/>
              </a:spcBef>
              <a:buFontTx/>
              <a:buChar char="–"/>
            </a:pPr>
            <a:r>
              <a:rPr lang="en-US">
                <a:latin typeface="Arial" charset="0"/>
              </a:rPr>
              <a:t>Interval between samples (determined from considerations other than cost).</a:t>
            </a:r>
          </a:p>
          <a:p>
            <a:pPr marL="742950" lvl="1" indent="-285750">
              <a:spcBef>
                <a:spcPct val="20000"/>
              </a:spcBef>
              <a:buFontTx/>
              <a:buChar char="–"/>
            </a:pPr>
            <a:r>
              <a:rPr lang="en-US">
                <a:latin typeface="Arial" charset="0"/>
              </a:rPr>
              <a:t>Size of the sample (</a:t>
            </a:r>
            <a:r>
              <a:rPr lang="en-US" i="1">
                <a:latin typeface="Arial" charset="0"/>
              </a:rPr>
              <a:t>n = </a:t>
            </a:r>
            <a:r>
              <a:rPr lang="en-US">
                <a:latin typeface="Arial" charset="0"/>
              </a:rPr>
              <a:t>?)</a:t>
            </a:r>
          </a:p>
          <a:p>
            <a:pPr marL="742950" lvl="1" indent="-285750">
              <a:spcBef>
                <a:spcPct val="20000"/>
              </a:spcBef>
              <a:buFontTx/>
              <a:buChar char="–"/>
            </a:pPr>
            <a:r>
              <a:rPr lang="en-US">
                <a:latin typeface="Arial" charset="0"/>
              </a:rPr>
              <a:t>Upper and lower control limits (</a:t>
            </a:r>
            <a:r>
              <a:rPr lang="en-US" i="1">
                <a:latin typeface="Arial" charset="0"/>
              </a:rPr>
              <a:t>k </a:t>
            </a:r>
            <a:r>
              <a:rPr lang="en-US">
                <a:latin typeface="Arial" charset="0"/>
              </a:rPr>
              <a:t>=? )</a:t>
            </a:r>
          </a:p>
          <a:p>
            <a:pPr marL="742950" lvl="1" indent="-285750">
              <a:spcBef>
                <a:spcPct val="20000"/>
              </a:spcBef>
              <a:buFontTx/>
              <a:buChar char="–"/>
            </a:pPr>
            <a:endParaRPr lang="en-US">
              <a:latin typeface="Arial" charset="0"/>
            </a:endParaRPr>
          </a:p>
          <a:p>
            <a:pPr marL="742950" lvl="1" indent="-285750">
              <a:spcBef>
                <a:spcPct val="20000"/>
              </a:spcBef>
              <a:buFontTx/>
              <a:buChar char="–"/>
            </a:pPr>
            <a:endParaRPr lang="en-US">
              <a:latin typeface="Arial" charset="0"/>
            </a:endParaRPr>
          </a:p>
          <a:p>
            <a:pPr marL="342900" indent="-342900">
              <a:spcBef>
                <a:spcPct val="20000"/>
              </a:spcBef>
              <a:buFontTx/>
              <a:buChar char="•"/>
            </a:pPr>
            <a:r>
              <a:rPr lang="en-US">
                <a:latin typeface="Arial" charset="0"/>
              </a:rPr>
              <a:t>Determine </a:t>
            </a:r>
            <a:r>
              <a:rPr lang="en-US" i="1">
                <a:latin typeface="Arial" charset="0"/>
              </a:rPr>
              <a:t>n</a:t>
            </a:r>
            <a:r>
              <a:rPr lang="en-US">
                <a:latin typeface="Arial" charset="0"/>
              </a:rPr>
              <a:t> and </a:t>
            </a:r>
            <a:r>
              <a:rPr lang="en-US" i="1">
                <a:latin typeface="Arial" charset="0"/>
              </a:rPr>
              <a:t>k</a:t>
            </a:r>
            <a:r>
              <a:rPr lang="en-US">
                <a:latin typeface="Arial" charset="0"/>
              </a:rPr>
              <a:t> to minimize total costs related to quality control</a:t>
            </a:r>
          </a:p>
        </p:txBody>
      </p:sp>
      <p:graphicFrame>
        <p:nvGraphicFramePr>
          <p:cNvPr id="440324" name="Object 4"/>
          <p:cNvGraphicFramePr>
            <a:graphicFrameLocks noChangeAspect="1"/>
          </p:cNvGraphicFramePr>
          <p:nvPr/>
        </p:nvGraphicFramePr>
        <p:xfrm>
          <a:off x="4826000" y="762000"/>
          <a:ext cx="592138" cy="676275"/>
        </p:xfrm>
        <a:graphic>
          <a:graphicData uri="http://schemas.openxmlformats.org/presentationml/2006/ole">
            <p:oleObj spid="_x0000_s440324" name="Equation" r:id="rId3" imgW="177480" imgH="203040" progId="Equation.3">
              <p:embed/>
            </p:oleObj>
          </a:graphicData>
        </a:graphic>
      </p:graphicFrame>
      <p:graphicFrame>
        <p:nvGraphicFramePr>
          <p:cNvPr id="440325" name="Object 5"/>
          <p:cNvGraphicFramePr>
            <a:graphicFrameLocks noChangeAspect="1"/>
          </p:cNvGraphicFramePr>
          <p:nvPr/>
        </p:nvGraphicFramePr>
        <p:xfrm>
          <a:off x="1544638" y="4137025"/>
          <a:ext cx="1819275" cy="798513"/>
        </p:xfrm>
        <a:graphic>
          <a:graphicData uri="http://schemas.openxmlformats.org/presentationml/2006/ole">
            <p:oleObj spid="_x0000_s440325" name="Equation" r:id="rId4" imgW="952200" imgH="419040" progId="Equation.3">
              <p:embed/>
            </p:oleObj>
          </a:graphicData>
        </a:graphic>
      </p:graphicFrame>
      <p:graphicFrame>
        <p:nvGraphicFramePr>
          <p:cNvPr id="440326" name="Object 6"/>
          <p:cNvGraphicFramePr>
            <a:graphicFrameLocks noChangeAspect="1"/>
          </p:cNvGraphicFramePr>
          <p:nvPr/>
        </p:nvGraphicFramePr>
        <p:xfrm>
          <a:off x="4205288" y="4162425"/>
          <a:ext cx="1868487" cy="798513"/>
        </p:xfrm>
        <a:graphic>
          <a:graphicData uri="http://schemas.openxmlformats.org/presentationml/2006/ole">
            <p:oleObj spid="_x0000_s440326" name="Equation" r:id="rId5" imgW="977760" imgH="419040" progId="Equation.3">
              <p:embed/>
            </p:oleObj>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BFCCCD37-6A76-4264-89C0-739DC2351E68}" type="slidenum">
              <a:rPr lang="en-GB"/>
              <a:pPr/>
              <a:t>103</a:t>
            </a:fld>
            <a:endParaRPr lang="en-GB"/>
          </a:p>
        </p:txBody>
      </p:sp>
      <p:sp>
        <p:nvSpPr>
          <p:cNvPr id="44134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Relevant Costs for       Control Chart Design</a:t>
            </a:r>
            <a:endParaRPr lang="en-US" sz="4400">
              <a:solidFill>
                <a:schemeClr val="tx2"/>
              </a:solidFill>
            </a:endParaRPr>
          </a:p>
        </p:txBody>
      </p:sp>
      <p:sp>
        <p:nvSpPr>
          <p:cNvPr id="441347" name="Rectangle 3"/>
          <p:cNvSpPr>
            <a:spLocks noChangeArrowheads="1"/>
          </p:cNvSpPr>
          <p:nvPr/>
        </p:nvSpPr>
        <p:spPr bwMode="auto">
          <a:xfrm>
            <a:off x="685800" y="1981200"/>
            <a:ext cx="7951788"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Sampling cost</a:t>
            </a:r>
          </a:p>
          <a:p>
            <a:pPr marL="742950" lvl="1" indent="-285750">
              <a:spcBef>
                <a:spcPct val="20000"/>
              </a:spcBef>
              <a:buFontTx/>
              <a:buChar char="–"/>
            </a:pPr>
            <a:r>
              <a:rPr lang="en-US">
                <a:latin typeface="Arial" charset="0"/>
              </a:rPr>
              <a:t>Personnel cost, equipment cost, cost of item etc</a:t>
            </a:r>
          </a:p>
          <a:p>
            <a:pPr marL="742950" lvl="1" indent="-285750">
              <a:spcBef>
                <a:spcPct val="20000"/>
              </a:spcBef>
              <a:buFontTx/>
              <a:buChar char="–"/>
            </a:pPr>
            <a:r>
              <a:rPr lang="en-US">
                <a:latin typeface="Arial" charset="0"/>
              </a:rPr>
              <a:t>Assume a cost of </a:t>
            </a:r>
            <a:r>
              <a:rPr lang="en-US" i="1">
                <a:latin typeface="Arial" charset="0"/>
              </a:rPr>
              <a:t>a</a:t>
            </a:r>
            <a:r>
              <a:rPr lang="en-US" baseline="-25000">
                <a:latin typeface="Arial" charset="0"/>
              </a:rPr>
              <a:t>1</a:t>
            </a:r>
            <a:r>
              <a:rPr lang="en-US">
                <a:latin typeface="Arial" charset="0"/>
              </a:rPr>
              <a:t> per item sampled. Sampling cost = </a:t>
            </a:r>
            <a:r>
              <a:rPr lang="en-US" i="1">
                <a:latin typeface="Arial" charset="0"/>
              </a:rPr>
              <a:t>a</a:t>
            </a:r>
            <a:r>
              <a:rPr lang="en-US" baseline="-25000">
                <a:latin typeface="Arial" charset="0"/>
              </a:rPr>
              <a:t>1 </a:t>
            </a:r>
            <a:r>
              <a:rPr lang="en-US" i="1">
                <a:latin typeface="Arial" charset="0"/>
              </a:rPr>
              <a:t>n</a:t>
            </a:r>
          </a:p>
          <a:p>
            <a:pPr marL="342900" indent="-342900">
              <a:spcBef>
                <a:spcPct val="20000"/>
              </a:spcBef>
              <a:buFontTx/>
              <a:buChar char="•"/>
            </a:pPr>
            <a:endParaRPr lang="en-US" sz="2800">
              <a:latin typeface="Arial" charset="0"/>
            </a:endParaRPr>
          </a:p>
        </p:txBody>
      </p:sp>
      <p:graphicFrame>
        <p:nvGraphicFramePr>
          <p:cNvPr id="441348" name="Object 4"/>
          <p:cNvGraphicFramePr>
            <a:graphicFrameLocks noChangeAspect="1"/>
          </p:cNvGraphicFramePr>
          <p:nvPr/>
        </p:nvGraphicFramePr>
        <p:xfrm>
          <a:off x="4071938" y="727075"/>
          <a:ext cx="592137" cy="676275"/>
        </p:xfrm>
        <a:graphic>
          <a:graphicData uri="http://schemas.openxmlformats.org/presentationml/2006/ole">
            <p:oleObj spid="_x0000_s441348" name="Equation" r:id="rId3" imgW="177480" imgH="203040" progId="Equation.3">
              <p:embed/>
            </p:oleObj>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34187FF9-7272-4B6E-91FD-5109B763745A}" type="slidenum">
              <a:rPr lang="en-GB"/>
              <a:pPr/>
              <a:t>104</a:t>
            </a:fld>
            <a:endParaRPr lang="en-GB"/>
          </a:p>
        </p:txBody>
      </p:sp>
      <p:sp>
        <p:nvSpPr>
          <p:cNvPr id="44237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Relevant Costs for       Control Chart Design</a:t>
            </a:r>
            <a:endParaRPr lang="en-US" sz="4400">
              <a:solidFill>
                <a:schemeClr val="tx2"/>
              </a:solidFill>
            </a:endParaRPr>
          </a:p>
        </p:txBody>
      </p:sp>
      <p:sp>
        <p:nvSpPr>
          <p:cNvPr id="442371" name="Rectangle 3"/>
          <p:cNvSpPr>
            <a:spLocks noChangeArrowheads="1"/>
          </p:cNvSpPr>
          <p:nvPr/>
        </p:nvSpPr>
        <p:spPr bwMode="auto">
          <a:xfrm>
            <a:off x="685800" y="1981200"/>
            <a:ext cx="7951788"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Search cost (when an out-of-control condition is signaled, an assignable cause is sought)</a:t>
            </a:r>
          </a:p>
          <a:p>
            <a:pPr marL="742950" lvl="1" indent="-285750">
              <a:spcBef>
                <a:spcPct val="20000"/>
              </a:spcBef>
              <a:buFontTx/>
              <a:buChar char="–"/>
            </a:pPr>
            <a:r>
              <a:rPr lang="en-US">
                <a:latin typeface="Arial" charset="0"/>
              </a:rPr>
              <a:t>Cost of shutting down the facility, personnel cost for the search, and cost of fixing the problem, if any </a:t>
            </a:r>
          </a:p>
          <a:p>
            <a:pPr marL="742950" lvl="1" indent="-285750">
              <a:spcBef>
                <a:spcPct val="20000"/>
              </a:spcBef>
              <a:buFontTx/>
              <a:buChar char="–"/>
            </a:pPr>
            <a:r>
              <a:rPr lang="en-US">
                <a:latin typeface="Arial" charset="0"/>
              </a:rPr>
              <a:t>Assume a cost of </a:t>
            </a:r>
            <a:r>
              <a:rPr lang="en-US" i="1">
                <a:latin typeface="Arial" charset="0"/>
              </a:rPr>
              <a:t>a</a:t>
            </a:r>
            <a:r>
              <a:rPr lang="en-US" baseline="-25000">
                <a:latin typeface="Arial" charset="0"/>
              </a:rPr>
              <a:t>2</a:t>
            </a:r>
            <a:r>
              <a:rPr lang="en-US">
                <a:latin typeface="Arial" charset="0"/>
              </a:rPr>
              <a:t> each time a search is required</a:t>
            </a:r>
          </a:p>
          <a:p>
            <a:pPr marL="342900" indent="-342900">
              <a:spcBef>
                <a:spcPct val="20000"/>
              </a:spcBef>
              <a:buFontTx/>
              <a:buChar char="•"/>
            </a:pPr>
            <a:r>
              <a:rPr lang="en-US">
                <a:latin typeface="Arial" charset="0"/>
              </a:rPr>
              <a:t>Question: Does this cost increase or decrease with the increase of </a:t>
            </a:r>
            <a:r>
              <a:rPr lang="en-US" i="1">
                <a:latin typeface="Arial" charset="0"/>
              </a:rPr>
              <a:t>k</a:t>
            </a:r>
            <a:r>
              <a:rPr lang="en-US">
                <a:latin typeface="Arial" charset="0"/>
              </a:rPr>
              <a:t>?</a:t>
            </a:r>
          </a:p>
        </p:txBody>
      </p:sp>
      <p:graphicFrame>
        <p:nvGraphicFramePr>
          <p:cNvPr id="442372" name="Object 4"/>
          <p:cNvGraphicFramePr>
            <a:graphicFrameLocks noChangeAspect="1"/>
          </p:cNvGraphicFramePr>
          <p:nvPr/>
        </p:nvGraphicFramePr>
        <p:xfrm>
          <a:off x="4071938" y="727075"/>
          <a:ext cx="592137" cy="676275"/>
        </p:xfrm>
        <a:graphic>
          <a:graphicData uri="http://schemas.openxmlformats.org/presentationml/2006/ole">
            <p:oleObj spid="_x0000_s442372" name="Equation" r:id="rId3" imgW="177480" imgH="203040" progId="Equation.3">
              <p:embed/>
            </p:oleObj>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E9289C37-A234-41CC-A2C4-3B11EBF89765}" type="slidenum">
              <a:rPr lang="en-GB"/>
              <a:pPr/>
              <a:t>105</a:t>
            </a:fld>
            <a:endParaRPr lang="en-GB"/>
          </a:p>
        </p:txBody>
      </p:sp>
      <p:sp>
        <p:nvSpPr>
          <p:cNvPr id="44339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Relevant Costs for       Control Chart Design</a:t>
            </a:r>
            <a:endParaRPr lang="en-US" sz="4400">
              <a:solidFill>
                <a:schemeClr val="tx2"/>
              </a:solidFill>
            </a:endParaRPr>
          </a:p>
        </p:txBody>
      </p:sp>
      <p:sp>
        <p:nvSpPr>
          <p:cNvPr id="443395" name="Rectangle 3"/>
          <p:cNvSpPr>
            <a:spLocks noChangeArrowheads="1"/>
          </p:cNvSpPr>
          <p:nvPr/>
        </p:nvSpPr>
        <p:spPr bwMode="auto">
          <a:xfrm>
            <a:off x="685800" y="1981200"/>
            <a:ext cx="7951788" cy="443865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Cost of operating out of control</a:t>
            </a:r>
          </a:p>
          <a:p>
            <a:pPr marL="742950" lvl="1" indent="-285750">
              <a:spcBef>
                <a:spcPct val="20000"/>
              </a:spcBef>
              <a:buFontTx/>
              <a:buChar char="–"/>
            </a:pPr>
            <a:r>
              <a:rPr lang="en-US">
                <a:latin typeface="Arial" charset="0"/>
              </a:rPr>
              <a:t>Scrap cost or repair cost</a:t>
            </a:r>
          </a:p>
          <a:p>
            <a:pPr marL="742950" lvl="1" indent="-285750">
              <a:spcBef>
                <a:spcPct val="20000"/>
              </a:spcBef>
              <a:buFontTx/>
              <a:buChar char="–"/>
            </a:pPr>
            <a:r>
              <a:rPr lang="en-US">
                <a:latin typeface="Arial" charset="0"/>
              </a:rPr>
              <a:t>A defective item may become a part of a larger subassembly, which may need to be disassembled or scrapped at some cost</a:t>
            </a:r>
          </a:p>
          <a:p>
            <a:pPr marL="742950" lvl="1" indent="-285750">
              <a:spcBef>
                <a:spcPct val="20000"/>
              </a:spcBef>
              <a:buFontTx/>
              <a:buChar char="–"/>
            </a:pPr>
            <a:r>
              <a:rPr lang="en-US">
                <a:latin typeface="Arial" charset="0"/>
              </a:rPr>
              <a:t>Costs of warranty claims, liability suits, and overall customer dissatisfaction</a:t>
            </a:r>
          </a:p>
          <a:p>
            <a:pPr marL="742950" lvl="1" indent="-285750">
              <a:spcBef>
                <a:spcPct val="20000"/>
              </a:spcBef>
              <a:buFontTx/>
              <a:buChar char="–"/>
            </a:pPr>
            <a:r>
              <a:rPr lang="en-US">
                <a:latin typeface="Arial" charset="0"/>
              </a:rPr>
              <a:t>Assume a cost of </a:t>
            </a:r>
            <a:r>
              <a:rPr lang="en-US" i="1">
                <a:latin typeface="Arial" charset="0"/>
              </a:rPr>
              <a:t>a</a:t>
            </a:r>
            <a:r>
              <a:rPr lang="en-US" baseline="-25000">
                <a:latin typeface="Arial" charset="0"/>
              </a:rPr>
              <a:t>3</a:t>
            </a:r>
            <a:r>
              <a:rPr lang="en-US">
                <a:latin typeface="Arial" charset="0"/>
              </a:rPr>
              <a:t> each period that the process is operated in an out-of-control condition</a:t>
            </a:r>
          </a:p>
          <a:p>
            <a:pPr marL="342900" indent="-342900">
              <a:spcBef>
                <a:spcPct val="20000"/>
              </a:spcBef>
              <a:buFontTx/>
              <a:buChar char="•"/>
            </a:pPr>
            <a:r>
              <a:rPr lang="en-US">
                <a:latin typeface="Arial" charset="0"/>
              </a:rPr>
              <a:t>Question: Does this cost increase or decrease with the increase of </a:t>
            </a:r>
            <a:r>
              <a:rPr lang="en-US" i="1">
                <a:latin typeface="Arial" charset="0"/>
              </a:rPr>
              <a:t>k</a:t>
            </a:r>
            <a:r>
              <a:rPr lang="en-US">
                <a:latin typeface="Arial" charset="0"/>
              </a:rPr>
              <a:t>?</a:t>
            </a:r>
          </a:p>
        </p:txBody>
      </p:sp>
      <p:graphicFrame>
        <p:nvGraphicFramePr>
          <p:cNvPr id="443396" name="Object 4"/>
          <p:cNvGraphicFramePr>
            <a:graphicFrameLocks noChangeAspect="1"/>
          </p:cNvGraphicFramePr>
          <p:nvPr/>
        </p:nvGraphicFramePr>
        <p:xfrm>
          <a:off x="4071938" y="727075"/>
          <a:ext cx="592137" cy="676275"/>
        </p:xfrm>
        <a:graphic>
          <a:graphicData uri="http://schemas.openxmlformats.org/presentationml/2006/ole">
            <p:oleObj spid="_x0000_s443396" name="Equation" r:id="rId3" imgW="177480" imgH="203040" progId="Equation.3">
              <p:embed/>
            </p:oleObj>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3E5E0033-D600-4301-86E2-39061F3E9C90}" type="slidenum">
              <a:rPr lang="en-GB"/>
              <a:pPr/>
              <a:t>106</a:t>
            </a:fld>
            <a:endParaRPr lang="en-GB"/>
          </a:p>
        </p:txBody>
      </p:sp>
      <p:sp>
        <p:nvSpPr>
          <p:cNvPr id="444418" name="Rectangle 2"/>
          <p:cNvSpPr>
            <a:spLocks noChangeArrowheads="1"/>
          </p:cNvSpPr>
          <p:nvPr/>
        </p:nvSpPr>
        <p:spPr bwMode="auto">
          <a:xfrm>
            <a:off x="396875" y="1981200"/>
            <a:ext cx="8348663"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Inputs</a:t>
            </a:r>
            <a:endParaRPr lang="en-US">
              <a:latin typeface="Arial" charset="0"/>
            </a:endParaRPr>
          </a:p>
          <a:p>
            <a:pPr marL="342900" indent="-342900">
              <a:spcBef>
                <a:spcPct val="20000"/>
              </a:spcBef>
              <a:buFontTx/>
              <a:buChar char="•"/>
            </a:pPr>
            <a:r>
              <a:rPr lang="en-US" i="1">
                <a:latin typeface="Arial" charset="0"/>
              </a:rPr>
              <a:t>a</a:t>
            </a:r>
            <a:r>
              <a:rPr lang="en-US" baseline="-25000">
                <a:latin typeface="Arial" charset="0"/>
              </a:rPr>
              <a:t>1</a:t>
            </a:r>
            <a:r>
              <a:rPr lang="en-US">
                <a:latin typeface="Arial" charset="0"/>
              </a:rPr>
              <a:t>	cost of sampling each unit</a:t>
            </a:r>
          </a:p>
          <a:p>
            <a:pPr marL="342900" indent="-342900">
              <a:spcBef>
                <a:spcPct val="20000"/>
              </a:spcBef>
              <a:buFontTx/>
              <a:buChar char="•"/>
            </a:pPr>
            <a:r>
              <a:rPr lang="en-US" i="1">
                <a:latin typeface="Arial" charset="0"/>
              </a:rPr>
              <a:t>a</a:t>
            </a:r>
            <a:r>
              <a:rPr lang="en-US" baseline="-25000">
                <a:latin typeface="Arial" charset="0"/>
              </a:rPr>
              <a:t>2</a:t>
            </a:r>
            <a:r>
              <a:rPr lang="en-US">
                <a:latin typeface="Arial" charset="0"/>
              </a:rPr>
              <a:t>	expected cost of each search </a:t>
            </a:r>
          </a:p>
          <a:p>
            <a:pPr marL="342900" indent="-342900">
              <a:spcBef>
                <a:spcPct val="20000"/>
              </a:spcBef>
              <a:buFontTx/>
              <a:buChar char="•"/>
            </a:pPr>
            <a:r>
              <a:rPr lang="en-US" i="1">
                <a:latin typeface="Arial" charset="0"/>
              </a:rPr>
              <a:t>a</a:t>
            </a:r>
            <a:r>
              <a:rPr lang="en-US" baseline="-25000">
                <a:latin typeface="Arial" charset="0"/>
              </a:rPr>
              <a:t>3</a:t>
            </a:r>
            <a:r>
              <a:rPr lang="en-US">
                <a:latin typeface="Arial" charset="0"/>
              </a:rPr>
              <a:t>	per period cost of operating in an out-of-control state</a:t>
            </a:r>
          </a:p>
          <a:p>
            <a:pPr marL="342900" indent="-342900">
              <a:spcBef>
                <a:spcPct val="20000"/>
              </a:spcBef>
              <a:buFontTx/>
              <a:buChar char="•"/>
            </a:pPr>
            <a:r>
              <a:rPr lang="en-US">
                <a:latin typeface="Arial" charset="0"/>
                <a:sym typeface="Symbol" pitchFamily="18" charset="2"/>
              </a:rPr>
              <a:t>	probability that the process shifts from an in-control state to an out-of-control state in one period </a:t>
            </a:r>
          </a:p>
          <a:p>
            <a:pPr marL="342900" indent="-342900">
              <a:spcBef>
                <a:spcPct val="20000"/>
              </a:spcBef>
              <a:buFontTx/>
              <a:buChar char="•"/>
            </a:pPr>
            <a:r>
              <a:rPr lang="en-US">
                <a:latin typeface="Arial" charset="0"/>
                <a:sym typeface="Symbol" pitchFamily="18" charset="2"/>
              </a:rPr>
              <a:t>	average number of standard deviations by which the mean shifts whenever the process is out-of-control. In other words, the mean shifts from  to ± whenever the process is out-of-control</a:t>
            </a:r>
            <a:r>
              <a:rPr lang="en-US">
                <a:latin typeface="Arial" charset="0"/>
              </a:rPr>
              <a:t>.</a:t>
            </a:r>
          </a:p>
        </p:txBody>
      </p:sp>
      <p:sp>
        <p:nvSpPr>
          <p:cNvPr id="44441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Procedure for Finding </a:t>
            </a:r>
            <a:r>
              <a:rPr lang="en-US" sz="2800" b="1" i="1">
                <a:solidFill>
                  <a:schemeClr val="tx2"/>
                </a:solidFill>
                <a:latin typeface="Arial" charset="0"/>
              </a:rPr>
              <a:t>n</a:t>
            </a:r>
            <a:r>
              <a:rPr lang="en-US" sz="2800" b="1">
                <a:solidFill>
                  <a:schemeClr val="tx2"/>
                </a:solidFill>
                <a:latin typeface="Arial" charset="0"/>
              </a:rPr>
              <a:t> and </a:t>
            </a:r>
            <a:r>
              <a:rPr lang="en-US" sz="2800" b="1" i="1">
                <a:solidFill>
                  <a:schemeClr val="tx2"/>
                </a:solidFill>
                <a:latin typeface="Arial" charset="0"/>
              </a:rPr>
              <a:t>k</a:t>
            </a:r>
            <a:r>
              <a:rPr lang="en-US" sz="2800" b="1">
                <a:solidFill>
                  <a:schemeClr val="tx2"/>
                </a:solidFill>
                <a:latin typeface="Arial" charset="0"/>
              </a:rPr>
              <a:t> for </a:t>
            </a:r>
            <a:br>
              <a:rPr lang="en-US" sz="2800" b="1">
                <a:solidFill>
                  <a:schemeClr val="tx2"/>
                </a:solidFill>
                <a:latin typeface="Arial" charset="0"/>
              </a:rPr>
            </a:br>
            <a:r>
              <a:rPr lang="en-US" sz="2800" b="1">
                <a:solidFill>
                  <a:schemeClr val="tx2"/>
                </a:solidFill>
                <a:latin typeface="Arial" charset="0"/>
              </a:rPr>
              <a:t>Economic Design of       Control Chart</a:t>
            </a:r>
          </a:p>
        </p:txBody>
      </p:sp>
      <p:graphicFrame>
        <p:nvGraphicFramePr>
          <p:cNvPr id="444420" name="Object 4"/>
          <p:cNvGraphicFramePr>
            <a:graphicFrameLocks noChangeAspect="1"/>
          </p:cNvGraphicFramePr>
          <p:nvPr/>
        </p:nvGraphicFramePr>
        <p:xfrm>
          <a:off x="4968875" y="1136650"/>
          <a:ext cx="374650" cy="427038"/>
        </p:xfrm>
        <a:graphic>
          <a:graphicData uri="http://schemas.openxmlformats.org/presentationml/2006/ole">
            <p:oleObj spid="_x0000_s444420" name="Equation" r:id="rId3" imgW="177480" imgH="203040" progId="Equation.3">
              <p:embed/>
            </p:oleObj>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6693E5C0-DF58-4C74-8F27-9FF255EB9F44}" type="slidenum">
              <a:rPr lang="en-GB"/>
              <a:pPr/>
              <a:t>107</a:t>
            </a:fld>
            <a:endParaRPr lang="en-GB"/>
          </a:p>
        </p:txBody>
      </p:sp>
      <p:sp>
        <p:nvSpPr>
          <p:cNvPr id="44544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Procedure for Finding </a:t>
            </a:r>
            <a:r>
              <a:rPr lang="en-US" sz="2800" b="1" i="1">
                <a:solidFill>
                  <a:schemeClr val="tx2"/>
                </a:solidFill>
                <a:latin typeface="Arial" charset="0"/>
              </a:rPr>
              <a:t>n</a:t>
            </a:r>
            <a:r>
              <a:rPr lang="en-US" sz="2800" b="1">
                <a:solidFill>
                  <a:schemeClr val="tx2"/>
                </a:solidFill>
                <a:latin typeface="Arial" charset="0"/>
              </a:rPr>
              <a:t> and </a:t>
            </a:r>
            <a:r>
              <a:rPr lang="en-US" sz="2800" b="1" i="1">
                <a:solidFill>
                  <a:schemeClr val="tx2"/>
                </a:solidFill>
                <a:latin typeface="Arial" charset="0"/>
              </a:rPr>
              <a:t>k</a:t>
            </a:r>
            <a:r>
              <a:rPr lang="en-US" sz="2800" b="1">
                <a:solidFill>
                  <a:schemeClr val="tx2"/>
                </a:solidFill>
                <a:latin typeface="Arial" charset="0"/>
              </a:rPr>
              <a:t> for </a:t>
            </a:r>
            <a:br>
              <a:rPr lang="en-US" sz="2800" b="1">
                <a:solidFill>
                  <a:schemeClr val="tx2"/>
                </a:solidFill>
                <a:latin typeface="Arial" charset="0"/>
              </a:rPr>
            </a:br>
            <a:r>
              <a:rPr lang="en-US" sz="2800" b="1">
                <a:solidFill>
                  <a:schemeClr val="tx2"/>
                </a:solidFill>
                <a:latin typeface="Arial" charset="0"/>
              </a:rPr>
              <a:t>Economic Design of       Control Chart</a:t>
            </a:r>
          </a:p>
        </p:txBody>
      </p:sp>
      <p:graphicFrame>
        <p:nvGraphicFramePr>
          <p:cNvPr id="445443" name="Object 3"/>
          <p:cNvGraphicFramePr>
            <a:graphicFrameLocks noChangeAspect="1"/>
          </p:cNvGraphicFramePr>
          <p:nvPr/>
        </p:nvGraphicFramePr>
        <p:xfrm>
          <a:off x="4968875" y="1136650"/>
          <a:ext cx="374650" cy="427038"/>
        </p:xfrm>
        <a:graphic>
          <a:graphicData uri="http://schemas.openxmlformats.org/presentationml/2006/ole">
            <p:oleObj spid="_x0000_s445443" name="Equation" r:id="rId3" imgW="177480" imgH="203040" progId="Equation.3">
              <p:embed/>
            </p:oleObj>
          </a:graphicData>
        </a:graphic>
      </p:graphicFrame>
      <p:sp>
        <p:nvSpPr>
          <p:cNvPr id="445444" name="Rectangle 4"/>
          <p:cNvSpPr>
            <a:spLocks noChangeArrowheads="1"/>
          </p:cNvSpPr>
          <p:nvPr/>
        </p:nvSpPr>
        <p:spPr bwMode="auto">
          <a:xfrm>
            <a:off x="396875" y="1981200"/>
            <a:ext cx="8348663"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The Key Step </a:t>
            </a:r>
            <a:r>
              <a:rPr lang="en-US">
                <a:latin typeface="Arial" charset="0"/>
              </a:rPr>
              <a:t>  </a:t>
            </a:r>
          </a:p>
          <a:p>
            <a:pPr marL="342900" indent="-342900">
              <a:spcBef>
                <a:spcPct val="20000"/>
              </a:spcBef>
              <a:buFontTx/>
              <a:buChar char="•"/>
            </a:pPr>
            <a:r>
              <a:rPr lang="en-US">
                <a:latin typeface="Arial" charset="0"/>
              </a:rPr>
              <a:t>A trial and error procedure may be followed</a:t>
            </a:r>
          </a:p>
          <a:p>
            <a:pPr marL="342900" indent="-342900">
              <a:spcBef>
                <a:spcPct val="20000"/>
              </a:spcBef>
              <a:buFontTx/>
              <a:buChar char="•"/>
            </a:pPr>
            <a:r>
              <a:rPr lang="en-US">
                <a:latin typeface="Arial" charset="0"/>
              </a:rPr>
              <a:t>The minimum cost pair of </a:t>
            </a:r>
            <a:r>
              <a:rPr lang="en-US" i="1">
                <a:latin typeface="Arial" charset="0"/>
              </a:rPr>
              <a:t>n</a:t>
            </a:r>
            <a:r>
              <a:rPr lang="en-US">
                <a:latin typeface="Arial" charset="0"/>
              </a:rPr>
              <a:t> and </a:t>
            </a:r>
            <a:r>
              <a:rPr lang="en-US" i="1">
                <a:latin typeface="Arial" charset="0"/>
              </a:rPr>
              <a:t>k</a:t>
            </a:r>
            <a:r>
              <a:rPr lang="en-US">
                <a:latin typeface="Arial" charset="0"/>
              </a:rPr>
              <a:t> is sought</a:t>
            </a:r>
          </a:p>
          <a:p>
            <a:pPr marL="342900" indent="-342900">
              <a:spcBef>
                <a:spcPct val="20000"/>
              </a:spcBef>
              <a:buFontTx/>
              <a:buChar char="•"/>
            </a:pPr>
            <a:r>
              <a:rPr lang="en-US">
                <a:latin typeface="Arial" charset="0"/>
              </a:rPr>
              <a:t>For a given pair of </a:t>
            </a:r>
            <a:r>
              <a:rPr lang="en-US" i="1">
                <a:latin typeface="Arial" charset="0"/>
              </a:rPr>
              <a:t>n</a:t>
            </a:r>
            <a:r>
              <a:rPr lang="en-US">
                <a:latin typeface="Arial" charset="0"/>
              </a:rPr>
              <a:t> and </a:t>
            </a:r>
            <a:r>
              <a:rPr lang="en-US" i="1">
                <a:latin typeface="Arial" charset="0"/>
              </a:rPr>
              <a:t>k</a:t>
            </a:r>
            <a:r>
              <a:rPr lang="en-US">
                <a:latin typeface="Arial" charset="0"/>
              </a:rPr>
              <a:t> the average per period cost is</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    where</a:t>
            </a:r>
          </a:p>
          <a:p>
            <a:pPr marL="342900" indent="-342900">
              <a:spcBef>
                <a:spcPct val="20000"/>
              </a:spcBef>
            </a:pPr>
            <a:r>
              <a:rPr lang="en-US">
                <a:latin typeface="Arial" charset="0"/>
              </a:rPr>
              <a:t>   </a:t>
            </a:r>
          </a:p>
        </p:txBody>
      </p:sp>
      <p:graphicFrame>
        <p:nvGraphicFramePr>
          <p:cNvPr id="445445" name="Object 5"/>
          <p:cNvGraphicFramePr>
            <a:graphicFrameLocks noChangeAspect="1"/>
          </p:cNvGraphicFramePr>
          <p:nvPr/>
        </p:nvGraphicFramePr>
        <p:xfrm>
          <a:off x="2428875" y="3905250"/>
          <a:ext cx="4238625" cy="833438"/>
        </p:xfrm>
        <a:graphic>
          <a:graphicData uri="http://schemas.openxmlformats.org/presentationml/2006/ole">
            <p:oleObj spid="_x0000_s445445" name="Equation" r:id="rId4" imgW="2133360" imgH="419040" progId="Equation.3">
              <p:embed/>
            </p:oleObj>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12696EBD-F8F0-4A9C-A45E-D3543FAD67DA}" type="slidenum">
              <a:rPr lang="en-GB"/>
              <a:pPr/>
              <a:t>108</a:t>
            </a:fld>
            <a:endParaRPr lang="en-GB"/>
          </a:p>
        </p:txBody>
      </p:sp>
      <p:sp>
        <p:nvSpPr>
          <p:cNvPr id="446466" name="Rectangle 2"/>
          <p:cNvSpPr>
            <a:spLocks noChangeArrowheads="1"/>
          </p:cNvSpPr>
          <p:nvPr/>
        </p:nvSpPr>
        <p:spPr bwMode="auto">
          <a:xfrm>
            <a:off x="396875" y="1981200"/>
            <a:ext cx="8348663" cy="443865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sym typeface="Symbol" pitchFamily="18" charset="2"/>
              </a:rPr>
              <a:t> is the type I error     = </a:t>
            </a:r>
          </a:p>
          <a:p>
            <a:pPr marL="342900" indent="-342900">
              <a:spcBef>
                <a:spcPct val="20000"/>
              </a:spcBef>
            </a:pPr>
            <a:r>
              <a:rPr lang="en-US">
                <a:latin typeface="Arial" charset="0"/>
                <a:sym typeface="Symbol" pitchFamily="18" charset="2"/>
              </a:rPr>
              <a:t> is the type two error =                                             and</a:t>
            </a:r>
          </a:p>
          <a:p>
            <a:pPr marL="342900" indent="-342900">
              <a:spcBef>
                <a:spcPct val="20000"/>
              </a:spcBef>
            </a:pPr>
            <a:r>
              <a:rPr lang="en-US">
                <a:latin typeface="Arial" charset="0"/>
                <a:sym typeface="Symbol" pitchFamily="18" charset="2"/>
              </a:rPr>
              <a:t>(</a:t>
            </a:r>
            <a:r>
              <a:rPr lang="en-US" i="1">
                <a:latin typeface="Arial" charset="0"/>
                <a:sym typeface="Symbol" pitchFamily="18" charset="2"/>
              </a:rPr>
              <a:t>z</a:t>
            </a:r>
            <a:r>
              <a:rPr lang="en-US">
                <a:latin typeface="Arial" charset="0"/>
                <a:sym typeface="Symbol" pitchFamily="18" charset="2"/>
              </a:rPr>
              <a:t>) is the cumulative standard normal distribution function</a:t>
            </a:r>
          </a:p>
          <a:p>
            <a:pPr marL="342900" indent="-342900">
              <a:spcBef>
                <a:spcPct val="20000"/>
              </a:spcBef>
            </a:pPr>
            <a:endParaRPr lang="en-US">
              <a:latin typeface="Arial" charset="0"/>
              <a:sym typeface="Symbol" pitchFamily="18" charset="2"/>
            </a:endParaRPr>
          </a:p>
          <a:p>
            <a:pPr marL="342900" indent="-342900">
              <a:spcBef>
                <a:spcPct val="20000"/>
              </a:spcBef>
            </a:pPr>
            <a:r>
              <a:rPr lang="en-US">
                <a:latin typeface="Arial" charset="0"/>
                <a:sym typeface="Symbol" pitchFamily="18" charset="2"/>
              </a:rPr>
              <a:t>Approximately,</a:t>
            </a:r>
          </a:p>
          <a:p>
            <a:pPr marL="342900" indent="-342900">
              <a:spcBef>
                <a:spcPct val="20000"/>
              </a:spcBef>
            </a:pPr>
            <a:endParaRPr lang="en-US">
              <a:latin typeface="Arial" charset="0"/>
              <a:sym typeface="Symbol" pitchFamily="18" charset="2"/>
            </a:endParaRPr>
          </a:p>
          <a:p>
            <a:pPr marL="342900" indent="-342900">
              <a:spcBef>
                <a:spcPct val="20000"/>
              </a:spcBef>
            </a:pPr>
            <a:endParaRPr lang="en-US">
              <a:latin typeface="Arial" charset="0"/>
              <a:sym typeface="Symbol" pitchFamily="18" charset="2"/>
            </a:endParaRPr>
          </a:p>
          <a:p>
            <a:pPr marL="342900" indent="-342900">
              <a:spcBef>
                <a:spcPct val="20000"/>
              </a:spcBef>
            </a:pPr>
            <a:endParaRPr lang="en-US">
              <a:latin typeface="Arial" charset="0"/>
              <a:sym typeface="Symbol" pitchFamily="18" charset="2"/>
            </a:endParaRPr>
          </a:p>
          <a:p>
            <a:pPr marL="342900" indent="-342900">
              <a:spcBef>
                <a:spcPct val="20000"/>
              </a:spcBef>
            </a:pPr>
            <a:r>
              <a:rPr lang="en-US">
                <a:latin typeface="Arial" charset="0"/>
                <a:sym typeface="Symbol" pitchFamily="18" charset="2"/>
              </a:rPr>
              <a:t>(</a:t>
            </a:r>
            <a:r>
              <a:rPr lang="en-US" i="1">
                <a:latin typeface="Arial" charset="0"/>
                <a:sym typeface="Symbol" pitchFamily="18" charset="2"/>
              </a:rPr>
              <a:t>z</a:t>
            </a:r>
            <a:r>
              <a:rPr lang="en-US">
                <a:latin typeface="Arial" charset="0"/>
                <a:sym typeface="Symbol" pitchFamily="18" charset="2"/>
              </a:rPr>
              <a:t>) may also be obtained from Table A1/A4 </a:t>
            </a:r>
          </a:p>
          <a:p>
            <a:pPr marL="342900" indent="-342900">
              <a:spcBef>
                <a:spcPct val="20000"/>
              </a:spcBef>
            </a:pPr>
            <a:r>
              <a:rPr lang="en-US">
                <a:latin typeface="Arial" charset="0"/>
                <a:sym typeface="Symbol" pitchFamily="18" charset="2"/>
              </a:rPr>
              <a:t>or Excel function NORMSDIST </a:t>
            </a:r>
          </a:p>
        </p:txBody>
      </p:sp>
      <p:graphicFrame>
        <p:nvGraphicFramePr>
          <p:cNvPr id="446467" name="Object 3"/>
          <p:cNvGraphicFramePr>
            <a:graphicFrameLocks noChangeAspect="1"/>
          </p:cNvGraphicFramePr>
          <p:nvPr/>
        </p:nvGraphicFramePr>
        <p:xfrm>
          <a:off x="3860800" y="2082800"/>
          <a:ext cx="998538" cy="385763"/>
        </p:xfrm>
        <a:graphic>
          <a:graphicData uri="http://schemas.openxmlformats.org/presentationml/2006/ole">
            <p:oleObj spid="_x0000_s446467" name="Equation" r:id="rId3" imgW="520560" imgH="203040" progId="Equation.3">
              <p:embed/>
            </p:oleObj>
          </a:graphicData>
        </a:graphic>
      </p:graphicFrame>
      <p:graphicFrame>
        <p:nvGraphicFramePr>
          <p:cNvPr id="446468" name="Object 4"/>
          <p:cNvGraphicFramePr>
            <a:graphicFrameLocks noChangeAspect="1"/>
          </p:cNvGraphicFramePr>
          <p:nvPr/>
        </p:nvGraphicFramePr>
        <p:xfrm>
          <a:off x="3822700" y="2428875"/>
          <a:ext cx="3598863" cy="492125"/>
        </p:xfrm>
        <a:graphic>
          <a:graphicData uri="http://schemas.openxmlformats.org/presentationml/2006/ole">
            <p:oleObj spid="_x0000_s446468" name="Equation" r:id="rId4" imgW="1752480" imgH="241200" progId="Equation.3">
              <p:embed/>
            </p:oleObj>
          </a:graphicData>
        </a:graphic>
      </p:graphicFrame>
      <p:graphicFrame>
        <p:nvGraphicFramePr>
          <p:cNvPr id="446469" name="Object 5"/>
          <p:cNvGraphicFramePr>
            <a:graphicFrameLocks noChangeAspect="1"/>
          </p:cNvGraphicFramePr>
          <p:nvPr/>
        </p:nvGraphicFramePr>
        <p:xfrm>
          <a:off x="457200" y="4164013"/>
          <a:ext cx="5670550" cy="941387"/>
        </p:xfrm>
        <a:graphic>
          <a:graphicData uri="http://schemas.openxmlformats.org/presentationml/2006/ole">
            <p:oleObj spid="_x0000_s446469" name="Equation" r:id="rId5" imgW="2755800" imgH="457200" progId="Equation.3">
              <p:embed/>
            </p:oleObj>
          </a:graphicData>
        </a:graphic>
      </p:graphicFrame>
      <p:sp>
        <p:nvSpPr>
          <p:cNvPr id="446470" name="Rectangle 6"/>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Procedure for Finding </a:t>
            </a:r>
            <a:r>
              <a:rPr lang="en-US" sz="2800" b="1" i="1">
                <a:solidFill>
                  <a:schemeClr val="tx2"/>
                </a:solidFill>
                <a:latin typeface="Arial" charset="0"/>
              </a:rPr>
              <a:t>n</a:t>
            </a:r>
            <a:r>
              <a:rPr lang="en-US" sz="2800" b="1">
                <a:solidFill>
                  <a:schemeClr val="tx2"/>
                </a:solidFill>
                <a:latin typeface="Arial" charset="0"/>
              </a:rPr>
              <a:t> and </a:t>
            </a:r>
            <a:r>
              <a:rPr lang="en-US" sz="2800" b="1" i="1">
                <a:solidFill>
                  <a:schemeClr val="tx2"/>
                </a:solidFill>
                <a:latin typeface="Arial" charset="0"/>
              </a:rPr>
              <a:t>k</a:t>
            </a:r>
            <a:r>
              <a:rPr lang="en-US" sz="2800" b="1">
                <a:solidFill>
                  <a:schemeClr val="tx2"/>
                </a:solidFill>
                <a:latin typeface="Arial" charset="0"/>
              </a:rPr>
              <a:t> for </a:t>
            </a:r>
            <a:br>
              <a:rPr lang="en-US" sz="2800" b="1">
                <a:solidFill>
                  <a:schemeClr val="tx2"/>
                </a:solidFill>
                <a:latin typeface="Arial" charset="0"/>
              </a:rPr>
            </a:br>
            <a:r>
              <a:rPr lang="en-US" sz="2800" b="1">
                <a:solidFill>
                  <a:schemeClr val="tx2"/>
                </a:solidFill>
                <a:latin typeface="Arial" charset="0"/>
              </a:rPr>
              <a:t>Economic Design of       Control Chart</a:t>
            </a:r>
          </a:p>
        </p:txBody>
      </p:sp>
      <p:graphicFrame>
        <p:nvGraphicFramePr>
          <p:cNvPr id="446471" name="Object 7"/>
          <p:cNvGraphicFramePr>
            <a:graphicFrameLocks noChangeAspect="1"/>
          </p:cNvGraphicFramePr>
          <p:nvPr/>
        </p:nvGraphicFramePr>
        <p:xfrm>
          <a:off x="4968875" y="1136650"/>
          <a:ext cx="374650" cy="427038"/>
        </p:xfrm>
        <a:graphic>
          <a:graphicData uri="http://schemas.openxmlformats.org/presentationml/2006/ole">
            <p:oleObj spid="_x0000_s446471" name="Equation" r:id="rId6" imgW="177480" imgH="203040" progId="Equation.3">
              <p:embed/>
            </p:oleObj>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76672086-41B0-40F3-9CF8-05DD0861E0DF}" type="slidenum">
              <a:rPr lang="en-GB"/>
              <a:pPr/>
              <a:t>109</a:t>
            </a:fld>
            <a:endParaRPr lang="en-GB"/>
          </a:p>
        </p:txBody>
      </p:sp>
      <p:sp>
        <p:nvSpPr>
          <p:cNvPr id="447490" name="Rectangle 2"/>
          <p:cNvSpPr>
            <a:spLocks noChangeArrowheads="1"/>
          </p:cNvSpPr>
          <p:nvPr/>
        </p:nvSpPr>
        <p:spPr bwMode="auto">
          <a:xfrm>
            <a:off x="396875" y="1981200"/>
            <a:ext cx="8348663" cy="443865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sym typeface="Symbol" pitchFamily="18" charset="2"/>
              </a:rPr>
              <a:t>A Trial and Error Procedure using Excel Solver</a:t>
            </a:r>
          </a:p>
          <a:p>
            <a:pPr marL="342900" indent="-342900">
              <a:spcBef>
                <a:spcPct val="20000"/>
              </a:spcBef>
            </a:pPr>
            <a:endParaRPr lang="en-US" b="1">
              <a:latin typeface="Arial" charset="0"/>
              <a:sym typeface="Symbol" pitchFamily="18" charset="2"/>
            </a:endParaRPr>
          </a:p>
          <a:p>
            <a:pPr marL="342900" indent="-342900">
              <a:spcBef>
                <a:spcPct val="20000"/>
              </a:spcBef>
              <a:buFontTx/>
              <a:buChar char="•"/>
            </a:pPr>
            <a:r>
              <a:rPr lang="en-US">
                <a:latin typeface="Arial" charset="0"/>
                <a:sym typeface="Symbol" pitchFamily="18" charset="2"/>
              </a:rPr>
              <a:t>Consider some trial values of </a:t>
            </a:r>
            <a:r>
              <a:rPr lang="en-US" i="1">
                <a:latin typeface="Arial" charset="0"/>
                <a:sym typeface="Symbol" pitchFamily="18" charset="2"/>
              </a:rPr>
              <a:t>n</a:t>
            </a:r>
          </a:p>
          <a:p>
            <a:pPr marL="342900" indent="-342900">
              <a:spcBef>
                <a:spcPct val="20000"/>
              </a:spcBef>
              <a:buFontTx/>
              <a:buChar char="•"/>
            </a:pPr>
            <a:r>
              <a:rPr lang="en-US">
                <a:latin typeface="Arial" charset="0"/>
                <a:sym typeface="Symbol" pitchFamily="18" charset="2"/>
              </a:rPr>
              <a:t>For each trial value of </a:t>
            </a:r>
            <a:r>
              <a:rPr lang="en-US" i="1">
                <a:latin typeface="Arial" charset="0"/>
                <a:sym typeface="Symbol" pitchFamily="18" charset="2"/>
              </a:rPr>
              <a:t>n</a:t>
            </a:r>
            <a:r>
              <a:rPr lang="en-US">
                <a:latin typeface="Arial" charset="0"/>
                <a:sym typeface="Symbol" pitchFamily="18" charset="2"/>
              </a:rPr>
              <a:t>, the best value of </a:t>
            </a:r>
            <a:r>
              <a:rPr lang="en-US" i="1">
                <a:latin typeface="Arial" charset="0"/>
                <a:sym typeface="Symbol" pitchFamily="18" charset="2"/>
              </a:rPr>
              <a:t>k </a:t>
            </a:r>
            <a:r>
              <a:rPr lang="en-US">
                <a:latin typeface="Arial" charset="0"/>
                <a:sym typeface="Symbol" pitchFamily="18" charset="2"/>
              </a:rPr>
              <a:t>may be obtained by using Excel Solver:</a:t>
            </a:r>
          </a:p>
          <a:p>
            <a:pPr marL="742950" lvl="1" indent="-285750">
              <a:spcBef>
                <a:spcPct val="20000"/>
              </a:spcBef>
              <a:buFontTx/>
              <a:buChar char="–"/>
            </a:pPr>
            <a:r>
              <a:rPr lang="en-US">
                <a:latin typeface="Arial" charset="0"/>
                <a:sym typeface="Symbol" pitchFamily="18" charset="2"/>
              </a:rPr>
              <a:t>Write the formulae for ,  and cost</a:t>
            </a:r>
          </a:p>
          <a:p>
            <a:pPr marL="742950" lvl="1" indent="-285750">
              <a:spcBef>
                <a:spcPct val="20000"/>
              </a:spcBef>
              <a:buFontTx/>
              <a:buChar char="–"/>
            </a:pPr>
            <a:r>
              <a:rPr lang="en-US">
                <a:latin typeface="Arial" charset="0"/>
                <a:sym typeface="Symbol" pitchFamily="18" charset="2"/>
              </a:rPr>
              <a:t>Set up Excel Solver to minimize cost by changing </a:t>
            </a:r>
            <a:r>
              <a:rPr lang="en-US" i="1">
                <a:latin typeface="Arial" charset="0"/>
                <a:sym typeface="Symbol" pitchFamily="18" charset="2"/>
              </a:rPr>
              <a:t>k</a:t>
            </a:r>
            <a:r>
              <a:rPr lang="en-US">
                <a:latin typeface="Arial" charset="0"/>
                <a:sym typeface="Symbol" pitchFamily="18" charset="2"/>
              </a:rPr>
              <a:t> and assuming </a:t>
            </a:r>
            <a:r>
              <a:rPr lang="en-US" i="1">
                <a:latin typeface="Arial" charset="0"/>
                <a:sym typeface="Symbol" pitchFamily="18" charset="2"/>
              </a:rPr>
              <a:t>k</a:t>
            </a:r>
            <a:r>
              <a:rPr lang="en-US">
                <a:latin typeface="Arial" charset="0"/>
                <a:sym typeface="Symbol" pitchFamily="18" charset="2"/>
              </a:rPr>
              <a:t> non-negative</a:t>
            </a:r>
          </a:p>
        </p:txBody>
      </p:sp>
      <p:sp>
        <p:nvSpPr>
          <p:cNvPr id="447491"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Procedure for Finding </a:t>
            </a:r>
            <a:r>
              <a:rPr lang="en-US" sz="2800" b="1" i="1">
                <a:solidFill>
                  <a:schemeClr val="tx2"/>
                </a:solidFill>
                <a:latin typeface="Arial" charset="0"/>
              </a:rPr>
              <a:t>n</a:t>
            </a:r>
            <a:r>
              <a:rPr lang="en-US" sz="2800" b="1">
                <a:solidFill>
                  <a:schemeClr val="tx2"/>
                </a:solidFill>
                <a:latin typeface="Arial" charset="0"/>
              </a:rPr>
              <a:t> and </a:t>
            </a:r>
            <a:r>
              <a:rPr lang="en-US" sz="2800" b="1" i="1">
                <a:solidFill>
                  <a:schemeClr val="tx2"/>
                </a:solidFill>
                <a:latin typeface="Arial" charset="0"/>
              </a:rPr>
              <a:t>k</a:t>
            </a:r>
            <a:r>
              <a:rPr lang="en-US" sz="2800" b="1">
                <a:solidFill>
                  <a:schemeClr val="tx2"/>
                </a:solidFill>
                <a:latin typeface="Arial" charset="0"/>
              </a:rPr>
              <a:t> for </a:t>
            </a:r>
            <a:br>
              <a:rPr lang="en-US" sz="2800" b="1">
                <a:solidFill>
                  <a:schemeClr val="tx2"/>
                </a:solidFill>
                <a:latin typeface="Arial" charset="0"/>
              </a:rPr>
            </a:br>
            <a:r>
              <a:rPr lang="en-US" sz="2800" b="1">
                <a:solidFill>
                  <a:schemeClr val="tx2"/>
                </a:solidFill>
                <a:latin typeface="Arial" charset="0"/>
              </a:rPr>
              <a:t>Economic Design of       Control Chart</a:t>
            </a:r>
          </a:p>
        </p:txBody>
      </p:sp>
      <p:graphicFrame>
        <p:nvGraphicFramePr>
          <p:cNvPr id="447492" name="Object 4"/>
          <p:cNvGraphicFramePr>
            <a:graphicFrameLocks noChangeAspect="1"/>
          </p:cNvGraphicFramePr>
          <p:nvPr/>
        </p:nvGraphicFramePr>
        <p:xfrm>
          <a:off x="4968875" y="1136650"/>
          <a:ext cx="374650" cy="427038"/>
        </p:xfrm>
        <a:graphic>
          <a:graphicData uri="http://schemas.openxmlformats.org/presentationml/2006/ole">
            <p:oleObj spid="_x0000_s447492" name="Equation" r:id="rId3" imgW="177480" imgH="20304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2EB05E58-9822-4E59-8EBB-F9EE270FDAE3}" type="slidenum">
              <a:rPr lang="en-GB"/>
              <a:pPr/>
              <a:t>11</a:t>
            </a:fld>
            <a:endParaRPr lang="en-GB"/>
          </a:p>
        </p:txBody>
      </p:sp>
      <p:sp>
        <p:nvSpPr>
          <p:cNvPr id="317442" name="Rectangle 2"/>
          <p:cNvSpPr>
            <a:spLocks noChangeArrowheads="1"/>
          </p:cNvSpPr>
          <p:nvPr/>
        </p:nvSpPr>
        <p:spPr bwMode="auto">
          <a:xfrm>
            <a:off x="533400" y="533400"/>
            <a:ext cx="8077200" cy="1163638"/>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Customer-Driven Definitions of Quality</a:t>
            </a:r>
            <a:endParaRPr lang="en-US" sz="6000" b="1" i="1">
              <a:solidFill>
                <a:schemeClr val="tx2"/>
              </a:solidFill>
              <a:effectLst>
                <a:outerShdw blurRad="38100" dist="38100" dir="2700000" algn="tl">
                  <a:srgbClr val="C0C0C0"/>
                </a:outerShdw>
              </a:effectLst>
            </a:endParaRPr>
          </a:p>
        </p:txBody>
      </p:sp>
      <p:sp>
        <p:nvSpPr>
          <p:cNvPr id="31744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Support</a:t>
            </a:r>
          </a:p>
          <a:p>
            <a:pPr marL="742950" lvl="1" indent="-285750">
              <a:spcBef>
                <a:spcPct val="20000"/>
              </a:spcBef>
              <a:buFontTx/>
              <a:buChar char="–"/>
            </a:pPr>
            <a:r>
              <a:rPr lang="en-US">
                <a:latin typeface="Arial" charset="0"/>
              </a:rPr>
              <a:t>Financial statements, warranty claims, advertising </a:t>
            </a:r>
          </a:p>
          <a:p>
            <a:pPr marL="342900" indent="-342900">
              <a:spcBef>
                <a:spcPct val="20000"/>
              </a:spcBef>
              <a:buFontTx/>
              <a:buChar char="•"/>
            </a:pPr>
            <a:r>
              <a:rPr lang="en-US">
                <a:latin typeface="Arial" charset="0"/>
              </a:rPr>
              <a:t>Psychological Impressions</a:t>
            </a:r>
          </a:p>
          <a:p>
            <a:pPr marL="742950" lvl="1" indent="-285750">
              <a:spcBef>
                <a:spcPct val="20000"/>
              </a:spcBef>
              <a:buFontTx/>
              <a:buChar char="–"/>
            </a:pPr>
            <a:r>
              <a:rPr lang="en-US">
                <a:latin typeface="Arial" charset="0"/>
              </a:rPr>
              <a:t>Atmosphere, image, aesthetics</a:t>
            </a:r>
          </a:p>
          <a:p>
            <a:pPr marL="742950" lvl="1" indent="-285750">
              <a:spcBef>
                <a:spcPct val="20000"/>
              </a:spcBef>
              <a:buFontTx/>
              <a:buChar char="–"/>
            </a:pPr>
            <a:r>
              <a:rPr lang="en-US">
                <a:latin typeface="Arial" charset="0"/>
              </a:rPr>
              <a:t>“Thanks for shopping at Wal-Mart”</a:t>
            </a:r>
          </a:p>
          <a:p>
            <a:pPr marL="342900" indent="-342900">
              <a:spcBef>
                <a:spcPct val="20000"/>
              </a:spcBef>
              <a:buFontTx/>
              <a:buChar char="•"/>
            </a:pPr>
            <a:endParaRPr lang="en-US">
              <a:latin typeface="Arial"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46E0DE13-565E-4F44-AB0F-A0C4E65BAD62}" type="slidenum">
              <a:rPr lang="en-GB"/>
              <a:pPr/>
              <a:t>110</a:t>
            </a:fld>
            <a:endParaRPr lang="en-GB"/>
          </a:p>
        </p:txBody>
      </p:sp>
      <p:sp>
        <p:nvSpPr>
          <p:cNvPr id="448514" name="Rectangle 2"/>
          <p:cNvSpPr>
            <a:spLocks noChangeArrowheads="1"/>
          </p:cNvSpPr>
          <p:nvPr/>
        </p:nvSpPr>
        <p:spPr bwMode="auto">
          <a:xfrm>
            <a:off x="396875" y="1981200"/>
            <a:ext cx="8348663" cy="443865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sym typeface="Symbol" pitchFamily="18" charset="2"/>
              </a:rPr>
              <a:t>Expected number of periods that the system remains in control (there may be several false alarms during this period) following an adjustment</a:t>
            </a:r>
          </a:p>
          <a:p>
            <a:pPr marL="342900" indent="-342900">
              <a:spcBef>
                <a:spcPct val="20000"/>
              </a:spcBef>
              <a:buFontTx/>
              <a:buChar char="•"/>
            </a:pPr>
            <a:endParaRPr lang="en-US">
              <a:latin typeface="Arial" charset="0"/>
              <a:sym typeface="Symbol" pitchFamily="18" charset="2"/>
            </a:endParaRPr>
          </a:p>
          <a:p>
            <a:pPr marL="342900" indent="-342900">
              <a:spcBef>
                <a:spcPct val="20000"/>
              </a:spcBef>
              <a:buFontTx/>
              <a:buChar char="•"/>
            </a:pPr>
            <a:endParaRPr lang="en-US">
              <a:latin typeface="Arial" charset="0"/>
              <a:sym typeface="Symbol" pitchFamily="18" charset="2"/>
            </a:endParaRPr>
          </a:p>
          <a:p>
            <a:pPr marL="342900" indent="-342900">
              <a:spcBef>
                <a:spcPct val="20000"/>
              </a:spcBef>
              <a:buFontTx/>
              <a:buChar char="•"/>
            </a:pPr>
            <a:r>
              <a:rPr lang="en-US">
                <a:latin typeface="Arial" charset="0"/>
                <a:sym typeface="Symbol" pitchFamily="18" charset="2"/>
              </a:rPr>
              <a:t>Expected number of periods that the system remains out of control until a detection is made</a:t>
            </a:r>
          </a:p>
          <a:p>
            <a:pPr marL="342900" indent="-342900">
              <a:spcBef>
                <a:spcPct val="20000"/>
              </a:spcBef>
              <a:buFontTx/>
              <a:buChar char="•"/>
            </a:pPr>
            <a:endParaRPr lang="en-US">
              <a:latin typeface="Arial" charset="0"/>
              <a:sym typeface="Symbol" pitchFamily="18" charset="2"/>
            </a:endParaRPr>
          </a:p>
          <a:p>
            <a:pPr marL="342900" indent="-342900">
              <a:spcBef>
                <a:spcPct val="20000"/>
              </a:spcBef>
              <a:buFontTx/>
              <a:buChar char="•"/>
            </a:pPr>
            <a:endParaRPr lang="en-US">
              <a:latin typeface="Arial" charset="0"/>
              <a:sym typeface="Symbol" pitchFamily="18" charset="2"/>
            </a:endParaRPr>
          </a:p>
          <a:p>
            <a:pPr marL="342900" indent="-342900">
              <a:spcBef>
                <a:spcPct val="20000"/>
              </a:spcBef>
              <a:buFontTx/>
              <a:buChar char="•"/>
            </a:pPr>
            <a:r>
              <a:rPr lang="en-US">
                <a:latin typeface="Arial" charset="0"/>
                <a:sym typeface="Symbol" pitchFamily="18" charset="2"/>
              </a:rPr>
              <a:t>Expected number of periods in a cycle, </a:t>
            </a:r>
            <a:r>
              <a:rPr lang="en-US" i="1">
                <a:latin typeface="Arial" charset="0"/>
                <a:sym typeface="Symbol" pitchFamily="18" charset="2"/>
              </a:rPr>
              <a:t>E</a:t>
            </a:r>
            <a:r>
              <a:rPr lang="en-US">
                <a:latin typeface="Arial" charset="0"/>
                <a:sym typeface="Symbol" pitchFamily="18" charset="2"/>
              </a:rPr>
              <a:t>(</a:t>
            </a:r>
            <a:r>
              <a:rPr lang="en-US" i="1">
                <a:latin typeface="Arial" charset="0"/>
                <a:sym typeface="Symbol" pitchFamily="18" charset="2"/>
              </a:rPr>
              <a:t>C</a:t>
            </a:r>
            <a:r>
              <a:rPr lang="en-US">
                <a:latin typeface="Arial" charset="0"/>
                <a:sym typeface="Symbol" pitchFamily="18" charset="2"/>
              </a:rPr>
              <a:t>) = </a:t>
            </a:r>
            <a:r>
              <a:rPr lang="en-US" i="1">
                <a:latin typeface="Arial" charset="0"/>
                <a:sym typeface="Symbol" pitchFamily="18" charset="2"/>
              </a:rPr>
              <a:t>E</a:t>
            </a:r>
            <a:r>
              <a:rPr lang="en-US">
                <a:latin typeface="Arial" charset="0"/>
                <a:sym typeface="Symbol" pitchFamily="18" charset="2"/>
              </a:rPr>
              <a:t>(</a:t>
            </a:r>
            <a:r>
              <a:rPr lang="en-US" i="1">
                <a:latin typeface="Arial" charset="0"/>
                <a:sym typeface="Symbol" pitchFamily="18" charset="2"/>
              </a:rPr>
              <a:t>T</a:t>
            </a:r>
            <a:r>
              <a:rPr lang="en-US">
                <a:latin typeface="Arial" charset="0"/>
                <a:sym typeface="Symbol" pitchFamily="18" charset="2"/>
              </a:rPr>
              <a:t>)+</a:t>
            </a:r>
            <a:r>
              <a:rPr lang="en-US" i="1">
                <a:latin typeface="Arial" charset="0"/>
                <a:sym typeface="Symbol" pitchFamily="18" charset="2"/>
              </a:rPr>
              <a:t>E</a:t>
            </a:r>
            <a:r>
              <a:rPr lang="en-US">
                <a:latin typeface="Arial" charset="0"/>
                <a:sym typeface="Symbol" pitchFamily="18" charset="2"/>
              </a:rPr>
              <a:t>(</a:t>
            </a:r>
            <a:r>
              <a:rPr lang="en-US" i="1">
                <a:latin typeface="Arial" charset="0"/>
                <a:sym typeface="Symbol" pitchFamily="18" charset="2"/>
              </a:rPr>
              <a:t>S</a:t>
            </a:r>
            <a:r>
              <a:rPr lang="en-US">
                <a:latin typeface="Arial" charset="0"/>
                <a:sym typeface="Symbol" pitchFamily="18" charset="2"/>
              </a:rPr>
              <a:t>)</a:t>
            </a:r>
          </a:p>
        </p:txBody>
      </p:sp>
      <p:sp>
        <p:nvSpPr>
          <p:cNvPr id="448515"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Notes</a:t>
            </a:r>
          </a:p>
        </p:txBody>
      </p:sp>
      <p:graphicFrame>
        <p:nvGraphicFramePr>
          <p:cNvPr id="448516" name="Object 4"/>
          <p:cNvGraphicFramePr>
            <a:graphicFrameLocks noChangeAspect="1"/>
          </p:cNvGraphicFramePr>
          <p:nvPr/>
        </p:nvGraphicFramePr>
        <p:xfrm>
          <a:off x="3427413" y="3122613"/>
          <a:ext cx="1804987" cy="858837"/>
        </p:xfrm>
        <a:graphic>
          <a:graphicData uri="http://schemas.openxmlformats.org/presentationml/2006/ole">
            <p:oleObj spid="_x0000_s448516" name="Equation" r:id="rId3" imgW="825480" imgH="393480" progId="Equation.3">
              <p:embed/>
            </p:oleObj>
          </a:graphicData>
        </a:graphic>
      </p:graphicFrame>
      <p:graphicFrame>
        <p:nvGraphicFramePr>
          <p:cNvPr id="448517" name="Object 5"/>
          <p:cNvGraphicFramePr>
            <a:graphicFrameLocks noChangeAspect="1"/>
          </p:cNvGraphicFramePr>
          <p:nvPr/>
        </p:nvGraphicFramePr>
        <p:xfrm>
          <a:off x="3527425" y="4840288"/>
          <a:ext cx="1631950" cy="815975"/>
        </p:xfrm>
        <a:graphic>
          <a:graphicData uri="http://schemas.openxmlformats.org/presentationml/2006/ole">
            <p:oleObj spid="_x0000_s448517" name="Equation" r:id="rId4" imgW="838080" imgH="419040" progId="Equation.3">
              <p:embed/>
            </p:oleObj>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DD8FA568-59FC-4693-BBB5-750085591E29}" type="slidenum">
              <a:rPr lang="en-GB"/>
              <a:pPr/>
              <a:t>111</a:t>
            </a:fld>
            <a:endParaRPr lang="en-GB"/>
          </a:p>
        </p:txBody>
      </p:sp>
      <p:sp>
        <p:nvSpPr>
          <p:cNvPr id="449538" name="Rectangle 2"/>
          <p:cNvSpPr>
            <a:spLocks noChangeArrowheads="1"/>
          </p:cNvSpPr>
          <p:nvPr/>
        </p:nvSpPr>
        <p:spPr bwMode="auto">
          <a:xfrm>
            <a:off x="396875" y="1981200"/>
            <a:ext cx="8348663" cy="443865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sym typeface="Symbol" pitchFamily="18" charset="2"/>
              </a:rPr>
              <a:t>Expected cost of sampling per cycle =</a:t>
            </a:r>
          </a:p>
          <a:p>
            <a:pPr marL="342900" indent="-342900">
              <a:spcBef>
                <a:spcPct val="20000"/>
              </a:spcBef>
              <a:buFontTx/>
              <a:buChar char="•"/>
            </a:pPr>
            <a:r>
              <a:rPr lang="en-US">
                <a:latin typeface="Arial" charset="0"/>
                <a:sym typeface="Symbol" pitchFamily="18" charset="2"/>
              </a:rPr>
              <a:t>Expected cost of searching per cycle = </a:t>
            </a:r>
          </a:p>
          <a:p>
            <a:pPr marL="342900" indent="-342900">
              <a:spcBef>
                <a:spcPct val="20000"/>
              </a:spcBef>
              <a:buFontTx/>
              <a:buChar char="•"/>
            </a:pPr>
            <a:r>
              <a:rPr lang="en-US">
                <a:latin typeface="Arial" charset="0"/>
                <a:sym typeface="Symbol" pitchFamily="18" charset="2"/>
              </a:rPr>
              <a:t>Expected cost of operating in an out-of-control state  </a:t>
            </a:r>
          </a:p>
          <a:p>
            <a:pPr marL="342900" indent="-342900">
              <a:spcBef>
                <a:spcPct val="20000"/>
              </a:spcBef>
            </a:pPr>
            <a:r>
              <a:rPr lang="en-US">
                <a:latin typeface="Arial" charset="0"/>
                <a:sym typeface="Symbol" pitchFamily="18" charset="2"/>
              </a:rPr>
              <a:t>    =             per cycle </a:t>
            </a:r>
          </a:p>
          <a:p>
            <a:pPr marL="342900" indent="-342900">
              <a:spcBef>
                <a:spcPct val="20000"/>
              </a:spcBef>
              <a:buFontTx/>
              <a:buChar char="•"/>
            </a:pPr>
            <a:r>
              <a:rPr lang="en-US">
                <a:latin typeface="Arial" charset="0"/>
                <a:sym typeface="Symbol" pitchFamily="18" charset="2"/>
              </a:rPr>
              <a:t>To get the expected costs per period divide expected costs per cycle by </a:t>
            </a:r>
            <a:r>
              <a:rPr lang="en-US" i="1">
                <a:latin typeface="Arial" charset="0"/>
                <a:sym typeface="Symbol" pitchFamily="18" charset="2"/>
              </a:rPr>
              <a:t>E</a:t>
            </a:r>
            <a:r>
              <a:rPr lang="en-US">
                <a:latin typeface="Arial" charset="0"/>
                <a:sym typeface="Symbol" pitchFamily="18" charset="2"/>
              </a:rPr>
              <a:t>(</a:t>
            </a:r>
            <a:r>
              <a:rPr lang="en-US" i="1">
                <a:latin typeface="Arial" charset="0"/>
                <a:sym typeface="Symbol" pitchFamily="18" charset="2"/>
              </a:rPr>
              <a:t>C</a:t>
            </a:r>
            <a:r>
              <a:rPr lang="en-US">
                <a:latin typeface="Arial" charset="0"/>
                <a:sym typeface="Symbol" pitchFamily="18" charset="2"/>
              </a:rPr>
              <a:t>)</a:t>
            </a:r>
          </a:p>
        </p:txBody>
      </p:sp>
      <p:sp>
        <p:nvSpPr>
          <p:cNvPr id="44953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Notes</a:t>
            </a:r>
          </a:p>
        </p:txBody>
      </p:sp>
      <p:graphicFrame>
        <p:nvGraphicFramePr>
          <p:cNvPr id="449540" name="Object 4"/>
          <p:cNvGraphicFramePr>
            <a:graphicFrameLocks noChangeAspect="1"/>
          </p:cNvGraphicFramePr>
          <p:nvPr/>
        </p:nvGraphicFramePr>
        <p:xfrm>
          <a:off x="6130925" y="1952625"/>
          <a:ext cx="1216025" cy="477838"/>
        </p:xfrm>
        <a:graphic>
          <a:graphicData uri="http://schemas.openxmlformats.org/presentationml/2006/ole">
            <p:oleObj spid="_x0000_s449540" name="Equation" r:id="rId3" imgW="545760" imgH="215640" progId="Equation.3">
              <p:embed/>
            </p:oleObj>
          </a:graphicData>
        </a:graphic>
      </p:graphicFrame>
      <p:graphicFrame>
        <p:nvGraphicFramePr>
          <p:cNvPr id="449541" name="Object 5"/>
          <p:cNvGraphicFramePr>
            <a:graphicFrameLocks noChangeAspect="1"/>
          </p:cNvGraphicFramePr>
          <p:nvPr/>
        </p:nvGraphicFramePr>
        <p:xfrm>
          <a:off x="6086475" y="2406650"/>
          <a:ext cx="1817688" cy="457200"/>
        </p:xfrm>
        <a:graphic>
          <a:graphicData uri="http://schemas.openxmlformats.org/presentationml/2006/ole">
            <p:oleObj spid="_x0000_s449541" name="Equation" r:id="rId4" imgW="850680" imgH="215640" progId="Equation.3">
              <p:embed/>
            </p:oleObj>
          </a:graphicData>
        </a:graphic>
      </p:graphicFrame>
      <p:graphicFrame>
        <p:nvGraphicFramePr>
          <p:cNvPr id="449542" name="Object 6"/>
          <p:cNvGraphicFramePr>
            <a:graphicFrameLocks noChangeAspect="1"/>
          </p:cNvGraphicFramePr>
          <p:nvPr/>
        </p:nvGraphicFramePr>
        <p:xfrm>
          <a:off x="1084263" y="3313113"/>
          <a:ext cx="963612" cy="468312"/>
        </p:xfrm>
        <a:graphic>
          <a:graphicData uri="http://schemas.openxmlformats.org/presentationml/2006/ole">
            <p:oleObj spid="_x0000_s449542" name="Equation" r:id="rId5" imgW="469800" imgH="228600" progId="Equation.3">
              <p:embed/>
            </p:oleObj>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D470B294-C992-4E47-9577-3FAEB4CD15A5}" type="slidenum">
              <a:rPr lang="en-GB"/>
              <a:pPr/>
              <a:t>112</a:t>
            </a:fld>
            <a:endParaRPr lang="en-GB"/>
          </a:p>
        </p:txBody>
      </p:sp>
      <p:sp>
        <p:nvSpPr>
          <p:cNvPr id="450562" name="Rectangle 2"/>
          <p:cNvSpPr>
            <a:spLocks noChangeArrowheads="1"/>
          </p:cNvSpPr>
          <p:nvPr/>
        </p:nvSpPr>
        <p:spPr bwMode="auto">
          <a:xfrm>
            <a:off x="396875" y="490538"/>
            <a:ext cx="8348663" cy="58388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Problem 10-23 (Handout):</a:t>
            </a:r>
            <a:r>
              <a:rPr lang="en-US">
                <a:latin typeface="Arial" charset="0"/>
              </a:rPr>
              <a:t> A quality control engineer is considering the optimal design of an      chart. Based on his experience with the production process, there is a probability of 0.03 that the process shifts from an in-control to an out-of-control state in any period. When the process shifts out of control, it can be attributed to a single assignable cause; the magnitude of the shift is 2</a:t>
            </a:r>
            <a:r>
              <a:rPr lang="en-US">
                <a:latin typeface="Arial" charset="0"/>
                <a:sym typeface="Symbol" pitchFamily="18" charset="2"/>
              </a:rPr>
              <a:t>. Samples of </a:t>
            </a:r>
            <a:r>
              <a:rPr lang="en-US" i="1">
                <a:latin typeface="Arial" charset="0"/>
                <a:sym typeface="Symbol" pitchFamily="18" charset="2"/>
              </a:rPr>
              <a:t>n </a:t>
            </a:r>
            <a:r>
              <a:rPr lang="en-US">
                <a:latin typeface="Arial" charset="0"/>
                <a:sym typeface="Symbol" pitchFamily="18" charset="2"/>
              </a:rPr>
              <a:t>items are made hourly, and each sampling costs $0.50 per unit. The cost of searching for the assignable cause is $25 and the cost of operating the process in an out-of-control state $300 per hour.</a:t>
            </a:r>
          </a:p>
          <a:p>
            <a:pPr marL="342900" indent="-342900">
              <a:spcBef>
                <a:spcPct val="20000"/>
              </a:spcBef>
            </a:pPr>
            <a:r>
              <a:rPr lang="en-US" i="1">
                <a:latin typeface="Arial" charset="0"/>
                <a:sym typeface="Symbol" pitchFamily="18" charset="2"/>
              </a:rPr>
              <a:t>a</a:t>
            </a:r>
            <a:r>
              <a:rPr lang="en-US">
                <a:latin typeface="Arial" charset="0"/>
                <a:sym typeface="Symbol" pitchFamily="18" charset="2"/>
              </a:rPr>
              <a:t>. Determine the hourly cost of the system when </a:t>
            </a:r>
            <a:r>
              <a:rPr lang="en-US" i="1">
                <a:latin typeface="Arial" charset="0"/>
                <a:sym typeface="Symbol" pitchFamily="18" charset="2"/>
              </a:rPr>
              <a:t>n</a:t>
            </a:r>
            <a:r>
              <a:rPr lang="en-US">
                <a:latin typeface="Arial" charset="0"/>
                <a:sym typeface="Symbol" pitchFamily="18" charset="2"/>
              </a:rPr>
              <a:t>=6 and </a:t>
            </a:r>
            <a:r>
              <a:rPr lang="en-US" i="1">
                <a:latin typeface="Arial" charset="0"/>
                <a:sym typeface="Symbol" pitchFamily="18" charset="2"/>
              </a:rPr>
              <a:t>k</a:t>
            </a:r>
            <a:r>
              <a:rPr lang="en-US">
                <a:latin typeface="Arial" charset="0"/>
                <a:sym typeface="Symbol" pitchFamily="18" charset="2"/>
              </a:rPr>
              <a:t>=2.5.</a:t>
            </a:r>
          </a:p>
          <a:p>
            <a:pPr marL="342900" indent="-342900">
              <a:spcBef>
                <a:spcPct val="20000"/>
              </a:spcBef>
            </a:pPr>
            <a:r>
              <a:rPr lang="en-US" i="1">
                <a:latin typeface="Arial" charset="0"/>
                <a:sym typeface="Symbol" pitchFamily="18" charset="2"/>
              </a:rPr>
              <a:t>b</a:t>
            </a:r>
            <a:r>
              <a:rPr lang="en-US">
                <a:latin typeface="Arial" charset="0"/>
                <a:sym typeface="Symbol" pitchFamily="18" charset="2"/>
              </a:rPr>
              <a:t>. Estimate the optimal value of </a:t>
            </a:r>
            <a:r>
              <a:rPr lang="en-US" i="1">
                <a:latin typeface="Arial" charset="0"/>
                <a:sym typeface="Symbol" pitchFamily="18" charset="2"/>
              </a:rPr>
              <a:t>k</a:t>
            </a:r>
            <a:r>
              <a:rPr lang="en-US">
                <a:latin typeface="Arial" charset="0"/>
                <a:sym typeface="Symbol" pitchFamily="18" charset="2"/>
              </a:rPr>
              <a:t> for the case </a:t>
            </a:r>
            <a:r>
              <a:rPr lang="en-US" i="1">
                <a:latin typeface="Arial" charset="0"/>
                <a:sym typeface="Symbol" pitchFamily="18" charset="2"/>
              </a:rPr>
              <a:t>n</a:t>
            </a:r>
            <a:r>
              <a:rPr lang="en-US">
                <a:latin typeface="Arial" charset="0"/>
                <a:sym typeface="Symbol" pitchFamily="18" charset="2"/>
              </a:rPr>
              <a:t>=6.</a:t>
            </a:r>
          </a:p>
          <a:p>
            <a:pPr marL="342900" indent="-342900">
              <a:spcBef>
                <a:spcPct val="20000"/>
              </a:spcBef>
            </a:pPr>
            <a:r>
              <a:rPr lang="en-US" i="1">
                <a:latin typeface="Arial" charset="0"/>
                <a:sym typeface="Symbol" pitchFamily="18" charset="2"/>
              </a:rPr>
              <a:t>c</a:t>
            </a:r>
            <a:r>
              <a:rPr lang="en-US">
                <a:latin typeface="Arial" charset="0"/>
                <a:sym typeface="Symbol" pitchFamily="18" charset="2"/>
              </a:rPr>
              <a:t>. determine the optimal pair of </a:t>
            </a:r>
            <a:r>
              <a:rPr lang="en-US" i="1">
                <a:latin typeface="Arial" charset="0"/>
                <a:sym typeface="Symbol" pitchFamily="18" charset="2"/>
              </a:rPr>
              <a:t>n</a:t>
            </a:r>
            <a:r>
              <a:rPr lang="en-US">
                <a:latin typeface="Arial" charset="0"/>
                <a:sym typeface="Symbol" pitchFamily="18" charset="2"/>
              </a:rPr>
              <a:t> and </a:t>
            </a:r>
            <a:r>
              <a:rPr lang="en-US" i="1">
                <a:latin typeface="Arial" charset="0"/>
                <a:sym typeface="Symbol" pitchFamily="18" charset="2"/>
              </a:rPr>
              <a:t>k</a:t>
            </a:r>
            <a:r>
              <a:rPr lang="en-US">
                <a:latin typeface="Arial" charset="0"/>
                <a:sym typeface="Symbol" pitchFamily="18" charset="2"/>
              </a:rPr>
              <a:t>.</a:t>
            </a:r>
            <a:endParaRPr lang="en-US">
              <a:latin typeface="Arial" charset="0"/>
            </a:endParaRPr>
          </a:p>
        </p:txBody>
      </p:sp>
      <p:graphicFrame>
        <p:nvGraphicFramePr>
          <p:cNvPr id="450563" name="Object 3"/>
          <p:cNvGraphicFramePr>
            <a:graphicFrameLocks noChangeAspect="1"/>
          </p:cNvGraphicFramePr>
          <p:nvPr/>
        </p:nvGraphicFramePr>
        <p:xfrm>
          <a:off x="5778500" y="900113"/>
          <a:ext cx="358775" cy="409575"/>
        </p:xfrm>
        <a:graphic>
          <a:graphicData uri="http://schemas.openxmlformats.org/presentationml/2006/ole">
            <p:oleObj spid="_x0000_s450563" name="Equation" r:id="rId3" imgW="177480" imgH="203040" progId="Equation.3">
              <p:embed/>
            </p:oleObj>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85CA9376-5EDB-4684-8EE0-EB6453BD62C6}" type="slidenum">
              <a:rPr lang="en-GB"/>
              <a:pPr/>
              <a:t>113</a:t>
            </a:fld>
            <a:endParaRPr lang="en-GB"/>
          </a:p>
        </p:txBody>
      </p:sp>
      <p:graphicFrame>
        <p:nvGraphicFramePr>
          <p:cNvPr id="451586" name="Object 2"/>
          <p:cNvGraphicFramePr>
            <a:graphicFrameLocks noChangeAspect="1"/>
          </p:cNvGraphicFramePr>
          <p:nvPr/>
        </p:nvGraphicFramePr>
        <p:xfrm>
          <a:off x="657225" y="493713"/>
          <a:ext cx="5922963" cy="1779587"/>
        </p:xfrm>
        <a:graphic>
          <a:graphicData uri="http://schemas.openxmlformats.org/presentationml/2006/ole">
            <p:oleObj spid="_x0000_s451586" name="Equation" r:id="rId3" imgW="2958840" imgH="888840" progId="Equation.3">
              <p:embed/>
            </p:oleObj>
          </a:graphicData>
        </a:graphic>
      </p:graphicFrame>
      <p:graphicFrame>
        <p:nvGraphicFramePr>
          <p:cNvPr id="451587" name="Object 3"/>
          <p:cNvGraphicFramePr>
            <a:graphicFrameLocks noChangeAspect="1"/>
          </p:cNvGraphicFramePr>
          <p:nvPr/>
        </p:nvGraphicFramePr>
        <p:xfrm>
          <a:off x="693738" y="2389188"/>
          <a:ext cx="7148512" cy="1304925"/>
        </p:xfrm>
        <a:graphic>
          <a:graphicData uri="http://schemas.openxmlformats.org/presentationml/2006/ole">
            <p:oleObj spid="_x0000_s451587" name="Equation" r:id="rId4" imgW="3530520" imgH="647640" progId="Equation.3">
              <p:embed/>
            </p:oleObj>
          </a:graphicData>
        </a:graphic>
      </p:graphicFrame>
      <p:graphicFrame>
        <p:nvGraphicFramePr>
          <p:cNvPr id="451588" name="Object 4"/>
          <p:cNvGraphicFramePr>
            <a:graphicFrameLocks noChangeAspect="1"/>
          </p:cNvGraphicFramePr>
          <p:nvPr/>
        </p:nvGraphicFramePr>
        <p:xfrm>
          <a:off x="725488" y="3752850"/>
          <a:ext cx="7345362" cy="2801938"/>
        </p:xfrm>
        <a:graphic>
          <a:graphicData uri="http://schemas.openxmlformats.org/presentationml/2006/ole">
            <p:oleObj spid="_x0000_s451588" name="Equation" r:id="rId5" imgW="3657600" imgH="1396800" progId="Equation.3">
              <p:embed/>
            </p:oleObj>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9318FF0A-0E5D-4348-8F8E-2A66E47582A8}" type="slidenum">
              <a:rPr lang="en-GB"/>
              <a:pPr/>
              <a:t>114</a:t>
            </a:fld>
            <a:endParaRPr lang="en-GB"/>
          </a:p>
        </p:txBody>
      </p:sp>
      <p:graphicFrame>
        <p:nvGraphicFramePr>
          <p:cNvPr id="452610" name="Object 2"/>
          <p:cNvGraphicFramePr>
            <a:graphicFrameLocks noChangeAspect="1"/>
          </p:cNvGraphicFramePr>
          <p:nvPr/>
        </p:nvGraphicFramePr>
        <p:xfrm>
          <a:off x="752475" y="330200"/>
          <a:ext cx="7288213" cy="6223000"/>
        </p:xfrm>
        <a:graphic>
          <a:graphicData uri="http://schemas.openxmlformats.org/presentationml/2006/ole">
            <p:oleObj spid="_x0000_s452610" name="Equation" r:id="rId3" imgW="3644640" imgH="3111480" progId="Equation.3">
              <p:embed/>
            </p:oleObj>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FCCCB100-BB3E-4552-9AB6-4FDE77222CA8}" type="slidenum">
              <a:rPr lang="en-GB"/>
              <a:pPr/>
              <a:t>115</a:t>
            </a:fld>
            <a:endParaRPr lang="en-GB"/>
          </a:p>
        </p:txBody>
      </p:sp>
      <p:pic>
        <p:nvPicPr>
          <p:cNvPr id="453634" name="Picture 2"/>
          <p:cNvPicPr>
            <a:picLocks noChangeAspect="1" noChangeArrowheads="1"/>
          </p:cNvPicPr>
          <p:nvPr/>
        </p:nvPicPr>
        <p:blipFill>
          <a:blip r:embed="rId2" cstate="print"/>
          <a:srcRect/>
          <a:stretch>
            <a:fillRect/>
          </a:stretch>
        </p:blipFill>
        <p:spPr bwMode="auto">
          <a:xfrm>
            <a:off x="358775" y="179388"/>
            <a:ext cx="8328025" cy="5832475"/>
          </a:xfrm>
          <a:prstGeom prst="rect">
            <a:avLst/>
          </a:prstGeom>
          <a:noFill/>
          <a:ln w="12700">
            <a:noFill/>
            <a:miter lim="800000"/>
            <a:headEnd type="none" w="sm" len="sm"/>
            <a:tailEnd type="none" w="sm" len="sm"/>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65595E9D-CDAF-4A61-A3B0-088ACAE35257}" type="slidenum">
              <a:rPr lang="en-GB"/>
              <a:pPr/>
              <a:t>116</a:t>
            </a:fld>
            <a:endParaRPr lang="en-GB"/>
          </a:p>
        </p:txBody>
      </p:sp>
      <p:sp>
        <p:nvSpPr>
          <p:cNvPr id="454658" name="Text Box 2"/>
          <p:cNvSpPr txBox="1">
            <a:spLocks noChangeArrowheads="1"/>
          </p:cNvSpPr>
          <p:nvPr/>
        </p:nvSpPr>
        <p:spPr bwMode="auto">
          <a:xfrm>
            <a:off x="231775" y="6156325"/>
            <a:ext cx="6022975" cy="457200"/>
          </a:xfrm>
          <a:prstGeom prst="rect">
            <a:avLst/>
          </a:prstGeom>
          <a:noFill/>
          <a:ln w="12700">
            <a:noFill/>
            <a:miter lim="800000"/>
            <a:headEnd type="none" w="sm" len="sm"/>
            <a:tailEnd type="none" w="sm" len="sm"/>
          </a:ln>
          <a:effectLst/>
        </p:spPr>
        <p:txBody>
          <a:bodyPr wrap="none">
            <a:spAutoFit/>
          </a:bodyPr>
          <a:lstStyle/>
          <a:p>
            <a:r>
              <a:rPr lang="en-US" b="1">
                <a:latin typeface="Arial" charset="0"/>
              </a:rPr>
              <a:t>Click on the above spreadsheet to edit it</a:t>
            </a:r>
            <a:endParaRPr lang="en-US"/>
          </a:p>
        </p:txBody>
      </p:sp>
      <p:graphicFrame>
        <p:nvGraphicFramePr>
          <p:cNvPr id="454659" name="Object 3"/>
          <p:cNvGraphicFramePr>
            <a:graphicFrameLocks noChangeAspect="1"/>
          </p:cNvGraphicFramePr>
          <p:nvPr/>
        </p:nvGraphicFramePr>
        <p:xfrm>
          <a:off x="358775" y="179388"/>
          <a:ext cx="8328025" cy="5829300"/>
        </p:xfrm>
        <a:graphic>
          <a:graphicData uri="http://schemas.openxmlformats.org/presentationml/2006/ole">
            <p:oleObj spid="_x0000_s454659" name="Worksheet" r:id="rId3" imgW="4162831" imgH="2915012" progId="Excel.Sheet.8">
              <p:embed/>
            </p:oleObj>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D677B77A-615D-41C7-9E1C-2335C3A09952}" type="slidenum">
              <a:rPr lang="en-GB"/>
              <a:pPr/>
              <a:t>117</a:t>
            </a:fld>
            <a:endParaRPr lang="en-GB"/>
          </a:p>
        </p:txBody>
      </p:sp>
      <p:sp>
        <p:nvSpPr>
          <p:cNvPr id="45568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a:t>
            </a:r>
            <a:endParaRPr lang="en-US" sz="4400">
              <a:solidFill>
                <a:schemeClr val="tx2"/>
              </a:solidFill>
            </a:endParaRPr>
          </a:p>
        </p:txBody>
      </p:sp>
      <p:sp>
        <p:nvSpPr>
          <p:cNvPr id="455683"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Reading: Nahmias, S. “Productions and Operations Analysis,” 4th Edition, McGraw-Hill, pp. 660-667.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AEF03937-665E-40A4-B39D-65A9472D7B82}" type="slidenum">
              <a:rPr lang="en-GB"/>
              <a:pPr/>
              <a:t>118</a:t>
            </a:fld>
            <a:endParaRPr lang="en-GB"/>
          </a:p>
        </p:txBody>
      </p:sp>
      <p:sp>
        <p:nvSpPr>
          <p:cNvPr id="456706"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a:t>
            </a:r>
          </a:p>
        </p:txBody>
      </p:sp>
      <p:graphicFrame>
        <p:nvGraphicFramePr>
          <p:cNvPr id="456707" name="Object 3"/>
          <p:cNvGraphicFramePr>
            <a:graphicFrameLocks noChangeAspect="1"/>
          </p:cNvGraphicFramePr>
          <p:nvPr/>
        </p:nvGraphicFramePr>
        <p:xfrm>
          <a:off x="3209925" y="881063"/>
          <a:ext cx="463550" cy="530225"/>
        </p:xfrm>
        <a:graphic>
          <a:graphicData uri="http://schemas.openxmlformats.org/presentationml/2006/ole">
            <p:oleObj spid="_x0000_s456707" name="Equation" r:id="rId3" imgW="177480" imgH="203040" progId="Equation.3">
              <p:embed/>
            </p:oleObj>
          </a:graphicData>
        </a:graphic>
      </p:graphicFrame>
      <p:sp>
        <p:nvSpPr>
          <p:cNvPr id="456708" name="Rectangle 4"/>
          <p:cNvSpPr>
            <a:spLocks noChangeArrowheads="1"/>
          </p:cNvSpPr>
          <p:nvPr/>
        </p:nvSpPr>
        <p:spPr bwMode="auto">
          <a:xfrm>
            <a:off x="685800" y="1855788"/>
            <a:ext cx="7772400" cy="4240212"/>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chart shows the center of the measurements and the </a:t>
            </a:r>
            <a:r>
              <a:rPr lang="en-US" i="1"/>
              <a:t>R</a:t>
            </a:r>
            <a:r>
              <a:rPr lang="en-US">
                <a:latin typeface="Arial" charset="0"/>
              </a:rPr>
              <a:t> chart the spread of the data. </a:t>
            </a:r>
          </a:p>
          <a:p>
            <a:pPr marL="342900" indent="-342900">
              <a:spcBef>
                <a:spcPct val="20000"/>
              </a:spcBef>
              <a:buFontTx/>
              <a:buChar char="•"/>
            </a:pPr>
            <a:r>
              <a:rPr lang="en-US">
                <a:latin typeface="Arial" charset="0"/>
              </a:rPr>
              <a:t>An alternative combination is the       and </a:t>
            </a:r>
            <a:r>
              <a:rPr lang="en-US" i="1"/>
              <a:t>s</a:t>
            </a:r>
            <a:r>
              <a:rPr lang="en-US">
                <a:latin typeface="Arial" charset="0"/>
              </a:rPr>
              <a:t> chart. The        chart shows the central tendency and the </a:t>
            </a:r>
            <a:r>
              <a:rPr lang="en-US" i="1"/>
              <a:t>s</a:t>
            </a:r>
            <a:r>
              <a:rPr lang="en-US">
                <a:latin typeface="Arial" charset="0"/>
              </a:rPr>
              <a:t> chart the dispersion of the data.</a:t>
            </a:r>
          </a:p>
        </p:txBody>
      </p:sp>
      <p:graphicFrame>
        <p:nvGraphicFramePr>
          <p:cNvPr id="456709" name="Object 5"/>
          <p:cNvGraphicFramePr>
            <a:graphicFrameLocks noChangeAspect="1"/>
          </p:cNvGraphicFramePr>
          <p:nvPr/>
        </p:nvGraphicFramePr>
        <p:xfrm>
          <a:off x="1762125" y="1854200"/>
          <a:ext cx="355600" cy="406400"/>
        </p:xfrm>
        <a:graphic>
          <a:graphicData uri="http://schemas.openxmlformats.org/presentationml/2006/ole">
            <p:oleObj spid="_x0000_s456709" name="Equation" r:id="rId4" imgW="177480" imgH="203040" progId="Equation.3">
              <p:embed/>
            </p:oleObj>
          </a:graphicData>
        </a:graphic>
      </p:graphicFrame>
      <p:graphicFrame>
        <p:nvGraphicFramePr>
          <p:cNvPr id="456710" name="Object 6"/>
          <p:cNvGraphicFramePr>
            <a:graphicFrameLocks noChangeAspect="1"/>
          </p:cNvGraphicFramePr>
          <p:nvPr/>
        </p:nvGraphicFramePr>
        <p:xfrm>
          <a:off x="5600700" y="2665413"/>
          <a:ext cx="355600" cy="406400"/>
        </p:xfrm>
        <a:graphic>
          <a:graphicData uri="http://schemas.openxmlformats.org/presentationml/2006/ole">
            <p:oleObj spid="_x0000_s456710" name="Equation" r:id="rId5" imgW="177480" imgH="203040" progId="Equation.3">
              <p:embed/>
            </p:oleObj>
          </a:graphicData>
        </a:graphic>
      </p:graphicFrame>
      <p:graphicFrame>
        <p:nvGraphicFramePr>
          <p:cNvPr id="456711" name="Object 7"/>
          <p:cNvGraphicFramePr>
            <a:graphicFrameLocks noChangeAspect="1"/>
          </p:cNvGraphicFramePr>
          <p:nvPr/>
        </p:nvGraphicFramePr>
        <p:xfrm>
          <a:off x="8323263" y="2646363"/>
          <a:ext cx="355600" cy="406400"/>
        </p:xfrm>
        <a:graphic>
          <a:graphicData uri="http://schemas.openxmlformats.org/presentationml/2006/ole">
            <p:oleObj spid="_x0000_s456711" name="Equation" r:id="rId6" imgW="177480" imgH="203040" progId="Equation.3">
              <p:embed/>
            </p:oleObj>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4DC4C019-A8CD-4565-BEFB-E39F66F3748F}" type="slidenum">
              <a:rPr lang="en-GB"/>
              <a:pPr/>
              <a:t>119</a:t>
            </a:fld>
            <a:endParaRPr lang="en-GB"/>
          </a:p>
        </p:txBody>
      </p:sp>
      <p:sp>
        <p:nvSpPr>
          <p:cNvPr id="457730"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a:t>
            </a:r>
          </a:p>
        </p:txBody>
      </p:sp>
      <p:graphicFrame>
        <p:nvGraphicFramePr>
          <p:cNvPr id="457731" name="Object 3"/>
          <p:cNvGraphicFramePr>
            <a:graphicFrameLocks noChangeAspect="1"/>
          </p:cNvGraphicFramePr>
          <p:nvPr/>
        </p:nvGraphicFramePr>
        <p:xfrm>
          <a:off x="3209925" y="881063"/>
          <a:ext cx="463550" cy="530225"/>
        </p:xfrm>
        <a:graphic>
          <a:graphicData uri="http://schemas.openxmlformats.org/presentationml/2006/ole">
            <p:oleObj spid="_x0000_s457731" name="Equation" r:id="rId3" imgW="177480" imgH="203040" progId="Equation.3">
              <p:embed/>
            </p:oleObj>
          </a:graphicData>
        </a:graphic>
      </p:graphicFrame>
      <p:sp>
        <p:nvSpPr>
          <p:cNvPr id="457732" name="Rectangle 4"/>
          <p:cNvSpPr>
            <a:spLocks noChangeArrowheads="1"/>
          </p:cNvSpPr>
          <p:nvPr/>
        </p:nvSpPr>
        <p:spPr bwMode="auto">
          <a:xfrm>
            <a:off x="685800" y="1855788"/>
            <a:ext cx="7772400" cy="4240212"/>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Why </a:t>
            </a:r>
            <a:r>
              <a:rPr lang="en-US" i="1"/>
              <a:t>s</a:t>
            </a:r>
            <a:r>
              <a:rPr lang="en-US">
                <a:latin typeface="Arial" charset="0"/>
              </a:rPr>
              <a:t> chart instead of </a:t>
            </a:r>
            <a:r>
              <a:rPr lang="en-US" i="1"/>
              <a:t>R</a:t>
            </a:r>
            <a:r>
              <a:rPr lang="en-US">
                <a:latin typeface="Arial" charset="0"/>
              </a:rPr>
              <a:t> chart?</a:t>
            </a:r>
          </a:p>
          <a:p>
            <a:pPr marL="742950" lvl="1" indent="-285750">
              <a:spcBef>
                <a:spcPct val="20000"/>
              </a:spcBef>
              <a:buFontTx/>
              <a:buChar char="–"/>
            </a:pPr>
            <a:r>
              <a:rPr lang="en-US">
                <a:latin typeface="Arial" charset="0"/>
              </a:rPr>
              <a:t>Range is computed with only two values, the maximum and the minimum. However, </a:t>
            </a:r>
            <a:r>
              <a:rPr lang="en-US"/>
              <a:t>s</a:t>
            </a:r>
            <a:r>
              <a:rPr lang="en-US">
                <a:latin typeface="Arial" charset="0"/>
              </a:rPr>
              <a:t> is computed using all the measurements corresponding to a sample. </a:t>
            </a:r>
          </a:p>
          <a:p>
            <a:pPr marL="742950" lvl="1" indent="-285750">
              <a:spcBef>
                <a:spcPct val="20000"/>
              </a:spcBef>
              <a:buFontTx/>
              <a:buChar char="–"/>
            </a:pPr>
            <a:r>
              <a:rPr lang="en-US">
                <a:latin typeface="Arial" charset="0"/>
              </a:rPr>
              <a:t>So, an </a:t>
            </a:r>
            <a:r>
              <a:rPr lang="en-US" i="1"/>
              <a:t>R</a:t>
            </a:r>
            <a:r>
              <a:rPr lang="en-US">
                <a:latin typeface="Arial" charset="0"/>
              </a:rPr>
              <a:t> chart is easier to compute, but </a:t>
            </a:r>
            <a:r>
              <a:rPr lang="en-US" i="1"/>
              <a:t>s</a:t>
            </a:r>
            <a:r>
              <a:rPr lang="en-US">
                <a:latin typeface="Arial" charset="0"/>
              </a:rPr>
              <a:t> is  a better estimator of standard deviation specially for large subgroups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6054F3D-6518-482F-9EB1-B01F2A829FC1}" type="slidenum">
              <a:rPr lang="en-GB"/>
              <a:pPr/>
              <a:t>12</a:t>
            </a:fld>
            <a:endParaRPr lang="en-GB"/>
          </a:p>
        </p:txBody>
      </p:sp>
      <p:sp>
        <p:nvSpPr>
          <p:cNvPr id="319490" name="Rectangle 2"/>
          <p:cNvSpPr>
            <a:spLocks noChangeArrowheads="1"/>
          </p:cNvSpPr>
          <p:nvPr/>
        </p:nvSpPr>
        <p:spPr bwMode="auto">
          <a:xfrm>
            <a:off x="533400" y="533400"/>
            <a:ext cx="8077200" cy="1163638"/>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The Evolution of Quality</a:t>
            </a:r>
            <a:endParaRPr lang="en-US" sz="6000" b="1" i="1">
              <a:solidFill>
                <a:schemeClr val="tx2"/>
              </a:solidFill>
              <a:effectLst>
                <a:outerShdw blurRad="38100" dist="38100" dir="2700000" algn="tl">
                  <a:srgbClr val="C0C0C0"/>
                </a:outerShdw>
              </a:effectLst>
            </a:endParaRPr>
          </a:p>
        </p:txBody>
      </p:sp>
      <p:sp>
        <p:nvSpPr>
          <p:cNvPr id="31949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Interchangeable parts (Eli Whitney, 1798)</a:t>
            </a:r>
          </a:p>
          <a:p>
            <a:pPr marL="742950" lvl="1" indent="-285750">
              <a:spcBef>
                <a:spcPct val="20000"/>
              </a:spcBef>
              <a:buFontTx/>
              <a:buChar char="–"/>
            </a:pPr>
            <a:r>
              <a:rPr lang="en-GB">
                <a:latin typeface="Arial" charset="0"/>
              </a:rPr>
              <a:t>Standardized production</a:t>
            </a:r>
          </a:p>
          <a:p>
            <a:pPr marL="342900" indent="-342900">
              <a:spcBef>
                <a:spcPct val="20000"/>
              </a:spcBef>
              <a:buFontTx/>
              <a:buChar char="•"/>
            </a:pPr>
            <a:r>
              <a:rPr lang="en-GB">
                <a:latin typeface="Arial" charset="0"/>
              </a:rPr>
              <a:t> Inspection</a:t>
            </a:r>
          </a:p>
          <a:p>
            <a:pPr marL="742950" lvl="1" indent="-285750">
              <a:spcBef>
                <a:spcPct val="20000"/>
              </a:spcBef>
              <a:buFontTx/>
              <a:buChar char="–"/>
            </a:pPr>
            <a:r>
              <a:rPr lang="en-GB">
                <a:latin typeface="Arial" charset="0"/>
              </a:rPr>
              <a:t>Measuring, examining, testing, or gauginf of one or more characteristics of a product or service</a:t>
            </a:r>
          </a:p>
          <a:p>
            <a:pPr marL="742950" lvl="1" indent="-285750">
              <a:spcBef>
                <a:spcPct val="20000"/>
              </a:spcBef>
              <a:buFontTx/>
              <a:buChar char="–"/>
            </a:pPr>
            <a:r>
              <a:rPr lang="en-GB">
                <a:latin typeface="Arial" charset="0"/>
              </a:rPr>
              <a:t>Determining if the product or service conforms to the established standards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3"/>
          <p:cNvSpPr>
            <a:spLocks noGrp="1"/>
          </p:cNvSpPr>
          <p:nvPr>
            <p:ph type="sldNum" sz="quarter" idx="12"/>
          </p:nvPr>
        </p:nvSpPr>
        <p:spPr/>
        <p:txBody>
          <a:bodyPr/>
          <a:lstStyle/>
          <a:p>
            <a:fld id="{7B1B0C36-6784-4523-8DA6-71CF9B8F89BE}" type="slidenum">
              <a:rPr lang="en-GB"/>
              <a:pPr/>
              <a:t>120</a:t>
            </a:fld>
            <a:endParaRPr lang="en-GB"/>
          </a:p>
        </p:txBody>
      </p:sp>
      <p:sp>
        <p:nvSpPr>
          <p:cNvPr id="458754"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a:t>
            </a:r>
          </a:p>
        </p:txBody>
      </p:sp>
      <p:graphicFrame>
        <p:nvGraphicFramePr>
          <p:cNvPr id="458755" name="Object 3"/>
          <p:cNvGraphicFramePr>
            <a:graphicFrameLocks noChangeAspect="1"/>
          </p:cNvGraphicFramePr>
          <p:nvPr/>
        </p:nvGraphicFramePr>
        <p:xfrm>
          <a:off x="3209925" y="881063"/>
          <a:ext cx="463550" cy="530225"/>
        </p:xfrm>
        <a:graphic>
          <a:graphicData uri="http://schemas.openxmlformats.org/presentationml/2006/ole">
            <p:oleObj spid="_x0000_s458755" name="Equation" r:id="rId3" imgW="177480" imgH="203040" progId="Equation.3">
              <p:embed/>
            </p:oleObj>
          </a:graphicData>
        </a:graphic>
      </p:graphicFrame>
      <p:sp>
        <p:nvSpPr>
          <p:cNvPr id="458756" name="Rectangle 4"/>
          <p:cNvSpPr>
            <a:spLocks noChangeArrowheads="1"/>
          </p:cNvSpPr>
          <p:nvPr/>
        </p:nvSpPr>
        <p:spPr bwMode="auto">
          <a:xfrm>
            <a:off x="685800" y="1855788"/>
            <a:ext cx="7772400" cy="4240212"/>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Previously, the value of </a:t>
            </a:r>
            <a:r>
              <a:rPr lang="en-US">
                <a:latin typeface="Arial" charset="0"/>
                <a:sym typeface="Symbol" pitchFamily="18" charset="2"/>
              </a:rPr>
              <a:t> has been estimated as:</a:t>
            </a:r>
          </a:p>
          <a:p>
            <a:pPr marL="342900" indent="-342900">
              <a:spcBef>
                <a:spcPct val="20000"/>
              </a:spcBef>
              <a:buFontTx/>
              <a:buChar char="•"/>
            </a:pPr>
            <a:endParaRPr lang="en-US">
              <a:latin typeface="Arial" charset="0"/>
              <a:sym typeface="Symbol" pitchFamily="18" charset="2"/>
            </a:endParaRPr>
          </a:p>
          <a:p>
            <a:pPr marL="342900" indent="-342900">
              <a:spcBef>
                <a:spcPct val="20000"/>
              </a:spcBef>
              <a:buFontTx/>
              <a:buChar char="•"/>
            </a:pPr>
            <a:r>
              <a:rPr lang="en-US">
                <a:latin typeface="Arial" charset="0"/>
              </a:rPr>
              <a:t>The value of </a:t>
            </a:r>
            <a:r>
              <a:rPr lang="en-US">
                <a:latin typeface="Arial" charset="0"/>
                <a:sym typeface="Symbol" pitchFamily="18" charset="2"/>
              </a:rPr>
              <a:t> may also be estimated as:</a:t>
            </a:r>
          </a:p>
          <a:p>
            <a:pPr marL="342900" indent="-342900">
              <a:spcBef>
                <a:spcPct val="20000"/>
              </a:spcBef>
              <a:buFontTx/>
              <a:buChar char="•"/>
            </a:pPr>
            <a:endParaRPr lang="en-US">
              <a:latin typeface="Arial" charset="0"/>
              <a:sym typeface="Symbol" pitchFamily="18" charset="2"/>
            </a:endParaRPr>
          </a:p>
          <a:p>
            <a:pPr marL="342900" indent="-342900">
              <a:spcBef>
                <a:spcPct val="20000"/>
              </a:spcBef>
            </a:pPr>
            <a:r>
              <a:rPr lang="en-US">
                <a:latin typeface="Arial" charset="0"/>
                <a:sym typeface="Symbol" pitchFamily="18" charset="2"/>
              </a:rPr>
              <a:t>    </a:t>
            </a:r>
          </a:p>
          <a:p>
            <a:pPr marL="342900" indent="-342900">
              <a:spcBef>
                <a:spcPct val="20000"/>
              </a:spcBef>
            </a:pPr>
            <a:r>
              <a:rPr lang="en-US">
                <a:latin typeface="Arial" charset="0"/>
                <a:sym typeface="Symbol" pitchFamily="18" charset="2"/>
              </a:rPr>
              <a:t>    where,       is the sample standard deviation and           is as obtained from Appendix 2</a:t>
            </a:r>
          </a:p>
          <a:p>
            <a:pPr marL="342900" indent="-342900">
              <a:spcBef>
                <a:spcPct val="20000"/>
              </a:spcBef>
              <a:buFontTx/>
              <a:buChar char="•"/>
            </a:pPr>
            <a:r>
              <a:rPr lang="en-US">
                <a:latin typeface="Arial" charset="0"/>
                <a:sym typeface="Symbol" pitchFamily="18" charset="2"/>
              </a:rPr>
              <a:t>Control limits may be different with different estimators of  (i.e.,       and      ) </a:t>
            </a:r>
          </a:p>
          <a:p>
            <a:pPr marL="342900" indent="-342900">
              <a:spcBef>
                <a:spcPct val="20000"/>
              </a:spcBef>
            </a:pPr>
            <a:endParaRPr lang="en-US">
              <a:latin typeface="Arial" charset="0"/>
              <a:sym typeface="Symbol" pitchFamily="18" charset="2"/>
            </a:endParaRPr>
          </a:p>
        </p:txBody>
      </p:sp>
      <p:graphicFrame>
        <p:nvGraphicFramePr>
          <p:cNvPr id="458757" name="Object 5"/>
          <p:cNvGraphicFramePr>
            <a:graphicFrameLocks noChangeAspect="1"/>
          </p:cNvGraphicFramePr>
          <p:nvPr/>
        </p:nvGraphicFramePr>
        <p:xfrm>
          <a:off x="2176463" y="3975100"/>
          <a:ext cx="274637" cy="520700"/>
        </p:xfrm>
        <a:graphic>
          <a:graphicData uri="http://schemas.openxmlformats.org/presentationml/2006/ole">
            <p:oleObj spid="_x0000_s458757" name="Equation" r:id="rId4" imgW="114120" imgH="215640" progId="Equation.3">
              <p:embed/>
            </p:oleObj>
          </a:graphicData>
        </a:graphic>
      </p:graphicFrame>
      <p:graphicFrame>
        <p:nvGraphicFramePr>
          <p:cNvPr id="458758" name="Object 6"/>
          <p:cNvGraphicFramePr>
            <a:graphicFrameLocks noChangeAspect="1"/>
          </p:cNvGraphicFramePr>
          <p:nvPr/>
        </p:nvGraphicFramePr>
        <p:xfrm>
          <a:off x="7696200" y="3992563"/>
          <a:ext cx="400050" cy="525462"/>
        </p:xfrm>
        <a:graphic>
          <a:graphicData uri="http://schemas.openxmlformats.org/presentationml/2006/ole">
            <p:oleObj spid="_x0000_s458758" name="Equation" r:id="rId5" imgW="164880" imgH="215640" progId="Equation.3">
              <p:embed/>
            </p:oleObj>
          </a:graphicData>
        </a:graphic>
      </p:graphicFrame>
      <p:graphicFrame>
        <p:nvGraphicFramePr>
          <p:cNvPr id="458759" name="Object 7"/>
          <p:cNvGraphicFramePr>
            <a:graphicFrameLocks noChangeAspect="1"/>
          </p:cNvGraphicFramePr>
          <p:nvPr/>
        </p:nvGraphicFramePr>
        <p:xfrm>
          <a:off x="7829550" y="1541463"/>
          <a:ext cx="492125" cy="1079500"/>
        </p:xfrm>
        <a:graphic>
          <a:graphicData uri="http://schemas.openxmlformats.org/presentationml/2006/ole">
            <p:oleObj spid="_x0000_s458759" name="Equation" r:id="rId6" imgW="215640" imgH="469800" progId="Equation.3">
              <p:embed/>
            </p:oleObj>
          </a:graphicData>
        </a:graphic>
      </p:graphicFrame>
      <p:graphicFrame>
        <p:nvGraphicFramePr>
          <p:cNvPr id="458760" name="Object 8"/>
          <p:cNvGraphicFramePr>
            <a:graphicFrameLocks noChangeAspect="1"/>
          </p:cNvGraphicFramePr>
          <p:nvPr/>
        </p:nvGraphicFramePr>
        <p:xfrm>
          <a:off x="3908425" y="5199063"/>
          <a:ext cx="349250" cy="466725"/>
        </p:xfrm>
        <a:graphic>
          <a:graphicData uri="http://schemas.openxmlformats.org/presentationml/2006/ole">
            <p:oleObj spid="_x0000_s458760" name="Equation" r:id="rId7" imgW="152280" imgH="203040" progId="Equation.3">
              <p:embed/>
            </p:oleObj>
          </a:graphicData>
        </a:graphic>
      </p:graphicFrame>
      <p:graphicFrame>
        <p:nvGraphicFramePr>
          <p:cNvPr id="458761" name="Object 9"/>
          <p:cNvGraphicFramePr>
            <a:graphicFrameLocks noChangeAspect="1"/>
          </p:cNvGraphicFramePr>
          <p:nvPr/>
        </p:nvGraphicFramePr>
        <p:xfrm>
          <a:off x="5111750" y="5170488"/>
          <a:ext cx="274638" cy="520700"/>
        </p:xfrm>
        <a:graphic>
          <a:graphicData uri="http://schemas.openxmlformats.org/presentationml/2006/ole">
            <p:oleObj spid="_x0000_s458761" name="Equation" r:id="rId8" imgW="114120" imgH="215640" progId="Equation.3">
              <p:embed/>
            </p:oleObj>
          </a:graphicData>
        </a:graphic>
      </p:graphicFrame>
      <p:graphicFrame>
        <p:nvGraphicFramePr>
          <p:cNvPr id="458762" name="Object 10"/>
          <p:cNvGraphicFramePr>
            <a:graphicFrameLocks noChangeAspect="1"/>
          </p:cNvGraphicFramePr>
          <p:nvPr/>
        </p:nvGraphicFramePr>
        <p:xfrm>
          <a:off x="6753225" y="2432050"/>
          <a:ext cx="463550" cy="1079500"/>
        </p:xfrm>
        <a:graphic>
          <a:graphicData uri="http://schemas.openxmlformats.org/presentationml/2006/ole">
            <p:oleObj spid="_x0000_s458762" name="Equation" r:id="rId9" imgW="203040" imgH="469800" progId="Equation.3">
              <p:embed/>
            </p:oleObj>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5199CACD-AF8B-4103-BF36-1E0B6028FBBF}" type="slidenum">
              <a:rPr lang="en-GB"/>
              <a:pPr/>
              <a:t>121</a:t>
            </a:fld>
            <a:endParaRPr lang="en-GB"/>
          </a:p>
        </p:txBody>
      </p:sp>
      <p:sp>
        <p:nvSpPr>
          <p:cNvPr id="459778"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a:t>
            </a:r>
          </a:p>
        </p:txBody>
      </p:sp>
      <p:sp>
        <p:nvSpPr>
          <p:cNvPr id="459779" name="Rectangle 3"/>
          <p:cNvSpPr>
            <a:spLocks noChangeArrowheads="1"/>
          </p:cNvSpPr>
          <p:nvPr/>
        </p:nvSpPr>
        <p:spPr bwMode="auto">
          <a:xfrm>
            <a:off x="317500" y="1855788"/>
            <a:ext cx="8140700" cy="4240212"/>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control limits of       chart are </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The above limits can also be written as                       </a:t>
            </a:r>
          </a:p>
          <a:p>
            <a:pPr marL="342900" indent="-342900">
              <a:spcBef>
                <a:spcPct val="20000"/>
              </a:spcBef>
            </a:pPr>
            <a:r>
              <a:rPr lang="en-US">
                <a:latin typeface="Arial" charset="0"/>
              </a:rPr>
              <a:t>    Where </a:t>
            </a:r>
          </a:p>
          <a:p>
            <a:pPr marL="342900" indent="-342900">
              <a:spcBef>
                <a:spcPct val="20000"/>
              </a:spcBef>
              <a:buFontTx/>
              <a:buChar char="•"/>
            </a:pPr>
            <a:endParaRPr lang="en-US">
              <a:latin typeface="Arial" charset="0"/>
            </a:endParaRPr>
          </a:p>
        </p:txBody>
      </p:sp>
      <p:graphicFrame>
        <p:nvGraphicFramePr>
          <p:cNvPr id="459780" name="Object 4"/>
          <p:cNvGraphicFramePr>
            <a:graphicFrameLocks noChangeAspect="1"/>
          </p:cNvGraphicFramePr>
          <p:nvPr/>
        </p:nvGraphicFramePr>
        <p:xfrm>
          <a:off x="3209925" y="881063"/>
          <a:ext cx="463550" cy="530225"/>
        </p:xfrm>
        <a:graphic>
          <a:graphicData uri="http://schemas.openxmlformats.org/presentationml/2006/ole">
            <p:oleObj spid="_x0000_s459780" name="Equation" r:id="rId3" imgW="177480" imgH="203040" progId="Equation.3">
              <p:embed/>
            </p:oleObj>
          </a:graphicData>
        </a:graphic>
      </p:graphicFrame>
      <p:graphicFrame>
        <p:nvGraphicFramePr>
          <p:cNvPr id="459781" name="Object 5"/>
          <p:cNvGraphicFramePr>
            <a:graphicFrameLocks noChangeAspect="1"/>
          </p:cNvGraphicFramePr>
          <p:nvPr/>
        </p:nvGraphicFramePr>
        <p:xfrm>
          <a:off x="3530600" y="1825625"/>
          <a:ext cx="390525" cy="446088"/>
        </p:xfrm>
        <a:graphic>
          <a:graphicData uri="http://schemas.openxmlformats.org/presentationml/2006/ole">
            <p:oleObj spid="_x0000_s459781" name="Equation" r:id="rId4" imgW="177480" imgH="203040" progId="Equation.3">
              <p:embed/>
            </p:oleObj>
          </a:graphicData>
        </a:graphic>
      </p:graphicFrame>
      <p:graphicFrame>
        <p:nvGraphicFramePr>
          <p:cNvPr id="459782" name="Object 6"/>
          <p:cNvGraphicFramePr>
            <a:graphicFrameLocks noChangeAspect="1"/>
          </p:cNvGraphicFramePr>
          <p:nvPr/>
        </p:nvGraphicFramePr>
        <p:xfrm>
          <a:off x="2211388" y="2393950"/>
          <a:ext cx="3121025" cy="993775"/>
        </p:xfrm>
        <a:graphic>
          <a:graphicData uri="http://schemas.openxmlformats.org/presentationml/2006/ole">
            <p:oleObj spid="_x0000_s459782" name="Equation" r:id="rId5" imgW="1473120" imgH="469800" progId="Equation.3">
              <p:embed/>
            </p:oleObj>
          </a:graphicData>
        </a:graphic>
      </p:graphicFrame>
      <p:graphicFrame>
        <p:nvGraphicFramePr>
          <p:cNvPr id="459783" name="Object 7"/>
          <p:cNvGraphicFramePr>
            <a:graphicFrameLocks noChangeAspect="1"/>
          </p:cNvGraphicFramePr>
          <p:nvPr/>
        </p:nvGraphicFramePr>
        <p:xfrm>
          <a:off x="6084888" y="3548063"/>
          <a:ext cx="2611437" cy="590550"/>
        </p:xfrm>
        <a:graphic>
          <a:graphicData uri="http://schemas.openxmlformats.org/presentationml/2006/ole">
            <p:oleObj spid="_x0000_s459783" name="Equation" r:id="rId6" imgW="1231560" imgH="279360" progId="Equation.3">
              <p:embed/>
            </p:oleObj>
          </a:graphicData>
        </a:graphic>
      </p:graphicFrame>
      <p:graphicFrame>
        <p:nvGraphicFramePr>
          <p:cNvPr id="459784" name="Object 8"/>
          <p:cNvGraphicFramePr>
            <a:graphicFrameLocks noChangeAspect="1"/>
          </p:cNvGraphicFramePr>
          <p:nvPr/>
        </p:nvGraphicFramePr>
        <p:xfrm>
          <a:off x="600075" y="4778375"/>
          <a:ext cx="8024813" cy="1368425"/>
        </p:xfrm>
        <a:graphic>
          <a:graphicData uri="http://schemas.openxmlformats.org/presentationml/2006/ole">
            <p:oleObj spid="_x0000_s459784" name="Equation" r:id="rId7" imgW="4025880" imgH="685800" progId="Equation.3">
              <p:embed/>
            </p:oleObj>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číslo snímku 3"/>
          <p:cNvSpPr>
            <a:spLocks noGrp="1"/>
          </p:cNvSpPr>
          <p:nvPr>
            <p:ph type="sldNum" sz="quarter" idx="12"/>
          </p:nvPr>
        </p:nvSpPr>
        <p:spPr/>
        <p:txBody>
          <a:bodyPr/>
          <a:lstStyle/>
          <a:p>
            <a:fld id="{94C55F9C-8FF5-436E-B4FC-394E3F205D6D}" type="slidenum">
              <a:rPr lang="en-GB"/>
              <a:pPr/>
              <a:t>122</a:t>
            </a:fld>
            <a:endParaRPr lang="en-GB"/>
          </a:p>
        </p:txBody>
      </p:sp>
      <p:graphicFrame>
        <p:nvGraphicFramePr>
          <p:cNvPr id="460802" name="Object 2"/>
          <p:cNvGraphicFramePr>
            <a:graphicFrameLocks noChangeAspect="1"/>
          </p:cNvGraphicFramePr>
          <p:nvPr/>
        </p:nvGraphicFramePr>
        <p:xfrm>
          <a:off x="5278438" y="2554288"/>
          <a:ext cx="1631950" cy="974725"/>
        </p:xfrm>
        <a:graphic>
          <a:graphicData uri="http://schemas.openxmlformats.org/presentationml/2006/ole">
            <p:oleObj spid="_x0000_s460802" name="Equation" r:id="rId3" imgW="850680" imgH="507960" progId="Equation.3">
              <p:embed/>
            </p:oleObj>
          </a:graphicData>
        </a:graphic>
      </p:graphicFrame>
      <p:graphicFrame>
        <p:nvGraphicFramePr>
          <p:cNvPr id="460803" name="Object 3"/>
          <p:cNvGraphicFramePr>
            <a:graphicFrameLocks noChangeAspect="1"/>
          </p:cNvGraphicFramePr>
          <p:nvPr/>
        </p:nvGraphicFramePr>
        <p:xfrm>
          <a:off x="1090613" y="2368550"/>
          <a:ext cx="2233612" cy="1246188"/>
        </p:xfrm>
        <a:graphic>
          <a:graphicData uri="http://schemas.openxmlformats.org/presentationml/2006/ole">
            <p:oleObj spid="_x0000_s460803" name="Equation" r:id="rId4" imgW="1091880" imgH="609480" progId="Equation.3">
              <p:embed/>
            </p:oleObj>
          </a:graphicData>
        </a:graphic>
      </p:graphicFrame>
      <p:sp>
        <p:nvSpPr>
          <p:cNvPr id="460804" name="Rectangle 4"/>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Trial Control Limits </a:t>
            </a:r>
          </a:p>
        </p:txBody>
      </p:sp>
      <p:graphicFrame>
        <p:nvGraphicFramePr>
          <p:cNvPr id="460805" name="Object 5"/>
          <p:cNvGraphicFramePr>
            <a:graphicFrameLocks noChangeAspect="1"/>
          </p:cNvGraphicFramePr>
          <p:nvPr/>
        </p:nvGraphicFramePr>
        <p:xfrm>
          <a:off x="1382713" y="862013"/>
          <a:ext cx="463550" cy="530225"/>
        </p:xfrm>
        <a:graphic>
          <a:graphicData uri="http://schemas.openxmlformats.org/presentationml/2006/ole">
            <p:oleObj spid="_x0000_s460805" name="Equation" r:id="rId5" imgW="177480" imgH="203040" progId="Equation.3">
              <p:embed/>
            </p:oleObj>
          </a:graphicData>
        </a:graphic>
      </p:graphicFrame>
      <p:sp>
        <p:nvSpPr>
          <p:cNvPr id="460806" name="Rectangle 6"/>
          <p:cNvSpPr>
            <a:spLocks noChangeArrowheads="1"/>
          </p:cNvSpPr>
          <p:nvPr/>
        </p:nvSpPr>
        <p:spPr bwMode="auto">
          <a:xfrm>
            <a:off x="522288" y="1827213"/>
            <a:ext cx="7772400" cy="28194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trial control limits for                charts are:  </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pPr>
            <a:r>
              <a:rPr lang="en-US">
                <a:latin typeface="Arial" charset="0"/>
              </a:rPr>
              <a:t>    Where, the values of                       are as obtained from Appendix 2</a:t>
            </a:r>
          </a:p>
        </p:txBody>
      </p:sp>
      <p:graphicFrame>
        <p:nvGraphicFramePr>
          <p:cNvPr id="460807" name="Object 7"/>
          <p:cNvGraphicFramePr>
            <a:graphicFrameLocks noChangeAspect="1"/>
          </p:cNvGraphicFramePr>
          <p:nvPr/>
        </p:nvGraphicFramePr>
        <p:xfrm>
          <a:off x="4403725" y="1808163"/>
          <a:ext cx="1116013" cy="407987"/>
        </p:xfrm>
        <a:graphic>
          <a:graphicData uri="http://schemas.openxmlformats.org/presentationml/2006/ole">
            <p:oleObj spid="_x0000_s460807" name="Equation" r:id="rId6" imgW="558720" imgH="215640" progId="Equation.3">
              <p:embed/>
            </p:oleObj>
          </a:graphicData>
        </a:graphic>
      </p:graphicFrame>
      <p:graphicFrame>
        <p:nvGraphicFramePr>
          <p:cNvPr id="460808" name="Object 8"/>
          <p:cNvGraphicFramePr>
            <a:graphicFrameLocks noChangeAspect="1"/>
          </p:cNvGraphicFramePr>
          <p:nvPr/>
        </p:nvGraphicFramePr>
        <p:xfrm>
          <a:off x="3746500" y="3573463"/>
          <a:ext cx="1739900" cy="466725"/>
        </p:xfrm>
        <a:graphic>
          <a:graphicData uri="http://schemas.openxmlformats.org/presentationml/2006/ole">
            <p:oleObj spid="_x0000_s460808" name="Equation" r:id="rId7" imgW="863280" imgH="228600" progId="Equation.3">
              <p:embed/>
            </p:oleObj>
          </a:graphicData>
        </a:graphic>
      </p:graphicFrame>
      <p:graphicFrame>
        <p:nvGraphicFramePr>
          <p:cNvPr id="460809" name="Object 9"/>
          <p:cNvGraphicFramePr>
            <a:graphicFrameLocks noChangeAspect="1"/>
          </p:cNvGraphicFramePr>
          <p:nvPr/>
        </p:nvGraphicFramePr>
        <p:xfrm>
          <a:off x="947738" y="4422775"/>
          <a:ext cx="4013200" cy="1676400"/>
        </p:xfrm>
        <a:graphic>
          <a:graphicData uri="http://schemas.openxmlformats.org/presentationml/2006/ole">
            <p:oleObj spid="_x0000_s460809" name="Equation" r:id="rId8" imgW="2006280" imgH="838080" progId="Equation.3">
              <p:embed/>
            </p:oleObj>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84FC49C7-553F-497B-A8E7-0F159212AE0B}" type="slidenum">
              <a:rPr lang="en-GB"/>
              <a:pPr/>
              <a:t>123</a:t>
            </a:fld>
            <a:endParaRPr lang="en-GB"/>
          </a:p>
        </p:txBody>
      </p:sp>
      <p:sp>
        <p:nvSpPr>
          <p:cNvPr id="461826" name="Rectangle 2"/>
          <p:cNvSpPr>
            <a:spLocks noChangeArrowheads="1"/>
          </p:cNvSpPr>
          <p:nvPr/>
        </p:nvSpPr>
        <p:spPr bwMode="auto">
          <a:xfrm>
            <a:off x="685800" y="1855788"/>
            <a:ext cx="7772400" cy="4240212"/>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For </a:t>
            </a:r>
            <a:r>
              <a:rPr lang="en-US" b="1">
                <a:latin typeface="Arial" charset="0"/>
              </a:rPr>
              <a:t>large</a:t>
            </a:r>
            <a:r>
              <a:rPr lang="en-US">
                <a:latin typeface="Arial" charset="0"/>
              </a:rPr>
              <a:t> samples: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461827" name="Object 3"/>
          <p:cNvGraphicFramePr>
            <a:graphicFrameLocks noChangeAspect="1"/>
          </p:cNvGraphicFramePr>
          <p:nvPr/>
        </p:nvGraphicFramePr>
        <p:xfrm>
          <a:off x="1062038" y="2551113"/>
          <a:ext cx="3941762" cy="1963737"/>
        </p:xfrm>
        <a:graphic>
          <a:graphicData uri="http://schemas.openxmlformats.org/presentationml/2006/ole">
            <p:oleObj spid="_x0000_s461827" name="Equation" r:id="rId3" imgW="1726920" imgH="863280" progId="Equation.3">
              <p:embed/>
            </p:oleObj>
          </a:graphicData>
        </a:graphic>
      </p:graphicFrame>
      <p:sp>
        <p:nvSpPr>
          <p:cNvPr id="461828" name="Rectangle 4"/>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Trial Control Limits </a:t>
            </a:r>
          </a:p>
        </p:txBody>
      </p:sp>
      <p:graphicFrame>
        <p:nvGraphicFramePr>
          <p:cNvPr id="461829" name="Object 5"/>
          <p:cNvGraphicFramePr>
            <a:graphicFrameLocks noChangeAspect="1"/>
          </p:cNvGraphicFramePr>
          <p:nvPr/>
        </p:nvGraphicFramePr>
        <p:xfrm>
          <a:off x="1382713" y="862013"/>
          <a:ext cx="463550" cy="530225"/>
        </p:xfrm>
        <a:graphic>
          <a:graphicData uri="http://schemas.openxmlformats.org/presentationml/2006/ole">
            <p:oleObj spid="_x0000_s461829" name="Equation" r:id="rId4" imgW="177480" imgH="203040" progId="Equation.3">
              <p:embed/>
            </p:oleObj>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38E64F85-2B9D-430A-81F9-33E981293770}" type="slidenum">
              <a:rPr lang="en-GB"/>
              <a:pPr/>
              <a:t>124</a:t>
            </a:fld>
            <a:endParaRPr lang="en-GB"/>
          </a:p>
        </p:txBody>
      </p:sp>
      <p:sp>
        <p:nvSpPr>
          <p:cNvPr id="462850"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Revised Control Limits </a:t>
            </a:r>
          </a:p>
        </p:txBody>
      </p:sp>
      <p:graphicFrame>
        <p:nvGraphicFramePr>
          <p:cNvPr id="462851" name="Object 3"/>
          <p:cNvGraphicFramePr>
            <a:graphicFrameLocks noChangeAspect="1"/>
          </p:cNvGraphicFramePr>
          <p:nvPr/>
        </p:nvGraphicFramePr>
        <p:xfrm>
          <a:off x="1071563" y="822325"/>
          <a:ext cx="463550" cy="530225"/>
        </p:xfrm>
        <a:graphic>
          <a:graphicData uri="http://schemas.openxmlformats.org/presentationml/2006/ole">
            <p:oleObj spid="_x0000_s462851" name="Equation" r:id="rId3" imgW="177480" imgH="203040" progId="Equation.3">
              <p:embed/>
            </p:oleObj>
          </a:graphicData>
        </a:graphic>
      </p:graphicFrame>
      <p:graphicFrame>
        <p:nvGraphicFramePr>
          <p:cNvPr id="462852" name="Object 4"/>
          <p:cNvGraphicFramePr>
            <a:graphicFrameLocks noChangeAspect="1"/>
          </p:cNvGraphicFramePr>
          <p:nvPr/>
        </p:nvGraphicFramePr>
        <p:xfrm>
          <a:off x="1001713" y="2471738"/>
          <a:ext cx="3046412" cy="1928812"/>
        </p:xfrm>
        <a:graphic>
          <a:graphicData uri="http://schemas.openxmlformats.org/presentationml/2006/ole">
            <p:oleObj spid="_x0000_s462852" name="Equation" r:id="rId4" imgW="1523880" imgH="965160" progId="Equation.3">
              <p:embed/>
            </p:oleObj>
          </a:graphicData>
        </a:graphic>
      </p:graphicFrame>
      <p:sp>
        <p:nvSpPr>
          <p:cNvPr id="462853" name="Rectangle 5"/>
          <p:cNvSpPr>
            <a:spLocks noChangeArrowheads="1"/>
          </p:cNvSpPr>
          <p:nvPr/>
        </p:nvSpPr>
        <p:spPr bwMode="auto">
          <a:xfrm>
            <a:off x="495300" y="4498975"/>
            <a:ext cx="8458200" cy="2065338"/>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Where</a:t>
            </a:r>
          </a:p>
          <a:p>
            <a:pPr marL="342900" indent="-342900">
              <a:spcBef>
                <a:spcPct val="20000"/>
              </a:spcBef>
            </a:pPr>
            <a:r>
              <a:rPr lang="en-US">
                <a:latin typeface="Arial" charset="0"/>
              </a:rPr>
              <a:t>        = discarded subgroup averages</a:t>
            </a:r>
          </a:p>
          <a:p>
            <a:pPr marL="342900" indent="-342900">
              <a:spcBef>
                <a:spcPct val="20000"/>
              </a:spcBef>
            </a:pPr>
            <a:r>
              <a:rPr lang="en-US">
                <a:latin typeface="Arial" charset="0"/>
              </a:rPr>
              <a:t>        = number of discarded subgroups</a:t>
            </a:r>
          </a:p>
          <a:p>
            <a:pPr marL="342900" indent="-342900">
              <a:spcBef>
                <a:spcPct val="20000"/>
              </a:spcBef>
            </a:pPr>
            <a:r>
              <a:rPr lang="en-US">
                <a:latin typeface="Arial" charset="0"/>
              </a:rPr>
              <a:t>        = discarded subgroup ranges</a:t>
            </a:r>
          </a:p>
          <a:p>
            <a:pPr marL="342900" indent="-342900">
              <a:spcBef>
                <a:spcPct val="20000"/>
              </a:spcBef>
            </a:pPr>
            <a:endParaRPr lang="en-US">
              <a:latin typeface="Arial" charset="0"/>
            </a:endParaRPr>
          </a:p>
        </p:txBody>
      </p:sp>
      <p:graphicFrame>
        <p:nvGraphicFramePr>
          <p:cNvPr id="462854" name="Object 6"/>
          <p:cNvGraphicFramePr>
            <a:graphicFrameLocks noChangeAspect="1"/>
          </p:cNvGraphicFramePr>
          <p:nvPr/>
        </p:nvGraphicFramePr>
        <p:xfrm>
          <a:off x="604838" y="4946650"/>
          <a:ext cx="455612" cy="1350963"/>
        </p:xfrm>
        <a:graphic>
          <a:graphicData uri="http://schemas.openxmlformats.org/presentationml/2006/ole">
            <p:oleObj spid="_x0000_s462854" name="Equation" r:id="rId5" imgW="241200" imgH="711000" progId="Equation.3">
              <p:embed/>
            </p:oleObj>
          </a:graphicData>
        </a:graphic>
      </p:graphicFrame>
      <p:sp>
        <p:nvSpPr>
          <p:cNvPr id="462855" name="Rectangle 7"/>
          <p:cNvSpPr>
            <a:spLocks noChangeArrowheads="1"/>
          </p:cNvSpPr>
          <p:nvPr/>
        </p:nvSpPr>
        <p:spPr bwMode="auto">
          <a:xfrm>
            <a:off x="522288" y="1595438"/>
            <a:ext cx="7772400" cy="97155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control limits are revised using the following formula:</a:t>
            </a:r>
          </a:p>
        </p:txBody>
      </p:sp>
      <p:sp>
        <p:nvSpPr>
          <p:cNvPr id="462856" name="Text Box 8"/>
          <p:cNvSpPr txBox="1">
            <a:spLocks noChangeArrowheads="1"/>
          </p:cNvSpPr>
          <p:nvPr/>
        </p:nvSpPr>
        <p:spPr bwMode="auto">
          <a:xfrm>
            <a:off x="6475413" y="5870575"/>
            <a:ext cx="2098675"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b="1">
                <a:latin typeface="Arial" charset="0"/>
              </a:rPr>
              <a:t>Continued…</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722B17D1-8A12-40B0-AC64-306F5526380B}" type="slidenum">
              <a:rPr lang="en-GB"/>
              <a:pPr/>
              <a:t>125</a:t>
            </a:fld>
            <a:endParaRPr lang="en-GB"/>
          </a:p>
        </p:txBody>
      </p:sp>
      <p:sp>
        <p:nvSpPr>
          <p:cNvPr id="463874" name="Rectangle 2"/>
          <p:cNvSpPr>
            <a:spLocks noChangeArrowheads="1"/>
          </p:cNvSpPr>
          <p:nvPr/>
        </p:nvSpPr>
        <p:spPr bwMode="auto">
          <a:xfrm>
            <a:off x="361950" y="1677988"/>
            <a:ext cx="8458200" cy="4719637"/>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and</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where, A, B</a:t>
            </a:r>
            <a:r>
              <a:rPr lang="en-US" baseline="-25000">
                <a:latin typeface="Arial" charset="0"/>
              </a:rPr>
              <a:t>5</a:t>
            </a:r>
            <a:r>
              <a:rPr lang="en-US">
                <a:latin typeface="Arial" charset="0"/>
              </a:rPr>
              <a:t>, and B</a:t>
            </a:r>
            <a:r>
              <a:rPr lang="en-US" baseline="-25000">
                <a:latin typeface="Arial" charset="0"/>
              </a:rPr>
              <a:t>6</a:t>
            </a:r>
            <a:r>
              <a:rPr lang="en-US">
                <a:latin typeface="Arial" charset="0"/>
              </a:rPr>
              <a:t> are obtained from Appendix 2.</a:t>
            </a:r>
          </a:p>
        </p:txBody>
      </p:sp>
      <p:graphicFrame>
        <p:nvGraphicFramePr>
          <p:cNvPr id="463875" name="Object 3"/>
          <p:cNvGraphicFramePr>
            <a:graphicFrameLocks noChangeAspect="1"/>
          </p:cNvGraphicFramePr>
          <p:nvPr/>
        </p:nvGraphicFramePr>
        <p:xfrm>
          <a:off x="3089275" y="2098675"/>
          <a:ext cx="2368550" cy="3327400"/>
        </p:xfrm>
        <a:graphic>
          <a:graphicData uri="http://schemas.openxmlformats.org/presentationml/2006/ole">
            <p:oleObj spid="_x0000_s463875" name="Equation" r:id="rId3" imgW="1193760" imgH="1676160" progId="Equation.3">
              <p:embed/>
            </p:oleObj>
          </a:graphicData>
        </a:graphic>
      </p:graphicFrame>
      <p:sp>
        <p:nvSpPr>
          <p:cNvPr id="463876" name="Rectangle 4"/>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and </a:t>
            </a:r>
            <a:r>
              <a:rPr lang="en-US" sz="2800" b="1" i="1">
                <a:solidFill>
                  <a:schemeClr val="tx2"/>
                </a:solidFill>
                <a:latin typeface="Arial" charset="0"/>
              </a:rPr>
              <a:t>s</a:t>
            </a:r>
            <a:r>
              <a:rPr lang="en-US" sz="2800" b="1">
                <a:solidFill>
                  <a:schemeClr val="tx2"/>
                </a:solidFill>
                <a:latin typeface="Arial" charset="0"/>
              </a:rPr>
              <a:t> Chart: Revised Control Limits </a:t>
            </a:r>
          </a:p>
        </p:txBody>
      </p:sp>
      <p:graphicFrame>
        <p:nvGraphicFramePr>
          <p:cNvPr id="463877" name="Object 5"/>
          <p:cNvGraphicFramePr>
            <a:graphicFrameLocks noChangeAspect="1"/>
          </p:cNvGraphicFramePr>
          <p:nvPr/>
        </p:nvGraphicFramePr>
        <p:xfrm>
          <a:off x="1071563" y="822325"/>
          <a:ext cx="463550" cy="530225"/>
        </p:xfrm>
        <a:graphic>
          <a:graphicData uri="http://schemas.openxmlformats.org/presentationml/2006/ole">
            <p:oleObj spid="_x0000_s463877" name="Equation" r:id="rId4" imgW="177480" imgH="203040" progId="Equation.3">
              <p:embed/>
            </p:oleObj>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číslo snímku 3"/>
          <p:cNvSpPr>
            <a:spLocks noGrp="1"/>
          </p:cNvSpPr>
          <p:nvPr>
            <p:ph type="sldNum" sz="quarter" idx="12"/>
          </p:nvPr>
        </p:nvSpPr>
        <p:spPr/>
        <p:txBody>
          <a:bodyPr/>
          <a:lstStyle/>
          <a:p>
            <a:fld id="{4E803474-DDBB-40CD-BB4D-7690607D550A}" type="slidenum">
              <a:rPr lang="en-GB"/>
              <a:pPr/>
              <a:t>126</a:t>
            </a:fld>
            <a:endParaRPr lang="en-GB"/>
          </a:p>
        </p:txBody>
      </p:sp>
      <p:sp>
        <p:nvSpPr>
          <p:cNvPr id="464898" name="Rectangle 2"/>
          <p:cNvSpPr>
            <a:spLocks noChangeArrowheads="1"/>
          </p:cNvSpPr>
          <p:nvPr/>
        </p:nvSpPr>
        <p:spPr bwMode="auto">
          <a:xfrm>
            <a:off x="361950" y="1114425"/>
            <a:ext cx="8458200" cy="52832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 total of 25 subgroups are collected, each with size 4. The                values are as follows:</a:t>
            </a:r>
          </a:p>
          <a:p>
            <a:pPr marL="342900" indent="-342900">
              <a:spcBef>
                <a:spcPct val="20000"/>
              </a:spcBef>
            </a:pPr>
            <a:r>
              <a:rPr lang="en-US">
                <a:latin typeface="Arial" charset="0"/>
              </a:rPr>
              <a:t>	</a:t>
            </a:r>
          </a:p>
          <a:p>
            <a:pPr marL="342900" indent="-342900">
              <a:spcBef>
                <a:spcPct val="20000"/>
              </a:spcBef>
            </a:pPr>
            <a:r>
              <a:rPr lang="en-US">
                <a:latin typeface="Arial" charset="0"/>
              </a:rPr>
              <a:t>	6.36, 6.40, 6.36, 6.65, 6.39, 6.40, 6.43, 6.37, 6,46, 6.42, 6.39, 6.38, 6.40, 6.41, 6.45, 6.34, 6.36, 6.42, 6.38, 6.51, 6.40, 6.39, 6.39, 6.38, 6.41</a:t>
            </a:r>
          </a:p>
          <a:p>
            <a:pPr marL="342900" indent="-342900">
              <a:spcBef>
                <a:spcPct val="20000"/>
              </a:spcBef>
            </a:pPr>
            <a:endParaRPr lang="en-US">
              <a:latin typeface="Arial" charset="0"/>
            </a:endParaRPr>
          </a:p>
          <a:p>
            <a:pPr marL="342900" indent="-342900">
              <a:spcBef>
                <a:spcPct val="20000"/>
              </a:spcBef>
            </a:pPr>
            <a:r>
              <a:rPr lang="en-US">
                <a:latin typeface="Arial" charset="0"/>
              </a:rPr>
              <a:t>	0.034, 0.045, 0.028, 0.045, 0.042, 0.041, 0.024, 0.034, 0.018, 0.045, 0.014, 0.020, 0.051, 0.032, 0.036, 0.042, 0.056, 0.125, 0.025, 0.054, 0.036, 0.029, 0.024, 0.036, 0.029</a:t>
            </a:r>
          </a:p>
          <a:p>
            <a:pPr marL="342900" indent="-342900">
              <a:spcBef>
                <a:spcPct val="20000"/>
              </a:spcBef>
            </a:pPr>
            <a:r>
              <a:rPr lang="en-US">
                <a:latin typeface="Arial" charset="0"/>
              </a:rPr>
              <a:t/>
            </a:r>
            <a:br>
              <a:rPr lang="en-US">
                <a:latin typeface="Arial" charset="0"/>
              </a:rPr>
            </a:br>
            <a:r>
              <a:rPr lang="en-US">
                <a:latin typeface="Arial" charset="0"/>
              </a:rPr>
              <a:t>Compute the trial control limits of the                  chart</a:t>
            </a:r>
          </a:p>
        </p:txBody>
      </p:sp>
      <p:sp>
        <p:nvSpPr>
          <p:cNvPr id="464899" name="Rectangle 3"/>
          <p:cNvSpPr>
            <a:spLocks noChangeArrowheads="1"/>
          </p:cNvSpPr>
          <p:nvPr/>
        </p:nvSpPr>
        <p:spPr bwMode="auto">
          <a:xfrm>
            <a:off x="685800" y="292100"/>
            <a:ext cx="8024813" cy="9175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1</a:t>
            </a:r>
          </a:p>
        </p:txBody>
      </p:sp>
      <p:graphicFrame>
        <p:nvGraphicFramePr>
          <p:cNvPr id="464900" name="Object 4"/>
          <p:cNvGraphicFramePr>
            <a:graphicFrameLocks noChangeAspect="1"/>
          </p:cNvGraphicFramePr>
          <p:nvPr/>
        </p:nvGraphicFramePr>
        <p:xfrm>
          <a:off x="6303963" y="3025775"/>
          <a:ext cx="2003425" cy="860425"/>
        </p:xfrm>
        <a:graphic>
          <a:graphicData uri="http://schemas.openxmlformats.org/presentationml/2006/ole">
            <p:oleObj spid="_x0000_s464900" name="Equation" r:id="rId3" imgW="1002960" imgH="431640" progId="Equation.3">
              <p:embed/>
            </p:oleObj>
          </a:graphicData>
        </a:graphic>
      </p:graphicFrame>
      <p:graphicFrame>
        <p:nvGraphicFramePr>
          <p:cNvPr id="464901" name="Object 5"/>
          <p:cNvGraphicFramePr>
            <a:graphicFrameLocks noChangeAspect="1"/>
          </p:cNvGraphicFramePr>
          <p:nvPr/>
        </p:nvGraphicFramePr>
        <p:xfrm>
          <a:off x="1449388" y="1547813"/>
          <a:ext cx="1116012" cy="407987"/>
        </p:xfrm>
        <a:graphic>
          <a:graphicData uri="http://schemas.openxmlformats.org/presentationml/2006/ole">
            <p:oleObj spid="_x0000_s464901" name="Equation" r:id="rId4" imgW="558720" imgH="215640" progId="Equation.3">
              <p:embed/>
            </p:oleObj>
          </a:graphicData>
        </a:graphic>
      </p:graphicFrame>
      <p:graphicFrame>
        <p:nvGraphicFramePr>
          <p:cNvPr id="464902" name="Object 6"/>
          <p:cNvGraphicFramePr>
            <a:graphicFrameLocks noChangeAspect="1"/>
          </p:cNvGraphicFramePr>
          <p:nvPr/>
        </p:nvGraphicFramePr>
        <p:xfrm>
          <a:off x="809625" y="1957388"/>
          <a:ext cx="355600" cy="406400"/>
        </p:xfrm>
        <a:graphic>
          <a:graphicData uri="http://schemas.openxmlformats.org/presentationml/2006/ole">
            <p:oleObj spid="_x0000_s464902" name="Equation" r:id="rId5" imgW="177480" imgH="203040" progId="Equation.3">
              <p:embed/>
            </p:oleObj>
          </a:graphicData>
        </a:graphic>
      </p:graphicFrame>
      <p:graphicFrame>
        <p:nvGraphicFramePr>
          <p:cNvPr id="464903" name="Object 7"/>
          <p:cNvGraphicFramePr>
            <a:graphicFrameLocks noChangeAspect="1"/>
          </p:cNvGraphicFramePr>
          <p:nvPr/>
        </p:nvGraphicFramePr>
        <p:xfrm>
          <a:off x="885825" y="3654425"/>
          <a:ext cx="225425" cy="266700"/>
        </p:xfrm>
        <a:graphic>
          <a:graphicData uri="http://schemas.openxmlformats.org/presentationml/2006/ole">
            <p:oleObj spid="_x0000_s464903" name="Equation" r:id="rId6" imgW="114120" imgH="139680" progId="Equation.3">
              <p:embed/>
            </p:oleObj>
          </a:graphicData>
        </a:graphic>
      </p:graphicFrame>
      <p:graphicFrame>
        <p:nvGraphicFramePr>
          <p:cNvPr id="464904" name="Object 8"/>
          <p:cNvGraphicFramePr>
            <a:graphicFrameLocks noChangeAspect="1"/>
          </p:cNvGraphicFramePr>
          <p:nvPr/>
        </p:nvGraphicFramePr>
        <p:xfrm>
          <a:off x="5916613" y="5908675"/>
          <a:ext cx="1116012" cy="407988"/>
        </p:xfrm>
        <a:graphic>
          <a:graphicData uri="http://schemas.openxmlformats.org/presentationml/2006/ole">
            <p:oleObj spid="_x0000_s464904" name="Equation" r:id="rId7" imgW="558720" imgH="215640" progId="Equation.3">
              <p:embed/>
            </p:oleObj>
          </a:graphicData>
        </a:graphic>
      </p:graphicFrame>
      <p:graphicFrame>
        <p:nvGraphicFramePr>
          <p:cNvPr id="464905" name="Object 9"/>
          <p:cNvGraphicFramePr>
            <a:graphicFrameLocks noChangeAspect="1"/>
          </p:cNvGraphicFramePr>
          <p:nvPr/>
        </p:nvGraphicFramePr>
        <p:xfrm>
          <a:off x="6456363" y="5041900"/>
          <a:ext cx="1651000" cy="860425"/>
        </p:xfrm>
        <a:graphic>
          <a:graphicData uri="http://schemas.openxmlformats.org/presentationml/2006/ole">
            <p:oleObj spid="_x0000_s464905" name="Equation" r:id="rId8" imgW="825480" imgH="431640" progId="Equation.3">
              <p:embed/>
            </p:oleObj>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99A84FB4-505E-4365-A4B1-BBA5FD5D1617}" type="slidenum">
              <a:rPr lang="en-GB"/>
              <a:pPr/>
              <a:t>127</a:t>
            </a:fld>
            <a:endParaRPr lang="en-GB"/>
          </a:p>
        </p:txBody>
      </p:sp>
      <p:sp>
        <p:nvSpPr>
          <p:cNvPr id="465922" name="Rectangle 2"/>
          <p:cNvSpPr>
            <a:spLocks noChangeArrowheads="1"/>
          </p:cNvSpPr>
          <p:nvPr/>
        </p:nvSpPr>
        <p:spPr bwMode="auto">
          <a:xfrm>
            <a:off x="361950" y="1697038"/>
            <a:ext cx="8458200" cy="470058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Compute the revised control limits of the                  chart obtained in Example 1.</a:t>
            </a:r>
          </a:p>
        </p:txBody>
      </p:sp>
      <p:sp>
        <p:nvSpPr>
          <p:cNvPr id="465923" name="Rectangle 3"/>
          <p:cNvSpPr>
            <a:spLocks noChangeArrowheads="1"/>
          </p:cNvSpPr>
          <p:nvPr/>
        </p:nvSpPr>
        <p:spPr bwMode="auto">
          <a:xfrm>
            <a:off x="685800" y="292100"/>
            <a:ext cx="8024813" cy="9175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2</a:t>
            </a:r>
          </a:p>
        </p:txBody>
      </p:sp>
      <p:graphicFrame>
        <p:nvGraphicFramePr>
          <p:cNvPr id="465924" name="Object 4"/>
          <p:cNvGraphicFramePr>
            <a:graphicFrameLocks noChangeAspect="1"/>
          </p:cNvGraphicFramePr>
          <p:nvPr/>
        </p:nvGraphicFramePr>
        <p:xfrm>
          <a:off x="6430963" y="1709738"/>
          <a:ext cx="1116012" cy="407987"/>
        </p:xfrm>
        <a:graphic>
          <a:graphicData uri="http://schemas.openxmlformats.org/presentationml/2006/ole">
            <p:oleObj spid="_x0000_s465924" name="Equation" r:id="rId3" imgW="558720" imgH="215640" progId="Equation.3">
              <p:embed/>
            </p:oleObj>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DB30188C-FAA8-4BBD-8FCD-D58E07107283}" type="slidenum">
              <a:rPr lang="en-GB"/>
              <a:pPr/>
              <a:t>128</a:t>
            </a:fld>
            <a:endParaRPr lang="en-GB"/>
          </a:p>
        </p:txBody>
      </p:sp>
      <p:sp>
        <p:nvSpPr>
          <p:cNvPr id="62361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 and Exercises</a:t>
            </a:r>
            <a:endParaRPr lang="en-US" sz="4400">
              <a:solidFill>
                <a:schemeClr val="tx2"/>
              </a:solidFill>
            </a:endParaRPr>
          </a:p>
        </p:txBody>
      </p:sp>
      <p:sp>
        <p:nvSpPr>
          <p:cNvPr id="623619"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5</a:t>
            </a:r>
          </a:p>
          <a:p>
            <a:pPr marL="685800" lvl="1">
              <a:spcBef>
                <a:spcPct val="20000"/>
              </a:spcBef>
              <a:buFontTx/>
              <a:buChar char="–"/>
            </a:pPr>
            <a:r>
              <a:rPr lang="en-US">
                <a:latin typeface="Arial" charset="0"/>
              </a:rPr>
              <a:t> Reading pp. 236-242, Exercises 15, 16 (2</a:t>
            </a:r>
            <a:r>
              <a:rPr lang="en-US" baseline="30000">
                <a:latin typeface="Arial" charset="0"/>
              </a:rPr>
              <a:t>nd</a:t>
            </a:r>
            <a:r>
              <a:rPr lang="en-US">
                <a:latin typeface="Arial" charset="0"/>
              </a:rPr>
              <a:t> ed.)</a:t>
            </a:r>
          </a:p>
          <a:p>
            <a:pPr marL="685800" lvl="1">
              <a:spcBef>
                <a:spcPct val="20000"/>
              </a:spcBef>
              <a:buFontTx/>
              <a:buChar char="–"/>
            </a:pPr>
            <a:r>
              <a:rPr lang="en-US">
                <a:latin typeface="Arial" charset="0"/>
              </a:rPr>
              <a:t> Reading pp. 240-247, Exercises 15, 16 (3</a:t>
            </a:r>
            <a:r>
              <a:rPr lang="en-US" baseline="30000">
                <a:latin typeface="Arial" charset="0"/>
              </a:rPr>
              <a:t>rd</a:t>
            </a:r>
            <a:r>
              <a:rPr lang="en-US">
                <a:latin typeface="Arial" charset="0"/>
              </a:rPr>
              <a:t> ed.)</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2CA4445-904D-429B-8434-61F0E83358BD}" type="slidenum">
              <a:rPr lang="en-GB"/>
              <a:pPr/>
              <a:t>129</a:t>
            </a:fld>
            <a:endParaRPr lang="en-GB"/>
          </a:p>
        </p:txBody>
      </p:sp>
      <p:sp>
        <p:nvSpPr>
          <p:cNvPr id="466946" name="Rectangle 2"/>
          <p:cNvSpPr>
            <a:spLocks noChangeArrowheads="1"/>
          </p:cNvSpPr>
          <p:nvPr/>
        </p:nvSpPr>
        <p:spPr bwMode="auto">
          <a:xfrm>
            <a:off x="723900" y="647700"/>
            <a:ext cx="7772400" cy="762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CHAPTER 6: PROCESS CAPABILITY</a:t>
            </a:r>
            <a:endParaRPr lang="en-US" sz="4400">
              <a:solidFill>
                <a:schemeClr val="tx2"/>
              </a:solidFill>
            </a:endParaRPr>
          </a:p>
        </p:txBody>
      </p:sp>
      <p:sp>
        <p:nvSpPr>
          <p:cNvPr id="466947" name="Rectangle 3"/>
          <p:cNvSpPr>
            <a:spLocks noChangeArrowheads="1"/>
          </p:cNvSpPr>
          <p:nvPr/>
        </p:nvSpPr>
        <p:spPr bwMode="auto">
          <a:xfrm>
            <a:off x="723900" y="1905000"/>
            <a:ext cx="7772400" cy="41148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pPr>
            <a:r>
              <a:rPr lang="en-US" b="1">
                <a:latin typeface="Arial" charset="0"/>
              </a:rPr>
              <a:t>Outline</a:t>
            </a:r>
          </a:p>
          <a:p>
            <a:pPr marL="342900" indent="-342900">
              <a:lnSpc>
                <a:spcPct val="90000"/>
              </a:lnSpc>
              <a:spcBef>
                <a:spcPct val="20000"/>
              </a:spcBef>
              <a:buFontTx/>
              <a:buChar char="•"/>
            </a:pPr>
            <a:endParaRPr lang="en-US" b="1">
              <a:latin typeface="Arial" charset="0"/>
            </a:endParaRPr>
          </a:p>
          <a:p>
            <a:pPr marL="342900" indent="-342900">
              <a:lnSpc>
                <a:spcPct val="90000"/>
              </a:lnSpc>
              <a:spcBef>
                <a:spcPct val="20000"/>
              </a:spcBef>
              <a:buFontTx/>
              <a:buChar char="•"/>
            </a:pPr>
            <a:r>
              <a:rPr lang="en-US">
                <a:latin typeface="Arial" charset="0"/>
              </a:rPr>
              <a:t>Process capability: individual values and specification limits</a:t>
            </a:r>
          </a:p>
          <a:p>
            <a:pPr marL="342900" indent="-342900">
              <a:lnSpc>
                <a:spcPct val="90000"/>
              </a:lnSpc>
              <a:spcBef>
                <a:spcPct val="20000"/>
              </a:spcBef>
              <a:buFontTx/>
              <a:buChar char="•"/>
            </a:pPr>
            <a:r>
              <a:rPr lang="en-US">
                <a:latin typeface="Arial" charset="0"/>
              </a:rPr>
              <a:t>Estimation of standard deviation</a:t>
            </a:r>
          </a:p>
          <a:p>
            <a:pPr marL="342900" indent="-342900">
              <a:lnSpc>
                <a:spcPct val="90000"/>
              </a:lnSpc>
              <a:spcBef>
                <a:spcPct val="20000"/>
              </a:spcBef>
              <a:buFontTx/>
              <a:buChar char="•"/>
            </a:pPr>
            <a:r>
              <a:rPr lang="en-US">
                <a:latin typeface="Arial" charset="0"/>
              </a:rPr>
              <a:t>The 6</a:t>
            </a:r>
            <a:r>
              <a:rPr lang="en-US">
                <a:latin typeface="Arial" charset="0"/>
                <a:sym typeface="Symbol" pitchFamily="18" charset="2"/>
              </a:rPr>
              <a:t> spread versus specification limits</a:t>
            </a:r>
          </a:p>
          <a:p>
            <a:pPr marL="342900" indent="-342900">
              <a:lnSpc>
                <a:spcPct val="90000"/>
              </a:lnSpc>
              <a:spcBef>
                <a:spcPct val="20000"/>
              </a:spcBef>
              <a:buFontTx/>
              <a:buChar char="•"/>
            </a:pPr>
            <a:r>
              <a:rPr lang="en-US">
                <a:latin typeface="Arial" charset="0"/>
                <a:sym typeface="Symbol" pitchFamily="18" charset="2"/>
              </a:rPr>
              <a:t>The process capability indices</a:t>
            </a:r>
            <a:endParaRPr lang="en-US">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3FDB9C1B-3AD7-4746-9925-BA4D848907FF}" type="slidenum">
              <a:rPr lang="en-GB"/>
              <a:pPr/>
              <a:t>13</a:t>
            </a:fld>
            <a:endParaRPr lang="en-GB"/>
          </a:p>
        </p:txBody>
      </p:sp>
      <p:sp>
        <p:nvSpPr>
          <p:cNvPr id="320514" name="Rectangle 2"/>
          <p:cNvSpPr>
            <a:spLocks noChangeArrowheads="1"/>
          </p:cNvSpPr>
          <p:nvPr/>
        </p:nvSpPr>
        <p:spPr bwMode="auto">
          <a:xfrm>
            <a:off x="533400" y="533400"/>
            <a:ext cx="8077200" cy="1163638"/>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The Evolution of Quality</a:t>
            </a:r>
            <a:endParaRPr lang="en-US" sz="6000" b="1" i="1">
              <a:solidFill>
                <a:schemeClr val="tx2"/>
              </a:solidFill>
              <a:effectLst>
                <a:outerShdw blurRad="38100" dist="38100" dir="2700000" algn="tl">
                  <a:srgbClr val="C0C0C0"/>
                </a:outerShdw>
              </a:effectLst>
            </a:endParaRPr>
          </a:p>
        </p:txBody>
      </p:sp>
      <p:sp>
        <p:nvSpPr>
          <p:cNvPr id="320515"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GB">
                <a:latin typeface="Arial" charset="0"/>
              </a:rPr>
              <a:t>Quality control</a:t>
            </a:r>
          </a:p>
          <a:p>
            <a:pPr marL="742950" lvl="1" indent="-285750">
              <a:spcBef>
                <a:spcPct val="20000"/>
              </a:spcBef>
              <a:buFontTx/>
              <a:buChar char="–"/>
            </a:pPr>
            <a:r>
              <a:rPr lang="en-US">
                <a:latin typeface="Arial" charset="0"/>
              </a:rPr>
              <a:t>Establishing standards</a:t>
            </a:r>
          </a:p>
          <a:p>
            <a:pPr marL="742950" lvl="1" indent="-285750">
              <a:spcBef>
                <a:spcPct val="20000"/>
              </a:spcBef>
              <a:buFontTx/>
              <a:buChar char="–"/>
            </a:pPr>
            <a:r>
              <a:rPr lang="en-US">
                <a:latin typeface="Arial" charset="0"/>
              </a:rPr>
              <a:t>Ensuring conformance to the standards</a:t>
            </a:r>
          </a:p>
          <a:p>
            <a:pPr marL="742950" lvl="1" indent="-285750">
              <a:spcBef>
                <a:spcPct val="20000"/>
              </a:spcBef>
              <a:buFontTx/>
              <a:buChar char="–"/>
            </a:pPr>
            <a:r>
              <a:rPr lang="en-US">
                <a:latin typeface="Arial" charset="0"/>
              </a:rPr>
              <a:t>Corrective measures</a:t>
            </a:r>
          </a:p>
          <a:p>
            <a:pPr marL="742950" lvl="1" indent="-285750">
              <a:spcBef>
                <a:spcPct val="20000"/>
              </a:spcBef>
              <a:buFontTx/>
              <a:buChar char="–"/>
            </a:pPr>
            <a:r>
              <a:rPr lang="en-US">
                <a:latin typeface="Arial" charset="0"/>
              </a:rPr>
              <a:t>Preventive measures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840EF1F-DD5A-4F55-8BEB-009D38C11785}" type="slidenum">
              <a:rPr lang="en-GB"/>
              <a:pPr/>
              <a:t>130</a:t>
            </a:fld>
            <a:endParaRPr lang="en-GB"/>
          </a:p>
        </p:txBody>
      </p:sp>
      <p:sp>
        <p:nvSpPr>
          <p:cNvPr id="46797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Process Capability</a:t>
            </a:r>
            <a:br>
              <a:rPr lang="en-US" sz="2800" b="1">
                <a:solidFill>
                  <a:schemeClr val="tx2"/>
                </a:solidFill>
                <a:latin typeface="Arial" charset="0"/>
              </a:rPr>
            </a:br>
            <a:r>
              <a:rPr lang="en-US" sz="2800" b="1">
                <a:solidFill>
                  <a:schemeClr val="tx2"/>
                </a:solidFill>
                <a:latin typeface="Arial" charset="0"/>
              </a:rPr>
              <a:t>Individual Values and Specification Limits</a:t>
            </a:r>
            <a:endParaRPr lang="en-US" sz="4400">
              <a:solidFill>
                <a:schemeClr val="tx2"/>
              </a:solidFill>
            </a:endParaRPr>
          </a:p>
        </p:txBody>
      </p:sp>
      <p:sp>
        <p:nvSpPr>
          <p:cNvPr id="467971"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Specifications are set by the customer. These are the “wishes.”</a:t>
            </a:r>
          </a:p>
          <a:p>
            <a:pPr marL="342900" indent="-342900">
              <a:spcBef>
                <a:spcPct val="20000"/>
              </a:spcBef>
              <a:buFontTx/>
              <a:buChar char="•"/>
            </a:pPr>
            <a:r>
              <a:rPr lang="en-US">
                <a:latin typeface="Arial" charset="0"/>
              </a:rPr>
              <a:t>Control limits are obtained by applying statistical rules on the data generated by the process. These are the “reality.”</a:t>
            </a:r>
          </a:p>
          <a:p>
            <a:pPr marL="342900" indent="-342900">
              <a:spcBef>
                <a:spcPct val="20000"/>
              </a:spcBef>
              <a:buFontTx/>
              <a:buChar char="•"/>
            </a:pPr>
            <a:r>
              <a:rPr lang="en-US">
                <a:latin typeface="Arial" charset="0"/>
              </a:rPr>
              <a:t>Process capability refers to the ability of a process to meet the specifications set by the customer or designer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0E1C81F-0619-46BA-80E0-618CD29F276C}" type="slidenum">
              <a:rPr lang="en-GB"/>
              <a:pPr/>
              <a:t>131</a:t>
            </a:fld>
            <a:endParaRPr lang="en-GB"/>
          </a:p>
        </p:txBody>
      </p:sp>
      <p:sp>
        <p:nvSpPr>
          <p:cNvPr id="46899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Process Capability</a:t>
            </a:r>
            <a:br>
              <a:rPr lang="en-US" sz="2800" b="1">
                <a:solidFill>
                  <a:schemeClr val="tx2"/>
                </a:solidFill>
                <a:latin typeface="Arial" charset="0"/>
              </a:rPr>
            </a:br>
            <a:r>
              <a:rPr lang="en-US" sz="2800" b="1">
                <a:solidFill>
                  <a:schemeClr val="tx2"/>
                </a:solidFill>
                <a:latin typeface="Arial" charset="0"/>
              </a:rPr>
              <a:t>Individual Values and Specification Limits</a:t>
            </a:r>
            <a:endParaRPr lang="en-US" sz="4400">
              <a:solidFill>
                <a:schemeClr val="tx2"/>
              </a:solidFill>
            </a:endParaRPr>
          </a:p>
        </p:txBody>
      </p:sp>
      <p:sp>
        <p:nvSpPr>
          <p:cNvPr id="468995"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Process capability is based on the performance of individual products or services (not the subgroup averages) against specifications set by the customer or designer (not the statistically computed control limits) </a:t>
            </a:r>
          </a:p>
          <a:p>
            <a:pPr marL="342900" indent="-342900">
              <a:spcBef>
                <a:spcPct val="20000"/>
              </a:spcBef>
              <a:buFontTx/>
              <a:buChar char="•"/>
            </a:pPr>
            <a:r>
              <a:rPr lang="en-US">
                <a:latin typeface="Arial" charset="0"/>
              </a:rPr>
              <a:t>Process capability is different from the state of process control which is determined by control charts and based on the average performances of subgroups against statistically computed control limits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7A3563D-FFDE-4853-B35C-5F4A1B2E1AB8}" type="slidenum">
              <a:rPr lang="en-GB"/>
              <a:pPr/>
              <a:t>132</a:t>
            </a:fld>
            <a:endParaRPr lang="en-GB"/>
          </a:p>
        </p:txBody>
      </p:sp>
      <p:sp>
        <p:nvSpPr>
          <p:cNvPr id="470018" name="Rectangle 2"/>
          <p:cNvSpPr>
            <a:spLocks noChangeArrowheads="1"/>
          </p:cNvSpPr>
          <p:nvPr/>
        </p:nvSpPr>
        <p:spPr bwMode="auto">
          <a:xfrm>
            <a:off x="0" y="1981200"/>
            <a:ext cx="8847138"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difference between process capability and the state of process control</a:t>
            </a:r>
          </a:p>
          <a:p>
            <a:pPr marL="742950" lvl="1" indent="-285750">
              <a:spcBef>
                <a:spcPct val="20000"/>
              </a:spcBef>
              <a:buFontTx/>
              <a:buChar char="–"/>
            </a:pPr>
            <a:r>
              <a:rPr lang="en-US">
                <a:latin typeface="Arial" charset="0"/>
              </a:rPr>
              <a:t>When measurement of an individual item does not meet specification, the item is called defective</a:t>
            </a:r>
          </a:p>
          <a:p>
            <a:pPr marL="742950" lvl="1" indent="-285750">
              <a:spcBef>
                <a:spcPct val="20000"/>
              </a:spcBef>
              <a:buFontTx/>
              <a:buChar char="–"/>
            </a:pPr>
            <a:r>
              <a:rPr lang="en-US">
                <a:latin typeface="Arial" charset="0"/>
              </a:rPr>
              <a:t>When subgroup averages are compared with control limits and the comparison shows some unpredictable amount of variation, an out-of-control state is assumed</a:t>
            </a:r>
          </a:p>
          <a:p>
            <a:pPr marL="742950" lvl="1" indent="-285750">
              <a:spcBef>
                <a:spcPct val="20000"/>
              </a:spcBef>
              <a:buFontTx/>
              <a:buChar char="–"/>
            </a:pPr>
            <a:r>
              <a:rPr lang="en-US">
                <a:latin typeface="Arial" charset="0"/>
              </a:rPr>
              <a:t>A process in statistical control does not necessarily follow specifications. A capable process is not necessarily in control. A process may be out of control and within specification or under control and out of specification.</a:t>
            </a:r>
          </a:p>
        </p:txBody>
      </p:sp>
      <p:sp>
        <p:nvSpPr>
          <p:cNvPr id="47001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Process Capability</a:t>
            </a:r>
            <a:br>
              <a:rPr lang="en-US" sz="2800" b="1">
                <a:solidFill>
                  <a:schemeClr val="tx2"/>
                </a:solidFill>
                <a:latin typeface="Arial" charset="0"/>
              </a:rPr>
            </a:br>
            <a:r>
              <a:rPr lang="en-US" sz="2800" b="1">
                <a:solidFill>
                  <a:schemeClr val="tx2"/>
                </a:solidFill>
                <a:latin typeface="Arial" charset="0"/>
              </a:rPr>
              <a:t>Individual Values and Specification Limits</a:t>
            </a:r>
            <a:endParaRPr lang="en-US" sz="4400">
              <a:solidFill>
                <a:schemeClr val="tx2"/>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ástupný symbol pro číslo snímku 3"/>
          <p:cNvSpPr>
            <a:spLocks noGrp="1"/>
          </p:cNvSpPr>
          <p:nvPr>
            <p:ph type="sldNum" sz="quarter" idx="12"/>
          </p:nvPr>
        </p:nvSpPr>
        <p:spPr/>
        <p:txBody>
          <a:bodyPr/>
          <a:lstStyle/>
          <a:p>
            <a:fld id="{20AF6150-D80A-4BDE-8B71-575CABBC4497}" type="slidenum">
              <a:rPr lang="en-GB"/>
              <a:pPr/>
              <a:t>133</a:t>
            </a:fld>
            <a:endParaRPr lang="en-GB"/>
          </a:p>
        </p:txBody>
      </p:sp>
      <p:sp>
        <p:nvSpPr>
          <p:cNvPr id="471042" name="Freeform 2"/>
          <p:cNvSpPr>
            <a:spLocks/>
          </p:cNvSpPr>
          <p:nvPr/>
        </p:nvSpPr>
        <p:spPr bwMode="auto">
          <a:xfrm>
            <a:off x="3048000" y="4362450"/>
            <a:ext cx="3278188" cy="1830388"/>
          </a:xfrm>
          <a:custGeom>
            <a:avLst/>
            <a:gdLst/>
            <a:ahLst/>
            <a:cxnLst>
              <a:cxn ang="0">
                <a:pos x="0" y="0"/>
              </a:cxn>
              <a:cxn ang="0">
                <a:pos x="0" y="1152"/>
              </a:cxn>
              <a:cxn ang="0">
                <a:pos x="2064" y="1152"/>
              </a:cxn>
            </a:cxnLst>
            <a:rect l="0" t="0" r="r" b="b"/>
            <a:pathLst>
              <a:path w="2065" h="1153">
                <a:moveTo>
                  <a:pt x="0" y="0"/>
                </a:moveTo>
                <a:lnTo>
                  <a:pt x="0" y="1152"/>
                </a:lnTo>
                <a:lnTo>
                  <a:pt x="2064" y="1152"/>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471043" name="Rectangle 3"/>
          <p:cNvSpPr>
            <a:spLocks noChangeArrowheads="1"/>
          </p:cNvSpPr>
          <p:nvPr/>
        </p:nvSpPr>
        <p:spPr bwMode="auto">
          <a:xfrm>
            <a:off x="3048000" y="4591050"/>
            <a:ext cx="2044700" cy="1358900"/>
          </a:xfrm>
          <a:prstGeom prst="rect">
            <a:avLst/>
          </a:prstGeom>
          <a:noFill/>
          <a:ln w="12700">
            <a:solidFill>
              <a:srgbClr val="00B7A5"/>
            </a:solidFill>
            <a:miter lim="800000"/>
            <a:headEnd/>
            <a:tailEnd/>
          </a:ln>
          <a:effectLst/>
        </p:spPr>
        <p:txBody>
          <a:bodyPr wrap="none" anchor="ctr"/>
          <a:lstStyle/>
          <a:p>
            <a:endParaRPr lang="cs-CZ"/>
          </a:p>
        </p:txBody>
      </p:sp>
      <p:sp>
        <p:nvSpPr>
          <p:cNvPr id="471044" name="Line 4"/>
          <p:cNvSpPr>
            <a:spLocks noChangeShapeType="1"/>
          </p:cNvSpPr>
          <p:nvPr/>
        </p:nvSpPr>
        <p:spPr bwMode="auto">
          <a:xfrm>
            <a:off x="3055938" y="4830763"/>
            <a:ext cx="9763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471045" name="Line 5"/>
          <p:cNvSpPr>
            <a:spLocks noChangeShapeType="1"/>
          </p:cNvSpPr>
          <p:nvPr/>
        </p:nvSpPr>
        <p:spPr bwMode="auto">
          <a:xfrm>
            <a:off x="3055938" y="5795963"/>
            <a:ext cx="9763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471046" name="Line 6"/>
          <p:cNvSpPr>
            <a:spLocks noChangeShapeType="1"/>
          </p:cNvSpPr>
          <p:nvPr/>
        </p:nvSpPr>
        <p:spPr bwMode="auto">
          <a:xfrm>
            <a:off x="3049588" y="4591050"/>
            <a:ext cx="2132012"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471047" name="Line 7"/>
          <p:cNvSpPr>
            <a:spLocks noChangeShapeType="1"/>
          </p:cNvSpPr>
          <p:nvPr/>
        </p:nvSpPr>
        <p:spPr bwMode="auto">
          <a:xfrm>
            <a:off x="3125788" y="5962650"/>
            <a:ext cx="1979612"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471048" name="Freeform 8"/>
          <p:cNvSpPr>
            <a:spLocks/>
          </p:cNvSpPr>
          <p:nvPr/>
        </p:nvSpPr>
        <p:spPr bwMode="auto">
          <a:xfrm>
            <a:off x="457200" y="1808163"/>
            <a:ext cx="3278188" cy="2058987"/>
          </a:xfrm>
          <a:custGeom>
            <a:avLst/>
            <a:gdLst/>
            <a:ahLst/>
            <a:cxnLst>
              <a:cxn ang="0">
                <a:pos x="0" y="0"/>
              </a:cxn>
              <a:cxn ang="0">
                <a:pos x="0" y="1296"/>
              </a:cxn>
              <a:cxn ang="0">
                <a:pos x="2064" y="1296"/>
              </a:cxn>
            </a:cxnLst>
            <a:rect l="0" t="0" r="r" b="b"/>
            <a:pathLst>
              <a:path w="2065" h="1297">
                <a:moveTo>
                  <a:pt x="0" y="0"/>
                </a:moveTo>
                <a:lnTo>
                  <a:pt x="0" y="1296"/>
                </a:lnTo>
                <a:lnTo>
                  <a:pt x="2064" y="129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471049" name="Rectangle 9"/>
          <p:cNvSpPr>
            <a:spLocks noChangeArrowheads="1"/>
          </p:cNvSpPr>
          <p:nvPr/>
        </p:nvSpPr>
        <p:spPr bwMode="auto">
          <a:xfrm>
            <a:off x="463550" y="2305050"/>
            <a:ext cx="2311400" cy="914400"/>
          </a:xfrm>
          <a:prstGeom prst="rect">
            <a:avLst/>
          </a:prstGeom>
          <a:noFill/>
          <a:ln w="12700">
            <a:solidFill>
              <a:srgbClr val="00B7A5"/>
            </a:solidFill>
            <a:miter lim="800000"/>
            <a:headEnd/>
            <a:tailEnd/>
          </a:ln>
          <a:effectLst/>
        </p:spPr>
        <p:txBody>
          <a:bodyPr wrap="none" anchor="ctr"/>
          <a:lstStyle/>
          <a:p>
            <a:endParaRPr lang="cs-CZ"/>
          </a:p>
        </p:txBody>
      </p:sp>
      <p:sp>
        <p:nvSpPr>
          <p:cNvPr id="471050" name="Line 10"/>
          <p:cNvSpPr>
            <a:spLocks noChangeShapeType="1"/>
          </p:cNvSpPr>
          <p:nvPr/>
        </p:nvSpPr>
        <p:spPr bwMode="auto">
          <a:xfrm>
            <a:off x="458788" y="2000250"/>
            <a:ext cx="23606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471051" name="Line 11"/>
          <p:cNvSpPr>
            <a:spLocks noChangeShapeType="1"/>
          </p:cNvSpPr>
          <p:nvPr/>
        </p:nvSpPr>
        <p:spPr bwMode="auto">
          <a:xfrm>
            <a:off x="458788" y="3524250"/>
            <a:ext cx="24368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471052" name="Line 12"/>
          <p:cNvSpPr>
            <a:spLocks noChangeShapeType="1"/>
          </p:cNvSpPr>
          <p:nvPr/>
        </p:nvSpPr>
        <p:spPr bwMode="auto">
          <a:xfrm>
            <a:off x="534988" y="2305050"/>
            <a:ext cx="2208212"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471053" name="Line 13"/>
          <p:cNvSpPr>
            <a:spLocks noChangeShapeType="1"/>
          </p:cNvSpPr>
          <p:nvPr/>
        </p:nvSpPr>
        <p:spPr bwMode="auto">
          <a:xfrm>
            <a:off x="458788" y="3219450"/>
            <a:ext cx="2360612"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471054" name="Freeform 14"/>
          <p:cNvSpPr>
            <a:spLocks/>
          </p:cNvSpPr>
          <p:nvPr/>
        </p:nvSpPr>
        <p:spPr bwMode="auto">
          <a:xfrm>
            <a:off x="5029200" y="1808163"/>
            <a:ext cx="3278188" cy="2058987"/>
          </a:xfrm>
          <a:custGeom>
            <a:avLst/>
            <a:gdLst/>
            <a:ahLst/>
            <a:cxnLst>
              <a:cxn ang="0">
                <a:pos x="0" y="0"/>
              </a:cxn>
              <a:cxn ang="0">
                <a:pos x="0" y="1296"/>
              </a:cxn>
              <a:cxn ang="0">
                <a:pos x="2064" y="1296"/>
              </a:cxn>
            </a:cxnLst>
            <a:rect l="0" t="0" r="r" b="b"/>
            <a:pathLst>
              <a:path w="2065" h="1297">
                <a:moveTo>
                  <a:pt x="0" y="0"/>
                </a:moveTo>
                <a:lnTo>
                  <a:pt x="0" y="1296"/>
                </a:lnTo>
                <a:lnTo>
                  <a:pt x="2064" y="129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471055" name="Rectangle 15"/>
          <p:cNvSpPr>
            <a:spLocks noChangeArrowheads="1"/>
          </p:cNvSpPr>
          <p:nvPr/>
        </p:nvSpPr>
        <p:spPr bwMode="auto">
          <a:xfrm>
            <a:off x="5029200" y="2305050"/>
            <a:ext cx="2146300" cy="990600"/>
          </a:xfrm>
          <a:prstGeom prst="rect">
            <a:avLst/>
          </a:prstGeom>
          <a:noFill/>
          <a:ln w="12700">
            <a:solidFill>
              <a:srgbClr val="00B7A5"/>
            </a:solidFill>
            <a:miter lim="800000"/>
            <a:headEnd/>
            <a:tailEnd/>
          </a:ln>
          <a:effectLst/>
        </p:spPr>
        <p:txBody>
          <a:bodyPr wrap="none" anchor="ctr"/>
          <a:lstStyle/>
          <a:p>
            <a:endParaRPr lang="cs-CZ"/>
          </a:p>
        </p:txBody>
      </p:sp>
      <p:sp>
        <p:nvSpPr>
          <p:cNvPr id="471056" name="Line 16"/>
          <p:cNvSpPr>
            <a:spLocks noChangeShapeType="1"/>
          </p:cNvSpPr>
          <p:nvPr/>
        </p:nvSpPr>
        <p:spPr bwMode="auto">
          <a:xfrm>
            <a:off x="5106988" y="2305050"/>
            <a:ext cx="9763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471057" name="Line 17"/>
          <p:cNvSpPr>
            <a:spLocks noChangeShapeType="1"/>
          </p:cNvSpPr>
          <p:nvPr/>
        </p:nvSpPr>
        <p:spPr bwMode="auto">
          <a:xfrm>
            <a:off x="5030788" y="3295650"/>
            <a:ext cx="9763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471058" name="Line 18"/>
          <p:cNvSpPr>
            <a:spLocks noChangeShapeType="1"/>
          </p:cNvSpPr>
          <p:nvPr/>
        </p:nvSpPr>
        <p:spPr bwMode="auto">
          <a:xfrm>
            <a:off x="5792788" y="2305050"/>
            <a:ext cx="1446212"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471059" name="Line 19"/>
          <p:cNvSpPr>
            <a:spLocks noChangeShapeType="1"/>
          </p:cNvSpPr>
          <p:nvPr/>
        </p:nvSpPr>
        <p:spPr bwMode="auto">
          <a:xfrm>
            <a:off x="5640388" y="3295650"/>
            <a:ext cx="1509712"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471060" name="Rectangle 20"/>
          <p:cNvSpPr>
            <a:spLocks noChangeArrowheads="1"/>
          </p:cNvSpPr>
          <p:nvPr/>
        </p:nvSpPr>
        <p:spPr bwMode="auto">
          <a:xfrm>
            <a:off x="215900" y="3995738"/>
            <a:ext cx="3762375" cy="363537"/>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Process cannot meet specifications</a:t>
            </a:r>
          </a:p>
        </p:txBody>
      </p:sp>
      <p:sp>
        <p:nvSpPr>
          <p:cNvPr id="471061" name="Rectangle 21"/>
          <p:cNvSpPr>
            <a:spLocks noChangeArrowheads="1"/>
          </p:cNvSpPr>
          <p:nvPr/>
        </p:nvSpPr>
        <p:spPr bwMode="auto">
          <a:xfrm>
            <a:off x="4938713" y="3919538"/>
            <a:ext cx="3444875" cy="363537"/>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Process can meet specifications</a:t>
            </a:r>
          </a:p>
        </p:txBody>
      </p:sp>
      <p:sp>
        <p:nvSpPr>
          <p:cNvPr id="471062" name="Rectangle 22"/>
          <p:cNvSpPr>
            <a:spLocks noChangeArrowheads="1"/>
          </p:cNvSpPr>
          <p:nvPr/>
        </p:nvSpPr>
        <p:spPr bwMode="auto">
          <a:xfrm>
            <a:off x="2667000" y="6343650"/>
            <a:ext cx="4371975" cy="363538"/>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Process capability exceeds specifications</a:t>
            </a:r>
          </a:p>
        </p:txBody>
      </p:sp>
      <p:sp>
        <p:nvSpPr>
          <p:cNvPr id="471063" name="Rectangle 23"/>
          <p:cNvSpPr>
            <a:spLocks noChangeArrowheads="1"/>
          </p:cNvSpPr>
          <p:nvPr/>
        </p:nvSpPr>
        <p:spPr bwMode="auto">
          <a:xfrm rot="16200000">
            <a:off x="-377825" y="2501900"/>
            <a:ext cx="1171575" cy="333375"/>
          </a:xfrm>
          <a:prstGeom prst="rect">
            <a:avLst/>
          </a:prstGeom>
          <a:noFill/>
          <a:ln w="9525">
            <a:noFill/>
            <a:miter lim="800000"/>
            <a:headEnd/>
            <a:tailEnd/>
          </a:ln>
          <a:effectLst/>
        </p:spPr>
        <p:txBody>
          <a:bodyPr wrap="none" lIns="90488" tIns="44450" rIns="90488" bIns="44450">
            <a:spAutoFit/>
          </a:bodyPr>
          <a:lstStyle/>
          <a:p>
            <a:r>
              <a:rPr lang="en-US" sz="1600">
                <a:latin typeface="Arial" charset="0"/>
              </a:rPr>
              <a:t>PROCESS</a:t>
            </a:r>
          </a:p>
        </p:txBody>
      </p:sp>
      <p:sp>
        <p:nvSpPr>
          <p:cNvPr id="471064" name="Rectangle 24"/>
          <p:cNvSpPr>
            <a:spLocks noChangeArrowheads="1"/>
          </p:cNvSpPr>
          <p:nvPr/>
        </p:nvSpPr>
        <p:spPr bwMode="auto">
          <a:xfrm rot="16200000">
            <a:off x="4229100" y="2638425"/>
            <a:ext cx="1171575" cy="333375"/>
          </a:xfrm>
          <a:prstGeom prst="rect">
            <a:avLst/>
          </a:prstGeom>
          <a:noFill/>
          <a:ln w="9525">
            <a:noFill/>
            <a:miter lim="800000"/>
            <a:headEnd/>
            <a:tailEnd/>
          </a:ln>
          <a:effectLst/>
        </p:spPr>
        <p:txBody>
          <a:bodyPr wrap="none" lIns="90488" tIns="44450" rIns="90488" bIns="44450">
            <a:spAutoFit/>
          </a:bodyPr>
          <a:lstStyle/>
          <a:p>
            <a:r>
              <a:rPr lang="en-US" sz="1600">
                <a:latin typeface="Arial" charset="0"/>
              </a:rPr>
              <a:t>PROCESS</a:t>
            </a:r>
          </a:p>
        </p:txBody>
      </p:sp>
      <p:sp>
        <p:nvSpPr>
          <p:cNvPr id="471065" name="Rectangle 25"/>
          <p:cNvSpPr>
            <a:spLocks noChangeArrowheads="1"/>
          </p:cNvSpPr>
          <p:nvPr/>
        </p:nvSpPr>
        <p:spPr bwMode="auto">
          <a:xfrm rot="16200000">
            <a:off x="2095500" y="5238750"/>
            <a:ext cx="1171575" cy="333375"/>
          </a:xfrm>
          <a:prstGeom prst="rect">
            <a:avLst/>
          </a:prstGeom>
          <a:noFill/>
          <a:ln w="9525">
            <a:noFill/>
            <a:miter lim="800000"/>
            <a:headEnd/>
            <a:tailEnd/>
          </a:ln>
          <a:effectLst/>
        </p:spPr>
        <p:txBody>
          <a:bodyPr wrap="none" lIns="90488" tIns="44450" rIns="90488" bIns="44450">
            <a:spAutoFit/>
          </a:bodyPr>
          <a:lstStyle/>
          <a:p>
            <a:r>
              <a:rPr lang="en-US" sz="1600">
                <a:latin typeface="Arial" charset="0"/>
              </a:rPr>
              <a:t>PROCESS</a:t>
            </a:r>
          </a:p>
        </p:txBody>
      </p:sp>
      <p:sp>
        <p:nvSpPr>
          <p:cNvPr id="471066" name="Freeform 26"/>
          <p:cNvSpPr>
            <a:spLocks/>
          </p:cNvSpPr>
          <p:nvPr/>
        </p:nvSpPr>
        <p:spPr bwMode="auto">
          <a:xfrm>
            <a:off x="7315200" y="2305050"/>
            <a:ext cx="76200" cy="990600"/>
          </a:xfrm>
          <a:custGeom>
            <a:avLst/>
            <a:gdLst/>
            <a:ahLst/>
            <a:cxnLst>
              <a:cxn ang="0">
                <a:pos x="0" y="0"/>
              </a:cxn>
              <a:cxn ang="0">
                <a:pos x="47" y="0"/>
              </a:cxn>
              <a:cxn ang="0">
                <a:pos x="47" y="623"/>
              </a:cxn>
              <a:cxn ang="0">
                <a:pos x="0" y="623"/>
              </a:cxn>
            </a:cxnLst>
            <a:rect l="0" t="0" r="r" b="b"/>
            <a:pathLst>
              <a:path w="48" h="624">
                <a:moveTo>
                  <a:pt x="0" y="0"/>
                </a:moveTo>
                <a:lnTo>
                  <a:pt x="47" y="0"/>
                </a:lnTo>
                <a:lnTo>
                  <a:pt x="47" y="623"/>
                </a:lnTo>
                <a:lnTo>
                  <a:pt x="0" y="623"/>
                </a:lnTo>
              </a:path>
            </a:pathLst>
          </a:custGeom>
          <a:noFill/>
          <a:ln w="50800" cap="rnd" cmpd="sng">
            <a:solidFill>
              <a:schemeClr val="tx1"/>
            </a:solidFill>
            <a:prstDash val="solid"/>
            <a:round/>
            <a:headEnd type="none" w="sm" len="sm"/>
            <a:tailEnd type="none" w="sm" len="sm"/>
          </a:ln>
          <a:effectLst/>
        </p:spPr>
        <p:txBody>
          <a:bodyPr/>
          <a:lstStyle/>
          <a:p>
            <a:endParaRPr lang="cs-CZ"/>
          </a:p>
        </p:txBody>
      </p:sp>
      <p:sp>
        <p:nvSpPr>
          <p:cNvPr id="471067" name="Freeform 27"/>
          <p:cNvSpPr>
            <a:spLocks/>
          </p:cNvSpPr>
          <p:nvPr/>
        </p:nvSpPr>
        <p:spPr bwMode="auto">
          <a:xfrm>
            <a:off x="1371600" y="2305050"/>
            <a:ext cx="76200" cy="914400"/>
          </a:xfrm>
          <a:custGeom>
            <a:avLst/>
            <a:gdLst/>
            <a:ahLst/>
            <a:cxnLst>
              <a:cxn ang="0">
                <a:pos x="0" y="0"/>
              </a:cxn>
              <a:cxn ang="0">
                <a:pos x="47" y="0"/>
              </a:cxn>
              <a:cxn ang="0">
                <a:pos x="47" y="575"/>
              </a:cxn>
              <a:cxn ang="0">
                <a:pos x="0" y="575"/>
              </a:cxn>
            </a:cxnLst>
            <a:rect l="0" t="0" r="r" b="b"/>
            <a:pathLst>
              <a:path w="48" h="576">
                <a:moveTo>
                  <a:pt x="0" y="0"/>
                </a:moveTo>
                <a:lnTo>
                  <a:pt x="47" y="0"/>
                </a:lnTo>
                <a:lnTo>
                  <a:pt x="47" y="575"/>
                </a:lnTo>
                <a:lnTo>
                  <a:pt x="0" y="575"/>
                </a:lnTo>
              </a:path>
            </a:pathLst>
          </a:custGeom>
          <a:noFill/>
          <a:ln w="50800" cap="rnd" cmpd="sng">
            <a:solidFill>
              <a:schemeClr val="tx1"/>
            </a:solidFill>
            <a:prstDash val="solid"/>
            <a:round/>
            <a:headEnd type="none" w="sm" len="sm"/>
            <a:tailEnd type="none" w="sm" len="sm"/>
          </a:ln>
          <a:effectLst/>
        </p:spPr>
        <p:txBody>
          <a:bodyPr/>
          <a:lstStyle/>
          <a:p>
            <a:endParaRPr lang="cs-CZ"/>
          </a:p>
        </p:txBody>
      </p:sp>
      <p:sp>
        <p:nvSpPr>
          <p:cNvPr id="471068" name="Freeform 28"/>
          <p:cNvSpPr>
            <a:spLocks/>
          </p:cNvSpPr>
          <p:nvPr/>
        </p:nvSpPr>
        <p:spPr bwMode="auto">
          <a:xfrm>
            <a:off x="4114800" y="4806950"/>
            <a:ext cx="73025" cy="992188"/>
          </a:xfrm>
          <a:custGeom>
            <a:avLst/>
            <a:gdLst/>
            <a:ahLst/>
            <a:cxnLst>
              <a:cxn ang="0">
                <a:pos x="0" y="0"/>
              </a:cxn>
              <a:cxn ang="0">
                <a:pos x="45" y="0"/>
              </a:cxn>
              <a:cxn ang="0">
                <a:pos x="45" y="624"/>
              </a:cxn>
              <a:cxn ang="0">
                <a:pos x="0" y="624"/>
              </a:cxn>
            </a:cxnLst>
            <a:rect l="0" t="0" r="r" b="b"/>
            <a:pathLst>
              <a:path w="46" h="625">
                <a:moveTo>
                  <a:pt x="0" y="0"/>
                </a:moveTo>
                <a:lnTo>
                  <a:pt x="45" y="0"/>
                </a:lnTo>
                <a:lnTo>
                  <a:pt x="45" y="624"/>
                </a:lnTo>
                <a:lnTo>
                  <a:pt x="0" y="624"/>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471069" name="Rectangle 29"/>
          <p:cNvSpPr>
            <a:spLocks noChangeArrowheads="1"/>
          </p:cNvSpPr>
          <p:nvPr/>
        </p:nvSpPr>
        <p:spPr bwMode="auto">
          <a:xfrm>
            <a:off x="6172200" y="2305050"/>
            <a:ext cx="917575" cy="912813"/>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Natural</a:t>
            </a:r>
          </a:p>
          <a:p>
            <a:pPr algn="ctr"/>
            <a:r>
              <a:rPr lang="en-US" sz="1800">
                <a:latin typeface="Arial" charset="0"/>
              </a:rPr>
              <a:t>control</a:t>
            </a:r>
          </a:p>
          <a:p>
            <a:pPr algn="ctr"/>
            <a:r>
              <a:rPr lang="en-US" sz="1800">
                <a:latin typeface="Arial" charset="0"/>
              </a:rPr>
              <a:t>limits</a:t>
            </a:r>
          </a:p>
        </p:txBody>
      </p:sp>
      <p:sp>
        <p:nvSpPr>
          <p:cNvPr id="471070" name="Rectangle 30"/>
          <p:cNvSpPr>
            <a:spLocks noChangeArrowheads="1"/>
          </p:cNvSpPr>
          <p:nvPr/>
        </p:nvSpPr>
        <p:spPr bwMode="auto">
          <a:xfrm>
            <a:off x="4113213" y="4856163"/>
            <a:ext cx="1220787" cy="912812"/>
          </a:xfrm>
          <a:prstGeom prst="rect">
            <a:avLst/>
          </a:prstGeom>
          <a:noFill/>
          <a:ln w="9525">
            <a:noFill/>
            <a:miter lim="800000"/>
            <a:headEnd/>
            <a:tailEnd/>
          </a:ln>
          <a:effectLst/>
        </p:spPr>
        <p:txBody>
          <a:bodyPr lIns="90488" tIns="44450" rIns="90488" bIns="44450">
            <a:spAutoFit/>
          </a:bodyPr>
          <a:lstStyle/>
          <a:p>
            <a:pPr algn="ctr"/>
            <a:r>
              <a:rPr lang="en-US" sz="1800">
                <a:latin typeface="Arial" charset="0"/>
              </a:rPr>
              <a:t>Natural</a:t>
            </a:r>
          </a:p>
          <a:p>
            <a:pPr algn="ctr"/>
            <a:r>
              <a:rPr lang="en-US" sz="1800">
                <a:latin typeface="Arial" charset="0"/>
              </a:rPr>
              <a:t>control</a:t>
            </a:r>
          </a:p>
          <a:p>
            <a:pPr algn="ctr"/>
            <a:r>
              <a:rPr lang="en-US" sz="1800">
                <a:latin typeface="Arial" charset="0"/>
              </a:rPr>
              <a:t>limits</a:t>
            </a:r>
          </a:p>
        </p:txBody>
      </p:sp>
      <p:sp>
        <p:nvSpPr>
          <p:cNvPr id="471071" name="Rectangle 31"/>
          <p:cNvSpPr>
            <a:spLocks noChangeArrowheads="1"/>
          </p:cNvSpPr>
          <p:nvPr/>
        </p:nvSpPr>
        <p:spPr bwMode="auto">
          <a:xfrm>
            <a:off x="3276600" y="2152650"/>
            <a:ext cx="917575" cy="912813"/>
          </a:xfrm>
          <a:prstGeom prst="rect">
            <a:avLst/>
          </a:prstGeom>
          <a:noFill/>
          <a:ln w="9525">
            <a:noFill/>
            <a:miter lim="800000"/>
            <a:headEnd/>
            <a:tailEnd/>
          </a:ln>
          <a:effectLst/>
        </p:spPr>
        <p:txBody>
          <a:bodyPr lIns="90488" tIns="44450" rIns="90488" bIns="44450">
            <a:spAutoFit/>
          </a:bodyPr>
          <a:lstStyle/>
          <a:p>
            <a:pPr algn="ctr"/>
            <a:r>
              <a:rPr lang="en-US" sz="1800">
                <a:latin typeface="Arial" charset="0"/>
              </a:rPr>
              <a:t>Natural</a:t>
            </a:r>
          </a:p>
          <a:p>
            <a:pPr algn="ctr"/>
            <a:r>
              <a:rPr lang="en-US" sz="1800">
                <a:latin typeface="Arial" charset="0"/>
              </a:rPr>
              <a:t>control</a:t>
            </a:r>
          </a:p>
          <a:p>
            <a:pPr algn="ctr"/>
            <a:r>
              <a:rPr lang="en-US" sz="1800">
                <a:latin typeface="Arial" charset="0"/>
              </a:rPr>
              <a:t>limits</a:t>
            </a:r>
          </a:p>
        </p:txBody>
      </p:sp>
      <p:sp>
        <p:nvSpPr>
          <p:cNvPr id="471072" name="Rectangle 32"/>
          <p:cNvSpPr>
            <a:spLocks noChangeArrowheads="1"/>
          </p:cNvSpPr>
          <p:nvPr/>
        </p:nvSpPr>
        <p:spPr bwMode="auto">
          <a:xfrm>
            <a:off x="5486400" y="4895850"/>
            <a:ext cx="1295400" cy="638175"/>
          </a:xfrm>
          <a:prstGeom prst="rect">
            <a:avLst/>
          </a:prstGeom>
          <a:noFill/>
          <a:ln w="9525">
            <a:noFill/>
            <a:miter lim="800000"/>
            <a:headEnd/>
            <a:tailEnd/>
          </a:ln>
          <a:effectLst/>
        </p:spPr>
        <p:txBody>
          <a:bodyPr lIns="90488" tIns="44450" rIns="90488" bIns="44450">
            <a:spAutoFit/>
          </a:bodyPr>
          <a:lstStyle/>
          <a:p>
            <a:r>
              <a:rPr lang="en-US" sz="1800">
                <a:latin typeface="Arial" charset="0"/>
              </a:rPr>
              <a:t>Design</a:t>
            </a:r>
          </a:p>
          <a:p>
            <a:r>
              <a:rPr lang="en-US" sz="1800">
                <a:latin typeface="Arial" charset="0"/>
              </a:rPr>
              <a:t>specs</a:t>
            </a:r>
          </a:p>
        </p:txBody>
      </p:sp>
      <p:sp>
        <p:nvSpPr>
          <p:cNvPr id="471073" name="Rectangle 33"/>
          <p:cNvSpPr>
            <a:spLocks noChangeArrowheads="1"/>
          </p:cNvSpPr>
          <p:nvPr/>
        </p:nvSpPr>
        <p:spPr bwMode="auto">
          <a:xfrm>
            <a:off x="1600200" y="2457450"/>
            <a:ext cx="1552575" cy="638175"/>
          </a:xfrm>
          <a:prstGeom prst="rect">
            <a:avLst/>
          </a:prstGeom>
          <a:noFill/>
          <a:ln w="9525">
            <a:noFill/>
            <a:miter lim="800000"/>
            <a:headEnd/>
            <a:tailEnd/>
          </a:ln>
          <a:effectLst/>
        </p:spPr>
        <p:txBody>
          <a:bodyPr lIns="90488" tIns="44450" rIns="90488" bIns="44450">
            <a:spAutoFit/>
          </a:bodyPr>
          <a:lstStyle/>
          <a:p>
            <a:r>
              <a:rPr lang="en-US" sz="1800">
                <a:latin typeface="Arial" charset="0"/>
              </a:rPr>
              <a:t>Design</a:t>
            </a:r>
          </a:p>
          <a:p>
            <a:r>
              <a:rPr lang="en-US" sz="1800">
                <a:latin typeface="Arial" charset="0"/>
              </a:rPr>
              <a:t>specs</a:t>
            </a:r>
          </a:p>
        </p:txBody>
      </p:sp>
      <p:sp>
        <p:nvSpPr>
          <p:cNvPr id="471074" name="Freeform 34"/>
          <p:cNvSpPr>
            <a:spLocks/>
          </p:cNvSpPr>
          <p:nvPr/>
        </p:nvSpPr>
        <p:spPr bwMode="auto">
          <a:xfrm>
            <a:off x="5257800" y="4591050"/>
            <a:ext cx="73025" cy="1362075"/>
          </a:xfrm>
          <a:custGeom>
            <a:avLst/>
            <a:gdLst/>
            <a:ahLst/>
            <a:cxnLst>
              <a:cxn ang="0">
                <a:pos x="0" y="0"/>
              </a:cxn>
              <a:cxn ang="0">
                <a:pos x="45" y="0"/>
              </a:cxn>
              <a:cxn ang="0">
                <a:pos x="45" y="857"/>
              </a:cxn>
              <a:cxn ang="0">
                <a:pos x="0" y="857"/>
              </a:cxn>
            </a:cxnLst>
            <a:rect l="0" t="0" r="r" b="b"/>
            <a:pathLst>
              <a:path w="46" h="858">
                <a:moveTo>
                  <a:pt x="0" y="0"/>
                </a:moveTo>
                <a:lnTo>
                  <a:pt x="45" y="0"/>
                </a:lnTo>
                <a:lnTo>
                  <a:pt x="45" y="857"/>
                </a:lnTo>
                <a:lnTo>
                  <a:pt x="0" y="857"/>
                </a:lnTo>
              </a:path>
            </a:pathLst>
          </a:custGeom>
          <a:noFill/>
          <a:ln w="50800" cap="rnd" cmpd="sng">
            <a:solidFill>
              <a:schemeClr val="tx1"/>
            </a:solidFill>
            <a:prstDash val="solid"/>
            <a:round/>
            <a:headEnd type="none" w="sm" len="sm"/>
            <a:tailEnd type="none" w="sm" len="sm"/>
          </a:ln>
          <a:effectLst/>
        </p:spPr>
        <p:txBody>
          <a:bodyPr/>
          <a:lstStyle/>
          <a:p>
            <a:endParaRPr lang="cs-CZ"/>
          </a:p>
        </p:txBody>
      </p:sp>
      <p:sp>
        <p:nvSpPr>
          <p:cNvPr id="471075" name="Freeform 35"/>
          <p:cNvSpPr>
            <a:spLocks/>
          </p:cNvSpPr>
          <p:nvPr/>
        </p:nvSpPr>
        <p:spPr bwMode="auto">
          <a:xfrm>
            <a:off x="2971800" y="2000250"/>
            <a:ext cx="79375" cy="1450975"/>
          </a:xfrm>
          <a:custGeom>
            <a:avLst/>
            <a:gdLst/>
            <a:ahLst/>
            <a:cxnLst>
              <a:cxn ang="0">
                <a:pos x="0" y="0"/>
              </a:cxn>
              <a:cxn ang="0">
                <a:pos x="9" y="7"/>
              </a:cxn>
              <a:cxn ang="0">
                <a:pos x="18" y="24"/>
              </a:cxn>
              <a:cxn ang="0">
                <a:pos x="21" y="48"/>
              </a:cxn>
              <a:cxn ang="0">
                <a:pos x="24" y="75"/>
              </a:cxn>
              <a:cxn ang="0">
                <a:pos x="24" y="379"/>
              </a:cxn>
              <a:cxn ang="0">
                <a:pos x="27" y="409"/>
              </a:cxn>
              <a:cxn ang="0">
                <a:pos x="31" y="433"/>
              </a:cxn>
              <a:cxn ang="0">
                <a:pos x="40" y="450"/>
              </a:cxn>
              <a:cxn ang="0">
                <a:pos x="49" y="457"/>
              </a:cxn>
              <a:cxn ang="0">
                <a:pos x="40" y="463"/>
              </a:cxn>
              <a:cxn ang="0">
                <a:pos x="31" y="480"/>
              </a:cxn>
              <a:cxn ang="0">
                <a:pos x="27" y="504"/>
              </a:cxn>
              <a:cxn ang="0">
                <a:pos x="24" y="531"/>
              </a:cxn>
              <a:cxn ang="0">
                <a:pos x="24" y="835"/>
              </a:cxn>
              <a:cxn ang="0">
                <a:pos x="21" y="866"/>
              </a:cxn>
              <a:cxn ang="0">
                <a:pos x="18" y="889"/>
              </a:cxn>
              <a:cxn ang="0">
                <a:pos x="9" y="906"/>
              </a:cxn>
              <a:cxn ang="0">
                <a:pos x="0" y="913"/>
              </a:cxn>
            </a:cxnLst>
            <a:rect l="0" t="0" r="r" b="b"/>
            <a:pathLst>
              <a:path w="50" h="914">
                <a:moveTo>
                  <a:pt x="0" y="0"/>
                </a:moveTo>
                <a:lnTo>
                  <a:pt x="9" y="7"/>
                </a:lnTo>
                <a:lnTo>
                  <a:pt x="18" y="24"/>
                </a:lnTo>
                <a:lnTo>
                  <a:pt x="21" y="48"/>
                </a:lnTo>
                <a:lnTo>
                  <a:pt x="24" y="75"/>
                </a:lnTo>
                <a:lnTo>
                  <a:pt x="24" y="379"/>
                </a:lnTo>
                <a:lnTo>
                  <a:pt x="27" y="409"/>
                </a:lnTo>
                <a:lnTo>
                  <a:pt x="31" y="433"/>
                </a:lnTo>
                <a:lnTo>
                  <a:pt x="40" y="450"/>
                </a:lnTo>
                <a:lnTo>
                  <a:pt x="49" y="457"/>
                </a:lnTo>
                <a:lnTo>
                  <a:pt x="40" y="463"/>
                </a:lnTo>
                <a:lnTo>
                  <a:pt x="31" y="480"/>
                </a:lnTo>
                <a:lnTo>
                  <a:pt x="27" y="504"/>
                </a:lnTo>
                <a:lnTo>
                  <a:pt x="24" y="531"/>
                </a:lnTo>
                <a:lnTo>
                  <a:pt x="24" y="835"/>
                </a:lnTo>
                <a:lnTo>
                  <a:pt x="21" y="866"/>
                </a:lnTo>
                <a:lnTo>
                  <a:pt x="18" y="889"/>
                </a:lnTo>
                <a:lnTo>
                  <a:pt x="9" y="906"/>
                </a:lnTo>
                <a:lnTo>
                  <a:pt x="0" y="913"/>
                </a:lnTo>
              </a:path>
            </a:pathLst>
          </a:custGeom>
          <a:noFill/>
          <a:ln w="50800" cap="rnd" cmpd="sng">
            <a:solidFill>
              <a:schemeClr val="tx1"/>
            </a:solidFill>
            <a:prstDash val="solid"/>
            <a:round/>
            <a:headEnd type="none" w="sm" len="sm"/>
            <a:tailEnd type="none" w="sm" len="sm"/>
          </a:ln>
          <a:effectLst/>
        </p:spPr>
        <p:txBody>
          <a:bodyPr/>
          <a:lstStyle/>
          <a:p>
            <a:endParaRPr lang="cs-CZ"/>
          </a:p>
        </p:txBody>
      </p:sp>
      <p:sp>
        <p:nvSpPr>
          <p:cNvPr id="471076" name="Freeform 36"/>
          <p:cNvSpPr>
            <a:spLocks/>
          </p:cNvSpPr>
          <p:nvPr/>
        </p:nvSpPr>
        <p:spPr bwMode="auto">
          <a:xfrm>
            <a:off x="6100763" y="2303463"/>
            <a:ext cx="150812" cy="995362"/>
          </a:xfrm>
          <a:custGeom>
            <a:avLst/>
            <a:gdLst/>
            <a:ahLst/>
            <a:cxnLst>
              <a:cxn ang="0">
                <a:pos x="0" y="0"/>
              </a:cxn>
              <a:cxn ang="0">
                <a:pos x="18" y="3"/>
              </a:cxn>
              <a:cxn ang="0">
                <a:pos x="31" y="16"/>
              </a:cxn>
              <a:cxn ang="0">
                <a:pos x="44" y="32"/>
              </a:cxn>
              <a:cxn ang="0">
                <a:pos x="44" y="52"/>
              </a:cxn>
              <a:cxn ang="0">
                <a:pos x="44" y="261"/>
              </a:cxn>
              <a:cxn ang="0">
                <a:pos x="50" y="281"/>
              </a:cxn>
              <a:cxn ang="0">
                <a:pos x="63" y="297"/>
              </a:cxn>
              <a:cxn ang="0">
                <a:pos x="75" y="310"/>
              </a:cxn>
              <a:cxn ang="0">
                <a:pos x="94" y="313"/>
              </a:cxn>
              <a:cxn ang="0">
                <a:pos x="75" y="316"/>
              </a:cxn>
              <a:cxn ang="0">
                <a:pos x="63" y="329"/>
              </a:cxn>
              <a:cxn ang="0">
                <a:pos x="50" y="345"/>
              </a:cxn>
              <a:cxn ang="0">
                <a:pos x="44" y="365"/>
              </a:cxn>
              <a:cxn ang="0">
                <a:pos x="44" y="574"/>
              </a:cxn>
              <a:cxn ang="0">
                <a:pos x="44" y="594"/>
              </a:cxn>
              <a:cxn ang="0">
                <a:pos x="31" y="610"/>
              </a:cxn>
              <a:cxn ang="0">
                <a:pos x="18" y="623"/>
              </a:cxn>
              <a:cxn ang="0">
                <a:pos x="0" y="626"/>
              </a:cxn>
            </a:cxnLst>
            <a:rect l="0" t="0" r="r" b="b"/>
            <a:pathLst>
              <a:path w="95" h="627">
                <a:moveTo>
                  <a:pt x="0" y="0"/>
                </a:moveTo>
                <a:lnTo>
                  <a:pt x="18" y="3"/>
                </a:lnTo>
                <a:lnTo>
                  <a:pt x="31" y="16"/>
                </a:lnTo>
                <a:lnTo>
                  <a:pt x="44" y="32"/>
                </a:lnTo>
                <a:lnTo>
                  <a:pt x="44" y="52"/>
                </a:lnTo>
                <a:lnTo>
                  <a:pt x="44" y="261"/>
                </a:lnTo>
                <a:lnTo>
                  <a:pt x="50" y="281"/>
                </a:lnTo>
                <a:lnTo>
                  <a:pt x="63" y="297"/>
                </a:lnTo>
                <a:lnTo>
                  <a:pt x="75" y="310"/>
                </a:lnTo>
                <a:lnTo>
                  <a:pt x="94" y="313"/>
                </a:lnTo>
                <a:lnTo>
                  <a:pt x="75" y="316"/>
                </a:lnTo>
                <a:lnTo>
                  <a:pt x="63" y="329"/>
                </a:lnTo>
                <a:lnTo>
                  <a:pt x="50" y="345"/>
                </a:lnTo>
                <a:lnTo>
                  <a:pt x="44" y="365"/>
                </a:lnTo>
                <a:lnTo>
                  <a:pt x="44" y="574"/>
                </a:lnTo>
                <a:lnTo>
                  <a:pt x="44" y="594"/>
                </a:lnTo>
                <a:lnTo>
                  <a:pt x="31" y="610"/>
                </a:lnTo>
                <a:lnTo>
                  <a:pt x="18" y="623"/>
                </a:lnTo>
                <a:lnTo>
                  <a:pt x="0" y="626"/>
                </a:lnTo>
              </a:path>
            </a:pathLst>
          </a:custGeom>
          <a:noFill/>
          <a:ln w="50800" cap="rnd" cmpd="sng">
            <a:solidFill>
              <a:schemeClr val="tx1"/>
            </a:solidFill>
            <a:prstDash val="solid"/>
            <a:round/>
            <a:headEnd type="none" w="sm" len="sm"/>
            <a:tailEnd type="none" w="sm" len="sm"/>
          </a:ln>
          <a:effectLst/>
        </p:spPr>
        <p:txBody>
          <a:bodyPr/>
          <a:lstStyle/>
          <a:p>
            <a:endParaRPr lang="cs-CZ"/>
          </a:p>
        </p:txBody>
      </p:sp>
      <p:sp>
        <p:nvSpPr>
          <p:cNvPr id="471077" name="Freeform 37"/>
          <p:cNvSpPr>
            <a:spLocks/>
          </p:cNvSpPr>
          <p:nvPr/>
        </p:nvSpPr>
        <p:spPr bwMode="auto">
          <a:xfrm>
            <a:off x="4111625" y="4824413"/>
            <a:ext cx="158750" cy="989012"/>
          </a:xfrm>
          <a:custGeom>
            <a:avLst/>
            <a:gdLst/>
            <a:ahLst/>
            <a:cxnLst>
              <a:cxn ang="0">
                <a:pos x="0" y="0"/>
              </a:cxn>
              <a:cxn ang="0">
                <a:pos x="22" y="6"/>
              </a:cxn>
              <a:cxn ang="0">
                <a:pos x="39" y="17"/>
              </a:cxn>
              <a:cxn ang="0">
                <a:pos x="47" y="34"/>
              </a:cxn>
              <a:cxn ang="0">
                <a:pos x="52" y="52"/>
              </a:cxn>
              <a:cxn ang="0">
                <a:pos x="52" y="259"/>
              </a:cxn>
              <a:cxn ang="0">
                <a:pos x="56" y="282"/>
              </a:cxn>
              <a:cxn ang="0">
                <a:pos x="65" y="294"/>
              </a:cxn>
              <a:cxn ang="0">
                <a:pos x="77" y="305"/>
              </a:cxn>
              <a:cxn ang="0">
                <a:pos x="99" y="311"/>
              </a:cxn>
              <a:cxn ang="0">
                <a:pos x="77" y="317"/>
              </a:cxn>
              <a:cxn ang="0">
                <a:pos x="65" y="328"/>
              </a:cxn>
              <a:cxn ang="0">
                <a:pos x="56" y="345"/>
              </a:cxn>
              <a:cxn ang="0">
                <a:pos x="52" y="363"/>
              </a:cxn>
              <a:cxn ang="0">
                <a:pos x="52" y="570"/>
              </a:cxn>
              <a:cxn ang="0">
                <a:pos x="47" y="593"/>
              </a:cxn>
              <a:cxn ang="0">
                <a:pos x="39" y="605"/>
              </a:cxn>
              <a:cxn ang="0">
                <a:pos x="22" y="616"/>
              </a:cxn>
              <a:cxn ang="0">
                <a:pos x="0" y="622"/>
              </a:cxn>
            </a:cxnLst>
            <a:rect l="0" t="0" r="r" b="b"/>
            <a:pathLst>
              <a:path w="100" h="623">
                <a:moveTo>
                  <a:pt x="0" y="0"/>
                </a:moveTo>
                <a:lnTo>
                  <a:pt x="22" y="6"/>
                </a:lnTo>
                <a:lnTo>
                  <a:pt x="39" y="17"/>
                </a:lnTo>
                <a:lnTo>
                  <a:pt x="47" y="34"/>
                </a:lnTo>
                <a:lnTo>
                  <a:pt x="52" y="52"/>
                </a:lnTo>
                <a:lnTo>
                  <a:pt x="52" y="259"/>
                </a:lnTo>
                <a:lnTo>
                  <a:pt x="56" y="282"/>
                </a:lnTo>
                <a:lnTo>
                  <a:pt x="65" y="294"/>
                </a:lnTo>
                <a:lnTo>
                  <a:pt x="77" y="305"/>
                </a:lnTo>
                <a:lnTo>
                  <a:pt x="99" y="311"/>
                </a:lnTo>
                <a:lnTo>
                  <a:pt x="77" y="317"/>
                </a:lnTo>
                <a:lnTo>
                  <a:pt x="65" y="328"/>
                </a:lnTo>
                <a:lnTo>
                  <a:pt x="56" y="345"/>
                </a:lnTo>
                <a:lnTo>
                  <a:pt x="52" y="363"/>
                </a:lnTo>
                <a:lnTo>
                  <a:pt x="52" y="570"/>
                </a:lnTo>
                <a:lnTo>
                  <a:pt x="47" y="593"/>
                </a:lnTo>
                <a:lnTo>
                  <a:pt x="39" y="605"/>
                </a:lnTo>
                <a:lnTo>
                  <a:pt x="22" y="616"/>
                </a:lnTo>
                <a:lnTo>
                  <a:pt x="0" y="622"/>
                </a:lnTo>
              </a:path>
            </a:pathLst>
          </a:custGeom>
          <a:noFill/>
          <a:ln w="50800" cap="rnd" cmpd="sng">
            <a:solidFill>
              <a:schemeClr val="tx1"/>
            </a:solidFill>
            <a:prstDash val="solid"/>
            <a:round/>
            <a:headEnd type="none" w="sm" len="sm"/>
            <a:tailEnd type="none" w="sm" len="sm"/>
          </a:ln>
          <a:effectLst/>
        </p:spPr>
        <p:txBody>
          <a:bodyPr/>
          <a:lstStyle/>
          <a:p>
            <a:endParaRPr lang="cs-CZ"/>
          </a:p>
        </p:txBody>
      </p:sp>
      <p:sp>
        <p:nvSpPr>
          <p:cNvPr id="471078" name="Rectangle 38"/>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Process Capability</a:t>
            </a:r>
            <a:br>
              <a:rPr lang="en-US" sz="2800" b="1">
                <a:solidFill>
                  <a:schemeClr val="tx2"/>
                </a:solidFill>
                <a:latin typeface="Arial" charset="0"/>
              </a:rPr>
            </a:br>
            <a:r>
              <a:rPr lang="en-US" sz="2800" b="1">
                <a:solidFill>
                  <a:schemeClr val="tx2"/>
                </a:solidFill>
                <a:latin typeface="Arial" charset="0"/>
              </a:rPr>
              <a:t>Individual Values and Specification Limits</a:t>
            </a:r>
            <a:endParaRPr lang="en-US" sz="4400">
              <a:solidFill>
                <a:schemeClr val="tx2"/>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0CA7F238-68D9-44BA-A065-D3AECD4EEE16}" type="slidenum">
              <a:rPr lang="en-GB"/>
              <a:pPr/>
              <a:t>134</a:t>
            </a:fld>
            <a:endParaRPr lang="en-GB"/>
          </a:p>
        </p:txBody>
      </p:sp>
      <p:sp>
        <p:nvSpPr>
          <p:cNvPr id="47206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Estimation of Standard Deviation</a:t>
            </a:r>
            <a:endParaRPr lang="en-US" sz="4400">
              <a:solidFill>
                <a:schemeClr val="tx2"/>
              </a:solidFill>
            </a:endParaRPr>
          </a:p>
        </p:txBody>
      </p:sp>
      <p:sp>
        <p:nvSpPr>
          <p:cNvPr id="472067" name="Rectangle 3"/>
          <p:cNvSpPr>
            <a:spLocks noChangeArrowheads="1"/>
          </p:cNvSpPr>
          <p:nvPr/>
        </p:nvSpPr>
        <p:spPr bwMode="auto">
          <a:xfrm>
            <a:off x="334963" y="1981200"/>
            <a:ext cx="851217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population standard deviation,       can be estimated from the sample standard deviation, </a:t>
            </a:r>
            <a:r>
              <a:rPr lang="en-US" i="1"/>
              <a:t>s</a:t>
            </a:r>
            <a:r>
              <a:rPr lang="en-US">
                <a:latin typeface="Arial" charset="0"/>
              </a:rPr>
              <a:t> or range, </a:t>
            </a:r>
            <a:r>
              <a:rPr lang="en-US" i="1"/>
              <a:t>R</a:t>
            </a:r>
            <a:r>
              <a:rPr lang="en-US">
                <a:latin typeface="Arial" charset="0"/>
              </a:rPr>
              <a:t> as follows: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Note: The population standard deviation is denoted by </a:t>
            </a:r>
            <a:r>
              <a:rPr lang="en-US">
                <a:latin typeface="Arial" charset="0"/>
                <a:sym typeface="Symbol" pitchFamily="18" charset="2"/>
              </a:rPr>
              <a:t>. However, the estimate of the population standard deviation is denoted by</a:t>
            </a:r>
            <a:endParaRPr lang="en-US">
              <a:latin typeface="Arial" charset="0"/>
            </a:endParaRPr>
          </a:p>
        </p:txBody>
      </p:sp>
      <p:graphicFrame>
        <p:nvGraphicFramePr>
          <p:cNvPr id="472068" name="Object 4"/>
          <p:cNvGraphicFramePr>
            <a:graphicFrameLocks noChangeAspect="1"/>
          </p:cNvGraphicFramePr>
          <p:nvPr/>
        </p:nvGraphicFramePr>
        <p:xfrm>
          <a:off x="1608138" y="3198813"/>
          <a:ext cx="5891212" cy="1368425"/>
        </p:xfrm>
        <a:graphic>
          <a:graphicData uri="http://schemas.openxmlformats.org/presentationml/2006/ole">
            <p:oleObj spid="_x0000_s472068" name="Equation" r:id="rId3" imgW="2958840" imgH="685800" progId="Equation.3">
              <p:embed/>
            </p:oleObj>
          </a:graphicData>
        </a:graphic>
      </p:graphicFrame>
      <p:graphicFrame>
        <p:nvGraphicFramePr>
          <p:cNvPr id="472069" name="Object 5"/>
          <p:cNvGraphicFramePr>
            <a:graphicFrameLocks noChangeAspect="1"/>
          </p:cNvGraphicFramePr>
          <p:nvPr/>
        </p:nvGraphicFramePr>
        <p:xfrm>
          <a:off x="5648325" y="1830388"/>
          <a:ext cx="280988" cy="561975"/>
        </p:xfrm>
        <a:graphic>
          <a:graphicData uri="http://schemas.openxmlformats.org/presentationml/2006/ole">
            <p:oleObj spid="_x0000_s472069" name="Equation" r:id="rId4" imgW="139680" imgH="279360" progId="Equation.3">
              <p:embed/>
            </p:oleObj>
          </a:graphicData>
        </a:graphic>
      </p:graphicFrame>
      <p:graphicFrame>
        <p:nvGraphicFramePr>
          <p:cNvPr id="472070" name="Object 6"/>
          <p:cNvGraphicFramePr>
            <a:graphicFrameLocks noChangeAspect="1"/>
          </p:cNvGraphicFramePr>
          <p:nvPr/>
        </p:nvGraphicFramePr>
        <p:xfrm>
          <a:off x="2728913" y="5559425"/>
          <a:ext cx="280987" cy="561975"/>
        </p:xfrm>
        <a:graphic>
          <a:graphicData uri="http://schemas.openxmlformats.org/presentationml/2006/ole">
            <p:oleObj spid="_x0000_s472070" name="Equation" r:id="rId5" imgW="139680" imgH="279360" progId="Equation.3">
              <p:embed/>
            </p:oleObj>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B00BE3DD-EC34-45DF-A1C5-49F8781C7592}" type="slidenum">
              <a:rPr lang="en-GB"/>
              <a:pPr/>
              <a:t>135</a:t>
            </a:fld>
            <a:endParaRPr lang="en-GB"/>
          </a:p>
        </p:txBody>
      </p:sp>
      <p:sp>
        <p:nvSpPr>
          <p:cNvPr id="47309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Estimation of Standard Deviation</a:t>
            </a:r>
            <a:endParaRPr lang="en-US" sz="4400">
              <a:solidFill>
                <a:schemeClr val="tx2"/>
              </a:solidFill>
            </a:endParaRPr>
          </a:p>
        </p:txBody>
      </p:sp>
      <p:sp>
        <p:nvSpPr>
          <p:cNvPr id="473091" name="Rectangle 3"/>
          <p:cNvSpPr>
            <a:spLocks noChangeArrowheads="1"/>
          </p:cNvSpPr>
          <p:nvPr/>
        </p:nvSpPr>
        <p:spPr bwMode="auto">
          <a:xfrm>
            <a:off x="334963" y="1981200"/>
            <a:ext cx="851217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While the process capability is based on the population standard deviation, </a:t>
            </a:r>
            <a:r>
              <a:rPr lang="en-US">
                <a:latin typeface="Arial" charset="0"/>
                <a:sym typeface="Symbol" pitchFamily="18" charset="2"/>
              </a:rPr>
              <a:t>, the state of process control is based on        the standard deviation of the subgroup averages. Of course, the two quantities are related. For a subgroup sample size, </a:t>
            </a:r>
            <a:r>
              <a:rPr lang="en-US" i="1">
                <a:sym typeface="Symbol" pitchFamily="18" charset="2"/>
              </a:rPr>
              <a:t>n</a:t>
            </a:r>
            <a:r>
              <a:rPr lang="en-US">
                <a:latin typeface="Arial" charset="0"/>
                <a:sym typeface="Symbol" pitchFamily="18" charset="2"/>
              </a:rPr>
              <a:t>, we get</a:t>
            </a:r>
            <a:endParaRPr lang="en-US">
              <a:latin typeface="Arial" charset="0"/>
            </a:endParaRPr>
          </a:p>
        </p:txBody>
      </p:sp>
      <p:graphicFrame>
        <p:nvGraphicFramePr>
          <p:cNvPr id="473092" name="Object 4"/>
          <p:cNvGraphicFramePr>
            <a:graphicFrameLocks noChangeAspect="1"/>
          </p:cNvGraphicFramePr>
          <p:nvPr/>
        </p:nvGraphicFramePr>
        <p:xfrm>
          <a:off x="1268413" y="2744788"/>
          <a:ext cx="385762" cy="485775"/>
        </p:xfrm>
        <a:graphic>
          <a:graphicData uri="http://schemas.openxmlformats.org/presentationml/2006/ole">
            <p:oleObj spid="_x0000_s473092" name="Equation" r:id="rId3" imgW="190440" imgH="241200" progId="Equation.3">
              <p:embed/>
            </p:oleObj>
          </a:graphicData>
        </a:graphic>
      </p:graphicFrame>
      <p:graphicFrame>
        <p:nvGraphicFramePr>
          <p:cNvPr id="473093" name="Object 5"/>
          <p:cNvGraphicFramePr>
            <a:graphicFrameLocks noChangeAspect="1"/>
          </p:cNvGraphicFramePr>
          <p:nvPr/>
        </p:nvGraphicFramePr>
        <p:xfrm>
          <a:off x="4514850" y="3321050"/>
          <a:ext cx="112713" cy="214313"/>
        </p:xfrm>
        <a:graphic>
          <a:graphicData uri="http://schemas.openxmlformats.org/presentationml/2006/ole">
            <p:oleObj spid="_x0000_s473093" name="Equation" r:id="rId4" imgW="114120" imgH="215640" progId="Equation.3">
              <p:embed/>
            </p:oleObj>
          </a:graphicData>
        </a:graphic>
      </p:graphicFrame>
      <p:graphicFrame>
        <p:nvGraphicFramePr>
          <p:cNvPr id="473094" name="Object 6"/>
          <p:cNvGraphicFramePr>
            <a:graphicFrameLocks noChangeAspect="1"/>
          </p:cNvGraphicFramePr>
          <p:nvPr/>
        </p:nvGraphicFramePr>
        <p:xfrm>
          <a:off x="3687763" y="3902075"/>
          <a:ext cx="1179512" cy="849313"/>
        </p:xfrm>
        <a:graphic>
          <a:graphicData uri="http://schemas.openxmlformats.org/presentationml/2006/ole">
            <p:oleObj spid="_x0000_s473094" name="Equation" r:id="rId5" imgW="583920" imgH="419040" progId="Equation.3">
              <p:embed/>
            </p:oleObj>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D58FDD7-D436-4F5C-B7BB-24B9ECAF09B6}" type="slidenum">
              <a:rPr lang="en-GB"/>
              <a:pPr/>
              <a:t>136</a:t>
            </a:fld>
            <a:endParaRPr lang="en-GB"/>
          </a:p>
        </p:txBody>
      </p:sp>
      <p:sp>
        <p:nvSpPr>
          <p:cNvPr id="47411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6</a:t>
            </a:r>
            <a:r>
              <a:rPr lang="en-US" sz="2800" b="1">
                <a:solidFill>
                  <a:schemeClr val="tx2"/>
                </a:solidFill>
                <a:latin typeface="Arial" charset="0"/>
                <a:sym typeface="Symbol" pitchFamily="18" charset="2"/>
              </a:rPr>
              <a:t> Spread Versus Specification Limits</a:t>
            </a:r>
            <a:endParaRPr lang="en-US" sz="4400">
              <a:solidFill>
                <a:schemeClr val="tx2"/>
              </a:solidFill>
            </a:endParaRPr>
          </a:p>
        </p:txBody>
      </p:sp>
      <p:sp>
        <p:nvSpPr>
          <p:cNvPr id="474115" name="Rectangle 3"/>
          <p:cNvSpPr>
            <a:spLocks noChangeArrowheads="1"/>
          </p:cNvSpPr>
          <p:nvPr/>
        </p:nvSpPr>
        <p:spPr bwMode="auto">
          <a:xfrm>
            <a:off x="334963" y="1535113"/>
            <a:ext cx="8512175" cy="456088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Suppose that process mean = (</a:t>
            </a:r>
            <a:r>
              <a:rPr lang="en-US" i="1">
                <a:latin typeface="Arial" charset="0"/>
              </a:rPr>
              <a:t>USL</a:t>
            </a:r>
            <a:r>
              <a:rPr lang="en-US">
                <a:latin typeface="Arial" charset="0"/>
              </a:rPr>
              <a:t>+</a:t>
            </a:r>
            <a:r>
              <a:rPr lang="en-US" i="1">
                <a:latin typeface="Arial" charset="0"/>
              </a:rPr>
              <a:t>LSL</a:t>
            </a:r>
            <a:r>
              <a:rPr lang="en-US">
                <a:latin typeface="Arial" charset="0"/>
              </a:rPr>
              <a:t>)/2 </a:t>
            </a:r>
          </a:p>
          <a:p>
            <a:pPr marL="342900" indent="-342900">
              <a:spcBef>
                <a:spcPct val="20000"/>
              </a:spcBef>
              <a:buFontTx/>
              <a:buChar char="•"/>
            </a:pPr>
            <a:r>
              <a:rPr lang="en-US">
                <a:latin typeface="Arial" charset="0"/>
              </a:rPr>
              <a:t>Case 1: 6</a:t>
            </a:r>
            <a:r>
              <a:rPr lang="en-US">
                <a:latin typeface="Arial" charset="0"/>
                <a:sym typeface="Symbol" pitchFamily="18" charset="2"/>
              </a:rPr>
              <a:t> &lt; USL - LSL</a:t>
            </a:r>
          </a:p>
          <a:p>
            <a:pPr marL="742950" lvl="1" indent="-285750">
              <a:spcBef>
                <a:spcPct val="20000"/>
              </a:spcBef>
              <a:buFontTx/>
              <a:buChar char="–"/>
            </a:pPr>
            <a:r>
              <a:rPr lang="en-US">
                <a:latin typeface="Arial" charset="0"/>
                <a:sym typeface="Symbol" pitchFamily="18" charset="2"/>
              </a:rPr>
              <a:t>Ideal condition, the process will remain within the specifications even after some shift.</a:t>
            </a:r>
          </a:p>
          <a:p>
            <a:pPr marL="342900" indent="-342900">
              <a:spcBef>
                <a:spcPct val="20000"/>
              </a:spcBef>
              <a:buFontTx/>
              <a:buChar char="•"/>
            </a:pPr>
            <a:r>
              <a:rPr lang="en-US">
                <a:latin typeface="Arial" charset="0"/>
                <a:sym typeface="Symbol" pitchFamily="18" charset="2"/>
              </a:rPr>
              <a:t>Case 2: </a:t>
            </a:r>
            <a:r>
              <a:rPr lang="en-US">
                <a:latin typeface="Arial" charset="0"/>
              </a:rPr>
              <a:t>6</a:t>
            </a:r>
            <a:r>
              <a:rPr lang="en-US">
                <a:latin typeface="Arial" charset="0"/>
                <a:sym typeface="Symbol" pitchFamily="18" charset="2"/>
              </a:rPr>
              <a:t> = USL - LSL</a:t>
            </a:r>
          </a:p>
          <a:p>
            <a:pPr marL="742950" lvl="1" indent="-285750">
              <a:spcBef>
                <a:spcPct val="20000"/>
              </a:spcBef>
              <a:buFontTx/>
              <a:buChar char="–"/>
            </a:pPr>
            <a:r>
              <a:rPr lang="en-US">
                <a:latin typeface="Arial" charset="0"/>
                <a:sym typeface="Symbol" pitchFamily="18" charset="2"/>
              </a:rPr>
              <a:t>As long as the process remains in control and centered (so the process does not shift), the parts produced will be within specification.</a:t>
            </a:r>
          </a:p>
          <a:p>
            <a:pPr marL="342900" indent="-342900">
              <a:spcBef>
                <a:spcPct val="20000"/>
              </a:spcBef>
              <a:buFontTx/>
              <a:buChar char="•"/>
            </a:pPr>
            <a:r>
              <a:rPr lang="en-US">
                <a:latin typeface="Arial" charset="0"/>
                <a:sym typeface="Symbol" pitchFamily="18" charset="2"/>
              </a:rPr>
              <a:t>Case 3: </a:t>
            </a:r>
            <a:r>
              <a:rPr lang="en-US">
                <a:latin typeface="Arial" charset="0"/>
              </a:rPr>
              <a:t>6</a:t>
            </a:r>
            <a:r>
              <a:rPr lang="en-US">
                <a:latin typeface="Arial" charset="0"/>
                <a:sym typeface="Symbol" pitchFamily="18" charset="2"/>
              </a:rPr>
              <a:t> &gt; USL - LSL</a:t>
            </a:r>
          </a:p>
          <a:p>
            <a:pPr marL="742950" lvl="1" indent="-285750">
              <a:spcBef>
                <a:spcPct val="20000"/>
              </a:spcBef>
              <a:buFontTx/>
              <a:buChar char="–"/>
            </a:pPr>
            <a:r>
              <a:rPr lang="en-US">
                <a:latin typeface="Arial" charset="0"/>
                <a:sym typeface="Symbol" pitchFamily="18" charset="2"/>
              </a:rPr>
              <a:t>Undesirable situation, the process is incapable of meeting the specifications. Management intervention is needed in order to decrease the variation.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0743511D-D682-41B2-BDE9-055308C3D72B}" type="slidenum">
              <a:rPr lang="en-GB"/>
              <a:pPr/>
              <a:t>137</a:t>
            </a:fld>
            <a:endParaRPr lang="en-GB"/>
          </a:p>
        </p:txBody>
      </p:sp>
      <p:sp>
        <p:nvSpPr>
          <p:cNvPr id="47513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6</a:t>
            </a:r>
            <a:r>
              <a:rPr lang="en-US" sz="2800" b="1">
                <a:solidFill>
                  <a:schemeClr val="tx2"/>
                </a:solidFill>
                <a:latin typeface="Arial" charset="0"/>
                <a:sym typeface="Symbol" pitchFamily="18" charset="2"/>
              </a:rPr>
              <a:t> Spread Versus Specification Limits</a:t>
            </a:r>
            <a:endParaRPr lang="en-US" sz="4400">
              <a:solidFill>
                <a:schemeClr val="tx2"/>
              </a:solidFill>
            </a:endParaRPr>
          </a:p>
        </p:txBody>
      </p:sp>
      <p:sp>
        <p:nvSpPr>
          <p:cNvPr id="475139" name="Rectangle 3"/>
          <p:cNvSpPr>
            <a:spLocks noChangeArrowheads="1"/>
          </p:cNvSpPr>
          <p:nvPr/>
        </p:nvSpPr>
        <p:spPr bwMode="auto">
          <a:xfrm>
            <a:off x="334963" y="1535113"/>
            <a:ext cx="8512175" cy="456088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Calculating </a:t>
            </a:r>
          </a:p>
          <a:p>
            <a:pPr marL="742950" lvl="1" indent="-285750">
              <a:spcBef>
                <a:spcPct val="20000"/>
              </a:spcBef>
            </a:pPr>
            <a:r>
              <a:rPr lang="en-US">
                <a:latin typeface="Arial" charset="0"/>
                <a:sym typeface="Symbol" pitchFamily="18" charset="2"/>
              </a:rPr>
              <a:t>1. Take at least 20 subgroups of sample size 4 for a total of 80 measurements</a:t>
            </a:r>
          </a:p>
          <a:p>
            <a:pPr marL="742950" lvl="1" indent="-285750">
              <a:spcBef>
                <a:spcPct val="20000"/>
              </a:spcBef>
            </a:pPr>
            <a:r>
              <a:rPr lang="en-US">
                <a:latin typeface="Arial" charset="0"/>
                <a:sym typeface="Symbol" pitchFamily="18" charset="2"/>
              </a:rPr>
              <a:t>2. Calculate the sample standard deviation,     for each subgroup</a:t>
            </a:r>
          </a:p>
          <a:p>
            <a:pPr marL="742950" lvl="1" indent="-285750">
              <a:spcBef>
                <a:spcPct val="20000"/>
              </a:spcBef>
            </a:pPr>
            <a:r>
              <a:rPr lang="en-US">
                <a:latin typeface="Arial" charset="0"/>
                <a:sym typeface="Symbol" pitchFamily="18" charset="2"/>
              </a:rPr>
              <a:t>3. Calculate the average sample standard deviation,</a:t>
            </a:r>
          </a:p>
          <a:p>
            <a:pPr marL="742950" lvl="1" indent="-285750">
              <a:spcBef>
                <a:spcPct val="20000"/>
              </a:spcBef>
            </a:pPr>
            <a:endParaRPr lang="en-US">
              <a:latin typeface="Arial" charset="0"/>
              <a:sym typeface="Symbol" pitchFamily="18" charset="2"/>
            </a:endParaRPr>
          </a:p>
          <a:p>
            <a:pPr marL="742950" lvl="1" indent="-285750">
              <a:spcBef>
                <a:spcPct val="20000"/>
              </a:spcBef>
            </a:pPr>
            <a:endParaRPr lang="en-US">
              <a:latin typeface="Arial" charset="0"/>
              <a:sym typeface="Symbol" pitchFamily="18" charset="2"/>
            </a:endParaRPr>
          </a:p>
          <a:p>
            <a:pPr marL="742950" lvl="1" indent="-285750">
              <a:spcBef>
                <a:spcPct val="20000"/>
              </a:spcBef>
            </a:pPr>
            <a:endParaRPr lang="en-US">
              <a:latin typeface="Arial" charset="0"/>
              <a:sym typeface="Symbol" pitchFamily="18" charset="2"/>
            </a:endParaRPr>
          </a:p>
          <a:p>
            <a:pPr marL="742950" lvl="1" indent="-285750">
              <a:spcBef>
                <a:spcPct val="20000"/>
              </a:spcBef>
            </a:pPr>
            <a:r>
              <a:rPr lang="en-US">
                <a:latin typeface="Arial" charset="0"/>
                <a:sym typeface="Symbol" pitchFamily="18" charset="2"/>
              </a:rPr>
              <a:t>    Where </a:t>
            </a:r>
            <a:r>
              <a:rPr lang="en-US" i="1">
                <a:sym typeface="Symbol" pitchFamily="18" charset="2"/>
              </a:rPr>
              <a:t>m</a:t>
            </a:r>
            <a:r>
              <a:rPr lang="en-US">
                <a:latin typeface="Arial" charset="0"/>
                <a:sym typeface="Symbol" pitchFamily="18" charset="2"/>
              </a:rPr>
              <a:t>  = number of subgroups and </a:t>
            </a:r>
            <a:r>
              <a:rPr lang="en-US" i="1">
                <a:sym typeface="Symbol" pitchFamily="18" charset="2"/>
              </a:rPr>
              <a:t>c</a:t>
            </a:r>
            <a:r>
              <a:rPr lang="en-US" baseline="-25000">
                <a:sym typeface="Symbol" pitchFamily="18" charset="2"/>
              </a:rPr>
              <a:t>4</a:t>
            </a:r>
            <a:r>
              <a:rPr lang="en-US">
                <a:latin typeface="Arial" charset="0"/>
                <a:sym typeface="Symbol" pitchFamily="18" charset="2"/>
              </a:rPr>
              <a:t> is obtained from Appendix 2</a:t>
            </a:r>
          </a:p>
        </p:txBody>
      </p:sp>
      <p:graphicFrame>
        <p:nvGraphicFramePr>
          <p:cNvPr id="475140" name="Object 4"/>
          <p:cNvGraphicFramePr>
            <a:graphicFrameLocks noChangeAspect="1"/>
          </p:cNvGraphicFramePr>
          <p:nvPr/>
        </p:nvGraphicFramePr>
        <p:xfrm>
          <a:off x="2376488" y="1422400"/>
          <a:ext cx="460375" cy="561975"/>
        </p:xfrm>
        <a:graphic>
          <a:graphicData uri="http://schemas.openxmlformats.org/presentationml/2006/ole">
            <p:oleObj spid="_x0000_s475140" name="Equation" r:id="rId3" imgW="228600" imgH="279360" progId="Equation.3">
              <p:embed/>
            </p:oleObj>
          </a:graphicData>
        </a:graphic>
      </p:graphicFrame>
      <p:graphicFrame>
        <p:nvGraphicFramePr>
          <p:cNvPr id="475141" name="Object 5"/>
          <p:cNvGraphicFramePr>
            <a:graphicFrameLocks noChangeAspect="1"/>
          </p:cNvGraphicFramePr>
          <p:nvPr/>
        </p:nvGraphicFramePr>
        <p:xfrm>
          <a:off x="6778625" y="2809875"/>
          <a:ext cx="280988" cy="460375"/>
        </p:xfrm>
        <a:graphic>
          <a:graphicData uri="http://schemas.openxmlformats.org/presentationml/2006/ole">
            <p:oleObj spid="_x0000_s475141" name="Equation" r:id="rId4" imgW="139680" imgH="228600" progId="Equation.3">
              <p:embed/>
            </p:oleObj>
          </a:graphicData>
        </a:graphic>
      </p:graphicFrame>
      <p:graphicFrame>
        <p:nvGraphicFramePr>
          <p:cNvPr id="475142" name="Object 6"/>
          <p:cNvGraphicFramePr>
            <a:graphicFrameLocks noChangeAspect="1"/>
          </p:cNvGraphicFramePr>
          <p:nvPr/>
        </p:nvGraphicFramePr>
        <p:xfrm>
          <a:off x="8034338" y="3571875"/>
          <a:ext cx="227012" cy="431800"/>
        </p:xfrm>
        <a:graphic>
          <a:graphicData uri="http://schemas.openxmlformats.org/presentationml/2006/ole">
            <p:oleObj spid="_x0000_s475142" name="Equation" r:id="rId5" imgW="114120" imgH="215640" progId="Equation.3">
              <p:embed/>
            </p:oleObj>
          </a:graphicData>
        </a:graphic>
      </p:graphicFrame>
      <p:graphicFrame>
        <p:nvGraphicFramePr>
          <p:cNvPr id="475143" name="Object 7"/>
          <p:cNvGraphicFramePr>
            <a:graphicFrameLocks noChangeAspect="1"/>
          </p:cNvGraphicFramePr>
          <p:nvPr/>
        </p:nvGraphicFramePr>
        <p:xfrm>
          <a:off x="3154363" y="4040188"/>
          <a:ext cx="2671762" cy="1296987"/>
        </p:xfrm>
        <a:graphic>
          <a:graphicData uri="http://schemas.openxmlformats.org/presentationml/2006/ole">
            <p:oleObj spid="_x0000_s475143" name="Equation" r:id="rId6" imgW="1333440" imgH="647640" progId="Equation.3">
              <p:embed/>
            </p:oleObj>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E41F55A2-23AC-44FA-BAED-38D3D8C7B934}" type="slidenum">
              <a:rPr lang="en-GB"/>
              <a:pPr/>
              <a:t>138</a:t>
            </a:fld>
            <a:endParaRPr lang="en-GB"/>
          </a:p>
        </p:txBody>
      </p:sp>
      <p:sp>
        <p:nvSpPr>
          <p:cNvPr id="47616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6</a:t>
            </a:r>
            <a:r>
              <a:rPr lang="en-US" sz="2800" b="1">
                <a:solidFill>
                  <a:schemeClr val="tx2"/>
                </a:solidFill>
                <a:latin typeface="Arial" charset="0"/>
                <a:sym typeface="Symbol" pitchFamily="18" charset="2"/>
              </a:rPr>
              <a:t> Spread Versus Specification Limits</a:t>
            </a:r>
            <a:endParaRPr lang="en-US" sz="4400">
              <a:solidFill>
                <a:schemeClr val="tx2"/>
              </a:solidFill>
            </a:endParaRPr>
          </a:p>
        </p:txBody>
      </p:sp>
      <p:sp>
        <p:nvSpPr>
          <p:cNvPr id="476163" name="Rectangle 3"/>
          <p:cNvSpPr>
            <a:spLocks noChangeArrowheads="1"/>
          </p:cNvSpPr>
          <p:nvPr/>
        </p:nvSpPr>
        <p:spPr bwMode="auto">
          <a:xfrm>
            <a:off x="334963" y="1535113"/>
            <a:ext cx="8512175" cy="456088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Alternate method of calculating </a:t>
            </a:r>
          </a:p>
          <a:p>
            <a:pPr marL="742950" lvl="1" indent="-285750">
              <a:spcBef>
                <a:spcPct val="20000"/>
              </a:spcBef>
            </a:pPr>
            <a:r>
              <a:rPr lang="en-US">
                <a:latin typeface="Arial" charset="0"/>
                <a:sym typeface="Symbol" pitchFamily="18" charset="2"/>
              </a:rPr>
              <a:t>1. Take the past 10 subgroups of sample size 4 or more</a:t>
            </a:r>
          </a:p>
          <a:p>
            <a:pPr marL="742950" lvl="1" indent="-285750">
              <a:spcBef>
                <a:spcPct val="20000"/>
              </a:spcBef>
            </a:pPr>
            <a:r>
              <a:rPr lang="en-US">
                <a:latin typeface="Arial" charset="0"/>
                <a:sym typeface="Symbol" pitchFamily="18" charset="2"/>
              </a:rPr>
              <a:t>2. Calculate the range, </a:t>
            </a:r>
            <a:r>
              <a:rPr lang="en-US" i="1">
                <a:sym typeface="Symbol" pitchFamily="18" charset="2"/>
              </a:rPr>
              <a:t>R</a:t>
            </a:r>
            <a:r>
              <a:rPr lang="en-US" i="1" baseline="-25000">
                <a:sym typeface="Symbol" pitchFamily="18" charset="2"/>
              </a:rPr>
              <a:t>i</a:t>
            </a:r>
            <a:r>
              <a:rPr lang="en-US">
                <a:sym typeface="Symbol" pitchFamily="18" charset="2"/>
              </a:rPr>
              <a:t> </a:t>
            </a:r>
            <a:r>
              <a:rPr lang="en-US">
                <a:latin typeface="Arial" charset="0"/>
                <a:sym typeface="Symbol" pitchFamily="18" charset="2"/>
              </a:rPr>
              <a:t> for each subgroup</a:t>
            </a:r>
          </a:p>
          <a:p>
            <a:pPr marL="742950" lvl="1" indent="-285750">
              <a:spcBef>
                <a:spcPct val="20000"/>
              </a:spcBef>
            </a:pPr>
            <a:r>
              <a:rPr lang="en-US">
                <a:latin typeface="Arial" charset="0"/>
                <a:sym typeface="Symbol" pitchFamily="18" charset="2"/>
              </a:rPr>
              <a:t>3. Calculate the average sample standard deviation,</a:t>
            </a:r>
          </a:p>
          <a:p>
            <a:pPr marL="742950" lvl="1" indent="-285750">
              <a:spcBef>
                <a:spcPct val="20000"/>
              </a:spcBef>
            </a:pPr>
            <a:endParaRPr lang="en-US">
              <a:latin typeface="Arial" charset="0"/>
              <a:sym typeface="Symbol" pitchFamily="18" charset="2"/>
            </a:endParaRPr>
          </a:p>
          <a:p>
            <a:pPr marL="742950" lvl="1" indent="-285750">
              <a:spcBef>
                <a:spcPct val="20000"/>
              </a:spcBef>
            </a:pPr>
            <a:endParaRPr lang="en-US">
              <a:latin typeface="Arial" charset="0"/>
              <a:sym typeface="Symbol" pitchFamily="18" charset="2"/>
            </a:endParaRPr>
          </a:p>
          <a:p>
            <a:pPr marL="742950" lvl="1" indent="-285750">
              <a:spcBef>
                <a:spcPct val="20000"/>
              </a:spcBef>
            </a:pPr>
            <a:endParaRPr lang="en-US">
              <a:latin typeface="Arial" charset="0"/>
              <a:sym typeface="Symbol" pitchFamily="18" charset="2"/>
            </a:endParaRPr>
          </a:p>
          <a:p>
            <a:pPr marL="742950" lvl="1" indent="-285750">
              <a:spcBef>
                <a:spcPct val="20000"/>
              </a:spcBef>
            </a:pPr>
            <a:r>
              <a:rPr lang="en-US">
                <a:latin typeface="Arial" charset="0"/>
                <a:sym typeface="Symbol" pitchFamily="18" charset="2"/>
              </a:rPr>
              <a:t>    Where </a:t>
            </a:r>
            <a:r>
              <a:rPr lang="en-US" i="1">
                <a:sym typeface="Symbol" pitchFamily="18" charset="2"/>
              </a:rPr>
              <a:t>m</a:t>
            </a:r>
            <a:r>
              <a:rPr lang="en-US">
                <a:latin typeface="Arial" charset="0"/>
                <a:sym typeface="Symbol" pitchFamily="18" charset="2"/>
              </a:rPr>
              <a:t>  = number of subgroups and </a:t>
            </a:r>
            <a:r>
              <a:rPr lang="en-US" i="1">
                <a:sym typeface="Symbol" pitchFamily="18" charset="2"/>
              </a:rPr>
              <a:t>d</a:t>
            </a:r>
            <a:r>
              <a:rPr lang="en-US" baseline="-25000">
                <a:sym typeface="Symbol" pitchFamily="18" charset="2"/>
              </a:rPr>
              <a:t>2</a:t>
            </a:r>
            <a:r>
              <a:rPr lang="en-US">
                <a:latin typeface="Arial" charset="0"/>
                <a:sym typeface="Symbol" pitchFamily="18" charset="2"/>
              </a:rPr>
              <a:t> is obtained from Appendix 2</a:t>
            </a:r>
          </a:p>
        </p:txBody>
      </p:sp>
      <p:graphicFrame>
        <p:nvGraphicFramePr>
          <p:cNvPr id="476164" name="Object 4"/>
          <p:cNvGraphicFramePr>
            <a:graphicFrameLocks noChangeAspect="1"/>
          </p:cNvGraphicFramePr>
          <p:nvPr/>
        </p:nvGraphicFramePr>
        <p:xfrm>
          <a:off x="5060950" y="1441450"/>
          <a:ext cx="460375" cy="561975"/>
        </p:xfrm>
        <a:graphic>
          <a:graphicData uri="http://schemas.openxmlformats.org/presentationml/2006/ole">
            <p:oleObj spid="_x0000_s476164" name="Equation" r:id="rId3" imgW="228600" imgH="279360" progId="Equation.3">
              <p:embed/>
            </p:oleObj>
          </a:graphicData>
        </a:graphic>
      </p:graphicFrame>
      <p:graphicFrame>
        <p:nvGraphicFramePr>
          <p:cNvPr id="476165" name="Object 5"/>
          <p:cNvGraphicFramePr>
            <a:graphicFrameLocks noChangeAspect="1"/>
          </p:cNvGraphicFramePr>
          <p:nvPr/>
        </p:nvGraphicFramePr>
        <p:xfrm>
          <a:off x="8034338" y="2847975"/>
          <a:ext cx="227012" cy="431800"/>
        </p:xfrm>
        <a:graphic>
          <a:graphicData uri="http://schemas.openxmlformats.org/presentationml/2006/ole">
            <p:oleObj spid="_x0000_s476165" name="Equation" r:id="rId4" imgW="114120" imgH="215640" progId="Equation.3">
              <p:embed/>
            </p:oleObj>
          </a:graphicData>
        </a:graphic>
      </p:graphicFrame>
      <p:graphicFrame>
        <p:nvGraphicFramePr>
          <p:cNvPr id="476166" name="Object 6"/>
          <p:cNvGraphicFramePr>
            <a:graphicFrameLocks noChangeAspect="1"/>
          </p:cNvGraphicFramePr>
          <p:nvPr/>
        </p:nvGraphicFramePr>
        <p:xfrm>
          <a:off x="3065463" y="3278188"/>
          <a:ext cx="2849562" cy="1296987"/>
        </p:xfrm>
        <a:graphic>
          <a:graphicData uri="http://schemas.openxmlformats.org/presentationml/2006/ole">
            <p:oleObj spid="_x0000_s476166" name="Equation" r:id="rId5" imgW="1422360" imgH="647640" progId="Equation.3">
              <p:embed/>
            </p:oleObj>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A2245C92-3F01-4477-8A83-1B73E575FCAB}" type="slidenum">
              <a:rPr lang="en-GB"/>
              <a:pPr/>
              <a:t>139</a:t>
            </a:fld>
            <a:endParaRPr lang="en-GB"/>
          </a:p>
        </p:txBody>
      </p:sp>
      <p:sp>
        <p:nvSpPr>
          <p:cNvPr id="477186"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Capability index</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If the capability index is larger than 1.00, a Case 1 situation exists. This is desirable. The greater this value, the better. The process will remain capable even after a slight shift of the process mean. </a:t>
            </a:r>
          </a:p>
          <a:p>
            <a:pPr marL="342900" indent="-342900">
              <a:spcBef>
                <a:spcPct val="20000"/>
              </a:spcBef>
              <a:buFontTx/>
              <a:buChar char="•"/>
            </a:pPr>
            <a:r>
              <a:rPr lang="en-US">
                <a:latin typeface="Arial" charset="0"/>
              </a:rPr>
              <a:t>If the capability index is equal to 1.00, a Case 2 situation exists. This is not the best. However, if the process is in control and the mean is centered, the process is capable.</a:t>
            </a:r>
          </a:p>
        </p:txBody>
      </p:sp>
      <p:graphicFrame>
        <p:nvGraphicFramePr>
          <p:cNvPr id="477187" name="Object 3"/>
          <p:cNvGraphicFramePr>
            <a:graphicFrameLocks noChangeAspect="1"/>
          </p:cNvGraphicFramePr>
          <p:nvPr/>
        </p:nvGraphicFramePr>
        <p:xfrm>
          <a:off x="3895725" y="1784350"/>
          <a:ext cx="2263775" cy="831850"/>
        </p:xfrm>
        <a:graphic>
          <a:graphicData uri="http://schemas.openxmlformats.org/presentationml/2006/ole">
            <p:oleObj spid="_x0000_s477187" name="Equation" r:id="rId3" imgW="1066680" imgH="393480" progId="Equation.3">
              <p:embed/>
            </p:oleObj>
          </a:graphicData>
        </a:graphic>
      </p:graphicFrame>
      <p:sp>
        <p:nvSpPr>
          <p:cNvPr id="477188"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6</a:t>
            </a:r>
            <a:r>
              <a:rPr lang="en-US" sz="2800" b="1">
                <a:solidFill>
                  <a:schemeClr val="tx2"/>
                </a:solidFill>
                <a:latin typeface="Arial" charset="0"/>
                <a:sym typeface="Symbol" pitchFamily="18" charset="2"/>
              </a:rPr>
              <a:t> Spread Versus Specification Limits</a:t>
            </a:r>
            <a:endParaRPr lang="en-US" sz="440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7FDCBE39-2198-4B75-8CEF-ABEA2FA2989C}" type="slidenum">
              <a:rPr lang="en-GB"/>
              <a:pPr/>
              <a:t>14</a:t>
            </a:fld>
            <a:endParaRPr lang="en-GB"/>
          </a:p>
        </p:txBody>
      </p:sp>
      <p:sp>
        <p:nvSpPr>
          <p:cNvPr id="322562" name="Rectangle 2"/>
          <p:cNvSpPr>
            <a:spLocks noChangeArrowheads="1"/>
          </p:cNvSpPr>
          <p:nvPr/>
        </p:nvSpPr>
        <p:spPr bwMode="auto">
          <a:xfrm>
            <a:off x="533400" y="533400"/>
            <a:ext cx="8077200" cy="1163638"/>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The Evolution of Quality</a:t>
            </a:r>
            <a:endParaRPr lang="en-US" sz="6000" b="1" i="1">
              <a:solidFill>
                <a:schemeClr val="tx2"/>
              </a:solidFill>
              <a:effectLst>
                <a:outerShdw blurRad="38100" dist="38100" dir="2700000" algn="tl">
                  <a:srgbClr val="C0C0C0"/>
                </a:outerShdw>
              </a:effectLst>
            </a:endParaRPr>
          </a:p>
        </p:txBody>
      </p:sp>
      <p:sp>
        <p:nvSpPr>
          <p:cNvPr id="32256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Statistical quality control</a:t>
            </a:r>
          </a:p>
          <a:p>
            <a:pPr marL="742950" lvl="1" indent="-285750">
              <a:spcBef>
                <a:spcPct val="20000"/>
              </a:spcBef>
              <a:buFontTx/>
              <a:buChar char="–"/>
            </a:pPr>
            <a:r>
              <a:rPr lang="en-US">
                <a:latin typeface="Arial" charset="0"/>
              </a:rPr>
              <a:t>Shewart control chart uses the concepts of statistics to detect systematic problems that must be fixed in order to prevent the production of a large number of defective items </a:t>
            </a:r>
          </a:p>
          <a:p>
            <a:pPr marL="742950" lvl="1" indent="-285750">
              <a:spcBef>
                <a:spcPct val="20000"/>
              </a:spcBef>
              <a:buFontTx/>
              <a:buChar char="–"/>
            </a:pPr>
            <a:r>
              <a:rPr lang="en-US">
                <a:latin typeface="Arial" charset="0"/>
              </a:rPr>
              <a:t>Acceptance sampling eliminates the need for 100% inspection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9F733ECA-1EF6-45F3-B8D4-82C1834A864E}" type="slidenum">
              <a:rPr lang="en-GB"/>
              <a:pPr/>
              <a:t>140</a:t>
            </a:fld>
            <a:endParaRPr lang="en-GB"/>
          </a:p>
        </p:txBody>
      </p:sp>
      <p:sp>
        <p:nvSpPr>
          <p:cNvPr id="478210"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 capability index is less than 1.00, a Case 3 situation exists. This is undesirable and the process is not capable to meet the specifications.</a:t>
            </a:r>
          </a:p>
          <a:p>
            <a:pPr marL="342900" indent="-342900">
              <a:spcBef>
                <a:spcPct val="20000"/>
              </a:spcBef>
              <a:buFontTx/>
              <a:buChar char="•"/>
            </a:pPr>
            <a:r>
              <a:rPr lang="en-US">
                <a:latin typeface="Arial" charset="0"/>
              </a:rPr>
              <a:t>The capability ratio:</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The capability ratio is the inverse of the capability index and interpreted similarly. A capability ratio of less than 1 is the most desirable situation.  </a:t>
            </a:r>
          </a:p>
          <a:p>
            <a:pPr marL="342900" indent="-342900">
              <a:spcBef>
                <a:spcPct val="20000"/>
              </a:spcBef>
              <a:buFontTx/>
              <a:buChar char="•"/>
            </a:pPr>
            <a:r>
              <a:rPr lang="en-US">
                <a:latin typeface="Arial" charset="0"/>
              </a:rPr>
              <a:t>The                values do not reflect process centering. </a:t>
            </a:r>
          </a:p>
        </p:txBody>
      </p:sp>
      <p:sp>
        <p:nvSpPr>
          <p:cNvPr id="478211"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6</a:t>
            </a:r>
            <a:r>
              <a:rPr lang="en-US" sz="2800" b="1">
                <a:solidFill>
                  <a:schemeClr val="tx2"/>
                </a:solidFill>
                <a:latin typeface="Arial" charset="0"/>
                <a:sym typeface="Symbol" pitchFamily="18" charset="2"/>
              </a:rPr>
              <a:t> Spread Versus Specification Limits</a:t>
            </a:r>
            <a:endParaRPr lang="en-US" sz="4400">
              <a:solidFill>
                <a:schemeClr val="tx2"/>
              </a:solidFill>
            </a:endParaRPr>
          </a:p>
        </p:txBody>
      </p:sp>
      <p:graphicFrame>
        <p:nvGraphicFramePr>
          <p:cNvPr id="478212" name="Object 4"/>
          <p:cNvGraphicFramePr>
            <a:graphicFrameLocks noChangeAspect="1"/>
          </p:cNvGraphicFramePr>
          <p:nvPr/>
        </p:nvGraphicFramePr>
        <p:xfrm>
          <a:off x="3136900" y="3675063"/>
          <a:ext cx="2182813" cy="831850"/>
        </p:xfrm>
        <a:graphic>
          <a:graphicData uri="http://schemas.openxmlformats.org/presentationml/2006/ole">
            <p:oleObj spid="_x0000_s478212" name="Equation" r:id="rId3" imgW="1028520" imgH="393480" progId="Equation.3">
              <p:embed/>
            </p:oleObj>
          </a:graphicData>
        </a:graphic>
      </p:graphicFrame>
      <p:graphicFrame>
        <p:nvGraphicFramePr>
          <p:cNvPr id="478213" name="Object 5"/>
          <p:cNvGraphicFramePr>
            <a:graphicFrameLocks noChangeAspect="1"/>
          </p:cNvGraphicFramePr>
          <p:nvPr/>
        </p:nvGraphicFramePr>
        <p:xfrm>
          <a:off x="1722438" y="5640388"/>
          <a:ext cx="1150937" cy="482600"/>
        </p:xfrm>
        <a:graphic>
          <a:graphicData uri="http://schemas.openxmlformats.org/presentationml/2006/ole">
            <p:oleObj spid="_x0000_s478213" name="Equation" r:id="rId4" imgW="571320" imgH="241200" progId="Equation.3">
              <p:embed/>
            </p:oleObj>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36278786-C889-4C69-8CEE-C55FAA7A3230}" type="slidenum">
              <a:rPr lang="en-GB"/>
              <a:pPr/>
              <a:t>141</a:t>
            </a:fld>
            <a:endParaRPr lang="en-GB"/>
          </a:p>
        </p:txBody>
      </p:sp>
      <p:sp>
        <p:nvSpPr>
          <p:cNvPr id="479234"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i="1"/>
              <a:t>C</a:t>
            </a:r>
            <a:r>
              <a:rPr lang="en-US" i="1" baseline="-25000"/>
              <a:t>pk</a:t>
            </a: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When </a:t>
            </a:r>
            <a:r>
              <a:rPr lang="en-US" i="1"/>
              <a:t>C</a:t>
            </a:r>
            <a:r>
              <a:rPr lang="en-US" i="1" baseline="-25000"/>
              <a:t>pk</a:t>
            </a:r>
            <a:r>
              <a:rPr lang="en-US"/>
              <a:t> </a:t>
            </a:r>
            <a:r>
              <a:rPr lang="en-US">
                <a:latin typeface="Arial" charset="0"/>
              </a:rPr>
              <a:t>has a value at least 1.00, the process is capable and follows specifications</a:t>
            </a:r>
          </a:p>
          <a:p>
            <a:pPr marL="342900" indent="-342900">
              <a:spcBef>
                <a:spcPct val="20000"/>
              </a:spcBef>
              <a:buFontTx/>
              <a:buChar char="•"/>
            </a:pPr>
            <a:r>
              <a:rPr lang="en-US">
                <a:latin typeface="Arial" charset="0"/>
              </a:rPr>
              <a:t>When </a:t>
            </a:r>
            <a:r>
              <a:rPr lang="en-US" i="1"/>
              <a:t>C</a:t>
            </a:r>
            <a:r>
              <a:rPr lang="en-US" i="1" baseline="-25000"/>
              <a:t>pk</a:t>
            </a:r>
            <a:r>
              <a:rPr lang="en-US"/>
              <a:t> </a:t>
            </a:r>
            <a:r>
              <a:rPr lang="en-US">
                <a:latin typeface="Arial" charset="0"/>
              </a:rPr>
              <a:t>has a value less than 1.00, the process is not capable and does not follow specifications</a:t>
            </a:r>
          </a:p>
        </p:txBody>
      </p:sp>
      <p:graphicFrame>
        <p:nvGraphicFramePr>
          <p:cNvPr id="479235" name="Object 3"/>
          <p:cNvGraphicFramePr>
            <a:graphicFrameLocks noChangeAspect="1"/>
          </p:cNvGraphicFramePr>
          <p:nvPr/>
        </p:nvGraphicFramePr>
        <p:xfrm>
          <a:off x="2228850" y="1741488"/>
          <a:ext cx="4913313" cy="1854200"/>
        </p:xfrm>
        <a:graphic>
          <a:graphicData uri="http://schemas.openxmlformats.org/presentationml/2006/ole">
            <p:oleObj spid="_x0000_s479235" name="Equation" r:id="rId3" imgW="2425680" imgH="914400" progId="Equation.3">
              <p:embed/>
            </p:oleObj>
          </a:graphicData>
        </a:graphic>
      </p:graphicFrame>
      <p:sp>
        <p:nvSpPr>
          <p:cNvPr id="479236"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6</a:t>
            </a:r>
            <a:r>
              <a:rPr lang="en-US" sz="2800" b="1">
                <a:solidFill>
                  <a:schemeClr val="tx2"/>
                </a:solidFill>
                <a:latin typeface="Arial" charset="0"/>
                <a:sym typeface="Symbol" pitchFamily="18" charset="2"/>
              </a:rPr>
              <a:t> Spread Versus Specification Limits</a:t>
            </a:r>
            <a:endParaRPr lang="en-US" sz="4400">
              <a:solidFill>
                <a:schemeClr val="tx2"/>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C81769C-F372-432A-803F-3DB1822E3925}" type="slidenum">
              <a:rPr lang="en-GB"/>
              <a:pPr/>
              <a:t>142</a:t>
            </a:fld>
            <a:endParaRPr lang="en-GB"/>
          </a:p>
        </p:txBody>
      </p:sp>
      <p:sp>
        <p:nvSpPr>
          <p:cNvPr id="480258"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When the process is centered, </a:t>
            </a:r>
            <a:endParaRPr lang="en-US"/>
          </a:p>
          <a:p>
            <a:pPr marL="342900" indent="-342900">
              <a:spcBef>
                <a:spcPct val="20000"/>
              </a:spcBef>
            </a:pPr>
            <a:r>
              <a:rPr lang="en-US" i="1"/>
              <a:t>				 C</a:t>
            </a:r>
            <a:r>
              <a:rPr lang="en-US" i="1" baseline="-25000"/>
              <a:t>p</a:t>
            </a:r>
            <a:r>
              <a:rPr lang="en-US" i="1"/>
              <a:t> = C</a:t>
            </a:r>
            <a:r>
              <a:rPr lang="en-US" i="1" baseline="-25000"/>
              <a:t>pk</a:t>
            </a:r>
            <a:endParaRPr lang="en-US">
              <a:latin typeface="Arial" charset="0"/>
            </a:endParaRPr>
          </a:p>
          <a:p>
            <a:pPr marL="342900" indent="-342900">
              <a:spcBef>
                <a:spcPct val="20000"/>
              </a:spcBef>
              <a:buFontTx/>
              <a:buChar char="•"/>
            </a:pPr>
            <a:r>
              <a:rPr lang="en-US" i="1"/>
              <a:t>C</a:t>
            </a:r>
            <a:r>
              <a:rPr lang="en-US" i="1" baseline="-25000"/>
              <a:t>pk</a:t>
            </a:r>
            <a:r>
              <a:rPr lang="en-US">
                <a:latin typeface="Arial" charset="0"/>
              </a:rPr>
              <a:t> is always less than or equal to </a:t>
            </a:r>
            <a:r>
              <a:rPr lang="en-US" i="1"/>
              <a:t>C</a:t>
            </a:r>
            <a:r>
              <a:rPr lang="en-US" i="1" baseline="-25000"/>
              <a:t>p</a:t>
            </a:r>
          </a:p>
          <a:p>
            <a:pPr marL="342900" indent="-342900">
              <a:spcBef>
                <a:spcPct val="20000"/>
              </a:spcBef>
              <a:buFontTx/>
              <a:buChar char="•"/>
            </a:pPr>
            <a:r>
              <a:rPr lang="en-US">
                <a:latin typeface="Arial" charset="0"/>
              </a:rPr>
              <a:t>If </a:t>
            </a:r>
            <a:r>
              <a:rPr lang="en-US" i="1"/>
              <a:t>C</a:t>
            </a:r>
            <a:r>
              <a:rPr lang="en-US" i="1" baseline="-25000"/>
              <a:t>p</a:t>
            </a:r>
            <a:r>
              <a:rPr lang="en-US">
                <a:latin typeface="Arial" charset="0"/>
              </a:rPr>
              <a:t> &gt; 1 and</a:t>
            </a:r>
          </a:p>
          <a:p>
            <a:pPr marL="742950" lvl="1" indent="-285750">
              <a:spcBef>
                <a:spcPct val="20000"/>
              </a:spcBef>
              <a:buFontTx/>
              <a:buChar char="–"/>
            </a:pPr>
            <a:r>
              <a:rPr lang="en-US">
                <a:latin typeface="Arial" charset="0"/>
              </a:rPr>
              <a:t>If the process is in control and centered, then the process is capable. </a:t>
            </a:r>
          </a:p>
          <a:p>
            <a:pPr marL="742950" lvl="1" indent="-285750">
              <a:spcBef>
                <a:spcPct val="20000"/>
              </a:spcBef>
              <a:buFontTx/>
              <a:buChar char="–"/>
            </a:pPr>
            <a:r>
              <a:rPr lang="en-US">
                <a:latin typeface="Arial" charset="0"/>
              </a:rPr>
              <a:t>If the process is not centered, the process may or may not be capable.</a:t>
            </a:r>
          </a:p>
          <a:p>
            <a:pPr marL="342900" indent="-342900">
              <a:spcBef>
                <a:spcPct val="20000"/>
              </a:spcBef>
              <a:buFontTx/>
              <a:buChar char="•"/>
            </a:pPr>
            <a:r>
              <a:rPr lang="en-US">
                <a:latin typeface="Arial" charset="0"/>
              </a:rPr>
              <a:t>If </a:t>
            </a:r>
            <a:r>
              <a:rPr lang="en-US" i="1"/>
              <a:t>C</a:t>
            </a:r>
            <a:r>
              <a:rPr lang="en-US" i="1" baseline="-25000"/>
              <a:t>p</a:t>
            </a:r>
            <a:r>
              <a:rPr lang="en-US">
                <a:latin typeface="Arial" charset="0"/>
              </a:rPr>
              <a:t> &lt; 1, the process is not capable.</a:t>
            </a:r>
          </a:p>
        </p:txBody>
      </p:sp>
      <p:sp>
        <p:nvSpPr>
          <p:cNvPr id="48025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6</a:t>
            </a:r>
            <a:r>
              <a:rPr lang="en-US" sz="2800" b="1">
                <a:solidFill>
                  <a:schemeClr val="tx2"/>
                </a:solidFill>
                <a:latin typeface="Arial" charset="0"/>
                <a:sym typeface="Symbol" pitchFamily="18" charset="2"/>
              </a:rPr>
              <a:t> Spread Versus Specification Limits</a:t>
            </a:r>
            <a:endParaRPr lang="en-US" sz="4400">
              <a:solidFill>
                <a:schemeClr val="tx2"/>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D2EE615E-68F0-4D78-9BD2-20930BE4767A}" type="slidenum">
              <a:rPr lang="en-GB"/>
              <a:pPr/>
              <a:t>143</a:t>
            </a:fld>
            <a:endParaRPr lang="en-GB"/>
          </a:p>
        </p:txBody>
      </p:sp>
      <p:sp>
        <p:nvSpPr>
          <p:cNvPr id="481282" name="Rectangle 2"/>
          <p:cNvSpPr>
            <a:spLocks noChangeArrowheads="1"/>
          </p:cNvSpPr>
          <p:nvPr/>
        </p:nvSpPr>
        <p:spPr bwMode="auto">
          <a:xfrm>
            <a:off x="685800" y="10287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 hospital is using                 charts to record the time it takes to process  patient account information. A sample of 5 applications is taken each day. The first four weeks’ (20 days’) data give the following values:</a:t>
            </a:r>
          </a:p>
          <a:p>
            <a:pPr marL="342900" indent="-342900">
              <a:spcBef>
                <a:spcPct val="20000"/>
              </a:spcBef>
              <a:buFontTx/>
              <a:buChar char="•"/>
            </a:pPr>
            <a:endParaRPr lang="en-US">
              <a:latin typeface="Arial" charset="0"/>
            </a:endParaRPr>
          </a:p>
          <a:p>
            <a:pPr marL="342900" indent="-342900">
              <a:spcBef>
                <a:spcPct val="20000"/>
              </a:spcBef>
            </a:pPr>
            <a:r>
              <a:rPr lang="en-US">
                <a:latin typeface="Arial" charset="0"/>
              </a:rPr>
              <a:t>	</a:t>
            </a:r>
            <a:br>
              <a:rPr lang="en-US">
                <a:latin typeface="Arial" charset="0"/>
              </a:rPr>
            </a:br>
            <a:r>
              <a:rPr lang="en-US">
                <a:latin typeface="Arial" charset="0"/>
              </a:rPr>
              <a:t>If the upper and lower specifications are 21 minutes and 13 minutes, respectively, calculate</a:t>
            </a:r>
          </a:p>
          <a:p>
            <a:pPr marL="342900" indent="-342900">
              <a:spcBef>
                <a:spcPct val="20000"/>
              </a:spcBef>
            </a:pPr>
            <a:endParaRPr lang="en-US">
              <a:latin typeface="Arial" charset="0"/>
            </a:endParaRPr>
          </a:p>
          <a:p>
            <a:pPr marL="342900" indent="-342900">
              <a:spcBef>
                <a:spcPct val="20000"/>
              </a:spcBef>
            </a:pPr>
            <a:r>
              <a:rPr lang="en-US">
                <a:latin typeface="Arial" charset="0"/>
              </a:rPr>
              <a:t>	</a:t>
            </a:r>
          </a:p>
          <a:p>
            <a:pPr marL="342900" indent="-342900">
              <a:spcBef>
                <a:spcPct val="20000"/>
              </a:spcBef>
            </a:pPr>
            <a:r>
              <a:rPr lang="en-US">
                <a:latin typeface="Arial" charset="0"/>
              </a:rPr>
              <a:t>	and interpret the indices.</a:t>
            </a:r>
          </a:p>
        </p:txBody>
      </p:sp>
      <p:graphicFrame>
        <p:nvGraphicFramePr>
          <p:cNvPr id="481283" name="Object 3"/>
          <p:cNvGraphicFramePr>
            <a:graphicFrameLocks noChangeAspect="1"/>
          </p:cNvGraphicFramePr>
          <p:nvPr/>
        </p:nvGraphicFramePr>
        <p:xfrm>
          <a:off x="3709988" y="1008063"/>
          <a:ext cx="1204912" cy="433387"/>
        </p:xfrm>
        <a:graphic>
          <a:graphicData uri="http://schemas.openxmlformats.org/presentationml/2006/ole">
            <p:oleObj spid="_x0000_s481283" name="Equation" r:id="rId3" imgW="596880" imgH="215640" progId="Equation.3">
              <p:embed/>
            </p:oleObj>
          </a:graphicData>
        </a:graphic>
      </p:graphicFrame>
      <p:graphicFrame>
        <p:nvGraphicFramePr>
          <p:cNvPr id="481284" name="Object 4"/>
          <p:cNvGraphicFramePr>
            <a:graphicFrameLocks noChangeAspect="1"/>
          </p:cNvGraphicFramePr>
          <p:nvPr/>
        </p:nvGraphicFramePr>
        <p:xfrm>
          <a:off x="2876550" y="2709863"/>
          <a:ext cx="3332163" cy="485775"/>
        </p:xfrm>
        <a:graphic>
          <a:graphicData uri="http://schemas.openxmlformats.org/presentationml/2006/ole">
            <p:oleObj spid="_x0000_s481284" name="Equation" r:id="rId4" imgW="1650960" imgH="241200" progId="Equation.3">
              <p:embed/>
            </p:oleObj>
          </a:graphicData>
        </a:graphic>
      </p:graphicFrame>
      <p:graphicFrame>
        <p:nvGraphicFramePr>
          <p:cNvPr id="481285" name="Object 5"/>
          <p:cNvGraphicFramePr>
            <a:graphicFrameLocks noChangeAspect="1"/>
          </p:cNvGraphicFramePr>
          <p:nvPr/>
        </p:nvGraphicFramePr>
        <p:xfrm>
          <a:off x="3390900" y="4233863"/>
          <a:ext cx="2309813" cy="660400"/>
        </p:xfrm>
        <a:graphic>
          <a:graphicData uri="http://schemas.openxmlformats.org/presentationml/2006/ole">
            <p:oleObj spid="_x0000_s481285" name="Equation" r:id="rId5" imgW="1155600" imgH="330120" progId="Equation.3">
              <p:embed/>
            </p:oleObj>
          </a:graphicData>
        </a:graphic>
      </p:graphicFrame>
      <p:sp>
        <p:nvSpPr>
          <p:cNvPr id="481286" name="Rectangle 6"/>
          <p:cNvSpPr>
            <a:spLocks noChangeArrowheads="1"/>
          </p:cNvSpPr>
          <p:nvPr/>
        </p:nvSpPr>
        <p:spPr bwMode="auto">
          <a:xfrm>
            <a:off x="685800" y="0"/>
            <a:ext cx="7772400" cy="715963"/>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3</a:t>
            </a:r>
            <a:endParaRPr lang="en-US" sz="4400">
              <a:solidFill>
                <a:schemeClr val="tx2"/>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1237698-6B5D-4CCA-95EF-47F5FC1DCF90}" type="slidenum">
              <a:rPr lang="en-GB"/>
              <a:pPr/>
              <a:t>144</a:t>
            </a:fld>
            <a:endParaRPr lang="en-GB"/>
          </a:p>
        </p:txBody>
      </p:sp>
      <p:sp>
        <p:nvSpPr>
          <p:cNvPr id="482306" name="Rectangle 2"/>
          <p:cNvSpPr>
            <a:spLocks noChangeArrowheads="1"/>
          </p:cNvSpPr>
          <p:nvPr/>
        </p:nvSpPr>
        <p:spPr bwMode="auto">
          <a:xfrm>
            <a:off x="685800" y="0"/>
            <a:ext cx="7772400" cy="715963"/>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4</a:t>
            </a:r>
            <a:endParaRPr lang="en-US" sz="4400">
              <a:solidFill>
                <a:schemeClr val="tx2"/>
              </a:solidFill>
            </a:endParaRPr>
          </a:p>
        </p:txBody>
      </p:sp>
      <p:sp>
        <p:nvSpPr>
          <p:cNvPr id="482307" name="Rectangle 3"/>
          <p:cNvSpPr>
            <a:spLocks noChangeArrowheads="1"/>
          </p:cNvSpPr>
          <p:nvPr/>
        </p:nvSpPr>
        <p:spPr bwMode="auto">
          <a:xfrm>
            <a:off x="274638" y="758825"/>
            <a:ext cx="8572500" cy="5462588"/>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 certain manufacturing process has been operating in control at a mean </a:t>
            </a:r>
            <a:r>
              <a:rPr lang="en-US" i="1">
                <a:latin typeface="Arial" charset="0"/>
                <a:sym typeface="Symbol" pitchFamily="18" charset="2"/>
              </a:rPr>
              <a:t></a:t>
            </a:r>
            <a:r>
              <a:rPr lang="en-US">
                <a:latin typeface="Arial" charset="0"/>
                <a:sym typeface="Symbol" pitchFamily="18" charset="2"/>
              </a:rPr>
              <a:t> of 65.00 mm with upper and lower control limits on the     chart of 65.225 and 64.775 respectively. The process standard deviation is known to be 0.15 mm, and specifications on the dimensions are 65.00±0.50 mm. </a:t>
            </a:r>
          </a:p>
          <a:p>
            <a:pPr marL="342900" indent="-342900">
              <a:spcBef>
                <a:spcPct val="20000"/>
              </a:spcBef>
            </a:pPr>
            <a:r>
              <a:rPr lang="en-US">
                <a:latin typeface="Arial" charset="0"/>
                <a:sym typeface="Symbol" pitchFamily="18" charset="2"/>
              </a:rPr>
              <a:t>(</a:t>
            </a:r>
            <a:r>
              <a:rPr lang="en-US" i="1">
                <a:latin typeface="Arial" charset="0"/>
                <a:sym typeface="Symbol" pitchFamily="18" charset="2"/>
              </a:rPr>
              <a:t>a</a:t>
            </a:r>
            <a:r>
              <a:rPr lang="en-US">
                <a:latin typeface="Arial" charset="0"/>
                <a:sym typeface="Symbol" pitchFamily="18" charset="2"/>
              </a:rPr>
              <a:t>) What is the probability of not detecting a shift in the mean to 64.75 mm on the first subgroup sampled after the shift occurs. The subgroup size is four.</a:t>
            </a:r>
          </a:p>
          <a:p>
            <a:pPr marL="342900" indent="-342900">
              <a:spcBef>
                <a:spcPct val="20000"/>
              </a:spcBef>
            </a:pPr>
            <a:r>
              <a:rPr lang="en-US">
                <a:latin typeface="Arial" charset="0"/>
                <a:sym typeface="Symbol" pitchFamily="18" charset="2"/>
              </a:rPr>
              <a:t>(</a:t>
            </a:r>
            <a:r>
              <a:rPr lang="en-US" i="1">
                <a:latin typeface="Arial" charset="0"/>
                <a:sym typeface="Symbol" pitchFamily="18" charset="2"/>
              </a:rPr>
              <a:t>b</a:t>
            </a:r>
            <a:r>
              <a:rPr lang="en-US">
                <a:latin typeface="Arial" charset="0"/>
                <a:sym typeface="Symbol" pitchFamily="18" charset="2"/>
              </a:rPr>
              <a:t>) What proportion of nonconforming product results from the shift described in part (</a:t>
            </a:r>
            <a:r>
              <a:rPr lang="en-US" i="1">
                <a:latin typeface="Arial" charset="0"/>
                <a:sym typeface="Symbol" pitchFamily="18" charset="2"/>
              </a:rPr>
              <a:t>a</a:t>
            </a:r>
            <a:r>
              <a:rPr lang="en-US">
                <a:latin typeface="Arial" charset="0"/>
                <a:sym typeface="Symbol" pitchFamily="18" charset="2"/>
              </a:rPr>
              <a:t>)? Assume a normal distribution of this dimension.</a:t>
            </a:r>
          </a:p>
          <a:p>
            <a:pPr marL="342900" indent="-342900">
              <a:spcBef>
                <a:spcPct val="20000"/>
              </a:spcBef>
            </a:pPr>
            <a:r>
              <a:rPr lang="en-US">
                <a:latin typeface="Arial" charset="0"/>
                <a:sym typeface="Symbol" pitchFamily="18" charset="2"/>
              </a:rPr>
              <a:t>(c) Calculate the process capability indices </a:t>
            </a:r>
            <a:r>
              <a:rPr lang="en-US" i="1">
                <a:latin typeface="Arial" charset="0"/>
                <a:sym typeface="Symbol" pitchFamily="18" charset="2"/>
              </a:rPr>
              <a:t>C</a:t>
            </a:r>
            <a:r>
              <a:rPr lang="en-US" i="1" baseline="-25000">
                <a:latin typeface="Arial" charset="0"/>
                <a:sym typeface="Symbol" pitchFamily="18" charset="2"/>
              </a:rPr>
              <a:t>p</a:t>
            </a:r>
            <a:r>
              <a:rPr lang="en-US">
                <a:latin typeface="Arial" charset="0"/>
                <a:sym typeface="Symbol" pitchFamily="18" charset="2"/>
              </a:rPr>
              <a:t> and </a:t>
            </a:r>
            <a:r>
              <a:rPr lang="en-US" i="1">
                <a:latin typeface="Arial" charset="0"/>
                <a:sym typeface="Symbol" pitchFamily="18" charset="2"/>
              </a:rPr>
              <a:t>C</a:t>
            </a:r>
            <a:r>
              <a:rPr lang="en-US" i="1" baseline="-25000">
                <a:latin typeface="Arial" charset="0"/>
                <a:sym typeface="Symbol" pitchFamily="18" charset="2"/>
              </a:rPr>
              <a:t>pk</a:t>
            </a:r>
            <a:r>
              <a:rPr lang="en-US">
                <a:latin typeface="Arial" charset="0"/>
                <a:sym typeface="Symbol" pitchFamily="18" charset="2"/>
              </a:rPr>
              <a:t> for this process, and comment on their meaning relative to parts (</a:t>
            </a:r>
            <a:r>
              <a:rPr lang="en-US" i="1">
                <a:latin typeface="Arial" charset="0"/>
                <a:sym typeface="Symbol" pitchFamily="18" charset="2"/>
              </a:rPr>
              <a:t>a</a:t>
            </a:r>
            <a:r>
              <a:rPr lang="en-US">
                <a:latin typeface="Arial" charset="0"/>
                <a:sym typeface="Symbol" pitchFamily="18" charset="2"/>
              </a:rPr>
              <a:t>) and (</a:t>
            </a:r>
            <a:r>
              <a:rPr lang="en-US" i="1">
                <a:latin typeface="Arial" charset="0"/>
                <a:sym typeface="Symbol" pitchFamily="18" charset="2"/>
              </a:rPr>
              <a:t>b</a:t>
            </a:r>
            <a:r>
              <a:rPr lang="en-US">
                <a:latin typeface="Arial" charset="0"/>
                <a:sym typeface="Symbol" pitchFamily="18" charset="2"/>
              </a:rPr>
              <a:t>).</a:t>
            </a:r>
            <a:endParaRPr lang="en-US">
              <a:latin typeface="Arial"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28F87385-94B9-469A-86BC-FA4C043ED799}" type="slidenum">
              <a:rPr lang="en-GB"/>
              <a:pPr/>
              <a:t>145</a:t>
            </a:fld>
            <a:endParaRPr lang="en-GB"/>
          </a:p>
        </p:txBody>
      </p:sp>
      <p:sp>
        <p:nvSpPr>
          <p:cNvPr id="483330"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 and Exercises</a:t>
            </a:r>
            <a:endParaRPr lang="en-US" sz="4400">
              <a:solidFill>
                <a:schemeClr val="tx2"/>
              </a:solidFill>
            </a:endParaRPr>
          </a:p>
        </p:txBody>
      </p:sp>
      <p:sp>
        <p:nvSpPr>
          <p:cNvPr id="483331"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6</a:t>
            </a:r>
          </a:p>
          <a:p>
            <a:pPr marL="685800" lvl="1">
              <a:spcBef>
                <a:spcPct val="20000"/>
              </a:spcBef>
              <a:buFontTx/>
              <a:buChar char="–"/>
            </a:pPr>
            <a:r>
              <a:rPr lang="en-US">
                <a:latin typeface="Arial" charset="0"/>
              </a:rPr>
              <a:t> Reading pp. 280-303, Exercises 3, 4, 11, 13 (2</a:t>
            </a:r>
            <a:r>
              <a:rPr lang="en-US" baseline="30000">
                <a:latin typeface="Arial" charset="0"/>
              </a:rPr>
              <a:t>nd</a:t>
            </a:r>
            <a:r>
              <a:rPr lang="en-US">
                <a:latin typeface="Arial" charset="0"/>
              </a:rPr>
              <a:t> ed.)</a:t>
            </a:r>
          </a:p>
          <a:p>
            <a:pPr marL="685800" lvl="1">
              <a:spcBef>
                <a:spcPct val="20000"/>
              </a:spcBef>
              <a:buFontTx/>
              <a:buChar char="–"/>
            </a:pPr>
            <a:r>
              <a:rPr lang="en-US">
                <a:latin typeface="Arial" charset="0"/>
              </a:rPr>
              <a:t> Reading pp. 286-309, Exercises 3, 4, 9, 13 (3</a:t>
            </a:r>
            <a:r>
              <a:rPr lang="en-US" baseline="30000">
                <a:latin typeface="Arial" charset="0"/>
              </a:rPr>
              <a:t>rd</a:t>
            </a:r>
            <a:r>
              <a:rPr lang="en-US">
                <a:latin typeface="Arial" charset="0"/>
              </a:rPr>
              <a:t> ed.)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42C0A54-A751-4290-A505-CADB39D93BE4}" type="slidenum">
              <a:rPr lang="en-GB"/>
              <a:pPr/>
              <a:t>146</a:t>
            </a:fld>
            <a:endParaRPr lang="en-GB"/>
          </a:p>
        </p:txBody>
      </p:sp>
      <p:sp>
        <p:nvSpPr>
          <p:cNvPr id="485378" name="Rectangle 2"/>
          <p:cNvSpPr>
            <a:spLocks noChangeArrowheads="1"/>
          </p:cNvSpPr>
          <p:nvPr/>
        </p:nvSpPr>
        <p:spPr bwMode="auto">
          <a:xfrm>
            <a:off x="723900" y="647700"/>
            <a:ext cx="7772400" cy="762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CHAPTER 7: OTHER VARIABLE CONTROL CHARTS</a:t>
            </a:r>
            <a:endParaRPr lang="en-US" sz="4400">
              <a:solidFill>
                <a:schemeClr val="tx2"/>
              </a:solidFill>
            </a:endParaRPr>
          </a:p>
        </p:txBody>
      </p:sp>
      <p:sp>
        <p:nvSpPr>
          <p:cNvPr id="485379" name="Rectangle 3"/>
          <p:cNvSpPr>
            <a:spLocks noChangeArrowheads="1"/>
          </p:cNvSpPr>
          <p:nvPr/>
        </p:nvSpPr>
        <p:spPr bwMode="auto">
          <a:xfrm>
            <a:off x="723900" y="1905000"/>
            <a:ext cx="7772400" cy="41148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pPr>
            <a:r>
              <a:rPr lang="en-US" b="1">
                <a:latin typeface="Arial" charset="0"/>
              </a:rPr>
              <a:t>Outline</a:t>
            </a:r>
          </a:p>
          <a:p>
            <a:pPr marL="342900" indent="-342900">
              <a:lnSpc>
                <a:spcPct val="90000"/>
              </a:lnSpc>
              <a:spcBef>
                <a:spcPct val="20000"/>
              </a:spcBef>
              <a:buFontTx/>
              <a:buChar char="•"/>
            </a:pPr>
            <a:endParaRPr lang="en-US" b="1">
              <a:latin typeface="Arial" charset="0"/>
            </a:endParaRPr>
          </a:p>
          <a:p>
            <a:pPr marL="342900" indent="-342900">
              <a:lnSpc>
                <a:spcPct val="90000"/>
              </a:lnSpc>
              <a:spcBef>
                <a:spcPct val="20000"/>
              </a:spcBef>
              <a:buFontTx/>
              <a:buChar char="•"/>
            </a:pPr>
            <a:r>
              <a:rPr lang="en-US">
                <a:latin typeface="Arial" charset="0"/>
              </a:rPr>
              <a:t>Individual and moving-range charts</a:t>
            </a:r>
          </a:p>
          <a:p>
            <a:pPr marL="342900" indent="-342900">
              <a:lnSpc>
                <a:spcPct val="90000"/>
              </a:lnSpc>
              <a:spcBef>
                <a:spcPct val="20000"/>
              </a:spcBef>
              <a:buFontTx/>
              <a:buChar char="•"/>
            </a:pPr>
            <a:r>
              <a:rPr lang="en-US">
                <a:latin typeface="Arial" charset="0"/>
              </a:rPr>
              <a:t>Moving-average and moving-range charts</a:t>
            </a:r>
          </a:p>
          <a:p>
            <a:pPr marL="342900" indent="-342900">
              <a:lnSpc>
                <a:spcPct val="90000"/>
              </a:lnSpc>
              <a:spcBef>
                <a:spcPct val="20000"/>
              </a:spcBef>
              <a:buFontTx/>
              <a:buChar char="•"/>
            </a:pPr>
            <a:r>
              <a:rPr lang="en-US">
                <a:latin typeface="Arial" charset="0"/>
              </a:rPr>
              <a:t>A chart plotting all individual values</a:t>
            </a:r>
          </a:p>
          <a:p>
            <a:pPr marL="342900" indent="-342900">
              <a:lnSpc>
                <a:spcPct val="90000"/>
              </a:lnSpc>
              <a:spcBef>
                <a:spcPct val="20000"/>
              </a:spcBef>
              <a:buFontTx/>
              <a:buChar char="•"/>
            </a:pPr>
            <a:r>
              <a:rPr lang="en-US">
                <a:latin typeface="Arial" charset="0"/>
              </a:rPr>
              <a:t>Median and range charts</a:t>
            </a:r>
          </a:p>
          <a:p>
            <a:pPr marL="342900" indent="-342900">
              <a:lnSpc>
                <a:spcPct val="90000"/>
              </a:lnSpc>
              <a:spcBef>
                <a:spcPct val="20000"/>
              </a:spcBef>
              <a:buFontTx/>
              <a:buChar char="•"/>
            </a:pPr>
            <a:r>
              <a:rPr lang="en-US">
                <a:latin typeface="Arial" charset="0"/>
              </a:rPr>
              <a:t>Run charts</a:t>
            </a:r>
          </a:p>
          <a:p>
            <a:pPr marL="342900" indent="-342900">
              <a:lnSpc>
                <a:spcPct val="90000"/>
              </a:lnSpc>
              <a:spcBef>
                <a:spcPct val="20000"/>
              </a:spcBef>
              <a:buFontTx/>
              <a:buChar char="•"/>
            </a:pPr>
            <a:r>
              <a:rPr lang="en-US">
                <a:latin typeface="Arial" charset="0"/>
              </a:rPr>
              <a:t>A chart for variable subgroup size</a:t>
            </a:r>
          </a:p>
          <a:p>
            <a:pPr marL="342900" indent="-342900">
              <a:lnSpc>
                <a:spcPct val="90000"/>
              </a:lnSpc>
              <a:spcBef>
                <a:spcPct val="20000"/>
              </a:spcBef>
              <a:buFontTx/>
              <a:buChar char="•"/>
            </a:pPr>
            <a:r>
              <a:rPr lang="en-US">
                <a:latin typeface="Arial" charset="0"/>
              </a:rPr>
              <a:t>Pre-control charts</a:t>
            </a:r>
          </a:p>
          <a:p>
            <a:pPr marL="342900" indent="-342900">
              <a:lnSpc>
                <a:spcPct val="90000"/>
              </a:lnSpc>
              <a:spcBef>
                <a:spcPct val="20000"/>
              </a:spcBef>
              <a:buFontTx/>
              <a:buChar char="•"/>
            </a:pPr>
            <a:r>
              <a:rPr lang="en-US">
                <a:latin typeface="Arial" charset="0"/>
              </a:rPr>
              <a:t>Short-run charts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5D070AC3-2CD6-492C-8EA2-D78B245C4D5F}" type="slidenum">
              <a:rPr lang="en-GB"/>
              <a:pPr/>
              <a:t>147</a:t>
            </a:fld>
            <a:endParaRPr lang="en-GB"/>
          </a:p>
        </p:txBody>
      </p:sp>
      <p:sp>
        <p:nvSpPr>
          <p:cNvPr id="48640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Individual and Moving-Range Charts</a:t>
            </a:r>
            <a:endParaRPr lang="en-US" sz="4400">
              <a:solidFill>
                <a:schemeClr val="tx2"/>
              </a:solidFill>
            </a:endParaRPr>
          </a:p>
        </p:txBody>
      </p:sp>
      <p:sp>
        <p:nvSpPr>
          <p:cNvPr id="486403"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This chart is useful when number of products produced is too small to form traditional                    charts and data collection occurs either once a day, or on a week-to-week or month-to-month basis</a:t>
            </a:r>
          </a:p>
          <a:p>
            <a:pPr marL="342900" indent="-342900">
              <a:spcBef>
                <a:spcPct val="20000"/>
              </a:spcBef>
              <a:buFontTx/>
              <a:buChar char="•"/>
            </a:pPr>
            <a:r>
              <a:rPr lang="en-US">
                <a:latin typeface="Arial" charset="0"/>
              </a:rPr>
              <a:t>The individual         measurements are taken and plotted on the individual chart</a:t>
            </a:r>
          </a:p>
          <a:p>
            <a:pPr marL="342900" indent="-342900">
              <a:spcBef>
                <a:spcPct val="20000"/>
              </a:spcBef>
              <a:buFontTx/>
              <a:buChar char="•"/>
            </a:pPr>
            <a:r>
              <a:rPr lang="en-US">
                <a:latin typeface="Arial" charset="0"/>
              </a:rPr>
              <a:t>Two consecutive individual data-point values are compared and the absolute value of their difference is recorded on the moving-range chart. The moving-range is usually placed on the </a:t>
            </a:r>
            <a:r>
              <a:rPr lang="en-US" i="1"/>
              <a:t>R</a:t>
            </a:r>
            <a:r>
              <a:rPr lang="en-US">
                <a:latin typeface="Arial" charset="0"/>
              </a:rPr>
              <a:t> chart between the space designated for a value and its preceding value.</a:t>
            </a:r>
          </a:p>
        </p:txBody>
      </p:sp>
      <p:graphicFrame>
        <p:nvGraphicFramePr>
          <p:cNvPr id="486404" name="Object 4"/>
          <p:cNvGraphicFramePr>
            <a:graphicFrameLocks noChangeAspect="1"/>
          </p:cNvGraphicFramePr>
          <p:nvPr/>
        </p:nvGraphicFramePr>
        <p:xfrm>
          <a:off x="5341938" y="2349500"/>
          <a:ext cx="1204912" cy="433388"/>
        </p:xfrm>
        <a:graphic>
          <a:graphicData uri="http://schemas.openxmlformats.org/presentationml/2006/ole">
            <p:oleObj spid="_x0000_s486404" name="Equation" r:id="rId4" imgW="596880" imgH="215640" progId="Equation.3">
              <p:embed/>
            </p:oleObj>
          </a:graphicData>
        </a:graphic>
      </p:graphicFrame>
      <p:graphicFrame>
        <p:nvGraphicFramePr>
          <p:cNvPr id="486405" name="Object 5"/>
          <p:cNvGraphicFramePr>
            <a:graphicFrameLocks noChangeAspect="1"/>
          </p:cNvGraphicFramePr>
          <p:nvPr/>
        </p:nvGraphicFramePr>
        <p:xfrm>
          <a:off x="3173413" y="3478213"/>
          <a:ext cx="406400" cy="461962"/>
        </p:xfrm>
        <a:graphic>
          <a:graphicData uri="http://schemas.openxmlformats.org/presentationml/2006/ole">
            <p:oleObj spid="_x0000_s486405" name="Equation" r:id="rId5" imgW="203040" imgH="228600" progId="Equation.3">
              <p:embed/>
            </p:oleObj>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59ED77BE-8910-4E05-8B77-FC0F7683D801}" type="slidenum">
              <a:rPr lang="en-GB"/>
              <a:pPr/>
              <a:t>148</a:t>
            </a:fld>
            <a:endParaRPr lang="en-GB"/>
          </a:p>
        </p:txBody>
      </p:sp>
      <p:sp>
        <p:nvSpPr>
          <p:cNvPr id="48845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Individual and Moving-Range Charts</a:t>
            </a:r>
            <a:endParaRPr lang="en-US" sz="4400">
              <a:solidFill>
                <a:schemeClr val="tx2"/>
              </a:solidFill>
            </a:endParaRPr>
          </a:p>
        </p:txBody>
      </p:sp>
      <p:sp>
        <p:nvSpPr>
          <p:cNvPr id="488451"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Formula:</a:t>
            </a:r>
          </a:p>
        </p:txBody>
      </p:sp>
      <p:graphicFrame>
        <p:nvGraphicFramePr>
          <p:cNvPr id="488452" name="Object 4"/>
          <p:cNvGraphicFramePr>
            <a:graphicFrameLocks noChangeAspect="1"/>
          </p:cNvGraphicFramePr>
          <p:nvPr/>
        </p:nvGraphicFramePr>
        <p:xfrm>
          <a:off x="2747963" y="1806575"/>
          <a:ext cx="4264025" cy="4772025"/>
        </p:xfrm>
        <a:graphic>
          <a:graphicData uri="http://schemas.openxmlformats.org/presentationml/2006/ole">
            <p:oleObj spid="_x0000_s488452" name="Equation" r:id="rId3" imgW="2133360" imgH="2387520" progId="Equation.3">
              <p:embed/>
            </p:oleObj>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5B99343D-9243-44B0-B31A-C32C03D11C80}" type="slidenum">
              <a:rPr lang="en-GB"/>
              <a:pPr/>
              <a:t>149</a:t>
            </a:fld>
            <a:endParaRPr lang="en-GB"/>
          </a:p>
        </p:txBody>
      </p:sp>
      <p:sp>
        <p:nvSpPr>
          <p:cNvPr id="48947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Individual and Moving-Range Charts</a:t>
            </a:r>
            <a:endParaRPr lang="en-US" sz="4400">
              <a:solidFill>
                <a:schemeClr val="tx2"/>
              </a:solidFill>
            </a:endParaRPr>
          </a:p>
        </p:txBody>
      </p:sp>
      <p:sp>
        <p:nvSpPr>
          <p:cNvPr id="489475"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Interpretation of individual and moving-range charts is similar to that of                   charts.</a:t>
            </a:r>
          </a:p>
          <a:p>
            <a:pPr marL="342900" indent="-342900">
              <a:spcBef>
                <a:spcPct val="20000"/>
              </a:spcBef>
              <a:buFontTx/>
              <a:buChar char="•"/>
            </a:pPr>
            <a:r>
              <a:rPr lang="en-US">
                <a:latin typeface="Arial" charset="0"/>
              </a:rPr>
              <a:t>Once the process is considered in control, the process capability can be determined.</a:t>
            </a:r>
          </a:p>
          <a:p>
            <a:pPr marL="342900" indent="-342900">
              <a:spcBef>
                <a:spcPct val="20000"/>
              </a:spcBef>
              <a:buFontTx/>
              <a:buChar char="•"/>
            </a:pPr>
            <a:r>
              <a:rPr lang="en-US">
                <a:latin typeface="Arial" charset="0"/>
              </a:rPr>
              <a:t>Individual and moving-range charts are more reliable when the number of samples taken exceeds 80.</a:t>
            </a:r>
          </a:p>
        </p:txBody>
      </p:sp>
      <p:graphicFrame>
        <p:nvGraphicFramePr>
          <p:cNvPr id="489476" name="Object 4"/>
          <p:cNvGraphicFramePr>
            <a:graphicFrameLocks noChangeAspect="1"/>
          </p:cNvGraphicFramePr>
          <p:nvPr/>
        </p:nvGraphicFramePr>
        <p:xfrm>
          <a:off x="3494088" y="2347913"/>
          <a:ext cx="1204912" cy="433387"/>
        </p:xfrm>
        <a:graphic>
          <a:graphicData uri="http://schemas.openxmlformats.org/presentationml/2006/ole">
            <p:oleObj spid="_x0000_s489476" name="Equation" r:id="rId3" imgW="596880" imgH="21564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63FC46E8-7ECB-4257-BC08-646B72EFF67A}" type="slidenum">
              <a:rPr lang="en-GB"/>
              <a:pPr/>
              <a:t>15</a:t>
            </a:fld>
            <a:endParaRPr lang="en-GB"/>
          </a:p>
        </p:txBody>
      </p:sp>
      <p:sp>
        <p:nvSpPr>
          <p:cNvPr id="321538" name="Rectangle 2"/>
          <p:cNvSpPr>
            <a:spLocks noChangeArrowheads="1"/>
          </p:cNvSpPr>
          <p:nvPr/>
        </p:nvSpPr>
        <p:spPr bwMode="auto">
          <a:xfrm>
            <a:off x="533400" y="533400"/>
            <a:ext cx="8077200" cy="1163638"/>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The Evolution of Quality</a:t>
            </a:r>
            <a:endParaRPr lang="en-US" sz="6000" b="1" i="1">
              <a:solidFill>
                <a:schemeClr val="tx2"/>
              </a:solidFill>
              <a:effectLst>
                <a:outerShdw blurRad="38100" dist="38100" dir="2700000" algn="tl">
                  <a:srgbClr val="C0C0C0"/>
                </a:outerShdw>
              </a:effectLst>
            </a:endParaRPr>
          </a:p>
        </p:txBody>
      </p:sp>
      <p:sp>
        <p:nvSpPr>
          <p:cNvPr id="321539"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Statistical process control (SPC)</a:t>
            </a:r>
          </a:p>
          <a:p>
            <a:pPr marL="742950" lvl="1" indent="-285750">
              <a:spcBef>
                <a:spcPct val="20000"/>
              </a:spcBef>
              <a:buFontTx/>
              <a:buChar char="–"/>
            </a:pPr>
            <a:r>
              <a:rPr lang="en-US">
                <a:latin typeface="Arial" charset="0"/>
              </a:rPr>
              <a:t>The costs are low if the problems are detected early</a:t>
            </a:r>
          </a:p>
          <a:p>
            <a:pPr marL="742950" lvl="1" indent="-285750">
              <a:spcBef>
                <a:spcPct val="20000"/>
              </a:spcBef>
              <a:buFontTx/>
              <a:buChar char="–"/>
            </a:pPr>
            <a:r>
              <a:rPr lang="en-US">
                <a:latin typeface="Arial" charset="0"/>
              </a:rPr>
              <a:t>If a large number of defective products are produced, the scrap or rework costs can be high.</a:t>
            </a:r>
          </a:p>
          <a:p>
            <a:pPr marL="742950" lvl="1" indent="-285750">
              <a:spcBef>
                <a:spcPct val="20000"/>
              </a:spcBef>
              <a:buFontTx/>
              <a:buChar char="–"/>
            </a:pPr>
            <a:r>
              <a:rPr lang="en-US">
                <a:latin typeface="Arial" charset="0"/>
              </a:rPr>
              <a:t>Prevention of defects by applying statistical methods to control the process is known as SPC</a:t>
            </a:r>
          </a:p>
          <a:p>
            <a:pPr marL="742950" lvl="1" indent="-285750">
              <a:spcBef>
                <a:spcPct val="20000"/>
              </a:spcBef>
              <a:buFontTx/>
              <a:buChar char="–"/>
            </a:pPr>
            <a:r>
              <a:rPr lang="en-US">
                <a:latin typeface="Arial" charset="0"/>
              </a:rPr>
              <a:t>Prevention refers to those activities designed to prevent defects, defectives, and nonconformance in products and services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83EA7726-977E-4227-93A4-B990032B2507}" type="slidenum">
              <a:rPr lang="en-GB"/>
              <a:pPr/>
              <a:t>150</a:t>
            </a:fld>
            <a:endParaRPr lang="en-GB"/>
          </a:p>
        </p:txBody>
      </p:sp>
      <p:sp>
        <p:nvSpPr>
          <p:cNvPr id="490498" name="Rectangle 2"/>
          <p:cNvSpPr>
            <a:spLocks noChangeArrowheads="1"/>
          </p:cNvSpPr>
          <p:nvPr/>
        </p:nvSpPr>
        <p:spPr bwMode="auto">
          <a:xfrm>
            <a:off x="230188" y="544513"/>
            <a:ext cx="8628062" cy="5910262"/>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Text Problem 7.1: </a:t>
            </a:r>
            <a:r>
              <a:rPr lang="en-US">
                <a:latin typeface="Arial" charset="0"/>
              </a:rPr>
              <a:t>Create a chart for individuals with a moving range for the measurements given below. (Values are coded 21 for 0.0021 mm.) After determining the limits, plotting the values, and interpreting the chart, calculate </a:t>
            </a:r>
            <a:r>
              <a:rPr lang="en-US">
                <a:latin typeface="Arial" charset="0"/>
                <a:sym typeface="Symbol" pitchFamily="18" charset="2"/>
              </a:rPr>
              <a:t> using            Is the process capable of meeting the specifications of 0.00250.0005 mm?</a:t>
            </a:r>
          </a:p>
          <a:p>
            <a:pPr marL="342900" indent="-342900">
              <a:spcBef>
                <a:spcPct val="20000"/>
              </a:spcBef>
            </a:pPr>
            <a:r>
              <a:rPr lang="en-US">
                <a:latin typeface="Arial" charset="0"/>
                <a:sym typeface="Symbol" pitchFamily="18" charset="2"/>
              </a:rPr>
              <a:t>	</a:t>
            </a:r>
          </a:p>
          <a:p>
            <a:pPr marL="342900" indent="-342900">
              <a:spcBef>
                <a:spcPct val="20000"/>
              </a:spcBef>
            </a:pPr>
            <a:r>
              <a:rPr lang="en-US">
                <a:latin typeface="Arial" charset="0"/>
                <a:sym typeface="Symbol" pitchFamily="18" charset="2"/>
              </a:rPr>
              <a:t>	21  22  22  23  23  24  25  24  26  26  27  27  25</a:t>
            </a:r>
          </a:p>
          <a:p>
            <a:pPr marL="342900" indent="-342900">
              <a:spcBef>
                <a:spcPct val="20000"/>
              </a:spcBef>
            </a:pPr>
            <a:r>
              <a:rPr lang="en-US">
                <a:latin typeface="Arial" charset="0"/>
                <a:sym typeface="Symbol" pitchFamily="18" charset="2"/>
              </a:rPr>
              <a:t>	26  23  23  25  25  26  23  24  24  22  23  25</a:t>
            </a:r>
          </a:p>
          <a:p>
            <a:pPr marL="342900" indent="-342900">
              <a:spcBef>
                <a:spcPct val="20000"/>
              </a:spcBef>
            </a:pPr>
            <a:r>
              <a:rPr lang="en-US">
                <a:latin typeface="Arial" charset="0"/>
                <a:sym typeface="Symbol" pitchFamily="18" charset="2"/>
              </a:rPr>
              <a:t> </a:t>
            </a:r>
          </a:p>
          <a:p>
            <a:pPr marL="342900" indent="-342900">
              <a:spcBef>
                <a:spcPct val="20000"/>
              </a:spcBef>
            </a:pPr>
            <a:endParaRPr lang="en-US">
              <a:latin typeface="Arial" charset="0"/>
            </a:endParaRPr>
          </a:p>
        </p:txBody>
      </p:sp>
      <p:graphicFrame>
        <p:nvGraphicFramePr>
          <p:cNvPr id="490499" name="Object 3"/>
          <p:cNvGraphicFramePr>
            <a:graphicFrameLocks noChangeAspect="1"/>
          </p:cNvGraphicFramePr>
          <p:nvPr/>
        </p:nvGraphicFramePr>
        <p:xfrm>
          <a:off x="1528763" y="2009775"/>
          <a:ext cx="817562" cy="484188"/>
        </p:xfrm>
        <a:graphic>
          <a:graphicData uri="http://schemas.openxmlformats.org/presentationml/2006/ole">
            <p:oleObj spid="_x0000_s490499" name="Equation" r:id="rId3" imgW="406080" imgH="241200" progId="Equation.3">
              <p:embed/>
            </p:oleObj>
          </a:graphicData>
        </a:graphic>
      </p:graphicFrame>
      <p:graphicFrame>
        <p:nvGraphicFramePr>
          <p:cNvPr id="490500" name="Object 4"/>
          <p:cNvGraphicFramePr>
            <a:graphicFrameLocks noChangeAspect="1"/>
          </p:cNvGraphicFramePr>
          <p:nvPr/>
        </p:nvGraphicFramePr>
        <p:xfrm>
          <a:off x="690563" y="4564063"/>
          <a:ext cx="3732212" cy="508000"/>
        </p:xfrm>
        <a:graphic>
          <a:graphicData uri="http://schemas.openxmlformats.org/presentationml/2006/ole">
            <p:oleObj spid="_x0000_s490500" name="Equation" r:id="rId4" imgW="1854000" imgH="253800" progId="Equation.3">
              <p:embed/>
            </p:oleObj>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72C7BC97-4401-4400-997D-1B3241F9DCA4}" type="slidenum">
              <a:rPr lang="en-GB"/>
              <a:pPr/>
              <a:t>151</a:t>
            </a:fld>
            <a:endParaRPr lang="en-GB"/>
          </a:p>
        </p:txBody>
      </p:sp>
      <p:pic>
        <p:nvPicPr>
          <p:cNvPr id="491522" name="Picture 2"/>
          <p:cNvPicPr>
            <a:picLocks noChangeAspect="1" noChangeArrowheads="1"/>
          </p:cNvPicPr>
          <p:nvPr/>
        </p:nvPicPr>
        <p:blipFill>
          <a:blip r:embed="rId2" cstate="print"/>
          <a:srcRect/>
          <a:stretch>
            <a:fillRect/>
          </a:stretch>
        </p:blipFill>
        <p:spPr bwMode="auto">
          <a:xfrm>
            <a:off x="0" y="142875"/>
            <a:ext cx="9144000" cy="6253163"/>
          </a:xfrm>
          <a:prstGeom prst="rect">
            <a:avLst/>
          </a:prstGeom>
          <a:noFill/>
          <a:ln w="12700">
            <a:noFill/>
            <a:miter lim="800000"/>
            <a:headEnd type="none" w="sm" len="sm"/>
            <a:tailEnd type="none" w="sm" len="sm"/>
          </a:ln>
          <a:effec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DF0E0056-EEF0-47A2-94B0-AE01D5A297F6}" type="slidenum">
              <a:rPr lang="en-GB"/>
              <a:pPr/>
              <a:t>152</a:t>
            </a:fld>
            <a:endParaRPr lang="en-GB"/>
          </a:p>
        </p:txBody>
      </p:sp>
      <p:sp>
        <p:nvSpPr>
          <p:cNvPr id="492546" name="Rectangle 2"/>
          <p:cNvSpPr>
            <a:spLocks noChangeArrowheads="1"/>
          </p:cNvSpPr>
          <p:nvPr/>
        </p:nvSpPr>
        <p:spPr bwMode="auto">
          <a:xfrm>
            <a:off x="685800" y="1981200"/>
            <a:ext cx="7772400" cy="4456113"/>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    and R charts track the performance of processes that have long production runs or repeated services.</a:t>
            </a:r>
          </a:p>
          <a:p>
            <a:pPr marL="342900" indent="-342900">
              <a:spcBef>
                <a:spcPct val="20000"/>
              </a:spcBef>
              <a:buFontTx/>
              <a:buChar char="•"/>
            </a:pPr>
            <a:r>
              <a:rPr lang="en-US">
                <a:latin typeface="Arial" charset="0"/>
              </a:rPr>
              <a:t>Sometimes, there may be insufficient number of sample measurements to create a traditional       and </a:t>
            </a:r>
            <a:r>
              <a:rPr lang="en-US" i="1">
                <a:latin typeface="Arial" charset="0"/>
              </a:rPr>
              <a:t>R </a:t>
            </a:r>
            <a:r>
              <a:rPr lang="en-US">
                <a:latin typeface="Arial" charset="0"/>
              </a:rPr>
              <a:t>chart.</a:t>
            </a:r>
          </a:p>
          <a:p>
            <a:pPr marL="342900" indent="-342900">
              <a:spcBef>
                <a:spcPct val="20000"/>
              </a:spcBef>
              <a:buFontTx/>
              <a:buChar char="•"/>
            </a:pPr>
            <a:r>
              <a:rPr lang="en-US">
                <a:latin typeface="Arial" charset="0"/>
              </a:rPr>
              <a:t>For example, only one sample may be taken from a process.</a:t>
            </a:r>
          </a:p>
          <a:p>
            <a:pPr marL="342900" indent="-342900">
              <a:spcBef>
                <a:spcPct val="20000"/>
              </a:spcBef>
              <a:buFontTx/>
              <a:buChar char="•"/>
            </a:pPr>
            <a:r>
              <a:rPr lang="en-US">
                <a:latin typeface="Arial" charset="0"/>
              </a:rPr>
              <a:t>Rather than plotting each individual reading, it may be more appropriate to use moving average and moving range charts to combine </a:t>
            </a:r>
            <a:r>
              <a:rPr lang="en-US" i="1"/>
              <a:t>n</a:t>
            </a:r>
            <a:r>
              <a:rPr lang="en-US">
                <a:latin typeface="Arial" charset="0"/>
              </a:rPr>
              <a:t> number of individual values to create an average.</a:t>
            </a:r>
          </a:p>
        </p:txBody>
      </p:sp>
      <p:graphicFrame>
        <p:nvGraphicFramePr>
          <p:cNvPr id="492547" name="Object 3"/>
          <p:cNvGraphicFramePr>
            <a:graphicFrameLocks noChangeAspect="1"/>
          </p:cNvGraphicFramePr>
          <p:nvPr/>
        </p:nvGraphicFramePr>
        <p:xfrm>
          <a:off x="1033463" y="1946275"/>
          <a:ext cx="392112" cy="447675"/>
        </p:xfrm>
        <a:graphic>
          <a:graphicData uri="http://schemas.openxmlformats.org/presentationml/2006/ole">
            <p:oleObj spid="_x0000_s492547" name="Equation" r:id="rId3" imgW="177480" imgH="203040" progId="Equation.3">
              <p:embed/>
            </p:oleObj>
          </a:graphicData>
        </a:graphic>
      </p:graphicFrame>
      <p:graphicFrame>
        <p:nvGraphicFramePr>
          <p:cNvPr id="492548" name="Object 4"/>
          <p:cNvGraphicFramePr>
            <a:graphicFrameLocks noChangeAspect="1"/>
          </p:cNvGraphicFramePr>
          <p:nvPr/>
        </p:nvGraphicFramePr>
        <p:xfrm>
          <a:off x="7186613" y="3105150"/>
          <a:ext cx="392112" cy="447675"/>
        </p:xfrm>
        <a:graphic>
          <a:graphicData uri="http://schemas.openxmlformats.org/presentationml/2006/ole">
            <p:oleObj spid="_x0000_s492548" name="Equation" r:id="rId4" imgW="177480" imgH="203040" progId="Equation.3">
              <p:embed/>
            </p:oleObj>
          </a:graphicData>
        </a:graphic>
      </p:graphicFrame>
      <p:sp>
        <p:nvSpPr>
          <p:cNvPr id="492549" name="Rectangle 5"/>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Moving-Average and Moving-Range Charts</a:t>
            </a:r>
            <a:endParaRPr lang="en-US" sz="4400">
              <a:solidFill>
                <a:schemeClr val="tx2"/>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A18FF2D-D095-414B-84BA-9C35694A59E2}" type="slidenum">
              <a:rPr lang="en-GB"/>
              <a:pPr/>
              <a:t>153</a:t>
            </a:fld>
            <a:endParaRPr lang="en-GB"/>
          </a:p>
        </p:txBody>
      </p:sp>
      <p:sp>
        <p:nvSpPr>
          <p:cNvPr id="493570"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When a new individual reading is taken, the oldest value forming the previous average is discarded. </a:t>
            </a:r>
          </a:p>
          <a:p>
            <a:pPr marL="342900" indent="-342900">
              <a:spcBef>
                <a:spcPct val="20000"/>
              </a:spcBef>
              <a:buFontTx/>
              <a:buChar char="•"/>
            </a:pPr>
            <a:r>
              <a:rPr lang="en-US">
                <a:latin typeface="Arial" charset="0"/>
              </a:rPr>
              <a:t>The range and average are computed from the most recent </a:t>
            </a:r>
            <a:r>
              <a:rPr lang="en-US" i="1"/>
              <a:t>n</a:t>
            </a:r>
            <a:r>
              <a:rPr lang="en-US">
                <a:latin typeface="Arial" charset="0"/>
              </a:rPr>
              <a:t> observations. </a:t>
            </a:r>
          </a:p>
          <a:p>
            <a:pPr marL="342900" indent="-342900">
              <a:spcBef>
                <a:spcPct val="20000"/>
              </a:spcBef>
              <a:buFontTx/>
              <a:buChar char="•"/>
            </a:pPr>
            <a:r>
              <a:rPr lang="en-US">
                <a:latin typeface="Arial" charset="0"/>
              </a:rPr>
              <a:t>This is quite common in continuous process chemical industry, where only one reading is possible at a time. </a:t>
            </a:r>
          </a:p>
        </p:txBody>
      </p:sp>
      <p:sp>
        <p:nvSpPr>
          <p:cNvPr id="493571"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Moving-Average and Moving-Range Charts</a:t>
            </a:r>
            <a:endParaRPr lang="en-US" sz="4400">
              <a:solidFill>
                <a:schemeClr val="tx2"/>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3C2AF32-A06A-4228-BAA7-3FE2E3C14E01}" type="slidenum">
              <a:rPr lang="en-GB"/>
              <a:pPr/>
              <a:t>154</a:t>
            </a:fld>
            <a:endParaRPr lang="en-GB"/>
          </a:p>
        </p:txBody>
      </p:sp>
      <p:sp>
        <p:nvSpPr>
          <p:cNvPr id="494594"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b="1">
                <a:latin typeface="Arial" charset="0"/>
              </a:rPr>
              <a:t>Use for continuous process chemical industry:</a:t>
            </a:r>
            <a:r>
              <a:rPr lang="en-US">
                <a:latin typeface="Arial" charset="0"/>
              </a:rPr>
              <a:t> The moving average is particularly appropriate in continuous process chemical manufacture. The smoothing effect of the moving average often has an effect on the figures similar to the effect of the blending and mixing that take place in the remainder of the production process.</a:t>
            </a:r>
          </a:p>
          <a:p>
            <a:pPr marL="342900" indent="-342900">
              <a:spcBef>
                <a:spcPct val="20000"/>
              </a:spcBef>
              <a:buFontTx/>
              <a:buChar char="•"/>
            </a:pPr>
            <a:r>
              <a:rPr lang="en-US" b="1">
                <a:latin typeface="Arial" charset="0"/>
              </a:rPr>
              <a:t>Use for seasonal products:</a:t>
            </a:r>
            <a:r>
              <a:rPr lang="en-US">
                <a:latin typeface="Arial" charset="0"/>
              </a:rPr>
              <a:t> By combining individual values produced over time, moving averages smooth out short term variations and provide the trends in the data. For this reason, moving average charts are frequently used for seasonal products.</a:t>
            </a:r>
          </a:p>
        </p:txBody>
      </p:sp>
      <p:sp>
        <p:nvSpPr>
          <p:cNvPr id="494595"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Moving-Average and Moving-Range Charts</a:t>
            </a:r>
            <a:endParaRPr lang="en-US" sz="4400">
              <a:solidFill>
                <a:schemeClr val="tx2"/>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5E4E12B-692A-4379-BB1E-BA827268FA23}" type="slidenum">
              <a:rPr lang="en-GB"/>
              <a:pPr/>
              <a:t>155</a:t>
            </a:fld>
            <a:endParaRPr lang="en-GB"/>
          </a:p>
        </p:txBody>
      </p:sp>
      <p:sp>
        <p:nvSpPr>
          <p:cNvPr id="495618"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Interpretation:</a:t>
            </a:r>
          </a:p>
          <a:p>
            <a:pPr marL="742950" lvl="1" indent="-285750">
              <a:spcBef>
                <a:spcPct val="20000"/>
              </a:spcBef>
              <a:buFontTx/>
              <a:buChar char="–"/>
            </a:pPr>
            <a:r>
              <a:rPr lang="en-US">
                <a:latin typeface="Arial" charset="0"/>
              </a:rPr>
              <a:t>a point outside control limits</a:t>
            </a:r>
          </a:p>
          <a:p>
            <a:pPr marL="1143000" lvl="2" indent="-228600">
              <a:spcBef>
                <a:spcPct val="20000"/>
              </a:spcBef>
              <a:buFontTx/>
              <a:buChar char="•"/>
            </a:pPr>
            <a:r>
              <a:rPr lang="en-US">
                <a:latin typeface="Arial" charset="0"/>
              </a:rPr>
              <a:t>interpretation is same as before - process is out of control</a:t>
            </a:r>
          </a:p>
          <a:p>
            <a:pPr marL="742950" lvl="1" indent="-285750">
              <a:spcBef>
                <a:spcPct val="20000"/>
              </a:spcBef>
              <a:buFontTx/>
              <a:buChar char="–"/>
            </a:pPr>
            <a:r>
              <a:rPr lang="en-US">
                <a:latin typeface="Arial" charset="0"/>
              </a:rPr>
              <a:t>runs above or below the central line or control limits</a:t>
            </a:r>
          </a:p>
          <a:p>
            <a:pPr marL="1143000" lvl="2" indent="-228600">
              <a:spcBef>
                <a:spcPct val="20000"/>
              </a:spcBef>
              <a:buFontTx/>
              <a:buChar char="•"/>
            </a:pPr>
            <a:r>
              <a:rPr lang="en-US">
                <a:latin typeface="Arial" charset="0"/>
              </a:rPr>
              <a:t>interpretation is not the same as before - the successive points are not independent of one another</a:t>
            </a:r>
            <a:endParaRPr lang="en-US" sz="1800">
              <a:latin typeface="Arial" charset="0"/>
            </a:endParaRPr>
          </a:p>
          <a:p>
            <a:pPr marL="342900" indent="-342900">
              <a:spcBef>
                <a:spcPct val="20000"/>
              </a:spcBef>
              <a:buFontTx/>
              <a:buChar char="•"/>
            </a:pPr>
            <a:endParaRPr lang="en-US">
              <a:latin typeface="Arial" charset="0"/>
            </a:endParaRPr>
          </a:p>
        </p:txBody>
      </p:sp>
      <p:sp>
        <p:nvSpPr>
          <p:cNvPr id="49561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Moving-Average and Moving-Range Charts</a:t>
            </a:r>
            <a:endParaRPr lang="en-US" sz="4400">
              <a:solidFill>
                <a:schemeClr val="tx2"/>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3C926254-D844-45AF-8AB6-825D3FEE0A0F}" type="slidenum">
              <a:rPr lang="en-GB"/>
              <a:pPr/>
              <a:t>156</a:t>
            </a:fld>
            <a:endParaRPr lang="en-GB"/>
          </a:p>
        </p:txBody>
      </p:sp>
      <p:sp>
        <p:nvSpPr>
          <p:cNvPr id="496642" name="Rectangle 2"/>
          <p:cNvSpPr>
            <a:spLocks noChangeArrowheads="1"/>
          </p:cNvSpPr>
          <p:nvPr/>
        </p:nvSpPr>
        <p:spPr bwMode="auto">
          <a:xfrm>
            <a:off x="236538" y="544513"/>
            <a:ext cx="8907462" cy="5910262"/>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Text Problem 7.6 (7.4): </a:t>
            </a:r>
            <a:r>
              <a:rPr lang="en-US">
                <a:latin typeface="Arial" charset="0"/>
              </a:rPr>
              <a:t>Eighteen successive heats of a steel alloy are tested for R</a:t>
            </a:r>
            <a:r>
              <a:rPr lang="en-US" baseline="-25000">
                <a:latin typeface="Arial" charset="0"/>
              </a:rPr>
              <a:t>C</a:t>
            </a:r>
            <a:r>
              <a:rPr lang="en-US">
                <a:latin typeface="Arial" charset="0"/>
              </a:rPr>
              <a:t> hardness. The resulting data are shown below. Set up control limits for the moving-average and moving-range chart for a sample size of </a:t>
            </a:r>
            <a:r>
              <a:rPr lang="en-US" i="1">
                <a:latin typeface="Arial" charset="0"/>
              </a:rPr>
              <a:t>n</a:t>
            </a:r>
            <a:r>
              <a:rPr lang="en-US">
                <a:latin typeface="Arial" charset="0"/>
              </a:rPr>
              <a:t>=3.</a:t>
            </a:r>
          </a:p>
          <a:p>
            <a:pPr marL="342900" indent="-342900">
              <a:spcBef>
                <a:spcPct val="20000"/>
              </a:spcBef>
            </a:pPr>
            <a:r>
              <a:rPr lang="en-US">
                <a:latin typeface="Arial" charset="0"/>
              </a:rPr>
              <a:t>Heat Hardness </a:t>
            </a:r>
            <a:r>
              <a:rPr lang="en-US">
                <a:solidFill>
                  <a:schemeClr val="bg1"/>
                </a:solidFill>
                <a:latin typeface="Arial" charset="0"/>
              </a:rPr>
              <a:t>Average Range</a:t>
            </a:r>
            <a:r>
              <a:rPr lang="en-US">
                <a:latin typeface="Arial" charset="0"/>
              </a:rPr>
              <a:t> Heat Hardness </a:t>
            </a:r>
            <a:r>
              <a:rPr lang="en-US">
                <a:solidFill>
                  <a:schemeClr val="bg1"/>
                </a:solidFill>
                <a:latin typeface="Arial" charset="0"/>
              </a:rPr>
              <a:t>Average Range</a:t>
            </a:r>
            <a:endParaRPr lang="en-US">
              <a:latin typeface="Arial" charset="0"/>
            </a:endParaRPr>
          </a:p>
          <a:p>
            <a:pPr marL="342900" indent="-342900">
              <a:spcBef>
                <a:spcPct val="20000"/>
              </a:spcBef>
            </a:pPr>
            <a:r>
              <a:rPr lang="en-US">
                <a:latin typeface="Arial" charset="0"/>
              </a:rPr>
              <a:t>  1	 	0.806			  	10	0.809</a:t>
            </a:r>
          </a:p>
          <a:p>
            <a:pPr marL="342900" indent="-342900">
              <a:spcBef>
                <a:spcPct val="20000"/>
              </a:spcBef>
            </a:pPr>
            <a:r>
              <a:rPr lang="en-US">
                <a:latin typeface="Arial" charset="0"/>
              </a:rPr>
              <a:t>  2	 	0.814			  	11       0.808 </a:t>
            </a:r>
          </a:p>
          <a:p>
            <a:pPr marL="342900" indent="-342900">
              <a:spcBef>
                <a:spcPct val="20000"/>
              </a:spcBef>
            </a:pPr>
            <a:r>
              <a:rPr lang="en-US">
                <a:latin typeface="Arial" charset="0"/>
              </a:rPr>
              <a:t>  3	 	0.810			  	12	0.810</a:t>
            </a:r>
          </a:p>
          <a:p>
            <a:pPr marL="342900" indent="-342900">
              <a:spcBef>
                <a:spcPct val="20000"/>
              </a:spcBef>
            </a:pPr>
            <a:r>
              <a:rPr lang="en-US">
                <a:latin typeface="Arial" charset="0"/>
              </a:rPr>
              <a:t>  4	 	0.820			  	13	0.812</a:t>
            </a:r>
          </a:p>
          <a:p>
            <a:pPr marL="342900" indent="-342900">
              <a:spcBef>
                <a:spcPct val="20000"/>
              </a:spcBef>
            </a:pPr>
            <a:r>
              <a:rPr lang="en-US">
                <a:latin typeface="Arial" charset="0"/>
              </a:rPr>
              <a:t>  5	 	0.819			  	14	0.810</a:t>
            </a:r>
          </a:p>
          <a:p>
            <a:pPr marL="342900" indent="-342900">
              <a:spcBef>
                <a:spcPct val="20000"/>
              </a:spcBef>
            </a:pPr>
            <a:r>
              <a:rPr lang="en-US">
                <a:latin typeface="Arial" charset="0"/>
              </a:rPr>
              <a:t>  6	 	0.815			  	15	0.809</a:t>
            </a:r>
          </a:p>
          <a:p>
            <a:pPr marL="342900" indent="-342900">
              <a:spcBef>
                <a:spcPct val="20000"/>
              </a:spcBef>
            </a:pPr>
            <a:r>
              <a:rPr lang="en-US">
                <a:latin typeface="Arial" charset="0"/>
              </a:rPr>
              <a:t>  7	 	0.817			  	16	0.807</a:t>
            </a:r>
          </a:p>
          <a:p>
            <a:pPr marL="342900" indent="-342900">
              <a:spcBef>
                <a:spcPct val="20000"/>
              </a:spcBef>
            </a:pPr>
            <a:r>
              <a:rPr lang="en-US">
                <a:latin typeface="Arial" charset="0"/>
              </a:rPr>
              <a:t>  8	 	0.810			  	17	0.807</a:t>
            </a:r>
          </a:p>
          <a:p>
            <a:pPr marL="342900" indent="-342900">
              <a:spcBef>
                <a:spcPct val="20000"/>
              </a:spcBef>
            </a:pPr>
            <a:r>
              <a:rPr lang="en-US">
                <a:latin typeface="Arial" charset="0"/>
              </a:rPr>
              <a:t>  9	 	0.811			  	18	0.800</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A0BF16B8-5CDC-4E46-9A3E-33817DE19528}" type="slidenum">
              <a:rPr lang="en-GB"/>
              <a:pPr/>
              <a:t>157</a:t>
            </a:fld>
            <a:endParaRPr lang="en-GB"/>
          </a:p>
        </p:txBody>
      </p:sp>
      <p:sp>
        <p:nvSpPr>
          <p:cNvPr id="497666" name="Rectangle 2"/>
          <p:cNvSpPr>
            <a:spLocks noChangeArrowheads="1"/>
          </p:cNvSpPr>
          <p:nvPr/>
        </p:nvSpPr>
        <p:spPr bwMode="auto">
          <a:xfrm>
            <a:off x="236538" y="544513"/>
            <a:ext cx="8907462" cy="5910262"/>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solidFill>
                  <a:schemeClr val="bg1"/>
                </a:solidFill>
                <a:latin typeface="Arial" charset="0"/>
              </a:rPr>
              <a:t>Example: </a:t>
            </a:r>
            <a:r>
              <a:rPr lang="en-US">
                <a:solidFill>
                  <a:schemeClr val="bg1"/>
                </a:solidFill>
                <a:latin typeface="Arial" charset="0"/>
              </a:rPr>
              <a:t>Eighteen successive heats of a steel alloy are tested for R</a:t>
            </a:r>
            <a:r>
              <a:rPr lang="en-US" baseline="-25000">
                <a:solidFill>
                  <a:schemeClr val="bg1"/>
                </a:solidFill>
                <a:latin typeface="Arial" charset="0"/>
              </a:rPr>
              <a:t>C</a:t>
            </a:r>
            <a:r>
              <a:rPr lang="en-US">
                <a:solidFill>
                  <a:schemeClr val="bg1"/>
                </a:solidFill>
                <a:latin typeface="Arial" charset="0"/>
              </a:rPr>
              <a:t> hardness. The resulting data are shown below. Set up control limits for the moving-average and moving-range chart for a sample size of </a:t>
            </a:r>
            <a:r>
              <a:rPr lang="en-US" i="1">
                <a:solidFill>
                  <a:schemeClr val="bg1"/>
                </a:solidFill>
                <a:latin typeface="Arial" charset="0"/>
              </a:rPr>
              <a:t>n</a:t>
            </a:r>
            <a:r>
              <a:rPr lang="en-US">
                <a:solidFill>
                  <a:schemeClr val="bg1"/>
                </a:solidFill>
                <a:latin typeface="Arial" charset="0"/>
              </a:rPr>
              <a:t>=3.</a:t>
            </a:r>
            <a:endParaRPr lang="en-US">
              <a:latin typeface="Arial" charset="0"/>
            </a:endParaRPr>
          </a:p>
          <a:p>
            <a:pPr marL="342900" indent="-342900">
              <a:spcBef>
                <a:spcPct val="20000"/>
              </a:spcBef>
            </a:pPr>
            <a:r>
              <a:rPr lang="en-US">
                <a:latin typeface="Arial" charset="0"/>
              </a:rPr>
              <a:t>Heat Hardness Average Range Heat Hardness Average Range</a:t>
            </a:r>
          </a:p>
          <a:p>
            <a:pPr marL="342900" indent="-342900">
              <a:spcBef>
                <a:spcPct val="20000"/>
              </a:spcBef>
            </a:pPr>
            <a:r>
              <a:rPr lang="en-US">
                <a:latin typeface="Arial" charset="0"/>
              </a:rPr>
              <a:t>  1	 	0.806	      	  		10	0.809      0.810   0.002</a:t>
            </a:r>
          </a:p>
          <a:p>
            <a:pPr marL="342900" indent="-342900">
              <a:spcBef>
                <a:spcPct val="20000"/>
              </a:spcBef>
            </a:pPr>
            <a:r>
              <a:rPr lang="en-US">
                <a:latin typeface="Arial" charset="0"/>
              </a:rPr>
              <a:t>  2	 	0.814			  	11       0.808      0.809   0.003</a:t>
            </a:r>
          </a:p>
          <a:p>
            <a:pPr marL="342900" indent="-342900">
              <a:spcBef>
                <a:spcPct val="20000"/>
              </a:spcBef>
            </a:pPr>
            <a:r>
              <a:rPr lang="en-US">
                <a:latin typeface="Arial" charset="0"/>
              </a:rPr>
              <a:t>  3	 	0.810	       0.810    0.008	12	0.810      0.809   0.002</a:t>
            </a:r>
          </a:p>
          <a:p>
            <a:pPr marL="342900" indent="-342900">
              <a:spcBef>
                <a:spcPct val="20000"/>
              </a:spcBef>
            </a:pPr>
            <a:r>
              <a:rPr lang="en-US">
                <a:latin typeface="Arial" charset="0"/>
              </a:rPr>
              <a:t>  4	 	0.820	       0.815    0.010 	13	0.812      0.810   0.004</a:t>
            </a:r>
          </a:p>
          <a:p>
            <a:pPr marL="342900" indent="-342900">
              <a:spcBef>
                <a:spcPct val="20000"/>
              </a:spcBef>
            </a:pPr>
            <a:r>
              <a:rPr lang="en-US">
                <a:latin typeface="Arial" charset="0"/>
              </a:rPr>
              <a:t>  5	 	0.819	       0.816    0.010	14	0.810      0.811   0.002</a:t>
            </a:r>
          </a:p>
          <a:p>
            <a:pPr marL="342900" indent="-342900">
              <a:spcBef>
                <a:spcPct val="20000"/>
              </a:spcBef>
            </a:pPr>
            <a:r>
              <a:rPr lang="en-US">
                <a:latin typeface="Arial" charset="0"/>
              </a:rPr>
              <a:t>  6	 	0.815	       0.818    0.005  	15	0.809      0.810   0.003</a:t>
            </a:r>
          </a:p>
          <a:p>
            <a:pPr marL="342900" indent="-342900">
              <a:spcBef>
                <a:spcPct val="20000"/>
              </a:spcBef>
            </a:pPr>
            <a:r>
              <a:rPr lang="en-US">
                <a:latin typeface="Arial" charset="0"/>
              </a:rPr>
              <a:t>  7	 	0.817	       0.817    0.004  	16	0.807      0.809   0.003</a:t>
            </a:r>
          </a:p>
          <a:p>
            <a:pPr marL="342900" indent="-342900">
              <a:spcBef>
                <a:spcPct val="20000"/>
              </a:spcBef>
            </a:pPr>
            <a:r>
              <a:rPr lang="en-US">
                <a:latin typeface="Arial" charset="0"/>
              </a:rPr>
              <a:t>  8	 	0.810	       0.814    0.007  	17	0.807      0.808   0.002</a:t>
            </a:r>
          </a:p>
          <a:p>
            <a:pPr marL="342900" indent="-342900">
              <a:spcBef>
                <a:spcPct val="20000"/>
              </a:spcBef>
            </a:pPr>
            <a:r>
              <a:rPr lang="en-US">
                <a:latin typeface="Arial" charset="0"/>
              </a:rPr>
              <a:t>  9	 	0.811         0.813    0.007  	18	0.800      0.805   0.007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89389B7D-BFFB-42B5-83E2-0E47981558E4}" type="slidenum">
              <a:rPr lang="en-GB"/>
              <a:pPr/>
              <a:t>158</a:t>
            </a:fld>
            <a:endParaRPr lang="en-GB"/>
          </a:p>
        </p:txBody>
      </p:sp>
      <p:graphicFrame>
        <p:nvGraphicFramePr>
          <p:cNvPr id="498690" name="Object 2"/>
          <p:cNvGraphicFramePr>
            <a:graphicFrameLocks noChangeAspect="1"/>
          </p:cNvGraphicFramePr>
          <p:nvPr/>
        </p:nvGraphicFramePr>
        <p:xfrm>
          <a:off x="1054100" y="404813"/>
          <a:ext cx="6894513" cy="6086475"/>
        </p:xfrm>
        <a:graphic>
          <a:graphicData uri="http://schemas.openxmlformats.org/presentationml/2006/ole">
            <p:oleObj spid="_x0000_s498690" name="Equation" r:id="rId3" imgW="3352680" imgH="2958840" progId="Equation.3">
              <p:embed/>
            </p:oleObj>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235F0A9E-A232-41CB-8755-559ACE60AABA}" type="slidenum">
              <a:rPr lang="en-GB"/>
              <a:pPr/>
              <a:t>159</a:t>
            </a:fld>
            <a:endParaRPr lang="en-GB"/>
          </a:p>
        </p:txBody>
      </p:sp>
      <p:pic>
        <p:nvPicPr>
          <p:cNvPr id="499714" name="Picture 2"/>
          <p:cNvPicPr>
            <a:picLocks noChangeAspect="1" noChangeArrowheads="1"/>
          </p:cNvPicPr>
          <p:nvPr/>
        </p:nvPicPr>
        <p:blipFill>
          <a:blip r:embed="rId2" cstate="print"/>
          <a:srcRect/>
          <a:stretch>
            <a:fillRect/>
          </a:stretch>
        </p:blipFill>
        <p:spPr bwMode="auto">
          <a:xfrm>
            <a:off x="695325" y="290513"/>
            <a:ext cx="8066088" cy="3241675"/>
          </a:xfrm>
          <a:prstGeom prst="rect">
            <a:avLst/>
          </a:prstGeom>
          <a:noFill/>
          <a:ln w="12700">
            <a:noFill/>
            <a:miter lim="800000"/>
            <a:headEnd type="none" w="sm" len="sm"/>
            <a:tailEnd type="none" w="sm" len="sm"/>
          </a:ln>
          <a:effectLst/>
        </p:spPr>
      </p:pic>
      <p:pic>
        <p:nvPicPr>
          <p:cNvPr id="499715" name="Picture 3"/>
          <p:cNvPicPr>
            <a:picLocks noChangeAspect="1" noChangeArrowheads="1"/>
          </p:cNvPicPr>
          <p:nvPr/>
        </p:nvPicPr>
        <p:blipFill>
          <a:blip r:embed="rId3" cstate="print"/>
          <a:srcRect/>
          <a:stretch>
            <a:fillRect/>
          </a:stretch>
        </p:blipFill>
        <p:spPr bwMode="auto">
          <a:xfrm>
            <a:off x="687388" y="3436938"/>
            <a:ext cx="8083550" cy="3240087"/>
          </a:xfrm>
          <a:prstGeom prst="rect">
            <a:avLst/>
          </a:prstGeom>
          <a:noFill/>
          <a:ln w="12700">
            <a:noFill/>
            <a:miter lim="800000"/>
            <a:headEnd type="none" w="sm" len="sm"/>
            <a:tailEnd type="none" w="sm" len="sm"/>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3"/>
          <p:cNvSpPr>
            <a:spLocks noGrp="1"/>
          </p:cNvSpPr>
          <p:nvPr>
            <p:ph type="sldNum" sz="quarter" idx="12"/>
          </p:nvPr>
        </p:nvSpPr>
        <p:spPr/>
        <p:txBody>
          <a:bodyPr/>
          <a:lstStyle/>
          <a:p>
            <a:fld id="{EA87D70C-988C-4685-B986-3E7F38A724A2}" type="slidenum">
              <a:rPr lang="en-GB"/>
              <a:pPr/>
              <a:t>16</a:t>
            </a:fld>
            <a:endParaRPr lang="en-GB"/>
          </a:p>
        </p:txBody>
      </p:sp>
      <p:sp>
        <p:nvSpPr>
          <p:cNvPr id="324610" name="Rectangle 2"/>
          <p:cNvSpPr>
            <a:spLocks noChangeArrowheads="1"/>
          </p:cNvSpPr>
          <p:nvPr/>
        </p:nvSpPr>
        <p:spPr bwMode="auto">
          <a:xfrm>
            <a:off x="2759075" y="1519238"/>
            <a:ext cx="2774950" cy="1370012"/>
          </a:xfrm>
          <a:prstGeom prst="rect">
            <a:avLst/>
          </a:prstGeom>
          <a:noFill/>
          <a:ln w="12700">
            <a:noFill/>
            <a:miter lim="800000"/>
            <a:headEnd/>
            <a:tailEnd/>
          </a:ln>
          <a:effectLst/>
        </p:spPr>
        <p:txBody>
          <a:bodyPr lIns="90488" tIns="44450" rIns="90488" bIns="44450">
            <a:spAutoFit/>
          </a:bodyPr>
          <a:lstStyle/>
          <a:p>
            <a:r>
              <a:rPr lang="en-US" sz="2800" b="1">
                <a:solidFill>
                  <a:schemeClr val="tx2"/>
                </a:solidFill>
                <a:latin typeface="Arial" charset="0"/>
              </a:rPr>
              <a:t>Costs of Detecting Defects</a:t>
            </a:r>
            <a:endParaRPr lang="en-US" sz="4800" b="1" i="1">
              <a:solidFill>
                <a:schemeClr val="tx2"/>
              </a:solidFill>
              <a:effectLst>
                <a:outerShdw blurRad="38100" dist="38100" dir="2700000" algn="tl">
                  <a:srgbClr val="C0C0C0"/>
                </a:outerShdw>
              </a:effectLst>
              <a:latin typeface="Arial" charset="0"/>
            </a:endParaRPr>
          </a:p>
        </p:txBody>
      </p:sp>
      <p:grpSp>
        <p:nvGrpSpPr>
          <p:cNvPr id="324611" name="Group 3"/>
          <p:cNvGrpSpPr>
            <a:grpSpLocks/>
          </p:cNvGrpSpPr>
          <p:nvPr/>
        </p:nvGrpSpPr>
        <p:grpSpPr bwMode="auto">
          <a:xfrm>
            <a:off x="1597025" y="1449388"/>
            <a:ext cx="5711825" cy="4941887"/>
            <a:chOff x="1006" y="913"/>
            <a:chExt cx="3598" cy="3113"/>
          </a:xfrm>
        </p:grpSpPr>
        <p:sp>
          <p:nvSpPr>
            <p:cNvPr id="324612" name="Freeform 4"/>
            <p:cNvSpPr>
              <a:spLocks/>
            </p:cNvSpPr>
            <p:nvPr/>
          </p:nvSpPr>
          <p:spPr bwMode="auto">
            <a:xfrm>
              <a:off x="1314" y="913"/>
              <a:ext cx="3290" cy="2646"/>
            </a:xfrm>
            <a:custGeom>
              <a:avLst/>
              <a:gdLst/>
              <a:ahLst/>
              <a:cxnLst>
                <a:cxn ang="0">
                  <a:pos x="0" y="0"/>
                </a:cxn>
                <a:cxn ang="0">
                  <a:pos x="0" y="2645"/>
                </a:cxn>
                <a:cxn ang="0">
                  <a:pos x="3289" y="2645"/>
                </a:cxn>
              </a:cxnLst>
              <a:rect l="0" t="0" r="r" b="b"/>
              <a:pathLst>
                <a:path w="3290" h="2646">
                  <a:moveTo>
                    <a:pt x="0" y="0"/>
                  </a:moveTo>
                  <a:lnTo>
                    <a:pt x="0" y="2645"/>
                  </a:lnTo>
                  <a:lnTo>
                    <a:pt x="3289" y="2645"/>
                  </a:lnTo>
                </a:path>
              </a:pathLst>
            </a:custGeom>
            <a:noFill/>
            <a:ln w="25400" cap="rnd" cmpd="sng">
              <a:solidFill>
                <a:schemeClr val="tx1"/>
              </a:solidFill>
              <a:prstDash val="solid"/>
              <a:round/>
              <a:headEnd type="none" w="med" len="med"/>
              <a:tailEnd type="none" w="med" len="med"/>
            </a:ln>
            <a:effectLst/>
          </p:spPr>
          <p:txBody>
            <a:bodyPr/>
            <a:lstStyle/>
            <a:p>
              <a:endParaRPr lang="cs-CZ"/>
            </a:p>
          </p:txBody>
        </p:sp>
        <p:sp>
          <p:nvSpPr>
            <p:cNvPr id="324613" name="Arc 5"/>
            <p:cNvSpPr>
              <a:spLocks/>
            </p:cNvSpPr>
            <p:nvPr/>
          </p:nvSpPr>
          <p:spPr bwMode="auto">
            <a:xfrm>
              <a:off x="1734" y="1212"/>
              <a:ext cx="2489" cy="1933"/>
            </a:xfrm>
            <a:custGeom>
              <a:avLst/>
              <a:gdLst>
                <a:gd name="G0" fmla="+- 1894 0 0"/>
                <a:gd name="G1" fmla="+- 0 0 0"/>
                <a:gd name="G2" fmla="+- 21600 0 0"/>
                <a:gd name="T0" fmla="*/ 23442 w 23442"/>
                <a:gd name="T1" fmla="*/ 1498 h 21600"/>
                <a:gd name="T2" fmla="*/ 0 w 23442"/>
                <a:gd name="T3" fmla="*/ 21517 h 21600"/>
                <a:gd name="T4" fmla="*/ 1894 w 23442"/>
                <a:gd name="T5" fmla="*/ 0 h 21600"/>
              </a:gdLst>
              <a:ahLst/>
              <a:cxnLst>
                <a:cxn ang="0">
                  <a:pos x="T0" y="T1"/>
                </a:cxn>
                <a:cxn ang="0">
                  <a:pos x="T2" y="T3"/>
                </a:cxn>
                <a:cxn ang="0">
                  <a:pos x="T4" y="T5"/>
                </a:cxn>
              </a:cxnLst>
              <a:rect l="0" t="0" r="r" b="b"/>
              <a:pathLst>
                <a:path w="23442" h="21600" fill="none" extrusionOk="0">
                  <a:moveTo>
                    <a:pt x="23441" y="1497"/>
                  </a:moveTo>
                  <a:cubicBezTo>
                    <a:pt x="22654" y="12818"/>
                    <a:pt x="13241" y="21599"/>
                    <a:pt x="1894" y="21600"/>
                  </a:cubicBezTo>
                  <a:cubicBezTo>
                    <a:pt x="1261" y="21600"/>
                    <a:pt x="629" y="21572"/>
                    <a:pt x="0" y="21516"/>
                  </a:cubicBezTo>
                </a:path>
                <a:path w="23442" h="21600" stroke="0" extrusionOk="0">
                  <a:moveTo>
                    <a:pt x="23441" y="1497"/>
                  </a:moveTo>
                  <a:cubicBezTo>
                    <a:pt x="22654" y="12818"/>
                    <a:pt x="13241" y="21599"/>
                    <a:pt x="1894" y="21600"/>
                  </a:cubicBezTo>
                  <a:cubicBezTo>
                    <a:pt x="1261" y="21600"/>
                    <a:pt x="629" y="21572"/>
                    <a:pt x="0" y="21516"/>
                  </a:cubicBezTo>
                  <a:lnTo>
                    <a:pt x="1894" y="0"/>
                  </a:lnTo>
                  <a:close/>
                </a:path>
              </a:pathLst>
            </a:custGeom>
            <a:noFill/>
            <a:ln w="127000" cap="rnd">
              <a:solidFill>
                <a:srgbClr val="FC0128"/>
              </a:solidFill>
              <a:round/>
              <a:headEnd/>
              <a:tailEnd/>
            </a:ln>
            <a:effectLst/>
          </p:spPr>
          <p:txBody>
            <a:bodyPr wrap="none" anchor="ctr"/>
            <a:lstStyle/>
            <a:p>
              <a:endParaRPr lang="cs-CZ"/>
            </a:p>
          </p:txBody>
        </p:sp>
        <p:sp>
          <p:nvSpPr>
            <p:cNvPr id="324614" name="Rectangle 6"/>
            <p:cNvSpPr>
              <a:spLocks noChangeArrowheads="1"/>
            </p:cNvSpPr>
            <p:nvPr/>
          </p:nvSpPr>
          <p:spPr bwMode="auto">
            <a:xfrm rot="16200000">
              <a:off x="-97" y="2044"/>
              <a:ext cx="2491" cy="286"/>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Cost of detection (dollars)</a:t>
              </a:r>
            </a:p>
          </p:txBody>
        </p:sp>
        <p:sp>
          <p:nvSpPr>
            <p:cNvPr id="324615" name="Rectangle 7"/>
            <p:cNvSpPr>
              <a:spLocks noChangeArrowheads="1"/>
            </p:cNvSpPr>
            <p:nvPr/>
          </p:nvSpPr>
          <p:spPr bwMode="auto">
            <a:xfrm>
              <a:off x="1417" y="3567"/>
              <a:ext cx="3154" cy="459"/>
            </a:xfrm>
            <a:prstGeom prst="rect">
              <a:avLst/>
            </a:prstGeom>
            <a:noFill/>
            <a:ln w="12700">
              <a:noFill/>
              <a:miter lim="800000"/>
              <a:headEnd/>
              <a:tailEnd/>
            </a:ln>
            <a:effectLst/>
          </p:spPr>
          <p:txBody>
            <a:bodyPr wrap="none" lIns="90488" tIns="44450" rIns="90488" bIns="44450">
              <a:spAutoFit/>
            </a:bodyPr>
            <a:lstStyle/>
            <a:p>
              <a:pPr algn="ctr"/>
              <a:r>
                <a:rPr lang="en-US" sz="1800" b="1">
                  <a:latin typeface="Arial" charset="0"/>
                </a:rPr>
                <a:t>Process            Final testing            Customer</a:t>
              </a:r>
              <a:endParaRPr lang="en-US" b="1">
                <a:latin typeface="Arial" charset="0"/>
              </a:endParaRPr>
            </a:p>
            <a:p>
              <a:pPr algn="ctr"/>
              <a:r>
                <a:rPr lang="en-US" b="1">
                  <a:latin typeface="Arial" charset="0"/>
                </a:rPr>
                <a:t>When defect is detected</a:t>
              </a:r>
            </a:p>
          </p:txBody>
        </p:sp>
        <p:sp>
          <p:nvSpPr>
            <p:cNvPr id="324616" name="Line 8"/>
            <p:cNvSpPr>
              <a:spLocks noChangeShapeType="1"/>
            </p:cNvSpPr>
            <p:nvPr/>
          </p:nvSpPr>
          <p:spPr bwMode="auto">
            <a:xfrm>
              <a:off x="1855" y="3445"/>
              <a:ext cx="0" cy="101"/>
            </a:xfrm>
            <a:prstGeom prst="line">
              <a:avLst/>
            </a:prstGeom>
            <a:noFill/>
            <a:ln w="25400">
              <a:solidFill>
                <a:schemeClr val="tx1"/>
              </a:solidFill>
              <a:round/>
              <a:headEnd/>
              <a:tailEnd/>
            </a:ln>
            <a:effectLst/>
          </p:spPr>
          <p:txBody>
            <a:bodyPr wrap="none" anchor="ctr"/>
            <a:lstStyle/>
            <a:p>
              <a:endParaRPr lang="cs-CZ"/>
            </a:p>
          </p:txBody>
        </p:sp>
        <p:sp>
          <p:nvSpPr>
            <p:cNvPr id="324617" name="Line 9"/>
            <p:cNvSpPr>
              <a:spLocks noChangeShapeType="1"/>
            </p:cNvSpPr>
            <p:nvPr/>
          </p:nvSpPr>
          <p:spPr bwMode="auto">
            <a:xfrm>
              <a:off x="2979" y="3445"/>
              <a:ext cx="0" cy="101"/>
            </a:xfrm>
            <a:prstGeom prst="line">
              <a:avLst/>
            </a:prstGeom>
            <a:noFill/>
            <a:ln w="25400">
              <a:solidFill>
                <a:schemeClr val="tx1"/>
              </a:solidFill>
              <a:round/>
              <a:headEnd/>
              <a:tailEnd/>
            </a:ln>
            <a:effectLst/>
          </p:spPr>
          <p:txBody>
            <a:bodyPr wrap="none" anchor="ctr"/>
            <a:lstStyle/>
            <a:p>
              <a:endParaRPr lang="cs-CZ"/>
            </a:p>
          </p:txBody>
        </p:sp>
        <p:sp>
          <p:nvSpPr>
            <p:cNvPr id="324618" name="Line 10"/>
            <p:cNvSpPr>
              <a:spLocks noChangeShapeType="1"/>
            </p:cNvSpPr>
            <p:nvPr/>
          </p:nvSpPr>
          <p:spPr bwMode="auto">
            <a:xfrm>
              <a:off x="4091" y="3445"/>
              <a:ext cx="0" cy="101"/>
            </a:xfrm>
            <a:prstGeom prst="line">
              <a:avLst/>
            </a:prstGeom>
            <a:noFill/>
            <a:ln w="25400">
              <a:solidFill>
                <a:schemeClr val="tx1"/>
              </a:solidFill>
              <a:round/>
              <a:headEnd/>
              <a:tailEnd/>
            </a:ln>
            <a:effectLst/>
          </p:spPr>
          <p:txBody>
            <a:bodyPr wrap="none" anchor="ctr"/>
            <a:lstStyle/>
            <a:p>
              <a:endParaRPr lang="cs-CZ"/>
            </a:p>
          </p:txBody>
        </p:sp>
        <p:sp>
          <p:nvSpPr>
            <p:cNvPr id="324619" name="Arc 11"/>
            <p:cNvSpPr>
              <a:spLocks/>
            </p:cNvSpPr>
            <p:nvPr/>
          </p:nvSpPr>
          <p:spPr bwMode="auto">
            <a:xfrm>
              <a:off x="1730" y="1207"/>
              <a:ext cx="2430" cy="1887"/>
            </a:xfrm>
            <a:custGeom>
              <a:avLst/>
              <a:gdLst>
                <a:gd name="G0" fmla="+- 1892 0 0"/>
                <a:gd name="G1" fmla="+- 0 0 0"/>
                <a:gd name="G2" fmla="+- 21600 0 0"/>
                <a:gd name="T0" fmla="*/ 23440 w 23440"/>
                <a:gd name="T1" fmla="*/ 1500 h 21600"/>
                <a:gd name="T2" fmla="*/ 0 w 23440"/>
                <a:gd name="T3" fmla="*/ 21517 h 21600"/>
                <a:gd name="T4" fmla="*/ 1892 w 23440"/>
                <a:gd name="T5" fmla="*/ 0 h 21600"/>
              </a:gdLst>
              <a:ahLst/>
              <a:cxnLst>
                <a:cxn ang="0">
                  <a:pos x="T0" y="T1"/>
                </a:cxn>
                <a:cxn ang="0">
                  <a:pos x="T2" y="T3"/>
                </a:cxn>
                <a:cxn ang="0">
                  <a:pos x="T4" y="T5"/>
                </a:cxn>
              </a:cxnLst>
              <a:rect l="0" t="0" r="r" b="b"/>
              <a:pathLst>
                <a:path w="23440" h="21600" fill="none" extrusionOk="0">
                  <a:moveTo>
                    <a:pt x="23439" y="1499"/>
                  </a:moveTo>
                  <a:cubicBezTo>
                    <a:pt x="22651" y="12819"/>
                    <a:pt x="13239" y="21599"/>
                    <a:pt x="1892" y="21600"/>
                  </a:cubicBezTo>
                  <a:cubicBezTo>
                    <a:pt x="1260" y="21600"/>
                    <a:pt x="629" y="21572"/>
                    <a:pt x="0" y="21516"/>
                  </a:cubicBezTo>
                </a:path>
                <a:path w="23440" h="21600" stroke="0" extrusionOk="0">
                  <a:moveTo>
                    <a:pt x="23439" y="1499"/>
                  </a:moveTo>
                  <a:cubicBezTo>
                    <a:pt x="22651" y="12819"/>
                    <a:pt x="13239" y="21599"/>
                    <a:pt x="1892" y="21600"/>
                  </a:cubicBezTo>
                  <a:cubicBezTo>
                    <a:pt x="1260" y="21600"/>
                    <a:pt x="629" y="21572"/>
                    <a:pt x="0" y="21516"/>
                  </a:cubicBezTo>
                  <a:lnTo>
                    <a:pt x="1892" y="0"/>
                  </a:lnTo>
                  <a:close/>
                </a:path>
              </a:pathLst>
            </a:custGeom>
            <a:noFill/>
            <a:ln w="127000" cap="rnd">
              <a:solidFill>
                <a:srgbClr val="FC0128"/>
              </a:solidFill>
              <a:round/>
              <a:headEnd/>
              <a:tailEnd/>
            </a:ln>
            <a:effectLst/>
          </p:spPr>
          <p:txBody>
            <a:bodyPr wrap="none" anchor="ctr"/>
            <a:lstStyle/>
            <a:p>
              <a:endParaRPr lang="cs-CZ"/>
            </a:p>
          </p:txBody>
        </p:sp>
      </p:gr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735C6AD3-011C-4590-BC1F-2215C255B71A}" type="slidenum">
              <a:rPr lang="en-GB"/>
              <a:pPr/>
              <a:t>160</a:t>
            </a:fld>
            <a:endParaRPr lang="en-GB"/>
          </a:p>
        </p:txBody>
      </p:sp>
      <p:sp>
        <p:nvSpPr>
          <p:cNvPr id="50073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 Chart Plotting All Individual Values</a:t>
            </a:r>
            <a:endParaRPr lang="en-US" sz="4400">
              <a:solidFill>
                <a:schemeClr val="tx2"/>
              </a:solidFill>
            </a:endParaRPr>
          </a:p>
        </p:txBody>
      </p:sp>
      <p:sp>
        <p:nvSpPr>
          <p:cNvPr id="500739"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Control charts that plot each individual value are useful when explaining the concept of variation. </a:t>
            </a:r>
          </a:p>
          <a:p>
            <a:pPr marL="342900" indent="-342900">
              <a:spcBef>
                <a:spcPct val="20000"/>
              </a:spcBef>
              <a:buFontTx/>
              <a:buChar char="•"/>
            </a:pPr>
            <a:r>
              <a:rPr lang="en-US">
                <a:latin typeface="Arial" charset="0"/>
              </a:rPr>
              <a:t>On an individual values chart, the individual values from the subgroup are represented by a small mark. The average of those values is represented by a circle.</a:t>
            </a:r>
          </a:p>
          <a:p>
            <a:pPr marL="342900" indent="-342900">
              <a:spcBef>
                <a:spcPct val="20000"/>
              </a:spcBef>
              <a:buFontTx/>
              <a:buChar char="•"/>
            </a:pPr>
            <a:r>
              <a:rPr lang="en-US">
                <a:latin typeface="Arial" charset="0"/>
              </a:rPr>
              <a:t>Usually, the chart is reserved for training people on interpreting the values of </a:t>
            </a:r>
            <a:r>
              <a:rPr lang="en-US" i="1"/>
              <a:t>R</a:t>
            </a:r>
            <a:r>
              <a:rPr lang="en-US">
                <a:latin typeface="Arial" charset="0"/>
              </a:rPr>
              <a:t> and </a:t>
            </a:r>
            <a:r>
              <a:rPr lang="en-US" i="1"/>
              <a:t>s</a:t>
            </a:r>
            <a:r>
              <a:rPr lang="en-US">
                <a:latin typeface="Arial" charset="0"/>
              </a:rPr>
              <a:t> charts.</a:t>
            </a:r>
          </a:p>
          <a:p>
            <a:pPr marL="742950" lvl="1" indent="-285750">
              <a:spcBef>
                <a:spcPct val="20000"/>
              </a:spcBef>
              <a:buFontTx/>
              <a:buChar char="–"/>
            </a:pPr>
            <a:endParaRPr lang="en-US">
              <a:latin typeface="Arial"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A151657-0431-41CB-B62C-AA38FB8515AF}" type="slidenum">
              <a:rPr lang="en-GB"/>
              <a:pPr/>
              <a:t>161</a:t>
            </a:fld>
            <a:endParaRPr lang="en-GB"/>
          </a:p>
        </p:txBody>
      </p:sp>
      <p:sp>
        <p:nvSpPr>
          <p:cNvPr id="50176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Median and Range Charts</a:t>
            </a:r>
            <a:endParaRPr lang="en-US" sz="4400">
              <a:solidFill>
                <a:schemeClr val="tx2"/>
              </a:solidFill>
            </a:endParaRPr>
          </a:p>
        </p:txBody>
      </p:sp>
      <p:sp>
        <p:nvSpPr>
          <p:cNvPr id="501763"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When a median chart is used, the median of each subgroup is calculated and plotted</a:t>
            </a:r>
          </a:p>
          <a:p>
            <a:pPr marL="342900" indent="-342900">
              <a:spcBef>
                <a:spcPct val="20000"/>
              </a:spcBef>
              <a:buFontTx/>
              <a:buChar char="•"/>
            </a:pPr>
            <a:r>
              <a:rPr lang="en-US">
                <a:latin typeface="Arial" charset="0"/>
              </a:rPr>
              <a:t>The centerline of the median chart is the average of the subgroup medians.</a:t>
            </a:r>
          </a:p>
          <a:p>
            <a:pPr marL="342900" indent="-342900">
              <a:spcBef>
                <a:spcPct val="20000"/>
              </a:spcBef>
              <a:buFontTx/>
              <a:buChar char="•"/>
            </a:pPr>
            <a:r>
              <a:rPr lang="en-US">
                <a:latin typeface="Arial" charset="0"/>
              </a:rPr>
              <a:t>The control limits of the median chart is determined using the formula shown in the next slide.</a:t>
            </a:r>
          </a:p>
          <a:p>
            <a:pPr marL="342900" indent="-342900">
              <a:spcBef>
                <a:spcPct val="20000"/>
              </a:spcBef>
              <a:buFontTx/>
              <a:buChar char="•"/>
            </a:pPr>
            <a:r>
              <a:rPr lang="en-US">
                <a:latin typeface="Arial" charset="0"/>
              </a:rPr>
              <a:t>The procedure of construction of the range chart is the same as before. </a:t>
            </a:r>
          </a:p>
          <a:p>
            <a:pPr marL="342900" indent="-342900">
              <a:spcBef>
                <a:spcPct val="20000"/>
              </a:spcBef>
              <a:buFontTx/>
              <a:buChar char="•"/>
            </a:pPr>
            <a:r>
              <a:rPr lang="en-US">
                <a:latin typeface="Arial" charset="0"/>
              </a:rPr>
              <a:t>The median chart is easy to compute. However, some sensitivity is lost.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CC89FAA1-BB61-4C2C-9FDE-19103DC2D5BF}" type="slidenum">
              <a:rPr lang="en-GB"/>
              <a:pPr/>
              <a:t>162</a:t>
            </a:fld>
            <a:endParaRPr lang="en-GB"/>
          </a:p>
        </p:txBody>
      </p:sp>
      <p:sp>
        <p:nvSpPr>
          <p:cNvPr id="50278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Median and Range Charts</a:t>
            </a:r>
            <a:endParaRPr lang="en-US" sz="4400">
              <a:solidFill>
                <a:schemeClr val="tx2"/>
              </a:solidFill>
            </a:endParaRPr>
          </a:p>
        </p:txBody>
      </p:sp>
      <p:sp>
        <p:nvSpPr>
          <p:cNvPr id="502787"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Formula:</a:t>
            </a:r>
          </a:p>
        </p:txBody>
      </p:sp>
      <p:graphicFrame>
        <p:nvGraphicFramePr>
          <p:cNvPr id="502788" name="Object 4"/>
          <p:cNvGraphicFramePr>
            <a:graphicFrameLocks noChangeAspect="1"/>
          </p:cNvGraphicFramePr>
          <p:nvPr/>
        </p:nvGraphicFramePr>
        <p:xfrm>
          <a:off x="2501900" y="2055813"/>
          <a:ext cx="5456238" cy="4313237"/>
        </p:xfrm>
        <a:graphic>
          <a:graphicData uri="http://schemas.openxmlformats.org/presentationml/2006/ole">
            <p:oleObj spid="_x0000_s502788" name="Equation" r:id="rId3" imgW="2730240" imgH="2158920" progId="Equation.3">
              <p:embed/>
            </p:oleObj>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5D45AF36-B9EA-4819-90A9-90DC3E6809C0}" type="slidenum">
              <a:rPr lang="en-GB"/>
              <a:pPr/>
              <a:t>163</a:t>
            </a:fld>
            <a:endParaRPr lang="en-GB"/>
          </a:p>
        </p:txBody>
      </p:sp>
      <p:sp>
        <p:nvSpPr>
          <p:cNvPr id="50381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Run Charts</a:t>
            </a:r>
            <a:endParaRPr lang="en-US" sz="4400">
              <a:solidFill>
                <a:schemeClr val="tx2"/>
              </a:solidFill>
            </a:endParaRPr>
          </a:p>
        </p:txBody>
      </p:sp>
      <p:sp>
        <p:nvSpPr>
          <p:cNvPr id="503811"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ts val="500"/>
              </a:spcBef>
              <a:spcAft>
                <a:spcPts val="500"/>
              </a:spcAft>
              <a:buFontTx/>
              <a:buChar char="•"/>
            </a:pPr>
            <a:r>
              <a:rPr lang="en-US">
                <a:latin typeface="Arial" charset="0"/>
              </a:rPr>
              <a:t>A run chart is a line graph that shows data points plotted in the order in which they occur. </a:t>
            </a:r>
          </a:p>
          <a:p>
            <a:pPr marL="342900" indent="-342900">
              <a:spcBef>
                <a:spcPts val="500"/>
              </a:spcBef>
              <a:spcAft>
                <a:spcPts val="500"/>
              </a:spcAft>
              <a:buFontTx/>
              <a:buChar char="•"/>
            </a:pPr>
            <a:r>
              <a:rPr lang="en-US">
                <a:latin typeface="Arial" charset="0"/>
              </a:rPr>
              <a:t>They are used to show trends and shifts in a process over time, variation over time, or to identify decline or improvement in a process over time. </a:t>
            </a:r>
          </a:p>
          <a:p>
            <a:pPr marL="342900" indent="-342900">
              <a:spcBef>
                <a:spcPts val="500"/>
              </a:spcBef>
              <a:spcAft>
                <a:spcPts val="500"/>
              </a:spcAft>
              <a:buFontTx/>
              <a:buChar char="•"/>
            </a:pPr>
            <a:r>
              <a:rPr lang="en-US">
                <a:latin typeface="Arial" charset="0"/>
              </a:rPr>
              <a:t>They can be used to examine both variables and attribute data.</a:t>
            </a:r>
          </a:p>
          <a:p>
            <a:pPr marL="342900" indent="-342900">
              <a:spcBef>
                <a:spcPct val="20000"/>
              </a:spcBef>
              <a:buFontTx/>
              <a:buChar char="•"/>
            </a:pPr>
            <a:r>
              <a:rPr lang="en-US">
                <a:latin typeface="Arial" charset="0"/>
              </a:rPr>
              <a:t>Time is displayed on the </a:t>
            </a:r>
            <a:r>
              <a:rPr lang="en-US" i="1"/>
              <a:t>x</a:t>
            </a:r>
            <a:r>
              <a:rPr lang="en-US">
                <a:latin typeface="Arial" charset="0"/>
              </a:rPr>
              <a:t> axis and the variable or attribute being investigated is recorded on the </a:t>
            </a:r>
            <a:r>
              <a:rPr lang="en-US" i="1"/>
              <a:t>y</a:t>
            </a:r>
            <a:r>
              <a:rPr lang="en-US">
                <a:latin typeface="Arial" charset="0"/>
              </a:rPr>
              <a:t> axis.</a:t>
            </a:r>
          </a:p>
          <a:p>
            <a:pPr marL="342900" indent="-342900">
              <a:spcBef>
                <a:spcPct val="20000"/>
              </a:spcBef>
              <a:buFontTx/>
              <a:buChar char="•"/>
            </a:pPr>
            <a:r>
              <a:rPr lang="en-US">
                <a:latin typeface="Arial" charset="0"/>
              </a:rPr>
              <a:t>There are no control limits in a run chart.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DED609CC-F1C4-4011-8F83-19C22025DB59}" type="slidenum">
              <a:rPr lang="en-GB"/>
              <a:pPr/>
              <a:t>164</a:t>
            </a:fld>
            <a:endParaRPr lang="en-GB"/>
          </a:p>
        </p:txBody>
      </p:sp>
      <p:pic>
        <p:nvPicPr>
          <p:cNvPr id="504834" name="Picture 2"/>
          <p:cNvPicPr>
            <a:picLocks noChangeAspect="1" noChangeArrowheads="1"/>
          </p:cNvPicPr>
          <p:nvPr/>
        </p:nvPicPr>
        <p:blipFill>
          <a:blip r:embed="rId2" cstate="print"/>
          <a:srcRect/>
          <a:stretch>
            <a:fillRect/>
          </a:stretch>
        </p:blipFill>
        <p:spPr bwMode="auto">
          <a:xfrm>
            <a:off x="231775" y="465138"/>
            <a:ext cx="8674100" cy="5930900"/>
          </a:xfrm>
          <a:prstGeom prst="rect">
            <a:avLst/>
          </a:prstGeom>
          <a:noFill/>
          <a:ln w="12700">
            <a:noFill/>
            <a:miter lim="800000"/>
            <a:headEnd type="none" w="sm" len="sm"/>
            <a:tailEnd type="none" w="sm" len="sm"/>
          </a:ln>
          <a:effec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BF4E2C06-8F85-4B30-91DE-E4CE630EDA0D}" type="slidenum">
              <a:rPr lang="en-GB"/>
              <a:pPr/>
              <a:t>165</a:t>
            </a:fld>
            <a:endParaRPr lang="en-GB"/>
          </a:p>
        </p:txBody>
      </p:sp>
      <p:pic>
        <p:nvPicPr>
          <p:cNvPr id="505858" name="Picture 2"/>
          <p:cNvPicPr>
            <a:picLocks noChangeAspect="1" noChangeArrowheads="1"/>
          </p:cNvPicPr>
          <p:nvPr/>
        </p:nvPicPr>
        <p:blipFill>
          <a:blip r:embed="rId2" cstate="print"/>
          <a:srcRect/>
          <a:stretch>
            <a:fillRect/>
          </a:stretch>
        </p:blipFill>
        <p:spPr bwMode="auto">
          <a:xfrm>
            <a:off x="231775" y="465138"/>
            <a:ext cx="8674100" cy="5930900"/>
          </a:xfrm>
          <a:prstGeom prst="rect">
            <a:avLst/>
          </a:prstGeom>
          <a:noFill/>
          <a:ln w="12700">
            <a:noFill/>
            <a:miter lim="800000"/>
            <a:headEnd type="none" w="sm" len="sm"/>
            <a:tailEnd type="none" w="sm" len="sm"/>
          </a:ln>
          <a:effec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FBA8CA1-B2A8-4B3D-BD1E-19863DEAE5F1}" type="slidenum">
              <a:rPr lang="en-GB"/>
              <a:pPr/>
              <a:t>166</a:t>
            </a:fld>
            <a:endParaRPr lang="en-GB"/>
          </a:p>
        </p:txBody>
      </p:sp>
      <p:sp>
        <p:nvSpPr>
          <p:cNvPr id="50688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Run Charts</a:t>
            </a:r>
            <a:endParaRPr lang="en-US" sz="4400">
              <a:solidFill>
                <a:schemeClr val="tx2"/>
              </a:solidFill>
            </a:endParaRPr>
          </a:p>
        </p:txBody>
      </p:sp>
      <p:sp>
        <p:nvSpPr>
          <p:cNvPr id="506883"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ts val="500"/>
              </a:spcBef>
              <a:spcAft>
                <a:spcPts val="500"/>
              </a:spcAft>
            </a:pPr>
            <a:r>
              <a:rPr lang="en-US">
                <a:latin typeface="Arial" charset="0"/>
              </a:rPr>
              <a:t>A run chart is constructed in five steps:</a:t>
            </a:r>
          </a:p>
          <a:p>
            <a:pPr marL="342900" indent="-342900">
              <a:spcBef>
                <a:spcPts val="500"/>
              </a:spcBef>
              <a:spcAft>
                <a:spcPts val="500"/>
              </a:spcAft>
            </a:pPr>
            <a:r>
              <a:rPr lang="en-US">
                <a:latin typeface="Arial" charset="0"/>
              </a:rPr>
              <a:t>1. Determine the time increments.</a:t>
            </a:r>
          </a:p>
          <a:p>
            <a:pPr marL="342900" indent="-342900">
              <a:spcBef>
                <a:spcPts val="500"/>
              </a:spcBef>
              <a:spcAft>
                <a:spcPts val="500"/>
              </a:spcAft>
            </a:pPr>
            <a:r>
              <a:rPr lang="en-US">
                <a:latin typeface="Arial" charset="0"/>
              </a:rPr>
              <a:t>2. Scale the y axis to reflect the values that the measurements or attributes data will take.</a:t>
            </a:r>
          </a:p>
          <a:p>
            <a:pPr marL="342900" indent="-342900">
              <a:spcBef>
                <a:spcPts val="500"/>
              </a:spcBef>
              <a:spcAft>
                <a:spcPts val="500"/>
              </a:spcAft>
            </a:pPr>
            <a:r>
              <a:rPr lang="en-US">
                <a:latin typeface="Arial" charset="0"/>
              </a:rPr>
              <a:t>3. Collect the data.</a:t>
            </a:r>
          </a:p>
          <a:p>
            <a:pPr marL="342900" indent="-342900">
              <a:spcBef>
                <a:spcPts val="500"/>
              </a:spcBef>
              <a:spcAft>
                <a:spcPts val="500"/>
              </a:spcAft>
            </a:pPr>
            <a:r>
              <a:rPr lang="en-US">
                <a:latin typeface="Arial" charset="0"/>
              </a:rPr>
              <a:t>4. Record the data on the chart.</a:t>
            </a:r>
          </a:p>
          <a:p>
            <a:pPr marL="342900" indent="-342900">
              <a:spcBef>
                <a:spcPts val="500"/>
              </a:spcBef>
              <a:spcAft>
                <a:spcPts val="500"/>
              </a:spcAft>
            </a:pPr>
            <a:r>
              <a:rPr lang="en-US">
                <a:latin typeface="Arial" charset="0"/>
              </a:rPr>
              <a:t>5. Interpret the chart.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2EAB9EC5-91DF-4AA7-AD60-455773C15506}" type="slidenum">
              <a:rPr lang="en-GB"/>
              <a:pPr/>
              <a:t>167</a:t>
            </a:fld>
            <a:endParaRPr lang="en-GB"/>
          </a:p>
        </p:txBody>
      </p:sp>
      <p:sp>
        <p:nvSpPr>
          <p:cNvPr id="50790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 Chart for Variable Subgroup Size</a:t>
            </a:r>
            <a:endParaRPr lang="en-US" sz="4400">
              <a:solidFill>
                <a:schemeClr val="tx2"/>
              </a:solidFill>
            </a:endParaRPr>
          </a:p>
        </p:txBody>
      </p:sp>
      <p:sp>
        <p:nvSpPr>
          <p:cNvPr id="507907"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Traditional variable control charts are constructed using a constant subgroup sample size.</a:t>
            </a:r>
          </a:p>
          <a:p>
            <a:pPr marL="342900" indent="-342900">
              <a:spcBef>
                <a:spcPct val="20000"/>
              </a:spcBef>
              <a:buFontTx/>
              <a:buChar char="•"/>
            </a:pPr>
            <a:r>
              <a:rPr lang="en-US">
                <a:latin typeface="Arial" charset="0"/>
              </a:rPr>
              <a:t>If the subgroup size varies, it is necessary to recalculate the control limits for every subgroup size. Each subgroup with a different sample size will have its own control limits plotted on the chart. </a:t>
            </a:r>
          </a:p>
          <a:p>
            <a:pPr marL="342900" indent="-342900">
              <a:spcBef>
                <a:spcPct val="20000"/>
              </a:spcBef>
              <a:buFontTx/>
              <a:buChar char="•"/>
            </a:pPr>
            <a:r>
              <a:rPr lang="en-US">
                <a:latin typeface="Arial" charset="0"/>
              </a:rPr>
              <a:t>If the subgroup size increases, the control limits will be closer to the centerline. The gap between two control limits will be narrower.</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D12761F1-8844-45BA-B701-0E94E6449FB1}" type="slidenum">
              <a:rPr lang="en-GB"/>
              <a:pPr/>
              <a:t>168</a:t>
            </a:fld>
            <a:endParaRPr lang="en-GB"/>
          </a:p>
        </p:txBody>
      </p:sp>
      <p:sp>
        <p:nvSpPr>
          <p:cNvPr id="50893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Precontrol Charts</a:t>
            </a:r>
            <a:endParaRPr lang="en-US" sz="4400">
              <a:solidFill>
                <a:schemeClr val="tx2"/>
              </a:solidFill>
            </a:endParaRPr>
          </a:p>
        </p:txBody>
      </p:sp>
      <p:sp>
        <p:nvSpPr>
          <p:cNvPr id="508931"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Precontrol charts do not use the process data to calculate the control limits. The control limits are calculated using specifications.</a:t>
            </a:r>
          </a:p>
          <a:p>
            <a:pPr marL="342900" indent="-342900">
              <a:spcBef>
                <a:spcPct val="20000"/>
              </a:spcBef>
              <a:buFontTx/>
              <a:buChar char="•"/>
            </a:pPr>
            <a:r>
              <a:rPr lang="en-US">
                <a:latin typeface="Arial" charset="0"/>
              </a:rPr>
              <a:t>Precontrol charts</a:t>
            </a:r>
          </a:p>
          <a:p>
            <a:pPr marL="742950" lvl="1" indent="-285750">
              <a:spcBef>
                <a:spcPct val="20000"/>
              </a:spcBef>
              <a:buFontTx/>
              <a:buChar char="–"/>
            </a:pPr>
            <a:r>
              <a:rPr lang="en-US">
                <a:latin typeface="Arial" charset="0"/>
              </a:rPr>
              <a:t>are simple to set up and use.</a:t>
            </a:r>
          </a:p>
          <a:p>
            <a:pPr marL="742950" lvl="1" indent="-285750">
              <a:spcBef>
                <a:spcPct val="20000"/>
              </a:spcBef>
              <a:buFontTx/>
              <a:buChar char="–"/>
            </a:pPr>
            <a:r>
              <a:rPr lang="en-US">
                <a:latin typeface="Arial" charset="0"/>
              </a:rPr>
              <a:t>can be used with either variable and attribute data.</a:t>
            </a:r>
          </a:p>
          <a:p>
            <a:pPr marL="742950" lvl="1" indent="-285750">
              <a:spcBef>
                <a:spcPct val="20000"/>
              </a:spcBef>
              <a:buFontTx/>
              <a:buChar char="–"/>
            </a:pPr>
            <a:r>
              <a:rPr lang="en-US">
                <a:latin typeface="Arial" charset="0"/>
              </a:rPr>
              <a:t>useful during setup operations - can determine if the process setup is producing product within tolerances</a:t>
            </a:r>
          </a:p>
          <a:p>
            <a:pPr marL="742950" lvl="1" indent="-285750">
              <a:spcBef>
                <a:spcPct val="20000"/>
              </a:spcBef>
              <a:buFontTx/>
              <a:buChar char="–"/>
            </a:pPr>
            <a:r>
              <a:rPr lang="en-US">
                <a:latin typeface="Arial" charset="0"/>
              </a:rPr>
              <a:t>can identify if the process center has shifted or the spread has increased</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6F9E26E-729C-4541-ADD5-2BDB43047E0F}" type="slidenum">
              <a:rPr lang="en-GB"/>
              <a:pPr/>
              <a:t>169</a:t>
            </a:fld>
            <a:endParaRPr lang="en-GB"/>
          </a:p>
        </p:txBody>
      </p:sp>
      <p:sp>
        <p:nvSpPr>
          <p:cNvPr id="50995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Precontrol Charts</a:t>
            </a:r>
            <a:endParaRPr lang="en-US" sz="4400">
              <a:solidFill>
                <a:schemeClr val="tx2"/>
              </a:solidFill>
            </a:endParaRPr>
          </a:p>
        </p:txBody>
      </p:sp>
      <p:sp>
        <p:nvSpPr>
          <p:cNvPr id="509955"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Precontrol charts cannot be used to study process capability.</a:t>
            </a:r>
          </a:p>
          <a:p>
            <a:pPr marL="342900" indent="-342900">
              <a:spcBef>
                <a:spcPct val="20000"/>
              </a:spcBef>
              <a:buFontTx/>
              <a:buChar char="•"/>
            </a:pPr>
            <a:r>
              <a:rPr lang="en-US">
                <a:latin typeface="Arial" charset="0"/>
              </a:rPr>
              <a:t>Precontrol charts may generate more false alarms or missed signals than the control charts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681FC0F-49C3-4271-B751-9F6D752561AD}" type="slidenum">
              <a:rPr lang="en-GB"/>
              <a:pPr/>
              <a:t>17</a:t>
            </a:fld>
            <a:endParaRPr lang="en-GB"/>
          </a:p>
        </p:txBody>
      </p:sp>
      <p:sp>
        <p:nvSpPr>
          <p:cNvPr id="323586" name="Rectangle 2"/>
          <p:cNvSpPr>
            <a:spLocks noChangeArrowheads="1"/>
          </p:cNvSpPr>
          <p:nvPr/>
        </p:nvSpPr>
        <p:spPr bwMode="auto">
          <a:xfrm>
            <a:off x="533400" y="533400"/>
            <a:ext cx="8077200" cy="1163638"/>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The Evolution of Quality</a:t>
            </a:r>
            <a:endParaRPr lang="en-US" sz="6000" b="1" i="1">
              <a:solidFill>
                <a:schemeClr val="tx2"/>
              </a:solidFill>
              <a:effectLst>
                <a:outerShdw blurRad="38100" dist="38100" dir="2700000" algn="tl">
                  <a:srgbClr val="C0C0C0"/>
                </a:outerShdw>
              </a:effectLst>
            </a:endParaRPr>
          </a:p>
        </p:txBody>
      </p:sp>
      <p:sp>
        <p:nvSpPr>
          <p:cNvPr id="32358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Total quality management (TQM)</a:t>
            </a:r>
          </a:p>
          <a:p>
            <a:pPr marL="742950" lvl="1" indent="-285750">
              <a:spcBef>
                <a:spcPct val="20000"/>
              </a:spcBef>
              <a:buFontTx/>
              <a:buChar char="–"/>
            </a:pPr>
            <a:r>
              <a:rPr lang="en-US">
                <a:latin typeface="Arial" charset="0"/>
              </a:rPr>
              <a:t>A management approach that places emphasis on continuous process or system improvement</a:t>
            </a:r>
          </a:p>
          <a:p>
            <a:pPr marL="742950" lvl="1" indent="-285750">
              <a:spcBef>
                <a:spcPct val="20000"/>
              </a:spcBef>
              <a:buFontTx/>
              <a:buChar char="–"/>
            </a:pPr>
            <a:r>
              <a:rPr lang="en-US">
                <a:latin typeface="Arial" charset="0"/>
              </a:rPr>
              <a:t>Based on the participation of all members of an organization to continuously improve the processes</a:t>
            </a:r>
          </a:p>
          <a:p>
            <a:pPr marL="742950" lvl="1" indent="-285750">
              <a:spcBef>
                <a:spcPct val="20000"/>
              </a:spcBef>
              <a:buFontTx/>
              <a:buChar char="–"/>
            </a:pPr>
            <a:r>
              <a:rPr lang="en-US">
                <a:latin typeface="Arial" charset="0"/>
              </a:rPr>
              <a:t>Utilizes the strengths and expertise of all the employees as well as the statistical problem-solving and charting methods of SPC</a:t>
            </a:r>
          </a:p>
          <a:p>
            <a:pPr marL="742950" lvl="1" indent="-285750">
              <a:spcBef>
                <a:spcPct val="20000"/>
              </a:spcBef>
              <a:buFontTx/>
              <a:buChar char="–"/>
            </a:pPr>
            <a:endParaRPr lang="en-US">
              <a:latin typeface="Arial"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4C1F3FA9-6DF0-4CE2-9F99-A234BB75C592}" type="slidenum">
              <a:rPr lang="en-GB"/>
              <a:pPr/>
              <a:t>170</a:t>
            </a:fld>
            <a:endParaRPr lang="en-GB"/>
          </a:p>
        </p:txBody>
      </p:sp>
      <p:sp>
        <p:nvSpPr>
          <p:cNvPr id="51097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Precontrol Charts</a:t>
            </a:r>
            <a:endParaRPr lang="en-US" sz="4400">
              <a:solidFill>
                <a:schemeClr val="tx2"/>
              </a:solidFill>
            </a:endParaRPr>
          </a:p>
        </p:txBody>
      </p:sp>
      <p:sp>
        <p:nvSpPr>
          <p:cNvPr id="510979" name="Rectangle 3"/>
          <p:cNvSpPr>
            <a:spLocks noChangeArrowheads="1"/>
          </p:cNvSpPr>
          <p:nvPr/>
        </p:nvSpPr>
        <p:spPr bwMode="auto">
          <a:xfrm>
            <a:off x="239713" y="1728788"/>
            <a:ext cx="8666162" cy="4367212"/>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1. Create the zones:</a:t>
            </a:r>
          </a:p>
          <a:p>
            <a:pPr marL="742950" lvl="1" indent="-285750">
              <a:spcBef>
                <a:spcPct val="20000"/>
              </a:spcBef>
            </a:pPr>
            <a:r>
              <a:rPr lang="en-US">
                <a:latin typeface="Arial" charset="0"/>
              </a:rPr>
              <a:t>Red zone: Outside specification limits.</a:t>
            </a:r>
          </a:p>
          <a:p>
            <a:pPr marL="742950" lvl="1" indent="-285750">
              <a:spcBef>
                <a:spcPct val="20000"/>
              </a:spcBef>
            </a:pPr>
            <a:r>
              <a:rPr lang="en-US">
                <a:latin typeface="Arial" charset="0"/>
              </a:rPr>
              <a:t>Yellow zone: Inside specification limits. One of the specification limits is closer than the center of the specification.</a:t>
            </a:r>
          </a:p>
          <a:p>
            <a:pPr marL="742950" lvl="1" indent="-285750">
              <a:spcBef>
                <a:spcPct val="20000"/>
              </a:spcBef>
            </a:pPr>
            <a:r>
              <a:rPr lang="en-US">
                <a:latin typeface="Arial" charset="0"/>
              </a:rPr>
              <a:t>Green zone: Inside specification limits. The center of the specification is closer than both the specification limits.</a:t>
            </a:r>
          </a:p>
          <a:p>
            <a:pPr marL="742950" lvl="1" indent="-285750">
              <a:spcBef>
                <a:spcPct val="20000"/>
              </a:spcBef>
            </a:pPr>
            <a:endParaRPr lang="en-US">
              <a:latin typeface="Arial"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B86E393B-8B60-4CD8-915C-5D9D9952AD72}" type="slidenum">
              <a:rPr lang="en-GB"/>
              <a:pPr/>
              <a:t>171</a:t>
            </a:fld>
            <a:endParaRPr lang="en-GB"/>
          </a:p>
        </p:txBody>
      </p:sp>
      <p:sp>
        <p:nvSpPr>
          <p:cNvPr id="51200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Precontrol Charts</a:t>
            </a:r>
            <a:endParaRPr lang="en-US" sz="4400">
              <a:solidFill>
                <a:schemeClr val="tx2"/>
              </a:solidFill>
            </a:endParaRPr>
          </a:p>
        </p:txBody>
      </p:sp>
      <p:sp>
        <p:nvSpPr>
          <p:cNvPr id="512003" name="Rectangle 3"/>
          <p:cNvSpPr>
            <a:spLocks noChangeArrowheads="1"/>
          </p:cNvSpPr>
          <p:nvPr/>
        </p:nvSpPr>
        <p:spPr bwMode="auto">
          <a:xfrm>
            <a:off x="257175" y="1649413"/>
            <a:ext cx="8648700" cy="4446587"/>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2. Take measurements and apply the setup rules:</a:t>
            </a:r>
          </a:p>
          <a:p>
            <a:pPr marL="742950" lvl="1" indent="-285750">
              <a:spcBef>
                <a:spcPct val="20000"/>
              </a:spcBef>
              <a:buFontTx/>
              <a:buChar char="–"/>
            </a:pPr>
            <a:r>
              <a:rPr lang="en-US">
                <a:latin typeface="Arial" charset="0"/>
              </a:rPr>
              <a:t>Point in green zone: continue until five successive pieces are in the green zone</a:t>
            </a:r>
          </a:p>
          <a:p>
            <a:pPr marL="742950" lvl="1" indent="-285750">
              <a:spcBef>
                <a:spcPct val="20000"/>
              </a:spcBef>
              <a:buFontTx/>
              <a:buChar char="–"/>
            </a:pPr>
            <a:r>
              <a:rPr lang="en-US">
                <a:latin typeface="Arial" charset="0"/>
              </a:rPr>
              <a:t>Point in yellow zone: check another piece</a:t>
            </a:r>
          </a:p>
          <a:p>
            <a:pPr marL="742950" lvl="1" indent="-285750">
              <a:spcBef>
                <a:spcPct val="20000"/>
              </a:spcBef>
              <a:buFontTx/>
              <a:buChar char="–"/>
            </a:pPr>
            <a:r>
              <a:rPr lang="en-US">
                <a:latin typeface="Arial" charset="0"/>
              </a:rPr>
              <a:t>Two points in a row in the same yellow zone: reset the process</a:t>
            </a:r>
          </a:p>
          <a:p>
            <a:pPr marL="742950" lvl="1" indent="-285750">
              <a:spcBef>
                <a:spcPct val="20000"/>
              </a:spcBef>
              <a:buFontTx/>
              <a:buChar char="–"/>
            </a:pPr>
            <a:r>
              <a:rPr lang="en-US">
                <a:latin typeface="Arial" charset="0"/>
              </a:rPr>
              <a:t>Two points in a row in opposite yellow zone: stop, reduce variation, reset the process</a:t>
            </a:r>
          </a:p>
          <a:p>
            <a:pPr marL="742950" lvl="1" indent="-285750">
              <a:spcBef>
                <a:spcPct val="20000"/>
              </a:spcBef>
              <a:buFontTx/>
              <a:buChar char="–"/>
            </a:pPr>
            <a:r>
              <a:rPr lang="en-US">
                <a:latin typeface="Arial" charset="0"/>
              </a:rPr>
              <a:t>Point in the red zone: stop, make correction and reset the process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920EAA3-BD1F-4EF7-9DA9-FEF44C27097B}" type="slidenum">
              <a:rPr lang="en-GB"/>
              <a:pPr/>
              <a:t>172</a:t>
            </a:fld>
            <a:endParaRPr lang="en-GB"/>
          </a:p>
        </p:txBody>
      </p:sp>
      <p:sp>
        <p:nvSpPr>
          <p:cNvPr id="51302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Precontrol Charts</a:t>
            </a:r>
            <a:endParaRPr lang="en-US" sz="4400">
              <a:solidFill>
                <a:schemeClr val="tx2"/>
              </a:solidFill>
            </a:endParaRPr>
          </a:p>
        </p:txBody>
      </p:sp>
      <p:sp>
        <p:nvSpPr>
          <p:cNvPr id="513027" name="Rectangle 3"/>
          <p:cNvSpPr>
            <a:spLocks noChangeArrowheads="1"/>
          </p:cNvSpPr>
          <p:nvPr/>
        </p:nvSpPr>
        <p:spPr bwMode="auto">
          <a:xfrm>
            <a:off x="395288" y="1649413"/>
            <a:ext cx="8510587" cy="4446587"/>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3. Apply the precontrol sampling plan:</a:t>
            </a:r>
          </a:p>
          <a:p>
            <a:pPr marL="742950" lvl="1" indent="-285750">
              <a:spcBef>
                <a:spcPct val="20000"/>
              </a:spcBef>
              <a:buFontTx/>
              <a:buChar char="–"/>
            </a:pPr>
            <a:r>
              <a:rPr lang="en-US">
                <a:latin typeface="Arial" charset="0"/>
              </a:rPr>
              <a:t>Once five successive points fall in the green zone, discontinue 100% inspection and start sampling. </a:t>
            </a:r>
          </a:p>
          <a:p>
            <a:pPr marL="742950" lvl="1" indent="-285750">
              <a:spcBef>
                <a:spcPct val="20000"/>
              </a:spcBef>
              <a:buFontTx/>
              <a:buChar char="–"/>
            </a:pPr>
            <a:r>
              <a:rPr lang="en-US">
                <a:latin typeface="Arial" charset="0"/>
              </a:rPr>
              <a:t>Randomly select two pieces at interval:</a:t>
            </a:r>
          </a:p>
          <a:p>
            <a:pPr marL="1143000" lvl="2" indent="-228600">
              <a:spcBef>
                <a:spcPct val="20000"/>
              </a:spcBef>
              <a:buFontTx/>
              <a:buChar char="•"/>
            </a:pPr>
            <a:r>
              <a:rPr lang="en-US">
                <a:latin typeface="Arial" charset="0"/>
              </a:rPr>
              <a:t>A point in the red zone: stop, adjust process to remove variation, reset</a:t>
            </a:r>
          </a:p>
          <a:p>
            <a:pPr marL="1143000" lvl="2" indent="-228600">
              <a:spcBef>
                <a:spcPct val="20000"/>
              </a:spcBef>
              <a:buFontTx/>
              <a:buChar char="•"/>
            </a:pPr>
            <a:r>
              <a:rPr lang="en-US">
                <a:latin typeface="Arial" charset="0"/>
              </a:rPr>
              <a:t>Two points in the opposite yellow zone: stop, adjust process to remove variation </a:t>
            </a:r>
          </a:p>
          <a:p>
            <a:pPr marL="1143000" lvl="2" indent="-228600">
              <a:spcBef>
                <a:spcPct val="20000"/>
              </a:spcBef>
              <a:buFontTx/>
              <a:buChar char="•"/>
            </a:pPr>
            <a:r>
              <a:rPr lang="en-US">
                <a:latin typeface="Arial" charset="0"/>
              </a:rPr>
              <a:t>Two points in the same yellow zone: adjust process to remove variation</a:t>
            </a:r>
          </a:p>
          <a:p>
            <a:pPr marL="1143000" lvl="2" indent="-228600">
              <a:spcBef>
                <a:spcPct val="20000"/>
              </a:spcBef>
              <a:buFontTx/>
              <a:buChar char="•"/>
            </a:pPr>
            <a:r>
              <a:rPr lang="en-US">
                <a:latin typeface="Arial" charset="0"/>
              </a:rPr>
              <a:t>Otherwise: Continue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28CF98E6-B490-4CA3-8592-5D0EC23C401D}" type="slidenum">
              <a:rPr lang="en-GB"/>
              <a:pPr/>
              <a:t>173</a:t>
            </a:fld>
            <a:endParaRPr lang="en-GB"/>
          </a:p>
        </p:txBody>
      </p:sp>
      <p:sp>
        <p:nvSpPr>
          <p:cNvPr id="514050" name="Rectangle 2"/>
          <p:cNvSpPr>
            <a:spLocks noChangeArrowheads="1"/>
          </p:cNvSpPr>
          <p:nvPr/>
        </p:nvSpPr>
        <p:spPr bwMode="auto">
          <a:xfrm>
            <a:off x="230188" y="544513"/>
            <a:ext cx="8628062" cy="5910262"/>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Text Problem 7.16 (7.13): </a:t>
            </a:r>
            <a:r>
              <a:rPr lang="en-US">
                <a:latin typeface="Arial" charset="0"/>
              </a:rPr>
              <a:t>NB Manufacturing has ordered a new machine. During today’s runoff the following data were gathered concerning the runout for the diameter of the shaft machine by this piece of equipment. A precontrol chart was used to set up the machines. Recreate the precontrol chart from the following data. The tolerance associated with this part is a maximum runout value of 0.002 (upper specification). The optimal value is 0.000 (no runout), the lower specificatin limit. </a:t>
            </a:r>
            <a:endParaRPr lang="en-US">
              <a:latin typeface="Arial" charset="0"/>
              <a:sym typeface="Symbol" pitchFamily="18" charset="2"/>
            </a:endParaRPr>
          </a:p>
          <a:p>
            <a:pPr marL="342900" indent="-342900">
              <a:spcBef>
                <a:spcPct val="20000"/>
              </a:spcBef>
            </a:pPr>
            <a:r>
              <a:rPr lang="en-US">
                <a:latin typeface="Arial" charset="0"/>
                <a:sym typeface="Symbol" pitchFamily="18" charset="2"/>
              </a:rPr>
              <a:t>	</a:t>
            </a:r>
          </a:p>
          <a:p>
            <a:pPr marL="342900" indent="-342900">
              <a:spcBef>
                <a:spcPct val="20000"/>
              </a:spcBef>
            </a:pPr>
            <a:r>
              <a:rPr lang="en-US">
                <a:latin typeface="Arial" charset="0"/>
                <a:sym typeface="Symbol" pitchFamily="18" charset="2"/>
              </a:rPr>
              <a:t>	0.0021	0.0013	0.0018	0.0007	0.0002</a:t>
            </a:r>
          </a:p>
          <a:p>
            <a:pPr marL="342900" indent="-342900">
              <a:spcBef>
                <a:spcPct val="20000"/>
              </a:spcBef>
            </a:pPr>
            <a:r>
              <a:rPr lang="en-US">
                <a:latin typeface="Arial" charset="0"/>
                <a:sym typeface="Symbol" pitchFamily="18" charset="2"/>
              </a:rPr>
              <a:t>	0.0030	0.0024	0.0006	0.0002	0.0006</a:t>
            </a:r>
          </a:p>
          <a:p>
            <a:pPr marL="342900" indent="-342900">
              <a:spcBef>
                <a:spcPct val="20000"/>
              </a:spcBef>
            </a:pPr>
            <a:r>
              <a:rPr lang="en-US">
                <a:latin typeface="Arial" charset="0"/>
                <a:sym typeface="Symbol" pitchFamily="18" charset="2"/>
              </a:rPr>
              <a:t>	0.0004	0.0003	0.0010	0.0015	0.0011</a:t>
            </a:r>
          </a:p>
          <a:p>
            <a:pPr marL="342900" indent="-342900">
              <a:spcBef>
                <a:spcPct val="20000"/>
              </a:spcBef>
            </a:pPr>
            <a:r>
              <a:rPr lang="en-US">
                <a:latin typeface="Arial" charset="0"/>
                <a:sym typeface="Symbol" pitchFamily="18" charset="2"/>
              </a:rPr>
              <a:t>	</a:t>
            </a:r>
          </a:p>
          <a:p>
            <a:pPr marL="342900" indent="-342900">
              <a:spcBef>
                <a:spcPct val="20000"/>
              </a:spcBef>
            </a:pPr>
            <a:endParaRPr lang="en-US">
              <a:latin typeface="Arial"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51CCD8C-0C17-418E-B816-B4FAA66E957D}" type="slidenum">
              <a:rPr lang="en-GB"/>
              <a:pPr/>
              <a:t>174</a:t>
            </a:fld>
            <a:endParaRPr lang="en-GB"/>
          </a:p>
        </p:txBody>
      </p:sp>
      <p:sp>
        <p:nvSpPr>
          <p:cNvPr id="51507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Short-Run Charts</a:t>
            </a:r>
            <a:endParaRPr lang="en-US" sz="4400">
              <a:solidFill>
                <a:schemeClr val="tx2"/>
              </a:solidFill>
            </a:endParaRPr>
          </a:p>
        </p:txBody>
      </p:sp>
      <p:sp>
        <p:nvSpPr>
          <p:cNvPr id="515075" name="Rectangle 3"/>
          <p:cNvSpPr>
            <a:spLocks noChangeArrowheads="1"/>
          </p:cNvSpPr>
          <p:nvPr/>
        </p:nvSpPr>
        <p:spPr bwMode="auto">
          <a:xfrm>
            <a:off x="685800" y="1981200"/>
            <a:ext cx="8024813"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Traditional variable control charts work with long, continuous production runs.</a:t>
            </a:r>
          </a:p>
          <a:p>
            <a:pPr marL="342900" indent="-342900">
              <a:spcBef>
                <a:spcPct val="20000"/>
              </a:spcBef>
              <a:buFontTx/>
              <a:buChar char="•"/>
            </a:pPr>
            <a:r>
              <a:rPr lang="en-US">
                <a:latin typeface="Arial" charset="0"/>
              </a:rPr>
              <a:t>Several methods have been developed for shorter production runs:</a:t>
            </a:r>
          </a:p>
          <a:p>
            <a:pPr marL="742950" lvl="1" indent="-285750">
              <a:spcBef>
                <a:spcPct val="20000"/>
              </a:spcBef>
              <a:buFontTx/>
              <a:buChar char="–"/>
            </a:pPr>
            <a:r>
              <a:rPr lang="en-US">
                <a:latin typeface="Arial" charset="0"/>
              </a:rPr>
              <a:t>inspect the first and last pieces: gives no information on the pieces in between</a:t>
            </a:r>
          </a:p>
          <a:p>
            <a:pPr marL="742950" lvl="1" indent="-285750">
              <a:spcBef>
                <a:spcPct val="20000"/>
              </a:spcBef>
              <a:buFontTx/>
              <a:buChar char="–"/>
            </a:pPr>
            <a:r>
              <a:rPr lang="en-US">
                <a:latin typeface="Arial" charset="0"/>
              </a:rPr>
              <a:t>100% inspection: expensive and time consuming</a:t>
            </a:r>
          </a:p>
          <a:p>
            <a:pPr marL="742950" lvl="1" indent="-285750">
              <a:spcBef>
                <a:spcPct val="20000"/>
              </a:spcBef>
              <a:buFontTx/>
              <a:buChar char="–"/>
            </a:pPr>
            <a:r>
              <a:rPr lang="en-US">
                <a:latin typeface="Arial" charset="0"/>
              </a:rPr>
              <a:t>separate charts for each pert number: a large number of charts, insufficient number of observations to calculate the control limits</a:t>
            </a:r>
          </a:p>
          <a:p>
            <a:pPr marL="342900" indent="-342900">
              <a:spcBef>
                <a:spcPct val="20000"/>
              </a:spcBef>
              <a:buFontTx/>
              <a:buChar char="•"/>
            </a:pPr>
            <a:endParaRPr lang="en-US">
              <a:latin typeface="Arial"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6DC3E030-4265-409C-877C-ED612B13957F}" type="slidenum">
              <a:rPr lang="en-GB"/>
              <a:pPr/>
              <a:t>175</a:t>
            </a:fld>
            <a:endParaRPr lang="en-GB"/>
          </a:p>
        </p:txBody>
      </p:sp>
      <p:sp>
        <p:nvSpPr>
          <p:cNvPr id="51609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Short-Run Charts</a:t>
            </a:r>
            <a:endParaRPr lang="en-US" sz="4400">
              <a:solidFill>
                <a:schemeClr val="tx2"/>
              </a:solidFill>
            </a:endParaRPr>
          </a:p>
        </p:txBody>
      </p:sp>
      <p:sp>
        <p:nvSpPr>
          <p:cNvPr id="516099" name="Rectangle 3"/>
          <p:cNvSpPr>
            <a:spLocks noChangeArrowheads="1"/>
          </p:cNvSpPr>
          <p:nvPr/>
        </p:nvSpPr>
        <p:spPr bwMode="auto">
          <a:xfrm>
            <a:off x="125413" y="1962150"/>
            <a:ext cx="8847137"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Short-run charts include multiple part numbers on the same chart.</a:t>
            </a:r>
          </a:p>
          <a:p>
            <a:pPr marL="342900" indent="-342900">
              <a:spcBef>
                <a:spcPct val="20000"/>
              </a:spcBef>
              <a:buFontTx/>
              <a:buChar char="•"/>
            </a:pPr>
            <a:r>
              <a:rPr lang="en-US">
                <a:latin typeface="Arial" charset="0"/>
              </a:rPr>
              <a:t>As the short-run charts display multiple part numbers, it is possible to visualize the variation in the process.</a:t>
            </a:r>
          </a:p>
          <a:p>
            <a:pPr marL="342900" indent="-342900">
              <a:spcBef>
                <a:spcPct val="20000"/>
              </a:spcBef>
              <a:buFontTx/>
              <a:buChar char="•"/>
            </a:pPr>
            <a:r>
              <a:rPr lang="en-US">
                <a:latin typeface="Arial" charset="0"/>
              </a:rPr>
              <a:t>The data are coded so that all the data, regardless of the part number, are scaled to a common denominator. So, there is common set of control limits for all the parts numbers.</a:t>
            </a:r>
          </a:p>
          <a:p>
            <a:pPr marL="342900" indent="-342900">
              <a:spcBef>
                <a:spcPct val="20000"/>
              </a:spcBef>
              <a:buFontTx/>
              <a:buChar char="•"/>
            </a:pPr>
            <a:r>
              <a:rPr lang="en-US">
                <a:latin typeface="Arial" charset="0"/>
              </a:rPr>
              <a:t>The nominal      and      charts use coded measurements based on nominal dimension.</a:t>
            </a:r>
          </a:p>
          <a:p>
            <a:pPr marL="342900" indent="-342900">
              <a:spcBef>
                <a:spcPct val="20000"/>
              </a:spcBef>
              <a:buFontTx/>
              <a:buChar char="•"/>
            </a:pPr>
            <a:r>
              <a:rPr lang="en-US">
                <a:latin typeface="Arial" charset="0"/>
              </a:rPr>
              <a:t>Coded measurement = Actual measurement - nominal value</a:t>
            </a:r>
          </a:p>
        </p:txBody>
      </p:sp>
      <p:graphicFrame>
        <p:nvGraphicFramePr>
          <p:cNvPr id="516100" name="Object 4"/>
          <p:cNvGraphicFramePr>
            <a:graphicFrameLocks noChangeAspect="1"/>
          </p:cNvGraphicFramePr>
          <p:nvPr/>
        </p:nvGraphicFramePr>
        <p:xfrm>
          <a:off x="2312988" y="4716463"/>
          <a:ext cx="355600" cy="406400"/>
        </p:xfrm>
        <a:graphic>
          <a:graphicData uri="http://schemas.openxmlformats.org/presentationml/2006/ole">
            <p:oleObj spid="_x0000_s516100" name="Equation" r:id="rId3" imgW="177480" imgH="203040" progId="Equation.3">
              <p:embed/>
            </p:oleObj>
          </a:graphicData>
        </a:graphic>
      </p:graphicFrame>
      <p:graphicFrame>
        <p:nvGraphicFramePr>
          <p:cNvPr id="516101" name="Object 5"/>
          <p:cNvGraphicFramePr>
            <a:graphicFrameLocks noChangeAspect="1"/>
          </p:cNvGraphicFramePr>
          <p:nvPr/>
        </p:nvGraphicFramePr>
        <p:xfrm>
          <a:off x="3344863" y="4791075"/>
          <a:ext cx="303212" cy="330200"/>
        </p:xfrm>
        <a:graphic>
          <a:graphicData uri="http://schemas.openxmlformats.org/presentationml/2006/ole">
            <p:oleObj spid="_x0000_s516101" name="Equation" r:id="rId4" imgW="152280" imgH="164880" progId="Equation.3">
              <p:embed/>
            </p:oleObj>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F9D7C901-9A1B-4020-A840-2DC39EB53BD5}" type="slidenum">
              <a:rPr lang="en-GB"/>
              <a:pPr/>
              <a:t>176</a:t>
            </a:fld>
            <a:endParaRPr lang="en-GB"/>
          </a:p>
        </p:txBody>
      </p:sp>
      <p:sp>
        <p:nvSpPr>
          <p:cNvPr id="51712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Short-Run Charts</a:t>
            </a:r>
            <a:endParaRPr lang="en-US" sz="4400">
              <a:solidFill>
                <a:schemeClr val="tx2"/>
              </a:solidFill>
            </a:endParaRPr>
          </a:p>
        </p:txBody>
      </p:sp>
      <p:sp>
        <p:nvSpPr>
          <p:cNvPr id="517123" name="Rectangle 3"/>
          <p:cNvSpPr>
            <a:spLocks noChangeArrowheads="1"/>
          </p:cNvSpPr>
          <p:nvPr/>
        </p:nvSpPr>
        <p:spPr bwMode="auto">
          <a:xfrm>
            <a:off x="125413" y="1962150"/>
            <a:ext cx="87757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Use the following steps to create a nominal      and      chart:</a:t>
            </a:r>
          </a:p>
          <a:p>
            <a:pPr marL="342900" indent="-342900">
              <a:spcBef>
                <a:spcPct val="20000"/>
              </a:spcBef>
            </a:pPr>
            <a:r>
              <a:rPr lang="en-US">
                <a:latin typeface="Arial" charset="0"/>
              </a:rPr>
              <a:t>1. Determine parts that will be monitored with the same chart.</a:t>
            </a:r>
          </a:p>
          <a:p>
            <a:pPr marL="742950" lvl="1" indent="-285750">
              <a:spcBef>
                <a:spcPct val="20000"/>
              </a:spcBef>
              <a:buFontTx/>
              <a:buChar char="–"/>
            </a:pPr>
            <a:r>
              <a:rPr lang="en-US">
                <a:latin typeface="Arial" charset="0"/>
              </a:rPr>
              <a:t>parts made by the same operator, machine, methods, materials and measurement techniques</a:t>
            </a:r>
          </a:p>
          <a:p>
            <a:pPr marL="342900" indent="-342900">
              <a:spcBef>
                <a:spcPct val="20000"/>
              </a:spcBef>
            </a:pPr>
            <a:r>
              <a:rPr lang="en-US">
                <a:latin typeface="Arial" charset="0"/>
              </a:rPr>
              <a:t>2. Determine the nominal specification for each part number.</a:t>
            </a:r>
          </a:p>
          <a:p>
            <a:pPr marL="342900" indent="-342900">
              <a:spcBef>
                <a:spcPct val="20000"/>
              </a:spcBef>
            </a:pPr>
            <a:r>
              <a:rPr lang="en-US">
                <a:latin typeface="Arial" charset="0"/>
              </a:rPr>
              <a:t>3. Collect data - use the same subgroup sample size for all part numbers.</a:t>
            </a:r>
          </a:p>
          <a:p>
            <a:pPr marL="342900" indent="-342900">
              <a:spcBef>
                <a:spcPct val="20000"/>
              </a:spcBef>
            </a:pPr>
            <a:r>
              <a:rPr lang="en-US">
                <a:latin typeface="Arial" charset="0"/>
              </a:rPr>
              <a:t>4. For each measurement, compute coded value = actual measurement - nominal value. Compute average measurement     for each subgroup.</a:t>
            </a:r>
          </a:p>
        </p:txBody>
      </p:sp>
      <p:graphicFrame>
        <p:nvGraphicFramePr>
          <p:cNvPr id="517124" name="Object 4"/>
          <p:cNvGraphicFramePr>
            <a:graphicFrameLocks noChangeAspect="1"/>
          </p:cNvGraphicFramePr>
          <p:nvPr/>
        </p:nvGraphicFramePr>
        <p:xfrm>
          <a:off x="6122988" y="1954213"/>
          <a:ext cx="355600" cy="406400"/>
        </p:xfrm>
        <a:graphic>
          <a:graphicData uri="http://schemas.openxmlformats.org/presentationml/2006/ole">
            <p:oleObj spid="_x0000_s517124" name="Equation" r:id="rId3" imgW="177480" imgH="203040" progId="Equation.3">
              <p:embed/>
            </p:oleObj>
          </a:graphicData>
        </a:graphic>
      </p:graphicFrame>
      <p:graphicFrame>
        <p:nvGraphicFramePr>
          <p:cNvPr id="517125" name="Object 5"/>
          <p:cNvGraphicFramePr>
            <a:graphicFrameLocks noChangeAspect="1"/>
          </p:cNvGraphicFramePr>
          <p:nvPr/>
        </p:nvGraphicFramePr>
        <p:xfrm>
          <a:off x="7154863" y="2028825"/>
          <a:ext cx="303212" cy="330200"/>
        </p:xfrm>
        <a:graphic>
          <a:graphicData uri="http://schemas.openxmlformats.org/presentationml/2006/ole">
            <p:oleObj spid="_x0000_s517125" name="Equation" r:id="rId4" imgW="152280" imgH="164880" progId="Equation.3">
              <p:embed/>
            </p:oleObj>
          </a:graphicData>
        </a:graphic>
      </p:graphicFrame>
      <p:graphicFrame>
        <p:nvGraphicFramePr>
          <p:cNvPr id="517126" name="Object 6"/>
          <p:cNvGraphicFramePr>
            <a:graphicFrameLocks noChangeAspect="1"/>
          </p:cNvGraphicFramePr>
          <p:nvPr/>
        </p:nvGraphicFramePr>
        <p:xfrm>
          <a:off x="2446338" y="5607050"/>
          <a:ext cx="355600" cy="406400"/>
        </p:xfrm>
        <a:graphic>
          <a:graphicData uri="http://schemas.openxmlformats.org/presentationml/2006/ole">
            <p:oleObj spid="_x0000_s517126" name="Equation" r:id="rId5" imgW="177480" imgH="203040" progId="Equation.3">
              <p:embed/>
            </p:oleObj>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3BD6379-85DB-41D6-AA68-4412CC06C45C}" type="slidenum">
              <a:rPr lang="en-GB"/>
              <a:pPr/>
              <a:t>177</a:t>
            </a:fld>
            <a:endParaRPr lang="en-GB"/>
          </a:p>
        </p:txBody>
      </p:sp>
      <p:sp>
        <p:nvSpPr>
          <p:cNvPr id="51814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Short-Run Charts</a:t>
            </a:r>
            <a:endParaRPr lang="en-US" sz="4400">
              <a:solidFill>
                <a:schemeClr val="tx2"/>
              </a:solidFill>
            </a:endParaRPr>
          </a:p>
        </p:txBody>
      </p:sp>
      <p:sp>
        <p:nvSpPr>
          <p:cNvPr id="518147" name="Rectangle 3"/>
          <p:cNvSpPr>
            <a:spLocks noChangeArrowheads="1"/>
          </p:cNvSpPr>
          <p:nvPr/>
        </p:nvSpPr>
        <p:spPr bwMode="auto">
          <a:xfrm>
            <a:off x="125413" y="1962150"/>
            <a:ext cx="87757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5. Plot the average measurements from step 4 on the chart.</a:t>
            </a:r>
          </a:p>
          <a:p>
            <a:pPr marL="342900" indent="-342900">
              <a:spcBef>
                <a:spcPct val="20000"/>
              </a:spcBef>
            </a:pPr>
            <a:r>
              <a:rPr lang="en-US">
                <a:latin typeface="Arial" charset="0"/>
              </a:rPr>
              <a:t>6. Continue to calculate, code, and plot measurements for the entire run of the same part number.</a:t>
            </a:r>
          </a:p>
          <a:p>
            <a:pPr marL="342900" indent="-342900">
              <a:spcBef>
                <a:spcPct val="20000"/>
              </a:spcBef>
            </a:pPr>
            <a:r>
              <a:rPr lang="en-US">
                <a:latin typeface="Arial" charset="0"/>
              </a:rPr>
              <a:t>7. When another part number is to be run, repeat steps 1 to 6.</a:t>
            </a:r>
          </a:p>
          <a:p>
            <a:pPr marL="342900" indent="-342900">
              <a:spcBef>
                <a:spcPct val="20000"/>
              </a:spcBef>
            </a:pPr>
            <a:r>
              <a:rPr lang="en-US">
                <a:latin typeface="Arial" charset="0"/>
              </a:rPr>
              <a:t>8. When 20 subgroups have been plotted from any combination of parts, calculate control limits.Use the formula on the next slide.</a:t>
            </a:r>
          </a:p>
          <a:p>
            <a:pPr marL="342900" indent="-342900">
              <a:spcBef>
                <a:spcPct val="20000"/>
              </a:spcBef>
            </a:pPr>
            <a:r>
              <a:rPr lang="en-US">
                <a:latin typeface="Arial" charset="0"/>
              </a:rPr>
              <a:t>9. Draw the centerline and control limits on the chart.</a:t>
            </a:r>
          </a:p>
          <a:p>
            <a:pPr marL="342900" indent="-342900">
              <a:spcBef>
                <a:spcPct val="20000"/>
              </a:spcBef>
            </a:pPr>
            <a:r>
              <a:rPr lang="en-US">
                <a:latin typeface="Arial" charset="0"/>
              </a:rPr>
              <a:t>10. Interpret the chart.</a:t>
            </a:r>
          </a:p>
          <a:p>
            <a:pPr marL="342900" indent="-342900">
              <a:spcBef>
                <a:spcPct val="20000"/>
              </a:spcBef>
            </a:pPr>
            <a:endParaRPr lang="en-US">
              <a:latin typeface="Arial"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7488870-FB15-4B32-97B2-2E63BAE4864C}" type="slidenum">
              <a:rPr lang="en-GB"/>
              <a:pPr/>
              <a:t>178</a:t>
            </a:fld>
            <a:endParaRPr lang="en-GB"/>
          </a:p>
        </p:txBody>
      </p:sp>
      <p:sp>
        <p:nvSpPr>
          <p:cNvPr id="51917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Short-Run Charts</a:t>
            </a:r>
            <a:endParaRPr lang="en-US" sz="4400">
              <a:solidFill>
                <a:schemeClr val="tx2"/>
              </a:solidFill>
            </a:endParaRPr>
          </a:p>
        </p:txBody>
      </p:sp>
      <p:graphicFrame>
        <p:nvGraphicFramePr>
          <p:cNvPr id="519171" name="Object 3"/>
          <p:cNvGraphicFramePr>
            <a:graphicFrameLocks noChangeAspect="1"/>
          </p:cNvGraphicFramePr>
          <p:nvPr/>
        </p:nvGraphicFramePr>
        <p:xfrm>
          <a:off x="995363" y="1797050"/>
          <a:ext cx="7035800" cy="4240213"/>
        </p:xfrm>
        <a:graphic>
          <a:graphicData uri="http://schemas.openxmlformats.org/presentationml/2006/ole">
            <p:oleObj spid="_x0000_s519171" name="Equation" r:id="rId3" imgW="3517560" imgH="2120760" progId="Equation.3">
              <p:embed/>
            </p:oleObj>
          </a:graphicData>
        </a:graphic>
      </p:graphicFrame>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9B01D86B-CB5F-4BF6-B583-F96004477FF4}" type="slidenum">
              <a:rPr lang="en-GB"/>
              <a:pPr/>
              <a:t>179</a:t>
            </a:fld>
            <a:endParaRPr lang="en-GB"/>
          </a:p>
        </p:txBody>
      </p:sp>
      <p:sp>
        <p:nvSpPr>
          <p:cNvPr id="520194" name="Rectangle 2"/>
          <p:cNvSpPr>
            <a:spLocks noChangeArrowheads="1"/>
          </p:cNvSpPr>
          <p:nvPr/>
        </p:nvSpPr>
        <p:spPr bwMode="auto">
          <a:xfrm>
            <a:off x="230188" y="544513"/>
            <a:ext cx="8628062" cy="5910262"/>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Text Problem 7.19 (7.16): </a:t>
            </a:r>
            <a:r>
              <a:rPr lang="en-US">
                <a:latin typeface="Arial" charset="0"/>
              </a:rPr>
              <a:t>A series of pinion gears for a van set recliner are fine-blanked on the same press. The nominal part diameters are small (50.8 mm), medium (60.2 mm), and large (70.0 mm). Create a short-run control chart for the data shown on the next slide: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Zástupný symbol pro číslo snímku 5"/>
          <p:cNvSpPr>
            <a:spLocks noGrp="1"/>
          </p:cNvSpPr>
          <p:nvPr>
            <p:ph type="sldNum" sz="quarter" idx="12"/>
          </p:nvPr>
        </p:nvSpPr>
        <p:spPr/>
        <p:txBody>
          <a:bodyPr/>
          <a:lstStyle/>
          <a:p>
            <a:fld id="{690D76DD-D07A-475C-934C-A7F3B1E626ED}" type="slidenum">
              <a:rPr lang="en-GB"/>
              <a:pPr/>
              <a:t>18</a:t>
            </a:fld>
            <a:endParaRPr lang="en-GB"/>
          </a:p>
        </p:txBody>
      </p:sp>
      <p:sp>
        <p:nvSpPr>
          <p:cNvPr id="325634" name="Rectangle 2"/>
          <p:cNvSpPr>
            <a:spLocks noGrp="1" noChangeArrowheads="1"/>
          </p:cNvSpPr>
          <p:nvPr>
            <p:ph type="ctrTitle"/>
          </p:nvPr>
        </p:nvSpPr>
        <p:spPr>
          <a:xfrm>
            <a:off x="396875" y="434975"/>
            <a:ext cx="1411288" cy="1096963"/>
          </a:xfrm>
          <a:noFill/>
          <a:ln/>
        </p:spPr>
        <p:txBody>
          <a:bodyPr lIns="90488" tIns="44450" rIns="90488" bIns="44450"/>
          <a:lstStyle/>
          <a:p>
            <a:pPr algn="l" defTabSz="762000"/>
            <a:r>
              <a:rPr lang="en-US" sz="2800" b="1">
                <a:latin typeface="Arial" charset="0"/>
              </a:rPr>
              <a:t>TQM</a:t>
            </a:r>
            <a:br>
              <a:rPr lang="en-US" sz="2800" b="1">
                <a:latin typeface="Arial" charset="0"/>
              </a:rPr>
            </a:br>
            <a:r>
              <a:rPr lang="en-US" sz="2800" b="1">
                <a:latin typeface="Arial" charset="0"/>
              </a:rPr>
              <a:t>Wheel</a:t>
            </a:r>
            <a:endParaRPr lang="en-US" sz="6600" b="1" i="1">
              <a:effectLst>
                <a:outerShdw blurRad="38100" dist="38100" dir="2700000" algn="tl">
                  <a:srgbClr val="C0C0C0"/>
                </a:outerShdw>
              </a:effectLst>
            </a:endParaRPr>
          </a:p>
        </p:txBody>
      </p:sp>
      <p:sp>
        <p:nvSpPr>
          <p:cNvPr id="325635" name="Freeform 3"/>
          <p:cNvSpPr>
            <a:spLocks/>
          </p:cNvSpPr>
          <p:nvPr/>
        </p:nvSpPr>
        <p:spPr bwMode="auto">
          <a:xfrm>
            <a:off x="1965325" y="182563"/>
            <a:ext cx="6894513" cy="6580187"/>
          </a:xfrm>
          <a:custGeom>
            <a:avLst/>
            <a:gdLst/>
            <a:ahLst/>
            <a:cxnLst>
              <a:cxn ang="0">
                <a:pos x="1586" y="3176"/>
              </a:cxn>
              <a:cxn ang="0">
                <a:pos x="1751" y="3168"/>
              </a:cxn>
              <a:cxn ang="0">
                <a:pos x="1909" y="3145"/>
              </a:cxn>
              <a:cxn ang="0">
                <a:pos x="2058" y="3103"/>
              </a:cxn>
              <a:cxn ang="0">
                <a:pos x="2204" y="3049"/>
              </a:cxn>
              <a:cxn ang="0">
                <a:pos x="2477" y="2903"/>
              </a:cxn>
              <a:cxn ang="0">
                <a:pos x="2711" y="2711"/>
              </a:cxn>
              <a:cxn ang="0">
                <a:pos x="2903" y="2477"/>
              </a:cxn>
              <a:cxn ang="0">
                <a:pos x="3053" y="2204"/>
              </a:cxn>
              <a:cxn ang="0">
                <a:pos x="3107" y="2058"/>
              </a:cxn>
              <a:cxn ang="0">
                <a:pos x="3145" y="1909"/>
              </a:cxn>
              <a:cxn ang="0">
                <a:pos x="3168" y="1751"/>
              </a:cxn>
              <a:cxn ang="0">
                <a:pos x="3176" y="1586"/>
              </a:cxn>
              <a:cxn ang="0">
                <a:pos x="3168" y="1425"/>
              </a:cxn>
              <a:cxn ang="0">
                <a:pos x="3145" y="1267"/>
              </a:cxn>
              <a:cxn ang="0">
                <a:pos x="3107" y="1114"/>
              </a:cxn>
              <a:cxn ang="0">
                <a:pos x="3053" y="968"/>
              </a:cxn>
              <a:cxn ang="0">
                <a:pos x="2903" y="699"/>
              </a:cxn>
              <a:cxn ang="0">
                <a:pos x="2711" y="465"/>
              </a:cxn>
              <a:cxn ang="0">
                <a:pos x="2477" y="269"/>
              </a:cxn>
              <a:cxn ang="0">
                <a:pos x="2204" y="123"/>
              </a:cxn>
              <a:cxn ang="0">
                <a:pos x="2058" y="69"/>
              </a:cxn>
              <a:cxn ang="0">
                <a:pos x="1909" y="31"/>
              </a:cxn>
              <a:cxn ang="0">
                <a:pos x="1751" y="8"/>
              </a:cxn>
              <a:cxn ang="0">
                <a:pos x="1586" y="0"/>
              </a:cxn>
              <a:cxn ang="0">
                <a:pos x="1425" y="8"/>
              </a:cxn>
              <a:cxn ang="0">
                <a:pos x="1267" y="31"/>
              </a:cxn>
              <a:cxn ang="0">
                <a:pos x="1114" y="69"/>
              </a:cxn>
              <a:cxn ang="0">
                <a:pos x="968" y="123"/>
              </a:cxn>
              <a:cxn ang="0">
                <a:pos x="699" y="269"/>
              </a:cxn>
              <a:cxn ang="0">
                <a:pos x="465" y="465"/>
              </a:cxn>
              <a:cxn ang="0">
                <a:pos x="269" y="699"/>
              </a:cxn>
              <a:cxn ang="0">
                <a:pos x="123" y="968"/>
              </a:cxn>
              <a:cxn ang="0">
                <a:pos x="69" y="1114"/>
              </a:cxn>
              <a:cxn ang="0">
                <a:pos x="31" y="1267"/>
              </a:cxn>
              <a:cxn ang="0">
                <a:pos x="8" y="1425"/>
              </a:cxn>
              <a:cxn ang="0">
                <a:pos x="0" y="1586"/>
              </a:cxn>
              <a:cxn ang="0">
                <a:pos x="8" y="1751"/>
              </a:cxn>
              <a:cxn ang="0">
                <a:pos x="31" y="1909"/>
              </a:cxn>
              <a:cxn ang="0">
                <a:pos x="69" y="2058"/>
              </a:cxn>
              <a:cxn ang="0">
                <a:pos x="123" y="2204"/>
              </a:cxn>
              <a:cxn ang="0">
                <a:pos x="269" y="2477"/>
              </a:cxn>
              <a:cxn ang="0">
                <a:pos x="465" y="2711"/>
              </a:cxn>
              <a:cxn ang="0">
                <a:pos x="699" y="2903"/>
              </a:cxn>
              <a:cxn ang="0">
                <a:pos x="968" y="3049"/>
              </a:cxn>
              <a:cxn ang="0">
                <a:pos x="1114" y="3103"/>
              </a:cxn>
              <a:cxn ang="0">
                <a:pos x="1267" y="3145"/>
              </a:cxn>
              <a:cxn ang="0">
                <a:pos x="1425" y="3168"/>
              </a:cxn>
              <a:cxn ang="0">
                <a:pos x="1586" y="3176"/>
              </a:cxn>
            </a:cxnLst>
            <a:rect l="0" t="0" r="r" b="b"/>
            <a:pathLst>
              <a:path w="3177" h="3177">
                <a:moveTo>
                  <a:pt x="1586" y="3176"/>
                </a:moveTo>
                <a:lnTo>
                  <a:pt x="1751" y="3168"/>
                </a:lnTo>
                <a:lnTo>
                  <a:pt x="1909" y="3145"/>
                </a:lnTo>
                <a:lnTo>
                  <a:pt x="2058" y="3103"/>
                </a:lnTo>
                <a:lnTo>
                  <a:pt x="2204" y="3049"/>
                </a:lnTo>
                <a:lnTo>
                  <a:pt x="2477" y="2903"/>
                </a:lnTo>
                <a:lnTo>
                  <a:pt x="2711" y="2711"/>
                </a:lnTo>
                <a:lnTo>
                  <a:pt x="2903" y="2477"/>
                </a:lnTo>
                <a:lnTo>
                  <a:pt x="3053" y="2204"/>
                </a:lnTo>
                <a:lnTo>
                  <a:pt x="3107" y="2058"/>
                </a:lnTo>
                <a:lnTo>
                  <a:pt x="3145" y="1909"/>
                </a:lnTo>
                <a:lnTo>
                  <a:pt x="3168" y="1751"/>
                </a:lnTo>
                <a:lnTo>
                  <a:pt x="3176" y="1586"/>
                </a:lnTo>
                <a:lnTo>
                  <a:pt x="3168" y="1425"/>
                </a:lnTo>
                <a:lnTo>
                  <a:pt x="3145" y="1267"/>
                </a:lnTo>
                <a:lnTo>
                  <a:pt x="3107" y="1114"/>
                </a:lnTo>
                <a:lnTo>
                  <a:pt x="3053" y="968"/>
                </a:lnTo>
                <a:lnTo>
                  <a:pt x="2903" y="699"/>
                </a:lnTo>
                <a:lnTo>
                  <a:pt x="2711" y="465"/>
                </a:lnTo>
                <a:lnTo>
                  <a:pt x="2477" y="269"/>
                </a:lnTo>
                <a:lnTo>
                  <a:pt x="2204" y="123"/>
                </a:lnTo>
                <a:lnTo>
                  <a:pt x="2058" y="69"/>
                </a:lnTo>
                <a:lnTo>
                  <a:pt x="1909" y="31"/>
                </a:lnTo>
                <a:lnTo>
                  <a:pt x="1751" y="8"/>
                </a:lnTo>
                <a:lnTo>
                  <a:pt x="1586" y="0"/>
                </a:lnTo>
                <a:lnTo>
                  <a:pt x="1425" y="8"/>
                </a:lnTo>
                <a:lnTo>
                  <a:pt x="1267" y="31"/>
                </a:lnTo>
                <a:lnTo>
                  <a:pt x="1114" y="69"/>
                </a:lnTo>
                <a:lnTo>
                  <a:pt x="968" y="123"/>
                </a:lnTo>
                <a:lnTo>
                  <a:pt x="699" y="269"/>
                </a:lnTo>
                <a:lnTo>
                  <a:pt x="465" y="465"/>
                </a:lnTo>
                <a:lnTo>
                  <a:pt x="269" y="699"/>
                </a:lnTo>
                <a:lnTo>
                  <a:pt x="123" y="968"/>
                </a:lnTo>
                <a:lnTo>
                  <a:pt x="69" y="1114"/>
                </a:lnTo>
                <a:lnTo>
                  <a:pt x="31" y="1267"/>
                </a:lnTo>
                <a:lnTo>
                  <a:pt x="8" y="1425"/>
                </a:lnTo>
                <a:lnTo>
                  <a:pt x="0" y="1586"/>
                </a:lnTo>
                <a:lnTo>
                  <a:pt x="8" y="1751"/>
                </a:lnTo>
                <a:lnTo>
                  <a:pt x="31" y="1909"/>
                </a:lnTo>
                <a:lnTo>
                  <a:pt x="69" y="2058"/>
                </a:lnTo>
                <a:lnTo>
                  <a:pt x="123" y="2204"/>
                </a:lnTo>
                <a:lnTo>
                  <a:pt x="269" y="2477"/>
                </a:lnTo>
                <a:lnTo>
                  <a:pt x="465" y="2711"/>
                </a:lnTo>
                <a:lnTo>
                  <a:pt x="699" y="2903"/>
                </a:lnTo>
                <a:lnTo>
                  <a:pt x="968" y="3049"/>
                </a:lnTo>
                <a:lnTo>
                  <a:pt x="1114" y="3103"/>
                </a:lnTo>
                <a:lnTo>
                  <a:pt x="1267" y="3145"/>
                </a:lnTo>
                <a:lnTo>
                  <a:pt x="1425" y="3168"/>
                </a:lnTo>
                <a:lnTo>
                  <a:pt x="1586" y="3176"/>
                </a:lnTo>
              </a:path>
            </a:pathLst>
          </a:custGeom>
          <a:noFill/>
          <a:ln w="12700" cap="rnd" cmpd="sng">
            <a:solidFill>
              <a:srgbClr val="000000"/>
            </a:solidFill>
            <a:prstDash val="solid"/>
            <a:round/>
            <a:headEnd type="none" w="med" len="med"/>
            <a:tailEnd type="none" w="med" len="med"/>
          </a:ln>
          <a:effectLst/>
        </p:spPr>
        <p:txBody>
          <a:bodyPr/>
          <a:lstStyle/>
          <a:p>
            <a:endParaRPr lang="cs-CZ"/>
          </a:p>
        </p:txBody>
      </p:sp>
      <p:sp>
        <p:nvSpPr>
          <p:cNvPr id="325636" name="Freeform 4"/>
          <p:cNvSpPr>
            <a:spLocks/>
          </p:cNvSpPr>
          <p:nvPr/>
        </p:nvSpPr>
        <p:spPr bwMode="auto">
          <a:xfrm>
            <a:off x="3024188" y="1193800"/>
            <a:ext cx="2384425" cy="4557713"/>
          </a:xfrm>
          <a:custGeom>
            <a:avLst/>
            <a:gdLst/>
            <a:ahLst/>
            <a:cxnLst>
              <a:cxn ang="0">
                <a:pos x="1098" y="1709"/>
              </a:cxn>
              <a:cxn ang="0">
                <a:pos x="1037" y="1709"/>
              </a:cxn>
              <a:cxn ang="0">
                <a:pos x="975" y="1697"/>
              </a:cxn>
              <a:cxn ang="0">
                <a:pos x="918" y="1682"/>
              </a:cxn>
              <a:cxn ang="0">
                <a:pos x="864" y="1663"/>
              </a:cxn>
              <a:cxn ang="0">
                <a:pos x="810" y="1636"/>
              </a:cxn>
              <a:cxn ang="0">
                <a:pos x="760" y="1605"/>
              </a:cxn>
              <a:cxn ang="0">
                <a:pos x="710" y="1570"/>
              </a:cxn>
              <a:cxn ang="0">
                <a:pos x="668" y="1532"/>
              </a:cxn>
              <a:cxn ang="0">
                <a:pos x="630" y="1486"/>
              </a:cxn>
              <a:cxn ang="0">
                <a:pos x="595" y="1440"/>
              </a:cxn>
              <a:cxn ang="0">
                <a:pos x="564" y="1390"/>
              </a:cxn>
              <a:cxn ang="0">
                <a:pos x="537" y="1336"/>
              </a:cxn>
              <a:cxn ang="0">
                <a:pos x="518" y="1282"/>
              </a:cxn>
              <a:cxn ang="0">
                <a:pos x="503" y="1221"/>
              </a:cxn>
              <a:cxn ang="0">
                <a:pos x="491" y="1163"/>
              </a:cxn>
              <a:cxn ang="0">
                <a:pos x="487" y="1098"/>
              </a:cxn>
              <a:cxn ang="0">
                <a:pos x="491" y="1037"/>
              </a:cxn>
              <a:cxn ang="0">
                <a:pos x="503" y="975"/>
              </a:cxn>
              <a:cxn ang="0">
                <a:pos x="518" y="918"/>
              </a:cxn>
              <a:cxn ang="0">
                <a:pos x="537" y="860"/>
              </a:cxn>
              <a:cxn ang="0">
                <a:pos x="564" y="806"/>
              </a:cxn>
              <a:cxn ang="0">
                <a:pos x="595" y="756"/>
              </a:cxn>
              <a:cxn ang="0">
                <a:pos x="630" y="710"/>
              </a:cxn>
              <a:cxn ang="0">
                <a:pos x="668" y="668"/>
              </a:cxn>
              <a:cxn ang="0">
                <a:pos x="710" y="630"/>
              </a:cxn>
              <a:cxn ang="0">
                <a:pos x="760" y="591"/>
              </a:cxn>
              <a:cxn ang="0">
                <a:pos x="810" y="560"/>
              </a:cxn>
              <a:cxn ang="0">
                <a:pos x="864" y="537"/>
              </a:cxn>
              <a:cxn ang="0">
                <a:pos x="918" y="514"/>
              </a:cxn>
              <a:cxn ang="0">
                <a:pos x="975" y="499"/>
              </a:cxn>
              <a:cxn ang="0">
                <a:pos x="1037" y="491"/>
              </a:cxn>
              <a:cxn ang="0">
                <a:pos x="1098" y="487"/>
              </a:cxn>
              <a:cxn ang="0">
                <a:pos x="1098" y="0"/>
              </a:cxn>
              <a:cxn ang="0">
                <a:pos x="879" y="23"/>
              </a:cxn>
              <a:cxn ang="0">
                <a:pos x="672" y="84"/>
              </a:cxn>
              <a:cxn ang="0">
                <a:pos x="484" y="188"/>
              </a:cxn>
              <a:cxn ang="0">
                <a:pos x="322" y="322"/>
              </a:cxn>
              <a:cxn ang="0">
                <a:pos x="188" y="484"/>
              </a:cxn>
              <a:cxn ang="0">
                <a:pos x="88" y="672"/>
              </a:cxn>
              <a:cxn ang="0">
                <a:pos x="23" y="879"/>
              </a:cxn>
              <a:cxn ang="0">
                <a:pos x="0" y="1098"/>
              </a:cxn>
              <a:cxn ang="0">
                <a:pos x="23" y="1321"/>
              </a:cxn>
              <a:cxn ang="0">
                <a:pos x="88" y="1528"/>
              </a:cxn>
              <a:cxn ang="0">
                <a:pos x="188" y="1713"/>
              </a:cxn>
              <a:cxn ang="0">
                <a:pos x="322" y="1878"/>
              </a:cxn>
              <a:cxn ang="0">
                <a:pos x="484" y="2012"/>
              </a:cxn>
              <a:cxn ang="0">
                <a:pos x="672" y="2112"/>
              </a:cxn>
              <a:cxn ang="0">
                <a:pos x="879" y="2177"/>
              </a:cxn>
              <a:cxn ang="0">
                <a:pos x="1098" y="2200"/>
              </a:cxn>
              <a:cxn ang="0">
                <a:pos x="1098" y="1709"/>
              </a:cxn>
            </a:cxnLst>
            <a:rect l="0" t="0" r="r" b="b"/>
            <a:pathLst>
              <a:path w="1099" h="2201">
                <a:moveTo>
                  <a:pt x="1098" y="1709"/>
                </a:moveTo>
                <a:lnTo>
                  <a:pt x="1037" y="1709"/>
                </a:lnTo>
                <a:lnTo>
                  <a:pt x="975" y="1697"/>
                </a:lnTo>
                <a:lnTo>
                  <a:pt x="918" y="1682"/>
                </a:lnTo>
                <a:lnTo>
                  <a:pt x="864" y="1663"/>
                </a:lnTo>
                <a:lnTo>
                  <a:pt x="810" y="1636"/>
                </a:lnTo>
                <a:lnTo>
                  <a:pt x="760" y="1605"/>
                </a:lnTo>
                <a:lnTo>
                  <a:pt x="710" y="1570"/>
                </a:lnTo>
                <a:lnTo>
                  <a:pt x="668" y="1532"/>
                </a:lnTo>
                <a:lnTo>
                  <a:pt x="630" y="1486"/>
                </a:lnTo>
                <a:lnTo>
                  <a:pt x="595" y="1440"/>
                </a:lnTo>
                <a:lnTo>
                  <a:pt x="564" y="1390"/>
                </a:lnTo>
                <a:lnTo>
                  <a:pt x="537" y="1336"/>
                </a:lnTo>
                <a:lnTo>
                  <a:pt x="518" y="1282"/>
                </a:lnTo>
                <a:lnTo>
                  <a:pt x="503" y="1221"/>
                </a:lnTo>
                <a:lnTo>
                  <a:pt x="491" y="1163"/>
                </a:lnTo>
                <a:lnTo>
                  <a:pt x="487" y="1098"/>
                </a:lnTo>
                <a:lnTo>
                  <a:pt x="491" y="1037"/>
                </a:lnTo>
                <a:lnTo>
                  <a:pt x="503" y="975"/>
                </a:lnTo>
                <a:lnTo>
                  <a:pt x="518" y="918"/>
                </a:lnTo>
                <a:lnTo>
                  <a:pt x="537" y="860"/>
                </a:lnTo>
                <a:lnTo>
                  <a:pt x="564" y="806"/>
                </a:lnTo>
                <a:lnTo>
                  <a:pt x="595" y="756"/>
                </a:lnTo>
                <a:lnTo>
                  <a:pt x="630" y="710"/>
                </a:lnTo>
                <a:lnTo>
                  <a:pt x="668" y="668"/>
                </a:lnTo>
                <a:lnTo>
                  <a:pt x="710" y="630"/>
                </a:lnTo>
                <a:lnTo>
                  <a:pt x="760" y="591"/>
                </a:lnTo>
                <a:lnTo>
                  <a:pt x="810" y="560"/>
                </a:lnTo>
                <a:lnTo>
                  <a:pt x="864" y="537"/>
                </a:lnTo>
                <a:lnTo>
                  <a:pt x="918" y="514"/>
                </a:lnTo>
                <a:lnTo>
                  <a:pt x="975" y="499"/>
                </a:lnTo>
                <a:lnTo>
                  <a:pt x="1037" y="491"/>
                </a:lnTo>
                <a:lnTo>
                  <a:pt x="1098" y="487"/>
                </a:lnTo>
                <a:lnTo>
                  <a:pt x="1098" y="0"/>
                </a:lnTo>
                <a:lnTo>
                  <a:pt x="879" y="23"/>
                </a:lnTo>
                <a:lnTo>
                  <a:pt x="672" y="84"/>
                </a:lnTo>
                <a:lnTo>
                  <a:pt x="484" y="188"/>
                </a:lnTo>
                <a:lnTo>
                  <a:pt x="322" y="322"/>
                </a:lnTo>
                <a:lnTo>
                  <a:pt x="188" y="484"/>
                </a:lnTo>
                <a:lnTo>
                  <a:pt x="88" y="672"/>
                </a:lnTo>
                <a:lnTo>
                  <a:pt x="23" y="879"/>
                </a:lnTo>
                <a:lnTo>
                  <a:pt x="0" y="1098"/>
                </a:lnTo>
                <a:lnTo>
                  <a:pt x="23" y="1321"/>
                </a:lnTo>
                <a:lnTo>
                  <a:pt x="88" y="1528"/>
                </a:lnTo>
                <a:lnTo>
                  <a:pt x="188" y="1713"/>
                </a:lnTo>
                <a:lnTo>
                  <a:pt x="322" y="1878"/>
                </a:lnTo>
                <a:lnTo>
                  <a:pt x="484" y="2012"/>
                </a:lnTo>
                <a:lnTo>
                  <a:pt x="672" y="2112"/>
                </a:lnTo>
                <a:lnTo>
                  <a:pt x="879" y="2177"/>
                </a:lnTo>
                <a:lnTo>
                  <a:pt x="1098" y="2200"/>
                </a:lnTo>
                <a:lnTo>
                  <a:pt x="1098" y="1709"/>
                </a:lnTo>
              </a:path>
            </a:pathLst>
          </a:custGeom>
          <a:noFill/>
          <a:ln w="12700" cap="rnd" cmpd="sng">
            <a:noFill/>
            <a:prstDash val="solid"/>
            <a:round/>
            <a:headEnd type="none" w="med" len="med"/>
            <a:tailEnd type="none" w="med" len="med"/>
          </a:ln>
          <a:effectLst/>
        </p:spPr>
        <p:txBody>
          <a:bodyPr/>
          <a:lstStyle/>
          <a:p>
            <a:endParaRPr lang="cs-CZ"/>
          </a:p>
        </p:txBody>
      </p:sp>
      <p:sp>
        <p:nvSpPr>
          <p:cNvPr id="325637" name="Freeform 5"/>
          <p:cNvSpPr>
            <a:spLocks/>
          </p:cNvSpPr>
          <p:nvPr/>
        </p:nvSpPr>
        <p:spPr bwMode="auto">
          <a:xfrm>
            <a:off x="5407025" y="1193800"/>
            <a:ext cx="2393950" cy="4557713"/>
          </a:xfrm>
          <a:custGeom>
            <a:avLst/>
            <a:gdLst/>
            <a:ahLst/>
            <a:cxnLst>
              <a:cxn ang="0">
                <a:pos x="1102" y="1098"/>
              </a:cxn>
              <a:cxn ang="0">
                <a:pos x="1079" y="879"/>
              </a:cxn>
              <a:cxn ang="0">
                <a:pos x="1014" y="672"/>
              </a:cxn>
              <a:cxn ang="0">
                <a:pos x="914" y="484"/>
              </a:cxn>
              <a:cxn ang="0">
                <a:pos x="780" y="322"/>
              </a:cxn>
              <a:cxn ang="0">
                <a:pos x="618" y="188"/>
              </a:cxn>
              <a:cxn ang="0">
                <a:pos x="430" y="84"/>
              </a:cxn>
              <a:cxn ang="0">
                <a:pos x="223" y="23"/>
              </a:cxn>
              <a:cxn ang="0">
                <a:pos x="0" y="0"/>
              </a:cxn>
              <a:cxn ang="0">
                <a:pos x="0" y="487"/>
              </a:cxn>
              <a:cxn ang="0">
                <a:pos x="65" y="491"/>
              </a:cxn>
              <a:cxn ang="0">
                <a:pos x="127" y="499"/>
              </a:cxn>
              <a:cxn ang="0">
                <a:pos x="184" y="514"/>
              </a:cxn>
              <a:cxn ang="0">
                <a:pos x="238" y="537"/>
              </a:cxn>
              <a:cxn ang="0">
                <a:pos x="292" y="560"/>
              </a:cxn>
              <a:cxn ang="0">
                <a:pos x="342" y="591"/>
              </a:cxn>
              <a:cxn ang="0">
                <a:pos x="392" y="630"/>
              </a:cxn>
              <a:cxn ang="0">
                <a:pos x="434" y="668"/>
              </a:cxn>
              <a:cxn ang="0">
                <a:pos x="472" y="710"/>
              </a:cxn>
              <a:cxn ang="0">
                <a:pos x="507" y="756"/>
              </a:cxn>
              <a:cxn ang="0">
                <a:pos x="538" y="806"/>
              </a:cxn>
              <a:cxn ang="0">
                <a:pos x="565" y="860"/>
              </a:cxn>
              <a:cxn ang="0">
                <a:pos x="584" y="918"/>
              </a:cxn>
              <a:cxn ang="0">
                <a:pos x="599" y="975"/>
              </a:cxn>
              <a:cxn ang="0">
                <a:pos x="611" y="1037"/>
              </a:cxn>
              <a:cxn ang="0">
                <a:pos x="615" y="1098"/>
              </a:cxn>
              <a:cxn ang="0">
                <a:pos x="611" y="1163"/>
              </a:cxn>
              <a:cxn ang="0">
                <a:pos x="599" y="1221"/>
              </a:cxn>
              <a:cxn ang="0">
                <a:pos x="584" y="1282"/>
              </a:cxn>
              <a:cxn ang="0">
                <a:pos x="565" y="1336"/>
              </a:cxn>
              <a:cxn ang="0">
                <a:pos x="538" y="1390"/>
              </a:cxn>
              <a:cxn ang="0">
                <a:pos x="507" y="1440"/>
              </a:cxn>
              <a:cxn ang="0">
                <a:pos x="472" y="1486"/>
              </a:cxn>
              <a:cxn ang="0">
                <a:pos x="434" y="1532"/>
              </a:cxn>
              <a:cxn ang="0">
                <a:pos x="392" y="1570"/>
              </a:cxn>
              <a:cxn ang="0">
                <a:pos x="342" y="1605"/>
              </a:cxn>
              <a:cxn ang="0">
                <a:pos x="292" y="1636"/>
              </a:cxn>
              <a:cxn ang="0">
                <a:pos x="238" y="1663"/>
              </a:cxn>
              <a:cxn ang="0">
                <a:pos x="184" y="1682"/>
              </a:cxn>
              <a:cxn ang="0">
                <a:pos x="127" y="1697"/>
              </a:cxn>
              <a:cxn ang="0">
                <a:pos x="65" y="1709"/>
              </a:cxn>
              <a:cxn ang="0">
                <a:pos x="0" y="1709"/>
              </a:cxn>
              <a:cxn ang="0">
                <a:pos x="0" y="2200"/>
              </a:cxn>
              <a:cxn ang="0">
                <a:pos x="223" y="2177"/>
              </a:cxn>
              <a:cxn ang="0">
                <a:pos x="430" y="2112"/>
              </a:cxn>
              <a:cxn ang="0">
                <a:pos x="618" y="2012"/>
              </a:cxn>
              <a:cxn ang="0">
                <a:pos x="780" y="1878"/>
              </a:cxn>
              <a:cxn ang="0">
                <a:pos x="914" y="1713"/>
              </a:cxn>
              <a:cxn ang="0">
                <a:pos x="1014" y="1528"/>
              </a:cxn>
              <a:cxn ang="0">
                <a:pos x="1079" y="1321"/>
              </a:cxn>
              <a:cxn ang="0">
                <a:pos x="1102" y="1098"/>
              </a:cxn>
            </a:cxnLst>
            <a:rect l="0" t="0" r="r" b="b"/>
            <a:pathLst>
              <a:path w="1103" h="2201">
                <a:moveTo>
                  <a:pt x="1102" y="1098"/>
                </a:moveTo>
                <a:lnTo>
                  <a:pt x="1079" y="879"/>
                </a:lnTo>
                <a:lnTo>
                  <a:pt x="1014" y="672"/>
                </a:lnTo>
                <a:lnTo>
                  <a:pt x="914" y="484"/>
                </a:lnTo>
                <a:lnTo>
                  <a:pt x="780" y="322"/>
                </a:lnTo>
                <a:lnTo>
                  <a:pt x="618" y="188"/>
                </a:lnTo>
                <a:lnTo>
                  <a:pt x="430" y="84"/>
                </a:lnTo>
                <a:lnTo>
                  <a:pt x="223" y="23"/>
                </a:lnTo>
                <a:lnTo>
                  <a:pt x="0" y="0"/>
                </a:lnTo>
                <a:lnTo>
                  <a:pt x="0" y="487"/>
                </a:lnTo>
                <a:lnTo>
                  <a:pt x="65" y="491"/>
                </a:lnTo>
                <a:lnTo>
                  <a:pt x="127" y="499"/>
                </a:lnTo>
                <a:lnTo>
                  <a:pt x="184" y="514"/>
                </a:lnTo>
                <a:lnTo>
                  <a:pt x="238" y="537"/>
                </a:lnTo>
                <a:lnTo>
                  <a:pt x="292" y="560"/>
                </a:lnTo>
                <a:lnTo>
                  <a:pt x="342" y="591"/>
                </a:lnTo>
                <a:lnTo>
                  <a:pt x="392" y="630"/>
                </a:lnTo>
                <a:lnTo>
                  <a:pt x="434" y="668"/>
                </a:lnTo>
                <a:lnTo>
                  <a:pt x="472" y="710"/>
                </a:lnTo>
                <a:lnTo>
                  <a:pt x="507" y="756"/>
                </a:lnTo>
                <a:lnTo>
                  <a:pt x="538" y="806"/>
                </a:lnTo>
                <a:lnTo>
                  <a:pt x="565" y="860"/>
                </a:lnTo>
                <a:lnTo>
                  <a:pt x="584" y="918"/>
                </a:lnTo>
                <a:lnTo>
                  <a:pt x="599" y="975"/>
                </a:lnTo>
                <a:lnTo>
                  <a:pt x="611" y="1037"/>
                </a:lnTo>
                <a:lnTo>
                  <a:pt x="615" y="1098"/>
                </a:lnTo>
                <a:lnTo>
                  <a:pt x="611" y="1163"/>
                </a:lnTo>
                <a:lnTo>
                  <a:pt x="599" y="1221"/>
                </a:lnTo>
                <a:lnTo>
                  <a:pt x="584" y="1282"/>
                </a:lnTo>
                <a:lnTo>
                  <a:pt x="565" y="1336"/>
                </a:lnTo>
                <a:lnTo>
                  <a:pt x="538" y="1390"/>
                </a:lnTo>
                <a:lnTo>
                  <a:pt x="507" y="1440"/>
                </a:lnTo>
                <a:lnTo>
                  <a:pt x="472" y="1486"/>
                </a:lnTo>
                <a:lnTo>
                  <a:pt x="434" y="1532"/>
                </a:lnTo>
                <a:lnTo>
                  <a:pt x="392" y="1570"/>
                </a:lnTo>
                <a:lnTo>
                  <a:pt x="342" y="1605"/>
                </a:lnTo>
                <a:lnTo>
                  <a:pt x="292" y="1636"/>
                </a:lnTo>
                <a:lnTo>
                  <a:pt x="238" y="1663"/>
                </a:lnTo>
                <a:lnTo>
                  <a:pt x="184" y="1682"/>
                </a:lnTo>
                <a:lnTo>
                  <a:pt x="127" y="1697"/>
                </a:lnTo>
                <a:lnTo>
                  <a:pt x="65" y="1709"/>
                </a:lnTo>
                <a:lnTo>
                  <a:pt x="0" y="1709"/>
                </a:lnTo>
                <a:lnTo>
                  <a:pt x="0" y="2200"/>
                </a:lnTo>
                <a:lnTo>
                  <a:pt x="223" y="2177"/>
                </a:lnTo>
                <a:lnTo>
                  <a:pt x="430" y="2112"/>
                </a:lnTo>
                <a:lnTo>
                  <a:pt x="618" y="2012"/>
                </a:lnTo>
                <a:lnTo>
                  <a:pt x="780" y="1878"/>
                </a:lnTo>
                <a:lnTo>
                  <a:pt x="914" y="1713"/>
                </a:lnTo>
                <a:lnTo>
                  <a:pt x="1014" y="1528"/>
                </a:lnTo>
                <a:lnTo>
                  <a:pt x="1079" y="1321"/>
                </a:lnTo>
                <a:lnTo>
                  <a:pt x="1102" y="1098"/>
                </a:lnTo>
              </a:path>
            </a:pathLst>
          </a:custGeom>
          <a:noFill/>
          <a:ln w="12700" cap="rnd" cmpd="sng">
            <a:noFill/>
            <a:prstDash val="solid"/>
            <a:round/>
            <a:headEnd type="none" w="med" len="med"/>
            <a:tailEnd type="none" w="med" len="med"/>
          </a:ln>
          <a:effectLst/>
        </p:spPr>
        <p:txBody>
          <a:bodyPr/>
          <a:lstStyle/>
          <a:p>
            <a:endParaRPr lang="cs-CZ"/>
          </a:p>
        </p:txBody>
      </p:sp>
      <p:sp>
        <p:nvSpPr>
          <p:cNvPr id="325638" name="Freeform 6"/>
          <p:cNvSpPr>
            <a:spLocks/>
          </p:cNvSpPr>
          <p:nvPr/>
        </p:nvSpPr>
        <p:spPr bwMode="auto">
          <a:xfrm>
            <a:off x="4081463" y="2201863"/>
            <a:ext cx="2662237" cy="2533650"/>
          </a:xfrm>
          <a:custGeom>
            <a:avLst/>
            <a:gdLst/>
            <a:ahLst/>
            <a:cxnLst>
              <a:cxn ang="0">
                <a:pos x="676" y="1222"/>
              </a:cxn>
              <a:cxn ang="0">
                <a:pos x="795" y="1195"/>
              </a:cxn>
              <a:cxn ang="0">
                <a:pos x="903" y="1149"/>
              </a:cxn>
              <a:cxn ang="0">
                <a:pos x="1003" y="1083"/>
              </a:cxn>
              <a:cxn ang="0">
                <a:pos x="1083" y="999"/>
              </a:cxn>
              <a:cxn ang="0">
                <a:pos x="1149" y="903"/>
              </a:cxn>
              <a:cxn ang="0">
                <a:pos x="1195" y="795"/>
              </a:cxn>
              <a:cxn ang="0">
                <a:pos x="1222" y="676"/>
              </a:cxn>
              <a:cxn ang="0">
                <a:pos x="1222" y="550"/>
              </a:cxn>
              <a:cxn ang="0">
                <a:pos x="1195" y="431"/>
              </a:cxn>
              <a:cxn ang="0">
                <a:pos x="1149" y="319"/>
              </a:cxn>
              <a:cxn ang="0">
                <a:pos x="1083" y="223"/>
              </a:cxn>
              <a:cxn ang="0">
                <a:pos x="1003" y="143"/>
              </a:cxn>
              <a:cxn ang="0">
                <a:pos x="903" y="73"/>
              </a:cxn>
              <a:cxn ang="0">
                <a:pos x="795" y="27"/>
              </a:cxn>
              <a:cxn ang="0">
                <a:pos x="676" y="4"/>
              </a:cxn>
              <a:cxn ang="0">
                <a:pos x="550" y="4"/>
              </a:cxn>
              <a:cxn ang="0">
                <a:pos x="431" y="27"/>
              </a:cxn>
              <a:cxn ang="0">
                <a:pos x="323" y="73"/>
              </a:cxn>
              <a:cxn ang="0">
                <a:pos x="223" y="143"/>
              </a:cxn>
              <a:cxn ang="0">
                <a:pos x="143" y="223"/>
              </a:cxn>
              <a:cxn ang="0">
                <a:pos x="77" y="319"/>
              </a:cxn>
              <a:cxn ang="0">
                <a:pos x="31" y="431"/>
              </a:cxn>
              <a:cxn ang="0">
                <a:pos x="4" y="550"/>
              </a:cxn>
              <a:cxn ang="0">
                <a:pos x="4" y="676"/>
              </a:cxn>
              <a:cxn ang="0">
                <a:pos x="31" y="795"/>
              </a:cxn>
              <a:cxn ang="0">
                <a:pos x="77" y="903"/>
              </a:cxn>
              <a:cxn ang="0">
                <a:pos x="143" y="999"/>
              </a:cxn>
              <a:cxn ang="0">
                <a:pos x="223" y="1083"/>
              </a:cxn>
              <a:cxn ang="0">
                <a:pos x="323" y="1149"/>
              </a:cxn>
              <a:cxn ang="0">
                <a:pos x="431" y="1195"/>
              </a:cxn>
              <a:cxn ang="0">
                <a:pos x="550" y="1222"/>
              </a:cxn>
            </a:cxnLst>
            <a:rect l="0" t="0" r="r" b="b"/>
            <a:pathLst>
              <a:path w="1227" h="1223">
                <a:moveTo>
                  <a:pt x="611" y="1222"/>
                </a:moveTo>
                <a:lnTo>
                  <a:pt x="676" y="1222"/>
                </a:lnTo>
                <a:lnTo>
                  <a:pt x="738" y="1210"/>
                </a:lnTo>
                <a:lnTo>
                  <a:pt x="795" y="1195"/>
                </a:lnTo>
                <a:lnTo>
                  <a:pt x="849" y="1176"/>
                </a:lnTo>
                <a:lnTo>
                  <a:pt x="903" y="1149"/>
                </a:lnTo>
                <a:lnTo>
                  <a:pt x="953" y="1118"/>
                </a:lnTo>
                <a:lnTo>
                  <a:pt x="1003" y="1083"/>
                </a:lnTo>
                <a:lnTo>
                  <a:pt x="1045" y="1045"/>
                </a:lnTo>
                <a:lnTo>
                  <a:pt x="1083" y="999"/>
                </a:lnTo>
                <a:lnTo>
                  <a:pt x="1118" y="953"/>
                </a:lnTo>
                <a:lnTo>
                  <a:pt x="1149" y="903"/>
                </a:lnTo>
                <a:lnTo>
                  <a:pt x="1176" y="849"/>
                </a:lnTo>
                <a:lnTo>
                  <a:pt x="1195" y="795"/>
                </a:lnTo>
                <a:lnTo>
                  <a:pt x="1210" y="734"/>
                </a:lnTo>
                <a:lnTo>
                  <a:pt x="1222" y="676"/>
                </a:lnTo>
                <a:lnTo>
                  <a:pt x="1226" y="611"/>
                </a:lnTo>
                <a:lnTo>
                  <a:pt x="1222" y="550"/>
                </a:lnTo>
                <a:lnTo>
                  <a:pt x="1210" y="488"/>
                </a:lnTo>
                <a:lnTo>
                  <a:pt x="1195" y="431"/>
                </a:lnTo>
                <a:lnTo>
                  <a:pt x="1176" y="373"/>
                </a:lnTo>
                <a:lnTo>
                  <a:pt x="1149" y="319"/>
                </a:lnTo>
                <a:lnTo>
                  <a:pt x="1118" y="269"/>
                </a:lnTo>
                <a:lnTo>
                  <a:pt x="1083" y="223"/>
                </a:lnTo>
                <a:lnTo>
                  <a:pt x="1045" y="181"/>
                </a:lnTo>
                <a:lnTo>
                  <a:pt x="1003" y="143"/>
                </a:lnTo>
                <a:lnTo>
                  <a:pt x="953" y="104"/>
                </a:lnTo>
                <a:lnTo>
                  <a:pt x="903" y="73"/>
                </a:lnTo>
                <a:lnTo>
                  <a:pt x="849" y="50"/>
                </a:lnTo>
                <a:lnTo>
                  <a:pt x="795" y="27"/>
                </a:lnTo>
                <a:lnTo>
                  <a:pt x="738" y="12"/>
                </a:lnTo>
                <a:lnTo>
                  <a:pt x="676" y="4"/>
                </a:lnTo>
                <a:lnTo>
                  <a:pt x="611" y="0"/>
                </a:lnTo>
                <a:lnTo>
                  <a:pt x="550" y="4"/>
                </a:lnTo>
                <a:lnTo>
                  <a:pt x="488" y="12"/>
                </a:lnTo>
                <a:lnTo>
                  <a:pt x="431" y="27"/>
                </a:lnTo>
                <a:lnTo>
                  <a:pt x="377" y="50"/>
                </a:lnTo>
                <a:lnTo>
                  <a:pt x="323" y="73"/>
                </a:lnTo>
                <a:lnTo>
                  <a:pt x="273" y="104"/>
                </a:lnTo>
                <a:lnTo>
                  <a:pt x="223" y="143"/>
                </a:lnTo>
                <a:lnTo>
                  <a:pt x="181" y="181"/>
                </a:lnTo>
                <a:lnTo>
                  <a:pt x="143" y="223"/>
                </a:lnTo>
                <a:lnTo>
                  <a:pt x="108" y="269"/>
                </a:lnTo>
                <a:lnTo>
                  <a:pt x="77" y="319"/>
                </a:lnTo>
                <a:lnTo>
                  <a:pt x="50" y="373"/>
                </a:lnTo>
                <a:lnTo>
                  <a:pt x="31" y="431"/>
                </a:lnTo>
                <a:lnTo>
                  <a:pt x="16" y="488"/>
                </a:lnTo>
                <a:lnTo>
                  <a:pt x="4" y="550"/>
                </a:lnTo>
                <a:lnTo>
                  <a:pt x="0" y="611"/>
                </a:lnTo>
                <a:lnTo>
                  <a:pt x="4" y="676"/>
                </a:lnTo>
                <a:lnTo>
                  <a:pt x="16" y="734"/>
                </a:lnTo>
                <a:lnTo>
                  <a:pt x="31" y="795"/>
                </a:lnTo>
                <a:lnTo>
                  <a:pt x="50" y="849"/>
                </a:lnTo>
                <a:lnTo>
                  <a:pt x="77" y="903"/>
                </a:lnTo>
                <a:lnTo>
                  <a:pt x="108" y="953"/>
                </a:lnTo>
                <a:lnTo>
                  <a:pt x="143" y="999"/>
                </a:lnTo>
                <a:lnTo>
                  <a:pt x="181" y="1045"/>
                </a:lnTo>
                <a:lnTo>
                  <a:pt x="223" y="1083"/>
                </a:lnTo>
                <a:lnTo>
                  <a:pt x="273" y="1118"/>
                </a:lnTo>
                <a:lnTo>
                  <a:pt x="323" y="1149"/>
                </a:lnTo>
                <a:lnTo>
                  <a:pt x="377" y="1176"/>
                </a:lnTo>
                <a:lnTo>
                  <a:pt x="431" y="1195"/>
                </a:lnTo>
                <a:lnTo>
                  <a:pt x="488" y="1210"/>
                </a:lnTo>
                <a:lnTo>
                  <a:pt x="550" y="1222"/>
                </a:lnTo>
                <a:lnTo>
                  <a:pt x="611" y="1222"/>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cs-CZ"/>
          </a:p>
        </p:txBody>
      </p:sp>
      <p:sp>
        <p:nvSpPr>
          <p:cNvPr id="325639" name="Rectangle 7"/>
          <p:cNvSpPr>
            <a:spLocks noChangeArrowheads="1"/>
          </p:cNvSpPr>
          <p:nvPr/>
        </p:nvSpPr>
        <p:spPr bwMode="auto">
          <a:xfrm>
            <a:off x="4675188" y="3041650"/>
            <a:ext cx="1185862" cy="333375"/>
          </a:xfrm>
          <a:prstGeom prst="rect">
            <a:avLst/>
          </a:prstGeom>
          <a:noFill/>
          <a:ln w="12700">
            <a:noFill/>
            <a:miter lim="800000"/>
            <a:headEnd/>
            <a:tailEnd/>
          </a:ln>
          <a:effectLst/>
        </p:spPr>
        <p:txBody>
          <a:bodyPr wrap="none" lIns="90488" tIns="44450" rIns="90488" bIns="44450">
            <a:spAutoFit/>
          </a:bodyPr>
          <a:lstStyle/>
          <a:p>
            <a:pPr defTabSz="762000"/>
            <a:r>
              <a:rPr lang="en-US" sz="1600" b="1">
                <a:latin typeface="Arial" charset="0"/>
              </a:rPr>
              <a:t>Customer </a:t>
            </a:r>
          </a:p>
        </p:txBody>
      </p:sp>
      <p:sp>
        <p:nvSpPr>
          <p:cNvPr id="325640" name="Rectangle 8"/>
          <p:cNvSpPr>
            <a:spLocks noChangeArrowheads="1"/>
          </p:cNvSpPr>
          <p:nvPr/>
        </p:nvSpPr>
        <p:spPr bwMode="auto">
          <a:xfrm>
            <a:off x="4583113" y="3438525"/>
            <a:ext cx="1311275" cy="333375"/>
          </a:xfrm>
          <a:prstGeom prst="rect">
            <a:avLst/>
          </a:prstGeom>
          <a:noFill/>
          <a:ln w="12700">
            <a:noFill/>
            <a:miter lim="800000"/>
            <a:headEnd/>
            <a:tailEnd/>
          </a:ln>
          <a:effectLst/>
        </p:spPr>
        <p:txBody>
          <a:bodyPr wrap="none" lIns="90488" tIns="44450" rIns="90488" bIns="44450">
            <a:spAutoFit/>
          </a:bodyPr>
          <a:lstStyle/>
          <a:p>
            <a:pPr defTabSz="762000"/>
            <a:r>
              <a:rPr lang="en-US" sz="1600" b="1">
                <a:latin typeface="Arial" charset="0"/>
              </a:rPr>
              <a:t>satisfaction</a:t>
            </a:r>
          </a:p>
        </p:txBody>
      </p:sp>
      <p:sp>
        <p:nvSpPr>
          <p:cNvPr id="325641" name="Freeform 9"/>
          <p:cNvSpPr>
            <a:spLocks/>
          </p:cNvSpPr>
          <p:nvPr/>
        </p:nvSpPr>
        <p:spPr bwMode="auto">
          <a:xfrm>
            <a:off x="3890963" y="4533900"/>
            <a:ext cx="244475" cy="231775"/>
          </a:xfrm>
          <a:custGeom>
            <a:avLst/>
            <a:gdLst/>
            <a:ahLst/>
            <a:cxnLst>
              <a:cxn ang="0">
                <a:pos x="42" y="111"/>
              </a:cxn>
              <a:cxn ang="0">
                <a:pos x="0" y="61"/>
              </a:cxn>
              <a:cxn ang="0">
                <a:pos x="8" y="53"/>
              </a:cxn>
              <a:cxn ang="0">
                <a:pos x="46" y="96"/>
              </a:cxn>
              <a:cxn ang="0">
                <a:pos x="65" y="76"/>
              </a:cxn>
              <a:cxn ang="0">
                <a:pos x="31" y="38"/>
              </a:cxn>
              <a:cxn ang="0">
                <a:pos x="39" y="30"/>
              </a:cxn>
              <a:cxn ang="0">
                <a:pos x="73" y="69"/>
              </a:cxn>
              <a:cxn ang="0">
                <a:pos x="96" y="50"/>
              </a:cxn>
              <a:cxn ang="0">
                <a:pos x="58" y="7"/>
              </a:cxn>
              <a:cxn ang="0">
                <a:pos x="69" y="0"/>
              </a:cxn>
              <a:cxn ang="0">
                <a:pos x="112" y="50"/>
              </a:cxn>
              <a:cxn ang="0">
                <a:pos x="42" y="111"/>
              </a:cxn>
              <a:cxn ang="0">
                <a:pos x="23" y="88"/>
              </a:cxn>
              <a:cxn ang="0">
                <a:pos x="42" y="111"/>
              </a:cxn>
            </a:cxnLst>
            <a:rect l="0" t="0" r="r" b="b"/>
            <a:pathLst>
              <a:path w="113" h="112">
                <a:moveTo>
                  <a:pt x="42" y="111"/>
                </a:moveTo>
                <a:lnTo>
                  <a:pt x="0" y="61"/>
                </a:lnTo>
                <a:lnTo>
                  <a:pt x="8" y="53"/>
                </a:lnTo>
                <a:lnTo>
                  <a:pt x="46" y="96"/>
                </a:lnTo>
                <a:lnTo>
                  <a:pt x="65" y="76"/>
                </a:lnTo>
                <a:lnTo>
                  <a:pt x="31" y="38"/>
                </a:lnTo>
                <a:lnTo>
                  <a:pt x="39" y="30"/>
                </a:lnTo>
                <a:lnTo>
                  <a:pt x="73" y="69"/>
                </a:lnTo>
                <a:lnTo>
                  <a:pt x="96" y="50"/>
                </a:lnTo>
                <a:lnTo>
                  <a:pt x="58" y="7"/>
                </a:lnTo>
                <a:lnTo>
                  <a:pt x="69" y="0"/>
                </a:lnTo>
                <a:lnTo>
                  <a:pt x="112" y="50"/>
                </a:lnTo>
                <a:lnTo>
                  <a:pt x="42" y="111"/>
                </a:lnTo>
                <a:lnTo>
                  <a:pt x="23" y="88"/>
                </a:lnTo>
                <a:lnTo>
                  <a:pt x="42" y="1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2" name="Freeform 10"/>
          <p:cNvSpPr>
            <a:spLocks/>
          </p:cNvSpPr>
          <p:nvPr/>
        </p:nvSpPr>
        <p:spPr bwMode="auto">
          <a:xfrm>
            <a:off x="3798888" y="4357688"/>
            <a:ext cx="219075" cy="241300"/>
          </a:xfrm>
          <a:custGeom>
            <a:avLst/>
            <a:gdLst/>
            <a:ahLst/>
            <a:cxnLst>
              <a:cxn ang="0">
                <a:pos x="46" y="115"/>
              </a:cxn>
              <a:cxn ang="0">
                <a:pos x="42" y="104"/>
              </a:cxn>
              <a:cxn ang="0">
                <a:pos x="50" y="100"/>
              </a:cxn>
              <a:cxn ang="0">
                <a:pos x="38" y="96"/>
              </a:cxn>
              <a:cxn ang="0">
                <a:pos x="31" y="96"/>
              </a:cxn>
              <a:cxn ang="0">
                <a:pos x="27" y="89"/>
              </a:cxn>
              <a:cxn ang="0">
                <a:pos x="23" y="85"/>
              </a:cxn>
              <a:cxn ang="0">
                <a:pos x="23" y="77"/>
              </a:cxn>
              <a:cxn ang="0">
                <a:pos x="27" y="69"/>
              </a:cxn>
              <a:cxn ang="0">
                <a:pos x="19" y="69"/>
              </a:cxn>
              <a:cxn ang="0">
                <a:pos x="15" y="65"/>
              </a:cxn>
              <a:cxn ang="0">
                <a:pos x="11" y="62"/>
              </a:cxn>
              <a:cxn ang="0">
                <a:pos x="8" y="58"/>
              </a:cxn>
              <a:cxn ang="0">
                <a:pos x="4" y="54"/>
              </a:cxn>
              <a:cxn ang="0">
                <a:pos x="0" y="46"/>
              </a:cxn>
              <a:cxn ang="0">
                <a:pos x="0" y="42"/>
              </a:cxn>
              <a:cxn ang="0">
                <a:pos x="4" y="39"/>
              </a:cxn>
              <a:cxn ang="0">
                <a:pos x="8" y="31"/>
              </a:cxn>
              <a:cxn ang="0">
                <a:pos x="15" y="27"/>
              </a:cxn>
              <a:cxn ang="0">
                <a:pos x="50" y="0"/>
              </a:cxn>
              <a:cxn ang="0">
                <a:pos x="57" y="12"/>
              </a:cxn>
              <a:cxn ang="0">
                <a:pos x="19" y="39"/>
              </a:cxn>
              <a:cxn ang="0">
                <a:pos x="15" y="42"/>
              </a:cxn>
              <a:cxn ang="0">
                <a:pos x="11" y="46"/>
              </a:cxn>
              <a:cxn ang="0">
                <a:pos x="15" y="50"/>
              </a:cxn>
              <a:cxn ang="0">
                <a:pos x="15" y="54"/>
              </a:cxn>
              <a:cxn ang="0">
                <a:pos x="19" y="58"/>
              </a:cxn>
              <a:cxn ang="0">
                <a:pos x="27" y="62"/>
              </a:cxn>
              <a:cxn ang="0">
                <a:pos x="34" y="62"/>
              </a:cxn>
              <a:cxn ang="0">
                <a:pos x="42" y="58"/>
              </a:cxn>
              <a:cxn ang="0">
                <a:pos x="73" y="35"/>
              </a:cxn>
              <a:cxn ang="0">
                <a:pos x="81" y="42"/>
              </a:cxn>
              <a:cxn ang="0">
                <a:pos x="42" y="69"/>
              </a:cxn>
              <a:cxn ang="0">
                <a:pos x="34" y="77"/>
              </a:cxn>
              <a:cxn ang="0">
                <a:pos x="34" y="81"/>
              </a:cxn>
              <a:cxn ang="0">
                <a:pos x="38" y="85"/>
              </a:cxn>
              <a:cxn ang="0">
                <a:pos x="42" y="89"/>
              </a:cxn>
              <a:cxn ang="0">
                <a:pos x="50" y="92"/>
              </a:cxn>
              <a:cxn ang="0">
                <a:pos x="57" y="92"/>
              </a:cxn>
              <a:cxn ang="0">
                <a:pos x="65" y="89"/>
              </a:cxn>
              <a:cxn ang="0">
                <a:pos x="96" y="65"/>
              </a:cxn>
              <a:cxn ang="0">
                <a:pos x="100" y="77"/>
              </a:cxn>
              <a:cxn ang="0">
                <a:pos x="46" y="115"/>
              </a:cxn>
            </a:cxnLst>
            <a:rect l="0" t="0" r="r" b="b"/>
            <a:pathLst>
              <a:path w="101" h="116">
                <a:moveTo>
                  <a:pt x="46" y="115"/>
                </a:moveTo>
                <a:lnTo>
                  <a:pt x="42" y="104"/>
                </a:lnTo>
                <a:lnTo>
                  <a:pt x="50" y="100"/>
                </a:lnTo>
                <a:lnTo>
                  <a:pt x="38" y="96"/>
                </a:lnTo>
                <a:lnTo>
                  <a:pt x="31" y="96"/>
                </a:lnTo>
                <a:lnTo>
                  <a:pt x="27" y="89"/>
                </a:lnTo>
                <a:lnTo>
                  <a:pt x="23" y="85"/>
                </a:lnTo>
                <a:lnTo>
                  <a:pt x="23" y="77"/>
                </a:lnTo>
                <a:lnTo>
                  <a:pt x="27" y="69"/>
                </a:lnTo>
                <a:lnTo>
                  <a:pt x="19" y="69"/>
                </a:lnTo>
                <a:lnTo>
                  <a:pt x="15" y="65"/>
                </a:lnTo>
                <a:lnTo>
                  <a:pt x="11" y="62"/>
                </a:lnTo>
                <a:lnTo>
                  <a:pt x="8" y="58"/>
                </a:lnTo>
                <a:lnTo>
                  <a:pt x="4" y="54"/>
                </a:lnTo>
                <a:lnTo>
                  <a:pt x="0" y="46"/>
                </a:lnTo>
                <a:lnTo>
                  <a:pt x="0" y="42"/>
                </a:lnTo>
                <a:lnTo>
                  <a:pt x="4" y="39"/>
                </a:lnTo>
                <a:lnTo>
                  <a:pt x="8" y="31"/>
                </a:lnTo>
                <a:lnTo>
                  <a:pt x="15" y="27"/>
                </a:lnTo>
                <a:lnTo>
                  <a:pt x="50" y="0"/>
                </a:lnTo>
                <a:lnTo>
                  <a:pt x="57" y="12"/>
                </a:lnTo>
                <a:lnTo>
                  <a:pt x="19" y="39"/>
                </a:lnTo>
                <a:lnTo>
                  <a:pt x="15" y="42"/>
                </a:lnTo>
                <a:lnTo>
                  <a:pt x="11" y="46"/>
                </a:lnTo>
                <a:lnTo>
                  <a:pt x="15" y="50"/>
                </a:lnTo>
                <a:lnTo>
                  <a:pt x="15" y="54"/>
                </a:lnTo>
                <a:lnTo>
                  <a:pt x="19" y="58"/>
                </a:lnTo>
                <a:lnTo>
                  <a:pt x="27" y="62"/>
                </a:lnTo>
                <a:lnTo>
                  <a:pt x="34" y="62"/>
                </a:lnTo>
                <a:lnTo>
                  <a:pt x="42" y="58"/>
                </a:lnTo>
                <a:lnTo>
                  <a:pt x="73" y="35"/>
                </a:lnTo>
                <a:lnTo>
                  <a:pt x="81" y="42"/>
                </a:lnTo>
                <a:lnTo>
                  <a:pt x="42" y="69"/>
                </a:lnTo>
                <a:lnTo>
                  <a:pt x="34" y="77"/>
                </a:lnTo>
                <a:lnTo>
                  <a:pt x="34" y="81"/>
                </a:lnTo>
                <a:lnTo>
                  <a:pt x="38" y="85"/>
                </a:lnTo>
                <a:lnTo>
                  <a:pt x="42" y="89"/>
                </a:lnTo>
                <a:lnTo>
                  <a:pt x="50" y="92"/>
                </a:lnTo>
                <a:lnTo>
                  <a:pt x="57" y="92"/>
                </a:lnTo>
                <a:lnTo>
                  <a:pt x="65" y="89"/>
                </a:lnTo>
                <a:lnTo>
                  <a:pt x="96" y="65"/>
                </a:lnTo>
                <a:lnTo>
                  <a:pt x="100" y="77"/>
                </a:lnTo>
                <a:lnTo>
                  <a:pt x="46" y="11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3" name="Freeform 11"/>
          <p:cNvSpPr>
            <a:spLocks/>
          </p:cNvSpPr>
          <p:nvPr/>
        </p:nvSpPr>
        <p:spPr bwMode="auto">
          <a:xfrm>
            <a:off x="3722688" y="4254500"/>
            <a:ext cx="219075" cy="153988"/>
          </a:xfrm>
          <a:custGeom>
            <a:avLst/>
            <a:gdLst/>
            <a:ahLst/>
            <a:cxnLst>
              <a:cxn ang="0">
                <a:pos x="58" y="19"/>
              </a:cxn>
              <a:cxn ang="0">
                <a:pos x="54" y="12"/>
              </a:cxn>
              <a:cxn ang="0">
                <a:pos x="46" y="12"/>
              </a:cxn>
              <a:cxn ang="0">
                <a:pos x="35" y="12"/>
              </a:cxn>
              <a:cxn ang="0">
                <a:pos x="27" y="16"/>
              </a:cxn>
              <a:cxn ang="0">
                <a:pos x="16" y="23"/>
              </a:cxn>
              <a:cxn ang="0">
                <a:pos x="12" y="27"/>
              </a:cxn>
              <a:cxn ang="0">
                <a:pos x="12" y="35"/>
              </a:cxn>
              <a:cxn ang="0">
                <a:pos x="12" y="39"/>
              </a:cxn>
              <a:cxn ang="0">
                <a:pos x="12" y="43"/>
              </a:cxn>
              <a:cxn ang="0">
                <a:pos x="16" y="46"/>
              </a:cxn>
              <a:cxn ang="0">
                <a:pos x="20" y="50"/>
              </a:cxn>
              <a:cxn ang="0">
                <a:pos x="27" y="50"/>
              </a:cxn>
              <a:cxn ang="0">
                <a:pos x="31" y="50"/>
              </a:cxn>
              <a:cxn ang="0">
                <a:pos x="46" y="46"/>
              </a:cxn>
              <a:cxn ang="0">
                <a:pos x="58" y="39"/>
              </a:cxn>
              <a:cxn ang="0">
                <a:pos x="58" y="31"/>
              </a:cxn>
              <a:cxn ang="0">
                <a:pos x="62" y="27"/>
              </a:cxn>
              <a:cxn ang="0">
                <a:pos x="58" y="23"/>
              </a:cxn>
              <a:cxn ang="0">
                <a:pos x="58" y="19"/>
              </a:cxn>
              <a:cxn ang="0">
                <a:pos x="20" y="73"/>
              </a:cxn>
              <a:cxn ang="0">
                <a:pos x="16" y="62"/>
              </a:cxn>
              <a:cxn ang="0">
                <a:pos x="23" y="58"/>
              </a:cxn>
              <a:cxn ang="0">
                <a:pos x="12" y="54"/>
              </a:cxn>
              <a:cxn ang="0">
                <a:pos x="8" y="50"/>
              </a:cxn>
              <a:cxn ang="0">
                <a:pos x="4" y="46"/>
              </a:cxn>
              <a:cxn ang="0">
                <a:pos x="0" y="35"/>
              </a:cxn>
              <a:cxn ang="0">
                <a:pos x="0" y="23"/>
              </a:cxn>
              <a:cxn ang="0">
                <a:pos x="8" y="16"/>
              </a:cxn>
              <a:cxn ang="0">
                <a:pos x="20" y="4"/>
              </a:cxn>
              <a:cxn ang="0">
                <a:pos x="39" y="0"/>
              </a:cxn>
              <a:cxn ang="0">
                <a:pos x="46" y="0"/>
              </a:cxn>
              <a:cxn ang="0">
                <a:pos x="54" y="0"/>
              </a:cxn>
              <a:cxn ang="0">
                <a:pos x="62" y="4"/>
              </a:cxn>
              <a:cxn ang="0">
                <a:pos x="66" y="12"/>
              </a:cxn>
              <a:cxn ang="0">
                <a:pos x="69" y="19"/>
              </a:cxn>
              <a:cxn ang="0">
                <a:pos x="69" y="23"/>
              </a:cxn>
              <a:cxn ang="0">
                <a:pos x="66" y="35"/>
              </a:cxn>
              <a:cxn ang="0">
                <a:pos x="96" y="16"/>
              </a:cxn>
              <a:cxn ang="0">
                <a:pos x="100" y="27"/>
              </a:cxn>
              <a:cxn ang="0">
                <a:pos x="20" y="73"/>
              </a:cxn>
              <a:cxn ang="0">
                <a:pos x="58" y="19"/>
              </a:cxn>
            </a:cxnLst>
            <a:rect l="0" t="0" r="r" b="b"/>
            <a:pathLst>
              <a:path w="101" h="74">
                <a:moveTo>
                  <a:pt x="58" y="19"/>
                </a:moveTo>
                <a:lnTo>
                  <a:pt x="54" y="12"/>
                </a:lnTo>
                <a:lnTo>
                  <a:pt x="46" y="12"/>
                </a:lnTo>
                <a:lnTo>
                  <a:pt x="35" y="12"/>
                </a:lnTo>
                <a:lnTo>
                  <a:pt x="27" y="16"/>
                </a:lnTo>
                <a:lnTo>
                  <a:pt x="16" y="23"/>
                </a:lnTo>
                <a:lnTo>
                  <a:pt x="12" y="27"/>
                </a:lnTo>
                <a:lnTo>
                  <a:pt x="12" y="35"/>
                </a:lnTo>
                <a:lnTo>
                  <a:pt x="12" y="39"/>
                </a:lnTo>
                <a:lnTo>
                  <a:pt x="12" y="43"/>
                </a:lnTo>
                <a:lnTo>
                  <a:pt x="16" y="46"/>
                </a:lnTo>
                <a:lnTo>
                  <a:pt x="20" y="50"/>
                </a:lnTo>
                <a:lnTo>
                  <a:pt x="27" y="50"/>
                </a:lnTo>
                <a:lnTo>
                  <a:pt x="31" y="50"/>
                </a:lnTo>
                <a:lnTo>
                  <a:pt x="46" y="46"/>
                </a:lnTo>
                <a:lnTo>
                  <a:pt x="58" y="39"/>
                </a:lnTo>
                <a:lnTo>
                  <a:pt x="58" y="31"/>
                </a:lnTo>
                <a:lnTo>
                  <a:pt x="62" y="27"/>
                </a:lnTo>
                <a:lnTo>
                  <a:pt x="58" y="23"/>
                </a:lnTo>
                <a:lnTo>
                  <a:pt x="58" y="19"/>
                </a:lnTo>
                <a:lnTo>
                  <a:pt x="20" y="73"/>
                </a:lnTo>
                <a:lnTo>
                  <a:pt x="16" y="62"/>
                </a:lnTo>
                <a:lnTo>
                  <a:pt x="23" y="58"/>
                </a:lnTo>
                <a:lnTo>
                  <a:pt x="12" y="54"/>
                </a:lnTo>
                <a:lnTo>
                  <a:pt x="8" y="50"/>
                </a:lnTo>
                <a:lnTo>
                  <a:pt x="4" y="46"/>
                </a:lnTo>
                <a:lnTo>
                  <a:pt x="0" y="35"/>
                </a:lnTo>
                <a:lnTo>
                  <a:pt x="0" y="23"/>
                </a:lnTo>
                <a:lnTo>
                  <a:pt x="8" y="16"/>
                </a:lnTo>
                <a:lnTo>
                  <a:pt x="20" y="4"/>
                </a:lnTo>
                <a:lnTo>
                  <a:pt x="39" y="0"/>
                </a:lnTo>
                <a:lnTo>
                  <a:pt x="46" y="0"/>
                </a:lnTo>
                <a:lnTo>
                  <a:pt x="54" y="0"/>
                </a:lnTo>
                <a:lnTo>
                  <a:pt x="62" y="4"/>
                </a:lnTo>
                <a:lnTo>
                  <a:pt x="66" y="12"/>
                </a:lnTo>
                <a:lnTo>
                  <a:pt x="69" y="19"/>
                </a:lnTo>
                <a:lnTo>
                  <a:pt x="69" y="23"/>
                </a:lnTo>
                <a:lnTo>
                  <a:pt x="66" y="35"/>
                </a:lnTo>
                <a:lnTo>
                  <a:pt x="96" y="16"/>
                </a:lnTo>
                <a:lnTo>
                  <a:pt x="100" y="27"/>
                </a:lnTo>
                <a:lnTo>
                  <a:pt x="20" y="73"/>
                </a:lnTo>
                <a:lnTo>
                  <a:pt x="58" y="19"/>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4" name="Freeform 12"/>
          <p:cNvSpPr>
            <a:spLocks/>
          </p:cNvSpPr>
          <p:nvPr/>
        </p:nvSpPr>
        <p:spPr bwMode="auto">
          <a:xfrm>
            <a:off x="3632200" y="4184650"/>
            <a:ext cx="185738" cy="104775"/>
          </a:xfrm>
          <a:custGeom>
            <a:avLst/>
            <a:gdLst/>
            <a:ahLst/>
            <a:cxnLst>
              <a:cxn ang="0">
                <a:pos x="4" y="50"/>
              </a:cxn>
              <a:cxn ang="0">
                <a:pos x="0" y="38"/>
              </a:cxn>
              <a:cxn ang="0">
                <a:pos x="81" y="0"/>
              </a:cxn>
              <a:cxn ang="0">
                <a:pos x="85" y="11"/>
              </a:cxn>
              <a:cxn ang="0">
                <a:pos x="4" y="50"/>
              </a:cxn>
            </a:cxnLst>
            <a:rect l="0" t="0" r="r" b="b"/>
            <a:pathLst>
              <a:path w="86" h="51">
                <a:moveTo>
                  <a:pt x="4" y="50"/>
                </a:moveTo>
                <a:lnTo>
                  <a:pt x="0" y="38"/>
                </a:lnTo>
                <a:lnTo>
                  <a:pt x="81" y="0"/>
                </a:lnTo>
                <a:lnTo>
                  <a:pt x="85" y="11"/>
                </a:lnTo>
                <a:lnTo>
                  <a:pt x="4" y="5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5" name="Freeform 13"/>
          <p:cNvSpPr>
            <a:spLocks/>
          </p:cNvSpPr>
          <p:nvPr/>
        </p:nvSpPr>
        <p:spPr bwMode="auto">
          <a:xfrm>
            <a:off x="3622675" y="4064000"/>
            <a:ext cx="161925" cy="130175"/>
          </a:xfrm>
          <a:custGeom>
            <a:avLst/>
            <a:gdLst/>
            <a:ahLst/>
            <a:cxnLst>
              <a:cxn ang="0">
                <a:pos x="62" y="19"/>
              </a:cxn>
              <a:cxn ang="0">
                <a:pos x="58" y="15"/>
              </a:cxn>
              <a:cxn ang="0">
                <a:pos x="58" y="12"/>
              </a:cxn>
              <a:cxn ang="0">
                <a:pos x="54" y="12"/>
              </a:cxn>
              <a:cxn ang="0">
                <a:pos x="46" y="12"/>
              </a:cxn>
              <a:cxn ang="0">
                <a:pos x="39" y="12"/>
              </a:cxn>
              <a:cxn ang="0">
                <a:pos x="27" y="12"/>
              </a:cxn>
              <a:cxn ang="0">
                <a:pos x="19" y="15"/>
              </a:cxn>
              <a:cxn ang="0">
                <a:pos x="16" y="23"/>
              </a:cxn>
              <a:cxn ang="0">
                <a:pos x="12" y="27"/>
              </a:cxn>
              <a:cxn ang="0">
                <a:pos x="12" y="31"/>
              </a:cxn>
              <a:cxn ang="0">
                <a:pos x="12" y="35"/>
              </a:cxn>
              <a:cxn ang="0">
                <a:pos x="12" y="39"/>
              </a:cxn>
              <a:cxn ang="0">
                <a:pos x="19" y="46"/>
              </a:cxn>
              <a:cxn ang="0">
                <a:pos x="23" y="50"/>
              </a:cxn>
              <a:cxn ang="0">
                <a:pos x="27" y="50"/>
              </a:cxn>
              <a:cxn ang="0">
                <a:pos x="35" y="50"/>
              </a:cxn>
              <a:cxn ang="0">
                <a:pos x="46" y="50"/>
              </a:cxn>
              <a:cxn ang="0">
                <a:pos x="54" y="42"/>
              </a:cxn>
              <a:cxn ang="0">
                <a:pos x="62" y="39"/>
              </a:cxn>
              <a:cxn ang="0">
                <a:pos x="62" y="35"/>
              </a:cxn>
              <a:cxn ang="0">
                <a:pos x="62" y="31"/>
              </a:cxn>
              <a:cxn ang="0">
                <a:pos x="62" y="19"/>
              </a:cxn>
              <a:cxn ang="0">
                <a:pos x="4" y="42"/>
              </a:cxn>
              <a:cxn ang="0">
                <a:pos x="0" y="31"/>
              </a:cxn>
              <a:cxn ang="0">
                <a:pos x="4" y="19"/>
              </a:cxn>
              <a:cxn ang="0">
                <a:pos x="8" y="15"/>
              </a:cxn>
              <a:cxn ang="0">
                <a:pos x="12" y="12"/>
              </a:cxn>
              <a:cxn ang="0">
                <a:pos x="23" y="4"/>
              </a:cxn>
              <a:cxn ang="0">
                <a:pos x="39" y="0"/>
              </a:cxn>
              <a:cxn ang="0">
                <a:pos x="50" y="0"/>
              </a:cxn>
              <a:cxn ang="0">
                <a:pos x="58" y="0"/>
              </a:cxn>
              <a:cxn ang="0">
                <a:pos x="62" y="4"/>
              </a:cxn>
              <a:cxn ang="0">
                <a:pos x="66" y="12"/>
              </a:cxn>
              <a:cxn ang="0">
                <a:pos x="69" y="19"/>
              </a:cxn>
              <a:cxn ang="0">
                <a:pos x="73" y="31"/>
              </a:cxn>
              <a:cxn ang="0">
                <a:pos x="73" y="35"/>
              </a:cxn>
              <a:cxn ang="0">
                <a:pos x="69" y="42"/>
              </a:cxn>
              <a:cxn ang="0">
                <a:pos x="62" y="50"/>
              </a:cxn>
              <a:cxn ang="0">
                <a:pos x="50" y="58"/>
              </a:cxn>
              <a:cxn ang="0">
                <a:pos x="35" y="62"/>
              </a:cxn>
              <a:cxn ang="0">
                <a:pos x="23" y="62"/>
              </a:cxn>
              <a:cxn ang="0">
                <a:pos x="16" y="58"/>
              </a:cxn>
              <a:cxn ang="0">
                <a:pos x="12" y="54"/>
              </a:cxn>
              <a:cxn ang="0">
                <a:pos x="4" y="42"/>
              </a:cxn>
              <a:cxn ang="0">
                <a:pos x="62" y="19"/>
              </a:cxn>
            </a:cxnLst>
            <a:rect l="0" t="0" r="r" b="b"/>
            <a:pathLst>
              <a:path w="74" h="63">
                <a:moveTo>
                  <a:pt x="62" y="19"/>
                </a:moveTo>
                <a:lnTo>
                  <a:pt x="58" y="15"/>
                </a:lnTo>
                <a:lnTo>
                  <a:pt x="58" y="12"/>
                </a:lnTo>
                <a:lnTo>
                  <a:pt x="54" y="12"/>
                </a:lnTo>
                <a:lnTo>
                  <a:pt x="46" y="12"/>
                </a:lnTo>
                <a:lnTo>
                  <a:pt x="39" y="12"/>
                </a:lnTo>
                <a:lnTo>
                  <a:pt x="27" y="12"/>
                </a:lnTo>
                <a:lnTo>
                  <a:pt x="19" y="15"/>
                </a:lnTo>
                <a:lnTo>
                  <a:pt x="16" y="23"/>
                </a:lnTo>
                <a:lnTo>
                  <a:pt x="12" y="27"/>
                </a:lnTo>
                <a:lnTo>
                  <a:pt x="12" y="31"/>
                </a:lnTo>
                <a:lnTo>
                  <a:pt x="12" y="35"/>
                </a:lnTo>
                <a:lnTo>
                  <a:pt x="12" y="39"/>
                </a:lnTo>
                <a:lnTo>
                  <a:pt x="19" y="46"/>
                </a:lnTo>
                <a:lnTo>
                  <a:pt x="23" y="50"/>
                </a:lnTo>
                <a:lnTo>
                  <a:pt x="27" y="50"/>
                </a:lnTo>
                <a:lnTo>
                  <a:pt x="35" y="50"/>
                </a:lnTo>
                <a:lnTo>
                  <a:pt x="46" y="50"/>
                </a:lnTo>
                <a:lnTo>
                  <a:pt x="54" y="42"/>
                </a:lnTo>
                <a:lnTo>
                  <a:pt x="62" y="39"/>
                </a:lnTo>
                <a:lnTo>
                  <a:pt x="62" y="35"/>
                </a:lnTo>
                <a:lnTo>
                  <a:pt x="62" y="31"/>
                </a:lnTo>
                <a:lnTo>
                  <a:pt x="62" y="19"/>
                </a:lnTo>
                <a:lnTo>
                  <a:pt x="4" y="42"/>
                </a:lnTo>
                <a:lnTo>
                  <a:pt x="0" y="31"/>
                </a:lnTo>
                <a:lnTo>
                  <a:pt x="4" y="19"/>
                </a:lnTo>
                <a:lnTo>
                  <a:pt x="8" y="15"/>
                </a:lnTo>
                <a:lnTo>
                  <a:pt x="12" y="12"/>
                </a:lnTo>
                <a:lnTo>
                  <a:pt x="23" y="4"/>
                </a:lnTo>
                <a:lnTo>
                  <a:pt x="39" y="0"/>
                </a:lnTo>
                <a:lnTo>
                  <a:pt x="50" y="0"/>
                </a:lnTo>
                <a:lnTo>
                  <a:pt x="58" y="0"/>
                </a:lnTo>
                <a:lnTo>
                  <a:pt x="62" y="4"/>
                </a:lnTo>
                <a:lnTo>
                  <a:pt x="66" y="12"/>
                </a:lnTo>
                <a:lnTo>
                  <a:pt x="69" y="19"/>
                </a:lnTo>
                <a:lnTo>
                  <a:pt x="73" y="31"/>
                </a:lnTo>
                <a:lnTo>
                  <a:pt x="73" y="35"/>
                </a:lnTo>
                <a:lnTo>
                  <a:pt x="69" y="42"/>
                </a:lnTo>
                <a:lnTo>
                  <a:pt x="62" y="50"/>
                </a:lnTo>
                <a:lnTo>
                  <a:pt x="50" y="58"/>
                </a:lnTo>
                <a:lnTo>
                  <a:pt x="35" y="62"/>
                </a:lnTo>
                <a:lnTo>
                  <a:pt x="23" y="62"/>
                </a:lnTo>
                <a:lnTo>
                  <a:pt x="16" y="58"/>
                </a:lnTo>
                <a:lnTo>
                  <a:pt x="12" y="54"/>
                </a:lnTo>
                <a:lnTo>
                  <a:pt x="4" y="42"/>
                </a:lnTo>
                <a:lnTo>
                  <a:pt x="62" y="19"/>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6" name="Freeform 14"/>
          <p:cNvSpPr>
            <a:spLocks/>
          </p:cNvSpPr>
          <p:nvPr/>
        </p:nvSpPr>
        <p:spPr bwMode="auto">
          <a:xfrm>
            <a:off x="3563938" y="3952875"/>
            <a:ext cx="228600" cy="122238"/>
          </a:xfrm>
          <a:custGeom>
            <a:avLst/>
            <a:gdLst/>
            <a:ahLst/>
            <a:cxnLst>
              <a:cxn ang="0">
                <a:pos x="4" y="12"/>
              </a:cxn>
              <a:cxn ang="0">
                <a:pos x="0" y="0"/>
              </a:cxn>
              <a:cxn ang="0">
                <a:pos x="31" y="0"/>
              </a:cxn>
              <a:cxn ang="0">
                <a:pos x="62" y="4"/>
              </a:cxn>
              <a:cxn ang="0">
                <a:pos x="96" y="8"/>
              </a:cxn>
              <a:cxn ang="0">
                <a:pos x="100" y="12"/>
              </a:cxn>
              <a:cxn ang="0">
                <a:pos x="104" y="20"/>
              </a:cxn>
              <a:cxn ang="0">
                <a:pos x="104" y="23"/>
              </a:cxn>
              <a:cxn ang="0">
                <a:pos x="96" y="27"/>
              </a:cxn>
              <a:cxn ang="0">
                <a:pos x="96" y="23"/>
              </a:cxn>
              <a:cxn ang="0">
                <a:pos x="93" y="16"/>
              </a:cxn>
              <a:cxn ang="0">
                <a:pos x="89" y="16"/>
              </a:cxn>
              <a:cxn ang="0">
                <a:pos x="85" y="16"/>
              </a:cxn>
              <a:cxn ang="0">
                <a:pos x="77" y="16"/>
              </a:cxn>
              <a:cxn ang="0">
                <a:pos x="20" y="58"/>
              </a:cxn>
              <a:cxn ang="0">
                <a:pos x="16" y="46"/>
              </a:cxn>
              <a:cxn ang="0">
                <a:pos x="62" y="12"/>
              </a:cxn>
              <a:cxn ang="0">
                <a:pos x="4" y="12"/>
              </a:cxn>
              <a:cxn ang="0">
                <a:pos x="8" y="31"/>
              </a:cxn>
              <a:cxn ang="0">
                <a:pos x="4" y="12"/>
              </a:cxn>
            </a:cxnLst>
            <a:rect l="0" t="0" r="r" b="b"/>
            <a:pathLst>
              <a:path w="105" h="59">
                <a:moveTo>
                  <a:pt x="4" y="12"/>
                </a:moveTo>
                <a:lnTo>
                  <a:pt x="0" y="0"/>
                </a:lnTo>
                <a:lnTo>
                  <a:pt x="31" y="0"/>
                </a:lnTo>
                <a:lnTo>
                  <a:pt x="62" y="4"/>
                </a:lnTo>
                <a:lnTo>
                  <a:pt x="96" y="8"/>
                </a:lnTo>
                <a:lnTo>
                  <a:pt x="100" y="12"/>
                </a:lnTo>
                <a:lnTo>
                  <a:pt x="104" y="20"/>
                </a:lnTo>
                <a:lnTo>
                  <a:pt x="104" y="23"/>
                </a:lnTo>
                <a:lnTo>
                  <a:pt x="96" y="27"/>
                </a:lnTo>
                <a:lnTo>
                  <a:pt x="96" y="23"/>
                </a:lnTo>
                <a:lnTo>
                  <a:pt x="93" y="16"/>
                </a:lnTo>
                <a:lnTo>
                  <a:pt x="89" y="16"/>
                </a:lnTo>
                <a:lnTo>
                  <a:pt x="85" y="16"/>
                </a:lnTo>
                <a:lnTo>
                  <a:pt x="77" y="16"/>
                </a:lnTo>
                <a:lnTo>
                  <a:pt x="20" y="58"/>
                </a:lnTo>
                <a:lnTo>
                  <a:pt x="16" y="46"/>
                </a:lnTo>
                <a:lnTo>
                  <a:pt x="62" y="12"/>
                </a:lnTo>
                <a:lnTo>
                  <a:pt x="4" y="12"/>
                </a:lnTo>
                <a:lnTo>
                  <a:pt x="8" y="31"/>
                </a:lnTo>
                <a:lnTo>
                  <a:pt x="4" y="1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7" name="Freeform 15"/>
          <p:cNvSpPr>
            <a:spLocks/>
          </p:cNvSpPr>
          <p:nvPr/>
        </p:nvSpPr>
        <p:spPr bwMode="auto">
          <a:xfrm>
            <a:off x="3540125" y="3794125"/>
            <a:ext cx="152400" cy="128588"/>
          </a:xfrm>
          <a:custGeom>
            <a:avLst/>
            <a:gdLst/>
            <a:ahLst/>
            <a:cxnLst>
              <a:cxn ang="0">
                <a:pos x="0" y="38"/>
              </a:cxn>
              <a:cxn ang="0">
                <a:pos x="0" y="30"/>
              </a:cxn>
              <a:cxn ang="0">
                <a:pos x="0" y="23"/>
              </a:cxn>
              <a:cxn ang="0">
                <a:pos x="4" y="15"/>
              </a:cxn>
              <a:cxn ang="0">
                <a:pos x="8" y="11"/>
              </a:cxn>
              <a:cxn ang="0">
                <a:pos x="15" y="3"/>
              </a:cxn>
              <a:cxn ang="0">
                <a:pos x="31" y="0"/>
              </a:cxn>
              <a:cxn ang="0">
                <a:pos x="42" y="46"/>
              </a:cxn>
              <a:cxn ang="0">
                <a:pos x="50" y="46"/>
              </a:cxn>
              <a:cxn ang="0">
                <a:pos x="57" y="38"/>
              </a:cxn>
              <a:cxn ang="0">
                <a:pos x="61" y="34"/>
              </a:cxn>
              <a:cxn ang="0">
                <a:pos x="61" y="23"/>
              </a:cxn>
              <a:cxn ang="0">
                <a:pos x="57" y="15"/>
              </a:cxn>
              <a:cxn ang="0">
                <a:pos x="50" y="11"/>
              </a:cxn>
              <a:cxn ang="0">
                <a:pos x="42" y="7"/>
              </a:cxn>
              <a:cxn ang="0">
                <a:pos x="38" y="0"/>
              </a:cxn>
              <a:cxn ang="0">
                <a:pos x="50" y="0"/>
              </a:cxn>
              <a:cxn ang="0">
                <a:pos x="57" y="3"/>
              </a:cxn>
              <a:cxn ang="0">
                <a:pos x="61" y="7"/>
              </a:cxn>
              <a:cxn ang="0">
                <a:pos x="65" y="15"/>
              </a:cxn>
              <a:cxn ang="0">
                <a:pos x="69" y="23"/>
              </a:cxn>
              <a:cxn ang="0">
                <a:pos x="69" y="34"/>
              </a:cxn>
              <a:cxn ang="0">
                <a:pos x="65" y="46"/>
              </a:cxn>
              <a:cxn ang="0">
                <a:pos x="61" y="49"/>
              </a:cxn>
              <a:cxn ang="0">
                <a:pos x="57" y="53"/>
              </a:cxn>
              <a:cxn ang="0">
                <a:pos x="42" y="61"/>
              </a:cxn>
              <a:cxn ang="0">
                <a:pos x="27" y="61"/>
              </a:cxn>
              <a:cxn ang="0">
                <a:pos x="15" y="57"/>
              </a:cxn>
              <a:cxn ang="0">
                <a:pos x="11" y="53"/>
              </a:cxn>
              <a:cxn ang="0">
                <a:pos x="4" y="49"/>
              </a:cxn>
              <a:cxn ang="0">
                <a:pos x="0" y="38"/>
              </a:cxn>
              <a:cxn ang="0">
                <a:pos x="27" y="11"/>
              </a:cxn>
              <a:cxn ang="0">
                <a:pos x="15" y="19"/>
              </a:cxn>
              <a:cxn ang="0">
                <a:pos x="11" y="23"/>
              </a:cxn>
              <a:cxn ang="0">
                <a:pos x="11" y="26"/>
              </a:cxn>
              <a:cxn ang="0">
                <a:pos x="11" y="34"/>
              </a:cxn>
              <a:cxn ang="0">
                <a:pos x="11" y="42"/>
              </a:cxn>
              <a:cxn ang="0">
                <a:pos x="19" y="46"/>
              </a:cxn>
              <a:cxn ang="0">
                <a:pos x="27" y="49"/>
              </a:cxn>
              <a:cxn ang="0">
                <a:pos x="34" y="49"/>
              </a:cxn>
              <a:cxn ang="0">
                <a:pos x="27" y="11"/>
              </a:cxn>
              <a:cxn ang="0">
                <a:pos x="0" y="38"/>
              </a:cxn>
              <a:cxn ang="0">
                <a:pos x="27" y="11"/>
              </a:cxn>
              <a:cxn ang="0">
                <a:pos x="0" y="38"/>
              </a:cxn>
            </a:cxnLst>
            <a:rect l="0" t="0" r="r" b="b"/>
            <a:pathLst>
              <a:path w="70" h="62">
                <a:moveTo>
                  <a:pt x="0" y="38"/>
                </a:moveTo>
                <a:lnTo>
                  <a:pt x="0" y="30"/>
                </a:lnTo>
                <a:lnTo>
                  <a:pt x="0" y="23"/>
                </a:lnTo>
                <a:lnTo>
                  <a:pt x="4" y="15"/>
                </a:lnTo>
                <a:lnTo>
                  <a:pt x="8" y="11"/>
                </a:lnTo>
                <a:lnTo>
                  <a:pt x="15" y="3"/>
                </a:lnTo>
                <a:lnTo>
                  <a:pt x="31" y="0"/>
                </a:lnTo>
                <a:lnTo>
                  <a:pt x="42" y="46"/>
                </a:lnTo>
                <a:lnTo>
                  <a:pt x="50" y="46"/>
                </a:lnTo>
                <a:lnTo>
                  <a:pt x="57" y="38"/>
                </a:lnTo>
                <a:lnTo>
                  <a:pt x="61" y="34"/>
                </a:lnTo>
                <a:lnTo>
                  <a:pt x="61" y="23"/>
                </a:lnTo>
                <a:lnTo>
                  <a:pt x="57" y="15"/>
                </a:lnTo>
                <a:lnTo>
                  <a:pt x="50" y="11"/>
                </a:lnTo>
                <a:lnTo>
                  <a:pt x="42" y="7"/>
                </a:lnTo>
                <a:lnTo>
                  <a:pt x="38" y="0"/>
                </a:lnTo>
                <a:lnTo>
                  <a:pt x="50" y="0"/>
                </a:lnTo>
                <a:lnTo>
                  <a:pt x="57" y="3"/>
                </a:lnTo>
                <a:lnTo>
                  <a:pt x="61" y="7"/>
                </a:lnTo>
                <a:lnTo>
                  <a:pt x="65" y="15"/>
                </a:lnTo>
                <a:lnTo>
                  <a:pt x="69" y="23"/>
                </a:lnTo>
                <a:lnTo>
                  <a:pt x="69" y="34"/>
                </a:lnTo>
                <a:lnTo>
                  <a:pt x="65" y="46"/>
                </a:lnTo>
                <a:lnTo>
                  <a:pt x="61" y="49"/>
                </a:lnTo>
                <a:lnTo>
                  <a:pt x="57" y="53"/>
                </a:lnTo>
                <a:lnTo>
                  <a:pt x="42" y="61"/>
                </a:lnTo>
                <a:lnTo>
                  <a:pt x="27" y="61"/>
                </a:lnTo>
                <a:lnTo>
                  <a:pt x="15" y="57"/>
                </a:lnTo>
                <a:lnTo>
                  <a:pt x="11" y="53"/>
                </a:lnTo>
                <a:lnTo>
                  <a:pt x="4" y="49"/>
                </a:lnTo>
                <a:lnTo>
                  <a:pt x="0" y="38"/>
                </a:lnTo>
                <a:lnTo>
                  <a:pt x="27" y="11"/>
                </a:lnTo>
                <a:lnTo>
                  <a:pt x="15" y="19"/>
                </a:lnTo>
                <a:lnTo>
                  <a:pt x="11" y="23"/>
                </a:lnTo>
                <a:lnTo>
                  <a:pt x="11" y="26"/>
                </a:lnTo>
                <a:lnTo>
                  <a:pt x="11" y="34"/>
                </a:lnTo>
                <a:lnTo>
                  <a:pt x="11" y="42"/>
                </a:lnTo>
                <a:lnTo>
                  <a:pt x="19" y="46"/>
                </a:lnTo>
                <a:lnTo>
                  <a:pt x="27" y="49"/>
                </a:lnTo>
                <a:lnTo>
                  <a:pt x="34" y="49"/>
                </a:lnTo>
                <a:lnTo>
                  <a:pt x="27" y="11"/>
                </a:lnTo>
                <a:lnTo>
                  <a:pt x="0" y="38"/>
                </a:lnTo>
                <a:lnTo>
                  <a:pt x="27" y="11"/>
                </a:lnTo>
                <a:lnTo>
                  <a:pt x="0" y="3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8" name="Freeform 16"/>
          <p:cNvSpPr>
            <a:spLocks/>
          </p:cNvSpPr>
          <p:nvPr/>
        </p:nvSpPr>
        <p:spPr bwMode="auto">
          <a:xfrm>
            <a:off x="3514725" y="3643313"/>
            <a:ext cx="152400" cy="128587"/>
          </a:xfrm>
          <a:custGeom>
            <a:avLst/>
            <a:gdLst/>
            <a:ahLst/>
            <a:cxnLst>
              <a:cxn ang="0">
                <a:pos x="0" y="34"/>
              </a:cxn>
              <a:cxn ang="0">
                <a:pos x="0" y="30"/>
              </a:cxn>
              <a:cxn ang="0">
                <a:pos x="0" y="23"/>
              </a:cxn>
              <a:cxn ang="0">
                <a:pos x="4" y="15"/>
              </a:cxn>
              <a:cxn ang="0">
                <a:pos x="8" y="11"/>
              </a:cxn>
              <a:cxn ang="0">
                <a:pos x="20" y="3"/>
              </a:cxn>
              <a:cxn ang="0">
                <a:pos x="35" y="0"/>
              </a:cxn>
              <a:cxn ang="0">
                <a:pos x="39" y="49"/>
              </a:cxn>
              <a:cxn ang="0">
                <a:pos x="50" y="46"/>
              </a:cxn>
              <a:cxn ang="0">
                <a:pos x="54" y="42"/>
              </a:cxn>
              <a:cxn ang="0">
                <a:pos x="58" y="38"/>
              </a:cxn>
              <a:cxn ang="0">
                <a:pos x="58" y="26"/>
              </a:cxn>
              <a:cxn ang="0">
                <a:pos x="58" y="19"/>
              </a:cxn>
              <a:cxn ang="0">
                <a:pos x="50" y="15"/>
              </a:cxn>
              <a:cxn ang="0">
                <a:pos x="43" y="11"/>
              </a:cxn>
              <a:cxn ang="0">
                <a:pos x="43" y="0"/>
              </a:cxn>
              <a:cxn ang="0">
                <a:pos x="50" y="3"/>
              </a:cxn>
              <a:cxn ang="0">
                <a:pos x="58" y="7"/>
              </a:cxn>
              <a:cxn ang="0">
                <a:pos x="62" y="11"/>
              </a:cxn>
              <a:cxn ang="0">
                <a:pos x="66" y="19"/>
              </a:cxn>
              <a:cxn ang="0">
                <a:pos x="69" y="26"/>
              </a:cxn>
              <a:cxn ang="0">
                <a:pos x="69" y="38"/>
              </a:cxn>
              <a:cxn ang="0">
                <a:pos x="62" y="49"/>
              </a:cxn>
              <a:cxn ang="0">
                <a:pos x="58" y="53"/>
              </a:cxn>
              <a:cxn ang="0">
                <a:pos x="54" y="57"/>
              </a:cxn>
              <a:cxn ang="0">
                <a:pos x="39" y="61"/>
              </a:cxn>
              <a:cxn ang="0">
                <a:pos x="23" y="61"/>
              </a:cxn>
              <a:cxn ang="0">
                <a:pos x="12" y="57"/>
              </a:cxn>
              <a:cxn ang="0">
                <a:pos x="8" y="53"/>
              </a:cxn>
              <a:cxn ang="0">
                <a:pos x="4" y="49"/>
              </a:cxn>
              <a:cxn ang="0">
                <a:pos x="0" y="34"/>
              </a:cxn>
              <a:cxn ang="0">
                <a:pos x="27" y="15"/>
              </a:cxn>
              <a:cxn ang="0">
                <a:pos x="16" y="19"/>
              </a:cxn>
              <a:cxn ang="0">
                <a:pos x="12" y="23"/>
              </a:cxn>
              <a:cxn ang="0">
                <a:pos x="8" y="26"/>
              </a:cxn>
              <a:cxn ang="0">
                <a:pos x="8" y="34"/>
              </a:cxn>
              <a:cxn ang="0">
                <a:pos x="12" y="42"/>
              </a:cxn>
              <a:cxn ang="0">
                <a:pos x="16" y="46"/>
              </a:cxn>
              <a:cxn ang="0">
                <a:pos x="23" y="49"/>
              </a:cxn>
              <a:cxn ang="0">
                <a:pos x="31" y="49"/>
              </a:cxn>
              <a:cxn ang="0">
                <a:pos x="27" y="15"/>
              </a:cxn>
              <a:cxn ang="0">
                <a:pos x="0" y="38"/>
              </a:cxn>
              <a:cxn ang="0">
                <a:pos x="27" y="15"/>
              </a:cxn>
              <a:cxn ang="0">
                <a:pos x="0" y="34"/>
              </a:cxn>
            </a:cxnLst>
            <a:rect l="0" t="0" r="r" b="b"/>
            <a:pathLst>
              <a:path w="70" h="62">
                <a:moveTo>
                  <a:pt x="0" y="34"/>
                </a:moveTo>
                <a:lnTo>
                  <a:pt x="0" y="30"/>
                </a:lnTo>
                <a:lnTo>
                  <a:pt x="0" y="23"/>
                </a:lnTo>
                <a:lnTo>
                  <a:pt x="4" y="15"/>
                </a:lnTo>
                <a:lnTo>
                  <a:pt x="8" y="11"/>
                </a:lnTo>
                <a:lnTo>
                  <a:pt x="20" y="3"/>
                </a:lnTo>
                <a:lnTo>
                  <a:pt x="35" y="0"/>
                </a:lnTo>
                <a:lnTo>
                  <a:pt x="39" y="49"/>
                </a:lnTo>
                <a:lnTo>
                  <a:pt x="50" y="46"/>
                </a:lnTo>
                <a:lnTo>
                  <a:pt x="54" y="42"/>
                </a:lnTo>
                <a:lnTo>
                  <a:pt x="58" y="38"/>
                </a:lnTo>
                <a:lnTo>
                  <a:pt x="58" y="26"/>
                </a:lnTo>
                <a:lnTo>
                  <a:pt x="58" y="19"/>
                </a:lnTo>
                <a:lnTo>
                  <a:pt x="50" y="15"/>
                </a:lnTo>
                <a:lnTo>
                  <a:pt x="43" y="11"/>
                </a:lnTo>
                <a:lnTo>
                  <a:pt x="43" y="0"/>
                </a:lnTo>
                <a:lnTo>
                  <a:pt x="50" y="3"/>
                </a:lnTo>
                <a:lnTo>
                  <a:pt x="58" y="7"/>
                </a:lnTo>
                <a:lnTo>
                  <a:pt x="62" y="11"/>
                </a:lnTo>
                <a:lnTo>
                  <a:pt x="66" y="19"/>
                </a:lnTo>
                <a:lnTo>
                  <a:pt x="69" y="26"/>
                </a:lnTo>
                <a:lnTo>
                  <a:pt x="69" y="38"/>
                </a:lnTo>
                <a:lnTo>
                  <a:pt x="62" y="49"/>
                </a:lnTo>
                <a:lnTo>
                  <a:pt x="58" y="53"/>
                </a:lnTo>
                <a:lnTo>
                  <a:pt x="54" y="57"/>
                </a:lnTo>
                <a:lnTo>
                  <a:pt x="39" y="61"/>
                </a:lnTo>
                <a:lnTo>
                  <a:pt x="23" y="61"/>
                </a:lnTo>
                <a:lnTo>
                  <a:pt x="12" y="57"/>
                </a:lnTo>
                <a:lnTo>
                  <a:pt x="8" y="53"/>
                </a:lnTo>
                <a:lnTo>
                  <a:pt x="4" y="49"/>
                </a:lnTo>
                <a:lnTo>
                  <a:pt x="0" y="34"/>
                </a:lnTo>
                <a:lnTo>
                  <a:pt x="27" y="15"/>
                </a:lnTo>
                <a:lnTo>
                  <a:pt x="16" y="19"/>
                </a:lnTo>
                <a:lnTo>
                  <a:pt x="12" y="23"/>
                </a:lnTo>
                <a:lnTo>
                  <a:pt x="8" y="26"/>
                </a:lnTo>
                <a:lnTo>
                  <a:pt x="8" y="34"/>
                </a:lnTo>
                <a:lnTo>
                  <a:pt x="12" y="42"/>
                </a:lnTo>
                <a:lnTo>
                  <a:pt x="16" y="46"/>
                </a:lnTo>
                <a:lnTo>
                  <a:pt x="23" y="49"/>
                </a:lnTo>
                <a:lnTo>
                  <a:pt x="31" y="49"/>
                </a:lnTo>
                <a:lnTo>
                  <a:pt x="27" y="15"/>
                </a:lnTo>
                <a:lnTo>
                  <a:pt x="0" y="38"/>
                </a:lnTo>
                <a:lnTo>
                  <a:pt x="27" y="15"/>
                </a:lnTo>
                <a:lnTo>
                  <a:pt x="0" y="3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49" name="Freeform 17"/>
          <p:cNvSpPr>
            <a:spLocks/>
          </p:cNvSpPr>
          <p:nvPr/>
        </p:nvSpPr>
        <p:spPr bwMode="auto">
          <a:xfrm>
            <a:off x="3449638" y="3514725"/>
            <a:ext cx="201612" cy="36513"/>
          </a:xfrm>
          <a:custGeom>
            <a:avLst/>
            <a:gdLst/>
            <a:ahLst/>
            <a:cxnLst>
              <a:cxn ang="0">
                <a:pos x="23" y="12"/>
              </a:cxn>
              <a:cxn ang="0">
                <a:pos x="23" y="0"/>
              </a:cxn>
              <a:cxn ang="0">
                <a:pos x="88" y="0"/>
              </a:cxn>
              <a:cxn ang="0">
                <a:pos x="92" y="12"/>
              </a:cxn>
              <a:cxn ang="0">
                <a:pos x="23" y="12"/>
              </a:cxn>
              <a:cxn ang="0">
                <a:pos x="0" y="16"/>
              </a:cxn>
              <a:cxn ang="0">
                <a:pos x="0" y="4"/>
              </a:cxn>
              <a:cxn ang="0">
                <a:pos x="11" y="4"/>
              </a:cxn>
              <a:cxn ang="0">
                <a:pos x="11" y="16"/>
              </a:cxn>
              <a:cxn ang="0">
                <a:pos x="0" y="16"/>
              </a:cxn>
              <a:cxn ang="0">
                <a:pos x="23" y="12"/>
              </a:cxn>
            </a:cxnLst>
            <a:rect l="0" t="0" r="r" b="b"/>
            <a:pathLst>
              <a:path w="93" h="17">
                <a:moveTo>
                  <a:pt x="23" y="12"/>
                </a:moveTo>
                <a:lnTo>
                  <a:pt x="23" y="0"/>
                </a:lnTo>
                <a:lnTo>
                  <a:pt x="88" y="0"/>
                </a:lnTo>
                <a:lnTo>
                  <a:pt x="92" y="12"/>
                </a:lnTo>
                <a:lnTo>
                  <a:pt x="23" y="12"/>
                </a:lnTo>
                <a:lnTo>
                  <a:pt x="0" y="16"/>
                </a:lnTo>
                <a:lnTo>
                  <a:pt x="0" y="4"/>
                </a:lnTo>
                <a:lnTo>
                  <a:pt x="11" y="4"/>
                </a:lnTo>
                <a:lnTo>
                  <a:pt x="11" y="16"/>
                </a:lnTo>
                <a:lnTo>
                  <a:pt x="0" y="16"/>
                </a:lnTo>
                <a:lnTo>
                  <a:pt x="23" y="1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0" name="Freeform 18"/>
          <p:cNvSpPr>
            <a:spLocks/>
          </p:cNvSpPr>
          <p:nvPr/>
        </p:nvSpPr>
        <p:spPr bwMode="auto">
          <a:xfrm>
            <a:off x="3498850" y="3363913"/>
            <a:ext cx="152400" cy="122237"/>
          </a:xfrm>
          <a:custGeom>
            <a:avLst/>
            <a:gdLst/>
            <a:ahLst/>
            <a:cxnLst>
              <a:cxn ang="0">
                <a:pos x="0" y="54"/>
              </a:cxn>
              <a:cxn ang="0">
                <a:pos x="0" y="42"/>
              </a:cxn>
              <a:cxn ang="0">
                <a:pos x="7" y="42"/>
              </a:cxn>
              <a:cxn ang="0">
                <a:pos x="3" y="39"/>
              </a:cxn>
              <a:cxn ang="0">
                <a:pos x="0" y="35"/>
              </a:cxn>
              <a:cxn ang="0">
                <a:pos x="0" y="27"/>
              </a:cxn>
              <a:cxn ang="0">
                <a:pos x="0" y="23"/>
              </a:cxn>
              <a:cxn ang="0">
                <a:pos x="0" y="16"/>
              </a:cxn>
              <a:cxn ang="0">
                <a:pos x="0" y="12"/>
              </a:cxn>
              <a:cxn ang="0">
                <a:pos x="3" y="8"/>
              </a:cxn>
              <a:cxn ang="0">
                <a:pos x="7" y="4"/>
              </a:cxn>
              <a:cxn ang="0">
                <a:pos x="15" y="0"/>
              </a:cxn>
              <a:cxn ang="0">
                <a:pos x="23" y="0"/>
              </a:cxn>
              <a:cxn ang="0">
                <a:pos x="69" y="0"/>
              </a:cxn>
              <a:cxn ang="0">
                <a:pos x="69" y="12"/>
              </a:cxn>
              <a:cxn ang="0">
                <a:pos x="27" y="12"/>
              </a:cxn>
              <a:cxn ang="0">
                <a:pos x="15" y="16"/>
              </a:cxn>
              <a:cxn ang="0">
                <a:pos x="11" y="19"/>
              </a:cxn>
              <a:cxn ang="0">
                <a:pos x="7" y="23"/>
              </a:cxn>
              <a:cxn ang="0">
                <a:pos x="7" y="31"/>
              </a:cxn>
              <a:cxn ang="0">
                <a:pos x="11" y="35"/>
              </a:cxn>
              <a:cxn ang="0">
                <a:pos x="15" y="39"/>
              </a:cxn>
              <a:cxn ang="0">
                <a:pos x="23" y="42"/>
              </a:cxn>
              <a:cxn ang="0">
                <a:pos x="30" y="46"/>
              </a:cxn>
              <a:cxn ang="0">
                <a:pos x="65" y="46"/>
              </a:cxn>
              <a:cxn ang="0">
                <a:pos x="65" y="58"/>
              </a:cxn>
              <a:cxn ang="0">
                <a:pos x="0" y="54"/>
              </a:cxn>
              <a:cxn ang="0">
                <a:pos x="0" y="27"/>
              </a:cxn>
              <a:cxn ang="0">
                <a:pos x="0" y="54"/>
              </a:cxn>
            </a:cxnLst>
            <a:rect l="0" t="0" r="r" b="b"/>
            <a:pathLst>
              <a:path w="70" h="59">
                <a:moveTo>
                  <a:pt x="0" y="54"/>
                </a:moveTo>
                <a:lnTo>
                  <a:pt x="0" y="42"/>
                </a:lnTo>
                <a:lnTo>
                  <a:pt x="7" y="42"/>
                </a:lnTo>
                <a:lnTo>
                  <a:pt x="3" y="39"/>
                </a:lnTo>
                <a:lnTo>
                  <a:pt x="0" y="35"/>
                </a:lnTo>
                <a:lnTo>
                  <a:pt x="0" y="27"/>
                </a:lnTo>
                <a:lnTo>
                  <a:pt x="0" y="23"/>
                </a:lnTo>
                <a:lnTo>
                  <a:pt x="0" y="16"/>
                </a:lnTo>
                <a:lnTo>
                  <a:pt x="0" y="12"/>
                </a:lnTo>
                <a:lnTo>
                  <a:pt x="3" y="8"/>
                </a:lnTo>
                <a:lnTo>
                  <a:pt x="7" y="4"/>
                </a:lnTo>
                <a:lnTo>
                  <a:pt x="15" y="0"/>
                </a:lnTo>
                <a:lnTo>
                  <a:pt x="23" y="0"/>
                </a:lnTo>
                <a:lnTo>
                  <a:pt x="69" y="0"/>
                </a:lnTo>
                <a:lnTo>
                  <a:pt x="69" y="12"/>
                </a:lnTo>
                <a:lnTo>
                  <a:pt x="27" y="12"/>
                </a:lnTo>
                <a:lnTo>
                  <a:pt x="15" y="16"/>
                </a:lnTo>
                <a:lnTo>
                  <a:pt x="11" y="19"/>
                </a:lnTo>
                <a:lnTo>
                  <a:pt x="7" y="23"/>
                </a:lnTo>
                <a:lnTo>
                  <a:pt x="7" y="31"/>
                </a:lnTo>
                <a:lnTo>
                  <a:pt x="11" y="35"/>
                </a:lnTo>
                <a:lnTo>
                  <a:pt x="15" y="39"/>
                </a:lnTo>
                <a:lnTo>
                  <a:pt x="23" y="42"/>
                </a:lnTo>
                <a:lnTo>
                  <a:pt x="30" y="46"/>
                </a:lnTo>
                <a:lnTo>
                  <a:pt x="65" y="46"/>
                </a:lnTo>
                <a:lnTo>
                  <a:pt x="65" y="58"/>
                </a:lnTo>
                <a:lnTo>
                  <a:pt x="0" y="54"/>
                </a:lnTo>
                <a:lnTo>
                  <a:pt x="0" y="27"/>
                </a:lnTo>
                <a:lnTo>
                  <a:pt x="0" y="5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1" name="Freeform 19"/>
          <p:cNvSpPr>
            <a:spLocks/>
          </p:cNvSpPr>
          <p:nvPr/>
        </p:nvSpPr>
        <p:spPr bwMode="auto">
          <a:xfrm>
            <a:off x="3498850" y="3205163"/>
            <a:ext cx="161925" cy="130175"/>
          </a:xfrm>
          <a:custGeom>
            <a:avLst/>
            <a:gdLst/>
            <a:ahLst/>
            <a:cxnLst>
              <a:cxn ang="0">
                <a:pos x="3" y="50"/>
              </a:cxn>
              <a:cxn ang="0">
                <a:pos x="57" y="39"/>
              </a:cxn>
              <a:cxn ang="0">
                <a:pos x="7" y="16"/>
              </a:cxn>
              <a:cxn ang="0">
                <a:pos x="7" y="0"/>
              </a:cxn>
              <a:cxn ang="0">
                <a:pos x="73" y="35"/>
              </a:cxn>
              <a:cxn ang="0">
                <a:pos x="69" y="46"/>
              </a:cxn>
              <a:cxn ang="0">
                <a:pos x="0" y="62"/>
              </a:cxn>
              <a:cxn ang="0">
                <a:pos x="3" y="50"/>
              </a:cxn>
            </a:cxnLst>
            <a:rect l="0" t="0" r="r" b="b"/>
            <a:pathLst>
              <a:path w="74" h="63">
                <a:moveTo>
                  <a:pt x="3" y="50"/>
                </a:moveTo>
                <a:lnTo>
                  <a:pt x="57" y="39"/>
                </a:lnTo>
                <a:lnTo>
                  <a:pt x="7" y="16"/>
                </a:lnTo>
                <a:lnTo>
                  <a:pt x="7" y="0"/>
                </a:lnTo>
                <a:lnTo>
                  <a:pt x="73" y="35"/>
                </a:lnTo>
                <a:lnTo>
                  <a:pt x="69" y="46"/>
                </a:lnTo>
                <a:lnTo>
                  <a:pt x="0" y="62"/>
                </a:lnTo>
                <a:lnTo>
                  <a:pt x="3" y="5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2" name="Freeform 20"/>
          <p:cNvSpPr>
            <a:spLocks/>
          </p:cNvSpPr>
          <p:nvPr/>
        </p:nvSpPr>
        <p:spPr bwMode="auto">
          <a:xfrm>
            <a:off x="3532188" y="3070225"/>
            <a:ext cx="152400" cy="136525"/>
          </a:xfrm>
          <a:custGeom>
            <a:avLst/>
            <a:gdLst/>
            <a:ahLst/>
            <a:cxnLst>
              <a:cxn ang="0">
                <a:pos x="58" y="38"/>
              </a:cxn>
              <a:cxn ang="0">
                <a:pos x="58" y="31"/>
              </a:cxn>
              <a:cxn ang="0">
                <a:pos x="58" y="27"/>
              </a:cxn>
              <a:cxn ang="0">
                <a:pos x="58" y="23"/>
              </a:cxn>
              <a:cxn ang="0">
                <a:pos x="54" y="19"/>
              </a:cxn>
              <a:cxn ang="0">
                <a:pos x="46" y="15"/>
              </a:cxn>
              <a:cxn ang="0">
                <a:pos x="35" y="12"/>
              </a:cxn>
              <a:cxn ang="0">
                <a:pos x="27" y="12"/>
              </a:cxn>
              <a:cxn ang="0">
                <a:pos x="19" y="12"/>
              </a:cxn>
              <a:cxn ang="0">
                <a:pos x="15" y="15"/>
              </a:cxn>
              <a:cxn ang="0">
                <a:pos x="12" y="19"/>
              </a:cxn>
              <a:cxn ang="0">
                <a:pos x="8" y="23"/>
              </a:cxn>
              <a:cxn ang="0">
                <a:pos x="8" y="27"/>
              </a:cxn>
              <a:cxn ang="0">
                <a:pos x="8" y="38"/>
              </a:cxn>
              <a:cxn ang="0">
                <a:pos x="12" y="42"/>
              </a:cxn>
              <a:cxn ang="0">
                <a:pos x="19" y="50"/>
              </a:cxn>
              <a:cxn ang="0">
                <a:pos x="31" y="50"/>
              </a:cxn>
              <a:cxn ang="0">
                <a:pos x="42" y="54"/>
              </a:cxn>
              <a:cxn ang="0">
                <a:pos x="50" y="50"/>
              </a:cxn>
              <a:cxn ang="0">
                <a:pos x="54" y="50"/>
              </a:cxn>
              <a:cxn ang="0">
                <a:pos x="54" y="46"/>
              </a:cxn>
              <a:cxn ang="0">
                <a:pos x="58" y="38"/>
              </a:cxn>
              <a:cxn ang="0">
                <a:pos x="0" y="27"/>
              </a:cxn>
              <a:cxn ang="0">
                <a:pos x="4" y="15"/>
              </a:cxn>
              <a:cxn ang="0">
                <a:pos x="12" y="4"/>
              </a:cxn>
              <a:cxn ang="0">
                <a:pos x="15" y="4"/>
              </a:cxn>
              <a:cxn ang="0">
                <a:pos x="23" y="0"/>
              </a:cxn>
              <a:cxn ang="0">
                <a:pos x="38" y="0"/>
              </a:cxn>
              <a:cxn ang="0">
                <a:pos x="50" y="8"/>
              </a:cxn>
              <a:cxn ang="0">
                <a:pos x="61" y="15"/>
              </a:cxn>
              <a:cxn ang="0">
                <a:pos x="65" y="19"/>
              </a:cxn>
              <a:cxn ang="0">
                <a:pos x="69" y="27"/>
              </a:cxn>
              <a:cxn ang="0">
                <a:pos x="69" y="31"/>
              </a:cxn>
              <a:cxn ang="0">
                <a:pos x="69" y="38"/>
              </a:cxn>
              <a:cxn ang="0">
                <a:pos x="65" y="54"/>
              </a:cxn>
              <a:cxn ang="0">
                <a:pos x="61" y="58"/>
              </a:cxn>
              <a:cxn ang="0">
                <a:pos x="54" y="62"/>
              </a:cxn>
              <a:cxn ang="0">
                <a:pos x="42" y="65"/>
              </a:cxn>
              <a:cxn ang="0">
                <a:pos x="27" y="62"/>
              </a:cxn>
              <a:cxn ang="0">
                <a:pos x="15" y="58"/>
              </a:cxn>
              <a:cxn ang="0">
                <a:pos x="4" y="50"/>
              </a:cxn>
              <a:cxn ang="0">
                <a:pos x="0" y="46"/>
              </a:cxn>
              <a:cxn ang="0">
                <a:pos x="0" y="38"/>
              </a:cxn>
              <a:cxn ang="0">
                <a:pos x="0" y="27"/>
              </a:cxn>
              <a:cxn ang="0">
                <a:pos x="58" y="38"/>
              </a:cxn>
            </a:cxnLst>
            <a:rect l="0" t="0" r="r" b="b"/>
            <a:pathLst>
              <a:path w="70" h="66">
                <a:moveTo>
                  <a:pt x="58" y="38"/>
                </a:moveTo>
                <a:lnTo>
                  <a:pt x="58" y="31"/>
                </a:lnTo>
                <a:lnTo>
                  <a:pt x="58" y="27"/>
                </a:lnTo>
                <a:lnTo>
                  <a:pt x="58" y="23"/>
                </a:lnTo>
                <a:lnTo>
                  <a:pt x="54" y="19"/>
                </a:lnTo>
                <a:lnTo>
                  <a:pt x="46" y="15"/>
                </a:lnTo>
                <a:lnTo>
                  <a:pt x="35" y="12"/>
                </a:lnTo>
                <a:lnTo>
                  <a:pt x="27" y="12"/>
                </a:lnTo>
                <a:lnTo>
                  <a:pt x="19" y="12"/>
                </a:lnTo>
                <a:lnTo>
                  <a:pt x="15" y="15"/>
                </a:lnTo>
                <a:lnTo>
                  <a:pt x="12" y="19"/>
                </a:lnTo>
                <a:lnTo>
                  <a:pt x="8" y="23"/>
                </a:lnTo>
                <a:lnTo>
                  <a:pt x="8" y="27"/>
                </a:lnTo>
                <a:lnTo>
                  <a:pt x="8" y="38"/>
                </a:lnTo>
                <a:lnTo>
                  <a:pt x="12" y="42"/>
                </a:lnTo>
                <a:lnTo>
                  <a:pt x="19" y="50"/>
                </a:lnTo>
                <a:lnTo>
                  <a:pt x="31" y="50"/>
                </a:lnTo>
                <a:lnTo>
                  <a:pt x="42" y="54"/>
                </a:lnTo>
                <a:lnTo>
                  <a:pt x="50" y="50"/>
                </a:lnTo>
                <a:lnTo>
                  <a:pt x="54" y="50"/>
                </a:lnTo>
                <a:lnTo>
                  <a:pt x="54" y="46"/>
                </a:lnTo>
                <a:lnTo>
                  <a:pt x="58" y="38"/>
                </a:lnTo>
                <a:lnTo>
                  <a:pt x="0" y="27"/>
                </a:lnTo>
                <a:lnTo>
                  <a:pt x="4" y="15"/>
                </a:lnTo>
                <a:lnTo>
                  <a:pt x="12" y="4"/>
                </a:lnTo>
                <a:lnTo>
                  <a:pt x="15" y="4"/>
                </a:lnTo>
                <a:lnTo>
                  <a:pt x="23" y="0"/>
                </a:lnTo>
                <a:lnTo>
                  <a:pt x="38" y="0"/>
                </a:lnTo>
                <a:lnTo>
                  <a:pt x="50" y="8"/>
                </a:lnTo>
                <a:lnTo>
                  <a:pt x="61" y="15"/>
                </a:lnTo>
                <a:lnTo>
                  <a:pt x="65" y="19"/>
                </a:lnTo>
                <a:lnTo>
                  <a:pt x="69" y="27"/>
                </a:lnTo>
                <a:lnTo>
                  <a:pt x="69" y="31"/>
                </a:lnTo>
                <a:lnTo>
                  <a:pt x="69" y="38"/>
                </a:lnTo>
                <a:lnTo>
                  <a:pt x="65" y="54"/>
                </a:lnTo>
                <a:lnTo>
                  <a:pt x="61" y="58"/>
                </a:lnTo>
                <a:lnTo>
                  <a:pt x="54" y="62"/>
                </a:lnTo>
                <a:lnTo>
                  <a:pt x="42" y="65"/>
                </a:lnTo>
                <a:lnTo>
                  <a:pt x="27" y="62"/>
                </a:lnTo>
                <a:lnTo>
                  <a:pt x="15" y="58"/>
                </a:lnTo>
                <a:lnTo>
                  <a:pt x="4" y="50"/>
                </a:lnTo>
                <a:lnTo>
                  <a:pt x="0" y="46"/>
                </a:lnTo>
                <a:lnTo>
                  <a:pt x="0" y="38"/>
                </a:lnTo>
                <a:lnTo>
                  <a:pt x="0" y="27"/>
                </a:lnTo>
                <a:lnTo>
                  <a:pt x="58" y="3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3" name="Freeform 21"/>
          <p:cNvSpPr>
            <a:spLocks/>
          </p:cNvSpPr>
          <p:nvPr/>
        </p:nvSpPr>
        <p:spPr bwMode="auto">
          <a:xfrm>
            <a:off x="3498850" y="2990850"/>
            <a:ext cx="203200" cy="73025"/>
          </a:xfrm>
          <a:custGeom>
            <a:avLst/>
            <a:gdLst/>
            <a:ahLst/>
            <a:cxnLst>
              <a:cxn ang="0">
                <a:pos x="0" y="11"/>
              </a:cxn>
              <a:cxn ang="0">
                <a:pos x="3" y="0"/>
              </a:cxn>
              <a:cxn ang="0">
                <a:pos x="92" y="23"/>
              </a:cxn>
              <a:cxn ang="0">
                <a:pos x="92" y="34"/>
              </a:cxn>
              <a:cxn ang="0">
                <a:pos x="0" y="11"/>
              </a:cxn>
            </a:cxnLst>
            <a:rect l="0" t="0" r="r" b="b"/>
            <a:pathLst>
              <a:path w="93" h="35">
                <a:moveTo>
                  <a:pt x="0" y="11"/>
                </a:moveTo>
                <a:lnTo>
                  <a:pt x="3" y="0"/>
                </a:lnTo>
                <a:lnTo>
                  <a:pt x="92" y="23"/>
                </a:lnTo>
                <a:lnTo>
                  <a:pt x="92" y="34"/>
                </a:lnTo>
                <a:lnTo>
                  <a:pt x="0"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4" name="Freeform 22"/>
          <p:cNvSpPr>
            <a:spLocks/>
          </p:cNvSpPr>
          <p:nvPr/>
        </p:nvSpPr>
        <p:spPr bwMode="auto">
          <a:xfrm>
            <a:off x="3563938" y="2854325"/>
            <a:ext cx="169862" cy="122238"/>
          </a:xfrm>
          <a:custGeom>
            <a:avLst/>
            <a:gdLst/>
            <a:ahLst/>
            <a:cxnLst>
              <a:cxn ang="0">
                <a:pos x="4" y="46"/>
              </a:cxn>
              <a:cxn ang="0">
                <a:pos x="62" y="46"/>
              </a:cxn>
              <a:cxn ang="0">
                <a:pos x="16" y="12"/>
              </a:cxn>
              <a:cxn ang="0">
                <a:pos x="20" y="0"/>
              </a:cxn>
              <a:cxn ang="0">
                <a:pos x="77" y="43"/>
              </a:cxn>
              <a:cxn ang="0">
                <a:pos x="73" y="54"/>
              </a:cxn>
              <a:cxn ang="0">
                <a:pos x="0" y="58"/>
              </a:cxn>
              <a:cxn ang="0">
                <a:pos x="4" y="46"/>
              </a:cxn>
            </a:cxnLst>
            <a:rect l="0" t="0" r="r" b="b"/>
            <a:pathLst>
              <a:path w="78" h="59">
                <a:moveTo>
                  <a:pt x="4" y="46"/>
                </a:moveTo>
                <a:lnTo>
                  <a:pt x="62" y="46"/>
                </a:lnTo>
                <a:lnTo>
                  <a:pt x="16" y="12"/>
                </a:lnTo>
                <a:lnTo>
                  <a:pt x="20" y="0"/>
                </a:lnTo>
                <a:lnTo>
                  <a:pt x="77" y="43"/>
                </a:lnTo>
                <a:lnTo>
                  <a:pt x="73" y="54"/>
                </a:lnTo>
                <a:lnTo>
                  <a:pt x="0" y="58"/>
                </a:lnTo>
                <a:lnTo>
                  <a:pt x="4" y="46"/>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5" name="Freeform 23"/>
          <p:cNvSpPr>
            <a:spLocks/>
          </p:cNvSpPr>
          <p:nvPr/>
        </p:nvSpPr>
        <p:spPr bwMode="auto">
          <a:xfrm>
            <a:off x="3632200" y="2736850"/>
            <a:ext cx="160338" cy="136525"/>
          </a:xfrm>
          <a:custGeom>
            <a:avLst/>
            <a:gdLst/>
            <a:ahLst/>
            <a:cxnLst>
              <a:cxn ang="0">
                <a:pos x="4" y="15"/>
              </a:cxn>
              <a:cxn ang="0">
                <a:pos x="8" y="11"/>
              </a:cxn>
              <a:cxn ang="0">
                <a:pos x="12" y="4"/>
              </a:cxn>
              <a:cxn ang="0">
                <a:pos x="19" y="0"/>
              </a:cxn>
              <a:cxn ang="0">
                <a:pos x="23" y="0"/>
              </a:cxn>
              <a:cxn ang="0">
                <a:pos x="35" y="0"/>
              </a:cxn>
              <a:cxn ang="0">
                <a:pos x="50" y="4"/>
              </a:cxn>
              <a:cxn ang="0">
                <a:pos x="31" y="50"/>
              </a:cxn>
              <a:cxn ang="0">
                <a:pos x="42" y="54"/>
              </a:cxn>
              <a:cxn ang="0">
                <a:pos x="50" y="50"/>
              </a:cxn>
              <a:cxn ang="0">
                <a:pos x="54" y="46"/>
              </a:cxn>
              <a:cxn ang="0">
                <a:pos x="62" y="42"/>
              </a:cxn>
              <a:cxn ang="0">
                <a:pos x="62" y="34"/>
              </a:cxn>
              <a:cxn ang="0">
                <a:pos x="62" y="27"/>
              </a:cxn>
              <a:cxn ang="0">
                <a:pos x="54" y="19"/>
              </a:cxn>
              <a:cxn ang="0">
                <a:pos x="58" y="7"/>
              </a:cxn>
              <a:cxn ang="0">
                <a:pos x="65" y="15"/>
              </a:cxn>
              <a:cxn ang="0">
                <a:pos x="69" y="23"/>
              </a:cxn>
              <a:cxn ang="0">
                <a:pos x="73" y="30"/>
              </a:cxn>
              <a:cxn ang="0">
                <a:pos x="69" y="38"/>
              </a:cxn>
              <a:cxn ang="0">
                <a:pos x="69" y="46"/>
              </a:cxn>
              <a:cxn ang="0">
                <a:pos x="62" y="54"/>
              </a:cxn>
              <a:cxn ang="0">
                <a:pos x="54" y="61"/>
              </a:cxn>
              <a:cxn ang="0">
                <a:pos x="46" y="61"/>
              </a:cxn>
              <a:cxn ang="0">
                <a:pos x="38" y="65"/>
              </a:cxn>
              <a:cxn ang="0">
                <a:pos x="27" y="61"/>
              </a:cxn>
              <a:cxn ang="0">
                <a:pos x="12" y="54"/>
              </a:cxn>
              <a:cxn ang="0">
                <a:pos x="4" y="42"/>
              </a:cxn>
              <a:cxn ang="0">
                <a:pos x="0" y="34"/>
              </a:cxn>
              <a:cxn ang="0">
                <a:pos x="0" y="30"/>
              </a:cxn>
              <a:cxn ang="0">
                <a:pos x="4" y="15"/>
              </a:cxn>
              <a:cxn ang="0">
                <a:pos x="38" y="11"/>
              </a:cxn>
              <a:cxn ang="0">
                <a:pos x="27" y="11"/>
              </a:cxn>
              <a:cxn ang="0">
                <a:pos x="23" y="11"/>
              </a:cxn>
              <a:cxn ang="0">
                <a:pos x="19" y="11"/>
              </a:cxn>
              <a:cxn ang="0">
                <a:pos x="12" y="23"/>
              </a:cxn>
              <a:cxn ang="0">
                <a:pos x="12" y="27"/>
              </a:cxn>
              <a:cxn ang="0">
                <a:pos x="12" y="34"/>
              </a:cxn>
              <a:cxn ang="0">
                <a:pos x="15" y="42"/>
              </a:cxn>
              <a:cxn ang="0">
                <a:pos x="23" y="46"/>
              </a:cxn>
              <a:cxn ang="0">
                <a:pos x="38" y="11"/>
              </a:cxn>
              <a:cxn ang="0">
                <a:pos x="4" y="19"/>
              </a:cxn>
              <a:cxn ang="0">
                <a:pos x="38" y="11"/>
              </a:cxn>
              <a:cxn ang="0">
                <a:pos x="4" y="15"/>
              </a:cxn>
            </a:cxnLst>
            <a:rect l="0" t="0" r="r" b="b"/>
            <a:pathLst>
              <a:path w="74" h="66">
                <a:moveTo>
                  <a:pt x="4" y="15"/>
                </a:moveTo>
                <a:lnTo>
                  <a:pt x="8" y="11"/>
                </a:lnTo>
                <a:lnTo>
                  <a:pt x="12" y="4"/>
                </a:lnTo>
                <a:lnTo>
                  <a:pt x="19" y="0"/>
                </a:lnTo>
                <a:lnTo>
                  <a:pt x="23" y="0"/>
                </a:lnTo>
                <a:lnTo>
                  <a:pt x="35" y="0"/>
                </a:lnTo>
                <a:lnTo>
                  <a:pt x="50" y="4"/>
                </a:lnTo>
                <a:lnTo>
                  <a:pt x="31" y="50"/>
                </a:lnTo>
                <a:lnTo>
                  <a:pt x="42" y="54"/>
                </a:lnTo>
                <a:lnTo>
                  <a:pt x="50" y="50"/>
                </a:lnTo>
                <a:lnTo>
                  <a:pt x="54" y="46"/>
                </a:lnTo>
                <a:lnTo>
                  <a:pt x="62" y="42"/>
                </a:lnTo>
                <a:lnTo>
                  <a:pt x="62" y="34"/>
                </a:lnTo>
                <a:lnTo>
                  <a:pt x="62" y="27"/>
                </a:lnTo>
                <a:lnTo>
                  <a:pt x="54" y="19"/>
                </a:lnTo>
                <a:lnTo>
                  <a:pt x="58" y="7"/>
                </a:lnTo>
                <a:lnTo>
                  <a:pt x="65" y="15"/>
                </a:lnTo>
                <a:lnTo>
                  <a:pt x="69" y="23"/>
                </a:lnTo>
                <a:lnTo>
                  <a:pt x="73" y="30"/>
                </a:lnTo>
                <a:lnTo>
                  <a:pt x="69" y="38"/>
                </a:lnTo>
                <a:lnTo>
                  <a:pt x="69" y="46"/>
                </a:lnTo>
                <a:lnTo>
                  <a:pt x="62" y="54"/>
                </a:lnTo>
                <a:lnTo>
                  <a:pt x="54" y="61"/>
                </a:lnTo>
                <a:lnTo>
                  <a:pt x="46" y="61"/>
                </a:lnTo>
                <a:lnTo>
                  <a:pt x="38" y="65"/>
                </a:lnTo>
                <a:lnTo>
                  <a:pt x="27" y="61"/>
                </a:lnTo>
                <a:lnTo>
                  <a:pt x="12" y="54"/>
                </a:lnTo>
                <a:lnTo>
                  <a:pt x="4" y="42"/>
                </a:lnTo>
                <a:lnTo>
                  <a:pt x="0" y="34"/>
                </a:lnTo>
                <a:lnTo>
                  <a:pt x="0" y="30"/>
                </a:lnTo>
                <a:lnTo>
                  <a:pt x="4" y="15"/>
                </a:lnTo>
                <a:lnTo>
                  <a:pt x="38" y="11"/>
                </a:lnTo>
                <a:lnTo>
                  <a:pt x="27" y="11"/>
                </a:lnTo>
                <a:lnTo>
                  <a:pt x="23" y="11"/>
                </a:lnTo>
                <a:lnTo>
                  <a:pt x="19" y="11"/>
                </a:lnTo>
                <a:lnTo>
                  <a:pt x="12" y="23"/>
                </a:lnTo>
                <a:lnTo>
                  <a:pt x="12" y="27"/>
                </a:lnTo>
                <a:lnTo>
                  <a:pt x="12" y="34"/>
                </a:lnTo>
                <a:lnTo>
                  <a:pt x="15" y="42"/>
                </a:lnTo>
                <a:lnTo>
                  <a:pt x="23" y="46"/>
                </a:lnTo>
                <a:lnTo>
                  <a:pt x="38" y="11"/>
                </a:lnTo>
                <a:lnTo>
                  <a:pt x="4" y="19"/>
                </a:lnTo>
                <a:lnTo>
                  <a:pt x="38" y="11"/>
                </a:lnTo>
                <a:lnTo>
                  <a:pt x="4" y="1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6" name="Freeform 24"/>
          <p:cNvSpPr>
            <a:spLocks/>
          </p:cNvSpPr>
          <p:nvPr/>
        </p:nvSpPr>
        <p:spPr bwMode="auto">
          <a:xfrm>
            <a:off x="3681413" y="2528888"/>
            <a:ext cx="228600" cy="217487"/>
          </a:xfrm>
          <a:custGeom>
            <a:avLst/>
            <a:gdLst/>
            <a:ahLst/>
            <a:cxnLst>
              <a:cxn ang="0">
                <a:pos x="0" y="73"/>
              </a:cxn>
              <a:cxn ang="0">
                <a:pos x="8" y="61"/>
              </a:cxn>
              <a:cxn ang="0">
                <a:pos x="15" y="69"/>
              </a:cxn>
              <a:cxn ang="0">
                <a:pos x="12" y="58"/>
              </a:cxn>
              <a:cxn ang="0">
                <a:pos x="12" y="50"/>
              </a:cxn>
              <a:cxn ang="0">
                <a:pos x="15" y="46"/>
              </a:cxn>
              <a:cxn ang="0">
                <a:pos x="19" y="38"/>
              </a:cxn>
              <a:cxn ang="0">
                <a:pos x="23" y="34"/>
              </a:cxn>
              <a:cxn ang="0">
                <a:pos x="31" y="34"/>
              </a:cxn>
              <a:cxn ang="0">
                <a:pos x="31" y="27"/>
              </a:cxn>
              <a:cxn ang="0">
                <a:pos x="31" y="23"/>
              </a:cxn>
              <a:cxn ang="0">
                <a:pos x="31" y="15"/>
              </a:cxn>
              <a:cxn ang="0">
                <a:pos x="31" y="11"/>
              </a:cxn>
              <a:cxn ang="0">
                <a:pos x="35" y="8"/>
              </a:cxn>
              <a:cxn ang="0">
                <a:pos x="39" y="4"/>
              </a:cxn>
              <a:cxn ang="0">
                <a:pos x="46" y="0"/>
              </a:cxn>
              <a:cxn ang="0">
                <a:pos x="50" y="0"/>
              </a:cxn>
              <a:cxn ang="0">
                <a:pos x="58" y="0"/>
              </a:cxn>
              <a:cxn ang="0">
                <a:pos x="62" y="4"/>
              </a:cxn>
              <a:cxn ang="0">
                <a:pos x="104" y="27"/>
              </a:cxn>
              <a:cxn ang="0">
                <a:pos x="96" y="34"/>
              </a:cxn>
              <a:cxn ang="0">
                <a:pos x="58" y="15"/>
              </a:cxn>
              <a:cxn ang="0">
                <a:pos x="50" y="11"/>
              </a:cxn>
              <a:cxn ang="0">
                <a:pos x="46" y="11"/>
              </a:cxn>
              <a:cxn ang="0">
                <a:pos x="42" y="15"/>
              </a:cxn>
              <a:cxn ang="0">
                <a:pos x="39" y="19"/>
              </a:cxn>
              <a:cxn ang="0">
                <a:pos x="39" y="23"/>
              </a:cxn>
              <a:cxn ang="0">
                <a:pos x="39" y="31"/>
              </a:cxn>
              <a:cxn ang="0">
                <a:pos x="42" y="34"/>
              </a:cxn>
              <a:cxn ang="0">
                <a:pos x="50" y="42"/>
              </a:cxn>
              <a:cxn ang="0">
                <a:pos x="85" y="61"/>
              </a:cxn>
              <a:cxn ang="0">
                <a:pos x="77" y="69"/>
              </a:cxn>
              <a:cxn ang="0">
                <a:pos x="39" y="50"/>
              </a:cxn>
              <a:cxn ang="0">
                <a:pos x="31" y="46"/>
              </a:cxn>
              <a:cxn ang="0">
                <a:pos x="27" y="46"/>
              </a:cxn>
              <a:cxn ang="0">
                <a:pos x="23" y="54"/>
              </a:cxn>
              <a:cxn ang="0">
                <a:pos x="19" y="58"/>
              </a:cxn>
              <a:cxn ang="0">
                <a:pos x="19" y="65"/>
              </a:cxn>
              <a:cxn ang="0">
                <a:pos x="23" y="73"/>
              </a:cxn>
              <a:cxn ang="0">
                <a:pos x="35" y="77"/>
              </a:cxn>
              <a:cxn ang="0">
                <a:pos x="65" y="96"/>
              </a:cxn>
              <a:cxn ang="0">
                <a:pos x="58" y="104"/>
              </a:cxn>
              <a:cxn ang="0">
                <a:pos x="0" y="73"/>
              </a:cxn>
            </a:cxnLst>
            <a:rect l="0" t="0" r="r" b="b"/>
            <a:pathLst>
              <a:path w="105" h="105">
                <a:moveTo>
                  <a:pt x="0" y="73"/>
                </a:moveTo>
                <a:lnTo>
                  <a:pt x="8" y="61"/>
                </a:lnTo>
                <a:lnTo>
                  <a:pt x="15" y="69"/>
                </a:lnTo>
                <a:lnTo>
                  <a:pt x="12" y="58"/>
                </a:lnTo>
                <a:lnTo>
                  <a:pt x="12" y="50"/>
                </a:lnTo>
                <a:lnTo>
                  <a:pt x="15" y="46"/>
                </a:lnTo>
                <a:lnTo>
                  <a:pt x="19" y="38"/>
                </a:lnTo>
                <a:lnTo>
                  <a:pt x="23" y="34"/>
                </a:lnTo>
                <a:lnTo>
                  <a:pt x="31" y="34"/>
                </a:lnTo>
                <a:lnTo>
                  <a:pt x="31" y="27"/>
                </a:lnTo>
                <a:lnTo>
                  <a:pt x="31" y="23"/>
                </a:lnTo>
                <a:lnTo>
                  <a:pt x="31" y="15"/>
                </a:lnTo>
                <a:lnTo>
                  <a:pt x="31" y="11"/>
                </a:lnTo>
                <a:lnTo>
                  <a:pt x="35" y="8"/>
                </a:lnTo>
                <a:lnTo>
                  <a:pt x="39" y="4"/>
                </a:lnTo>
                <a:lnTo>
                  <a:pt x="46" y="0"/>
                </a:lnTo>
                <a:lnTo>
                  <a:pt x="50" y="0"/>
                </a:lnTo>
                <a:lnTo>
                  <a:pt x="58" y="0"/>
                </a:lnTo>
                <a:lnTo>
                  <a:pt x="62" y="4"/>
                </a:lnTo>
                <a:lnTo>
                  <a:pt x="104" y="27"/>
                </a:lnTo>
                <a:lnTo>
                  <a:pt x="96" y="34"/>
                </a:lnTo>
                <a:lnTo>
                  <a:pt x="58" y="15"/>
                </a:lnTo>
                <a:lnTo>
                  <a:pt x="50" y="11"/>
                </a:lnTo>
                <a:lnTo>
                  <a:pt x="46" y="11"/>
                </a:lnTo>
                <a:lnTo>
                  <a:pt x="42" y="15"/>
                </a:lnTo>
                <a:lnTo>
                  <a:pt x="39" y="19"/>
                </a:lnTo>
                <a:lnTo>
                  <a:pt x="39" y="23"/>
                </a:lnTo>
                <a:lnTo>
                  <a:pt x="39" y="31"/>
                </a:lnTo>
                <a:lnTo>
                  <a:pt x="42" y="34"/>
                </a:lnTo>
                <a:lnTo>
                  <a:pt x="50" y="42"/>
                </a:lnTo>
                <a:lnTo>
                  <a:pt x="85" y="61"/>
                </a:lnTo>
                <a:lnTo>
                  <a:pt x="77" y="69"/>
                </a:lnTo>
                <a:lnTo>
                  <a:pt x="39" y="50"/>
                </a:lnTo>
                <a:lnTo>
                  <a:pt x="31" y="46"/>
                </a:lnTo>
                <a:lnTo>
                  <a:pt x="27" y="46"/>
                </a:lnTo>
                <a:lnTo>
                  <a:pt x="23" y="54"/>
                </a:lnTo>
                <a:lnTo>
                  <a:pt x="19" y="58"/>
                </a:lnTo>
                <a:lnTo>
                  <a:pt x="19" y="65"/>
                </a:lnTo>
                <a:lnTo>
                  <a:pt x="23" y="73"/>
                </a:lnTo>
                <a:lnTo>
                  <a:pt x="35" y="77"/>
                </a:lnTo>
                <a:lnTo>
                  <a:pt x="65" y="96"/>
                </a:lnTo>
                <a:lnTo>
                  <a:pt x="58" y="104"/>
                </a:lnTo>
                <a:lnTo>
                  <a:pt x="0" y="7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7" name="Freeform 25"/>
          <p:cNvSpPr>
            <a:spLocks/>
          </p:cNvSpPr>
          <p:nvPr/>
        </p:nvSpPr>
        <p:spPr bwMode="auto">
          <a:xfrm>
            <a:off x="3822700" y="2400300"/>
            <a:ext cx="153988" cy="147638"/>
          </a:xfrm>
          <a:custGeom>
            <a:avLst/>
            <a:gdLst/>
            <a:ahLst/>
            <a:cxnLst>
              <a:cxn ang="0">
                <a:pos x="4" y="16"/>
              </a:cxn>
              <a:cxn ang="0">
                <a:pos x="8" y="8"/>
              </a:cxn>
              <a:cxn ang="0">
                <a:pos x="16" y="4"/>
              </a:cxn>
              <a:cxn ang="0">
                <a:pos x="23" y="0"/>
              </a:cxn>
              <a:cxn ang="0">
                <a:pos x="27" y="0"/>
              </a:cxn>
              <a:cxn ang="0">
                <a:pos x="43" y="4"/>
              </a:cxn>
              <a:cxn ang="0">
                <a:pos x="54" y="12"/>
              </a:cxn>
              <a:cxn ang="0">
                <a:pos x="27" y="50"/>
              </a:cxn>
              <a:cxn ang="0">
                <a:pos x="35" y="58"/>
              </a:cxn>
              <a:cxn ang="0">
                <a:pos x="43" y="58"/>
              </a:cxn>
              <a:cxn ang="0">
                <a:pos x="50" y="54"/>
              </a:cxn>
              <a:cxn ang="0">
                <a:pos x="54" y="50"/>
              </a:cxn>
              <a:cxn ang="0">
                <a:pos x="58" y="43"/>
              </a:cxn>
              <a:cxn ang="0">
                <a:pos x="58" y="35"/>
              </a:cxn>
              <a:cxn ang="0">
                <a:pos x="54" y="27"/>
              </a:cxn>
              <a:cxn ang="0">
                <a:pos x="62" y="16"/>
              </a:cxn>
              <a:cxn ang="0">
                <a:pos x="66" y="24"/>
              </a:cxn>
              <a:cxn ang="0">
                <a:pos x="70" y="35"/>
              </a:cxn>
              <a:cxn ang="0">
                <a:pos x="70" y="39"/>
              </a:cxn>
              <a:cxn ang="0">
                <a:pos x="66" y="47"/>
              </a:cxn>
              <a:cxn ang="0">
                <a:pos x="62" y="54"/>
              </a:cxn>
              <a:cxn ang="0">
                <a:pos x="54" y="66"/>
              </a:cxn>
              <a:cxn ang="0">
                <a:pos x="43" y="70"/>
              </a:cxn>
              <a:cxn ang="0">
                <a:pos x="35" y="70"/>
              </a:cxn>
              <a:cxn ang="0">
                <a:pos x="31" y="66"/>
              </a:cxn>
              <a:cxn ang="0">
                <a:pos x="16" y="62"/>
              </a:cxn>
              <a:cxn ang="0">
                <a:pos x="8" y="50"/>
              </a:cxn>
              <a:cxn ang="0">
                <a:pos x="0" y="39"/>
              </a:cxn>
              <a:cxn ang="0">
                <a:pos x="0" y="31"/>
              </a:cxn>
              <a:cxn ang="0">
                <a:pos x="0" y="27"/>
              </a:cxn>
              <a:cxn ang="0">
                <a:pos x="4" y="16"/>
              </a:cxn>
              <a:cxn ang="0">
                <a:pos x="39" y="16"/>
              </a:cxn>
              <a:cxn ang="0">
                <a:pos x="27" y="12"/>
              </a:cxn>
              <a:cxn ang="0">
                <a:pos x="23" y="12"/>
              </a:cxn>
              <a:cxn ang="0">
                <a:pos x="20" y="16"/>
              </a:cxn>
              <a:cxn ang="0">
                <a:pos x="12" y="20"/>
              </a:cxn>
              <a:cxn ang="0">
                <a:pos x="8" y="27"/>
              </a:cxn>
              <a:cxn ang="0">
                <a:pos x="12" y="35"/>
              </a:cxn>
              <a:cxn ang="0">
                <a:pos x="12" y="43"/>
              </a:cxn>
              <a:cxn ang="0">
                <a:pos x="20" y="47"/>
              </a:cxn>
              <a:cxn ang="0">
                <a:pos x="39" y="16"/>
              </a:cxn>
              <a:cxn ang="0">
                <a:pos x="4" y="16"/>
              </a:cxn>
              <a:cxn ang="0">
                <a:pos x="39" y="16"/>
              </a:cxn>
              <a:cxn ang="0">
                <a:pos x="4" y="16"/>
              </a:cxn>
            </a:cxnLst>
            <a:rect l="0" t="0" r="r" b="b"/>
            <a:pathLst>
              <a:path w="71" h="71">
                <a:moveTo>
                  <a:pt x="4" y="16"/>
                </a:moveTo>
                <a:lnTo>
                  <a:pt x="8" y="8"/>
                </a:lnTo>
                <a:lnTo>
                  <a:pt x="16" y="4"/>
                </a:lnTo>
                <a:lnTo>
                  <a:pt x="23" y="0"/>
                </a:lnTo>
                <a:lnTo>
                  <a:pt x="27" y="0"/>
                </a:lnTo>
                <a:lnTo>
                  <a:pt x="43" y="4"/>
                </a:lnTo>
                <a:lnTo>
                  <a:pt x="54" y="12"/>
                </a:lnTo>
                <a:lnTo>
                  <a:pt x="27" y="50"/>
                </a:lnTo>
                <a:lnTo>
                  <a:pt x="35" y="58"/>
                </a:lnTo>
                <a:lnTo>
                  <a:pt x="43" y="58"/>
                </a:lnTo>
                <a:lnTo>
                  <a:pt x="50" y="54"/>
                </a:lnTo>
                <a:lnTo>
                  <a:pt x="54" y="50"/>
                </a:lnTo>
                <a:lnTo>
                  <a:pt x="58" y="43"/>
                </a:lnTo>
                <a:lnTo>
                  <a:pt x="58" y="35"/>
                </a:lnTo>
                <a:lnTo>
                  <a:pt x="54" y="27"/>
                </a:lnTo>
                <a:lnTo>
                  <a:pt x="62" y="16"/>
                </a:lnTo>
                <a:lnTo>
                  <a:pt x="66" y="24"/>
                </a:lnTo>
                <a:lnTo>
                  <a:pt x="70" y="35"/>
                </a:lnTo>
                <a:lnTo>
                  <a:pt x="70" y="39"/>
                </a:lnTo>
                <a:lnTo>
                  <a:pt x="66" y="47"/>
                </a:lnTo>
                <a:lnTo>
                  <a:pt x="62" y="54"/>
                </a:lnTo>
                <a:lnTo>
                  <a:pt x="54" y="66"/>
                </a:lnTo>
                <a:lnTo>
                  <a:pt x="43" y="70"/>
                </a:lnTo>
                <a:lnTo>
                  <a:pt x="35" y="70"/>
                </a:lnTo>
                <a:lnTo>
                  <a:pt x="31" y="66"/>
                </a:lnTo>
                <a:lnTo>
                  <a:pt x="16" y="62"/>
                </a:lnTo>
                <a:lnTo>
                  <a:pt x="8" y="50"/>
                </a:lnTo>
                <a:lnTo>
                  <a:pt x="0" y="39"/>
                </a:lnTo>
                <a:lnTo>
                  <a:pt x="0" y="31"/>
                </a:lnTo>
                <a:lnTo>
                  <a:pt x="0" y="27"/>
                </a:lnTo>
                <a:lnTo>
                  <a:pt x="4" y="16"/>
                </a:lnTo>
                <a:lnTo>
                  <a:pt x="39" y="16"/>
                </a:lnTo>
                <a:lnTo>
                  <a:pt x="27" y="12"/>
                </a:lnTo>
                <a:lnTo>
                  <a:pt x="23" y="12"/>
                </a:lnTo>
                <a:lnTo>
                  <a:pt x="20" y="16"/>
                </a:lnTo>
                <a:lnTo>
                  <a:pt x="12" y="20"/>
                </a:lnTo>
                <a:lnTo>
                  <a:pt x="8" y="27"/>
                </a:lnTo>
                <a:lnTo>
                  <a:pt x="12" y="35"/>
                </a:lnTo>
                <a:lnTo>
                  <a:pt x="12" y="43"/>
                </a:lnTo>
                <a:lnTo>
                  <a:pt x="20" y="47"/>
                </a:lnTo>
                <a:lnTo>
                  <a:pt x="39" y="16"/>
                </a:lnTo>
                <a:lnTo>
                  <a:pt x="4" y="16"/>
                </a:lnTo>
                <a:lnTo>
                  <a:pt x="39" y="16"/>
                </a:lnTo>
                <a:lnTo>
                  <a:pt x="4" y="16"/>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8" name="Freeform 26"/>
          <p:cNvSpPr>
            <a:spLocks/>
          </p:cNvSpPr>
          <p:nvPr/>
        </p:nvSpPr>
        <p:spPr bwMode="auto">
          <a:xfrm>
            <a:off x="3898900" y="2282825"/>
            <a:ext cx="184150" cy="161925"/>
          </a:xfrm>
          <a:custGeom>
            <a:avLst/>
            <a:gdLst/>
            <a:ahLst/>
            <a:cxnLst>
              <a:cxn ang="0">
                <a:pos x="0" y="34"/>
              </a:cxn>
              <a:cxn ang="0">
                <a:pos x="4" y="27"/>
              </a:cxn>
              <a:cxn ang="0">
                <a:pos x="11" y="31"/>
              </a:cxn>
              <a:cxn ang="0">
                <a:pos x="11" y="23"/>
              </a:cxn>
              <a:cxn ang="0">
                <a:pos x="11" y="19"/>
              </a:cxn>
              <a:cxn ang="0">
                <a:pos x="15" y="11"/>
              </a:cxn>
              <a:cxn ang="0">
                <a:pos x="19" y="8"/>
              </a:cxn>
              <a:cxn ang="0">
                <a:pos x="23" y="4"/>
              </a:cxn>
              <a:cxn ang="0">
                <a:pos x="27" y="0"/>
              </a:cxn>
              <a:cxn ang="0">
                <a:pos x="35" y="0"/>
              </a:cxn>
              <a:cxn ang="0">
                <a:pos x="38" y="0"/>
              </a:cxn>
              <a:cxn ang="0">
                <a:pos x="46" y="4"/>
              </a:cxn>
              <a:cxn ang="0">
                <a:pos x="54" y="8"/>
              </a:cxn>
              <a:cxn ang="0">
                <a:pos x="84" y="34"/>
              </a:cxn>
              <a:cxn ang="0">
                <a:pos x="77" y="42"/>
              </a:cxn>
              <a:cxn ang="0">
                <a:pos x="46" y="15"/>
              </a:cxn>
              <a:cxn ang="0">
                <a:pos x="38" y="11"/>
              </a:cxn>
              <a:cxn ang="0">
                <a:pos x="31" y="11"/>
              </a:cxn>
              <a:cxn ang="0">
                <a:pos x="23" y="15"/>
              </a:cxn>
              <a:cxn ang="0">
                <a:pos x="23" y="23"/>
              </a:cxn>
              <a:cxn ang="0">
                <a:pos x="19" y="27"/>
              </a:cxn>
              <a:cxn ang="0">
                <a:pos x="19" y="31"/>
              </a:cxn>
              <a:cxn ang="0">
                <a:pos x="23" y="38"/>
              </a:cxn>
              <a:cxn ang="0">
                <a:pos x="31" y="46"/>
              </a:cxn>
              <a:cxn ang="0">
                <a:pos x="58" y="69"/>
              </a:cxn>
              <a:cxn ang="0">
                <a:pos x="50" y="77"/>
              </a:cxn>
              <a:cxn ang="0">
                <a:pos x="0" y="34"/>
              </a:cxn>
              <a:cxn ang="0">
                <a:pos x="15" y="11"/>
              </a:cxn>
              <a:cxn ang="0">
                <a:pos x="0" y="34"/>
              </a:cxn>
            </a:cxnLst>
            <a:rect l="0" t="0" r="r" b="b"/>
            <a:pathLst>
              <a:path w="85" h="78">
                <a:moveTo>
                  <a:pt x="0" y="34"/>
                </a:moveTo>
                <a:lnTo>
                  <a:pt x="4" y="27"/>
                </a:lnTo>
                <a:lnTo>
                  <a:pt x="11" y="31"/>
                </a:lnTo>
                <a:lnTo>
                  <a:pt x="11" y="23"/>
                </a:lnTo>
                <a:lnTo>
                  <a:pt x="11" y="19"/>
                </a:lnTo>
                <a:lnTo>
                  <a:pt x="15" y="11"/>
                </a:lnTo>
                <a:lnTo>
                  <a:pt x="19" y="8"/>
                </a:lnTo>
                <a:lnTo>
                  <a:pt x="23" y="4"/>
                </a:lnTo>
                <a:lnTo>
                  <a:pt x="27" y="0"/>
                </a:lnTo>
                <a:lnTo>
                  <a:pt x="35" y="0"/>
                </a:lnTo>
                <a:lnTo>
                  <a:pt x="38" y="0"/>
                </a:lnTo>
                <a:lnTo>
                  <a:pt x="46" y="4"/>
                </a:lnTo>
                <a:lnTo>
                  <a:pt x="54" y="8"/>
                </a:lnTo>
                <a:lnTo>
                  <a:pt x="84" y="34"/>
                </a:lnTo>
                <a:lnTo>
                  <a:pt x="77" y="42"/>
                </a:lnTo>
                <a:lnTo>
                  <a:pt x="46" y="15"/>
                </a:lnTo>
                <a:lnTo>
                  <a:pt x="38" y="11"/>
                </a:lnTo>
                <a:lnTo>
                  <a:pt x="31" y="11"/>
                </a:lnTo>
                <a:lnTo>
                  <a:pt x="23" y="15"/>
                </a:lnTo>
                <a:lnTo>
                  <a:pt x="23" y="23"/>
                </a:lnTo>
                <a:lnTo>
                  <a:pt x="19" y="27"/>
                </a:lnTo>
                <a:lnTo>
                  <a:pt x="19" y="31"/>
                </a:lnTo>
                <a:lnTo>
                  <a:pt x="23" y="38"/>
                </a:lnTo>
                <a:lnTo>
                  <a:pt x="31" y="46"/>
                </a:lnTo>
                <a:lnTo>
                  <a:pt x="58" y="69"/>
                </a:lnTo>
                <a:lnTo>
                  <a:pt x="50" y="77"/>
                </a:lnTo>
                <a:lnTo>
                  <a:pt x="0" y="34"/>
                </a:lnTo>
                <a:lnTo>
                  <a:pt x="15" y="11"/>
                </a:lnTo>
                <a:lnTo>
                  <a:pt x="0" y="3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59" name="Freeform 27"/>
          <p:cNvSpPr>
            <a:spLocks/>
          </p:cNvSpPr>
          <p:nvPr/>
        </p:nvSpPr>
        <p:spPr bwMode="auto">
          <a:xfrm>
            <a:off x="3975100" y="2187575"/>
            <a:ext cx="176213" cy="128588"/>
          </a:xfrm>
          <a:custGeom>
            <a:avLst/>
            <a:gdLst/>
            <a:ahLst/>
            <a:cxnLst>
              <a:cxn ang="0">
                <a:pos x="0" y="7"/>
              </a:cxn>
              <a:cxn ang="0">
                <a:pos x="7" y="0"/>
              </a:cxn>
              <a:cxn ang="0">
                <a:pos x="23" y="11"/>
              </a:cxn>
              <a:cxn ang="0">
                <a:pos x="30" y="4"/>
              </a:cxn>
              <a:cxn ang="0">
                <a:pos x="38" y="11"/>
              </a:cxn>
              <a:cxn ang="0">
                <a:pos x="30" y="19"/>
              </a:cxn>
              <a:cxn ang="0">
                <a:pos x="61" y="50"/>
              </a:cxn>
              <a:cxn ang="0">
                <a:pos x="65" y="50"/>
              </a:cxn>
              <a:cxn ang="0">
                <a:pos x="69" y="46"/>
              </a:cxn>
              <a:cxn ang="0">
                <a:pos x="73" y="46"/>
              </a:cxn>
              <a:cxn ang="0">
                <a:pos x="80" y="50"/>
              </a:cxn>
              <a:cxn ang="0">
                <a:pos x="76" y="54"/>
              </a:cxn>
              <a:cxn ang="0">
                <a:pos x="73" y="57"/>
              </a:cxn>
              <a:cxn ang="0">
                <a:pos x="69" y="61"/>
              </a:cxn>
              <a:cxn ang="0">
                <a:pos x="65" y="61"/>
              </a:cxn>
              <a:cxn ang="0">
                <a:pos x="57" y="61"/>
              </a:cxn>
              <a:cxn ang="0">
                <a:pos x="53" y="57"/>
              </a:cxn>
              <a:cxn ang="0">
                <a:pos x="23" y="27"/>
              </a:cxn>
              <a:cxn ang="0">
                <a:pos x="15" y="34"/>
              </a:cxn>
              <a:cxn ang="0">
                <a:pos x="7" y="27"/>
              </a:cxn>
              <a:cxn ang="0">
                <a:pos x="15" y="19"/>
              </a:cxn>
              <a:cxn ang="0">
                <a:pos x="0" y="7"/>
              </a:cxn>
            </a:cxnLst>
            <a:rect l="0" t="0" r="r" b="b"/>
            <a:pathLst>
              <a:path w="81" h="62">
                <a:moveTo>
                  <a:pt x="0" y="7"/>
                </a:moveTo>
                <a:lnTo>
                  <a:pt x="7" y="0"/>
                </a:lnTo>
                <a:lnTo>
                  <a:pt x="23" y="11"/>
                </a:lnTo>
                <a:lnTo>
                  <a:pt x="30" y="4"/>
                </a:lnTo>
                <a:lnTo>
                  <a:pt x="38" y="11"/>
                </a:lnTo>
                <a:lnTo>
                  <a:pt x="30" y="19"/>
                </a:lnTo>
                <a:lnTo>
                  <a:pt x="61" y="50"/>
                </a:lnTo>
                <a:lnTo>
                  <a:pt x="65" y="50"/>
                </a:lnTo>
                <a:lnTo>
                  <a:pt x="69" y="46"/>
                </a:lnTo>
                <a:lnTo>
                  <a:pt x="73" y="46"/>
                </a:lnTo>
                <a:lnTo>
                  <a:pt x="80" y="50"/>
                </a:lnTo>
                <a:lnTo>
                  <a:pt x="76" y="54"/>
                </a:lnTo>
                <a:lnTo>
                  <a:pt x="73" y="57"/>
                </a:lnTo>
                <a:lnTo>
                  <a:pt x="69" y="61"/>
                </a:lnTo>
                <a:lnTo>
                  <a:pt x="65" y="61"/>
                </a:lnTo>
                <a:lnTo>
                  <a:pt x="57" y="61"/>
                </a:lnTo>
                <a:lnTo>
                  <a:pt x="53" y="57"/>
                </a:lnTo>
                <a:lnTo>
                  <a:pt x="23" y="27"/>
                </a:lnTo>
                <a:lnTo>
                  <a:pt x="15" y="34"/>
                </a:lnTo>
                <a:lnTo>
                  <a:pt x="7" y="27"/>
                </a:lnTo>
                <a:lnTo>
                  <a:pt x="15" y="19"/>
                </a:lnTo>
                <a:lnTo>
                  <a:pt x="0" y="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0" name="Freeform 28"/>
          <p:cNvSpPr>
            <a:spLocks/>
          </p:cNvSpPr>
          <p:nvPr/>
        </p:nvSpPr>
        <p:spPr bwMode="auto">
          <a:xfrm>
            <a:off x="6599238" y="2084388"/>
            <a:ext cx="209550" cy="200025"/>
          </a:xfrm>
          <a:custGeom>
            <a:avLst/>
            <a:gdLst/>
            <a:ahLst/>
            <a:cxnLst>
              <a:cxn ang="0">
                <a:pos x="81" y="15"/>
              </a:cxn>
              <a:cxn ang="0">
                <a:pos x="92" y="27"/>
              </a:cxn>
              <a:cxn ang="0">
                <a:pos x="96" y="31"/>
              </a:cxn>
              <a:cxn ang="0">
                <a:pos x="96" y="38"/>
              </a:cxn>
              <a:cxn ang="0">
                <a:pos x="96" y="50"/>
              </a:cxn>
              <a:cxn ang="0">
                <a:pos x="89" y="61"/>
              </a:cxn>
              <a:cxn ang="0">
                <a:pos x="81" y="54"/>
              </a:cxn>
              <a:cxn ang="0">
                <a:pos x="85" y="46"/>
              </a:cxn>
              <a:cxn ang="0">
                <a:pos x="85" y="38"/>
              </a:cxn>
              <a:cxn ang="0">
                <a:pos x="81" y="31"/>
              </a:cxn>
              <a:cxn ang="0">
                <a:pos x="77" y="23"/>
              </a:cxn>
              <a:cxn ang="0">
                <a:pos x="66" y="15"/>
              </a:cxn>
              <a:cxn ang="0">
                <a:pos x="54" y="11"/>
              </a:cxn>
              <a:cxn ang="0">
                <a:pos x="46" y="15"/>
              </a:cxn>
              <a:cxn ang="0">
                <a:pos x="39" y="19"/>
              </a:cxn>
              <a:cxn ang="0">
                <a:pos x="27" y="27"/>
              </a:cxn>
              <a:cxn ang="0">
                <a:pos x="19" y="42"/>
              </a:cxn>
              <a:cxn ang="0">
                <a:pos x="16" y="54"/>
              </a:cxn>
              <a:cxn ang="0">
                <a:pos x="16" y="57"/>
              </a:cxn>
              <a:cxn ang="0">
                <a:pos x="16" y="65"/>
              </a:cxn>
              <a:cxn ang="0">
                <a:pos x="23" y="77"/>
              </a:cxn>
              <a:cxn ang="0">
                <a:pos x="27" y="81"/>
              </a:cxn>
              <a:cxn ang="0">
                <a:pos x="35" y="81"/>
              </a:cxn>
              <a:cxn ang="0">
                <a:pos x="39" y="84"/>
              </a:cxn>
              <a:cxn ang="0">
                <a:pos x="46" y="81"/>
              </a:cxn>
              <a:cxn ang="0">
                <a:pos x="54" y="81"/>
              </a:cxn>
              <a:cxn ang="0">
                <a:pos x="62" y="77"/>
              </a:cxn>
              <a:cxn ang="0">
                <a:pos x="69" y="84"/>
              </a:cxn>
              <a:cxn ang="0">
                <a:pos x="58" y="92"/>
              </a:cxn>
              <a:cxn ang="0">
                <a:pos x="42" y="96"/>
              </a:cxn>
              <a:cxn ang="0">
                <a:pos x="35" y="92"/>
              </a:cxn>
              <a:cxn ang="0">
                <a:pos x="27" y="92"/>
              </a:cxn>
              <a:cxn ang="0">
                <a:pos x="23" y="88"/>
              </a:cxn>
              <a:cxn ang="0">
                <a:pos x="16" y="81"/>
              </a:cxn>
              <a:cxn ang="0">
                <a:pos x="4" y="69"/>
              </a:cxn>
              <a:cxn ang="0">
                <a:pos x="0" y="57"/>
              </a:cxn>
              <a:cxn ang="0">
                <a:pos x="4" y="46"/>
              </a:cxn>
              <a:cxn ang="0">
                <a:pos x="4" y="38"/>
              </a:cxn>
              <a:cxn ang="0">
                <a:pos x="12" y="27"/>
              </a:cxn>
              <a:cxn ang="0">
                <a:pos x="19" y="19"/>
              </a:cxn>
              <a:cxn ang="0">
                <a:pos x="35" y="8"/>
              </a:cxn>
              <a:cxn ang="0">
                <a:pos x="42" y="4"/>
              </a:cxn>
              <a:cxn ang="0">
                <a:pos x="50" y="0"/>
              </a:cxn>
              <a:cxn ang="0">
                <a:pos x="58" y="0"/>
              </a:cxn>
              <a:cxn ang="0">
                <a:pos x="66" y="4"/>
              </a:cxn>
              <a:cxn ang="0">
                <a:pos x="73" y="8"/>
              </a:cxn>
              <a:cxn ang="0">
                <a:pos x="81" y="15"/>
              </a:cxn>
              <a:cxn ang="0">
                <a:pos x="81" y="11"/>
              </a:cxn>
              <a:cxn ang="0">
                <a:pos x="81" y="15"/>
              </a:cxn>
            </a:cxnLst>
            <a:rect l="0" t="0" r="r" b="b"/>
            <a:pathLst>
              <a:path w="97" h="97">
                <a:moveTo>
                  <a:pt x="81" y="15"/>
                </a:moveTo>
                <a:lnTo>
                  <a:pt x="92" y="27"/>
                </a:lnTo>
                <a:lnTo>
                  <a:pt x="96" y="31"/>
                </a:lnTo>
                <a:lnTo>
                  <a:pt x="96" y="38"/>
                </a:lnTo>
                <a:lnTo>
                  <a:pt x="96" y="50"/>
                </a:lnTo>
                <a:lnTo>
                  <a:pt x="89" y="61"/>
                </a:lnTo>
                <a:lnTo>
                  <a:pt x="81" y="54"/>
                </a:lnTo>
                <a:lnTo>
                  <a:pt x="85" y="46"/>
                </a:lnTo>
                <a:lnTo>
                  <a:pt x="85" y="38"/>
                </a:lnTo>
                <a:lnTo>
                  <a:pt x="81" y="31"/>
                </a:lnTo>
                <a:lnTo>
                  <a:pt x="77" y="23"/>
                </a:lnTo>
                <a:lnTo>
                  <a:pt x="66" y="15"/>
                </a:lnTo>
                <a:lnTo>
                  <a:pt x="54" y="11"/>
                </a:lnTo>
                <a:lnTo>
                  <a:pt x="46" y="15"/>
                </a:lnTo>
                <a:lnTo>
                  <a:pt x="39" y="19"/>
                </a:lnTo>
                <a:lnTo>
                  <a:pt x="27" y="27"/>
                </a:lnTo>
                <a:lnTo>
                  <a:pt x="19" y="42"/>
                </a:lnTo>
                <a:lnTo>
                  <a:pt x="16" y="54"/>
                </a:lnTo>
                <a:lnTo>
                  <a:pt x="16" y="57"/>
                </a:lnTo>
                <a:lnTo>
                  <a:pt x="16" y="65"/>
                </a:lnTo>
                <a:lnTo>
                  <a:pt x="23" y="77"/>
                </a:lnTo>
                <a:lnTo>
                  <a:pt x="27" y="81"/>
                </a:lnTo>
                <a:lnTo>
                  <a:pt x="35" y="81"/>
                </a:lnTo>
                <a:lnTo>
                  <a:pt x="39" y="84"/>
                </a:lnTo>
                <a:lnTo>
                  <a:pt x="46" y="81"/>
                </a:lnTo>
                <a:lnTo>
                  <a:pt x="54" y="81"/>
                </a:lnTo>
                <a:lnTo>
                  <a:pt x="62" y="77"/>
                </a:lnTo>
                <a:lnTo>
                  <a:pt x="69" y="84"/>
                </a:lnTo>
                <a:lnTo>
                  <a:pt x="58" y="92"/>
                </a:lnTo>
                <a:lnTo>
                  <a:pt x="42" y="96"/>
                </a:lnTo>
                <a:lnTo>
                  <a:pt x="35" y="92"/>
                </a:lnTo>
                <a:lnTo>
                  <a:pt x="27" y="92"/>
                </a:lnTo>
                <a:lnTo>
                  <a:pt x="23" y="88"/>
                </a:lnTo>
                <a:lnTo>
                  <a:pt x="16" y="81"/>
                </a:lnTo>
                <a:lnTo>
                  <a:pt x="4" y="69"/>
                </a:lnTo>
                <a:lnTo>
                  <a:pt x="0" y="57"/>
                </a:lnTo>
                <a:lnTo>
                  <a:pt x="4" y="46"/>
                </a:lnTo>
                <a:lnTo>
                  <a:pt x="4" y="38"/>
                </a:lnTo>
                <a:lnTo>
                  <a:pt x="12" y="27"/>
                </a:lnTo>
                <a:lnTo>
                  <a:pt x="19" y="19"/>
                </a:lnTo>
                <a:lnTo>
                  <a:pt x="35" y="8"/>
                </a:lnTo>
                <a:lnTo>
                  <a:pt x="42" y="4"/>
                </a:lnTo>
                <a:lnTo>
                  <a:pt x="50" y="0"/>
                </a:lnTo>
                <a:lnTo>
                  <a:pt x="58" y="0"/>
                </a:lnTo>
                <a:lnTo>
                  <a:pt x="66" y="4"/>
                </a:lnTo>
                <a:lnTo>
                  <a:pt x="73" y="8"/>
                </a:lnTo>
                <a:lnTo>
                  <a:pt x="81" y="15"/>
                </a:lnTo>
                <a:lnTo>
                  <a:pt x="81" y="11"/>
                </a:lnTo>
                <a:lnTo>
                  <a:pt x="81" y="1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1" name="Freeform 29"/>
          <p:cNvSpPr>
            <a:spLocks/>
          </p:cNvSpPr>
          <p:nvPr/>
        </p:nvSpPr>
        <p:spPr bwMode="auto">
          <a:xfrm>
            <a:off x="6732588" y="2252663"/>
            <a:ext cx="152400" cy="144462"/>
          </a:xfrm>
          <a:custGeom>
            <a:avLst/>
            <a:gdLst/>
            <a:ahLst/>
            <a:cxnLst>
              <a:cxn ang="0">
                <a:pos x="15" y="53"/>
              </a:cxn>
              <a:cxn ang="0">
                <a:pos x="19" y="53"/>
              </a:cxn>
              <a:cxn ang="0">
                <a:pos x="23" y="57"/>
              </a:cxn>
              <a:cxn ang="0">
                <a:pos x="27" y="57"/>
              </a:cxn>
              <a:cxn ang="0">
                <a:pos x="30" y="57"/>
              </a:cxn>
              <a:cxn ang="0">
                <a:pos x="38" y="53"/>
              </a:cxn>
              <a:cxn ang="0">
                <a:pos x="46" y="49"/>
              </a:cxn>
              <a:cxn ang="0">
                <a:pos x="53" y="42"/>
              </a:cxn>
              <a:cxn ang="0">
                <a:pos x="57" y="38"/>
              </a:cxn>
              <a:cxn ang="0">
                <a:pos x="57" y="30"/>
              </a:cxn>
              <a:cxn ang="0">
                <a:pos x="57" y="26"/>
              </a:cxn>
              <a:cxn ang="0">
                <a:pos x="57" y="23"/>
              </a:cxn>
              <a:cxn ang="0">
                <a:pos x="53" y="19"/>
              </a:cxn>
              <a:cxn ang="0">
                <a:pos x="46" y="11"/>
              </a:cxn>
              <a:cxn ang="0">
                <a:pos x="42" y="11"/>
              </a:cxn>
              <a:cxn ang="0">
                <a:pos x="38" y="11"/>
              </a:cxn>
              <a:cxn ang="0">
                <a:pos x="27" y="15"/>
              </a:cxn>
              <a:cxn ang="0">
                <a:pos x="19" y="19"/>
              </a:cxn>
              <a:cxn ang="0">
                <a:pos x="11" y="26"/>
              </a:cxn>
              <a:cxn ang="0">
                <a:pos x="7" y="34"/>
              </a:cxn>
              <a:cxn ang="0">
                <a:pos x="7" y="38"/>
              </a:cxn>
              <a:cxn ang="0">
                <a:pos x="7" y="46"/>
              </a:cxn>
              <a:cxn ang="0">
                <a:pos x="15" y="53"/>
              </a:cxn>
              <a:cxn ang="0">
                <a:pos x="61" y="11"/>
              </a:cxn>
              <a:cxn ang="0">
                <a:pos x="65" y="23"/>
              </a:cxn>
              <a:cxn ang="0">
                <a:pos x="69" y="34"/>
              </a:cxn>
              <a:cxn ang="0">
                <a:pos x="69" y="42"/>
              </a:cxn>
              <a:cxn ang="0">
                <a:pos x="65" y="46"/>
              </a:cxn>
              <a:cxn ang="0">
                <a:pos x="53" y="57"/>
              </a:cxn>
              <a:cxn ang="0">
                <a:pos x="42" y="65"/>
              </a:cxn>
              <a:cxn ang="0">
                <a:pos x="30" y="69"/>
              </a:cxn>
              <a:cxn ang="0">
                <a:pos x="23" y="69"/>
              </a:cxn>
              <a:cxn ang="0">
                <a:pos x="15" y="65"/>
              </a:cxn>
              <a:cxn ang="0">
                <a:pos x="11" y="61"/>
              </a:cxn>
              <a:cxn ang="0">
                <a:pos x="7" y="57"/>
              </a:cxn>
              <a:cxn ang="0">
                <a:pos x="0" y="46"/>
              </a:cxn>
              <a:cxn ang="0">
                <a:pos x="0" y="42"/>
              </a:cxn>
              <a:cxn ang="0">
                <a:pos x="0" y="34"/>
              </a:cxn>
              <a:cxn ang="0">
                <a:pos x="4" y="23"/>
              </a:cxn>
              <a:cxn ang="0">
                <a:pos x="11" y="11"/>
              </a:cxn>
              <a:cxn ang="0">
                <a:pos x="27" y="3"/>
              </a:cxn>
              <a:cxn ang="0">
                <a:pos x="38" y="0"/>
              </a:cxn>
              <a:cxn ang="0">
                <a:pos x="46" y="3"/>
              </a:cxn>
              <a:cxn ang="0">
                <a:pos x="50" y="3"/>
              </a:cxn>
              <a:cxn ang="0">
                <a:pos x="61" y="11"/>
              </a:cxn>
              <a:cxn ang="0">
                <a:pos x="15" y="53"/>
              </a:cxn>
            </a:cxnLst>
            <a:rect l="0" t="0" r="r" b="b"/>
            <a:pathLst>
              <a:path w="70" h="70">
                <a:moveTo>
                  <a:pt x="15" y="53"/>
                </a:moveTo>
                <a:lnTo>
                  <a:pt x="19" y="53"/>
                </a:lnTo>
                <a:lnTo>
                  <a:pt x="23" y="57"/>
                </a:lnTo>
                <a:lnTo>
                  <a:pt x="27" y="57"/>
                </a:lnTo>
                <a:lnTo>
                  <a:pt x="30" y="57"/>
                </a:lnTo>
                <a:lnTo>
                  <a:pt x="38" y="53"/>
                </a:lnTo>
                <a:lnTo>
                  <a:pt x="46" y="49"/>
                </a:lnTo>
                <a:lnTo>
                  <a:pt x="53" y="42"/>
                </a:lnTo>
                <a:lnTo>
                  <a:pt x="57" y="38"/>
                </a:lnTo>
                <a:lnTo>
                  <a:pt x="57" y="30"/>
                </a:lnTo>
                <a:lnTo>
                  <a:pt x="57" y="26"/>
                </a:lnTo>
                <a:lnTo>
                  <a:pt x="57" y="23"/>
                </a:lnTo>
                <a:lnTo>
                  <a:pt x="53" y="19"/>
                </a:lnTo>
                <a:lnTo>
                  <a:pt x="46" y="11"/>
                </a:lnTo>
                <a:lnTo>
                  <a:pt x="42" y="11"/>
                </a:lnTo>
                <a:lnTo>
                  <a:pt x="38" y="11"/>
                </a:lnTo>
                <a:lnTo>
                  <a:pt x="27" y="15"/>
                </a:lnTo>
                <a:lnTo>
                  <a:pt x="19" y="19"/>
                </a:lnTo>
                <a:lnTo>
                  <a:pt x="11" y="26"/>
                </a:lnTo>
                <a:lnTo>
                  <a:pt x="7" y="34"/>
                </a:lnTo>
                <a:lnTo>
                  <a:pt x="7" y="38"/>
                </a:lnTo>
                <a:lnTo>
                  <a:pt x="7" y="46"/>
                </a:lnTo>
                <a:lnTo>
                  <a:pt x="15" y="53"/>
                </a:lnTo>
                <a:lnTo>
                  <a:pt x="61" y="11"/>
                </a:lnTo>
                <a:lnTo>
                  <a:pt x="65" y="23"/>
                </a:lnTo>
                <a:lnTo>
                  <a:pt x="69" y="34"/>
                </a:lnTo>
                <a:lnTo>
                  <a:pt x="69" y="42"/>
                </a:lnTo>
                <a:lnTo>
                  <a:pt x="65" y="46"/>
                </a:lnTo>
                <a:lnTo>
                  <a:pt x="53" y="57"/>
                </a:lnTo>
                <a:lnTo>
                  <a:pt x="42" y="65"/>
                </a:lnTo>
                <a:lnTo>
                  <a:pt x="30" y="69"/>
                </a:lnTo>
                <a:lnTo>
                  <a:pt x="23" y="69"/>
                </a:lnTo>
                <a:lnTo>
                  <a:pt x="15" y="65"/>
                </a:lnTo>
                <a:lnTo>
                  <a:pt x="11" y="61"/>
                </a:lnTo>
                <a:lnTo>
                  <a:pt x="7" y="57"/>
                </a:lnTo>
                <a:lnTo>
                  <a:pt x="0" y="46"/>
                </a:lnTo>
                <a:lnTo>
                  <a:pt x="0" y="42"/>
                </a:lnTo>
                <a:lnTo>
                  <a:pt x="0" y="34"/>
                </a:lnTo>
                <a:lnTo>
                  <a:pt x="4" y="23"/>
                </a:lnTo>
                <a:lnTo>
                  <a:pt x="11" y="11"/>
                </a:lnTo>
                <a:lnTo>
                  <a:pt x="27" y="3"/>
                </a:lnTo>
                <a:lnTo>
                  <a:pt x="38" y="0"/>
                </a:lnTo>
                <a:lnTo>
                  <a:pt x="46" y="3"/>
                </a:lnTo>
                <a:lnTo>
                  <a:pt x="50" y="3"/>
                </a:lnTo>
                <a:lnTo>
                  <a:pt x="61" y="11"/>
                </a:lnTo>
                <a:lnTo>
                  <a:pt x="15" y="5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2" name="Freeform 30"/>
          <p:cNvSpPr>
            <a:spLocks/>
          </p:cNvSpPr>
          <p:nvPr/>
        </p:nvSpPr>
        <p:spPr bwMode="auto">
          <a:xfrm>
            <a:off x="6807200" y="2352675"/>
            <a:ext cx="177800" cy="179388"/>
          </a:xfrm>
          <a:custGeom>
            <a:avLst/>
            <a:gdLst/>
            <a:ahLst/>
            <a:cxnLst>
              <a:cxn ang="0">
                <a:pos x="54" y="0"/>
              </a:cxn>
              <a:cxn ang="0">
                <a:pos x="62" y="8"/>
              </a:cxn>
              <a:cxn ang="0">
                <a:pos x="54" y="16"/>
              </a:cxn>
              <a:cxn ang="0">
                <a:pos x="62" y="16"/>
              </a:cxn>
              <a:cxn ang="0">
                <a:pos x="66" y="20"/>
              </a:cxn>
              <a:cxn ang="0">
                <a:pos x="73" y="23"/>
              </a:cxn>
              <a:cxn ang="0">
                <a:pos x="77" y="27"/>
              </a:cxn>
              <a:cxn ang="0">
                <a:pos x="81" y="31"/>
              </a:cxn>
              <a:cxn ang="0">
                <a:pos x="81" y="39"/>
              </a:cxn>
              <a:cxn ang="0">
                <a:pos x="81" y="43"/>
              </a:cxn>
              <a:cxn ang="0">
                <a:pos x="81" y="47"/>
              </a:cxn>
              <a:cxn ang="0">
                <a:pos x="73" y="54"/>
              </a:cxn>
              <a:cxn ang="0">
                <a:pos x="69" y="58"/>
              </a:cxn>
              <a:cxn ang="0">
                <a:pos x="35" y="85"/>
              </a:cxn>
              <a:cxn ang="0">
                <a:pos x="27" y="73"/>
              </a:cxn>
              <a:cxn ang="0">
                <a:pos x="62" y="50"/>
              </a:cxn>
              <a:cxn ang="0">
                <a:pos x="69" y="43"/>
              </a:cxn>
              <a:cxn ang="0">
                <a:pos x="69" y="35"/>
              </a:cxn>
              <a:cxn ang="0">
                <a:pos x="66" y="31"/>
              </a:cxn>
              <a:cxn ang="0">
                <a:pos x="62" y="27"/>
              </a:cxn>
              <a:cxn ang="0">
                <a:pos x="58" y="23"/>
              </a:cxn>
              <a:cxn ang="0">
                <a:pos x="54" y="23"/>
              </a:cxn>
              <a:cxn ang="0">
                <a:pos x="46" y="23"/>
              </a:cxn>
              <a:cxn ang="0">
                <a:pos x="35" y="27"/>
              </a:cxn>
              <a:cxn ang="0">
                <a:pos x="8" y="50"/>
              </a:cxn>
              <a:cxn ang="0">
                <a:pos x="0" y="39"/>
              </a:cxn>
              <a:cxn ang="0">
                <a:pos x="54" y="0"/>
              </a:cxn>
              <a:cxn ang="0">
                <a:pos x="73" y="20"/>
              </a:cxn>
              <a:cxn ang="0">
                <a:pos x="54" y="0"/>
              </a:cxn>
            </a:cxnLst>
            <a:rect l="0" t="0" r="r" b="b"/>
            <a:pathLst>
              <a:path w="82" h="86">
                <a:moveTo>
                  <a:pt x="54" y="0"/>
                </a:moveTo>
                <a:lnTo>
                  <a:pt x="62" y="8"/>
                </a:lnTo>
                <a:lnTo>
                  <a:pt x="54" y="16"/>
                </a:lnTo>
                <a:lnTo>
                  <a:pt x="62" y="16"/>
                </a:lnTo>
                <a:lnTo>
                  <a:pt x="66" y="20"/>
                </a:lnTo>
                <a:lnTo>
                  <a:pt x="73" y="23"/>
                </a:lnTo>
                <a:lnTo>
                  <a:pt x="77" y="27"/>
                </a:lnTo>
                <a:lnTo>
                  <a:pt x="81" y="31"/>
                </a:lnTo>
                <a:lnTo>
                  <a:pt x="81" y="39"/>
                </a:lnTo>
                <a:lnTo>
                  <a:pt x="81" y="43"/>
                </a:lnTo>
                <a:lnTo>
                  <a:pt x="81" y="47"/>
                </a:lnTo>
                <a:lnTo>
                  <a:pt x="73" y="54"/>
                </a:lnTo>
                <a:lnTo>
                  <a:pt x="69" y="58"/>
                </a:lnTo>
                <a:lnTo>
                  <a:pt x="35" y="85"/>
                </a:lnTo>
                <a:lnTo>
                  <a:pt x="27" y="73"/>
                </a:lnTo>
                <a:lnTo>
                  <a:pt x="62" y="50"/>
                </a:lnTo>
                <a:lnTo>
                  <a:pt x="69" y="43"/>
                </a:lnTo>
                <a:lnTo>
                  <a:pt x="69" y="35"/>
                </a:lnTo>
                <a:lnTo>
                  <a:pt x="66" y="31"/>
                </a:lnTo>
                <a:lnTo>
                  <a:pt x="62" y="27"/>
                </a:lnTo>
                <a:lnTo>
                  <a:pt x="58" y="23"/>
                </a:lnTo>
                <a:lnTo>
                  <a:pt x="54" y="23"/>
                </a:lnTo>
                <a:lnTo>
                  <a:pt x="46" y="23"/>
                </a:lnTo>
                <a:lnTo>
                  <a:pt x="35" y="27"/>
                </a:lnTo>
                <a:lnTo>
                  <a:pt x="8" y="50"/>
                </a:lnTo>
                <a:lnTo>
                  <a:pt x="0" y="39"/>
                </a:lnTo>
                <a:lnTo>
                  <a:pt x="54" y="0"/>
                </a:lnTo>
                <a:lnTo>
                  <a:pt x="73" y="20"/>
                </a:lnTo>
                <a:lnTo>
                  <a:pt x="54"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3" name="Freeform 31"/>
          <p:cNvSpPr>
            <a:spLocks/>
          </p:cNvSpPr>
          <p:nvPr/>
        </p:nvSpPr>
        <p:spPr bwMode="auto">
          <a:xfrm>
            <a:off x="6907213" y="2465388"/>
            <a:ext cx="168275" cy="136525"/>
          </a:xfrm>
          <a:custGeom>
            <a:avLst/>
            <a:gdLst/>
            <a:ahLst/>
            <a:cxnLst>
              <a:cxn ang="0">
                <a:pos x="69" y="0"/>
              </a:cxn>
              <a:cxn ang="0">
                <a:pos x="77" y="12"/>
              </a:cxn>
              <a:cxn ang="0">
                <a:pos x="62" y="19"/>
              </a:cxn>
              <a:cxn ang="0">
                <a:pos x="66" y="31"/>
              </a:cxn>
              <a:cxn ang="0">
                <a:pos x="58" y="35"/>
              </a:cxn>
              <a:cxn ang="0">
                <a:pos x="54" y="27"/>
              </a:cxn>
              <a:cxn ang="0">
                <a:pos x="16" y="50"/>
              </a:cxn>
              <a:cxn ang="0">
                <a:pos x="12" y="50"/>
              </a:cxn>
              <a:cxn ang="0">
                <a:pos x="12" y="54"/>
              </a:cxn>
              <a:cxn ang="0">
                <a:pos x="16" y="58"/>
              </a:cxn>
              <a:cxn ang="0">
                <a:pos x="16" y="62"/>
              </a:cxn>
              <a:cxn ang="0">
                <a:pos x="8" y="65"/>
              </a:cxn>
              <a:cxn ang="0">
                <a:pos x="8" y="62"/>
              </a:cxn>
              <a:cxn ang="0">
                <a:pos x="4" y="58"/>
              </a:cxn>
              <a:cxn ang="0">
                <a:pos x="0" y="54"/>
              </a:cxn>
              <a:cxn ang="0">
                <a:pos x="0" y="46"/>
              </a:cxn>
              <a:cxn ang="0">
                <a:pos x="4" y="42"/>
              </a:cxn>
              <a:cxn ang="0">
                <a:pos x="8" y="39"/>
              </a:cxn>
              <a:cxn ang="0">
                <a:pos x="46" y="16"/>
              </a:cxn>
              <a:cxn ang="0">
                <a:pos x="43" y="8"/>
              </a:cxn>
              <a:cxn ang="0">
                <a:pos x="50" y="4"/>
              </a:cxn>
              <a:cxn ang="0">
                <a:pos x="54" y="12"/>
              </a:cxn>
              <a:cxn ang="0">
                <a:pos x="69" y="0"/>
              </a:cxn>
            </a:cxnLst>
            <a:rect l="0" t="0" r="r" b="b"/>
            <a:pathLst>
              <a:path w="78" h="66">
                <a:moveTo>
                  <a:pt x="69" y="0"/>
                </a:moveTo>
                <a:lnTo>
                  <a:pt x="77" y="12"/>
                </a:lnTo>
                <a:lnTo>
                  <a:pt x="62" y="19"/>
                </a:lnTo>
                <a:lnTo>
                  <a:pt x="66" y="31"/>
                </a:lnTo>
                <a:lnTo>
                  <a:pt x="58" y="35"/>
                </a:lnTo>
                <a:lnTo>
                  <a:pt x="54" y="27"/>
                </a:lnTo>
                <a:lnTo>
                  <a:pt x="16" y="50"/>
                </a:lnTo>
                <a:lnTo>
                  <a:pt x="12" y="50"/>
                </a:lnTo>
                <a:lnTo>
                  <a:pt x="12" y="54"/>
                </a:lnTo>
                <a:lnTo>
                  <a:pt x="16" y="58"/>
                </a:lnTo>
                <a:lnTo>
                  <a:pt x="16" y="62"/>
                </a:lnTo>
                <a:lnTo>
                  <a:pt x="8" y="65"/>
                </a:lnTo>
                <a:lnTo>
                  <a:pt x="8" y="62"/>
                </a:lnTo>
                <a:lnTo>
                  <a:pt x="4" y="58"/>
                </a:lnTo>
                <a:lnTo>
                  <a:pt x="0" y="54"/>
                </a:lnTo>
                <a:lnTo>
                  <a:pt x="0" y="46"/>
                </a:lnTo>
                <a:lnTo>
                  <a:pt x="4" y="42"/>
                </a:lnTo>
                <a:lnTo>
                  <a:pt x="8" y="39"/>
                </a:lnTo>
                <a:lnTo>
                  <a:pt x="46" y="16"/>
                </a:lnTo>
                <a:lnTo>
                  <a:pt x="43" y="8"/>
                </a:lnTo>
                <a:lnTo>
                  <a:pt x="50" y="4"/>
                </a:lnTo>
                <a:lnTo>
                  <a:pt x="54" y="12"/>
                </a:lnTo>
                <a:lnTo>
                  <a:pt x="69"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4" name="Freeform 32"/>
          <p:cNvSpPr>
            <a:spLocks/>
          </p:cNvSpPr>
          <p:nvPr/>
        </p:nvSpPr>
        <p:spPr bwMode="auto">
          <a:xfrm>
            <a:off x="6942138" y="2528888"/>
            <a:ext cx="184150" cy="114300"/>
          </a:xfrm>
          <a:custGeom>
            <a:avLst/>
            <a:gdLst/>
            <a:ahLst/>
            <a:cxnLst>
              <a:cxn ang="0">
                <a:pos x="57" y="11"/>
              </a:cxn>
              <a:cxn ang="0">
                <a:pos x="61" y="19"/>
              </a:cxn>
              <a:cxn ang="0">
                <a:pos x="4" y="54"/>
              </a:cxn>
              <a:cxn ang="0">
                <a:pos x="0" y="42"/>
              </a:cxn>
              <a:cxn ang="0">
                <a:pos x="57" y="11"/>
              </a:cxn>
              <a:cxn ang="0">
                <a:pos x="80" y="0"/>
              </a:cxn>
              <a:cxn ang="0">
                <a:pos x="84" y="8"/>
              </a:cxn>
              <a:cxn ang="0">
                <a:pos x="73" y="15"/>
              </a:cxn>
              <a:cxn ang="0">
                <a:pos x="69" y="4"/>
              </a:cxn>
              <a:cxn ang="0">
                <a:pos x="80" y="0"/>
              </a:cxn>
              <a:cxn ang="0">
                <a:pos x="57" y="11"/>
              </a:cxn>
            </a:cxnLst>
            <a:rect l="0" t="0" r="r" b="b"/>
            <a:pathLst>
              <a:path w="85" h="55">
                <a:moveTo>
                  <a:pt x="57" y="11"/>
                </a:moveTo>
                <a:lnTo>
                  <a:pt x="61" y="19"/>
                </a:lnTo>
                <a:lnTo>
                  <a:pt x="4" y="54"/>
                </a:lnTo>
                <a:lnTo>
                  <a:pt x="0" y="42"/>
                </a:lnTo>
                <a:lnTo>
                  <a:pt x="57" y="11"/>
                </a:lnTo>
                <a:lnTo>
                  <a:pt x="80" y="0"/>
                </a:lnTo>
                <a:lnTo>
                  <a:pt x="84" y="8"/>
                </a:lnTo>
                <a:lnTo>
                  <a:pt x="73" y="15"/>
                </a:lnTo>
                <a:lnTo>
                  <a:pt x="69" y="4"/>
                </a:lnTo>
                <a:lnTo>
                  <a:pt x="80" y="0"/>
                </a:lnTo>
                <a:lnTo>
                  <a:pt x="57"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5" name="Freeform 33"/>
          <p:cNvSpPr>
            <a:spLocks/>
          </p:cNvSpPr>
          <p:nvPr/>
        </p:nvSpPr>
        <p:spPr bwMode="auto">
          <a:xfrm>
            <a:off x="6973888" y="2608263"/>
            <a:ext cx="169862" cy="169862"/>
          </a:xfrm>
          <a:custGeom>
            <a:avLst/>
            <a:gdLst/>
            <a:ahLst/>
            <a:cxnLst>
              <a:cxn ang="0">
                <a:pos x="58" y="0"/>
              </a:cxn>
              <a:cxn ang="0">
                <a:pos x="62" y="12"/>
              </a:cxn>
              <a:cxn ang="0">
                <a:pos x="54" y="16"/>
              </a:cxn>
              <a:cxn ang="0">
                <a:pos x="62" y="16"/>
              </a:cxn>
              <a:cxn ang="0">
                <a:pos x="65" y="20"/>
              </a:cxn>
              <a:cxn ang="0">
                <a:pos x="69" y="23"/>
              </a:cxn>
              <a:cxn ang="0">
                <a:pos x="73" y="31"/>
              </a:cxn>
              <a:cxn ang="0">
                <a:pos x="77" y="35"/>
              </a:cxn>
              <a:cxn ang="0">
                <a:pos x="77" y="43"/>
              </a:cxn>
              <a:cxn ang="0">
                <a:pos x="77" y="46"/>
              </a:cxn>
              <a:cxn ang="0">
                <a:pos x="73" y="50"/>
              </a:cxn>
              <a:cxn ang="0">
                <a:pos x="69" y="54"/>
              </a:cxn>
              <a:cxn ang="0">
                <a:pos x="62" y="62"/>
              </a:cxn>
              <a:cxn ang="0">
                <a:pos x="23" y="81"/>
              </a:cxn>
              <a:cxn ang="0">
                <a:pos x="15" y="69"/>
              </a:cxn>
              <a:cxn ang="0">
                <a:pos x="54" y="50"/>
              </a:cxn>
              <a:cxn ang="0">
                <a:pos x="62" y="43"/>
              </a:cxn>
              <a:cxn ang="0">
                <a:pos x="65" y="39"/>
              </a:cxn>
              <a:cxn ang="0">
                <a:pos x="65" y="31"/>
              </a:cxn>
              <a:cxn ang="0">
                <a:pos x="62" y="27"/>
              </a:cxn>
              <a:cxn ang="0">
                <a:pos x="58" y="23"/>
              </a:cxn>
              <a:cxn ang="0">
                <a:pos x="50" y="23"/>
              </a:cxn>
              <a:cxn ang="0">
                <a:pos x="42" y="20"/>
              </a:cxn>
              <a:cxn ang="0">
                <a:pos x="35" y="23"/>
              </a:cxn>
              <a:cxn ang="0">
                <a:pos x="4" y="39"/>
              </a:cxn>
              <a:cxn ang="0">
                <a:pos x="0" y="31"/>
              </a:cxn>
              <a:cxn ang="0">
                <a:pos x="58" y="0"/>
              </a:cxn>
              <a:cxn ang="0">
                <a:pos x="73" y="23"/>
              </a:cxn>
              <a:cxn ang="0">
                <a:pos x="58" y="0"/>
              </a:cxn>
            </a:cxnLst>
            <a:rect l="0" t="0" r="r" b="b"/>
            <a:pathLst>
              <a:path w="78" h="82">
                <a:moveTo>
                  <a:pt x="58" y="0"/>
                </a:moveTo>
                <a:lnTo>
                  <a:pt x="62" y="12"/>
                </a:lnTo>
                <a:lnTo>
                  <a:pt x="54" y="16"/>
                </a:lnTo>
                <a:lnTo>
                  <a:pt x="62" y="16"/>
                </a:lnTo>
                <a:lnTo>
                  <a:pt x="65" y="20"/>
                </a:lnTo>
                <a:lnTo>
                  <a:pt x="69" y="23"/>
                </a:lnTo>
                <a:lnTo>
                  <a:pt x="73" y="31"/>
                </a:lnTo>
                <a:lnTo>
                  <a:pt x="77" y="35"/>
                </a:lnTo>
                <a:lnTo>
                  <a:pt x="77" y="43"/>
                </a:lnTo>
                <a:lnTo>
                  <a:pt x="77" y="46"/>
                </a:lnTo>
                <a:lnTo>
                  <a:pt x="73" y="50"/>
                </a:lnTo>
                <a:lnTo>
                  <a:pt x="69" y="54"/>
                </a:lnTo>
                <a:lnTo>
                  <a:pt x="62" y="62"/>
                </a:lnTo>
                <a:lnTo>
                  <a:pt x="23" y="81"/>
                </a:lnTo>
                <a:lnTo>
                  <a:pt x="15" y="69"/>
                </a:lnTo>
                <a:lnTo>
                  <a:pt x="54" y="50"/>
                </a:lnTo>
                <a:lnTo>
                  <a:pt x="62" y="43"/>
                </a:lnTo>
                <a:lnTo>
                  <a:pt x="65" y="39"/>
                </a:lnTo>
                <a:lnTo>
                  <a:pt x="65" y="31"/>
                </a:lnTo>
                <a:lnTo>
                  <a:pt x="62" y="27"/>
                </a:lnTo>
                <a:lnTo>
                  <a:pt x="58" y="23"/>
                </a:lnTo>
                <a:lnTo>
                  <a:pt x="50" y="23"/>
                </a:lnTo>
                <a:lnTo>
                  <a:pt x="42" y="20"/>
                </a:lnTo>
                <a:lnTo>
                  <a:pt x="35" y="23"/>
                </a:lnTo>
                <a:lnTo>
                  <a:pt x="4" y="39"/>
                </a:lnTo>
                <a:lnTo>
                  <a:pt x="0" y="31"/>
                </a:lnTo>
                <a:lnTo>
                  <a:pt x="58" y="0"/>
                </a:lnTo>
                <a:lnTo>
                  <a:pt x="73" y="23"/>
                </a:lnTo>
                <a:lnTo>
                  <a:pt x="58"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6" name="Freeform 34"/>
          <p:cNvSpPr>
            <a:spLocks/>
          </p:cNvSpPr>
          <p:nvPr/>
        </p:nvSpPr>
        <p:spPr bwMode="auto">
          <a:xfrm>
            <a:off x="7040563" y="2751138"/>
            <a:ext cx="176212" cy="152400"/>
          </a:xfrm>
          <a:custGeom>
            <a:avLst/>
            <a:gdLst/>
            <a:ahLst/>
            <a:cxnLst>
              <a:cxn ang="0">
                <a:pos x="65" y="8"/>
              </a:cxn>
              <a:cxn ang="0">
                <a:pos x="23" y="27"/>
              </a:cxn>
              <a:cxn ang="0">
                <a:pos x="15" y="31"/>
              </a:cxn>
              <a:cxn ang="0">
                <a:pos x="15" y="35"/>
              </a:cxn>
              <a:cxn ang="0">
                <a:pos x="11" y="35"/>
              </a:cxn>
              <a:cxn ang="0">
                <a:pos x="15" y="43"/>
              </a:cxn>
              <a:cxn ang="0">
                <a:pos x="15" y="47"/>
              </a:cxn>
              <a:cxn ang="0">
                <a:pos x="19" y="50"/>
              </a:cxn>
              <a:cxn ang="0">
                <a:pos x="23" y="54"/>
              </a:cxn>
              <a:cxn ang="0">
                <a:pos x="31" y="54"/>
              </a:cxn>
              <a:cxn ang="0">
                <a:pos x="46" y="50"/>
              </a:cxn>
              <a:cxn ang="0">
                <a:pos x="77" y="39"/>
              </a:cxn>
              <a:cxn ang="0">
                <a:pos x="80" y="50"/>
              </a:cxn>
              <a:cxn ang="0">
                <a:pos x="15" y="73"/>
              </a:cxn>
              <a:cxn ang="0">
                <a:pos x="11" y="66"/>
              </a:cxn>
              <a:cxn ang="0">
                <a:pos x="23" y="62"/>
              </a:cxn>
              <a:cxn ang="0">
                <a:pos x="15" y="58"/>
              </a:cxn>
              <a:cxn ang="0">
                <a:pos x="7" y="54"/>
              </a:cxn>
              <a:cxn ang="0">
                <a:pos x="4" y="47"/>
              </a:cxn>
              <a:cxn ang="0">
                <a:pos x="4" y="39"/>
              </a:cxn>
              <a:cxn ang="0">
                <a:pos x="0" y="31"/>
              </a:cxn>
              <a:cxn ang="0">
                <a:pos x="4" y="27"/>
              </a:cxn>
              <a:cxn ang="0">
                <a:pos x="4" y="23"/>
              </a:cxn>
              <a:cxn ang="0">
                <a:pos x="11" y="20"/>
              </a:cxn>
              <a:cxn ang="0">
                <a:pos x="19" y="16"/>
              </a:cxn>
              <a:cxn ang="0">
                <a:pos x="61" y="0"/>
              </a:cxn>
              <a:cxn ang="0">
                <a:pos x="65" y="8"/>
              </a:cxn>
              <a:cxn ang="0">
                <a:pos x="73" y="23"/>
              </a:cxn>
              <a:cxn ang="0">
                <a:pos x="65" y="8"/>
              </a:cxn>
            </a:cxnLst>
            <a:rect l="0" t="0" r="r" b="b"/>
            <a:pathLst>
              <a:path w="81" h="74">
                <a:moveTo>
                  <a:pt x="65" y="8"/>
                </a:moveTo>
                <a:lnTo>
                  <a:pt x="23" y="27"/>
                </a:lnTo>
                <a:lnTo>
                  <a:pt x="15" y="31"/>
                </a:lnTo>
                <a:lnTo>
                  <a:pt x="15" y="35"/>
                </a:lnTo>
                <a:lnTo>
                  <a:pt x="11" y="35"/>
                </a:lnTo>
                <a:lnTo>
                  <a:pt x="15" y="43"/>
                </a:lnTo>
                <a:lnTo>
                  <a:pt x="15" y="47"/>
                </a:lnTo>
                <a:lnTo>
                  <a:pt x="19" y="50"/>
                </a:lnTo>
                <a:lnTo>
                  <a:pt x="23" y="54"/>
                </a:lnTo>
                <a:lnTo>
                  <a:pt x="31" y="54"/>
                </a:lnTo>
                <a:lnTo>
                  <a:pt x="46" y="50"/>
                </a:lnTo>
                <a:lnTo>
                  <a:pt x="77" y="39"/>
                </a:lnTo>
                <a:lnTo>
                  <a:pt x="80" y="50"/>
                </a:lnTo>
                <a:lnTo>
                  <a:pt x="15" y="73"/>
                </a:lnTo>
                <a:lnTo>
                  <a:pt x="11" y="66"/>
                </a:lnTo>
                <a:lnTo>
                  <a:pt x="23" y="62"/>
                </a:lnTo>
                <a:lnTo>
                  <a:pt x="15" y="58"/>
                </a:lnTo>
                <a:lnTo>
                  <a:pt x="7" y="54"/>
                </a:lnTo>
                <a:lnTo>
                  <a:pt x="4" y="47"/>
                </a:lnTo>
                <a:lnTo>
                  <a:pt x="4" y="39"/>
                </a:lnTo>
                <a:lnTo>
                  <a:pt x="0" y="31"/>
                </a:lnTo>
                <a:lnTo>
                  <a:pt x="4" y="27"/>
                </a:lnTo>
                <a:lnTo>
                  <a:pt x="4" y="23"/>
                </a:lnTo>
                <a:lnTo>
                  <a:pt x="11" y="20"/>
                </a:lnTo>
                <a:lnTo>
                  <a:pt x="19" y="16"/>
                </a:lnTo>
                <a:lnTo>
                  <a:pt x="61" y="0"/>
                </a:lnTo>
                <a:lnTo>
                  <a:pt x="65" y="8"/>
                </a:lnTo>
                <a:lnTo>
                  <a:pt x="73" y="23"/>
                </a:lnTo>
                <a:lnTo>
                  <a:pt x="65" y="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7" name="Freeform 35"/>
          <p:cNvSpPr>
            <a:spLocks/>
          </p:cNvSpPr>
          <p:nvPr/>
        </p:nvSpPr>
        <p:spPr bwMode="auto">
          <a:xfrm>
            <a:off x="7099300" y="2901950"/>
            <a:ext cx="152400" cy="130175"/>
          </a:xfrm>
          <a:custGeom>
            <a:avLst/>
            <a:gdLst/>
            <a:ahLst/>
            <a:cxnLst>
              <a:cxn ang="0">
                <a:pos x="11" y="39"/>
              </a:cxn>
              <a:cxn ang="0">
                <a:pos x="11" y="43"/>
              </a:cxn>
              <a:cxn ang="0">
                <a:pos x="15" y="46"/>
              </a:cxn>
              <a:cxn ang="0">
                <a:pos x="19" y="50"/>
              </a:cxn>
              <a:cxn ang="0">
                <a:pos x="23" y="50"/>
              </a:cxn>
              <a:cxn ang="0">
                <a:pos x="30" y="50"/>
              </a:cxn>
              <a:cxn ang="0">
                <a:pos x="42" y="50"/>
              </a:cxn>
              <a:cxn ang="0">
                <a:pos x="50" y="46"/>
              </a:cxn>
              <a:cxn ang="0">
                <a:pos x="53" y="43"/>
              </a:cxn>
              <a:cxn ang="0">
                <a:pos x="57" y="39"/>
              </a:cxn>
              <a:cxn ang="0">
                <a:pos x="61" y="35"/>
              </a:cxn>
              <a:cxn ang="0">
                <a:pos x="61" y="31"/>
              </a:cxn>
              <a:cxn ang="0">
                <a:pos x="61" y="23"/>
              </a:cxn>
              <a:cxn ang="0">
                <a:pos x="53" y="16"/>
              </a:cxn>
              <a:cxn ang="0">
                <a:pos x="53" y="12"/>
              </a:cxn>
              <a:cxn ang="0">
                <a:pos x="46" y="12"/>
              </a:cxn>
              <a:cxn ang="0">
                <a:pos x="38" y="12"/>
              </a:cxn>
              <a:cxn ang="0">
                <a:pos x="27" y="12"/>
              </a:cxn>
              <a:cxn ang="0">
                <a:pos x="19" y="16"/>
              </a:cxn>
              <a:cxn ang="0">
                <a:pos x="11" y="23"/>
              </a:cxn>
              <a:cxn ang="0">
                <a:pos x="11" y="27"/>
              </a:cxn>
              <a:cxn ang="0">
                <a:pos x="7" y="31"/>
              </a:cxn>
              <a:cxn ang="0">
                <a:pos x="11" y="39"/>
              </a:cxn>
              <a:cxn ang="0">
                <a:pos x="69" y="23"/>
              </a:cxn>
              <a:cxn ang="0">
                <a:pos x="69" y="35"/>
              </a:cxn>
              <a:cxn ang="0">
                <a:pos x="65" y="46"/>
              </a:cxn>
              <a:cxn ang="0">
                <a:pos x="65" y="50"/>
              </a:cxn>
              <a:cxn ang="0">
                <a:pos x="57" y="54"/>
              </a:cxn>
              <a:cxn ang="0">
                <a:pos x="46" y="62"/>
              </a:cxn>
              <a:cxn ang="0">
                <a:pos x="30" y="62"/>
              </a:cxn>
              <a:cxn ang="0">
                <a:pos x="19" y="62"/>
              </a:cxn>
              <a:cxn ang="0">
                <a:pos x="11" y="58"/>
              </a:cxn>
              <a:cxn ang="0">
                <a:pos x="7" y="54"/>
              </a:cxn>
              <a:cxn ang="0">
                <a:pos x="4" y="46"/>
              </a:cxn>
              <a:cxn ang="0">
                <a:pos x="0" y="39"/>
              </a:cxn>
              <a:cxn ang="0">
                <a:pos x="0" y="27"/>
              </a:cxn>
              <a:cxn ang="0">
                <a:pos x="0" y="23"/>
              </a:cxn>
              <a:cxn ang="0">
                <a:pos x="4" y="16"/>
              </a:cxn>
              <a:cxn ang="0">
                <a:pos x="11" y="8"/>
              </a:cxn>
              <a:cxn ang="0">
                <a:pos x="23" y="0"/>
              </a:cxn>
              <a:cxn ang="0">
                <a:pos x="38" y="0"/>
              </a:cxn>
              <a:cxn ang="0">
                <a:pos x="53" y="4"/>
              </a:cxn>
              <a:cxn ang="0">
                <a:pos x="57" y="4"/>
              </a:cxn>
              <a:cxn ang="0">
                <a:pos x="61" y="12"/>
              </a:cxn>
              <a:cxn ang="0">
                <a:pos x="69" y="23"/>
              </a:cxn>
              <a:cxn ang="0">
                <a:pos x="69" y="20"/>
              </a:cxn>
              <a:cxn ang="0">
                <a:pos x="69" y="23"/>
              </a:cxn>
              <a:cxn ang="0">
                <a:pos x="11" y="39"/>
              </a:cxn>
            </a:cxnLst>
            <a:rect l="0" t="0" r="r" b="b"/>
            <a:pathLst>
              <a:path w="70" h="63">
                <a:moveTo>
                  <a:pt x="11" y="39"/>
                </a:moveTo>
                <a:lnTo>
                  <a:pt x="11" y="43"/>
                </a:lnTo>
                <a:lnTo>
                  <a:pt x="15" y="46"/>
                </a:lnTo>
                <a:lnTo>
                  <a:pt x="19" y="50"/>
                </a:lnTo>
                <a:lnTo>
                  <a:pt x="23" y="50"/>
                </a:lnTo>
                <a:lnTo>
                  <a:pt x="30" y="50"/>
                </a:lnTo>
                <a:lnTo>
                  <a:pt x="42" y="50"/>
                </a:lnTo>
                <a:lnTo>
                  <a:pt x="50" y="46"/>
                </a:lnTo>
                <a:lnTo>
                  <a:pt x="53" y="43"/>
                </a:lnTo>
                <a:lnTo>
                  <a:pt x="57" y="39"/>
                </a:lnTo>
                <a:lnTo>
                  <a:pt x="61" y="35"/>
                </a:lnTo>
                <a:lnTo>
                  <a:pt x="61" y="31"/>
                </a:lnTo>
                <a:lnTo>
                  <a:pt x="61" y="23"/>
                </a:lnTo>
                <a:lnTo>
                  <a:pt x="53" y="16"/>
                </a:lnTo>
                <a:lnTo>
                  <a:pt x="53" y="12"/>
                </a:lnTo>
                <a:lnTo>
                  <a:pt x="46" y="12"/>
                </a:lnTo>
                <a:lnTo>
                  <a:pt x="38" y="12"/>
                </a:lnTo>
                <a:lnTo>
                  <a:pt x="27" y="12"/>
                </a:lnTo>
                <a:lnTo>
                  <a:pt x="19" y="16"/>
                </a:lnTo>
                <a:lnTo>
                  <a:pt x="11" y="23"/>
                </a:lnTo>
                <a:lnTo>
                  <a:pt x="11" y="27"/>
                </a:lnTo>
                <a:lnTo>
                  <a:pt x="7" y="31"/>
                </a:lnTo>
                <a:lnTo>
                  <a:pt x="11" y="39"/>
                </a:lnTo>
                <a:lnTo>
                  <a:pt x="69" y="23"/>
                </a:lnTo>
                <a:lnTo>
                  <a:pt x="69" y="35"/>
                </a:lnTo>
                <a:lnTo>
                  <a:pt x="65" y="46"/>
                </a:lnTo>
                <a:lnTo>
                  <a:pt x="65" y="50"/>
                </a:lnTo>
                <a:lnTo>
                  <a:pt x="57" y="54"/>
                </a:lnTo>
                <a:lnTo>
                  <a:pt x="46" y="62"/>
                </a:lnTo>
                <a:lnTo>
                  <a:pt x="30" y="62"/>
                </a:lnTo>
                <a:lnTo>
                  <a:pt x="19" y="62"/>
                </a:lnTo>
                <a:lnTo>
                  <a:pt x="11" y="58"/>
                </a:lnTo>
                <a:lnTo>
                  <a:pt x="7" y="54"/>
                </a:lnTo>
                <a:lnTo>
                  <a:pt x="4" y="46"/>
                </a:lnTo>
                <a:lnTo>
                  <a:pt x="0" y="39"/>
                </a:lnTo>
                <a:lnTo>
                  <a:pt x="0" y="27"/>
                </a:lnTo>
                <a:lnTo>
                  <a:pt x="0" y="23"/>
                </a:lnTo>
                <a:lnTo>
                  <a:pt x="4" y="16"/>
                </a:lnTo>
                <a:lnTo>
                  <a:pt x="11" y="8"/>
                </a:lnTo>
                <a:lnTo>
                  <a:pt x="23" y="0"/>
                </a:lnTo>
                <a:lnTo>
                  <a:pt x="38" y="0"/>
                </a:lnTo>
                <a:lnTo>
                  <a:pt x="53" y="4"/>
                </a:lnTo>
                <a:lnTo>
                  <a:pt x="57" y="4"/>
                </a:lnTo>
                <a:lnTo>
                  <a:pt x="61" y="12"/>
                </a:lnTo>
                <a:lnTo>
                  <a:pt x="69" y="23"/>
                </a:lnTo>
                <a:lnTo>
                  <a:pt x="69" y="20"/>
                </a:lnTo>
                <a:lnTo>
                  <a:pt x="69" y="23"/>
                </a:lnTo>
                <a:lnTo>
                  <a:pt x="11" y="39"/>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8" name="Freeform 36"/>
          <p:cNvSpPr>
            <a:spLocks/>
          </p:cNvSpPr>
          <p:nvPr/>
        </p:nvSpPr>
        <p:spPr bwMode="auto">
          <a:xfrm>
            <a:off x="7132638" y="3048000"/>
            <a:ext cx="168275" cy="136525"/>
          </a:xfrm>
          <a:custGeom>
            <a:avLst/>
            <a:gdLst/>
            <a:ahLst/>
            <a:cxnLst>
              <a:cxn ang="0">
                <a:pos x="65" y="11"/>
              </a:cxn>
              <a:cxn ang="0">
                <a:pos x="23" y="19"/>
              </a:cxn>
              <a:cxn ang="0">
                <a:pos x="15" y="23"/>
              </a:cxn>
              <a:cxn ang="0">
                <a:pos x="12" y="26"/>
              </a:cxn>
              <a:cxn ang="0">
                <a:pos x="12" y="34"/>
              </a:cxn>
              <a:cxn ang="0">
                <a:pos x="15" y="38"/>
              </a:cxn>
              <a:cxn ang="0">
                <a:pos x="15" y="42"/>
              </a:cxn>
              <a:cxn ang="0">
                <a:pos x="19" y="46"/>
              </a:cxn>
              <a:cxn ang="0">
                <a:pos x="27" y="46"/>
              </a:cxn>
              <a:cxn ang="0">
                <a:pos x="42" y="46"/>
              </a:cxn>
              <a:cxn ang="0">
                <a:pos x="73" y="42"/>
              </a:cxn>
              <a:cxn ang="0">
                <a:pos x="77" y="49"/>
              </a:cxn>
              <a:cxn ang="0">
                <a:pos x="12" y="65"/>
              </a:cxn>
              <a:cxn ang="0">
                <a:pos x="8" y="53"/>
              </a:cxn>
              <a:cxn ang="0">
                <a:pos x="19" y="53"/>
              </a:cxn>
              <a:cxn ang="0">
                <a:pos x="12" y="49"/>
              </a:cxn>
              <a:cxn ang="0">
                <a:pos x="4" y="42"/>
              </a:cxn>
              <a:cxn ang="0">
                <a:pos x="0" y="34"/>
              </a:cxn>
              <a:cxn ang="0">
                <a:pos x="0" y="26"/>
              </a:cxn>
              <a:cxn ang="0">
                <a:pos x="0" y="23"/>
              </a:cxn>
              <a:cxn ang="0">
                <a:pos x="4" y="19"/>
              </a:cxn>
              <a:cxn ang="0">
                <a:pos x="8" y="15"/>
              </a:cxn>
              <a:cxn ang="0">
                <a:pos x="12" y="11"/>
              </a:cxn>
              <a:cxn ang="0">
                <a:pos x="19" y="7"/>
              </a:cxn>
              <a:cxn ang="0">
                <a:pos x="65" y="0"/>
              </a:cxn>
              <a:cxn ang="0">
                <a:pos x="65" y="11"/>
              </a:cxn>
              <a:cxn ang="0">
                <a:pos x="73" y="23"/>
              </a:cxn>
              <a:cxn ang="0">
                <a:pos x="65" y="11"/>
              </a:cxn>
            </a:cxnLst>
            <a:rect l="0" t="0" r="r" b="b"/>
            <a:pathLst>
              <a:path w="78" h="66">
                <a:moveTo>
                  <a:pt x="65" y="11"/>
                </a:moveTo>
                <a:lnTo>
                  <a:pt x="23" y="19"/>
                </a:lnTo>
                <a:lnTo>
                  <a:pt x="15" y="23"/>
                </a:lnTo>
                <a:lnTo>
                  <a:pt x="12" y="26"/>
                </a:lnTo>
                <a:lnTo>
                  <a:pt x="12" y="34"/>
                </a:lnTo>
                <a:lnTo>
                  <a:pt x="15" y="38"/>
                </a:lnTo>
                <a:lnTo>
                  <a:pt x="15" y="42"/>
                </a:lnTo>
                <a:lnTo>
                  <a:pt x="19" y="46"/>
                </a:lnTo>
                <a:lnTo>
                  <a:pt x="27" y="46"/>
                </a:lnTo>
                <a:lnTo>
                  <a:pt x="42" y="46"/>
                </a:lnTo>
                <a:lnTo>
                  <a:pt x="73" y="42"/>
                </a:lnTo>
                <a:lnTo>
                  <a:pt x="77" y="49"/>
                </a:lnTo>
                <a:lnTo>
                  <a:pt x="12" y="65"/>
                </a:lnTo>
                <a:lnTo>
                  <a:pt x="8" y="53"/>
                </a:lnTo>
                <a:lnTo>
                  <a:pt x="19" y="53"/>
                </a:lnTo>
                <a:lnTo>
                  <a:pt x="12" y="49"/>
                </a:lnTo>
                <a:lnTo>
                  <a:pt x="4" y="42"/>
                </a:lnTo>
                <a:lnTo>
                  <a:pt x="0" y="34"/>
                </a:lnTo>
                <a:lnTo>
                  <a:pt x="0" y="26"/>
                </a:lnTo>
                <a:lnTo>
                  <a:pt x="0" y="23"/>
                </a:lnTo>
                <a:lnTo>
                  <a:pt x="4" y="19"/>
                </a:lnTo>
                <a:lnTo>
                  <a:pt x="8" y="15"/>
                </a:lnTo>
                <a:lnTo>
                  <a:pt x="12" y="11"/>
                </a:lnTo>
                <a:lnTo>
                  <a:pt x="19" y="7"/>
                </a:lnTo>
                <a:lnTo>
                  <a:pt x="65" y="0"/>
                </a:lnTo>
                <a:lnTo>
                  <a:pt x="65" y="11"/>
                </a:lnTo>
                <a:lnTo>
                  <a:pt x="73" y="23"/>
                </a:lnTo>
                <a:lnTo>
                  <a:pt x="65"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69" name="Freeform 37"/>
          <p:cNvSpPr>
            <a:spLocks/>
          </p:cNvSpPr>
          <p:nvPr/>
        </p:nvSpPr>
        <p:spPr bwMode="auto">
          <a:xfrm>
            <a:off x="7158038" y="3198813"/>
            <a:ext cx="160337" cy="119062"/>
          </a:xfrm>
          <a:custGeom>
            <a:avLst/>
            <a:gdLst/>
            <a:ahLst/>
            <a:cxnLst>
              <a:cxn ang="0">
                <a:pos x="23" y="11"/>
              </a:cxn>
              <a:cxn ang="0">
                <a:pos x="19" y="11"/>
              </a:cxn>
              <a:cxn ang="0">
                <a:pos x="15" y="15"/>
              </a:cxn>
              <a:cxn ang="0">
                <a:pos x="11" y="23"/>
              </a:cxn>
              <a:cxn ang="0">
                <a:pos x="11" y="30"/>
              </a:cxn>
              <a:cxn ang="0">
                <a:pos x="11" y="38"/>
              </a:cxn>
              <a:cxn ang="0">
                <a:pos x="15" y="42"/>
              </a:cxn>
              <a:cxn ang="0">
                <a:pos x="19" y="46"/>
              </a:cxn>
              <a:cxn ang="0">
                <a:pos x="23" y="46"/>
              </a:cxn>
              <a:cxn ang="0">
                <a:pos x="26" y="42"/>
              </a:cxn>
              <a:cxn ang="0">
                <a:pos x="30" y="42"/>
              </a:cxn>
              <a:cxn ang="0">
                <a:pos x="30" y="30"/>
              </a:cxn>
              <a:cxn ang="0">
                <a:pos x="34" y="23"/>
              </a:cxn>
              <a:cxn ang="0">
                <a:pos x="34" y="7"/>
              </a:cxn>
              <a:cxn ang="0">
                <a:pos x="42" y="3"/>
              </a:cxn>
              <a:cxn ang="0">
                <a:pos x="46" y="0"/>
              </a:cxn>
              <a:cxn ang="0">
                <a:pos x="57" y="0"/>
              </a:cxn>
              <a:cxn ang="0">
                <a:pos x="65" y="3"/>
              </a:cxn>
              <a:cxn ang="0">
                <a:pos x="69" y="11"/>
              </a:cxn>
              <a:cxn ang="0">
                <a:pos x="73" y="23"/>
              </a:cxn>
              <a:cxn ang="0">
                <a:pos x="73" y="34"/>
              </a:cxn>
              <a:cxn ang="0">
                <a:pos x="69" y="42"/>
              </a:cxn>
              <a:cxn ang="0">
                <a:pos x="65" y="46"/>
              </a:cxn>
              <a:cxn ang="0">
                <a:pos x="61" y="49"/>
              </a:cxn>
              <a:cxn ang="0">
                <a:pos x="53" y="49"/>
              </a:cxn>
              <a:cxn ang="0">
                <a:pos x="53" y="38"/>
              </a:cxn>
              <a:cxn ang="0">
                <a:pos x="57" y="38"/>
              </a:cxn>
              <a:cxn ang="0">
                <a:pos x="61" y="34"/>
              </a:cxn>
              <a:cxn ang="0">
                <a:pos x="61" y="30"/>
              </a:cxn>
              <a:cxn ang="0">
                <a:pos x="61" y="23"/>
              </a:cxn>
              <a:cxn ang="0">
                <a:pos x="61" y="15"/>
              </a:cxn>
              <a:cxn ang="0">
                <a:pos x="57" y="11"/>
              </a:cxn>
              <a:cxn ang="0">
                <a:pos x="53" y="11"/>
              </a:cxn>
              <a:cxn ang="0">
                <a:pos x="49" y="11"/>
              </a:cxn>
              <a:cxn ang="0">
                <a:pos x="46" y="15"/>
              </a:cxn>
              <a:cxn ang="0">
                <a:pos x="42" y="23"/>
              </a:cxn>
              <a:cxn ang="0">
                <a:pos x="42" y="30"/>
              </a:cxn>
              <a:cxn ang="0">
                <a:pos x="38" y="46"/>
              </a:cxn>
              <a:cxn ang="0">
                <a:pos x="34" y="53"/>
              </a:cxn>
              <a:cxn ang="0">
                <a:pos x="26" y="57"/>
              </a:cxn>
              <a:cxn ang="0">
                <a:pos x="19" y="53"/>
              </a:cxn>
              <a:cxn ang="0">
                <a:pos x="11" y="49"/>
              </a:cxn>
              <a:cxn ang="0">
                <a:pos x="3" y="42"/>
              </a:cxn>
              <a:cxn ang="0">
                <a:pos x="0" y="30"/>
              </a:cxn>
              <a:cxn ang="0">
                <a:pos x="0" y="19"/>
              </a:cxn>
              <a:cxn ang="0">
                <a:pos x="3" y="15"/>
              </a:cxn>
              <a:cxn ang="0">
                <a:pos x="3" y="11"/>
              </a:cxn>
              <a:cxn ang="0">
                <a:pos x="11" y="3"/>
              </a:cxn>
              <a:cxn ang="0">
                <a:pos x="23" y="0"/>
              </a:cxn>
              <a:cxn ang="0">
                <a:pos x="23" y="11"/>
              </a:cxn>
              <a:cxn ang="0">
                <a:pos x="73" y="23"/>
              </a:cxn>
              <a:cxn ang="0">
                <a:pos x="23" y="11"/>
              </a:cxn>
            </a:cxnLst>
            <a:rect l="0" t="0" r="r" b="b"/>
            <a:pathLst>
              <a:path w="74" h="58">
                <a:moveTo>
                  <a:pt x="23" y="11"/>
                </a:moveTo>
                <a:lnTo>
                  <a:pt x="19" y="11"/>
                </a:lnTo>
                <a:lnTo>
                  <a:pt x="15" y="15"/>
                </a:lnTo>
                <a:lnTo>
                  <a:pt x="11" y="23"/>
                </a:lnTo>
                <a:lnTo>
                  <a:pt x="11" y="30"/>
                </a:lnTo>
                <a:lnTo>
                  <a:pt x="11" y="38"/>
                </a:lnTo>
                <a:lnTo>
                  <a:pt x="15" y="42"/>
                </a:lnTo>
                <a:lnTo>
                  <a:pt x="19" y="46"/>
                </a:lnTo>
                <a:lnTo>
                  <a:pt x="23" y="46"/>
                </a:lnTo>
                <a:lnTo>
                  <a:pt x="26" y="42"/>
                </a:lnTo>
                <a:lnTo>
                  <a:pt x="30" y="42"/>
                </a:lnTo>
                <a:lnTo>
                  <a:pt x="30" y="30"/>
                </a:lnTo>
                <a:lnTo>
                  <a:pt x="34" y="23"/>
                </a:lnTo>
                <a:lnTo>
                  <a:pt x="34" y="7"/>
                </a:lnTo>
                <a:lnTo>
                  <a:pt x="42" y="3"/>
                </a:lnTo>
                <a:lnTo>
                  <a:pt x="46" y="0"/>
                </a:lnTo>
                <a:lnTo>
                  <a:pt x="57" y="0"/>
                </a:lnTo>
                <a:lnTo>
                  <a:pt x="65" y="3"/>
                </a:lnTo>
                <a:lnTo>
                  <a:pt x="69" y="11"/>
                </a:lnTo>
                <a:lnTo>
                  <a:pt x="73" y="23"/>
                </a:lnTo>
                <a:lnTo>
                  <a:pt x="73" y="34"/>
                </a:lnTo>
                <a:lnTo>
                  <a:pt x="69" y="42"/>
                </a:lnTo>
                <a:lnTo>
                  <a:pt x="65" y="46"/>
                </a:lnTo>
                <a:lnTo>
                  <a:pt x="61" y="49"/>
                </a:lnTo>
                <a:lnTo>
                  <a:pt x="53" y="49"/>
                </a:lnTo>
                <a:lnTo>
                  <a:pt x="53" y="38"/>
                </a:lnTo>
                <a:lnTo>
                  <a:pt x="57" y="38"/>
                </a:lnTo>
                <a:lnTo>
                  <a:pt x="61" y="34"/>
                </a:lnTo>
                <a:lnTo>
                  <a:pt x="61" y="30"/>
                </a:lnTo>
                <a:lnTo>
                  <a:pt x="61" y="23"/>
                </a:lnTo>
                <a:lnTo>
                  <a:pt x="61" y="15"/>
                </a:lnTo>
                <a:lnTo>
                  <a:pt x="57" y="11"/>
                </a:lnTo>
                <a:lnTo>
                  <a:pt x="53" y="11"/>
                </a:lnTo>
                <a:lnTo>
                  <a:pt x="49" y="11"/>
                </a:lnTo>
                <a:lnTo>
                  <a:pt x="46" y="15"/>
                </a:lnTo>
                <a:lnTo>
                  <a:pt x="42" y="23"/>
                </a:lnTo>
                <a:lnTo>
                  <a:pt x="42" y="30"/>
                </a:lnTo>
                <a:lnTo>
                  <a:pt x="38" y="46"/>
                </a:lnTo>
                <a:lnTo>
                  <a:pt x="34" y="53"/>
                </a:lnTo>
                <a:lnTo>
                  <a:pt x="26" y="57"/>
                </a:lnTo>
                <a:lnTo>
                  <a:pt x="19" y="53"/>
                </a:lnTo>
                <a:lnTo>
                  <a:pt x="11" y="49"/>
                </a:lnTo>
                <a:lnTo>
                  <a:pt x="3" y="42"/>
                </a:lnTo>
                <a:lnTo>
                  <a:pt x="0" y="30"/>
                </a:lnTo>
                <a:lnTo>
                  <a:pt x="0" y="19"/>
                </a:lnTo>
                <a:lnTo>
                  <a:pt x="3" y="15"/>
                </a:lnTo>
                <a:lnTo>
                  <a:pt x="3" y="11"/>
                </a:lnTo>
                <a:lnTo>
                  <a:pt x="11" y="3"/>
                </a:lnTo>
                <a:lnTo>
                  <a:pt x="23" y="0"/>
                </a:lnTo>
                <a:lnTo>
                  <a:pt x="23" y="11"/>
                </a:lnTo>
                <a:lnTo>
                  <a:pt x="73" y="23"/>
                </a:lnTo>
                <a:lnTo>
                  <a:pt x="23"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0" name="Freeform 38"/>
          <p:cNvSpPr>
            <a:spLocks/>
          </p:cNvSpPr>
          <p:nvPr/>
        </p:nvSpPr>
        <p:spPr bwMode="auto">
          <a:xfrm>
            <a:off x="7181850" y="3411538"/>
            <a:ext cx="193675" cy="34925"/>
          </a:xfrm>
          <a:custGeom>
            <a:avLst/>
            <a:gdLst/>
            <a:ahLst/>
            <a:cxnLst>
              <a:cxn ang="0">
                <a:pos x="65" y="0"/>
              </a:cxn>
              <a:cxn ang="0">
                <a:pos x="65" y="16"/>
              </a:cxn>
              <a:cxn ang="0">
                <a:pos x="0" y="16"/>
              </a:cxn>
              <a:cxn ang="0">
                <a:pos x="0" y="0"/>
              </a:cxn>
              <a:cxn ang="0">
                <a:pos x="65" y="0"/>
              </a:cxn>
              <a:cxn ang="0">
                <a:pos x="88" y="0"/>
              </a:cxn>
              <a:cxn ang="0">
                <a:pos x="88" y="16"/>
              </a:cxn>
              <a:cxn ang="0">
                <a:pos x="77" y="16"/>
              </a:cxn>
              <a:cxn ang="0">
                <a:pos x="77" y="0"/>
              </a:cxn>
              <a:cxn ang="0">
                <a:pos x="88" y="0"/>
              </a:cxn>
              <a:cxn ang="0">
                <a:pos x="65" y="0"/>
              </a:cxn>
            </a:cxnLst>
            <a:rect l="0" t="0" r="r" b="b"/>
            <a:pathLst>
              <a:path w="89" h="17">
                <a:moveTo>
                  <a:pt x="65" y="0"/>
                </a:moveTo>
                <a:lnTo>
                  <a:pt x="65" y="16"/>
                </a:lnTo>
                <a:lnTo>
                  <a:pt x="0" y="16"/>
                </a:lnTo>
                <a:lnTo>
                  <a:pt x="0" y="0"/>
                </a:lnTo>
                <a:lnTo>
                  <a:pt x="65" y="0"/>
                </a:lnTo>
                <a:lnTo>
                  <a:pt x="88" y="0"/>
                </a:lnTo>
                <a:lnTo>
                  <a:pt x="88" y="16"/>
                </a:lnTo>
                <a:lnTo>
                  <a:pt x="77" y="16"/>
                </a:lnTo>
                <a:lnTo>
                  <a:pt x="77" y="0"/>
                </a:lnTo>
                <a:lnTo>
                  <a:pt x="88" y="0"/>
                </a:lnTo>
                <a:lnTo>
                  <a:pt x="65"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1" name="Freeform 39"/>
          <p:cNvSpPr>
            <a:spLocks/>
          </p:cNvSpPr>
          <p:nvPr/>
        </p:nvSpPr>
        <p:spPr bwMode="auto">
          <a:xfrm>
            <a:off x="7173913" y="3476625"/>
            <a:ext cx="152400" cy="192088"/>
          </a:xfrm>
          <a:custGeom>
            <a:avLst/>
            <a:gdLst/>
            <a:ahLst/>
            <a:cxnLst>
              <a:cxn ang="0">
                <a:pos x="69" y="4"/>
              </a:cxn>
              <a:cxn ang="0">
                <a:pos x="69" y="15"/>
              </a:cxn>
              <a:cxn ang="0">
                <a:pos x="62" y="11"/>
              </a:cxn>
              <a:cxn ang="0">
                <a:pos x="66" y="19"/>
              </a:cxn>
              <a:cxn ang="0">
                <a:pos x="69" y="27"/>
              </a:cxn>
              <a:cxn ang="0">
                <a:pos x="69" y="34"/>
              </a:cxn>
              <a:cxn ang="0">
                <a:pos x="69" y="42"/>
              </a:cxn>
              <a:cxn ang="0">
                <a:pos x="66" y="46"/>
              </a:cxn>
              <a:cxn ang="0">
                <a:pos x="58" y="50"/>
              </a:cxn>
              <a:cxn ang="0">
                <a:pos x="62" y="54"/>
              </a:cxn>
              <a:cxn ang="0">
                <a:pos x="66" y="61"/>
              </a:cxn>
              <a:cxn ang="0">
                <a:pos x="69" y="65"/>
              </a:cxn>
              <a:cxn ang="0">
                <a:pos x="69" y="73"/>
              </a:cxn>
              <a:cxn ang="0">
                <a:pos x="66" y="77"/>
              </a:cxn>
              <a:cxn ang="0">
                <a:pos x="66" y="84"/>
              </a:cxn>
              <a:cxn ang="0">
                <a:pos x="62" y="88"/>
              </a:cxn>
              <a:cxn ang="0">
                <a:pos x="58" y="88"/>
              </a:cxn>
              <a:cxn ang="0">
                <a:pos x="50" y="92"/>
              </a:cxn>
              <a:cxn ang="0">
                <a:pos x="42" y="92"/>
              </a:cxn>
              <a:cxn ang="0">
                <a:pos x="0" y="88"/>
              </a:cxn>
              <a:cxn ang="0">
                <a:pos x="0" y="77"/>
              </a:cxn>
              <a:cxn ang="0">
                <a:pos x="46" y="81"/>
              </a:cxn>
              <a:cxn ang="0">
                <a:pos x="50" y="81"/>
              </a:cxn>
              <a:cxn ang="0">
                <a:pos x="54" y="77"/>
              </a:cxn>
              <a:cxn ang="0">
                <a:pos x="58" y="73"/>
              </a:cxn>
              <a:cxn ang="0">
                <a:pos x="58" y="69"/>
              </a:cxn>
              <a:cxn ang="0">
                <a:pos x="58" y="61"/>
              </a:cxn>
              <a:cxn ang="0">
                <a:pos x="54" y="58"/>
              </a:cxn>
              <a:cxn ang="0">
                <a:pos x="50" y="54"/>
              </a:cxn>
              <a:cxn ang="0">
                <a:pos x="39" y="50"/>
              </a:cxn>
              <a:cxn ang="0">
                <a:pos x="0" y="50"/>
              </a:cxn>
              <a:cxn ang="0">
                <a:pos x="0" y="38"/>
              </a:cxn>
              <a:cxn ang="0">
                <a:pos x="46" y="42"/>
              </a:cxn>
              <a:cxn ang="0">
                <a:pos x="54" y="38"/>
              </a:cxn>
              <a:cxn ang="0">
                <a:pos x="58" y="34"/>
              </a:cxn>
              <a:cxn ang="0">
                <a:pos x="62" y="31"/>
              </a:cxn>
              <a:cxn ang="0">
                <a:pos x="58" y="23"/>
              </a:cxn>
              <a:cxn ang="0">
                <a:pos x="58" y="19"/>
              </a:cxn>
              <a:cxn ang="0">
                <a:pos x="50" y="15"/>
              </a:cxn>
              <a:cxn ang="0">
                <a:pos x="39" y="11"/>
              </a:cxn>
              <a:cxn ang="0">
                <a:pos x="4" y="11"/>
              </a:cxn>
              <a:cxn ang="0">
                <a:pos x="4" y="0"/>
              </a:cxn>
              <a:cxn ang="0">
                <a:pos x="69" y="4"/>
              </a:cxn>
            </a:cxnLst>
            <a:rect l="0" t="0" r="r" b="b"/>
            <a:pathLst>
              <a:path w="70" h="93">
                <a:moveTo>
                  <a:pt x="69" y="4"/>
                </a:moveTo>
                <a:lnTo>
                  <a:pt x="69" y="15"/>
                </a:lnTo>
                <a:lnTo>
                  <a:pt x="62" y="11"/>
                </a:lnTo>
                <a:lnTo>
                  <a:pt x="66" y="19"/>
                </a:lnTo>
                <a:lnTo>
                  <a:pt x="69" y="27"/>
                </a:lnTo>
                <a:lnTo>
                  <a:pt x="69" y="34"/>
                </a:lnTo>
                <a:lnTo>
                  <a:pt x="69" y="42"/>
                </a:lnTo>
                <a:lnTo>
                  <a:pt x="66" y="46"/>
                </a:lnTo>
                <a:lnTo>
                  <a:pt x="58" y="50"/>
                </a:lnTo>
                <a:lnTo>
                  <a:pt x="62" y="54"/>
                </a:lnTo>
                <a:lnTo>
                  <a:pt x="66" y="61"/>
                </a:lnTo>
                <a:lnTo>
                  <a:pt x="69" y="65"/>
                </a:lnTo>
                <a:lnTo>
                  <a:pt x="69" y="73"/>
                </a:lnTo>
                <a:lnTo>
                  <a:pt x="66" y="77"/>
                </a:lnTo>
                <a:lnTo>
                  <a:pt x="66" y="84"/>
                </a:lnTo>
                <a:lnTo>
                  <a:pt x="62" y="88"/>
                </a:lnTo>
                <a:lnTo>
                  <a:pt x="58" y="88"/>
                </a:lnTo>
                <a:lnTo>
                  <a:pt x="50" y="92"/>
                </a:lnTo>
                <a:lnTo>
                  <a:pt x="42" y="92"/>
                </a:lnTo>
                <a:lnTo>
                  <a:pt x="0" y="88"/>
                </a:lnTo>
                <a:lnTo>
                  <a:pt x="0" y="77"/>
                </a:lnTo>
                <a:lnTo>
                  <a:pt x="46" y="81"/>
                </a:lnTo>
                <a:lnTo>
                  <a:pt x="50" y="81"/>
                </a:lnTo>
                <a:lnTo>
                  <a:pt x="54" y="77"/>
                </a:lnTo>
                <a:lnTo>
                  <a:pt x="58" y="73"/>
                </a:lnTo>
                <a:lnTo>
                  <a:pt x="58" y="69"/>
                </a:lnTo>
                <a:lnTo>
                  <a:pt x="58" y="61"/>
                </a:lnTo>
                <a:lnTo>
                  <a:pt x="54" y="58"/>
                </a:lnTo>
                <a:lnTo>
                  <a:pt x="50" y="54"/>
                </a:lnTo>
                <a:lnTo>
                  <a:pt x="39" y="50"/>
                </a:lnTo>
                <a:lnTo>
                  <a:pt x="0" y="50"/>
                </a:lnTo>
                <a:lnTo>
                  <a:pt x="0" y="38"/>
                </a:lnTo>
                <a:lnTo>
                  <a:pt x="46" y="42"/>
                </a:lnTo>
                <a:lnTo>
                  <a:pt x="54" y="38"/>
                </a:lnTo>
                <a:lnTo>
                  <a:pt x="58" y="34"/>
                </a:lnTo>
                <a:lnTo>
                  <a:pt x="62" y="31"/>
                </a:lnTo>
                <a:lnTo>
                  <a:pt x="58" y="23"/>
                </a:lnTo>
                <a:lnTo>
                  <a:pt x="58" y="19"/>
                </a:lnTo>
                <a:lnTo>
                  <a:pt x="50" y="15"/>
                </a:lnTo>
                <a:lnTo>
                  <a:pt x="39" y="11"/>
                </a:lnTo>
                <a:lnTo>
                  <a:pt x="4" y="11"/>
                </a:lnTo>
                <a:lnTo>
                  <a:pt x="4" y="0"/>
                </a:lnTo>
                <a:lnTo>
                  <a:pt x="69" y="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2" name="Freeform 40"/>
          <p:cNvSpPr>
            <a:spLocks/>
          </p:cNvSpPr>
          <p:nvPr/>
        </p:nvSpPr>
        <p:spPr bwMode="auto">
          <a:xfrm>
            <a:off x="7108825" y="3683000"/>
            <a:ext cx="201613" cy="144463"/>
          </a:xfrm>
          <a:custGeom>
            <a:avLst/>
            <a:gdLst/>
            <a:ahLst/>
            <a:cxnLst>
              <a:cxn ang="0">
                <a:pos x="30" y="34"/>
              </a:cxn>
              <a:cxn ang="0">
                <a:pos x="30" y="42"/>
              </a:cxn>
              <a:cxn ang="0">
                <a:pos x="34" y="46"/>
              </a:cxn>
              <a:cxn ang="0">
                <a:pos x="42" y="54"/>
              </a:cxn>
              <a:cxn ang="0">
                <a:pos x="53" y="57"/>
              </a:cxn>
              <a:cxn ang="0">
                <a:pos x="65" y="57"/>
              </a:cxn>
              <a:cxn ang="0">
                <a:pos x="72" y="54"/>
              </a:cxn>
              <a:cxn ang="0">
                <a:pos x="76" y="50"/>
              </a:cxn>
              <a:cxn ang="0">
                <a:pos x="76" y="46"/>
              </a:cxn>
              <a:cxn ang="0">
                <a:pos x="80" y="42"/>
              </a:cxn>
              <a:cxn ang="0">
                <a:pos x="80" y="34"/>
              </a:cxn>
              <a:cxn ang="0">
                <a:pos x="76" y="30"/>
              </a:cxn>
              <a:cxn ang="0">
                <a:pos x="76" y="27"/>
              </a:cxn>
              <a:cxn ang="0">
                <a:pos x="69" y="23"/>
              </a:cxn>
              <a:cxn ang="0">
                <a:pos x="53" y="19"/>
              </a:cxn>
              <a:cxn ang="0">
                <a:pos x="42" y="19"/>
              </a:cxn>
              <a:cxn ang="0">
                <a:pos x="38" y="23"/>
              </a:cxn>
              <a:cxn ang="0">
                <a:pos x="34" y="23"/>
              </a:cxn>
              <a:cxn ang="0">
                <a:pos x="30" y="27"/>
              </a:cxn>
              <a:cxn ang="0">
                <a:pos x="30" y="34"/>
              </a:cxn>
              <a:cxn ang="0">
                <a:pos x="92" y="15"/>
              </a:cxn>
              <a:cxn ang="0">
                <a:pos x="92" y="27"/>
              </a:cxn>
              <a:cxn ang="0">
                <a:pos x="80" y="23"/>
              </a:cxn>
              <a:cxn ang="0">
                <a:pos x="88" y="30"/>
              </a:cxn>
              <a:cxn ang="0">
                <a:pos x="88" y="38"/>
              </a:cxn>
              <a:cxn ang="0">
                <a:pos x="88" y="46"/>
              </a:cxn>
              <a:cxn ang="0">
                <a:pos x="84" y="57"/>
              </a:cxn>
              <a:cxn ang="0">
                <a:pos x="76" y="65"/>
              </a:cxn>
              <a:cxn ang="0">
                <a:pos x="65" y="69"/>
              </a:cxn>
              <a:cxn ang="0">
                <a:pos x="49" y="69"/>
              </a:cxn>
              <a:cxn ang="0">
                <a:pos x="34" y="61"/>
              </a:cxn>
              <a:cxn ang="0">
                <a:pos x="26" y="57"/>
              </a:cxn>
              <a:cxn ang="0">
                <a:pos x="23" y="50"/>
              </a:cxn>
              <a:cxn ang="0">
                <a:pos x="19" y="42"/>
              </a:cxn>
              <a:cxn ang="0">
                <a:pos x="19" y="34"/>
              </a:cxn>
              <a:cxn ang="0">
                <a:pos x="23" y="27"/>
              </a:cxn>
              <a:cxn ang="0">
                <a:pos x="23" y="23"/>
              </a:cxn>
              <a:cxn ang="0">
                <a:pos x="30" y="15"/>
              </a:cxn>
              <a:cxn ang="0">
                <a:pos x="0" y="11"/>
              </a:cxn>
              <a:cxn ang="0">
                <a:pos x="0" y="0"/>
              </a:cxn>
              <a:cxn ang="0">
                <a:pos x="92" y="15"/>
              </a:cxn>
              <a:cxn ang="0">
                <a:pos x="30" y="34"/>
              </a:cxn>
            </a:cxnLst>
            <a:rect l="0" t="0" r="r" b="b"/>
            <a:pathLst>
              <a:path w="93" h="70">
                <a:moveTo>
                  <a:pt x="30" y="34"/>
                </a:moveTo>
                <a:lnTo>
                  <a:pt x="30" y="42"/>
                </a:lnTo>
                <a:lnTo>
                  <a:pt x="34" y="46"/>
                </a:lnTo>
                <a:lnTo>
                  <a:pt x="42" y="54"/>
                </a:lnTo>
                <a:lnTo>
                  <a:pt x="53" y="57"/>
                </a:lnTo>
                <a:lnTo>
                  <a:pt x="65" y="57"/>
                </a:lnTo>
                <a:lnTo>
                  <a:pt x="72" y="54"/>
                </a:lnTo>
                <a:lnTo>
                  <a:pt x="76" y="50"/>
                </a:lnTo>
                <a:lnTo>
                  <a:pt x="76" y="46"/>
                </a:lnTo>
                <a:lnTo>
                  <a:pt x="80" y="42"/>
                </a:lnTo>
                <a:lnTo>
                  <a:pt x="80" y="34"/>
                </a:lnTo>
                <a:lnTo>
                  <a:pt x="76" y="30"/>
                </a:lnTo>
                <a:lnTo>
                  <a:pt x="76" y="27"/>
                </a:lnTo>
                <a:lnTo>
                  <a:pt x="69" y="23"/>
                </a:lnTo>
                <a:lnTo>
                  <a:pt x="53" y="19"/>
                </a:lnTo>
                <a:lnTo>
                  <a:pt x="42" y="19"/>
                </a:lnTo>
                <a:lnTo>
                  <a:pt x="38" y="23"/>
                </a:lnTo>
                <a:lnTo>
                  <a:pt x="34" y="23"/>
                </a:lnTo>
                <a:lnTo>
                  <a:pt x="30" y="27"/>
                </a:lnTo>
                <a:lnTo>
                  <a:pt x="30" y="34"/>
                </a:lnTo>
                <a:lnTo>
                  <a:pt x="92" y="15"/>
                </a:lnTo>
                <a:lnTo>
                  <a:pt x="92" y="27"/>
                </a:lnTo>
                <a:lnTo>
                  <a:pt x="80" y="23"/>
                </a:lnTo>
                <a:lnTo>
                  <a:pt x="88" y="30"/>
                </a:lnTo>
                <a:lnTo>
                  <a:pt x="88" y="38"/>
                </a:lnTo>
                <a:lnTo>
                  <a:pt x="88" y="46"/>
                </a:lnTo>
                <a:lnTo>
                  <a:pt x="84" y="57"/>
                </a:lnTo>
                <a:lnTo>
                  <a:pt x="76" y="65"/>
                </a:lnTo>
                <a:lnTo>
                  <a:pt x="65" y="69"/>
                </a:lnTo>
                <a:lnTo>
                  <a:pt x="49" y="69"/>
                </a:lnTo>
                <a:lnTo>
                  <a:pt x="34" y="61"/>
                </a:lnTo>
                <a:lnTo>
                  <a:pt x="26" y="57"/>
                </a:lnTo>
                <a:lnTo>
                  <a:pt x="23" y="50"/>
                </a:lnTo>
                <a:lnTo>
                  <a:pt x="19" y="42"/>
                </a:lnTo>
                <a:lnTo>
                  <a:pt x="19" y="34"/>
                </a:lnTo>
                <a:lnTo>
                  <a:pt x="23" y="27"/>
                </a:lnTo>
                <a:lnTo>
                  <a:pt x="23" y="23"/>
                </a:lnTo>
                <a:lnTo>
                  <a:pt x="30" y="15"/>
                </a:lnTo>
                <a:lnTo>
                  <a:pt x="0" y="11"/>
                </a:lnTo>
                <a:lnTo>
                  <a:pt x="0" y="0"/>
                </a:lnTo>
                <a:lnTo>
                  <a:pt x="92" y="15"/>
                </a:lnTo>
                <a:lnTo>
                  <a:pt x="30" y="3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3" name="Freeform 41"/>
          <p:cNvSpPr>
            <a:spLocks/>
          </p:cNvSpPr>
          <p:nvPr/>
        </p:nvSpPr>
        <p:spPr bwMode="auto">
          <a:xfrm>
            <a:off x="7132638" y="3833813"/>
            <a:ext cx="152400" cy="106362"/>
          </a:xfrm>
          <a:custGeom>
            <a:avLst/>
            <a:gdLst/>
            <a:ahLst/>
            <a:cxnLst>
              <a:cxn ang="0">
                <a:pos x="69" y="15"/>
              </a:cxn>
              <a:cxn ang="0">
                <a:pos x="65" y="27"/>
              </a:cxn>
              <a:cxn ang="0">
                <a:pos x="54" y="23"/>
              </a:cxn>
              <a:cxn ang="0">
                <a:pos x="61" y="34"/>
              </a:cxn>
              <a:cxn ang="0">
                <a:pos x="61" y="38"/>
              </a:cxn>
              <a:cxn ang="0">
                <a:pos x="61" y="46"/>
              </a:cxn>
              <a:cxn ang="0">
                <a:pos x="61" y="50"/>
              </a:cxn>
              <a:cxn ang="0">
                <a:pos x="50" y="46"/>
              </a:cxn>
              <a:cxn ang="0">
                <a:pos x="50" y="42"/>
              </a:cxn>
              <a:cxn ang="0">
                <a:pos x="50" y="34"/>
              </a:cxn>
              <a:cxn ang="0">
                <a:pos x="50" y="27"/>
              </a:cxn>
              <a:cxn ang="0">
                <a:pos x="42" y="23"/>
              </a:cxn>
              <a:cxn ang="0">
                <a:pos x="38" y="23"/>
              </a:cxn>
              <a:cxn ang="0">
                <a:pos x="0" y="11"/>
              </a:cxn>
              <a:cxn ang="0">
                <a:pos x="4" y="0"/>
              </a:cxn>
              <a:cxn ang="0">
                <a:pos x="69" y="15"/>
              </a:cxn>
            </a:cxnLst>
            <a:rect l="0" t="0" r="r" b="b"/>
            <a:pathLst>
              <a:path w="70" h="51">
                <a:moveTo>
                  <a:pt x="69" y="15"/>
                </a:moveTo>
                <a:lnTo>
                  <a:pt x="65" y="27"/>
                </a:lnTo>
                <a:lnTo>
                  <a:pt x="54" y="23"/>
                </a:lnTo>
                <a:lnTo>
                  <a:pt x="61" y="34"/>
                </a:lnTo>
                <a:lnTo>
                  <a:pt x="61" y="38"/>
                </a:lnTo>
                <a:lnTo>
                  <a:pt x="61" y="46"/>
                </a:lnTo>
                <a:lnTo>
                  <a:pt x="61" y="50"/>
                </a:lnTo>
                <a:lnTo>
                  <a:pt x="50" y="46"/>
                </a:lnTo>
                <a:lnTo>
                  <a:pt x="50" y="42"/>
                </a:lnTo>
                <a:lnTo>
                  <a:pt x="50" y="34"/>
                </a:lnTo>
                <a:lnTo>
                  <a:pt x="50" y="27"/>
                </a:lnTo>
                <a:lnTo>
                  <a:pt x="42" y="23"/>
                </a:lnTo>
                <a:lnTo>
                  <a:pt x="38" y="23"/>
                </a:lnTo>
                <a:lnTo>
                  <a:pt x="0" y="11"/>
                </a:lnTo>
                <a:lnTo>
                  <a:pt x="4" y="0"/>
                </a:lnTo>
                <a:lnTo>
                  <a:pt x="69" y="1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4" name="Freeform 42"/>
          <p:cNvSpPr>
            <a:spLocks/>
          </p:cNvSpPr>
          <p:nvPr/>
        </p:nvSpPr>
        <p:spPr bwMode="auto">
          <a:xfrm>
            <a:off x="7091363" y="3929063"/>
            <a:ext cx="152400" cy="136525"/>
          </a:xfrm>
          <a:custGeom>
            <a:avLst/>
            <a:gdLst/>
            <a:ahLst/>
            <a:cxnLst>
              <a:cxn ang="0">
                <a:pos x="11" y="23"/>
              </a:cxn>
              <a:cxn ang="0">
                <a:pos x="11" y="27"/>
              </a:cxn>
              <a:cxn ang="0">
                <a:pos x="11" y="34"/>
              </a:cxn>
              <a:cxn ang="0">
                <a:pos x="11" y="38"/>
              </a:cxn>
              <a:cxn ang="0">
                <a:pos x="15" y="42"/>
              </a:cxn>
              <a:cxn ang="0">
                <a:pos x="23" y="46"/>
              </a:cxn>
              <a:cxn ang="0">
                <a:pos x="31" y="50"/>
              </a:cxn>
              <a:cxn ang="0">
                <a:pos x="38" y="54"/>
              </a:cxn>
              <a:cxn ang="0">
                <a:pos x="46" y="54"/>
              </a:cxn>
              <a:cxn ang="0">
                <a:pos x="50" y="50"/>
              </a:cxn>
              <a:cxn ang="0">
                <a:pos x="54" y="50"/>
              </a:cxn>
              <a:cxn ang="0">
                <a:pos x="57" y="46"/>
              </a:cxn>
              <a:cxn ang="0">
                <a:pos x="61" y="38"/>
              </a:cxn>
              <a:cxn ang="0">
                <a:pos x="61" y="31"/>
              </a:cxn>
              <a:cxn ang="0">
                <a:pos x="61" y="27"/>
              </a:cxn>
              <a:cxn ang="0">
                <a:pos x="57" y="23"/>
              </a:cxn>
              <a:cxn ang="0">
                <a:pos x="50" y="15"/>
              </a:cxn>
              <a:cxn ang="0">
                <a:pos x="42" y="11"/>
              </a:cxn>
              <a:cxn ang="0">
                <a:pos x="31" y="11"/>
              </a:cxn>
              <a:cxn ang="0">
                <a:pos x="23" y="11"/>
              </a:cxn>
              <a:cxn ang="0">
                <a:pos x="19" y="11"/>
              </a:cxn>
              <a:cxn ang="0">
                <a:pos x="15" y="15"/>
              </a:cxn>
              <a:cxn ang="0">
                <a:pos x="11" y="23"/>
              </a:cxn>
              <a:cxn ang="0">
                <a:pos x="69" y="42"/>
              </a:cxn>
              <a:cxn ang="0">
                <a:pos x="65" y="54"/>
              </a:cxn>
              <a:cxn ang="0">
                <a:pos x="54" y="61"/>
              </a:cxn>
              <a:cxn ang="0">
                <a:pos x="50" y="61"/>
              </a:cxn>
              <a:cxn ang="0">
                <a:pos x="42" y="65"/>
              </a:cxn>
              <a:cxn ang="0">
                <a:pos x="27" y="61"/>
              </a:cxn>
              <a:cxn ang="0">
                <a:pos x="15" y="54"/>
              </a:cxn>
              <a:cxn ang="0">
                <a:pos x="4" y="46"/>
              </a:cxn>
              <a:cxn ang="0">
                <a:pos x="0" y="42"/>
              </a:cxn>
              <a:cxn ang="0">
                <a:pos x="0" y="34"/>
              </a:cxn>
              <a:cxn ang="0">
                <a:pos x="0" y="27"/>
              </a:cxn>
              <a:cxn ang="0">
                <a:pos x="0" y="19"/>
              </a:cxn>
              <a:cxn ang="0">
                <a:pos x="8" y="8"/>
              </a:cxn>
              <a:cxn ang="0">
                <a:pos x="11" y="4"/>
              </a:cxn>
              <a:cxn ang="0">
                <a:pos x="19" y="0"/>
              </a:cxn>
              <a:cxn ang="0">
                <a:pos x="31" y="0"/>
              </a:cxn>
              <a:cxn ang="0">
                <a:pos x="42" y="0"/>
              </a:cxn>
              <a:cxn ang="0">
                <a:pos x="57" y="8"/>
              </a:cxn>
              <a:cxn ang="0">
                <a:pos x="65" y="19"/>
              </a:cxn>
              <a:cxn ang="0">
                <a:pos x="69" y="23"/>
              </a:cxn>
              <a:cxn ang="0">
                <a:pos x="69" y="31"/>
              </a:cxn>
              <a:cxn ang="0">
                <a:pos x="69" y="42"/>
              </a:cxn>
              <a:cxn ang="0">
                <a:pos x="11" y="23"/>
              </a:cxn>
            </a:cxnLst>
            <a:rect l="0" t="0" r="r" b="b"/>
            <a:pathLst>
              <a:path w="70" h="66">
                <a:moveTo>
                  <a:pt x="11" y="23"/>
                </a:moveTo>
                <a:lnTo>
                  <a:pt x="11" y="27"/>
                </a:lnTo>
                <a:lnTo>
                  <a:pt x="11" y="34"/>
                </a:lnTo>
                <a:lnTo>
                  <a:pt x="11" y="38"/>
                </a:lnTo>
                <a:lnTo>
                  <a:pt x="15" y="42"/>
                </a:lnTo>
                <a:lnTo>
                  <a:pt x="23" y="46"/>
                </a:lnTo>
                <a:lnTo>
                  <a:pt x="31" y="50"/>
                </a:lnTo>
                <a:lnTo>
                  <a:pt x="38" y="54"/>
                </a:lnTo>
                <a:lnTo>
                  <a:pt x="46" y="54"/>
                </a:lnTo>
                <a:lnTo>
                  <a:pt x="50" y="50"/>
                </a:lnTo>
                <a:lnTo>
                  <a:pt x="54" y="50"/>
                </a:lnTo>
                <a:lnTo>
                  <a:pt x="57" y="46"/>
                </a:lnTo>
                <a:lnTo>
                  <a:pt x="61" y="38"/>
                </a:lnTo>
                <a:lnTo>
                  <a:pt x="61" y="31"/>
                </a:lnTo>
                <a:lnTo>
                  <a:pt x="61" y="27"/>
                </a:lnTo>
                <a:lnTo>
                  <a:pt x="57" y="23"/>
                </a:lnTo>
                <a:lnTo>
                  <a:pt x="50" y="15"/>
                </a:lnTo>
                <a:lnTo>
                  <a:pt x="42" y="11"/>
                </a:lnTo>
                <a:lnTo>
                  <a:pt x="31" y="11"/>
                </a:lnTo>
                <a:lnTo>
                  <a:pt x="23" y="11"/>
                </a:lnTo>
                <a:lnTo>
                  <a:pt x="19" y="11"/>
                </a:lnTo>
                <a:lnTo>
                  <a:pt x="15" y="15"/>
                </a:lnTo>
                <a:lnTo>
                  <a:pt x="11" y="23"/>
                </a:lnTo>
                <a:lnTo>
                  <a:pt x="69" y="42"/>
                </a:lnTo>
                <a:lnTo>
                  <a:pt x="65" y="54"/>
                </a:lnTo>
                <a:lnTo>
                  <a:pt x="54" y="61"/>
                </a:lnTo>
                <a:lnTo>
                  <a:pt x="50" y="61"/>
                </a:lnTo>
                <a:lnTo>
                  <a:pt x="42" y="65"/>
                </a:lnTo>
                <a:lnTo>
                  <a:pt x="27" y="61"/>
                </a:lnTo>
                <a:lnTo>
                  <a:pt x="15" y="54"/>
                </a:lnTo>
                <a:lnTo>
                  <a:pt x="4" y="46"/>
                </a:lnTo>
                <a:lnTo>
                  <a:pt x="0" y="42"/>
                </a:lnTo>
                <a:lnTo>
                  <a:pt x="0" y="34"/>
                </a:lnTo>
                <a:lnTo>
                  <a:pt x="0" y="27"/>
                </a:lnTo>
                <a:lnTo>
                  <a:pt x="0" y="19"/>
                </a:lnTo>
                <a:lnTo>
                  <a:pt x="8" y="8"/>
                </a:lnTo>
                <a:lnTo>
                  <a:pt x="11" y="4"/>
                </a:lnTo>
                <a:lnTo>
                  <a:pt x="19" y="0"/>
                </a:lnTo>
                <a:lnTo>
                  <a:pt x="31" y="0"/>
                </a:lnTo>
                <a:lnTo>
                  <a:pt x="42" y="0"/>
                </a:lnTo>
                <a:lnTo>
                  <a:pt x="57" y="8"/>
                </a:lnTo>
                <a:lnTo>
                  <a:pt x="65" y="19"/>
                </a:lnTo>
                <a:lnTo>
                  <a:pt x="69" y="23"/>
                </a:lnTo>
                <a:lnTo>
                  <a:pt x="69" y="31"/>
                </a:lnTo>
                <a:lnTo>
                  <a:pt x="69" y="42"/>
                </a:lnTo>
                <a:lnTo>
                  <a:pt x="11" y="2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5" name="Freeform 43"/>
          <p:cNvSpPr>
            <a:spLocks/>
          </p:cNvSpPr>
          <p:nvPr/>
        </p:nvSpPr>
        <p:spPr bwMode="auto">
          <a:xfrm>
            <a:off x="7040563" y="4095750"/>
            <a:ext cx="169862" cy="122238"/>
          </a:xfrm>
          <a:custGeom>
            <a:avLst/>
            <a:gdLst/>
            <a:ahLst/>
            <a:cxnLst>
              <a:cxn ang="0">
                <a:pos x="73" y="12"/>
              </a:cxn>
              <a:cxn ang="0">
                <a:pos x="15" y="8"/>
              </a:cxn>
              <a:cxn ang="0">
                <a:pos x="57" y="47"/>
              </a:cxn>
              <a:cxn ang="0">
                <a:pos x="54" y="58"/>
              </a:cxn>
              <a:cxn ang="0">
                <a:pos x="0" y="12"/>
              </a:cxn>
              <a:cxn ang="0">
                <a:pos x="7" y="0"/>
              </a:cxn>
              <a:cxn ang="0">
                <a:pos x="77" y="0"/>
              </a:cxn>
              <a:cxn ang="0">
                <a:pos x="73" y="12"/>
              </a:cxn>
            </a:cxnLst>
            <a:rect l="0" t="0" r="r" b="b"/>
            <a:pathLst>
              <a:path w="78" h="59">
                <a:moveTo>
                  <a:pt x="73" y="12"/>
                </a:moveTo>
                <a:lnTo>
                  <a:pt x="15" y="8"/>
                </a:lnTo>
                <a:lnTo>
                  <a:pt x="57" y="47"/>
                </a:lnTo>
                <a:lnTo>
                  <a:pt x="54" y="58"/>
                </a:lnTo>
                <a:lnTo>
                  <a:pt x="0" y="12"/>
                </a:lnTo>
                <a:lnTo>
                  <a:pt x="7" y="0"/>
                </a:lnTo>
                <a:lnTo>
                  <a:pt x="77" y="0"/>
                </a:lnTo>
                <a:lnTo>
                  <a:pt x="73" y="1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6" name="Freeform 44"/>
          <p:cNvSpPr>
            <a:spLocks/>
          </p:cNvSpPr>
          <p:nvPr/>
        </p:nvSpPr>
        <p:spPr bwMode="auto">
          <a:xfrm>
            <a:off x="6973888" y="4198938"/>
            <a:ext cx="152400" cy="138112"/>
          </a:xfrm>
          <a:custGeom>
            <a:avLst/>
            <a:gdLst/>
            <a:ahLst/>
            <a:cxnLst>
              <a:cxn ang="0">
                <a:pos x="69" y="46"/>
              </a:cxn>
              <a:cxn ang="0">
                <a:pos x="65" y="54"/>
              </a:cxn>
              <a:cxn ang="0">
                <a:pos x="58" y="58"/>
              </a:cxn>
              <a:cxn ang="0">
                <a:pos x="54" y="62"/>
              </a:cxn>
              <a:cxn ang="0">
                <a:pos x="46" y="66"/>
              </a:cxn>
              <a:cxn ang="0">
                <a:pos x="35" y="62"/>
              </a:cxn>
              <a:cxn ang="0">
                <a:pos x="19" y="58"/>
              </a:cxn>
              <a:cxn ang="0">
                <a:pos x="42" y="12"/>
              </a:cxn>
              <a:cxn ang="0">
                <a:pos x="35" y="12"/>
              </a:cxn>
              <a:cxn ang="0">
                <a:pos x="27" y="12"/>
              </a:cxn>
              <a:cxn ang="0">
                <a:pos x="19" y="12"/>
              </a:cxn>
              <a:cxn ang="0">
                <a:pos x="12" y="20"/>
              </a:cxn>
              <a:cxn ang="0">
                <a:pos x="12" y="27"/>
              </a:cxn>
              <a:cxn ang="0">
                <a:pos x="12" y="35"/>
              </a:cxn>
              <a:cxn ang="0">
                <a:pos x="15" y="43"/>
              </a:cxn>
              <a:cxn ang="0">
                <a:pos x="12" y="50"/>
              </a:cxn>
              <a:cxn ang="0">
                <a:pos x="8" y="46"/>
              </a:cxn>
              <a:cxn ang="0">
                <a:pos x="4" y="39"/>
              </a:cxn>
              <a:cxn ang="0">
                <a:pos x="0" y="31"/>
              </a:cxn>
              <a:cxn ang="0">
                <a:pos x="0" y="23"/>
              </a:cxn>
              <a:cxn ang="0">
                <a:pos x="4" y="16"/>
              </a:cxn>
              <a:cxn ang="0">
                <a:pos x="12" y="4"/>
              </a:cxn>
              <a:cxn ang="0">
                <a:pos x="23" y="0"/>
              </a:cxn>
              <a:cxn ang="0">
                <a:pos x="31" y="0"/>
              </a:cxn>
              <a:cxn ang="0">
                <a:pos x="35" y="0"/>
              </a:cxn>
              <a:cxn ang="0">
                <a:pos x="50" y="4"/>
              </a:cxn>
              <a:cxn ang="0">
                <a:pos x="62" y="12"/>
              </a:cxn>
              <a:cxn ang="0">
                <a:pos x="69" y="23"/>
              </a:cxn>
              <a:cxn ang="0">
                <a:pos x="69" y="31"/>
              </a:cxn>
              <a:cxn ang="0">
                <a:pos x="69" y="35"/>
              </a:cxn>
              <a:cxn ang="0">
                <a:pos x="69" y="46"/>
              </a:cxn>
              <a:cxn ang="0">
                <a:pos x="35" y="50"/>
              </a:cxn>
              <a:cxn ang="0">
                <a:pos x="46" y="54"/>
              </a:cxn>
              <a:cxn ang="0">
                <a:pos x="50" y="54"/>
              </a:cxn>
              <a:cxn ang="0">
                <a:pos x="54" y="50"/>
              </a:cxn>
              <a:cxn ang="0">
                <a:pos x="58" y="43"/>
              </a:cxn>
              <a:cxn ang="0">
                <a:pos x="62" y="35"/>
              </a:cxn>
              <a:cxn ang="0">
                <a:pos x="62" y="27"/>
              </a:cxn>
              <a:cxn ang="0">
                <a:pos x="58" y="23"/>
              </a:cxn>
              <a:cxn ang="0">
                <a:pos x="50" y="16"/>
              </a:cxn>
              <a:cxn ang="0">
                <a:pos x="35" y="50"/>
              </a:cxn>
              <a:cxn ang="0">
                <a:pos x="69" y="46"/>
              </a:cxn>
              <a:cxn ang="0">
                <a:pos x="35" y="50"/>
              </a:cxn>
              <a:cxn ang="0">
                <a:pos x="69" y="46"/>
              </a:cxn>
            </a:cxnLst>
            <a:rect l="0" t="0" r="r" b="b"/>
            <a:pathLst>
              <a:path w="70" h="67">
                <a:moveTo>
                  <a:pt x="69" y="46"/>
                </a:moveTo>
                <a:lnTo>
                  <a:pt x="65" y="54"/>
                </a:lnTo>
                <a:lnTo>
                  <a:pt x="58" y="58"/>
                </a:lnTo>
                <a:lnTo>
                  <a:pt x="54" y="62"/>
                </a:lnTo>
                <a:lnTo>
                  <a:pt x="46" y="66"/>
                </a:lnTo>
                <a:lnTo>
                  <a:pt x="35" y="62"/>
                </a:lnTo>
                <a:lnTo>
                  <a:pt x="19" y="58"/>
                </a:lnTo>
                <a:lnTo>
                  <a:pt x="42" y="12"/>
                </a:lnTo>
                <a:lnTo>
                  <a:pt x="35" y="12"/>
                </a:lnTo>
                <a:lnTo>
                  <a:pt x="27" y="12"/>
                </a:lnTo>
                <a:lnTo>
                  <a:pt x="19" y="12"/>
                </a:lnTo>
                <a:lnTo>
                  <a:pt x="12" y="20"/>
                </a:lnTo>
                <a:lnTo>
                  <a:pt x="12" y="27"/>
                </a:lnTo>
                <a:lnTo>
                  <a:pt x="12" y="35"/>
                </a:lnTo>
                <a:lnTo>
                  <a:pt x="15" y="43"/>
                </a:lnTo>
                <a:lnTo>
                  <a:pt x="12" y="50"/>
                </a:lnTo>
                <a:lnTo>
                  <a:pt x="8" y="46"/>
                </a:lnTo>
                <a:lnTo>
                  <a:pt x="4" y="39"/>
                </a:lnTo>
                <a:lnTo>
                  <a:pt x="0" y="31"/>
                </a:lnTo>
                <a:lnTo>
                  <a:pt x="0" y="23"/>
                </a:lnTo>
                <a:lnTo>
                  <a:pt x="4" y="16"/>
                </a:lnTo>
                <a:lnTo>
                  <a:pt x="12" y="4"/>
                </a:lnTo>
                <a:lnTo>
                  <a:pt x="23" y="0"/>
                </a:lnTo>
                <a:lnTo>
                  <a:pt x="31" y="0"/>
                </a:lnTo>
                <a:lnTo>
                  <a:pt x="35" y="0"/>
                </a:lnTo>
                <a:lnTo>
                  <a:pt x="50" y="4"/>
                </a:lnTo>
                <a:lnTo>
                  <a:pt x="62" y="12"/>
                </a:lnTo>
                <a:lnTo>
                  <a:pt x="69" y="23"/>
                </a:lnTo>
                <a:lnTo>
                  <a:pt x="69" y="31"/>
                </a:lnTo>
                <a:lnTo>
                  <a:pt x="69" y="35"/>
                </a:lnTo>
                <a:lnTo>
                  <a:pt x="69" y="46"/>
                </a:lnTo>
                <a:lnTo>
                  <a:pt x="35" y="50"/>
                </a:lnTo>
                <a:lnTo>
                  <a:pt x="46" y="54"/>
                </a:lnTo>
                <a:lnTo>
                  <a:pt x="50" y="54"/>
                </a:lnTo>
                <a:lnTo>
                  <a:pt x="54" y="50"/>
                </a:lnTo>
                <a:lnTo>
                  <a:pt x="58" y="43"/>
                </a:lnTo>
                <a:lnTo>
                  <a:pt x="62" y="35"/>
                </a:lnTo>
                <a:lnTo>
                  <a:pt x="62" y="27"/>
                </a:lnTo>
                <a:lnTo>
                  <a:pt x="58" y="23"/>
                </a:lnTo>
                <a:lnTo>
                  <a:pt x="50" y="16"/>
                </a:lnTo>
                <a:lnTo>
                  <a:pt x="35" y="50"/>
                </a:lnTo>
                <a:lnTo>
                  <a:pt x="69" y="46"/>
                </a:lnTo>
                <a:lnTo>
                  <a:pt x="35" y="50"/>
                </a:lnTo>
                <a:lnTo>
                  <a:pt x="69" y="46"/>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7" name="Freeform 45"/>
          <p:cNvSpPr>
            <a:spLocks/>
          </p:cNvSpPr>
          <p:nvPr/>
        </p:nvSpPr>
        <p:spPr bwMode="auto">
          <a:xfrm>
            <a:off x="6842125" y="4310063"/>
            <a:ext cx="225425" cy="217487"/>
          </a:xfrm>
          <a:custGeom>
            <a:avLst/>
            <a:gdLst/>
            <a:ahLst/>
            <a:cxnLst>
              <a:cxn ang="0">
                <a:pos x="103" y="35"/>
              </a:cxn>
              <a:cxn ang="0">
                <a:pos x="99" y="46"/>
              </a:cxn>
              <a:cxn ang="0">
                <a:pos x="92" y="39"/>
              </a:cxn>
              <a:cxn ang="0">
                <a:pos x="92" y="50"/>
              </a:cxn>
              <a:cxn ang="0">
                <a:pos x="92" y="58"/>
              </a:cxn>
              <a:cxn ang="0">
                <a:pos x="88" y="62"/>
              </a:cxn>
              <a:cxn ang="0">
                <a:pos x="84" y="69"/>
              </a:cxn>
              <a:cxn ang="0">
                <a:pos x="80" y="73"/>
              </a:cxn>
              <a:cxn ang="0">
                <a:pos x="73" y="73"/>
              </a:cxn>
              <a:cxn ang="0">
                <a:pos x="73" y="77"/>
              </a:cxn>
              <a:cxn ang="0">
                <a:pos x="73" y="85"/>
              </a:cxn>
              <a:cxn ang="0">
                <a:pos x="73" y="88"/>
              </a:cxn>
              <a:cxn ang="0">
                <a:pos x="69" y="96"/>
              </a:cxn>
              <a:cxn ang="0">
                <a:pos x="65" y="100"/>
              </a:cxn>
              <a:cxn ang="0">
                <a:pos x="61" y="104"/>
              </a:cxn>
              <a:cxn ang="0">
                <a:pos x="57" y="104"/>
              </a:cxn>
              <a:cxn ang="0">
                <a:pos x="50" y="104"/>
              </a:cxn>
              <a:cxn ang="0">
                <a:pos x="46" y="104"/>
              </a:cxn>
              <a:cxn ang="0">
                <a:pos x="38" y="100"/>
              </a:cxn>
              <a:cxn ang="0">
                <a:pos x="0" y="77"/>
              </a:cxn>
              <a:cxn ang="0">
                <a:pos x="7" y="65"/>
              </a:cxn>
              <a:cxn ang="0">
                <a:pos x="46" y="92"/>
              </a:cxn>
              <a:cxn ang="0">
                <a:pos x="50" y="92"/>
              </a:cxn>
              <a:cxn ang="0">
                <a:pos x="53" y="92"/>
              </a:cxn>
              <a:cxn ang="0">
                <a:pos x="57" y="92"/>
              </a:cxn>
              <a:cxn ang="0">
                <a:pos x="61" y="88"/>
              </a:cxn>
              <a:cxn ang="0">
                <a:pos x="65" y="81"/>
              </a:cxn>
              <a:cxn ang="0">
                <a:pos x="65" y="77"/>
              </a:cxn>
              <a:cxn ang="0">
                <a:pos x="61" y="69"/>
              </a:cxn>
              <a:cxn ang="0">
                <a:pos x="53" y="62"/>
              </a:cxn>
              <a:cxn ang="0">
                <a:pos x="23" y="42"/>
              </a:cxn>
              <a:cxn ang="0">
                <a:pos x="27" y="31"/>
              </a:cxn>
              <a:cxn ang="0">
                <a:pos x="65" y="58"/>
              </a:cxn>
              <a:cxn ang="0">
                <a:pos x="73" y="62"/>
              </a:cxn>
              <a:cxn ang="0">
                <a:pos x="80" y="58"/>
              </a:cxn>
              <a:cxn ang="0">
                <a:pos x="84" y="54"/>
              </a:cxn>
              <a:cxn ang="0">
                <a:pos x="84" y="50"/>
              </a:cxn>
              <a:cxn ang="0">
                <a:pos x="84" y="42"/>
              </a:cxn>
              <a:cxn ang="0">
                <a:pos x="80" y="35"/>
              </a:cxn>
              <a:cxn ang="0">
                <a:pos x="73" y="27"/>
              </a:cxn>
              <a:cxn ang="0">
                <a:pos x="42" y="8"/>
              </a:cxn>
              <a:cxn ang="0">
                <a:pos x="50" y="0"/>
              </a:cxn>
              <a:cxn ang="0">
                <a:pos x="103" y="35"/>
              </a:cxn>
            </a:cxnLst>
            <a:rect l="0" t="0" r="r" b="b"/>
            <a:pathLst>
              <a:path w="104" h="105">
                <a:moveTo>
                  <a:pt x="103" y="35"/>
                </a:moveTo>
                <a:lnTo>
                  <a:pt x="99" y="46"/>
                </a:lnTo>
                <a:lnTo>
                  <a:pt x="92" y="39"/>
                </a:lnTo>
                <a:lnTo>
                  <a:pt x="92" y="50"/>
                </a:lnTo>
                <a:lnTo>
                  <a:pt x="92" y="58"/>
                </a:lnTo>
                <a:lnTo>
                  <a:pt x="88" y="62"/>
                </a:lnTo>
                <a:lnTo>
                  <a:pt x="84" y="69"/>
                </a:lnTo>
                <a:lnTo>
                  <a:pt x="80" y="73"/>
                </a:lnTo>
                <a:lnTo>
                  <a:pt x="73" y="73"/>
                </a:lnTo>
                <a:lnTo>
                  <a:pt x="73" y="77"/>
                </a:lnTo>
                <a:lnTo>
                  <a:pt x="73" y="85"/>
                </a:lnTo>
                <a:lnTo>
                  <a:pt x="73" y="88"/>
                </a:lnTo>
                <a:lnTo>
                  <a:pt x="69" y="96"/>
                </a:lnTo>
                <a:lnTo>
                  <a:pt x="65" y="100"/>
                </a:lnTo>
                <a:lnTo>
                  <a:pt x="61" y="104"/>
                </a:lnTo>
                <a:lnTo>
                  <a:pt x="57" y="104"/>
                </a:lnTo>
                <a:lnTo>
                  <a:pt x="50" y="104"/>
                </a:lnTo>
                <a:lnTo>
                  <a:pt x="46" y="104"/>
                </a:lnTo>
                <a:lnTo>
                  <a:pt x="38" y="100"/>
                </a:lnTo>
                <a:lnTo>
                  <a:pt x="0" y="77"/>
                </a:lnTo>
                <a:lnTo>
                  <a:pt x="7" y="65"/>
                </a:lnTo>
                <a:lnTo>
                  <a:pt x="46" y="92"/>
                </a:lnTo>
                <a:lnTo>
                  <a:pt x="50" y="92"/>
                </a:lnTo>
                <a:lnTo>
                  <a:pt x="53" y="92"/>
                </a:lnTo>
                <a:lnTo>
                  <a:pt x="57" y="92"/>
                </a:lnTo>
                <a:lnTo>
                  <a:pt x="61" y="88"/>
                </a:lnTo>
                <a:lnTo>
                  <a:pt x="65" y="81"/>
                </a:lnTo>
                <a:lnTo>
                  <a:pt x="65" y="77"/>
                </a:lnTo>
                <a:lnTo>
                  <a:pt x="61" y="69"/>
                </a:lnTo>
                <a:lnTo>
                  <a:pt x="53" y="62"/>
                </a:lnTo>
                <a:lnTo>
                  <a:pt x="23" y="42"/>
                </a:lnTo>
                <a:lnTo>
                  <a:pt x="27" y="31"/>
                </a:lnTo>
                <a:lnTo>
                  <a:pt x="65" y="58"/>
                </a:lnTo>
                <a:lnTo>
                  <a:pt x="73" y="62"/>
                </a:lnTo>
                <a:lnTo>
                  <a:pt x="80" y="58"/>
                </a:lnTo>
                <a:lnTo>
                  <a:pt x="84" y="54"/>
                </a:lnTo>
                <a:lnTo>
                  <a:pt x="84" y="50"/>
                </a:lnTo>
                <a:lnTo>
                  <a:pt x="84" y="42"/>
                </a:lnTo>
                <a:lnTo>
                  <a:pt x="80" y="35"/>
                </a:lnTo>
                <a:lnTo>
                  <a:pt x="73" y="27"/>
                </a:lnTo>
                <a:lnTo>
                  <a:pt x="42" y="8"/>
                </a:lnTo>
                <a:lnTo>
                  <a:pt x="50" y="0"/>
                </a:lnTo>
                <a:lnTo>
                  <a:pt x="103" y="3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8" name="Freeform 46"/>
          <p:cNvSpPr>
            <a:spLocks/>
          </p:cNvSpPr>
          <p:nvPr/>
        </p:nvSpPr>
        <p:spPr bwMode="auto">
          <a:xfrm>
            <a:off x="6765925" y="4500563"/>
            <a:ext cx="152400" cy="146050"/>
          </a:xfrm>
          <a:custGeom>
            <a:avLst/>
            <a:gdLst/>
            <a:ahLst/>
            <a:cxnLst>
              <a:cxn ang="0">
                <a:pos x="62" y="58"/>
              </a:cxn>
              <a:cxn ang="0">
                <a:pos x="58" y="66"/>
              </a:cxn>
              <a:cxn ang="0">
                <a:pos x="50" y="69"/>
              </a:cxn>
              <a:cxn ang="0">
                <a:pos x="42" y="69"/>
              </a:cxn>
              <a:cxn ang="0">
                <a:pos x="38" y="69"/>
              </a:cxn>
              <a:cxn ang="0">
                <a:pos x="23" y="66"/>
              </a:cxn>
              <a:cxn ang="0">
                <a:pos x="12" y="58"/>
              </a:cxn>
              <a:cxn ang="0">
                <a:pos x="42" y="20"/>
              </a:cxn>
              <a:cxn ang="0">
                <a:pos x="35" y="16"/>
              </a:cxn>
              <a:cxn ang="0">
                <a:pos x="27" y="12"/>
              </a:cxn>
              <a:cxn ang="0">
                <a:pos x="19" y="16"/>
              </a:cxn>
              <a:cxn ang="0">
                <a:pos x="15" y="20"/>
              </a:cxn>
              <a:cxn ang="0">
                <a:pos x="12" y="27"/>
              </a:cxn>
              <a:cxn ang="0">
                <a:pos x="12" y="35"/>
              </a:cxn>
              <a:cxn ang="0">
                <a:pos x="15" y="43"/>
              </a:cxn>
              <a:cxn ang="0">
                <a:pos x="8" y="50"/>
              </a:cxn>
              <a:cxn ang="0">
                <a:pos x="4" y="43"/>
              </a:cxn>
              <a:cxn ang="0">
                <a:pos x="0" y="35"/>
              </a:cxn>
              <a:cxn ang="0">
                <a:pos x="0" y="27"/>
              </a:cxn>
              <a:cxn ang="0">
                <a:pos x="4" y="20"/>
              </a:cxn>
              <a:cxn ang="0">
                <a:pos x="8" y="12"/>
              </a:cxn>
              <a:cxn ang="0">
                <a:pos x="15" y="4"/>
              </a:cxn>
              <a:cxn ang="0">
                <a:pos x="27" y="0"/>
              </a:cxn>
              <a:cxn ang="0">
                <a:pos x="35" y="4"/>
              </a:cxn>
              <a:cxn ang="0">
                <a:pos x="42" y="4"/>
              </a:cxn>
              <a:cxn ang="0">
                <a:pos x="54" y="12"/>
              </a:cxn>
              <a:cxn ang="0">
                <a:pos x="62" y="23"/>
              </a:cxn>
              <a:cxn ang="0">
                <a:pos x="69" y="35"/>
              </a:cxn>
              <a:cxn ang="0">
                <a:pos x="69" y="43"/>
              </a:cxn>
              <a:cxn ang="0">
                <a:pos x="69" y="46"/>
              </a:cxn>
              <a:cxn ang="0">
                <a:pos x="62" y="58"/>
              </a:cxn>
              <a:cxn ang="0">
                <a:pos x="27" y="54"/>
              </a:cxn>
              <a:cxn ang="0">
                <a:pos x="38" y="58"/>
              </a:cxn>
              <a:cxn ang="0">
                <a:pos x="42" y="58"/>
              </a:cxn>
              <a:cxn ang="0">
                <a:pos x="46" y="58"/>
              </a:cxn>
              <a:cxn ang="0">
                <a:pos x="54" y="54"/>
              </a:cxn>
              <a:cxn ang="0">
                <a:pos x="58" y="46"/>
              </a:cxn>
              <a:cxn ang="0">
                <a:pos x="58" y="39"/>
              </a:cxn>
              <a:cxn ang="0">
                <a:pos x="54" y="31"/>
              </a:cxn>
              <a:cxn ang="0">
                <a:pos x="50" y="27"/>
              </a:cxn>
              <a:cxn ang="0">
                <a:pos x="27" y="54"/>
              </a:cxn>
              <a:cxn ang="0">
                <a:pos x="62" y="58"/>
              </a:cxn>
              <a:cxn ang="0">
                <a:pos x="27" y="54"/>
              </a:cxn>
              <a:cxn ang="0">
                <a:pos x="62" y="58"/>
              </a:cxn>
            </a:cxnLst>
            <a:rect l="0" t="0" r="r" b="b"/>
            <a:pathLst>
              <a:path w="70" h="70">
                <a:moveTo>
                  <a:pt x="62" y="58"/>
                </a:moveTo>
                <a:lnTo>
                  <a:pt x="58" y="66"/>
                </a:lnTo>
                <a:lnTo>
                  <a:pt x="50" y="69"/>
                </a:lnTo>
                <a:lnTo>
                  <a:pt x="42" y="69"/>
                </a:lnTo>
                <a:lnTo>
                  <a:pt x="38" y="69"/>
                </a:lnTo>
                <a:lnTo>
                  <a:pt x="23" y="66"/>
                </a:lnTo>
                <a:lnTo>
                  <a:pt x="12" y="58"/>
                </a:lnTo>
                <a:lnTo>
                  <a:pt x="42" y="20"/>
                </a:lnTo>
                <a:lnTo>
                  <a:pt x="35" y="16"/>
                </a:lnTo>
                <a:lnTo>
                  <a:pt x="27" y="12"/>
                </a:lnTo>
                <a:lnTo>
                  <a:pt x="19" y="16"/>
                </a:lnTo>
                <a:lnTo>
                  <a:pt x="15" y="20"/>
                </a:lnTo>
                <a:lnTo>
                  <a:pt x="12" y="27"/>
                </a:lnTo>
                <a:lnTo>
                  <a:pt x="12" y="35"/>
                </a:lnTo>
                <a:lnTo>
                  <a:pt x="15" y="43"/>
                </a:lnTo>
                <a:lnTo>
                  <a:pt x="8" y="50"/>
                </a:lnTo>
                <a:lnTo>
                  <a:pt x="4" y="43"/>
                </a:lnTo>
                <a:lnTo>
                  <a:pt x="0" y="35"/>
                </a:lnTo>
                <a:lnTo>
                  <a:pt x="0" y="27"/>
                </a:lnTo>
                <a:lnTo>
                  <a:pt x="4" y="20"/>
                </a:lnTo>
                <a:lnTo>
                  <a:pt x="8" y="12"/>
                </a:lnTo>
                <a:lnTo>
                  <a:pt x="15" y="4"/>
                </a:lnTo>
                <a:lnTo>
                  <a:pt x="27" y="0"/>
                </a:lnTo>
                <a:lnTo>
                  <a:pt x="35" y="4"/>
                </a:lnTo>
                <a:lnTo>
                  <a:pt x="42" y="4"/>
                </a:lnTo>
                <a:lnTo>
                  <a:pt x="54" y="12"/>
                </a:lnTo>
                <a:lnTo>
                  <a:pt x="62" y="23"/>
                </a:lnTo>
                <a:lnTo>
                  <a:pt x="69" y="35"/>
                </a:lnTo>
                <a:lnTo>
                  <a:pt x="69" y="43"/>
                </a:lnTo>
                <a:lnTo>
                  <a:pt x="69" y="46"/>
                </a:lnTo>
                <a:lnTo>
                  <a:pt x="62" y="58"/>
                </a:lnTo>
                <a:lnTo>
                  <a:pt x="27" y="54"/>
                </a:lnTo>
                <a:lnTo>
                  <a:pt x="38" y="58"/>
                </a:lnTo>
                <a:lnTo>
                  <a:pt x="42" y="58"/>
                </a:lnTo>
                <a:lnTo>
                  <a:pt x="46" y="58"/>
                </a:lnTo>
                <a:lnTo>
                  <a:pt x="54" y="54"/>
                </a:lnTo>
                <a:lnTo>
                  <a:pt x="58" y="46"/>
                </a:lnTo>
                <a:lnTo>
                  <a:pt x="58" y="39"/>
                </a:lnTo>
                <a:lnTo>
                  <a:pt x="54" y="31"/>
                </a:lnTo>
                <a:lnTo>
                  <a:pt x="50" y="27"/>
                </a:lnTo>
                <a:lnTo>
                  <a:pt x="27" y="54"/>
                </a:lnTo>
                <a:lnTo>
                  <a:pt x="62" y="58"/>
                </a:lnTo>
                <a:lnTo>
                  <a:pt x="27" y="54"/>
                </a:lnTo>
                <a:lnTo>
                  <a:pt x="62" y="5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79" name="Freeform 47"/>
          <p:cNvSpPr>
            <a:spLocks/>
          </p:cNvSpPr>
          <p:nvPr/>
        </p:nvSpPr>
        <p:spPr bwMode="auto">
          <a:xfrm>
            <a:off x="6640513" y="4595813"/>
            <a:ext cx="195262" cy="169862"/>
          </a:xfrm>
          <a:custGeom>
            <a:avLst/>
            <a:gdLst/>
            <a:ahLst/>
            <a:cxnLst>
              <a:cxn ang="0">
                <a:pos x="89" y="46"/>
              </a:cxn>
              <a:cxn ang="0">
                <a:pos x="81" y="54"/>
              </a:cxn>
              <a:cxn ang="0">
                <a:pos x="73" y="50"/>
              </a:cxn>
              <a:cxn ang="0">
                <a:pos x="73" y="58"/>
              </a:cxn>
              <a:cxn ang="0">
                <a:pos x="73" y="62"/>
              </a:cxn>
              <a:cxn ang="0">
                <a:pos x="70" y="66"/>
              </a:cxn>
              <a:cxn ang="0">
                <a:pos x="66" y="73"/>
              </a:cxn>
              <a:cxn ang="0">
                <a:pos x="62" y="77"/>
              </a:cxn>
              <a:cxn ang="0">
                <a:pos x="58" y="81"/>
              </a:cxn>
              <a:cxn ang="0">
                <a:pos x="50" y="81"/>
              </a:cxn>
              <a:cxn ang="0">
                <a:pos x="47" y="81"/>
              </a:cxn>
              <a:cxn ang="0">
                <a:pos x="39" y="77"/>
              </a:cxn>
              <a:cxn ang="0">
                <a:pos x="31" y="70"/>
              </a:cxn>
              <a:cxn ang="0">
                <a:pos x="0" y="43"/>
              </a:cxn>
              <a:cxn ang="0">
                <a:pos x="8" y="31"/>
              </a:cxn>
              <a:cxn ang="0">
                <a:pos x="39" y="62"/>
              </a:cxn>
              <a:cxn ang="0">
                <a:pos x="50" y="66"/>
              </a:cxn>
              <a:cxn ang="0">
                <a:pos x="54" y="70"/>
              </a:cxn>
              <a:cxn ang="0">
                <a:pos x="62" y="66"/>
              </a:cxn>
              <a:cxn ang="0">
                <a:pos x="66" y="58"/>
              </a:cxn>
              <a:cxn ang="0">
                <a:pos x="66" y="54"/>
              </a:cxn>
              <a:cxn ang="0">
                <a:pos x="66" y="50"/>
              </a:cxn>
              <a:cxn ang="0">
                <a:pos x="66" y="43"/>
              </a:cxn>
              <a:cxn ang="0">
                <a:pos x="58" y="35"/>
              </a:cxn>
              <a:cxn ang="0">
                <a:pos x="31" y="8"/>
              </a:cxn>
              <a:cxn ang="0">
                <a:pos x="39" y="0"/>
              </a:cxn>
              <a:cxn ang="0">
                <a:pos x="89" y="46"/>
              </a:cxn>
              <a:cxn ang="0">
                <a:pos x="70" y="70"/>
              </a:cxn>
              <a:cxn ang="0">
                <a:pos x="89" y="46"/>
              </a:cxn>
            </a:cxnLst>
            <a:rect l="0" t="0" r="r" b="b"/>
            <a:pathLst>
              <a:path w="90" h="82">
                <a:moveTo>
                  <a:pt x="89" y="46"/>
                </a:moveTo>
                <a:lnTo>
                  <a:pt x="81" y="54"/>
                </a:lnTo>
                <a:lnTo>
                  <a:pt x="73" y="50"/>
                </a:lnTo>
                <a:lnTo>
                  <a:pt x="73" y="58"/>
                </a:lnTo>
                <a:lnTo>
                  <a:pt x="73" y="62"/>
                </a:lnTo>
                <a:lnTo>
                  <a:pt x="70" y="66"/>
                </a:lnTo>
                <a:lnTo>
                  <a:pt x="66" y="73"/>
                </a:lnTo>
                <a:lnTo>
                  <a:pt x="62" y="77"/>
                </a:lnTo>
                <a:lnTo>
                  <a:pt x="58" y="81"/>
                </a:lnTo>
                <a:lnTo>
                  <a:pt x="50" y="81"/>
                </a:lnTo>
                <a:lnTo>
                  <a:pt x="47" y="81"/>
                </a:lnTo>
                <a:lnTo>
                  <a:pt x="39" y="77"/>
                </a:lnTo>
                <a:lnTo>
                  <a:pt x="31" y="70"/>
                </a:lnTo>
                <a:lnTo>
                  <a:pt x="0" y="43"/>
                </a:lnTo>
                <a:lnTo>
                  <a:pt x="8" y="31"/>
                </a:lnTo>
                <a:lnTo>
                  <a:pt x="39" y="62"/>
                </a:lnTo>
                <a:lnTo>
                  <a:pt x="50" y="66"/>
                </a:lnTo>
                <a:lnTo>
                  <a:pt x="54" y="70"/>
                </a:lnTo>
                <a:lnTo>
                  <a:pt x="62" y="66"/>
                </a:lnTo>
                <a:lnTo>
                  <a:pt x="66" y="58"/>
                </a:lnTo>
                <a:lnTo>
                  <a:pt x="66" y="54"/>
                </a:lnTo>
                <a:lnTo>
                  <a:pt x="66" y="50"/>
                </a:lnTo>
                <a:lnTo>
                  <a:pt x="66" y="43"/>
                </a:lnTo>
                <a:lnTo>
                  <a:pt x="58" y="35"/>
                </a:lnTo>
                <a:lnTo>
                  <a:pt x="31" y="8"/>
                </a:lnTo>
                <a:lnTo>
                  <a:pt x="39" y="0"/>
                </a:lnTo>
                <a:lnTo>
                  <a:pt x="89" y="46"/>
                </a:lnTo>
                <a:lnTo>
                  <a:pt x="70" y="70"/>
                </a:lnTo>
                <a:lnTo>
                  <a:pt x="89" y="46"/>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0" name="Freeform 48"/>
          <p:cNvSpPr>
            <a:spLocks/>
          </p:cNvSpPr>
          <p:nvPr/>
        </p:nvSpPr>
        <p:spPr bwMode="auto">
          <a:xfrm>
            <a:off x="6575425" y="4716463"/>
            <a:ext cx="168275" cy="136525"/>
          </a:xfrm>
          <a:custGeom>
            <a:avLst/>
            <a:gdLst/>
            <a:ahLst/>
            <a:cxnLst>
              <a:cxn ang="0">
                <a:pos x="77" y="58"/>
              </a:cxn>
              <a:cxn ang="0">
                <a:pos x="69" y="65"/>
              </a:cxn>
              <a:cxn ang="0">
                <a:pos x="53" y="54"/>
              </a:cxn>
              <a:cxn ang="0">
                <a:pos x="46" y="61"/>
              </a:cxn>
              <a:cxn ang="0">
                <a:pos x="42" y="54"/>
              </a:cxn>
              <a:cxn ang="0">
                <a:pos x="50" y="46"/>
              </a:cxn>
              <a:cxn ang="0">
                <a:pos x="19" y="15"/>
              </a:cxn>
              <a:cxn ang="0">
                <a:pos x="15" y="12"/>
              </a:cxn>
              <a:cxn ang="0">
                <a:pos x="11" y="15"/>
              </a:cxn>
              <a:cxn ang="0">
                <a:pos x="7" y="15"/>
              </a:cxn>
              <a:cxn ang="0">
                <a:pos x="0" y="12"/>
              </a:cxn>
              <a:cxn ang="0">
                <a:pos x="4" y="8"/>
              </a:cxn>
              <a:cxn ang="0">
                <a:pos x="7" y="4"/>
              </a:cxn>
              <a:cxn ang="0">
                <a:pos x="11" y="0"/>
              </a:cxn>
              <a:cxn ang="0">
                <a:pos x="19" y="0"/>
              </a:cxn>
              <a:cxn ang="0">
                <a:pos x="23" y="0"/>
              </a:cxn>
              <a:cxn ang="0">
                <a:pos x="27" y="4"/>
              </a:cxn>
              <a:cxn ang="0">
                <a:pos x="57" y="38"/>
              </a:cxn>
              <a:cxn ang="0">
                <a:pos x="65" y="31"/>
              </a:cxn>
              <a:cxn ang="0">
                <a:pos x="69" y="38"/>
              </a:cxn>
              <a:cxn ang="0">
                <a:pos x="61" y="46"/>
              </a:cxn>
              <a:cxn ang="0">
                <a:pos x="77" y="58"/>
              </a:cxn>
            </a:cxnLst>
            <a:rect l="0" t="0" r="r" b="b"/>
            <a:pathLst>
              <a:path w="78" h="66">
                <a:moveTo>
                  <a:pt x="77" y="58"/>
                </a:moveTo>
                <a:lnTo>
                  <a:pt x="69" y="65"/>
                </a:lnTo>
                <a:lnTo>
                  <a:pt x="53" y="54"/>
                </a:lnTo>
                <a:lnTo>
                  <a:pt x="46" y="61"/>
                </a:lnTo>
                <a:lnTo>
                  <a:pt x="42" y="54"/>
                </a:lnTo>
                <a:lnTo>
                  <a:pt x="50" y="46"/>
                </a:lnTo>
                <a:lnTo>
                  <a:pt x="19" y="15"/>
                </a:lnTo>
                <a:lnTo>
                  <a:pt x="15" y="12"/>
                </a:lnTo>
                <a:lnTo>
                  <a:pt x="11" y="15"/>
                </a:lnTo>
                <a:lnTo>
                  <a:pt x="7" y="15"/>
                </a:lnTo>
                <a:lnTo>
                  <a:pt x="0" y="12"/>
                </a:lnTo>
                <a:lnTo>
                  <a:pt x="4" y="8"/>
                </a:lnTo>
                <a:lnTo>
                  <a:pt x="7" y="4"/>
                </a:lnTo>
                <a:lnTo>
                  <a:pt x="11" y="0"/>
                </a:lnTo>
                <a:lnTo>
                  <a:pt x="19" y="0"/>
                </a:lnTo>
                <a:lnTo>
                  <a:pt x="23" y="0"/>
                </a:lnTo>
                <a:lnTo>
                  <a:pt x="27" y="4"/>
                </a:lnTo>
                <a:lnTo>
                  <a:pt x="57" y="38"/>
                </a:lnTo>
                <a:lnTo>
                  <a:pt x="65" y="31"/>
                </a:lnTo>
                <a:lnTo>
                  <a:pt x="69" y="38"/>
                </a:lnTo>
                <a:lnTo>
                  <a:pt x="61" y="46"/>
                </a:lnTo>
                <a:lnTo>
                  <a:pt x="77" y="5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1" name="Freeform 49"/>
          <p:cNvSpPr>
            <a:spLocks/>
          </p:cNvSpPr>
          <p:nvPr/>
        </p:nvSpPr>
        <p:spPr bwMode="auto">
          <a:xfrm>
            <a:off x="3197225" y="5313363"/>
            <a:ext cx="228600" cy="217487"/>
          </a:xfrm>
          <a:custGeom>
            <a:avLst/>
            <a:gdLst/>
            <a:ahLst/>
            <a:cxnLst>
              <a:cxn ang="0">
                <a:pos x="73" y="23"/>
              </a:cxn>
              <a:cxn ang="0">
                <a:pos x="66" y="15"/>
              </a:cxn>
              <a:cxn ang="0">
                <a:pos x="58" y="12"/>
              </a:cxn>
              <a:cxn ang="0">
                <a:pos x="50" y="12"/>
              </a:cxn>
              <a:cxn ang="0">
                <a:pos x="43" y="15"/>
              </a:cxn>
              <a:cxn ang="0">
                <a:pos x="35" y="19"/>
              </a:cxn>
              <a:cxn ang="0">
                <a:pos x="27" y="27"/>
              </a:cxn>
              <a:cxn ang="0">
                <a:pos x="20" y="38"/>
              </a:cxn>
              <a:cxn ang="0">
                <a:pos x="12" y="50"/>
              </a:cxn>
              <a:cxn ang="0">
                <a:pos x="12" y="54"/>
              </a:cxn>
              <a:cxn ang="0">
                <a:pos x="16" y="61"/>
              </a:cxn>
              <a:cxn ang="0">
                <a:pos x="23" y="69"/>
              </a:cxn>
              <a:cxn ang="0">
                <a:pos x="39" y="88"/>
              </a:cxn>
              <a:cxn ang="0">
                <a:pos x="89" y="38"/>
              </a:cxn>
              <a:cxn ang="0">
                <a:pos x="73" y="23"/>
              </a:cxn>
              <a:cxn ang="0">
                <a:pos x="39" y="104"/>
              </a:cxn>
              <a:cxn ang="0">
                <a:pos x="12" y="77"/>
              </a:cxn>
              <a:cxn ang="0">
                <a:pos x="8" y="69"/>
              </a:cxn>
              <a:cxn ang="0">
                <a:pos x="4" y="61"/>
              </a:cxn>
              <a:cxn ang="0">
                <a:pos x="0" y="54"/>
              </a:cxn>
              <a:cxn ang="0">
                <a:pos x="0" y="46"/>
              </a:cxn>
              <a:cxn ang="0">
                <a:pos x="8" y="31"/>
              </a:cxn>
              <a:cxn ang="0">
                <a:pos x="20" y="19"/>
              </a:cxn>
              <a:cxn ang="0">
                <a:pos x="27" y="8"/>
              </a:cxn>
              <a:cxn ang="0">
                <a:pos x="39" y="4"/>
              </a:cxn>
              <a:cxn ang="0">
                <a:pos x="50" y="0"/>
              </a:cxn>
              <a:cxn ang="0">
                <a:pos x="62" y="0"/>
              </a:cxn>
              <a:cxn ang="0">
                <a:pos x="70" y="4"/>
              </a:cxn>
              <a:cxn ang="0">
                <a:pos x="77" y="12"/>
              </a:cxn>
              <a:cxn ang="0">
                <a:pos x="104" y="38"/>
              </a:cxn>
              <a:cxn ang="0">
                <a:pos x="39" y="104"/>
              </a:cxn>
              <a:cxn ang="0">
                <a:pos x="73" y="23"/>
              </a:cxn>
            </a:cxnLst>
            <a:rect l="0" t="0" r="r" b="b"/>
            <a:pathLst>
              <a:path w="105" h="105">
                <a:moveTo>
                  <a:pt x="73" y="23"/>
                </a:moveTo>
                <a:lnTo>
                  <a:pt x="66" y="15"/>
                </a:lnTo>
                <a:lnTo>
                  <a:pt x="58" y="12"/>
                </a:lnTo>
                <a:lnTo>
                  <a:pt x="50" y="12"/>
                </a:lnTo>
                <a:lnTo>
                  <a:pt x="43" y="15"/>
                </a:lnTo>
                <a:lnTo>
                  <a:pt x="35" y="19"/>
                </a:lnTo>
                <a:lnTo>
                  <a:pt x="27" y="27"/>
                </a:lnTo>
                <a:lnTo>
                  <a:pt x="20" y="38"/>
                </a:lnTo>
                <a:lnTo>
                  <a:pt x="12" y="50"/>
                </a:lnTo>
                <a:lnTo>
                  <a:pt x="12" y="54"/>
                </a:lnTo>
                <a:lnTo>
                  <a:pt x="16" y="61"/>
                </a:lnTo>
                <a:lnTo>
                  <a:pt x="23" y="69"/>
                </a:lnTo>
                <a:lnTo>
                  <a:pt x="39" y="88"/>
                </a:lnTo>
                <a:lnTo>
                  <a:pt x="89" y="38"/>
                </a:lnTo>
                <a:lnTo>
                  <a:pt x="73" y="23"/>
                </a:lnTo>
                <a:lnTo>
                  <a:pt x="39" y="104"/>
                </a:lnTo>
                <a:lnTo>
                  <a:pt x="12" y="77"/>
                </a:lnTo>
                <a:lnTo>
                  <a:pt x="8" y="69"/>
                </a:lnTo>
                <a:lnTo>
                  <a:pt x="4" y="61"/>
                </a:lnTo>
                <a:lnTo>
                  <a:pt x="0" y="54"/>
                </a:lnTo>
                <a:lnTo>
                  <a:pt x="0" y="46"/>
                </a:lnTo>
                <a:lnTo>
                  <a:pt x="8" y="31"/>
                </a:lnTo>
                <a:lnTo>
                  <a:pt x="20" y="19"/>
                </a:lnTo>
                <a:lnTo>
                  <a:pt x="27" y="8"/>
                </a:lnTo>
                <a:lnTo>
                  <a:pt x="39" y="4"/>
                </a:lnTo>
                <a:lnTo>
                  <a:pt x="50" y="0"/>
                </a:lnTo>
                <a:lnTo>
                  <a:pt x="62" y="0"/>
                </a:lnTo>
                <a:lnTo>
                  <a:pt x="70" y="4"/>
                </a:lnTo>
                <a:lnTo>
                  <a:pt x="77" y="12"/>
                </a:lnTo>
                <a:lnTo>
                  <a:pt x="104" y="38"/>
                </a:lnTo>
                <a:lnTo>
                  <a:pt x="39" y="104"/>
                </a:lnTo>
                <a:lnTo>
                  <a:pt x="73" y="2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2" name="Freeform 50"/>
          <p:cNvSpPr>
            <a:spLocks/>
          </p:cNvSpPr>
          <p:nvPr/>
        </p:nvSpPr>
        <p:spPr bwMode="auto">
          <a:xfrm>
            <a:off x="3124200" y="5186363"/>
            <a:ext cx="152400" cy="146050"/>
          </a:xfrm>
          <a:custGeom>
            <a:avLst/>
            <a:gdLst/>
            <a:ahLst/>
            <a:cxnLst>
              <a:cxn ang="0">
                <a:pos x="7" y="57"/>
              </a:cxn>
              <a:cxn ang="0">
                <a:pos x="4" y="53"/>
              </a:cxn>
              <a:cxn ang="0">
                <a:pos x="0" y="46"/>
              </a:cxn>
              <a:cxn ang="0">
                <a:pos x="0" y="38"/>
              </a:cxn>
              <a:cxn ang="0">
                <a:pos x="0" y="30"/>
              </a:cxn>
              <a:cxn ang="0">
                <a:pos x="7" y="19"/>
              </a:cxn>
              <a:cxn ang="0">
                <a:pos x="15" y="11"/>
              </a:cxn>
              <a:cxn ang="0">
                <a:pos x="50" y="46"/>
              </a:cxn>
              <a:cxn ang="0">
                <a:pos x="54" y="42"/>
              </a:cxn>
              <a:cxn ang="0">
                <a:pos x="57" y="34"/>
              </a:cxn>
              <a:cxn ang="0">
                <a:pos x="57" y="26"/>
              </a:cxn>
              <a:cxn ang="0">
                <a:pos x="54" y="19"/>
              </a:cxn>
              <a:cxn ang="0">
                <a:pos x="46" y="15"/>
              </a:cxn>
              <a:cxn ang="0">
                <a:pos x="38" y="11"/>
              </a:cxn>
              <a:cxn ang="0">
                <a:pos x="31" y="15"/>
              </a:cxn>
              <a:cxn ang="0">
                <a:pos x="23" y="3"/>
              </a:cxn>
              <a:cxn ang="0">
                <a:pos x="31" y="3"/>
              </a:cxn>
              <a:cxn ang="0">
                <a:pos x="42" y="0"/>
              </a:cxn>
              <a:cxn ang="0">
                <a:pos x="50" y="3"/>
              </a:cxn>
              <a:cxn ang="0">
                <a:pos x="54" y="7"/>
              </a:cxn>
              <a:cxn ang="0">
                <a:pos x="61" y="11"/>
              </a:cxn>
              <a:cxn ang="0">
                <a:pos x="65" y="23"/>
              </a:cxn>
              <a:cxn ang="0">
                <a:pos x="69" y="34"/>
              </a:cxn>
              <a:cxn ang="0">
                <a:pos x="65" y="42"/>
              </a:cxn>
              <a:cxn ang="0">
                <a:pos x="65" y="46"/>
              </a:cxn>
              <a:cxn ang="0">
                <a:pos x="54" y="57"/>
              </a:cxn>
              <a:cxn ang="0">
                <a:pos x="42" y="65"/>
              </a:cxn>
              <a:cxn ang="0">
                <a:pos x="27" y="69"/>
              </a:cxn>
              <a:cxn ang="0">
                <a:pos x="23" y="69"/>
              </a:cxn>
              <a:cxn ang="0">
                <a:pos x="15" y="65"/>
              </a:cxn>
              <a:cxn ang="0">
                <a:pos x="7" y="57"/>
              </a:cxn>
              <a:cxn ang="0">
                <a:pos x="19" y="23"/>
              </a:cxn>
              <a:cxn ang="0">
                <a:pos x="11" y="34"/>
              </a:cxn>
              <a:cxn ang="0">
                <a:pos x="7" y="38"/>
              </a:cxn>
              <a:cxn ang="0">
                <a:pos x="11" y="42"/>
              </a:cxn>
              <a:cxn ang="0">
                <a:pos x="15" y="53"/>
              </a:cxn>
              <a:cxn ang="0">
                <a:pos x="19" y="57"/>
              </a:cxn>
              <a:cxn ang="0">
                <a:pos x="27" y="57"/>
              </a:cxn>
              <a:cxn ang="0">
                <a:pos x="34" y="57"/>
              </a:cxn>
              <a:cxn ang="0">
                <a:pos x="42" y="53"/>
              </a:cxn>
              <a:cxn ang="0">
                <a:pos x="19" y="23"/>
              </a:cxn>
              <a:cxn ang="0">
                <a:pos x="7" y="57"/>
              </a:cxn>
              <a:cxn ang="0">
                <a:pos x="19" y="23"/>
              </a:cxn>
              <a:cxn ang="0">
                <a:pos x="7" y="57"/>
              </a:cxn>
            </a:cxnLst>
            <a:rect l="0" t="0" r="r" b="b"/>
            <a:pathLst>
              <a:path w="70" h="70">
                <a:moveTo>
                  <a:pt x="7" y="57"/>
                </a:moveTo>
                <a:lnTo>
                  <a:pt x="4" y="53"/>
                </a:lnTo>
                <a:lnTo>
                  <a:pt x="0" y="46"/>
                </a:lnTo>
                <a:lnTo>
                  <a:pt x="0" y="38"/>
                </a:lnTo>
                <a:lnTo>
                  <a:pt x="0" y="30"/>
                </a:lnTo>
                <a:lnTo>
                  <a:pt x="7" y="19"/>
                </a:lnTo>
                <a:lnTo>
                  <a:pt x="15" y="11"/>
                </a:lnTo>
                <a:lnTo>
                  <a:pt x="50" y="46"/>
                </a:lnTo>
                <a:lnTo>
                  <a:pt x="54" y="42"/>
                </a:lnTo>
                <a:lnTo>
                  <a:pt x="57" y="34"/>
                </a:lnTo>
                <a:lnTo>
                  <a:pt x="57" y="26"/>
                </a:lnTo>
                <a:lnTo>
                  <a:pt x="54" y="19"/>
                </a:lnTo>
                <a:lnTo>
                  <a:pt x="46" y="15"/>
                </a:lnTo>
                <a:lnTo>
                  <a:pt x="38" y="11"/>
                </a:lnTo>
                <a:lnTo>
                  <a:pt x="31" y="15"/>
                </a:lnTo>
                <a:lnTo>
                  <a:pt x="23" y="3"/>
                </a:lnTo>
                <a:lnTo>
                  <a:pt x="31" y="3"/>
                </a:lnTo>
                <a:lnTo>
                  <a:pt x="42" y="0"/>
                </a:lnTo>
                <a:lnTo>
                  <a:pt x="50" y="3"/>
                </a:lnTo>
                <a:lnTo>
                  <a:pt x="54" y="7"/>
                </a:lnTo>
                <a:lnTo>
                  <a:pt x="61" y="11"/>
                </a:lnTo>
                <a:lnTo>
                  <a:pt x="65" y="23"/>
                </a:lnTo>
                <a:lnTo>
                  <a:pt x="69" y="34"/>
                </a:lnTo>
                <a:lnTo>
                  <a:pt x="65" y="42"/>
                </a:lnTo>
                <a:lnTo>
                  <a:pt x="65" y="46"/>
                </a:lnTo>
                <a:lnTo>
                  <a:pt x="54" y="57"/>
                </a:lnTo>
                <a:lnTo>
                  <a:pt x="42" y="65"/>
                </a:lnTo>
                <a:lnTo>
                  <a:pt x="27" y="69"/>
                </a:lnTo>
                <a:lnTo>
                  <a:pt x="23" y="69"/>
                </a:lnTo>
                <a:lnTo>
                  <a:pt x="15" y="65"/>
                </a:lnTo>
                <a:lnTo>
                  <a:pt x="7" y="57"/>
                </a:lnTo>
                <a:lnTo>
                  <a:pt x="19" y="23"/>
                </a:lnTo>
                <a:lnTo>
                  <a:pt x="11" y="34"/>
                </a:lnTo>
                <a:lnTo>
                  <a:pt x="7" y="38"/>
                </a:lnTo>
                <a:lnTo>
                  <a:pt x="11" y="42"/>
                </a:lnTo>
                <a:lnTo>
                  <a:pt x="15" y="53"/>
                </a:lnTo>
                <a:lnTo>
                  <a:pt x="19" y="57"/>
                </a:lnTo>
                <a:lnTo>
                  <a:pt x="27" y="57"/>
                </a:lnTo>
                <a:lnTo>
                  <a:pt x="34" y="57"/>
                </a:lnTo>
                <a:lnTo>
                  <a:pt x="42" y="53"/>
                </a:lnTo>
                <a:lnTo>
                  <a:pt x="19" y="23"/>
                </a:lnTo>
                <a:lnTo>
                  <a:pt x="7" y="57"/>
                </a:lnTo>
                <a:lnTo>
                  <a:pt x="19" y="23"/>
                </a:lnTo>
                <a:lnTo>
                  <a:pt x="7" y="5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3" name="Freeform 51"/>
          <p:cNvSpPr>
            <a:spLocks/>
          </p:cNvSpPr>
          <p:nvPr/>
        </p:nvSpPr>
        <p:spPr bwMode="auto">
          <a:xfrm>
            <a:off x="3024188" y="5075238"/>
            <a:ext cx="152400" cy="136525"/>
          </a:xfrm>
          <a:custGeom>
            <a:avLst/>
            <a:gdLst/>
            <a:ahLst/>
            <a:cxnLst>
              <a:cxn ang="0">
                <a:pos x="7" y="54"/>
              </a:cxn>
              <a:cxn ang="0">
                <a:pos x="0" y="46"/>
              </a:cxn>
              <a:cxn ang="0">
                <a:pos x="0" y="38"/>
              </a:cxn>
              <a:cxn ang="0">
                <a:pos x="4" y="27"/>
              </a:cxn>
              <a:cxn ang="0">
                <a:pos x="7" y="19"/>
              </a:cxn>
              <a:cxn ang="0">
                <a:pos x="15" y="27"/>
              </a:cxn>
              <a:cxn ang="0">
                <a:pos x="11" y="31"/>
              </a:cxn>
              <a:cxn ang="0">
                <a:pos x="11" y="38"/>
              </a:cxn>
              <a:cxn ang="0">
                <a:pos x="11" y="42"/>
              </a:cxn>
              <a:cxn ang="0">
                <a:pos x="15" y="50"/>
              </a:cxn>
              <a:cxn ang="0">
                <a:pos x="19" y="54"/>
              </a:cxn>
              <a:cxn ang="0">
                <a:pos x="23" y="54"/>
              </a:cxn>
              <a:cxn ang="0">
                <a:pos x="27" y="54"/>
              </a:cxn>
              <a:cxn ang="0">
                <a:pos x="30" y="54"/>
              </a:cxn>
              <a:cxn ang="0">
                <a:pos x="38" y="54"/>
              </a:cxn>
              <a:cxn ang="0">
                <a:pos x="46" y="46"/>
              </a:cxn>
              <a:cxn ang="0">
                <a:pos x="53" y="42"/>
              </a:cxn>
              <a:cxn ang="0">
                <a:pos x="57" y="34"/>
              </a:cxn>
              <a:cxn ang="0">
                <a:pos x="57" y="27"/>
              </a:cxn>
              <a:cxn ang="0">
                <a:pos x="53" y="19"/>
              </a:cxn>
              <a:cxn ang="0">
                <a:pos x="50" y="15"/>
              </a:cxn>
              <a:cxn ang="0">
                <a:pos x="46" y="11"/>
              </a:cxn>
              <a:cxn ang="0">
                <a:pos x="38" y="11"/>
              </a:cxn>
              <a:cxn ang="0">
                <a:pos x="34" y="15"/>
              </a:cxn>
              <a:cxn ang="0">
                <a:pos x="27" y="8"/>
              </a:cxn>
              <a:cxn ang="0">
                <a:pos x="38" y="0"/>
              </a:cxn>
              <a:cxn ang="0">
                <a:pos x="46" y="0"/>
              </a:cxn>
              <a:cxn ang="0">
                <a:pos x="57" y="8"/>
              </a:cxn>
              <a:cxn ang="0">
                <a:pos x="65" y="11"/>
              </a:cxn>
              <a:cxn ang="0">
                <a:pos x="69" y="23"/>
              </a:cxn>
              <a:cxn ang="0">
                <a:pos x="69" y="31"/>
              </a:cxn>
              <a:cxn ang="0">
                <a:pos x="69" y="34"/>
              </a:cxn>
              <a:cxn ang="0">
                <a:pos x="65" y="46"/>
              </a:cxn>
              <a:cxn ang="0">
                <a:pos x="53" y="57"/>
              </a:cxn>
              <a:cxn ang="0">
                <a:pos x="42" y="65"/>
              </a:cxn>
              <a:cxn ang="0">
                <a:pos x="27" y="65"/>
              </a:cxn>
              <a:cxn ang="0">
                <a:pos x="15" y="61"/>
              </a:cxn>
              <a:cxn ang="0">
                <a:pos x="7" y="54"/>
              </a:cxn>
              <a:cxn ang="0">
                <a:pos x="7" y="57"/>
              </a:cxn>
              <a:cxn ang="0">
                <a:pos x="7" y="54"/>
              </a:cxn>
            </a:cxnLst>
            <a:rect l="0" t="0" r="r" b="b"/>
            <a:pathLst>
              <a:path w="70" h="66">
                <a:moveTo>
                  <a:pt x="7" y="54"/>
                </a:moveTo>
                <a:lnTo>
                  <a:pt x="0" y="46"/>
                </a:lnTo>
                <a:lnTo>
                  <a:pt x="0" y="38"/>
                </a:lnTo>
                <a:lnTo>
                  <a:pt x="4" y="27"/>
                </a:lnTo>
                <a:lnTo>
                  <a:pt x="7" y="19"/>
                </a:lnTo>
                <a:lnTo>
                  <a:pt x="15" y="27"/>
                </a:lnTo>
                <a:lnTo>
                  <a:pt x="11" y="31"/>
                </a:lnTo>
                <a:lnTo>
                  <a:pt x="11" y="38"/>
                </a:lnTo>
                <a:lnTo>
                  <a:pt x="11" y="42"/>
                </a:lnTo>
                <a:lnTo>
                  <a:pt x="15" y="50"/>
                </a:lnTo>
                <a:lnTo>
                  <a:pt x="19" y="54"/>
                </a:lnTo>
                <a:lnTo>
                  <a:pt x="23" y="54"/>
                </a:lnTo>
                <a:lnTo>
                  <a:pt x="27" y="54"/>
                </a:lnTo>
                <a:lnTo>
                  <a:pt x="30" y="54"/>
                </a:lnTo>
                <a:lnTo>
                  <a:pt x="38" y="54"/>
                </a:lnTo>
                <a:lnTo>
                  <a:pt x="46" y="46"/>
                </a:lnTo>
                <a:lnTo>
                  <a:pt x="53" y="42"/>
                </a:lnTo>
                <a:lnTo>
                  <a:pt x="57" y="34"/>
                </a:lnTo>
                <a:lnTo>
                  <a:pt x="57" y="27"/>
                </a:lnTo>
                <a:lnTo>
                  <a:pt x="53" y="19"/>
                </a:lnTo>
                <a:lnTo>
                  <a:pt x="50" y="15"/>
                </a:lnTo>
                <a:lnTo>
                  <a:pt x="46" y="11"/>
                </a:lnTo>
                <a:lnTo>
                  <a:pt x="38" y="11"/>
                </a:lnTo>
                <a:lnTo>
                  <a:pt x="34" y="15"/>
                </a:lnTo>
                <a:lnTo>
                  <a:pt x="27" y="8"/>
                </a:lnTo>
                <a:lnTo>
                  <a:pt x="38" y="0"/>
                </a:lnTo>
                <a:lnTo>
                  <a:pt x="46" y="0"/>
                </a:lnTo>
                <a:lnTo>
                  <a:pt x="57" y="8"/>
                </a:lnTo>
                <a:lnTo>
                  <a:pt x="65" y="11"/>
                </a:lnTo>
                <a:lnTo>
                  <a:pt x="69" y="23"/>
                </a:lnTo>
                <a:lnTo>
                  <a:pt x="69" y="31"/>
                </a:lnTo>
                <a:lnTo>
                  <a:pt x="69" y="34"/>
                </a:lnTo>
                <a:lnTo>
                  <a:pt x="65" y="46"/>
                </a:lnTo>
                <a:lnTo>
                  <a:pt x="53" y="57"/>
                </a:lnTo>
                <a:lnTo>
                  <a:pt x="42" y="65"/>
                </a:lnTo>
                <a:lnTo>
                  <a:pt x="27" y="65"/>
                </a:lnTo>
                <a:lnTo>
                  <a:pt x="15" y="61"/>
                </a:lnTo>
                <a:lnTo>
                  <a:pt x="7" y="54"/>
                </a:lnTo>
                <a:lnTo>
                  <a:pt x="7" y="57"/>
                </a:lnTo>
                <a:lnTo>
                  <a:pt x="7" y="5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4" name="Freeform 52"/>
          <p:cNvSpPr>
            <a:spLocks/>
          </p:cNvSpPr>
          <p:nvPr/>
        </p:nvSpPr>
        <p:spPr bwMode="auto">
          <a:xfrm>
            <a:off x="2930525" y="5019675"/>
            <a:ext cx="177800" cy="127000"/>
          </a:xfrm>
          <a:custGeom>
            <a:avLst/>
            <a:gdLst/>
            <a:ahLst/>
            <a:cxnLst>
              <a:cxn ang="0">
                <a:pos x="27" y="46"/>
              </a:cxn>
              <a:cxn ang="0">
                <a:pos x="20" y="38"/>
              </a:cxn>
              <a:cxn ang="0">
                <a:pos x="73" y="0"/>
              </a:cxn>
              <a:cxn ang="0">
                <a:pos x="81" y="8"/>
              </a:cxn>
              <a:cxn ang="0">
                <a:pos x="27" y="46"/>
              </a:cxn>
              <a:cxn ang="0">
                <a:pos x="8" y="61"/>
              </a:cxn>
              <a:cxn ang="0">
                <a:pos x="0" y="54"/>
              </a:cxn>
              <a:cxn ang="0">
                <a:pos x="8" y="46"/>
              </a:cxn>
              <a:cxn ang="0">
                <a:pos x="16" y="54"/>
              </a:cxn>
              <a:cxn ang="0">
                <a:pos x="8" y="61"/>
              </a:cxn>
              <a:cxn ang="0">
                <a:pos x="27" y="46"/>
              </a:cxn>
            </a:cxnLst>
            <a:rect l="0" t="0" r="r" b="b"/>
            <a:pathLst>
              <a:path w="82" h="62">
                <a:moveTo>
                  <a:pt x="27" y="46"/>
                </a:moveTo>
                <a:lnTo>
                  <a:pt x="20" y="38"/>
                </a:lnTo>
                <a:lnTo>
                  <a:pt x="73" y="0"/>
                </a:lnTo>
                <a:lnTo>
                  <a:pt x="81" y="8"/>
                </a:lnTo>
                <a:lnTo>
                  <a:pt x="27" y="46"/>
                </a:lnTo>
                <a:lnTo>
                  <a:pt x="8" y="61"/>
                </a:lnTo>
                <a:lnTo>
                  <a:pt x="0" y="54"/>
                </a:lnTo>
                <a:lnTo>
                  <a:pt x="8" y="46"/>
                </a:lnTo>
                <a:lnTo>
                  <a:pt x="16" y="54"/>
                </a:lnTo>
                <a:lnTo>
                  <a:pt x="8" y="61"/>
                </a:lnTo>
                <a:lnTo>
                  <a:pt x="27" y="46"/>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5" name="Freeform 53"/>
          <p:cNvSpPr>
            <a:spLocks/>
          </p:cNvSpPr>
          <p:nvPr/>
        </p:nvSpPr>
        <p:spPr bwMode="auto">
          <a:xfrm>
            <a:off x="2906713" y="4914900"/>
            <a:ext cx="160337" cy="136525"/>
          </a:xfrm>
          <a:custGeom>
            <a:avLst/>
            <a:gdLst/>
            <a:ahLst/>
            <a:cxnLst>
              <a:cxn ang="0">
                <a:pos x="54" y="42"/>
              </a:cxn>
              <a:cxn ang="0">
                <a:pos x="58" y="38"/>
              </a:cxn>
              <a:cxn ang="0">
                <a:pos x="61" y="35"/>
              </a:cxn>
              <a:cxn ang="0">
                <a:pos x="61" y="27"/>
              </a:cxn>
              <a:cxn ang="0">
                <a:pos x="58" y="19"/>
              </a:cxn>
              <a:cxn ang="0">
                <a:pos x="54" y="15"/>
              </a:cxn>
              <a:cxn ang="0">
                <a:pos x="50" y="12"/>
              </a:cxn>
              <a:cxn ang="0">
                <a:pos x="42" y="12"/>
              </a:cxn>
              <a:cxn ang="0">
                <a:pos x="38" y="12"/>
              </a:cxn>
              <a:cxn ang="0">
                <a:pos x="35" y="15"/>
              </a:cxn>
              <a:cxn ang="0">
                <a:pos x="35" y="19"/>
              </a:cxn>
              <a:cxn ang="0">
                <a:pos x="38" y="31"/>
              </a:cxn>
              <a:cxn ang="0">
                <a:pos x="42" y="38"/>
              </a:cxn>
              <a:cxn ang="0">
                <a:pos x="42" y="50"/>
              </a:cxn>
              <a:cxn ang="0">
                <a:pos x="42" y="58"/>
              </a:cxn>
              <a:cxn ang="0">
                <a:pos x="38" y="65"/>
              </a:cxn>
              <a:cxn ang="0">
                <a:pos x="31" y="65"/>
              </a:cxn>
              <a:cxn ang="0">
                <a:pos x="19" y="65"/>
              </a:cxn>
              <a:cxn ang="0">
                <a:pos x="11" y="61"/>
              </a:cxn>
              <a:cxn ang="0">
                <a:pos x="4" y="54"/>
              </a:cxn>
              <a:cxn ang="0">
                <a:pos x="0" y="42"/>
              </a:cxn>
              <a:cxn ang="0">
                <a:pos x="0" y="38"/>
              </a:cxn>
              <a:cxn ang="0">
                <a:pos x="0" y="31"/>
              </a:cxn>
              <a:cxn ang="0">
                <a:pos x="4" y="27"/>
              </a:cxn>
              <a:cxn ang="0">
                <a:pos x="8" y="23"/>
              </a:cxn>
              <a:cxn ang="0">
                <a:pos x="15" y="31"/>
              </a:cxn>
              <a:cxn ang="0">
                <a:pos x="11" y="35"/>
              </a:cxn>
              <a:cxn ang="0">
                <a:pos x="11" y="42"/>
              </a:cxn>
              <a:cxn ang="0">
                <a:pos x="15" y="50"/>
              </a:cxn>
              <a:cxn ang="0">
                <a:pos x="19" y="54"/>
              </a:cxn>
              <a:cxn ang="0">
                <a:pos x="23" y="58"/>
              </a:cxn>
              <a:cxn ang="0">
                <a:pos x="27" y="58"/>
              </a:cxn>
              <a:cxn ang="0">
                <a:pos x="31" y="54"/>
              </a:cxn>
              <a:cxn ang="0">
                <a:pos x="31" y="50"/>
              </a:cxn>
              <a:cxn ang="0">
                <a:pos x="31" y="42"/>
              </a:cxn>
              <a:cxn ang="0">
                <a:pos x="27" y="35"/>
              </a:cxn>
              <a:cxn ang="0">
                <a:pos x="23" y="15"/>
              </a:cxn>
              <a:cxn ang="0">
                <a:pos x="27" y="8"/>
              </a:cxn>
              <a:cxn ang="0">
                <a:pos x="31" y="4"/>
              </a:cxn>
              <a:cxn ang="0">
                <a:pos x="38" y="0"/>
              </a:cxn>
              <a:cxn ang="0">
                <a:pos x="50" y="0"/>
              </a:cxn>
              <a:cxn ang="0">
                <a:pos x="58" y="4"/>
              </a:cxn>
              <a:cxn ang="0">
                <a:pos x="65" y="15"/>
              </a:cxn>
              <a:cxn ang="0">
                <a:pos x="69" y="27"/>
              </a:cxn>
              <a:cxn ang="0">
                <a:pos x="73" y="31"/>
              </a:cxn>
              <a:cxn ang="0">
                <a:pos x="69" y="35"/>
              </a:cxn>
              <a:cxn ang="0">
                <a:pos x="65" y="46"/>
              </a:cxn>
              <a:cxn ang="0">
                <a:pos x="61" y="50"/>
              </a:cxn>
              <a:cxn ang="0">
                <a:pos x="54" y="42"/>
              </a:cxn>
              <a:cxn ang="0">
                <a:pos x="4" y="54"/>
              </a:cxn>
              <a:cxn ang="0">
                <a:pos x="54" y="42"/>
              </a:cxn>
            </a:cxnLst>
            <a:rect l="0" t="0" r="r" b="b"/>
            <a:pathLst>
              <a:path w="74" h="66">
                <a:moveTo>
                  <a:pt x="54" y="42"/>
                </a:moveTo>
                <a:lnTo>
                  <a:pt x="58" y="38"/>
                </a:lnTo>
                <a:lnTo>
                  <a:pt x="61" y="35"/>
                </a:lnTo>
                <a:lnTo>
                  <a:pt x="61" y="27"/>
                </a:lnTo>
                <a:lnTo>
                  <a:pt x="58" y="19"/>
                </a:lnTo>
                <a:lnTo>
                  <a:pt x="54" y="15"/>
                </a:lnTo>
                <a:lnTo>
                  <a:pt x="50" y="12"/>
                </a:lnTo>
                <a:lnTo>
                  <a:pt x="42" y="12"/>
                </a:lnTo>
                <a:lnTo>
                  <a:pt x="38" y="12"/>
                </a:lnTo>
                <a:lnTo>
                  <a:pt x="35" y="15"/>
                </a:lnTo>
                <a:lnTo>
                  <a:pt x="35" y="19"/>
                </a:lnTo>
                <a:lnTo>
                  <a:pt x="38" y="31"/>
                </a:lnTo>
                <a:lnTo>
                  <a:pt x="42" y="38"/>
                </a:lnTo>
                <a:lnTo>
                  <a:pt x="42" y="50"/>
                </a:lnTo>
                <a:lnTo>
                  <a:pt x="42" y="58"/>
                </a:lnTo>
                <a:lnTo>
                  <a:pt x="38" y="65"/>
                </a:lnTo>
                <a:lnTo>
                  <a:pt x="31" y="65"/>
                </a:lnTo>
                <a:lnTo>
                  <a:pt x="19" y="65"/>
                </a:lnTo>
                <a:lnTo>
                  <a:pt x="11" y="61"/>
                </a:lnTo>
                <a:lnTo>
                  <a:pt x="4" y="54"/>
                </a:lnTo>
                <a:lnTo>
                  <a:pt x="0" y="42"/>
                </a:lnTo>
                <a:lnTo>
                  <a:pt x="0" y="38"/>
                </a:lnTo>
                <a:lnTo>
                  <a:pt x="0" y="31"/>
                </a:lnTo>
                <a:lnTo>
                  <a:pt x="4" y="27"/>
                </a:lnTo>
                <a:lnTo>
                  <a:pt x="8" y="23"/>
                </a:lnTo>
                <a:lnTo>
                  <a:pt x="15" y="31"/>
                </a:lnTo>
                <a:lnTo>
                  <a:pt x="11" y="35"/>
                </a:lnTo>
                <a:lnTo>
                  <a:pt x="11" y="42"/>
                </a:lnTo>
                <a:lnTo>
                  <a:pt x="15" y="50"/>
                </a:lnTo>
                <a:lnTo>
                  <a:pt x="19" y="54"/>
                </a:lnTo>
                <a:lnTo>
                  <a:pt x="23" y="58"/>
                </a:lnTo>
                <a:lnTo>
                  <a:pt x="27" y="58"/>
                </a:lnTo>
                <a:lnTo>
                  <a:pt x="31" y="54"/>
                </a:lnTo>
                <a:lnTo>
                  <a:pt x="31" y="50"/>
                </a:lnTo>
                <a:lnTo>
                  <a:pt x="31" y="42"/>
                </a:lnTo>
                <a:lnTo>
                  <a:pt x="27" y="35"/>
                </a:lnTo>
                <a:lnTo>
                  <a:pt x="23" y="15"/>
                </a:lnTo>
                <a:lnTo>
                  <a:pt x="27" y="8"/>
                </a:lnTo>
                <a:lnTo>
                  <a:pt x="31" y="4"/>
                </a:lnTo>
                <a:lnTo>
                  <a:pt x="38" y="0"/>
                </a:lnTo>
                <a:lnTo>
                  <a:pt x="50" y="0"/>
                </a:lnTo>
                <a:lnTo>
                  <a:pt x="58" y="4"/>
                </a:lnTo>
                <a:lnTo>
                  <a:pt x="65" y="15"/>
                </a:lnTo>
                <a:lnTo>
                  <a:pt x="69" y="27"/>
                </a:lnTo>
                <a:lnTo>
                  <a:pt x="73" y="31"/>
                </a:lnTo>
                <a:lnTo>
                  <a:pt x="69" y="35"/>
                </a:lnTo>
                <a:lnTo>
                  <a:pt x="65" y="46"/>
                </a:lnTo>
                <a:lnTo>
                  <a:pt x="61" y="50"/>
                </a:lnTo>
                <a:lnTo>
                  <a:pt x="54" y="42"/>
                </a:lnTo>
                <a:lnTo>
                  <a:pt x="4" y="54"/>
                </a:lnTo>
                <a:lnTo>
                  <a:pt x="54" y="4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6" name="Freeform 54"/>
          <p:cNvSpPr>
            <a:spLocks/>
          </p:cNvSpPr>
          <p:nvPr/>
        </p:nvSpPr>
        <p:spPr bwMode="auto">
          <a:xfrm>
            <a:off x="2816225" y="4859338"/>
            <a:ext cx="184150" cy="122237"/>
          </a:xfrm>
          <a:custGeom>
            <a:avLst/>
            <a:gdLst/>
            <a:ahLst/>
            <a:cxnLst>
              <a:cxn ang="0">
                <a:pos x="27" y="42"/>
              </a:cxn>
              <a:cxn ang="0">
                <a:pos x="19" y="35"/>
              </a:cxn>
              <a:cxn ang="0">
                <a:pos x="77" y="0"/>
              </a:cxn>
              <a:cxn ang="0">
                <a:pos x="84" y="8"/>
              </a:cxn>
              <a:cxn ang="0">
                <a:pos x="27" y="42"/>
              </a:cxn>
              <a:cxn ang="0">
                <a:pos x="4" y="58"/>
              </a:cxn>
              <a:cxn ang="0">
                <a:pos x="0" y="46"/>
              </a:cxn>
              <a:cxn ang="0">
                <a:pos x="11" y="39"/>
              </a:cxn>
              <a:cxn ang="0">
                <a:pos x="15" y="50"/>
              </a:cxn>
              <a:cxn ang="0">
                <a:pos x="4" y="58"/>
              </a:cxn>
              <a:cxn ang="0">
                <a:pos x="27" y="42"/>
              </a:cxn>
            </a:cxnLst>
            <a:rect l="0" t="0" r="r" b="b"/>
            <a:pathLst>
              <a:path w="85" h="59">
                <a:moveTo>
                  <a:pt x="27" y="42"/>
                </a:moveTo>
                <a:lnTo>
                  <a:pt x="19" y="35"/>
                </a:lnTo>
                <a:lnTo>
                  <a:pt x="77" y="0"/>
                </a:lnTo>
                <a:lnTo>
                  <a:pt x="84" y="8"/>
                </a:lnTo>
                <a:lnTo>
                  <a:pt x="27" y="42"/>
                </a:lnTo>
                <a:lnTo>
                  <a:pt x="4" y="58"/>
                </a:lnTo>
                <a:lnTo>
                  <a:pt x="0" y="46"/>
                </a:lnTo>
                <a:lnTo>
                  <a:pt x="11" y="39"/>
                </a:lnTo>
                <a:lnTo>
                  <a:pt x="15" y="50"/>
                </a:lnTo>
                <a:lnTo>
                  <a:pt x="4" y="58"/>
                </a:lnTo>
                <a:lnTo>
                  <a:pt x="27" y="4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7" name="Freeform 55"/>
          <p:cNvSpPr>
            <a:spLocks/>
          </p:cNvSpPr>
          <p:nvPr/>
        </p:nvSpPr>
        <p:spPr bwMode="auto">
          <a:xfrm>
            <a:off x="2798763" y="4748213"/>
            <a:ext cx="152400" cy="130175"/>
          </a:xfrm>
          <a:custGeom>
            <a:avLst/>
            <a:gdLst/>
            <a:ahLst/>
            <a:cxnLst>
              <a:cxn ang="0">
                <a:pos x="58" y="20"/>
              </a:cxn>
              <a:cxn ang="0">
                <a:pos x="54" y="16"/>
              </a:cxn>
              <a:cxn ang="0">
                <a:pos x="50" y="12"/>
              </a:cxn>
              <a:cxn ang="0">
                <a:pos x="46" y="8"/>
              </a:cxn>
              <a:cxn ang="0">
                <a:pos x="42" y="8"/>
              </a:cxn>
              <a:cxn ang="0">
                <a:pos x="35" y="12"/>
              </a:cxn>
              <a:cxn ang="0">
                <a:pos x="23" y="16"/>
              </a:cxn>
              <a:cxn ang="0">
                <a:pos x="15" y="20"/>
              </a:cxn>
              <a:cxn ang="0">
                <a:pos x="12" y="23"/>
              </a:cxn>
              <a:cxn ang="0">
                <a:pos x="12" y="31"/>
              </a:cxn>
              <a:cxn ang="0">
                <a:pos x="8" y="35"/>
              </a:cxn>
              <a:cxn ang="0">
                <a:pos x="12" y="39"/>
              </a:cxn>
              <a:cxn ang="0">
                <a:pos x="12" y="43"/>
              </a:cxn>
              <a:cxn ang="0">
                <a:pos x="19" y="50"/>
              </a:cxn>
              <a:cxn ang="0">
                <a:pos x="23" y="54"/>
              </a:cxn>
              <a:cxn ang="0">
                <a:pos x="27" y="54"/>
              </a:cxn>
              <a:cxn ang="0">
                <a:pos x="35" y="50"/>
              </a:cxn>
              <a:cxn ang="0">
                <a:pos x="46" y="46"/>
              </a:cxn>
              <a:cxn ang="0">
                <a:pos x="54" y="43"/>
              </a:cxn>
              <a:cxn ang="0">
                <a:pos x="58" y="35"/>
              </a:cxn>
              <a:cxn ang="0">
                <a:pos x="58" y="31"/>
              </a:cxn>
              <a:cxn ang="0">
                <a:pos x="61" y="27"/>
              </a:cxn>
              <a:cxn ang="0">
                <a:pos x="58" y="20"/>
              </a:cxn>
              <a:cxn ang="0">
                <a:pos x="4" y="46"/>
              </a:cxn>
              <a:cxn ang="0">
                <a:pos x="0" y="35"/>
              </a:cxn>
              <a:cxn ang="0">
                <a:pos x="0" y="23"/>
              </a:cxn>
              <a:cxn ang="0">
                <a:pos x="4" y="20"/>
              </a:cxn>
              <a:cxn ang="0">
                <a:pos x="8" y="16"/>
              </a:cxn>
              <a:cxn ang="0">
                <a:pos x="19" y="4"/>
              </a:cxn>
              <a:cxn ang="0">
                <a:pos x="31" y="0"/>
              </a:cxn>
              <a:cxn ang="0">
                <a:pos x="46" y="0"/>
              </a:cxn>
              <a:cxn ang="0">
                <a:pos x="50" y="0"/>
              </a:cxn>
              <a:cxn ang="0">
                <a:pos x="58" y="4"/>
              </a:cxn>
              <a:cxn ang="0">
                <a:pos x="61" y="8"/>
              </a:cxn>
              <a:cxn ang="0">
                <a:pos x="65" y="16"/>
              </a:cxn>
              <a:cxn ang="0">
                <a:pos x="69" y="27"/>
              </a:cxn>
              <a:cxn ang="0">
                <a:pos x="69" y="31"/>
              </a:cxn>
              <a:cxn ang="0">
                <a:pos x="69" y="39"/>
              </a:cxn>
              <a:cxn ang="0">
                <a:pos x="61" y="50"/>
              </a:cxn>
              <a:cxn ang="0">
                <a:pos x="50" y="58"/>
              </a:cxn>
              <a:cxn ang="0">
                <a:pos x="35" y="62"/>
              </a:cxn>
              <a:cxn ang="0">
                <a:pos x="23" y="62"/>
              </a:cxn>
              <a:cxn ang="0">
                <a:pos x="15" y="62"/>
              </a:cxn>
              <a:cxn ang="0">
                <a:pos x="12" y="58"/>
              </a:cxn>
              <a:cxn ang="0">
                <a:pos x="4" y="46"/>
              </a:cxn>
              <a:cxn ang="0">
                <a:pos x="4" y="50"/>
              </a:cxn>
              <a:cxn ang="0">
                <a:pos x="4" y="46"/>
              </a:cxn>
              <a:cxn ang="0">
                <a:pos x="58" y="20"/>
              </a:cxn>
            </a:cxnLst>
            <a:rect l="0" t="0" r="r" b="b"/>
            <a:pathLst>
              <a:path w="70" h="63">
                <a:moveTo>
                  <a:pt x="58" y="20"/>
                </a:moveTo>
                <a:lnTo>
                  <a:pt x="54" y="16"/>
                </a:lnTo>
                <a:lnTo>
                  <a:pt x="50" y="12"/>
                </a:lnTo>
                <a:lnTo>
                  <a:pt x="46" y="8"/>
                </a:lnTo>
                <a:lnTo>
                  <a:pt x="42" y="8"/>
                </a:lnTo>
                <a:lnTo>
                  <a:pt x="35" y="12"/>
                </a:lnTo>
                <a:lnTo>
                  <a:pt x="23" y="16"/>
                </a:lnTo>
                <a:lnTo>
                  <a:pt x="15" y="20"/>
                </a:lnTo>
                <a:lnTo>
                  <a:pt x="12" y="23"/>
                </a:lnTo>
                <a:lnTo>
                  <a:pt x="12" y="31"/>
                </a:lnTo>
                <a:lnTo>
                  <a:pt x="8" y="35"/>
                </a:lnTo>
                <a:lnTo>
                  <a:pt x="12" y="39"/>
                </a:lnTo>
                <a:lnTo>
                  <a:pt x="12" y="43"/>
                </a:lnTo>
                <a:lnTo>
                  <a:pt x="19" y="50"/>
                </a:lnTo>
                <a:lnTo>
                  <a:pt x="23" y="54"/>
                </a:lnTo>
                <a:lnTo>
                  <a:pt x="27" y="54"/>
                </a:lnTo>
                <a:lnTo>
                  <a:pt x="35" y="50"/>
                </a:lnTo>
                <a:lnTo>
                  <a:pt x="46" y="46"/>
                </a:lnTo>
                <a:lnTo>
                  <a:pt x="54" y="43"/>
                </a:lnTo>
                <a:lnTo>
                  <a:pt x="58" y="35"/>
                </a:lnTo>
                <a:lnTo>
                  <a:pt x="58" y="31"/>
                </a:lnTo>
                <a:lnTo>
                  <a:pt x="61" y="27"/>
                </a:lnTo>
                <a:lnTo>
                  <a:pt x="58" y="20"/>
                </a:lnTo>
                <a:lnTo>
                  <a:pt x="4" y="46"/>
                </a:lnTo>
                <a:lnTo>
                  <a:pt x="0" y="35"/>
                </a:lnTo>
                <a:lnTo>
                  <a:pt x="0" y="23"/>
                </a:lnTo>
                <a:lnTo>
                  <a:pt x="4" y="20"/>
                </a:lnTo>
                <a:lnTo>
                  <a:pt x="8" y="16"/>
                </a:lnTo>
                <a:lnTo>
                  <a:pt x="19" y="4"/>
                </a:lnTo>
                <a:lnTo>
                  <a:pt x="31" y="0"/>
                </a:lnTo>
                <a:lnTo>
                  <a:pt x="46" y="0"/>
                </a:lnTo>
                <a:lnTo>
                  <a:pt x="50" y="0"/>
                </a:lnTo>
                <a:lnTo>
                  <a:pt x="58" y="4"/>
                </a:lnTo>
                <a:lnTo>
                  <a:pt x="61" y="8"/>
                </a:lnTo>
                <a:lnTo>
                  <a:pt x="65" y="16"/>
                </a:lnTo>
                <a:lnTo>
                  <a:pt x="69" y="27"/>
                </a:lnTo>
                <a:lnTo>
                  <a:pt x="69" y="31"/>
                </a:lnTo>
                <a:lnTo>
                  <a:pt x="69" y="39"/>
                </a:lnTo>
                <a:lnTo>
                  <a:pt x="61" y="50"/>
                </a:lnTo>
                <a:lnTo>
                  <a:pt x="50" y="58"/>
                </a:lnTo>
                <a:lnTo>
                  <a:pt x="35" y="62"/>
                </a:lnTo>
                <a:lnTo>
                  <a:pt x="23" y="62"/>
                </a:lnTo>
                <a:lnTo>
                  <a:pt x="15" y="62"/>
                </a:lnTo>
                <a:lnTo>
                  <a:pt x="12" y="58"/>
                </a:lnTo>
                <a:lnTo>
                  <a:pt x="4" y="46"/>
                </a:lnTo>
                <a:lnTo>
                  <a:pt x="4" y="50"/>
                </a:lnTo>
                <a:lnTo>
                  <a:pt x="4" y="46"/>
                </a:lnTo>
                <a:lnTo>
                  <a:pt x="58" y="2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8" name="Freeform 56"/>
          <p:cNvSpPr>
            <a:spLocks/>
          </p:cNvSpPr>
          <p:nvPr/>
        </p:nvSpPr>
        <p:spPr bwMode="auto">
          <a:xfrm>
            <a:off x="2716213" y="4595813"/>
            <a:ext cx="176212" cy="161925"/>
          </a:xfrm>
          <a:custGeom>
            <a:avLst/>
            <a:gdLst/>
            <a:ahLst/>
            <a:cxnLst>
              <a:cxn ang="0">
                <a:pos x="19" y="77"/>
              </a:cxn>
              <a:cxn ang="0">
                <a:pos x="15" y="70"/>
              </a:cxn>
              <a:cxn ang="0">
                <a:pos x="23" y="66"/>
              </a:cxn>
              <a:cxn ang="0">
                <a:pos x="19" y="62"/>
              </a:cxn>
              <a:cxn ang="0">
                <a:pos x="11" y="58"/>
              </a:cxn>
              <a:cxn ang="0">
                <a:pos x="7" y="54"/>
              </a:cxn>
              <a:cxn ang="0">
                <a:pos x="3" y="50"/>
              </a:cxn>
              <a:cxn ang="0">
                <a:pos x="3" y="43"/>
              </a:cxn>
              <a:cxn ang="0">
                <a:pos x="0" y="39"/>
              </a:cxn>
              <a:cxn ang="0">
                <a:pos x="3" y="31"/>
              </a:cxn>
              <a:cxn ang="0">
                <a:pos x="3" y="27"/>
              </a:cxn>
              <a:cxn ang="0">
                <a:pos x="11" y="23"/>
              </a:cxn>
              <a:cxn ang="0">
                <a:pos x="19" y="20"/>
              </a:cxn>
              <a:cxn ang="0">
                <a:pos x="57" y="0"/>
              </a:cxn>
              <a:cxn ang="0">
                <a:pos x="61" y="8"/>
              </a:cxn>
              <a:cxn ang="0">
                <a:pos x="23" y="27"/>
              </a:cxn>
              <a:cxn ang="0">
                <a:pos x="15" y="35"/>
              </a:cxn>
              <a:cxn ang="0">
                <a:pos x="11" y="39"/>
              </a:cxn>
              <a:cxn ang="0">
                <a:pos x="15" y="46"/>
              </a:cxn>
              <a:cxn ang="0">
                <a:pos x="19" y="54"/>
              </a:cxn>
              <a:cxn ang="0">
                <a:pos x="23" y="54"/>
              </a:cxn>
              <a:cxn ang="0">
                <a:pos x="27" y="58"/>
              </a:cxn>
              <a:cxn ang="0">
                <a:pos x="34" y="58"/>
              </a:cxn>
              <a:cxn ang="0">
                <a:pos x="42" y="54"/>
              </a:cxn>
              <a:cxn ang="0">
                <a:pos x="76" y="39"/>
              </a:cxn>
              <a:cxn ang="0">
                <a:pos x="80" y="50"/>
              </a:cxn>
              <a:cxn ang="0">
                <a:pos x="19" y="77"/>
              </a:cxn>
              <a:cxn ang="0">
                <a:pos x="7" y="54"/>
              </a:cxn>
              <a:cxn ang="0">
                <a:pos x="19" y="77"/>
              </a:cxn>
            </a:cxnLst>
            <a:rect l="0" t="0" r="r" b="b"/>
            <a:pathLst>
              <a:path w="81" h="78">
                <a:moveTo>
                  <a:pt x="19" y="77"/>
                </a:moveTo>
                <a:lnTo>
                  <a:pt x="15" y="70"/>
                </a:lnTo>
                <a:lnTo>
                  <a:pt x="23" y="66"/>
                </a:lnTo>
                <a:lnTo>
                  <a:pt x="19" y="62"/>
                </a:lnTo>
                <a:lnTo>
                  <a:pt x="11" y="58"/>
                </a:lnTo>
                <a:lnTo>
                  <a:pt x="7" y="54"/>
                </a:lnTo>
                <a:lnTo>
                  <a:pt x="3" y="50"/>
                </a:lnTo>
                <a:lnTo>
                  <a:pt x="3" y="43"/>
                </a:lnTo>
                <a:lnTo>
                  <a:pt x="0" y="39"/>
                </a:lnTo>
                <a:lnTo>
                  <a:pt x="3" y="31"/>
                </a:lnTo>
                <a:lnTo>
                  <a:pt x="3" y="27"/>
                </a:lnTo>
                <a:lnTo>
                  <a:pt x="11" y="23"/>
                </a:lnTo>
                <a:lnTo>
                  <a:pt x="19" y="20"/>
                </a:lnTo>
                <a:lnTo>
                  <a:pt x="57" y="0"/>
                </a:lnTo>
                <a:lnTo>
                  <a:pt x="61" y="8"/>
                </a:lnTo>
                <a:lnTo>
                  <a:pt x="23" y="27"/>
                </a:lnTo>
                <a:lnTo>
                  <a:pt x="15" y="35"/>
                </a:lnTo>
                <a:lnTo>
                  <a:pt x="11" y="39"/>
                </a:lnTo>
                <a:lnTo>
                  <a:pt x="15" y="46"/>
                </a:lnTo>
                <a:lnTo>
                  <a:pt x="19" y="54"/>
                </a:lnTo>
                <a:lnTo>
                  <a:pt x="23" y="54"/>
                </a:lnTo>
                <a:lnTo>
                  <a:pt x="27" y="58"/>
                </a:lnTo>
                <a:lnTo>
                  <a:pt x="34" y="58"/>
                </a:lnTo>
                <a:lnTo>
                  <a:pt x="42" y="54"/>
                </a:lnTo>
                <a:lnTo>
                  <a:pt x="76" y="39"/>
                </a:lnTo>
                <a:lnTo>
                  <a:pt x="80" y="50"/>
                </a:lnTo>
                <a:lnTo>
                  <a:pt x="19" y="77"/>
                </a:lnTo>
                <a:lnTo>
                  <a:pt x="7" y="54"/>
                </a:lnTo>
                <a:lnTo>
                  <a:pt x="19" y="7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89" name="Freeform 57"/>
          <p:cNvSpPr>
            <a:spLocks/>
          </p:cNvSpPr>
          <p:nvPr/>
        </p:nvSpPr>
        <p:spPr bwMode="auto">
          <a:xfrm>
            <a:off x="2716213" y="4533900"/>
            <a:ext cx="52387" cy="73025"/>
          </a:xfrm>
          <a:custGeom>
            <a:avLst/>
            <a:gdLst/>
            <a:ahLst/>
            <a:cxnLst>
              <a:cxn ang="0">
                <a:pos x="11" y="34"/>
              </a:cxn>
              <a:cxn ang="0">
                <a:pos x="0" y="4"/>
              </a:cxn>
              <a:cxn ang="0">
                <a:pos x="11" y="0"/>
              </a:cxn>
              <a:cxn ang="0">
                <a:pos x="23" y="30"/>
              </a:cxn>
              <a:cxn ang="0">
                <a:pos x="11" y="34"/>
              </a:cxn>
            </a:cxnLst>
            <a:rect l="0" t="0" r="r" b="b"/>
            <a:pathLst>
              <a:path w="24" h="35">
                <a:moveTo>
                  <a:pt x="11" y="34"/>
                </a:moveTo>
                <a:lnTo>
                  <a:pt x="0" y="4"/>
                </a:lnTo>
                <a:lnTo>
                  <a:pt x="11" y="0"/>
                </a:lnTo>
                <a:lnTo>
                  <a:pt x="23" y="30"/>
                </a:lnTo>
                <a:lnTo>
                  <a:pt x="11" y="3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0" name="Freeform 58"/>
          <p:cNvSpPr>
            <a:spLocks/>
          </p:cNvSpPr>
          <p:nvPr/>
        </p:nvSpPr>
        <p:spPr bwMode="auto">
          <a:xfrm>
            <a:off x="2590800" y="4310063"/>
            <a:ext cx="201613" cy="227012"/>
          </a:xfrm>
          <a:custGeom>
            <a:avLst/>
            <a:gdLst/>
            <a:ahLst/>
            <a:cxnLst>
              <a:cxn ang="0">
                <a:pos x="27" y="108"/>
              </a:cxn>
              <a:cxn ang="0">
                <a:pos x="23" y="96"/>
              </a:cxn>
              <a:cxn ang="0">
                <a:pos x="35" y="92"/>
              </a:cxn>
              <a:cxn ang="0">
                <a:pos x="23" y="88"/>
              </a:cxn>
              <a:cxn ang="0">
                <a:pos x="19" y="85"/>
              </a:cxn>
              <a:cxn ang="0">
                <a:pos x="15" y="77"/>
              </a:cxn>
              <a:cxn ang="0">
                <a:pos x="15" y="73"/>
              </a:cxn>
              <a:cxn ang="0">
                <a:pos x="15" y="65"/>
              </a:cxn>
              <a:cxn ang="0">
                <a:pos x="19" y="58"/>
              </a:cxn>
              <a:cxn ang="0">
                <a:pos x="15" y="58"/>
              </a:cxn>
              <a:cxn ang="0">
                <a:pos x="8" y="54"/>
              </a:cxn>
              <a:cxn ang="0">
                <a:pos x="4" y="50"/>
              </a:cxn>
              <a:cxn ang="0">
                <a:pos x="4" y="42"/>
              </a:cxn>
              <a:cxn ang="0">
                <a:pos x="0" y="39"/>
              </a:cxn>
              <a:cxn ang="0">
                <a:pos x="0" y="31"/>
              </a:cxn>
              <a:cxn ang="0">
                <a:pos x="4" y="27"/>
              </a:cxn>
              <a:cxn ang="0">
                <a:pos x="4" y="23"/>
              </a:cxn>
              <a:cxn ang="0">
                <a:pos x="12" y="19"/>
              </a:cxn>
              <a:cxn ang="0">
                <a:pos x="19" y="16"/>
              </a:cxn>
              <a:cxn ang="0">
                <a:pos x="61" y="0"/>
              </a:cxn>
              <a:cxn ang="0">
                <a:pos x="65" y="12"/>
              </a:cxn>
              <a:cxn ang="0">
                <a:pos x="19" y="27"/>
              </a:cxn>
              <a:cxn ang="0">
                <a:pos x="15" y="31"/>
              </a:cxn>
              <a:cxn ang="0">
                <a:pos x="12" y="35"/>
              </a:cxn>
              <a:cxn ang="0">
                <a:pos x="12" y="39"/>
              </a:cxn>
              <a:cxn ang="0">
                <a:pos x="12" y="42"/>
              </a:cxn>
              <a:cxn ang="0">
                <a:pos x="15" y="46"/>
              </a:cxn>
              <a:cxn ang="0">
                <a:pos x="23" y="50"/>
              </a:cxn>
              <a:cxn ang="0">
                <a:pos x="27" y="54"/>
              </a:cxn>
              <a:cxn ang="0">
                <a:pos x="38" y="50"/>
              </a:cxn>
              <a:cxn ang="0">
                <a:pos x="73" y="39"/>
              </a:cxn>
              <a:cxn ang="0">
                <a:pos x="77" y="46"/>
              </a:cxn>
              <a:cxn ang="0">
                <a:pos x="35" y="62"/>
              </a:cxn>
              <a:cxn ang="0">
                <a:pos x="27" y="69"/>
              </a:cxn>
              <a:cxn ang="0">
                <a:pos x="27" y="73"/>
              </a:cxn>
              <a:cxn ang="0">
                <a:pos x="27" y="77"/>
              </a:cxn>
              <a:cxn ang="0">
                <a:pos x="31" y="85"/>
              </a:cxn>
              <a:cxn ang="0">
                <a:pos x="35" y="88"/>
              </a:cxn>
              <a:cxn ang="0">
                <a:pos x="42" y="88"/>
              </a:cxn>
              <a:cxn ang="0">
                <a:pos x="54" y="85"/>
              </a:cxn>
              <a:cxn ang="0">
                <a:pos x="88" y="73"/>
              </a:cxn>
              <a:cxn ang="0">
                <a:pos x="92" y="85"/>
              </a:cxn>
              <a:cxn ang="0">
                <a:pos x="27" y="108"/>
              </a:cxn>
            </a:cxnLst>
            <a:rect l="0" t="0" r="r" b="b"/>
            <a:pathLst>
              <a:path w="93" h="109">
                <a:moveTo>
                  <a:pt x="27" y="108"/>
                </a:moveTo>
                <a:lnTo>
                  <a:pt x="23" y="96"/>
                </a:lnTo>
                <a:lnTo>
                  <a:pt x="35" y="92"/>
                </a:lnTo>
                <a:lnTo>
                  <a:pt x="23" y="88"/>
                </a:lnTo>
                <a:lnTo>
                  <a:pt x="19" y="85"/>
                </a:lnTo>
                <a:lnTo>
                  <a:pt x="15" y="77"/>
                </a:lnTo>
                <a:lnTo>
                  <a:pt x="15" y="73"/>
                </a:lnTo>
                <a:lnTo>
                  <a:pt x="15" y="65"/>
                </a:lnTo>
                <a:lnTo>
                  <a:pt x="19" y="58"/>
                </a:lnTo>
                <a:lnTo>
                  <a:pt x="15" y="58"/>
                </a:lnTo>
                <a:lnTo>
                  <a:pt x="8" y="54"/>
                </a:lnTo>
                <a:lnTo>
                  <a:pt x="4" y="50"/>
                </a:lnTo>
                <a:lnTo>
                  <a:pt x="4" y="42"/>
                </a:lnTo>
                <a:lnTo>
                  <a:pt x="0" y="39"/>
                </a:lnTo>
                <a:lnTo>
                  <a:pt x="0" y="31"/>
                </a:lnTo>
                <a:lnTo>
                  <a:pt x="4" y="27"/>
                </a:lnTo>
                <a:lnTo>
                  <a:pt x="4" y="23"/>
                </a:lnTo>
                <a:lnTo>
                  <a:pt x="12" y="19"/>
                </a:lnTo>
                <a:lnTo>
                  <a:pt x="19" y="16"/>
                </a:lnTo>
                <a:lnTo>
                  <a:pt x="61" y="0"/>
                </a:lnTo>
                <a:lnTo>
                  <a:pt x="65" y="12"/>
                </a:lnTo>
                <a:lnTo>
                  <a:pt x="19" y="27"/>
                </a:lnTo>
                <a:lnTo>
                  <a:pt x="15" y="31"/>
                </a:lnTo>
                <a:lnTo>
                  <a:pt x="12" y="35"/>
                </a:lnTo>
                <a:lnTo>
                  <a:pt x="12" y="39"/>
                </a:lnTo>
                <a:lnTo>
                  <a:pt x="12" y="42"/>
                </a:lnTo>
                <a:lnTo>
                  <a:pt x="15" y="46"/>
                </a:lnTo>
                <a:lnTo>
                  <a:pt x="23" y="50"/>
                </a:lnTo>
                <a:lnTo>
                  <a:pt x="27" y="54"/>
                </a:lnTo>
                <a:lnTo>
                  <a:pt x="38" y="50"/>
                </a:lnTo>
                <a:lnTo>
                  <a:pt x="73" y="39"/>
                </a:lnTo>
                <a:lnTo>
                  <a:pt x="77" y="46"/>
                </a:lnTo>
                <a:lnTo>
                  <a:pt x="35" y="62"/>
                </a:lnTo>
                <a:lnTo>
                  <a:pt x="27" y="69"/>
                </a:lnTo>
                <a:lnTo>
                  <a:pt x="27" y="73"/>
                </a:lnTo>
                <a:lnTo>
                  <a:pt x="27" y="77"/>
                </a:lnTo>
                <a:lnTo>
                  <a:pt x="31" y="85"/>
                </a:lnTo>
                <a:lnTo>
                  <a:pt x="35" y="88"/>
                </a:lnTo>
                <a:lnTo>
                  <a:pt x="42" y="88"/>
                </a:lnTo>
                <a:lnTo>
                  <a:pt x="54" y="85"/>
                </a:lnTo>
                <a:lnTo>
                  <a:pt x="88" y="73"/>
                </a:lnTo>
                <a:lnTo>
                  <a:pt x="92" y="85"/>
                </a:lnTo>
                <a:lnTo>
                  <a:pt x="27" y="10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1" name="Freeform 59"/>
          <p:cNvSpPr>
            <a:spLocks/>
          </p:cNvSpPr>
          <p:nvPr/>
        </p:nvSpPr>
        <p:spPr bwMode="auto">
          <a:xfrm>
            <a:off x="2549525" y="4159250"/>
            <a:ext cx="160338" cy="153988"/>
          </a:xfrm>
          <a:custGeom>
            <a:avLst/>
            <a:gdLst/>
            <a:ahLst/>
            <a:cxnLst>
              <a:cxn ang="0">
                <a:pos x="57" y="54"/>
              </a:cxn>
              <a:cxn ang="0">
                <a:pos x="61" y="46"/>
              </a:cxn>
              <a:cxn ang="0">
                <a:pos x="61" y="35"/>
              </a:cxn>
              <a:cxn ang="0">
                <a:pos x="54" y="27"/>
              </a:cxn>
              <a:cxn ang="0">
                <a:pos x="42" y="23"/>
              </a:cxn>
              <a:cxn ang="0">
                <a:pos x="31" y="27"/>
              </a:cxn>
              <a:cxn ang="0">
                <a:pos x="38" y="39"/>
              </a:cxn>
              <a:cxn ang="0">
                <a:pos x="46" y="50"/>
              </a:cxn>
              <a:cxn ang="0">
                <a:pos x="54" y="54"/>
              </a:cxn>
              <a:cxn ang="0">
                <a:pos x="23" y="31"/>
              </a:cxn>
              <a:cxn ang="0">
                <a:pos x="11" y="35"/>
              </a:cxn>
              <a:cxn ang="0">
                <a:pos x="8" y="42"/>
              </a:cxn>
              <a:cxn ang="0">
                <a:pos x="15" y="58"/>
              </a:cxn>
              <a:cxn ang="0">
                <a:pos x="23" y="62"/>
              </a:cxn>
              <a:cxn ang="0">
                <a:pos x="31" y="69"/>
              </a:cxn>
              <a:cxn ang="0">
                <a:pos x="15" y="69"/>
              </a:cxn>
              <a:cxn ang="0">
                <a:pos x="4" y="62"/>
              </a:cxn>
              <a:cxn ang="0">
                <a:pos x="0" y="42"/>
              </a:cxn>
              <a:cxn ang="0">
                <a:pos x="4" y="23"/>
              </a:cxn>
              <a:cxn ang="0">
                <a:pos x="50" y="12"/>
              </a:cxn>
              <a:cxn ang="0">
                <a:pos x="54" y="8"/>
              </a:cxn>
              <a:cxn ang="0">
                <a:pos x="50" y="0"/>
              </a:cxn>
              <a:cxn ang="0">
                <a:pos x="61" y="4"/>
              </a:cxn>
              <a:cxn ang="0">
                <a:pos x="61" y="12"/>
              </a:cxn>
              <a:cxn ang="0">
                <a:pos x="54" y="19"/>
              </a:cxn>
              <a:cxn ang="0">
                <a:pos x="65" y="27"/>
              </a:cxn>
              <a:cxn ang="0">
                <a:pos x="73" y="39"/>
              </a:cxn>
              <a:cxn ang="0">
                <a:pos x="69" y="58"/>
              </a:cxn>
              <a:cxn ang="0">
                <a:pos x="57" y="65"/>
              </a:cxn>
              <a:cxn ang="0">
                <a:pos x="42" y="65"/>
              </a:cxn>
              <a:cxn ang="0">
                <a:pos x="34" y="50"/>
              </a:cxn>
              <a:cxn ang="0">
                <a:pos x="0" y="50"/>
              </a:cxn>
              <a:cxn ang="0">
                <a:pos x="54" y="54"/>
              </a:cxn>
            </a:cxnLst>
            <a:rect l="0" t="0" r="r" b="b"/>
            <a:pathLst>
              <a:path w="74" h="74">
                <a:moveTo>
                  <a:pt x="54" y="54"/>
                </a:moveTo>
                <a:lnTo>
                  <a:pt x="57" y="54"/>
                </a:lnTo>
                <a:lnTo>
                  <a:pt x="61" y="50"/>
                </a:lnTo>
                <a:lnTo>
                  <a:pt x="61" y="46"/>
                </a:lnTo>
                <a:lnTo>
                  <a:pt x="61" y="39"/>
                </a:lnTo>
                <a:lnTo>
                  <a:pt x="61" y="35"/>
                </a:lnTo>
                <a:lnTo>
                  <a:pt x="57" y="31"/>
                </a:lnTo>
                <a:lnTo>
                  <a:pt x="54" y="27"/>
                </a:lnTo>
                <a:lnTo>
                  <a:pt x="50" y="23"/>
                </a:lnTo>
                <a:lnTo>
                  <a:pt x="42" y="23"/>
                </a:lnTo>
                <a:lnTo>
                  <a:pt x="38" y="23"/>
                </a:lnTo>
                <a:lnTo>
                  <a:pt x="31" y="27"/>
                </a:lnTo>
                <a:lnTo>
                  <a:pt x="34" y="31"/>
                </a:lnTo>
                <a:lnTo>
                  <a:pt x="38" y="39"/>
                </a:lnTo>
                <a:lnTo>
                  <a:pt x="38" y="42"/>
                </a:lnTo>
                <a:lnTo>
                  <a:pt x="46" y="50"/>
                </a:lnTo>
                <a:lnTo>
                  <a:pt x="50" y="54"/>
                </a:lnTo>
                <a:lnTo>
                  <a:pt x="54" y="54"/>
                </a:lnTo>
                <a:lnTo>
                  <a:pt x="27" y="35"/>
                </a:lnTo>
                <a:lnTo>
                  <a:pt x="23" y="31"/>
                </a:lnTo>
                <a:lnTo>
                  <a:pt x="15" y="31"/>
                </a:lnTo>
                <a:lnTo>
                  <a:pt x="11" y="35"/>
                </a:lnTo>
                <a:lnTo>
                  <a:pt x="11" y="39"/>
                </a:lnTo>
                <a:lnTo>
                  <a:pt x="8" y="42"/>
                </a:lnTo>
                <a:lnTo>
                  <a:pt x="11" y="50"/>
                </a:lnTo>
                <a:lnTo>
                  <a:pt x="15" y="58"/>
                </a:lnTo>
                <a:lnTo>
                  <a:pt x="19" y="62"/>
                </a:lnTo>
                <a:lnTo>
                  <a:pt x="23" y="62"/>
                </a:lnTo>
                <a:lnTo>
                  <a:pt x="27" y="62"/>
                </a:lnTo>
                <a:lnTo>
                  <a:pt x="31" y="69"/>
                </a:lnTo>
                <a:lnTo>
                  <a:pt x="19" y="73"/>
                </a:lnTo>
                <a:lnTo>
                  <a:pt x="15" y="69"/>
                </a:lnTo>
                <a:lnTo>
                  <a:pt x="11" y="69"/>
                </a:lnTo>
                <a:lnTo>
                  <a:pt x="4" y="62"/>
                </a:lnTo>
                <a:lnTo>
                  <a:pt x="0" y="50"/>
                </a:lnTo>
                <a:lnTo>
                  <a:pt x="0" y="42"/>
                </a:lnTo>
                <a:lnTo>
                  <a:pt x="0" y="31"/>
                </a:lnTo>
                <a:lnTo>
                  <a:pt x="4" y="23"/>
                </a:lnTo>
                <a:lnTo>
                  <a:pt x="11" y="19"/>
                </a:lnTo>
                <a:lnTo>
                  <a:pt x="50" y="12"/>
                </a:lnTo>
                <a:lnTo>
                  <a:pt x="50" y="8"/>
                </a:lnTo>
                <a:lnTo>
                  <a:pt x="54" y="8"/>
                </a:lnTo>
                <a:lnTo>
                  <a:pt x="50" y="4"/>
                </a:lnTo>
                <a:lnTo>
                  <a:pt x="50" y="0"/>
                </a:lnTo>
                <a:lnTo>
                  <a:pt x="57" y="0"/>
                </a:lnTo>
                <a:lnTo>
                  <a:pt x="61" y="4"/>
                </a:lnTo>
                <a:lnTo>
                  <a:pt x="61" y="8"/>
                </a:lnTo>
                <a:lnTo>
                  <a:pt x="61" y="12"/>
                </a:lnTo>
                <a:lnTo>
                  <a:pt x="61" y="16"/>
                </a:lnTo>
                <a:lnTo>
                  <a:pt x="54" y="19"/>
                </a:lnTo>
                <a:lnTo>
                  <a:pt x="61" y="23"/>
                </a:lnTo>
                <a:lnTo>
                  <a:pt x="65" y="27"/>
                </a:lnTo>
                <a:lnTo>
                  <a:pt x="69" y="31"/>
                </a:lnTo>
                <a:lnTo>
                  <a:pt x="73" y="39"/>
                </a:lnTo>
                <a:lnTo>
                  <a:pt x="73" y="50"/>
                </a:lnTo>
                <a:lnTo>
                  <a:pt x="69" y="58"/>
                </a:lnTo>
                <a:lnTo>
                  <a:pt x="65" y="62"/>
                </a:lnTo>
                <a:lnTo>
                  <a:pt x="57" y="65"/>
                </a:lnTo>
                <a:lnTo>
                  <a:pt x="50" y="65"/>
                </a:lnTo>
                <a:lnTo>
                  <a:pt x="42" y="65"/>
                </a:lnTo>
                <a:lnTo>
                  <a:pt x="38" y="58"/>
                </a:lnTo>
                <a:lnTo>
                  <a:pt x="34" y="50"/>
                </a:lnTo>
                <a:lnTo>
                  <a:pt x="27" y="35"/>
                </a:lnTo>
                <a:lnTo>
                  <a:pt x="0" y="50"/>
                </a:lnTo>
                <a:lnTo>
                  <a:pt x="27" y="35"/>
                </a:lnTo>
                <a:lnTo>
                  <a:pt x="54" y="5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2" name="Freeform 60"/>
          <p:cNvSpPr>
            <a:spLocks/>
          </p:cNvSpPr>
          <p:nvPr/>
        </p:nvSpPr>
        <p:spPr bwMode="auto">
          <a:xfrm>
            <a:off x="2473325" y="4024313"/>
            <a:ext cx="195263" cy="161925"/>
          </a:xfrm>
          <a:custGeom>
            <a:avLst/>
            <a:gdLst/>
            <a:ahLst/>
            <a:cxnLst>
              <a:cxn ang="0">
                <a:pos x="0" y="77"/>
              </a:cxn>
              <a:cxn ang="0">
                <a:pos x="0" y="65"/>
              </a:cxn>
              <a:cxn ang="0">
                <a:pos x="50" y="54"/>
              </a:cxn>
              <a:cxn ang="0">
                <a:pos x="16" y="31"/>
              </a:cxn>
              <a:cxn ang="0">
                <a:pos x="12" y="19"/>
              </a:cxn>
              <a:cxn ang="0">
                <a:pos x="43" y="38"/>
              </a:cxn>
              <a:cxn ang="0">
                <a:pos x="77" y="0"/>
              </a:cxn>
              <a:cxn ang="0">
                <a:pos x="81" y="15"/>
              </a:cxn>
              <a:cxn ang="0">
                <a:pos x="54" y="42"/>
              </a:cxn>
              <a:cxn ang="0">
                <a:pos x="62" y="50"/>
              </a:cxn>
              <a:cxn ang="0">
                <a:pos x="89" y="46"/>
              </a:cxn>
              <a:cxn ang="0">
                <a:pos x="89" y="54"/>
              </a:cxn>
              <a:cxn ang="0">
                <a:pos x="0" y="77"/>
              </a:cxn>
            </a:cxnLst>
            <a:rect l="0" t="0" r="r" b="b"/>
            <a:pathLst>
              <a:path w="90" h="78">
                <a:moveTo>
                  <a:pt x="0" y="77"/>
                </a:moveTo>
                <a:lnTo>
                  <a:pt x="0" y="65"/>
                </a:lnTo>
                <a:lnTo>
                  <a:pt x="50" y="54"/>
                </a:lnTo>
                <a:lnTo>
                  <a:pt x="16" y="31"/>
                </a:lnTo>
                <a:lnTo>
                  <a:pt x="12" y="19"/>
                </a:lnTo>
                <a:lnTo>
                  <a:pt x="43" y="38"/>
                </a:lnTo>
                <a:lnTo>
                  <a:pt x="77" y="0"/>
                </a:lnTo>
                <a:lnTo>
                  <a:pt x="81" y="15"/>
                </a:lnTo>
                <a:lnTo>
                  <a:pt x="54" y="42"/>
                </a:lnTo>
                <a:lnTo>
                  <a:pt x="62" y="50"/>
                </a:lnTo>
                <a:lnTo>
                  <a:pt x="89" y="46"/>
                </a:lnTo>
                <a:lnTo>
                  <a:pt x="89" y="54"/>
                </a:lnTo>
                <a:lnTo>
                  <a:pt x="0" y="7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3" name="Freeform 61"/>
          <p:cNvSpPr>
            <a:spLocks/>
          </p:cNvSpPr>
          <p:nvPr/>
        </p:nvSpPr>
        <p:spPr bwMode="auto">
          <a:xfrm>
            <a:off x="2439988" y="3986213"/>
            <a:ext cx="203200" cy="63500"/>
          </a:xfrm>
          <a:custGeom>
            <a:avLst/>
            <a:gdLst/>
            <a:ahLst/>
            <a:cxnLst>
              <a:cxn ang="0">
                <a:pos x="27" y="23"/>
              </a:cxn>
              <a:cxn ang="0">
                <a:pos x="23" y="11"/>
              </a:cxn>
              <a:cxn ang="0">
                <a:pos x="88" y="0"/>
              </a:cxn>
              <a:cxn ang="0">
                <a:pos x="92" y="11"/>
              </a:cxn>
              <a:cxn ang="0">
                <a:pos x="27" y="23"/>
              </a:cxn>
              <a:cxn ang="0">
                <a:pos x="0" y="30"/>
              </a:cxn>
              <a:cxn ang="0">
                <a:pos x="0" y="19"/>
              </a:cxn>
              <a:cxn ang="0">
                <a:pos x="11" y="15"/>
              </a:cxn>
              <a:cxn ang="0">
                <a:pos x="15" y="27"/>
              </a:cxn>
              <a:cxn ang="0">
                <a:pos x="0" y="30"/>
              </a:cxn>
              <a:cxn ang="0">
                <a:pos x="27" y="23"/>
              </a:cxn>
            </a:cxnLst>
            <a:rect l="0" t="0" r="r" b="b"/>
            <a:pathLst>
              <a:path w="93" h="31">
                <a:moveTo>
                  <a:pt x="27" y="23"/>
                </a:moveTo>
                <a:lnTo>
                  <a:pt x="23" y="11"/>
                </a:lnTo>
                <a:lnTo>
                  <a:pt x="88" y="0"/>
                </a:lnTo>
                <a:lnTo>
                  <a:pt x="92" y="11"/>
                </a:lnTo>
                <a:lnTo>
                  <a:pt x="27" y="23"/>
                </a:lnTo>
                <a:lnTo>
                  <a:pt x="0" y="30"/>
                </a:lnTo>
                <a:lnTo>
                  <a:pt x="0" y="19"/>
                </a:lnTo>
                <a:lnTo>
                  <a:pt x="11" y="15"/>
                </a:lnTo>
                <a:lnTo>
                  <a:pt x="15" y="27"/>
                </a:lnTo>
                <a:lnTo>
                  <a:pt x="0" y="30"/>
                </a:lnTo>
                <a:lnTo>
                  <a:pt x="27" y="2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4" name="Freeform 62"/>
          <p:cNvSpPr>
            <a:spLocks/>
          </p:cNvSpPr>
          <p:nvPr/>
        </p:nvSpPr>
        <p:spPr bwMode="auto">
          <a:xfrm>
            <a:off x="2463800" y="3841750"/>
            <a:ext cx="161925" cy="138113"/>
          </a:xfrm>
          <a:custGeom>
            <a:avLst/>
            <a:gdLst/>
            <a:ahLst/>
            <a:cxnLst>
              <a:cxn ang="0">
                <a:pos x="8" y="65"/>
              </a:cxn>
              <a:cxn ang="0">
                <a:pos x="8" y="53"/>
              </a:cxn>
              <a:cxn ang="0">
                <a:pos x="16" y="50"/>
              </a:cxn>
              <a:cxn ang="0">
                <a:pos x="12" y="46"/>
              </a:cxn>
              <a:cxn ang="0">
                <a:pos x="4" y="42"/>
              </a:cxn>
              <a:cxn ang="0">
                <a:pos x="4" y="38"/>
              </a:cxn>
              <a:cxn ang="0">
                <a:pos x="0" y="30"/>
              </a:cxn>
              <a:cxn ang="0">
                <a:pos x="0" y="26"/>
              </a:cxn>
              <a:cxn ang="0">
                <a:pos x="0" y="19"/>
              </a:cxn>
              <a:cxn ang="0">
                <a:pos x="4" y="15"/>
              </a:cxn>
              <a:cxn ang="0">
                <a:pos x="8" y="11"/>
              </a:cxn>
              <a:cxn ang="0">
                <a:pos x="16" y="7"/>
              </a:cxn>
              <a:cxn ang="0">
                <a:pos x="23" y="7"/>
              </a:cxn>
              <a:cxn ang="0">
                <a:pos x="66" y="0"/>
              </a:cxn>
              <a:cxn ang="0">
                <a:pos x="66" y="11"/>
              </a:cxn>
              <a:cxn ang="0">
                <a:pos x="27" y="15"/>
              </a:cxn>
              <a:cxn ang="0">
                <a:pos x="16" y="19"/>
              </a:cxn>
              <a:cxn ang="0">
                <a:pos x="12" y="26"/>
              </a:cxn>
              <a:cxn ang="0">
                <a:pos x="12" y="30"/>
              </a:cxn>
              <a:cxn ang="0">
                <a:pos x="16" y="38"/>
              </a:cxn>
              <a:cxn ang="0">
                <a:pos x="16" y="42"/>
              </a:cxn>
              <a:cxn ang="0">
                <a:pos x="20" y="46"/>
              </a:cxn>
              <a:cxn ang="0">
                <a:pos x="27" y="50"/>
              </a:cxn>
              <a:cxn ang="0">
                <a:pos x="39" y="46"/>
              </a:cxn>
              <a:cxn ang="0">
                <a:pos x="73" y="42"/>
              </a:cxn>
              <a:cxn ang="0">
                <a:pos x="73" y="53"/>
              </a:cxn>
              <a:cxn ang="0">
                <a:pos x="8" y="65"/>
              </a:cxn>
              <a:cxn ang="0">
                <a:pos x="4" y="38"/>
              </a:cxn>
              <a:cxn ang="0">
                <a:pos x="8" y="65"/>
              </a:cxn>
            </a:cxnLst>
            <a:rect l="0" t="0" r="r" b="b"/>
            <a:pathLst>
              <a:path w="74" h="66">
                <a:moveTo>
                  <a:pt x="8" y="65"/>
                </a:moveTo>
                <a:lnTo>
                  <a:pt x="8" y="53"/>
                </a:lnTo>
                <a:lnTo>
                  <a:pt x="16" y="50"/>
                </a:lnTo>
                <a:lnTo>
                  <a:pt x="12" y="46"/>
                </a:lnTo>
                <a:lnTo>
                  <a:pt x="4" y="42"/>
                </a:lnTo>
                <a:lnTo>
                  <a:pt x="4" y="38"/>
                </a:lnTo>
                <a:lnTo>
                  <a:pt x="0" y="30"/>
                </a:lnTo>
                <a:lnTo>
                  <a:pt x="0" y="26"/>
                </a:lnTo>
                <a:lnTo>
                  <a:pt x="0" y="19"/>
                </a:lnTo>
                <a:lnTo>
                  <a:pt x="4" y="15"/>
                </a:lnTo>
                <a:lnTo>
                  <a:pt x="8" y="11"/>
                </a:lnTo>
                <a:lnTo>
                  <a:pt x="16" y="7"/>
                </a:lnTo>
                <a:lnTo>
                  <a:pt x="23" y="7"/>
                </a:lnTo>
                <a:lnTo>
                  <a:pt x="66" y="0"/>
                </a:lnTo>
                <a:lnTo>
                  <a:pt x="66" y="11"/>
                </a:lnTo>
                <a:lnTo>
                  <a:pt x="27" y="15"/>
                </a:lnTo>
                <a:lnTo>
                  <a:pt x="16" y="19"/>
                </a:lnTo>
                <a:lnTo>
                  <a:pt x="12" y="26"/>
                </a:lnTo>
                <a:lnTo>
                  <a:pt x="12" y="30"/>
                </a:lnTo>
                <a:lnTo>
                  <a:pt x="16" y="38"/>
                </a:lnTo>
                <a:lnTo>
                  <a:pt x="16" y="42"/>
                </a:lnTo>
                <a:lnTo>
                  <a:pt x="20" y="46"/>
                </a:lnTo>
                <a:lnTo>
                  <a:pt x="27" y="50"/>
                </a:lnTo>
                <a:lnTo>
                  <a:pt x="39" y="46"/>
                </a:lnTo>
                <a:lnTo>
                  <a:pt x="73" y="42"/>
                </a:lnTo>
                <a:lnTo>
                  <a:pt x="73" y="53"/>
                </a:lnTo>
                <a:lnTo>
                  <a:pt x="8" y="65"/>
                </a:lnTo>
                <a:lnTo>
                  <a:pt x="4" y="38"/>
                </a:lnTo>
                <a:lnTo>
                  <a:pt x="8" y="6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5" name="Freeform 63"/>
          <p:cNvSpPr>
            <a:spLocks/>
          </p:cNvSpPr>
          <p:nvPr/>
        </p:nvSpPr>
        <p:spPr bwMode="auto">
          <a:xfrm>
            <a:off x="2449513" y="3697288"/>
            <a:ext cx="209550" cy="130175"/>
          </a:xfrm>
          <a:custGeom>
            <a:avLst/>
            <a:gdLst/>
            <a:ahLst/>
            <a:cxnLst>
              <a:cxn ang="0">
                <a:pos x="0" y="27"/>
              </a:cxn>
              <a:cxn ang="0">
                <a:pos x="7" y="16"/>
              </a:cxn>
              <a:cxn ang="0">
                <a:pos x="0" y="4"/>
              </a:cxn>
              <a:cxn ang="0">
                <a:pos x="73" y="0"/>
              </a:cxn>
              <a:cxn ang="0">
                <a:pos x="88" y="4"/>
              </a:cxn>
              <a:cxn ang="0">
                <a:pos x="96" y="16"/>
              </a:cxn>
              <a:cxn ang="0">
                <a:pos x="96" y="35"/>
              </a:cxn>
              <a:cxn ang="0">
                <a:pos x="88" y="50"/>
              </a:cxn>
              <a:cxn ang="0">
                <a:pos x="77" y="43"/>
              </a:cxn>
              <a:cxn ang="0">
                <a:pos x="84" y="39"/>
              </a:cxn>
              <a:cxn ang="0">
                <a:pos x="88" y="27"/>
              </a:cxn>
              <a:cxn ang="0">
                <a:pos x="84" y="16"/>
              </a:cxn>
              <a:cxn ang="0">
                <a:pos x="77" y="12"/>
              </a:cxn>
              <a:cxn ang="0">
                <a:pos x="57" y="12"/>
              </a:cxn>
              <a:cxn ang="0">
                <a:pos x="65" y="16"/>
              </a:cxn>
              <a:cxn ang="0">
                <a:pos x="69" y="31"/>
              </a:cxn>
              <a:cxn ang="0">
                <a:pos x="65" y="50"/>
              </a:cxn>
              <a:cxn ang="0">
                <a:pos x="54" y="58"/>
              </a:cxn>
              <a:cxn ang="0">
                <a:pos x="23" y="58"/>
              </a:cxn>
              <a:cxn ang="0">
                <a:pos x="4" y="47"/>
              </a:cxn>
              <a:cxn ang="0">
                <a:pos x="34" y="12"/>
              </a:cxn>
              <a:cxn ang="0">
                <a:pos x="15" y="20"/>
              </a:cxn>
              <a:cxn ang="0">
                <a:pos x="11" y="35"/>
              </a:cxn>
              <a:cxn ang="0">
                <a:pos x="15" y="43"/>
              </a:cxn>
              <a:cxn ang="0">
                <a:pos x="23" y="47"/>
              </a:cxn>
              <a:cxn ang="0">
                <a:pos x="50" y="47"/>
              </a:cxn>
              <a:cxn ang="0">
                <a:pos x="57" y="35"/>
              </a:cxn>
              <a:cxn ang="0">
                <a:pos x="57" y="23"/>
              </a:cxn>
              <a:cxn ang="0">
                <a:pos x="54" y="16"/>
              </a:cxn>
              <a:cxn ang="0">
                <a:pos x="42" y="12"/>
              </a:cxn>
              <a:cxn ang="0">
                <a:pos x="0" y="35"/>
              </a:cxn>
              <a:cxn ang="0">
                <a:pos x="0" y="35"/>
              </a:cxn>
            </a:cxnLst>
            <a:rect l="0" t="0" r="r" b="b"/>
            <a:pathLst>
              <a:path w="97" h="63">
                <a:moveTo>
                  <a:pt x="0" y="35"/>
                </a:moveTo>
                <a:lnTo>
                  <a:pt x="0" y="27"/>
                </a:lnTo>
                <a:lnTo>
                  <a:pt x="4" y="23"/>
                </a:lnTo>
                <a:lnTo>
                  <a:pt x="7" y="16"/>
                </a:lnTo>
                <a:lnTo>
                  <a:pt x="0" y="16"/>
                </a:lnTo>
                <a:lnTo>
                  <a:pt x="0" y="4"/>
                </a:lnTo>
                <a:lnTo>
                  <a:pt x="61" y="0"/>
                </a:lnTo>
                <a:lnTo>
                  <a:pt x="73" y="0"/>
                </a:lnTo>
                <a:lnTo>
                  <a:pt x="80" y="0"/>
                </a:lnTo>
                <a:lnTo>
                  <a:pt x="88" y="4"/>
                </a:lnTo>
                <a:lnTo>
                  <a:pt x="92" y="8"/>
                </a:lnTo>
                <a:lnTo>
                  <a:pt x="96" y="16"/>
                </a:lnTo>
                <a:lnTo>
                  <a:pt x="96" y="27"/>
                </a:lnTo>
                <a:lnTo>
                  <a:pt x="96" y="35"/>
                </a:lnTo>
                <a:lnTo>
                  <a:pt x="92" y="43"/>
                </a:lnTo>
                <a:lnTo>
                  <a:pt x="88" y="50"/>
                </a:lnTo>
                <a:lnTo>
                  <a:pt x="80" y="54"/>
                </a:lnTo>
                <a:lnTo>
                  <a:pt x="77" y="43"/>
                </a:lnTo>
                <a:lnTo>
                  <a:pt x="80" y="43"/>
                </a:lnTo>
                <a:lnTo>
                  <a:pt x="84" y="39"/>
                </a:lnTo>
                <a:lnTo>
                  <a:pt x="88" y="35"/>
                </a:lnTo>
                <a:lnTo>
                  <a:pt x="88" y="27"/>
                </a:lnTo>
                <a:lnTo>
                  <a:pt x="84" y="20"/>
                </a:lnTo>
                <a:lnTo>
                  <a:pt x="84" y="16"/>
                </a:lnTo>
                <a:lnTo>
                  <a:pt x="80" y="12"/>
                </a:lnTo>
                <a:lnTo>
                  <a:pt x="77" y="12"/>
                </a:lnTo>
                <a:lnTo>
                  <a:pt x="69" y="8"/>
                </a:lnTo>
                <a:lnTo>
                  <a:pt x="57" y="12"/>
                </a:lnTo>
                <a:lnTo>
                  <a:pt x="61" y="12"/>
                </a:lnTo>
                <a:lnTo>
                  <a:pt x="65" y="16"/>
                </a:lnTo>
                <a:lnTo>
                  <a:pt x="69" y="23"/>
                </a:lnTo>
                <a:lnTo>
                  <a:pt x="69" y="31"/>
                </a:lnTo>
                <a:lnTo>
                  <a:pt x="69" y="39"/>
                </a:lnTo>
                <a:lnTo>
                  <a:pt x="65" y="50"/>
                </a:lnTo>
                <a:lnTo>
                  <a:pt x="57" y="54"/>
                </a:lnTo>
                <a:lnTo>
                  <a:pt x="54" y="58"/>
                </a:lnTo>
                <a:lnTo>
                  <a:pt x="38" y="62"/>
                </a:lnTo>
                <a:lnTo>
                  <a:pt x="23" y="58"/>
                </a:lnTo>
                <a:lnTo>
                  <a:pt x="11" y="54"/>
                </a:lnTo>
                <a:lnTo>
                  <a:pt x="4" y="47"/>
                </a:lnTo>
                <a:lnTo>
                  <a:pt x="0" y="35"/>
                </a:lnTo>
                <a:lnTo>
                  <a:pt x="34" y="12"/>
                </a:lnTo>
                <a:lnTo>
                  <a:pt x="23" y="16"/>
                </a:lnTo>
                <a:lnTo>
                  <a:pt x="15" y="20"/>
                </a:lnTo>
                <a:lnTo>
                  <a:pt x="11" y="27"/>
                </a:lnTo>
                <a:lnTo>
                  <a:pt x="11" y="35"/>
                </a:lnTo>
                <a:lnTo>
                  <a:pt x="11" y="39"/>
                </a:lnTo>
                <a:lnTo>
                  <a:pt x="15" y="43"/>
                </a:lnTo>
                <a:lnTo>
                  <a:pt x="19" y="47"/>
                </a:lnTo>
                <a:lnTo>
                  <a:pt x="23" y="47"/>
                </a:lnTo>
                <a:lnTo>
                  <a:pt x="38" y="50"/>
                </a:lnTo>
                <a:lnTo>
                  <a:pt x="50" y="47"/>
                </a:lnTo>
                <a:lnTo>
                  <a:pt x="54" y="43"/>
                </a:lnTo>
                <a:lnTo>
                  <a:pt x="57" y="35"/>
                </a:lnTo>
                <a:lnTo>
                  <a:pt x="61" y="31"/>
                </a:lnTo>
                <a:lnTo>
                  <a:pt x="57" y="23"/>
                </a:lnTo>
                <a:lnTo>
                  <a:pt x="57" y="20"/>
                </a:lnTo>
                <a:lnTo>
                  <a:pt x="54" y="16"/>
                </a:lnTo>
                <a:lnTo>
                  <a:pt x="46" y="12"/>
                </a:lnTo>
                <a:lnTo>
                  <a:pt x="42" y="12"/>
                </a:lnTo>
                <a:lnTo>
                  <a:pt x="34" y="12"/>
                </a:lnTo>
                <a:lnTo>
                  <a:pt x="0" y="35"/>
                </a:lnTo>
                <a:lnTo>
                  <a:pt x="34" y="12"/>
                </a:lnTo>
                <a:lnTo>
                  <a:pt x="0" y="3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6" name="Freeform 64"/>
          <p:cNvSpPr>
            <a:spLocks/>
          </p:cNvSpPr>
          <p:nvPr/>
        </p:nvSpPr>
        <p:spPr bwMode="auto">
          <a:xfrm>
            <a:off x="2398713" y="3540125"/>
            <a:ext cx="185737" cy="63500"/>
          </a:xfrm>
          <a:custGeom>
            <a:avLst/>
            <a:gdLst/>
            <a:ahLst/>
            <a:cxnLst>
              <a:cxn ang="0">
                <a:pos x="0" y="23"/>
              </a:cxn>
              <a:cxn ang="0">
                <a:pos x="0" y="11"/>
              </a:cxn>
              <a:cxn ang="0">
                <a:pos x="19" y="11"/>
              </a:cxn>
              <a:cxn ang="0">
                <a:pos x="19" y="0"/>
              </a:cxn>
              <a:cxn ang="0">
                <a:pos x="27" y="0"/>
              </a:cxn>
              <a:cxn ang="0">
                <a:pos x="27" y="11"/>
              </a:cxn>
              <a:cxn ang="0">
                <a:pos x="69" y="11"/>
              </a:cxn>
              <a:cxn ang="0">
                <a:pos x="73" y="7"/>
              </a:cxn>
              <a:cxn ang="0">
                <a:pos x="77" y="7"/>
              </a:cxn>
              <a:cxn ang="0">
                <a:pos x="77" y="3"/>
              </a:cxn>
              <a:cxn ang="0">
                <a:pos x="77" y="0"/>
              </a:cxn>
              <a:cxn ang="0">
                <a:pos x="84" y="0"/>
              </a:cxn>
              <a:cxn ang="0">
                <a:pos x="84" y="3"/>
              </a:cxn>
              <a:cxn ang="0">
                <a:pos x="84" y="7"/>
              </a:cxn>
              <a:cxn ang="0">
                <a:pos x="84" y="15"/>
              </a:cxn>
              <a:cxn ang="0">
                <a:pos x="80" y="19"/>
              </a:cxn>
              <a:cxn ang="0">
                <a:pos x="77" y="19"/>
              </a:cxn>
              <a:cxn ang="0">
                <a:pos x="73" y="19"/>
              </a:cxn>
              <a:cxn ang="0">
                <a:pos x="27" y="23"/>
              </a:cxn>
              <a:cxn ang="0">
                <a:pos x="27" y="30"/>
              </a:cxn>
              <a:cxn ang="0">
                <a:pos x="19" y="30"/>
              </a:cxn>
              <a:cxn ang="0">
                <a:pos x="19" y="23"/>
              </a:cxn>
              <a:cxn ang="0">
                <a:pos x="0" y="23"/>
              </a:cxn>
            </a:cxnLst>
            <a:rect l="0" t="0" r="r" b="b"/>
            <a:pathLst>
              <a:path w="85" h="31">
                <a:moveTo>
                  <a:pt x="0" y="23"/>
                </a:moveTo>
                <a:lnTo>
                  <a:pt x="0" y="11"/>
                </a:lnTo>
                <a:lnTo>
                  <a:pt x="19" y="11"/>
                </a:lnTo>
                <a:lnTo>
                  <a:pt x="19" y="0"/>
                </a:lnTo>
                <a:lnTo>
                  <a:pt x="27" y="0"/>
                </a:lnTo>
                <a:lnTo>
                  <a:pt x="27" y="11"/>
                </a:lnTo>
                <a:lnTo>
                  <a:pt x="69" y="11"/>
                </a:lnTo>
                <a:lnTo>
                  <a:pt x="73" y="7"/>
                </a:lnTo>
                <a:lnTo>
                  <a:pt x="77" y="7"/>
                </a:lnTo>
                <a:lnTo>
                  <a:pt x="77" y="3"/>
                </a:lnTo>
                <a:lnTo>
                  <a:pt x="77" y="0"/>
                </a:lnTo>
                <a:lnTo>
                  <a:pt x="84" y="0"/>
                </a:lnTo>
                <a:lnTo>
                  <a:pt x="84" y="3"/>
                </a:lnTo>
                <a:lnTo>
                  <a:pt x="84" y="7"/>
                </a:lnTo>
                <a:lnTo>
                  <a:pt x="84" y="15"/>
                </a:lnTo>
                <a:lnTo>
                  <a:pt x="80" y="19"/>
                </a:lnTo>
                <a:lnTo>
                  <a:pt x="77" y="19"/>
                </a:lnTo>
                <a:lnTo>
                  <a:pt x="73" y="19"/>
                </a:lnTo>
                <a:lnTo>
                  <a:pt x="27" y="23"/>
                </a:lnTo>
                <a:lnTo>
                  <a:pt x="27" y="30"/>
                </a:lnTo>
                <a:lnTo>
                  <a:pt x="19" y="30"/>
                </a:lnTo>
                <a:lnTo>
                  <a:pt x="19" y="23"/>
                </a:lnTo>
                <a:lnTo>
                  <a:pt x="0" y="2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7" name="Freeform 65"/>
          <p:cNvSpPr>
            <a:spLocks/>
          </p:cNvSpPr>
          <p:nvPr/>
        </p:nvSpPr>
        <p:spPr bwMode="auto">
          <a:xfrm>
            <a:off x="2432050" y="3397250"/>
            <a:ext cx="152400" cy="128588"/>
          </a:xfrm>
          <a:custGeom>
            <a:avLst/>
            <a:gdLst/>
            <a:ahLst/>
            <a:cxnLst>
              <a:cxn ang="0">
                <a:pos x="62" y="30"/>
              </a:cxn>
              <a:cxn ang="0">
                <a:pos x="62" y="23"/>
              </a:cxn>
              <a:cxn ang="0">
                <a:pos x="58" y="19"/>
              </a:cxn>
              <a:cxn ang="0">
                <a:pos x="58" y="15"/>
              </a:cxn>
              <a:cxn ang="0">
                <a:pos x="54" y="15"/>
              </a:cxn>
              <a:cxn ang="0">
                <a:pos x="42" y="11"/>
              </a:cxn>
              <a:cxn ang="0">
                <a:pos x="35" y="11"/>
              </a:cxn>
              <a:cxn ang="0">
                <a:pos x="27" y="11"/>
              </a:cxn>
              <a:cxn ang="0">
                <a:pos x="19" y="11"/>
              </a:cxn>
              <a:cxn ang="0">
                <a:pos x="15" y="15"/>
              </a:cxn>
              <a:cxn ang="0">
                <a:pos x="12" y="19"/>
              </a:cxn>
              <a:cxn ang="0">
                <a:pos x="12" y="23"/>
              </a:cxn>
              <a:cxn ang="0">
                <a:pos x="8" y="30"/>
              </a:cxn>
              <a:cxn ang="0">
                <a:pos x="12" y="38"/>
              </a:cxn>
              <a:cxn ang="0">
                <a:pos x="15" y="42"/>
              </a:cxn>
              <a:cxn ang="0">
                <a:pos x="15" y="46"/>
              </a:cxn>
              <a:cxn ang="0">
                <a:pos x="27" y="49"/>
              </a:cxn>
              <a:cxn ang="0">
                <a:pos x="35" y="49"/>
              </a:cxn>
              <a:cxn ang="0">
                <a:pos x="46" y="49"/>
              </a:cxn>
              <a:cxn ang="0">
                <a:pos x="54" y="46"/>
              </a:cxn>
              <a:cxn ang="0">
                <a:pos x="58" y="42"/>
              </a:cxn>
              <a:cxn ang="0">
                <a:pos x="58" y="38"/>
              </a:cxn>
              <a:cxn ang="0">
                <a:pos x="62" y="30"/>
              </a:cxn>
              <a:cxn ang="0">
                <a:pos x="0" y="30"/>
              </a:cxn>
              <a:cxn ang="0">
                <a:pos x="0" y="15"/>
              </a:cxn>
              <a:cxn ang="0">
                <a:pos x="8" y="7"/>
              </a:cxn>
              <a:cxn ang="0">
                <a:pos x="12" y="3"/>
              </a:cxn>
              <a:cxn ang="0">
                <a:pos x="19" y="0"/>
              </a:cxn>
              <a:cxn ang="0">
                <a:pos x="35" y="0"/>
              </a:cxn>
              <a:cxn ang="0">
                <a:pos x="50" y="0"/>
              </a:cxn>
              <a:cxn ang="0">
                <a:pos x="62" y="7"/>
              </a:cxn>
              <a:cxn ang="0">
                <a:pos x="65" y="11"/>
              </a:cxn>
              <a:cxn ang="0">
                <a:pos x="69" y="15"/>
              </a:cxn>
              <a:cxn ang="0">
                <a:pos x="69" y="23"/>
              </a:cxn>
              <a:cxn ang="0">
                <a:pos x="69" y="30"/>
              </a:cxn>
              <a:cxn ang="0">
                <a:pos x="69" y="42"/>
              </a:cxn>
              <a:cxn ang="0">
                <a:pos x="65" y="49"/>
              </a:cxn>
              <a:cxn ang="0">
                <a:pos x="62" y="53"/>
              </a:cxn>
              <a:cxn ang="0">
                <a:pos x="50" y="57"/>
              </a:cxn>
              <a:cxn ang="0">
                <a:pos x="35" y="61"/>
              </a:cxn>
              <a:cxn ang="0">
                <a:pos x="23" y="57"/>
              </a:cxn>
              <a:cxn ang="0">
                <a:pos x="8" y="53"/>
              </a:cxn>
              <a:cxn ang="0">
                <a:pos x="4" y="46"/>
              </a:cxn>
              <a:cxn ang="0">
                <a:pos x="4" y="42"/>
              </a:cxn>
              <a:cxn ang="0">
                <a:pos x="0" y="30"/>
              </a:cxn>
              <a:cxn ang="0">
                <a:pos x="62" y="30"/>
              </a:cxn>
            </a:cxnLst>
            <a:rect l="0" t="0" r="r" b="b"/>
            <a:pathLst>
              <a:path w="70" h="62">
                <a:moveTo>
                  <a:pt x="62" y="30"/>
                </a:moveTo>
                <a:lnTo>
                  <a:pt x="62" y="23"/>
                </a:lnTo>
                <a:lnTo>
                  <a:pt x="58" y="19"/>
                </a:lnTo>
                <a:lnTo>
                  <a:pt x="58" y="15"/>
                </a:lnTo>
                <a:lnTo>
                  <a:pt x="54" y="15"/>
                </a:lnTo>
                <a:lnTo>
                  <a:pt x="42" y="11"/>
                </a:lnTo>
                <a:lnTo>
                  <a:pt x="35" y="11"/>
                </a:lnTo>
                <a:lnTo>
                  <a:pt x="27" y="11"/>
                </a:lnTo>
                <a:lnTo>
                  <a:pt x="19" y="11"/>
                </a:lnTo>
                <a:lnTo>
                  <a:pt x="15" y="15"/>
                </a:lnTo>
                <a:lnTo>
                  <a:pt x="12" y="19"/>
                </a:lnTo>
                <a:lnTo>
                  <a:pt x="12" y="23"/>
                </a:lnTo>
                <a:lnTo>
                  <a:pt x="8" y="30"/>
                </a:lnTo>
                <a:lnTo>
                  <a:pt x="12" y="38"/>
                </a:lnTo>
                <a:lnTo>
                  <a:pt x="15" y="42"/>
                </a:lnTo>
                <a:lnTo>
                  <a:pt x="15" y="46"/>
                </a:lnTo>
                <a:lnTo>
                  <a:pt x="27" y="49"/>
                </a:lnTo>
                <a:lnTo>
                  <a:pt x="35" y="49"/>
                </a:lnTo>
                <a:lnTo>
                  <a:pt x="46" y="49"/>
                </a:lnTo>
                <a:lnTo>
                  <a:pt x="54" y="46"/>
                </a:lnTo>
                <a:lnTo>
                  <a:pt x="58" y="42"/>
                </a:lnTo>
                <a:lnTo>
                  <a:pt x="58" y="38"/>
                </a:lnTo>
                <a:lnTo>
                  <a:pt x="62" y="30"/>
                </a:lnTo>
                <a:lnTo>
                  <a:pt x="0" y="30"/>
                </a:lnTo>
                <a:lnTo>
                  <a:pt x="0" y="15"/>
                </a:lnTo>
                <a:lnTo>
                  <a:pt x="8" y="7"/>
                </a:lnTo>
                <a:lnTo>
                  <a:pt x="12" y="3"/>
                </a:lnTo>
                <a:lnTo>
                  <a:pt x="19" y="0"/>
                </a:lnTo>
                <a:lnTo>
                  <a:pt x="35" y="0"/>
                </a:lnTo>
                <a:lnTo>
                  <a:pt x="50" y="0"/>
                </a:lnTo>
                <a:lnTo>
                  <a:pt x="62" y="7"/>
                </a:lnTo>
                <a:lnTo>
                  <a:pt x="65" y="11"/>
                </a:lnTo>
                <a:lnTo>
                  <a:pt x="69" y="15"/>
                </a:lnTo>
                <a:lnTo>
                  <a:pt x="69" y="23"/>
                </a:lnTo>
                <a:lnTo>
                  <a:pt x="69" y="30"/>
                </a:lnTo>
                <a:lnTo>
                  <a:pt x="69" y="42"/>
                </a:lnTo>
                <a:lnTo>
                  <a:pt x="65" y="49"/>
                </a:lnTo>
                <a:lnTo>
                  <a:pt x="62" y="53"/>
                </a:lnTo>
                <a:lnTo>
                  <a:pt x="50" y="57"/>
                </a:lnTo>
                <a:lnTo>
                  <a:pt x="35" y="61"/>
                </a:lnTo>
                <a:lnTo>
                  <a:pt x="23" y="57"/>
                </a:lnTo>
                <a:lnTo>
                  <a:pt x="8" y="53"/>
                </a:lnTo>
                <a:lnTo>
                  <a:pt x="4" y="46"/>
                </a:lnTo>
                <a:lnTo>
                  <a:pt x="4" y="42"/>
                </a:lnTo>
                <a:lnTo>
                  <a:pt x="0" y="30"/>
                </a:lnTo>
                <a:lnTo>
                  <a:pt x="62" y="3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8" name="Freeform 66"/>
          <p:cNvSpPr>
            <a:spLocks/>
          </p:cNvSpPr>
          <p:nvPr/>
        </p:nvSpPr>
        <p:spPr bwMode="auto">
          <a:xfrm>
            <a:off x="2439988" y="3246438"/>
            <a:ext cx="152400" cy="128587"/>
          </a:xfrm>
          <a:custGeom>
            <a:avLst/>
            <a:gdLst/>
            <a:ahLst/>
            <a:cxnLst>
              <a:cxn ang="0">
                <a:pos x="61" y="30"/>
              </a:cxn>
              <a:cxn ang="0">
                <a:pos x="58" y="26"/>
              </a:cxn>
              <a:cxn ang="0">
                <a:pos x="58" y="23"/>
              </a:cxn>
              <a:cxn ang="0">
                <a:pos x="54" y="19"/>
              </a:cxn>
              <a:cxn ang="0">
                <a:pos x="54" y="15"/>
              </a:cxn>
              <a:cxn ang="0">
                <a:pos x="42" y="11"/>
              </a:cxn>
              <a:cxn ang="0">
                <a:pos x="34" y="11"/>
              </a:cxn>
              <a:cxn ang="0">
                <a:pos x="27" y="11"/>
              </a:cxn>
              <a:cxn ang="0">
                <a:pos x="19" y="11"/>
              </a:cxn>
              <a:cxn ang="0">
                <a:pos x="15" y="15"/>
              </a:cxn>
              <a:cxn ang="0">
                <a:pos x="11" y="19"/>
              </a:cxn>
              <a:cxn ang="0">
                <a:pos x="8" y="23"/>
              </a:cxn>
              <a:cxn ang="0">
                <a:pos x="8" y="26"/>
              </a:cxn>
              <a:cxn ang="0">
                <a:pos x="8" y="38"/>
              </a:cxn>
              <a:cxn ang="0">
                <a:pos x="11" y="42"/>
              </a:cxn>
              <a:cxn ang="0">
                <a:pos x="15" y="42"/>
              </a:cxn>
              <a:cxn ang="0">
                <a:pos x="23" y="46"/>
              </a:cxn>
              <a:cxn ang="0">
                <a:pos x="34" y="49"/>
              </a:cxn>
              <a:cxn ang="0">
                <a:pos x="42" y="49"/>
              </a:cxn>
              <a:cxn ang="0">
                <a:pos x="50" y="46"/>
              </a:cxn>
              <a:cxn ang="0">
                <a:pos x="54" y="42"/>
              </a:cxn>
              <a:cxn ang="0">
                <a:pos x="58" y="38"/>
              </a:cxn>
              <a:cxn ang="0">
                <a:pos x="61" y="30"/>
              </a:cxn>
              <a:cxn ang="0">
                <a:pos x="0" y="26"/>
              </a:cxn>
              <a:cxn ang="0">
                <a:pos x="0" y="15"/>
              </a:cxn>
              <a:cxn ang="0">
                <a:pos x="8" y="7"/>
              </a:cxn>
              <a:cxn ang="0">
                <a:pos x="11" y="3"/>
              </a:cxn>
              <a:cxn ang="0">
                <a:pos x="19" y="0"/>
              </a:cxn>
              <a:cxn ang="0">
                <a:pos x="34" y="0"/>
              </a:cxn>
              <a:cxn ang="0">
                <a:pos x="50" y="0"/>
              </a:cxn>
              <a:cxn ang="0">
                <a:pos x="61" y="7"/>
              </a:cxn>
              <a:cxn ang="0">
                <a:pos x="65" y="11"/>
              </a:cxn>
              <a:cxn ang="0">
                <a:pos x="69" y="19"/>
              </a:cxn>
              <a:cxn ang="0">
                <a:pos x="69" y="26"/>
              </a:cxn>
              <a:cxn ang="0">
                <a:pos x="69" y="34"/>
              </a:cxn>
              <a:cxn ang="0">
                <a:pos x="65" y="46"/>
              </a:cxn>
              <a:cxn ang="0">
                <a:pos x="61" y="49"/>
              </a:cxn>
              <a:cxn ang="0">
                <a:pos x="58" y="53"/>
              </a:cxn>
              <a:cxn ang="0">
                <a:pos x="46" y="61"/>
              </a:cxn>
              <a:cxn ang="0">
                <a:pos x="34" y="61"/>
              </a:cxn>
              <a:cxn ang="0">
                <a:pos x="19" y="57"/>
              </a:cxn>
              <a:cxn ang="0">
                <a:pos x="8" y="49"/>
              </a:cxn>
              <a:cxn ang="0">
                <a:pos x="4" y="46"/>
              </a:cxn>
              <a:cxn ang="0">
                <a:pos x="0" y="42"/>
              </a:cxn>
              <a:cxn ang="0">
                <a:pos x="0" y="26"/>
              </a:cxn>
              <a:cxn ang="0">
                <a:pos x="61" y="30"/>
              </a:cxn>
            </a:cxnLst>
            <a:rect l="0" t="0" r="r" b="b"/>
            <a:pathLst>
              <a:path w="70" h="62">
                <a:moveTo>
                  <a:pt x="61" y="30"/>
                </a:moveTo>
                <a:lnTo>
                  <a:pt x="58" y="26"/>
                </a:lnTo>
                <a:lnTo>
                  <a:pt x="58" y="23"/>
                </a:lnTo>
                <a:lnTo>
                  <a:pt x="54" y="19"/>
                </a:lnTo>
                <a:lnTo>
                  <a:pt x="54" y="15"/>
                </a:lnTo>
                <a:lnTo>
                  <a:pt x="42" y="11"/>
                </a:lnTo>
                <a:lnTo>
                  <a:pt x="34" y="11"/>
                </a:lnTo>
                <a:lnTo>
                  <a:pt x="27" y="11"/>
                </a:lnTo>
                <a:lnTo>
                  <a:pt x="19" y="11"/>
                </a:lnTo>
                <a:lnTo>
                  <a:pt x="15" y="15"/>
                </a:lnTo>
                <a:lnTo>
                  <a:pt x="11" y="19"/>
                </a:lnTo>
                <a:lnTo>
                  <a:pt x="8" y="23"/>
                </a:lnTo>
                <a:lnTo>
                  <a:pt x="8" y="26"/>
                </a:lnTo>
                <a:lnTo>
                  <a:pt x="8" y="38"/>
                </a:lnTo>
                <a:lnTo>
                  <a:pt x="11" y="42"/>
                </a:lnTo>
                <a:lnTo>
                  <a:pt x="15" y="42"/>
                </a:lnTo>
                <a:lnTo>
                  <a:pt x="23" y="46"/>
                </a:lnTo>
                <a:lnTo>
                  <a:pt x="34" y="49"/>
                </a:lnTo>
                <a:lnTo>
                  <a:pt x="42" y="49"/>
                </a:lnTo>
                <a:lnTo>
                  <a:pt x="50" y="46"/>
                </a:lnTo>
                <a:lnTo>
                  <a:pt x="54" y="42"/>
                </a:lnTo>
                <a:lnTo>
                  <a:pt x="58" y="38"/>
                </a:lnTo>
                <a:lnTo>
                  <a:pt x="61" y="30"/>
                </a:lnTo>
                <a:lnTo>
                  <a:pt x="0" y="26"/>
                </a:lnTo>
                <a:lnTo>
                  <a:pt x="0" y="15"/>
                </a:lnTo>
                <a:lnTo>
                  <a:pt x="8" y="7"/>
                </a:lnTo>
                <a:lnTo>
                  <a:pt x="11" y="3"/>
                </a:lnTo>
                <a:lnTo>
                  <a:pt x="19" y="0"/>
                </a:lnTo>
                <a:lnTo>
                  <a:pt x="34" y="0"/>
                </a:lnTo>
                <a:lnTo>
                  <a:pt x="50" y="0"/>
                </a:lnTo>
                <a:lnTo>
                  <a:pt x="61" y="7"/>
                </a:lnTo>
                <a:lnTo>
                  <a:pt x="65" y="11"/>
                </a:lnTo>
                <a:lnTo>
                  <a:pt x="69" y="19"/>
                </a:lnTo>
                <a:lnTo>
                  <a:pt x="69" y="26"/>
                </a:lnTo>
                <a:lnTo>
                  <a:pt x="69" y="34"/>
                </a:lnTo>
                <a:lnTo>
                  <a:pt x="65" y="46"/>
                </a:lnTo>
                <a:lnTo>
                  <a:pt x="61" y="49"/>
                </a:lnTo>
                <a:lnTo>
                  <a:pt x="58" y="53"/>
                </a:lnTo>
                <a:lnTo>
                  <a:pt x="46" y="61"/>
                </a:lnTo>
                <a:lnTo>
                  <a:pt x="34" y="61"/>
                </a:lnTo>
                <a:lnTo>
                  <a:pt x="19" y="57"/>
                </a:lnTo>
                <a:lnTo>
                  <a:pt x="8" y="49"/>
                </a:lnTo>
                <a:lnTo>
                  <a:pt x="4" y="46"/>
                </a:lnTo>
                <a:lnTo>
                  <a:pt x="0" y="42"/>
                </a:lnTo>
                <a:lnTo>
                  <a:pt x="0" y="26"/>
                </a:lnTo>
                <a:lnTo>
                  <a:pt x="61" y="3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699" name="Freeform 67"/>
          <p:cNvSpPr>
            <a:spLocks/>
          </p:cNvSpPr>
          <p:nvPr/>
        </p:nvSpPr>
        <p:spPr bwMode="auto">
          <a:xfrm>
            <a:off x="2398713" y="3173413"/>
            <a:ext cx="203200" cy="49212"/>
          </a:xfrm>
          <a:custGeom>
            <a:avLst/>
            <a:gdLst/>
            <a:ahLst/>
            <a:cxnLst>
              <a:cxn ang="0">
                <a:pos x="0" y="12"/>
              </a:cxn>
              <a:cxn ang="0">
                <a:pos x="0" y="0"/>
              </a:cxn>
              <a:cxn ang="0">
                <a:pos x="92" y="12"/>
              </a:cxn>
              <a:cxn ang="0">
                <a:pos x="88" y="23"/>
              </a:cxn>
              <a:cxn ang="0">
                <a:pos x="0" y="12"/>
              </a:cxn>
            </a:cxnLst>
            <a:rect l="0" t="0" r="r" b="b"/>
            <a:pathLst>
              <a:path w="93" h="24">
                <a:moveTo>
                  <a:pt x="0" y="12"/>
                </a:moveTo>
                <a:lnTo>
                  <a:pt x="0" y="0"/>
                </a:lnTo>
                <a:lnTo>
                  <a:pt x="92" y="12"/>
                </a:lnTo>
                <a:lnTo>
                  <a:pt x="88" y="23"/>
                </a:lnTo>
                <a:lnTo>
                  <a:pt x="0" y="1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00" name="Freeform 68"/>
          <p:cNvSpPr>
            <a:spLocks/>
          </p:cNvSpPr>
          <p:nvPr/>
        </p:nvSpPr>
        <p:spPr bwMode="auto">
          <a:xfrm>
            <a:off x="2457450" y="3048000"/>
            <a:ext cx="152400" cy="119063"/>
          </a:xfrm>
          <a:custGeom>
            <a:avLst/>
            <a:gdLst/>
            <a:ahLst/>
            <a:cxnLst>
              <a:cxn ang="0">
                <a:pos x="46" y="46"/>
              </a:cxn>
              <a:cxn ang="0">
                <a:pos x="50" y="46"/>
              </a:cxn>
              <a:cxn ang="0">
                <a:pos x="53" y="46"/>
              </a:cxn>
              <a:cxn ang="0">
                <a:pos x="57" y="38"/>
              </a:cxn>
              <a:cxn ang="0">
                <a:pos x="61" y="30"/>
              </a:cxn>
              <a:cxn ang="0">
                <a:pos x="61" y="23"/>
              </a:cxn>
              <a:cxn ang="0">
                <a:pos x="61" y="19"/>
              </a:cxn>
              <a:cxn ang="0">
                <a:pos x="57" y="15"/>
              </a:cxn>
              <a:cxn ang="0">
                <a:pos x="53" y="11"/>
              </a:cxn>
              <a:cxn ang="0">
                <a:pos x="50" y="15"/>
              </a:cxn>
              <a:cxn ang="0">
                <a:pos x="46" y="15"/>
              </a:cxn>
              <a:cxn ang="0">
                <a:pos x="42" y="26"/>
              </a:cxn>
              <a:cxn ang="0">
                <a:pos x="38" y="34"/>
              </a:cxn>
              <a:cxn ang="0">
                <a:pos x="30" y="46"/>
              </a:cxn>
              <a:cxn ang="0">
                <a:pos x="26" y="49"/>
              </a:cxn>
              <a:cxn ang="0">
                <a:pos x="19" y="49"/>
              </a:cxn>
              <a:cxn ang="0">
                <a:pos x="11" y="49"/>
              </a:cxn>
              <a:cxn ang="0">
                <a:pos x="3" y="42"/>
              </a:cxn>
              <a:cxn ang="0">
                <a:pos x="0" y="34"/>
              </a:cxn>
              <a:cxn ang="0">
                <a:pos x="0" y="23"/>
              </a:cxn>
              <a:cxn ang="0">
                <a:pos x="3" y="11"/>
              </a:cxn>
              <a:cxn ang="0">
                <a:pos x="7" y="7"/>
              </a:cxn>
              <a:cxn ang="0">
                <a:pos x="11" y="3"/>
              </a:cxn>
              <a:cxn ang="0">
                <a:pos x="19" y="0"/>
              </a:cxn>
              <a:cxn ang="0">
                <a:pos x="23" y="0"/>
              </a:cxn>
              <a:cxn ang="0">
                <a:pos x="23" y="11"/>
              </a:cxn>
              <a:cxn ang="0">
                <a:pos x="19" y="11"/>
              </a:cxn>
              <a:cxn ang="0">
                <a:pos x="15" y="11"/>
              </a:cxn>
              <a:cxn ang="0">
                <a:pos x="11" y="19"/>
              </a:cxn>
              <a:cxn ang="0">
                <a:pos x="11" y="26"/>
              </a:cxn>
              <a:cxn ang="0">
                <a:pos x="7" y="30"/>
              </a:cxn>
              <a:cxn ang="0">
                <a:pos x="11" y="34"/>
              </a:cxn>
              <a:cxn ang="0">
                <a:pos x="11" y="38"/>
              </a:cxn>
              <a:cxn ang="0">
                <a:pos x="15" y="38"/>
              </a:cxn>
              <a:cxn ang="0">
                <a:pos x="19" y="38"/>
              </a:cxn>
              <a:cxn ang="0">
                <a:pos x="23" y="34"/>
              </a:cxn>
              <a:cxn ang="0">
                <a:pos x="26" y="30"/>
              </a:cxn>
              <a:cxn ang="0">
                <a:pos x="30" y="23"/>
              </a:cxn>
              <a:cxn ang="0">
                <a:pos x="38" y="7"/>
              </a:cxn>
              <a:cxn ang="0">
                <a:pos x="46" y="3"/>
              </a:cxn>
              <a:cxn ang="0">
                <a:pos x="53" y="3"/>
              </a:cxn>
              <a:cxn ang="0">
                <a:pos x="61" y="3"/>
              </a:cxn>
              <a:cxn ang="0">
                <a:pos x="69" y="11"/>
              </a:cxn>
              <a:cxn ang="0">
                <a:pos x="69" y="19"/>
              </a:cxn>
              <a:cxn ang="0">
                <a:pos x="69" y="30"/>
              </a:cxn>
              <a:cxn ang="0">
                <a:pos x="69" y="46"/>
              </a:cxn>
              <a:cxn ang="0">
                <a:pos x="65" y="49"/>
              </a:cxn>
              <a:cxn ang="0">
                <a:pos x="61" y="53"/>
              </a:cxn>
              <a:cxn ang="0">
                <a:pos x="53" y="57"/>
              </a:cxn>
              <a:cxn ang="0">
                <a:pos x="42" y="57"/>
              </a:cxn>
              <a:cxn ang="0">
                <a:pos x="46" y="46"/>
              </a:cxn>
              <a:cxn ang="0">
                <a:pos x="0" y="23"/>
              </a:cxn>
              <a:cxn ang="0">
                <a:pos x="46" y="46"/>
              </a:cxn>
            </a:cxnLst>
            <a:rect l="0" t="0" r="r" b="b"/>
            <a:pathLst>
              <a:path w="70" h="58">
                <a:moveTo>
                  <a:pt x="46" y="46"/>
                </a:moveTo>
                <a:lnTo>
                  <a:pt x="50" y="46"/>
                </a:lnTo>
                <a:lnTo>
                  <a:pt x="53" y="46"/>
                </a:lnTo>
                <a:lnTo>
                  <a:pt x="57" y="38"/>
                </a:lnTo>
                <a:lnTo>
                  <a:pt x="61" y="30"/>
                </a:lnTo>
                <a:lnTo>
                  <a:pt x="61" y="23"/>
                </a:lnTo>
                <a:lnTo>
                  <a:pt x="61" y="19"/>
                </a:lnTo>
                <a:lnTo>
                  <a:pt x="57" y="15"/>
                </a:lnTo>
                <a:lnTo>
                  <a:pt x="53" y="11"/>
                </a:lnTo>
                <a:lnTo>
                  <a:pt x="50" y="15"/>
                </a:lnTo>
                <a:lnTo>
                  <a:pt x="46" y="15"/>
                </a:lnTo>
                <a:lnTo>
                  <a:pt x="42" y="26"/>
                </a:lnTo>
                <a:lnTo>
                  <a:pt x="38" y="34"/>
                </a:lnTo>
                <a:lnTo>
                  <a:pt x="30" y="46"/>
                </a:lnTo>
                <a:lnTo>
                  <a:pt x="26" y="49"/>
                </a:lnTo>
                <a:lnTo>
                  <a:pt x="19" y="49"/>
                </a:lnTo>
                <a:lnTo>
                  <a:pt x="11" y="49"/>
                </a:lnTo>
                <a:lnTo>
                  <a:pt x="3" y="42"/>
                </a:lnTo>
                <a:lnTo>
                  <a:pt x="0" y="34"/>
                </a:lnTo>
                <a:lnTo>
                  <a:pt x="0" y="23"/>
                </a:lnTo>
                <a:lnTo>
                  <a:pt x="3" y="11"/>
                </a:lnTo>
                <a:lnTo>
                  <a:pt x="7" y="7"/>
                </a:lnTo>
                <a:lnTo>
                  <a:pt x="11" y="3"/>
                </a:lnTo>
                <a:lnTo>
                  <a:pt x="19" y="0"/>
                </a:lnTo>
                <a:lnTo>
                  <a:pt x="23" y="0"/>
                </a:lnTo>
                <a:lnTo>
                  <a:pt x="23" y="11"/>
                </a:lnTo>
                <a:lnTo>
                  <a:pt x="19" y="11"/>
                </a:lnTo>
                <a:lnTo>
                  <a:pt x="15" y="11"/>
                </a:lnTo>
                <a:lnTo>
                  <a:pt x="11" y="19"/>
                </a:lnTo>
                <a:lnTo>
                  <a:pt x="11" y="26"/>
                </a:lnTo>
                <a:lnTo>
                  <a:pt x="7" y="30"/>
                </a:lnTo>
                <a:lnTo>
                  <a:pt x="11" y="34"/>
                </a:lnTo>
                <a:lnTo>
                  <a:pt x="11" y="38"/>
                </a:lnTo>
                <a:lnTo>
                  <a:pt x="15" y="38"/>
                </a:lnTo>
                <a:lnTo>
                  <a:pt x="19" y="38"/>
                </a:lnTo>
                <a:lnTo>
                  <a:pt x="23" y="34"/>
                </a:lnTo>
                <a:lnTo>
                  <a:pt x="26" y="30"/>
                </a:lnTo>
                <a:lnTo>
                  <a:pt x="30" y="23"/>
                </a:lnTo>
                <a:lnTo>
                  <a:pt x="38" y="7"/>
                </a:lnTo>
                <a:lnTo>
                  <a:pt x="46" y="3"/>
                </a:lnTo>
                <a:lnTo>
                  <a:pt x="53" y="3"/>
                </a:lnTo>
                <a:lnTo>
                  <a:pt x="61" y="3"/>
                </a:lnTo>
                <a:lnTo>
                  <a:pt x="69" y="11"/>
                </a:lnTo>
                <a:lnTo>
                  <a:pt x="69" y="19"/>
                </a:lnTo>
                <a:lnTo>
                  <a:pt x="69" y="30"/>
                </a:lnTo>
                <a:lnTo>
                  <a:pt x="69" y="46"/>
                </a:lnTo>
                <a:lnTo>
                  <a:pt x="65" y="49"/>
                </a:lnTo>
                <a:lnTo>
                  <a:pt x="61" y="53"/>
                </a:lnTo>
                <a:lnTo>
                  <a:pt x="53" y="57"/>
                </a:lnTo>
                <a:lnTo>
                  <a:pt x="42" y="57"/>
                </a:lnTo>
                <a:lnTo>
                  <a:pt x="46" y="46"/>
                </a:lnTo>
                <a:lnTo>
                  <a:pt x="0" y="23"/>
                </a:lnTo>
                <a:lnTo>
                  <a:pt x="46" y="46"/>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01" name="Freeform 69"/>
          <p:cNvSpPr>
            <a:spLocks/>
          </p:cNvSpPr>
          <p:nvPr/>
        </p:nvSpPr>
        <p:spPr bwMode="auto">
          <a:xfrm>
            <a:off x="4524375" y="6084888"/>
            <a:ext cx="184150" cy="207962"/>
          </a:xfrm>
          <a:custGeom>
            <a:avLst/>
            <a:gdLst/>
            <a:ahLst/>
            <a:cxnLst>
              <a:cxn ang="0">
                <a:pos x="50" y="46"/>
              </a:cxn>
              <a:cxn ang="0">
                <a:pos x="58" y="49"/>
              </a:cxn>
              <a:cxn ang="0">
                <a:pos x="61" y="49"/>
              </a:cxn>
              <a:cxn ang="0">
                <a:pos x="65" y="46"/>
              </a:cxn>
              <a:cxn ang="0">
                <a:pos x="69" y="46"/>
              </a:cxn>
              <a:cxn ang="0">
                <a:pos x="73" y="38"/>
              </a:cxn>
              <a:cxn ang="0">
                <a:pos x="73" y="30"/>
              </a:cxn>
              <a:cxn ang="0">
                <a:pos x="69" y="26"/>
              </a:cxn>
              <a:cxn ang="0">
                <a:pos x="58" y="19"/>
              </a:cxn>
              <a:cxn ang="0">
                <a:pos x="35" y="15"/>
              </a:cxn>
              <a:cxn ang="0">
                <a:pos x="27" y="42"/>
              </a:cxn>
              <a:cxn ang="0">
                <a:pos x="50" y="46"/>
              </a:cxn>
              <a:cxn ang="0">
                <a:pos x="42" y="88"/>
              </a:cxn>
              <a:cxn ang="0">
                <a:pos x="50" y="92"/>
              </a:cxn>
              <a:cxn ang="0">
                <a:pos x="54" y="88"/>
              </a:cxn>
              <a:cxn ang="0">
                <a:pos x="58" y="88"/>
              </a:cxn>
              <a:cxn ang="0">
                <a:pos x="61" y="84"/>
              </a:cxn>
              <a:cxn ang="0">
                <a:pos x="65" y="76"/>
              </a:cxn>
              <a:cxn ang="0">
                <a:pos x="65" y="73"/>
              </a:cxn>
              <a:cxn ang="0">
                <a:pos x="65" y="69"/>
              </a:cxn>
              <a:cxn ang="0">
                <a:pos x="61" y="65"/>
              </a:cxn>
              <a:cxn ang="0">
                <a:pos x="61" y="61"/>
              </a:cxn>
              <a:cxn ang="0">
                <a:pos x="50" y="57"/>
              </a:cxn>
              <a:cxn ang="0">
                <a:pos x="23" y="49"/>
              </a:cxn>
              <a:cxn ang="0">
                <a:pos x="15" y="80"/>
              </a:cxn>
              <a:cxn ang="0">
                <a:pos x="42" y="88"/>
              </a:cxn>
              <a:cxn ang="0">
                <a:pos x="27" y="0"/>
              </a:cxn>
              <a:cxn ang="0">
                <a:pos x="65" y="11"/>
              </a:cxn>
              <a:cxn ang="0">
                <a:pos x="77" y="19"/>
              </a:cxn>
              <a:cxn ang="0">
                <a:pos x="81" y="23"/>
              </a:cxn>
              <a:cxn ang="0">
                <a:pos x="84" y="26"/>
              </a:cxn>
              <a:cxn ang="0">
                <a:pos x="84" y="34"/>
              </a:cxn>
              <a:cxn ang="0">
                <a:pos x="84" y="42"/>
              </a:cxn>
              <a:cxn ang="0">
                <a:pos x="81" y="46"/>
              </a:cxn>
              <a:cxn ang="0">
                <a:pos x="77" y="53"/>
              </a:cxn>
              <a:cxn ang="0">
                <a:pos x="65" y="57"/>
              </a:cxn>
              <a:cxn ang="0">
                <a:pos x="77" y="65"/>
              </a:cxn>
              <a:cxn ang="0">
                <a:pos x="77" y="73"/>
              </a:cxn>
              <a:cxn ang="0">
                <a:pos x="77" y="80"/>
              </a:cxn>
              <a:cxn ang="0">
                <a:pos x="73" y="88"/>
              </a:cxn>
              <a:cxn ang="0">
                <a:pos x="65" y="96"/>
              </a:cxn>
              <a:cxn ang="0">
                <a:pos x="61" y="99"/>
              </a:cxn>
              <a:cxn ang="0">
                <a:pos x="54" y="99"/>
              </a:cxn>
              <a:cxn ang="0">
                <a:pos x="38" y="99"/>
              </a:cxn>
              <a:cxn ang="0">
                <a:pos x="0" y="88"/>
              </a:cxn>
              <a:cxn ang="0">
                <a:pos x="27" y="0"/>
              </a:cxn>
              <a:cxn ang="0">
                <a:pos x="42" y="88"/>
              </a:cxn>
              <a:cxn ang="0">
                <a:pos x="50" y="46"/>
              </a:cxn>
            </a:cxnLst>
            <a:rect l="0" t="0" r="r" b="b"/>
            <a:pathLst>
              <a:path w="85" h="100">
                <a:moveTo>
                  <a:pt x="50" y="46"/>
                </a:moveTo>
                <a:lnTo>
                  <a:pt x="58" y="49"/>
                </a:lnTo>
                <a:lnTo>
                  <a:pt x="61" y="49"/>
                </a:lnTo>
                <a:lnTo>
                  <a:pt x="65" y="46"/>
                </a:lnTo>
                <a:lnTo>
                  <a:pt x="69" y="46"/>
                </a:lnTo>
                <a:lnTo>
                  <a:pt x="73" y="38"/>
                </a:lnTo>
                <a:lnTo>
                  <a:pt x="73" y="30"/>
                </a:lnTo>
                <a:lnTo>
                  <a:pt x="69" y="26"/>
                </a:lnTo>
                <a:lnTo>
                  <a:pt x="58" y="19"/>
                </a:lnTo>
                <a:lnTo>
                  <a:pt x="35" y="15"/>
                </a:lnTo>
                <a:lnTo>
                  <a:pt x="27" y="42"/>
                </a:lnTo>
                <a:lnTo>
                  <a:pt x="50" y="46"/>
                </a:lnTo>
                <a:lnTo>
                  <a:pt x="42" y="88"/>
                </a:lnTo>
                <a:lnTo>
                  <a:pt x="50" y="92"/>
                </a:lnTo>
                <a:lnTo>
                  <a:pt x="54" y="88"/>
                </a:lnTo>
                <a:lnTo>
                  <a:pt x="58" y="88"/>
                </a:lnTo>
                <a:lnTo>
                  <a:pt x="61" y="84"/>
                </a:lnTo>
                <a:lnTo>
                  <a:pt x="65" y="76"/>
                </a:lnTo>
                <a:lnTo>
                  <a:pt x="65" y="73"/>
                </a:lnTo>
                <a:lnTo>
                  <a:pt x="65" y="69"/>
                </a:lnTo>
                <a:lnTo>
                  <a:pt x="61" y="65"/>
                </a:lnTo>
                <a:lnTo>
                  <a:pt x="61" y="61"/>
                </a:lnTo>
                <a:lnTo>
                  <a:pt x="50" y="57"/>
                </a:lnTo>
                <a:lnTo>
                  <a:pt x="23" y="49"/>
                </a:lnTo>
                <a:lnTo>
                  <a:pt x="15" y="80"/>
                </a:lnTo>
                <a:lnTo>
                  <a:pt x="42" y="88"/>
                </a:lnTo>
                <a:lnTo>
                  <a:pt x="27" y="0"/>
                </a:lnTo>
                <a:lnTo>
                  <a:pt x="65" y="11"/>
                </a:lnTo>
                <a:lnTo>
                  <a:pt x="77" y="19"/>
                </a:lnTo>
                <a:lnTo>
                  <a:pt x="81" y="23"/>
                </a:lnTo>
                <a:lnTo>
                  <a:pt x="84" y="26"/>
                </a:lnTo>
                <a:lnTo>
                  <a:pt x="84" y="34"/>
                </a:lnTo>
                <a:lnTo>
                  <a:pt x="84" y="42"/>
                </a:lnTo>
                <a:lnTo>
                  <a:pt x="81" y="46"/>
                </a:lnTo>
                <a:lnTo>
                  <a:pt x="77" y="53"/>
                </a:lnTo>
                <a:lnTo>
                  <a:pt x="65" y="57"/>
                </a:lnTo>
                <a:lnTo>
                  <a:pt x="77" y="65"/>
                </a:lnTo>
                <a:lnTo>
                  <a:pt x="77" y="73"/>
                </a:lnTo>
                <a:lnTo>
                  <a:pt x="77" y="80"/>
                </a:lnTo>
                <a:lnTo>
                  <a:pt x="73" y="88"/>
                </a:lnTo>
                <a:lnTo>
                  <a:pt x="65" y="96"/>
                </a:lnTo>
                <a:lnTo>
                  <a:pt x="61" y="99"/>
                </a:lnTo>
                <a:lnTo>
                  <a:pt x="54" y="99"/>
                </a:lnTo>
                <a:lnTo>
                  <a:pt x="38" y="99"/>
                </a:lnTo>
                <a:lnTo>
                  <a:pt x="0" y="88"/>
                </a:lnTo>
                <a:lnTo>
                  <a:pt x="27" y="0"/>
                </a:lnTo>
                <a:lnTo>
                  <a:pt x="42" y="88"/>
                </a:lnTo>
                <a:lnTo>
                  <a:pt x="50" y="46"/>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2" name="Freeform 70"/>
          <p:cNvSpPr>
            <a:spLocks/>
          </p:cNvSpPr>
          <p:nvPr/>
        </p:nvSpPr>
        <p:spPr bwMode="auto">
          <a:xfrm>
            <a:off x="4714875" y="6186488"/>
            <a:ext cx="136525" cy="147637"/>
          </a:xfrm>
          <a:custGeom>
            <a:avLst/>
            <a:gdLst/>
            <a:ahLst/>
            <a:cxnLst>
              <a:cxn ang="0">
                <a:pos x="39" y="0"/>
              </a:cxn>
              <a:cxn ang="0">
                <a:pos x="46" y="4"/>
              </a:cxn>
              <a:cxn ang="0">
                <a:pos x="54" y="8"/>
              </a:cxn>
              <a:cxn ang="0">
                <a:pos x="58" y="12"/>
              </a:cxn>
              <a:cxn ang="0">
                <a:pos x="62" y="20"/>
              </a:cxn>
              <a:cxn ang="0">
                <a:pos x="62" y="31"/>
              </a:cxn>
              <a:cxn ang="0">
                <a:pos x="62" y="47"/>
              </a:cxn>
              <a:cxn ang="0">
                <a:pos x="12" y="35"/>
              </a:cxn>
              <a:cxn ang="0">
                <a:pos x="12" y="43"/>
              </a:cxn>
              <a:cxn ang="0">
                <a:pos x="12" y="50"/>
              </a:cxn>
              <a:cxn ang="0">
                <a:pos x="20" y="58"/>
              </a:cxn>
              <a:cxn ang="0">
                <a:pos x="27" y="62"/>
              </a:cxn>
              <a:cxn ang="0">
                <a:pos x="35" y="62"/>
              </a:cxn>
              <a:cxn ang="0">
                <a:pos x="43" y="58"/>
              </a:cxn>
              <a:cxn ang="0">
                <a:pos x="46" y="50"/>
              </a:cxn>
              <a:cxn ang="0">
                <a:pos x="58" y="54"/>
              </a:cxn>
              <a:cxn ang="0">
                <a:pos x="54" y="62"/>
              </a:cxn>
              <a:cxn ang="0">
                <a:pos x="46" y="66"/>
              </a:cxn>
              <a:cxn ang="0">
                <a:pos x="39" y="70"/>
              </a:cxn>
              <a:cxn ang="0">
                <a:pos x="31" y="70"/>
              </a:cxn>
              <a:cxn ang="0">
                <a:pos x="23" y="70"/>
              </a:cxn>
              <a:cxn ang="0">
                <a:pos x="12" y="66"/>
              </a:cxn>
              <a:cxn ang="0">
                <a:pos x="4" y="58"/>
              </a:cxn>
              <a:cxn ang="0">
                <a:pos x="0" y="50"/>
              </a:cxn>
              <a:cxn ang="0">
                <a:pos x="0" y="47"/>
              </a:cxn>
              <a:cxn ang="0">
                <a:pos x="0" y="31"/>
              </a:cxn>
              <a:cxn ang="0">
                <a:pos x="8" y="16"/>
              </a:cxn>
              <a:cxn ang="0">
                <a:pos x="16" y="8"/>
              </a:cxn>
              <a:cxn ang="0">
                <a:pos x="20" y="4"/>
              </a:cxn>
              <a:cxn ang="0">
                <a:pos x="27" y="0"/>
              </a:cxn>
              <a:cxn ang="0">
                <a:pos x="39" y="0"/>
              </a:cxn>
              <a:cxn ang="0">
                <a:pos x="50" y="35"/>
              </a:cxn>
              <a:cxn ang="0">
                <a:pos x="50" y="24"/>
              </a:cxn>
              <a:cxn ang="0">
                <a:pos x="50" y="20"/>
              </a:cxn>
              <a:cxn ang="0">
                <a:pos x="46" y="16"/>
              </a:cxn>
              <a:cxn ang="0">
                <a:pos x="39" y="12"/>
              </a:cxn>
              <a:cxn ang="0">
                <a:pos x="31" y="12"/>
              </a:cxn>
              <a:cxn ang="0">
                <a:pos x="23" y="12"/>
              </a:cxn>
              <a:cxn ang="0">
                <a:pos x="20" y="20"/>
              </a:cxn>
              <a:cxn ang="0">
                <a:pos x="16" y="27"/>
              </a:cxn>
              <a:cxn ang="0">
                <a:pos x="50" y="35"/>
              </a:cxn>
              <a:cxn ang="0">
                <a:pos x="39" y="0"/>
              </a:cxn>
              <a:cxn ang="0">
                <a:pos x="50" y="35"/>
              </a:cxn>
              <a:cxn ang="0">
                <a:pos x="39" y="0"/>
              </a:cxn>
            </a:cxnLst>
            <a:rect l="0" t="0" r="r" b="b"/>
            <a:pathLst>
              <a:path w="63" h="71">
                <a:moveTo>
                  <a:pt x="39" y="0"/>
                </a:moveTo>
                <a:lnTo>
                  <a:pt x="46" y="4"/>
                </a:lnTo>
                <a:lnTo>
                  <a:pt x="54" y="8"/>
                </a:lnTo>
                <a:lnTo>
                  <a:pt x="58" y="12"/>
                </a:lnTo>
                <a:lnTo>
                  <a:pt x="62" y="20"/>
                </a:lnTo>
                <a:lnTo>
                  <a:pt x="62" y="31"/>
                </a:lnTo>
                <a:lnTo>
                  <a:pt x="62" y="47"/>
                </a:lnTo>
                <a:lnTo>
                  <a:pt x="12" y="35"/>
                </a:lnTo>
                <a:lnTo>
                  <a:pt x="12" y="43"/>
                </a:lnTo>
                <a:lnTo>
                  <a:pt x="12" y="50"/>
                </a:lnTo>
                <a:lnTo>
                  <a:pt x="20" y="58"/>
                </a:lnTo>
                <a:lnTo>
                  <a:pt x="27" y="62"/>
                </a:lnTo>
                <a:lnTo>
                  <a:pt x="35" y="62"/>
                </a:lnTo>
                <a:lnTo>
                  <a:pt x="43" y="58"/>
                </a:lnTo>
                <a:lnTo>
                  <a:pt x="46" y="50"/>
                </a:lnTo>
                <a:lnTo>
                  <a:pt x="58" y="54"/>
                </a:lnTo>
                <a:lnTo>
                  <a:pt x="54" y="62"/>
                </a:lnTo>
                <a:lnTo>
                  <a:pt x="46" y="66"/>
                </a:lnTo>
                <a:lnTo>
                  <a:pt x="39" y="70"/>
                </a:lnTo>
                <a:lnTo>
                  <a:pt x="31" y="70"/>
                </a:lnTo>
                <a:lnTo>
                  <a:pt x="23" y="70"/>
                </a:lnTo>
                <a:lnTo>
                  <a:pt x="12" y="66"/>
                </a:lnTo>
                <a:lnTo>
                  <a:pt x="4" y="58"/>
                </a:lnTo>
                <a:lnTo>
                  <a:pt x="0" y="50"/>
                </a:lnTo>
                <a:lnTo>
                  <a:pt x="0" y="47"/>
                </a:lnTo>
                <a:lnTo>
                  <a:pt x="0" y="31"/>
                </a:lnTo>
                <a:lnTo>
                  <a:pt x="8" y="16"/>
                </a:lnTo>
                <a:lnTo>
                  <a:pt x="16" y="8"/>
                </a:lnTo>
                <a:lnTo>
                  <a:pt x="20" y="4"/>
                </a:lnTo>
                <a:lnTo>
                  <a:pt x="27" y="0"/>
                </a:lnTo>
                <a:lnTo>
                  <a:pt x="39" y="0"/>
                </a:lnTo>
                <a:lnTo>
                  <a:pt x="50" y="35"/>
                </a:lnTo>
                <a:lnTo>
                  <a:pt x="50" y="24"/>
                </a:lnTo>
                <a:lnTo>
                  <a:pt x="50" y="20"/>
                </a:lnTo>
                <a:lnTo>
                  <a:pt x="46" y="16"/>
                </a:lnTo>
                <a:lnTo>
                  <a:pt x="39" y="12"/>
                </a:lnTo>
                <a:lnTo>
                  <a:pt x="31" y="12"/>
                </a:lnTo>
                <a:lnTo>
                  <a:pt x="23" y="12"/>
                </a:lnTo>
                <a:lnTo>
                  <a:pt x="20" y="20"/>
                </a:lnTo>
                <a:lnTo>
                  <a:pt x="16" y="27"/>
                </a:lnTo>
                <a:lnTo>
                  <a:pt x="50" y="35"/>
                </a:lnTo>
                <a:lnTo>
                  <a:pt x="39" y="0"/>
                </a:lnTo>
                <a:lnTo>
                  <a:pt x="50" y="35"/>
                </a:lnTo>
                <a:lnTo>
                  <a:pt x="39" y="0"/>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3" name="Freeform 71"/>
          <p:cNvSpPr>
            <a:spLocks/>
          </p:cNvSpPr>
          <p:nvPr/>
        </p:nvSpPr>
        <p:spPr bwMode="auto">
          <a:xfrm>
            <a:off x="4864100" y="6211888"/>
            <a:ext cx="136525" cy="153987"/>
          </a:xfrm>
          <a:custGeom>
            <a:avLst/>
            <a:gdLst/>
            <a:ahLst/>
            <a:cxnLst>
              <a:cxn ang="0">
                <a:pos x="12" y="0"/>
              </a:cxn>
              <a:cxn ang="0">
                <a:pos x="23" y="0"/>
              </a:cxn>
              <a:cxn ang="0">
                <a:pos x="20" y="12"/>
              </a:cxn>
              <a:cxn ang="0">
                <a:pos x="27" y="8"/>
              </a:cxn>
              <a:cxn ang="0">
                <a:pos x="31" y="4"/>
              </a:cxn>
              <a:cxn ang="0">
                <a:pos x="39" y="4"/>
              </a:cxn>
              <a:cxn ang="0">
                <a:pos x="47" y="4"/>
              </a:cxn>
              <a:cxn ang="0">
                <a:pos x="50" y="4"/>
              </a:cxn>
              <a:cxn ang="0">
                <a:pos x="58" y="8"/>
              </a:cxn>
              <a:cxn ang="0">
                <a:pos x="58" y="12"/>
              </a:cxn>
              <a:cxn ang="0">
                <a:pos x="62" y="15"/>
              </a:cxn>
              <a:cxn ang="0">
                <a:pos x="62" y="23"/>
              </a:cxn>
              <a:cxn ang="0">
                <a:pos x="62" y="31"/>
              </a:cxn>
              <a:cxn ang="0">
                <a:pos x="54" y="73"/>
              </a:cxn>
              <a:cxn ang="0">
                <a:pos x="43" y="73"/>
              </a:cxn>
              <a:cxn ang="0">
                <a:pos x="50" y="31"/>
              </a:cxn>
              <a:cxn ang="0">
                <a:pos x="50" y="19"/>
              </a:cxn>
              <a:cxn ang="0">
                <a:pos x="47" y="15"/>
              </a:cxn>
              <a:cxn ang="0">
                <a:pos x="43" y="12"/>
              </a:cxn>
              <a:cxn ang="0">
                <a:pos x="35" y="12"/>
              </a:cxn>
              <a:cxn ang="0">
                <a:pos x="31" y="15"/>
              </a:cxn>
              <a:cxn ang="0">
                <a:pos x="27" y="15"/>
              </a:cxn>
              <a:cxn ang="0">
                <a:pos x="20" y="23"/>
              </a:cxn>
              <a:cxn ang="0">
                <a:pos x="20" y="35"/>
              </a:cxn>
              <a:cxn ang="0">
                <a:pos x="12" y="69"/>
              </a:cxn>
              <a:cxn ang="0">
                <a:pos x="0" y="65"/>
              </a:cxn>
              <a:cxn ang="0">
                <a:pos x="12" y="0"/>
              </a:cxn>
              <a:cxn ang="0">
                <a:pos x="39" y="4"/>
              </a:cxn>
              <a:cxn ang="0">
                <a:pos x="12" y="0"/>
              </a:cxn>
            </a:cxnLst>
            <a:rect l="0" t="0" r="r" b="b"/>
            <a:pathLst>
              <a:path w="63" h="74">
                <a:moveTo>
                  <a:pt x="12" y="0"/>
                </a:moveTo>
                <a:lnTo>
                  <a:pt x="23" y="0"/>
                </a:lnTo>
                <a:lnTo>
                  <a:pt x="20" y="12"/>
                </a:lnTo>
                <a:lnTo>
                  <a:pt x="27" y="8"/>
                </a:lnTo>
                <a:lnTo>
                  <a:pt x="31" y="4"/>
                </a:lnTo>
                <a:lnTo>
                  <a:pt x="39" y="4"/>
                </a:lnTo>
                <a:lnTo>
                  <a:pt x="47" y="4"/>
                </a:lnTo>
                <a:lnTo>
                  <a:pt x="50" y="4"/>
                </a:lnTo>
                <a:lnTo>
                  <a:pt x="58" y="8"/>
                </a:lnTo>
                <a:lnTo>
                  <a:pt x="58" y="12"/>
                </a:lnTo>
                <a:lnTo>
                  <a:pt x="62" y="15"/>
                </a:lnTo>
                <a:lnTo>
                  <a:pt x="62" y="23"/>
                </a:lnTo>
                <a:lnTo>
                  <a:pt x="62" y="31"/>
                </a:lnTo>
                <a:lnTo>
                  <a:pt x="54" y="73"/>
                </a:lnTo>
                <a:lnTo>
                  <a:pt x="43" y="73"/>
                </a:lnTo>
                <a:lnTo>
                  <a:pt x="50" y="31"/>
                </a:lnTo>
                <a:lnTo>
                  <a:pt x="50" y="19"/>
                </a:lnTo>
                <a:lnTo>
                  <a:pt x="47" y="15"/>
                </a:lnTo>
                <a:lnTo>
                  <a:pt x="43" y="12"/>
                </a:lnTo>
                <a:lnTo>
                  <a:pt x="35" y="12"/>
                </a:lnTo>
                <a:lnTo>
                  <a:pt x="31" y="15"/>
                </a:lnTo>
                <a:lnTo>
                  <a:pt x="27" y="15"/>
                </a:lnTo>
                <a:lnTo>
                  <a:pt x="20" y="23"/>
                </a:lnTo>
                <a:lnTo>
                  <a:pt x="20" y="35"/>
                </a:lnTo>
                <a:lnTo>
                  <a:pt x="12" y="69"/>
                </a:lnTo>
                <a:lnTo>
                  <a:pt x="0" y="65"/>
                </a:lnTo>
                <a:lnTo>
                  <a:pt x="12" y="0"/>
                </a:lnTo>
                <a:lnTo>
                  <a:pt x="39" y="4"/>
                </a:lnTo>
                <a:lnTo>
                  <a:pt x="12" y="0"/>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4" name="Freeform 72"/>
          <p:cNvSpPr>
            <a:spLocks/>
          </p:cNvSpPr>
          <p:nvPr/>
        </p:nvSpPr>
        <p:spPr bwMode="auto">
          <a:xfrm>
            <a:off x="5022850" y="6237288"/>
            <a:ext cx="128588" cy="144462"/>
          </a:xfrm>
          <a:custGeom>
            <a:avLst/>
            <a:gdLst/>
            <a:ahLst/>
            <a:cxnLst>
              <a:cxn ang="0">
                <a:pos x="35" y="0"/>
              </a:cxn>
              <a:cxn ang="0">
                <a:pos x="47" y="0"/>
              </a:cxn>
              <a:cxn ang="0">
                <a:pos x="54" y="7"/>
              </a:cxn>
              <a:cxn ang="0">
                <a:pos x="58" y="15"/>
              </a:cxn>
              <a:cxn ang="0">
                <a:pos x="58" y="26"/>
              </a:cxn>
              <a:cxn ang="0">
                <a:pos x="50" y="26"/>
              </a:cxn>
              <a:cxn ang="0">
                <a:pos x="47" y="19"/>
              </a:cxn>
              <a:cxn ang="0">
                <a:pos x="47" y="15"/>
              </a:cxn>
              <a:cxn ang="0">
                <a:pos x="43" y="11"/>
              </a:cxn>
              <a:cxn ang="0">
                <a:pos x="35" y="7"/>
              </a:cxn>
              <a:cxn ang="0">
                <a:pos x="31" y="7"/>
              </a:cxn>
              <a:cxn ang="0">
                <a:pos x="23" y="11"/>
              </a:cxn>
              <a:cxn ang="0">
                <a:pos x="20" y="15"/>
              </a:cxn>
              <a:cxn ang="0">
                <a:pos x="20" y="19"/>
              </a:cxn>
              <a:cxn ang="0">
                <a:pos x="16" y="26"/>
              </a:cxn>
              <a:cxn ang="0">
                <a:pos x="12" y="34"/>
              </a:cxn>
              <a:cxn ang="0">
                <a:pos x="12" y="42"/>
              </a:cxn>
              <a:cxn ang="0">
                <a:pos x="16" y="49"/>
              </a:cxn>
              <a:cxn ang="0">
                <a:pos x="20" y="57"/>
              </a:cxn>
              <a:cxn ang="0">
                <a:pos x="27" y="61"/>
              </a:cxn>
              <a:cxn ang="0">
                <a:pos x="35" y="61"/>
              </a:cxn>
              <a:cxn ang="0">
                <a:pos x="39" y="57"/>
              </a:cxn>
              <a:cxn ang="0">
                <a:pos x="43" y="53"/>
              </a:cxn>
              <a:cxn ang="0">
                <a:pos x="47" y="46"/>
              </a:cxn>
              <a:cxn ang="0">
                <a:pos x="58" y="46"/>
              </a:cxn>
              <a:cxn ang="0">
                <a:pos x="54" y="57"/>
              </a:cxn>
              <a:cxn ang="0">
                <a:pos x="47" y="65"/>
              </a:cxn>
              <a:cxn ang="0">
                <a:pos x="35" y="69"/>
              </a:cxn>
              <a:cxn ang="0">
                <a:pos x="27" y="69"/>
              </a:cxn>
              <a:cxn ang="0">
                <a:pos x="16" y="65"/>
              </a:cxn>
              <a:cxn ang="0">
                <a:pos x="12" y="61"/>
              </a:cxn>
              <a:cxn ang="0">
                <a:pos x="8" y="57"/>
              </a:cxn>
              <a:cxn ang="0">
                <a:pos x="0" y="46"/>
              </a:cxn>
              <a:cxn ang="0">
                <a:pos x="0" y="34"/>
              </a:cxn>
              <a:cxn ang="0">
                <a:pos x="4" y="19"/>
              </a:cxn>
              <a:cxn ang="0">
                <a:pos x="12" y="7"/>
              </a:cxn>
              <a:cxn ang="0">
                <a:pos x="23" y="0"/>
              </a:cxn>
              <a:cxn ang="0">
                <a:pos x="35" y="0"/>
              </a:cxn>
            </a:cxnLst>
            <a:rect l="0" t="0" r="r" b="b"/>
            <a:pathLst>
              <a:path w="59" h="70">
                <a:moveTo>
                  <a:pt x="35" y="0"/>
                </a:moveTo>
                <a:lnTo>
                  <a:pt x="47" y="0"/>
                </a:lnTo>
                <a:lnTo>
                  <a:pt x="54" y="7"/>
                </a:lnTo>
                <a:lnTo>
                  <a:pt x="58" y="15"/>
                </a:lnTo>
                <a:lnTo>
                  <a:pt x="58" y="26"/>
                </a:lnTo>
                <a:lnTo>
                  <a:pt x="50" y="26"/>
                </a:lnTo>
                <a:lnTo>
                  <a:pt x="47" y="19"/>
                </a:lnTo>
                <a:lnTo>
                  <a:pt x="47" y="15"/>
                </a:lnTo>
                <a:lnTo>
                  <a:pt x="43" y="11"/>
                </a:lnTo>
                <a:lnTo>
                  <a:pt x="35" y="7"/>
                </a:lnTo>
                <a:lnTo>
                  <a:pt x="31" y="7"/>
                </a:lnTo>
                <a:lnTo>
                  <a:pt x="23" y="11"/>
                </a:lnTo>
                <a:lnTo>
                  <a:pt x="20" y="15"/>
                </a:lnTo>
                <a:lnTo>
                  <a:pt x="20" y="19"/>
                </a:lnTo>
                <a:lnTo>
                  <a:pt x="16" y="26"/>
                </a:lnTo>
                <a:lnTo>
                  <a:pt x="12" y="34"/>
                </a:lnTo>
                <a:lnTo>
                  <a:pt x="12" y="42"/>
                </a:lnTo>
                <a:lnTo>
                  <a:pt x="16" y="49"/>
                </a:lnTo>
                <a:lnTo>
                  <a:pt x="20" y="57"/>
                </a:lnTo>
                <a:lnTo>
                  <a:pt x="27" y="61"/>
                </a:lnTo>
                <a:lnTo>
                  <a:pt x="35" y="61"/>
                </a:lnTo>
                <a:lnTo>
                  <a:pt x="39" y="57"/>
                </a:lnTo>
                <a:lnTo>
                  <a:pt x="43" y="53"/>
                </a:lnTo>
                <a:lnTo>
                  <a:pt x="47" y="46"/>
                </a:lnTo>
                <a:lnTo>
                  <a:pt x="58" y="46"/>
                </a:lnTo>
                <a:lnTo>
                  <a:pt x="54" y="57"/>
                </a:lnTo>
                <a:lnTo>
                  <a:pt x="47" y="65"/>
                </a:lnTo>
                <a:lnTo>
                  <a:pt x="35" y="69"/>
                </a:lnTo>
                <a:lnTo>
                  <a:pt x="27" y="69"/>
                </a:lnTo>
                <a:lnTo>
                  <a:pt x="16" y="65"/>
                </a:lnTo>
                <a:lnTo>
                  <a:pt x="12" y="61"/>
                </a:lnTo>
                <a:lnTo>
                  <a:pt x="8" y="57"/>
                </a:lnTo>
                <a:lnTo>
                  <a:pt x="0" y="46"/>
                </a:lnTo>
                <a:lnTo>
                  <a:pt x="0" y="34"/>
                </a:lnTo>
                <a:lnTo>
                  <a:pt x="4" y="19"/>
                </a:lnTo>
                <a:lnTo>
                  <a:pt x="12" y="7"/>
                </a:lnTo>
                <a:lnTo>
                  <a:pt x="23" y="0"/>
                </a:lnTo>
                <a:lnTo>
                  <a:pt x="35" y="0"/>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5" name="Freeform 73"/>
          <p:cNvSpPr>
            <a:spLocks/>
          </p:cNvSpPr>
          <p:nvPr/>
        </p:nvSpPr>
        <p:spPr bwMode="auto">
          <a:xfrm>
            <a:off x="5175250" y="6196013"/>
            <a:ext cx="125413" cy="200025"/>
          </a:xfrm>
          <a:custGeom>
            <a:avLst/>
            <a:gdLst/>
            <a:ahLst/>
            <a:cxnLst>
              <a:cxn ang="0">
                <a:pos x="3" y="0"/>
              </a:cxn>
              <a:cxn ang="0">
                <a:pos x="15" y="0"/>
              </a:cxn>
              <a:cxn ang="0">
                <a:pos x="15" y="35"/>
              </a:cxn>
              <a:cxn ang="0">
                <a:pos x="23" y="27"/>
              </a:cxn>
              <a:cxn ang="0">
                <a:pos x="26" y="23"/>
              </a:cxn>
              <a:cxn ang="0">
                <a:pos x="34" y="23"/>
              </a:cxn>
              <a:cxn ang="0">
                <a:pos x="42" y="27"/>
              </a:cxn>
              <a:cxn ang="0">
                <a:pos x="46" y="27"/>
              </a:cxn>
              <a:cxn ang="0">
                <a:pos x="49" y="31"/>
              </a:cxn>
              <a:cxn ang="0">
                <a:pos x="53" y="35"/>
              </a:cxn>
              <a:cxn ang="0">
                <a:pos x="57" y="43"/>
              </a:cxn>
              <a:cxn ang="0">
                <a:pos x="57" y="50"/>
              </a:cxn>
              <a:cxn ang="0">
                <a:pos x="53" y="96"/>
              </a:cxn>
              <a:cxn ang="0">
                <a:pos x="42" y="93"/>
              </a:cxn>
              <a:cxn ang="0">
                <a:pos x="46" y="50"/>
              </a:cxn>
              <a:cxn ang="0">
                <a:pos x="46" y="46"/>
              </a:cxn>
              <a:cxn ang="0">
                <a:pos x="42" y="43"/>
              </a:cxn>
              <a:cxn ang="0">
                <a:pos x="38" y="35"/>
              </a:cxn>
              <a:cxn ang="0">
                <a:pos x="30" y="35"/>
              </a:cxn>
              <a:cxn ang="0">
                <a:pos x="26" y="35"/>
              </a:cxn>
              <a:cxn ang="0">
                <a:pos x="19" y="39"/>
              </a:cxn>
              <a:cxn ang="0">
                <a:pos x="15" y="43"/>
              </a:cxn>
              <a:cxn ang="0">
                <a:pos x="15" y="46"/>
              </a:cxn>
              <a:cxn ang="0">
                <a:pos x="11" y="58"/>
              </a:cxn>
              <a:cxn ang="0">
                <a:pos x="11" y="93"/>
              </a:cxn>
              <a:cxn ang="0">
                <a:pos x="0" y="93"/>
              </a:cxn>
              <a:cxn ang="0">
                <a:pos x="3" y="0"/>
              </a:cxn>
            </a:cxnLst>
            <a:rect l="0" t="0" r="r" b="b"/>
            <a:pathLst>
              <a:path w="58" h="97">
                <a:moveTo>
                  <a:pt x="3" y="0"/>
                </a:moveTo>
                <a:lnTo>
                  <a:pt x="15" y="0"/>
                </a:lnTo>
                <a:lnTo>
                  <a:pt x="15" y="35"/>
                </a:lnTo>
                <a:lnTo>
                  <a:pt x="23" y="27"/>
                </a:lnTo>
                <a:lnTo>
                  <a:pt x="26" y="23"/>
                </a:lnTo>
                <a:lnTo>
                  <a:pt x="34" y="23"/>
                </a:lnTo>
                <a:lnTo>
                  <a:pt x="42" y="27"/>
                </a:lnTo>
                <a:lnTo>
                  <a:pt x="46" y="27"/>
                </a:lnTo>
                <a:lnTo>
                  <a:pt x="49" y="31"/>
                </a:lnTo>
                <a:lnTo>
                  <a:pt x="53" y="35"/>
                </a:lnTo>
                <a:lnTo>
                  <a:pt x="57" y="43"/>
                </a:lnTo>
                <a:lnTo>
                  <a:pt x="57" y="50"/>
                </a:lnTo>
                <a:lnTo>
                  <a:pt x="53" y="96"/>
                </a:lnTo>
                <a:lnTo>
                  <a:pt x="42" y="93"/>
                </a:lnTo>
                <a:lnTo>
                  <a:pt x="46" y="50"/>
                </a:lnTo>
                <a:lnTo>
                  <a:pt x="46" y="46"/>
                </a:lnTo>
                <a:lnTo>
                  <a:pt x="42" y="43"/>
                </a:lnTo>
                <a:lnTo>
                  <a:pt x="38" y="35"/>
                </a:lnTo>
                <a:lnTo>
                  <a:pt x="30" y="35"/>
                </a:lnTo>
                <a:lnTo>
                  <a:pt x="26" y="35"/>
                </a:lnTo>
                <a:lnTo>
                  <a:pt x="19" y="39"/>
                </a:lnTo>
                <a:lnTo>
                  <a:pt x="15" y="43"/>
                </a:lnTo>
                <a:lnTo>
                  <a:pt x="15" y="46"/>
                </a:lnTo>
                <a:lnTo>
                  <a:pt x="11" y="58"/>
                </a:lnTo>
                <a:lnTo>
                  <a:pt x="11" y="93"/>
                </a:lnTo>
                <a:lnTo>
                  <a:pt x="0" y="93"/>
                </a:lnTo>
                <a:lnTo>
                  <a:pt x="3" y="0"/>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6" name="Freeform 74"/>
          <p:cNvSpPr>
            <a:spLocks/>
          </p:cNvSpPr>
          <p:nvPr/>
        </p:nvSpPr>
        <p:spPr bwMode="auto">
          <a:xfrm>
            <a:off x="5334000" y="6251575"/>
            <a:ext cx="201613" cy="144463"/>
          </a:xfrm>
          <a:custGeom>
            <a:avLst/>
            <a:gdLst/>
            <a:ahLst/>
            <a:cxnLst>
              <a:cxn ang="0">
                <a:pos x="0" y="0"/>
              </a:cxn>
              <a:cxn ang="0">
                <a:pos x="11" y="0"/>
              </a:cxn>
              <a:cxn ang="0">
                <a:pos x="11" y="12"/>
              </a:cxn>
              <a:cxn ang="0">
                <a:pos x="19" y="4"/>
              </a:cxn>
              <a:cxn ang="0">
                <a:pos x="23" y="0"/>
              </a:cxn>
              <a:cxn ang="0">
                <a:pos x="30" y="0"/>
              </a:cxn>
              <a:cxn ang="0">
                <a:pos x="38" y="0"/>
              </a:cxn>
              <a:cxn ang="0">
                <a:pos x="46" y="4"/>
              </a:cxn>
              <a:cxn ang="0">
                <a:pos x="49" y="12"/>
              </a:cxn>
              <a:cxn ang="0">
                <a:pos x="53" y="4"/>
              </a:cxn>
              <a:cxn ang="0">
                <a:pos x="57" y="4"/>
              </a:cxn>
              <a:cxn ang="0">
                <a:pos x="65" y="0"/>
              </a:cxn>
              <a:cxn ang="0">
                <a:pos x="69" y="0"/>
              </a:cxn>
              <a:cxn ang="0">
                <a:pos x="76" y="0"/>
              </a:cxn>
              <a:cxn ang="0">
                <a:pos x="80" y="4"/>
              </a:cxn>
              <a:cxn ang="0">
                <a:pos x="84" y="4"/>
              </a:cxn>
              <a:cxn ang="0">
                <a:pos x="88" y="8"/>
              </a:cxn>
              <a:cxn ang="0">
                <a:pos x="88" y="16"/>
              </a:cxn>
              <a:cxn ang="0">
                <a:pos x="92" y="23"/>
              </a:cxn>
              <a:cxn ang="0">
                <a:pos x="92" y="69"/>
              </a:cxn>
              <a:cxn ang="0">
                <a:pos x="80" y="69"/>
              </a:cxn>
              <a:cxn ang="0">
                <a:pos x="80" y="23"/>
              </a:cxn>
              <a:cxn ang="0">
                <a:pos x="76" y="16"/>
              </a:cxn>
              <a:cxn ang="0">
                <a:pos x="76" y="12"/>
              </a:cxn>
              <a:cxn ang="0">
                <a:pos x="72" y="12"/>
              </a:cxn>
              <a:cxn ang="0">
                <a:pos x="69" y="12"/>
              </a:cxn>
              <a:cxn ang="0">
                <a:pos x="61" y="12"/>
              </a:cxn>
              <a:cxn ang="0">
                <a:pos x="57" y="16"/>
              </a:cxn>
              <a:cxn ang="0">
                <a:pos x="53" y="19"/>
              </a:cxn>
              <a:cxn ang="0">
                <a:pos x="49" y="31"/>
              </a:cxn>
              <a:cxn ang="0">
                <a:pos x="49" y="69"/>
              </a:cxn>
              <a:cxn ang="0">
                <a:pos x="38" y="69"/>
              </a:cxn>
              <a:cxn ang="0">
                <a:pos x="38" y="23"/>
              </a:cxn>
              <a:cxn ang="0">
                <a:pos x="38" y="16"/>
              </a:cxn>
              <a:cxn ang="0">
                <a:pos x="34" y="12"/>
              </a:cxn>
              <a:cxn ang="0">
                <a:pos x="26" y="12"/>
              </a:cxn>
              <a:cxn ang="0">
                <a:pos x="23" y="12"/>
              </a:cxn>
              <a:cxn ang="0">
                <a:pos x="15" y="16"/>
              </a:cxn>
              <a:cxn ang="0">
                <a:pos x="11" y="23"/>
              </a:cxn>
              <a:cxn ang="0">
                <a:pos x="11" y="35"/>
              </a:cxn>
              <a:cxn ang="0">
                <a:pos x="11" y="69"/>
              </a:cxn>
              <a:cxn ang="0">
                <a:pos x="0" y="69"/>
              </a:cxn>
              <a:cxn ang="0">
                <a:pos x="0" y="0"/>
              </a:cxn>
            </a:cxnLst>
            <a:rect l="0" t="0" r="r" b="b"/>
            <a:pathLst>
              <a:path w="93" h="70">
                <a:moveTo>
                  <a:pt x="0" y="0"/>
                </a:moveTo>
                <a:lnTo>
                  <a:pt x="11" y="0"/>
                </a:lnTo>
                <a:lnTo>
                  <a:pt x="11" y="12"/>
                </a:lnTo>
                <a:lnTo>
                  <a:pt x="19" y="4"/>
                </a:lnTo>
                <a:lnTo>
                  <a:pt x="23" y="0"/>
                </a:lnTo>
                <a:lnTo>
                  <a:pt x="30" y="0"/>
                </a:lnTo>
                <a:lnTo>
                  <a:pt x="38" y="0"/>
                </a:lnTo>
                <a:lnTo>
                  <a:pt x="46" y="4"/>
                </a:lnTo>
                <a:lnTo>
                  <a:pt x="49" y="12"/>
                </a:lnTo>
                <a:lnTo>
                  <a:pt x="53" y="4"/>
                </a:lnTo>
                <a:lnTo>
                  <a:pt x="57" y="4"/>
                </a:lnTo>
                <a:lnTo>
                  <a:pt x="65" y="0"/>
                </a:lnTo>
                <a:lnTo>
                  <a:pt x="69" y="0"/>
                </a:lnTo>
                <a:lnTo>
                  <a:pt x="76" y="0"/>
                </a:lnTo>
                <a:lnTo>
                  <a:pt x="80" y="4"/>
                </a:lnTo>
                <a:lnTo>
                  <a:pt x="84" y="4"/>
                </a:lnTo>
                <a:lnTo>
                  <a:pt x="88" y="8"/>
                </a:lnTo>
                <a:lnTo>
                  <a:pt x="88" y="16"/>
                </a:lnTo>
                <a:lnTo>
                  <a:pt x="92" y="23"/>
                </a:lnTo>
                <a:lnTo>
                  <a:pt x="92" y="69"/>
                </a:lnTo>
                <a:lnTo>
                  <a:pt x="80" y="69"/>
                </a:lnTo>
                <a:lnTo>
                  <a:pt x="80" y="23"/>
                </a:lnTo>
                <a:lnTo>
                  <a:pt x="76" y="16"/>
                </a:lnTo>
                <a:lnTo>
                  <a:pt x="76" y="12"/>
                </a:lnTo>
                <a:lnTo>
                  <a:pt x="72" y="12"/>
                </a:lnTo>
                <a:lnTo>
                  <a:pt x="69" y="12"/>
                </a:lnTo>
                <a:lnTo>
                  <a:pt x="61" y="12"/>
                </a:lnTo>
                <a:lnTo>
                  <a:pt x="57" y="16"/>
                </a:lnTo>
                <a:lnTo>
                  <a:pt x="53" y="19"/>
                </a:lnTo>
                <a:lnTo>
                  <a:pt x="49" y="31"/>
                </a:lnTo>
                <a:lnTo>
                  <a:pt x="49" y="69"/>
                </a:lnTo>
                <a:lnTo>
                  <a:pt x="38" y="69"/>
                </a:lnTo>
                <a:lnTo>
                  <a:pt x="38" y="23"/>
                </a:lnTo>
                <a:lnTo>
                  <a:pt x="38" y="16"/>
                </a:lnTo>
                <a:lnTo>
                  <a:pt x="34" y="12"/>
                </a:lnTo>
                <a:lnTo>
                  <a:pt x="26" y="12"/>
                </a:lnTo>
                <a:lnTo>
                  <a:pt x="23" y="12"/>
                </a:lnTo>
                <a:lnTo>
                  <a:pt x="15" y="16"/>
                </a:lnTo>
                <a:lnTo>
                  <a:pt x="11" y="23"/>
                </a:lnTo>
                <a:lnTo>
                  <a:pt x="11" y="35"/>
                </a:lnTo>
                <a:lnTo>
                  <a:pt x="11" y="69"/>
                </a:lnTo>
                <a:lnTo>
                  <a:pt x="0" y="69"/>
                </a:lnTo>
                <a:lnTo>
                  <a:pt x="0" y="0"/>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7" name="Freeform 75"/>
          <p:cNvSpPr>
            <a:spLocks/>
          </p:cNvSpPr>
          <p:nvPr/>
        </p:nvSpPr>
        <p:spPr bwMode="auto">
          <a:xfrm>
            <a:off x="5565775" y="6243638"/>
            <a:ext cx="142875" cy="152400"/>
          </a:xfrm>
          <a:custGeom>
            <a:avLst/>
            <a:gdLst/>
            <a:ahLst/>
            <a:cxnLst>
              <a:cxn ang="0">
                <a:pos x="12" y="58"/>
              </a:cxn>
              <a:cxn ang="0">
                <a:pos x="19" y="62"/>
              </a:cxn>
              <a:cxn ang="0">
                <a:pos x="31" y="62"/>
              </a:cxn>
              <a:cxn ang="0">
                <a:pos x="38" y="54"/>
              </a:cxn>
              <a:cxn ang="0">
                <a:pos x="42" y="46"/>
              </a:cxn>
              <a:cxn ang="0">
                <a:pos x="42" y="35"/>
              </a:cxn>
              <a:cxn ang="0">
                <a:pos x="31" y="39"/>
              </a:cxn>
              <a:cxn ang="0">
                <a:pos x="15" y="43"/>
              </a:cxn>
              <a:cxn ang="0">
                <a:pos x="12" y="54"/>
              </a:cxn>
              <a:cxn ang="0">
                <a:pos x="42" y="23"/>
              </a:cxn>
              <a:cxn ang="0">
                <a:pos x="42" y="16"/>
              </a:cxn>
              <a:cxn ang="0">
                <a:pos x="31" y="12"/>
              </a:cxn>
              <a:cxn ang="0">
                <a:pos x="19" y="12"/>
              </a:cxn>
              <a:cxn ang="0">
                <a:pos x="12" y="20"/>
              </a:cxn>
              <a:cxn ang="0">
                <a:pos x="0" y="23"/>
              </a:cxn>
              <a:cxn ang="0">
                <a:pos x="4" y="8"/>
              </a:cxn>
              <a:cxn ang="0">
                <a:pos x="15" y="4"/>
              </a:cxn>
              <a:cxn ang="0">
                <a:pos x="35" y="0"/>
              </a:cxn>
              <a:cxn ang="0">
                <a:pos x="50" y="8"/>
              </a:cxn>
              <a:cxn ang="0">
                <a:pos x="58" y="54"/>
              </a:cxn>
              <a:cxn ang="0">
                <a:pos x="61" y="58"/>
              </a:cxn>
              <a:cxn ang="0">
                <a:pos x="65" y="66"/>
              </a:cxn>
              <a:cxn ang="0">
                <a:pos x="58" y="70"/>
              </a:cxn>
              <a:cxn ang="0">
                <a:pos x="46" y="66"/>
              </a:cxn>
              <a:cxn ang="0">
                <a:pos x="42" y="62"/>
              </a:cxn>
              <a:cxn ang="0">
                <a:pos x="31" y="70"/>
              </a:cxn>
              <a:cxn ang="0">
                <a:pos x="15" y="70"/>
              </a:cxn>
              <a:cxn ang="0">
                <a:pos x="0" y="62"/>
              </a:cxn>
              <a:cxn ang="0">
                <a:pos x="0" y="46"/>
              </a:cxn>
              <a:cxn ang="0">
                <a:pos x="12" y="35"/>
              </a:cxn>
              <a:cxn ang="0">
                <a:pos x="38" y="27"/>
              </a:cxn>
              <a:cxn ang="0">
                <a:pos x="38" y="27"/>
              </a:cxn>
            </a:cxnLst>
            <a:rect l="0" t="0" r="r" b="b"/>
            <a:pathLst>
              <a:path w="66" h="74">
                <a:moveTo>
                  <a:pt x="12" y="54"/>
                </a:moveTo>
                <a:lnTo>
                  <a:pt x="12" y="58"/>
                </a:lnTo>
                <a:lnTo>
                  <a:pt x="15" y="58"/>
                </a:lnTo>
                <a:lnTo>
                  <a:pt x="19" y="62"/>
                </a:lnTo>
                <a:lnTo>
                  <a:pt x="23" y="62"/>
                </a:lnTo>
                <a:lnTo>
                  <a:pt x="31" y="62"/>
                </a:lnTo>
                <a:lnTo>
                  <a:pt x="35" y="58"/>
                </a:lnTo>
                <a:lnTo>
                  <a:pt x="38" y="54"/>
                </a:lnTo>
                <a:lnTo>
                  <a:pt x="42" y="50"/>
                </a:lnTo>
                <a:lnTo>
                  <a:pt x="42" y="46"/>
                </a:lnTo>
                <a:lnTo>
                  <a:pt x="42" y="43"/>
                </a:lnTo>
                <a:lnTo>
                  <a:pt x="42" y="35"/>
                </a:lnTo>
                <a:lnTo>
                  <a:pt x="38" y="35"/>
                </a:lnTo>
                <a:lnTo>
                  <a:pt x="31" y="39"/>
                </a:lnTo>
                <a:lnTo>
                  <a:pt x="23" y="39"/>
                </a:lnTo>
                <a:lnTo>
                  <a:pt x="15" y="43"/>
                </a:lnTo>
                <a:lnTo>
                  <a:pt x="12" y="46"/>
                </a:lnTo>
                <a:lnTo>
                  <a:pt x="12" y="54"/>
                </a:lnTo>
                <a:lnTo>
                  <a:pt x="38" y="27"/>
                </a:lnTo>
                <a:lnTo>
                  <a:pt x="42" y="23"/>
                </a:lnTo>
                <a:lnTo>
                  <a:pt x="42" y="20"/>
                </a:lnTo>
                <a:lnTo>
                  <a:pt x="42" y="16"/>
                </a:lnTo>
                <a:lnTo>
                  <a:pt x="38" y="12"/>
                </a:lnTo>
                <a:lnTo>
                  <a:pt x="31" y="12"/>
                </a:lnTo>
                <a:lnTo>
                  <a:pt x="27" y="8"/>
                </a:lnTo>
                <a:lnTo>
                  <a:pt x="19" y="12"/>
                </a:lnTo>
                <a:lnTo>
                  <a:pt x="15" y="16"/>
                </a:lnTo>
                <a:lnTo>
                  <a:pt x="12" y="20"/>
                </a:lnTo>
                <a:lnTo>
                  <a:pt x="12" y="23"/>
                </a:lnTo>
                <a:lnTo>
                  <a:pt x="0" y="23"/>
                </a:lnTo>
                <a:lnTo>
                  <a:pt x="4" y="12"/>
                </a:lnTo>
                <a:lnTo>
                  <a:pt x="4" y="8"/>
                </a:lnTo>
                <a:lnTo>
                  <a:pt x="8" y="8"/>
                </a:lnTo>
                <a:lnTo>
                  <a:pt x="15" y="4"/>
                </a:lnTo>
                <a:lnTo>
                  <a:pt x="27" y="0"/>
                </a:lnTo>
                <a:lnTo>
                  <a:pt x="35" y="0"/>
                </a:lnTo>
                <a:lnTo>
                  <a:pt x="46" y="4"/>
                </a:lnTo>
                <a:lnTo>
                  <a:pt x="50" y="8"/>
                </a:lnTo>
                <a:lnTo>
                  <a:pt x="54" y="16"/>
                </a:lnTo>
                <a:lnTo>
                  <a:pt x="58" y="54"/>
                </a:lnTo>
                <a:lnTo>
                  <a:pt x="58" y="58"/>
                </a:lnTo>
                <a:lnTo>
                  <a:pt x="61" y="58"/>
                </a:lnTo>
                <a:lnTo>
                  <a:pt x="65" y="58"/>
                </a:lnTo>
                <a:lnTo>
                  <a:pt x="65" y="66"/>
                </a:lnTo>
                <a:lnTo>
                  <a:pt x="61" y="70"/>
                </a:lnTo>
                <a:lnTo>
                  <a:pt x="58" y="70"/>
                </a:lnTo>
                <a:lnTo>
                  <a:pt x="50" y="70"/>
                </a:lnTo>
                <a:lnTo>
                  <a:pt x="46" y="66"/>
                </a:lnTo>
                <a:lnTo>
                  <a:pt x="46" y="58"/>
                </a:lnTo>
                <a:lnTo>
                  <a:pt x="42" y="62"/>
                </a:lnTo>
                <a:lnTo>
                  <a:pt x="35" y="66"/>
                </a:lnTo>
                <a:lnTo>
                  <a:pt x="31" y="70"/>
                </a:lnTo>
                <a:lnTo>
                  <a:pt x="23" y="73"/>
                </a:lnTo>
                <a:lnTo>
                  <a:pt x="15" y="70"/>
                </a:lnTo>
                <a:lnTo>
                  <a:pt x="8" y="66"/>
                </a:lnTo>
                <a:lnTo>
                  <a:pt x="0" y="62"/>
                </a:lnTo>
                <a:lnTo>
                  <a:pt x="0" y="54"/>
                </a:lnTo>
                <a:lnTo>
                  <a:pt x="0" y="46"/>
                </a:lnTo>
                <a:lnTo>
                  <a:pt x="4" y="39"/>
                </a:lnTo>
                <a:lnTo>
                  <a:pt x="12" y="35"/>
                </a:lnTo>
                <a:lnTo>
                  <a:pt x="19" y="31"/>
                </a:lnTo>
                <a:lnTo>
                  <a:pt x="38" y="27"/>
                </a:lnTo>
                <a:lnTo>
                  <a:pt x="27" y="0"/>
                </a:lnTo>
                <a:lnTo>
                  <a:pt x="38" y="27"/>
                </a:lnTo>
                <a:lnTo>
                  <a:pt x="12" y="54"/>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8" name="Freeform 76"/>
          <p:cNvSpPr>
            <a:spLocks/>
          </p:cNvSpPr>
          <p:nvPr/>
        </p:nvSpPr>
        <p:spPr bwMode="auto">
          <a:xfrm>
            <a:off x="5715000" y="6227763"/>
            <a:ext cx="77788" cy="153987"/>
          </a:xfrm>
          <a:custGeom>
            <a:avLst/>
            <a:gdLst/>
            <a:ahLst/>
            <a:cxnLst>
              <a:cxn ang="0">
                <a:pos x="0" y="4"/>
              </a:cxn>
              <a:cxn ang="0">
                <a:pos x="12" y="4"/>
              </a:cxn>
              <a:cxn ang="0">
                <a:pos x="12" y="15"/>
              </a:cxn>
              <a:cxn ang="0">
                <a:pos x="19" y="7"/>
              </a:cxn>
              <a:cxn ang="0">
                <a:pos x="23" y="4"/>
              </a:cxn>
              <a:cxn ang="0">
                <a:pos x="31" y="0"/>
              </a:cxn>
              <a:cxn ang="0">
                <a:pos x="35" y="0"/>
              </a:cxn>
              <a:cxn ang="0">
                <a:pos x="35" y="11"/>
              </a:cxn>
              <a:cxn ang="0">
                <a:pos x="31" y="11"/>
              </a:cxn>
              <a:cxn ang="0">
                <a:pos x="23" y="15"/>
              </a:cxn>
              <a:cxn ang="0">
                <a:pos x="19" y="19"/>
              </a:cxn>
              <a:cxn ang="0">
                <a:pos x="16" y="27"/>
              </a:cxn>
              <a:cxn ang="0">
                <a:pos x="16" y="30"/>
              </a:cxn>
              <a:cxn ang="0">
                <a:pos x="19" y="69"/>
              </a:cxn>
              <a:cxn ang="0">
                <a:pos x="8" y="73"/>
              </a:cxn>
              <a:cxn ang="0">
                <a:pos x="0" y="4"/>
              </a:cxn>
            </a:cxnLst>
            <a:rect l="0" t="0" r="r" b="b"/>
            <a:pathLst>
              <a:path w="36" h="74">
                <a:moveTo>
                  <a:pt x="0" y="4"/>
                </a:moveTo>
                <a:lnTo>
                  <a:pt x="12" y="4"/>
                </a:lnTo>
                <a:lnTo>
                  <a:pt x="12" y="15"/>
                </a:lnTo>
                <a:lnTo>
                  <a:pt x="19" y="7"/>
                </a:lnTo>
                <a:lnTo>
                  <a:pt x="23" y="4"/>
                </a:lnTo>
                <a:lnTo>
                  <a:pt x="31" y="0"/>
                </a:lnTo>
                <a:lnTo>
                  <a:pt x="35" y="0"/>
                </a:lnTo>
                <a:lnTo>
                  <a:pt x="35" y="11"/>
                </a:lnTo>
                <a:lnTo>
                  <a:pt x="31" y="11"/>
                </a:lnTo>
                <a:lnTo>
                  <a:pt x="23" y="15"/>
                </a:lnTo>
                <a:lnTo>
                  <a:pt x="19" y="19"/>
                </a:lnTo>
                <a:lnTo>
                  <a:pt x="16" y="27"/>
                </a:lnTo>
                <a:lnTo>
                  <a:pt x="16" y="30"/>
                </a:lnTo>
                <a:lnTo>
                  <a:pt x="19" y="69"/>
                </a:lnTo>
                <a:lnTo>
                  <a:pt x="8" y="73"/>
                </a:lnTo>
                <a:lnTo>
                  <a:pt x="0" y="4"/>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09" name="Freeform 77"/>
          <p:cNvSpPr>
            <a:spLocks/>
          </p:cNvSpPr>
          <p:nvPr/>
        </p:nvSpPr>
        <p:spPr bwMode="auto">
          <a:xfrm>
            <a:off x="5800725" y="6172200"/>
            <a:ext cx="150813" cy="193675"/>
          </a:xfrm>
          <a:custGeom>
            <a:avLst/>
            <a:gdLst/>
            <a:ahLst/>
            <a:cxnLst>
              <a:cxn ang="0">
                <a:pos x="0" y="4"/>
              </a:cxn>
              <a:cxn ang="0">
                <a:pos x="11" y="0"/>
              </a:cxn>
              <a:cxn ang="0">
                <a:pos x="19" y="54"/>
              </a:cxn>
              <a:cxn ang="0">
                <a:pos x="42" y="23"/>
              </a:cxn>
              <a:cxn ang="0">
                <a:pos x="57" y="19"/>
              </a:cxn>
              <a:cxn ang="0">
                <a:pos x="34" y="46"/>
              </a:cxn>
              <a:cxn ang="0">
                <a:pos x="69" y="84"/>
              </a:cxn>
              <a:cxn ang="0">
                <a:pos x="53" y="88"/>
              </a:cxn>
              <a:cxn ang="0">
                <a:pos x="30" y="57"/>
              </a:cxn>
              <a:cxn ang="0">
                <a:pos x="23" y="69"/>
              </a:cxn>
              <a:cxn ang="0">
                <a:pos x="26" y="92"/>
              </a:cxn>
              <a:cxn ang="0">
                <a:pos x="15" y="92"/>
              </a:cxn>
              <a:cxn ang="0">
                <a:pos x="0" y="4"/>
              </a:cxn>
            </a:cxnLst>
            <a:rect l="0" t="0" r="r" b="b"/>
            <a:pathLst>
              <a:path w="70" h="93">
                <a:moveTo>
                  <a:pt x="0" y="4"/>
                </a:moveTo>
                <a:lnTo>
                  <a:pt x="11" y="0"/>
                </a:lnTo>
                <a:lnTo>
                  <a:pt x="19" y="54"/>
                </a:lnTo>
                <a:lnTo>
                  <a:pt x="42" y="23"/>
                </a:lnTo>
                <a:lnTo>
                  <a:pt x="57" y="19"/>
                </a:lnTo>
                <a:lnTo>
                  <a:pt x="34" y="46"/>
                </a:lnTo>
                <a:lnTo>
                  <a:pt x="69" y="84"/>
                </a:lnTo>
                <a:lnTo>
                  <a:pt x="53" y="88"/>
                </a:lnTo>
                <a:lnTo>
                  <a:pt x="30" y="57"/>
                </a:lnTo>
                <a:lnTo>
                  <a:pt x="23" y="69"/>
                </a:lnTo>
                <a:lnTo>
                  <a:pt x="26" y="92"/>
                </a:lnTo>
                <a:lnTo>
                  <a:pt x="15" y="92"/>
                </a:lnTo>
                <a:lnTo>
                  <a:pt x="0" y="4"/>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10" name="Freeform 78"/>
          <p:cNvSpPr>
            <a:spLocks/>
          </p:cNvSpPr>
          <p:nvPr/>
        </p:nvSpPr>
        <p:spPr bwMode="auto">
          <a:xfrm>
            <a:off x="5932488" y="6156325"/>
            <a:ext cx="69850" cy="192088"/>
          </a:xfrm>
          <a:custGeom>
            <a:avLst/>
            <a:gdLst/>
            <a:ahLst/>
            <a:cxnLst>
              <a:cxn ang="0">
                <a:pos x="8" y="27"/>
              </a:cxn>
              <a:cxn ang="0">
                <a:pos x="15" y="23"/>
              </a:cxn>
              <a:cxn ang="0">
                <a:pos x="31" y="88"/>
              </a:cxn>
              <a:cxn ang="0">
                <a:pos x="19" y="92"/>
              </a:cxn>
              <a:cxn ang="0">
                <a:pos x="8" y="27"/>
              </a:cxn>
              <a:cxn ang="0">
                <a:pos x="0" y="0"/>
              </a:cxn>
              <a:cxn ang="0">
                <a:pos x="12" y="0"/>
              </a:cxn>
              <a:cxn ang="0">
                <a:pos x="15" y="12"/>
              </a:cxn>
              <a:cxn ang="0">
                <a:pos x="4" y="12"/>
              </a:cxn>
              <a:cxn ang="0">
                <a:pos x="0" y="0"/>
              </a:cxn>
              <a:cxn ang="0">
                <a:pos x="8" y="27"/>
              </a:cxn>
            </a:cxnLst>
            <a:rect l="0" t="0" r="r" b="b"/>
            <a:pathLst>
              <a:path w="32" h="93">
                <a:moveTo>
                  <a:pt x="8" y="27"/>
                </a:moveTo>
                <a:lnTo>
                  <a:pt x="15" y="23"/>
                </a:lnTo>
                <a:lnTo>
                  <a:pt x="31" y="88"/>
                </a:lnTo>
                <a:lnTo>
                  <a:pt x="19" y="92"/>
                </a:lnTo>
                <a:lnTo>
                  <a:pt x="8" y="27"/>
                </a:lnTo>
                <a:lnTo>
                  <a:pt x="0" y="0"/>
                </a:lnTo>
                <a:lnTo>
                  <a:pt x="12" y="0"/>
                </a:lnTo>
                <a:lnTo>
                  <a:pt x="15" y="12"/>
                </a:lnTo>
                <a:lnTo>
                  <a:pt x="4" y="12"/>
                </a:lnTo>
                <a:lnTo>
                  <a:pt x="0" y="0"/>
                </a:lnTo>
                <a:lnTo>
                  <a:pt x="8" y="27"/>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11" name="Freeform 79"/>
          <p:cNvSpPr>
            <a:spLocks/>
          </p:cNvSpPr>
          <p:nvPr/>
        </p:nvSpPr>
        <p:spPr bwMode="auto">
          <a:xfrm>
            <a:off x="6008688" y="6180138"/>
            <a:ext cx="150812" cy="153987"/>
          </a:xfrm>
          <a:custGeom>
            <a:avLst/>
            <a:gdLst/>
            <a:ahLst/>
            <a:cxnLst>
              <a:cxn ang="0">
                <a:pos x="0" y="7"/>
              </a:cxn>
              <a:cxn ang="0">
                <a:pos x="7" y="7"/>
              </a:cxn>
              <a:cxn ang="0">
                <a:pos x="11" y="15"/>
              </a:cxn>
              <a:cxn ang="0">
                <a:pos x="15" y="7"/>
              </a:cxn>
              <a:cxn ang="0">
                <a:pos x="19" y="3"/>
              </a:cxn>
              <a:cxn ang="0">
                <a:pos x="23" y="0"/>
              </a:cxn>
              <a:cxn ang="0">
                <a:pos x="30" y="0"/>
              </a:cxn>
              <a:cxn ang="0">
                <a:pos x="38" y="0"/>
              </a:cxn>
              <a:cxn ang="0">
                <a:pos x="42" y="0"/>
              </a:cxn>
              <a:cxn ang="0">
                <a:pos x="46" y="0"/>
              </a:cxn>
              <a:cxn ang="0">
                <a:pos x="50" y="3"/>
              </a:cxn>
              <a:cxn ang="0">
                <a:pos x="53" y="11"/>
              </a:cxn>
              <a:cxn ang="0">
                <a:pos x="57" y="19"/>
              </a:cxn>
              <a:cxn ang="0">
                <a:pos x="69" y="61"/>
              </a:cxn>
              <a:cxn ang="0">
                <a:pos x="57" y="65"/>
              </a:cxn>
              <a:cxn ang="0">
                <a:pos x="46" y="23"/>
              </a:cxn>
              <a:cxn ang="0">
                <a:pos x="42" y="15"/>
              </a:cxn>
              <a:cxn ang="0">
                <a:pos x="38" y="11"/>
              </a:cxn>
              <a:cxn ang="0">
                <a:pos x="30" y="11"/>
              </a:cxn>
              <a:cxn ang="0">
                <a:pos x="23" y="11"/>
              </a:cxn>
              <a:cxn ang="0">
                <a:pos x="19" y="15"/>
              </a:cxn>
              <a:cxn ang="0">
                <a:pos x="19" y="19"/>
              </a:cxn>
              <a:cxn ang="0">
                <a:pos x="15" y="27"/>
              </a:cxn>
              <a:cxn ang="0">
                <a:pos x="15" y="38"/>
              </a:cxn>
              <a:cxn ang="0">
                <a:pos x="26" y="69"/>
              </a:cxn>
              <a:cxn ang="0">
                <a:pos x="15" y="73"/>
              </a:cxn>
              <a:cxn ang="0">
                <a:pos x="0" y="7"/>
              </a:cxn>
              <a:cxn ang="0">
                <a:pos x="23" y="0"/>
              </a:cxn>
              <a:cxn ang="0">
                <a:pos x="0" y="7"/>
              </a:cxn>
            </a:cxnLst>
            <a:rect l="0" t="0" r="r" b="b"/>
            <a:pathLst>
              <a:path w="70" h="74">
                <a:moveTo>
                  <a:pt x="0" y="7"/>
                </a:moveTo>
                <a:lnTo>
                  <a:pt x="7" y="7"/>
                </a:lnTo>
                <a:lnTo>
                  <a:pt x="11" y="15"/>
                </a:lnTo>
                <a:lnTo>
                  <a:pt x="15" y="7"/>
                </a:lnTo>
                <a:lnTo>
                  <a:pt x="19" y="3"/>
                </a:lnTo>
                <a:lnTo>
                  <a:pt x="23" y="0"/>
                </a:lnTo>
                <a:lnTo>
                  <a:pt x="30" y="0"/>
                </a:lnTo>
                <a:lnTo>
                  <a:pt x="38" y="0"/>
                </a:lnTo>
                <a:lnTo>
                  <a:pt x="42" y="0"/>
                </a:lnTo>
                <a:lnTo>
                  <a:pt x="46" y="0"/>
                </a:lnTo>
                <a:lnTo>
                  <a:pt x="50" y="3"/>
                </a:lnTo>
                <a:lnTo>
                  <a:pt x="53" y="11"/>
                </a:lnTo>
                <a:lnTo>
                  <a:pt x="57" y="19"/>
                </a:lnTo>
                <a:lnTo>
                  <a:pt x="69" y="61"/>
                </a:lnTo>
                <a:lnTo>
                  <a:pt x="57" y="65"/>
                </a:lnTo>
                <a:lnTo>
                  <a:pt x="46" y="23"/>
                </a:lnTo>
                <a:lnTo>
                  <a:pt x="42" y="15"/>
                </a:lnTo>
                <a:lnTo>
                  <a:pt x="38" y="11"/>
                </a:lnTo>
                <a:lnTo>
                  <a:pt x="30" y="11"/>
                </a:lnTo>
                <a:lnTo>
                  <a:pt x="23" y="11"/>
                </a:lnTo>
                <a:lnTo>
                  <a:pt x="19" y="15"/>
                </a:lnTo>
                <a:lnTo>
                  <a:pt x="19" y="19"/>
                </a:lnTo>
                <a:lnTo>
                  <a:pt x="15" y="27"/>
                </a:lnTo>
                <a:lnTo>
                  <a:pt x="15" y="38"/>
                </a:lnTo>
                <a:lnTo>
                  <a:pt x="26" y="69"/>
                </a:lnTo>
                <a:lnTo>
                  <a:pt x="15" y="73"/>
                </a:lnTo>
                <a:lnTo>
                  <a:pt x="0" y="7"/>
                </a:lnTo>
                <a:lnTo>
                  <a:pt x="23" y="0"/>
                </a:lnTo>
                <a:lnTo>
                  <a:pt x="0" y="7"/>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12" name="Freeform 80"/>
          <p:cNvSpPr>
            <a:spLocks/>
          </p:cNvSpPr>
          <p:nvPr/>
        </p:nvSpPr>
        <p:spPr bwMode="auto">
          <a:xfrm>
            <a:off x="6167438" y="6132513"/>
            <a:ext cx="142875" cy="207962"/>
          </a:xfrm>
          <a:custGeom>
            <a:avLst/>
            <a:gdLst/>
            <a:ahLst/>
            <a:cxnLst>
              <a:cxn ang="0">
                <a:pos x="23" y="7"/>
              </a:cxn>
              <a:cxn ang="0">
                <a:pos x="38" y="11"/>
              </a:cxn>
              <a:cxn ang="0">
                <a:pos x="46" y="0"/>
              </a:cxn>
              <a:cxn ang="0">
                <a:pos x="65" y="69"/>
              </a:cxn>
              <a:cxn ang="0">
                <a:pos x="65" y="88"/>
              </a:cxn>
              <a:cxn ang="0">
                <a:pos x="53" y="96"/>
              </a:cxn>
              <a:cxn ang="0">
                <a:pos x="34" y="99"/>
              </a:cxn>
              <a:cxn ang="0">
                <a:pos x="19" y="96"/>
              </a:cxn>
              <a:cxn ang="0">
                <a:pos x="23" y="84"/>
              </a:cxn>
              <a:cxn ang="0">
                <a:pos x="30" y="92"/>
              </a:cxn>
              <a:cxn ang="0">
                <a:pos x="42" y="92"/>
              </a:cxn>
              <a:cxn ang="0">
                <a:pos x="49" y="84"/>
              </a:cxn>
              <a:cxn ang="0">
                <a:pos x="57" y="76"/>
              </a:cxn>
              <a:cxn ang="0">
                <a:pos x="53" y="57"/>
              </a:cxn>
              <a:cxn ang="0">
                <a:pos x="46" y="69"/>
              </a:cxn>
              <a:cxn ang="0">
                <a:pos x="34" y="73"/>
              </a:cxn>
              <a:cxn ang="0">
                <a:pos x="15" y="73"/>
              </a:cxn>
              <a:cxn ang="0">
                <a:pos x="7" y="65"/>
              </a:cxn>
              <a:cxn ang="0">
                <a:pos x="0" y="34"/>
              </a:cxn>
              <a:cxn ang="0">
                <a:pos x="7" y="11"/>
              </a:cxn>
              <a:cxn ang="0">
                <a:pos x="46" y="34"/>
              </a:cxn>
              <a:cxn ang="0">
                <a:pos x="34" y="19"/>
              </a:cxn>
              <a:cxn ang="0">
                <a:pos x="23" y="15"/>
              </a:cxn>
              <a:cxn ang="0">
                <a:pos x="11" y="23"/>
              </a:cxn>
              <a:cxn ang="0">
                <a:pos x="11" y="30"/>
              </a:cxn>
              <a:cxn ang="0">
                <a:pos x="15" y="57"/>
              </a:cxn>
              <a:cxn ang="0">
                <a:pos x="26" y="65"/>
              </a:cxn>
              <a:cxn ang="0">
                <a:pos x="38" y="61"/>
              </a:cxn>
              <a:cxn ang="0">
                <a:pos x="46" y="53"/>
              </a:cxn>
              <a:cxn ang="0">
                <a:pos x="46" y="42"/>
              </a:cxn>
              <a:cxn ang="0">
                <a:pos x="19" y="7"/>
              </a:cxn>
              <a:cxn ang="0">
                <a:pos x="19" y="7"/>
              </a:cxn>
            </a:cxnLst>
            <a:rect l="0" t="0" r="r" b="b"/>
            <a:pathLst>
              <a:path w="66" h="100">
                <a:moveTo>
                  <a:pt x="19" y="7"/>
                </a:moveTo>
                <a:lnTo>
                  <a:pt x="23" y="7"/>
                </a:lnTo>
                <a:lnTo>
                  <a:pt x="30" y="7"/>
                </a:lnTo>
                <a:lnTo>
                  <a:pt x="38" y="11"/>
                </a:lnTo>
                <a:lnTo>
                  <a:pt x="38" y="3"/>
                </a:lnTo>
                <a:lnTo>
                  <a:pt x="46" y="0"/>
                </a:lnTo>
                <a:lnTo>
                  <a:pt x="65" y="57"/>
                </a:lnTo>
                <a:lnTo>
                  <a:pt x="65" y="69"/>
                </a:lnTo>
                <a:lnTo>
                  <a:pt x="65" y="80"/>
                </a:lnTo>
                <a:lnTo>
                  <a:pt x="65" y="88"/>
                </a:lnTo>
                <a:lnTo>
                  <a:pt x="57" y="92"/>
                </a:lnTo>
                <a:lnTo>
                  <a:pt x="53" y="96"/>
                </a:lnTo>
                <a:lnTo>
                  <a:pt x="46" y="99"/>
                </a:lnTo>
                <a:lnTo>
                  <a:pt x="34" y="99"/>
                </a:lnTo>
                <a:lnTo>
                  <a:pt x="26" y="99"/>
                </a:lnTo>
                <a:lnTo>
                  <a:pt x="19" y="96"/>
                </a:lnTo>
                <a:lnTo>
                  <a:pt x="15" y="88"/>
                </a:lnTo>
                <a:lnTo>
                  <a:pt x="23" y="84"/>
                </a:lnTo>
                <a:lnTo>
                  <a:pt x="26" y="88"/>
                </a:lnTo>
                <a:lnTo>
                  <a:pt x="30" y="92"/>
                </a:lnTo>
                <a:lnTo>
                  <a:pt x="34" y="92"/>
                </a:lnTo>
                <a:lnTo>
                  <a:pt x="42" y="92"/>
                </a:lnTo>
                <a:lnTo>
                  <a:pt x="46" y="88"/>
                </a:lnTo>
                <a:lnTo>
                  <a:pt x="49" y="84"/>
                </a:lnTo>
                <a:lnTo>
                  <a:pt x="53" y="80"/>
                </a:lnTo>
                <a:lnTo>
                  <a:pt x="57" y="76"/>
                </a:lnTo>
                <a:lnTo>
                  <a:pt x="53" y="69"/>
                </a:lnTo>
                <a:lnTo>
                  <a:pt x="53" y="57"/>
                </a:lnTo>
                <a:lnTo>
                  <a:pt x="49" y="65"/>
                </a:lnTo>
                <a:lnTo>
                  <a:pt x="46" y="69"/>
                </a:lnTo>
                <a:lnTo>
                  <a:pt x="42" y="73"/>
                </a:lnTo>
                <a:lnTo>
                  <a:pt x="34" y="73"/>
                </a:lnTo>
                <a:lnTo>
                  <a:pt x="26" y="73"/>
                </a:lnTo>
                <a:lnTo>
                  <a:pt x="15" y="73"/>
                </a:lnTo>
                <a:lnTo>
                  <a:pt x="11" y="69"/>
                </a:lnTo>
                <a:lnTo>
                  <a:pt x="7" y="65"/>
                </a:lnTo>
                <a:lnTo>
                  <a:pt x="0" y="50"/>
                </a:lnTo>
                <a:lnTo>
                  <a:pt x="0" y="34"/>
                </a:lnTo>
                <a:lnTo>
                  <a:pt x="0" y="23"/>
                </a:lnTo>
                <a:lnTo>
                  <a:pt x="7" y="11"/>
                </a:lnTo>
                <a:lnTo>
                  <a:pt x="19" y="7"/>
                </a:lnTo>
                <a:lnTo>
                  <a:pt x="46" y="34"/>
                </a:lnTo>
                <a:lnTo>
                  <a:pt x="42" y="23"/>
                </a:lnTo>
                <a:lnTo>
                  <a:pt x="34" y="19"/>
                </a:lnTo>
                <a:lnTo>
                  <a:pt x="30" y="15"/>
                </a:lnTo>
                <a:lnTo>
                  <a:pt x="23" y="15"/>
                </a:lnTo>
                <a:lnTo>
                  <a:pt x="15" y="19"/>
                </a:lnTo>
                <a:lnTo>
                  <a:pt x="11" y="23"/>
                </a:lnTo>
                <a:lnTo>
                  <a:pt x="11" y="26"/>
                </a:lnTo>
                <a:lnTo>
                  <a:pt x="11" y="30"/>
                </a:lnTo>
                <a:lnTo>
                  <a:pt x="11" y="46"/>
                </a:lnTo>
                <a:lnTo>
                  <a:pt x="15" y="57"/>
                </a:lnTo>
                <a:lnTo>
                  <a:pt x="19" y="61"/>
                </a:lnTo>
                <a:lnTo>
                  <a:pt x="26" y="65"/>
                </a:lnTo>
                <a:lnTo>
                  <a:pt x="34" y="65"/>
                </a:lnTo>
                <a:lnTo>
                  <a:pt x="38" y="61"/>
                </a:lnTo>
                <a:lnTo>
                  <a:pt x="42" y="57"/>
                </a:lnTo>
                <a:lnTo>
                  <a:pt x="46" y="53"/>
                </a:lnTo>
                <a:lnTo>
                  <a:pt x="46" y="50"/>
                </a:lnTo>
                <a:lnTo>
                  <a:pt x="46" y="42"/>
                </a:lnTo>
                <a:lnTo>
                  <a:pt x="46" y="34"/>
                </a:lnTo>
                <a:lnTo>
                  <a:pt x="19" y="7"/>
                </a:lnTo>
                <a:lnTo>
                  <a:pt x="46" y="34"/>
                </a:lnTo>
                <a:lnTo>
                  <a:pt x="19" y="7"/>
                </a:lnTo>
              </a:path>
            </a:pathLst>
          </a:custGeom>
          <a:solidFill>
            <a:schemeClr val="tx2"/>
          </a:solidFill>
          <a:ln w="12700" cap="rnd" cmpd="sng">
            <a:noFill/>
            <a:prstDash val="solid"/>
            <a:round/>
            <a:headEnd type="none" w="med" len="med"/>
            <a:tailEnd type="none" w="med" len="med"/>
          </a:ln>
          <a:effectLst/>
        </p:spPr>
        <p:txBody>
          <a:bodyPr/>
          <a:lstStyle/>
          <a:p>
            <a:endParaRPr lang="cs-CZ"/>
          </a:p>
        </p:txBody>
      </p:sp>
      <p:sp>
        <p:nvSpPr>
          <p:cNvPr id="325713" name="Freeform 81"/>
          <p:cNvSpPr>
            <a:spLocks/>
          </p:cNvSpPr>
          <p:nvPr/>
        </p:nvSpPr>
        <p:spPr bwMode="auto">
          <a:xfrm>
            <a:off x="2690813" y="2114550"/>
            <a:ext cx="192087" cy="193675"/>
          </a:xfrm>
          <a:custGeom>
            <a:avLst/>
            <a:gdLst/>
            <a:ahLst/>
            <a:cxnLst>
              <a:cxn ang="0">
                <a:pos x="0" y="54"/>
              </a:cxn>
              <a:cxn ang="0">
                <a:pos x="19" y="16"/>
              </a:cxn>
              <a:cxn ang="0">
                <a:pos x="27" y="8"/>
              </a:cxn>
              <a:cxn ang="0">
                <a:pos x="35" y="0"/>
              </a:cxn>
              <a:cxn ang="0">
                <a:pos x="42" y="0"/>
              </a:cxn>
              <a:cxn ang="0">
                <a:pos x="54" y="4"/>
              </a:cxn>
              <a:cxn ang="0">
                <a:pos x="62" y="8"/>
              </a:cxn>
              <a:cxn ang="0">
                <a:pos x="69" y="19"/>
              </a:cxn>
              <a:cxn ang="0">
                <a:pos x="69" y="23"/>
              </a:cxn>
              <a:cxn ang="0">
                <a:pos x="69" y="27"/>
              </a:cxn>
              <a:cxn ang="0">
                <a:pos x="65" y="39"/>
              </a:cxn>
              <a:cxn ang="0">
                <a:pos x="54" y="66"/>
              </a:cxn>
              <a:cxn ang="0">
                <a:pos x="88" y="85"/>
              </a:cxn>
              <a:cxn ang="0">
                <a:pos x="81" y="92"/>
              </a:cxn>
              <a:cxn ang="0">
                <a:pos x="0" y="54"/>
              </a:cxn>
              <a:cxn ang="0">
                <a:pos x="50" y="16"/>
              </a:cxn>
              <a:cxn ang="0">
                <a:pos x="42" y="12"/>
              </a:cxn>
              <a:cxn ang="0">
                <a:pos x="39" y="12"/>
              </a:cxn>
              <a:cxn ang="0">
                <a:pos x="35" y="16"/>
              </a:cxn>
              <a:cxn ang="0">
                <a:pos x="27" y="23"/>
              </a:cxn>
              <a:cxn ang="0">
                <a:pos x="15" y="46"/>
              </a:cxn>
              <a:cxn ang="0">
                <a:pos x="42" y="62"/>
              </a:cxn>
              <a:cxn ang="0">
                <a:pos x="54" y="39"/>
              </a:cxn>
              <a:cxn ang="0">
                <a:pos x="58" y="31"/>
              </a:cxn>
              <a:cxn ang="0">
                <a:pos x="58" y="23"/>
              </a:cxn>
              <a:cxn ang="0">
                <a:pos x="54" y="19"/>
              </a:cxn>
              <a:cxn ang="0">
                <a:pos x="50" y="16"/>
              </a:cxn>
              <a:cxn ang="0">
                <a:pos x="0" y="54"/>
              </a:cxn>
            </a:cxnLst>
            <a:rect l="0" t="0" r="r" b="b"/>
            <a:pathLst>
              <a:path w="89" h="93">
                <a:moveTo>
                  <a:pt x="0" y="54"/>
                </a:moveTo>
                <a:lnTo>
                  <a:pt x="19" y="16"/>
                </a:lnTo>
                <a:lnTo>
                  <a:pt x="27" y="8"/>
                </a:lnTo>
                <a:lnTo>
                  <a:pt x="35" y="0"/>
                </a:lnTo>
                <a:lnTo>
                  <a:pt x="42" y="0"/>
                </a:lnTo>
                <a:lnTo>
                  <a:pt x="54" y="4"/>
                </a:lnTo>
                <a:lnTo>
                  <a:pt x="62" y="8"/>
                </a:lnTo>
                <a:lnTo>
                  <a:pt x="69" y="19"/>
                </a:lnTo>
                <a:lnTo>
                  <a:pt x="69" y="23"/>
                </a:lnTo>
                <a:lnTo>
                  <a:pt x="69" y="27"/>
                </a:lnTo>
                <a:lnTo>
                  <a:pt x="65" y="39"/>
                </a:lnTo>
                <a:lnTo>
                  <a:pt x="54" y="66"/>
                </a:lnTo>
                <a:lnTo>
                  <a:pt x="88" y="85"/>
                </a:lnTo>
                <a:lnTo>
                  <a:pt x="81" y="92"/>
                </a:lnTo>
                <a:lnTo>
                  <a:pt x="0" y="54"/>
                </a:lnTo>
                <a:lnTo>
                  <a:pt x="50" y="16"/>
                </a:lnTo>
                <a:lnTo>
                  <a:pt x="42" y="12"/>
                </a:lnTo>
                <a:lnTo>
                  <a:pt x="39" y="12"/>
                </a:lnTo>
                <a:lnTo>
                  <a:pt x="35" y="16"/>
                </a:lnTo>
                <a:lnTo>
                  <a:pt x="27" y="23"/>
                </a:lnTo>
                <a:lnTo>
                  <a:pt x="15" y="46"/>
                </a:lnTo>
                <a:lnTo>
                  <a:pt x="42" y="62"/>
                </a:lnTo>
                <a:lnTo>
                  <a:pt x="54" y="39"/>
                </a:lnTo>
                <a:lnTo>
                  <a:pt x="58" y="31"/>
                </a:lnTo>
                <a:lnTo>
                  <a:pt x="58" y="23"/>
                </a:lnTo>
                <a:lnTo>
                  <a:pt x="54" y="19"/>
                </a:lnTo>
                <a:lnTo>
                  <a:pt x="50" y="16"/>
                </a:lnTo>
                <a:lnTo>
                  <a:pt x="0" y="5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14" name="Freeform 82"/>
          <p:cNvSpPr>
            <a:spLocks/>
          </p:cNvSpPr>
          <p:nvPr/>
        </p:nvSpPr>
        <p:spPr bwMode="auto">
          <a:xfrm>
            <a:off x="2824163" y="2028825"/>
            <a:ext cx="144462" cy="128588"/>
          </a:xfrm>
          <a:custGeom>
            <a:avLst/>
            <a:gdLst/>
            <a:ahLst/>
            <a:cxnLst>
              <a:cxn ang="0">
                <a:pos x="0" y="31"/>
              </a:cxn>
              <a:cxn ang="0">
                <a:pos x="7" y="19"/>
              </a:cxn>
              <a:cxn ang="0">
                <a:pos x="15" y="27"/>
              </a:cxn>
              <a:cxn ang="0">
                <a:pos x="11" y="15"/>
              </a:cxn>
              <a:cxn ang="0">
                <a:pos x="11" y="8"/>
              </a:cxn>
              <a:cxn ang="0">
                <a:pos x="15" y="4"/>
              </a:cxn>
              <a:cxn ang="0">
                <a:pos x="15" y="0"/>
              </a:cxn>
              <a:cxn ang="0">
                <a:pos x="26" y="8"/>
              </a:cxn>
              <a:cxn ang="0">
                <a:pos x="23" y="8"/>
              </a:cxn>
              <a:cxn ang="0">
                <a:pos x="23" y="15"/>
              </a:cxn>
              <a:cxn ang="0">
                <a:pos x="23" y="23"/>
              </a:cxn>
              <a:cxn ang="0">
                <a:pos x="26" y="31"/>
              </a:cxn>
              <a:cxn ang="0">
                <a:pos x="30" y="35"/>
              </a:cxn>
              <a:cxn ang="0">
                <a:pos x="65" y="54"/>
              </a:cxn>
              <a:cxn ang="0">
                <a:pos x="57" y="61"/>
              </a:cxn>
              <a:cxn ang="0">
                <a:pos x="0" y="31"/>
              </a:cxn>
            </a:cxnLst>
            <a:rect l="0" t="0" r="r" b="b"/>
            <a:pathLst>
              <a:path w="66" h="62">
                <a:moveTo>
                  <a:pt x="0" y="31"/>
                </a:moveTo>
                <a:lnTo>
                  <a:pt x="7" y="19"/>
                </a:lnTo>
                <a:lnTo>
                  <a:pt x="15" y="27"/>
                </a:lnTo>
                <a:lnTo>
                  <a:pt x="11" y="15"/>
                </a:lnTo>
                <a:lnTo>
                  <a:pt x="11" y="8"/>
                </a:lnTo>
                <a:lnTo>
                  <a:pt x="15" y="4"/>
                </a:lnTo>
                <a:lnTo>
                  <a:pt x="15" y="0"/>
                </a:lnTo>
                <a:lnTo>
                  <a:pt x="26" y="8"/>
                </a:lnTo>
                <a:lnTo>
                  <a:pt x="23" y="8"/>
                </a:lnTo>
                <a:lnTo>
                  <a:pt x="23" y="15"/>
                </a:lnTo>
                <a:lnTo>
                  <a:pt x="23" y="23"/>
                </a:lnTo>
                <a:lnTo>
                  <a:pt x="26" y="31"/>
                </a:lnTo>
                <a:lnTo>
                  <a:pt x="30" y="35"/>
                </a:lnTo>
                <a:lnTo>
                  <a:pt x="65" y="54"/>
                </a:lnTo>
                <a:lnTo>
                  <a:pt x="57" y="61"/>
                </a:lnTo>
                <a:lnTo>
                  <a:pt x="0" y="3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15" name="Freeform 83"/>
          <p:cNvSpPr>
            <a:spLocks/>
          </p:cNvSpPr>
          <p:nvPr/>
        </p:nvSpPr>
        <p:spPr bwMode="auto">
          <a:xfrm>
            <a:off x="2889250" y="1924050"/>
            <a:ext cx="152400" cy="146050"/>
          </a:xfrm>
          <a:custGeom>
            <a:avLst/>
            <a:gdLst/>
            <a:ahLst/>
            <a:cxnLst>
              <a:cxn ang="0">
                <a:pos x="58" y="50"/>
              </a:cxn>
              <a:cxn ang="0">
                <a:pos x="62" y="46"/>
              </a:cxn>
              <a:cxn ang="0">
                <a:pos x="62" y="38"/>
              </a:cxn>
              <a:cxn ang="0">
                <a:pos x="62" y="35"/>
              </a:cxn>
              <a:cxn ang="0">
                <a:pos x="58" y="31"/>
              </a:cxn>
              <a:cxn ang="0">
                <a:pos x="54" y="23"/>
              </a:cxn>
              <a:cxn ang="0">
                <a:pos x="46" y="19"/>
              </a:cxn>
              <a:cxn ang="0">
                <a:pos x="39" y="15"/>
              </a:cxn>
              <a:cxn ang="0">
                <a:pos x="31" y="12"/>
              </a:cxn>
              <a:cxn ang="0">
                <a:pos x="27" y="12"/>
              </a:cxn>
              <a:cxn ang="0">
                <a:pos x="19" y="15"/>
              </a:cxn>
              <a:cxn ang="0">
                <a:pos x="16" y="15"/>
              </a:cxn>
              <a:cxn ang="0">
                <a:pos x="16" y="23"/>
              </a:cxn>
              <a:cxn ang="0">
                <a:pos x="12" y="31"/>
              </a:cxn>
              <a:cxn ang="0">
                <a:pos x="12" y="35"/>
              </a:cxn>
              <a:cxn ang="0">
                <a:pos x="12" y="38"/>
              </a:cxn>
              <a:cxn ang="0">
                <a:pos x="19" y="46"/>
              </a:cxn>
              <a:cxn ang="0">
                <a:pos x="27" y="54"/>
              </a:cxn>
              <a:cxn ang="0">
                <a:pos x="35" y="58"/>
              </a:cxn>
              <a:cxn ang="0">
                <a:pos x="43" y="58"/>
              </a:cxn>
              <a:cxn ang="0">
                <a:pos x="46" y="58"/>
              </a:cxn>
              <a:cxn ang="0">
                <a:pos x="50" y="54"/>
              </a:cxn>
              <a:cxn ang="0">
                <a:pos x="58" y="50"/>
              </a:cxn>
              <a:cxn ang="0">
                <a:pos x="4" y="15"/>
              </a:cxn>
              <a:cxn ang="0">
                <a:pos x="16" y="8"/>
              </a:cxn>
              <a:cxn ang="0">
                <a:pos x="23" y="4"/>
              </a:cxn>
              <a:cxn ang="0">
                <a:pos x="31" y="0"/>
              </a:cxn>
              <a:cxn ang="0">
                <a:pos x="39" y="4"/>
              </a:cxn>
              <a:cxn ang="0">
                <a:pos x="50" y="8"/>
              </a:cxn>
              <a:cxn ang="0">
                <a:pos x="62" y="19"/>
              </a:cxn>
              <a:cxn ang="0">
                <a:pos x="69" y="31"/>
              </a:cxn>
              <a:cxn ang="0">
                <a:pos x="69" y="35"/>
              </a:cxn>
              <a:cxn ang="0">
                <a:pos x="69" y="42"/>
              </a:cxn>
              <a:cxn ang="0">
                <a:pos x="69" y="50"/>
              </a:cxn>
              <a:cxn ang="0">
                <a:pos x="66" y="54"/>
              </a:cxn>
              <a:cxn ang="0">
                <a:pos x="58" y="65"/>
              </a:cxn>
              <a:cxn ang="0">
                <a:pos x="50" y="65"/>
              </a:cxn>
              <a:cxn ang="0">
                <a:pos x="46" y="69"/>
              </a:cxn>
              <a:cxn ang="0">
                <a:pos x="35" y="69"/>
              </a:cxn>
              <a:cxn ang="0">
                <a:pos x="19" y="61"/>
              </a:cxn>
              <a:cxn ang="0">
                <a:pos x="8" y="54"/>
              </a:cxn>
              <a:cxn ang="0">
                <a:pos x="0" y="42"/>
              </a:cxn>
              <a:cxn ang="0">
                <a:pos x="0" y="35"/>
              </a:cxn>
              <a:cxn ang="0">
                <a:pos x="0" y="27"/>
              </a:cxn>
              <a:cxn ang="0">
                <a:pos x="4" y="15"/>
              </a:cxn>
              <a:cxn ang="0">
                <a:pos x="58" y="50"/>
              </a:cxn>
            </a:cxnLst>
            <a:rect l="0" t="0" r="r" b="b"/>
            <a:pathLst>
              <a:path w="70" h="70">
                <a:moveTo>
                  <a:pt x="58" y="50"/>
                </a:moveTo>
                <a:lnTo>
                  <a:pt x="62" y="46"/>
                </a:lnTo>
                <a:lnTo>
                  <a:pt x="62" y="38"/>
                </a:lnTo>
                <a:lnTo>
                  <a:pt x="62" y="35"/>
                </a:lnTo>
                <a:lnTo>
                  <a:pt x="58" y="31"/>
                </a:lnTo>
                <a:lnTo>
                  <a:pt x="54" y="23"/>
                </a:lnTo>
                <a:lnTo>
                  <a:pt x="46" y="19"/>
                </a:lnTo>
                <a:lnTo>
                  <a:pt x="39" y="15"/>
                </a:lnTo>
                <a:lnTo>
                  <a:pt x="31" y="12"/>
                </a:lnTo>
                <a:lnTo>
                  <a:pt x="27" y="12"/>
                </a:lnTo>
                <a:lnTo>
                  <a:pt x="19" y="15"/>
                </a:lnTo>
                <a:lnTo>
                  <a:pt x="16" y="15"/>
                </a:lnTo>
                <a:lnTo>
                  <a:pt x="16" y="23"/>
                </a:lnTo>
                <a:lnTo>
                  <a:pt x="12" y="31"/>
                </a:lnTo>
                <a:lnTo>
                  <a:pt x="12" y="35"/>
                </a:lnTo>
                <a:lnTo>
                  <a:pt x="12" y="38"/>
                </a:lnTo>
                <a:lnTo>
                  <a:pt x="19" y="46"/>
                </a:lnTo>
                <a:lnTo>
                  <a:pt x="27" y="54"/>
                </a:lnTo>
                <a:lnTo>
                  <a:pt x="35" y="58"/>
                </a:lnTo>
                <a:lnTo>
                  <a:pt x="43" y="58"/>
                </a:lnTo>
                <a:lnTo>
                  <a:pt x="46" y="58"/>
                </a:lnTo>
                <a:lnTo>
                  <a:pt x="50" y="54"/>
                </a:lnTo>
                <a:lnTo>
                  <a:pt x="58" y="50"/>
                </a:lnTo>
                <a:lnTo>
                  <a:pt x="4" y="15"/>
                </a:lnTo>
                <a:lnTo>
                  <a:pt x="16" y="8"/>
                </a:lnTo>
                <a:lnTo>
                  <a:pt x="23" y="4"/>
                </a:lnTo>
                <a:lnTo>
                  <a:pt x="31" y="0"/>
                </a:lnTo>
                <a:lnTo>
                  <a:pt x="39" y="4"/>
                </a:lnTo>
                <a:lnTo>
                  <a:pt x="50" y="8"/>
                </a:lnTo>
                <a:lnTo>
                  <a:pt x="62" y="19"/>
                </a:lnTo>
                <a:lnTo>
                  <a:pt x="69" y="31"/>
                </a:lnTo>
                <a:lnTo>
                  <a:pt x="69" y="35"/>
                </a:lnTo>
                <a:lnTo>
                  <a:pt x="69" y="42"/>
                </a:lnTo>
                <a:lnTo>
                  <a:pt x="69" y="50"/>
                </a:lnTo>
                <a:lnTo>
                  <a:pt x="66" y="54"/>
                </a:lnTo>
                <a:lnTo>
                  <a:pt x="58" y="65"/>
                </a:lnTo>
                <a:lnTo>
                  <a:pt x="50" y="65"/>
                </a:lnTo>
                <a:lnTo>
                  <a:pt x="46" y="69"/>
                </a:lnTo>
                <a:lnTo>
                  <a:pt x="35" y="69"/>
                </a:lnTo>
                <a:lnTo>
                  <a:pt x="19" y="61"/>
                </a:lnTo>
                <a:lnTo>
                  <a:pt x="8" y="54"/>
                </a:lnTo>
                <a:lnTo>
                  <a:pt x="0" y="42"/>
                </a:lnTo>
                <a:lnTo>
                  <a:pt x="0" y="35"/>
                </a:lnTo>
                <a:lnTo>
                  <a:pt x="0" y="27"/>
                </a:lnTo>
                <a:lnTo>
                  <a:pt x="4" y="15"/>
                </a:lnTo>
                <a:lnTo>
                  <a:pt x="58" y="5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16" name="Freeform 84"/>
          <p:cNvSpPr>
            <a:spLocks/>
          </p:cNvSpPr>
          <p:nvPr/>
        </p:nvSpPr>
        <p:spPr bwMode="auto">
          <a:xfrm>
            <a:off x="2974975" y="1757363"/>
            <a:ext cx="174625" cy="185737"/>
          </a:xfrm>
          <a:custGeom>
            <a:avLst/>
            <a:gdLst/>
            <a:ahLst/>
            <a:cxnLst>
              <a:cxn ang="0">
                <a:pos x="27" y="73"/>
              </a:cxn>
              <a:cxn ang="0">
                <a:pos x="34" y="77"/>
              </a:cxn>
              <a:cxn ang="0">
                <a:pos x="46" y="77"/>
              </a:cxn>
              <a:cxn ang="0">
                <a:pos x="50" y="77"/>
              </a:cxn>
              <a:cxn ang="0">
                <a:pos x="53" y="77"/>
              </a:cxn>
              <a:cxn ang="0">
                <a:pos x="57" y="70"/>
              </a:cxn>
              <a:cxn ang="0">
                <a:pos x="61" y="66"/>
              </a:cxn>
              <a:cxn ang="0">
                <a:pos x="61" y="58"/>
              </a:cxn>
              <a:cxn ang="0">
                <a:pos x="57" y="50"/>
              </a:cxn>
              <a:cxn ang="0">
                <a:pos x="46" y="43"/>
              </a:cxn>
              <a:cxn ang="0">
                <a:pos x="38" y="35"/>
              </a:cxn>
              <a:cxn ang="0">
                <a:pos x="30" y="35"/>
              </a:cxn>
              <a:cxn ang="0">
                <a:pos x="23" y="35"/>
              </a:cxn>
              <a:cxn ang="0">
                <a:pos x="15" y="43"/>
              </a:cxn>
              <a:cxn ang="0">
                <a:pos x="15" y="50"/>
              </a:cxn>
              <a:cxn ang="0">
                <a:pos x="15" y="58"/>
              </a:cxn>
              <a:cxn ang="0">
                <a:pos x="19" y="66"/>
              </a:cxn>
              <a:cxn ang="0">
                <a:pos x="27" y="73"/>
              </a:cxn>
              <a:cxn ang="0">
                <a:pos x="7" y="39"/>
              </a:cxn>
              <a:cxn ang="0">
                <a:pos x="11" y="31"/>
              </a:cxn>
              <a:cxn ang="0">
                <a:pos x="19" y="27"/>
              </a:cxn>
              <a:cxn ang="0">
                <a:pos x="27" y="27"/>
              </a:cxn>
              <a:cxn ang="0">
                <a:pos x="0" y="8"/>
              </a:cxn>
              <a:cxn ang="0">
                <a:pos x="7" y="0"/>
              </a:cxn>
              <a:cxn ang="0">
                <a:pos x="80" y="50"/>
              </a:cxn>
              <a:cxn ang="0">
                <a:pos x="76" y="62"/>
              </a:cxn>
              <a:cxn ang="0">
                <a:pos x="69" y="54"/>
              </a:cxn>
              <a:cxn ang="0">
                <a:pos x="69" y="62"/>
              </a:cxn>
              <a:cxn ang="0">
                <a:pos x="69" y="66"/>
              </a:cxn>
              <a:cxn ang="0">
                <a:pos x="69" y="73"/>
              </a:cxn>
              <a:cxn ang="0">
                <a:pos x="65" y="81"/>
              </a:cxn>
              <a:cxn ang="0">
                <a:pos x="57" y="85"/>
              </a:cxn>
              <a:cxn ang="0">
                <a:pos x="46" y="89"/>
              </a:cxn>
              <a:cxn ang="0">
                <a:pos x="34" y="89"/>
              </a:cxn>
              <a:cxn ang="0">
                <a:pos x="19" y="81"/>
              </a:cxn>
              <a:cxn ang="0">
                <a:pos x="11" y="73"/>
              </a:cxn>
              <a:cxn ang="0">
                <a:pos x="4" y="62"/>
              </a:cxn>
              <a:cxn ang="0">
                <a:pos x="4" y="54"/>
              </a:cxn>
              <a:cxn ang="0">
                <a:pos x="4" y="50"/>
              </a:cxn>
              <a:cxn ang="0">
                <a:pos x="4" y="43"/>
              </a:cxn>
              <a:cxn ang="0">
                <a:pos x="7" y="39"/>
              </a:cxn>
              <a:cxn ang="0">
                <a:pos x="27" y="73"/>
              </a:cxn>
            </a:cxnLst>
            <a:rect l="0" t="0" r="r" b="b"/>
            <a:pathLst>
              <a:path w="81" h="90">
                <a:moveTo>
                  <a:pt x="27" y="73"/>
                </a:moveTo>
                <a:lnTo>
                  <a:pt x="34" y="77"/>
                </a:lnTo>
                <a:lnTo>
                  <a:pt x="46" y="77"/>
                </a:lnTo>
                <a:lnTo>
                  <a:pt x="50" y="77"/>
                </a:lnTo>
                <a:lnTo>
                  <a:pt x="53" y="77"/>
                </a:lnTo>
                <a:lnTo>
                  <a:pt x="57" y="70"/>
                </a:lnTo>
                <a:lnTo>
                  <a:pt x="61" y="66"/>
                </a:lnTo>
                <a:lnTo>
                  <a:pt x="61" y="58"/>
                </a:lnTo>
                <a:lnTo>
                  <a:pt x="57" y="50"/>
                </a:lnTo>
                <a:lnTo>
                  <a:pt x="46" y="43"/>
                </a:lnTo>
                <a:lnTo>
                  <a:pt x="38" y="35"/>
                </a:lnTo>
                <a:lnTo>
                  <a:pt x="30" y="35"/>
                </a:lnTo>
                <a:lnTo>
                  <a:pt x="23" y="35"/>
                </a:lnTo>
                <a:lnTo>
                  <a:pt x="15" y="43"/>
                </a:lnTo>
                <a:lnTo>
                  <a:pt x="15" y="50"/>
                </a:lnTo>
                <a:lnTo>
                  <a:pt x="15" y="58"/>
                </a:lnTo>
                <a:lnTo>
                  <a:pt x="19" y="66"/>
                </a:lnTo>
                <a:lnTo>
                  <a:pt x="27" y="73"/>
                </a:lnTo>
                <a:lnTo>
                  <a:pt x="7" y="39"/>
                </a:lnTo>
                <a:lnTo>
                  <a:pt x="11" y="31"/>
                </a:lnTo>
                <a:lnTo>
                  <a:pt x="19" y="27"/>
                </a:lnTo>
                <a:lnTo>
                  <a:pt x="27" y="27"/>
                </a:lnTo>
                <a:lnTo>
                  <a:pt x="0" y="8"/>
                </a:lnTo>
                <a:lnTo>
                  <a:pt x="7" y="0"/>
                </a:lnTo>
                <a:lnTo>
                  <a:pt x="80" y="50"/>
                </a:lnTo>
                <a:lnTo>
                  <a:pt x="76" y="62"/>
                </a:lnTo>
                <a:lnTo>
                  <a:pt x="69" y="54"/>
                </a:lnTo>
                <a:lnTo>
                  <a:pt x="69" y="62"/>
                </a:lnTo>
                <a:lnTo>
                  <a:pt x="69" y="66"/>
                </a:lnTo>
                <a:lnTo>
                  <a:pt x="69" y="73"/>
                </a:lnTo>
                <a:lnTo>
                  <a:pt x="65" y="81"/>
                </a:lnTo>
                <a:lnTo>
                  <a:pt x="57" y="85"/>
                </a:lnTo>
                <a:lnTo>
                  <a:pt x="46" y="89"/>
                </a:lnTo>
                <a:lnTo>
                  <a:pt x="34" y="89"/>
                </a:lnTo>
                <a:lnTo>
                  <a:pt x="19" y="81"/>
                </a:lnTo>
                <a:lnTo>
                  <a:pt x="11" y="73"/>
                </a:lnTo>
                <a:lnTo>
                  <a:pt x="4" y="62"/>
                </a:lnTo>
                <a:lnTo>
                  <a:pt x="4" y="54"/>
                </a:lnTo>
                <a:lnTo>
                  <a:pt x="4" y="50"/>
                </a:lnTo>
                <a:lnTo>
                  <a:pt x="4" y="43"/>
                </a:lnTo>
                <a:lnTo>
                  <a:pt x="7" y="39"/>
                </a:lnTo>
                <a:lnTo>
                  <a:pt x="27" y="7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17" name="Freeform 85"/>
          <p:cNvSpPr>
            <a:spLocks/>
          </p:cNvSpPr>
          <p:nvPr/>
        </p:nvSpPr>
        <p:spPr bwMode="auto">
          <a:xfrm>
            <a:off x="3057525" y="1662113"/>
            <a:ext cx="185738" cy="160337"/>
          </a:xfrm>
          <a:custGeom>
            <a:avLst/>
            <a:gdLst/>
            <a:ahLst/>
            <a:cxnLst>
              <a:cxn ang="0">
                <a:pos x="8" y="35"/>
              </a:cxn>
              <a:cxn ang="0">
                <a:pos x="42" y="62"/>
              </a:cxn>
              <a:cxn ang="0">
                <a:pos x="50" y="66"/>
              </a:cxn>
              <a:cxn ang="0">
                <a:pos x="54" y="66"/>
              </a:cxn>
              <a:cxn ang="0">
                <a:pos x="58" y="66"/>
              </a:cxn>
              <a:cxn ang="0">
                <a:pos x="62" y="62"/>
              </a:cxn>
              <a:cxn ang="0">
                <a:pos x="65" y="58"/>
              </a:cxn>
              <a:cxn ang="0">
                <a:pos x="65" y="50"/>
              </a:cxn>
              <a:cxn ang="0">
                <a:pos x="65" y="46"/>
              </a:cxn>
              <a:cxn ang="0">
                <a:pos x="62" y="43"/>
              </a:cxn>
              <a:cxn ang="0">
                <a:pos x="54" y="31"/>
              </a:cxn>
              <a:cxn ang="0">
                <a:pos x="27" y="8"/>
              </a:cxn>
              <a:cxn ang="0">
                <a:pos x="35" y="0"/>
              </a:cxn>
              <a:cxn ang="0">
                <a:pos x="85" y="43"/>
              </a:cxn>
              <a:cxn ang="0">
                <a:pos x="81" y="50"/>
              </a:cxn>
              <a:cxn ang="0">
                <a:pos x="73" y="46"/>
              </a:cxn>
              <a:cxn ang="0">
                <a:pos x="73" y="54"/>
              </a:cxn>
              <a:cxn ang="0">
                <a:pos x="73" y="62"/>
              </a:cxn>
              <a:cxn ang="0">
                <a:pos x="69" y="69"/>
              </a:cxn>
              <a:cxn ang="0">
                <a:pos x="65" y="73"/>
              </a:cxn>
              <a:cxn ang="0">
                <a:pos x="58" y="77"/>
              </a:cxn>
              <a:cxn ang="0">
                <a:pos x="54" y="77"/>
              </a:cxn>
              <a:cxn ang="0">
                <a:pos x="50" y="77"/>
              </a:cxn>
              <a:cxn ang="0">
                <a:pos x="42" y="77"/>
              </a:cxn>
              <a:cxn ang="0">
                <a:pos x="35" y="69"/>
              </a:cxn>
              <a:cxn ang="0">
                <a:pos x="0" y="43"/>
              </a:cxn>
              <a:cxn ang="0">
                <a:pos x="8" y="35"/>
              </a:cxn>
              <a:cxn ang="0">
                <a:pos x="15" y="20"/>
              </a:cxn>
              <a:cxn ang="0">
                <a:pos x="8" y="35"/>
              </a:cxn>
            </a:cxnLst>
            <a:rect l="0" t="0" r="r" b="b"/>
            <a:pathLst>
              <a:path w="86" h="78">
                <a:moveTo>
                  <a:pt x="8" y="35"/>
                </a:moveTo>
                <a:lnTo>
                  <a:pt x="42" y="62"/>
                </a:lnTo>
                <a:lnTo>
                  <a:pt x="50" y="66"/>
                </a:lnTo>
                <a:lnTo>
                  <a:pt x="54" y="66"/>
                </a:lnTo>
                <a:lnTo>
                  <a:pt x="58" y="66"/>
                </a:lnTo>
                <a:lnTo>
                  <a:pt x="62" y="62"/>
                </a:lnTo>
                <a:lnTo>
                  <a:pt x="65" y="58"/>
                </a:lnTo>
                <a:lnTo>
                  <a:pt x="65" y="50"/>
                </a:lnTo>
                <a:lnTo>
                  <a:pt x="65" y="46"/>
                </a:lnTo>
                <a:lnTo>
                  <a:pt x="62" y="43"/>
                </a:lnTo>
                <a:lnTo>
                  <a:pt x="54" y="31"/>
                </a:lnTo>
                <a:lnTo>
                  <a:pt x="27" y="8"/>
                </a:lnTo>
                <a:lnTo>
                  <a:pt x="35" y="0"/>
                </a:lnTo>
                <a:lnTo>
                  <a:pt x="85" y="43"/>
                </a:lnTo>
                <a:lnTo>
                  <a:pt x="81" y="50"/>
                </a:lnTo>
                <a:lnTo>
                  <a:pt x="73" y="46"/>
                </a:lnTo>
                <a:lnTo>
                  <a:pt x="73" y="54"/>
                </a:lnTo>
                <a:lnTo>
                  <a:pt x="73" y="62"/>
                </a:lnTo>
                <a:lnTo>
                  <a:pt x="69" y="69"/>
                </a:lnTo>
                <a:lnTo>
                  <a:pt x="65" y="73"/>
                </a:lnTo>
                <a:lnTo>
                  <a:pt x="58" y="77"/>
                </a:lnTo>
                <a:lnTo>
                  <a:pt x="54" y="77"/>
                </a:lnTo>
                <a:lnTo>
                  <a:pt x="50" y="77"/>
                </a:lnTo>
                <a:lnTo>
                  <a:pt x="42" y="77"/>
                </a:lnTo>
                <a:lnTo>
                  <a:pt x="35" y="69"/>
                </a:lnTo>
                <a:lnTo>
                  <a:pt x="0" y="43"/>
                </a:lnTo>
                <a:lnTo>
                  <a:pt x="8" y="35"/>
                </a:lnTo>
                <a:lnTo>
                  <a:pt x="15" y="20"/>
                </a:lnTo>
                <a:lnTo>
                  <a:pt x="8" y="3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18" name="Freeform 86"/>
          <p:cNvSpPr>
            <a:spLocks/>
          </p:cNvSpPr>
          <p:nvPr/>
        </p:nvSpPr>
        <p:spPr bwMode="auto">
          <a:xfrm>
            <a:off x="3182938" y="1566863"/>
            <a:ext cx="142875" cy="144462"/>
          </a:xfrm>
          <a:custGeom>
            <a:avLst/>
            <a:gdLst/>
            <a:ahLst/>
            <a:cxnLst>
              <a:cxn ang="0">
                <a:pos x="7" y="12"/>
              </a:cxn>
              <a:cxn ang="0">
                <a:pos x="15" y="4"/>
              </a:cxn>
              <a:cxn ang="0">
                <a:pos x="23" y="0"/>
              </a:cxn>
              <a:cxn ang="0">
                <a:pos x="30" y="0"/>
              </a:cxn>
              <a:cxn ang="0">
                <a:pos x="42" y="8"/>
              </a:cxn>
              <a:cxn ang="0">
                <a:pos x="34" y="16"/>
              </a:cxn>
              <a:cxn ang="0">
                <a:pos x="30" y="12"/>
              </a:cxn>
              <a:cxn ang="0">
                <a:pos x="23" y="12"/>
              </a:cxn>
              <a:cxn ang="0">
                <a:pos x="19" y="12"/>
              </a:cxn>
              <a:cxn ang="0">
                <a:pos x="11" y="16"/>
              </a:cxn>
              <a:cxn ang="0">
                <a:pos x="11" y="19"/>
              </a:cxn>
              <a:cxn ang="0">
                <a:pos x="7" y="27"/>
              </a:cxn>
              <a:cxn ang="0">
                <a:pos x="7" y="31"/>
              </a:cxn>
              <a:cxn ang="0">
                <a:pos x="11" y="35"/>
              </a:cxn>
              <a:cxn ang="0">
                <a:pos x="15" y="42"/>
              </a:cxn>
              <a:cxn ang="0">
                <a:pos x="23" y="50"/>
              </a:cxn>
              <a:cxn ang="0">
                <a:pos x="30" y="54"/>
              </a:cxn>
              <a:cxn ang="0">
                <a:pos x="38" y="58"/>
              </a:cxn>
              <a:cxn ang="0">
                <a:pos x="46" y="58"/>
              </a:cxn>
              <a:cxn ang="0">
                <a:pos x="50" y="50"/>
              </a:cxn>
              <a:cxn ang="0">
                <a:pos x="53" y="46"/>
              </a:cxn>
              <a:cxn ang="0">
                <a:pos x="53" y="39"/>
              </a:cxn>
              <a:cxn ang="0">
                <a:pos x="53" y="35"/>
              </a:cxn>
              <a:cxn ang="0">
                <a:pos x="50" y="27"/>
              </a:cxn>
              <a:cxn ang="0">
                <a:pos x="57" y="19"/>
              </a:cxn>
              <a:cxn ang="0">
                <a:pos x="65" y="31"/>
              </a:cxn>
              <a:cxn ang="0">
                <a:pos x="65" y="39"/>
              </a:cxn>
              <a:cxn ang="0">
                <a:pos x="65" y="50"/>
              </a:cxn>
              <a:cxn ang="0">
                <a:pos x="57" y="58"/>
              </a:cxn>
              <a:cxn ang="0">
                <a:pos x="50" y="66"/>
              </a:cxn>
              <a:cxn ang="0">
                <a:pos x="42" y="66"/>
              </a:cxn>
              <a:cxn ang="0">
                <a:pos x="38" y="69"/>
              </a:cxn>
              <a:cxn ang="0">
                <a:pos x="23" y="66"/>
              </a:cxn>
              <a:cxn ang="0">
                <a:pos x="15" y="58"/>
              </a:cxn>
              <a:cxn ang="0">
                <a:pos x="4" y="46"/>
              </a:cxn>
              <a:cxn ang="0">
                <a:pos x="0" y="31"/>
              </a:cxn>
              <a:cxn ang="0">
                <a:pos x="0" y="19"/>
              </a:cxn>
              <a:cxn ang="0">
                <a:pos x="7" y="12"/>
              </a:cxn>
              <a:cxn ang="0">
                <a:pos x="4" y="12"/>
              </a:cxn>
              <a:cxn ang="0">
                <a:pos x="7" y="12"/>
              </a:cxn>
            </a:cxnLst>
            <a:rect l="0" t="0" r="r" b="b"/>
            <a:pathLst>
              <a:path w="66" h="70">
                <a:moveTo>
                  <a:pt x="7" y="12"/>
                </a:moveTo>
                <a:lnTo>
                  <a:pt x="15" y="4"/>
                </a:lnTo>
                <a:lnTo>
                  <a:pt x="23" y="0"/>
                </a:lnTo>
                <a:lnTo>
                  <a:pt x="30" y="0"/>
                </a:lnTo>
                <a:lnTo>
                  <a:pt x="42" y="8"/>
                </a:lnTo>
                <a:lnTo>
                  <a:pt x="34" y="16"/>
                </a:lnTo>
                <a:lnTo>
                  <a:pt x="30" y="12"/>
                </a:lnTo>
                <a:lnTo>
                  <a:pt x="23" y="12"/>
                </a:lnTo>
                <a:lnTo>
                  <a:pt x="19" y="12"/>
                </a:lnTo>
                <a:lnTo>
                  <a:pt x="11" y="16"/>
                </a:lnTo>
                <a:lnTo>
                  <a:pt x="11" y="19"/>
                </a:lnTo>
                <a:lnTo>
                  <a:pt x="7" y="27"/>
                </a:lnTo>
                <a:lnTo>
                  <a:pt x="7" y="31"/>
                </a:lnTo>
                <a:lnTo>
                  <a:pt x="11" y="35"/>
                </a:lnTo>
                <a:lnTo>
                  <a:pt x="15" y="42"/>
                </a:lnTo>
                <a:lnTo>
                  <a:pt x="23" y="50"/>
                </a:lnTo>
                <a:lnTo>
                  <a:pt x="30" y="54"/>
                </a:lnTo>
                <a:lnTo>
                  <a:pt x="38" y="58"/>
                </a:lnTo>
                <a:lnTo>
                  <a:pt x="46" y="58"/>
                </a:lnTo>
                <a:lnTo>
                  <a:pt x="50" y="50"/>
                </a:lnTo>
                <a:lnTo>
                  <a:pt x="53" y="46"/>
                </a:lnTo>
                <a:lnTo>
                  <a:pt x="53" y="39"/>
                </a:lnTo>
                <a:lnTo>
                  <a:pt x="53" y="35"/>
                </a:lnTo>
                <a:lnTo>
                  <a:pt x="50" y="27"/>
                </a:lnTo>
                <a:lnTo>
                  <a:pt x="57" y="19"/>
                </a:lnTo>
                <a:lnTo>
                  <a:pt x="65" y="31"/>
                </a:lnTo>
                <a:lnTo>
                  <a:pt x="65" y="39"/>
                </a:lnTo>
                <a:lnTo>
                  <a:pt x="65" y="50"/>
                </a:lnTo>
                <a:lnTo>
                  <a:pt x="57" y="58"/>
                </a:lnTo>
                <a:lnTo>
                  <a:pt x="50" y="66"/>
                </a:lnTo>
                <a:lnTo>
                  <a:pt x="42" y="66"/>
                </a:lnTo>
                <a:lnTo>
                  <a:pt x="38" y="69"/>
                </a:lnTo>
                <a:lnTo>
                  <a:pt x="23" y="66"/>
                </a:lnTo>
                <a:lnTo>
                  <a:pt x="15" y="58"/>
                </a:lnTo>
                <a:lnTo>
                  <a:pt x="4" y="46"/>
                </a:lnTo>
                <a:lnTo>
                  <a:pt x="0" y="31"/>
                </a:lnTo>
                <a:lnTo>
                  <a:pt x="0" y="19"/>
                </a:lnTo>
                <a:lnTo>
                  <a:pt x="7" y="12"/>
                </a:lnTo>
                <a:lnTo>
                  <a:pt x="4" y="12"/>
                </a:lnTo>
                <a:lnTo>
                  <a:pt x="7" y="1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19" name="Freeform 87"/>
          <p:cNvSpPr>
            <a:spLocks/>
          </p:cNvSpPr>
          <p:nvPr/>
        </p:nvSpPr>
        <p:spPr bwMode="auto">
          <a:xfrm>
            <a:off x="3232150" y="1479550"/>
            <a:ext cx="169863" cy="136525"/>
          </a:xfrm>
          <a:custGeom>
            <a:avLst/>
            <a:gdLst/>
            <a:ahLst/>
            <a:cxnLst>
              <a:cxn ang="0">
                <a:pos x="0" y="8"/>
              </a:cxn>
              <a:cxn ang="0">
                <a:pos x="7" y="0"/>
              </a:cxn>
              <a:cxn ang="0">
                <a:pos x="23" y="12"/>
              </a:cxn>
              <a:cxn ang="0">
                <a:pos x="27" y="4"/>
              </a:cxn>
              <a:cxn ang="0">
                <a:pos x="34" y="12"/>
              </a:cxn>
              <a:cxn ang="0">
                <a:pos x="27" y="19"/>
              </a:cxn>
              <a:cxn ang="0">
                <a:pos x="57" y="50"/>
              </a:cxn>
              <a:cxn ang="0">
                <a:pos x="61" y="50"/>
              </a:cxn>
              <a:cxn ang="0">
                <a:pos x="65" y="50"/>
              </a:cxn>
              <a:cxn ang="0">
                <a:pos x="69" y="50"/>
              </a:cxn>
              <a:cxn ang="0">
                <a:pos x="69" y="46"/>
              </a:cxn>
              <a:cxn ang="0">
                <a:pos x="77" y="54"/>
              </a:cxn>
              <a:cxn ang="0">
                <a:pos x="73" y="54"/>
              </a:cxn>
              <a:cxn ang="0">
                <a:pos x="73" y="58"/>
              </a:cxn>
              <a:cxn ang="0">
                <a:pos x="65" y="61"/>
              </a:cxn>
              <a:cxn ang="0">
                <a:pos x="61" y="65"/>
              </a:cxn>
              <a:cxn ang="0">
                <a:pos x="57" y="61"/>
              </a:cxn>
              <a:cxn ang="0">
                <a:pos x="54" y="58"/>
              </a:cxn>
              <a:cxn ang="0">
                <a:pos x="19" y="27"/>
              </a:cxn>
              <a:cxn ang="0">
                <a:pos x="15" y="35"/>
              </a:cxn>
              <a:cxn ang="0">
                <a:pos x="7" y="27"/>
              </a:cxn>
              <a:cxn ang="0">
                <a:pos x="15" y="23"/>
              </a:cxn>
              <a:cxn ang="0">
                <a:pos x="0" y="8"/>
              </a:cxn>
            </a:cxnLst>
            <a:rect l="0" t="0" r="r" b="b"/>
            <a:pathLst>
              <a:path w="78" h="66">
                <a:moveTo>
                  <a:pt x="0" y="8"/>
                </a:moveTo>
                <a:lnTo>
                  <a:pt x="7" y="0"/>
                </a:lnTo>
                <a:lnTo>
                  <a:pt x="23" y="12"/>
                </a:lnTo>
                <a:lnTo>
                  <a:pt x="27" y="4"/>
                </a:lnTo>
                <a:lnTo>
                  <a:pt x="34" y="12"/>
                </a:lnTo>
                <a:lnTo>
                  <a:pt x="27" y="19"/>
                </a:lnTo>
                <a:lnTo>
                  <a:pt x="57" y="50"/>
                </a:lnTo>
                <a:lnTo>
                  <a:pt x="61" y="50"/>
                </a:lnTo>
                <a:lnTo>
                  <a:pt x="65" y="50"/>
                </a:lnTo>
                <a:lnTo>
                  <a:pt x="69" y="50"/>
                </a:lnTo>
                <a:lnTo>
                  <a:pt x="69" y="46"/>
                </a:lnTo>
                <a:lnTo>
                  <a:pt x="77" y="54"/>
                </a:lnTo>
                <a:lnTo>
                  <a:pt x="73" y="54"/>
                </a:lnTo>
                <a:lnTo>
                  <a:pt x="73" y="58"/>
                </a:lnTo>
                <a:lnTo>
                  <a:pt x="65" y="61"/>
                </a:lnTo>
                <a:lnTo>
                  <a:pt x="61" y="65"/>
                </a:lnTo>
                <a:lnTo>
                  <a:pt x="57" y="61"/>
                </a:lnTo>
                <a:lnTo>
                  <a:pt x="54" y="58"/>
                </a:lnTo>
                <a:lnTo>
                  <a:pt x="19" y="27"/>
                </a:lnTo>
                <a:lnTo>
                  <a:pt x="15" y="35"/>
                </a:lnTo>
                <a:lnTo>
                  <a:pt x="7" y="27"/>
                </a:lnTo>
                <a:lnTo>
                  <a:pt x="15" y="23"/>
                </a:lnTo>
                <a:lnTo>
                  <a:pt x="0" y="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0" name="Freeform 88"/>
          <p:cNvSpPr>
            <a:spLocks/>
          </p:cNvSpPr>
          <p:nvPr/>
        </p:nvSpPr>
        <p:spPr bwMode="auto">
          <a:xfrm>
            <a:off x="3306763" y="1392238"/>
            <a:ext cx="111125" cy="192087"/>
          </a:xfrm>
          <a:custGeom>
            <a:avLst/>
            <a:gdLst/>
            <a:ahLst/>
            <a:cxnLst>
              <a:cxn ang="0">
                <a:pos x="0" y="7"/>
              </a:cxn>
              <a:cxn ang="0">
                <a:pos x="8" y="0"/>
              </a:cxn>
              <a:cxn ang="0">
                <a:pos x="50" y="84"/>
              </a:cxn>
              <a:cxn ang="0">
                <a:pos x="46" y="92"/>
              </a:cxn>
              <a:cxn ang="0">
                <a:pos x="0" y="7"/>
              </a:cxn>
            </a:cxnLst>
            <a:rect l="0" t="0" r="r" b="b"/>
            <a:pathLst>
              <a:path w="51" h="93">
                <a:moveTo>
                  <a:pt x="0" y="7"/>
                </a:moveTo>
                <a:lnTo>
                  <a:pt x="8" y="0"/>
                </a:lnTo>
                <a:lnTo>
                  <a:pt x="50" y="84"/>
                </a:lnTo>
                <a:lnTo>
                  <a:pt x="46" y="92"/>
                </a:lnTo>
                <a:lnTo>
                  <a:pt x="0" y="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1" name="Freeform 89"/>
          <p:cNvSpPr>
            <a:spLocks/>
          </p:cNvSpPr>
          <p:nvPr/>
        </p:nvSpPr>
        <p:spPr bwMode="auto">
          <a:xfrm>
            <a:off x="3390900" y="1358900"/>
            <a:ext cx="152400" cy="153988"/>
          </a:xfrm>
          <a:custGeom>
            <a:avLst/>
            <a:gdLst/>
            <a:ahLst/>
            <a:cxnLst>
              <a:cxn ang="0">
                <a:pos x="27" y="58"/>
              </a:cxn>
              <a:cxn ang="0">
                <a:pos x="30" y="58"/>
              </a:cxn>
              <a:cxn ang="0">
                <a:pos x="34" y="62"/>
              </a:cxn>
              <a:cxn ang="0">
                <a:pos x="42" y="62"/>
              </a:cxn>
              <a:cxn ang="0">
                <a:pos x="50" y="54"/>
              </a:cxn>
              <a:cxn ang="0">
                <a:pos x="53" y="50"/>
              </a:cxn>
              <a:cxn ang="0">
                <a:pos x="57" y="46"/>
              </a:cxn>
              <a:cxn ang="0">
                <a:pos x="57" y="43"/>
              </a:cxn>
              <a:cxn ang="0">
                <a:pos x="53" y="35"/>
              </a:cxn>
              <a:cxn ang="0">
                <a:pos x="50" y="35"/>
              </a:cxn>
              <a:cxn ang="0">
                <a:pos x="46" y="35"/>
              </a:cxn>
              <a:cxn ang="0">
                <a:pos x="38" y="39"/>
              </a:cxn>
              <a:cxn ang="0">
                <a:pos x="30" y="43"/>
              </a:cxn>
              <a:cxn ang="0">
                <a:pos x="19" y="46"/>
              </a:cxn>
              <a:cxn ang="0">
                <a:pos x="11" y="46"/>
              </a:cxn>
              <a:cxn ang="0">
                <a:pos x="4" y="43"/>
              </a:cxn>
              <a:cxn ang="0">
                <a:pos x="0" y="35"/>
              </a:cxn>
              <a:cxn ang="0">
                <a:pos x="0" y="27"/>
              </a:cxn>
              <a:cxn ang="0">
                <a:pos x="0" y="20"/>
              </a:cxn>
              <a:cxn ang="0">
                <a:pos x="7" y="12"/>
              </a:cxn>
              <a:cxn ang="0">
                <a:pos x="19" y="4"/>
              </a:cxn>
              <a:cxn ang="0">
                <a:pos x="23" y="0"/>
              </a:cxn>
              <a:cxn ang="0">
                <a:pos x="30" y="4"/>
              </a:cxn>
              <a:cxn ang="0">
                <a:pos x="38" y="4"/>
              </a:cxn>
              <a:cxn ang="0">
                <a:pos x="42" y="8"/>
              </a:cxn>
              <a:cxn ang="0">
                <a:pos x="34" y="16"/>
              </a:cxn>
              <a:cxn ang="0">
                <a:pos x="30" y="12"/>
              </a:cxn>
              <a:cxn ang="0">
                <a:pos x="27" y="12"/>
              </a:cxn>
              <a:cxn ang="0">
                <a:pos x="19" y="12"/>
              </a:cxn>
              <a:cxn ang="0">
                <a:pos x="15" y="20"/>
              </a:cxn>
              <a:cxn ang="0">
                <a:pos x="11" y="23"/>
              </a:cxn>
              <a:cxn ang="0">
                <a:pos x="7" y="27"/>
              </a:cxn>
              <a:cxn ang="0">
                <a:pos x="7" y="31"/>
              </a:cxn>
              <a:cxn ang="0">
                <a:pos x="11" y="35"/>
              </a:cxn>
              <a:cxn ang="0">
                <a:pos x="15" y="35"/>
              </a:cxn>
              <a:cxn ang="0">
                <a:pos x="19" y="35"/>
              </a:cxn>
              <a:cxn ang="0">
                <a:pos x="27" y="31"/>
              </a:cxn>
              <a:cxn ang="0">
                <a:pos x="30" y="31"/>
              </a:cxn>
              <a:cxn ang="0">
                <a:pos x="50" y="23"/>
              </a:cxn>
              <a:cxn ang="0">
                <a:pos x="53" y="23"/>
              </a:cxn>
              <a:cxn ang="0">
                <a:pos x="61" y="27"/>
              </a:cxn>
              <a:cxn ang="0">
                <a:pos x="65" y="35"/>
              </a:cxn>
              <a:cxn ang="0">
                <a:pos x="69" y="43"/>
              </a:cxn>
              <a:cxn ang="0">
                <a:pos x="65" y="54"/>
              </a:cxn>
              <a:cxn ang="0">
                <a:pos x="57" y="62"/>
              </a:cxn>
              <a:cxn ang="0">
                <a:pos x="46" y="70"/>
              </a:cxn>
              <a:cxn ang="0">
                <a:pos x="42" y="73"/>
              </a:cxn>
              <a:cxn ang="0">
                <a:pos x="38" y="73"/>
              </a:cxn>
              <a:cxn ang="0">
                <a:pos x="27" y="70"/>
              </a:cxn>
              <a:cxn ang="0">
                <a:pos x="19" y="66"/>
              </a:cxn>
              <a:cxn ang="0">
                <a:pos x="27" y="58"/>
              </a:cxn>
              <a:cxn ang="0">
                <a:pos x="7" y="12"/>
              </a:cxn>
              <a:cxn ang="0">
                <a:pos x="27" y="58"/>
              </a:cxn>
            </a:cxnLst>
            <a:rect l="0" t="0" r="r" b="b"/>
            <a:pathLst>
              <a:path w="70" h="74">
                <a:moveTo>
                  <a:pt x="27" y="58"/>
                </a:moveTo>
                <a:lnTo>
                  <a:pt x="30" y="58"/>
                </a:lnTo>
                <a:lnTo>
                  <a:pt x="34" y="62"/>
                </a:lnTo>
                <a:lnTo>
                  <a:pt x="42" y="62"/>
                </a:lnTo>
                <a:lnTo>
                  <a:pt x="50" y="54"/>
                </a:lnTo>
                <a:lnTo>
                  <a:pt x="53" y="50"/>
                </a:lnTo>
                <a:lnTo>
                  <a:pt x="57" y="46"/>
                </a:lnTo>
                <a:lnTo>
                  <a:pt x="57" y="43"/>
                </a:lnTo>
                <a:lnTo>
                  <a:pt x="53" y="35"/>
                </a:lnTo>
                <a:lnTo>
                  <a:pt x="50" y="35"/>
                </a:lnTo>
                <a:lnTo>
                  <a:pt x="46" y="35"/>
                </a:lnTo>
                <a:lnTo>
                  <a:pt x="38" y="39"/>
                </a:lnTo>
                <a:lnTo>
                  <a:pt x="30" y="43"/>
                </a:lnTo>
                <a:lnTo>
                  <a:pt x="19" y="46"/>
                </a:lnTo>
                <a:lnTo>
                  <a:pt x="11" y="46"/>
                </a:lnTo>
                <a:lnTo>
                  <a:pt x="4" y="43"/>
                </a:lnTo>
                <a:lnTo>
                  <a:pt x="0" y="35"/>
                </a:lnTo>
                <a:lnTo>
                  <a:pt x="0" y="27"/>
                </a:lnTo>
                <a:lnTo>
                  <a:pt x="0" y="20"/>
                </a:lnTo>
                <a:lnTo>
                  <a:pt x="7" y="12"/>
                </a:lnTo>
                <a:lnTo>
                  <a:pt x="19" y="4"/>
                </a:lnTo>
                <a:lnTo>
                  <a:pt x="23" y="0"/>
                </a:lnTo>
                <a:lnTo>
                  <a:pt x="30" y="4"/>
                </a:lnTo>
                <a:lnTo>
                  <a:pt x="38" y="4"/>
                </a:lnTo>
                <a:lnTo>
                  <a:pt x="42" y="8"/>
                </a:lnTo>
                <a:lnTo>
                  <a:pt x="34" y="16"/>
                </a:lnTo>
                <a:lnTo>
                  <a:pt x="30" y="12"/>
                </a:lnTo>
                <a:lnTo>
                  <a:pt x="27" y="12"/>
                </a:lnTo>
                <a:lnTo>
                  <a:pt x="19" y="12"/>
                </a:lnTo>
                <a:lnTo>
                  <a:pt x="15" y="20"/>
                </a:lnTo>
                <a:lnTo>
                  <a:pt x="11" y="23"/>
                </a:lnTo>
                <a:lnTo>
                  <a:pt x="7" y="27"/>
                </a:lnTo>
                <a:lnTo>
                  <a:pt x="7" y="31"/>
                </a:lnTo>
                <a:lnTo>
                  <a:pt x="11" y="35"/>
                </a:lnTo>
                <a:lnTo>
                  <a:pt x="15" y="35"/>
                </a:lnTo>
                <a:lnTo>
                  <a:pt x="19" y="35"/>
                </a:lnTo>
                <a:lnTo>
                  <a:pt x="27" y="31"/>
                </a:lnTo>
                <a:lnTo>
                  <a:pt x="30" y="31"/>
                </a:lnTo>
                <a:lnTo>
                  <a:pt x="50" y="23"/>
                </a:lnTo>
                <a:lnTo>
                  <a:pt x="53" y="23"/>
                </a:lnTo>
                <a:lnTo>
                  <a:pt x="61" y="27"/>
                </a:lnTo>
                <a:lnTo>
                  <a:pt x="65" y="35"/>
                </a:lnTo>
                <a:lnTo>
                  <a:pt x="69" y="43"/>
                </a:lnTo>
                <a:lnTo>
                  <a:pt x="65" y="54"/>
                </a:lnTo>
                <a:lnTo>
                  <a:pt x="57" y="62"/>
                </a:lnTo>
                <a:lnTo>
                  <a:pt x="46" y="70"/>
                </a:lnTo>
                <a:lnTo>
                  <a:pt x="42" y="73"/>
                </a:lnTo>
                <a:lnTo>
                  <a:pt x="38" y="73"/>
                </a:lnTo>
                <a:lnTo>
                  <a:pt x="27" y="70"/>
                </a:lnTo>
                <a:lnTo>
                  <a:pt x="19" y="66"/>
                </a:lnTo>
                <a:lnTo>
                  <a:pt x="27" y="58"/>
                </a:lnTo>
                <a:lnTo>
                  <a:pt x="7" y="12"/>
                </a:lnTo>
                <a:lnTo>
                  <a:pt x="27" y="5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2" name="Freeform 90"/>
          <p:cNvSpPr>
            <a:spLocks/>
          </p:cNvSpPr>
          <p:nvPr/>
        </p:nvSpPr>
        <p:spPr bwMode="auto">
          <a:xfrm>
            <a:off x="3506788" y="1263650"/>
            <a:ext cx="144462" cy="153988"/>
          </a:xfrm>
          <a:custGeom>
            <a:avLst/>
            <a:gdLst/>
            <a:ahLst/>
            <a:cxnLst>
              <a:cxn ang="0">
                <a:pos x="12" y="8"/>
              </a:cxn>
              <a:cxn ang="0">
                <a:pos x="16" y="4"/>
              </a:cxn>
              <a:cxn ang="0">
                <a:pos x="24" y="4"/>
              </a:cxn>
              <a:cxn ang="0">
                <a:pos x="31" y="0"/>
              </a:cxn>
              <a:cxn ang="0">
                <a:pos x="35" y="4"/>
              </a:cxn>
              <a:cxn ang="0">
                <a:pos x="47" y="8"/>
              </a:cxn>
              <a:cxn ang="0">
                <a:pos x="58" y="19"/>
              </a:cxn>
              <a:cxn ang="0">
                <a:pos x="20" y="50"/>
              </a:cxn>
              <a:cxn ang="0">
                <a:pos x="27" y="58"/>
              </a:cxn>
              <a:cxn ang="0">
                <a:pos x="35" y="62"/>
              </a:cxn>
              <a:cxn ang="0">
                <a:pos x="43" y="62"/>
              </a:cxn>
              <a:cxn ang="0">
                <a:pos x="47" y="58"/>
              </a:cxn>
              <a:cxn ang="0">
                <a:pos x="54" y="50"/>
              </a:cxn>
              <a:cxn ang="0">
                <a:pos x="54" y="43"/>
              </a:cxn>
              <a:cxn ang="0">
                <a:pos x="54" y="35"/>
              </a:cxn>
              <a:cxn ang="0">
                <a:pos x="62" y="27"/>
              </a:cxn>
              <a:cxn ang="0">
                <a:pos x="66" y="35"/>
              </a:cxn>
              <a:cxn ang="0">
                <a:pos x="66" y="46"/>
              </a:cxn>
              <a:cxn ang="0">
                <a:pos x="66" y="50"/>
              </a:cxn>
              <a:cxn ang="0">
                <a:pos x="62" y="58"/>
              </a:cxn>
              <a:cxn ang="0">
                <a:pos x="54" y="66"/>
              </a:cxn>
              <a:cxn ang="0">
                <a:pos x="43" y="69"/>
              </a:cxn>
              <a:cxn ang="0">
                <a:pos x="31" y="73"/>
              </a:cxn>
              <a:cxn ang="0">
                <a:pos x="27" y="69"/>
              </a:cxn>
              <a:cxn ang="0">
                <a:pos x="20" y="66"/>
              </a:cxn>
              <a:cxn ang="0">
                <a:pos x="8" y="58"/>
              </a:cxn>
              <a:cxn ang="0">
                <a:pos x="0" y="46"/>
              </a:cxn>
              <a:cxn ang="0">
                <a:pos x="0" y="31"/>
              </a:cxn>
              <a:cxn ang="0">
                <a:pos x="0" y="23"/>
              </a:cxn>
              <a:cxn ang="0">
                <a:pos x="0" y="19"/>
              </a:cxn>
              <a:cxn ang="0">
                <a:pos x="12" y="8"/>
              </a:cxn>
              <a:cxn ang="0">
                <a:pos x="43" y="19"/>
              </a:cxn>
              <a:cxn ang="0">
                <a:pos x="31" y="12"/>
              </a:cxn>
              <a:cxn ang="0">
                <a:pos x="27" y="12"/>
              </a:cxn>
              <a:cxn ang="0">
                <a:pos x="24" y="12"/>
              </a:cxn>
              <a:cxn ang="0">
                <a:pos x="16" y="16"/>
              </a:cxn>
              <a:cxn ang="0">
                <a:pos x="12" y="23"/>
              </a:cxn>
              <a:cxn ang="0">
                <a:pos x="8" y="31"/>
              </a:cxn>
              <a:cxn ang="0">
                <a:pos x="12" y="39"/>
              </a:cxn>
              <a:cxn ang="0">
                <a:pos x="16" y="43"/>
              </a:cxn>
              <a:cxn ang="0">
                <a:pos x="43" y="19"/>
              </a:cxn>
              <a:cxn ang="0">
                <a:pos x="8" y="8"/>
              </a:cxn>
              <a:cxn ang="0">
                <a:pos x="43" y="19"/>
              </a:cxn>
              <a:cxn ang="0">
                <a:pos x="12" y="8"/>
              </a:cxn>
            </a:cxnLst>
            <a:rect l="0" t="0" r="r" b="b"/>
            <a:pathLst>
              <a:path w="67" h="74">
                <a:moveTo>
                  <a:pt x="12" y="8"/>
                </a:moveTo>
                <a:lnTo>
                  <a:pt x="16" y="4"/>
                </a:lnTo>
                <a:lnTo>
                  <a:pt x="24" y="4"/>
                </a:lnTo>
                <a:lnTo>
                  <a:pt x="31" y="0"/>
                </a:lnTo>
                <a:lnTo>
                  <a:pt x="35" y="4"/>
                </a:lnTo>
                <a:lnTo>
                  <a:pt x="47" y="8"/>
                </a:lnTo>
                <a:lnTo>
                  <a:pt x="58" y="19"/>
                </a:lnTo>
                <a:lnTo>
                  <a:pt x="20" y="50"/>
                </a:lnTo>
                <a:lnTo>
                  <a:pt x="27" y="58"/>
                </a:lnTo>
                <a:lnTo>
                  <a:pt x="35" y="62"/>
                </a:lnTo>
                <a:lnTo>
                  <a:pt x="43" y="62"/>
                </a:lnTo>
                <a:lnTo>
                  <a:pt x="47" y="58"/>
                </a:lnTo>
                <a:lnTo>
                  <a:pt x="54" y="50"/>
                </a:lnTo>
                <a:lnTo>
                  <a:pt x="54" y="43"/>
                </a:lnTo>
                <a:lnTo>
                  <a:pt x="54" y="35"/>
                </a:lnTo>
                <a:lnTo>
                  <a:pt x="62" y="27"/>
                </a:lnTo>
                <a:lnTo>
                  <a:pt x="66" y="35"/>
                </a:lnTo>
                <a:lnTo>
                  <a:pt x="66" y="46"/>
                </a:lnTo>
                <a:lnTo>
                  <a:pt x="66" y="50"/>
                </a:lnTo>
                <a:lnTo>
                  <a:pt x="62" y="58"/>
                </a:lnTo>
                <a:lnTo>
                  <a:pt x="54" y="66"/>
                </a:lnTo>
                <a:lnTo>
                  <a:pt x="43" y="69"/>
                </a:lnTo>
                <a:lnTo>
                  <a:pt x="31" y="73"/>
                </a:lnTo>
                <a:lnTo>
                  <a:pt x="27" y="69"/>
                </a:lnTo>
                <a:lnTo>
                  <a:pt x="20" y="66"/>
                </a:lnTo>
                <a:lnTo>
                  <a:pt x="8" y="58"/>
                </a:lnTo>
                <a:lnTo>
                  <a:pt x="0" y="46"/>
                </a:lnTo>
                <a:lnTo>
                  <a:pt x="0" y="31"/>
                </a:lnTo>
                <a:lnTo>
                  <a:pt x="0" y="23"/>
                </a:lnTo>
                <a:lnTo>
                  <a:pt x="0" y="19"/>
                </a:lnTo>
                <a:lnTo>
                  <a:pt x="12" y="8"/>
                </a:lnTo>
                <a:lnTo>
                  <a:pt x="43" y="19"/>
                </a:lnTo>
                <a:lnTo>
                  <a:pt x="31" y="12"/>
                </a:lnTo>
                <a:lnTo>
                  <a:pt x="27" y="12"/>
                </a:lnTo>
                <a:lnTo>
                  <a:pt x="24" y="12"/>
                </a:lnTo>
                <a:lnTo>
                  <a:pt x="16" y="16"/>
                </a:lnTo>
                <a:lnTo>
                  <a:pt x="12" y="23"/>
                </a:lnTo>
                <a:lnTo>
                  <a:pt x="8" y="31"/>
                </a:lnTo>
                <a:lnTo>
                  <a:pt x="12" y="39"/>
                </a:lnTo>
                <a:lnTo>
                  <a:pt x="16" y="43"/>
                </a:lnTo>
                <a:lnTo>
                  <a:pt x="43" y="19"/>
                </a:lnTo>
                <a:lnTo>
                  <a:pt x="8" y="8"/>
                </a:lnTo>
                <a:lnTo>
                  <a:pt x="43" y="19"/>
                </a:lnTo>
                <a:lnTo>
                  <a:pt x="12" y="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3" name="Freeform 91"/>
          <p:cNvSpPr>
            <a:spLocks/>
          </p:cNvSpPr>
          <p:nvPr/>
        </p:nvSpPr>
        <p:spPr bwMode="auto">
          <a:xfrm>
            <a:off x="3608388" y="1185863"/>
            <a:ext cx="107950" cy="152400"/>
          </a:xfrm>
          <a:custGeom>
            <a:avLst/>
            <a:gdLst/>
            <a:ahLst/>
            <a:cxnLst>
              <a:cxn ang="0">
                <a:pos x="0" y="19"/>
              </a:cxn>
              <a:cxn ang="0">
                <a:pos x="7" y="11"/>
              </a:cxn>
              <a:cxn ang="0">
                <a:pos x="15" y="23"/>
              </a:cxn>
              <a:cxn ang="0">
                <a:pos x="15" y="11"/>
              </a:cxn>
              <a:cxn ang="0">
                <a:pos x="19" y="4"/>
              </a:cxn>
              <a:cxn ang="0">
                <a:pos x="23" y="0"/>
              </a:cxn>
              <a:cxn ang="0">
                <a:pos x="26" y="0"/>
              </a:cxn>
              <a:cxn ang="0">
                <a:pos x="34" y="8"/>
              </a:cxn>
              <a:cxn ang="0">
                <a:pos x="30" y="8"/>
              </a:cxn>
              <a:cxn ang="0">
                <a:pos x="30" y="11"/>
              </a:cxn>
              <a:cxn ang="0">
                <a:pos x="26" y="15"/>
              </a:cxn>
              <a:cxn ang="0">
                <a:pos x="23" y="23"/>
              </a:cxn>
              <a:cxn ang="0">
                <a:pos x="23" y="31"/>
              </a:cxn>
              <a:cxn ang="0">
                <a:pos x="26" y="34"/>
              </a:cxn>
              <a:cxn ang="0">
                <a:pos x="49" y="65"/>
              </a:cxn>
              <a:cxn ang="0">
                <a:pos x="42" y="73"/>
              </a:cxn>
              <a:cxn ang="0">
                <a:pos x="0" y="19"/>
              </a:cxn>
            </a:cxnLst>
            <a:rect l="0" t="0" r="r" b="b"/>
            <a:pathLst>
              <a:path w="50" h="74">
                <a:moveTo>
                  <a:pt x="0" y="19"/>
                </a:moveTo>
                <a:lnTo>
                  <a:pt x="7" y="11"/>
                </a:lnTo>
                <a:lnTo>
                  <a:pt x="15" y="23"/>
                </a:lnTo>
                <a:lnTo>
                  <a:pt x="15" y="11"/>
                </a:lnTo>
                <a:lnTo>
                  <a:pt x="19" y="4"/>
                </a:lnTo>
                <a:lnTo>
                  <a:pt x="23" y="0"/>
                </a:lnTo>
                <a:lnTo>
                  <a:pt x="26" y="0"/>
                </a:lnTo>
                <a:lnTo>
                  <a:pt x="34" y="8"/>
                </a:lnTo>
                <a:lnTo>
                  <a:pt x="30" y="8"/>
                </a:lnTo>
                <a:lnTo>
                  <a:pt x="30" y="11"/>
                </a:lnTo>
                <a:lnTo>
                  <a:pt x="26" y="15"/>
                </a:lnTo>
                <a:lnTo>
                  <a:pt x="23" y="23"/>
                </a:lnTo>
                <a:lnTo>
                  <a:pt x="23" y="31"/>
                </a:lnTo>
                <a:lnTo>
                  <a:pt x="26" y="34"/>
                </a:lnTo>
                <a:lnTo>
                  <a:pt x="49" y="65"/>
                </a:lnTo>
                <a:lnTo>
                  <a:pt x="42" y="73"/>
                </a:lnTo>
                <a:lnTo>
                  <a:pt x="0" y="19"/>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4" name="Freeform 92"/>
          <p:cNvSpPr>
            <a:spLocks/>
          </p:cNvSpPr>
          <p:nvPr/>
        </p:nvSpPr>
        <p:spPr bwMode="auto">
          <a:xfrm>
            <a:off x="3673475" y="1104900"/>
            <a:ext cx="152400" cy="161925"/>
          </a:xfrm>
          <a:custGeom>
            <a:avLst/>
            <a:gdLst/>
            <a:ahLst/>
            <a:cxnLst>
              <a:cxn ang="0">
                <a:pos x="12" y="27"/>
              </a:cxn>
              <a:cxn ang="0">
                <a:pos x="58" y="62"/>
              </a:cxn>
              <a:cxn ang="0">
                <a:pos x="43" y="8"/>
              </a:cxn>
              <a:cxn ang="0">
                <a:pos x="50" y="0"/>
              </a:cxn>
              <a:cxn ang="0">
                <a:pos x="69" y="70"/>
              </a:cxn>
              <a:cxn ang="0">
                <a:pos x="58" y="77"/>
              </a:cxn>
              <a:cxn ang="0">
                <a:pos x="0" y="35"/>
              </a:cxn>
              <a:cxn ang="0">
                <a:pos x="12" y="27"/>
              </a:cxn>
            </a:cxnLst>
            <a:rect l="0" t="0" r="r" b="b"/>
            <a:pathLst>
              <a:path w="70" h="78">
                <a:moveTo>
                  <a:pt x="12" y="27"/>
                </a:moveTo>
                <a:lnTo>
                  <a:pt x="58" y="62"/>
                </a:lnTo>
                <a:lnTo>
                  <a:pt x="43" y="8"/>
                </a:lnTo>
                <a:lnTo>
                  <a:pt x="50" y="0"/>
                </a:lnTo>
                <a:lnTo>
                  <a:pt x="69" y="70"/>
                </a:lnTo>
                <a:lnTo>
                  <a:pt x="58" y="77"/>
                </a:lnTo>
                <a:lnTo>
                  <a:pt x="0" y="35"/>
                </a:lnTo>
                <a:lnTo>
                  <a:pt x="12" y="2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5" name="Freeform 93"/>
          <p:cNvSpPr>
            <a:spLocks/>
          </p:cNvSpPr>
          <p:nvPr/>
        </p:nvSpPr>
        <p:spPr bwMode="auto">
          <a:xfrm>
            <a:off x="3773488" y="1033463"/>
            <a:ext cx="136525" cy="176212"/>
          </a:xfrm>
          <a:custGeom>
            <a:avLst/>
            <a:gdLst/>
            <a:ahLst/>
            <a:cxnLst>
              <a:cxn ang="0">
                <a:pos x="16" y="27"/>
              </a:cxn>
              <a:cxn ang="0">
                <a:pos x="23" y="23"/>
              </a:cxn>
              <a:cxn ang="0">
                <a:pos x="62" y="77"/>
              </a:cxn>
              <a:cxn ang="0">
                <a:pos x="50" y="84"/>
              </a:cxn>
              <a:cxn ang="0">
                <a:pos x="16" y="27"/>
              </a:cxn>
              <a:cxn ang="0">
                <a:pos x="0" y="8"/>
              </a:cxn>
              <a:cxn ang="0">
                <a:pos x="12" y="0"/>
              </a:cxn>
              <a:cxn ang="0">
                <a:pos x="20" y="11"/>
              </a:cxn>
              <a:cxn ang="0">
                <a:pos x="8" y="19"/>
              </a:cxn>
              <a:cxn ang="0">
                <a:pos x="0" y="8"/>
              </a:cxn>
              <a:cxn ang="0">
                <a:pos x="16" y="27"/>
              </a:cxn>
            </a:cxnLst>
            <a:rect l="0" t="0" r="r" b="b"/>
            <a:pathLst>
              <a:path w="63" h="85">
                <a:moveTo>
                  <a:pt x="16" y="27"/>
                </a:moveTo>
                <a:lnTo>
                  <a:pt x="23" y="23"/>
                </a:lnTo>
                <a:lnTo>
                  <a:pt x="62" y="77"/>
                </a:lnTo>
                <a:lnTo>
                  <a:pt x="50" y="84"/>
                </a:lnTo>
                <a:lnTo>
                  <a:pt x="16" y="27"/>
                </a:lnTo>
                <a:lnTo>
                  <a:pt x="0" y="8"/>
                </a:lnTo>
                <a:lnTo>
                  <a:pt x="12" y="0"/>
                </a:lnTo>
                <a:lnTo>
                  <a:pt x="20" y="11"/>
                </a:lnTo>
                <a:lnTo>
                  <a:pt x="8" y="19"/>
                </a:lnTo>
                <a:lnTo>
                  <a:pt x="0" y="8"/>
                </a:lnTo>
                <a:lnTo>
                  <a:pt x="16" y="2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6" name="Freeform 94"/>
          <p:cNvSpPr>
            <a:spLocks/>
          </p:cNvSpPr>
          <p:nvPr/>
        </p:nvSpPr>
        <p:spPr bwMode="auto">
          <a:xfrm>
            <a:off x="3873500" y="1017588"/>
            <a:ext cx="144463" cy="144462"/>
          </a:xfrm>
          <a:custGeom>
            <a:avLst/>
            <a:gdLst/>
            <a:ahLst/>
            <a:cxnLst>
              <a:cxn ang="0">
                <a:pos x="16" y="4"/>
              </a:cxn>
              <a:cxn ang="0">
                <a:pos x="27" y="0"/>
              </a:cxn>
              <a:cxn ang="0">
                <a:pos x="35" y="0"/>
              </a:cxn>
              <a:cxn ang="0">
                <a:pos x="43" y="4"/>
              </a:cxn>
              <a:cxn ang="0">
                <a:pos x="50" y="12"/>
              </a:cxn>
              <a:cxn ang="0">
                <a:pos x="43" y="19"/>
              </a:cxn>
              <a:cxn ang="0">
                <a:pos x="39" y="16"/>
              </a:cxn>
              <a:cxn ang="0">
                <a:pos x="35" y="12"/>
              </a:cxn>
              <a:cxn ang="0">
                <a:pos x="27" y="12"/>
              </a:cxn>
              <a:cxn ang="0">
                <a:pos x="20" y="12"/>
              </a:cxn>
              <a:cxn ang="0">
                <a:pos x="16" y="16"/>
              </a:cxn>
              <a:cxn ang="0">
                <a:pos x="16" y="19"/>
              </a:cxn>
              <a:cxn ang="0">
                <a:pos x="12" y="23"/>
              </a:cxn>
              <a:cxn ang="0">
                <a:pos x="12" y="31"/>
              </a:cxn>
              <a:cxn ang="0">
                <a:pos x="16" y="39"/>
              </a:cxn>
              <a:cxn ang="0">
                <a:pos x="20" y="46"/>
              </a:cxn>
              <a:cxn ang="0">
                <a:pos x="23" y="54"/>
              </a:cxn>
              <a:cxn ang="0">
                <a:pos x="31" y="58"/>
              </a:cxn>
              <a:cxn ang="0">
                <a:pos x="39" y="62"/>
              </a:cxn>
              <a:cxn ang="0">
                <a:pos x="47" y="58"/>
              </a:cxn>
              <a:cxn ang="0">
                <a:pos x="50" y="54"/>
              </a:cxn>
              <a:cxn ang="0">
                <a:pos x="54" y="50"/>
              </a:cxn>
              <a:cxn ang="0">
                <a:pos x="54" y="42"/>
              </a:cxn>
              <a:cxn ang="0">
                <a:pos x="54" y="35"/>
              </a:cxn>
              <a:cxn ang="0">
                <a:pos x="62" y="31"/>
              </a:cxn>
              <a:cxn ang="0">
                <a:pos x="66" y="42"/>
              </a:cxn>
              <a:cxn ang="0">
                <a:pos x="66" y="50"/>
              </a:cxn>
              <a:cxn ang="0">
                <a:pos x="58" y="62"/>
              </a:cxn>
              <a:cxn ang="0">
                <a:pos x="50" y="66"/>
              </a:cxn>
              <a:cxn ang="0">
                <a:pos x="39" y="69"/>
              </a:cxn>
              <a:cxn ang="0">
                <a:pos x="35" y="69"/>
              </a:cxn>
              <a:cxn ang="0">
                <a:pos x="27" y="69"/>
              </a:cxn>
              <a:cxn ang="0">
                <a:pos x="16" y="62"/>
              </a:cxn>
              <a:cxn ang="0">
                <a:pos x="8" y="54"/>
              </a:cxn>
              <a:cxn ang="0">
                <a:pos x="4" y="39"/>
              </a:cxn>
              <a:cxn ang="0">
                <a:pos x="0" y="23"/>
              </a:cxn>
              <a:cxn ang="0">
                <a:pos x="8" y="12"/>
              </a:cxn>
              <a:cxn ang="0">
                <a:pos x="16" y="4"/>
              </a:cxn>
              <a:cxn ang="0">
                <a:pos x="16" y="8"/>
              </a:cxn>
              <a:cxn ang="0">
                <a:pos x="16" y="4"/>
              </a:cxn>
            </a:cxnLst>
            <a:rect l="0" t="0" r="r" b="b"/>
            <a:pathLst>
              <a:path w="67" h="70">
                <a:moveTo>
                  <a:pt x="16" y="4"/>
                </a:moveTo>
                <a:lnTo>
                  <a:pt x="27" y="0"/>
                </a:lnTo>
                <a:lnTo>
                  <a:pt x="35" y="0"/>
                </a:lnTo>
                <a:lnTo>
                  <a:pt x="43" y="4"/>
                </a:lnTo>
                <a:lnTo>
                  <a:pt x="50" y="12"/>
                </a:lnTo>
                <a:lnTo>
                  <a:pt x="43" y="19"/>
                </a:lnTo>
                <a:lnTo>
                  <a:pt x="39" y="16"/>
                </a:lnTo>
                <a:lnTo>
                  <a:pt x="35" y="12"/>
                </a:lnTo>
                <a:lnTo>
                  <a:pt x="27" y="12"/>
                </a:lnTo>
                <a:lnTo>
                  <a:pt x="20" y="12"/>
                </a:lnTo>
                <a:lnTo>
                  <a:pt x="16" y="16"/>
                </a:lnTo>
                <a:lnTo>
                  <a:pt x="16" y="19"/>
                </a:lnTo>
                <a:lnTo>
                  <a:pt x="12" y="23"/>
                </a:lnTo>
                <a:lnTo>
                  <a:pt x="12" y="31"/>
                </a:lnTo>
                <a:lnTo>
                  <a:pt x="16" y="39"/>
                </a:lnTo>
                <a:lnTo>
                  <a:pt x="20" y="46"/>
                </a:lnTo>
                <a:lnTo>
                  <a:pt x="23" y="54"/>
                </a:lnTo>
                <a:lnTo>
                  <a:pt x="31" y="58"/>
                </a:lnTo>
                <a:lnTo>
                  <a:pt x="39" y="62"/>
                </a:lnTo>
                <a:lnTo>
                  <a:pt x="47" y="58"/>
                </a:lnTo>
                <a:lnTo>
                  <a:pt x="50" y="54"/>
                </a:lnTo>
                <a:lnTo>
                  <a:pt x="54" y="50"/>
                </a:lnTo>
                <a:lnTo>
                  <a:pt x="54" y="42"/>
                </a:lnTo>
                <a:lnTo>
                  <a:pt x="54" y="35"/>
                </a:lnTo>
                <a:lnTo>
                  <a:pt x="62" y="31"/>
                </a:lnTo>
                <a:lnTo>
                  <a:pt x="66" y="42"/>
                </a:lnTo>
                <a:lnTo>
                  <a:pt x="66" y="50"/>
                </a:lnTo>
                <a:lnTo>
                  <a:pt x="58" y="62"/>
                </a:lnTo>
                <a:lnTo>
                  <a:pt x="50" y="66"/>
                </a:lnTo>
                <a:lnTo>
                  <a:pt x="39" y="69"/>
                </a:lnTo>
                <a:lnTo>
                  <a:pt x="35" y="69"/>
                </a:lnTo>
                <a:lnTo>
                  <a:pt x="27" y="69"/>
                </a:lnTo>
                <a:lnTo>
                  <a:pt x="16" y="62"/>
                </a:lnTo>
                <a:lnTo>
                  <a:pt x="8" y="54"/>
                </a:lnTo>
                <a:lnTo>
                  <a:pt x="4" y="39"/>
                </a:lnTo>
                <a:lnTo>
                  <a:pt x="0" y="23"/>
                </a:lnTo>
                <a:lnTo>
                  <a:pt x="8" y="12"/>
                </a:lnTo>
                <a:lnTo>
                  <a:pt x="16" y="4"/>
                </a:lnTo>
                <a:lnTo>
                  <a:pt x="16" y="8"/>
                </a:lnTo>
                <a:lnTo>
                  <a:pt x="16" y="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7" name="Freeform 95"/>
          <p:cNvSpPr>
            <a:spLocks/>
          </p:cNvSpPr>
          <p:nvPr/>
        </p:nvSpPr>
        <p:spPr bwMode="auto">
          <a:xfrm>
            <a:off x="4006850" y="955675"/>
            <a:ext cx="144463" cy="144463"/>
          </a:xfrm>
          <a:custGeom>
            <a:avLst/>
            <a:gdLst/>
            <a:ahLst/>
            <a:cxnLst>
              <a:cxn ang="0">
                <a:pos x="15" y="3"/>
              </a:cxn>
              <a:cxn ang="0">
                <a:pos x="23" y="0"/>
              </a:cxn>
              <a:cxn ang="0">
                <a:pos x="27" y="0"/>
              </a:cxn>
              <a:cxn ang="0">
                <a:pos x="34" y="0"/>
              </a:cxn>
              <a:cxn ang="0">
                <a:pos x="42" y="0"/>
              </a:cxn>
              <a:cxn ang="0">
                <a:pos x="50" y="11"/>
              </a:cxn>
              <a:cxn ang="0">
                <a:pos x="58" y="23"/>
              </a:cxn>
              <a:cxn ang="0">
                <a:pos x="15" y="46"/>
              </a:cxn>
              <a:cxn ang="0">
                <a:pos x="19" y="53"/>
              </a:cxn>
              <a:cxn ang="0">
                <a:pos x="27" y="57"/>
              </a:cxn>
              <a:cxn ang="0">
                <a:pos x="34" y="57"/>
              </a:cxn>
              <a:cxn ang="0">
                <a:pos x="42" y="57"/>
              </a:cxn>
              <a:cxn ang="0">
                <a:pos x="50" y="49"/>
              </a:cxn>
              <a:cxn ang="0">
                <a:pos x="54" y="46"/>
              </a:cxn>
              <a:cxn ang="0">
                <a:pos x="54" y="34"/>
              </a:cxn>
              <a:cxn ang="0">
                <a:pos x="61" y="30"/>
              </a:cxn>
              <a:cxn ang="0">
                <a:pos x="65" y="38"/>
              </a:cxn>
              <a:cxn ang="0">
                <a:pos x="61" y="49"/>
              </a:cxn>
              <a:cxn ang="0">
                <a:pos x="58" y="53"/>
              </a:cxn>
              <a:cxn ang="0">
                <a:pos x="54" y="61"/>
              </a:cxn>
              <a:cxn ang="0">
                <a:pos x="46" y="65"/>
              </a:cxn>
              <a:cxn ang="0">
                <a:pos x="34" y="69"/>
              </a:cxn>
              <a:cxn ang="0">
                <a:pos x="23" y="69"/>
              </a:cxn>
              <a:cxn ang="0">
                <a:pos x="19" y="65"/>
              </a:cxn>
              <a:cxn ang="0">
                <a:pos x="11" y="61"/>
              </a:cxn>
              <a:cxn ang="0">
                <a:pos x="4" y="49"/>
              </a:cxn>
              <a:cxn ang="0">
                <a:pos x="0" y="34"/>
              </a:cxn>
              <a:cxn ang="0">
                <a:pos x="0" y="23"/>
              </a:cxn>
              <a:cxn ang="0">
                <a:pos x="0" y="15"/>
              </a:cxn>
              <a:cxn ang="0">
                <a:pos x="4" y="11"/>
              </a:cxn>
              <a:cxn ang="0">
                <a:pos x="15" y="3"/>
              </a:cxn>
              <a:cxn ang="0">
                <a:pos x="46" y="19"/>
              </a:cxn>
              <a:cxn ang="0">
                <a:pos x="34" y="11"/>
              </a:cxn>
              <a:cxn ang="0">
                <a:pos x="31" y="7"/>
              </a:cxn>
              <a:cxn ang="0">
                <a:pos x="27" y="7"/>
              </a:cxn>
              <a:cxn ang="0">
                <a:pos x="19" y="11"/>
              </a:cxn>
              <a:cxn ang="0">
                <a:pos x="11" y="15"/>
              </a:cxn>
              <a:cxn ang="0">
                <a:pos x="11" y="23"/>
              </a:cxn>
              <a:cxn ang="0">
                <a:pos x="8" y="30"/>
              </a:cxn>
              <a:cxn ang="0">
                <a:pos x="11" y="38"/>
              </a:cxn>
              <a:cxn ang="0">
                <a:pos x="46" y="19"/>
              </a:cxn>
              <a:cxn ang="0">
                <a:pos x="15" y="3"/>
              </a:cxn>
              <a:cxn ang="0">
                <a:pos x="46" y="19"/>
              </a:cxn>
              <a:cxn ang="0">
                <a:pos x="15" y="3"/>
              </a:cxn>
            </a:cxnLst>
            <a:rect l="0" t="0" r="r" b="b"/>
            <a:pathLst>
              <a:path w="66" h="70">
                <a:moveTo>
                  <a:pt x="15" y="3"/>
                </a:moveTo>
                <a:lnTo>
                  <a:pt x="23" y="0"/>
                </a:lnTo>
                <a:lnTo>
                  <a:pt x="27" y="0"/>
                </a:lnTo>
                <a:lnTo>
                  <a:pt x="34" y="0"/>
                </a:lnTo>
                <a:lnTo>
                  <a:pt x="42" y="0"/>
                </a:lnTo>
                <a:lnTo>
                  <a:pt x="50" y="11"/>
                </a:lnTo>
                <a:lnTo>
                  <a:pt x="58" y="23"/>
                </a:lnTo>
                <a:lnTo>
                  <a:pt x="15" y="46"/>
                </a:lnTo>
                <a:lnTo>
                  <a:pt x="19" y="53"/>
                </a:lnTo>
                <a:lnTo>
                  <a:pt x="27" y="57"/>
                </a:lnTo>
                <a:lnTo>
                  <a:pt x="34" y="57"/>
                </a:lnTo>
                <a:lnTo>
                  <a:pt x="42" y="57"/>
                </a:lnTo>
                <a:lnTo>
                  <a:pt x="50" y="49"/>
                </a:lnTo>
                <a:lnTo>
                  <a:pt x="54" y="46"/>
                </a:lnTo>
                <a:lnTo>
                  <a:pt x="54" y="34"/>
                </a:lnTo>
                <a:lnTo>
                  <a:pt x="61" y="30"/>
                </a:lnTo>
                <a:lnTo>
                  <a:pt x="65" y="38"/>
                </a:lnTo>
                <a:lnTo>
                  <a:pt x="61" y="49"/>
                </a:lnTo>
                <a:lnTo>
                  <a:pt x="58" y="53"/>
                </a:lnTo>
                <a:lnTo>
                  <a:pt x="54" y="61"/>
                </a:lnTo>
                <a:lnTo>
                  <a:pt x="46" y="65"/>
                </a:lnTo>
                <a:lnTo>
                  <a:pt x="34" y="69"/>
                </a:lnTo>
                <a:lnTo>
                  <a:pt x="23" y="69"/>
                </a:lnTo>
                <a:lnTo>
                  <a:pt x="19" y="65"/>
                </a:lnTo>
                <a:lnTo>
                  <a:pt x="11" y="61"/>
                </a:lnTo>
                <a:lnTo>
                  <a:pt x="4" y="49"/>
                </a:lnTo>
                <a:lnTo>
                  <a:pt x="0" y="34"/>
                </a:lnTo>
                <a:lnTo>
                  <a:pt x="0" y="23"/>
                </a:lnTo>
                <a:lnTo>
                  <a:pt x="0" y="15"/>
                </a:lnTo>
                <a:lnTo>
                  <a:pt x="4" y="11"/>
                </a:lnTo>
                <a:lnTo>
                  <a:pt x="15" y="3"/>
                </a:lnTo>
                <a:lnTo>
                  <a:pt x="46" y="19"/>
                </a:lnTo>
                <a:lnTo>
                  <a:pt x="34" y="11"/>
                </a:lnTo>
                <a:lnTo>
                  <a:pt x="31" y="7"/>
                </a:lnTo>
                <a:lnTo>
                  <a:pt x="27" y="7"/>
                </a:lnTo>
                <a:lnTo>
                  <a:pt x="19" y="11"/>
                </a:lnTo>
                <a:lnTo>
                  <a:pt x="11" y="15"/>
                </a:lnTo>
                <a:lnTo>
                  <a:pt x="11" y="23"/>
                </a:lnTo>
                <a:lnTo>
                  <a:pt x="8" y="30"/>
                </a:lnTo>
                <a:lnTo>
                  <a:pt x="11" y="38"/>
                </a:lnTo>
                <a:lnTo>
                  <a:pt x="46" y="19"/>
                </a:lnTo>
                <a:lnTo>
                  <a:pt x="15" y="3"/>
                </a:lnTo>
                <a:lnTo>
                  <a:pt x="46" y="19"/>
                </a:lnTo>
                <a:lnTo>
                  <a:pt x="15" y="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8" name="Freeform 96"/>
          <p:cNvSpPr>
            <a:spLocks/>
          </p:cNvSpPr>
          <p:nvPr/>
        </p:nvSpPr>
        <p:spPr bwMode="auto">
          <a:xfrm>
            <a:off x="4216400" y="795338"/>
            <a:ext cx="160338" cy="209550"/>
          </a:xfrm>
          <a:custGeom>
            <a:avLst/>
            <a:gdLst/>
            <a:ahLst/>
            <a:cxnLst>
              <a:cxn ang="0">
                <a:pos x="15" y="73"/>
              </a:cxn>
              <a:cxn ang="0">
                <a:pos x="19" y="80"/>
              </a:cxn>
              <a:cxn ang="0">
                <a:pos x="27" y="88"/>
              </a:cxn>
              <a:cxn ang="0">
                <a:pos x="31" y="88"/>
              </a:cxn>
              <a:cxn ang="0">
                <a:pos x="34" y="88"/>
              </a:cxn>
              <a:cxn ang="0">
                <a:pos x="42" y="88"/>
              </a:cxn>
              <a:cxn ang="0">
                <a:pos x="50" y="84"/>
              </a:cxn>
              <a:cxn ang="0">
                <a:pos x="50" y="77"/>
              </a:cxn>
              <a:cxn ang="0">
                <a:pos x="54" y="69"/>
              </a:cxn>
              <a:cxn ang="0">
                <a:pos x="50" y="57"/>
              </a:cxn>
              <a:cxn ang="0">
                <a:pos x="42" y="46"/>
              </a:cxn>
              <a:cxn ang="0">
                <a:pos x="38" y="42"/>
              </a:cxn>
              <a:cxn ang="0">
                <a:pos x="31" y="38"/>
              </a:cxn>
              <a:cxn ang="0">
                <a:pos x="23" y="42"/>
              </a:cxn>
              <a:cxn ang="0">
                <a:pos x="15" y="46"/>
              </a:cxn>
              <a:cxn ang="0">
                <a:pos x="11" y="53"/>
              </a:cxn>
              <a:cxn ang="0">
                <a:pos x="11" y="61"/>
              </a:cxn>
              <a:cxn ang="0">
                <a:pos x="15" y="73"/>
              </a:cxn>
              <a:cxn ang="0">
                <a:pos x="15" y="34"/>
              </a:cxn>
              <a:cxn ang="0">
                <a:pos x="23" y="30"/>
              </a:cxn>
              <a:cxn ang="0">
                <a:pos x="31" y="30"/>
              </a:cxn>
              <a:cxn ang="0">
                <a:pos x="38" y="34"/>
              </a:cxn>
              <a:cxn ang="0">
                <a:pos x="27" y="4"/>
              </a:cxn>
              <a:cxn ang="0">
                <a:pos x="34" y="0"/>
              </a:cxn>
              <a:cxn ang="0">
                <a:pos x="73" y="84"/>
              </a:cxn>
              <a:cxn ang="0">
                <a:pos x="61" y="88"/>
              </a:cxn>
              <a:cxn ang="0">
                <a:pos x="58" y="80"/>
              </a:cxn>
              <a:cxn ang="0">
                <a:pos x="58" y="84"/>
              </a:cxn>
              <a:cxn ang="0">
                <a:pos x="54" y="92"/>
              </a:cxn>
              <a:cxn ang="0">
                <a:pos x="50" y="96"/>
              </a:cxn>
              <a:cxn ang="0">
                <a:pos x="42" y="100"/>
              </a:cxn>
              <a:cxn ang="0">
                <a:pos x="31" y="100"/>
              </a:cxn>
              <a:cxn ang="0">
                <a:pos x="23" y="96"/>
              </a:cxn>
              <a:cxn ang="0">
                <a:pos x="11" y="88"/>
              </a:cxn>
              <a:cxn ang="0">
                <a:pos x="4" y="77"/>
              </a:cxn>
              <a:cxn ang="0">
                <a:pos x="0" y="65"/>
              </a:cxn>
              <a:cxn ang="0">
                <a:pos x="0" y="50"/>
              </a:cxn>
              <a:cxn ang="0">
                <a:pos x="4" y="46"/>
              </a:cxn>
              <a:cxn ang="0">
                <a:pos x="8" y="38"/>
              </a:cxn>
              <a:cxn ang="0">
                <a:pos x="11" y="34"/>
              </a:cxn>
              <a:cxn ang="0">
                <a:pos x="15" y="34"/>
              </a:cxn>
              <a:cxn ang="0">
                <a:pos x="15" y="73"/>
              </a:cxn>
            </a:cxnLst>
            <a:rect l="0" t="0" r="r" b="b"/>
            <a:pathLst>
              <a:path w="74" h="101">
                <a:moveTo>
                  <a:pt x="15" y="73"/>
                </a:moveTo>
                <a:lnTo>
                  <a:pt x="19" y="80"/>
                </a:lnTo>
                <a:lnTo>
                  <a:pt x="27" y="88"/>
                </a:lnTo>
                <a:lnTo>
                  <a:pt x="31" y="88"/>
                </a:lnTo>
                <a:lnTo>
                  <a:pt x="34" y="88"/>
                </a:lnTo>
                <a:lnTo>
                  <a:pt x="42" y="88"/>
                </a:lnTo>
                <a:lnTo>
                  <a:pt x="50" y="84"/>
                </a:lnTo>
                <a:lnTo>
                  <a:pt x="50" y="77"/>
                </a:lnTo>
                <a:lnTo>
                  <a:pt x="54" y="69"/>
                </a:lnTo>
                <a:lnTo>
                  <a:pt x="50" y="57"/>
                </a:lnTo>
                <a:lnTo>
                  <a:pt x="42" y="46"/>
                </a:lnTo>
                <a:lnTo>
                  <a:pt x="38" y="42"/>
                </a:lnTo>
                <a:lnTo>
                  <a:pt x="31" y="38"/>
                </a:lnTo>
                <a:lnTo>
                  <a:pt x="23" y="42"/>
                </a:lnTo>
                <a:lnTo>
                  <a:pt x="15" y="46"/>
                </a:lnTo>
                <a:lnTo>
                  <a:pt x="11" y="53"/>
                </a:lnTo>
                <a:lnTo>
                  <a:pt x="11" y="61"/>
                </a:lnTo>
                <a:lnTo>
                  <a:pt x="15" y="73"/>
                </a:lnTo>
                <a:lnTo>
                  <a:pt x="15" y="34"/>
                </a:lnTo>
                <a:lnTo>
                  <a:pt x="23" y="30"/>
                </a:lnTo>
                <a:lnTo>
                  <a:pt x="31" y="30"/>
                </a:lnTo>
                <a:lnTo>
                  <a:pt x="38" y="34"/>
                </a:lnTo>
                <a:lnTo>
                  <a:pt x="27" y="4"/>
                </a:lnTo>
                <a:lnTo>
                  <a:pt x="34" y="0"/>
                </a:lnTo>
                <a:lnTo>
                  <a:pt x="73" y="84"/>
                </a:lnTo>
                <a:lnTo>
                  <a:pt x="61" y="88"/>
                </a:lnTo>
                <a:lnTo>
                  <a:pt x="58" y="80"/>
                </a:lnTo>
                <a:lnTo>
                  <a:pt x="58" y="84"/>
                </a:lnTo>
                <a:lnTo>
                  <a:pt x="54" y="92"/>
                </a:lnTo>
                <a:lnTo>
                  <a:pt x="50" y="96"/>
                </a:lnTo>
                <a:lnTo>
                  <a:pt x="42" y="100"/>
                </a:lnTo>
                <a:lnTo>
                  <a:pt x="31" y="100"/>
                </a:lnTo>
                <a:lnTo>
                  <a:pt x="23" y="96"/>
                </a:lnTo>
                <a:lnTo>
                  <a:pt x="11" y="88"/>
                </a:lnTo>
                <a:lnTo>
                  <a:pt x="4" y="77"/>
                </a:lnTo>
                <a:lnTo>
                  <a:pt x="0" y="65"/>
                </a:lnTo>
                <a:lnTo>
                  <a:pt x="0" y="50"/>
                </a:lnTo>
                <a:lnTo>
                  <a:pt x="4" y="46"/>
                </a:lnTo>
                <a:lnTo>
                  <a:pt x="8" y="38"/>
                </a:lnTo>
                <a:lnTo>
                  <a:pt x="11" y="34"/>
                </a:lnTo>
                <a:lnTo>
                  <a:pt x="15" y="34"/>
                </a:lnTo>
                <a:lnTo>
                  <a:pt x="15" y="7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29" name="Freeform 97"/>
          <p:cNvSpPr>
            <a:spLocks/>
          </p:cNvSpPr>
          <p:nvPr/>
        </p:nvSpPr>
        <p:spPr bwMode="auto">
          <a:xfrm>
            <a:off x="4365625" y="804863"/>
            <a:ext cx="142875" cy="144462"/>
          </a:xfrm>
          <a:custGeom>
            <a:avLst/>
            <a:gdLst/>
            <a:ahLst/>
            <a:cxnLst>
              <a:cxn ang="0">
                <a:pos x="19" y="0"/>
              </a:cxn>
              <a:cxn ang="0">
                <a:pos x="27" y="0"/>
              </a:cxn>
              <a:cxn ang="0">
                <a:pos x="35" y="0"/>
              </a:cxn>
              <a:cxn ang="0">
                <a:pos x="42" y="0"/>
              </a:cxn>
              <a:cxn ang="0">
                <a:pos x="46" y="3"/>
              </a:cxn>
              <a:cxn ang="0">
                <a:pos x="54" y="11"/>
              </a:cxn>
              <a:cxn ang="0">
                <a:pos x="61" y="26"/>
              </a:cxn>
              <a:cxn ang="0">
                <a:pos x="15" y="42"/>
              </a:cxn>
              <a:cxn ang="0">
                <a:pos x="19" y="49"/>
              </a:cxn>
              <a:cxn ang="0">
                <a:pos x="27" y="57"/>
              </a:cxn>
              <a:cxn ang="0">
                <a:pos x="31" y="57"/>
              </a:cxn>
              <a:cxn ang="0">
                <a:pos x="42" y="57"/>
              </a:cxn>
              <a:cxn ang="0">
                <a:pos x="46" y="53"/>
              </a:cxn>
              <a:cxn ang="0">
                <a:pos x="50" y="46"/>
              </a:cxn>
              <a:cxn ang="0">
                <a:pos x="54" y="38"/>
              </a:cxn>
              <a:cxn ang="0">
                <a:pos x="65" y="34"/>
              </a:cxn>
              <a:cxn ang="0">
                <a:pos x="65" y="42"/>
              </a:cxn>
              <a:cxn ang="0">
                <a:pos x="61" y="53"/>
              </a:cxn>
              <a:cxn ang="0">
                <a:pos x="58" y="57"/>
              </a:cxn>
              <a:cxn ang="0">
                <a:pos x="50" y="61"/>
              </a:cxn>
              <a:cxn ang="0">
                <a:pos x="42" y="65"/>
              </a:cxn>
              <a:cxn ang="0">
                <a:pos x="31" y="69"/>
              </a:cxn>
              <a:cxn ang="0">
                <a:pos x="19" y="65"/>
              </a:cxn>
              <a:cxn ang="0">
                <a:pos x="15" y="61"/>
              </a:cxn>
              <a:cxn ang="0">
                <a:pos x="12" y="57"/>
              </a:cxn>
              <a:cxn ang="0">
                <a:pos x="4" y="46"/>
              </a:cxn>
              <a:cxn ang="0">
                <a:pos x="0" y="30"/>
              </a:cxn>
              <a:cxn ang="0">
                <a:pos x="4" y="15"/>
              </a:cxn>
              <a:cxn ang="0">
                <a:pos x="4" y="11"/>
              </a:cxn>
              <a:cxn ang="0">
                <a:pos x="8" y="7"/>
              </a:cxn>
              <a:cxn ang="0">
                <a:pos x="19" y="0"/>
              </a:cxn>
              <a:cxn ang="0">
                <a:pos x="46" y="23"/>
              </a:cxn>
              <a:cxn ang="0">
                <a:pos x="42" y="11"/>
              </a:cxn>
              <a:cxn ang="0">
                <a:pos x="38" y="7"/>
              </a:cxn>
              <a:cxn ang="0">
                <a:pos x="31" y="7"/>
              </a:cxn>
              <a:cxn ang="0">
                <a:pos x="23" y="7"/>
              </a:cxn>
              <a:cxn ang="0">
                <a:pos x="15" y="11"/>
              </a:cxn>
              <a:cxn ang="0">
                <a:pos x="12" y="19"/>
              </a:cxn>
              <a:cxn ang="0">
                <a:pos x="12" y="26"/>
              </a:cxn>
              <a:cxn ang="0">
                <a:pos x="12" y="34"/>
              </a:cxn>
              <a:cxn ang="0">
                <a:pos x="46" y="23"/>
              </a:cxn>
              <a:cxn ang="0">
                <a:pos x="19" y="0"/>
              </a:cxn>
              <a:cxn ang="0">
                <a:pos x="46" y="23"/>
              </a:cxn>
              <a:cxn ang="0">
                <a:pos x="19" y="0"/>
              </a:cxn>
            </a:cxnLst>
            <a:rect l="0" t="0" r="r" b="b"/>
            <a:pathLst>
              <a:path w="66" h="70">
                <a:moveTo>
                  <a:pt x="19" y="0"/>
                </a:moveTo>
                <a:lnTo>
                  <a:pt x="27" y="0"/>
                </a:lnTo>
                <a:lnTo>
                  <a:pt x="35" y="0"/>
                </a:lnTo>
                <a:lnTo>
                  <a:pt x="42" y="0"/>
                </a:lnTo>
                <a:lnTo>
                  <a:pt x="46" y="3"/>
                </a:lnTo>
                <a:lnTo>
                  <a:pt x="54" y="11"/>
                </a:lnTo>
                <a:lnTo>
                  <a:pt x="61" y="26"/>
                </a:lnTo>
                <a:lnTo>
                  <a:pt x="15" y="42"/>
                </a:lnTo>
                <a:lnTo>
                  <a:pt x="19" y="49"/>
                </a:lnTo>
                <a:lnTo>
                  <a:pt x="27" y="57"/>
                </a:lnTo>
                <a:lnTo>
                  <a:pt x="31" y="57"/>
                </a:lnTo>
                <a:lnTo>
                  <a:pt x="42" y="57"/>
                </a:lnTo>
                <a:lnTo>
                  <a:pt x="46" y="53"/>
                </a:lnTo>
                <a:lnTo>
                  <a:pt x="50" y="46"/>
                </a:lnTo>
                <a:lnTo>
                  <a:pt x="54" y="38"/>
                </a:lnTo>
                <a:lnTo>
                  <a:pt x="65" y="34"/>
                </a:lnTo>
                <a:lnTo>
                  <a:pt x="65" y="42"/>
                </a:lnTo>
                <a:lnTo>
                  <a:pt x="61" y="53"/>
                </a:lnTo>
                <a:lnTo>
                  <a:pt x="58" y="57"/>
                </a:lnTo>
                <a:lnTo>
                  <a:pt x="50" y="61"/>
                </a:lnTo>
                <a:lnTo>
                  <a:pt x="42" y="65"/>
                </a:lnTo>
                <a:lnTo>
                  <a:pt x="31" y="69"/>
                </a:lnTo>
                <a:lnTo>
                  <a:pt x="19" y="65"/>
                </a:lnTo>
                <a:lnTo>
                  <a:pt x="15" y="61"/>
                </a:lnTo>
                <a:lnTo>
                  <a:pt x="12" y="57"/>
                </a:lnTo>
                <a:lnTo>
                  <a:pt x="4" y="46"/>
                </a:lnTo>
                <a:lnTo>
                  <a:pt x="0" y="30"/>
                </a:lnTo>
                <a:lnTo>
                  <a:pt x="4" y="15"/>
                </a:lnTo>
                <a:lnTo>
                  <a:pt x="4" y="11"/>
                </a:lnTo>
                <a:lnTo>
                  <a:pt x="8" y="7"/>
                </a:lnTo>
                <a:lnTo>
                  <a:pt x="19" y="0"/>
                </a:lnTo>
                <a:lnTo>
                  <a:pt x="46" y="23"/>
                </a:lnTo>
                <a:lnTo>
                  <a:pt x="42" y="11"/>
                </a:lnTo>
                <a:lnTo>
                  <a:pt x="38" y="7"/>
                </a:lnTo>
                <a:lnTo>
                  <a:pt x="31" y="7"/>
                </a:lnTo>
                <a:lnTo>
                  <a:pt x="23" y="7"/>
                </a:lnTo>
                <a:lnTo>
                  <a:pt x="15" y="11"/>
                </a:lnTo>
                <a:lnTo>
                  <a:pt x="12" y="19"/>
                </a:lnTo>
                <a:lnTo>
                  <a:pt x="12" y="26"/>
                </a:lnTo>
                <a:lnTo>
                  <a:pt x="12" y="34"/>
                </a:lnTo>
                <a:lnTo>
                  <a:pt x="46" y="23"/>
                </a:lnTo>
                <a:lnTo>
                  <a:pt x="19" y="0"/>
                </a:lnTo>
                <a:lnTo>
                  <a:pt x="46" y="23"/>
                </a:lnTo>
                <a:lnTo>
                  <a:pt x="19"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0" name="Freeform 98"/>
          <p:cNvSpPr>
            <a:spLocks/>
          </p:cNvSpPr>
          <p:nvPr/>
        </p:nvSpPr>
        <p:spPr bwMode="auto">
          <a:xfrm>
            <a:off x="4514850" y="757238"/>
            <a:ext cx="128588" cy="144462"/>
          </a:xfrm>
          <a:custGeom>
            <a:avLst/>
            <a:gdLst/>
            <a:ahLst/>
            <a:cxnLst>
              <a:cxn ang="0">
                <a:pos x="16" y="49"/>
              </a:cxn>
              <a:cxn ang="0">
                <a:pos x="19" y="53"/>
              </a:cxn>
              <a:cxn ang="0">
                <a:pos x="19" y="57"/>
              </a:cxn>
              <a:cxn ang="0">
                <a:pos x="27" y="61"/>
              </a:cxn>
              <a:cxn ang="0">
                <a:pos x="35" y="57"/>
              </a:cxn>
              <a:cxn ang="0">
                <a:pos x="42" y="57"/>
              </a:cxn>
              <a:cxn ang="0">
                <a:pos x="46" y="53"/>
              </a:cxn>
              <a:cxn ang="0">
                <a:pos x="50" y="49"/>
              </a:cxn>
              <a:cxn ang="0">
                <a:pos x="50" y="42"/>
              </a:cxn>
              <a:cxn ang="0">
                <a:pos x="46" y="42"/>
              </a:cxn>
              <a:cxn ang="0">
                <a:pos x="42" y="38"/>
              </a:cxn>
              <a:cxn ang="0">
                <a:pos x="31" y="38"/>
              </a:cxn>
              <a:cxn ang="0">
                <a:pos x="23" y="38"/>
              </a:cxn>
              <a:cxn ang="0">
                <a:pos x="12" y="38"/>
              </a:cxn>
              <a:cxn ang="0">
                <a:pos x="4" y="34"/>
              </a:cxn>
              <a:cxn ang="0">
                <a:pos x="0" y="26"/>
              </a:cxn>
              <a:cxn ang="0">
                <a:pos x="0" y="19"/>
              </a:cxn>
              <a:cxn ang="0">
                <a:pos x="0" y="11"/>
              </a:cxn>
              <a:cxn ang="0">
                <a:pos x="8" y="3"/>
              </a:cxn>
              <a:cxn ang="0">
                <a:pos x="19" y="0"/>
              </a:cxn>
              <a:cxn ang="0">
                <a:pos x="31" y="0"/>
              </a:cxn>
              <a:cxn ang="0">
                <a:pos x="35" y="0"/>
              </a:cxn>
              <a:cxn ang="0">
                <a:pos x="42" y="3"/>
              </a:cxn>
              <a:cxn ang="0">
                <a:pos x="46" y="7"/>
              </a:cxn>
              <a:cxn ang="0">
                <a:pos x="50" y="11"/>
              </a:cxn>
              <a:cxn ang="0">
                <a:pos x="39" y="15"/>
              </a:cxn>
              <a:cxn ang="0">
                <a:pos x="35" y="11"/>
              </a:cxn>
              <a:cxn ang="0">
                <a:pos x="27" y="7"/>
              </a:cxn>
              <a:cxn ang="0">
                <a:pos x="19" y="11"/>
              </a:cxn>
              <a:cxn ang="0">
                <a:pos x="16" y="11"/>
              </a:cxn>
              <a:cxn ang="0">
                <a:pos x="12" y="15"/>
              </a:cxn>
              <a:cxn ang="0">
                <a:pos x="8" y="19"/>
              </a:cxn>
              <a:cxn ang="0">
                <a:pos x="8" y="23"/>
              </a:cxn>
              <a:cxn ang="0">
                <a:pos x="12" y="26"/>
              </a:cxn>
              <a:cxn ang="0">
                <a:pos x="16" y="26"/>
              </a:cxn>
              <a:cxn ang="0">
                <a:pos x="23" y="26"/>
              </a:cxn>
              <a:cxn ang="0">
                <a:pos x="31" y="26"/>
              </a:cxn>
              <a:cxn ang="0">
                <a:pos x="50" y="26"/>
              </a:cxn>
              <a:cxn ang="0">
                <a:pos x="54" y="30"/>
              </a:cxn>
              <a:cxn ang="0">
                <a:pos x="58" y="38"/>
              </a:cxn>
              <a:cxn ang="0">
                <a:pos x="58" y="49"/>
              </a:cxn>
              <a:cxn ang="0">
                <a:pos x="58" y="57"/>
              </a:cxn>
              <a:cxn ang="0">
                <a:pos x="50" y="65"/>
              </a:cxn>
              <a:cxn ang="0">
                <a:pos x="39" y="69"/>
              </a:cxn>
              <a:cxn ang="0">
                <a:pos x="27" y="69"/>
              </a:cxn>
              <a:cxn ang="0">
                <a:pos x="19" y="69"/>
              </a:cxn>
              <a:cxn ang="0">
                <a:pos x="16" y="69"/>
              </a:cxn>
              <a:cxn ang="0">
                <a:pos x="12" y="61"/>
              </a:cxn>
              <a:cxn ang="0">
                <a:pos x="4" y="53"/>
              </a:cxn>
              <a:cxn ang="0">
                <a:pos x="16" y="49"/>
              </a:cxn>
              <a:cxn ang="0">
                <a:pos x="19" y="0"/>
              </a:cxn>
              <a:cxn ang="0">
                <a:pos x="16" y="49"/>
              </a:cxn>
            </a:cxnLst>
            <a:rect l="0" t="0" r="r" b="b"/>
            <a:pathLst>
              <a:path w="59" h="70">
                <a:moveTo>
                  <a:pt x="16" y="49"/>
                </a:moveTo>
                <a:lnTo>
                  <a:pt x="19" y="53"/>
                </a:lnTo>
                <a:lnTo>
                  <a:pt x="19" y="57"/>
                </a:lnTo>
                <a:lnTo>
                  <a:pt x="27" y="61"/>
                </a:lnTo>
                <a:lnTo>
                  <a:pt x="35" y="57"/>
                </a:lnTo>
                <a:lnTo>
                  <a:pt x="42" y="57"/>
                </a:lnTo>
                <a:lnTo>
                  <a:pt x="46" y="53"/>
                </a:lnTo>
                <a:lnTo>
                  <a:pt x="50" y="49"/>
                </a:lnTo>
                <a:lnTo>
                  <a:pt x="50" y="42"/>
                </a:lnTo>
                <a:lnTo>
                  <a:pt x="46" y="42"/>
                </a:lnTo>
                <a:lnTo>
                  <a:pt x="42" y="38"/>
                </a:lnTo>
                <a:lnTo>
                  <a:pt x="31" y="38"/>
                </a:lnTo>
                <a:lnTo>
                  <a:pt x="23" y="38"/>
                </a:lnTo>
                <a:lnTo>
                  <a:pt x="12" y="38"/>
                </a:lnTo>
                <a:lnTo>
                  <a:pt x="4" y="34"/>
                </a:lnTo>
                <a:lnTo>
                  <a:pt x="0" y="26"/>
                </a:lnTo>
                <a:lnTo>
                  <a:pt x="0" y="19"/>
                </a:lnTo>
                <a:lnTo>
                  <a:pt x="0" y="11"/>
                </a:lnTo>
                <a:lnTo>
                  <a:pt x="8" y="3"/>
                </a:lnTo>
                <a:lnTo>
                  <a:pt x="19" y="0"/>
                </a:lnTo>
                <a:lnTo>
                  <a:pt x="31" y="0"/>
                </a:lnTo>
                <a:lnTo>
                  <a:pt x="35" y="0"/>
                </a:lnTo>
                <a:lnTo>
                  <a:pt x="42" y="3"/>
                </a:lnTo>
                <a:lnTo>
                  <a:pt x="46" y="7"/>
                </a:lnTo>
                <a:lnTo>
                  <a:pt x="50" y="11"/>
                </a:lnTo>
                <a:lnTo>
                  <a:pt x="39" y="15"/>
                </a:lnTo>
                <a:lnTo>
                  <a:pt x="35" y="11"/>
                </a:lnTo>
                <a:lnTo>
                  <a:pt x="27" y="7"/>
                </a:lnTo>
                <a:lnTo>
                  <a:pt x="19" y="11"/>
                </a:lnTo>
                <a:lnTo>
                  <a:pt x="16" y="11"/>
                </a:lnTo>
                <a:lnTo>
                  <a:pt x="12" y="15"/>
                </a:lnTo>
                <a:lnTo>
                  <a:pt x="8" y="19"/>
                </a:lnTo>
                <a:lnTo>
                  <a:pt x="8" y="23"/>
                </a:lnTo>
                <a:lnTo>
                  <a:pt x="12" y="26"/>
                </a:lnTo>
                <a:lnTo>
                  <a:pt x="16" y="26"/>
                </a:lnTo>
                <a:lnTo>
                  <a:pt x="23" y="26"/>
                </a:lnTo>
                <a:lnTo>
                  <a:pt x="31" y="26"/>
                </a:lnTo>
                <a:lnTo>
                  <a:pt x="50" y="26"/>
                </a:lnTo>
                <a:lnTo>
                  <a:pt x="54" y="30"/>
                </a:lnTo>
                <a:lnTo>
                  <a:pt x="58" y="38"/>
                </a:lnTo>
                <a:lnTo>
                  <a:pt x="58" y="49"/>
                </a:lnTo>
                <a:lnTo>
                  <a:pt x="58" y="57"/>
                </a:lnTo>
                <a:lnTo>
                  <a:pt x="50" y="65"/>
                </a:lnTo>
                <a:lnTo>
                  <a:pt x="39" y="69"/>
                </a:lnTo>
                <a:lnTo>
                  <a:pt x="27" y="69"/>
                </a:lnTo>
                <a:lnTo>
                  <a:pt x="19" y="69"/>
                </a:lnTo>
                <a:lnTo>
                  <a:pt x="16" y="69"/>
                </a:lnTo>
                <a:lnTo>
                  <a:pt x="12" y="61"/>
                </a:lnTo>
                <a:lnTo>
                  <a:pt x="4" y="53"/>
                </a:lnTo>
                <a:lnTo>
                  <a:pt x="16" y="49"/>
                </a:lnTo>
                <a:lnTo>
                  <a:pt x="19" y="0"/>
                </a:lnTo>
                <a:lnTo>
                  <a:pt x="16" y="49"/>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1" name="Freeform 99"/>
          <p:cNvSpPr>
            <a:spLocks/>
          </p:cNvSpPr>
          <p:nvPr/>
        </p:nvSpPr>
        <p:spPr bwMode="auto">
          <a:xfrm>
            <a:off x="4632325" y="676275"/>
            <a:ext cx="76200" cy="192088"/>
          </a:xfrm>
          <a:custGeom>
            <a:avLst/>
            <a:gdLst/>
            <a:ahLst/>
            <a:cxnLst>
              <a:cxn ang="0">
                <a:pos x="8" y="31"/>
              </a:cxn>
              <a:cxn ang="0">
                <a:pos x="15" y="27"/>
              </a:cxn>
              <a:cxn ang="0">
                <a:pos x="34" y="92"/>
              </a:cxn>
              <a:cxn ang="0">
                <a:pos x="23" y="92"/>
              </a:cxn>
              <a:cxn ang="0">
                <a:pos x="8" y="31"/>
              </a:cxn>
              <a:cxn ang="0">
                <a:pos x="0" y="4"/>
              </a:cxn>
              <a:cxn ang="0">
                <a:pos x="11" y="0"/>
              </a:cxn>
              <a:cxn ang="0">
                <a:pos x="15" y="15"/>
              </a:cxn>
              <a:cxn ang="0">
                <a:pos x="4" y="15"/>
              </a:cxn>
              <a:cxn ang="0">
                <a:pos x="0" y="4"/>
              </a:cxn>
              <a:cxn ang="0">
                <a:pos x="8" y="31"/>
              </a:cxn>
            </a:cxnLst>
            <a:rect l="0" t="0" r="r" b="b"/>
            <a:pathLst>
              <a:path w="35" h="93">
                <a:moveTo>
                  <a:pt x="8" y="31"/>
                </a:moveTo>
                <a:lnTo>
                  <a:pt x="15" y="27"/>
                </a:lnTo>
                <a:lnTo>
                  <a:pt x="34" y="92"/>
                </a:lnTo>
                <a:lnTo>
                  <a:pt x="23" y="92"/>
                </a:lnTo>
                <a:lnTo>
                  <a:pt x="8" y="31"/>
                </a:lnTo>
                <a:lnTo>
                  <a:pt x="0" y="4"/>
                </a:lnTo>
                <a:lnTo>
                  <a:pt x="11" y="0"/>
                </a:lnTo>
                <a:lnTo>
                  <a:pt x="15" y="15"/>
                </a:lnTo>
                <a:lnTo>
                  <a:pt x="4" y="15"/>
                </a:lnTo>
                <a:lnTo>
                  <a:pt x="0" y="4"/>
                </a:lnTo>
                <a:lnTo>
                  <a:pt x="8" y="3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2" name="Freeform 100"/>
          <p:cNvSpPr>
            <a:spLocks/>
          </p:cNvSpPr>
          <p:nvPr/>
        </p:nvSpPr>
        <p:spPr bwMode="auto">
          <a:xfrm>
            <a:off x="4714875" y="692150"/>
            <a:ext cx="146050" cy="215900"/>
          </a:xfrm>
          <a:custGeom>
            <a:avLst/>
            <a:gdLst/>
            <a:ahLst/>
            <a:cxnLst>
              <a:cxn ang="0">
                <a:pos x="27" y="7"/>
              </a:cxn>
              <a:cxn ang="0">
                <a:pos x="43" y="11"/>
              </a:cxn>
              <a:cxn ang="0">
                <a:pos x="50" y="0"/>
              </a:cxn>
              <a:cxn ang="0">
                <a:pos x="66" y="73"/>
              </a:cxn>
              <a:cxn ang="0">
                <a:pos x="62" y="88"/>
              </a:cxn>
              <a:cxn ang="0">
                <a:pos x="50" y="100"/>
              </a:cxn>
              <a:cxn ang="0">
                <a:pos x="31" y="103"/>
              </a:cxn>
              <a:cxn ang="0">
                <a:pos x="16" y="96"/>
              </a:cxn>
              <a:cxn ang="0">
                <a:pos x="23" y="84"/>
              </a:cxn>
              <a:cxn ang="0">
                <a:pos x="27" y="92"/>
              </a:cxn>
              <a:cxn ang="0">
                <a:pos x="39" y="92"/>
              </a:cxn>
              <a:cxn ang="0">
                <a:pos x="50" y="88"/>
              </a:cxn>
              <a:cxn ang="0">
                <a:pos x="54" y="80"/>
              </a:cxn>
              <a:cxn ang="0">
                <a:pos x="54" y="61"/>
              </a:cxn>
              <a:cxn ang="0">
                <a:pos x="46" y="69"/>
              </a:cxn>
              <a:cxn ang="0">
                <a:pos x="35" y="73"/>
              </a:cxn>
              <a:cxn ang="0">
                <a:pos x="16" y="69"/>
              </a:cxn>
              <a:cxn ang="0">
                <a:pos x="4" y="61"/>
              </a:cxn>
              <a:cxn ang="0">
                <a:pos x="0" y="34"/>
              </a:cxn>
              <a:cxn ang="0">
                <a:pos x="12" y="11"/>
              </a:cxn>
              <a:cxn ang="0">
                <a:pos x="46" y="34"/>
              </a:cxn>
              <a:cxn ang="0">
                <a:pos x="39" y="19"/>
              </a:cxn>
              <a:cxn ang="0">
                <a:pos x="23" y="15"/>
              </a:cxn>
              <a:cxn ang="0">
                <a:pos x="16" y="19"/>
              </a:cxn>
              <a:cxn ang="0">
                <a:pos x="12" y="31"/>
              </a:cxn>
              <a:cxn ang="0">
                <a:pos x="16" y="54"/>
              </a:cxn>
              <a:cxn ang="0">
                <a:pos x="27" y="65"/>
              </a:cxn>
              <a:cxn ang="0">
                <a:pos x="39" y="61"/>
              </a:cxn>
              <a:cxn ang="0">
                <a:pos x="46" y="57"/>
              </a:cxn>
              <a:cxn ang="0">
                <a:pos x="50" y="42"/>
              </a:cxn>
              <a:cxn ang="0">
                <a:pos x="23" y="7"/>
              </a:cxn>
              <a:cxn ang="0">
                <a:pos x="20" y="7"/>
              </a:cxn>
            </a:cxnLst>
            <a:rect l="0" t="0" r="r" b="b"/>
            <a:pathLst>
              <a:path w="67" h="104">
                <a:moveTo>
                  <a:pt x="20" y="7"/>
                </a:moveTo>
                <a:lnTo>
                  <a:pt x="27" y="7"/>
                </a:lnTo>
                <a:lnTo>
                  <a:pt x="35" y="7"/>
                </a:lnTo>
                <a:lnTo>
                  <a:pt x="43" y="11"/>
                </a:lnTo>
                <a:lnTo>
                  <a:pt x="39" y="4"/>
                </a:lnTo>
                <a:lnTo>
                  <a:pt x="50" y="0"/>
                </a:lnTo>
                <a:lnTo>
                  <a:pt x="66" y="61"/>
                </a:lnTo>
                <a:lnTo>
                  <a:pt x="66" y="73"/>
                </a:lnTo>
                <a:lnTo>
                  <a:pt x="66" y="80"/>
                </a:lnTo>
                <a:lnTo>
                  <a:pt x="62" y="88"/>
                </a:lnTo>
                <a:lnTo>
                  <a:pt x="58" y="92"/>
                </a:lnTo>
                <a:lnTo>
                  <a:pt x="50" y="100"/>
                </a:lnTo>
                <a:lnTo>
                  <a:pt x="43" y="100"/>
                </a:lnTo>
                <a:lnTo>
                  <a:pt x="31" y="103"/>
                </a:lnTo>
                <a:lnTo>
                  <a:pt x="23" y="100"/>
                </a:lnTo>
                <a:lnTo>
                  <a:pt x="16" y="96"/>
                </a:lnTo>
                <a:lnTo>
                  <a:pt x="12" y="88"/>
                </a:lnTo>
                <a:lnTo>
                  <a:pt x="23" y="84"/>
                </a:lnTo>
                <a:lnTo>
                  <a:pt x="23" y="88"/>
                </a:lnTo>
                <a:lnTo>
                  <a:pt x="27" y="92"/>
                </a:lnTo>
                <a:lnTo>
                  <a:pt x="31" y="92"/>
                </a:lnTo>
                <a:lnTo>
                  <a:pt x="39" y="92"/>
                </a:lnTo>
                <a:lnTo>
                  <a:pt x="46" y="88"/>
                </a:lnTo>
                <a:lnTo>
                  <a:pt x="50" y="88"/>
                </a:lnTo>
                <a:lnTo>
                  <a:pt x="54" y="84"/>
                </a:lnTo>
                <a:lnTo>
                  <a:pt x="54" y="80"/>
                </a:lnTo>
                <a:lnTo>
                  <a:pt x="54" y="73"/>
                </a:lnTo>
                <a:lnTo>
                  <a:pt x="54" y="61"/>
                </a:lnTo>
                <a:lnTo>
                  <a:pt x="50" y="65"/>
                </a:lnTo>
                <a:lnTo>
                  <a:pt x="46" y="69"/>
                </a:lnTo>
                <a:lnTo>
                  <a:pt x="43" y="73"/>
                </a:lnTo>
                <a:lnTo>
                  <a:pt x="35" y="73"/>
                </a:lnTo>
                <a:lnTo>
                  <a:pt x="23" y="73"/>
                </a:lnTo>
                <a:lnTo>
                  <a:pt x="16" y="69"/>
                </a:lnTo>
                <a:lnTo>
                  <a:pt x="8" y="69"/>
                </a:lnTo>
                <a:lnTo>
                  <a:pt x="4" y="61"/>
                </a:lnTo>
                <a:lnTo>
                  <a:pt x="0" y="46"/>
                </a:lnTo>
                <a:lnTo>
                  <a:pt x="0" y="34"/>
                </a:lnTo>
                <a:lnTo>
                  <a:pt x="4" y="19"/>
                </a:lnTo>
                <a:lnTo>
                  <a:pt x="12" y="11"/>
                </a:lnTo>
                <a:lnTo>
                  <a:pt x="20" y="7"/>
                </a:lnTo>
                <a:lnTo>
                  <a:pt x="46" y="34"/>
                </a:lnTo>
                <a:lnTo>
                  <a:pt x="43" y="27"/>
                </a:lnTo>
                <a:lnTo>
                  <a:pt x="39" y="19"/>
                </a:lnTo>
                <a:lnTo>
                  <a:pt x="31" y="15"/>
                </a:lnTo>
                <a:lnTo>
                  <a:pt x="23" y="15"/>
                </a:lnTo>
                <a:lnTo>
                  <a:pt x="20" y="19"/>
                </a:lnTo>
                <a:lnTo>
                  <a:pt x="16" y="19"/>
                </a:lnTo>
                <a:lnTo>
                  <a:pt x="12" y="27"/>
                </a:lnTo>
                <a:lnTo>
                  <a:pt x="12" y="31"/>
                </a:lnTo>
                <a:lnTo>
                  <a:pt x="12" y="46"/>
                </a:lnTo>
                <a:lnTo>
                  <a:pt x="16" y="54"/>
                </a:lnTo>
                <a:lnTo>
                  <a:pt x="20" y="61"/>
                </a:lnTo>
                <a:lnTo>
                  <a:pt x="27" y="65"/>
                </a:lnTo>
                <a:lnTo>
                  <a:pt x="35" y="65"/>
                </a:lnTo>
                <a:lnTo>
                  <a:pt x="39" y="61"/>
                </a:lnTo>
                <a:lnTo>
                  <a:pt x="43" y="61"/>
                </a:lnTo>
                <a:lnTo>
                  <a:pt x="46" y="57"/>
                </a:lnTo>
                <a:lnTo>
                  <a:pt x="46" y="50"/>
                </a:lnTo>
                <a:lnTo>
                  <a:pt x="50" y="42"/>
                </a:lnTo>
                <a:lnTo>
                  <a:pt x="46" y="34"/>
                </a:lnTo>
                <a:lnTo>
                  <a:pt x="23" y="7"/>
                </a:lnTo>
                <a:lnTo>
                  <a:pt x="46" y="34"/>
                </a:lnTo>
                <a:lnTo>
                  <a:pt x="20" y="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3" name="Freeform 101"/>
          <p:cNvSpPr>
            <a:spLocks/>
          </p:cNvSpPr>
          <p:nvPr/>
        </p:nvSpPr>
        <p:spPr bwMode="auto">
          <a:xfrm>
            <a:off x="4864100" y="666750"/>
            <a:ext cx="146050" cy="153988"/>
          </a:xfrm>
          <a:custGeom>
            <a:avLst/>
            <a:gdLst/>
            <a:ahLst/>
            <a:cxnLst>
              <a:cxn ang="0">
                <a:pos x="0" y="8"/>
              </a:cxn>
              <a:cxn ang="0">
                <a:pos x="12" y="8"/>
              </a:cxn>
              <a:cxn ang="0">
                <a:pos x="12" y="16"/>
              </a:cxn>
              <a:cxn ang="0">
                <a:pos x="16" y="12"/>
              </a:cxn>
              <a:cxn ang="0">
                <a:pos x="23" y="8"/>
              </a:cxn>
              <a:cxn ang="0">
                <a:pos x="27" y="4"/>
              </a:cxn>
              <a:cxn ang="0">
                <a:pos x="35" y="4"/>
              </a:cxn>
              <a:cxn ang="0">
                <a:pos x="39" y="0"/>
              </a:cxn>
              <a:cxn ang="0">
                <a:pos x="47" y="4"/>
              </a:cxn>
              <a:cxn ang="0">
                <a:pos x="50" y="4"/>
              </a:cxn>
              <a:cxn ang="0">
                <a:pos x="54" y="8"/>
              </a:cxn>
              <a:cxn ang="0">
                <a:pos x="58" y="16"/>
              </a:cxn>
              <a:cxn ang="0">
                <a:pos x="58" y="23"/>
              </a:cxn>
              <a:cxn ang="0">
                <a:pos x="66" y="66"/>
              </a:cxn>
              <a:cxn ang="0">
                <a:pos x="54" y="69"/>
              </a:cxn>
              <a:cxn ang="0">
                <a:pos x="47" y="27"/>
              </a:cxn>
              <a:cxn ang="0">
                <a:pos x="47" y="16"/>
              </a:cxn>
              <a:cxn ang="0">
                <a:pos x="39" y="12"/>
              </a:cxn>
              <a:cxn ang="0">
                <a:pos x="31" y="12"/>
              </a:cxn>
              <a:cxn ang="0">
                <a:pos x="27" y="16"/>
              </a:cxn>
              <a:cxn ang="0">
                <a:pos x="23" y="16"/>
              </a:cxn>
              <a:cxn ang="0">
                <a:pos x="20" y="19"/>
              </a:cxn>
              <a:cxn ang="0">
                <a:pos x="16" y="27"/>
              </a:cxn>
              <a:cxn ang="0">
                <a:pos x="20" y="39"/>
              </a:cxn>
              <a:cxn ang="0">
                <a:pos x="23" y="73"/>
              </a:cxn>
              <a:cxn ang="0">
                <a:pos x="12" y="73"/>
              </a:cxn>
              <a:cxn ang="0">
                <a:pos x="0" y="8"/>
              </a:cxn>
              <a:cxn ang="0">
                <a:pos x="27" y="4"/>
              </a:cxn>
              <a:cxn ang="0">
                <a:pos x="0" y="8"/>
              </a:cxn>
            </a:cxnLst>
            <a:rect l="0" t="0" r="r" b="b"/>
            <a:pathLst>
              <a:path w="67" h="74">
                <a:moveTo>
                  <a:pt x="0" y="8"/>
                </a:moveTo>
                <a:lnTo>
                  <a:pt x="12" y="8"/>
                </a:lnTo>
                <a:lnTo>
                  <a:pt x="12" y="16"/>
                </a:lnTo>
                <a:lnTo>
                  <a:pt x="16" y="12"/>
                </a:lnTo>
                <a:lnTo>
                  <a:pt x="23" y="8"/>
                </a:lnTo>
                <a:lnTo>
                  <a:pt x="27" y="4"/>
                </a:lnTo>
                <a:lnTo>
                  <a:pt x="35" y="4"/>
                </a:lnTo>
                <a:lnTo>
                  <a:pt x="39" y="0"/>
                </a:lnTo>
                <a:lnTo>
                  <a:pt x="47" y="4"/>
                </a:lnTo>
                <a:lnTo>
                  <a:pt x="50" y="4"/>
                </a:lnTo>
                <a:lnTo>
                  <a:pt x="54" y="8"/>
                </a:lnTo>
                <a:lnTo>
                  <a:pt x="58" y="16"/>
                </a:lnTo>
                <a:lnTo>
                  <a:pt x="58" y="23"/>
                </a:lnTo>
                <a:lnTo>
                  <a:pt x="66" y="66"/>
                </a:lnTo>
                <a:lnTo>
                  <a:pt x="54" y="69"/>
                </a:lnTo>
                <a:lnTo>
                  <a:pt x="47" y="27"/>
                </a:lnTo>
                <a:lnTo>
                  <a:pt x="47" y="16"/>
                </a:lnTo>
                <a:lnTo>
                  <a:pt x="39" y="12"/>
                </a:lnTo>
                <a:lnTo>
                  <a:pt x="31" y="12"/>
                </a:lnTo>
                <a:lnTo>
                  <a:pt x="27" y="16"/>
                </a:lnTo>
                <a:lnTo>
                  <a:pt x="23" y="16"/>
                </a:lnTo>
                <a:lnTo>
                  <a:pt x="20" y="19"/>
                </a:lnTo>
                <a:lnTo>
                  <a:pt x="16" y="27"/>
                </a:lnTo>
                <a:lnTo>
                  <a:pt x="20" y="39"/>
                </a:lnTo>
                <a:lnTo>
                  <a:pt x="23" y="73"/>
                </a:lnTo>
                <a:lnTo>
                  <a:pt x="12" y="73"/>
                </a:lnTo>
                <a:lnTo>
                  <a:pt x="0" y="8"/>
                </a:lnTo>
                <a:lnTo>
                  <a:pt x="27" y="4"/>
                </a:lnTo>
                <a:lnTo>
                  <a:pt x="0" y="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4" name="Freeform 102"/>
          <p:cNvSpPr>
            <a:spLocks/>
          </p:cNvSpPr>
          <p:nvPr/>
        </p:nvSpPr>
        <p:spPr bwMode="auto">
          <a:xfrm>
            <a:off x="8232775" y="3675063"/>
            <a:ext cx="201613" cy="161925"/>
          </a:xfrm>
          <a:custGeom>
            <a:avLst/>
            <a:gdLst/>
            <a:ahLst/>
            <a:cxnLst>
              <a:cxn ang="0">
                <a:pos x="92" y="11"/>
              </a:cxn>
              <a:cxn ang="0">
                <a:pos x="88" y="50"/>
              </a:cxn>
              <a:cxn ang="0">
                <a:pos x="84" y="61"/>
              </a:cxn>
              <a:cxn ang="0">
                <a:pos x="81" y="69"/>
              </a:cxn>
              <a:cxn ang="0">
                <a:pos x="69" y="77"/>
              </a:cxn>
              <a:cxn ang="0">
                <a:pos x="58" y="77"/>
              </a:cxn>
              <a:cxn ang="0">
                <a:pos x="50" y="73"/>
              </a:cxn>
              <a:cxn ang="0">
                <a:pos x="42" y="69"/>
              </a:cxn>
              <a:cxn ang="0">
                <a:pos x="38" y="61"/>
              </a:cxn>
              <a:cxn ang="0">
                <a:pos x="35" y="58"/>
              </a:cxn>
              <a:cxn ang="0">
                <a:pos x="35" y="46"/>
              </a:cxn>
              <a:cxn ang="0">
                <a:pos x="38" y="19"/>
              </a:cxn>
              <a:cxn ang="0">
                <a:pos x="0" y="11"/>
              </a:cxn>
              <a:cxn ang="0">
                <a:pos x="0" y="0"/>
              </a:cxn>
              <a:cxn ang="0">
                <a:pos x="92" y="11"/>
              </a:cxn>
              <a:cxn ang="0">
                <a:pos x="61" y="65"/>
              </a:cxn>
              <a:cxn ang="0">
                <a:pos x="69" y="61"/>
              </a:cxn>
              <a:cxn ang="0">
                <a:pos x="73" y="61"/>
              </a:cxn>
              <a:cxn ang="0">
                <a:pos x="73" y="58"/>
              </a:cxn>
              <a:cxn ang="0">
                <a:pos x="77" y="46"/>
              </a:cxn>
              <a:cxn ang="0">
                <a:pos x="81" y="23"/>
              </a:cxn>
              <a:cxn ang="0">
                <a:pos x="50" y="19"/>
              </a:cxn>
              <a:cxn ang="0">
                <a:pos x="46" y="42"/>
              </a:cxn>
              <a:cxn ang="0">
                <a:pos x="46" y="50"/>
              </a:cxn>
              <a:cxn ang="0">
                <a:pos x="50" y="58"/>
              </a:cxn>
              <a:cxn ang="0">
                <a:pos x="54" y="61"/>
              </a:cxn>
              <a:cxn ang="0">
                <a:pos x="61" y="65"/>
              </a:cxn>
              <a:cxn ang="0">
                <a:pos x="92" y="11"/>
              </a:cxn>
            </a:cxnLst>
            <a:rect l="0" t="0" r="r" b="b"/>
            <a:pathLst>
              <a:path w="93" h="78">
                <a:moveTo>
                  <a:pt x="92" y="11"/>
                </a:moveTo>
                <a:lnTo>
                  <a:pt x="88" y="50"/>
                </a:lnTo>
                <a:lnTo>
                  <a:pt x="84" y="61"/>
                </a:lnTo>
                <a:lnTo>
                  <a:pt x="81" y="69"/>
                </a:lnTo>
                <a:lnTo>
                  <a:pt x="69" y="77"/>
                </a:lnTo>
                <a:lnTo>
                  <a:pt x="58" y="77"/>
                </a:lnTo>
                <a:lnTo>
                  <a:pt x="50" y="73"/>
                </a:lnTo>
                <a:lnTo>
                  <a:pt x="42" y="69"/>
                </a:lnTo>
                <a:lnTo>
                  <a:pt x="38" y="61"/>
                </a:lnTo>
                <a:lnTo>
                  <a:pt x="35" y="58"/>
                </a:lnTo>
                <a:lnTo>
                  <a:pt x="35" y="46"/>
                </a:lnTo>
                <a:lnTo>
                  <a:pt x="38" y="19"/>
                </a:lnTo>
                <a:lnTo>
                  <a:pt x="0" y="11"/>
                </a:lnTo>
                <a:lnTo>
                  <a:pt x="0" y="0"/>
                </a:lnTo>
                <a:lnTo>
                  <a:pt x="92" y="11"/>
                </a:lnTo>
                <a:lnTo>
                  <a:pt x="61" y="65"/>
                </a:lnTo>
                <a:lnTo>
                  <a:pt x="69" y="61"/>
                </a:lnTo>
                <a:lnTo>
                  <a:pt x="73" y="61"/>
                </a:lnTo>
                <a:lnTo>
                  <a:pt x="73" y="58"/>
                </a:lnTo>
                <a:lnTo>
                  <a:pt x="77" y="46"/>
                </a:lnTo>
                <a:lnTo>
                  <a:pt x="81" y="23"/>
                </a:lnTo>
                <a:lnTo>
                  <a:pt x="50" y="19"/>
                </a:lnTo>
                <a:lnTo>
                  <a:pt x="46" y="42"/>
                </a:lnTo>
                <a:lnTo>
                  <a:pt x="46" y="50"/>
                </a:lnTo>
                <a:lnTo>
                  <a:pt x="50" y="58"/>
                </a:lnTo>
                <a:lnTo>
                  <a:pt x="54" y="61"/>
                </a:lnTo>
                <a:lnTo>
                  <a:pt x="61" y="65"/>
                </a:lnTo>
                <a:lnTo>
                  <a:pt x="92"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5" name="Freeform 103"/>
          <p:cNvSpPr>
            <a:spLocks/>
          </p:cNvSpPr>
          <p:nvPr/>
        </p:nvSpPr>
        <p:spPr bwMode="auto">
          <a:xfrm>
            <a:off x="8199438" y="3848100"/>
            <a:ext cx="161925" cy="131763"/>
          </a:xfrm>
          <a:custGeom>
            <a:avLst/>
            <a:gdLst/>
            <a:ahLst/>
            <a:cxnLst>
              <a:cxn ang="0">
                <a:pos x="73" y="20"/>
              </a:cxn>
              <a:cxn ang="0">
                <a:pos x="26" y="12"/>
              </a:cxn>
              <a:cxn ang="0">
                <a:pos x="19" y="12"/>
              </a:cxn>
              <a:cxn ang="0">
                <a:pos x="15" y="16"/>
              </a:cxn>
              <a:cxn ang="0">
                <a:pos x="11" y="23"/>
              </a:cxn>
              <a:cxn ang="0">
                <a:pos x="11" y="27"/>
              </a:cxn>
              <a:cxn ang="0">
                <a:pos x="11" y="35"/>
              </a:cxn>
              <a:cxn ang="0">
                <a:pos x="15" y="39"/>
              </a:cxn>
              <a:cxn ang="0">
                <a:pos x="19" y="39"/>
              </a:cxn>
              <a:cxn ang="0">
                <a:pos x="34" y="47"/>
              </a:cxn>
              <a:cxn ang="0">
                <a:pos x="65" y="50"/>
              </a:cxn>
              <a:cxn ang="0">
                <a:pos x="65" y="62"/>
              </a:cxn>
              <a:cxn ang="0">
                <a:pos x="0" y="50"/>
              </a:cxn>
              <a:cxn ang="0">
                <a:pos x="0" y="39"/>
              </a:cxn>
              <a:cxn ang="0">
                <a:pos x="11" y="43"/>
              </a:cxn>
              <a:cxn ang="0">
                <a:pos x="3" y="35"/>
              </a:cxn>
              <a:cxn ang="0">
                <a:pos x="3" y="27"/>
              </a:cxn>
              <a:cxn ang="0">
                <a:pos x="3" y="20"/>
              </a:cxn>
              <a:cxn ang="0">
                <a:pos x="3" y="12"/>
              </a:cxn>
              <a:cxn ang="0">
                <a:pos x="7" y="8"/>
              </a:cxn>
              <a:cxn ang="0">
                <a:pos x="11" y="4"/>
              </a:cxn>
              <a:cxn ang="0">
                <a:pos x="15" y="0"/>
              </a:cxn>
              <a:cxn ang="0">
                <a:pos x="19" y="0"/>
              </a:cxn>
              <a:cxn ang="0">
                <a:pos x="26" y="0"/>
              </a:cxn>
              <a:cxn ang="0">
                <a:pos x="73" y="8"/>
              </a:cxn>
              <a:cxn ang="0">
                <a:pos x="73" y="20"/>
              </a:cxn>
              <a:cxn ang="0">
                <a:pos x="69" y="35"/>
              </a:cxn>
              <a:cxn ang="0">
                <a:pos x="73" y="20"/>
              </a:cxn>
            </a:cxnLst>
            <a:rect l="0" t="0" r="r" b="b"/>
            <a:pathLst>
              <a:path w="74" h="63">
                <a:moveTo>
                  <a:pt x="73" y="20"/>
                </a:moveTo>
                <a:lnTo>
                  <a:pt x="26" y="12"/>
                </a:lnTo>
                <a:lnTo>
                  <a:pt x="19" y="12"/>
                </a:lnTo>
                <a:lnTo>
                  <a:pt x="15" y="16"/>
                </a:lnTo>
                <a:lnTo>
                  <a:pt x="11" y="23"/>
                </a:lnTo>
                <a:lnTo>
                  <a:pt x="11" y="27"/>
                </a:lnTo>
                <a:lnTo>
                  <a:pt x="11" y="35"/>
                </a:lnTo>
                <a:lnTo>
                  <a:pt x="15" y="39"/>
                </a:lnTo>
                <a:lnTo>
                  <a:pt x="19" y="39"/>
                </a:lnTo>
                <a:lnTo>
                  <a:pt x="34" y="47"/>
                </a:lnTo>
                <a:lnTo>
                  <a:pt x="65" y="50"/>
                </a:lnTo>
                <a:lnTo>
                  <a:pt x="65" y="62"/>
                </a:lnTo>
                <a:lnTo>
                  <a:pt x="0" y="50"/>
                </a:lnTo>
                <a:lnTo>
                  <a:pt x="0" y="39"/>
                </a:lnTo>
                <a:lnTo>
                  <a:pt x="11" y="43"/>
                </a:lnTo>
                <a:lnTo>
                  <a:pt x="3" y="35"/>
                </a:lnTo>
                <a:lnTo>
                  <a:pt x="3" y="27"/>
                </a:lnTo>
                <a:lnTo>
                  <a:pt x="3" y="20"/>
                </a:lnTo>
                <a:lnTo>
                  <a:pt x="3" y="12"/>
                </a:lnTo>
                <a:lnTo>
                  <a:pt x="7" y="8"/>
                </a:lnTo>
                <a:lnTo>
                  <a:pt x="11" y="4"/>
                </a:lnTo>
                <a:lnTo>
                  <a:pt x="15" y="0"/>
                </a:lnTo>
                <a:lnTo>
                  <a:pt x="19" y="0"/>
                </a:lnTo>
                <a:lnTo>
                  <a:pt x="26" y="0"/>
                </a:lnTo>
                <a:lnTo>
                  <a:pt x="73" y="8"/>
                </a:lnTo>
                <a:lnTo>
                  <a:pt x="73" y="20"/>
                </a:lnTo>
                <a:lnTo>
                  <a:pt x="69" y="35"/>
                </a:lnTo>
                <a:lnTo>
                  <a:pt x="73" y="2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6" name="Freeform 104"/>
          <p:cNvSpPr>
            <a:spLocks/>
          </p:cNvSpPr>
          <p:nvPr/>
        </p:nvSpPr>
        <p:spPr bwMode="auto">
          <a:xfrm>
            <a:off x="8181975" y="3994150"/>
            <a:ext cx="152400" cy="96838"/>
          </a:xfrm>
          <a:custGeom>
            <a:avLst/>
            <a:gdLst/>
            <a:ahLst/>
            <a:cxnLst>
              <a:cxn ang="0">
                <a:pos x="69" y="11"/>
              </a:cxn>
              <a:cxn ang="0">
                <a:pos x="65" y="23"/>
              </a:cxn>
              <a:cxn ang="0">
                <a:pos x="54" y="19"/>
              </a:cxn>
              <a:cxn ang="0">
                <a:pos x="61" y="26"/>
              </a:cxn>
              <a:cxn ang="0">
                <a:pos x="65" y="34"/>
              </a:cxn>
              <a:cxn ang="0">
                <a:pos x="65" y="42"/>
              </a:cxn>
              <a:cxn ang="0">
                <a:pos x="61" y="46"/>
              </a:cxn>
              <a:cxn ang="0">
                <a:pos x="50" y="42"/>
              </a:cxn>
              <a:cxn ang="0">
                <a:pos x="54" y="42"/>
              </a:cxn>
              <a:cxn ang="0">
                <a:pos x="54" y="38"/>
              </a:cxn>
              <a:cxn ang="0">
                <a:pos x="54" y="30"/>
              </a:cxn>
              <a:cxn ang="0">
                <a:pos x="50" y="23"/>
              </a:cxn>
              <a:cxn ang="0">
                <a:pos x="46" y="19"/>
              </a:cxn>
              <a:cxn ang="0">
                <a:pos x="38" y="19"/>
              </a:cxn>
              <a:cxn ang="0">
                <a:pos x="0" y="11"/>
              </a:cxn>
              <a:cxn ang="0">
                <a:pos x="4" y="0"/>
              </a:cxn>
              <a:cxn ang="0">
                <a:pos x="69" y="11"/>
              </a:cxn>
            </a:cxnLst>
            <a:rect l="0" t="0" r="r" b="b"/>
            <a:pathLst>
              <a:path w="70" h="47">
                <a:moveTo>
                  <a:pt x="69" y="11"/>
                </a:moveTo>
                <a:lnTo>
                  <a:pt x="65" y="23"/>
                </a:lnTo>
                <a:lnTo>
                  <a:pt x="54" y="19"/>
                </a:lnTo>
                <a:lnTo>
                  <a:pt x="61" y="26"/>
                </a:lnTo>
                <a:lnTo>
                  <a:pt x="65" y="34"/>
                </a:lnTo>
                <a:lnTo>
                  <a:pt x="65" y="42"/>
                </a:lnTo>
                <a:lnTo>
                  <a:pt x="61" y="46"/>
                </a:lnTo>
                <a:lnTo>
                  <a:pt x="50" y="42"/>
                </a:lnTo>
                <a:lnTo>
                  <a:pt x="54" y="42"/>
                </a:lnTo>
                <a:lnTo>
                  <a:pt x="54" y="38"/>
                </a:lnTo>
                <a:lnTo>
                  <a:pt x="54" y="30"/>
                </a:lnTo>
                <a:lnTo>
                  <a:pt x="50" y="23"/>
                </a:lnTo>
                <a:lnTo>
                  <a:pt x="46" y="19"/>
                </a:lnTo>
                <a:lnTo>
                  <a:pt x="38" y="19"/>
                </a:lnTo>
                <a:lnTo>
                  <a:pt x="0" y="11"/>
                </a:lnTo>
                <a:lnTo>
                  <a:pt x="4" y="0"/>
                </a:lnTo>
                <a:lnTo>
                  <a:pt x="69"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7" name="Freeform 105"/>
          <p:cNvSpPr>
            <a:spLocks/>
          </p:cNvSpPr>
          <p:nvPr/>
        </p:nvSpPr>
        <p:spPr bwMode="auto">
          <a:xfrm>
            <a:off x="8150225" y="4081463"/>
            <a:ext cx="152400" cy="127000"/>
          </a:xfrm>
          <a:custGeom>
            <a:avLst/>
            <a:gdLst/>
            <a:ahLst/>
            <a:cxnLst>
              <a:cxn ang="0">
                <a:pos x="69" y="38"/>
              </a:cxn>
              <a:cxn ang="0">
                <a:pos x="65" y="50"/>
              </a:cxn>
              <a:cxn ang="0">
                <a:pos x="61" y="57"/>
              </a:cxn>
              <a:cxn ang="0">
                <a:pos x="49" y="61"/>
              </a:cxn>
              <a:cxn ang="0">
                <a:pos x="38" y="61"/>
              </a:cxn>
              <a:cxn ang="0">
                <a:pos x="42" y="50"/>
              </a:cxn>
              <a:cxn ang="0">
                <a:pos x="49" y="50"/>
              </a:cxn>
              <a:cxn ang="0">
                <a:pos x="53" y="46"/>
              </a:cxn>
              <a:cxn ang="0">
                <a:pos x="57" y="42"/>
              </a:cxn>
              <a:cxn ang="0">
                <a:pos x="61" y="38"/>
              </a:cxn>
              <a:cxn ang="0">
                <a:pos x="61" y="34"/>
              </a:cxn>
              <a:cxn ang="0">
                <a:pos x="61" y="27"/>
              </a:cxn>
              <a:cxn ang="0">
                <a:pos x="57" y="23"/>
              </a:cxn>
              <a:cxn ang="0">
                <a:pos x="53" y="19"/>
              </a:cxn>
              <a:cxn ang="0">
                <a:pos x="46" y="15"/>
              </a:cxn>
              <a:cxn ang="0">
                <a:pos x="38" y="11"/>
              </a:cxn>
              <a:cxn ang="0">
                <a:pos x="30" y="11"/>
              </a:cxn>
              <a:cxn ang="0">
                <a:pos x="19" y="11"/>
              </a:cxn>
              <a:cxn ang="0">
                <a:pos x="15" y="15"/>
              </a:cxn>
              <a:cxn ang="0">
                <a:pos x="11" y="23"/>
              </a:cxn>
              <a:cxn ang="0">
                <a:pos x="11" y="31"/>
              </a:cxn>
              <a:cxn ang="0">
                <a:pos x="11" y="34"/>
              </a:cxn>
              <a:cxn ang="0">
                <a:pos x="15" y="42"/>
              </a:cxn>
              <a:cxn ang="0">
                <a:pos x="23" y="46"/>
              </a:cxn>
              <a:cxn ang="0">
                <a:pos x="19" y="54"/>
              </a:cxn>
              <a:cxn ang="0">
                <a:pos x="7" y="50"/>
              </a:cxn>
              <a:cxn ang="0">
                <a:pos x="3" y="42"/>
              </a:cxn>
              <a:cxn ang="0">
                <a:pos x="0" y="31"/>
              </a:cxn>
              <a:cxn ang="0">
                <a:pos x="0" y="23"/>
              </a:cxn>
              <a:cxn ang="0">
                <a:pos x="7" y="11"/>
              </a:cxn>
              <a:cxn ang="0">
                <a:pos x="11" y="7"/>
              </a:cxn>
              <a:cxn ang="0">
                <a:pos x="15" y="4"/>
              </a:cxn>
              <a:cxn ang="0">
                <a:pos x="26" y="0"/>
              </a:cxn>
              <a:cxn ang="0">
                <a:pos x="42" y="0"/>
              </a:cxn>
              <a:cxn ang="0">
                <a:pos x="57" y="7"/>
              </a:cxn>
              <a:cxn ang="0">
                <a:pos x="65" y="15"/>
              </a:cxn>
              <a:cxn ang="0">
                <a:pos x="69" y="27"/>
              </a:cxn>
              <a:cxn ang="0">
                <a:pos x="69" y="38"/>
              </a:cxn>
            </a:cxnLst>
            <a:rect l="0" t="0" r="r" b="b"/>
            <a:pathLst>
              <a:path w="70" h="62">
                <a:moveTo>
                  <a:pt x="69" y="38"/>
                </a:moveTo>
                <a:lnTo>
                  <a:pt x="65" y="50"/>
                </a:lnTo>
                <a:lnTo>
                  <a:pt x="61" y="57"/>
                </a:lnTo>
                <a:lnTo>
                  <a:pt x="49" y="61"/>
                </a:lnTo>
                <a:lnTo>
                  <a:pt x="38" y="61"/>
                </a:lnTo>
                <a:lnTo>
                  <a:pt x="42" y="50"/>
                </a:lnTo>
                <a:lnTo>
                  <a:pt x="49" y="50"/>
                </a:lnTo>
                <a:lnTo>
                  <a:pt x="53" y="46"/>
                </a:lnTo>
                <a:lnTo>
                  <a:pt x="57" y="42"/>
                </a:lnTo>
                <a:lnTo>
                  <a:pt x="61" y="38"/>
                </a:lnTo>
                <a:lnTo>
                  <a:pt x="61" y="34"/>
                </a:lnTo>
                <a:lnTo>
                  <a:pt x="61" y="27"/>
                </a:lnTo>
                <a:lnTo>
                  <a:pt x="57" y="23"/>
                </a:lnTo>
                <a:lnTo>
                  <a:pt x="53" y="19"/>
                </a:lnTo>
                <a:lnTo>
                  <a:pt x="46" y="15"/>
                </a:lnTo>
                <a:lnTo>
                  <a:pt x="38" y="11"/>
                </a:lnTo>
                <a:lnTo>
                  <a:pt x="30" y="11"/>
                </a:lnTo>
                <a:lnTo>
                  <a:pt x="19" y="11"/>
                </a:lnTo>
                <a:lnTo>
                  <a:pt x="15" y="15"/>
                </a:lnTo>
                <a:lnTo>
                  <a:pt x="11" y="23"/>
                </a:lnTo>
                <a:lnTo>
                  <a:pt x="11" y="31"/>
                </a:lnTo>
                <a:lnTo>
                  <a:pt x="11" y="34"/>
                </a:lnTo>
                <a:lnTo>
                  <a:pt x="15" y="42"/>
                </a:lnTo>
                <a:lnTo>
                  <a:pt x="23" y="46"/>
                </a:lnTo>
                <a:lnTo>
                  <a:pt x="19" y="54"/>
                </a:lnTo>
                <a:lnTo>
                  <a:pt x="7" y="50"/>
                </a:lnTo>
                <a:lnTo>
                  <a:pt x="3" y="42"/>
                </a:lnTo>
                <a:lnTo>
                  <a:pt x="0" y="31"/>
                </a:lnTo>
                <a:lnTo>
                  <a:pt x="0" y="23"/>
                </a:lnTo>
                <a:lnTo>
                  <a:pt x="7" y="11"/>
                </a:lnTo>
                <a:lnTo>
                  <a:pt x="11" y="7"/>
                </a:lnTo>
                <a:lnTo>
                  <a:pt x="15" y="4"/>
                </a:lnTo>
                <a:lnTo>
                  <a:pt x="26" y="0"/>
                </a:lnTo>
                <a:lnTo>
                  <a:pt x="42" y="0"/>
                </a:lnTo>
                <a:lnTo>
                  <a:pt x="57" y="7"/>
                </a:lnTo>
                <a:lnTo>
                  <a:pt x="65" y="15"/>
                </a:lnTo>
                <a:lnTo>
                  <a:pt x="69" y="27"/>
                </a:lnTo>
                <a:lnTo>
                  <a:pt x="69" y="3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8" name="Freeform 106"/>
          <p:cNvSpPr>
            <a:spLocks/>
          </p:cNvSpPr>
          <p:nvPr/>
        </p:nvSpPr>
        <p:spPr bwMode="auto">
          <a:xfrm>
            <a:off x="8101013" y="4206875"/>
            <a:ext cx="225425" cy="139700"/>
          </a:xfrm>
          <a:custGeom>
            <a:avLst/>
            <a:gdLst/>
            <a:ahLst/>
            <a:cxnLst>
              <a:cxn ang="0">
                <a:pos x="103" y="27"/>
              </a:cxn>
              <a:cxn ang="0">
                <a:pos x="99" y="39"/>
              </a:cxn>
              <a:cxn ang="0">
                <a:pos x="69" y="27"/>
              </a:cxn>
              <a:cxn ang="0">
                <a:pos x="72" y="35"/>
              </a:cxn>
              <a:cxn ang="0">
                <a:pos x="72" y="42"/>
              </a:cxn>
              <a:cxn ang="0">
                <a:pos x="72" y="50"/>
              </a:cxn>
              <a:cxn ang="0">
                <a:pos x="69" y="58"/>
              </a:cxn>
              <a:cxn ang="0">
                <a:pos x="65" y="62"/>
              </a:cxn>
              <a:cxn ang="0">
                <a:pos x="61" y="66"/>
              </a:cxn>
              <a:cxn ang="0">
                <a:pos x="57" y="66"/>
              </a:cxn>
              <a:cxn ang="0">
                <a:pos x="49" y="66"/>
              </a:cxn>
              <a:cxn ang="0">
                <a:pos x="42" y="66"/>
              </a:cxn>
              <a:cxn ang="0">
                <a:pos x="0" y="50"/>
              </a:cxn>
              <a:cxn ang="0">
                <a:pos x="3" y="42"/>
              </a:cxn>
              <a:cxn ang="0">
                <a:pos x="46" y="54"/>
              </a:cxn>
              <a:cxn ang="0">
                <a:pos x="49" y="54"/>
              </a:cxn>
              <a:cxn ang="0">
                <a:pos x="53" y="54"/>
              </a:cxn>
              <a:cxn ang="0">
                <a:pos x="61" y="50"/>
              </a:cxn>
              <a:cxn ang="0">
                <a:pos x="65" y="46"/>
              </a:cxn>
              <a:cxn ang="0">
                <a:pos x="65" y="39"/>
              </a:cxn>
              <a:cxn ang="0">
                <a:pos x="61" y="31"/>
              </a:cxn>
              <a:cxn ang="0">
                <a:pos x="61" y="27"/>
              </a:cxn>
              <a:cxn ang="0">
                <a:pos x="57" y="27"/>
              </a:cxn>
              <a:cxn ang="0">
                <a:pos x="46" y="19"/>
              </a:cxn>
              <a:cxn ang="0">
                <a:pos x="11" y="12"/>
              </a:cxn>
              <a:cxn ang="0">
                <a:pos x="15" y="0"/>
              </a:cxn>
              <a:cxn ang="0">
                <a:pos x="103" y="27"/>
              </a:cxn>
            </a:cxnLst>
            <a:rect l="0" t="0" r="r" b="b"/>
            <a:pathLst>
              <a:path w="104" h="67">
                <a:moveTo>
                  <a:pt x="103" y="27"/>
                </a:moveTo>
                <a:lnTo>
                  <a:pt x="99" y="39"/>
                </a:lnTo>
                <a:lnTo>
                  <a:pt x="69" y="27"/>
                </a:lnTo>
                <a:lnTo>
                  <a:pt x="72" y="35"/>
                </a:lnTo>
                <a:lnTo>
                  <a:pt x="72" y="42"/>
                </a:lnTo>
                <a:lnTo>
                  <a:pt x="72" y="50"/>
                </a:lnTo>
                <a:lnTo>
                  <a:pt x="69" y="58"/>
                </a:lnTo>
                <a:lnTo>
                  <a:pt x="65" y="62"/>
                </a:lnTo>
                <a:lnTo>
                  <a:pt x="61" y="66"/>
                </a:lnTo>
                <a:lnTo>
                  <a:pt x="57" y="66"/>
                </a:lnTo>
                <a:lnTo>
                  <a:pt x="49" y="66"/>
                </a:lnTo>
                <a:lnTo>
                  <a:pt x="42" y="66"/>
                </a:lnTo>
                <a:lnTo>
                  <a:pt x="0" y="50"/>
                </a:lnTo>
                <a:lnTo>
                  <a:pt x="3" y="42"/>
                </a:lnTo>
                <a:lnTo>
                  <a:pt x="46" y="54"/>
                </a:lnTo>
                <a:lnTo>
                  <a:pt x="49" y="54"/>
                </a:lnTo>
                <a:lnTo>
                  <a:pt x="53" y="54"/>
                </a:lnTo>
                <a:lnTo>
                  <a:pt x="61" y="50"/>
                </a:lnTo>
                <a:lnTo>
                  <a:pt x="65" y="46"/>
                </a:lnTo>
                <a:lnTo>
                  <a:pt x="65" y="39"/>
                </a:lnTo>
                <a:lnTo>
                  <a:pt x="61" y="31"/>
                </a:lnTo>
                <a:lnTo>
                  <a:pt x="61" y="27"/>
                </a:lnTo>
                <a:lnTo>
                  <a:pt x="57" y="27"/>
                </a:lnTo>
                <a:lnTo>
                  <a:pt x="46" y="19"/>
                </a:lnTo>
                <a:lnTo>
                  <a:pt x="11" y="12"/>
                </a:lnTo>
                <a:lnTo>
                  <a:pt x="15" y="0"/>
                </a:lnTo>
                <a:lnTo>
                  <a:pt x="103" y="2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39" name="Freeform 107"/>
          <p:cNvSpPr>
            <a:spLocks/>
          </p:cNvSpPr>
          <p:nvPr/>
        </p:nvSpPr>
        <p:spPr bwMode="auto">
          <a:xfrm>
            <a:off x="8042275" y="4349750"/>
            <a:ext cx="174625" cy="139700"/>
          </a:xfrm>
          <a:custGeom>
            <a:avLst/>
            <a:gdLst/>
            <a:ahLst/>
            <a:cxnLst>
              <a:cxn ang="0">
                <a:pos x="30" y="12"/>
              </a:cxn>
              <a:cxn ang="0">
                <a:pos x="23" y="16"/>
              </a:cxn>
              <a:cxn ang="0">
                <a:pos x="19" y="27"/>
              </a:cxn>
              <a:cxn ang="0">
                <a:pos x="23" y="35"/>
              </a:cxn>
              <a:cxn ang="0">
                <a:pos x="27" y="43"/>
              </a:cxn>
              <a:cxn ang="0">
                <a:pos x="38" y="50"/>
              </a:cxn>
              <a:cxn ang="0">
                <a:pos x="42" y="35"/>
              </a:cxn>
              <a:cxn ang="0">
                <a:pos x="42" y="20"/>
              </a:cxn>
              <a:cxn ang="0">
                <a:pos x="34" y="12"/>
              </a:cxn>
              <a:cxn ang="0">
                <a:pos x="46" y="50"/>
              </a:cxn>
              <a:cxn ang="0">
                <a:pos x="53" y="54"/>
              </a:cxn>
              <a:cxn ang="0">
                <a:pos x="61" y="54"/>
              </a:cxn>
              <a:cxn ang="0">
                <a:pos x="69" y="43"/>
              </a:cxn>
              <a:cxn ang="0">
                <a:pos x="69" y="31"/>
              </a:cxn>
              <a:cxn ang="0">
                <a:pos x="61" y="23"/>
              </a:cxn>
              <a:cxn ang="0">
                <a:pos x="76" y="20"/>
              </a:cxn>
              <a:cxn ang="0">
                <a:pos x="80" y="27"/>
              </a:cxn>
              <a:cxn ang="0">
                <a:pos x="76" y="46"/>
              </a:cxn>
              <a:cxn ang="0">
                <a:pos x="65" y="62"/>
              </a:cxn>
              <a:cxn ang="0">
                <a:pos x="50" y="66"/>
              </a:cxn>
              <a:cxn ang="0">
                <a:pos x="11" y="50"/>
              </a:cxn>
              <a:cxn ang="0">
                <a:pos x="7" y="54"/>
              </a:cxn>
              <a:cxn ang="0">
                <a:pos x="0" y="54"/>
              </a:cxn>
              <a:cxn ang="0">
                <a:pos x="3" y="46"/>
              </a:cxn>
              <a:cxn ang="0">
                <a:pos x="11" y="39"/>
              </a:cxn>
              <a:cxn ang="0">
                <a:pos x="15" y="35"/>
              </a:cxn>
              <a:cxn ang="0">
                <a:pos x="11" y="20"/>
              </a:cxn>
              <a:cxn ang="0">
                <a:pos x="19" y="8"/>
              </a:cxn>
              <a:cxn ang="0">
                <a:pos x="30" y="0"/>
              </a:cxn>
              <a:cxn ang="0">
                <a:pos x="46" y="4"/>
              </a:cxn>
              <a:cxn ang="0">
                <a:pos x="53" y="20"/>
              </a:cxn>
              <a:cxn ang="0">
                <a:pos x="50" y="46"/>
              </a:cxn>
              <a:cxn ang="0">
                <a:pos x="50" y="46"/>
              </a:cxn>
            </a:cxnLst>
            <a:rect l="0" t="0" r="r" b="b"/>
            <a:pathLst>
              <a:path w="81" h="67">
                <a:moveTo>
                  <a:pt x="34" y="12"/>
                </a:moveTo>
                <a:lnTo>
                  <a:pt x="30" y="12"/>
                </a:lnTo>
                <a:lnTo>
                  <a:pt x="27" y="12"/>
                </a:lnTo>
                <a:lnTo>
                  <a:pt x="23" y="16"/>
                </a:lnTo>
                <a:lnTo>
                  <a:pt x="23" y="20"/>
                </a:lnTo>
                <a:lnTo>
                  <a:pt x="19" y="27"/>
                </a:lnTo>
                <a:lnTo>
                  <a:pt x="19" y="31"/>
                </a:lnTo>
                <a:lnTo>
                  <a:pt x="23" y="35"/>
                </a:lnTo>
                <a:lnTo>
                  <a:pt x="23" y="39"/>
                </a:lnTo>
                <a:lnTo>
                  <a:pt x="27" y="43"/>
                </a:lnTo>
                <a:lnTo>
                  <a:pt x="30" y="46"/>
                </a:lnTo>
                <a:lnTo>
                  <a:pt x="38" y="50"/>
                </a:lnTo>
                <a:lnTo>
                  <a:pt x="38" y="43"/>
                </a:lnTo>
                <a:lnTo>
                  <a:pt x="42" y="35"/>
                </a:lnTo>
                <a:lnTo>
                  <a:pt x="42" y="31"/>
                </a:lnTo>
                <a:lnTo>
                  <a:pt x="42" y="20"/>
                </a:lnTo>
                <a:lnTo>
                  <a:pt x="42" y="16"/>
                </a:lnTo>
                <a:lnTo>
                  <a:pt x="34" y="12"/>
                </a:lnTo>
                <a:lnTo>
                  <a:pt x="50" y="46"/>
                </a:lnTo>
                <a:lnTo>
                  <a:pt x="46" y="50"/>
                </a:lnTo>
                <a:lnTo>
                  <a:pt x="50" y="50"/>
                </a:lnTo>
                <a:lnTo>
                  <a:pt x="53" y="54"/>
                </a:lnTo>
                <a:lnTo>
                  <a:pt x="57" y="54"/>
                </a:lnTo>
                <a:lnTo>
                  <a:pt x="61" y="54"/>
                </a:lnTo>
                <a:lnTo>
                  <a:pt x="65" y="50"/>
                </a:lnTo>
                <a:lnTo>
                  <a:pt x="69" y="43"/>
                </a:lnTo>
                <a:lnTo>
                  <a:pt x="69" y="35"/>
                </a:lnTo>
                <a:lnTo>
                  <a:pt x="69" y="31"/>
                </a:lnTo>
                <a:lnTo>
                  <a:pt x="65" y="27"/>
                </a:lnTo>
                <a:lnTo>
                  <a:pt x="61" y="23"/>
                </a:lnTo>
                <a:lnTo>
                  <a:pt x="65" y="16"/>
                </a:lnTo>
                <a:lnTo>
                  <a:pt x="76" y="20"/>
                </a:lnTo>
                <a:lnTo>
                  <a:pt x="76" y="23"/>
                </a:lnTo>
                <a:lnTo>
                  <a:pt x="80" y="27"/>
                </a:lnTo>
                <a:lnTo>
                  <a:pt x="80" y="35"/>
                </a:lnTo>
                <a:lnTo>
                  <a:pt x="76" y="46"/>
                </a:lnTo>
                <a:lnTo>
                  <a:pt x="73" y="54"/>
                </a:lnTo>
                <a:lnTo>
                  <a:pt x="65" y="62"/>
                </a:lnTo>
                <a:lnTo>
                  <a:pt x="61" y="66"/>
                </a:lnTo>
                <a:lnTo>
                  <a:pt x="50" y="66"/>
                </a:lnTo>
                <a:lnTo>
                  <a:pt x="15" y="50"/>
                </a:lnTo>
                <a:lnTo>
                  <a:pt x="11" y="50"/>
                </a:lnTo>
                <a:lnTo>
                  <a:pt x="11" y="54"/>
                </a:lnTo>
                <a:lnTo>
                  <a:pt x="7" y="54"/>
                </a:lnTo>
                <a:lnTo>
                  <a:pt x="7" y="58"/>
                </a:lnTo>
                <a:lnTo>
                  <a:pt x="0" y="54"/>
                </a:lnTo>
                <a:lnTo>
                  <a:pt x="0" y="50"/>
                </a:lnTo>
                <a:lnTo>
                  <a:pt x="3" y="46"/>
                </a:lnTo>
                <a:lnTo>
                  <a:pt x="3" y="43"/>
                </a:lnTo>
                <a:lnTo>
                  <a:pt x="11" y="39"/>
                </a:lnTo>
                <a:lnTo>
                  <a:pt x="15" y="39"/>
                </a:lnTo>
                <a:lnTo>
                  <a:pt x="15" y="35"/>
                </a:lnTo>
                <a:lnTo>
                  <a:pt x="11" y="27"/>
                </a:lnTo>
                <a:lnTo>
                  <a:pt x="11" y="20"/>
                </a:lnTo>
                <a:lnTo>
                  <a:pt x="15" y="16"/>
                </a:lnTo>
                <a:lnTo>
                  <a:pt x="19" y="8"/>
                </a:lnTo>
                <a:lnTo>
                  <a:pt x="23" y="0"/>
                </a:lnTo>
                <a:lnTo>
                  <a:pt x="30" y="0"/>
                </a:lnTo>
                <a:lnTo>
                  <a:pt x="38" y="0"/>
                </a:lnTo>
                <a:lnTo>
                  <a:pt x="46" y="4"/>
                </a:lnTo>
                <a:lnTo>
                  <a:pt x="50" y="12"/>
                </a:lnTo>
                <a:lnTo>
                  <a:pt x="53" y="20"/>
                </a:lnTo>
                <a:lnTo>
                  <a:pt x="53" y="27"/>
                </a:lnTo>
                <a:lnTo>
                  <a:pt x="50" y="46"/>
                </a:lnTo>
                <a:lnTo>
                  <a:pt x="76" y="46"/>
                </a:lnTo>
                <a:lnTo>
                  <a:pt x="50" y="46"/>
                </a:lnTo>
                <a:lnTo>
                  <a:pt x="34" y="12"/>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0" name="Freeform 108"/>
          <p:cNvSpPr>
            <a:spLocks/>
          </p:cNvSpPr>
          <p:nvPr/>
        </p:nvSpPr>
        <p:spPr bwMode="auto">
          <a:xfrm>
            <a:off x="7997825" y="4486275"/>
            <a:ext cx="160338" cy="136525"/>
          </a:xfrm>
          <a:custGeom>
            <a:avLst/>
            <a:gdLst/>
            <a:ahLst/>
            <a:cxnLst>
              <a:cxn ang="0">
                <a:pos x="35" y="11"/>
              </a:cxn>
              <a:cxn ang="0">
                <a:pos x="27" y="11"/>
              </a:cxn>
              <a:cxn ang="0">
                <a:pos x="23" y="11"/>
              </a:cxn>
              <a:cxn ang="0">
                <a:pos x="20" y="15"/>
              </a:cxn>
              <a:cxn ang="0">
                <a:pos x="16" y="23"/>
              </a:cxn>
              <a:cxn ang="0">
                <a:pos x="12" y="30"/>
              </a:cxn>
              <a:cxn ang="0">
                <a:pos x="12" y="34"/>
              </a:cxn>
              <a:cxn ang="0">
                <a:pos x="16" y="38"/>
              </a:cxn>
              <a:cxn ang="0">
                <a:pos x="20" y="42"/>
              </a:cxn>
              <a:cxn ang="0">
                <a:pos x="23" y="42"/>
              </a:cxn>
              <a:cxn ang="0">
                <a:pos x="27" y="42"/>
              </a:cxn>
              <a:cxn ang="0">
                <a:pos x="31" y="34"/>
              </a:cxn>
              <a:cxn ang="0">
                <a:pos x="39" y="27"/>
              </a:cxn>
              <a:cxn ang="0">
                <a:pos x="47" y="15"/>
              </a:cxn>
              <a:cxn ang="0">
                <a:pos x="54" y="15"/>
              </a:cxn>
              <a:cxn ang="0">
                <a:pos x="62" y="15"/>
              </a:cxn>
              <a:cxn ang="0">
                <a:pos x="70" y="19"/>
              </a:cxn>
              <a:cxn ang="0">
                <a:pos x="73" y="27"/>
              </a:cxn>
              <a:cxn ang="0">
                <a:pos x="73" y="34"/>
              </a:cxn>
              <a:cxn ang="0">
                <a:pos x="70" y="46"/>
              </a:cxn>
              <a:cxn ang="0">
                <a:pos x="66" y="57"/>
              </a:cxn>
              <a:cxn ang="0">
                <a:pos x="58" y="61"/>
              </a:cxn>
              <a:cxn ang="0">
                <a:pos x="54" y="61"/>
              </a:cxn>
              <a:cxn ang="0">
                <a:pos x="47" y="65"/>
              </a:cxn>
              <a:cxn ang="0">
                <a:pos x="43" y="61"/>
              </a:cxn>
              <a:cxn ang="0">
                <a:pos x="47" y="53"/>
              </a:cxn>
              <a:cxn ang="0">
                <a:pos x="50" y="53"/>
              </a:cxn>
              <a:cxn ang="0">
                <a:pos x="54" y="53"/>
              </a:cxn>
              <a:cxn ang="0">
                <a:pos x="58" y="50"/>
              </a:cxn>
              <a:cxn ang="0">
                <a:pos x="62" y="42"/>
              </a:cxn>
              <a:cxn ang="0">
                <a:pos x="66" y="38"/>
              </a:cxn>
              <a:cxn ang="0">
                <a:pos x="66" y="30"/>
              </a:cxn>
              <a:cxn ang="0">
                <a:pos x="62" y="27"/>
              </a:cxn>
              <a:cxn ang="0">
                <a:pos x="58" y="27"/>
              </a:cxn>
              <a:cxn ang="0">
                <a:pos x="54" y="27"/>
              </a:cxn>
              <a:cxn ang="0">
                <a:pos x="50" y="27"/>
              </a:cxn>
              <a:cxn ang="0">
                <a:pos x="47" y="34"/>
              </a:cxn>
              <a:cxn ang="0">
                <a:pos x="43" y="38"/>
              </a:cxn>
              <a:cxn ang="0">
                <a:pos x="31" y="53"/>
              </a:cxn>
              <a:cxn ang="0">
                <a:pos x="23" y="53"/>
              </a:cxn>
              <a:cxn ang="0">
                <a:pos x="16" y="53"/>
              </a:cxn>
              <a:cxn ang="0">
                <a:pos x="8" y="50"/>
              </a:cxn>
              <a:cxn ang="0">
                <a:pos x="4" y="42"/>
              </a:cxn>
              <a:cxn ang="0">
                <a:pos x="0" y="30"/>
              </a:cxn>
              <a:cxn ang="0">
                <a:pos x="4" y="19"/>
              </a:cxn>
              <a:cxn ang="0">
                <a:pos x="12" y="7"/>
              </a:cxn>
              <a:cxn ang="0">
                <a:pos x="16" y="3"/>
              </a:cxn>
              <a:cxn ang="0">
                <a:pos x="20" y="3"/>
              </a:cxn>
              <a:cxn ang="0">
                <a:pos x="27" y="0"/>
              </a:cxn>
              <a:cxn ang="0">
                <a:pos x="39" y="3"/>
              </a:cxn>
              <a:cxn ang="0">
                <a:pos x="35" y="11"/>
              </a:cxn>
              <a:cxn ang="0">
                <a:pos x="70" y="46"/>
              </a:cxn>
              <a:cxn ang="0">
                <a:pos x="35" y="11"/>
              </a:cxn>
            </a:cxnLst>
            <a:rect l="0" t="0" r="r" b="b"/>
            <a:pathLst>
              <a:path w="74" h="66">
                <a:moveTo>
                  <a:pt x="35" y="11"/>
                </a:moveTo>
                <a:lnTo>
                  <a:pt x="27" y="11"/>
                </a:lnTo>
                <a:lnTo>
                  <a:pt x="23" y="11"/>
                </a:lnTo>
                <a:lnTo>
                  <a:pt x="20" y="15"/>
                </a:lnTo>
                <a:lnTo>
                  <a:pt x="16" y="23"/>
                </a:lnTo>
                <a:lnTo>
                  <a:pt x="12" y="30"/>
                </a:lnTo>
                <a:lnTo>
                  <a:pt x="12" y="34"/>
                </a:lnTo>
                <a:lnTo>
                  <a:pt x="16" y="38"/>
                </a:lnTo>
                <a:lnTo>
                  <a:pt x="20" y="42"/>
                </a:lnTo>
                <a:lnTo>
                  <a:pt x="23" y="42"/>
                </a:lnTo>
                <a:lnTo>
                  <a:pt x="27" y="42"/>
                </a:lnTo>
                <a:lnTo>
                  <a:pt x="31" y="34"/>
                </a:lnTo>
                <a:lnTo>
                  <a:pt x="39" y="27"/>
                </a:lnTo>
                <a:lnTo>
                  <a:pt x="47" y="15"/>
                </a:lnTo>
                <a:lnTo>
                  <a:pt x="54" y="15"/>
                </a:lnTo>
                <a:lnTo>
                  <a:pt x="62" y="15"/>
                </a:lnTo>
                <a:lnTo>
                  <a:pt x="70" y="19"/>
                </a:lnTo>
                <a:lnTo>
                  <a:pt x="73" y="27"/>
                </a:lnTo>
                <a:lnTo>
                  <a:pt x="73" y="34"/>
                </a:lnTo>
                <a:lnTo>
                  <a:pt x="70" y="46"/>
                </a:lnTo>
                <a:lnTo>
                  <a:pt x="66" y="57"/>
                </a:lnTo>
                <a:lnTo>
                  <a:pt x="58" y="61"/>
                </a:lnTo>
                <a:lnTo>
                  <a:pt x="54" y="61"/>
                </a:lnTo>
                <a:lnTo>
                  <a:pt x="47" y="65"/>
                </a:lnTo>
                <a:lnTo>
                  <a:pt x="43" y="61"/>
                </a:lnTo>
                <a:lnTo>
                  <a:pt x="47" y="53"/>
                </a:lnTo>
                <a:lnTo>
                  <a:pt x="50" y="53"/>
                </a:lnTo>
                <a:lnTo>
                  <a:pt x="54" y="53"/>
                </a:lnTo>
                <a:lnTo>
                  <a:pt x="58" y="50"/>
                </a:lnTo>
                <a:lnTo>
                  <a:pt x="62" y="42"/>
                </a:lnTo>
                <a:lnTo>
                  <a:pt x="66" y="38"/>
                </a:lnTo>
                <a:lnTo>
                  <a:pt x="66" y="30"/>
                </a:lnTo>
                <a:lnTo>
                  <a:pt x="62" y="27"/>
                </a:lnTo>
                <a:lnTo>
                  <a:pt x="58" y="27"/>
                </a:lnTo>
                <a:lnTo>
                  <a:pt x="54" y="27"/>
                </a:lnTo>
                <a:lnTo>
                  <a:pt x="50" y="27"/>
                </a:lnTo>
                <a:lnTo>
                  <a:pt x="47" y="34"/>
                </a:lnTo>
                <a:lnTo>
                  <a:pt x="43" y="38"/>
                </a:lnTo>
                <a:lnTo>
                  <a:pt x="31" y="53"/>
                </a:lnTo>
                <a:lnTo>
                  <a:pt x="23" y="53"/>
                </a:lnTo>
                <a:lnTo>
                  <a:pt x="16" y="53"/>
                </a:lnTo>
                <a:lnTo>
                  <a:pt x="8" y="50"/>
                </a:lnTo>
                <a:lnTo>
                  <a:pt x="4" y="42"/>
                </a:lnTo>
                <a:lnTo>
                  <a:pt x="0" y="30"/>
                </a:lnTo>
                <a:lnTo>
                  <a:pt x="4" y="19"/>
                </a:lnTo>
                <a:lnTo>
                  <a:pt x="12" y="7"/>
                </a:lnTo>
                <a:lnTo>
                  <a:pt x="16" y="3"/>
                </a:lnTo>
                <a:lnTo>
                  <a:pt x="20" y="3"/>
                </a:lnTo>
                <a:lnTo>
                  <a:pt x="27" y="0"/>
                </a:lnTo>
                <a:lnTo>
                  <a:pt x="39" y="3"/>
                </a:lnTo>
                <a:lnTo>
                  <a:pt x="35" y="11"/>
                </a:lnTo>
                <a:lnTo>
                  <a:pt x="70" y="46"/>
                </a:lnTo>
                <a:lnTo>
                  <a:pt x="35"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1" name="Freeform 109"/>
          <p:cNvSpPr>
            <a:spLocks/>
          </p:cNvSpPr>
          <p:nvPr/>
        </p:nvSpPr>
        <p:spPr bwMode="auto">
          <a:xfrm>
            <a:off x="7966075" y="4605338"/>
            <a:ext cx="192088" cy="104775"/>
          </a:xfrm>
          <a:custGeom>
            <a:avLst/>
            <a:gdLst/>
            <a:ahLst/>
            <a:cxnLst>
              <a:cxn ang="0">
                <a:pos x="65" y="27"/>
              </a:cxn>
              <a:cxn ang="0">
                <a:pos x="62" y="39"/>
              </a:cxn>
              <a:cxn ang="0">
                <a:pos x="0" y="12"/>
              </a:cxn>
              <a:cxn ang="0">
                <a:pos x="8" y="0"/>
              </a:cxn>
              <a:cxn ang="0">
                <a:pos x="65" y="27"/>
              </a:cxn>
              <a:cxn ang="0">
                <a:pos x="88" y="39"/>
              </a:cxn>
              <a:cxn ang="0">
                <a:pos x="85" y="50"/>
              </a:cxn>
              <a:cxn ang="0">
                <a:pos x="73" y="42"/>
              </a:cxn>
              <a:cxn ang="0">
                <a:pos x="77" y="35"/>
              </a:cxn>
              <a:cxn ang="0">
                <a:pos x="88" y="39"/>
              </a:cxn>
              <a:cxn ang="0">
                <a:pos x="65" y="27"/>
              </a:cxn>
            </a:cxnLst>
            <a:rect l="0" t="0" r="r" b="b"/>
            <a:pathLst>
              <a:path w="89" h="51">
                <a:moveTo>
                  <a:pt x="65" y="27"/>
                </a:moveTo>
                <a:lnTo>
                  <a:pt x="62" y="39"/>
                </a:lnTo>
                <a:lnTo>
                  <a:pt x="0" y="12"/>
                </a:lnTo>
                <a:lnTo>
                  <a:pt x="8" y="0"/>
                </a:lnTo>
                <a:lnTo>
                  <a:pt x="65" y="27"/>
                </a:lnTo>
                <a:lnTo>
                  <a:pt x="88" y="39"/>
                </a:lnTo>
                <a:lnTo>
                  <a:pt x="85" y="50"/>
                </a:lnTo>
                <a:lnTo>
                  <a:pt x="73" y="42"/>
                </a:lnTo>
                <a:lnTo>
                  <a:pt x="77" y="35"/>
                </a:lnTo>
                <a:lnTo>
                  <a:pt x="88" y="39"/>
                </a:lnTo>
                <a:lnTo>
                  <a:pt x="65" y="2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2" name="Freeform 110"/>
          <p:cNvSpPr>
            <a:spLocks/>
          </p:cNvSpPr>
          <p:nvPr/>
        </p:nvSpPr>
        <p:spPr bwMode="auto">
          <a:xfrm>
            <a:off x="7897813" y="4660900"/>
            <a:ext cx="187325" cy="152400"/>
          </a:xfrm>
          <a:custGeom>
            <a:avLst/>
            <a:gdLst/>
            <a:ahLst/>
            <a:cxnLst>
              <a:cxn ang="0">
                <a:pos x="85" y="31"/>
              </a:cxn>
              <a:cxn ang="0">
                <a:pos x="81" y="39"/>
              </a:cxn>
              <a:cxn ang="0">
                <a:pos x="73" y="35"/>
              </a:cxn>
              <a:cxn ang="0">
                <a:pos x="73" y="42"/>
              </a:cxn>
              <a:cxn ang="0">
                <a:pos x="73" y="46"/>
              </a:cxn>
              <a:cxn ang="0">
                <a:pos x="73" y="54"/>
              </a:cxn>
              <a:cxn ang="0">
                <a:pos x="73" y="58"/>
              </a:cxn>
              <a:cxn ang="0">
                <a:pos x="69" y="65"/>
              </a:cxn>
              <a:cxn ang="0">
                <a:pos x="66" y="69"/>
              </a:cxn>
              <a:cxn ang="0">
                <a:pos x="58" y="69"/>
              </a:cxn>
              <a:cxn ang="0">
                <a:pos x="54" y="73"/>
              </a:cxn>
              <a:cxn ang="0">
                <a:pos x="46" y="69"/>
              </a:cxn>
              <a:cxn ang="0">
                <a:pos x="39" y="65"/>
              </a:cxn>
              <a:cxn ang="0">
                <a:pos x="0" y="46"/>
              </a:cxn>
              <a:cxn ang="0">
                <a:pos x="4" y="39"/>
              </a:cxn>
              <a:cxn ang="0">
                <a:pos x="43" y="58"/>
              </a:cxn>
              <a:cxn ang="0">
                <a:pos x="54" y="58"/>
              </a:cxn>
              <a:cxn ang="0">
                <a:pos x="58" y="58"/>
              </a:cxn>
              <a:cxn ang="0">
                <a:pos x="62" y="54"/>
              </a:cxn>
              <a:cxn ang="0">
                <a:pos x="66" y="46"/>
              </a:cxn>
              <a:cxn ang="0">
                <a:pos x="66" y="42"/>
              </a:cxn>
              <a:cxn ang="0">
                <a:pos x="66" y="35"/>
              </a:cxn>
              <a:cxn ang="0">
                <a:pos x="62" y="31"/>
              </a:cxn>
              <a:cxn ang="0">
                <a:pos x="50" y="23"/>
              </a:cxn>
              <a:cxn ang="0">
                <a:pos x="20" y="8"/>
              </a:cxn>
              <a:cxn ang="0">
                <a:pos x="27" y="0"/>
              </a:cxn>
              <a:cxn ang="0">
                <a:pos x="85" y="31"/>
              </a:cxn>
              <a:cxn ang="0">
                <a:pos x="73" y="54"/>
              </a:cxn>
              <a:cxn ang="0">
                <a:pos x="85" y="31"/>
              </a:cxn>
            </a:cxnLst>
            <a:rect l="0" t="0" r="r" b="b"/>
            <a:pathLst>
              <a:path w="86" h="74">
                <a:moveTo>
                  <a:pt x="85" y="31"/>
                </a:moveTo>
                <a:lnTo>
                  <a:pt x="81" y="39"/>
                </a:lnTo>
                <a:lnTo>
                  <a:pt x="73" y="35"/>
                </a:lnTo>
                <a:lnTo>
                  <a:pt x="73" y="42"/>
                </a:lnTo>
                <a:lnTo>
                  <a:pt x="73" y="46"/>
                </a:lnTo>
                <a:lnTo>
                  <a:pt x="73" y="54"/>
                </a:lnTo>
                <a:lnTo>
                  <a:pt x="73" y="58"/>
                </a:lnTo>
                <a:lnTo>
                  <a:pt x="69" y="65"/>
                </a:lnTo>
                <a:lnTo>
                  <a:pt x="66" y="69"/>
                </a:lnTo>
                <a:lnTo>
                  <a:pt x="58" y="69"/>
                </a:lnTo>
                <a:lnTo>
                  <a:pt x="54" y="73"/>
                </a:lnTo>
                <a:lnTo>
                  <a:pt x="46" y="69"/>
                </a:lnTo>
                <a:lnTo>
                  <a:pt x="39" y="65"/>
                </a:lnTo>
                <a:lnTo>
                  <a:pt x="0" y="46"/>
                </a:lnTo>
                <a:lnTo>
                  <a:pt x="4" y="39"/>
                </a:lnTo>
                <a:lnTo>
                  <a:pt x="43" y="58"/>
                </a:lnTo>
                <a:lnTo>
                  <a:pt x="54" y="58"/>
                </a:lnTo>
                <a:lnTo>
                  <a:pt x="58" y="58"/>
                </a:lnTo>
                <a:lnTo>
                  <a:pt x="62" y="54"/>
                </a:lnTo>
                <a:lnTo>
                  <a:pt x="66" y="46"/>
                </a:lnTo>
                <a:lnTo>
                  <a:pt x="66" y="42"/>
                </a:lnTo>
                <a:lnTo>
                  <a:pt x="66" y="35"/>
                </a:lnTo>
                <a:lnTo>
                  <a:pt x="62" y="31"/>
                </a:lnTo>
                <a:lnTo>
                  <a:pt x="50" y="23"/>
                </a:lnTo>
                <a:lnTo>
                  <a:pt x="20" y="8"/>
                </a:lnTo>
                <a:lnTo>
                  <a:pt x="27" y="0"/>
                </a:lnTo>
                <a:lnTo>
                  <a:pt x="85" y="31"/>
                </a:lnTo>
                <a:lnTo>
                  <a:pt x="73" y="54"/>
                </a:lnTo>
                <a:lnTo>
                  <a:pt x="85" y="3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3" name="Freeform 111"/>
          <p:cNvSpPr>
            <a:spLocks/>
          </p:cNvSpPr>
          <p:nvPr/>
        </p:nvSpPr>
        <p:spPr bwMode="auto">
          <a:xfrm>
            <a:off x="7789863" y="4772025"/>
            <a:ext cx="204787" cy="184150"/>
          </a:xfrm>
          <a:custGeom>
            <a:avLst/>
            <a:gdLst/>
            <a:ahLst/>
            <a:cxnLst>
              <a:cxn ang="0">
                <a:pos x="85" y="69"/>
              </a:cxn>
              <a:cxn ang="0">
                <a:pos x="70" y="73"/>
              </a:cxn>
              <a:cxn ang="0">
                <a:pos x="73" y="88"/>
              </a:cxn>
              <a:cxn ang="0">
                <a:pos x="12" y="50"/>
              </a:cxn>
              <a:cxn ang="0">
                <a:pos x="0" y="38"/>
              </a:cxn>
              <a:cxn ang="0">
                <a:pos x="4" y="23"/>
              </a:cxn>
              <a:cxn ang="0">
                <a:pos x="12" y="8"/>
              </a:cxn>
              <a:cxn ang="0">
                <a:pos x="27" y="0"/>
              </a:cxn>
              <a:cxn ang="0">
                <a:pos x="31" y="11"/>
              </a:cxn>
              <a:cxn ang="0">
                <a:pos x="23" y="11"/>
              </a:cxn>
              <a:cxn ang="0">
                <a:pos x="16" y="19"/>
              </a:cxn>
              <a:cxn ang="0">
                <a:pos x="12" y="31"/>
              </a:cxn>
              <a:cxn ang="0">
                <a:pos x="12" y="38"/>
              </a:cxn>
              <a:cxn ang="0">
                <a:pos x="27" y="50"/>
              </a:cxn>
              <a:cxn ang="0">
                <a:pos x="27" y="38"/>
              </a:cxn>
              <a:cxn ang="0">
                <a:pos x="31" y="27"/>
              </a:cxn>
              <a:cxn ang="0">
                <a:pos x="47" y="15"/>
              </a:cxn>
              <a:cxn ang="0">
                <a:pos x="58" y="15"/>
              </a:cxn>
              <a:cxn ang="0">
                <a:pos x="85" y="31"/>
              </a:cxn>
              <a:cxn ang="0">
                <a:pos x="93" y="50"/>
              </a:cxn>
              <a:cxn ang="0">
                <a:pos x="50" y="61"/>
              </a:cxn>
              <a:cxn ang="0">
                <a:pos x="70" y="65"/>
              </a:cxn>
              <a:cxn ang="0">
                <a:pos x="81" y="58"/>
              </a:cxn>
              <a:cxn ang="0">
                <a:pos x="81" y="50"/>
              </a:cxn>
              <a:cxn ang="0">
                <a:pos x="77" y="38"/>
              </a:cxn>
              <a:cxn ang="0">
                <a:pos x="58" y="27"/>
              </a:cxn>
              <a:cxn ang="0">
                <a:pos x="43" y="27"/>
              </a:cxn>
              <a:cxn ang="0">
                <a:pos x="35" y="38"/>
              </a:cxn>
              <a:cxn ang="0">
                <a:pos x="35" y="46"/>
              </a:cxn>
              <a:cxn ang="0">
                <a:pos x="43" y="58"/>
              </a:cxn>
              <a:cxn ang="0">
                <a:pos x="89" y="65"/>
              </a:cxn>
              <a:cxn ang="0">
                <a:pos x="89" y="61"/>
              </a:cxn>
            </a:cxnLst>
            <a:rect l="0" t="0" r="r" b="b"/>
            <a:pathLst>
              <a:path w="94" h="89">
                <a:moveTo>
                  <a:pt x="89" y="61"/>
                </a:moveTo>
                <a:lnTo>
                  <a:pt x="85" y="69"/>
                </a:lnTo>
                <a:lnTo>
                  <a:pt x="81" y="73"/>
                </a:lnTo>
                <a:lnTo>
                  <a:pt x="70" y="73"/>
                </a:lnTo>
                <a:lnTo>
                  <a:pt x="77" y="77"/>
                </a:lnTo>
                <a:lnTo>
                  <a:pt x="73" y="88"/>
                </a:lnTo>
                <a:lnTo>
                  <a:pt x="20" y="58"/>
                </a:lnTo>
                <a:lnTo>
                  <a:pt x="12" y="50"/>
                </a:lnTo>
                <a:lnTo>
                  <a:pt x="4" y="42"/>
                </a:lnTo>
                <a:lnTo>
                  <a:pt x="0" y="38"/>
                </a:lnTo>
                <a:lnTo>
                  <a:pt x="0" y="31"/>
                </a:lnTo>
                <a:lnTo>
                  <a:pt x="4" y="23"/>
                </a:lnTo>
                <a:lnTo>
                  <a:pt x="8" y="15"/>
                </a:lnTo>
                <a:lnTo>
                  <a:pt x="12" y="8"/>
                </a:lnTo>
                <a:lnTo>
                  <a:pt x="20" y="0"/>
                </a:lnTo>
                <a:lnTo>
                  <a:pt x="27" y="0"/>
                </a:lnTo>
                <a:lnTo>
                  <a:pt x="39" y="0"/>
                </a:lnTo>
                <a:lnTo>
                  <a:pt x="31" y="11"/>
                </a:lnTo>
                <a:lnTo>
                  <a:pt x="27" y="11"/>
                </a:lnTo>
                <a:lnTo>
                  <a:pt x="23" y="11"/>
                </a:lnTo>
                <a:lnTo>
                  <a:pt x="20" y="11"/>
                </a:lnTo>
                <a:lnTo>
                  <a:pt x="16" y="19"/>
                </a:lnTo>
                <a:lnTo>
                  <a:pt x="12" y="23"/>
                </a:lnTo>
                <a:lnTo>
                  <a:pt x="12" y="31"/>
                </a:lnTo>
                <a:lnTo>
                  <a:pt x="12" y="34"/>
                </a:lnTo>
                <a:lnTo>
                  <a:pt x="12" y="38"/>
                </a:lnTo>
                <a:lnTo>
                  <a:pt x="20" y="42"/>
                </a:lnTo>
                <a:lnTo>
                  <a:pt x="27" y="50"/>
                </a:lnTo>
                <a:lnTo>
                  <a:pt x="27" y="42"/>
                </a:lnTo>
                <a:lnTo>
                  <a:pt x="27" y="38"/>
                </a:lnTo>
                <a:lnTo>
                  <a:pt x="27" y="34"/>
                </a:lnTo>
                <a:lnTo>
                  <a:pt x="31" y="27"/>
                </a:lnTo>
                <a:lnTo>
                  <a:pt x="39" y="19"/>
                </a:lnTo>
                <a:lnTo>
                  <a:pt x="47" y="15"/>
                </a:lnTo>
                <a:lnTo>
                  <a:pt x="54" y="11"/>
                </a:lnTo>
                <a:lnTo>
                  <a:pt x="58" y="15"/>
                </a:lnTo>
                <a:lnTo>
                  <a:pt x="73" y="19"/>
                </a:lnTo>
                <a:lnTo>
                  <a:pt x="85" y="31"/>
                </a:lnTo>
                <a:lnTo>
                  <a:pt x="93" y="38"/>
                </a:lnTo>
                <a:lnTo>
                  <a:pt x="93" y="50"/>
                </a:lnTo>
                <a:lnTo>
                  <a:pt x="89" y="61"/>
                </a:lnTo>
                <a:lnTo>
                  <a:pt x="50" y="61"/>
                </a:lnTo>
                <a:lnTo>
                  <a:pt x="58" y="65"/>
                </a:lnTo>
                <a:lnTo>
                  <a:pt x="70" y="65"/>
                </a:lnTo>
                <a:lnTo>
                  <a:pt x="73" y="65"/>
                </a:lnTo>
                <a:lnTo>
                  <a:pt x="81" y="58"/>
                </a:lnTo>
                <a:lnTo>
                  <a:pt x="81" y="54"/>
                </a:lnTo>
                <a:lnTo>
                  <a:pt x="81" y="50"/>
                </a:lnTo>
                <a:lnTo>
                  <a:pt x="81" y="42"/>
                </a:lnTo>
                <a:lnTo>
                  <a:pt x="77" y="38"/>
                </a:lnTo>
                <a:lnTo>
                  <a:pt x="66" y="31"/>
                </a:lnTo>
                <a:lnTo>
                  <a:pt x="58" y="27"/>
                </a:lnTo>
                <a:lnTo>
                  <a:pt x="50" y="23"/>
                </a:lnTo>
                <a:lnTo>
                  <a:pt x="43" y="27"/>
                </a:lnTo>
                <a:lnTo>
                  <a:pt x="39" y="31"/>
                </a:lnTo>
                <a:lnTo>
                  <a:pt x="35" y="38"/>
                </a:lnTo>
                <a:lnTo>
                  <a:pt x="35" y="42"/>
                </a:lnTo>
                <a:lnTo>
                  <a:pt x="35" y="46"/>
                </a:lnTo>
                <a:lnTo>
                  <a:pt x="39" y="54"/>
                </a:lnTo>
                <a:lnTo>
                  <a:pt x="43" y="58"/>
                </a:lnTo>
                <a:lnTo>
                  <a:pt x="50" y="61"/>
                </a:lnTo>
                <a:lnTo>
                  <a:pt x="89" y="65"/>
                </a:lnTo>
                <a:lnTo>
                  <a:pt x="50" y="61"/>
                </a:lnTo>
                <a:lnTo>
                  <a:pt x="89" y="6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4" name="Freeform 112"/>
          <p:cNvSpPr>
            <a:spLocks/>
          </p:cNvSpPr>
          <p:nvPr/>
        </p:nvSpPr>
        <p:spPr bwMode="auto">
          <a:xfrm>
            <a:off x="6265863" y="715963"/>
            <a:ext cx="193675" cy="185737"/>
          </a:xfrm>
          <a:custGeom>
            <a:avLst/>
            <a:gdLst/>
            <a:ahLst/>
            <a:cxnLst>
              <a:cxn ang="0">
                <a:pos x="27" y="0"/>
              </a:cxn>
              <a:cxn ang="0">
                <a:pos x="69" y="12"/>
              </a:cxn>
              <a:cxn ang="0">
                <a:pos x="76" y="20"/>
              </a:cxn>
              <a:cxn ang="0">
                <a:pos x="84" y="27"/>
              </a:cxn>
              <a:cxn ang="0">
                <a:pos x="88" y="35"/>
              </a:cxn>
              <a:cxn ang="0">
                <a:pos x="84" y="46"/>
              </a:cxn>
              <a:cxn ang="0">
                <a:pos x="80" y="54"/>
              </a:cxn>
              <a:cxn ang="0">
                <a:pos x="73" y="62"/>
              </a:cxn>
              <a:cxn ang="0">
                <a:pos x="69" y="66"/>
              </a:cxn>
              <a:cxn ang="0">
                <a:pos x="61" y="66"/>
              </a:cxn>
              <a:cxn ang="0">
                <a:pos x="50" y="62"/>
              </a:cxn>
              <a:cxn ang="0">
                <a:pos x="23" y="54"/>
              </a:cxn>
              <a:cxn ang="0">
                <a:pos x="11" y="89"/>
              </a:cxn>
              <a:cxn ang="0">
                <a:pos x="0" y="85"/>
              </a:cxn>
              <a:cxn ang="0">
                <a:pos x="27" y="0"/>
              </a:cxn>
              <a:cxn ang="0">
                <a:pos x="73" y="43"/>
              </a:cxn>
              <a:cxn ang="0">
                <a:pos x="73" y="35"/>
              </a:cxn>
              <a:cxn ang="0">
                <a:pos x="73" y="31"/>
              </a:cxn>
              <a:cxn ang="0">
                <a:pos x="69" y="27"/>
              </a:cxn>
              <a:cxn ang="0">
                <a:pos x="61" y="23"/>
              </a:cxn>
              <a:cxn ang="0">
                <a:pos x="38" y="12"/>
              </a:cxn>
              <a:cxn ang="0">
                <a:pos x="27" y="43"/>
              </a:cxn>
              <a:cxn ang="0">
                <a:pos x="50" y="50"/>
              </a:cxn>
              <a:cxn ang="0">
                <a:pos x="57" y="54"/>
              </a:cxn>
              <a:cxn ang="0">
                <a:pos x="65" y="54"/>
              </a:cxn>
              <a:cxn ang="0">
                <a:pos x="69" y="50"/>
              </a:cxn>
              <a:cxn ang="0">
                <a:pos x="73" y="43"/>
              </a:cxn>
              <a:cxn ang="0">
                <a:pos x="27" y="0"/>
              </a:cxn>
            </a:cxnLst>
            <a:rect l="0" t="0" r="r" b="b"/>
            <a:pathLst>
              <a:path w="89" h="90">
                <a:moveTo>
                  <a:pt x="27" y="0"/>
                </a:moveTo>
                <a:lnTo>
                  <a:pt x="69" y="12"/>
                </a:lnTo>
                <a:lnTo>
                  <a:pt x="76" y="20"/>
                </a:lnTo>
                <a:lnTo>
                  <a:pt x="84" y="27"/>
                </a:lnTo>
                <a:lnTo>
                  <a:pt x="88" y="35"/>
                </a:lnTo>
                <a:lnTo>
                  <a:pt x="84" y="46"/>
                </a:lnTo>
                <a:lnTo>
                  <a:pt x="80" y="54"/>
                </a:lnTo>
                <a:lnTo>
                  <a:pt x="73" y="62"/>
                </a:lnTo>
                <a:lnTo>
                  <a:pt x="69" y="66"/>
                </a:lnTo>
                <a:lnTo>
                  <a:pt x="61" y="66"/>
                </a:lnTo>
                <a:lnTo>
                  <a:pt x="50" y="62"/>
                </a:lnTo>
                <a:lnTo>
                  <a:pt x="23" y="54"/>
                </a:lnTo>
                <a:lnTo>
                  <a:pt x="11" y="89"/>
                </a:lnTo>
                <a:lnTo>
                  <a:pt x="0" y="85"/>
                </a:lnTo>
                <a:lnTo>
                  <a:pt x="27" y="0"/>
                </a:lnTo>
                <a:lnTo>
                  <a:pt x="73" y="43"/>
                </a:lnTo>
                <a:lnTo>
                  <a:pt x="73" y="35"/>
                </a:lnTo>
                <a:lnTo>
                  <a:pt x="73" y="31"/>
                </a:lnTo>
                <a:lnTo>
                  <a:pt x="69" y="27"/>
                </a:lnTo>
                <a:lnTo>
                  <a:pt x="61" y="23"/>
                </a:lnTo>
                <a:lnTo>
                  <a:pt x="38" y="12"/>
                </a:lnTo>
                <a:lnTo>
                  <a:pt x="27" y="43"/>
                </a:lnTo>
                <a:lnTo>
                  <a:pt x="50" y="50"/>
                </a:lnTo>
                <a:lnTo>
                  <a:pt x="57" y="54"/>
                </a:lnTo>
                <a:lnTo>
                  <a:pt x="65" y="54"/>
                </a:lnTo>
                <a:lnTo>
                  <a:pt x="69" y="50"/>
                </a:lnTo>
                <a:lnTo>
                  <a:pt x="73" y="43"/>
                </a:lnTo>
                <a:lnTo>
                  <a:pt x="27"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5" name="Freeform 113"/>
          <p:cNvSpPr>
            <a:spLocks/>
          </p:cNvSpPr>
          <p:nvPr/>
        </p:nvSpPr>
        <p:spPr bwMode="auto">
          <a:xfrm>
            <a:off x="6430963" y="819150"/>
            <a:ext cx="128587" cy="144463"/>
          </a:xfrm>
          <a:custGeom>
            <a:avLst/>
            <a:gdLst/>
            <a:ahLst/>
            <a:cxnLst>
              <a:cxn ang="0">
                <a:pos x="27" y="0"/>
              </a:cxn>
              <a:cxn ang="0">
                <a:pos x="35" y="4"/>
              </a:cxn>
              <a:cxn ang="0">
                <a:pos x="31" y="16"/>
              </a:cxn>
              <a:cxn ang="0">
                <a:pos x="39" y="12"/>
              </a:cxn>
              <a:cxn ang="0">
                <a:pos x="47" y="12"/>
              </a:cxn>
              <a:cxn ang="0">
                <a:pos x="54" y="12"/>
              </a:cxn>
              <a:cxn ang="0">
                <a:pos x="58" y="12"/>
              </a:cxn>
              <a:cxn ang="0">
                <a:pos x="50" y="23"/>
              </a:cxn>
              <a:cxn ang="0">
                <a:pos x="47" y="23"/>
              </a:cxn>
              <a:cxn ang="0">
                <a:pos x="43" y="19"/>
              </a:cxn>
              <a:cxn ang="0">
                <a:pos x="35" y="23"/>
              </a:cxn>
              <a:cxn ang="0">
                <a:pos x="27" y="27"/>
              </a:cxn>
              <a:cxn ang="0">
                <a:pos x="23" y="31"/>
              </a:cxn>
              <a:cxn ang="0">
                <a:pos x="12" y="69"/>
              </a:cxn>
              <a:cxn ang="0">
                <a:pos x="0" y="66"/>
              </a:cxn>
              <a:cxn ang="0">
                <a:pos x="27" y="0"/>
              </a:cxn>
            </a:cxnLst>
            <a:rect l="0" t="0" r="r" b="b"/>
            <a:pathLst>
              <a:path w="59" h="70">
                <a:moveTo>
                  <a:pt x="27" y="0"/>
                </a:moveTo>
                <a:lnTo>
                  <a:pt x="35" y="4"/>
                </a:lnTo>
                <a:lnTo>
                  <a:pt x="31" y="16"/>
                </a:lnTo>
                <a:lnTo>
                  <a:pt x="39" y="12"/>
                </a:lnTo>
                <a:lnTo>
                  <a:pt x="47" y="12"/>
                </a:lnTo>
                <a:lnTo>
                  <a:pt x="54" y="12"/>
                </a:lnTo>
                <a:lnTo>
                  <a:pt x="58" y="12"/>
                </a:lnTo>
                <a:lnTo>
                  <a:pt x="50" y="23"/>
                </a:lnTo>
                <a:lnTo>
                  <a:pt x="47" y="23"/>
                </a:lnTo>
                <a:lnTo>
                  <a:pt x="43" y="19"/>
                </a:lnTo>
                <a:lnTo>
                  <a:pt x="35" y="23"/>
                </a:lnTo>
                <a:lnTo>
                  <a:pt x="27" y="27"/>
                </a:lnTo>
                <a:lnTo>
                  <a:pt x="23" y="31"/>
                </a:lnTo>
                <a:lnTo>
                  <a:pt x="12" y="69"/>
                </a:lnTo>
                <a:lnTo>
                  <a:pt x="0" y="66"/>
                </a:lnTo>
                <a:lnTo>
                  <a:pt x="27"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6" name="Freeform 114"/>
          <p:cNvSpPr>
            <a:spLocks/>
          </p:cNvSpPr>
          <p:nvPr/>
        </p:nvSpPr>
        <p:spPr bwMode="auto">
          <a:xfrm>
            <a:off x="6534150" y="874713"/>
            <a:ext cx="142875" cy="144462"/>
          </a:xfrm>
          <a:custGeom>
            <a:avLst/>
            <a:gdLst/>
            <a:ahLst/>
            <a:cxnLst>
              <a:cxn ang="0">
                <a:pos x="19" y="58"/>
              </a:cxn>
              <a:cxn ang="0">
                <a:pos x="26" y="58"/>
              </a:cxn>
              <a:cxn ang="0">
                <a:pos x="30" y="58"/>
              </a:cxn>
              <a:cxn ang="0">
                <a:pos x="34" y="58"/>
              </a:cxn>
              <a:cxn ang="0">
                <a:pos x="38" y="58"/>
              </a:cxn>
              <a:cxn ang="0">
                <a:pos x="46" y="50"/>
              </a:cxn>
              <a:cxn ang="0">
                <a:pos x="49" y="42"/>
              </a:cxn>
              <a:cxn ang="0">
                <a:pos x="53" y="31"/>
              </a:cxn>
              <a:cxn ang="0">
                <a:pos x="53" y="27"/>
              </a:cxn>
              <a:cxn ang="0">
                <a:pos x="53" y="19"/>
              </a:cxn>
              <a:cxn ang="0">
                <a:pos x="49" y="15"/>
              </a:cxn>
              <a:cxn ang="0">
                <a:pos x="46" y="12"/>
              </a:cxn>
              <a:cxn ang="0">
                <a:pos x="42" y="12"/>
              </a:cxn>
              <a:cxn ang="0">
                <a:pos x="34" y="8"/>
              </a:cxn>
              <a:cxn ang="0">
                <a:pos x="30" y="8"/>
              </a:cxn>
              <a:cxn ang="0">
                <a:pos x="26" y="12"/>
              </a:cxn>
              <a:cxn ang="0">
                <a:pos x="19" y="19"/>
              </a:cxn>
              <a:cxn ang="0">
                <a:pos x="11" y="27"/>
              </a:cxn>
              <a:cxn ang="0">
                <a:pos x="11" y="35"/>
              </a:cxn>
              <a:cxn ang="0">
                <a:pos x="11" y="46"/>
              </a:cxn>
              <a:cxn ang="0">
                <a:pos x="11" y="50"/>
              </a:cxn>
              <a:cxn ang="0">
                <a:pos x="11" y="54"/>
              </a:cxn>
              <a:cxn ang="0">
                <a:pos x="19" y="58"/>
              </a:cxn>
              <a:cxn ang="0">
                <a:pos x="46" y="0"/>
              </a:cxn>
              <a:cxn ang="0">
                <a:pos x="57" y="8"/>
              </a:cxn>
              <a:cxn ang="0">
                <a:pos x="61" y="19"/>
              </a:cxn>
              <a:cxn ang="0">
                <a:pos x="65" y="23"/>
              </a:cxn>
              <a:cxn ang="0">
                <a:pos x="65" y="31"/>
              </a:cxn>
              <a:cxn ang="0">
                <a:pos x="61" y="46"/>
              </a:cxn>
              <a:cxn ang="0">
                <a:pos x="53" y="58"/>
              </a:cxn>
              <a:cxn ang="0">
                <a:pos x="42" y="65"/>
              </a:cxn>
              <a:cxn ang="0">
                <a:pos x="34" y="69"/>
              </a:cxn>
              <a:cxn ang="0">
                <a:pos x="30" y="69"/>
              </a:cxn>
              <a:cxn ang="0">
                <a:pos x="23" y="69"/>
              </a:cxn>
              <a:cxn ang="0">
                <a:pos x="15" y="65"/>
              </a:cxn>
              <a:cxn ang="0">
                <a:pos x="3" y="58"/>
              </a:cxn>
              <a:cxn ang="0">
                <a:pos x="3" y="54"/>
              </a:cxn>
              <a:cxn ang="0">
                <a:pos x="0" y="50"/>
              </a:cxn>
              <a:cxn ang="0">
                <a:pos x="0" y="35"/>
              </a:cxn>
              <a:cxn ang="0">
                <a:pos x="3" y="23"/>
              </a:cxn>
              <a:cxn ang="0">
                <a:pos x="11" y="8"/>
              </a:cxn>
              <a:cxn ang="0">
                <a:pos x="23" y="0"/>
              </a:cxn>
              <a:cxn ang="0">
                <a:pos x="26" y="0"/>
              </a:cxn>
              <a:cxn ang="0">
                <a:pos x="34" y="0"/>
              </a:cxn>
              <a:cxn ang="0">
                <a:pos x="46" y="0"/>
              </a:cxn>
              <a:cxn ang="0">
                <a:pos x="19" y="58"/>
              </a:cxn>
            </a:cxnLst>
            <a:rect l="0" t="0" r="r" b="b"/>
            <a:pathLst>
              <a:path w="66" h="70">
                <a:moveTo>
                  <a:pt x="19" y="58"/>
                </a:moveTo>
                <a:lnTo>
                  <a:pt x="26" y="58"/>
                </a:lnTo>
                <a:lnTo>
                  <a:pt x="30" y="58"/>
                </a:lnTo>
                <a:lnTo>
                  <a:pt x="34" y="58"/>
                </a:lnTo>
                <a:lnTo>
                  <a:pt x="38" y="58"/>
                </a:lnTo>
                <a:lnTo>
                  <a:pt x="46" y="50"/>
                </a:lnTo>
                <a:lnTo>
                  <a:pt x="49" y="42"/>
                </a:lnTo>
                <a:lnTo>
                  <a:pt x="53" y="31"/>
                </a:lnTo>
                <a:lnTo>
                  <a:pt x="53" y="27"/>
                </a:lnTo>
                <a:lnTo>
                  <a:pt x="53" y="19"/>
                </a:lnTo>
                <a:lnTo>
                  <a:pt x="49" y="15"/>
                </a:lnTo>
                <a:lnTo>
                  <a:pt x="46" y="12"/>
                </a:lnTo>
                <a:lnTo>
                  <a:pt x="42" y="12"/>
                </a:lnTo>
                <a:lnTo>
                  <a:pt x="34" y="8"/>
                </a:lnTo>
                <a:lnTo>
                  <a:pt x="30" y="8"/>
                </a:lnTo>
                <a:lnTo>
                  <a:pt x="26" y="12"/>
                </a:lnTo>
                <a:lnTo>
                  <a:pt x="19" y="19"/>
                </a:lnTo>
                <a:lnTo>
                  <a:pt x="11" y="27"/>
                </a:lnTo>
                <a:lnTo>
                  <a:pt x="11" y="35"/>
                </a:lnTo>
                <a:lnTo>
                  <a:pt x="11" y="46"/>
                </a:lnTo>
                <a:lnTo>
                  <a:pt x="11" y="50"/>
                </a:lnTo>
                <a:lnTo>
                  <a:pt x="11" y="54"/>
                </a:lnTo>
                <a:lnTo>
                  <a:pt x="19" y="58"/>
                </a:lnTo>
                <a:lnTo>
                  <a:pt x="46" y="0"/>
                </a:lnTo>
                <a:lnTo>
                  <a:pt x="57" y="8"/>
                </a:lnTo>
                <a:lnTo>
                  <a:pt x="61" y="19"/>
                </a:lnTo>
                <a:lnTo>
                  <a:pt x="65" y="23"/>
                </a:lnTo>
                <a:lnTo>
                  <a:pt x="65" y="31"/>
                </a:lnTo>
                <a:lnTo>
                  <a:pt x="61" y="46"/>
                </a:lnTo>
                <a:lnTo>
                  <a:pt x="53" y="58"/>
                </a:lnTo>
                <a:lnTo>
                  <a:pt x="42" y="65"/>
                </a:lnTo>
                <a:lnTo>
                  <a:pt x="34" y="69"/>
                </a:lnTo>
                <a:lnTo>
                  <a:pt x="30" y="69"/>
                </a:lnTo>
                <a:lnTo>
                  <a:pt x="23" y="69"/>
                </a:lnTo>
                <a:lnTo>
                  <a:pt x="15" y="65"/>
                </a:lnTo>
                <a:lnTo>
                  <a:pt x="3" y="58"/>
                </a:lnTo>
                <a:lnTo>
                  <a:pt x="3" y="54"/>
                </a:lnTo>
                <a:lnTo>
                  <a:pt x="0" y="50"/>
                </a:lnTo>
                <a:lnTo>
                  <a:pt x="0" y="35"/>
                </a:lnTo>
                <a:lnTo>
                  <a:pt x="3" y="23"/>
                </a:lnTo>
                <a:lnTo>
                  <a:pt x="11" y="8"/>
                </a:lnTo>
                <a:lnTo>
                  <a:pt x="23" y="0"/>
                </a:lnTo>
                <a:lnTo>
                  <a:pt x="26" y="0"/>
                </a:lnTo>
                <a:lnTo>
                  <a:pt x="34" y="0"/>
                </a:lnTo>
                <a:lnTo>
                  <a:pt x="46" y="0"/>
                </a:lnTo>
                <a:lnTo>
                  <a:pt x="19" y="58"/>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7" name="Freeform 115"/>
          <p:cNvSpPr>
            <a:spLocks/>
          </p:cNvSpPr>
          <p:nvPr/>
        </p:nvSpPr>
        <p:spPr bwMode="auto">
          <a:xfrm>
            <a:off x="6673850" y="938213"/>
            <a:ext cx="134938" cy="146050"/>
          </a:xfrm>
          <a:custGeom>
            <a:avLst/>
            <a:gdLst/>
            <a:ahLst/>
            <a:cxnLst>
              <a:cxn ang="0">
                <a:pos x="46" y="4"/>
              </a:cxn>
              <a:cxn ang="0">
                <a:pos x="57" y="8"/>
              </a:cxn>
              <a:cxn ang="0">
                <a:pos x="61" y="15"/>
              </a:cxn>
              <a:cxn ang="0">
                <a:pos x="61" y="27"/>
              </a:cxn>
              <a:cxn ang="0">
                <a:pos x="61" y="38"/>
              </a:cxn>
              <a:cxn ang="0">
                <a:pos x="50" y="31"/>
              </a:cxn>
              <a:cxn ang="0">
                <a:pos x="50" y="27"/>
              </a:cxn>
              <a:cxn ang="0">
                <a:pos x="50" y="19"/>
              </a:cxn>
              <a:cxn ang="0">
                <a:pos x="50" y="15"/>
              </a:cxn>
              <a:cxn ang="0">
                <a:pos x="42" y="11"/>
              </a:cxn>
              <a:cxn ang="0">
                <a:pos x="38" y="11"/>
              </a:cxn>
              <a:cxn ang="0">
                <a:pos x="34" y="11"/>
              </a:cxn>
              <a:cxn ang="0">
                <a:pos x="31" y="11"/>
              </a:cxn>
              <a:cxn ang="0">
                <a:pos x="23" y="15"/>
              </a:cxn>
              <a:cxn ang="0">
                <a:pos x="19" y="19"/>
              </a:cxn>
              <a:cxn ang="0">
                <a:pos x="15" y="27"/>
              </a:cxn>
              <a:cxn ang="0">
                <a:pos x="11" y="34"/>
              </a:cxn>
              <a:cxn ang="0">
                <a:pos x="11" y="46"/>
              </a:cxn>
              <a:cxn ang="0">
                <a:pos x="11" y="50"/>
              </a:cxn>
              <a:cxn ang="0">
                <a:pos x="19" y="57"/>
              </a:cxn>
              <a:cxn ang="0">
                <a:pos x="27" y="57"/>
              </a:cxn>
              <a:cxn ang="0">
                <a:pos x="31" y="57"/>
              </a:cxn>
              <a:cxn ang="0">
                <a:pos x="34" y="54"/>
              </a:cxn>
              <a:cxn ang="0">
                <a:pos x="42" y="50"/>
              </a:cxn>
              <a:cxn ang="0">
                <a:pos x="50" y="54"/>
              </a:cxn>
              <a:cxn ang="0">
                <a:pos x="42" y="65"/>
              </a:cxn>
              <a:cxn ang="0">
                <a:pos x="34" y="69"/>
              </a:cxn>
              <a:cxn ang="0">
                <a:pos x="23" y="69"/>
              </a:cxn>
              <a:cxn ang="0">
                <a:pos x="15" y="65"/>
              </a:cxn>
              <a:cxn ang="0">
                <a:pos x="4" y="57"/>
              </a:cxn>
              <a:cxn ang="0">
                <a:pos x="0" y="54"/>
              </a:cxn>
              <a:cxn ang="0">
                <a:pos x="0" y="46"/>
              </a:cxn>
              <a:cxn ang="0">
                <a:pos x="0" y="34"/>
              </a:cxn>
              <a:cxn ang="0">
                <a:pos x="4" y="23"/>
              </a:cxn>
              <a:cxn ang="0">
                <a:pos x="11" y="8"/>
              </a:cxn>
              <a:cxn ang="0">
                <a:pos x="23" y="0"/>
              </a:cxn>
              <a:cxn ang="0">
                <a:pos x="34" y="0"/>
              </a:cxn>
              <a:cxn ang="0">
                <a:pos x="46" y="4"/>
              </a:cxn>
            </a:cxnLst>
            <a:rect l="0" t="0" r="r" b="b"/>
            <a:pathLst>
              <a:path w="62" h="70">
                <a:moveTo>
                  <a:pt x="46" y="4"/>
                </a:moveTo>
                <a:lnTo>
                  <a:pt x="57" y="8"/>
                </a:lnTo>
                <a:lnTo>
                  <a:pt x="61" y="15"/>
                </a:lnTo>
                <a:lnTo>
                  <a:pt x="61" y="27"/>
                </a:lnTo>
                <a:lnTo>
                  <a:pt x="61" y="38"/>
                </a:lnTo>
                <a:lnTo>
                  <a:pt x="50" y="31"/>
                </a:lnTo>
                <a:lnTo>
                  <a:pt x="50" y="27"/>
                </a:lnTo>
                <a:lnTo>
                  <a:pt x="50" y="19"/>
                </a:lnTo>
                <a:lnTo>
                  <a:pt x="50" y="15"/>
                </a:lnTo>
                <a:lnTo>
                  <a:pt x="42" y="11"/>
                </a:lnTo>
                <a:lnTo>
                  <a:pt x="38" y="11"/>
                </a:lnTo>
                <a:lnTo>
                  <a:pt x="34" y="11"/>
                </a:lnTo>
                <a:lnTo>
                  <a:pt x="31" y="11"/>
                </a:lnTo>
                <a:lnTo>
                  <a:pt x="23" y="15"/>
                </a:lnTo>
                <a:lnTo>
                  <a:pt x="19" y="19"/>
                </a:lnTo>
                <a:lnTo>
                  <a:pt x="15" y="27"/>
                </a:lnTo>
                <a:lnTo>
                  <a:pt x="11" y="34"/>
                </a:lnTo>
                <a:lnTo>
                  <a:pt x="11" y="46"/>
                </a:lnTo>
                <a:lnTo>
                  <a:pt x="11" y="50"/>
                </a:lnTo>
                <a:lnTo>
                  <a:pt x="19" y="57"/>
                </a:lnTo>
                <a:lnTo>
                  <a:pt x="27" y="57"/>
                </a:lnTo>
                <a:lnTo>
                  <a:pt x="31" y="57"/>
                </a:lnTo>
                <a:lnTo>
                  <a:pt x="34" y="54"/>
                </a:lnTo>
                <a:lnTo>
                  <a:pt x="42" y="50"/>
                </a:lnTo>
                <a:lnTo>
                  <a:pt x="50" y="54"/>
                </a:lnTo>
                <a:lnTo>
                  <a:pt x="42" y="65"/>
                </a:lnTo>
                <a:lnTo>
                  <a:pt x="34" y="69"/>
                </a:lnTo>
                <a:lnTo>
                  <a:pt x="23" y="69"/>
                </a:lnTo>
                <a:lnTo>
                  <a:pt x="15" y="65"/>
                </a:lnTo>
                <a:lnTo>
                  <a:pt x="4" y="57"/>
                </a:lnTo>
                <a:lnTo>
                  <a:pt x="0" y="54"/>
                </a:lnTo>
                <a:lnTo>
                  <a:pt x="0" y="46"/>
                </a:lnTo>
                <a:lnTo>
                  <a:pt x="0" y="34"/>
                </a:lnTo>
                <a:lnTo>
                  <a:pt x="4" y="23"/>
                </a:lnTo>
                <a:lnTo>
                  <a:pt x="11" y="8"/>
                </a:lnTo>
                <a:lnTo>
                  <a:pt x="23" y="0"/>
                </a:lnTo>
                <a:lnTo>
                  <a:pt x="34" y="0"/>
                </a:lnTo>
                <a:lnTo>
                  <a:pt x="46" y="4"/>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8" name="Freeform 116"/>
          <p:cNvSpPr>
            <a:spLocks/>
          </p:cNvSpPr>
          <p:nvPr/>
        </p:nvSpPr>
        <p:spPr bwMode="auto">
          <a:xfrm>
            <a:off x="6797675" y="1003300"/>
            <a:ext cx="146050" cy="152400"/>
          </a:xfrm>
          <a:custGeom>
            <a:avLst/>
            <a:gdLst/>
            <a:ahLst/>
            <a:cxnLst>
              <a:cxn ang="0">
                <a:pos x="50" y="7"/>
              </a:cxn>
              <a:cxn ang="0">
                <a:pos x="58" y="11"/>
              </a:cxn>
              <a:cxn ang="0">
                <a:pos x="62" y="15"/>
              </a:cxn>
              <a:cxn ang="0">
                <a:pos x="66" y="23"/>
              </a:cxn>
              <a:cxn ang="0">
                <a:pos x="66" y="26"/>
              </a:cxn>
              <a:cxn ang="0">
                <a:pos x="66" y="42"/>
              </a:cxn>
              <a:cxn ang="0">
                <a:pos x="58" y="53"/>
              </a:cxn>
              <a:cxn ang="0">
                <a:pos x="16" y="30"/>
              </a:cxn>
              <a:cxn ang="0">
                <a:pos x="12" y="38"/>
              </a:cxn>
              <a:cxn ang="0">
                <a:pos x="12" y="46"/>
              </a:cxn>
              <a:cxn ang="0">
                <a:pos x="12" y="53"/>
              </a:cxn>
              <a:cxn ang="0">
                <a:pos x="20" y="57"/>
              </a:cxn>
              <a:cxn ang="0">
                <a:pos x="27" y="61"/>
              </a:cxn>
              <a:cxn ang="0">
                <a:pos x="35" y="61"/>
              </a:cxn>
              <a:cxn ang="0">
                <a:pos x="43" y="57"/>
              </a:cxn>
              <a:cxn ang="0">
                <a:pos x="54" y="61"/>
              </a:cxn>
              <a:cxn ang="0">
                <a:pos x="47" y="65"/>
              </a:cxn>
              <a:cxn ang="0">
                <a:pos x="39" y="69"/>
              </a:cxn>
              <a:cxn ang="0">
                <a:pos x="31" y="73"/>
              </a:cxn>
              <a:cxn ang="0">
                <a:pos x="23" y="69"/>
              </a:cxn>
              <a:cxn ang="0">
                <a:pos x="16" y="65"/>
              </a:cxn>
              <a:cxn ang="0">
                <a:pos x="4" y="57"/>
              </a:cxn>
              <a:cxn ang="0">
                <a:pos x="0" y="46"/>
              </a:cxn>
              <a:cxn ang="0">
                <a:pos x="0" y="42"/>
              </a:cxn>
              <a:cxn ang="0">
                <a:pos x="0" y="34"/>
              </a:cxn>
              <a:cxn ang="0">
                <a:pos x="4" y="23"/>
              </a:cxn>
              <a:cxn ang="0">
                <a:pos x="16" y="11"/>
              </a:cxn>
              <a:cxn ang="0">
                <a:pos x="27" y="3"/>
              </a:cxn>
              <a:cxn ang="0">
                <a:pos x="31" y="0"/>
              </a:cxn>
              <a:cxn ang="0">
                <a:pos x="39" y="0"/>
              </a:cxn>
              <a:cxn ang="0">
                <a:pos x="50" y="7"/>
              </a:cxn>
              <a:cxn ang="0">
                <a:pos x="50" y="42"/>
              </a:cxn>
              <a:cxn ang="0">
                <a:pos x="54" y="30"/>
              </a:cxn>
              <a:cxn ang="0">
                <a:pos x="54" y="23"/>
              </a:cxn>
              <a:cxn ang="0">
                <a:pos x="54" y="19"/>
              </a:cxn>
              <a:cxn ang="0">
                <a:pos x="47" y="15"/>
              </a:cxn>
              <a:cxn ang="0">
                <a:pos x="39" y="11"/>
              </a:cxn>
              <a:cxn ang="0">
                <a:pos x="31" y="11"/>
              </a:cxn>
              <a:cxn ang="0">
                <a:pos x="23" y="15"/>
              </a:cxn>
              <a:cxn ang="0">
                <a:pos x="20" y="23"/>
              </a:cxn>
              <a:cxn ang="0">
                <a:pos x="50" y="42"/>
              </a:cxn>
              <a:cxn ang="0">
                <a:pos x="50" y="3"/>
              </a:cxn>
              <a:cxn ang="0">
                <a:pos x="50" y="42"/>
              </a:cxn>
              <a:cxn ang="0">
                <a:pos x="50" y="7"/>
              </a:cxn>
            </a:cxnLst>
            <a:rect l="0" t="0" r="r" b="b"/>
            <a:pathLst>
              <a:path w="67" h="74">
                <a:moveTo>
                  <a:pt x="50" y="7"/>
                </a:moveTo>
                <a:lnTo>
                  <a:pt x="58" y="11"/>
                </a:lnTo>
                <a:lnTo>
                  <a:pt x="62" y="15"/>
                </a:lnTo>
                <a:lnTo>
                  <a:pt x="66" y="23"/>
                </a:lnTo>
                <a:lnTo>
                  <a:pt x="66" y="26"/>
                </a:lnTo>
                <a:lnTo>
                  <a:pt x="66" y="42"/>
                </a:lnTo>
                <a:lnTo>
                  <a:pt x="58" y="53"/>
                </a:lnTo>
                <a:lnTo>
                  <a:pt x="16" y="30"/>
                </a:lnTo>
                <a:lnTo>
                  <a:pt x="12" y="38"/>
                </a:lnTo>
                <a:lnTo>
                  <a:pt x="12" y="46"/>
                </a:lnTo>
                <a:lnTo>
                  <a:pt x="12" y="53"/>
                </a:lnTo>
                <a:lnTo>
                  <a:pt x="20" y="57"/>
                </a:lnTo>
                <a:lnTo>
                  <a:pt x="27" y="61"/>
                </a:lnTo>
                <a:lnTo>
                  <a:pt x="35" y="61"/>
                </a:lnTo>
                <a:lnTo>
                  <a:pt x="43" y="57"/>
                </a:lnTo>
                <a:lnTo>
                  <a:pt x="54" y="61"/>
                </a:lnTo>
                <a:lnTo>
                  <a:pt x="47" y="65"/>
                </a:lnTo>
                <a:lnTo>
                  <a:pt x="39" y="69"/>
                </a:lnTo>
                <a:lnTo>
                  <a:pt x="31" y="73"/>
                </a:lnTo>
                <a:lnTo>
                  <a:pt x="23" y="69"/>
                </a:lnTo>
                <a:lnTo>
                  <a:pt x="16" y="65"/>
                </a:lnTo>
                <a:lnTo>
                  <a:pt x="4" y="57"/>
                </a:lnTo>
                <a:lnTo>
                  <a:pt x="0" y="46"/>
                </a:lnTo>
                <a:lnTo>
                  <a:pt x="0" y="42"/>
                </a:lnTo>
                <a:lnTo>
                  <a:pt x="0" y="34"/>
                </a:lnTo>
                <a:lnTo>
                  <a:pt x="4" y="23"/>
                </a:lnTo>
                <a:lnTo>
                  <a:pt x="16" y="11"/>
                </a:lnTo>
                <a:lnTo>
                  <a:pt x="27" y="3"/>
                </a:lnTo>
                <a:lnTo>
                  <a:pt x="31" y="0"/>
                </a:lnTo>
                <a:lnTo>
                  <a:pt x="39" y="0"/>
                </a:lnTo>
                <a:lnTo>
                  <a:pt x="50" y="7"/>
                </a:lnTo>
                <a:lnTo>
                  <a:pt x="50" y="42"/>
                </a:lnTo>
                <a:lnTo>
                  <a:pt x="54" y="30"/>
                </a:lnTo>
                <a:lnTo>
                  <a:pt x="54" y="23"/>
                </a:lnTo>
                <a:lnTo>
                  <a:pt x="54" y="19"/>
                </a:lnTo>
                <a:lnTo>
                  <a:pt x="47" y="15"/>
                </a:lnTo>
                <a:lnTo>
                  <a:pt x="39" y="11"/>
                </a:lnTo>
                <a:lnTo>
                  <a:pt x="31" y="11"/>
                </a:lnTo>
                <a:lnTo>
                  <a:pt x="23" y="15"/>
                </a:lnTo>
                <a:lnTo>
                  <a:pt x="20" y="23"/>
                </a:lnTo>
                <a:lnTo>
                  <a:pt x="50" y="42"/>
                </a:lnTo>
                <a:lnTo>
                  <a:pt x="50" y="3"/>
                </a:lnTo>
                <a:lnTo>
                  <a:pt x="50" y="42"/>
                </a:lnTo>
                <a:lnTo>
                  <a:pt x="50" y="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49" name="Freeform 117"/>
          <p:cNvSpPr>
            <a:spLocks/>
          </p:cNvSpPr>
          <p:nvPr/>
        </p:nvSpPr>
        <p:spPr bwMode="auto">
          <a:xfrm>
            <a:off x="6924675" y="1081088"/>
            <a:ext cx="142875" cy="146050"/>
          </a:xfrm>
          <a:custGeom>
            <a:avLst/>
            <a:gdLst/>
            <a:ahLst/>
            <a:cxnLst>
              <a:cxn ang="0">
                <a:pos x="15" y="35"/>
              </a:cxn>
              <a:cxn ang="0">
                <a:pos x="12" y="38"/>
              </a:cxn>
              <a:cxn ang="0">
                <a:pos x="12" y="42"/>
              </a:cxn>
              <a:cxn ang="0">
                <a:pos x="15" y="50"/>
              </a:cxn>
              <a:cxn ang="0">
                <a:pos x="19" y="58"/>
              </a:cxn>
              <a:cxn ang="0">
                <a:pos x="27" y="58"/>
              </a:cxn>
              <a:cxn ang="0">
                <a:pos x="31" y="61"/>
              </a:cxn>
              <a:cxn ang="0">
                <a:pos x="35" y="58"/>
              </a:cxn>
              <a:cxn ang="0">
                <a:pos x="38" y="58"/>
              </a:cxn>
              <a:cxn ang="0">
                <a:pos x="42" y="54"/>
              </a:cxn>
              <a:cxn ang="0">
                <a:pos x="38" y="50"/>
              </a:cxn>
              <a:cxn ang="0">
                <a:pos x="35" y="42"/>
              </a:cxn>
              <a:cxn ang="0">
                <a:pos x="27" y="35"/>
              </a:cxn>
              <a:cxn ang="0">
                <a:pos x="19" y="23"/>
              </a:cxn>
              <a:cxn ang="0">
                <a:pos x="19" y="15"/>
              </a:cxn>
              <a:cxn ang="0">
                <a:pos x="19" y="8"/>
              </a:cxn>
              <a:cxn ang="0">
                <a:pos x="27" y="4"/>
              </a:cxn>
              <a:cxn ang="0">
                <a:pos x="35" y="0"/>
              </a:cxn>
              <a:cxn ang="0">
                <a:pos x="42" y="0"/>
              </a:cxn>
              <a:cxn ang="0">
                <a:pos x="54" y="4"/>
              </a:cxn>
              <a:cxn ang="0">
                <a:pos x="61" y="11"/>
              </a:cxn>
              <a:cxn ang="0">
                <a:pos x="65" y="19"/>
              </a:cxn>
              <a:cxn ang="0">
                <a:pos x="65" y="23"/>
              </a:cxn>
              <a:cxn ang="0">
                <a:pos x="65" y="31"/>
              </a:cxn>
              <a:cxn ang="0">
                <a:pos x="65" y="35"/>
              </a:cxn>
              <a:cxn ang="0">
                <a:pos x="54" y="31"/>
              </a:cxn>
              <a:cxn ang="0">
                <a:pos x="58" y="27"/>
              </a:cxn>
              <a:cxn ang="0">
                <a:pos x="58" y="23"/>
              </a:cxn>
              <a:cxn ang="0">
                <a:pos x="54" y="19"/>
              </a:cxn>
              <a:cxn ang="0">
                <a:pos x="46" y="11"/>
              </a:cxn>
              <a:cxn ang="0">
                <a:pos x="42" y="8"/>
              </a:cxn>
              <a:cxn ang="0">
                <a:pos x="38" y="8"/>
              </a:cxn>
              <a:cxn ang="0">
                <a:pos x="35" y="11"/>
              </a:cxn>
              <a:cxn ang="0">
                <a:pos x="31" y="11"/>
              </a:cxn>
              <a:cxn ang="0">
                <a:pos x="31" y="15"/>
              </a:cxn>
              <a:cxn ang="0">
                <a:pos x="31" y="19"/>
              </a:cxn>
              <a:cxn ang="0">
                <a:pos x="35" y="27"/>
              </a:cxn>
              <a:cxn ang="0">
                <a:pos x="42" y="31"/>
              </a:cxn>
              <a:cxn ang="0">
                <a:pos x="50" y="46"/>
              </a:cxn>
              <a:cxn ang="0">
                <a:pos x="54" y="54"/>
              </a:cxn>
              <a:cxn ang="0">
                <a:pos x="50" y="61"/>
              </a:cxn>
              <a:cxn ang="0">
                <a:pos x="42" y="65"/>
              </a:cxn>
              <a:cxn ang="0">
                <a:pos x="35" y="69"/>
              </a:cxn>
              <a:cxn ang="0">
                <a:pos x="27" y="69"/>
              </a:cxn>
              <a:cxn ang="0">
                <a:pos x="15" y="65"/>
              </a:cxn>
              <a:cxn ang="0">
                <a:pos x="4" y="58"/>
              </a:cxn>
              <a:cxn ang="0">
                <a:pos x="4" y="50"/>
              </a:cxn>
              <a:cxn ang="0">
                <a:pos x="0" y="46"/>
              </a:cxn>
              <a:cxn ang="0">
                <a:pos x="0" y="38"/>
              </a:cxn>
              <a:cxn ang="0">
                <a:pos x="4" y="31"/>
              </a:cxn>
              <a:cxn ang="0">
                <a:pos x="15" y="35"/>
              </a:cxn>
              <a:cxn ang="0">
                <a:pos x="54" y="4"/>
              </a:cxn>
              <a:cxn ang="0">
                <a:pos x="15" y="35"/>
              </a:cxn>
            </a:cxnLst>
            <a:rect l="0" t="0" r="r" b="b"/>
            <a:pathLst>
              <a:path w="66" h="70">
                <a:moveTo>
                  <a:pt x="15" y="35"/>
                </a:moveTo>
                <a:lnTo>
                  <a:pt x="12" y="38"/>
                </a:lnTo>
                <a:lnTo>
                  <a:pt x="12" y="42"/>
                </a:lnTo>
                <a:lnTo>
                  <a:pt x="15" y="50"/>
                </a:lnTo>
                <a:lnTo>
                  <a:pt x="19" y="58"/>
                </a:lnTo>
                <a:lnTo>
                  <a:pt x="27" y="58"/>
                </a:lnTo>
                <a:lnTo>
                  <a:pt x="31" y="61"/>
                </a:lnTo>
                <a:lnTo>
                  <a:pt x="35" y="58"/>
                </a:lnTo>
                <a:lnTo>
                  <a:pt x="38" y="58"/>
                </a:lnTo>
                <a:lnTo>
                  <a:pt x="42" y="54"/>
                </a:lnTo>
                <a:lnTo>
                  <a:pt x="38" y="50"/>
                </a:lnTo>
                <a:lnTo>
                  <a:pt x="35" y="42"/>
                </a:lnTo>
                <a:lnTo>
                  <a:pt x="27" y="35"/>
                </a:lnTo>
                <a:lnTo>
                  <a:pt x="19" y="23"/>
                </a:lnTo>
                <a:lnTo>
                  <a:pt x="19" y="15"/>
                </a:lnTo>
                <a:lnTo>
                  <a:pt x="19" y="8"/>
                </a:lnTo>
                <a:lnTo>
                  <a:pt x="27" y="4"/>
                </a:lnTo>
                <a:lnTo>
                  <a:pt x="35" y="0"/>
                </a:lnTo>
                <a:lnTo>
                  <a:pt x="42" y="0"/>
                </a:lnTo>
                <a:lnTo>
                  <a:pt x="54" y="4"/>
                </a:lnTo>
                <a:lnTo>
                  <a:pt x="61" y="11"/>
                </a:lnTo>
                <a:lnTo>
                  <a:pt x="65" y="19"/>
                </a:lnTo>
                <a:lnTo>
                  <a:pt x="65" y="23"/>
                </a:lnTo>
                <a:lnTo>
                  <a:pt x="65" y="31"/>
                </a:lnTo>
                <a:lnTo>
                  <a:pt x="65" y="35"/>
                </a:lnTo>
                <a:lnTo>
                  <a:pt x="54" y="31"/>
                </a:lnTo>
                <a:lnTo>
                  <a:pt x="58" y="27"/>
                </a:lnTo>
                <a:lnTo>
                  <a:pt x="58" y="23"/>
                </a:lnTo>
                <a:lnTo>
                  <a:pt x="54" y="19"/>
                </a:lnTo>
                <a:lnTo>
                  <a:pt x="46" y="11"/>
                </a:lnTo>
                <a:lnTo>
                  <a:pt x="42" y="8"/>
                </a:lnTo>
                <a:lnTo>
                  <a:pt x="38" y="8"/>
                </a:lnTo>
                <a:lnTo>
                  <a:pt x="35" y="11"/>
                </a:lnTo>
                <a:lnTo>
                  <a:pt x="31" y="11"/>
                </a:lnTo>
                <a:lnTo>
                  <a:pt x="31" y="15"/>
                </a:lnTo>
                <a:lnTo>
                  <a:pt x="31" y="19"/>
                </a:lnTo>
                <a:lnTo>
                  <a:pt x="35" y="27"/>
                </a:lnTo>
                <a:lnTo>
                  <a:pt x="42" y="31"/>
                </a:lnTo>
                <a:lnTo>
                  <a:pt x="50" y="46"/>
                </a:lnTo>
                <a:lnTo>
                  <a:pt x="54" y="54"/>
                </a:lnTo>
                <a:lnTo>
                  <a:pt x="50" y="61"/>
                </a:lnTo>
                <a:lnTo>
                  <a:pt x="42" y="65"/>
                </a:lnTo>
                <a:lnTo>
                  <a:pt x="35" y="69"/>
                </a:lnTo>
                <a:lnTo>
                  <a:pt x="27" y="69"/>
                </a:lnTo>
                <a:lnTo>
                  <a:pt x="15" y="65"/>
                </a:lnTo>
                <a:lnTo>
                  <a:pt x="4" y="58"/>
                </a:lnTo>
                <a:lnTo>
                  <a:pt x="4" y="50"/>
                </a:lnTo>
                <a:lnTo>
                  <a:pt x="0" y="46"/>
                </a:lnTo>
                <a:lnTo>
                  <a:pt x="0" y="38"/>
                </a:lnTo>
                <a:lnTo>
                  <a:pt x="4" y="31"/>
                </a:lnTo>
                <a:lnTo>
                  <a:pt x="15" y="35"/>
                </a:lnTo>
                <a:lnTo>
                  <a:pt x="54" y="4"/>
                </a:lnTo>
                <a:lnTo>
                  <a:pt x="15" y="3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0" name="Freeform 118"/>
          <p:cNvSpPr>
            <a:spLocks/>
          </p:cNvSpPr>
          <p:nvPr/>
        </p:nvSpPr>
        <p:spPr bwMode="auto">
          <a:xfrm>
            <a:off x="7040563" y="1160463"/>
            <a:ext cx="152400" cy="144462"/>
          </a:xfrm>
          <a:custGeom>
            <a:avLst/>
            <a:gdLst/>
            <a:ahLst/>
            <a:cxnLst>
              <a:cxn ang="0">
                <a:pos x="15" y="35"/>
              </a:cxn>
              <a:cxn ang="0">
                <a:pos x="11" y="39"/>
              </a:cxn>
              <a:cxn ang="0">
                <a:pos x="11" y="43"/>
              </a:cxn>
              <a:cxn ang="0">
                <a:pos x="15" y="50"/>
              </a:cxn>
              <a:cxn ang="0">
                <a:pos x="19" y="54"/>
              </a:cxn>
              <a:cxn ang="0">
                <a:pos x="27" y="58"/>
              </a:cxn>
              <a:cxn ang="0">
                <a:pos x="31" y="58"/>
              </a:cxn>
              <a:cxn ang="0">
                <a:pos x="34" y="58"/>
              </a:cxn>
              <a:cxn ang="0">
                <a:pos x="38" y="54"/>
              </a:cxn>
              <a:cxn ang="0">
                <a:pos x="42" y="50"/>
              </a:cxn>
              <a:cxn ang="0">
                <a:pos x="38" y="46"/>
              </a:cxn>
              <a:cxn ang="0">
                <a:pos x="34" y="39"/>
              </a:cxn>
              <a:cxn ang="0">
                <a:pos x="27" y="31"/>
              </a:cxn>
              <a:cxn ang="0">
                <a:pos x="19" y="23"/>
              </a:cxn>
              <a:cxn ang="0">
                <a:pos x="19" y="16"/>
              </a:cxn>
              <a:cxn ang="0">
                <a:pos x="23" y="8"/>
              </a:cxn>
              <a:cxn ang="0">
                <a:pos x="27" y="0"/>
              </a:cxn>
              <a:cxn ang="0">
                <a:pos x="38" y="0"/>
              </a:cxn>
              <a:cxn ang="0">
                <a:pos x="46" y="0"/>
              </a:cxn>
              <a:cxn ang="0">
                <a:pos x="54" y="4"/>
              </a:cxn>
              <a:cxn ang="0">
                <a:pos x="65" y="16"/>
              </a:cxn>
              <a:cxn ang="0">
                <a:pos x="65" y="20"/>
              </a:cxn>
              <a:cxn ang="0">
                <a:pos x="69" y="23"/>
              </a:cxn>
              <a:cxn ang="0">
                <a:pos x="65" y="31"/>
              </a:cxn>
              <a:cxn ang="0">
                <a:pos x="65" y="39"/>
              </a:cxn>
              <a:cxn ang="0">
                <a:pos x="54" y="31"/>
              </a:cxn>
              <a:cxn ang="0">
                <a:pos x="57" y="27"/>
              </a:cxn>
              <a:cxn ang="0">
                <a:pos x="57" y="23"/>
              </a:cxn>
              <a:cxn ang="0">
                <a:pos x="54" y="20"/>
              </a:cxn>
              <a:cxn ang="0">
                <a:pos x="50" y="12"/>
              </a:cxn>
              <a:cxn ang="0">
                <a:pos x="42" y="8"/>
              </a:cxn>
              <a:cxn ang="0">
                <a:pos x="38" y="8"/>
              </a:cxn>
              <a:cxn ang="0">
                <a:pos x="34" y="8"/>
              </a:cxn>
              <a:cxn ang="0">
                <a:pos x="34" y="12"/>
              </a:cxn>
              <a:cxn ang="0">
                <a:pos x="31" y="16"/>
              </a:cxn>
              <a:cxn ang="0">
                <a:pos x="31" y="20"/>
              </a:cxn>
              <a:cxn ang="0">
                <a:pos x="38" y="27"/>
              </a:cxn>
              <a:cxn ang="0">
                <a:pos x="42" y="31"/>
              </a:cxn>
              <a:cxn ang="0">
                <a:pos x="50" y="46"/>
              </a:cxn>
              <a:cxn ang="0">
                <a:pos x="54" y="54"/>
              </a:cxn>
              <a:cxn ang="0">
                <a:pos x="50" y="62"/>
              </a:cxn>
              <a:cxn ang="0">
                <a:pos x="42" y="66"/>
              </a:cxn>
              <a:cxn ang="0">
                <a:pos x="34" y="69"/>
              </a:cxn>
              <a:cxn ang="0">
                <a:pos x="23" y="69"/>
              </a:cxn>
              <a:cxn ang="0">
                <a:pos x="15" y="62"/>
              </a:cxn>
              <a:cxn ang="0">
                <a:pos x="4" y="54"/>
              </a:cxn>
              <a:cxn ang="0">
                <a:pos x="4" y="50"/>
              </a:cxn>
              <a:cxn ang="0">
                <a:pos x="0" y="46"/>
              </a:cxn>
              <a:cxn ang="0">
                <a:pos x="0" y="35"/>
              </a:cxn>
              <a:cxn ang="0">
                <a:pos x="4" y="27"/>
              </a:cxn>
              <a:cxn ang="0">
                <a:pos x="15" y="35"/>
              </a:cxn>
              <a:cxn ang="0">
                <a:pos x="54" y="4"/>
              </a:cxn>
              <a:cxn ang="0">
                <a:pos x="15" y="35"/>
              </a:cxn>
            </a:cxnLst>
            <a:rect l="0" t="0" r="r" b="b"/>
            <a:pathLst>
              <a:path w="70" h="70">
                <a:moveTo>
                  <a:pt x="15" y="35"/>
                </a:moveTo>
                <a:lnTo>
                  <a:pt x="11" y="39"/>
                </a:lnTo>
                <a:lnTo>
                  <a:pt x="11" y="43"/>
                </a:lnTo>
                <a:lnTo>
                  <a:pt x="15" y="50"/>
                </a:lnTo>
                <a:lnTo>
                  <a:pt x="19" y="54"/>
                </a:lnTo>
                <a:lnTo>
                  <a:pt x="27" y="58"/>
                </a:lnTo>
                <a:lnTo>
                  <a:pt x="31" y="58"/>
                </a:lnTo>
                <a:lnTo>
                  <a:pt x="34" y="58"/>
                </a:lnTo>
                <a:lnTo>
                  <a:pt x="38" y="54"/>
                </a:lnTo>
                <a:lnTo>
                  <a:pt x="42" y="50"/>
                </a:lnTo>
                <a:lnTo>
                  <a:pt x="38" y="46"/>
                </a:lnTo>
                <a:lnTo>
                  <a:pt x="34" y="39"/>
                </a:lnTo>
                <a:lnTo>
                  <a:pt x="27" y="31"/>
                </a:lnTo>
                <a:lnTo>
                  <a:pt x="19" y="23"/>
                </a:lnTo>
                <a:lnTo>
                  <a:pt x="19" y="16"/>
                </a:lnTo>
                <a:lnTo>
                  <a:pt x="23" y="8"/>
                </a:lnTo>
                <a:lnTo>
                  <a:pt x="27" y="0"/>
                </a:lnTo>
                <a:lnTo>
                  <a:pt x="38" y="0"/>
                </a:lnTo>
                <a:lnTo>
                  <a:pt x="46" y="0"/>
                </a:lnTo>
                <a:lnTo>
                  <a:pt x="54" y="4"/>
                </a:lnTo>
                <a:lnTo>
                  <a:pt x="65" y="16"/>
                </a:lnTo>
                <a:lnTo>
                  <a:pt x="65" y="20"/>
                </a:lnTo>
                <a:lnTo>
                  <a:pt x="69" y="23"/>
                </a:lnTo>
                <a:lnTo>
                  <a:pt x="65" y="31"/>
                </a:lnTo>
                <a:lnTo>
                  <a:pt x="65" y="39"/>
                </a:lnTo>
                <a:lnTo>
                  <a:pt x="54" y="31"/>
                </a:lnTo>
                <a:lnTo>
                  <a:pt x="57" y="27"/>
                </a:lnTo>
                <a:lnTo>
                  <a:pt x="57" y="23"/>
                </a:lnTo>
                <a:lnTo>
                  <a:pt x="54" y="20"/>
                </a:lnTo>
                <a:lnTo>
                  <a:pt x="50" y="12"/>
                </a:lnTo>
                <a:lnTo>
                  <a:pt x="42" y="8"/>
                </a:lnTo>
                <a:lnTo>
                  <a:pt x="38" y="8"/>
                </a:lnTo>
                <a:lnTo>
                  <a:pt x="34" y="8"/>
                </a:lnTo>
                <a:lnTo>
                  <a:pt x="34" y="12"/>
                </a:lnTo>
                <a:lnTo>
                  <a:pt x="31" y="16"/>
                </a:lnTo>
                <a:lnTo>
                  <a:pt x="31" y="20"/>
                </a:lnTo>
                <a:lnTo>
                  <a:pt x="38" y="27"/>
                </a:lnTo>
                <a:lnTo>
                  <a:pt x="42" y="31"/>
                </a:lnTo>
                <a:lnTo>
                  <a:pt x="50" y="46"/>
                </a:lnTo>
                <a:lnTo>
                  <a:pt x="54" y="54"/>
                </a:lnTo>
                <a:lnTo>
                  <a:pt x="50" y="62"/>
                </a:lnTo>
                <a:lnTo>
                  <a:pt x="42" y="66"/>
                </a:lnTo>
                <a:lnTo>
                  <a:pt x="34" y="69"/>
                </a:lnTo>
                <a:lnTo>
                  <a:pt x="23" y="69"/>
                </a:lnTo>
                <a:lnTo>
                  <a:pt x="15" y="62"/>
                </a:lnTo>
                <a:lnTo>
                  <a:pt x="4" y="54"/>
                </a:lnTo>
                <a:lnTo>
                  <a:pt x="4" y="50"/>
                </a:lnTo>
                <a:lnTo>
                  <a:pt x="0" y="46"/>
                </a:lnTo>
                <a:lnTo>
                  <a:pt x="0" y="35"/>
                </a:lnTo>
                <a:lnTo>
                  <a:pt x="4" y="27"/>
                </a:lnTo>
                <a:lnTo>
                  <a:pt x="15" y="35"/>
                </a:lnTo>
                <a:lnTo>
                  <a:pt x="54" y="4"/>
                </a:lnTo>
                <a:lnTo>
                  <a:pt x="15" y="3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1" name="Freeform 119"/>
          <p:cNvSpPr>
            <a:spLocks/>
          </p:cNvSpPr>
          <p:nvPr/>
        </p:nvSpPr>
        <p:spPr bwMode="auto">
          <a:xfrm>
            <a:off x="7215188" y="1289050"/>
            <a:ext cx="209550" cy="168275"/>
          </a:xfrm>
          <a:custGeom>
            <a:avLst/>
            <a:gdLst/>
            <a:ahLst/>
            <a:cxnLst>
              <a:cxn ang="0">
                <a:pos x="20" y="23"/>
              </a:cxn>
              <a:cxn ang="0">
                <a:pos x="16" y="31"/>
              </a:cxn>
              <a:cxn ang="0">
                <a:pos x="12" y="42"/>
              </a:cxn>
              <a:cxn ang="0">
                <a:pos x="12" y="46"/>
              </a:cxn>
              <a:cxn ang="0">
                <a:pos x="16" y="50"/>
              </a:cxn>
              <a:cxn ang="0">
                <a:pos x="20" y="57"/>
              </a:cxn>
              <a:cxn ang="0">
                <a:pos x="27" y="57"/>
              </a:cxn>
              <a:cxn ang="0">
                <a:pos x="35" y="57"/>
              </a:cxn>
              <a:cxn ang="0">
                <a:pos x="43" y="54"/>
              </a:cxn>
              <a:cxn ang="0">
                <a:pos x="50" y="46"/>
              </a:cxn>
              <a:cxn ang="0">
                <a:pos x="58" y="38"/>
              </a:cxn>
              <a:cxn ang="0">
                <a:pos x="58" y="31"/>
              </a:cxn>
              <a:cxn ang="0">
                <a:pos x="58" y="23"/>
              </a:cxn>
              <a:cxn ang="0">
                <a:pos x="54" y="15"/>
              </a:cxn>
              <a:cxn ang="0">
                <a:pos x="47" y="11"/>
              </a:cxn>
              <a:cxn ang="0">
                <a:pos x="39" y="11"/>
              </a:cxn>
              <a:cxn ang="0">
                <a:pos x="31" y="15"/>
              </a:cxn>
              <a:cxn ang="0">
                <a:pos x="20" y="23"/>
              </a:cxn>
              <a:cxn ang="0">
                <a:pos x="58" y="7"/>
              </a:cxn>
              <a:cxn ang="0">
                <a:pos x="62" y="15"/>
              </a:cxn>
              <a:cxn ang="0">
                <a:pos x="66" y="19"/>
              </a:cxn>
              <a:cxn ang="0">
                <a:pos x="66" y="27"/>
              </a:cxn>
              <a:cxn ang="0">
                <a:pos x="89" y="4"/>
              </a:cxn>
              <a:cxn ang="0">
                <a:pos x="96" y="11"/>
              </a:cxn>
              <a:cxn ang="0">
                <a:pos x="35" y="80"/>
              </a:cxn>
              <a:cxn ang="0">
                <a:pos x="27" y="73"/>
              </a:cxn>
              <a:cxn ang="0">
                <a:pos x="35" y="65"/>
              </a:cxn>
              <a:cxn ang="0">
                <a:pos x="27" y="69"/>
              </a:cxn>
              <a:cxn ang="0">
                <a:pos x="23" y="65"/>
              </a:cxn>
              <a:cxn ang="0">
                <a:pos x="16" y="65"/>
              </a:cxn>
              <a:cxn ang="0">
                <a:pos x="12" y="61"/>
              </a:cxn>
              <a:cxn ang="0">
                <a:pos x="4" y="54"/>
              </a:cxn>
              <a:cxn ang="0">
                <a:pos x="0" y="42"/>
              </a:cxn>
              <a:cxn ang="0">
                <a:pos x="4" y="31"/>
              </a:cxn>
              <a:cxn ang="0">
                <a:pos x="12" y="15"/>
              </a:cxn>
              <a:cxn ang="0">
                <a:pos x="23" y="7"/>
              </a:cxn>
              <a:cxn ang="0">
                <a:pos x="35" y="4"/>
              </a:cxn>
              <a:cxn ang="0">
                <a:pos x="39" y="0"/>
              </a:cxn>
              <a:cxn ang="0">
                <a:pos x="47" y="4"/>
              </a:cxn>
              <a:cxn ang="0">
                <a:pos x="50" y="4"/>
              </a:cxn>
              <a:cxn ang="0">
                <a:pos x="58" y="7"/>
              </a:cxn>
              <a:cxn ang="0">
                <a:pos x="20" y="23"/>
              </a:cxn>
            </a:cxnLst>
            <a:rect l="0" t="0" r="r" b="b"/>
            <a:pathLst>
              <a:path w="97" h="81">
                <a:moveTo>
                  <a:pt x="20" y="23"/>
                </a:moveTo>
                <a:lnTo>
                  <a:pt x="16" y="31"/>
                </a:lnTo>
                <a:lnTo>
                  <a:pt x="12" y="42"/>
                </a:lnTo>
                <a:lnTo>
                  <a:pt x="12" y="46"/>
                </a:lnTo>
                <a:lnTo>
                  <a:pt x="16" y="50"/>
                </a:lnTo>
                <a:lnTo>
                  <a:pt x="20" y="57"/>
                </a:lnTo>
                <a:lnTo>
                  <a:pt x="27" y="57"/>
                </a:lnTo>
                <a:lnTo>
                  <a:pt x="35" y="57"/>
                </a:lnTo>
                <a:lnTo>
                  <a:pt x="43" y="54"/>
                </a:lnTo>
                <a:lnTo>
                  <a:pt x="50" y="46"/>
                </a:lnTo>
                <a:lnTo>
                  <a:pt x="58" y="38"/>
                </a:lnTo>
                <a:lnTo>
                  <a:pt x="58" y="31"/>
                </a:lnTo>
                <a:lnTo>
                  <a:pt x="58" y="23"/>
                </a:lnTo>
                <a:lnTo>
                  <a:pt x="54" y="15"/>
                </a:lnTo>
                <a:lnTo>
                  <a:pt x="47" y="11"/>
                </a:lnTo>
                <a:lnTo>
                  <a:pt x="39" y="11"/>
                </a:lnTo>
                <a:lnTo>
                  <a:pt x="31" y="15"/>
                </a:lnTo>
                <a:lnTo>
                  <a:pt x="20" y="23"/>
                </a:lnTo>
                <a:lnTo>
                  <a:pt x="58" y="7"/>
                </a:lnTo>
                <a:lnTo>
                  <a:pt x="62" y="15"/>
                </a:lnTo>
                <a:lnTo>
                  <a:pt x="66" y="19"/>
                </a:lnTo>
                <a:lnTo>
                  <a:pt x="66" y="27"/>
                </a:lnTo>
                <a:lnTo>
                  <a:pt x="89" y="4"/>
                </a:lnTo>
                <a:lnTo>
                  <a:pt x="96" y="11"/>
                </a:lnTo>
                <a:lnTo>
                  <a:pt x="35" y="80"/>
                </a:lnTo>
                <a:lnTo>
                  <a:pt x="27" y="73"/>
                </a:lnTo>
                <a:lnTo>
                  <a:pt x="35" y="65"/>
                </a:lnTo>
                <a:lnTo>
                  <a:pt x="27" y="69"/>
                </a:lnTo>
                <a:lnTo>
                  <a:pt x="23" y="65"/>
                </a:lnTo>
                <a:lnTo>
                  <a:pt x="16" y="65"/>
                </a:lnTo>
                <a:lnTo>
                  <a:pt x="12" y="61"/>
                </a:lnTo>
                <a:lnTo>
                  <a:pt x="4" y="54"/>
                </a:lnTo>
                <a:lnTo>
                  <a:pt x="0" y="42"/>
                </a:lnTo>
                <a:lnTo>
                  <a:pt x="4" y="31"/>
                </a:lnTo>
                <a:lnTo>
                  <a:pt x="12" y="15"/>
                </a:lnTo>
                <a:lnTo>
                  <a:pt x="23" y="7"/>
                </a:lnTo>
                <a:lnTo>
                  <a:pt x="35" y="4"/>
                </a:lnTo>
                <a:lnTo>
                  <a:pt x="39" y="0"/>
                </a:lnTo>
                <a:lnTo>
                  <a:pt x="47" y="4"/>
                </a:lnTo>
                <a:lnTo>
                  <a:pt x="50" y="4"/>
                </a:lnTo>
                <a:lnTo>
                  <a:pt x="58" y="7"/>
                </a:lnTo>
                <a:lnTo>
                  <a:pt x="20" y="23"/>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2" name="Freeform 120"/>
          <p:cNvSpPr>
            <a:spLocks/>
          </p:cNvSpPr>
          <p:nvPr/>
        </p:nvSpPr>
        <p:spPr bwMode="auto">
          <a:xfrm>
            <a:off x="7340600" y="1400175"/>
            <a:ext cx="142875" cy="136525"/>
          </a:xfrm>
          <a:custGeom>
            <a:avLst/>
            <a:gdLst/>
            <a:ahLst/>
            <a:cxnLst>
              <a:cxn ang="0">
                <a:pos x="58" y="7"/>
              </a:cxn>
              <a:cxn ang="0">
                <a:pos x="61" y="11"/>
              </a:cxn>
              <a:cxn ang="0">
                <a:pos x="65" y="19"/>
              </a:cxn>
              <a:cxn ang="0">
                <a:pos x="65" y="26"/>
              </a:cxn>
              <a:cxn ang="0">
                <a:pos x="65" y="30"/>
              </a:cxn>
              <a:cxn ang="0">
                <a:pos x="61" y="42"/>
              </a:cxn>
              <a:cxn ang="0">
                <a:pos x="54" y="53"/>
              </a:cxn>
              <a:cxn ang="0">
                <a:pos x="15" y="19"/>
              </a:cxn>
              <a:cxn ang="0">
                <a:pos x="12" y="26"/>
              </a:cxn>
              <a:cxn ang="0">
                <a:pos x="8" y="34"/>
              </a:cxn>
              <a:cxn ang="0">
                <a:pos x="12" y="42"/>
              </a:cxn>
              <a:cxn ang="0">
                <a:pos x="15" y="50"/>
              </a:cxn>
              <a:cxn ang="0">
                <a:pos x="23" y="53"/>
              </a:cxn>
              <a:cxn ang="0">
                <a:pos x="31" y="57"/>
              </a:cxn>
              <a:cxn ang="0">
                <a:pos x="38" y="53"/>
              </a:cxn>
              <a:cxn ang="0">
                <a:pos x="46" y="61"/>
              </a:cxn>
              <a:cxn ang="0">
                <a:pos x="38" y="65"/>
              </a:cxn>
              <a:cxn ang="0">
                <a:pos x="31" y="65"/>
              </a:cxn>
              <a:cxn ang="0">
                <a:pos x="23" y="65"/>
              </a:cxn>
              <a:cxn ang="0">
                <a:pos x="15" y="61"/>
              </a:cxn>
              <a:cxn ang="0">
                <a:pos x="8" y="57"/>
              </a:cxn>
              <a:cxn ang="0">
                <a:pos x="0" y="46"/>
              </a:cxn>
              <a:cxn ang="0">
                <a:pos x="0" y="34"/>
              </a:cxn>
              <a:cxn ang="0">
                <a:pos x="0" y="30"/>
              </a:cxn>
              <a:cxn ang="0">
                <a:pos x="0" y="23"/>
              </a:cxn>
              <a:cxn ang="0">
                <a:pos x="12" y="11"/>
              </a:cxn>
              <a:cxn ang="0">
                <a:pos x="23" y="3"/>
              </a:cxn>
              <a:cxn ang="0">
                <a:pos x="35" y="0"/>
              </a:cxn>
              <a:cxn ang="0">
                <a:pos x="42" y="0"/>
              </a:cxn>
              <a:cxn ang="0">
                <a:pos x="46" y="0"/>
              </a:cxn>
              <a:cxn ang="0">
                <a:pos x="58" y="7"/>
              </a:cxn>
              <a:cxn ang="0">
                <a:pos x="50" y="42"/>
              </a:cxn>
              <a:cxn ang="0">
                <a:pos x="58" y="30"/>
              </a:cxn>
              <a:cxn ang="0">
                <a:pos x="58" y="26"/>
              </a:cxn>
              <a:cxn ang="0">
                <a:pos x="58" y="19"/>
              </a:cxn>
              <a:cxn ang="0">
                <a:pos x="50" y="11"/>
              </a:cxn>
              <a:cxn ang="0">
                <a:pos x="46" y="7"/>
              </a:cxn>
              <a:cxn ang="0">
                <a:pos x="38" y="7"/>
              </a:cxn>
              <a:cxn ang="0">
                <a:pos x="31" y="11"/>
              </a:cxn>
              <a:cxn ang="0">
                <a:pos x="23" y="15"/>
              </a:cxn>
              <a:cxn ang="0">
                <a:pos x="50" y="42"/>
              </a:cxn>
              <a:cxn ang="0">
                <a:pos x="58" y="7"/>
              </a:cxn>
              <a:cxn ang="0">
                <a:pos x="50" y="42"/>
              </a:cxn>
              <a:cxn ang="0">
                <a:pos x="58" y="7"/>
              </a:cxn>
            </a:cxnLst>
            <a:rect l="0" t="0" r="r" b="b"/>
            <a:pathLst>
              <a:path w="66" h="66">
                <a:moveTo>
                  <a:pt x="58" y="7"/>
                </a:moveTo>
                <a:lnTo>
                  <a:pt x="61" y="11"/>
                </a:lnTo>
                <a:lnTo>
                  <a:pt x="65" y="19"/>
                </a:lnTo>
                <a:lnTo>
                  <a:pt x="65" y="26"/>
                </a:lnTo>
                <a:lnTo>
                  <a:pt x="65" y="30"/>
                </a:lnTo>
                <a:lnTo>
                  <a:pt x="61" y="42"/>
                </a:lnTo>
                <a:lnTo>
                  <a:pt x="54" y="53"/>
                </a:lnTo>
                <a:lnTo>
                  <a:pt x="15" y="19"/>
                </a:lnTo>
                <a:lnTo>
                  <a:pt x="12" y="26"/>
                </a:lnTo>
                <a:lnTo>
                  <a:pt x="8" y="34"/>
                </a:lnTo>
                <a:lnTo>
                  <a:pt x="12" y="42"/>
                </a:lnTo>
                <a:lnTo>
                  <a:pt x="15" y="50"/>
                </a:lnTo>
                <a:lnTo>
                  <a:pt x="23" y="53"/>
                </a:lnTo>
                <a:lnTo>
                  <a:pt x="31" y="57"/>
                </a:lnTo>
                <a:lnTo>
                  <a:pt x="38" y="53"/>
                </a:lnTo>
                <a:lnTo>
                  <a:pt x="46" y="61"/>
                </a:lnTo>
                <a:lnTo>
                  <a:pt x="38" y="65"/>
                </a:lnTo>
                <a:lnTo>
                  <a:pt x="31" y="65"/>
                </a:lnTo>
                <a:lnTo>
                  <a:pt x="23" y="65"/>
                </a:lnTo>
                <a:lnTo>
                  <a:pt x="15" y="61"/>
                </a:lnTo>
                <a:lnTo>
                  <a:pt x="8" y="57"/>
                </a:lnTo>
                <a:lnTo>
                  <a:pt x="0" y="46"/>
                </a:lnTo>
                <a:lnTo>
                  <a:pt x="0" y="34"/>
                </a:lnTo>
                <a:lnTo>
                  <a:pt x="0" y="30"/>
                </a:lnTo>
                <a:lnTo>
                  <a:pt x="0" y="23"/>
                </a:lnTo>
                <a:lnTo>
                  <a:pt x="12" y="11"/>
                </a:lnTo>
                <a:lnTo>
                  <a:pt x="23" y="3"/>
                </a:lnTo>
                <a:lnTo>
                  <a:pt x="35" y="0"/>
                </a:lnTo>
                <a:lnTo>
                  <a:pt x="42" y="0"/>
                </a:lnTo>
                <a:lnTo>
                  <a:pt x="46" y="0"/>
                </a:lnTo>
                <a:lnTo>
                  <a:pt x="58" y="7"/>
                </a:lnTo>
                <a:lnTo>
                  <a:pt x="50" y="42"/>
                </a:lnTo>
                <a:lnTo>
                  <a:pt x="58" y="30"/>
                </a:lnTo>
                <a:lnTo>
                  <a:pt x="58" y="26"/>
                </a:lnTo>
                <a:lnTo>
                  <a:pt x="58" y="19"/>
                </a:lnTo>
                <a:lnTo>
                  <a:pt x="50" y="11"/>
                </a:lnTo>
                <a:lnTo>
                  <a:pt x="46" y="7"/>
                </a:lnTo>
                <a:lnTo>
                  <a:pt x="38" y="7"/>
                </a:lnTo>
                <a:lnTo>
                  <a:pt x="31" y="11"/>
                </a:lnTo>
                <a:lnTo>
                  <a:pt x="23" y="15"/>
                </a:lnTo>
                <a:lnTo>
                  <a:pt x="50" y="42"/>
                </a:lnTo>
                <a:lnTo>
                  <a:pt x="58" y="7"/>
                </a:lnTo>
                <a:lnTo>
                  <a:pt x="50" y="42"/>
                </a:lnTo>
                <a:lnTo>
                  <a:pt x="58" y="7"/>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3" name="Freeform 121"/>
          <p:cNvSpPr>
            <a:spLocks/>
          </p:cNvSpPr>
          <p:nvPr/>
        </p:nvSpPr>
        <p:spPr bwMode="auto">
          <a:xfrm>
            <a:off x="7440613" y="1495425"/>
            <a:ext cx="152400" cy="146050"/>
          </a:xfrm>
          <a:custGeom>
            <a:avLst/>
            <a:gdLst/>
            <a:ahLst/>
            <a:cxnLst>
              <a:cxn ang="0">
                <a:pos x="15" y="30"/>
              </a:cxn>
              <a:cxn ang="0">
                <a:pos x="12" y="34"/>
              </a:cxn>
              <a:cxn ang="0">
                <a:pos x="12" y="38"/>
              </a:cxn>
              <a:cxn ang="0">
                <a:pos x="12" y="46"/>
              </a:cxn>
              <a:cxn ang="0">
                <a:pos x="15" y="53"/>
              </a:cxn>
              <a:cxn ang="0">
                <a:pos x="23" y="57"/>
              </a:cxn>
              <a:cxn ang="0">
                <a:pos x="27" y="57"/>
              </a:cxn>
              <a:cxn ang="0">
                <a:pos x="31" y="57"/>
              </a:cxn>
              <a:cxn ang="0">
                <a:pos x="35" y="57"/>
              </a:cxn>
              <a:cxn ang="0">
                <a:pos x="39" y="53"/>
              </a:cxn>
              <a:cxn ang="0">
                <a:pos x="39" y="50"/>
              </a:cxn>
              <a:cxn ang="0">
                <a:pos x="35" y="38"/>
              </a:cxn>
              <a:cxn ang="0">
                <a:pos x="31" y="30"/>
              </a:cxn>
              <a:cxn ang="0">
                <a:pos x="23" y="19"/>
              </a:cxn>
              <a:cxn ang="0">
                <a:pos x="23" y="11"/>
              </a:cxn>
              <a:cxn ang="0">
                <a:pos x="27" y="7"/>
              </a:cxn>
              <a:cxn ang="0">
                <a:pos x="35" y="0"/>
              </a:cxn>
              <a:cxn ang="0">
                <a:pos x="42" y="0"/>
              </a:cxn>
              <a:cxn ang="0">
                <a:pos x="54" y="4"/>
              </a:cxn>
              <a:cxn ang="0">
                <a:pos x="62" y="7"/>
              </a:cxn>
              <a:cxn ang="0">
                <a:pos x="69" y="19"/>
              </a:cxn>
              <a:cxn ang="0">
                <a:pos x="69" y="27"/>
              </a:cxn>
              <a:cxn ang="0">
                <a:pos x="69" y="30"/>
              </a:cxn>
              <a:cxn ang="0">
                <a:pos x="69" y="38"/>
              </a:cxn>
              <a:cxn ang="0">
                <a:pos x="65" y="42"/>
              </a:cxn>
              <a:cxn ang="0">
                <a:pos x="58" y="34"/>
              </a:cxn>
              <a:cxn ang="0">
                <a:pos x="58" y="30"/>
              </a:cxn>
              <a:cxn ang="0">
                <a:pos x="58" y="27"/>
              </a:cxn>
              <a:cxn ang="0">
                <a:pos x="58" y="23"/>
              </a:cxn>
              <a:cxn ang="0">
                <a:pos x="54" y="15"/>
              </a:cxn>
              <a:cxn ang="0">
                <a:pos x="50" y="11"/>
              </a:cxn>
              <a:cxn ang="0">
                <a:pos x="46" y="11"/>
              </a:cxn>
              <a:cxn ang="0">
                <a:pos x="42" y="11"/>
              </a:cxn>
              <a:cxn ang="0">
                <a:pos x="39" y="11"/>
              </a:cxn>
              <a:cxn ang="0">
                <a:pos x="35" y="15"/>
              </a:cxn>
              <a:cxn ang="0">
                <a:pos x="35" y="19"/>
              </a:cxn>
              <a:cxn ang="0">
                <a:pos x="39" y="27"/>
              </a:cxn>
              <a:cxn ang="0">
                <a:pos x="42" y="34"/>
              </a:cxn>
              <a:cxn ang="0">
                <a:pos x="50" y="50"/>
              </a:cxn>
              <a:cxn ang="0">
                <a:pos x="50" y="57"/>
              </a:cxn>
              <a:cxn ang="0">
                <a:pos x="46" y="65"/>
              </a:cxn>
              <a:cxn ang="0">
                <a:pos x="39" y="69"/>
              </a:cxn>
              <a:cxn ang="0">
                <a:pos x="27" y="69"/>
              </a:cxn>
              <a:cxn ang="0">
                <a:pos x="19" y="65"/>
              </a:cxn>
              <a:cxn ang="0">
                <a:pos x="12" y="57"/>
              </a:cxn>
              <a:cxn ang="0">
                <a:pos x="4" y="50"/>
              </a:cxn>
              <a:cxn ang="0">
                <a:pos x="0" y="42"/>
              </a:cxn>
              <a:cxn ang="0">
                <a:pos x="0" y="38"/>
              </a:cxn>
              <a:cxn ang="0">
                <a:pos x="4" y="30"/>
              </a:cxn>
              <a:cxn ang="0">
                <a:pos x="8" y="23"/>
              </a:cxn>
              <a:cxn ang="0">
                <a:pos x="15" y="30"/>
              </a:cxn>
              <a:cxn ang="0">
                <a:pos x="62" y="11"/>
              </a:cxn>
              <a:cxn ang="0">
                <a:pos x="15" y="30"/>
              </a:cxn>
            </a:cxnLst>
            <a:rect l="0" t="0" r="r" b="b"/>
            <a:pathLst>
              <a:path w="70" h="70">
                <a:moveTo>
                  <a:pt x="15" y="30"/>
                </a:moveTo>
                <a:lnTo>
                  <a:pt x="12" y="34"/>
                </a:lnTo>
                <a:lnTo>
                  <a:pt x="12" y="38"/>
                </a:lnTo>
                <a:lnTo>
                  <a:pt x="12" y="46"/>
                </a:lnTo>
                <a:lnTo>
                  <a:pt x="15" y="53"/>
                </a:lnTo>
                <a:lnTo>
                  <a:pt x="23" y="57"/>
                </a:lnTo>
                <a:lnTo>
                  <a:pt x="27" y="57"/>
                </a:lnTo>
                <a:lnTo>
                  <a:pt x="31" y="57"/>
                </a:lnTo>
                <a:lnTo>
                  <a:pt x="35" y="57"/>
                </a:lnTo>
                <a:lnTo>
                  <a:pt x="39" y="53"/>
                </a:lnTo>
                <a:lnTo>
                  <a:pt x="39" y="50"/>
                </a:lnTo>
                <a:lnTo>
                  <a:pt x="35" y="38"/>
                </a:lnTo>
                <a:lnTo>
                  <a:pt x="31" y="30"/>
                </a:lnTo>
                <a:lnTo>
                  <a:pt x="23" y="19"/>
                </a:lnTo>
                <a:lnTo>
                  <a:pt x="23" y="11"/>
                </a:lnTo>
                <a:lnTo>
                  <a:pt x="27" y="7"/>
                </a:lnTo>
                <a:lnTo>
                  <a:pt x="35" y="0"/>
                </a:lnTo>
                <a:lnTo>
                  <a:pt x="42" y="0"/>
                </a:lnTo>
                <a:lnTo>
                  <a:pt x="54" y="4"/>
                </a:lnTo>
                <a:lnTo>
                  <a:pt x="62" y="7"/>
                </a:lnTo>
                <a:lnTo>
                  <a:pt x="69" y="19"/>
                </a:lnTo>
                <a:lnTo>
                  <a:pt x="69" y="27"/>
                </a:lnTo>
                <a:lnTo>
                  <a:pt x="69" y="30"/>
                </a:lnTo>
                <a:lnTo>
                  <a:pt x="69" y="38"/>
                </a:lnTo>
                <a:lnTo>
                  <a:pt x="65" y="42"/>
                </a:lnTo>
                <a:lnTo>
                  <a:pt x="58" y="34"/>
                </a:lnTo>
                <a:lnTo>
                  <a:pt x="58" y="30"/>
                </a:lnTo>
                <a:lnTo>
                  <a:pt x="58" y="27"/>
                </a:lnTo>
                <a:lnTo>
                  <a:pt x="58" y="23"/>
                </a:lnTo>
                <a:lnTo>
                  <a:pt x="54" y="15"/>
                </a:lnTo>
                <a:lnTo>
                  <a:pt x="50" y="11"/>
                </a:lnTo>
                <a:lnTo>
                  <a:pt x="46" y="11"/>
                </a:lnTo>
                <a:lnTo>
                  <a:pt x="42" y="11"/>
                </a:lnTo>
                <a:lnTo>
                  <a:pt x="39" y="11"/>
                </a:lnTo>
                <a:lnTo>
                  <a:pt x="35" y="15"/>
                </a:lnTo>
                <a:lnTo>
                  <a:pt x="35" y="19"/>
                </a:lnTo>
                <a:lnTo>
                  <a:pt x="39" y="27"/>
                </a:lnTo>
                <a:lnTo>
                  <a:pt x="42" y="34"/>
                </a:lnTo>
                <a:lnTo>
                  <a:pt x="50" y="50"/>
                </a:lnTo>
                <a:lnTo>
                  <a:pt x="50" y="57"/>
                </a:lnTo>
                <a:lnTo>
                  <a:pt x="46" y="65"/>
                </a:lnTo>
                <a:lnTo>
                  <a:pt x="39" y="69"/>
                </a:lnTo>
                <a:lnTo>
                  <a:pt x="27" y="69"/>
                </a:lnTo>
                <a:lnTo>
                  <a:pt x="19" y="65"/>
                </a:lnTo>
                <a:lnTo>
                  <a:pt x="12" y="57"/>
                </a:lnTo>
                <a:lnTo>
                  <a:pt x="4" y="50"/>
                </a:lnTo>
                <a:lnTo>
                  <a:pt x="0" y="42"/>
                </a:lnTo>
                <a:lnTo>
                  <a:pt x="0" y="38"/>
                </a:lnTo>
                <a:lnTo>
                  <a:pt x="4" y="30"/>
                </a:lnTo>
                <a:lnTo>
                  <a:pt x="8" y="23"/>
                </a:lnTo>
                <a:lnTo>
                  <a:pt x="15" y="30"/>
                </a:lnTo>
                <a:lnTo>
                  <a:pt x="62" y="11"/>
                </a:lnTo>
                <a:lnTo>
                  <a:pt x="15" y="3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4" name="Freeform 122"/>
          <p:cNvSpPr>
            <a:spLocks/>
          </p:cNvSpPr>
          <p:nvPr/>
        </p:nvSpPr>
        <p:spPr bwMode="auto">
          <a:xfrm>
            <a:off x="7524750" y="1552575"/>
            <a:ext cx="168275" cy="144463"/>
          </a:xfrm>
          <a:custGeom>
            <a:avLst/>
            <a:gdLst/>
            <a:ahLst/>
            <a:cxnLst>
              <a:cxn ang="0">
                <a:pos x="49" y="15"/>
              </a:cxn>
              <a:cxn ang="0">
                <a:pos x="57" y="23"/>
              </a:cxn>
              <a:cxn ang="0">
                <a:pos x="7" y="69"/>
              </a:cxn>
              <a:cxn ang="0">
                <a:pos x="0" y="61"/>
              </a:cxn>
              <a:cxn ang="0">
                <a:pos x="49" y="15"/>
              </a:cxn>
              <a:cxn ang="0">
                <a:pos x="69" y="0"/>
              </a:cxn>
              <a:cxn ang="0">
                <a:pos x="76" y="7"/>
              </a:cxn>
              <a:cxn ang="0">
                <a:pos x="65" y="15"/>
              </a:cxn>
              <a:cxn ang="0">
                <a:pos x="61" y="7"/>
              </a:cxn>
              <a:cxn ang="0">
                <a:pos x="69" y="0"/>
              </a:cxn>
              <a:cxn ang="0">
                <a:pos x="49" y="15"/>
              </a:cxn>
            </a:cxnLst>
            <a:rect l="0" t="0" r="r" b="b"/>
            <a:pathLst>
              <a:path w="77" h="70">
                <a:moveTo>
                  <a:pt x="49" y="15"/>
                </a:moveTo>
                <a:lnTo>
                  <a:pt x="57" y="23"/>
                </a:lnTo>
                <a:lnTo>
                  <a:pt x="7" y="69"/>
                </a:lnTo>
                <a:lnTo>
                  <a:pt x="0" y="61"/>
                </a:lnTo>
                <a:lnTo>
                  <a:pt x="49" y="15"/>
                </a:lnTo>
                <a:lnTo>
                  <a:pt x="69" y="0"/>
                </a:lnTo>
                <a:lnTo>
                  <a:pt x="76" y="7"/>
                </a:lnTo>
                <a:lnTo>
                  <a:pt x="65" y="15"/>
                </a:lnTo>
                <a:lnTo>
                  <a:pt x="61" y="7"/>
                </a:lnTo>
                <a:lnTo>
                  <a:pt x="69" y="0"/>
                </a:lnTo>
                <a:lnTo>
                  <a:pt x="49" y="15"/>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5" name="Freeform 123"/>
          <p:cNvSpPr>
            <a:spLocks/>
          </p:cNvSpPr>
          <p:nvPr/>
        </p:nvSpPr>
        <p:spPr bwMode="auto">
          <a:xfrm>
            <a:off x="7531100" y="1647825"/>
            <a:ext cx="219075" cy="174625"/>
          </a:xfrm>
          <a:custGeom>
            <a:avLst/>
            <a:gdLst/>
            <a:ahLst/>
            <a:cxnLst>
              <a:cxn ang="0">
                <a:pos x="89" y="15"/>
              </a:cxn>
              <a:cxn ang="0">
                <a:pos x="89" y="30"/>
              </a:cxn>
              <a:cxn ang="0">
                <a:pos x="100" y="34"/>
              </a:cxn>
              <a:cxn ang="0">
                <a:pos x="46" y="80"/>
              </a:cxn>
              <a:cxn ang="0">
                <a:pos x="27" y="84"/>
              </a:cxn>
              <a:cxn ang="0">
                <a:pos x="16" y="76"/>
              </a:cxn>
              <a:cxn ang="0">
                <a:pos x="4" y="61"/>
              </a:cxn>
              <a:cxn ang="0">
                <a:pos x="4" y="46"/>
              </a:cxn>
              <a:cxn ang="0">
                <a:pos x="16" y="46"/>
              </a:cxn>
              <a:cxn ang="0">
                <a:pos x="12" y="53"/>
              </a:cxn>
              <a:cxn ang="0">
                <a:pos x="16" y="65"/>
              </a:cxn>
              <a:cxn ang="0">
                <a:pos x="23" y="73"/>
              </a:cxn>
              <a:cxn ang="0">
                <a:pos x="35" y="73"/>
              </a:cxn>
              <a:cxn ang="0">
                <a:pos x="50" y="61"/>
              </a:cxn>
              <a:cxn ang="0">
                <a:pos x="39" y="61"/>
              </a:cxn>
              <a:cxn ang="0">
                <a:pos x="31" y="53"/>
              </a:cxn>
              <a:cxn ang="0">
                <a:pos x="23" y="34"/>
              </a:cxn>
              <a:cxn ang="0">
                <a:pos x="27" y="23"/>
              </a:cxn>
              <a:cxn ang="0">
                <a:pos x="50" y="3"/>
              </a:cxn>
              <a:cxn ang="0">
                <a:pos x="73" y="3"/>
              </a:cxn>
              <a:cxn ang="0">
                <a:pos x="70" y="46"/>
              </a:cxn>
              <a:cxn ang="0">
                <a:pos x="81" y="30"/>
              </a:cxn>
              <a:cxn ang="0">
                <a:pos x="77" y="19"/>
              </a:cxn>
              <a:cxn ang="0">
                <a:pos x="70" y="11"/>
              </a:cxn>
              <a:cxn ang="0">
                <a:pos x="58" y="11"/>
              </a:cxn>
              <a:cxn ang="0">
                <a:pos x="39" y="27"/>
              </a:cxn>
              <a:cxn ang="0">
                <a:pos x="35" y="42"/>
              </a:cxn>
              <a:cxn ang="0">
                <a:pos x="43" y="53"/>
              </a:cxn>
              <a:cxn ang="0">
                <a:pos x="50" y="53"/>
              </a:cxn>
              <a:cxn ang="0">
                <a:pos x="62" y="53"/>
              </a:cxn>
              <a:cxn ang="0">
                <a:pos x="85" y="11"/>
              </a:cxn>
              <a:cxn ang="0">
                <a:pos x="85" y="11"/>
              </a:cxn>
            </a:cxnLst>
            <a:rect l="0" t="0" r="r" b="b"/>
            <a:pathLst>
              <a:path w="101" h="85">
                <a:moveTo>
                  <a:pt x="85" y="11"/>
                </a:moveTo>
                <a:lnTo>
                  <a:pt x="89" y="15"/>
                </a:lnTo>
                <a:lnTo>
                  <a:pt x="89" y="23"/>
                </a:lnTo>
                <a:lnTo>
                  <a:pt x="89" y="30"/>
                </a:lnTo>
                <a:lnTo>
                  <a:pt x="96" y="27"/>
                </a:lnTo>
                <a:lnTo>
                  <a:pt x="100" y="34"/>
                </a:lnTo>
                <a:lnTo>
                  <a:pt x="54" y="73"/>
                </a:lnTo>
                <a:lnTo>
                  <a:pt x="46" y="80"/>
                </a:lnTo>
                <a:lnTo>
                  <a:pt x="35" y="84"/>
                </a:lnTo>
                <a:lnTo>
                  <a:pt x="27" y="84"/>
                </a:lnTo>
                <a:lnTo>
                  <a:pt x="23" y="80"/>
                </a:lnTo>
                <a:lnTo>
                  <a:pt x="16" y="76"/>
                </a:lnTo>
                <a:lnTo>
                  <a:pt x="8" y="73"/>
                </a:lnTo>
                <a:lnTo>
                  <a:pt x="4" y="61"/>
                </a:lnTo>
                <a:lnTo>
                  <a:pt x="0" y="53"/>
                </a:lnTo>
                <a:lnTo>
                  <a:pt x="4" y="46"/>
                </a:lnTo>
                <a:lnTo>
                  <a:pt x="8" y="38"/>
                </a:lnTo>
                <a:lnTo>
                  <a:pt x="16" y="46"/>
                </a:lnTo>
                <a:lnTo>
                  <a:pt x="12" y="50"/>
                </a:lnTo>
                <a:lnTo>
                  <a:pt x="12" y="53"/>
                </a:lnTo>
                <a:lnTo>
                  <a:pt x="12" y="61"/>
                </a:lnTo>
                <a:lnTo>
                  <a:pt x="16" y="65"/>
                </a:lnTo>
                <a:lnTo>
                  <a:pt x="20" y="69"/>
                </a:lnTo>
                <a:lnTo>
                  <a:pt x="23" y="73"/>
                </a:lnTo>
                <a:lnTo>
                  <a:pt x="31" y="73"/>
                </a:lnTo>
                <a:lnTo>
                  <a:pt x="35" y="73"/>
                </a:lnTo>
                <a:lnTo>
                  <a:pt x="43" y="69"/>
                </a:lnTo>
                <a:lnTo>
                  <a:pt x="50" y="61"/>
                </a:lnTo>
                <a:lnTo>
                  <a:pt x="46" y="61"/>
                </a:lnTo>
                <a:lnTo>
                  <a:pt x="39" y="61"/>
                </a:lnTo>
                <a:lnTo>
                  <a:pt x="35" y="57"/>
                </a:lnTo>
                <a:lnTo>
                  <a:pt x="31" y="53"/>
                </a:lnTo>
                <a:lnTo>
                  <a:pt x="23" y="42"/>
                </a:lnTo>
                <a:lnTo>
                  <a:pt x="23" y="34"/>
                </a:lnTo>
                <a:lnTo>
                  <a:pt x="23" y="27"/>
                </a:lnTo>
                <a:lnTo>
                  <a:pt x="27" y="23"/>
                </a:lnTo>
                <a:lnTo>
                  <a:pt x="39" y="11"/>
                </a:lnTo>
                <a:lnTo>
                  <a:pt x="50" y="3"/>
                </a:lnTo>
                <a:lnTo>
                  <a:pt x="62" y="0"/>
                </a:lnTo>
                <a:lnTo>
                  <a:pt x="73" y="3"/>
                </a:lnTo>
                <a:lnTo>
                  <a:pt x="85" y="11"/>
                </a:lnTo>
                <a:lnTo>
                  <a:pt x="70" y="46"/>
                </a:lnTo>
                <a:lnTo>
                  <a:pt x="77" y="38"/>
                </a:lnTo>
                <a:lnTo>
                  <a:pt x="81" y="30"/>
                </a:lnTo>
                <a:lnTo>
                  <a:pt x="81" y="23"/>
                </a:lnTo>
                <a:lnTo>
                  <a:pt x="77" y="19"/>
                </a:lnTo>
                <a:lnTo>
                  <a:pt x="73" y="15"/>
                </a:lnTo>
                <a:lnTo>
                  <a:pt x="70" y="11"/>
                </a:lnTo>
                <a:lnTo>
                  <a:pt x="62" y="11"/>
                </a:lnTo>
                <a:lnTo>
                  <a:pt x="58" y="11"/>
                </a:lnTo>
                <a:lnTo>
                  <a:pt x="46" y="19"/>
                </a:lnTo>
                <a:lnTo>
                  <a:pt x="39" y="27"/>
                </a:lnTo>
                <a:lnTo>
                  <a:pt x="35" y="34"/>
                </a:lnTo>
                <a:lnTo>
                  <a:pt x="35" y="42"/>
                </a:lnTo>
                <a:lnTo>
                  <a:pt x="39" y="50"/>
                </a:lnTo>
                <a:lnTo>
                  <a:pt x="43" y="53"/>
                </a:lnTo>
                <a:lnTo>
                  <a:pt x="46" y="53"/>
                </a:lnTo>
                <a:lnTo>
                  <a:pt x="50" y="53"/>
                </a:lnTo>
                <a:lnTo>
                  <a:pt x="58" y="53"/>
                </a:lnTo>
                <a:lnTo>
                  <a:pt x="62" y="53"/>
                </a:lnTo>
                <a:lnTo>
                  <a:pt x="70" y="46"/>
                </a:lnTo>
                <a:lnTo>
                  <a:pt x="85" y="11"/>
                </a:lnTo>
                <a:lnTo>
                  <a:pt x="70" y="46"/>
                </a:lnTo>
                <a:lnTo>
                  <a:pt x="85" y="11"/>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6" name="Freeform 124"/>
          <p:cNvSpPr>
            <a:spLocks/>
          </p:cNvSpPr>
          <p:nvPr/>
        </p:nvSpPr>
        <p:spPr bwMode="auto">
          <a:xfrm>
            <a:off x="7666038" y="1751013"/>
            <a:ext cx="169862" cy="176212"/>
          </a:xfrm>
          <a:custGeom>
            <a:avLst/>
            <a:gdLst/>
            <a:ahLst/>
            <a:cxnLst>
              <a:cxn ang="0">
                <a:pos x="54" y="0"/>
              </a:cxn>
              <a:cxn ang="0">
                <a:pos x="57" y="7"/>
              </a:cxn>
              <a:cxn ang="0">
                <a:pos x="50" y="15"/>
              </a:cxn>
              <a:cxn ang="0">
                <a:pos x="57" y="15"/>
              </a:cxn>
              <a:cxn ang="0">
                <a:pos x="65" y="19"/>
              </a:cxn>
              <a:cxn ang="0">
                <a:pos x="69" y="23"/>
              </a:cxn>
              <a:cxn ang="0">
                <a:pos x="73" y="26"/>
              </a:cxn>
              <a:cxn ang="0">
                <a:pos x="77" y="30"/>
              </a:cxn>
              <a:cxn ang="0">
                <a:pos x="77" y="38"/>
              </a:cxn>
              <a:cxn ang="0">
                <a:pos x="77" y="42"/>
              </a:cxn>
              <a:cxn ang="0">
                <a:pos x="77" y="46"/>
              </a:cxn>
              <a:cxn ang="0">
                <a:pos x="73" y="53"/>
              </a:cxn>
              <a:cxn ang="0">
                <a:pos x="65" y="57"/>
              </a:cxn>
              <a:cxn ang="0">
                <a:pos x="31" y="84"/>
              </a:cxn>
              <a:cxn ang="0">
                <a:pos x="23" y="76"/>
              </a:cxn>
              <a:cxn ang="0">
                <a:pos x="57" y="49"/>
              </a:cxn>
              <a:cxn ang="0">
                <a:pos x="65" y="42"/>
              </a:cxn>
              <a:cxn ang="0">
                <a:pos x="65" y="38"/>
              </a:cxn>
              <a:cxn ang="0">
                <a:pos x="65" y="30"/>
              </a:cxn>
              <a:cxn ang="0">
                <a:pos x="57" y="26"/>
              </a:cxn>
              <a:cxn ang="0">
                <a:pos x="54" y="23"/>
              </a:cxn>
              <a:cxn ang="0">
                <a:pos x="50" y="23"/>
              </a:cxn>
              <a:cxn ang="0">
                <a:pos x="42" y="23"/>
              </a:cxn>
              <a:cxn ang="0">
                <a:pos x="34" y="26"/>
              </a:cxn>
              <a:cxn ang="0">
                <a:pos x="4" y="49"/>
              </a:cxn>
              <a:cxn ang="0">
                <a:pos x="0" y="42"/>
              </a:cxn>
              <a:cxn ang="0">
                <a:pos x="54" y="0"/>
              </a:cxn>
              <a:cxn ang="0">
                <a:pos x="69" y="23"/>
              </a:cxn>
              <a:cxn ang="0">
                <a:pos x="54" y="0"/>
              </a:cxn>
            </a:cxnLst>
            <a:rect l="0" t="0" r="r" b="b"/>
            <a:pathLst>
              <a:path w="78" h="85">
                <a:moveTo>
                  <a:pt x="54" y="0"/>
                </a:moveTo>
                <a:lnTo>
                  <a:pt x="57" y="7"/>
                </a:lnTo>
                <a:lnTo>
                  <a:pt x="50" y="15"/>
                </a:lnTo>
                <a:lnTo>
                  <a:pt x="57" y="15"/>
                </a:lnTo>
                <a:lnTo>
                  <a:pt x="65" y="19"/>
                </a:lnTo>
                <a:lnTo>
                  <a:pt x="69" y="23"/>
                </a:lnTo>
                <a:lnTo>
                  <a:pt x="73" y="26"/>
                </a:lnTo>
                <a:lnTo>
                  <a:pt x="77" y="30"/>
                </a:lnTo>
                <a:lnTo>
                  <a:pt x="77" y="38"/>
                </a:lnTo>
                <a:lnTo>
                  <a:pt x="77" y="42"/>
                </a:lnTo>
                <a:lnTo>
                  <a:pt x="77" y="46"/>
                </a:lnTo>
                <a:lnTo>
                  <a:pt x="73" y="53"/>
                </a:lnTo>
                <a:lnTo>
                  <a:pt x="65" y="57"/>
                </a:lnTo>
                <a:lnTo>
                  <a:pt x="31" y="84"/>
                </a:lnTo>
                <a:lnTo>
                  <a:pt x="23" y="76"/>
                </a:lnTo>
                <a:lnTo>
                  <a:pt x="57" y="49"/>
                </a:lnTo>
                <a:lnTo>
                  <a:pt x="65" y="42"/>
                </a:lnTo>
                <a:lnTo>
                  <a:pt x="65" y="38"/>
                </a:lnTo>
                <a:lnTo>
                  <a:pt x="65" y="30"/>
                </a:lnTo>
                <a:lnTo>
                  <a:pt x="57" y="26"/>
                </a:lnTo>
                <a:lnTo>
                  <a:pt x="54" y="23"/>
                </a:lnTo>
                <a:lnTo>
                  <a:pt x="50" y="23"/>
                </a:lnTo>
                <a:lnTo>
                  <a:pt x="42" y="23"/>
                </a:lnTo>
                <a:lnTo>
                  <a:pt x="34" y="26"/>
                </a:lnTo>
                <a:lnTo>
                  <a:pt x="4" y="49"/>
                </a:lnTo>
                <a:lnTo>
                  <a:pt x="0" y="42"/>
                </a:lnTo>
                <a:lnTo>
                  <a:pt x="54" y="0"/>
                </a:lnTo>
                <a:lnTo>
                  <a:pt x="69" y="23"/>
                </a:lnTo>
                <a:lnTo>
                  <a:pt x="54" y="0"/>
                </a:lnTo>
              </a:path>
            </a:pathLst>
          </a:custGeom>
          <a:solidFill>
            <a:schemeClr val="tx1"/>
          </a:solidFill>
          <a:ln w="12700" cap="rnd" cmpd="sng">
            <a:noFill/>
            <a:prstDash val="solid"/>
            <a:round/>
            <a:headEnd type="none" w="med" len="med"/>
            <a:tailEnd type="none" w="med" len="med"/>
          </a:ln>
          <a:effectLst/>
        </p:spPr>
        <p:txBody>
          <a:bodyPr/>
          <a:lstStyle/>
          <a:p>
            <a:endParaRPr lang="cs-CZ"/>
          </a:p>
        </p:txBody>
      </p:sp>
      <p:sp>
        <p:nvSpPr>
          <p:cNvPr id="325757" name="Freeform 125"/>
          <p:cNvSpPr>
            <a:spLocks/>
          </p:cNvSpPr>
          <p:nvPr/>
        </p:nvSpPr>
        <p:spPr bwMode="auto">
          <a:xfrm>
            <a:off x="4081463" y="2201863"/>
            <a:ext cx="2662237" cy="2533650"/>
          </a:xfrm>
          <a:custGeom>
            <a:avLst/>
            <a:gdLst/>
            <a:ahLst/>
            <a:cxnLst>
              <a:cxn ang="0">
                <a:pos x="676" y="1222"/>
              </a:cxn>
              <a:cxn ang="0">
                <a:pos x="795" y="1195"/>
              </a:cxn>
              <a:cxn ang="0">
                <a:pos x="903" y="1149"/>
              </a:cxn>
              <a:cxn ang="0">
                <a:pos x="1003" y="1083"/>
              </a:cxn>
              <a:cxn ang="0">
                <a:pos x="1083" y="999"/>
              </a:cxn>
              <a:cxn ang="0">
                <a:pos x="1149" y="903"/>
              </a:cxn>
              <a:cxn ang="0">
                <a:pos x="1195" y="795"/>
              </a:cxn>
              <a:cxn ang="0">
                <a:pos x="1222" y="676"/>
              </a:cxn>
              <a:cxn ang="0">
                <a:pos x="1222" y="550"/>
              </a:cxn>
              <a:cxn ang="0">
                <a:pos x="1195" y="431"/>
              </a:cxn>
              <a:cxn ang="0">
                <a:pos x="1149" y="319"/>
              </a:cxn>
              <a:cxn ang="0">
                <a:pos x="1083" y="223"/>
              </a:cxn>
              <a:cxn ang="0">
                <a:pos x="1003" y="143"/>
              </a:cxn>
              <a:cxn ang="0">
                <a:pos x="903" y="73"/>
              </a:cxn>
              <a:cxn ang="0">
                <a:pos x="795" y="27"/>
              </a:cxn>
              <a:cxn ang="0">
                <a:pos x="676" y="4"/>
              </a:cxn>
              <a:cxn ang="0">
                <a:pos x="550" y="4"/>
              </a:cxn>
              <a:cxn ang="0">
                <a:pos x="431" y="27"/>
              </a:cxn>
              <a:cxn ang="0">
                <a:pos x="323" y="73"/>
              </a:cxn>
              <a:cxn ang="0">
                <a:pos x="223" y="143"/>
              </a:cxn>
              <a:cxn ang="0">
                <a:pos x="143" y="223"/>
              </a:cxn>
              <a:cxn ang="0">
                <a:pos x="77" y="319"/>
              </a:cxn>
              <a:cxn ang="0">
                <a:pos x="31" y="431"/>
              </a:cxn>
              <a:cxn ang="0">
                <a:pos x="4" y="550"/>
              </a:cxn>
              <a:cxn ang="0">
                <a:pos x="4" y="676"/>
              </a:cxn>
              <a:cxn ang="0">
                <a:pos x="31" y="795"/>
              </a:cxn>
              <a:cxn ang="0">
                <a:pos x="77" y="903"/>
              </a:cxn>
              <a:cxn ang="0">
                <a:pos x="143" y="999"/>
              </a:cxn>
              <a:cxn ang="0">
                <a:pos x="223" y="1083"/>
              </a:cxn>
              <a:cxn ang="0">
                <a:pos x="323" y="1149"/>
              </a:cxn>
              <a:cxn ang="0">
                <a:pos x="431" y="1195"/>
              </a:cxn>
              <a:cxn ang="0">
                <a:pos x="550" y="1222"/>
              </a:cxn>
            </a:cxnLst>
            <a:rect l="0" t="0" r="r" b="b"/>
            <a:pathLst>
              <a:path w="1227" h="1223">
                <a:moveTo>
                  <a:pt x="611" y="1222"/>
                </a:moveTo>
                <a:lnTo>
                  <a:pt x="676" y="1222"/>
                </a:lnTo>
                <a:lnTo>
                  <a:pt x="738" y="1210"/>
                </a:lnTo>
                <a:lnTo>
                  <a:pt x="795" y="1195"/>
                </a:lnTo>
                <a:lnTo>
                  <a:pt x="849" y="1176"/>
                </a:lnTo>
                <a:lnTo>
                  <a:pt x="903" y="1149"/>
                </a:lnTo>
                <a:lnTo>
                  <a:pt x="953" y="1118"/>
                </a:lnTo>
                <a:lnTo>
                  <a:pt x="1003" y="1083"/>
                </a:lnTo>
                <a:lnTo>
                  <a:pt x="1045" y="1045"/>
                </a:lnTo>
                <a:lnTo>
                  <a:pt x="1083" y="999"/>
                </a:lnTo>
                <a:lnTo>
                  <a:pt x="1118" y="953"/>
                </a:lnTo>
                <a:lnTo>
                  <a:pt x="1149" y="903"/>
                </a:lnTo>
                <a:lnTo>
                  <a:pt x="1176" y="849"/>
                </a:lnTo>
                <a:lnTo>
                  <a:pt x="1195" y="795"/>
                </a:lnTo>
                <a:lnTo>
                  <a:pt x="1210" y="734"/>
                </a:lnTo>
                <a:lnTo>
                  <a:pt x="1222" y="676"/>
                </a:lnTo>
                <a:lnTo>
                  <a:pt x="1226" y="611"/>
                </a:lnTo>
                <a:lnTo>
                  <a:pt x="1222" y="550"/>
                </a:lnTo>
                <a:lnTo>
                  <a:pt x="1210" y="488"/>
                </a:lnTo>
                <a:lnTo>
                  <a:pt x="1195" y="431"/>
                </a:lnTo>
                <a:lnTo>
                  <a:pt x="1176" y="373"/>
                </a:lnTo>
                <a:lnTo>
                  <a:pt x="1149" y="319"/>
                </a:lnTo>
                <a:lnTo>
                  <a:pt x="1118" y="269"/>
                </a:lnTo>
                <a:lnTo>
                  <a:pt x="1083" y="223"/>
                </a:lnTo>
                <a:lnTo>
                  <a:pt x="1045" y="181"/>
                </a:lnTo>
                <a:lnTo>
                  <a:pt x="1003" y="143"/>
                </a:lnTo>
                <a:lnTo>
                  <a:pt x="953" y="104"/>
                </a:lnTo>
                <a:lnTo>
                  <a:pt x="903" y="73"/>
                </a:lnTo>
                <a:lnTo>
                  <a:pt x="849" y="50"/>
                </a:lnTo>
                <a:lnTo>
                  <a:pt x="795" y="27"/>
                </a:lnTo>
                <a:lnTo>
                  <a:pt x="738" y="12"/>
                </a:lnTo>
                <a:lnTo>
                  <a:pt x="676" y="4"/>
                </a:lnTo>
                <a:lnTo>
                  <a:pt x="611" y="0"/>
                </a:lnTo>
                <a:lnTo>
                  <a:pt x="550" y="4"/>
                </a:lnTo>
                <a:lnTo>
                  <a:pt x="488" y="12"/>
                </a:lnTo>
                <a:lnTo>
                  <a:pt x="431" y="27"/>
                </a:lnTo>
                <a:lnTo>
                  <a:pt x="377" y="50"/>
                </a:lnTo>
                <a:lnTo>
                  <a:pt x="323" y="73"/>
                </a:lnTo>
                <a:lnTo>
                  <a:pt x="273" y="104"/>
                </a:lnTo>
                <a:lnTo>
                  <a:pt x="223" y="143"/>
                </a:lnTo>
                <a:lnTo>
                  <a:pt x="181" y="181"/>
                </a:lnTo>
                <a:lnTo>
                  <a:pt x="143" y="223"/>
                </a:lnTo>
                <a:lnTo>
                  <a:pt x="108" y="269"/>
                </a:lnTo>
                <a:lnTo>
                  <a:pt x="77" y="319"/>
                </a:lnTo>
                <a:lnTo>
                  <a:pt x="50" y="373"/>
                </a:lnTo>
                <a:lnTo>
                  <a:pt x="31" y="431"/>
                </a:lnTo>
                <a:lnTo>
                  <a:pt x="16" y="488"/>
                </a:lnTo>
                <a:lnTo>
                  <a:pt x="4" y="550"/>
                </a:lnTo>
                <a:lnTo>
                  <a:pt x="0" y="611"/>
                </a:lnTo>
                <a:lnTo>
                  <a:pt x="4" y="676"/>
                </a:lnTo>
                <a:lnTo>
                  <a:pt x="16" y="734"/>
                </a:lnTo>
                <a:lnTo>
                  <a:pt x="31" y="795"/>
                </a:lnTo>
                <a:lnTo>
                  <a:pt x="50" y="849"/>
                </a:lnTo>
                <a:lnTo>
                  <a:pt x="77" y="903"/>
                </a:lnTo>
                <a:lnTo>
                  <a:pt x="108" y="953"/>
                </a:lnTo>
                <a:lnTo>
                  <a:pt x="143" y="999"/>
                </a:lnTo>
                <a:lnTo>
                  <a:pt x="181" y="1045"/>
                </a:lnTo>
                <a:lnTo>
                  <a:pt x="223" y="1083"/>
                </a:lnTo>
                <a:lnTo>
                  <a:pt x="273" y="1118"/>
                </a:lnTo>
                <a:lnTo>
                  <a:pt x="323" y="1149"/>
                </a:lnTo>
                <a:lnTo>
                  <a:pt x="377" y="1176"/>
                </a:lnTo>
                <a:lnTo>
                  <a:pt x="431" y="1195"/>
                </a:lnTo>
                <a:lnTo>
                  <a:pt x="488" y="1210"/>
                </a:lnTo>
                <a:lnTo>
                  <a:pt x="550" y="1222"/>
                </a:lnTo>
                <a:lnTo>
                  <a:pt x="611" y="1222"/>
                </a:lnTo>
              </a:path>
            </a:pathLst>
          </a:custGeom>
          <a:noFill/>
          <a:ln w="12700" cap="rnd" cmpd="sng">
            <a:solidFill>
              <a:srgbClr val="000000"/>
            </a:solidFill>
            <a:prstDash val="solid"/>
            <a:round/>
            <a:headEnd type="none" w="med" len="med"/>
            <a:tailEnd type="none" w="med" len="med"/>
          </a:ln>
          <a:effectLst/>
        </p:spPr>
        <p:txBody>
          <a:bodyPr/>
          <a:lstStyle/>
          <a:p>
            <a:endParaRPr lang="cs-CZ"/>
          </a:p>
        </p:txBody>
      </p:sp>
      <p:sp>
        <p:nvSpPr>
          <p:cNvPr id="325758" name="Freeform 126"/>
          <p:cNvSpPr>
            <a:spLocks/>
          </p:cNvSpPr>
          <p:nvPr/>
        </p:nvSpPr>
        <p:spPr bwMode="auto">
          <a:xfrm>
            <a:off x="3024188" y="1193800"/>
            <a:ext cx="4776787" cy="4557713"/>
          </a:xfrm>
          <a:custGeom>
            <a:avLst/>
            <a:gdLst/>
            <a:ahLst/>
            <a:cxnLst>
              <a:cxn ang="0">
                <a:pos x="1098" y="2200"/>
              </a:cxn>
              <a:cxn ang="0">
                <a:pos x="1321" y="2177"/>
              </a:cxn>
              <a:cxn ang="0">
                <a:pos x="1528" y="2112"/>
              </a:cxn>
              <a:cxn ang="0">
                <a:pos x="1716" y="2012"/>
              </a:cxn>
              <a:cxn ang="0">
                <a:pos x="1878" y="1878"/>
              </a:cxn>
              <a:cxn ang="0">
                <a:pos x="2012" y="1713"/>
              </a:cxn>
              <a:cxn ang="0">
                <a:pos x="2112" y="1528"/>
              </a:cxn>
              <a:cxn ang="0">
                <a:pos x="2177" y="1321"/>
              </a:cxn>
              <a:cxn ang="0">
                <a:pos x="2200" y="1098"/>
              </a:cxn>
              <a:cxn ang="0">
                <a:pos x="2177" y="879"/>
              </a:cxn>
              <a:cxn ang="0">
                <a:pos x="2112" y="672"/>
              </a:cxn>
              <a:cxn ang="0">
                <a:pos x="2012" y="484"/>
              </a:cxn>
              <a:cxn ang="0">
                <a:pos x="1878" y="322"/>
              </a:cxn>
              <a:cxn ang="0">
                <a:pos x="1716" y="188"/>
              </a:cxn>
              <a:cxn ang="0">
                <a:pos x="1528" y="84"/>
              </a:cxn>
              <a:cxn ang="0">
                <a:pos x="1321" y="23"/>
              </a:cxn>
              <a:cxn ang="0">
                <a:pos x="1098" y="0"/>
              </a:cxn>
              <a:cxn ang="0">
                <a:pos x="879" y="23"/>
              </a:cxn>
              <a:cxn ang="0">
                <a:pos x="672" y="84"/>
              </a:cxn>
              <a:cxn ang="0">
                <a:pos x="484" y="188"/>
              </a:cxn>
              <a:cxn ang="0">
                <a:pos x="322" y="322"/>
              </a:cxn>
              <a:cxn ang="0">
                <a:pos x="188" y="484"/>
              </a:cxn>
              <a:cxn ang="0">
                <a:pos x="88" y="672"/>
              </a:cxn>
              <a:cxn ang="0">
                <a:pos x="23" y="879"/>
              </a:cxn>
              <a:cxn ang="0">
                <a:pos x="0" y="1098"/>
              </a:cxn>
              <a:cxn ang="0">
                <a:pos x="23" y="1321"/>
              </a:cxn>
              <a:cxn ang="0">
                <a:pos x="88" y="1528"/>
              </a:cxn>
              <a:cxn ang="0">
                <a:pos x="188" y="1713"/>
              </a:cxn>
              <a:cxn ang="0">
                <a:pos x="322" y="1878"/>
              </a:cxn>
              <a:cxn ang="0">
                <a:pos x="484" y="2012"/>
              </a:cxn>
              <a:cxn ang="0">
                <a:pos x="672" y="2112"/>
              </a:cxn>
              <a:cxn ang="0">
                <a:pos x="879" y="2177"/>
              </a:cxn>
              <a:cxn ang="0">
                <a:pos x="1098" y="2200"/>
              </a:cxn>
            </a:cxnLst>
            <a:rect l="0" t="0" r="r" b="b"/>
            <a:pathLst>
              <a:path w="2201" h="2201">
                <a:moveTo>
                  <a:pt x="1098" y="2200"/>
                </a:moveTo>
                <a:lnTo>
                  <a:pt x="1321" y="2177"/>
                </a:lnTo>
                <a:lnTo>
                  <a:pt x="1528" y="2112"/>
                </a:lnTo>
                <a:lnTo>
                  <a:pt x="1716" y="2012"/>
                </a:lnTo>
                <a:lnTo>
                  <a:pt x="1878" y="1878"/>
                </a:lnTo>
                <a:lnTo>
                  <a:pt x="2012" y="1713"/>
                </a:lnTo>
                <a:lnTo>
                  <a:pt x="2112" y="1528"/>
                </a:lnTo>
                <a:lnTo>
                  <a:pt x="2177" y="1321"/>
                </a:lnTo>
                <a:lnTo>
                  <a:pt x="2200" y="1098"/>
                </a:lnTo>
                <a:lnTo>
                  <a:pt x="2177" y="879"/>
                </a:lnTo>
                <a:lnTo>
                  <a:pt x="2112" y="672"/>
                </a:lnTo>
                <a:lnTo>
                  <a:pt x="2012" y="484"/>
                </a:lnTo>
                <a:lnTo>
                  <a:pt x="1878" y="322"/>
                </a:lnTo>
                <a:lnTo>
                  <a:pt x="1716" y="188"/>
                </a:lnTo>
                <a:lnTo>
                  <a:pt x="1528" y="84"/>
                </a:lnTo>
                <a:lnTo>
                  <a:pt x="1321" y="23"/>
                </a:lnTo>
                <a:lnTo>
                  <a:pt x="1098" y="0"/>
                </a:lnTo>
                <a:lnTo>
                  <a:pt x="879" y="23"/>
                </a:lnTo>
                <a:lnTo>
                  <a:pt x="672" y="84"/>
                </a:lnTo>
                <a:lnTo>
                  <a:pt x="484" y="188"/>
                </a:lnTo>
                <a:lnTo>
                  <a:pt x="322" y="322"/>
                </a:lnTo>
                <a:lnTo>
                  <a:pt x="188" y="484"/>
                </a:lnTo>
                <a:lnTo>
                  <a:pt x="88" y="672"/>
                </a:lnTo>
                <a:lnTo>
                  <a:pt x="23" y="879"/>
                </a:lnTo>
                <a:lnTo>
                  <a:pt x="0" y="1098"/>
                </a:lnTo>
                <a:lnTo>
                  <a:pt x="23" y="1321"/>
                </a:lnTo>
                <a:lnTo>
                  <a:pt x="88" y="1528"/>
                </a:lnTo>
                <a:lnTo>
                  <a:pt x="188" y="1713"/>
                </a:lnTo>
                <a:lnTo>
                  <a:pt x="322" y="1878"/>
                </a:lnTo>
                <a:lnTo>
                  <a:pt x="484" y="2012"/>
                </a:lnTo>
                <a:lnTo>
                  <a:pt x="672" y="2112"/>
                </a:lnTo>
                <a:lnTo>
                  <a:pt x="879" y="2177"/>
                </a:lnTo>
                <a:lnTo>
                  <a:pt x="1098" y="2200"/>
                </a:lnTo>
              </a:path>
            </a:pathLst>
          </a:custGeom>
          <a:noFill/>
          <a:ln w="12700" cap="rnd" cmpd="sng">
            <a:solidFill>
              <a:srgbClr val="000000"/>
            </a:solidFill>
            <a:prstDash val="solid"/>
            <a:round/>
            <a:headEnd type="none" w="med" len="med"/>
            <a:tailEnd type="none" w="med" len="med"/>
          </a:ln>
          <a:effectLst/>
        </p:spPr>
        <p:txBody>
          <a:bodyPr/>
          <a:lstStyle/>
          <a:p>
            <a:endParaRPr lang="cs-CZ"/>
          </a:p>
        </p:txBody>
      </p:sp>
      <p:sp>
        <p:nvSpPr>
          <p:cNvPr id="325759" name="Line 127"/>
          <p:cNvSpPr>
            <a:spLocks noChangeShapeType="1"/>
          </p:cNvSpPr>
          <p:nvPr/>
        </p:nvSpPr>
        <p:spPr bwMode="auto">
          <a:xfrm flipV="1">
            <a:off x="5407025" y="174625"/>
            <a:ext cx="0" cy="2035175"/>
          </a:xfrm>
          <a:prstGeom prst="line">
            <a:avLst/>
          </a:prstGeom>
          <a:noFill/>
          <a:ln w="12700">
            <a:solidFill>
              <a:srgbClr val="000000"/>
            </a:solidFill>
            <a:round/>
            <a:headEnd/>
            <a:tailEnd/>
          </a:ln>
          <a:effectLst/>
        </p:spPr>
        <p:txBody>
          <a:bodyPr wrap="none" anchor="ctr"/>
          <a:lstStyle/>
          <a:p>
            <a:endParaRPr lang="cs-CZ"/>
          </a:p>
        </p:txBody>
      </p:sp>
      <p:sp>
        <p:nvSpPr>
          <p:cNvPr id="325760" name="Line 128"/>
          <p:cNvSpPr>
            <a:spLocks noChangeShapeType="1"/>
          </p:cNvSpPr>
          <p:nvPr/>
        </p:nvSpPr>
        <p:spPr bwMode="auto">
          <a:xfrm>
            <a:off x="5416550" y="4756150"/>
            <a:ext cx="0" cy="985838"/>
          </a:xfrm>
          <a:prstGeom prst="line">
            <a:avLst/>
          </a:prstGeom>
          <a:noFill/>
          <a:ln w="12700">
            <a:solidFill>
              <a:srgbClr val="000000"/>
            </a:solidFill>
            <a:round/>
            <a:headEnd/>
            <a:tailEnd/>
          </a:ln>
          <a:effectLst/>
        </p:spPr>
        <p:txBody>
          <a:bodyPr wrap="none" anchor="ctr"/>
          <a:lstStyle/>
          <a:p>
            <a:endParaRPr lang="cs-CZ"/>
          </a:p>
        </p:txBody>
      </p:sp>
      <p:sp>
        <p:nvSpPr>
          <p:cNvPr id="325761" name="Line 129"/>
          <p:cNvSpPr>
            <a:spLocks noChangeShapeType="1"/>
          </p:cNvSpPr>
          <p:nvPr/>
        </p:nvSpPr>
        <p:spPr bwMode="auto">
          <a:xfrm flipH="1" flipV="1">
            <a:off x="2114550" y="2447925"/>
            <a:ext cx="1027113" cy="328613"/>
          </a:xfrm>
          <a:prstGeom prst="line">
            <a:avLst/>
          </a:prstGeom>
          <a:noFill/>
          <a:ln w="12700">
            <a:solidFill>
              <a:srgbClr val="000000"/>
            </a:solidFill>
            <a:round/>
            <a:headEnd/>
            <a:tailEnd/>
          </a:ln>
          <a:effectLst/>
        </p:spPr>
        <p:txBody>
          <a:bodyPr wrap="none" anchor="ctr"/>
          <a:lstStyle/>
          <a:p>
            <a:endParaRPr lang="cs-CZ"/>
          </a:p>
        </p:txBody>
      </p:sp>
      <p:sp>
        <p:nvSpPr>
          <p:cNvPr id="325762" name="Line 130"/>
          <p:cNvSpPr>
            <a:spLocks noChangeShapeType="1"/>
          </p:cNvSpPr>
          <p:nvPr/>
        </p:nvSpPr>
        <p:spPr bwMode="auto">
          <a:xfrm flipH="1">
            <a:off x="3373438" y="5329238"/>
            <a:ext cx="633412" cy="801687"/>
          </a:xfrm>
          <a:prstGeom prst="line">
            <a:avLst/>
          </a:prstGeom>
          <a:noFill/>
          <a:ln w="12700">
            <a:solidFill>
              <a:srgbClr val="000000"/>
            </a:solidFill>
            <a:round/>
            <a:headEnd/>
            <a:tailEnd/>
          </a:ln>
          <a:effectLst/>
        </p:spPr>
        <p:txBody>
          <a:bodyPr wrap="none" anchor="ctr"/>
          <a:lstStyle/>
          <a:p>
            <a:endParaRPr lang="cs-CZ"/>
          </a:p>
        </p:txBody>
      </p:sp>
      <p:sp>
        <p:nvSpPr>
          <p:cNvPr id="325763" name="Line 131"/>
          <p:cNvSpPr>
            <a:spLocks noChangeShapeType="1"/>
          </p:cNvSpPr>
          <p:nvPr/>
        </p:nvSpPr>
        <p:spPr bwMode="auto">
          <a:xfrm>
            <a:off x="6824663" y="5329238"/>
            <a:ext cx="608012" cy="801687"/>
          </a:xfrm>
          <a:prstGeom prst="line">
            <a:avLst/>
          </a:prstGeom>
          <a:noFill/>
          <a:ln w="12700">
            <a:solidFill>
              <a:srgbClr val="000000"/>
            </a:solidFill>
            <a:round/>
            <a:headEnd/>
            <a:tailEnd/>
          </a:ln>
          <a:effectLst/>
        </p:spPr>
        <p:txBody>
          <a:bodyPr wrap="none" anchor="ctr"/>
          <a:lstStyle/>
          <a:p>
            <a:endParaRPr lang="cs-CZ"/>
          </a:p>
        </p:txBody>
      </p:sp>
      <p:sp>
        <p:nvSpPr>
          <p:cNvPr id="325764" name="Line 132"/>
          <p:cNvSpPr>
            <a:spLocks noChangeShapeType="1"/>
          </p:cNvSpPr>
          <p:nvPr/>
        </p:nvSpPr>
        <p:spPr bwMode="auto">
          <a:xfrm flipV="1">
            <a:off x="7693025" y="2447925"/>
            <a:ext cx="989013" cy="328613"/>
          </a:xfrm>
          <a:prstGeom prst="line">
            <a:avLst/>
          </a:prstGeom>
          <a:noFill/>
          <a:ln w="12700">
            <a:solidFill>
              <a:srgbClr val="000000"/>
            </a:solidFill>
            <a:round/>
            <a:headEnd/>
            <a:tailEnd/>
          </a:ln>
          <a:effectLst/>
        </p:spPr>
        <p:txBody>
          <a:bodyPr wrap="none" anchor="ctr"/>
          <a:lstStyle/>
          <a:p>
            <a:endParaRPr lang="cs-CZ"/>
          </a:p>
        </p:txBody>
      </p:sp>
    </p:spTree>
  </p:cSld>
  <p:clrMapOvr>
    <a:masterClrMapping/>
  </p:clrMapOvr>
  <p:transition spd="slow">
    <p:zo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B91BF80B-A81A-4F01-95F6-489AEC5BF5CC}" type="slidenum">
              <a:rPr lang="en-GB"/>
              <a:pPr/>
              <a:t>180</a:t>
            </a:fld>
            <a:endParaRPr lang="en-GB"/>
          </a:p>
        </p:txBody>
      </p:sp>
      <p:sp>
        <p:nvSpPr>
          <p:cNvPr id="521218" name="Rectangle 2"/>
          <p:cNvSpPr>
            <a:spLocks noChangeArrowheads="1"/>
          </p:cNvSpPr>
          <p:nvPr/>
        </p:nvSpPr>
        <p:spPr bwMode="auto">
          <a:xfrm>
            <a:off x="230188" y="330200"/>
            <a:ext cx="8628062" cy="6124575"/>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000">
                <a:latin typeface="Arial" charset="0"/>
              </a:rPr>
              <a:t>	60.1			70.0			50.8</a:t>
            </a:r>
          </a:p>
          <a:p>
            <a:pPr marL="342900" indent="-342900">
              <a:spcBef>
                <a:spcPct val="20000"/>
              </a:spcBef>
            </a:pPr>
            <a:r>
              <a:rPr lang="en-US" sz="2000">
                <a:latin typeface="Arial" charset="0"/>
              </a:rPr>
              <a:t>	60.2			70.1			50.9</a:t>
            </a:r>
          </a:p>
          <a:p>
            <a:pPr marL="342900" indent="-342900">
              <a:spcBef>
                <a:spcPct val="20000"/>
              </a:spcBef>
            </a:pPr>
            <a:r>
              <a:rPr lang="en-US" sz="2000">
                <a:latin typeface="Arial" charset="0"/>
              </a:rPr>
              <a:t>	60.4			70.1			50.8</a:t>
            </a:r>
          </a:p>
          <a:p>
            <a:pPr marL="342900" indent="-342900">
              <a:spcBef>
                <a:spcPct val="20000"/>
              </a:spcBef>
            </a:pPr>
            <a:endParaRPr lang="en-US" sz="2000">
              <a:latin typeface="Arial" charset="0"/>
            </a:endParaRPr>
          </a:p>
          <a:p>
            <a:pPr marL="342900" indent="-342900">
              <a:spcBef>
                <a:spcPct val="20000"/>
              </a:spcBef>
            </a:pPr>
            <a:r>
              <a:rPr lang="en-US" sz="2000">
                <a:latin typeface="Arial" charset="0"/>
              </a:rPr>
              <a:t>	60.2			70.2			51.0</a:t>
            </a:r>
          </a:p>
          <a:p>
            <a:pPr marL="342900" indent="-342900">
              <a:spcBef>
                <a:spcPct val="20000"/>
              </a:spcBef>
            </a:pPr>
            <a:r>
              <a:rPr lang="en-US" sz="2000">
                <a:latin typeface="Arial" charset="0"/>
              </a:rPr>
              <a:t>	60.3			70.0			51.0</a:t>
            </a:r>
          </a:p>
          <a:p>
            <a:pPr marL="342900" indent="-342900">
              <a:spcBef>
                <a:spcPct val="20000"/>
              </a:spcBef>
            </a:pPr>
            <a:r>
              <a:rPr lang="en-US" sz="2000">
                <a:latin typeface="Arial" charset="0"/>
              </a:rPr>
              <a:t>	60.2			69.9			50.9</a:t>
            </a:r>
            <a:endParaRPr lang="en-US" sz="2000">
              <a:latin typeface="Arial" charset="0"/>
              <a:sym typeface="Symbol" pitchFamily="18" charset="2"/>
            </a:endParaRPr>
          </a:p>
          <a:p>
            <a:pPr marL="342900" indent="-342900">
              <a:spcBef>
                <a:spcPct val="20000"/>
              </a:spcBef>
            </a:pPr>
            <a:endParaRPr lang="en-US" sz="2000">
              <a:latin typeface="Arial" charset="0"/>
            </a:endParaRPr>
          </a:p>
          <a:p>
            <a:pPr marL="342900" indent="-342900">
              <a:spcBef>
                <a:spcPct val="20000"/>
              </a:spcBef>
            </a:pPr>
            <a:r>
              <a:rPr lang="en-US" sz="2000">
                <a:latin typeface="Arial" charset="0"/>
              </a:rPr>
              <a:t>	60.1			69.8			50.9</a:t>
            </a:r>
          </a:p>
          <a:p>
            <a:pPr marL="342900" indent="-342900">
              <a:spcBef>
                <a:spcPct val="20000"/>
              </a:spcBef>
            </a:pPr>
            <a:r>
              <a:rPr lang="en-US" sz="2000">
                <a:latin typeface="Arial" charset="0"/>
              </a:rPr>
              <a:t>	60.2			70.0			50.7</a:t>
            </a:r>
          </a:p>
          <a:p>
            <a:pPr marL="342900" indent="-342900">
              <a:spcBef>
                <a:spcPct val="20000"/>
              </a:spcBef>
            </a:pPr>
            <a:r>
              <a:rPr lang="en-US" sz="2000">
                <a:latin typeface="Arial" charset="0"/>
              </a:rPr>
              <a:t>	60.1			69.9			51.0</a:t>
            </a:r>
          </a:p>
          <a:p>
            <a:pPr marL="342900" indent="-342900">
              <a:spcBef>
                <a:spcPct val="20000"/>
              </a:spcBef>
            </a:pPr>
            <a:endParaRPr lang="en-US" sz="2000">
              <a:latin typeface="Arial" charset="0"/>
            </a:endParaRPr>
          </a:p>
          <a:p>
            <a:pPr marL="342900" indent="-342900">
              <a:spcBef>
                <a:spcPct val="20000"/>
              </a:spcBef>
            </a:pPr>
            <a:r>
              <a:rPr lang="en-US" sz="2000">
                <a:latin typeface="Arial" charset="0"/>
              </a:rPr>
              <a:t>	60.4						50.9</a:t>
            </a:r>
          </a:p>
          <a:p>
            <a:pPr marL="342900" indent="-342900">
              <a:spcBef>
                <a:spcPct val="20000"/>
              </a:spcBef>
            </a:pPr>
            <a:r>
              <a:rPr lang="en-US" sz="2000">
                <a:latin typeface="Arial" charset="0"/>
              </a:rPr>
              <a:t>	60.2						50.9</a:t>
            </a:r>
          </a:p>
          <a:p>
            <a:pPr marL="342900" indent="-342900">
              <a:spcBef>
                <a:spcPct val="20000"/>
              </a:spcBef>
            </a:pPr>
            <a:r>
              <a:rPr lang="en-US" sz="2000">
                <a:latin typeface="Arial" charset="0"/>
              </a:rPr>
              <a:t>	60.2						50.8</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289E5A2-0322-4789-A211-16B9236F5D03}" type="slidenum">
              <a:rPr lang="en-GB"/>
              <a:pPr/>
              <a:t>181</a:t>
            </a:fld>
            <a:endParaRPr lang="en-GB"/>
          </a:p>
        </p:txBody>
      </p:sp>
      <p:sp>
        <p:nvSpPr>
          <p:cNvPr id="52224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 and Exercises</a:t>
            </a:r>
            <a:endParaRPr lang="en-US" sz="4400">
              <a:solidFill>
                <a:schemeClr val="tx2"/>
              </a:solidFill>
            </a:endParaRPr>
          </a:p>
        </p:txBody>
      </p:sp>
      <p:sp>
        <p:nvSpPr>
          <p:cNvPr id="522243"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7</a:t>
            </a:r>
          </a:p>
          <a:p>
            <a:pPr marL="685800" lvl="1">
              <a:spcBef>
                <a:spcPct val="20000"/>
              </a:spcBef>
              <a:buFontTx/>
              <a:buChar char="–"/>
            </a:pPr>
            <a:r>
              <a:rPr lang="en-US">
                <a:latin typeface="Arial" charset="0"/>
              </a:rPr>
              <a:t> Reading pp. 316-48 (2</a:t>
            </a:r>
            <a:r>
              <a:rPr lang="en-US" baseline="30000">
                <a:latin typeface="Arial" charset="0"/>
              </a:rPr>
              <a:t>nd</a:t>
            </a:r>
            <a:r>
              <a:rPr lang="en-US">
                <a:latin typeface="Arial" charset="0"/>
              </a:rPr>
              <a:t> ed.)</a:t>
            </a:r>
          </a:p>
          <a:p>
            <a:pPr marL="685800" lvl="1">
              <a:spcBef>
                <a:spcPct val="20000"/>
              </a:spcBef>
              <a:buFontTx/>
              <a:buChar char="–"/>
            </a:pPr>
            <a:r>
              <a:rPr lang="en-US">
                <a:latin typeface="Arial" charset="0"/>
              </a:rPr>
              <a:t> Exercises 2, 5, 6, 7, 14, 15 (2</a:t>
            </a:r>
            <a:r>
              <a:rPr lang="en-US" baseline="30000">
                <a:latin typeface="Arial" charset="0"/>
              </a:rPr>
              <a:t>nd</a:t>
            </a:r>
            <a:r>
              <a:rPr lang="en-US">
                <a:latin typeface="Arial" charset="0"/>
              </a:rPr>
              <a:t> ed.)</a:t>
            </a:r>
          </a:p>
          <a:p>
            <a:pPr marL="685800" lvl="1">
              <a:spcBef>
                <a:spcPct val="20000"/>
              </a:spcBef>
              <a:buFontTx/>
              <a:buChar char="–"/>
            </a:pPr>
            <a:r>
              <a:rPr lang="en-US">
                <a:latin typeface="Arial" charset="0"/>
              </a:rPr>
              <a:t> Reading pp. 322-55 (3</a:t>
            </a:r>
            <a:r>
              <a:rPr lang="en-US" baseline="30000">
                <a:latin typeface="Arial" charset="0"/>
              </a:rPr>
              <a:t>rd</a:t>
            </a:r>
            <a:r>
              <a:rPr lang="en-US">
                <a:latin typeface="Arial" charset="0"/>
              </a:rPr>
              <a:t> ed.)</a:t>
            </a:r>
          </a:p>
          <a:p>
            <a:pPr marL="685800" lvl="1">
              <a:spcBef>
                <a:spcPct val="20000"/>
              </a:spcBef>
              <a:buFontTx/>
              <a:buChar char="–"/>
            </a:pPr>
            <a:r>
              <a:rPr lang="en-US">
                <a:latin typeface="Arial" charset="0"/>
              </a:rPr>
              <a:t> Exercises 2, 7, 8, 9, 17, 18 (3</a:t>
            </a:r>
            <a:r>
              <a:rPr lang="en-US" baseline="30000">
                <a:latin typeface="Arial" charset="0"/>
              </a:rPr>
              <a:t>rd</a:t>
            </a:r>
            <a:r>
              <a:rPr lang="en-US">
                <a:latin typeface="Arial" charset="0"/>
              </a:rPr>
              <a:t> ed.)</a:t>
            </a:r>
          </a:p>
          <a:p>
            <a:pPr marL="685800" lvl="1">
              <a:spcBef>
                <a:spcPct val="20000"/>
              </a:spcBef>
              <a:buFontTx/>
              <a:buChar char="–"/>
            </a:pPr>
            <a:endParaRPr lang="en-US">
              <a:latin typeface="Arial"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5F1504C-A1BB-4B07-B1A5-7729919FFC1D}" type="slidenum">
              <a:rPr lang="en-GB"/>
              <a:pPr/>
              <a:t>182</a:t>
            </a:fld>
            <a:endParaRPr lang="en-GB"/>
          </a:p>
        </p:txBody>
      </p:sp>
      <p:sp>
        <p:nvSpPr>
          <p:cNvPr id="523266"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Attributes</a:t>
            </a:r>
          </a:p>
        </p:txBody>
      </p:sp>
      <p:sp>
        <p:nvSpPr>
          <p:cNvPr id="52326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Topic</a:t>
            </a:r>
          </a:p>
          <a:p>
            <a:pPr marL="342900" indent="-342900">
              <a:spcBef>
                <a:spcPct val="20000"/>
              </a:spcBef>
              <a:buFontTx/>
              <a:buChar char="•"/>
            </a:pPr>
            <a:r>
              <a:rPr lang="en-US">
                <a:latin typeface="Arial" charset="0"/>
              </a:rPr>
              <a:t>The Control charts for attributes</a:t>
            </a:r>
          </a:p>
          <a:p>
            <a:pPr marL="342900" indent="-342900">
              <a:spcBef>
                <a:spcPct val="20000"/>
              </a:spcBef>
              <a:buFontTx/>
              <a:buChar char="•"/>
            </a:pPr>
            <a:r>
              <a:rPr lang="en-US">
                <a:latin typeface="Arial" charset="0"/>
              </a:rPr>
              <a:t>The </a:t>
            </a:r>
            <a:r>
              <a:rPr lang="en-US" i="1"/>
              <a:t>p</a:t>
            </a:r>
            <a:r>
              <a:rPr lang="en-US">
                <a:latin typeface="Arial" charset="0"/>
              </a:rPr>
              <a:t> and </a:t>
            </a:r>
            <a:r>
              <a:rPr lang="en-US" i="1"/>
              <a:t>np</a:t>
            </a:r>
            <a:r>
              <a:rPr lang="en-US">
                <a:latin typeface="Arial" charset="0"/>
              </a:rPr>
              <a:t> charts</a:t>
            </a:r>
          </a:p>
          <a:p>
            <a:pPr marL="342900" indent="-342900">
              <a:spcBef>
                <a:spcPct val="20000"/>
              </a:spcBef>
              <a:buFontTx/>
              <a:buChar char="•"/>
            </a:pPr>
            <a:r>
              <a:rPr lang="en-US">
                <a:latin typeface="Arial" charset="0"/>
              </a:rPr>
              <a:t>Variable sample size</a:t>
            </a:r>
          </a:p>
          <a:p>
            <a:pPr marL="342900" indent="-342900">
              <a:spcBef>
                <a:spcPct val="20000"/>
              </a:spcBef>
              <a:buFontTx/>
              <a:buChar char="•"/>
            </a:pPr>
            <a:r>
              <a:rPr lang="en-US">
                <a:latin typeface="Arial" charset="0"/>
              </a:rPr>
              <a:t>Sensitivity of the </a:t>
            </a:r>
            <a:r>
              <a:rPr lang="en-US" i="1"/>
              <a:t>p</a:t>
            </a:r>
            <a:r>
              <a:rPr lang="en-US">
                <a:latin typeface="Arial" charset="0"/>
              </a:rPr>
              <a:t> chart</a:t>
            </a:r>
          </a:p>
          <a:p>
            <a:pPr marL="342900" indent="-342900">
              <a:spcBef>
                <a:spcPct val="20000"/>
              </a:spcBef>
              <a:buFontTx/>
              <a:buChar char="•"/>
            </a:pPr>
            <a:endParaRPr lang="en-US">
              <a:latin typeface="Arial" charset="0"/>
            </a:endParaRPr>
          </a:p>
          <a:p>
            <a:pPr marL="742950" lvl="1" indent="-285750">
              <a:spcBef>
                <a:spcPct val="20000"/>
              </a:spcBef>
              <a:buFontTx/>
              <a:buChar char="–"/>
            </a:pPr>
            <a:endParaRPr lang="en-US">
              <a:latin typeface="Arial"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6CF9439C-BDA3-4172-8D89-42F67EF4FFE7}" type="slidenum">
              <a:rPr lang="en-GB"/>
              <a:pPr/>
              <a:t>183</a:t>
            </a:fld>
            <a:endParaRPr lang="en-GB"/>
          </a:p>
        </p:txBody>
      </p:sp>
      <p:sp>
        <p:nvSpPr>
          <p:cNvPr id="524290"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Types of Data</a:t>
            </a:r>
            <a:endParaRPr lang="en-US" sz="4400">
              <a:solidFill>
                <a:schemeClr val="tx2"/>
              </a:solidFill>
            </a:endParaRPr>
          </a:p>
        </p:txBody>
      </p:sp>
      <p:sp>
        <p:nvSpPr>
          <p:cNvPr id="524291" name="Rectangle 3"/>
          <p:cNvSpPr>
            <a:spLocks noChangeArrowheads="1"/>
          </p:cNvSpPr>
          <p:nvPr/>
        </p:nvSpPr>
        <p:spPr bwMode="auto">
          <a:xfrm>
            <a:off x="449263" y="1981200"/>
            <a:ext cx="8313737" cy="41148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Variable data</a:t>
            </a:r>
          </a:p>
          <a:p>
            <a:pPr marL="685800" lvl="1">
              <a:spcBef>
                <a:spcPct val="20000"/>
              </a:spcBef>
              <a:buFontTx/>
              <a:buChar char="•"/>
            </a:pPr>
            <a:r>
              <a:rPr lang="en-US">
                <a:latin typeface="Arial" charset="0"/>
              </a:rPr>
              <a:t> Product characteristic that can be measured</a:t>
            </a:r>
          </a:p>
          <a:p>
            <a:pPr marL="1314450" lvl="2" indent="-228600">
              <a:spcBef>
                <a:spcPct val="20000"/>
              </a:spcBef>
              <a:buFontTx/>
              <a:buChar char="•"/>
            </a:pPr>
            <a:r>
              <a:rPr lang="en-US">
                <a:latin typeface="Arial" charset="0"/>
              </a:rPr>
              <a:t>Length, size, weight, height, time, velocity</a:t>
            </a:r>
          </a:p>
          <a:p>
            <a:pPr marL="342900" indent="-342900">
              <a:spcBef>
                <a:spcPct val="20000"/>
              </a:spcBef>
              <a:buClr>
                <a:srgbClr val="FFFF66"/>
              </a:buClr>
              <a:buFontTx/>
              <a:buChar char="•"/>
            </a:pPr>
            <a:endParaRPr lang="en-US">
              <a:latin typeface="Arial" charset="0"/>
            </a:endParaRPr>
          </a:p>
          <a:p>
            <a:pPr marL="342900" indent="-342900">
              <a:spcBef>
                <a:spcPct val="20000"/>
              </a:spcBef>
              <a:buClr>
                <a:schemeClr val="tx1"/>
              </a:buClr>
              <a:buFontTx/>
              <a:buChar char="•"/>
            </a:pPr>
            <a:r>
              <a:rPr lang="en-US">
                <a:latin typeface="Arial" charset="0"/>
              </a:rPr>
              <a:t>Attribute data</a:t>
            </a:r>
          </a:p>
          <a:p>
            <a:pPr marL="1314450" lvl="2" indent="-228600">
              <a:spcBef>
                <a:spcPct val="20000"/>
              </a:spcBef>
              <a:buClr>
                <a:schemeClr val="tx1"/>
              </a:buClr>
              <a:buFontTx/>
              <a:buChar char="•"/>
            </a:pPr>
            <a:r>
              <a:rPr lang="en-US">
                <a:latin typeface="Arial" charset="0"/>
              </a:rPr>
              <a:t>Product characteristic evaluated with a discrete choice</a:t>
            </a:r>
          </a:p>
          <a:p>
            <a:pPr marL="1657350" lvl="3" indent="-228600">
              <a:spcBef>
                <a:spcPct val="20000"/>
              </a:spcBef>
              <a:buClr>
                <a:schemeClr val="tx1"/>
              </a:buClr>
              <a:buFontTx/>
              <a:buChar char="•"/>
            </a:pPr>
            <a:r>
              <a:rPr lang="en-US">
                <a:latin typeface="Arial" charset="0"/>
              </a:rPr>
              <a:t>Good/bad, yes/no</a:t>
            </a:r>
          </a:p>
          <a:p>
            <a:pPr marL="342900" indent="-342900">
              <a:spcBef>
                <a:spcPct val="20000"/>
              </a:spcBef>
              <a:buFontTx/>
              <a:buChar char="•"/>
            </a:pPr>
            <a:endParaRPr lang="en-US">
              <a:latin typeface="Arial"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BEF9FA27-B0CF-4E06-9E3C-DA4E7F0AB894}" type="slidenum">
              <a:rPr lang="en-GB"/>
              <a:pPr/>
              <a:t>184</a:t>
            </a:fld>
            <a:endParaRPr lang="en-GB"/>
          </a:p>
        </p:txBody>
      </p:sp>
      <p:sp>
        <p:nvSpPr>
          <p:cNvPr id="525314"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Attributes</a:t>
            </a:r>
          </a:p>
        </p:txBody>
      </p:sp>
      <p:sp>
        <p:nvSpPr>
          <p:cNvPr id="525315"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In a control chart for variables, quality characteristic is expressed in numbers. Many quality characteristics (e.g., clarity of glass) can be observed only as attributes, i.e., by classifying into defectives and non-defectives.</a:t>
            </a:r>
          </a:p>
          <a:p>
            <a:pPr marL="342900" indent="-342900">
              <a:spcBef>
                <a:spcPct val="20000"/>
              </a:spcBef>
              <a:buFontTx/>
              <a:buChar char="•"/>
            </a:pPr>
            <a:r>
              <a:rPr lang="en-US">
                <a:latin typeface="Arial" charset="0"/>
              </a:rPr>
              <a:t>If many quality characteristics are measured, a separate control chart for variable will be needed for each quality characteristic. A control chart for attribute is a cheaper alternative. It records an item defective if any specification is not met and non-defective if all the specifications are met.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77220776-4011-4687-BE75-E1D9836BF6FA}" type="slidenum">
              <a:rPr lang="en-GB"/>
              <a:pPr/>
              <a:t>185</a:t>
            </a:fld>
            <a:endParaRPr lang="en-GB"/>
          </a:p>
        </p:txBody>
      </p:sp>
      <p:sp>
        <p:nvSpPr>
          <p:cNvPr id="526338"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Attributes</a:t>
            </a:r>
          </a:p>
        </p:txBody>
      </p:sp>
      <p:sp>
        <p:nvSpPr>
          <p:cNvPr id="526339"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cost of collecting data for attributes is less than that for the variables</a:t>
            </a:r>
          </a:p>
          <a:p>
            <a:pPr marL="342900" indent="-342900">
              <a:spcBef>
                <a:spcPct val="20000"/>
              </a:spcBef>
              <a:buFontTx/>
              <a:buChar char="•"/>
            </a:pPr>
            <a:r>
              <a:rPr lang="en-US">
                <a:latin typeface="Arial" charset="0"/>
              </a:rPr>
              <a:t>There are various types of control charts for attributes:</a:t>
            </a:r>
          </a:p>
          <a:p>
            <a:pPr marL="742950" lvl="1" indent="-285750">
              <a:spcBef>
                <a:spcPct val="20000"/>
              </a:spcBef>
              <a:buFontTx/>
              <a:buChar char="–"/>
            </a:pPr>
            <a:r>
              <a:rPr lang="en-US">
                <a:latin typeface="Arial" charset="0"/>
              </a:rPr>
              <a:t>The</a:t>
            </a:r>
            <a:r>
              <a:rPr lang="en-US" i="1">
                <a:latin typeface="Arial" charset="0"/>
              </a:rPr>
              <a:t> </a:t>
            </a:r>
            <a:r>
              <a:rPr lang="en-US" i="1"/>
              <a:t>p</a:t>
            </a:r>
            <a:r>
              <a:rPr lang="en-US">
                <a:latin typeface="Arial" charset="0"/>
              </a:rPr>
              <a:t> chart for the fraction rejected</a:t>
            </a:r>
          </a:p>
          <a:p>
            <a:pPr marL="742950" lvl="1" indent="-285750">
              <a:spcBef>
                <a:spcPct val="20000"/>
              </a:spcBef>
              <a:buFontTx/>
              <a:buChar char="–"/>
            </a:pPr>
            <a:r>
              <a:rPr lang="en-US">
                <a:latin typeface="Arial" charset="0"/>
              </a:rPr>
              <a:t>The </a:t>
            </a:r>
            <a:r>
              <a:rPr lang="en-US" i="1"/>
              <a:t>np</a:t>
            </a:r>
            <a:r>
              <a:rPr lang="en-US">
                <a:latin typeface="Arial" charset="0"/>
              </a:rPr>
              <a:t> chart for the total number rejected</a:t>
            </a:r>
          </a:p>
          <a:p>
            <a:pPr marL="742950" lvl="1" indent="-285750">
              <a:spcBef>
                <a:spcPct val="20000"/>
              </a:spcBef>
              <a:buFontTx/>
              <a:buChar char="–"/>
            </a:pPr>
            <a:r>
              <a:rPr lang="en-US">
                <a:latin typeface="Arial" charset="0"/>
              </a:rPr>
              <a:t>The </a:t>
            </a:r>
            <a:r>
              <a:rPr lang="en-US" i="1"/>
              <a:t>c</a:t>
            </a:r>
            <a:r>
              <a:rPr lang="en-US">
                <a:latin typeface="Arial" charset="0"/>
              </a:rPr>
              <a:t> chart for the number of defects</a:t>
            </a:r>
          </a:p>
          <a:p>
            <a:pPr marL="742950" lvl="1" indent="-285750">
              <a:spcBef>
                <a:spcPct val="20000"/>
              </a:spcBef>
              <a:buFontTx/>
              <a:buChar char="–"/>
            </a:pPr>
            <a:r>
              <a:rPr lang="en-US">
                <a:latin typeface="Arial" charset="0"/>
              </a:rPr>
              <a:t>The </a:t>
            </a:r>
            <a:r>
              <a:rPr lang="en-US" i="1"/>
              <a:t>u</a:t>
            </a:r>
            <a:r>
              <a:rPr lang="en-US">
                <a:latin typeface="Arial" charset="0"/>
              </a:rPr>
              <a:t> chart for the number of defects per unit</a:t>
            </a:r>
          </a:p>
          <a:p>
            <a:pPr marL="742950" lvl="1" indent="-285750">
              <a:spcBef>
                <a:spcPct val="20000"/>
              </a:spcBef>
              <a:buFontTx/>
              <a:buChar char="–"/>
            </a:pPr>
            <a:endParaRPr lang="en-US">
              <a:latin typeface="Arial"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0ECC690B-B33A-486C-AA37-C318E9DF9E5A}" type="slidenum">
              <a:rPr lang="en-GB"/>
              <a:pPr/>
              <a:t>186</a:t>
            </a:fld>
            <a:endParaRPr lang="en-GB"/>
          </a:p>
        </p:txBody>
      </p:sp>
      <p:sp>
        <p:nvSpPr>
          <p:cNvPr id="527362"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Attributes</a:t>
            </a:r>
          </a:p>
        </p:txBody>
      </p:sp>
      <p:sp>
        <p:nvSpPr>
          <p:cNvPr id="52736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Poisson Approximation:</a:t>
            </a:r>
          </a:p>
          <a:p>
            <a:pPr marL="742950" lvl="1" indent="-285750">
              <a:spcBef>
                <a:spcPct val="20000"/>
              </a:spcBef>
              <a:buFontTx/>
              <a:buChar char="–"/>
            </a:pPr>
            <a:r>
              <a:rPr lang="en-US">
                <a:latin typeface="Arial" charset="0"/>
              </a:rPr>
              <a:t>Occurrence of defectives may be approximated by Poisson distribution</a:t>
            </a:r>
          </a:p>
          <a:p>
            <a:pPr marL="742950" lvl="1" indent="-285750">
              <a:spcBef>
                <a:spcPct val="20000"/>
              </a:spcBef>
              <a:buFontTx/>
              <a:buChar char="–"/>
            </a:pPr>
            <a:r>
              <a:rPr lang="en-US">
                <a:latin typeface="Arial" charset="0"/>
              </a:rPr>
              <a:t>Let </a:t>
            </a:r>
            <a:r>
              <a:rPr lang="en-US" i="1"/>
              <a:t>n</a:t>
            </a:r>
            <a:r>
              <a:rPr lang="en-US">
                <a:latin typeface="Arial" charset="0"/>
              </a:rPr>
              <a:t> = number of items and </a:t>
            </a:r>
            <a:r>
              <a:rPr lang="en-US" i="1"/>
              <a:t>p </a:t>
            </a:r>
            <a:r>
              <a:rPr lang="en-US" i="1">
                <a:latin typeface="Arial" charset="0"/>
              </a:rPr>
              <a:t>=</a:t>
            </a:r>
            <a:r>
              <a:rPr lang="en-US">
                <a:latin typeface="Arial" charset="0"/>
              </a:rPr>
              <a:t> proportion of defectives. Then, the expected number of defectives,                  </a:t>
            </a:r>
          </a:p>
          <a:p>
            <a:pPr marL="742950" lvl="1" indent="-285750">
              <a:spcBef>
                <a:spcPct val="20000"/>
              </a:spcBef>
              <a:buFontTx/>
              <a:buChar char="–"/>
            </a:pPr>
            <a:r>
              <a:rPr lang="en-US">
                <a:latin typeface="Arial" charset="0"/>
              </a:rPr>
              <a:t>Once the expected number of defectives is known, the probability of </a:t>
            </a:r>
            <a:r>
              <a:rPr lang="en-US" i="1"/>
              <a:t>c</a:t>
            </a:r>
            <a:r>
              <a:rPr lang="en-US">
                <a:latin typeface="Arial" charset="0"/>
              </a:rPr>
              <a:t> defectives as well as the probability of </a:t>
            </a:r>
            <a:r>
              <a:rPr lang="en-US" i="1"/>
              <a:t>c</a:t>
            </a:r>
            <a:r>
              <a:rPr lang="en-US">
                <a:latin typeface="Arial" charset="0"/>
              </a:rPr>
              <a:t> or fewer defectives can be obtained from Appendix 4</a:t>
            </a:r>
          </a:p>
        </p:txBody>
      </p:sp>
      <p:graphicFrame>
        <p:nvGraphicFramePr>
          <p:cNvPr id="527364" name="Object 4"/>
          <p:cNvGraphicFramePr>
            <a:graphicFrameLocks noChangeAspect="1"/>
          </p:cNvGraphicFramePr>
          <p:nvPr/>
        </p:nvGraphicFramePr>
        <p:xfrm>
          <a:off x="3105150" y="3922713"/>
          <a:ext cx="1225550" cy="525462"/>
        </p:xfrm>
        <a:graphic>
          <a:graphicData uri="http://schemas.openxmlformats.org/presentationml/2006/ole">
            <p:oleObj spid="_x0000_s527364" name="Equation" r:id="rId3" imgW="558720" imgH="241200" progId="Equation.3">
              <p:embed/>
            </p:oleObj>
          </a:graphicData>
        </a:graphic>
      </p:graphicFrame>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7F82CD57-7C02-43B9-9F65-6C03CCBF188D}" type="slidenum">
              <a:rPr lang="en-GB"/>
              <a:pPr/>
              <a:t>187</a:t>
            </a:fld>
            <a:endParaRPr lang="en-GB"/>
          </a:p>
        </p:txBody>
      </p:sp>
      <p:sp>
        <p:nvSpPr>
          <p:cNvPr id="528386"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Steps</a:t>
            </a:r>
          </a:p>
          <a:p>
            <a:pPr marL="342900" indent="-342900">
              <a:spcBef>
                <a:spcPct val="20000"/>
              </a:spcBef>
            </a:pPr>
            <a:r>
              <a:rPr lang="en-US">
                <a:latin typeface="Arial" charset="0"/>
              </a:rPr>
              <a:t>1. Gather data</a:t>
            </a:r>
          </a:p>
          <a:p>
            <a:pPr marL="342900" indent="-342900">
              <a:spcBef>
                <a:spcPct val="20000"/>
              </a:spcBef>
            </a:pPr>
            <a:r>
              <a:rPr lang="en-US">
                <a:latin typeface="Arial" charset="0"/>
              </a:rPr>
              <a:t>2. Calculate </a:t>
            </a:r>
            <a:r>
              <a:rPr lang="en-US" i="1"/>
              <a:t>p</a:t>
            </a:r>
            <a:r>
              <a:rPr lang="en-US">
                <a:latin typeface="Arial" charset="0"/>
              </a:rPr>
              <a:t>, the proportion of defectives</a:t>
            </a:r>
          </a:p>
          <a:p>
            <a:pPr marL="342900" indent="-342900">
              <a:spcBef>
                <a:spcPct val="20000"/>
              </a:spcBef>
            </a:pPr>
            <a:r>
              <a:rPr lang="en-US">
                <a:latin typeface="Arial" charset="0"/>
              </a:rPr>
              <a:t>3. Plot the proportion of defectives on the control chart</a:t>
            </a:r>
          </a:p>
          <a:p>
            <a:pPr marL="342900" indent="-342900">
              <a:spcBef>
                <a:spcPct val="20000"/>
              </a:spcBef>
            </a:pPr>
            <a:r>
              <a:rPr lang="en-US">
                <a:latin typeface="Arial" charset="0"/>
              </a:rPr>
              <a:t>4. Calculate the centerline and the control limits (trial)</a:t>
            </a:r>
          </a:p>
          <a:p>
            <a:pPr marL="342900" indent="-342900">
              <a:spcBef>
                <a:spcPct val="20000"/>
              </a:spcBef>
            </a:pPr>
            <a:r>
              <a:rPr lang="en-US">
                <a:latin typeface="Arial" charset="0"/>
              </a:rPr>
              <a:t>5. Draw the centerline and control limits on the chart</a:t>
            </a:r>
          </a:p>
          <a:p>
            <a:pPr marL="342900" indent="-342900">
              <a:spcBef>
                <a:spcPct val="20000"/>
              </a:spcBef>
            </a:pPr>
            <a:r>
              <a:rPr lang="en-US">
                <a:latin typeface="Arial" charset="0"/>
              </a:rPr>
              <a:t>6. Interpret the chart</a:t>
            </a:r>
          </a:p>
          <a:p>
            <a:pPr marL="342900" indent="-342900">
              <a:spcBef>
                <a:spcPct val="20000"/>
              </a:spcBef>
            </a:pPr>
            <a:r>
              <a:rPr lang="en-US">
                <a:latin typeface="Arial" charset="0"/>
              </a:rPr>
              <a:t>7. Revise the chart</a:t>
            </a:r>
          </a:p>
          <a:p>
            <a:pPr marL="342900" indent="-342900">
              <a:spcBef>
                <a:spcPct val="20000"/>
              </a:spcBef>
              <a:buFontTx/>
              <a:buChar char="•"/>
            </a:pPr>
            <a:endParaRPr lang="en-US">
              <a:latin typeface="Arial" charset="0"/>
            </a:endParaRPr>
          </a:p>
        </p:txBody>
      </p:sp>
      <p:sp>
        <p:nvSpPr>
          <p:cNvPr id="528387"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EABAF7A4-138A-4273-B81C-970F5646E49B}" type="slidenum">
              <a:rPr lang="en-GB"/>
              <a:pPr/>
              <a:t>188</a:t>
            </a:fld>
            <a:endParaRPr lang="en-GB"/>
          </a:p>
        </p:txBody>
      </p:sp>
      <p:sp>
        <p:nvSpPr>
          <p:cNvPr id="52941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Constant Sample Size</a:t>
            </a:r>
            <a:endParaRPr lang="en-US" sz="3600">
              <a:solidFill>
                <a:schemeClr val="tx2"/>
              </a:solidFill>
              <a:latin typeface="Arial" charset="0"/>
            </a:endParaRPr>
          </a:p>
        </p:txBody>
      </p:sp>
      <p:sp>
        <p:nvSpPr>
          <p:cNvPr id="52941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4: Calculating trial centerline and control limits for the </a:t>
            </a:r>
            <a:r>
              <a:rPr lang="en-US" i="1"/>
              <a:t>p</a:t>
            </a:r>
            <a:r>
              <a:rPr lang="en-US">
                <a:latin typeface="Arial" charset="0"/>
              </a:rPr>
              <a:t> chart </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29412" name="Object 4"/>
          <p:cNvGraphicFramePr>
            <a:graphicFrameLocks noChangeAspect="1"/>
          </p:cNvGraphicFramePr>
          <p:nvPr/>
        </p:nvGraphicFramePr>
        <p:xfrm>
          <a:off x="3354388" y="2770188"/>
          <a:ext cx="3084512" cy="3055937"/>
        </p:xfrm>
        <a:graphic>
          <a:graphicData uri="http://schemas.openxmlformats.org/presentationml/2006/ole">
            <p:oleObj spid="_x0000_s529412" name="Equation" r:id="rId3" imgW="1498320" imgH="1485720" progId="Equation.3">
              <p:embed/>
            </p:oleObj>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87C3475D-AFEE-482D-A5E4-56B72DEFC843}" type="slidenum">
              <a:rPr lang="en-GB"/>
              <a:pPr/>
              <a:t>189</a:t>
            </a:fld>
            <a:endParaRPr lang="en-GB"/>
          </a:p>
        </p:txBody>
      </p:sp>
      <p:sp>
        <p:nvSpPr>
          <p:cNvPr id="530434"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6: Interpretation of the </a:t>
            </a:r>
            <a:r>
              <a:rPr lang="en-US" i="1"/>
              <a:t>p</a:t>
            </a:r>
            <a:r>
              <a:rPr lang="en-US">
                <a:latin typeface="Arial" charset="0"/>
              </a:rPr>
              <a:t> chart </a:t>
            </a:r>
          </a:p>
          <a:p>
            <a:pPr marL="742950" lvl="1" indent="-285750">
              <a:spcBef>
                <a:spcPct val="20000"/>
              </a:spcBef>
              <a:buFontTx/>
              <a:buChar char="–"/>
            </a:pPr>
            <a:r>
              <a:rPr lang="en-US">
                <a:latin typeface="Arial" charset="0"/>
              </a:rPr>
              <a:t>The interpretation is similar to that of a variable control chart. there should be no patterns in the data such as trends, runs, cycles, or sudden shifts in level. All of the points should fall between the upper and lower control limits.</a:t>
            </a:r>
          </a:p>
          <a:p>
            <a:pPr marL="742950" lvl="1" indent="-285750">
              <a:spcBef>
                <a:spcPct val="20000"/>
              </a:spcBef>
              <a:buFontTx/>
              <a:buChar char="–"/>
            </a:pPr>
            <a:r>
              <a:rPr lang="en-US">
                <a:latin typeface="Arial" charset="0"/>
              </a:rPr>
              <a:t>One difference is that for the </a:t>
            </a:r>
            <a:r>
              <a:rPr lang="en-US" i="1"/>
              <a:t>p</a:t>
            </a:r>
            <a:r>
              <a:rPr lang="en-US">
                <a:latin typeface="Arial" charset="0"/>
              </a:rPr>
              <a:t> chart it is desirable that the points lie near the lower control limit</a:t>
            </a:r>
          </a:p>
          <a:p>
            <a:pPr marL="742950" lvl="1" indent="-285750">
              <a:spcBef>
                <a:spcPct val="20000"/>
              </a:spcBef>
              <a:buFontTx/>
              <a:buChar char="–"/>
            </a:pPr>
            <a:r>
              <a:rPr lang="en-US">
                <a:latin typeface="Arial" charset="0"/>
              </a:rPr>
              <a:t>The process capability is       the centerline of the </a:t>
            </a:r>
            <a:r>
              <a:rPr lang="en-US" i="1"/>
              <a:t>p</a:t>
            </a:r>
            <a:r>
              <a:rPr lang="en-US">
                <a:latin typeface="Arial" charset="0"/>
              </a:rPr>
              <a:t> chart</a:t>
            </a:r>
          </a:p>
          <a:p>
            <a:pPr marL="742950" lvl="1" indent="-28575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30435" name="Object 3"/>
          <p:cNvGraphicFramePr>
            <a:graphicFrameLocks noChangeAspect="1"/>
          </p:cNvGraphicFramePr>
          <p:nvPr/>
        </p:nvGraphicFramePr>
        <p:xfrm>
          <a:off x="5014913" y="5113338"/>
          <a:ext cx="357187" cy="485775"/>
        </p:xfrm>
        <a:graphic>
          <a:graphicData uri="http://schemas.openxmlformats.org/presentationml/2006/ole">
            <p:oleObj spid="_x0000_s530435" name="Equation" r:id="rId3" imgW="177480" imgH="241200" progId="Equation.3">
              <p:embed/>
            </p:oleObj>
          </a:graphicData>
        </a:graphic>
      </p:graphicFrame>
      <p:sp>
        <p:nvSpPr>
          <p:cNvPr id="530436"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34689D5E-F635-4D62-84E3-92347826DEA3}" type="slidenum">
              <a:rPr lang="en-GB"/>
              <a:pPr/>
              <a:t>19</a:t>
            </a:fld>
            <a:endParaRPr lang="en-GB"/>
          </a:p>
        </p:txBody>
      </p:sp>
      <p:sp>
        <p:nvSpPr>
          <p:cNvPr id="30105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a:t>
            </a:r>
            <a:endParaRPr lang="en-US" sz="4400">
              <a:solidFill>
                <a:schemeClr val="tx2"/>
              </a:solidFill>
            </a:endParaRPr>
          </a:p>
        </p:txBody>
      </p:sp>
      <p:sp>
        <p:nvSpPr>
          <p:cNvPr id="301061" name="Rectangle 5"/>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1: </a:t>
            </a:r>
          </a:p>
          <a:p>
            <a:pPr marL="685800" lvl="1">
              <a:spcBef>
                <a:spcPct val="20000"/>
              </a:spcBef>
              <a:buFontTx/>
              <a:buChar char="–"/>
            </a:pPr>
            <a:r>
              <a:rPr lang="en-US">
                <a:latin typeface="Arial" charset="0"/>
              </a:rPr>
              <a:t> Reading pp. 2-17 (2</a:t>
            </a:r>
            <a:r>
              <a:rPr lang="en-US" baseline="30000">
                <a:latin typeface="Arial" charset="0"/>
              </a:rPr>
              <a:t>nd</a:t>
            </a:r>
            <a:r>
              <a:rPr lang="en-US">
                <a:latin typeface="Arial" charset="0"/>
              </a:rPr>
              <a:t> ed.), pp. 2-21 (3</a:t>
            </a:r>
            <a:r>
              <a:rPr lang="en-US" baseline="30000">
                <a:latin typeface="Arial" charset="0"/>
              </a:rPr>
              <a:t>rd</a:t>
            </a:r>
            <a:r>
              <a:rPr lang="en-US">
                <a:latin typeface="Arial" charset="0"/>
              </a:rPr>
              <a:t> ed.)</a:t>
            </a:r>
          </a:p>
          <a:p>
            <a:pPr marL="685800" lvl="1">
              <a:spcBef>
                <a:spcPct val="20000"/>
              </a:spcBef>
              <a:buFontTx/>
              <a:buChar char="–"/>
            </a:pPr>
            <a:endParaRPr lang="en-US">
              <a:latin typeface="Arial" charset="0"/>
            </a:endParaRPr>
          </a:p>
          <a:p>
            <a:pPr marL="685800" lvl="1">
              <a:spcBef>
                <a:spcPct val="20000"/>
              </a:spcBef>
            </a:pPr>
            <a:endParaRPr lang="en-US">
              <a:latin typeface="Arial" charset="0"/>
            </a:endParaRPr>
          </a:p>
          <a:p>
            <a:pPr marL="342900" indent="-342900">
              <a:spcBef>
                <a:spcPct val="20000"/>
              </a:spcBef>
            </a:pPr>
            <a:r>
              <a:rPr lang="en-US">
                <a:latin typeface="Arial" charset="0"/>
              </a:rPr>
              <a:t>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580CD457-DDE4-4382-ACEB-AB56BDAECFE4}" type="slidenum">
              <a:rPr lang="en-GB"/>
              <a:pPr/>
              <a:t>190</a:t>
            </a:fld>
            <a:endParaRPr lang="en-GB"/>
          </a:p>
        </p:txBody>
      </p:sp>
      <p:sp>
        <p:nvSpPr>
          <p:cNvPr id="531458"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7: Revised centerline and control limits for the </a:t>
            </a:r>
            <a:r>
              <a:rPr lang="en-US" i="1"/>
              <a:t>p</a:t>
            </a:r>
            <a:r>
              <a:rPr lang="en-US">
                <a:latin typeface="Arial" charset="0"/>
              </a:rPr>
              <a:t> chart </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31459" name="Object 3"/>
          <p:cNvGraphicFramePr>
            <a:graphicFrameLocks noChangeAspect="1"/>
          </p:cNvGraphicFramePr>
          <p:nvPr/>
        </p:nvGraphicFramePr>
        <p:xfrm>
          <a:off x="2767013" y="2757488"/>
          <a:ext cx="4260850" cy="3081337"/>
        </p:xfrm>
        <a:graphic>
          <a:graphicData uri="http://schemas.openxmlformats.org/presentationml/2006/ole">
            <p:oleObj spid="_x0000_s531459" name="Equation" r:id="rId3" imgW="2070000" imgH="1498320" progId="Equation.3">
              <p:embed/>
            </p:oleObj>
          </a:graphicData>
        </a:graphic>
      </p:graphicFrame>
      <p:sp>
        <p:nvSpPr>
          <p:cNvPr id="531460"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7722FD77-BF0B-4368-88FD-B1A5F7C31F52}" type="slidenum">
              <a:rPr lang="en-GB"/>
              <a:pPr/>
              <a:t>191</a:t>
            </a:fld>
            <a:endParaRPr lang="en-GB"/>
          </a:p>
        </p:txBody>
      </p:sp>
      <p:sp>
        <p:nvSpPr>
          <p:cNvPr id="53248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latin typeface="Arial" charset="0"/>
              </a:rPr>
              <a:t>np</a:t>
            </a:r>
            <a:r>
              <a:rPr lang="en-US" sz="2800" b="1">
                <a:solidFill>
                  <a:schemeClr val="tx2"/>
                </a:solidFill>
                <a:latin typeface="Arial" charset="0"/>
              </a:rPr>
              <a:t> Chart</a:t>
            </a:r>
            <a:endParaRPr lang="en-US" sz="3600">
              <a:solidFill>
                <a:schemeClr val="tx2"/>
              </a:solidFill>
              <a:latin typeface="Arial" charset="0"/>
            </a:endParaRPr>
          </a:p>
        </p:txBody>
      </p:sp>
      <p:graphicFrame>
        <p:nvGraphicFramePr>
          <p:cNvPr id="532483" name="Object 3"/>
          <p:cNvGraphicFramePr>
            <a:graphicFrameLocks noChangeAspect="1"/>
          </p:cNvGraphicFramePr>
          <p:nvPr/>
        </p:nvGraphicFramePr>
        <p:xfrm>
          <a:off x="2447925" y="3243263"/>
          <a:ext cx="4627563" cy="2614612"/>
        </p:xfrm>
        <a:graphic>
          <a:graphicData uri="http://schemas.openxmlformats.org/presentationml/2006/ole">
            <p:oleObj spid="_x0000_s532483" name="Equation" r:id="rId3" imgW="2247840" imgH="1269720" progId="Equation.3">
              <p:embed/>
            </p:oleObj>
          </a:graphicData>
        </a:graphic>
      </p:graphicFrame>
      <p:sp>
        <p:nvSpPr>
          <p:cNvPr id="532484" name="Rectangle 4"/>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a:t>
            </a:r>
            <a:r>
              <a:rPr lang="en-US" i="1"/>
              <a:t>np</a:t>
            </a:r>
            <a:r>
              <a:rPr lang="en-US">
                <a:latin typeface="Arial" charset="0"/>
              </a:rPr>
              <a:t> chart construction steps are similar to those of the </a:t>
            </a:r>
            <a:r>
              <a:rPr lang="en-US" i="1"/>
              <a:t>p</a:t>
            </a:r>
            <a:r>
              <a:rPr lang="en-US">
                <a:latin typeface="Arial" charset="0"/>
              </a:rPr>
              <a:t> chart. The trial centerline and control limits are as follows: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89CDA39-43B5-41AE-A4EB-F12E5D57862A}" type="slidenum">
              <a:rPr lang="en-GB"/>
              <a:pPr/>
              <a:t>192</a:t>
            </a:fld>
            <a:endParaRPr lang="en-GB"/>
          </a:p>
        </p:txBody>
      </p:sp>
      <p:sp>
        <p:nvSpPr>
          <p:cNvPr id="53350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Variable Sample Size</a:t>
            </a:r>
            <a:br>
              <a:rPr lang="en-US" sz="2800" b="1">
                <a:solidFill>
                  <a:schemeClr val="tx2"/>
                </a:solidFill>
                <a:latin typeface="Arial" charset="0"/>
              </a:rPr>
            </a:br>
            <a:r>
              <a:rPr lang="en-US" sz="2800" b="1">
                <a:solidFill>
                  <a:schemeClr val="tx2"/>
                </a:solidFill>
                <a:latin typeface="Arial" charset="0"/>
              </a:rPr>
              <a:t>Choice Between the </a:t>
            </a:r>
            <a:r>
              <a:rPr lang="en-US" sz="2800" b="1" i="1">
                <a:solidFill>
                  <a:schemeClr val="tx2"/>
                </a:solidFill>
                <a:latin typeface="Arial" charset="0"/>
              </a:rPr>
              <a:t>p</a:t>
            </a:r>
            <a:r>
              <a:rPr lang="en-US" sz="2800" b="1">
                <a:solidFill>
                  <a:schemeClr val="tx2"/>
                </a:solidFill>
                <a:latin typeface="Arial" charset="0"/>
              </a:rPr>
              <a:t> and </a:t>
            </a:r>
            <a:r>
              <a:rPr lang="en-US" sz="2800" b="1" i="1">
                <a:solidFill>
                  <a:schemeClr val="tx2"/>
                </a:solidFill>
                <a:latin typeface="Arial" charset="0"/>
              </a:rPr>
              <a:t>np</a:t>
            </a:r>
            <a:r>
              <a:rPr lang="en-US" sz="2800" b="1">
                <a:solidFill>
                  <a:schemeClr val="tx2"/>
                </a:solidFill>
                <a:latin typeface="Arial" charset="0"/>
              </a:rPr>
              <a:t> Charts</a:t>
            </a:r>
          </a:p>
        </p:txBody>
      </p:sp>
      <p:sp>
        <p:nvSpPr>
          <p:cNvPr id="53350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 sample size varies, </a:t>
            </a:r>
            <a:r>
              <a:rPr lang="en-US" i="1">
                <a:latin typeface="Arial" charset="0"/>
              </a:rPr>
              <a:t>p</a:t>
            </a:r>
            <a:r>
              <a:rPr lang="en-US">
                <a:latin typeface="Arial" charset="0"/>
              </a:rPr>
              <a:t> chart is more appropriate</a:t>
            </a:r>
          </a:p>
          <a:p>
            <a:pPr marL="342900" indent="-342900">
              <a:spcBef>
                <a:spcPct val="20000"/>
              </a:spcBef>
              <a:buFontTx/>
              <a:buChar char="•"/>
            </a:pPr>
            <a:r>
              <a:rPr lang="en-US">
                <a:latin typeface="Arial" charset="0"/>
              </a:rPr>
              <a:t>If the sample size is constant, </a:t>
            </a:r>
            <a:r>
              <a:rPr lang="en-US" i="1">
                <a:latin typeface="Arial" charset="0"/>
              </a:rPr>
              <a:t>np</a:t>
            </a:r>
            <a:r>
              <a:rPr lang="en-US">
                <a:latin typeface="Arial" charset="0"/>
              </a:rPr>
              <a:t> chart may be used</a:t>
            </a:r>
          </a:p>
          <a:p>
            <a:pPr marL="742950" lvl="1" indent="-285750">
              <a:spcBef>
                <a:spcPct val="20000"/>
              </a:spcBef>
              <a:buFontTx/>
              <a:buChar char="–"/>
            </a:pPr>
            <a:endParaRPr lang="en-US">
              <a:latin typeface="Arial" charset="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6FBE8E9A-2F5A-4FEB-B062-96EEEF9885C6}" type="slidenum">
              <a:rPr lang="en-GB"/>
              <a:pPr/>
              <a:t>193</a:t>
            </a:fld>
            <a:endParaRPr lang="en-GB"/>
          </a:p>
        </p:txBody>
      </p:sp>
      <p:sp>
        <p:nvSpPr>
          <p:cNvPr id="53453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Sensitivity of the </a:t>
            </a:r>
            <a:r>
              <a:rPr lang="en-US" sz="2800" b="1" i="1">
                <a:solidFill>
                  <a:schemeClr val="tx2"/>
                </a:solidFill>
                <a:latin typeface="Arial" charset="0"/>
              </a:rPr>
              <a:t>p </a:t>
            </a:r>
            <a:r>
              <a:rPr lang="en-US" sz="2800" b="1">
                <a:solidFill>
                  <a:schemeClr val="tx2"/>
                </a:solidFill>
                <a:latin typeface="Arial" charset="0"/>
              </a:rPr>
              <a:t>Chart</a:t>
            </a:r>
            <a:endParaRPr lang="en-US" sz="3600">
              <a:solidFill>
                <a:schemeClr val="tx2"/>
              </a:solidFill>
              <a:latin typeface="Arial" charset="0"/>
            </a:endParaRPr>
          </a:p>
        </p:txBody>
      </p:sp>
      <p:sp>
        <p:nvSpPr>
          <p:cNvPr id="53453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Smaller samples are </a:t>
            </a:r>
          </a:p>
          <a:p>
            <a:pPr marL="742950" lvl="1" indent="-285750">
              <a:spcBef>
                <a:spcPct val="20000"/>
              </a:spcBef>
              <a:buFontTx/>
              <a:buChar char="–"/>
            </a:pPr>
            <a:r>
              <a:rPr lang="en-US">
                <a:latin typeface="Arial" charset="0"/>
              </a:rPr>
              <a:t>less sensitive to the changes in the quality levels and </a:t>
            </a:r>
          </a:p>
          <a:p>
            <a:pPr marL="742950" lvl="1" indent="-285750">
              <a:spcBef>
                <a:spcPct val="20000"/>
              </a:spcBef>
              <a:buFontTx/>
              <a:buChar char="–"/>
            </a:pPr>
            <a:r>
              <a:rPr lang="en-US">
                <a:latin typeface="Arial" charset="0"/>
              </a:rPr>
              <a:t>less satisfactory as an indicator of the assignable causes of variation</a:t>
            </a:r>
          </a:p>
          <a:p>
            <a:pPr marL="342900" indent="-342900">
              <a:spcBef>
                <a:spcPct val="20000"/>
              </a:spcBef>
              <a:buFontTx/>
              <a:buChar char="•"/>
            </a:pPr>
            <a:r>
              <a:rPr lang="en-US">
                <a:latin typeface="Arial" charset="0"/>
              </a:rPr>
              <a:t>Smaller samples may not be useful at all e.g., if only 0.1% of the product is rejected</a:t>
            </a:r>
          </a:p>
          <a:p>
            <a:pPr marL="342900" indent="-342900">
              <a:spcBef>
                <a:spcPct val="20000"/>
              </a:spcBef>
              <a:buFontTx/>
              <a:buChar char="•"/>
            </a:pPr>
            <a:r>
              <a:rPr lang="en-US">
                <a:latin typeface="Arial" charset="0"/>
              </a:rPr>
              <a:t>If a control chart is required for a single measurable characteristic,     chart will give useful results with a much smaller sample.</a:t>
            </a:r>
          </a:p>
        </p:txBody>
      </p:sp>
      <p:graphicFrame>
        <p:nvGraphicFramePr>
          <p:cNvPr id="534532" name="Object 4"/>
          <p:cNvGraphicFramePr>
            <a:graphicFrameLocks noChangeAspect="1"/>
          </p:cNvGraphicFramePr>
          <p:nvPr/>
        </p:nvGraphicFramePr>
        <p:xfrm>
          <a:off x="3027363" y="5167313"/>
          <a:ext cx="373062" cy="427037"/>
        </p:xfrm>
        <a:graphic>
          <a:graphicData uri="http://schemas.openxmlformats.org/presentationml/2006/ole">
            <p:oleObj spid="_x0000_s534532" name="Equation" r:id="rId3" imgW="177480" imgH="203040" progId="Equation.3">
              <p:embed/>
            </p:oleObj>
          </a:graphicData>
        </a:graphic>
      </p:graphicFrame>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8AF2AA91-7C71-4F71-B802-22D897F92316}" type="slidenum">
              <a:rPr lang="en-GB"/>
              <a:pPr/>
              <a:t>194</a:t>
            </a:fld>
            <a:endParaRPr lang="en-GB"/>
          </a:p>
        </p:txBody>
      </p:sp>
      <p:sp>
        <p:nvSpPr>
          <p:cNvPr id="535554" name="Rectangle 2"/>
          <p:cNvSpPr>
            <a:spLocks noChangeArrowheads="1"/>
          </p:cNvSpPr>
          <p:nvPr/>
        </p:nvSpPr>
        <p:spPr bwMode="auto">
          <a:xfrm>
            <a:off x="469900" y="544513"/>
            <a:ext cx="7988300" cy="56769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1:</a:t>
            </a:r>
            <a:r>
              <a:rPr lang="en-US">
                <a:latin typeface="Arial" charset="0"/>
              </a:rPr>
              <a:t> A manufacturer purchases small bolts in cartons that usually contain several thousand bolts. Each shipment consists of a number of cartons. As part of the acceptance procedure for these bolts, 400 bolts are selected at random from each carton and are subjected to visual inspection for certain non-conformities. In  a shipment of 10 cartons, the respective percentages of rejected bolts in the samples from each carton are 0, 0, 0.5, 0.75, 0,2.0, 0.25, 0, 0.25, and 1.25. Does this shipment of bolts appear to exhibit statistical control with respect to the quality characteristics examined in this inspection?</a:t>
            </a:r>
          </a:p>
          <a:p>
            <a:pPr marL="742950" lvl="1" indent="-285750">
              <a:spcBef>
                <a:spcPct val="20000"/>
              </a:spcBef>
              <a:buFontTx/>
              <a:buChar char="–"/>
            </a:pPr>
            <a:endParaRPr lang="en-US">
              <a:latin typeface="Arial" charset="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3796A896-409B-4BD4-851D-470394566E53}" type="slidenum">
              <a:rPr lang="en-GB"/>
              <a:pPr/>
              <a:t>195</a:t>
            </a:fld>
            <a:endParaRPr lang="en-GB"/>
          </a:p>
        </p:txBody>
      </p:sp>
      <p:sp>
        <p:nvSpPr>
          <p:cNvPr id="536578" name="Rectangle 2"/>
          <p:cNvSpPr>
            <a:spLocks noChangeArrowheads="1"/>
          </p:cNvSpPr>
          <p:nvPr/>
        </p:nvSpPr>
        <p:spPr bwMode="auto">
          <a:xfrm>
            <a:off x="469900" y="544513"/>
            <a:ext cx="7988300" cy="56769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2:</a:t>
            </a:r>
            <a:r>
              <a:rPr lang="en-US">
                <a:latin typeface="Arial" charset="0"/>
              </a:rPr>
              <a:t> An item is made in lots of 200 each. The lots are given 100% inspection. The record sheet for the first 25 lots inspected showed that a total of 75 items did not conform to specifications. </a:t>
            </a:r>
          </a:p>
          <a:p>
            <a:pPr marL="342900" indent="-342900">
              <a:spcBef>
                <a:spcPct val="20000"/>
              </a:spcBef>
            </a:pPr>
            <a:r>
              <a:rPr lang="en-US">
                <a:latin typeface="Arial" charset="0"/>
              </a:rPr>
              <a:t>a. Determine the trial limits for an </a:t>
            </a:r>
            <a:r>
              <a:rPr lang="en-US" i="1">
                <a:latin typeface="Arial" charset="0"/>
              </a:rPr>
              <a:t>np</a:t>
            </a:r>
            <a:r>
              <a:rPr lang="en-US">
                <a:latin typeface="Arial" charset="0"/>
              </a:rPr>
              <a:t> chart.</a:t>
            </a:r>
          </a:p>
          <a:p>
            <a:pPr marL="342900" indent="-342900">
              <a:spcBef>
                <a:spcPct val="20000"/>
              </a:spcBef>
            </a:pPr>
            <a:r>
              <a:rPr lang="en-US">
                <a:latin typeface="Arial" charset="0"/>
              </a:rPr>
              <a:t>b. Assume that all points fall within the control limits. What is your estimate of the process average fraction nonconforming     ?</a:t>
            </a:r>
          </a:p>
          <a:p>
            <a:pPr marL="342900" indent="-342900">
              <a:spcBef>
                <a:spcPct val="20000"/>
              </a:spcBef>
            </a:pPr>
            <a:r>
              <a:rPr lang="en-US">
                <a:latin typeface="Arial" charset="0"/>
              </a:rPr>
              <a:t>c. If this       remains unchanged, what is the probability that the 26th lot will contain exactly 7 nonconforming units? That it will contain 7 or more nonconforming units? (</a:t>
            </a:r>
            <a:r>
              <a:rPr lang="en-US" i="1">
                <a:latin typeface="Arial" charset="0"/>
              </a:rPr>
              <a:t>Hint: use Poisson approximation and Appendix 4</a:t>
            </a:r>
            <a:r>
              <a:rPr lang="en-US">
                <a:latin typeface="Arial" charset="0"/>
              </a:rPr>
              <a:t>)</a:t>
            </a:r>
          </a:p>
          <a:p>
            <a:pPr marL="742950" lvl="1" indent="-285750">
              <a:spcBef>
                <a:spcPct val="20000"/>
              </a:spcBef>
              <a:buFontTx/>
              <a:buChar char="–"/>
            </a:pPr>
            <a:endParaRPr lang="en-US">
              <a:latin typeface="Arial" charset="0"/>
            </a:endParaRPr>
          </a:p>
        </p:txBody>
      </p:sp>
      <p:graphicFrame>
        <p:nvGraphicFramePr>
          <p:cNvPr id="536579" name="Object 3"/>
          <p:cNvGraphicFramePr>
            <a:graphicFrameLocks noChangeAspect="1"/>
          </p:cNvGraphicFramePr>
          <p:nvPr/>
        </p:nvGraphicFramePr>
        <p:xfrm>
          <a:off x="2978150" y="3271838"/>
          <a:ext cx="368300" cy="438150"/>
        </p:xfrm>
        <a:graphic>
          <a:graphicData uri="http://schemas.openxmlformats.org/presentationml/2006/ole">
            <p:oleObj spid="_x0000_s536579" name="Equation" r:id="rId3" imgW="203040" imgH="241200" progId="Equation.3">
              <p:embed/>
            </p:oleObj>
          </a:graphicData>
        </a:graphic>
      </p:graphicFrame>
      <p:graphicFrame>
        <p:nvGraphicFramePr>
          <p:cNvPr id="536580" name="Object 4"/>
          <p:cNvGraphicFramePr>
            <a:graphicFrameLocks noChangeAspect="1"/>
          </p:cNvGraphicFramePr>
          <p:nvPr/>
        </p:nvGraphicFramePr>
        <p:xfrm>
          <a:off x="1692275" y="3709988"/>
          <a:ext cx="368300" cy="438150"/>
        </p:xfrm>
        <a:graphic>
          <a:graphicData uri="http://schemas.openxmlformats.org/presentationml/2006/ole">
            <p:oleObj spid="_x0000_s536580" name="Equation" r:id="rId4" imgW="203040" imgH="241200" progId="Equation.3">
              <p:embed/>
            </p:oleObj>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D834BA87-C5D4-4A58-A35F-F2DF23BD500F}" type="slidenum">
              <a:rPr lang="en-GB"/>
              <a:pPr/>
              <a:t>196</a:t>
            </a:fld>
            <a:endParaRPr lang="en-GB"/>
          </a:p>
        </p:txBody>
      </p:sp>
      <p:sp>
        <p:nvSpPr>
          <p:cNvPr id="537602" name="Rectangle 2"/>
          <p:cNvSpPr>
            <a:spLocks noChangeArrowheads="1"/>
          </p:cNvSpPr>
          <p:nvPr/>
        </p:nvSpPr>
        <p:spPr bwMode="auto">
          <a:xfrm>
            <a:off x="469900" y="544513"/>
            <a:ext cx="7988300" cy="56769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3:</a:t>
            </a:r>
            <a:r>
              <a:rPr lang="en-US">
                <a:latin typeface="Arial" charset="0"/>
              </a:rPr>
              <a:t> A manufacturer wishes to maintain a process average of 0.5% nonconforming product or less. 1,500 units are produced per day, and 2 days’ runs are combined to form a shipping lot. It is decided to sample 250 units each day and use an </a:t>
            </a:r>
            <a:r>
              <a:rPr lang="en-US" i="1"/>
              <a:t>np</a:t>
            </a:r>
            <a:r>
              <a:rPr lang="en-US">
                <a:latin typeface="Arial" charset="0"/>
              </a:rPr>
              <a:t> chart to control production.</a:t>
            </a:r>
          </a:p>
          <a:p>
            <a:pPr marL="342900" indent="-342900">
              <a:spcBef>
                <a:spcPct val="20000"/>
              </a:spcBef>
            </a:pPr>
            <a:r>
              <a:rPr lang="en-US">
                <a:latin typeface="Arial" charset="0"/>
              </a:rPr>
              <a:t>(a) Find the 3-sigma control limits for this process.</a:t>
            </a:r>
          </a:p>
          <a:p>
            <a:pPr marL="342900" indent="-342900">
              <a:spcBef>
                <a:spcPct val="20000"/>
              </a:spcBef>
            </a:pPr>
            <a:r>
              <a:rPr lang="en-US">
                <a:latin typeface="Arial" charset="0"/>
              </a:rPr>
              <a:t>(b) Assume that the process shifts from 0.5 to 4% nonconforming product. Appendix 4 to find the probability that the shift will be detected as the result of the first day’s sampling after the shift occurs.</a:t>
            </a:r>
          </a:p>
          <a:p>
            <a:pPr marL="342900" indent="-342900">
              <a:spcBef>
                <a:spcPct val="20000"/>
              </a:spcBef>
            </a:pPr>
            <a:r>
              <a:rPr lang="en-US">
                <a:latin typeface="Arial" charset="0"/>
              </a:rPr>
              <a:t>(c) What is the probability that the shift described in (b) will be caught within the first 3 days after it occurs?</a:t>
            </a:r>
          </a:p>
          <a:p>
            <a:pPr marL="742950" lvl="1" indent="-285750">
              <a:spcBef>
                <a:spcPct val="20000"/>
              </a:spcBef>
              <a:buFontTx/>
              <a:buChar char="–"/>
            </a:pPr>
            <a:endParaRPr lang="en-US">
              <a:latin typeface="Arial" charset="0"/>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108267B-2582-4B98-94F1-E21C3A0AE843}" type="slidenum">
              <a:rPr lang="en-GB"/>
              <a:pPr/>
              <a:t>197</a:t>
            </a:fld>
            <a:endParaRPr lang="en-GB"/>
          </a:p>
        </p:txBody>
      </p:sp>
      <p:sp>
        <p:nvSpPr>
          <p:cNvPr id="538626"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Attributes</a:t>
            </a:r>
          </a:p>
        </p:txBody>
      </p:sp>
      <p:sp>
        <p:nvSpPr>
          <p:cNvPr id="53862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Topic</a:t>
            </a:r>
          </a:p>
          <a:p>
            <a:pPr marL="342900" indent="-342900">
              <a:spcBef>
                <a:spcPct val="20000"/>
              </a:spcBef>
              <a:buFontTx/>
              <a:buChar char="•"/>
            </a:pPr>
            <a:r>
              <a:rPr lang="en-US">
                <a:latin typeface="Arial" charset="0"/>
              </a:rPr>
              <a:t>The </a:t>
            </a:r>
            <a:r>
              <a:rPr lang="en-US" i="1"/>
              <a:t>p</a:t>
            </a:r>
            <a:r>
              <a:rPr lang="en-US">
                <a:latin typeface="Arial" charset="0"/>
              </a:rPr>
              <a:t> chart for the variable sample size</a:t>
            </a:r>
          </a:p>
          <a:p>
            <a:pPr marL="342900" indent="-342900">
              <a:spcBef>
                <a:spcPct val="20000"/>
              </a:spcBef>
              <a:buFontTx/>
              <a:buChar char="•"/>
            </a:pPr>
            <a:r>
              <a:rPr lang="en-US">
                <a:latin typeface="Arial" charset="0"/>
              </a:rPr>
              <a:t>Calculating </a:t>
            </a:r>
            <a:r>
              <a:rPr lang="en-US" i="1"/>
              <a:t>p</a:t>
            </a:r>
            <a:r>
              <a:rPr lang="en-US">
                <a:latin typeface="Arial" charset="0"/>
              </a:rPr>
              <a:t> chart limits using </a:t>
            </a:r>
            <a:r>
              <a:rPr lang="en-US" i="1"/>
              <a:t>n</a:t>
            </a:r>
            <a:r>
              <a:rPr lang="en-US" i="1" baseline="-25000"/>
              <a:t>ave</a:t>
            </a:r>
            <a:endParaRPr lang="en-US" i="1"/>
          </a:p>
          <a:p>
            <a:pPr marL="342900" indent="-342900">
              <a:spcBef>
                <a:spcPct val="20000"/>
              </a:spcBef>
              <a:buFontTx/>
              <a:buChar char="•"/>
            </a:pPr>
            <a:r>
              <a:rPr lang="en-US">
                <a:latin typeface="Arial" charset="0"/>
              </a:rPr>
              <a:t>Percent nonconforming chart</a:t>
            </a:r>
          </a:p>
          <a:p>
            <a:pPr marL="342900" indent="-342900">
              <a:spcBef>
                <a:spcPct val="20000"/>
              </a:spcBef>
              <a:buFontTx/>
              <a:buChar char="•"/>
            </a:pPr>
            <a:r>
              <a:rPr lang="en-US">
                <a:latin typeface="Arial" charset="0"/>
              </a:rPr>
              <a:t>The </a:t>
            </a:r>
            <a:r>
              <a:rPr lang="en-US" i="1"/>
              <a:t>c</a:t>
            </a:r>
            <a:r>
              <a:rPr lang="en-US">
                <a:latin typeface="Arial" charset="0"/>
              </a:rPr>
              <a:t> chart</a:t>
            </a:r>
          </a:p>
          <a:p>
            <a:pPr marL="342900" indent="-342900">
              <a:spcBef>
                <a:spcPct val="20000"/>
              </a:spcBef>
              <a:buFontTx/>
              <a:buChar char="•"/>
            </a:pPr>
            <a:r>
              <a:rPr lang="en-US">
                <a:latin typeface="Arial" charset="0"/>
              </a:rPr>
              <a:t>The </a:t>
            </a:r>
            <a:r>
              <a:rPr lang="en-US" i="1"/>
              <a:t>u</a:t>
            </a:r>
            <a:r>
              <a:rPr lang="en-US">
                <a:latin typeface="Arial" charset="0"/>
              </a:rPr>
              <a:t> chart with constant sample size</a:t>
            </a:r>
          </a:p>
          <a:p>
            <a:pPr marL="342900" indent="-342900">
              <a:spcBef>
                <a:spcPct val="20000"/>
              </a:spcBef>
              <a:buFontTx/>
              <a:buChar char="•"/>
            </a:pPr>
            <a:r>
              <a:rPr lang="en-US">
                <a:latin typeface="Arial" charset="0"/>
              </a:rPr>
              <a:t>The </a:t>
            </a:r>
            <a:r>
              <a:rPr lang="en-US" i="1"/>
              <a:t>u</a:t>
            </a:r>
            <a:r>
              <a:rPr lang="en-US">
                <a:latin typeface="Arial" charset="0"/>
              </a:rPr>
              <a:t> chart with variable sample size</a:t>
            </a:r>
          </a:p>
          <a:p>
            <a:pPr marL="342900" indent="-342900">
              <a:spcBef>
                <a:spcPct val="20000"/>
              </a:spcBef>
              <a:buFontTx/>
              <a:buChar char="•"/>
            </a:pPr>
            <a:endParaRPr lang="en-US">
              <a:latin typeface="Arial" charset="0"/>
            </a:endParaRPr>
          </a:p>
          <a:p>
            <a:pPr marL="742950" lvl="1" indent="-285750">
              <a:spcBef>
                <a:spcPct val="20000"/>
              </a:spcBef>
              <a:buFontTx/>
              <a:buChar char="–"/>
            </a:pPr>
            <a:endParaRPr lang="en-US">
              <a:latin typeface="Arial"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335707B-A139-49AC-878D-8E5E17A3E783}" type="slidenum">
              <a:rPr lang="en-GB"/>
              <a:pPr/>
              <a:t>198</a:t>
            </a:fld>
            <a:endParaRPr lang="en-GB"/>
          </a:p>
        </p:txBody>
      </p:sp>
      <p:sp>
        <p:nvSpPr>
          <p:cNvPr id="539650"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When the number of items sampled varies, the </a:t>
            </a:r>
            <a:r>
              <a:rPr lang="en-US" i="1"/>
              <a:t>p</a:t>
            </a:r>
            <a:r>
              <a:rPr lang="en-US">
                <a:latin typeface="Arial" charset="0"/>
              </a:rPr>
              <a:t> chart can be easily adapted to varying sample sizes</a:t>
            </a:r>
          </a:p>
          <a:p>
            <a:pPr marL="342900" indent="-342900">
              <a:spcBef>
                <a:spcPct val="20000"/>
              </a:spcBef>
              <a:buFontTx/>
              <a:buChar char="•"/>
            </a:pPr>
            <a:r>
              <a:rPr lang="en-US">
                <a:latin typeface="Arial" charset="0"/>
              </a:rPr>
              <a:t>If the sample size varies</a:t>
            </a:r>
          </a:p>
          <a:p>
            <a:pPr marL="742950" lvl="1" indent="-285750">
              <a:spcBef>
                <a:spcPct val="20000"/>
              </a:spcBef>
              <a:buFontTx/>
              <a:buChar char="–"/>
            </a:pPr>
            <a:r>
              <a:rPr lang="en-US">
                <a:latin typeface="Arial" charset="0"/>
              </a:rPr>
              <a:t>the control limits must be calculated for each different sample size, changing the </a:t>
            </a:r>
            <a:r>
              <a:rPr lang="en-US" i="1"/>
              <a:t>n</a:t>
            </a:r>
            <a:r>
              <a:rPr lang="en-US">
                <a:latin typeface="Arial" charset="0"/>
              </a:rPr>
              <a:t> in the control-limit formulas each time a different sample size is taken.</a:t>
            </a:r>
          </a:p>
          <a:p>
            <a:pPr marL="742950" lvl="1" indent="-285750">
              <a:spcBef>
                <a:spcPct val="20000"/>
              </a:spcBef>
              <a:buFontTx/>
              <a:buChar char="–"/>
            </a:pPr>
            <a:r>
              <a:rPr lang="en-US">
                <a:latin typeface="Arial" charset="0"/>
              </a:rPr>
              <a:t>calculating the centerline and interpreting the chart will be the same</a:t>
            </a:r>
          </a:p>
          <a:p>
            <a:pPr marL="342900" indent="-342900">
              <a:spcBef>
                <a:spcPct val="20000"/>
              </a:spcBef>
              <a:buFontTx/>
              <a:buChar char="•"/>
            </a:pPr>
            <a:endParaRPr lang="en-US">
              <a:latin typeface="Arial" charset="0"/>
            </a:endParaRPr>
          </a:p>
        </p:txBody>
      </p:sp>
      <p:sp>
        <p:nvSpPr>
          <p:cNvPr id="539651"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a:t>
            </a:r>
            <a:endParaRPr lang="en-US" sz="3600">
              <a:solidFill>
                <a:schemeClr val="tx2"/>
              </a:solidFill>
              <a:latin typeface="Arial"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A050750-FF8B-497F-BD6B-E8FD30B3D598}" type="slidenum">
              <a:rPr lang="en-GB"/>
              <a:pPr/>
              <a:t>199</a:t>
            </a:fld>
            <a:endParaRPr lang="en-GB"/>
          </a:p>
        </p:txBody>
      </p:sp>
      <p:sp>
        <p:nvSpPr>
          <p:cNvPr id="540674"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Steps</a:t>
            </a:r>
          </a:p>
          <a:p>
            <a:pPr marL="342900" indent="-342900">
              <a:spcBef>
                <a:spcPct val="20000"/>
              </a:spcBef>
            </a:pPr>
            <a:r>
              <a:rPr lang="en-US">
                <a:latin typeface="Arial" charset="0"/>
              </a:rPr>
              <a:t>1. Gather data</a:t>
            </a:r>
          </a:p>
          <a:p>
            <a:pPr marL="342900" indent="-342900">
              <a:spcBef>
                <a:spcPct val="20000"/>
              </a:spcBef>
            </a:pPr>
            <a:r>
              <a:rPr lang="en-US">
                <a:latin typeface="Arial" charset="0"/>
              </a:rPr>
              <a:t>2. Calculate </a:t>
            </a:r>
            <a:r>
              <a:rPr lang="en-US" i="1"/>
              <a:t>p</a:t>
            </a:r>
            <a:r>
              <a:rPr lang="en-US">
                <a:latin typeface="Arial" charset="0"/>
              </a:rPr>
              <a:t>, the proportion of defectives</a:t>
            </a:r>
          </a:p>
          <a:p>
            <a:pPr marL="342900" indent="-342900">
              <a:spcBef>
                <a:spcPct val="20000"/>
              </a:spcBef>
            </a:pPr>
            <a:r>
              <a:rPr lang="en-US">
                <a:latin typeface="Arial" charset="0"/>
              </a:rPr>
              <a:t>3. Plot the proportion of defectives on the control chart</a:t>
            </a:r>
          </a:p>
          <a:p>
            <a:pPr marL="342900" indent="-342900">
              <a:spcBef>
                <a:spcPct val="20000"/>
              </a:spcBef>
            </a:pPr>
            <a:r>
              <a:rPr lang="en-US">
                <a:latin typeface="Arial" charset="0"/>
              </a:rPr>
              <a:t>4. Calculate the centerline. For each sample calculate a separate pair of control limits.</a:t>
            </a:r>
          </a:p>
          <a:p>
            <a:pPr marL="342900" indent="-342900">
              <a:spcBef>
                <a:spcPct val="20000"/>
              </a:spcBef>
            </a:pPr>
            <a:r>
              <a:rPr lang="en-US">
                <a:latin typeface="Arial" charset="0"/>
              </a:rPr>
              <a:t>5. Draw the centerline and control limits on the chart</a:t>
            </a:r>
          </a:p>
          <a:p>
            <a:pPr marL="342900" indent="-342900">
              <a:spcBef>
                <a:spcPct val="20000"/>
              </a:spcBef>
            </a:pPr>
            <a:r>
              <a:rPr lang="en-US">
                <a:latin typeface="Arial" charset="0"/>
              </a:rPr>
              <a:t>6. Interpret the chart</a:t>
            </a:r>
          </a:p>
          <a:p>
            <a:pPr marL="342900" indent="-342900">
              <a:spcBef>
                <a:spcPct val="20000"/>
              </a:spcBef>
              <a:buFontTx/>
              <a:buChar char="•"/>
            </a:pPr>
            <a:endParaRPr lang="en-US">
              <a:latin typeface="Arial" charset="0"/>
            </a:endParaRPr>
          </a:p>
        </p:txBody>
      </p:sp>
      <p:sp>
        <p:nvSpPr>
          <p:cNvPr id="540675"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a:t>
            </a:r>
            <a:endParaRPr lang="en-US" sz="3600">
              <a:solidFill>
                <a:schemeClr val="tx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40B01DF3-3F58-43AB-995B-0628537A975D}" type="slidenum">
              <a:rPr lang="en-GB"/>
              <a:pPr/>
              <a:t>2</a:t>
            </a:fld>
            <a:endParaRPr lang="en-GB"/>
          </a:p>
        </p:txBody>
      </p:sp>
      <p:sp>
        <p:nvSpPr>
          <p:cNvPr id="310274" name="Rectangle 3074"/>
          <p:cNvSpPr>
            <a:spLocks noChangeArrowheads="1"/>
          </p:cNvSpPr>
          <p:nvPr/>
        </p:nvSpPr>
        <p:spPr bwMode="auto">
          <a:xfrm>
            <a:off x="755650" y="1317625"/>
            <a:ext cx="7870825" cy="4694238"/>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spcAft>
                <a:spcPct val="40000"/>
              </a:spcAft>
              <a:buFontTx/>
              <a:buChar char="•"/>
            </a:pPr>
            <a:r>
              <a:rPr lang="en-GB">
                <a:latin typeface="Arial" charset="0"/>
              </a:rPr>
              <a:t>Text (Donna C.S. Summers, 3rd Edition)</a:t>
            </a:r>
          </a:p>
          <a:p>
            <a:pPr marL="342900" indent="-342900">
              <a:lnSpc>
                <a:spcPct val="90000"/>
              </a:lnSpc>
              <a:spcBef>
                <a:spcPct val="20000"/>
              </a:spcBef>
              <a:spcAft>
                <a:spcPct val="20000"/>
              </a:spcAft>
              <a:buFontTx/>
              <a:buChar char="•"/>
            </a:pPr>
            <a:r>
              <a:rPr lang="en-GB">
                <a:latin typeface="Arial" charset="0"/>
              </a:rPr>
              <a:t>Website: overheads, assignments, solutions, computer lab documents, midterm and exam information, and other announcements and information</a:t>
            </a:r>
          </a:p>
          <a:p>
            <a:pPr marL="342900" indent="-342900">
              <a:lnSpc>
                <a:spcPct val="70000"/>
              </a:lnSpc>
              <a:spcBef>
                <a:spcPct val="20000"/>
              </a:spcBef>
              <a:spcAft>
                <a:spcPct val="20000"/>
              </a:spcAft>
              <a:buFontTx/>
              <a:buChar char="•"/>
            </a:pPr>
            <a:r>
              <a:rPr lang="en-GB">
                <a:latin typeface="Arial" charset="0"/>
              </a:rPr>
              <a:t>Lecture Notes (purchase or download)</a:t>
            </a:r>
          </a:p>
          <a:p>
            <a:pPr marL="342900" indent="-342900">
              <a:lnSpc>
                <a:spcPct val="70000"/>
              </a:lnSpc>
              <a:spcBef>
                <a:spcPct val="20000"/>
              </a:spcBef>
              <a:spcAft>
                <a:spcPct val="20000"/>
              </a:spcAft>
              <a:buFontTx/>
              <a:buChar char="•"/>
            </a:pPr>
            <a:r>
              <a:rPr lang="en-GB">
                <a:latin typeface="Arial" charset="0"/>
              </a:rPr>
              <a:t>Computer Lab</a:t>
            </a:r>
          </a:p>
          <a:p>
            <a:pPr marL="342900" indent="-342900">
              <a:lnSpc>
                <a:spcPct val="90000"/>
              </a:lnSpc>
              <a:spcBef>
                <a:spcPct val="20000"/>
              </a:spcBef>
              <a:spcAft>
                <a:spcPct val="20000"/>
              </a:spcAft>
              <a:buFontTx/>
              <a:buChar char="•"/>
            </a:pPr>
            <a:r>
              <a:rPr lang="en-GB">
                <a:latin typeface="Arial" charset="0"/>
              </a:rPr>
              <a:t>Background material: probability, statistical tests</a:t>
            </a:r>
          </a:p>
          <a:p>
            <a:pPr marL="342900" indent="-342900">
              <a:spcBef>
                <a:spcPct val="20000"/>
              </a:spcBef>
              <a:buFontTx/>
              <a:buChar char="•"/>
            </a:pPr>
            <a:r>
              <a:rPr lang="en-GB">
                <a:latin typeface="Arial" charset="0"/>
              </a:rPr>
              <a:t>Grading</a:t>
            </a:r>
          </a:p>
          <a:p>
            <a:pPr marL="742950" lvl="1" indent="-285750">
              <a:spcBef>
                <a:spcPct val="20000"/>
              </a:spcBef>
              <a:buFontTx/>
              <a:buChar char="–"/>
            </a:pPr>
            <a:r>
              <a:rPr lang="en-GB">
                <a:latin typeface="Arial" charset="0"/>
              </a:rPr>
              <a:t>Assignments </a:t>
            </a:r>
          </a:p>
          <a:p>
            <a:pPr marL="742950" lvl="1" indent="-285750">
              <a:spcBef>
                <a:spcPct val="20000"/>
              </a:spcBef>
              <a:buFontTx/>
              <a:buChar char="–"/>
            </a:pPr>
            <a:r>
              <a:rPr lang="en-GB">
                <a:latin typeface="Arial" charset="0"/>
              </a:rPr>
              <a:t>Midterm</a:t>
            </a:r>
          </a:p>
          <a:p>
            <a:pPr marL="742950" lvl="1" indent="-285750">
              <a:spcBef>
                <a:spcPct val="20000"/>
              </a:spcBef>
              <a:buFontTx/>
              <a:buChar char="–"/>
            </a:pPr>
            <a:r>
              <a:rPr lang="en-GB">
                <a:latin typeface="Arial" charset="0"/>
              </a:rPr>
              <a:t>Comprehensive Final</a:t>
            </a:r>
          </a:p>
        </p:txBody>
      </p:sp>
      <p:sp>
        <p:nvSpPr>
          <p:cNvPr id="310275" name="Rectangle 3075"/>
          <p:cNvSpPr>
            <a:spLocks noChangeArrowheads="1"/>
          </p:cNvSpPr>
          <p:nvPr/>
        </p:nvSpPr>
        <p:spPr bwMode="auto">
          <a:xfrm>
            <a:off x="685800" y="609600"/>
            <a:ext cx="7772400" cy="78422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COURSE INTRODUCTION</a:t>
            </a:r>
            <a:endParaRPr lang="en-US" sz="440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3727B46E-C237-4FC9-9FDC-F838C500D16D}" type="slidenum">
              <a:rPr lang="en-GB"/>
              <a:pPr/>
              <a:t>20</a:t>
            </a:fld>
            <a:endParaRPr lang="en-GB"/>
          </a:p>
        </p:txBody>
      </p:sp>
      <p:sp>
        <p:nvSpPr>
          <p:cNvPr id="327682" name="Rectangle 2"/>
          <p:cNvSpPr>
            <a:spLocks noGrp="1" noChangeArrowheads="1"/>
          </p:cNvSpPr>
          <p:nvPr>
            <p:ph type="title"/>
          </p:nvPr>
        </p:nvSpPr>
        <p:spPr>
          <a:xfrm>
            <a:off x="723900" y="647700"/>
            <a:ext cx="7772400" cy="762000"/>
          </a:xfrm>
        </p:spPr>
        <p:txBody>
          <a:bodyPr/>
          <a:lstStyle/>
          <a:p>
            <a:r>
              <a:rPr lang="en-US" sz="2800" b="1">
                <a:latin typeface="Arial" charset="0"/>
              </a:rPr>
              <a:t>CHAPTER 3: QUALITY IMPROVEMENT</a:t>
            </a:r>
            <a:endParaRPr lang="en-US"/>
          </a:p>
        </p:txBody>
      </p:sp>
      <p:sp>
        <p:nvSpPr>
          <p:cNvPr id="327683" name="Rectangle 3"/>
          <p:cNvSpPr>
            <a:spLocks noGrp="1" noChangeArrowheads="1"/>
          </p:cNvSpPr>
          <p:nvPr>
            <p:ph type="body" idx="1"/>
          </p:nvPr>
        </p:nvSpPr>
        <p:spPr>
          <a:xfrm>
            <a:off x="723900" y="1905000"/>
            <a:ext cx="7772400" cy="4114800"/>
          </a:xfrm>
        </p:spPr>
        <p:txBody>
          <a:bodyPr/>
          <a:lstStyle/>
          <a:p>
            <a:pPr>
              <a:lnSpc>
                <a:spcPct val="90000"/>
              </a:lnSpc>
              <a:buFontTx/>
              <a:buNone/>
            </a:pPr>
            <a:r>
              <a:rPr lang="en-US" sz="2400" b="1">
                <a:latin typeface="Arial" charset="0"/>
              </a:rPr>
              <a:t>Outline</a:t>
            </a:r>
          </a:p>
          <a:p>
            <a:pPr>
              <a:lnSpc>
                <a:spcPct val="90000"/>
              </a:lnSpc>
            </a:pPr>
            <a:endParaRPr lang="en-US" sz="2400" b="1">
              <a:latin typeface="Arial" charset="0"/>
            </a:endParaRPr>
          </a:p>
          <a:p>
            <a:pPr>
              <a:lnSpc>
                <a:spcPct val="90000"/>
              </a:lnSpc>
            </a:pPr>
            <a:r>
              <a:rPr lang="en-US" sz="2400">
                <a:latin typeface="Arial" charset="0"/>
              </a:rPr>
              <a:t>Process improvement </a:t>
            </a:r>
          </a:p>
          <a:p>
            <a:pPr lvl="1">
              <a:lnSpc>
                <a:spcPct val="90000"/>
              </a:lnSpc>
            </a:pPr>
            <a:r>
              <a:rPr lang="en-US" sz="2400">
                <a:latin typeface="Arial" charset="0"/>
              </a:rPr>
              <a:t>PDSA cycle</a:t>
            </a:r>
          </a:p>
          <a:p>
            <a:pPr lvl="1">
              <a:lnSpc>
                <a:spcPct val="90000"/>
              </a:lnSpc>
            </a:pPr>
            <a:r>
              <a:rPr lang="en-US" sz="2400">
                <a:latin typeface="Arial" charset="0"/>
              </a:rPr>
              <a:t>Process improvement steps</a:t>
            </a:r>
          </a:p>
          <a:p>
            <a:pPr lvl="1">
              <a:lnSpc>
                <a:spcPct val="90000"/>
              </a:lnSpc>
            </a:pPr>
            <a:r>
              <a:rPr lang="en-US" sz="2400">
                <a:latin typeface="Arial" charset="0"/>
              </a:rPr>
              <a:t>Tools</a:t>
            </a:r>
          </a:p>
          <a:p>
            <a:pPr lvl="1">
              <a:lnSpc>
                <a:spcPct val="90000"/>
              </a:lnSpc>
            </a:pPr>
            <a:endParaRPr lang="en-US" sz="2400">
              <a:latin typeface="Arial" charset="0"/>
            </a:endParaRPr>
          </a:p>
          <a:p>
            <a:pPr lvl="1">
              <a:lnSpc>
                <a:spcPct val="90000"/>
              </a:lnSpc>
            </a:pPr>
            <a:endParaRPr lang="en-US" sz="2400">
              <a:latin typeface="Arial" charset="0"/>
            </a:endParaRPr>
          </a:p>
          <a:p>
            <a:pPr lvl="1">
              <a:lnSpc>
                <a:spcPct val="90000"/>
              </a:lnSpc>
            </a:pPr>
            <a:endParaRPr lang="en-US" sz="2400">
              <a:latin typeface="Arial" charset="0"/>
            </a:endParaRPr>
          </a:p>
          <a:p>
            <a:pPr lvl="1">
              <a:lnSpc>
                <a:spcPct val="90000"/>
              </a:lnSpc>
            </a:pPr>
            <a:endParaRPr lang="en-US" sz="2400">
              <a:latin typeface="Arial"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BDBD56FA-2EC3-4FAF-B43D-C1097A486FE7}" type="slidenum">
              <a:rPr lang="en-GB"/>
              <a:pPr/>
              <a:t>200</a:t>
            </a:fld>
            <a:endParaRPr lang="en-GB"/>
          </a:p>
        </p:txBody>
      </p:sp>
      <p:sp>
        <p:nvSpPr>
          <p:cNvPr id="541698"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4: Calculate the centerline. For each sample calculate a separate pair of control limits. </a:t>
            </a:r>
          </a:p>
          <a:p>
            <a:pPr marL="742950" lvl="1" indent="-285750">
              <a:spcBef>
                <a:spcPct val="20000"/>
              </a:spcBef>
            </a:pPr>
            <a:r>
              <a:rPr lang="en-US">
                <a:latin typeface="Arial" charset="0"/>
              </a:rPr>
              <a:t>Let </a:t>
            </a:r>
            <a:r>
              <a:rPr lang="en-US" i="1"/>
              <a:t>m</a:t>
            </a:r>
            <a:r>
              <a:rPr lang="en-US">
                <a:latin typeface="Arial" charset="0"/>
              </a:rPr>
              <a:t> = number of samples.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41699" name="Object 3"/>
          <p:cNvGraphicFramePr>
            <a:graphicFrameLocks noChangeAspect="1"/>
          </p:cNvGraphicFramePr>
          <p:nvPr/>
        </p:nvGraphicFramePr>
        <p:xfrm>
          <a:off x="1831975" y="3175000"/>
          <a:ext cx="5045075" cy="3352800"/>
        </p:xfrm>
        <a:graphic>
          <a:graphicData uri="http://schemas.openxmlformats.org/presentationml/2006/ole">
            <p:oleObj spid="_x0000_s541699" name="Equation" r:id="rId3" imgW="2882880" imgH="1917360" progId="Equation.3">
              <p:embed/>
            </p:oleObj>
          </a:graphicData>
        </a:graphic>
      </p:graphicFrame>
      <p:sp>
        <p:nvSpPr>
          <p:cNvPr id="541700"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a:t>
            </a:r>
            <a:endParaRPr lang="en-US" sz="3600">
              <a:solidFill>
                <a:schemeClr val="tx2"/>
              </a:solidFill>
              <a:latin typeface="Arial" charset="0"/>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2783FD17-AB37-4714-8881-489881BA7323}" type="slidenum">
              <a:rPr lang="en-GB"/>
              <a:pPr/>
              <a:t>201</a:t>
            </a:fld>
            <a:endParaRPr lang="en-GB"/>
          </a:p>
        </p:txBody>
      </p:sp>
      <p:sp>
        <p:nvSpPr>
          <p:cNvPr id="542722"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6: Interpretation of the </a:t>
            </a:r>
            <a:r>
              <a:rPr lang="en-US" i="1"/>
              <a:t>p</a:t>
            </a:r>
            <a:r>
              <a:rPr lang="en-US">
                <a:latin typeface="Arial" charset="0"/>
              </a:rPr>
              <a:t> chart </a:t>
            </a:r>
          </a:p>
          <a:p>
            <a:pPr marL="742950" lvl="1" indent="-285750">
              <a:spcBef>
                <a:spcPct val="20000"/>
              </a:spcBef>
              <a:buFontTx/>
              <a:buChar char="–"/>
            </a:pPr>
            <a:r>
              <a:rPr lang="en-US">
                <a:latin typeface="Arial" charset="0"/>
              </a:rPr>
              <a:t>The interpretation is similar to that of a variable control chart. there should be no patterns in the data such as trends, runs, cycles, or sudden shifts in level. All of the points should fall between the upper and lower control limits.</a:t>
            </a:r>
          </a:p>
          <a:p>
            <a:pPr marL="742950" lvl="1" indent="-285750">
              <a:spcBef>
                <a:spcPct val="20000"/>
              </a:spcBef>
              <a:buFontTx/>
              <a:buChar char="–"/>
            </a:pPr>
            <a:r>
              <a:rPr lang="en-US">
                <a:latin typeface="Arial" charset="0"/>
              </a:rPr>
              <a:t>One difference is that for the </a:t>
            </a:r>
            <a:r>
              <a:rPr lang="en-US" i="1"/>
              <a:t>p</a:t>
            </a:r>
            <a:r>
              <a:rPr lang="en-US">
                <a:latin typeface="Arial" charset="0"/>
              </a:rPr>
              <a:t> chart it is desirable that the points lie near the lower control limit</a:t>
            </a:r>
          </a:p>
          <a:p>
            <a:pPr marL="742950" lvl="1" indent="-285750">
              <a:spcBef>
                <a:spcPct val="20000"/>
              </a:spcBef>
              <a:buFontTx/>
              <a:buChar char="–"/>
            </a:pPr>
            <a:r>
              <a:rPr lang="en-US">
                <a:latin typeface="Arial" charset="0"/>
              </a:rPr>
              <a:t>The process capability is       the centerline of the </a:t>
            </a:r>
            <a:r>
              <a:rPr lang="en-US" i="1"/>
              <a:t>p</a:t>
            </a:r>
            <a:r>
              <a:rPr lang="en-US">
                <a:latin typeface="Arial" charset="0"/>
              </a:rPr>
              <a:t> chart</a:t>
            </a:r>
          </a:p>
          <a:p>
            <a:pPr marL="742950" lvl="1" indent="-28575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42723" name="Object 3"/>
          <p:cNvGraphicFramePr>
            <a:graphicFrameLocks noChangeAspect="1"/>
          </p:cNvGraphicFramePr>
          <p:nvPr/>
        </p:nvGraphicFramePr>
        <p:xfrm>
          <a:off x="5014913" y="5113338"/>
          <a:ext cx="357187" cy="485775"/>
        </p:xfrm>
        <a:graphic>
          <a:graphicData uri="http://schemas.openxmlformats.org/presentationml/2006/ole">
            <p:oleObj spid="_x0000_s542723" name="Equation" r:id="rId3" imgW="177480" imgH="241200" progId="Equation.3">
              <p:embed/>
            </p:oleObj>
          </a:graphicData>
        </a:graphic>
      </p:graphicFrame>
      <p:sp>
        <p:nvSpPr>
          <p:cNvPr id="542724"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a:t>
            </a:r>
            <a:endParaRPr lang="en-US" sz="3600">
              <a:solidFill>
                <a:schemeClr val="tx2"/>
              </a:solidFill>
              <a:latin typeface="Arial" charset="0"/>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F63B5CEA-7E50-427E-8681-1DEC3111C3C0}" type="slidenum">
              <a:rPr lang="en-GB"/>
              <a:pPr/>
              <a:t>202</a:t>
            </a:fld>
            <a:endParaRPr lang="en-GB"/>
          </a:p>
        </p:txBody>
      </p:sp>
      <p:sp>
        <p:nvSpPr>
          <p:cNvPr id="543746"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calculation of control limits for the </a:t>
            </a:r>
            <a:r>
              <a:rPr lang="en-US" i="1"/>
              <a:t>p</a:t>
            </a:r>
            <a:r>
              <a:rPr lang="en-US">
                <a:latin typeface="Arial" charset="0"/>
              </a:rPr>
              <a:t> chart with variable sample size can be simplified with the use of </a:t>
            </a:r>
            <a:r>
              <a:rPr lang="en-US" i="1"/>
              <a:t>n</a:t>
            </a:r>
            <a:r>
              <a:rPr lang="en-US" i="1" baseline="-25000"/>
              <a:t>ave</a:t>
            </a:r>
            <a:endParaRPr lang="en-US">
              <a:latin typeface="Arial" charset="0"/>
            </a:endParaRPr>
          </a:p>
          <a:p>
            <a:pPr marL="342900" indent="-342900">
              <a:spcBef>
                <a:spcPct val="20000"/>
              </a:spcBef>
              <a:buFontTx/>
              <a:buChar char="•"/>
            </a:pPr>
            <a:r>
              <a:rPr lang="en-US">
                <a:latin typeface="Arial" charset="0"/>
              </a:rPr>
              <a:t>The value  </a:t>
            </a:r>
            <a:r>
              <a:rPr lang="en-US" i="1"/>
              <a:t>n</a:t>
            </a:r>
            <a:r>
              <a:rPr lang="en-US" i="1" baseline="-25000"/>
              <a:t>ave</a:t>
            </a:r>
            <a:r>
              <a:rPr lang="en-US">
                <a:latin typeface="Arial" charset="0"/>
              </a:rPr>
              <a:t> can be found by summing up the individual sample sizes and dividing by the total number of times samples were taken:</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sp>
        <p:nvSpPr>
          <p:cNvPr id="543747"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 </a:t>
            </a:r>
            <a:br>
              <a:rPr lang="en-US" sz="2800" b="1">
                <a:solidFill>
                  <a:schemeClr val="tx2"/>
                </a:solidFill>
                <a:latin typeface="Arial" charset="0"/>
              </a:rPr>
            </a:br>
            <a:r>
              <a:rPr lang="en-US" sz="2800" b="1">
                <a:solidFill>
                  <a:schemeClr val="tx2"/>
                </a:solidFill>
                <a:latin typeface="Arial" charset="0"/>
              </a:rPr>
              <a:t>Calculation of Control Limits Using </a:t>
            </a:r>
            <a:r>
              <a:rPr lang="en-US" sz="2800" b="1" i="1">
                <a:solidFill>
                  <a:schemeClr val="tx2"/>
                </a:solidFill>
              </a:rPr>
              <a:t>n</a:t>
            </a:r>
            <a:r>
              <a:rPr lang="en-US" sz="2800" b="1" i="1" baseline="-25000">
                <a:solidFill>
                  <a:schemeClr val="tx2"/>
                </a:solidFill>
              </a:rPr>
              <a:t>ave</a:t>
            </a:r>
          </a:p>
        </p:txBody>
      </p:sp>
      <p:graphicFrame>
        <p:nvGraphicFramePr>
          <p:cNvPr id="543748" name="Object 4"/>
          <p:cNvGraphicFramePr>
            <a:graphicFrameLocks noChangeAspect="1"/>
          </p:cNvGraphicFramePr>
          <p:nvPr/>
        </p:nvGraphicFramePr>
        <p:xfrm>
          <a:off x="2506663" y="4486275"/>
          <a:ext cx="4217987" cy="1676400"/>
        </p:xfrm>
        <a:graphic>
          <a:graphicData uri="http://schemas.openxmlformats.org/presentationml/2006/ole">
            <p:oleObj spid="_x0000_s543748" name="Equation" r:id="rId3" imgW="2108160" imgH="838080" progId="Equation.3">
              <p:embed/>
            </p:oleObj>
          </a:graphicData>
        </a:graphic>
      </p:graphicFrame>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4D0A7116-8E5A-472D-AE21-D9DA91315D6A}" type="slidenum">
              <a:rPr lang="en-GB"/>
              <a:pPr/>
              <a:t>203</a:t>
            </a:fld>
            <a:endParaRPr lang="en-GB"/>
          </a:p>
        </p:txBody>
      </p:sp>
      <p:sp>
        <p:nvSpPr>
          <p:cNvPr id="544770"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value </a:t>
            </a:r>
            <a:r>
              <a:rPr lang="en-US" i="1"/>
              <a:t>n</a:t>
            </a:r>
            <a:r>
              <a:rPr lang="en-US" i="1" baseline="-25000"/>
              <a:t>ave</a:t>
            </a:r>
            <a:r>
              <a:rPr lang="en-US">
                <a:latin typeface="Arial" charset="0"/>
              </a:rPr>
              <a:t> can be used whenever the individual sample sizes vary no more than 25% from the calculated </a:t>
            </a:r>
            <a:r>
              <a:rPr lang="en-US" i="1"/>
              <a:t>n</a:t>
            </a:r>
            <a:r>
              <a:rPr lang="en-US" i="1" baseline="-25000"/>
              <a:t>ave</a:t>
            </a:r>
            <a:endParaRPr lang="en-US" baseline="-25000"/>
          </a:p>
          <a:p>
            <a:pPr marL="342900" indent="-342900">
              <a:spcBef>
                <a:spcPct val="20000"/>
              </a:spcBef>
              <a:buFontTx/>
              <a:buChar char="•"/>
            </a:pPr>
            <a:r>
              <a:rPr lang="en-US">
                <a:latin typeface="Arial" charset="0"/>
              </a:rPr>
              <a:t>The advantage of using is that there will be a single pair of upper and lower control limits</a:t>
            </a:r>
          </a:p>
        </p:txBody>
      </p:sp>
      <p:sp>
        <p:nvSpPr>
          <p:cNvPr id="544771"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 </a:t>
            </a:r>
            <a:br>
              <a:rPr lang="en-US" sz="2800" b="1">
                <a:solidFill>
                  <a:schemeClr val="tx2"/>
                </a:solidFill>
                <a:latin typeface="Arial" charset="0"/>
              </a:rPr>
            </a:br>
            <a:r>
              <a:rPr lang="en-US" sz="2800" b="1">
                <a:solidFill>
                  <a:schemeClr val="tx2"/>
                </a:solidFill>
                <a:latin typeface="Arial" charset="0"/>
              </a:rPr>
              <a:t>Calculation of Control Limits Using </a:t>
            </a:r>
            <a:r>
              <a:rPr lang="en-US" sz="2800" b="1" i="1">
                <a:solidFill>
                  <a:schemeClr val="tx2"/>
                </a:solidFill>
              </a:rPr>
              <a:t>n</a:t>
            </a:r>
            <a:r>
              <a:rPr lang="en-US" sz="2800" b="1" i="1" baseline="-25000">
                <a:solidFill>
                  <a:schemeClr val="tx2"/>
                </a:solidFill>
              </a:rPr>
              <a:t>ave</a:t>
            </a:r>
          </a:p>
        </p:txBody>
      </p:sp>
      <p:graphicFrame>
        <p:nvGraphicFramePr>
          <p:cNvPr id="544772" name="Object 4"/>
          <p:cNvGraphicFramePr>
            <a:graphicFrameLocks noChangeAspect="1"/>
          </p:cNvGraphicFramePr>
          <p:nvPr/>
        </p:nvGraphicFramePr>
        <p:xfrm>
          <a:off x="2770188" y="4017963"/>
          <a:ext cx="3084512" cy="2195512"/>
        </p:xfrm>
        <a:graphic>
          <a:graphicData uri="http://schemas.openxmlformats.org/presentationml/2006/ole">
            <p:oleObj spid="_x0000_s544772" name="Equation" r:id="rId3" imgW="1498320" imgH="1066680" progId="Equation.3">
              <p:embed/>
            </p:oleObj>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3196814-347D-44EF-B9D3-00D1515DE15A}" type="slidenum">
              <a:rPr lang="en-GB"/>
              <a:pPr/>
              <a:t>204</a:t>
            </a:fld>
            <a:endParaRPr lang="en-GB"/>
          </a:p>
        </p:txBody>
      </p:sp>
      <p:sp>
        <p:nvSpPr>
          <p:cNvPr id="545794"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However, if the control limits are computed using the </a:t>
            </a:r>
            <a:r>
              <a:rPr lang="en-US" i="1"/>
              <a:t>n</a:t>
            </a:r>
            <a:r>
              <a:rPr lang="en-US" i="1" baseline="-25000"/>
              <a:t>ave</a:t>
            </a:r>
            <a:r>
              <a:rPr lang="en-US">
                <a:latin typeface="Arial" charset="0"/>
              </a:rPr>
              <a:t> the points inside and outside the control limits must be interpreted with caution:</a:t>
            </a:r>
          </a:p>
          <a:p>
            <a:pPr marL="742950" lvl="1" indent="-285750">
              <a:spcBef>
                <a:spcPct val="20000"/>
              </a:spcBef>
              <a:buFontTx/>
              <a:buChar char="–"/>
            </a:pPr>
            <a:r>
              <a:rPr lang="en-US">
                <a:latin typeface="Arial" charset="0"/>
              </a:rPr>
              <a:t>See the control limit formula - for a larger sample, the control limits are narrower and for a smaller sample, the control limits are wider</a:t>
            </a:r>
          </a:p>
          <a:p>
            <a:pPr marL="742950" lvl="1" indent="-285750">
              <a:spcBef>
                <a:spcPct val="20000"/>
              </a:spcBef>
              <a:buFontTx/>
              <a:buChar char="–"/>
            </a:pPr>
            <a:r>
              <a:rPr lang="en-US">
                <a:latin typeface="Arial" charset="0"/>
              </a:rPr>
              <a:t>So, if a larger sample produces a point inside the upper control limit computed using </a:t>
            </a:r>
            <a:r>
              <a:rPr lang="en-US" i="1"/>
              <a:t>n</a:t>
            </a:r>
            <a:r>
              <a:rPr lang="en-US" i="1" baseline="-25000"/>
              <a:t>ave</a:t>
            </a:r>
            <a:r>
              <a:rPr lang="en-US">
                <a:latin typeface="Arial" charset="0"/>
              </a:rPr>
              <a:t>, the point may actually be outside the upper control limit when the upper control limit is computed using the individual sample size</a:t>
            </a:r>
          </a:p>
        </p:txBody>
      </p:sp>
      <p:sp>
        <p:nvSpPr>
          <p:cNvPr id="545795"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 </a:t>
            </a:r>
            <a:br>
              <a:rPr lang="en-US" sz="2800" b="1">
                <a:solidFill>
                  <a:schemeClr val="tx2"/>
                </a:solidFill>
                <a:latin typeface="Arial" charset="0"/>
              </a:rPr>
            </a:br>
            <a:r>
              <a:rPr lang="en-US" sz="2800" b="1">
                <a:solidFill>
                  <a:schemeClr val="tx2"/>
                </a:solidFill>
                <a:latin typeface="Arial" charset="0"/>
              </a:rPr>
              <a:t>Calculation of Control Limits Using </a:t>
            </a:r>
            <a:r>
              <a:rPr lang="en-US" sz="2800" b="1" i="1">
                <a:solidFill>
                  <a:schemeClr val="tx2"/>
                </a:solidFill>
              </a:rPr>
              <a:t>n</a:t>
            </a:r>
            <a:r>
              <a:rPr lang="en-US" sz="2800" b="1" i="1" baseline="-25000">
                <a:solidFill>
                  <a:schemeClr val="tx2"/>
                </a:solidFill>
              </a:rPr>
              <a:t>ave</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12603A4-760B-4819-8C58-5FFF053894F5}" type="slidenum">
              <a:rPr lang="en-GB"/>
              <a:pPr/>
              <a:t>205</a:t>
            </a:fld>
            <a:endParaRPr lang="en-GB"/>
          </a:p>
        </p:txBody>
      </p:sp>
      <p:sp>
        <p:nvSpPr>
          <p:cNvPr id="546818"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742950" lvl="1" indent="-285750">
              <a:spcBef>
                <a:spcPct val="20000"/>
              </a:spcBef>
              <a:buFontTx/>
              <a:buChar char="–"/>
            </a:pPr>
            <a:r>
              <a:rPr lang="en-US">
                <a:latin typeface="Arial" charset="0"/>
              </a:rPr>
              <a:t>Similarly, if a smaller sample produces a point outside the upper control limit computed using </a:t>
            </a:r>
            <a:r>
              <a:rPr lang="en-US" i="1"/>
              <a:t>n</a:t>
            </a:r>
            <a:r>
              <a:rPr lang="en-US" i="1" baseline="-25000"/>
              <a:t>ave</a:t>
            </a:r>
            <a:r>
              <a:rPr lang="en-US">
                <a:latin typeface="Arial" charset="0"/>
              </a:rPr>
              <a:t>, the point may actually be inside the upper control limit when the upper control limit is computed using the individual sample size </a:t>
            </a:r>
          </a:p>
          <a:p>
            <a:pPr marL="342900" indent="-342900">
              <a:spcBef>
                <a:spcPct val="20000"/>
              </a:spcBef>
              <a:buFontTx/>
              <a:buChar char="•"/>
            </a:pPr>
            <a:r>
              <a:rPr lang="en-US">
                <a:latin typeface="Arial" charset="0"/>
              </a:rPr>
              <a:t>If a larger sample produces a point inside the upper control limit, the individual control limit should be calculated to see if the process is out-of-control</a:t>
            </a:r>
          </a:p>
          <a:p>
            <a:pPr marL="342900" indent="-342900">
              <a:spcBef>
                <a:spcPct val="20000"/>
              </a:spcBef>
              <a:buFontTx/>
              <a:buChar char="•"/>
            </a:pPr>
            <a:r>
              <a:rPr lang="en-US">
                <a:latin typeface="Arial" charset="0"/>
              </a:rPr>
              <a:t>If a smaller sample produces a point outside the upper control limit, the individual control limit should be calculated to see if the process is in control</a:t>
            </a:r>
          </a:p>
        </p:txBody>
      </p:sp>
      <p:sp>
        <p:nvSpPr>
          <p:cNvPr id="54681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 </a:t>
            </a:r>
            <a:br>
              <a:rPr lang="en-US" sz="2800" b="1">
                <a:solidFill>
                  <a:schemeClr val="tx2"/>
                </a:solidFill>
                <a:latin typeface="Arial" charset="0"/>
              </a:rPr>
            </a:br>
            <a:r>
              <a:rPr lang="en-US" sz="2800" b="1">
                <a:solidFill>
                  <a:schemeClr val="tx2"/>
                </a:solidFill>
                <a:latin typeface="Arial" charset="0"/>
              </a:rPr>
              <a:t>Calculation of Control Limits Using </a:t>
            </a:r>
            <a:r>
              <a:rPr lang="en-US" sz="2800" b="1" i="1">
                <a:solidFill>
                  <a:schemeClr val="tx2"/>
                </a:solidFill>
              </a:rPr>
              <a:t>n</a:t>
            </a:r>
            <a:r>
              <a:rPr lang="en-US" sz="2800" b="1" i="1" baseline="-25000">
                <a:solidFill>
                  <a:schemeClr val="tx2"/>
                </a:solidFill>
              </a:rPr>
              <a:t>ave</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A9B8C09-866C-4CF1-B917-0104C19600FA}" type="slidenum">
              <a:rPr lang="en-GB"/>
              <a:pPr/>
              <a:t>206</a:t>
            </a:fld>
            <a:endParaRPr lang="en-GB"/>
          </a:p>
        </p:txBody>
      </p:sp>
      <p:sp>
        <p:nvSpPr>
          <p:cNvPr id="547842" name="Rectangle 2"/>
          <p:cNvSpPr>
            <a:spLocks noChangeArrowheads="1"/>
          </p:cNvSpPr>
          <p:nvPr/>
        </p:nvSpPr>
        <p:spPr bwMode="auto">
          <a:xfrm>
            <a:off x="277813" y="1865313"/>
            <a:ext cx="8472487" cy="423068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previous discussion leads to the following four cases: </a:t>
            </a:r>
          </a:p>
          <a:p>
            <a:pPr marL="342900" indent="-342900">
              <a:spcBef>
                <a:spcPct val="20000"/>
              </a:spcBef>
              <a:buFontTx/>
              <a:buChar char="•"/>
            </a:pPr>
            <a:r>
              <a:rPr lang="en-US">
                <a:latin typeface="Arial" charset="0"/>
              </a:rPr>
              <a:t>Case I: The point falls inside the UCL</a:t>
            </a:r>
            <a:r>
              <a:rPr lang="en-US" i="1" baseline="-25000"/>
              <a:t>p</a:t>
            </a:r>
            <a:r>
              <a:rPr lang="en-US">
                <a:latin typeface="Arial" charset="0"/>
              </a:rPr>
              <a:t> and </a:t>
            </a:r>
            <a:r>
              <a:rPr lang="en-US" i="1"/>
              <a:t>n</a:t>
            </a:r>
            <a:r>
              <a:rPr lang="en-US" i="1" baseline="-25000"/>
              <a:t>ind </a:t>
            </a:r>
            <a:r>
              <a:rPr lang="en-US">
                <a:latin typeface="Arial" charset="0"/>
              </a:rPr>
              <a:t>&lt; </a:t>
            </a:r>
            <a:r>
              <a:rPr lang="en-US" i="1"/>
              <a:t>n</a:t>
            </a:r>
            <a:r>
              <a:rPr lang="en-US" i="1" baseline="-25000"/>
              <a:t>ave</a:t>
            </a:r>
            <a:endParaRPr lang="en-US" baseline="-25000"/>
          </a:p>
          <a:p>
            <a:pPr marL="742950" lvl="1" indent="-285750">
              <a:spcBef>
                <a:spcPct val="20000"/>
              </a:spcBef>
              <a:buFontTx/>
              <a:buChar char="–"/>
            </a:pPr>
            <a:r>
              <a:rPr lang="en-US">
                <a:latin typeface="Arial" charset="0"/>
              </a:rPr>
              <a:t>No need to check the individual limit</a:t>
            </a:r>
          </a:p>
          <a:p>
            <a:pPr marL="342900" indent="-342900">
              <a:spcBef>
                <a:spcPct val="20000"/>
              </a:spcBef>
              <a:buFontTx/>
              <a:buChar char="•"/>
            </a:pPr>
            <a:r>
              <a:rPr lang="en-US">
                <a:latin typeface="Arial" charset="0"/>
              </a:rPr>
              <a:t>Case II: The point falls inside the UCL</a:t>
            </a:r>
            <a:r>
              <a:rPr lang="en-US" i="1" baseline="-25000"/>
              <a:t>p</a:t>
            </a:r>
            <a:r>
              <a:rPr lang="en-US">
                <a:latin typeface="Arial" charset="0"/>
              </a:rPr>
              <a:t> and </a:t>
            </a:r>
            <a:r>
              <a:rPr lang="en-US" i="1"/>
              <a:t>n</a:t>
            </a:r>
            <a:r>
              <a:rPr lang="en-US" i="1" baseline="-25000"/>
              <a:t>ind</a:t>
            </a:r>
            <a:r>
              <a:rPr lang="en-US">
                <a:latin typeface="Arial" charset="0"/>
              </a:rPr>
              <a:t> &gt; </a:t>
            </a:r>
            <a:r>
              <a:rPr lang="en-US" i="1"/>
              <a:t>n</a:t>
            </a:r>
            <a:r>
              <a:rPr lang="en-US" i="1" baseline="-25000"/>
              <a:t>ave</a:t>
            </a:r>
            <a:endParaRPr lang="en-US"/>
          </a:p>
          <a:p>
            <a:pPr marL="742950" lvl="1" indent="-285750">
              <a:spcBef>
                <a:spcPct val="20000"/>
              </a:spcBef>
              <a:buFontTx/>
              <a:buChar char="–"/>
            </a:pPr>
            <a:r>
              <a:rPr lang="en-US">
                <a:latin typeface="Arial" charset="0"/>
              </a:rPr>
              <a:t>The individual limits should be calculated</a:t>
            </a:r>
          </a:p>
          <a:p>
            <a:pPr marL="342900" indent="-342900">
              <a:spcBef>
                <a:spcPct val="20000"/>
              </a:spcBef>
              <a:buFontTx/>
              <a:buChar char="•"/>
            </a:pPr>
            <a:r>
              <a:rPr lang="en-US">
                <a:latin typeface="Arial" charset="0"/>
              </a:rPr>
              <a:t>Case III: The point falls outside the UCL</a:t>
            </a:r>
            <a:r>
              <a:rPr lang="en-US" i="1" baseline="-25000"/>
              <a:t>p</a:t>
            </a:r>
            <a:r>
              <a:rPr lang="en-US">
                <a:latin typeface="Arial" charset="0"/>
              </a:rPr>
              <a:t> and </a:t>
            </a:r>
            <a:r>
              <a:rPr lang="en-US" i="1"/>
              <a:t>n</a:t>
            </a:r>
            <a:r>
              <a:rPr lang="en-US" i="1" baseline="-25000"/>
              <a:t>ind</a:t>
            </a:r>
            <a:r>
              <a:rPr lang="en-US">
                <a:latin typeface="Arial" charset="0"/>
              </a:rPr>
              <a:t> &gt; </a:t>
            </a:r>
            <a:r>
              <a:rPr lang="en-US" i="1"/>
              <a:t>n</a:t>
            </a:r>
            <a:r>
              <a:rPr lang="en-US" i="1" baseline="-25000"/>
              <a:t>ave</a:t>
            </a:r>
            <a:endParaRPr lang="en-US">
              <a:latin typeface="Arial" charset="0"/>
            </a:endParaRPr>
          </a:p>
          <a:p>
            <a:pPr marL="742950" lvl="1" indent="-285750">
              <a:spcBef>
                <a:spcPct val="20000"/>
              </a:spcBef>
              <a:buFontTx/>
              <a:buChar char="–"/>
            </a:pPr>
            <a:r>
              <a:rPr lang="en-US">
                <a:latin typeface="Arial" charset="0"/>
              </a:rPr>
              <a:t>No need to check the individual limit</a:t>
            </a:r>
          </a:p>
          <a:p>
            <a:pPr marL="342900" indent="-342900">
              <a:spcBef>
                <a:spcPct val="20000"/>
              </a:spcBef>
              <a:buFontTx/>
              <a:buChar char="•"/>
            </a:pPr>
            <a:r>
              <a:rPr lang="en-US">
                <a:latin typeface="Arial" charset="0"/>
              </a:rPr>
              <a:t>Case IV: The point falls outside the UCL</a:t>
            </a:r>
            <a:r>
              <a:rPr lang="en-US" i="1" baseline="-25000"/>
              <a:t>p</a:t>
            </a:r>
            <a:r>
              <a:rPr lang="en-US">
                <a:latin typeface="Arial" charset="0"/>
              </a:rPr>
              <a:t> and </a:t>
            </a:r>
            <a:r>
              <a:rPr lang="en-US" i="1"/>
              <a:t>n</a:t>
            </a:r>
            <a:r>
              <a:rPr lang="en-US" i="1" baseline="-25000"/>
              <a:t>ind</a:t>
            </a:r>
            <a:r>
              <a:rPr lang="en-US">
                <a:latin typeface="Arial" charset="0"/>
              </a:rPr>
              <a:t> &lt; </a:t>
            </a:r>
            <a:r>
              <a:rPr lang="en-US" i="1"/>
              <a:t>n</a:t>
            </a:r>
            <a:r>
              <a:rPr lang="en-US" i="1" baseline="-25000"/>
              <a:t>ave</a:t>
            </a:r>
            <a:endParaRPr lang="en-US">
              <a:latin typeface="Arial" charset="0"/>
            </a:endParaRPr>
          </a:p>
          <a:p>
            <a:pPr marL="742950" lvl="1" indent="-285750">
              <a:spcBef>
                <a:spcPct val="20000"/>
              </a:spcBef>
              <a:buFontTx/>
              <a:buChar char="–"/>
            </a:pPr>
            <a:r>
              <a:rPr lang="en-US">
                <a:latin typeface="Arial" charset="0"/>
              </a:rPr>
              <a:t>The individual limits should be calculated</a:t>
            </a:r>
          </a:p>
          <a:p>
            <a:pPr marL="342900" indent="-342900">
              <a:spcBef>
                <a:spcPct val="20000"/>
              </a:spcBef>
              <a:buFontTx/>
              <a:buChar char="•"/>
            </a:pPr>
            <a:r>
              <a:rPr lang="en-US" b="1" i="1">
                <a:latin typeface="Arial" charset="0"/>
              </a:rPr>
              <a:t>Check points: All the points near UCL. Check only the points which are near UCL.</a:t>
            </a:r>
            <a:endParaRPr lang="en-US">
              <a:latin typeface="Arial" charset="0"/>
            </a:endParaRPr>
          </a:p>
        </p:txBody>
      </p:sp>
      <p:sp>
        <p:nvSpPr>
          <p:cNvPr id="547843"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p</a:t>
            </a:r>
            <a:r>
              <a:rPr lang="en-US" sz="2800" b="1">
                <a:solidFill>
                  <a:schemeClr val="tx2"/>
                </a:solidFill>
                <a:latin typeface="Arial" charset="0"/>
              </a:rPr>
              <a:t> Chart: Variable Sample Size </a:t>
            </a:r>
            <a:br>
              <a:rPr lang="en-US" sz="2800" b="1">
                <a:solidFill>
                  <a:schemeClr val="tx2"/>
                </a:solidFill>
                <a:latin typeface="Arial" charset="0"/>
              </a:rPr>
            </a:br>
            <a:r>
              <a:rPr lang="en-US" sz="2800" b="1">
                <a:solidFill>
                  <a:schemeClr val="tx2"/>
                </a:solidFill>
                <a:latin typeface="Arial" charset="0"/>
              </a:rPr>
              <a:t>Calculation of Control Limits Using </a:t>
            </a:r>
            <a:r>
              <a:rPr lang="en-US" sz="2800" b="1" i="1">
                <a:solidFill>
                  <a:schemeClr val="tx2"/>
                </a:solidFill>
              </a:rPr>
              <a:t>n</a:t>
            </a:r>
            <a:r>
              <a:rPr lang="en-US" sz="2800" b="1" i="1" baseline="-25000">
                <a:solidFill>
                  <a:schemeClr val="tx2"/>
                </a:solidFill>
              </a:rPr>
              <a:t>ave</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7355548A-7F0B-44CC-8E97-F0B3775D51BC}" type="slidenum">
              <a:rPr lang="en-GB"/>
              <a:pPr/>
              <a:t>207</a:t>
            </a:fld>
            <a:endParaRPr lang="en-GB"/>
          </a:p>
        </p:txBody>
      </p:sp>
      <p:sp>
        <p:nvSpPr>
          <p:cNvPr id="548866"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centerline and control limits for the percent nonconforming chart </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48867" name="Object 3"/>
          <p:cNvGraphicFramePr>
            <a:graphicFrameLocks noChangeAspect="1"/>
          </p:cNvGraphicFramePr>
          <p:nvPr/>
        </p:nvGraphicFramePr>
        <p:xfrm>
          <a:off x="2628900" y="2759075"/>
          <a:ext cx="4078288" cy="3421063"/>
        </p:xfrm>
        <a:graphic>
          <a:graphicData uri="http://schemas.openxmlformats.org/presentationml/2006/ole">
            <p:oleObj spid="_x0000_s548867" name="Equation" r:id="rId3" imgW="1981080" imgH="1663560" progId="Equation.3">
              <p:embed/>
            </p:oleObj>
          </a:graphicData>
        </a:graphic>
      </p:graphicFrame>
      <p:sp>
        <p:nvSpPr>
          <p:cNvPr id="548868"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Fraction Rejected </a:t>
            </a:r>
            <a:br>
              <a:rPr lang="en-US" sz="2800" b="1">
                <a:solidFill>
                  <a:schemeClr val="tx2"/>
                </a:solidFill>
                <a:latin typeface="Arial" charset="0"/>
              </a:rPr>
            </a:br>
            <a:r>
              <a:rPr lang="en-US" sz="2800" b="1">
                <a:solidFill>
                  <a:schemeClr val="tx2"/>
                </a:solidFill>
                <a:latin typeface="Arial" charset="0"/>
              </a:rPr>
              <a:t>The Percent Nonconforming Chart</a:t>
            </a:r>
            <a:br>
              <a:rPr lang="en-US" sz="2800" b="1">
                <a:solidFill>
                  <a:schemeClr val="tx2"/>
                </a:solidFill>
                <a:latin typeface="Arial" charset="0"/>
              </a:rPr>
            </a:br>
            <a:r>
              <a:rPr lang="en-US" sz="2800" b="1">
                <a:solidFill>
                  <a:schemeClr val="tx2"/>
                </a:solidFill>
                <a:latin typeface="Arial" charset="0"/>
              </a:rPr>
              <a:t>Constant Sample Size</a:t>
            </a:r>
            <a:endParaRPr lang="en-US" sz="3600">
              <a:solidFill>
                <a:schemeClr val="tx2"/>
              </a:solidFill>
              <a:latin typeface="Arial"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81AB1BD4-8879-4602-B5DC-18F04BB32227}" type="slidenum">
              <a:rPr lang="en-GB"/>
              <a:pPr/>
              <a:t>208</a:t>
            </a:fld>
            <a:endParaRPr lang="en-GB"/>
          </a:p>
        </p:txBody>
      </p:sp>
      <p:sp>
        <p:nvSpPr>
          <p:cNvPr id="549890"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Nonconformities</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latin typeface="Arial" charset="0"/>
              </a:rPr>
              <a:t>c</a:t>
            </a:r>
            <a:r>
              <a:rPr lang="en-US" sz="2800" b="1">
                <a:solidFill>
                  <a:schemeClr val="tx2"/>
                </a:solidFill>
                <a:latin typeface="Arial" charset="0"/>
              </a:rPr>
              <a:t> and </a:t>
            </a:r>
            <a:r>
              <a:rPr lang="en-US" sz="2800" b="1" i="1">
                <a:solidFill>
                  <a:schemeClr val="tx2"/>
                </a:solidFill>
                <a:latin typeface="Arial" charset="0"/>
              </a:rPr>
              <a:t>u</a:t>
            </a:r>
            <a:r>
              <a:rPr lang="en-US" sz="2800" b="1">
                <a:solidFill>
                  <a:schemeClr val="tx2"/>
                </a:solidFill>
                <a:latin typeface="Arial" charset="0"/>
              </a:rPr>
              <a:t> charts</a:t>
            </a:r>
          </a:p>
        </p:txBody>
      </p:sp>
      <p:sp>
        <p:nvSpPr>
          <p:cNvPr id="54989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Defective and defect </a:t>
            </a:r>
          </a:p>
          <a:p>
            <a:pPr marL="742950" lvl="1" indent="-285750">
              <a:spcBef>
                <a:spcPct val="20000"/>
              </a:spcBef>
              <a:buFontTx/>
              <a:buChar char="–"/>
            </a:pPr>
            <a:r>
              <a:rPr lang="en-US">
                <a:latin typeface="Arial" charset="0"/>
              </a:rPr>
              <a:t>A defective article is the one that fails to conform to some specification.</a:t>
            </a:r>
          </a:p>
          <a:p>
            <a:pPr marL="742950" lvl="1" indent="-285750">
              <a:spcBef>
                <a:spcPct val="20000"/>
              </a:spcBef>
              <a:buFontTx/>
              <a:buChar char="–"/>
            </a:pPr>
            <a:r>
              <a:rPr lang="en-US">
                <a:latin typeface="Arial" charset="0"/>
              </a:rPr>
              <a:t>Each instance of the article’s lack of conformity to specifications is a defect</a:t>
            </a:r>
          </a:p>
          <a:p>
            <a:pPr marL="742950" lvl="1" indent="-285750">
              <a:spcBef>
                <a:spcPct val="20000"/>
              </a:spcBef>
              <a:buFontTx/>
              <a:buChar char="–"/>
            </a:pPr>
            <a:r>
              <a:rPr lang="en-US">
                <a:latin typeface="Arial" charset="0"/>
              </a:rPr>
              <a:t>A defective article may have one or more defects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9F230DC-31B4-4931-B577-87C8A3A2BBB9}" type="slidenum">
              <a:rPr lang="en-GB"/>
              <a:pPr/>
              <a:t>209</a:t>
            </a:fld>
            <a:endParaRPr lang="en-GB"/>
          </a:p>
        </p:txBody>
      </p:sp>
      <p:sp>
        <p:nvSpPr>
          <p:cNvPr id="550914" name="Rectangle 2"/>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Nonconformities</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latin typeface="Arial" charset="0"/>
              </a:rPr>
              <a:t>c</a:t>
            </a:r>
            <a:r>
              <a:rPr lang="en-US" sz="2800" b="1">
                <a:solidFill>
                  <a:schemeClr val="tx2"/>
                </a:solidFill>
                <a:latin typeface="Arial" charset="0"/>
              </a:rPr>
              <a:t> and </a:t>
            </a:r>
            <a:r>
              <a:rPr lang="en-US" sz="2800" b="1" i="1">
                <a:solidFill>
                  <a:schemeClr val="tx2"/>
                </a:solidFill>
                <a:latin typeface="Arial" charset="0"/>
              </a:rPr>
              <a:t>u</a:t>
            </a:r>
            <a:r>
              <a:rPr lang="en-US" sz="2800" b="1">
                <a:solidFill>
                  <a:schemeClr val="tx2"/>
                </a:solidFill>
                <a:latin typeface="Arial" charset="0"/>
              </a:rPr>
              <a:t> charts</a:t>
            </a:r>
          </a:p>
        </p:txBody>
      </p:sp>
      <p:sp>
        <p:nvSpPr>
          <p:cNvPr id="550915" name="Rectangle 3"/>
          <p:cNvSpPr>
            <a:spLocks noChangeArrowheads="1"/>
          </p:cNvSpPr>
          <p:nvPr/>
        </p:nvSpPr>
        <p:spPr bwMode="auto">
          <a:xfrm>
            <a:off x="257175" y="1903413"/>
            <a:ext cx="8886825" cy="419258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a:t>
            </a:r>
            <a:r>
              <a:rPr lang="en-US" i="1"/>
              <a:t>np</a:t>
            </a:r>
            <a:r>
              <a:rPr lang="en-US">
                <a:latin typeface="Arial" charset="0"/>
              </a:rPr>
              <a:t> and </a:t>
            </a:r>
            <a:r>
              <a:rPr lang="en-US" i="1"/>
              <a:t>c</a:t>
            </a:r>
            <a:r>
              <a:rPr lang="en-US">
                <a:latin typeface="Arial" charset="0"/>
              </a:rPr>
              <a:t> charts</a:t>
            </a:r>
          </a:p>
          <a:p>
            <a:pPr marL="742950" lvl="1" indent="-285750">
              <a:spcBef>
                <a:spcPct val="20000"/>
              </a:spcBef>
              <a:buFontTx/>
              <a:buChar char="–"/>
            </a:pPr>
            <a:r>
              <a:rPr lang="en-US">
                <a:latin typeface="Arial" charset="0"/>
              </a:rPr>
              <a:t>Both the charts apply to total counts</a:t>
            </a:r>
          </a:p>
          <a:p>
            <a:pPr marL="742950" lvl="1" indent="-285750">
              <a:spcBef>
                <a:spcPct val="20000"/>
              </a:spcBef>
              <a:buFontTx/>
              <a:buChar char="–"/>
            </a:pPr>
            <a:r>
              <a:rPr lang="en-US">
                <a:latin typeface="Arial" charset="0"/>
              </a:rPr>
              <a:t>The </a:t>
            </a:r>
            <a:r>
              <a:rPr lang="en-US" i="1"/>
              <a:t>np</a:t>
            </a:r>
            <a:r>
              <a:rPr lang="en-US">
                <a:latin typeface="Arial" charset="0"/>
              </a:rPr>
              <a:t> chart applies to the total number of </a:t>
            </a:r>
            <a:r>
              <a:rPr lang="en-US" b="1" i="1" u="sng">
                <a:latin typeface="Arial" charset="0"/>
              </a:rPr>
              <a:t>defectives</a:t>
            </a:r>
            <a:r>
              <a:rPr lang="en-US" b="1" u="sng">
                <a:latin typeface="Arial" charset="0"/>
              </a:rPr>
              <a:t> </a:t>
            </a:r>
            <a:r>
              <a:rPr lang="en-US">
                <a:latin typeface="Arial" charset="0"/>
              </a:rPr>
              <a:t>in samples of constant size</a:t>
            </a:r>
          </a:p>
          <a:p>
            <a:pPr marL="742950" lvl="1" indent="-285750">
              <a:spcBef>
                <a:spcPct val="20000"/>
              </a:spcBef>
              <a:buFontTx/>
              <a:buChar char="–"/>
            </a:pPr>
            <a:r>
              <a:rPr lang="en-US">
                <a:latin typeface="Arial" charset="0"/>
              </a:rPr>
              <a:t>The </a:t>
            </a:r>
            <a:r>
              <a:rPr lang="en-US" i="1"/>
              <a:t>c</a:t>
            </a:r>
            <a:r>
              <a:rPr lang="en-US">
                <a:latin typeface="Arial" charset="0"/>
              </a:rPr>
              <a:t> chart applies to the total number of </a:t>
            </a:r>
            <a:r>
              <a:rPr lang="en-US" b="1" i="1" u="sng">
                <a:latin typeface="Arial" charset="0"/>
              </a:rPr>
              <a:t>defects</a:t>
            </a:r>
            <a:r>
              <a:rPr lang="en-US">
                <a:latin typeface="Arial" charset="0"/>
              </a:rPr>
              <a:t> in samples of constant size</a:t>
            </a:r>
          </a:p>
          <a:p>
            <a:pPr marL="342900" indent="-342900">
              <a:spcBef>
                <a:spcPct val="20000"/>
              </a:spcBef>
              <a:buFontTx/>
              <a:buChar char="•"/>
            </a:pPr>
            <a:r>
              <a:rPr lang="en-US">
                <a:latin typeface="Arial" charset="0"/>
              </a:rPr>
              <a:t>The </a:t>
            </a:r>
            <a:r>
              <a:rPr lang="en-US" i="1"/>
              <a:t>p</a:t>
            </a:r>
            <a:r>
              <a:rPr lang="en-US">
                <a:latin typeface="Arial" charset="0"/>
              </a:rPr>
              <a:t> and </a:t>
            </a:r>
            <a:r>
              <a:rPr lang="en-US" i="1"/>
              <a:t>u</a:t>
            </a:r>
            <a:r>
              <a:rPr lang="en-US">
                <a:latin typeface="Arial" charset="0"/>
              </a:rPr>
              <a:t> charts</a:t>
            </a:r>
          </a:p>
          <a:p>
            <a:pPr marL="742950" lvl="1" indent="-285750">
              <a:spcBef>
                <a:spcPct val="20000"/>
              </a:spcBef>
              <a:buFontTx/>
              <a:buChar char="–"/>
            </a:pPr>
            <a:r>
              <a:rPr lang="en-US">
                <a:latin typeface="Arial" charset="0"/>
              </a:rPr>
              <a:t>The </a:t>
            </a:r>
            <a:r>
              <a:rPr lang="en-US" i="1"/>
              <a:t>p</a:t>
            </a:r>
            <a:r>
              <a:rPr lang="en-US">
                <a:latin typeface="Arial" charset="0"/>
              </a:rPr>
              <a:t> chart applies to the </a:t>
            </a:r>
            <a:r>
              <a:rPr lang="en-US" b="1" i="1" u="sng">
                <a:latin typeface="Arial" charset="0"/>
              </a:rPr>
              <a:t>proportion of defectives</a:t>
            </a:r>
            <a:r>
              <a:rPr lang="en-US">
                <a:latin typeface="Arial" charset="0"/>
              </a:rPr>
              <a:t> </a:t>
            </a:r>
          </a:p>
          <a:p>
            <a:pPr marL="742950" lvl="1" indent="-285750">
              <a:spcBef>
                <a:spcPct val="20000"/>
              </a:spcBef>
              <a:buFontTx/>
              <a:buChar char="–"/>
            </a:pPr>
            <a:r>
              <a:rPr lang="en-US">
                <a:latin typeface="Arial" charset="0"/>
              </a:rPr>
              <a:t>The </a:t>
            </a:r>
            <a:r>
              <a:rPr lang="en-US" i="1"/>
              <a:t>u</a:t>
            </a:r>
            <a:r>
              <a:rPr lang="en-US">
                <a:latin typeface="Arial" charset="0"/>
              </a:rPr>
              <a:t> chart applies to the number of </a:t>
            </a:r>
            <a:r>
              <a:rPr lang="en-US" b="1" i="1" u="sng">
                <a:latin typeface="Arial" charset="0"/>
              </a:rPr>
              <a:t>defects per unit</a:t>
            </a:r>
            <a:endParaRPr lang="en-US">
              <a:latin typeface="Arial" charset="0"/>
            </a:endParaRPr>
          </a:p>
          <a:p>
            <a:pPr marL="742950" lvl="1" indent="-285750">
              <a:spcBef>
                <a:spcPct val="20000"/>
              </a:spcBef>
              <a:buFontTx/>
              <a:buChar char="–"/>
            </a:pPr>
            <a:r>
              <a:rPr lang="en-US">
                <a:latin typeface="Arial" charset="0"/>
              </a:rPr>
              <a:t>If the sample size varies, the </a:t>
            </a:r>
            <a:r>
              <a:rPr lang="en-US" i="1"/>
              <a:t>p</a:t>
            </a:r>
            <a:r>
              <a:rPr lang="en-US">
                <a:latin typeface="Arial" charset="0"/>
              </a:rPr>
              <a:t> and </a:t>
            </a:r>
            <a:r>
              <a:rPr lang="en-US" i="1"/>
              <a:t>u</a:t>
            </a:r>
            <a:r>
              <a:rPr lang="en-US">
                <a:latin typeface="Arial" charset="0"/>
              </a:rPr>
              <a:t> charts may be used</a:t>
            </a:r>
          </a:p>
          <a:p>
            <a:pPr marL="342900" indent="-342900">
              <a:spcBef>
                <a:spcPct val="20000"/>
              </a:spcBef>
              <a:buFontTx/>
              <a:buChar char="•"/>
            </a:pPr>
            <a:endParaRPr lang="en-US" sz="280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číslo snímku 5"/>
          <p:cNvSpPr>
            <a:spLocks noGrp="1"/>
          </p:cNvSpPr>
          <p:nvPr>
            <p:ph type="sldNum" sz="quarter" idx="12"/>
          </p:nvPr>
        </p:nvSpPr>
        <p:spPr/>
        <p:txBody>
          <a:bodyPr/>
          <a:lstStyle/>
          <a:p>
            <a:fld id="{06B6AD2E-7147-417C-BAF3-70E93B421706}" type="slidenum">
              <a:rPr lang="en-GB"/>
              <a:pPr/>
              <a:t>21</a:t>
            </a:fld>
            <a:endParaRPr lang="en-GB"/>
          </a:p>
        </p:txBody>
      </p:sp>
      <p:sp>
        <p:nvSpPr>
          <p:cNvPr id="329730" name="Rectangle 2"/>
          <p:cNvSpPr>
            <a:spLocks noGrp="1" noChangeArrowheads="1"/>
          </p:cNvSpPr>
          <p:nvPr>
            <p:ph type="title"/>
          </p:nvPr>
        </p:nvSpPr>
        <p:spPr>
          <a:noFill/>
          <a:ln/>
        </p:spPr>
        <p:txBody>
          <a:bodyPr/>
          <a:lstStyle/>
          <a:p>
            <a:r>
              <a:rPr lang="en-US" sz="2800" b="1">
                <a:latin typeface="Arial" charset="0"/>
              </a:rPr>
              <a:t>     The  P-D-S-A Cycle</a:t>
            </a:r>
            <a:endParaRPr lang="en-US"/>
          </a:p>
        </p:txBody>
      </p:sp>
      <p:sp>
        <p:nvSpPr>
          <p:cNvPr id="329731" name="Rectangle 3"/>
          <p:cNvSpPr>
            <a:spLocks noChangeArrowheads="1"/>
          </p:cNvSpPr>
          <p:nvPr/>
        </p:nvSpPr>
        <p:spPr bwMode="auto">
          <a:xfrm>
            <a:off x="4341813" y="2247900"/>
            <a:ext cx="914400" cy="381000"/>
          </a:xfrm>
          <a:prstGeom prst="rect">
            <a:avLst/>
          </a:prstGeom>
          <a:noFill/>
          <a:ln w="9525">
            <a:noFill/>
            <a:miter lim="800000"/>
            <a:headEnd/>
            <a:tailEnd/>
          </a:ln>
          <a:effectLst/>
        </p:spPr>
        <p:txBody>
          <a:bodyPr wrap="none" anchor="ctr"/>
          <a:lstStyle/>
          <a:p>
            <a:endParaRPr lang="cs-CZ"/>
          </a:p>
        </p:txBody>
      </p:sp>
      <p:sp>
        <p:nvSpPr>
          <p:cNvPr id="329732" name="Rectangle 4"/>
          <p:cNvSpPr>
            <a:spLocks noChangeArrowheads="1"/>
          </p:cNvSpPr>
          <p:nvPr/>
        </p:nvSpPr>
        <p:spPr bwMode="auto">
          <a:xfrm>
            <a:off x="2741613" y="1981200"/>
            <a:ext cx="3821112" cy="1127125"/>
          </a:xfrm>
          <a:prstGeom prst="rect">
            <a:avLst/>
          </a:prstGeom>
          <a:noFill/>
          <a:ln w="9525">
            <a:noFill/>
            <a:miter lim="800000"/>
            <a:headEnd/>
            <a:tailEnd/>
          </a:ln>
          <a:effectLst/>
        </p:spPr>
        <p:txBody>
          <a:bodyPr lIns="92075" tIns="46038" rIns="92075" bIns="46038">
            <a:spAutoFit/>
          </a:bodyPr>
          <a:lstStyle/>
          <a:p>
            <a:endParaRPr lang="en-US" sz="2000">
              <a:latin typeface="Arial" charset="0"/>
            </a:endParaRPr>
          </a:p>
          <a:p>
            <a:r>
              <a:rPr lang="en-US">
                <a:latin typeface="Arial" charset="0"/>
              </a:rPr>
              <a:t>Identify problem. Develop plan for improvement.</a:t>
            </a:r>
          </a:p>
        </p:txBody>
      </p:sp>
      <p:sp>
        <p:nvSpPr>
          <p:cNvPr id="329733" name="Rectangle 5"/>
          <p:cNvSpPr>
            <a:spLocks noChangeArrowheads="1"/>
          </p:cNvSpPr>
          <p:nvPr/>
        </p:nvSpPr>
        <p:spPr bwMode="auto">
          <a:xfrm>
            <a:off x="4675188" y="3276600"/>
            <a:ext cx="4149725" cy="1492250"/>
          </a:xfrm>
          <a:prstGeom prst="rect">
            <a:avLst/>
          </a:prstGeom>
          <a:noFill/>
          <a:ln w="9525">
            <a:noFill/>
            <a:miter lim="800000"/>
            <a:headEnd/>
            <a:tailEnd/>
          </a:ln>
          <a:effectLst/>
        </p:spPr>
        <p:txBody>
          <a:bodyPr lIns="92075" tIns="46038" rIns="92075" bIns="46038">
            <a:spAutoFit/>
          </a:bodyPr>
          <a:lstStyle/>
          <a:p>
            <a:endParaRPr lang="en-US" sz="2000">
              <a:latin typeface="Arial" charset="0"/>
            </a:endParaRPr>
          </a:p>
          <a:p>
            <a:r>
              <a:rPr lang="en-US">
                <a:latin typeface="Arial" charset="0"/>
              </a:rPr>
              <a:t>Institutionalize improvement. Continue cycle.</a:t>
            </a:r>
          </a:p>
          <a:p>
            <a:endParaRPr lang="en-US">
              <a:latin typeface="Arial" charset="0"/>
            </a:endParaRPr>
          </a:p>
        </p:txBody>
      </p:sp>
      <p:sp>
        <p:nvSpPr>
          <p:cNvPr id="329734" name="Rectangle 6"/>
          <p:cNvSpPr>
            <a:spLocks noChangeArrowheads="1"/>
          </p:cNvSpPr>
          <p:nvPr/>
        </p:nvSpPr>
        <p:spPr bwMode="auto">
          <a:xfrm>
            <a:off x="3387725" y="4929188"/>
            <a:ext cx="2897188" cy="762000"/>
          </a:xfrm>
          <a:prstGeom prst="rect">
            <a:avLst/>
          </a:prstGeom>
          <a:noFill/>
          <a:ln w="9525">
            <a:noFill/>
            <a:miter lim="800000"/>
            <a:headEnd/>
            <a:tailEnd/>
          </a:ln>
          <a:effectLst/>
        </p:spPr>
        <p:txBody>
          <a:bodyPr wrap="none" lIns="92075" tIns="46038" rIns="92075" bIns="46038">
            <a:spAutoFit/>
          </a:bodyPr>
          <a:lstStyle/>
          <a:p>
            <a:endParaRPr lang="en-US" sz="2000">
              <a:latin typeface="Arial" charset="0"/>
            </a:endParaRPr>
          </a:p>
          <a:p>
            <a:r>
              <a:rPr lang="en-US">
                <a:latin typeface="Arial" charset="0"/>
              </a:rPr>
              <a:t>Is the plan working?</a:t>
            </a:r>
          </a:p>
        </p:txBody>
      </p:sp>
      <p:sp>
        <p:nvSpPr>
          <p:cNvPr id="329735" name="Rectangle 7"/>
          <p:cNvSpPr>
            <a:spLocks noChangeArrowheads="1"/>
          </p:cNvSpPr>
          <p:nvPr/>
        </p:nvSpPr>
        <p:spPr bwMode="auto">
          <a:xfrm>
            <a:off x="4010025" y="1731963"/>
            <a:ext cx="1098550" cy="641350"/>
          </a:xfrm>
          <a:prstGeom prst="rect">
            <a:avLst/>
          </a:prstGeom>
          <a:noFill/>
          <a:ln w="9525">
            <a:noFill/>
            <a:miter lim="800000"/>
            <a:headEnd/>
            <a:tailEnd/>
          </a:ln>
          <a:effectLst/>
        </p:spPr>
        <p:txBody>
          <a:bodyPr wrap="none" lIns="92075" tIns="46038" rIns="92075" bIns="46038">
            <a:spAutoFit/>
          </a:bodyPr>
          <a:lstStyle/>
          <a:p>
            <a:r>
              <a:rPr lang="en-US" sz="3600">
                <a:solidFill>
                  <a:schemeClr val="tx2"/>
                </a:solidFill>
                <a:latin typeface="Arial" charset="0"/>
              </a:rPr>
              <a:t>Plan</a:t>
            </a:r>
          </a:p>
        </p:txBody>
      </p:sp>
      <p:sp>
        <p:nvSpPr>
          <p:cNvPr id="329736" name="Rectangle 8"/>
          <p:cNvSpPr>
            <a:spLocks noChangeArrowheads="1"/>
          </p:cNvSpPr>
          <p:nvPr/>
        </p:nvSpPr>
        <p:spPr bwMode="auto">
          <a:xfrm>
            <a:off x="6740525" y="3046413"/>
            <a:ext cx="844550" cy="641350"/>
          </a:xfrm>
          <a:prstGeom prst="rect">
            <a:avLst/>
          </a:prstGeom>
          <a:noFill/>
          <a:ln w="9525">
            <a:noFill/>
            <a:miter lim="800000"/>
            <a:headEnd/>
            <a:tailEnd/>
          </a:ln>
          <a:effectLst/>
        </p:spPr>
        <p:txBody>
          <a:bodyPr wrap="none" lIns="92075" tIns="46038" rIns="92075" bIns="46038">
            <a:spAutoFit/>
          </a:bodyPr>
          <a:lstStyle/>
          <a:p>
            <a:r>
              <a:rPr lang="en-US" sz="3600">
                <a:solidFill>
                  <a:schemeClr val="tx2"/>
                </a:solidFill>
                <a:latin typeface="Arial" charset="0"/>
              </a:rPr>
              <a:t>Act</a:t>
            </a:r>
          </a:p>
        </p:txBody>
      </p:sp>
      <p:sp>
        <p:nvSpPr>
          <p:cNvPr id="329737" name="Rectangle 9"/>
          <p:cNvSpPr>
            <a:spLocks noChangeArrowheads="1"/>
          </p:cNvSpPr>
          <p:nvPr/>
        </p:nvSpPr>
        <p:spPr bwMode="auto">
          <a:xfrm>
            <a:off x="3395663" y="4708525"/>
            <a:ext cx="1916112" cy="641350"/>
          </a:xfrm>
          <a:prstGeom prst="rect">
            <a:avLst/>
          </a:prstGeom>
          <a:noFill/>
          <a:ln w="9525">
            <a:noFill/>
            <a:miter lim="800000"/>
            <a:headEnd/>
            <a:tailEnd/>
          </a:ln>
          <a:effectLst/>
        </p:spPr>
        <p:txBody>
          <a:bodyPr wrap="none" lIns="92075" tIns="46038" rIns="92075" bIns="46038">
            <a:spAutoFit/>
          </a:bodyPr>
          <a:lstStyle/>
          <a:p>
            <a:r>
              <a:rPr lang="en-US" sz="3200">
                <a:solidFill>
                  <a:schemeClr val="tx2"/>
                </a:solidFill>
                <a:latin typeface="Arial" charset="0"/>
              </a:rPr>
              <a:t>     </a:t>
            </a:r>
            <a:r>
              <a:rPr lang="en-US" sz="3600">
                <a:solidFill>
                  <a:schemeClr val="tx2"/>
                </a:solidFill>
                <a:latin typeface="Arial" charset="0"/>
              </a:rPr>
              <a:t>Study</a:t>
            </a:r>
          </a:p>
        </p:txBody>
      </p:sp>
      <p:sp>
        <p:nvSpPr>
          <p:cNvPr id="329738" name="Rectangle 10"/>
          <p:cNvSpPr>
            <a:spLocks noChangeArrowheads="1"/>
          </p:cNvSpPr>
          <p:nvPr/>
        </p:nvSpPr>
        <p:spPr bwMode="auto">
          <a:xfrm>
            <a:off x="1541463" y="2874963"/>
            <a:ext cx="866775" cy="641350"/>
          </a:xfrm>
          <a:prstGeom prst="rect">
            <a:avLst/>
          </a:prstGeom>
          <a:noFill/>
          <a:ln w="9525">
            <a:noFill/>
            <a:miter lim="800000"/>
            <a:headEnd/>
            <a:tailEnd/>
          </a:ln>
          <a:effectLst/>
        </p:spPr>
        <p:txBody>
          <a:bodyPr wrap="none" lIns="92075" tIns="46038" rIns="92075" bIns="46038">
            <a:spAutoFit/>
          </a:bodyPr>
          <a:lstStyle/>
          <a:p>
            <a:r>
              <a:rPr lang="en-US" sz="2800">
                <a:solidFill>
                  <a:schemeClr val="tx2"/>
                </a:solidFill>
                <a:latin typeface="Arial" charset="0"/>
              </a:rPr>
              <a:t> </a:t>
            </a:r>
            <a:r>
              <a:rPr lang="en-US" sz="3600">
                <a:solidFill>
                  <a:schemeClr val="tx2"/>
                </a:solidFill>
                <a:latin typeface="Arial" charset="0"/>
              </a:rPr>
              <a:t>Do</a:t>
            </a:r>
          </a:p>
        </p:txBody>
      </p:sp>
      <p:sp>
        <p:nvSpPr>
          <p:cNvPr id="329739" name="Arc 11"/>
          <p:cNvSpPr>
            <a:spLocks/>
          </p:cNvSpPr>
          <p:nvPr/>
        </p:nvSpPr>
        <p:spPr bwMode="auto">
          <a:xfrm>
            <a:off x="5430838" y="1931988"/>
            <a:ext cx="1547812" cy="10001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ap="rnd">
            <a:solidFill>
              <a:schemeClr val="tx1"/>
            </a:solidFill>
            <a:round/>
            <a:headEnd type="stealth" w="med" len="lg"/>
            <a:tailEnd type="none" w="sm" len="sm"/>
          </a:ln>
          <a:effectLst/>
        </p:spPr>
        <p:txBody>
          <a:bodyPr wrap="none" anchor="ctr"/>
          <a:lstStyle/>
          <a:p>
            <a:endParaRPr lang="cs-CZ"/>
          </a:p>
        </p:txBody>
      </p:sp>
      <p:sp>
        <p:nvSpPr>
          <p:cNvPr id="329740" name="Arc 12"/>
          <p:cNvSpPr>
            <a:spLocks/>
          </p:cNvSpPr>
          <p:nvPr/>
        </p:nvSpPr>
        <p:spPr bwMode="auto">
          <a:xfrm>
            <a:off x="2384425" y="1931988"/>
            <a:ext cx="1238250" cy="857250"/>
          </a:xfrm>
          <a:custGeom>
            <a:avLst/>
            <a:gdLst>
              <a:gd name="G0" fmla="+- 21600 0 0"/>
              <a:gd name="G1" fmla="+- 21600 0 0"/>
              <a:gd name="G2" fmla="+- 21600 0 0"/>
              <a:gd name="T0" fmla="*/ 0 w 21600"/>
              <a:gd name="T1" fmla="*/ 2156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60"/>
                </a:moveTo>
                <a:cubicBezTo>
                  <a:pt x="22" y="9657"/>
                  <a:pt x="9669" y="15"/>
                  <a:pt x="21572" y="0"/>
                </a:cubicBezTo>
              </a:path>
              <a:path w="21600" h="21600" stroke="0" extrusionOk="0">
                <a:moveTo>
                  <a:pt x="0" y="21560"/>
                </a:moveTo>
                <a:cubicBezTo>
                  <a:pt x="22" y="9657"/>
                  <a:pt x="9669" y="15"/>
                  <a:pt x="21572" y="0"/>
                </a:cubicBezTo>
                <a:lnTo>
                  <a:pt x="21600" y="21600"/>
                </a:lnTo>
                <a:close/>
              </a:path>
            </a:pathLst>
          </a:custGeom>
          <a:noFill/>
          <a:ln w="76200" cap="rnd">
            <a:solidFill>
              <a:schemeClr val="tx1"/>
            </a:solidFill>
            <a:round/>
            <a:headEnd type="stealth" w="med" len="lg"/>
            <a:tailEnd type="none" w="sm" len="sm"/>
          </a:ln>
          <a:effectLst/>
        </p:spPr>
        <p:txBody>
          <a:bodyPr wrap="none" anchor="ctr"/>
          <a:lstStyle/>
          <a:p>
            <a:endParaRPr lang="cs-CZ"/>
          </a:p>
        </p:txBody>
      </p:sp>
      <p:sp>
        <p:nvSpPr>
          <p:cNvPr id="329741" name="Arc 13"/>
          <p:cNvSpPr>
            <a:spLocks/>
          </p:cNvSpPr>
          <p:nvPr/>
        </p:nvSpPr>
        <p:spPr bwMode="auto">
          <a:xfrm>
            <a:off x="2165350" y="4572000"/>
            <a:ext cx="1238250" cy="88106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76200" cap="rnd">
            <a:solidFill>
              <a:schemeClr val="tx1"/>
            </a:solidFill>
            <a:round/>
            <a:headEnd type="stealth" w="med" len="lg"/>
            <a:tailEnd type="none" w="sm" len="sm"/>
          </a:ln>
          <a:effectLst/>
        </p:spPr>
        <p:txBody>
          <a:bodyPr wrap="none" anchor="ctr"/>
          <a:lstStyle/>
          <a:p>
            <a:endParaRPr lang="cs-CZ"/>
          </a:p>
        </p:txBody>
      </p:sp>
      <p:sp>
        <p:nvSpPr>
          <p:cNvPr id="329742" name="Arc 14"/>
          <p:cNvSpPr>
            <a:spLocks/>
          </p:cNvSpPr>
          <p:nvPr/>
        </p:nvSpPr>
        <p:spPr bwMode="auto">
          <a:xfrm>
            <a:off x="6354763" y="4343400"/>
            <a:ext cx="968375" cy="1023938"/>
          </a:xfrm>
          <a:custGeom>
            <a:avLst/>
            <a:gdLst>
              <a:gd name="G0" fmla="+- 0 0 0"/>
              <a:gd name="G1" fmla="+- 0 0 0"/>
              <a:gd name="G2" fmla="+- 21600 0 0"/>
              <a:gd name="T0" fmla="*/ 21433 w 21433"/>
              <a:gd name="T1" fmla="*/ 2680 h 21600"/>
              <a:gd name="T2" fmla="*/ 0 w 21433"/>
              <a:gd name="T3" fmla="*/ 21600 h 21600"/>
              <a:gd name="T4" fmla="*/ 0 w 21433"/>
              <a:gd name="T5" fmla="*/ 0 h 21600"/>
            </a:gdLst>
            <a:ahLst/>
            <a:cxnLst>
              <a:cxn ang="0">
                <a:pos x="T0" y="T1"/>
              </a:cxn>
              <a:cxn ang="0">
                <a:pos x="T2" y="T3"/>
              </a:cxn>
              <a:cxn ang="0">
                <a:pos x="T4" y="T5"/>
              </a:cxn>
            </a:cxnLst>
            <a:rect l="0" t="0" r="r" b="b"/>
            <a:pathLst>
              <a:path w="21433" h="21600" fill="none" extrusionOk="0">
                <a:moveTo>
                  <a:pt x="21433" y="2680"/>
                </a:moveTo>
                <a:cubicBezTo>
                  <a:pt x="20081" y="13488"/>
                  <a:pt x="10893" y="21599"/>
                  <a:pt x="0" y="21600"/>
                </a:cubicBezTo>
              </a:path>
              <a:path w="21433" h="21600" stroke="0" extrusionOk="0">
                <a:moveTo>
                  <a:pt x="21433" y="2680"/>
                </a:moveTo>
                <a:cubicBezTo>
                  <a:pt x="20081" y="13488"/>
                  <a:pt x="10893" y="21599"/>
                  <a:pt x="0" y="21600"/>
                </a:cubicBezTo>
                <a:lnTo>
                  <a:pt x="0" y="0"/>
                </a:lnTo>
                <a:close/>
              </a:path>
            </a:pathLst>
          </a:custGeom>
          <a:noFill/>
          <a:ln w="76200" cap="rnd">
            <a:solidFill>
              <a:schemeClr val="tx1"/>
            </a:solidFill>
            <a:round/>
            <a:headEnd type="stealth" w="med" len="lg"/>
            <a:tailEnd type="none" w="sm" len="sm"/>
          </a:ln>
          <a:effectLst/>
        </p:spPr>
        <p:txBody>
          <a:bodyPr wrap="none" anchor="ctr"/>
          <a:lstStyle/>
          <a:p>
            <a:endParaRPr lang="cs-CZ"/>
          </a:p>
        </p:txBody>
      </p:sp>
      <p:sp>
        <p:nvSpPr>
          <p:cNvPr id="329743" name="Rectangle 15"/>
          <p:cNvSpPr>
            <a:spLocks noChangeArrowheads="1"/>
          </p:cNvSpPr>
          <p:nvPr/>
        </p:nvSpPr>
        <p:spPr bwMode="auto">
          <a:xfrm>
            <a:off x="1179513" y="3394075"/>
            <a:ext cx="2354262" cy="822325"/>
          </a:xfrm>
          <a:prstGeom prst="rect">
            <a:avLst/>
          </a:prstGeom>
          <a:noFill/>
          <a:ln w="9525">
            <a:noFill/>
            <a:miter lim="800000"/>
            <a:headEnd/>
            <a:tailEnd/>
          </a:ln>
          <a:effectLst/>
        </p:spPr>
        <p:txBody>
          <a:bodyPr lIns="92075" tIns="46038" rIns="92075" bIns="46038">
            <a:spAutoFit/>
          </a:bodyPr>
          <a:lstStyle/>
          <a:p>
            <a:r>
              <a:rPr lang="en-US">
                <a:latin typeface="Arial" charset="0"/>
              </a:rPr>
              <a:t>Implement plan </a:t>
            </a:r>
          </a:p>
          <a:p>
            <a:r>
              <a:rPr lang="en-US">
                <a:latin typeface="Arial" charset="0"/>
              </a:rPr>
              <a:t>on test basis</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522232E8-1BB8-49DC-B316-D8844BB87AF1}" type="slidenum">
              <a:rPr lang="en-GB"/>
              <a:pPr/>
              <a:t>210</a:t>
            </a:fld>
            <a:endParaRPr lang="en-GB"/>
          </a:p>
        </p:txBody>
      </p:sp>
      <p:sp>
        <p:nvSpPr>
          <p:cNvPr id="551938" name="Rectangle 2"/>
          <p:cNvSpPr>
            <a:spLocks noChangeArrowheads="1"/>
          </p:cNvSpPr>
          <p:nvPr/>
        </p:nvSpPr>
        <p:spPr bwMode="auto">
          <a:xfrm>
            <a:off x="685800" y="1846263"/>
            <a:ext cx="7772400" cy="42497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number of nonconformities, or </a:t>
            </a:r>
            <a:r>
              <a:rPr lang="en-US" i="1"/>
              <a:t>c</a:t>
            </a:r>
            <a:r>
              <a:rPr lang="en-US"/>
              <a:t>,</a:t>
            </a:r>
            <a:r>
              <a:rPr lang="en-US">
                <a:latin typeface="Arial" charset="0"/>
              </a:rPr>
              <a:t> chart is used to track the count of nonconformities observed in a single unit of product of constant size.</a:t>
            </a:r>
          </a:p>
          <a:p>
            <a:pPr marL="342900" indent="-342900">
              <a:spcBef>
                <a:spcPct val="20000"/>
              </a:spcBef>
              <a:buFontTx/>
              <a:buChar char="•"/>
            </a:pPr>
            <a:r>
              <a:rPr lang="en-US">
                <a:latin typeface="Arial" charset="0"/>
              </a:rPr>
              <a:t>Steps</a:t>
            </a:r>
          </a:p>
          <a:p>
            <a:pPr marL="342900" indent="-342900">
              <a:spcBef>
                <a:spcPct val="20000"/>
              </a:spcBef>
            </a:pPr>
            <a:r>
              <a:rPr lang="en-US">
                <a:latin typeface="Arial" charset="0"/>
              </a:rPr>
              <a:t>1. Gather the data</a:t>
            </a:r>
          </a:p>
          <a:p>
            <a:pPr marL="342900" indent="-342900">
              <a:spcBef>
                <a:spcPct val="20000"/>
              </a:spcBef>
            </a:pPr>
            <a:r>
              <a:rPr lang="en-US">
                <a:latin typeface="Arial" charset="0"/>
              </a:rPr>
              <a:t>2. Count and plot </a:t>
            </a:r>
            <a:r>
              <a:rPr lang="en-US" i="1"/>
              <a:t>c</a:t>
            </a:r>
            <a:r>
              <a:rPr lang="en-US">
                <a:latin typeface="Arial" charset="0"/>
              </a:rPr>
              <a:t>, the count of nonconformities, on the control chart.</a:t>
            </a:r>
          </a:p>
          <a:p>
            <a:pPr marL="342900" indent="-342900">
              <a:spcBef>
                <a:spcPct val="20000"/>
              </a:spcBef>
            </a:pPr>
            <a:r>
              <a:rPr lang="en-US">
                <a:latin typeface="Arial" charset="0"/>
              </a:rPr>
              <a:t>3. Calculate the centerline and the control limits (trial)</a:t>
            </a:r>
          </a:p>
          <a:p>
            <a:pPr marL="342900" indent="-342900">
              <a:spcBef>
                <a:spcPct val="20000"/>
              </a:spcBef>
            </a:pPr>
            <a:r>
              <a:rPr lang="en-US">
                <a:latin typeface="Arial" charset="0"/>
              </a:rPr>
              <a:t>4. Draw the centerline and control limits on the chart</a:t>
            </a:r>
          </a:p>
          <a:p>
            <a:pPr marL="342900" indent="-342900">
              <a:spcBef>
                <a:spcPct val="20000"/>
              </a:spcBef>
            </a:pPr>
            <a:r>
              <a:rPr lang="en-US">
                <a:latin typeface="Arial" charset="0"/>
              </a:rPr>
              <a:t>5. Interpret the chart</a:t>
            </a:r>
          </a:p>
          <a:p>
            <a:pPr marL="342900" indent="-342900">
              <a:spcBef>
                <a:spcPct val="20000"/>
              </a:spcBef>
            </a:pPr>
            <a:r>
              <a:rPr lang="en-US">
                <a:latin typeface="Arial" charset="0"/>
              </a:rPr>
              <a:t>6. Revise the chart</a:t>
            </a:r>
          </a:p>
        </p:txBody>
      </p:sp>
      <p:sp>
        <p:nvSpPr>
          <p:cNvPr id="551939" name="Rectangle 3"/>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Counts of Nonconformities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c</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C789F106-FBE4-4813-8DF4-418826777095}" type="slidenum">
              <a:rPr lang="en-GB"/>
              <a:pPr/>
              <a:t>211</a:t>
            </a:fld>
            <a:endParaRPr lang="en-GB"/>
          </a:p>
        </p:txBody>
      </p:sp>
      <p:sp>
        <p:nvSpPr>
          <p:cNvPr id="552962" name="Rectangle 2"/>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Counts of Nonconformities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c</a:t>
            </a:r>
            <a:r>
              <a:rPr lang="en-US" sz="2800" b="1">
                <a:solidFill>
                  <a:schemeClr val="tx2"/>
                </a:solidFill>
                <a:latin typeface="Arial" charset="0"/>
              </a:rPr>
              <a:t> Chart: Constant Sample Size</a:t>
            </a:r>
            <a:endParaRPr lang="en-US" sz="3600">
              <a:solidFill>
                <a:schemeClr val="tx2"/>
              </a:solidFill>
              <a:latin typeface="Arial" charset="0"/>
            </a:endParaRPr>
          </a:p>
        </p:txBody>
      </p:sp>
      <p:sp>
        <p:nvSpPr>
          <p:cNvPr id="55296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3: Calculate the centerline and the control limits (trial)</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52964" name="Object 4"/>
          <p:cNvGraphicFramePr>
            <a:graphicFrameLocks noChangeAspect="1"/>
          </p:cNvGraphicFramePr>
          <p:nvPr/>
        </p:nvGraphicFramePr>
        <p:xfrm>
          <a:off x="2532063" y="2862263"/>
          <a:ext cx="4416425" cy="2559050"/>
        </p:xfrm>
        <a:graphic>
          <a:graphicData uri="http://schemas.openxmlformats.org/presentationml/2006/ole">
            <p:oleObj spid="_x0000_s552964" name="Equation" r:id="rId3" imgW="2145960" imgH="1244520" progId="Equation.3">
              <p:embed/>
            </p:oleObj>
          </a:graphicData>
        </a:graphic>
      </p:graphicFrame>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D4EA1DA4-BD57-4B37-BA76-6C9179B6AACE}" type="slidenum">
              <a:rPr lang="en-GB"/>
              <a:pPr/>
              <a:t>212</a:t>
            </a:fld>
            <a:endParaRPr lang="en-GB"/>
          </a:p>
        </p:txBody>
      </p:sp>
      <p:sp>
        <p:nvSpPr>
          <p:cNvPr id="553986"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5: Interpretation of the </a:t>
            </a:r>
            <a:r>
              <a:rPr lang="en-US" i="1"/>
              <a:t>c</a:t>
            </a:r>
            <a:r>
              <a:rPr lang="en-US">
                <a:latin typeface="Arial" charset="0"/>
              </a:rPr>
              <a:t> chart </a:t>
            </a:r>
          </a:p>
          <a:p>
            <a:pPr marL="742950" lvl="1" indent="-285750">
              <a:spcBef>
                <a:spcPct val="20000"/>
              </a:spcBef>
              <a:buFontTx/>
              <a:buChar char="–"/>
            </a:pPr>
            <a:r>
              <a:rPr lang="en-US">
                <a:latin typeface="Arial" charset="0"/>
              </a:rPr>
              <a:t>The interpretation is similar to that of a variable control chart. there should be no patterns in the data such as trends, runs, cycles, or sudden shifts in level. All of the points should fall between the upper and lower control limits.</a:t>
            </a:r>
          </a:p>
          <a:p>
            <a:pPr marL="742950" lvl="1" indent="-285750">
              <a:spcBef>
                <a:spcPct val="20000"/>
              </a:spcBef>
              <a:buFontTx/>
              <a:buChar char="–"/>
            </a:pPr>
            <a:r>
              <a:rPr lang="en-US">
                <a:latin typeface="Arial" charset="0"/>
              </a:rPr>
              <a:t>One difference is that for the </a:t>
            </a:r>
            <a:r>
              <a:rPr lang="en-US" i="1"/>
              <a:t>c</a:t>
            </a:r>
            <a:r>
              <a:rPr lang="en-US">
                <a:latin typeface="Arial" charset="0"/>
              </a:rPr>
              <a:t> chart it is desirable that the points lie near the lower control limit</a:t>
            </a:r>
          </a:p>
          <a:p>
            <a:pPr marL="742950" lvl="1" indent="-285750">
              <a:spcBef>
                <a:spcPct val="20000"/>
              </a:spcBef>
              <a:buFontTx/>
              <a:buChar char="–"/>
            </a:pPr>
            <a:r>
              <a:rPr lang="en-US">
                <a:latin typeface="Arial" charset="0"/>
              </a:rPr>
              <a:t>The process capability is       the centerline of the </a:t>
            </a:r>
            <a:r>
              <a:rPr lang="en-US" i="1"/>
              <a:t>c</a:t>
            </a:r>
            <a:r>
              <a:rPr lang="en-US">
                <a:latin typeface="Arial" charset="0"/>
              </a:rPr>
              <a:t> chart</a:t>
            </a:r>
          </a:p>
          <a:p>
            <a:pPr marL="342900" indent="-342900">
              <a:spcBef>
                <a:spcPct val="20000"/>
              </a:spcBef>
              <a:buFontTx/>
              <a:buChar char="•"/>
            </a:pPr>
            <a:endParaRPr lang="en-US">
              <a:latin typeface="Arial" charset="0"/>
            </a:endParaRPr>
          </a:p>
        </p:txBody>
      </p:sp>
      <p:graphicFrame>
        <p:nvGraphicFramePr>
          <p:cNvPr id="553987" name="Object 3"/>
          <p:cNvGraphicFramePr>
            <a:graphicFrameLocks noChangeAspect="1"/>
          </p:cNvGraphicFramePr>
          <p:nvPr/>
        </p:nvGraphicFramePr>
        <p:xfrm>
          <a:off x="5040313" y="5094288"/>
          <a:ext cx="304800" cy="485775"/>
        </p:xfrm>
        <a:graphic>
          <a:graphicData uri="http://schemas.openxmlformats.org/presentationml/2006/ole">
            <p:oleObj spid="_x0000_s553987" name="Equation" r:id="rId3" imgW="152280" imgH="241200" progId="Equation.3">
              <p:embed/>
            </p:oleObj>
          </a:graphicData>
        </a:graphic>
      </p:graphicFrame>
      <p:sp>
        <p:nvSpPr>
          <p:cNvPr id="553988" name="Rectangle 4"/>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Counts of Nonconformities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c</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F1A79764-62DC-47FC-A9FC-431A2688FCD9}" type="slidenum">
              <a:rPr lang="en-GB"/>
              <a:pPr/>
              <a:t>213</a:t>
            </a:fld>
            <a:endParaRPr lang="en-GB"/>
          </a:p>
        </p:txBody>
      </p:sp>
      <p:sp>
        <p:nvSpPr>
          <p:cNvPr id="555010"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6: Revised centerline and control limits for the </a:t>
            </a:r>
            <a:r>
              <a:rPr lang="en-US" i="1"/>
              <a:t>c</a:t>
            </a:r>
            <a:r>
              <a:rPr lang="en-US">
                <a:latin typeface="Arial" charset="0"/>
              </a:rPr>
              <a:t> chart </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55011" name="Object 3"/>
          <p:cNvGraphicFramePr>
            <a:graphicFrameLocks noChangeAspect="1"/>
          </p:cNvGraphicFramePr>
          <p:nvPr/>
        </p:nvGraphicFramePr>
        <p:xfrm>
          <a:off x="3021013" y="3175000"/>
          <a:ext cx="3556000" cy="2246313"/>
        </p:xfrm>
        <a:graphic>
          <a:graphicData uri="http://schemas.openxmlformats.org/presentationml/2006/ole">
            <p:oleObj spid="_x0000_s555011" name="Equation" r:id="rId3" imgW="1726920" imgH="1091880" progId="Equation.3">
              <p:embed/>
            </p:oleObj>
          </a:graphicData>
        </a:graphic>
      </p:graphicFrame>
      <p:sp>
        <p:nvSpPr>
          <p:cNvPr id="555012" name="Rectangle 4"/>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Counts of Nonconformities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c</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1FD02D1-6C99-46F8-93DC-F4980B194D7D}" type="slidenum">
              <a:rPr lang="en-GB"/>
              <a:pPr/>
              <a:t>214</a:t>
            </a:fld>
            <a:endParaRPr lang="en-GB"/>
          </a:p>
        </p:txBody>
      </p:sp>
      <p:sp>
        <p:nvSpPr>
          <p:cNvPr id="556034" name="Rectangle 2"/>
          <p:cNvSpPr>
            <a:spLocks noChangeArrowheads="1"/>
          </p:cNvSpPr>
          <p:nvPr/>
        </p:nvSpPr>
        <p:spPr bwMode="auto">
          <a:xfrm>
            <a:off x="685800" y="1846263"/>
            <a:ext cx="7772400" cy="42497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number of nonconformities per unit, or </a:t>
            </a:r>
            <a:r>
              <a:rPr lang="en-US" i="1"/>
              <a:t>u</a:t>
            </a:r>
            <a:r>
              <a:rPr lang="en-US">
                <a:latin typeface="Arial" charset="0"/>
              </a:rPr>
              <a:t> chart is used to track the number of nonconformities in a unit.</a:t>
            </a:r>
          </a:p>
          <a:p>
            <a:pPr marL="342900" indent="-342900">
              <a:spcBef>
                <a:spcPct val="20000"/>
              </a:spcBef>
              <a:buFontTx/>
              <a:buChar char="•"/>
            </a:pPr>
            <a:r>
              <a:rPr lang="en-US">
                <a:latin typeface="Arial" charset="0"/>
              </a:rPr>
              <a:t>Steps</a:t>
            </a:r>
          </a:p>
          <a:p>
            <a:pPr marL="342900" indent="-342900">
              <a:spcBef>
                <a:spcPct val="20000"/>
              </a:spcBef>
            </a:pPr>
            <a:r>
              <a:rPr lang="en-US">
                <a:latin typeface="Arial" charset="0"/>
              </a:rPr>
              <a:t>1. Gather the data</a:t>
            </a:r>
          </a:p>
          <a:p>
            <a:pPr marL="342900" indent="-342900">
              <a:spcBef>
                <a:spcPct val="20000"/>
              </a:spcBef>
            </a:pPr>
            <a:r>
              <a:rPr lang="en-US">
                <a:latin typeface="Arial" charset="0"/>
              </a:rPr>
              <a:t>2. Count and plot </a:t>
            </a:r>
            <a:r>
              <a:rPr lang="en-US" i="1"/>
              <a:t>u</a:t>
            </a:r>
            <a:r>
              <a:rPr lang="en-US">
                <a:latin typeface="Arial" charset="0"/>
              </a:rPr>
              <a:t>, the number of nonconformities per unit, on the control chart.</a:t>
            </a:r>
          </a:p>
          <a:p>
            <a:pPr marL="342900" indent="-342900">
              <a:spcBef>
                <a:spcPct val="20000"/>
              </a:spcBef>
            </a:pPr>
            <a:r>
              <a:rPr lang="en-US">
                <a:latin typeface="Arial" charset="0"/>
              </a:rPr>
              <a:t>3. Calculate the centerline and the control limits (trial)</a:t>
            </a:r>
          </a:p>
          <a:p>
            <a:pPr marL="342900" indent="-342900">
              <a:spcBef>
                <a:spcPct val="20000"/>
              </a:spcBef>
            </a:pPr>
            <a:r>
              <a:rPr lang="en-US">
                <a:latin typeface="Arial" charset="0"/>
              </a:rPr>
              <a:t>4. Draw the centerline and control limits on the chart</a:t>
            </a:r>
          </a:p>
          <a:p>
            <a:pPr marL="342900" indent="-342900">
              <a:spcBef>
                <a:spcPct val="20000"/>
              </a:spcBef>
            </a:pPr>
            <a:r>
              <a:rPr lang="en-US">
                <a:latin typeface="Arial" charset="0"/>
              </a:rPr>
              <a:t>5. Interpret the chart</a:t>
            </a:r>
          </a:p>
          <a:p>
            <a:pPr marL="342900" indent="-342900">
              <a:spcBef>
                <a:spcPct val="20000"/>
              </a:spcBef>
            </a:pPr>
            <a:r>
              <a:rPr lang="en-US">
                <a:latin typeface="Arial" charset="0"/>
              </a:rPr>
              <a:t>6. Revise the chart</a:t>
            </a:r>
          </a:p>
        </p:txBody>
      </p:sp>
      <p:sp>
        <p:nvSpPr>
          <p:cNvPr id="556035" name="Rectangle 3"/>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Number of Nonconformities Per Unit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u</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9D19C3B0-8898-46A2-9FEC-CC85CEF154B7}" type="slidenum">
              <a:rPr lang="en-GB"/>
              <a:pPr/>
              <a:t>215</a:t>
            </a:fld>
            <a:endParaRPr lang="en-GB"/>
          </a:p>
        </p:txBody>
      </p:sp>
      <p:sp>
        <p:nvSpPr>
          <p:cNvPr id="557058"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2: Count and plot </a:t>
            </a:r>
            <a:r>
              <a:rPr lang="en-US" i="1"/>
              <a:t>u</a:t>
            </a:r>
            <a:r>
              <a:rPr lang="en-US">
                <a:latin typeface="Arial" charset="0"/>
              </a:rPr>
              <a:t>, the number of nonconformities per unit, on the control chart.</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57059" name="Object 3"/>
          <p:cNvGraphicFramePr>
            <a:graphicFrameLocks noChangeAspect="1"/>
          </p:cNvGraphicFramePr>
          <p:nvPr/>
        </p:nvGraphicFramePr>
        <p:xfrm>
          <a:off x="1825625" y="3081338"/>
          <a:ext cx="5903913" cy="2193925"/>
        </p:xfrm>
        <a:graphic>
          <a:graphicData uri="http://schemas.openxmlformats.org/presentationml/2006/ole">
            <p:oleObj spid="_x0000_s557059" name="Equation" r:id="rId3" imgW="2869920" imgH="1066680" progId="Equation.3">
              <p:embed/>
            </p:oleObj>
          </a:graphicData>
        </a:graphic>
      </p:graphicFrame>
      <p:sp>
        <p:nvSpPr>
          <p:cNvPr id="557060" name="Rectangle 4"/>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Number of Nonconformities Per Unit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u</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B2355251-447B-4F6F-9B9D-857B0E9E2F5F}" type="slidenum">
              <a:rPr lang="en-GB"/>
              <a:pPr/>
              <a:t>216</a:t>
            </a:fld>
            <a:endParaRPr lang="en-GB"/>
          </a:p>
        </p:txBody>
      </p:sp>
      <p:sp>
        <p:nvSpPr>
          <p:cNvPr id="558082"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3: Calculate the centerline and the control limits (trial)</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58083" name="Object 3"/>
          <p:cNvGraphicFramePr>
            <a:graphicFrameLocks noChangeAspect="1"/>
          </p:cNvGraphicFramePr>
          <p:nvPr/>
        </p:nvGraphicFramePr>
        <p:xfrm>
          <a:off x="3408363" y="2760663"/>
          <a:ext cx="2665412" cy="3028950"/>
        </p:xfrm>
        <a:graphic>
          <a:graphicData uri="http://schemas.openxmlformats.org/presentationml/2006/ole">
            <p:oleObj spid="_x0000_s558083" name="Equation" r:id="rId3" imgW="1295280" imgH="1473120" progId="Equation.3">
              <p:embed/>
            </p:oleObj>
          </a:graphicData>
        </a:graphic>
      </p:graphicFrame>
      <p:sp>
        <p:nvSpPr>
          <p:cNvPr id="558084" name="Rectangle 4"/>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Number of Nonconformities Per Unit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u</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57C5F36D-7EDE-4B64-92B1-DD861D3AA572}" type="slidenum">
              <a:rPr lang="en-GB"/>
              <a:pPr/>
              <a:t>217</a:t>
            </a:fld>
            <a:endParaRPr lang="en-GB"/>
          </a:p>
        </p:txBody>
      </p:sp>
      <p:sp>
        <p:nvSpPr>
          <p:cNvPr id="559106"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6: Revise the chart</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559107" name="Object 3"/>
          <p:cNvGraphicFramePr>
            <a:graphicFrameLocks noChangeAspect="1"/>
          </p:cNvGraphicFramePr>
          <p:nvPr/>
        </p:nvGraphicFramePr>
        <p:xfrm>
          <a:off x="3121025" y="2760663"/>
          <a:ext cx="3240088" cy="3028950"/>
        </p:xfrm>
        <a:graphic>
          <a:graphicData uri="http://schemas.openxmlformats.org/presentationml/2006/ole">
            <p:oleObj spid="_x0000_s559107" name="Equation" r:id="rId3" imgW="1574640" imgH="1473120" progId="Equation.3">
              <p:embed/>
            </p:oleObj>
          </a:graphicData>
        </a:graphic>
      </p:graphicFrame>
      <p:sp>
        <p:nvSpPr>
          <p:cNvPr id="559108" name="Rectangle 4"/>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Number of Nonconformities Per Unit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u</a:t>
            </a:r>
            <a:r>
              <a:rPr lang="en-US" sz="2800" b="1">
                <a:solidFill>
                  <a:schemeClr val="tx2"/>
                </a:solidFill>
                <a:latin typeface="Arial" charset="0"/>
              </a:rPr>
              <a:t> Chart: Constant Sample Size</a:t>
            </a:r>
            <a:endParaRPr lang="en-US" sz="3600">
              <a:solidFill>
                <a:schemeClr val="tx2"/>
              </a:solidFill>
              <a:latin typeface="Arial"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39785FF5-4372-47C2-BC76-72023AF0E981}" type="slidenum">
              <a:rPr lang="en-GB"/>
              <a:pPr/>
              <a:t>218</a:t>
            </a:fld>
            <a:endParaRPr lang="en-GB"/>
          </a:p>
        </p:txBody>
      </p:sp>
      <p:sp>
        <p:nvSpPr>
          <p:cNvPr id="560130" name="Rectangle 2"/>
          <p:cNvSpPr>
            <a:spLocks noChangeArrowheads="1"/>
          </p:cNvSpPr>
          <p:nvPr/>
        </p:nvSpPr>
        <p:spPr bwMode="auto">
          <a:xfrm>
            <a:off x="685800" y="1846263"/>
            <a:ext cx="7772400" cy="42497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When the sample size varies, compute</a:t>
            </a:r>
          </a:p>
          <a:p>
            <a:pPr marL="742950" lvl="1" indent="-285750">
              <a:spcBef>
                <a:spcPct val="20000"/>
              </a:spcBef>
              <a:buFontTx/>
              <a:buChar char="–"/>
            </a:pPr>
            <a:r>
              <a:rPr lang="en-US">
                <a:latin typeface="Arial" charset="0"/>
              </a:rPr>
              <a:t>either the individual control limits </a:t>
            </a:r>
          </a:p>
          <a:p>
            <a:pPr marL="742950" lvl="1" indent="-285750">
              <a:spcBef>
                <a:spcPct val="20000"/>
              </a:spcBef>
              <a:buFontTx/>
              <a:buChar char="–"/>
            </a:pPr>
            <a:r>
              <a:rPr lang="en-US">
                <a:latin typeface="Arial" charset="0"/>
              </a:rPr>
              <a:t>or a control limit using </a:t>
            </a:r>
            <a:r>
              <a:rPr lang="en-US" i="1"/>
              <a:t>n</a:t>
            </a:r>
            <a:r>
              <a:rPr lang="en-US" i="1" baseline="-25000"/>
              <a:t>ave</a:t>
            </a:r>
            <a:endParaRPr lang="en-US"/>
          </a:p>
          <a:p>
            <a:pPr marL="742950" lvl="1" indent="-285750">
              <a:spcBef>
                <a:spcPct val="20000"/>
              </a:spcBef>
              <a:buFontTx/>
              <a:buChar char="–"/>
            </a:pPr>
            <a:endParaRPr lang="en-US"/>
          </a:p>
          <a:p>
            <a:pPr marL="742950" lvl="1" indent="-285750">
              <a:spcBef>
                <a:spcPct val="20000"/>
              </a:spcBef>
              <a:buFontTx/>
              <a:buChar char="–"/>
            </a:pPr>
            <a:endParaRPr lang="en-US"/>
          </a:p>
          <a:p>
            <a:pPr marL="742950" lvl="1" indent="-285750">
              <a:spcBef>
                <a:spcPct val="20000"/>
              </a:spcBef>
              <a:buFontTx/>
              <a:buChar char="–"/>
            </a:pPr>
            <a:endParaRPr lang="en-US"/>
          </a:p>
          <a:p>
            <a:pPr marL="742950" lvl="1" indent="-285750">
              <a:spcBef>
                <a:spcPct val="20000"/>
              </a:spcBef>
              <a:buFontTx/>
              <a:buChar char="–"/>
            </a:pPr>
            <a:endParaRPr lang="en-US"/>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When using </a:t>
            </a:r>
            <a:r>
              <a:rPr lang="en-US" i="1"/>
              <a:t>n</a:t>
            </a:r>
            <a:r>
              <a:rPr lang="en-US" i="1" baseline="-25000"/>
              <a:t>ave</a:t>
            </a:r>
            <a:r>
              <a:rPr lang="en-US">
                <a:latin typeface="Arial" charset="0"/>
              </a:rPr>
              <a:t> no individual sample size may vary more than 25% from </a:t>
            </a:r>
            <a:r>
              <a:rPr lang="en-US" i="1"/>
              <a:t>n</a:t>
            </a:r>
            <a:r>
              <a:rPr lang="en-US" i="1" baseline="-25000"/>
              <a:t>ave</a:t>
            </a:r>
          </a:p>
        </p:txBody>
      </p:sp>
      <p:sp>
        <p:nvSpPr>
          <p:cNvPr id="560131" name="Rectangle 3"/>
          <p:cNvSpPr>
            <a:spLocks noChangeArrowheads="1"/>
          </p:cNvSpPr>
          <p:nvPr/>
        </p:nvSpPr>
        <p:spPr bwMode="auto">
          <a:xfrm>
            <a:off x="414338" y="609600"/>
            <a:ext cx="848995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Number of Nonconformities Per Unit </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rPr>
              <a:t>u</a:t>
            </a:r>
            <a:r>
              <a:rPr lang="en-US" sz="2800" b="1">
                <a:solidFill>
                  <a:schemeClr val="tx2"/>
                </a:solidFill>
                <a:latin typeface="Arial" charset="0"/>
              </a:rPr>
              <a:t> Chart: Variable Sample Size</a:t>
            </a:r>
            <a:endParaRPr lang="en-US" sz="3600">
              <a:solidFill>
                <a:schemeClr val="tx2"/>
              </a:solidFill>
              <a:latin typeface="Arial" charset="0"/>
            </a:endParaRPr>
          </a:p>
        </p:txBody>
      </p:sp>
      <p:graphicFrame>
        <p:nvGraphicFramePr>
          <p:cNvPr id="560132" name="Object 4"/>
          <p:cNvGraphicFramePr>
            <a:graphicFrameLocks noChangeAspect="1"/>
          </p:cNvGraphicFramePr>
          <p:nvPr/>
        </p:nvGraphicFramePr>
        <p:xfrm>
          <a:off x="1611313" y="3297238"/>
          <a:ext cx="5818187" cy="1724025"/>
        </p:xfrm>
        <a:graphic>
          <a:graphicData uri="http://schemas.openxmlformats.org/presentationml/2006/ole">
            <p:oleObj spid="_x0000_s560132" name="Equation" r:id="rId3" imgW="2908080" imgH="863280" progId="Equation.3">
              <p:embed/>
            </p:oleObj>
          </a:graphicData>
        </a:graphic>
      </p:graphicFrame>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21868B9E-7AC9-49C0-949C-0B4DD36D82E4}" type="slidenum">
              <a:rPr lang="en-GB"/>
              <a:pPr/>
              <a:t>219</a:t>
            </a:fld>
            <a:endParaRPr lang="en-GB"/>
          </a:p>
        </p:txBody>
      </p:sp>
      <p:sp>
        <p:nvSpPr>
          <p:cNvPr id="561154" name="Rectangle 2"/>
          <p:cNvSpPr>
            <a:spLocks noChangeArrowheads="1"/>
          </p:cNvSpPr>
          <p:nvPr/>
        </p:nvSpPr>
        <p:spPr bwMode="auto">
          <a:xfrm>
            <a:off x="685800" y="1981200"/>
            <a:ext cx="7772400" cy="4186238"/>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As the Poisson distribution is not symmetrical, the upper and lower 3-sigma limits do not correspond to equal probabilities of a point on the control chart falling outside limits. To avoid the problem with asymmetry, the use of 0.995 and 0.005 limits has been favored</a:t>
            </a:r>
          </a:p>
          <a:p>
            <a:pPr marL="342900" indent="-342900">
              <a:spcBef>
                <a:spcPct val="20000"/>
              </a:spcBef>
              <a:buFontTx/>
              <a:buChar char="•"/>
            </a:pPr>
            <a:r>
              <a:rPr lang="en-US">
                <a:latin typeface="Arial" charset="0"/>
              </a:rPr>
              <a:t>If the distribution does not follow Poisson law, actual standard deviation may be greater than          and, therefore, 3-sigma limit may actually be greater than         limit obtained from the formula</a:t>
            </a:r>
          </a:p>
          <a:p>
            <a:pPr marL="342900" indent="-342900">
              <a:spcBef>
                <a:spcPct val="20000"/>
              </a:spcBef>
              <a:buFontTx/>
              <a:buChar char="•"/>
            </a:pPr>
            <a:endParaRPr lang="en-US">
              <a:latin typeface="Arial" charset="0"/>
            </a:endParaRPr>
          </a:p>
        </p:txBody>
      </p:sp>
      <p:sp>
        <p:nvSpPr>
          <p:cNvPr id="561155" name="Rectangle 3"/>
          <p:cNvSpPr>
            <a:spLocks noChangeArrowheads="1"/>
          </p:cNvSpPr>
          <p:nvPr/>
        </p:nvSpPr>
        <p:spPr bwMode="auto">
          <a:xfrm>
            <a:off x="685800" y="609600"/>
            <a:ext cx="8024813"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The Control Chart for Nonconformities</a:t>
            </a:r>
            <a:br>
              <a:rPr lang="en-US" sz="2800" b="1">
                <a:solidFill>
                  <a:schemeClr val="tx2"/>
                </a:solidFill>
                <a:latin typeface="Arial" charset="0"/>
              </a:rPr>
            </a:br>
            <a:r>
              <a:rPr lang="en-US" sz="2800" b="1">
                <a:solidFill>
                  <a:schemeClr val="tx2"/>
                </a:solidFill>
                <a:latin typeface="Arial" charset="0"/>
              </a:rPr>
              <a:t>The </a:t>
            </a:r>
            <a:r>
              <a:rPr lang="en-US" sz="2800" b="1" i="1">
                <a:solidFill>
                  <a:schemeClr val="tx2"/>
                </a:solidFill>
                <a:latin typeface="Arial" charset="0"/>
              </a:rPr>
              <a:t>c</a:t>
            </a:r>
            <a:r>
              <a:rPr lang="en-US" sz="2800" b="1">
                <a:solidFill>
                  <a:schemeClr val="tx2"/>
                </a:solidFill>
                <a:latin typeface="Arial" charset="0"/>
              </a:rPr>
              <a:t> and </a:t>
            </a:r>
            <a:r>
              <a:rPr lang="en-US" sz="2800" b="1" i="1">
                <a:solidFill>
                  <a:schemeClr val="tx2"/>
                </a:solidFill>
                <a:latin typeface="Arial" charset="0"/>
              </a:rPr>
              <a:t>u</a:t>
            </a:r>
            <a:r>
              <a:rPr lang="en-US" sz="2800" b="1">
                <a:solidFill>
                  <a:schemeClr val="tx2"/>
                </a:solidFill>
                <a:latin typeface="Arial" charset="0"/>
              </a:rPr>
              <a:t> charts</a:t>
            </a:r>
          </a:p>
        </p:txBody>
      </p:sp>
      <p:graphicFrame>
        <p:nvGraphicFramePr>
          <p:cNvPr id="561156" name="Object 4"/>
          <p:cNvGraphicFramePr>
            <a:graphicFrameLocks noChangeAspect="1"/>
          </p:cNvGraphicFramePr>
          <p:nvPr/>
        </p:nvGraphicFramePr>
        <p:xfrm>
          <a:off x="6556375" y="4579938"/>
          <a:ext cx="498475" cy="577850"/>
        </p:xfrm>
        <a:graphic>
          <a:graphicData uri="http://schemas.openxmlformats.org/presentationml/2006/ole">
            <p:oleObj spid="_x0000_s561156" name="Equation" r:id="rId3" imgW="228600" imgH="266400" progId="Equation.3">
              <p:embed/>
            </p:oleObj>
          </a:graphicData>
        </a:graphic>
      </p:graphicFrame>
      <p:graphicFrame>
        <p:nvGraphicFramePr>
          <p:cNvPr id="561157" name="Object 5"/>
          <p:cNvGraphicFramePr>
            <a:graphicFrameLocks noChangeAspect="1"/>
          </p:cNvGraphicFramePr>
          <p:nvPr/>
        </p:nvGraphicFramePr>
        <p:xfrm>
          <a:off x="8172450" y="4924425"/>
          <a:ext cx="628650" cy="550863"/>
        </p:xfrm>
        <a:graphic>
          <a:graphicData uri="http://schemas.openxmlformats.org/presentationml/2006/ole">
            <p:oleObj spid="_x0000_s561157" name="Equation" r:id="rId4" imgW="304560" imgH="26640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B3B89436-93D5-4C16-BF3C-EF0FB589AAE7}" type="slidenum">
              <a:rPr lang="en-GB"/>
              <a:pPr/>
              <a:t>22</a:t>
            </a:fld>
            <a:endParaRPr lang="en-GB"/>
          </a:p>
        </p:txBody>
      </p:sp>
      <p:sp>
        <p:nvSpPr>
          <p:cNvPr id="331778"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Plan</a:t>
            </a:r>
          </a:p>
          <a:p>
            <a:pPr marL="742950" lvl="1" indent="-285750">
              <a:spcBef>
                <a:spcPct val="20000"/>
              </a:spcBef>
            </a:pPr>
            <a:r>
              <a:rPr lang="en-US">
                <a:latin typeface="Arial" charset="0"/>
              </a:rPr>
              <a:t>1: Recognize problem</a:t>
            </a:r>
          </a:p>
          <a:p>
            <a:pPr marL="742950" lvl="1" indent="-285750">
              <a:spcBef>
                <a:spcPct val="20000"/>
              </a:spcBef>
            </a:pPr>
            <a:r>
              <a:rPr lang="en-US">
                <a:latin typeface="Arial" charset="0"/>
              </a:rPr>
              <a:t>2: Form quality improvement teams</a:t>
            </a:r>
          </a:p>
          <a:p>
            <a:pPr marL="742950" lvl="1" indent="-285750">
              <a:spcBef>
                <a:spcPct val="20000"/>
              </a:spcBef>
            </a:pPr>
            <a:r>
              <a:rPr lang="en-US">
                <a:latin typeface="Arial" charset="0"/>
              </a:rPr>
              <a:t>3: Define problem</a:t>
            </a:r>
          </a:p>
          <a:p>
            <a:pPr marL="742950" lvl="1" indent="-285750">
              <a:spcBef>
                <a:spcPct val="20000"/>
              </a:spcBef>
            </a:pPr>
            <a:r>
              <a:rPr lang="en-US">
                <a:latin typeface="Arial" charset="0"/>
              </a:rPr>
              <a:t>4: Develop performance measures</a:t>
            </a:r>
          </a:p>
          <a:p>
            <a:pPr marL="742950" lvl="1" indent="-285750">
              <a:spcBef>
                <a:spcPct val="20000"/>
              </a:spcBef>
            </a:pPr>
            <a:r>
              <a:rPr lang="en-US">
                <a:latin typeface="Arial" charset="0"/>
              </a:rPr>
              <a:t>5: Analyze problem</a:t>
            </a:r>
          </a:p>
          <a:p>
            <a:pPr marL="742950" lvl="1" indent="-285750">
              <a:spcBef>
                <a:spcPct val="20000"/>
              </a:spcBef>
            </a:pPr>
            <a:r>
              <a:rPr lang="en-US">
                <a:latin typeface="Arial" charset="0"/>
              </a:rPr>
              <a:t>6: Determine possible causes</a:t>
            </a:r>
          </a:p>
          <a:p>
            <a:pPr marL="742950" lvl="1" indent="-285750">
              <a:spcBef>
                <a:spcPct val="20000"/>
              </a:spcBef>
            </a:pPr>
            <a:endParaRPr lang="en-US">
              <a:latin typeface="Arial" charset="0"/>
            </a:endParaRPr>
          </a:p>
          <a:p>
            <a:pPr marL="342900" indent="-342900">
              <a:spcBef>
                <a:spcPct val="20000"/>
              </a:spcBef>
              <a:buFontTx/>
              <a:buChar char="•"/>
            </a:pPr>
            <a:endParaRPr lang="en-US" sz="2800">
              <a:latin typeface="Arial" charset="0"/>
            </a:endParaRPr>
          </a:p>
        </p:txBody>
      </p:sp>
      <p:sp>
        <p:nvSpPr>
          <p:cNvPr id="331779"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Steps in Process Improvement</a:t>
            </a:r>
            <a:r>
              <a:rPr lang="en-US" sz="4400">
                <a:solidFill>
                  <a:schemeClr val="tx2"/>
                </a:solidFill>
              </a:rPr>
              <a:t>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AB864844-4824-46D7-B891-78233B69F0C9}" type="slidenum">
              <a:rPr lang="en-GB"/>
              <a:pPr/>
              <a:t>220</a:t>
            </a:fld>
            <a:endParaRPr lang="en-GB"/>
          </a:p>
        </p:txBody>
      </p:sp>
      <p:sp>
        <p:nvSpPr>
          <p:cNvPr id="562178" name="Rectangle 2"/>
          <p:cNvSpPr>
            <a:spLocks noChangeArrowheads="1"/>
          </p:cNvSpPr>
          <p:nvPr/>
        </p:nvSpPr>
        <p:spPr bwMode="auto">
          <a:xfrm>
            <a:off x="469900" y="330200"/>
            <a:ext cx="8396288" cy="5891213"/>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4:</a:t>
            </a:r>
            <a:r>
              <a:rPr lang="en-US">
                <a:latin typeface="Arial" charset="0"/>
              </a:rPr>
              <a:t> The following are data on 5-gal containers of paint. If the color mixture of the paint does not match the control color, then the entire container is considered nonconforming and is disposed of. Since the amount produced during each production run varies, use </a:t>
            </a:r>
            <a:r>
              <a:rPr lang="en-US" i="1"/>
              <a:t>n</a:t>
            </a:r>
            <a:r>
              <a:rPr lang="en-US" i="1" baseline="-25000"/>
              <a:t>ave</a:t>
            </a:r>
            <a:r>
              <a:rPr lang="en-US">
                <a:latin typeface="Arial" charset="0"/>
              </a:rPr>
              <a:t> to calculate the centerline and control limits for this set of data. Carry calculations to four decimal places. Remember to Round </a:t>
            </a:r>
            <a:r>
              <a:rPr lang="en-US" i="1"/>
              <a:t>n</a:t>
            </a:r>
            <a:r>
              <a:rPr lang="en-US" i="1" baseline="-25000"/>
              <a:t>ave</a:t>
            </a:r>
            <a:r>
              <a:rPr lang="en-US">
                <a:latin typeface="Arial" charset="0"/>
              </a:rPr>
              <a:t> to a whole number; you can’t sample part of a 5-gal pail. </a:t>
            </a:r>
          </a:p>
          <a:p>
            <a:pPr marL="342900" indent="-342900">
              <a:spcBef>
                <a:spcPct val="20000"/>
              </a:spcBef>
            </a:pPr>
            <a:r>
              <a:rPr lang="en-US">
                <a:latin typeface="Arial" charset="0"/>
              </a:rPr>
              <a:t>Production run	1	2	3	4	5	6</a:t>
            </a:r>
          </a:p>
          <a:p>
            <a:pPr marL="342900" indent="-342900">
              <a:spcBef>
                <a:spcPct val="20000"/>
              </a:spcBef>
            </a:pPr>
            <a:r>
              <a:rPr lang="en-US">
                <a:latin typeface="Arial" charset="0"/>
              </a:rPr>
              <a:t>Number inspected	2,524	2,056	2,750	3,069	3,365	3,763</a:t>
            </a:r>
          </a:p>
          <a:p>
            <a:pPr marL="342900" indent="-342900">
              <a:spcBef>
                <a:spcPct val="20000"/>
              </a:spcBef>
            </a:pPr>
            <a:r>
              <a:rPr lang="en-US">
                <a:latin typeface="Arial" charset="0"/>
              </a:rPr>
              <a:t>Number defective	30	84	76	108	54	29</a:t>
            </a:r>
          </a:p>
          <a:p>
            <a:pPr marL="342900" indent="-342900">
              <a:spcBef>
                <a:spcPct val="20000"/>
              </a:spcBef>
            </a:pPr>
            <a:r>
              <a:rPr lang="en-US">
                <a:latin typeface="Arial" charset="0"/>
              </a:rPr>
              <a:t>Production run	7	8	9	10	11	12</a:t>
            </a:r>
          </a:p>
          <a:p>
            <a:pPr marL="342900" indent="-342900">
              <a:spcBef>
                <a:spcPct val="20000"/>
              </a:spcBef>
            </a:pPr>
            <a:r>
              <a:rPr lang="en-US">
                <a:latin typeface="Arial" charset="0"/>
              </a:rPr>
              <a:t>Number inspected	2,675	2,255	2,060	2,835	2,620	2,250</a:t>
            </a:r>
          </a:p>
          <a:p>
            <a:pPr marL="342900" indent="-342900">
              <a:spcBef>
                <a:spcPct val="20000"/>
              </a:spcBef>
            </a:pPr>
            <a:r>
              <a:rPr lang="en-US">
                <a:latin typeface="Arial" charset="0"/>
              </a:rPr>
              <a:t>Nunmber defective	20	25	48	10	86	25</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1A491075-3403-4447-B1AA-4C0AC359C541}" type="slidenum">
              <a:rPr lang="en-GB"/>
              <a:pPr/>
              <a:t>221</a:t>
            </a:fld>
            <a:endParaRPr lang="en-GB"/>
          </a:p>
        </p:txBody>
      </p:sp>
      <p:graphicFrame>
        <p:nvGraphicFramePr>
          <p:cNvPr id="563202" name="Object 2"/>
          <p:cNvGraphicFramePr>
            <a:graphicFrameLocks noChangeAspect="1"/>
          </p:cNvGraphicFramePr>
          <p:nvPr/>
        </p:nvGraphicFramePr>
        <p:xfrm>
          <a:off x="1138238" y="368300"/>
          <a:ext cx="7045325" cy="5910263"/>
        </p:xfrm>
        <a:graphic>
          <a:graphicData uri="http://schemas.openxmlformats.org/presentationml/2006/ole">
            <p:oleObj spid="_x0000_s563202" name="Worksheet" r:id="rId3" imgW="6753631" imgH="5734532" progId="Excel.Sheet.8">
              <p:embed/>
            </p:oleObj>
          </a:graphicData>
        </a:graphic>
      </p:graphicFrame>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0C3E9BCA-D457-4D64-BE54-949397FC11E1}" type="slidenum">
              <a:rPr lang="en-GB"/>
              <a:pPr/>
              <a:t>222</a:t>
            </a:fld>
            <a:endParaRPr lang="en-GB"/>
          </a:p>
        </p:txBody>
      </p:sp>
      <p:sp>
        <p:nvSpPr>
          <p:cNvPr id="564226" name="Rectangle 2"/>
          <p:cNvSpPr>
            <a:spLocks noChangeArrowheads="1"/>
          </p:cNvSpPr>
          <p:nvPr/>
        </p:nvSpPr>
        <p:spPr bwMode="auto">
          <a:xfrm>
            <a:off x="469900" y="544513"/>
            <a:ext cx="7988300" cy="56769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5:</a:t>
            </a:r>
            <a:r>
              <a:rPr lang="en-US">
                <a:latin typeface="Arial" charset="0"/>
              </a:rPr>
              <a:t> A </a:t>
            </a:r>
            <a:r>
              <a:rPr lang="en-US" i="1">
                <a:latin typeface="Arial" charset="0"/>
              </a:rPr>
              <a:t>c</a:t>
            </a:r>
            <a:r>
              <a:rPr lang="en-US">
                <a:latin typeface="Arial" charset="0"/>
                <a:sym typeface="Symbol" pitchFamily="18" charset="2"/>
              </a:rPr>
              <a:t> chart is used to monitor the number of surface imperfections on sheets of photographic film. The chart presently is set up based on     of 2.6.</a:t>
            </a:r>
          </a:p>
          <a:p>
            <a:pPr marL="342900" indent="-342900">
              <a:spcBef>
                <a:spcPct val="20000"/>
              </a:spcBef>
            </a:pPr>
            <a:r>
              <a:rPr lang="en-US">
                <a:latin typeface="Arial" charset="0"/>
                <a:sym typeface="Symbol" pitchFamily="18" charset="2"/>
              </a:rPr>
              <a:t>(a) Find the 3-sigma control limits for this process.</a:t>
            </a:r>
          </a:p>
          <a:p>
            <a:pPr marL="342900" indent="-342900">
              <a:spcBef>
                <a:spcPct val="20000"/>
              </a:spcBef>
            </a:pPr>
            <a:r>
              <a:rPr lang="en-US">
                <a:latin typeface="Arial" charset="0"/>
                <a:sym typeface="Symbol" pitchFamily="18" charset="2"/>
              </a:rPr>
              <a:t>(b) Use Appendix 4 to determine the probability that a point will fall outside these control limits while the process is actually operating at a </a:t>
            </a:r>
            <a:r>
              <a:rPr lang="en-US" i="1">
                <a:latin typeface="Arial" charset="0"/>
                <a:sym typeface="Symbol" pitchFamily="18" charset="2"/>
              </a:rPr>
              <a:t></a:t>
            </a:r>
            <a:r>
              <a:rPr lang="en-US" i="1" baseline="-25000">
                <a:latin typeface="Arial" charset="0"/>
                <a:sym typeface="Symbol" pitchFamily="18" charset="2"/>
              </a:rPr>
              <a:t>c</a:t>
            </a:r>
            <a:r>
              <a:rPr lang="en-US">
                <a:latin typeface="Arial" charset="0"/>
                <a:sym typeface="Symbol" pitchFamily="18" charset="2"/>
              </a:rPr>
              <a:t> of 2.6.</a:t>
            </a:r>
          </a:p>
          <a:p>
            <a:pPr marL="342900" indent="-342900">
              <a:spcBef>
                <a:spcPct val="20000"/>
              </a:spcBef>
            </a:pPr>
            <a:r>
              <a:rPr lang="en-US">
                <a:latin typeface="Arial" charset="0"/>
                <a:sym typeface="Symbol" pitchFamily="18" charset="2"/>
              </a:rPr>
              <a:t>(c) If the process average shifts to 4.8, what is the probability of not detecting the shift on the first sample taken after the shift occurs?</a:t>
            </a:r>
          </a:p>
        </p:txBody>
      </p:sp>
      <p:graphicFrame>
        <p:nvGraphicFramePr>
          <p:cNvPr id="564227" name="Object 3"/>
          <p:cNvGraphicFramePr>
            <a:graphicFrameLocks noChangeAspect="1"/>
          </p:cNvGraphicFramePr>
          <p:nvPr/>
        </p:nvGraphicFramePr>
        <p:xfrm>
          <a:off x="6148388" y="1247775"/>
          <a:ext cx="220662" cy="419100"/>
        </p:xfrm>
        <a:graphic>
          <a:graphicData uri="http://schemas.openxmlformats.org/presentationml/2006/ole">
            <p:oleObj spid="_x0000_s564227" name="Equation" r:id="rId3" imgW="114120" imgH="215640" progId="Equation.3">
              <p:embed/>
            </p:oleObj>
          </a:graphicData>
        </a:graphic>
      </p:graphicFrame>
      <p:graphicFrame>
        <p:nvGraphicFramePr>
          <p:cNvPr id="564228" name="Object 4"/>
          <p:cNvGraphicFramePr>
            <a:graphicFrameLocks noChangeAspect="1"/>
          </p:cNvGraphicFramePr>
          <p:nvPr/>
        </p:nvGraphicFramePr>
        <p:xfrm>
          <a:off x="4514850" y="3321050"/>
          <a:ext cx="112713" cy="214313"/>
        </p:xfrm>
        <a:graphic>
          <a:graphicData uri="http://schemas.openxmlformats.org/presentationml/2006/ole">
            <p:oleObj spid="_x0000_s564228" name="Equation" r:id="rId4" imgW="114120" imgH="215640" progId="Equation.3">
              <p:embed/>
            </p:oleObj>
          </a:graphicData>
        </a:graphic>
      </p:graphicFrame>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8DD2D030-D1F0-4051-8693-978BE07365B7}" type="slidenum">
              <a:rPr lang="en-GB"/>
              <a:pPr/>
              <a:t>223</a:t>
            </a:fld>
            <a:endParaRPr lang="en-GB"/>
          </a:p>
        </p:txBody>
      </p:sp>
      <p:sp>
        <p:nvSpPr>
          <p:cNvPr id="565250" name="Rectangle 2"/>
          <p:cNvSpPr>
            <a:spLocks noChangeArrowheads="1"/>
          </p:cNvSpPr>
          <p:nvPr/>
        </p:nvSpPr>
        <p:spPr bwMode="auto">
          <a:xfrm>
            <a:off x="469900" y="544513"/>
            <a:ext cx="7988300" cy="56769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6: </a:t>
            </a:r>
            <a:r>
              <a:rPr lang="en-US">
                <a:latin typeface="Arial" charset="0"/>
              </a:rPr>
              <a:t>A shop uses a control chart on maintenance workers based on maintenance errors per standard worker-hour. For each worker, a random sample of 5 items is taken daily and the statistic </a:t>
            </a:r>
            <a:r>
              <a:rPr lang="en-US" i="1"/>
              <a:t>c</a:t>
            </a:r>
            <a:r>
              <a:rPr lang="en-US"/>
              <a:t>/</a:t>
            </a:r>
            <a:r>
              <a:rPr lang="en-US" i="1"/>
              <a:t>n</a:t>
            </a:r>
            <a:r>
              <a:rPr lang="en-US"/>
              <a:t> </a:t>
            </a:r>
            <a:r>
              <a:rPr lang="en-US">
                <a:latin typeface="Arial" charset="0"/>
              </a:rPr>
              <a:t>is plotted on the worker’s control chart where </a:t>
            </a:r>
            <a:r>
              <a:rPr lang="en-US" i="1"/>
              <a:t>c</a:t>
            </a:r>
            <a:r>
              <a:rPr lang="en-US">
                <a:latin typeface="Arial" charset="0"/>
              </a:rPr>
              <a:t> is the count of errors found in 5 assemblies and </a:t>
            </a:r>
            <a:r>
              <a:rPr lang="en-US" i="1"/>
              <a:t>n</a:t>
            </a:r>
            <a:r>
              <a:rPr lang="en-US">
                <a:latin typeface="Arial" charset="0"/>
              </a:rPr>
              <a:t> is the total worker-hours required for the 5 assemblies.</a:t>
            </a:r>
          </a:p>
          <a:p>
            <a:pPr marL="342900" indent="-342900">
              <a:spcBef>
                <a:spcPct val="20000"/>
              </a:spcBef>
            </a:pPr>
            <a:r>
              <a:rPr lang="en-US">
                <a:latin typeface="Arial" charset="0"/>
              </a:rPr>
              <a:t>(a) After the first 4 weeks, the record for one worker is </a:t>
            </a:r>
            <a:r>
              <a:rPr lang="en-US">
                <a:latin typeface="Arial" charset="0"/>
                <a:sym typeface="Symbol" pitchFamily="18" charset="2"/>
              </a:rPr>
              <a:t></a:t>
            </a:r>
            <a:r>
              <a:rPr lang="en-US" i="1">
                <a:latin typeface="Arial" charset="0"/>
                <a:sym typeface="Symbol" pitchFamily="18" charset="2"/>
              </a:rPr>
              <a:t>c</a:t>
            </a:r>
            <a:r>
              <a:rPr lang="en-US">
                <a:latin typeface="Arial" charset="0"/>
                <a:sym typeface="Symbol" pitchFamily="18" charset="2"/>
              </a:rPr>
              <a:t>=22 and </a:t>
            </a:r>
            <a:r>
              <a:rPr lang="en-US" i="1">
                <a:latin typeface="Arial" charset="0"/>
                <a:sym typeface="Symbol" pitchFamily="18" charset="2"/>
              </a:rPr>
              <a:t>n</a:t>
            </a:r>
            <a:r>
              <a:rPr lang="en-US">
                <a:latin typeface="Arial" charset="0"/>
                <a:sym typeface="Symbol" pitchFamily="18" charset="2"/>
              </a:rPr>
              <a:t>=54. Determine the central line and the 3-sigma control limits.</a:t>
            </a:r>
          </a:p>
          <a:p>
            <a:pPr marL="342900" indent="-342900">
              <a:spcBef>
                <a:spcPct val="20000"/>
              </a:spcBef>
            </a:pPr>
            <a:r>
              <a:rPr lang="en-US">
                <a:latin typeface="Arial" charset="0"/>
                <a:sym typeface="Symbol" pitchFamily="18" charset="2"/>
              </a:rPr>
              <a:t>(b) On a certain day during the 4-week period, the worker makes 2 errors in 4,3 standard worker-hour. Determine if the point for this day falls within control limits.</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E25FD42-076B-42A3-9911-6655259F818D}" type="slidenum">
              <a:rPr lang="en-GB"/>
              <a:pPr/>
              <a:t>224</a:t>
            </a:fld>
            <a:endParaRPr lang="en-GB"/>
          </a:p>
        </p:txBody>
      </p:sp>
      <p:sp>
        <p:nvSpPr>
          <p:cNvPr id="566274"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 and Exercises</a:t>
            </a:r>
            <a:endParaRPr lang="en-US" sz="4400">
              <a:solidFill>
                <a:schemeClr val="tx2"/>
              </a:solidFill>
            </a:endParaRPr>
          </a:p>
        </p:txBody>
      </p:sp>
      <p:sp>
        <p:nvSpPr>
          <p:cNvPr id="566275"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9: </a:t>
            </a:r>
          </a:p>
          <a:p>
            <a:pPr marL="685800" lvl="1">
              <a:spcBef>
                <a:spcPct val="20000"/>
              </a:spcBef>
              <a:buFontTx/>
              <a:buChar char="–"/>
            </a:pPr>
            <a:r>
              <a:rPr lang="en-US">
                <a:latin typeface="Arial" charset="0"/>
              </a:rPr>
              <a:t> Reading pp. 404-447 (2</a:t>
            </a:r>
            <a:r>
              <a:rPr lang="en-US" baseline="30000">
                <a:latin typeface="Arial" charset="0"/>
              </a:rPr>
              <a:t>nd</a:t>
            </a:r>
            <a:r>
              <a:rPr lang="en-US">
                <a:latin typeface="Arial" charset="0"/>
              </a:rPr>
              <a:t> ed.)</a:t>
            </a:r>
          </a:p>
          <a:p>
            <a:pPr marL="685800" lvl="1">
              <a:spcBef>
                <a:spcPct val="20000"/>
              </a:spcBef>
              <a:buFontTx/>
              <a:buChar char="–"/>
            </a:pPr>
            <a:r>
              <a:rPr lang="en-US">
                <a:latin typeface="Arial" charset="0"/>
              </a:rPr>
              <a:t> Problems 5, 10 (solve with and without </a:t>
            </a:r>
            <a:r>
              <a:rPr lang="en-US" i="1"/>
              <a:t>n</a:t>
            </a:r>
            <a:r>
              <a:rPr lang="en-US" i="1" baseline="-25000"/>
              <a:t>ave</a:t>
            </a:r>
            <a:r>
              <a:rPr lang="en-US">
                <a:latin typeface="Arial" charset="0"/>
              </a:rPr>
              <a:t>), 11, 13,  14, 19, 20, 23, 25 (2</a:t>
            </a:r>
            <a:r>
              <a:rPr lang="en-US" baseline="30000">
                <a:latin typeface="Arial" charset="0"/>
              </a:rPr>
              <a:t>nd</a:t>
            </a:r>
            <a:r>
              <a:rPr lang="en-US">
                <a:latin typeface="Arial" charset="0"/>
              </a:rPr>
              <a:t> ed.)</a:t>
            </a:r>
          </a:p>
          <a:p>
            <a:pPr marL="685800" lvl="1">
              <a:spcBef>
                <a:spcPct val="20000"/>
              </a:spcBef>
              <a:buFontTx/>
              <a:buChar char="–"/>
            </a:pPr>
            <a:r>
              <a:rPr lang="en-US">
                <a:latin typeface="Arial" charset="0"/>
              </a:rPr>
              <a:t>Reading pp. 414-453 (3</a:t>
            </a:r>
            <a:r>
              <a:rPr lang="en-US" baseline="30000">
                <a:latin typeface="Arial" charset="0"/>
              </a:rPr>
              <a:t>rd</a:t>
            </a:r>
            <a:r>
              <a:rPr lang="en-US">
                <a:latin typeface="Arial" charset="0"/>
              </a:rPr>
              <a:t> ed.)</a:t>
            </a:r>
          </a:p>
          <a:p>
            <a:pPr marL="685800" lvl="1">
              <a:spcBef>
                <a:spcPct val="20000"/>
              </a:spcBef>
              <a:buFontTx/>
              <a:buChar char="–"/>
            </a:pPr>
            <a:r>
              <a:rPr lang="en-US">
                <a:latin typeface="Arial" charset="0"/>
              </a:rPr>
              <a:t> Problems 5, 10 (solve with and without </a:t>
            </a:r>
            <a:r>
              <a:rPr lang="en-US" i="1"/>
              <a:t>n</a:t>
            </a:r>
            <a:r>
              <a:rPr lang="en-US" i="1" baseline="-25000"/>
              <a:t>ave</a:t>
            </a:r>
            <a:r>
              <a:rPr lang="en-US">
                <a:latin typeface="Arial" charset="0"/>
              </a:rPr>
              <a:t>), 11, 13,  14, 19, 20, 23, 25 (2</a:t>
            </a:r>
            <a:r>
              <a:rPr lang="en-US" baseline="30000">
                <a:latin typeface="Arial" charset="0"/>
              </a:rPr>
              <a:t>nd</a:t>
            </a:r>
            <a:r>
              <a:rPr lang="en-US">
                <a:latin typeface="Arial" charset="0"/>
              </a:rPr>
              <a:t> ed.)</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288E9B1C-935E-4835-B66B-23E974413634}" type="slidenum">
              <a:rPr lang="en-GB"/>
              <a:pPr/>
              <a:t>225</a:t>
            </a:fld>
            <a:endParaRPr lang="en-GB"/>
          </a:p>
        </p:txBody>
      </p:sp>
      <p:sp>
        <p:nvSpPr>
          <p:cNvPr id="567298" name="Rectangle 2"/>
          <p:cNvSpPr>
            <a:spLocks noChangeArrowheads="1"/>
          </p:cNvSpPr>
          <p:nvPr/>
        </p:nvSpPr>
        <p:spPr bwMode="auto">
          <a:xfrm>
            <a:off x="762000" y="3429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Acceptance Sampling</a:t>
            </a:r>
            <a:endParaRPr lang="en-US" sz="4400">
              <a:solidFill>
                <a:schemeClr val="tx2"/>
              </a:solidFill>
            </a:endParaRPr>
          </a:p>
        </p:txBody>
      </p:sp>
      <p:sp>
        <p:nvSpPr>
          <p:cNvPr id="567299" name="Rectangle 3"/>
          <p:cNvSpPr>
            <a:spLocks noChangeArrowheads="1"/>
          </p:cNvSpPr>
          <p:nvPr/>
        </p:nvSpPr>
        <p:spPr bwMode="auto">
          <a:xfrm>
            <a:off x="800100" y="1706563"/>
            <a:ext cx="7772400" cy="3630612"/>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Outline</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Sampling</a:t>
            </a:r>
          </a:p>
          <a:p>
            <a:pPr marL="342900" indent="-342900">
              <a:spcBef>
                <a:spcPct val="20000"/>
              </a:spcBef>
              <a:buFontTx/>
              <a:buChar char="•"/>
            </a:pPr>
            <a:r>
              <a:rPr lang="en-US">
                <a:latin typeface="Arial" charset="0"/>
              </a:rPr>
              <a:t>Some sampling plans</a:t>
            </a:r>
          </a:p>
          <a:p>
            <a:pPr marL="342900" indent="-342900">
              <a:spcBef>
                <a:spcPct val="20000"/>
              </a:spcBef>
              <a:buFontTx/>
              <a:buChar char="•"/>
            </a:pPr>
            <a:r>
              <a:rPr lang="en-US">
                <a:latin typeface="Arial" charset="0"/>
              </a:rPr>
              <a:t>A single sampling plan</a:t>
            </a:r>
          </a:p>
          <a:p>
            <a:pPr marL="342900" indent="-342900">
              <a:spcBef>
                <a:spcPct val="20000"/>
              </a:spcBef>
              <a:buFontTx/>
              <a:buChar char="•"/>
            </a:pPr>
            <a:r>
              <a:rPr lang="en-US">
                <a:latin typeface="Arial" charset="0"/>
              </a:rPr>
              <a:t>Some definitions</a:t>
            </a:r>
          </a:p>
          <a:p>
            <a:pPr marL="342900" indent="-342900">
              <a:spcBef>
                <a:spcPct val="20000"/>
              </a:spcBef>
              <a:buFontTx/>
              <a:buChar char="•"/>
            </a:pPr>
            <a:r>
              <a:rPr lang="en-US">
                <a:latin typeface="Arial" charset="0"/>
              </a:rPr>
              <a:t>Operating characteristic curve</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84F8C372-8DBA-4D8E-AA31-A2D1439046C6}" type="slidenum">
              <a:rPr lang="en-GB"/>
              <a:pPr/>
              <a:t>226</a:t>
            </a:fld>
            <a:endParaRPr lang="en-GB"/>
          </a:p>
        </p:txBody>
      </p:sp>
      <p:sp>
        <p:nvSpPr>
          <p:cNvPr id="568322" name="Rectangle 2"/>
          <p:cNvSpPr>
            <a:spLocks noGrp="1" noChangeArrowheads="1"/>
          </p:cNvSpPr>
          <p:nvPr>
            <p:ph type="title"/>
          </p:nvPr>
        </p:nvSpPr>
        <p:spPr>
          <a:xfrm>
            <a:off x="685800" y="428625"/>
            <a:ext cx="7772400" cy="747713"/>
          </a:xfrm>
        </p:spPr>
        <p:txBody>
          <a:bodyPr/>
          <a:lstStyle/>
          <a:p>
            <a:r>
              <a:rPr lang="en-US" sz="2800" b="1">
                <a:latin typeface="Arial" charset="0"/>
              </a:rPr>
              <a:t>Necessity of Sampling</a:t>
            </a:r>
            <a:endParaRPr lang="en-US"/>
          </a:p>
        </p:txBody>
      </p:sp>
      <p:sp>
        <p:nvSpPr>
          <p:cNvPr id="568323" name="Rectangle 3"/>
          <p:cNvSpPr>
            <a:spLocks noGrp="1" noChangeArrowheads="1"/>
          </p:cNvSpPr>
          <p:nvPr>
            <p:ph type="body" idx="1"/>
          </p:nvPr>
        </p:nvSpPr>
        <p:spPr>
          <a:xfrm>
            <a:off x="685800" y="1566863"/>
            <a:ext cx="7772400" cy="4529137"/>
          </a:xfrm>
        </p:spPr>
        <p:txBody>
          <a:bodyPr/>
          <a:lstStyle/>
          <a:p>
            <a:r>
              <a:rPr lang="en-US" sz="2400">
                <a:latin typeface="Arial" charset="0"/>
              </a:rPr>
              <a:t>In most cases 100% inspection is too costly.</a:t>
            </a:r>
          </a:p>
          <a:p>
            <a:r>
              <a:rPr lang="en-US" sz="2400">
                <a:latin typeface="Arial" charset="0"/>
              </a:rPr>
              <a:t>In some cases 100% inspection may be impossible.</a:t>
            </a:r>
          </a:p>
          <a:p>
            <a:r>
              <a:rPr lang="en-US" sz="2400">
                <a:latin typeface="Arial" charset="0"/>
              </a:rPr>
              <a:t>If only the defective items are returned, repair or replacement may be cheaper than improving quality. But, if the entire lot is returned on the basis of sample quality, then the producer has a much greater motivation to improve quality.</a:t>
            </a:r>
            <a:endParaRPr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B28378E6-C053-497C-A4FD-2D32FDD03E5F}" type="slidenum">
              <a:rPr lang="en-GB"/>
              <a:pPr/>
              <a:t>227</a:t>
            </a:fld>
            <a:endParaRPr lang="en-GB"/>
          </a:p>
        </p:txBody>
      </p:sp>
      <p:sp>
        <p:nvSpPr>
          <p:cNvPr id="569346" name="Rectangle 2"/>
          <p:cNvSpPr>
            <a:spLocks noGrp="1" noChangeArrowheads="1"/>
          </p:cNvSpPr>
          <p:nvPr>
            <p:ph type="title"/>
          </p:nvPr>
        </p:nvSpPr>
        <p:spPr>
          <a:xfrm>
            <a:off x="685800" y="215900"/>
            <a:ext cx="7772400" cy="638175"/>
          </a:xfrm>
        </p:spPr>
        <p:txBody>
          <a:bodyPr/>
          <a:lstStyle/>
          <a:p>
            <a:r>
              <a:rPr lang="en-US" sz="2800" b="1">
                <a:latin typeface="Arial" charset="0"/>
              </a:rPr>
              <a:t>Some Sampling Plans</a:t>
            </a:r>
            <a:endParaRPr lang="en-US"/>
          </a:p>
        </p:txBody>
      </p:sp>
      <p:sp>
        <p:nvSpPr>
          <p:cNvPr id="569347" name="Rectangle 3"/>
          <p:cNvSpPr>
            <a:spLocks noGrp="1" noChangeArrowheads="1"/>
          </p:cNvSpPr>
          <p:nvPr>
            <p:ph type="body" idx="1"/>
          </p:nvPr>
        </p:nvSpPr>
        <p:spPr>
          <a:xfrm>
            <a:off x="685800" y="974725"/>
            <a:ext cx="7772400" cy="5121275"/>
          </a:xfrm>
        </p:spPr>
        <p:txBody>
          <a:bodyPr/>
          <a:lstStyle/>
          <a:p>
            <a:pPr>
              <a:lnSpc>
                <a:spcPct val="90000"/>
              </a:lnSpc>
            </a:pPr>
            <a:r>
              <a:rPr lang="en-US" sz="2400">
                <a:latin typeface="Arial" charset="0"/>
              </a:rPr>
              <a:t>Single sampling plans: </a:t>
            </a:r>
          </a:p>
          <a:p>
            <a:pPr lvl="1">
              <a:lnSpc>
                <a:spcPct val="90000"/>
              </a:lnSpc>
            </a:pPr>
            <a:r>
              <a:rPr lang="en-US" sz="2400">
                <a:latin typeface="Arial" charset="0"/>
              </a:rPr>
              <a:t>Most popular and easiest to use</a:t>
            </a:r>
          </a:p>
          <a:p>
            <a:pPr lvl="1">
              <a:lnSpc>
                <a:spcPct val="90000"/>
              </a:lnSpc>
            </a:pPr>
            <a:r>
              <a:rPr lang="en-US" sz="2400">
                <a:latin typeface="Arial" charset="0"/>
              </a:rPr>
              <a:t>Two numbers </a:t>
            </a:r>
            <a:r>
              <a:rPr lang="en-US" sz="2400" i="1">
                <a:latin typeface="Arial" charset="0"/>
              </a:rPr>
              <a:t>n</a:t>
            </a:r>
            <a:r>
              <a:rPr lang="en-US" sz="2400">
                <a:latin typeface="Arial" charset="0"/>
              </a:rPr>
              <a:t> and </a:t>
            </a:r>
            <a:r>
              <a:rPr lang="en-US" sz="2400" i="1">
                <a:latin typeface="Arial" charset="0"/>
              </a:rPr>
              <a:t>c</a:t>
            </a:r>
          </a:p>
          <a:p>
            <a:pPr lvl="1">
              <a:lnSpc>
                <a:spcPct val="90000"/>
              </a:lnSpc>
            </a:pPr>
            <a:r>
              <a:rPr lang="en-US" sz="2400">
                <a:latin typeface="Arial" charset="0"/>
              </a:rPr>
              <a:t>If there are more than </a:t>
            </a:r>
            <a:r>
              <a:rPr lang="en-US" sz="2400" i="1">
                <a:latin typeface="Arial" charset="0"/>
              </a:rPr>
              <a:t>c</a:t>
            </a:r>
            <a:r>
              <a:rPr lang="en-US" sz="2400">
                <a:latin typeface="Arial" charset="0"/>
              </a:rPr>
              <a:t> defectives in a sample of size </a:t>
            </a:r>
            <a:r>
              <a:rPr lang="en-US" sz="2400" i="1">
                <a:latin typeface="Arial" charset="0"/>
              </a:rPr>
              <a:t>n</a:t>
            </a:r>
            <a:r>
              <a:rPr lang="en-US" sz="2400">
                <a:latin typeface="Arial" charset="0"/>
              </a:rPr>
              <a:t> the lot is rejected; otherwise it is accepted</a:t>
            </a:r>
          </a:p>
          <a:p>
            <a:pPr>
              <a:lnSpc>
                <a:spcPct val="90000"/>
              </a:lnSpc>
            </a:pPr>
            <a:r>
              <a:rPr lang="en-US" sz="2400">
                <a:latin typeface="Arial" charset="0"/>
              </a:rPr>
              <a:t>Double sampling plans:</a:t>
            </a:r>
          </a:p>
          <a:p>
            <a:pPr lvl="1">
              <a:lnSpc>
                <a:spcPct val="90000"/>
              </a:lnSpc>
            </a:pPr>
            <a:r>
              <a:rPr lang="en-US" sz="2400">
                <a:latin typeface="Arial" charset="0"/>
              </a:rPr>
              <a:t>A sample of size </a:t>
            </a:r>
            <a:r>
              <a:rPr lang="en-US" sz="2400" i="1">
                <a:latin typeface="Arial" charset="0"/>
              </a:rPr>
              <a:t>n</a:t>
            </a:r>
            <a:r>
              <a:rPr lang="en-US" sz="2400" baseline="-25000">
                <a:latin typeface="Arial" charset="0"/>
              </a:rPr>
              <a:t>1</a:t>
            </a:r>
            <a:r>
              <a:rPr lang="en-US" sz="2400">
                <a:latin typeface="Arial" charset="0"/>
              </a:rPr>
              <a:t> is selected. </a:t>
            </a:r>
          </a:p>
          <a:p>
            <a:pPr lvl="1">
              <a:lnSpc>
                <a:spcPct val="90000"/>
              </a:lnSpc>
            </a:pPr>
            <a:r>
              <a:rPr lang="en-US" sz="2400">
                <a:latin typeface="Arial" charset="0"/>
              </a:rPr>
              <a:t>If the number of defectives is less than or equal to </a:t>
            </a:r>
            <a:r>
              <a:rPr lang="en-US" sz="2400" i="1">
                <a:latin typeface="Arial" charset="0"/>
              </a:rPr>
              <a:t>c</a:t>
            </a:r>
            <a:r>
              <a:rPr lang="en-US" sz="2400" baseline="-25000">
                <a:latin typeface="Arial" charset="0"/>
              </a:rPr>
              <a:t>1</a:t>
            </a:r>
            <a:r>
              <a:rPr lang="en-US" sz="2400">
                <a:latin typeface="Arial" charset="0"/>
              </a:rPr>
              <a:t> than the lot is accepted. </a:t>
            </a:r>
          </a:p>
          <a:p>
            <a:pPr lvl="1">
              <a:lnSpc>
                <a:spcPct val="90000"/>
              </a:lnSpc>
            </a:pPr>
            <a:r>
              <a:rPr lang="en-US" sz="2400">
                <a:latin typeface="Arial" charset="0"/>
              </a:rPr>
              <a:t>Else, another sample of size </a:t>
            </a:r>
            <a:r>
              <a:rPr lang="en-US" sz="2400" i="1">
                <a:latin typeface="Arial" charset="0"/>
              </a:rPr>
              <a:t>n</a:t>
            </a:r>
            <a:r>
              <a:rPr lang="en-US" sz="2400" baseline="-25000">
                <a:latin typeface="Arial" charset="0"/>
              </a:rPr>
              <a:t>2</a:t>
            </a:r>
            <a:r>
              <a:rPr lang="en-US" sz="2400">
                <a:latin typeface="Arial" charset="0"/>
              </a:rPr>
              <a:t> is drawn. </a:t>
            </a:r>
          </a:p>
          <a:p>
            <a:pPr lvl="1">
              <a:lnSpc>
                <a:spcPct val="90000"/>
              </a:lnSpc>
            </a:pPr>
            <a:r>
              <a:rPr lang="en-US" sz="2400">
                <a:latin typeface="Arial" charset="0"/>
              </a:rPr>
              <a:t>If the cumulative number of defectives in both samples is more than </a:t>
            </a:r>
            <a:r>
              <a:rPr lang="en-US" sz="2400" i="1">
                <a:latin typeface="Arial" charset="0"/>
              </a:rPr>
              <a:t>c</a:t>
            </a:r>
            <a:r>
              <a:rPr lang="en-US" sz="2400" baseline="-25000">
                <a:latin typeface="Arial" charset="0"/>
              </a:rPr>
              <a:t>2</a:t>
            </a:r>
            <a:r>
              <a:rPr lang="en-US" sz="2400">
                <a:latin typeface="Arial" charset="0"/>
              </a:rPr>
              <a:t> the lot is rejected; otherwise it is accepted. </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F4BC7A7B-5D24-4246-89E0-7C0B60528C1C}" type="slidenum">
              <a:rPr lang="en-GB"/>
              <a:pPr/>
              <a:t>228</a:t>
            </a:fld>
            <a:endParaRPr lang="en-GB"/>
          </a:p>
        </p:txBody>
      </p:sp>
      <p:sp>
        <p:nvSpPr>
          <p:cNvPr id="570370" name="Rectangle 2"/>
          <p:cNvSpPr>
            <a:spLocks noChangeArrowheads="1"/>
          </p:cNvSpPr>
          <p:nvPr/>
        </p:nvSpPr>
        <p:spPr bwMode="auto">
          <a:xfrm>
            <a:off x="685800" y="1082675"/>
            <a:ext cx="7772400" cy="5013325"/>
          </a:xfrm>
          <a:prstGeom prst="rect">
            <a:avLst/>
          </a:prstGeom>
          <a:noFill/>
          <a:ln w="9525">
            <a:noFill/>
            <a:miter lim="800000"/>
            <a:headEnd/>
            <a:tailEnd/>
          </a:ln>
          <a:effectLst/>
        </p:spPr>
        <p:txBody>
          <a:bodyPr lIns="92075" tIns="46038" rIns="92075" bIns="46038"/>
          <a:lstStyle/>
          <a:p>
            <a:pPr marL="742950" lvl="1" indent="-285750">
              <a:spcBef>
                <a:spcPct val="20000"/>
              </a:spcBef>
              <a:buFontTx/>
              <a:buChar char="–"/>
            </a:pPr>
            <a:r>
              <a:rPr lang="en-US">
                <a:latin typeface="Arial" charset="0"/>
              </a:rPr>
              <a:t>A double sampling plan is associated with four numbers:  </a:t>
            </a:r>
          </a:p>
          <a:p>
            <a:pPr marL="742950" lvl="1" indent="-285750">
              <a:spcBef>
                <a:spcPct val="20000"/>
              </a:spcBef>
            </a:pPr>
            <a:r>
              <a:rPr lang="en-US">
                <a:latin typeface="Arial" charset="0"/>
              </a:rPr>
              <a:t>                      </a:t>
            </a:r>
          </a:p>
          <a:p>
            <a:pPr marL="742950" lvl="1" indent="-285750">
              <a:spcBef>
                <a:spcPct val="20000"/>
              </a:spcBef>
              <a:buFontTx/>
              <a:buChar char="–"/>
            </a:pPr>
            <a:r>
              <a:rPr lang="en-US">
                <a:latin typeface="Arial" charset="0"/>
              </a:rPr>
              <a:t>The interpretation of the numbers is shown by an example:</a:t>
            </a:r>
          </a:p>
          <a:p>
            <a:pPr marL="742950" lvl="1" indent="-285750">
              <a:spcBef>
                <a:spcPct val="20000"/>
              </a:spcBef>
              <a:buFontTx/>
              <a:buChar char="–"/>
            </a:pPr>
            <a:endParaRPr lang="en-US">
              <a:latin typeface="Arial" charset="0"/>
            </a:endParaRPr>
          </a:p>
          <a:p>
            <a:pPr marL="742950" lvl="1" indent="-285750">
              <a:spcBef>
                <a:spcPct val="20000"/>
              </a:spcBef>
            </a:pPr>
            <a:r>
              <a:rPr lang="en-US">
                <a:latin typeface="Arial" charset="0"/>
              </a:rPr>
              <a:t>1. Inspect a sample of size 20</a:t>
            </a:r>
          </a:p>
          <a:p>
            <a:pPr marL="742950" lvl="1" indent="-285750">
              <a:spcBef>
                <a:spcPct val="20000"/>
              </a:spcBef>
            </a:pPr>
            <a:r>
              <a:rPr lang="en-US">
                <a:latin typeface="Arial" charset="0"/>
              </a:rPr>
              <a:t>2. If the sample contains 3 or less defectives, accept the lot</a:t>
            </a:r>
          </a:p>
          <a:p>
            <a:pPr marL="742950" lvl="1" indent="-285750">
              <a:spcBef>
                <a:spcPct val="20000"/>
              </a:spcBef>
            </a:pPr>
            <a:r>
              <a:rPr lang="en-US">
                <a:latin typeface="Arial" charset="0"/>
              </a:rPr>
              <a:t>3. If the sample contains more than 5 defectives, reject the lot.</a:t>
            </a:r>
          </a:p>
        </p:txBody>
      </p:sp>
      <p:graphicFrame>
        <p:nvGraphicFramePr>
          <p:cNvPr id="570371" name="Object 3"/>
          <p:cNvGraphicFramePr>
            <a:graphicFrameLocks noChangeAspect="1"/>
          </p:cNvGraphicFramePr>
          <p:nvPr/>
        </p:nvGraphicFramePr>
        <p:xfrm>
          <a:off x="3060700" y="1754188"/>
          <a:ext cx="1890713" cy="431800"/>
        </p:xfrm>
        <a:graphic>
          <a:graphicData uri="http://schemas.openxmlformats.org/presentationml/2006/ole">
            <p:oleObj spid="_x0000_s570371" name="Equation" r:id="rId3" imgW="939600" imgH="215640" progId="Equation.3">
              <p:embed/>
            </p:oleObj>
          </a:graphicData>
        </a:graphic>
      </p:graphicFrame>
      <p:graphicFrame>
        <p:nvGraphicFramePr>
          <p:cNvPr id="570372" name="Object 4"/>
          <p:cNvGraphicFramePr>
            <a:graphicFrameLocks noChangeAspect="1"/>
          </p:cNvGraphicFramePr>
          <p:nvPr/>
        </p:nvGraphicFramePr>
        <p:xfrm>
          <a:off x="3000375" y="3101975"/>
          <a:ext cx="4024313" cy="431800"/>
        </p:xfrm>
        <a:graphic>
          <a:graphicData uri="http://schemas.openxmlformats.org/presentationml/2006/ole">
            <p:oleObj spid="_x0000_s570372" name="Equation" r:id="rId4" imgW="1993680" imgH="215640" progId="Equation.3">
              <p:embed/>
            </p:oleObj>
          </a:graphicData>
        </a:graphic>
      </p:graphicFrame>
      <p:sp>
        <p:nvSpPr>
          <p:cNvPr id="570373" name="Rectangle 5"/>
          <p:cNvSpPr>
            <a:spLocks noChangeArrowheads="1"/>
          </p:cNvSpPr>
          <p:nvPr/>
        </p:nvSpPr>
        <p:spPr bwMode="auto">
          <a:xfrm>
            <a:off x="685800" y="215900"/>
            <a:ext cx="7772400" cy="6381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Some Sampling Plans</a:t>
            </a:r>
            <a:endParaRPr lang="en-US" sz="4400">
              <a:solidFill>
                <a:schemeClr val="tx2"/>
              </a:solidFill>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8EA668A-5A87-4130-B2E5-A9660809D71C}" type="slidenum">
              <a:rPr lang="en-GB"/>
              <a:pPr/>
              <a:t>229</a:t>
            </a:fld>
            <a:endParaRPr lang="en-GB"/>
          </a:p>
        </p:txBody>
      </p:sp>
      <p:sp>
        <p:nvSpPr>
          <p:cNvPr id="571394" name="Rectangle 2"/>
          <p:cNvSpPr>
            <a:spLocks noChangeArrowheads="1"/>
          </p:cNvSpPr>
          <p:nvPr/>
        </p:nvSpPr>
        <p:spPr bwMode="auto">
          <a:xfrm>
            <a:off x="685800" y="1082675"/>
            <a:ext cx="7772400" cy="5013325"/>
          </a:xfrm>
          <a:prstGeom prst="rect">
            <a:avLst/>
          </a:prstGeom>
          <a:noFill/>
          <a:ln w="9525">
            <a:noFill/>
            <a:miter lim="800000"/>
            <a:headEnd/>
            <a:tailEnd/>
          </a:ln>
          <a:effectLst/>
        </p:spPr>
        <p:txBody>
          <a:bodyPr lIns="92075" tIns="46038" rIns="92075" bIns="46038"/>
          <a:lstStyle/>
          <a:p>
            <a:pPr marL="742950" lvl="1" indent="-285750">
              <a:spcBef>
                <a:spcPct val="20000"/>
              </a:spcBef>
            </a:pPr>
            <a:r>
              <a:rPr lang="en-US">
                <a:latin typeface="Arial" charset="0"/>
              </a:rPr>
              <a:t>4. If the sample contains more than 3 and less than or equal to 5 defectives (i.e., 4 or 5 defectives), then inspect a second sample of size 10</a:t>
            </a:r>
          </a:p>
          <a:p>
            <a:pPr marL="742950" lvl="1" indent="-285750">
              <a:spcBef>
                <a:spcPct val="20000"/>
              </a:spcBef>
            </a:pPr>
            <a:r>
              <a:rPr lang="en-US">
                <a:latin typeface="Arial" charset="0"/>
              </a:rPr>
              <a:t>5. If the cumulative number of defectives in the combined sample of 30 is not more than 5, then accept the lot.</a:t>
            </a:r>
          </a:p>
          <a:p>
            <a:pPr marL="742950" lvl="1" indent="-285750">
              <a:spcBef>
                <a:spcPct val="20000"/>
              </a:spcBef>
            </a:pPr>
            <a:r>
              <a:rPr lang="en-US">
                <a:latin typeface="Arial" charset="0"/>
              </a:rPr>
              <a:t>6. Reject the lot if there are more than 5 defectives in the combined lot of 30</a:t>
            </a:r>
          </a:p>
          <a:p>
            <a:pPr marL="342900" indent="-342900">
              <a:spcBef>
                <a:spcPct val="20000"/>
              </a:spcBef>
              <a:buFontTx/>
              <a:buChar char="•"/>
            </a:pPr>
            <a:r>
              <a:rPr lang="en-US">
                <a:latin typeface="Arial" charset="0"/>
              </a:rPr>
              <a:t>Double sampling plans may be extended to triple sampling plans, which may also be extended to higher order plans. The logical conclusion of this process is the multiple or sequential sampling plan.</a:t>
            </a:r>
          </a:p>
        </p:txBody>
      </p:sp>
      <p:sp>
        <p:nvSpPr>
          <p:cNvPr id="571395" name="Rectangle 3"/>
          <p:cNvSpPr>
            <a:spLocks noChangeArrowheads="1"/>
          </p:cNvSpPr>
          <p:nvPr/>
        </p:nvSpPr>
        <p:spPr bwMode="auto">
          <a:xfrm>
            <a:off x="685800" y="215900"/>
            <a:ext cx="7772400" cy="6381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Some Sampling Plans</a:t>
            </a:r>
            <a:endParaRPr lang="en-US" sz="440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617D5E46-569B-4663-8112-2E604C075C3D}" type="slidenum">
              <a:rPr lang="en-GB"/>
              <a:pPr/>
              <a:t>23</a:t>
            </a:fld>
            <a:endParaRPr lang="en-GB"/>
          </a:p>
        </p:txBody>
      </p:sp>
      <p:sp>
        <p:nvSpPr>
          <p:cNvPr id="332802"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Do</a:t>
            </a:r>
          </a:p>
          <a:p>
            <a:pPr marL="742950" lvl="1" indent="-285750">
              <a:spcBef>
                <a:spcPct val="20000"/>
              </a:spcBef>
            </a:pPr>
            <a:r>
              <a:rPr lang="en-US">
                <a:latin typeface="Arial" charset="0"/>
              </a:rPr>
              <a:t>7: Implement solution</a:t>
            </a:r>
          </a:p>
          <a:p>
            <a:pPr marL="742950" lvl="1" indent="-285750">
              <a:spcBef>
                <a:spcPct val="20000"/>
              </a:spcBef>
            </a:pPr>
            <a:endParaRPr lang="en-US">
              <a:latin typeface="Arial" charset="0"/>
            </a:endParaRPr>
          </a:p>
          <a:p>
            <a:pPr marL="342900" indent="-342900">
              <a:spcBef>
                <a:spcPct val="20000"/>
              </a:spcBef>
              <a:buFontTx/>
              <a:buChar char="•"/>
            </a:pPr>
            <a:r>
              <a:rPr lang="en-US">
                <a:latin typeface="Arial" charset="0"/>
              </a:rPr>
              <a:t>Study</a:t>
            </a:r>
          </a:p>
          <a:p>
            <a:pPr marL="742950" lvl="1" indent="-285750">
              <a:spcBef>
                <a:spcPct val="20000"/>
              </a:spcBef>
            </a:pPr>
            <a:r>
              <a:rPr lang="en-US">
                <a:latin typeface="Arial" charset="0"/>
              </a:rPr>
              <a:t>8: Evaluate solution</a:t>
            </a:r>
          </a:p>
          <a:p>
            <a:pPr marL="742950" lvl="1" indent="-285750">
              <a:spcBef>
                <a:spcPct val="20000"/>
              </a:spcBef>
            </a:pPr>
            <a:endParaRPr lang="en-US">
              <a:latin typeface="Arial" charset="0"/>
            </a:endParaRPr>
          </a:p>
          <a:p>
            <a:pPr marL="342900" indent="-342900">
              <a:spcBef>
                <a:spcPct val="20000"/>
              </a:spcBef>
              <a:buFontTx/>
              <a:buChar char="•"/>
            </a:pPr>
            <a:r>
              <a:rPr lang="en-US">
                <a:latin typeface="Arial" charset="0"/>
              </a:rPr>
              <a:t>Act</a:t>
            </a:r>
          </a:p>
          <a:p>
            <a:pPr marL="742950" lvl="1" indent="-285750">
              <a:spcBef>
                <a:spcPct val="20000"/>
              </a:spcBef>
            </a:pPr>
            <a:r>
              <a:rPr lang="en-US">
                <a:latin typeface="Arial" charset="0"/>
              </a:rPr>
              <a:t>9: Ensure performance</a:t>
            </a:r>
          </a:p>
          <a:p>
            <a:pPr marL="742950" lvl="1" indent="-285750">
              <a:spcBef>
                <a:spcPct val="20000"/>
              </a:spcBef>
            </a:pPr>
            <a:r>
              <a:rPr lang="en-US">
                <a:latin typeface="Arial" charset="0"/>
              </a:rPr>
              <a:t>10: Continuous improvement</a:t>
            </a:r>
          </a:p>
        </p:txBody>
      </p:sp>
      <p:sp>
        <p:nvSpPr>
          <p:cNvPr id="332803"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Steps in Process Improvement</a:t>
            </a:r>
            <a:r>
              <a:rPr lang="en-US" sz="4400">
                <a:solidFill>
                  <a:schemeClr val="tx2"/>
                </a:solidFill>
              </a:rPr>
              <a:t>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C561441F-045E-47EB-AA39-90D7E67B6623}" type="slidenum">
              <a:rPr lang="en-GB"/>
              <a:pPr/>
              <a:t>230</a:t>
            </a:fld>
            <a:endParaRPr lang="en-GB"/>
          </a:p>
        </p:txBody>
      </p:sp>
      <p:sp>
        <p:nvSpPr>
          <p:cNvPr id="572418" name="Rectangle 2"/>
          <p:cNvSpPr>
            <a:spLocks noChangeArrowheads="1"/>
          </p:cNvSpPr>
          <p:nvPr/>
        </p:nvSpPr>
        <p:spPr bwMode="auto">
          <a:xfrm>
            <a:off x="685800" y="1028700"/>
            <a:ext cx="7772400" cy="50673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Multiple sampling plans</a:t>
            </a:r>
          </a:p>
          <a:p>
            <a:pPr marL="742950" lvl="1" indent="-285750">
              <a:spcBef>
                <a:spcPct val="20000"/>
              </a:spcBef>
              <a:buFontTx/>
              <a:buChar char="–"/>
            </a:pPr>
            <a:r>
              <a:rPr lang="en-US">
                <a:latin typeface="Arial" charset="0"/>
              </a:rPr>
              <a:t>The decisions (regarding accept/reject/continue) are made after each lot is sampled. </a:t>
            </a:r>
          </a:p>
          <a:p>
            <a:pPr marL="742950" lvl="1" indent="-285750">
              <a:spcBef>
                <a:spcPct val="20000"/>
              </a:spcBef>
              <a:buFontTx/>
              <a:buChar char="–"/>
            </a:pPr>
            <a:r>
              <a:rPr lang="en-US">
                <a:latin typeface="Arial" charset="0"/>
              </a:rPr>
              <a:t>A finite number of samples (at least 3) are taken</a:t>
            </a:r>
          </a:p>
          <a:p>
            <a:pPr marL="342900" indent="-342900">
              <a:lnSpc>
                <a:spcPct val="90000"/>
              </a:lnSpc>
              <a:spcBef>
                <a:spcPct val="20000"/>
              </a:spcBef>
              <a:buFontTx/>
              <a:buChar char="•"/>
            </a:pPr>
            <a:r>
              <a:rPr lang="en-US">
                <a:latin typeface="Arial" charset="0"/>
              </a:rPr>
              <a:t>Sequential sampling plans</a:t>
            </a:r>
          </a:p>
          <a:p>
            <a:pPr marL="742950" lvl="1" indent="-285750">
              <a:lnSpc>
                <a:spcPct val="90000"/>
              </a:lnSpc>
              <a:spcBef>
                <a:spcPct val="20000"/>
              </a:spcBef>
              <a:buFontTx/>
              <a:buChar char="–"/>
            </a:pPr>
            <a:r>
              <a:rPr lang="en-US">
                <a:latin typeface="Arial" charset="0"/>
              </a:rPr>
              <a:t>Items are sampled one at a time and the cumulative number of defectives is recorded at each stage of the process. </a:t>
            </a:r>
          </a:p>
          <a:p>
            <a:pPr marL="742950" lvl="1" indent="-285750">
              <a:lnSpc>
                <a:spcPct val="90000"/>
              </a:lnSpc>
              <a:spcBef>
                <a:spcPct val="20000"/>
              </a:spcBef>
              <a:buFontTx/>
              <a:buChar char="–"/>
            </a:pPr>
            <a:r>
              <a:rPr lang="en-US">
                <a:latin typeface="Arial" charset="0"/>
              </a:rPr>
              <a:t>Based on the value of the cumulative number of defectives there are three possible decisions at each stage:</a:t>
            </a:r>
          </a:p>
          <a:p>
            <a:pPr marL="1143000" lvl="2" indent="-228600">
              <a:lnSpc>
                <a:spcPct val="90000"/>
              </a:lnSpc>
              <a:spcBef>
                <a:spcPct val="20000"/>
              </a:spcBef>
              <a:buFontTx/>
              <a:buChar char="•"/>
            </a:pPr>
            <a:r>
              <a:rPr lang="en-US">
                <a:latin typeface="Arial" charset="0"/>
              </a:rPr>
              <a:t>Reject the lot</a:t>
            </a:r>
          </a:p>
          <a:p>
            <a:pPr marL="1143000" lvl="2" indent="-228600">
              <a:lnSpc>
                <a:spcPct val="90000"/>
              </a:lnSpc>
              <a:spcBef>
                <a:spcPct val="20000"/>
              </a:spcBef>
              <a:buFontTx/>
              <a:buChar char="•"/>
            </a:pPr>
            <a:r>
              <a:rPr lang="en-US">
                <a:latin typeface="Arial" charset="0"/>
              </a:rPr>
              <a:t>Accept the lot</a:t>
            </a:r>
          </a:p>
          <a:p>
            <a:pPr marL="1143000" lvl="2" indent="-228600">
              <a:lnSpc>
                <a:spcPct val="90000"/>
              </a:lnSpc>
              <a:spcBef>
                <a:spcPct val="20000"/>
              </a:spcBef>
              <a:buFontTx/>
              <a:buChar char="•"/>
            </a:pPr>
            <a:r>
              <a:rPr lang="en-US">
                <a:latin typeface="Arial" charset="0"/>
              </a:rPr>
              <a:t>Continue sampling</a:t>
            </a:r>
          </a:p>
        </p:txBody>
      </p:sp>
      <p:sp>
        <p:nvSpPr>
          <p:cNvPr id="572419" name="Rectangle 3"/>
          <p:cNvSpPr>
            <a:spLocks noChangeArrowheads="1"/>
          </p:cNvSpPr>
          <p:nvPr/>
        </p:nvSpPr>
        <p:spPr bwMode="auto">
          <a:xfrm>
            <a:off x="685800" y="215900"/>
            <a:ext cx="7772400" cy="6381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Some Sampling Plans</a:t>
            </a:r>
            <a:endParaRPr lang="en-US" sz="4400">
              <a:solidFill>
                <a:schemeClr val="tx2"/>
              </a:solidFil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BFCCAE77-9E53-4158-850E-D5DE11AD9842}" type="slidenum">
              <a:rPr lang="en-GB"/>
              <a:pPr/>
              <a:t>231</a:t>
            </a:fld>
            <a:endParaRPr lang="en-GB"/>
          </a:p>
        </p:txBody>
      </p:sp>
      <p:sp>
        <p:nvSpPr>
          <p:cNvPr id="573442" name="Rectangle 2"/>
          <p:cNvSpPr>
            <a:spLocks noChangeArrowheads="1"/>
          </p:cNvSpPr>
          <p:nvPr/>
        </p:nvSpPr>
        <p:spPr bwMode="auto">
          <a:xfrm>
            <a:off x="685800" y="215900"/>
            <a:ext cx="7772400" cy="6381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Some Sampling Plans</a:t>
            </a:r>
            <a:endParaRPr lang="en-US" sz="4400">
              <a:solidFill>
                <a:schemeClr val="tx2"/>
              </a:solidFill>
            </a:endParaRPr>
          </a:p>
        </p:txBody>
      </p:sp>
      <p:sp>
        <p:nvSpPr>
          <p:cNvPr id="573443" name="Rectangle 3"/>
          <p:cNvSpPr>
            <a:spLocks noChangeArrowheads="1"/>
          </p:cNvSpPr>
          <p:nvPr/>
        </p:nvSpPr>
        <p:spPr bwMode="auto">
          <a:xfrm>
            <a:off x="685800" y="974725"/>
            <a:ext cx="7772400" cy="5121275"/>
          </a:xfrm>
          <a:prstGeom prst="rect">
            <a:avLst/>
          </a:prstGeom>
          <a:noFill/>
          <a:ln w="9525">
            <a:noFill/>
            <a:miter lim="800000"/>
            <a:headEnd/>
            <a:tailEnd/>
          </a:ln>
          <a:effectLst/>
        </p:spPr>
        <p:txBody>
          <a:bodyPr lIns="92075" tIns="46038" rIns="92075" bIns="46038"/>
          <a:lstStyle/>
          <a:p>
            <a:pPr marL="342900" indent="-342900">
              <a:lnSpc>
                <a:spcPct val="110000"/>
              </a:lnSpc>
              <a:spcBef>
                <a:spcPct val="20000"/>
              </a:spcBef>
              <a:buFontTx/>
              <a:buChar char="•"/>
            </a:pPr>
            <a:r>
              <a:rPr lang="en-US">
                <a:latin typeface="Arial" charset="0"/>
              </a:rPr>
              <a:t>Multiple sampling and sequential sampling are very similar. Usually, in a multiple sampling plan the decisions (regarding accept/reject/continue) are made after each lot is sampled. On the other hand, in a sequential sampling plan, the decisions are made after each item is sampled. In a multiple sampling, a finite number of samples (at least 3) are taken. A sequential sampling may not have any limit on the number of items inspected.</a:t>
            </a:r>
          </a:p>
          <a:p>
            <a:pPr marL="342900" indent="-342900">
              <a:lnSpc>
                <a:spcPct val="90000"/>
              </a:lnSpc>
              <a:spcBef>
                <a:spcPct val="20000"/>
              </a:spcBef>
              <a:buFontTx/>
              <a:buChar char="•"/>
            </a:pPr>
            <a:endParaRPr lang="en-US">
              <a:latin typeface="Arial" charset="0"/>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92648C6-2943-48A1-8457-51CA9CB28935}" type="slidenum">
              <a:rPr lang="en-GB"/>
              <a:pPr/>
              <a:t>232</a:t>
            </a:fld>
            <a:endParaRPr lang="en-GB"/>
          </a:p>
        </p:txBody>
      </p:sp>
      <p:sp>
        <p:nvSpPr>
          <p:cNvPr id="574466" name="Rectangle 2"/>
          <p:cNvSpPr>
            <a:spLocks noChangeArrowheads="1"/>
          </p:cNvSpPr>
          <p:nvPr/>
        </p:nvSpPr>
        <p:spPr bwMode="auto">
          <a:xfrm>
            <a:off x="685800" y="411163"/>
            <a:ext cx="7772400" cy="639762"/>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Some Definitions</a:t>
            </a:r>
            <a:endParaRPr lang="en-US" sz="4400">
              <a:solidFill>
                <a:schemeClr val="tx2"/>
              </a:solidFill>
            </a:endParaRPr>
          </a:p>
        </p:txBody>
      </p:sp>
      <p:sp>
        <p:nvSpPr>
          <p:cNvPr id="574467" name="Rectangle 3"/>
          <p:cNvSpPr>
            <a:spLocks noChangeArrowheads="1"/>
          </p:cNvSpPr>
          <p:nvPr/>
        </p:nvSpPr>
        <p:spPr bwMode="auto">
          <a:xfrm>
            <a:off x="220663" y="1425575"/>
            <a:ext cx="8818562" cy="46704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Acceptable quality level (AQL) </a:t>
            </a:r>
          </a:p>
          <a:p>
            <a:pPr marL="742950" lvl="1" indent="-285750">
              <a:spcBef>
                <a:spcPct val="20000"/>
              </a:spcBef>
            </a:pPr>
            <a:r>
              <a:rPr lang="en-US">
                <a:latin typeface="Arial" charset="0"/>
              </a:rPr>
              <a:t>Acceptable fraction defective in a lot</a:t>
            </a:r>
          </a:p>
          <a:p>
            <a:pPr marL="342900" indent="-342900">
              <a:spcBef>
                <a:spcPct val="20000"/>
              </a:spcBef>
              <a:buFontTx/>
              <a:buChar char="•"/>
            </a:pPr>
            <a:r>
              <a:rPr lang="en-US">
                <a:latin typeface="Arial" charset="0"/>
              </a:rPr>
              <a:t>Lot tolerance percent defective (LTPD) </a:t>
            </a:r>
          </a:p>
          <a:p>
            <a:pPr marL="742950" lvl="1" indent="-285750">
              <a:spcBef>
                <a:spcPct val="20000"/>
              </a:spcBef>
            </a:pPr>
            <a:r>
              <a:rPr lang="en-US">
                <a:latin typeface="Arial" charset="0"/>
              </a:rPr>
              <a:t>Maximum fraction defective accepted in a lot</a:t>
            </a:r>
          </a:p>
          <a:p>
            <a:pPr marL="342900" indent="-342900">
              <a:spcBef>
                <a:spcPct val="20000"/>
              </a:spcBef>
              <a:buFontTx/>
              <a:buChar char="•"/>
            </a:pPr>
            <a:r>
              <a:rPr lang="en-US">
                <a:latin typeface="Arial" charset="0"/>
              </a:rPr>
              <a:t>Producer’s risk, </a:t>
            </a:r>
            <a:r>
              <a:rPr lang="en-US">
                <a:latin typeface="Arial" charset="0"/>
                <a:sym typeface="Symbol" pitchFamily="18" charset="2"/>
              </a:rPr>
              <a:t></a:t>
            </a:r>
          </a:p>
          <a:p>
            <a:pPr marL="742950" lvl="1" indent="-285750">
              <a:spcBef>
                <a:spcPct val="20000"/>
              </a:spcBef>
            </a:pPr>
            <a:r>
              <a:rPr lang="en-US">
                <a:latin typeface="Arial" charset="0"/>
              </a:rPr>
              <a:t>Type I error = P(reject a lot|probability(defective)=AQL) </a:t>
            </a:r>
          </a:p>
          <a:p>
            <a:pPr marL="342900" indent="-342900">
              <a:spcBef>
                <a:spcPct val="20000"/>
              </a:spcBef>
              <a:buFontTx/>
              <a:buChar char="•"/>
            </a:pPr>
            <a:r>
              <a:rPr lang="en-US">
                <a:latin typeface="Arial" charset="0"/>
              </a:rPr>
              <a:t>Consumer’s risk, </a:t>
            </a:r>
            <a:r>
              <a:rPr lang="en-US">
                <a:latin typeface="Arial" charset="0"/>
                <a:sym typeface="Symbol" pitchFamily="18" charset="2"/>
              </a:rPr>
              <a:t></a:t>
            </a:r>
          </a:p>
          <a:p>
            <a:pPr marL="742950" lvl="1" indent="-285750">
              <a:spcBef>
                <a:spcPct val="20000"/>
              </a:spcBef>
            </a:pPr>
            <a:r>
              <a:rPr lang="en-US">
                <a:latin typeface="Arial" charset="0"/>
              </a:rPr>
              <a:t>Type II error = P(accept a lot| probability(defective)=LTPD)</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B54E9389-B877-4339-9BD2-DF8B4B779B2D}" type="slidenum">
              <a:rPr lang="en-GB"/>
              <a:pPr/>
              <a:t>233</a:t>
            </a:fld>
            <a:endParaRPr lang="en-GB"/>
          </a:p>
        </p:txBody>
      </p:sp>
      <p:sp>
        <p:nvSpPr>
          <p:cNvPr id="575490" name="Rectangle 2"/>
          <p:cNvSpPr>
            <a:spLocks noChangeArrowheads="1"/>
          </p:cNvSpPr>
          <p:nvPr/>
        </p:nvSpPr>
        <p:spPr bwMode="auto">
          <a:xfrm>
            <a:off x="685800" y="376238"/>
            <a:ext cx="7772400" cy="782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 Single Sampling Plan</a:t>
            </a:r>
            <a:endParaRPr lang="en-US" sz="4400">
              <a:solidFill>
                <a:schemeClr val="tx2"/>
              </a:solidFill>
            </a:endParaRPr>
          </a:p>
        </p:txBody>
      </p:sp>
      <p:sp>
        <p:nvSpPr>
          <p:cNvPr id="575491" name="Rectangle 3"/>
          <p:cNvSpPr>
            <a:spLocks noChangeArrowheads="1"/>
          </p:cNvSpPr>
          <p:nvPr/>
        </p:nvSpPr>
        <p:spPr bwMode="auto">
          <a:xfrm>
            <a:off x="685800" y="1317625"/>
            <a:ext cx="7808913" cy="5030788"/>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Consider a single sampling plan with </a:t>
            </a:r>
            <a:r>
              <a:rPr lang="en-US" i="1">
                <a:latin typeface="Arial" charset="0"/>
              </a:rPr>
              <a:t>n </a:t>
            </a:r>
            <a:r>
              <a:rPr lang="en-US">
                <a:latin typeface="Arial" charset="0"/>
              </a:rPr>
              <a:t>= 10 and </a:t>
            </a:r>
            <a:r>
              <a:rPr lang="en-US" i="1">
                <a:latin typeface="Arial" charset="0"/>
              </a:rPr>
              <a:t>c</a:t>
            </a:r>
            <a:r>
              <a:rPr lang="en-US">
                <a:latin typeface="Arial" charset="0"/>
              </a:rPr>
              <a:t> = 2</a:t>
            </a:r>
          </a:p>
          <a:p>
            <a:pPr marL="342900" indent="-342900">
              <a:spcBef>
                <a:spcPct val="20000"/>
              </a:spcBef>
              <a:buFontTx/>
              <a:buChar char="•"/>
            </a:pPr>
            <a:r>
              <a:rPr lang="en-US">
                <a:latin typeface="Arial" charset="0"/>
              </a:rPr>
              <a:t>Compute the probability that a lot will be accepted with a proportion of defectives, </a:t>
            </a:r>
            <a:r>
              <a:rPr lang="en-US" i="1">
                <a:latin typeface="Arial" charset="0"/>
              </a:rPr>
              <a:t>p</a:t>
            </a:r>
            <a:r>
              <a:rPr lang="en-US">
                <a:latin typeface="Arial" charset="0"/>
              </a:rPr>
              <a:t> = 0.10</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If a producer wants a lot with </a:t>
            </a:r>
            <a:r>
              <a:rPr lang="en-US" i="1">
                <a:latin typeface="Arial" charset="0"/>
              </a:rPr>
              <a:t>p</a:t>
            </a:r>
            <a:r>
              <a:rPr lang="en-US">
                <a:latin typeface="Arial" charset="0"/>
              </a:rPr>
              <a:t> = 0.10 to be accepted, the sampling plan has a risk of _______________</a:t>
            </a:r>
          </a:p>
          <a:p>
            <a:pPr marL="342900" indent="-342900">
              <a:spcBef>
                <a:spcPct val="20000"/>
              </a:spcBef>
              <a:buFontTx/>
              <a:buChar char="•"/>
            </a:pPr>
            <a:r>
              <a:rPr lang="en-US">
                <a:latin typeface="Arial" charset="0"/>
              </a:rPr>
              <a:t>This is producer’s risk, </a:t>
            </a:r>
            <a:r>
              <a:rPr lang="en-US">
                <a:latin typeface="Arial" charset="0"/>
                <a:sym typeface="Symbol" pitchFamily="18" charset="2"/>
              </a:rPr>
              <a:t> and AQL = 0.10</a:t>
            </a:r>
            <a:endParaRPr lang="en-US">
              <a:latin typeface="Arial" charset="0"/>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7EC415B2-79E2-45E2-90B4-3FA3B4FEF53D}" type="slidenum">
              <a:rPr lang="en-GB"/>
              <a:pPr/>
              <a:t>234</a:t>
            </a:fld>
            <a:endParaRPr lang="en-GB"/>
          </a:p>
        </p:txBody>
      </p:sp>
      <p:sp>
        <p:nvSpPr>
          <p:cNvPr id="576514" name="Rectangle 2"/>
          <p:cNvSpPr>
            <a:spLocks noChangeArrowheads="1"/>
          </p:cNvSpPr>
          <p:nvPr/>
        </p:nvSpPr>
        <p:spPr bwMode="auto">
          <a:xfrm>
            <a:off x="685800" y="376238"/>
            <a:ext cx="7772400" cy="782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 Single Sampling Plan</a:t>
            </a:r>
            <a:endParaRPr lang="en-US" sz="4400">
              <a:solidFill>
                <a:schemeClr val="tx2"/>
              </a:solidFill>
            </a:endParaRPr>
          </a:p>
        </p:txBody>
      </p:sp>
      <p:sp>
        <p:nvSpPr>
          <p:cNvPr id="576515" name="Rectangle 3"/>
          <p:cNvSpPr>
            <a:spLocks noChangeArrowheads="1"/>
          </p:cNvSpPr>
          <p:nvPr/>
        </p:nvSpPr>
        <p:spPr bwMode="auto">
          <a:xfrm>
            <a:off x="685800" y="1317625"/>
            <a:ext cx="7808913" cy="5030788"/>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Compute the probability that a lot will be accepted with a proportion of defectives, </a:t>
            </a:r>
            <a:r>
              <a:rPr lang="en-US" i="1">
                <a:latin typeface="Arial" charset="0"/>
              </a:rPr>
              <a:t>p</a:t>
            </a:r>
            <a:r>
              <a:rPr lang="en-US">
                <a:latin typeface="Arial" charset="0"/>
              </a:rPr>
              <a:t> = 0.30</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If a consumer wants to reject a lot with </a:t>
            </a:r>
            <a:r>
              <a:rPr lang="en-US" i="1">
                <a:latin typeface="Arial" charset="0"/>
              </a:rPr>
              <a:t>p</a:t>
            </a:r>
            <a:r>
              <a:rPr lang="en-US">
                <a:latin typeface="Arial" charset="0"/>
              </a:rPr>
              <a:t> = 0.30, the sampling plan has a risk of _____________</a:t>
            </a:r>
          </a:p>
          <a:p>
            <a:pPr marL="342900" indent="-342900">
              <a:spcBef>
                <a:spcPct val="20000"/>
              </a:spcBef>
              <a:buFontTx/>
              <a:buChar char="•"/>
            </a:pPr>
            <a:r>
              <a:rPr lang="en-US">
                <a:latin typeface="Arial" charset="0"/>
              </a:rPr>
              <a:t>This is consumer’s risk, </a:t>
            </a:r>
            <a:r>
              <a:rPr lang="en-US">
                <a:latin typeface="Arial" charset="0"/>
                <a:sym typeface="Symbol" pitchFamily="18" charset="2"/>
              </a:rPr>
              <a:t> and LTPD = 0.30</a:t>
            </a:r>
            <a:endParaRPr lang="en-US">
              <a:latin typeface="Arial" charset="0"/>
            </a:endParaRPr>
          </a:p>
          <a:p>
            <a:pPr marL="342900" indent="-342900">
              <a:spcBef>
                <a:spcPct val="20000"/>
              </a:spcBef>
            </a:pPr>
            <a:endParaRPr lang="en-US">
              <a:latin typeface="Arial" charset="0"/>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1E3B4ED-3CB7-4373-B886-6BB7DDF59BA9}" type="slidenum">
              <a:rPr lang="en-GB"/>
              <a:pPr/>
              <a:t>235</a:t>
            </a:fld>
            <a:endParaRPr lang="en-GB"/>
          </a:p>
        </p:txBody>
      </p:sp>
      <p:sp>
        <p:nvSpPr>
          <p:cNvPr id="577538" name="Rectangle 2"/>
          <p:cNvSpPr>
            <a:spLocks noChangeArrowheads="1"/>
          </p:cNvSpPr>
          <p:nvPr/>
        </p:nvSpPr>
        <p:spPr bwMode="auto">
          <a:xfrm>
            <a:off x="685800" y="376238"/>
            <a:ext cx="7772400" cy="782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Approximation to Binomial Distribution</a:t>
            </a:r>
            <a:endParaRPr lang="en-US" sz="4400">
              <a:solidFill>
                <a:schemeClr val="tx2"/>
              </a:solidFill>
            </a:endParaRPr>
          </a:p>
        </p:txBody>
      </p:sp>
      <p:sp>
        <p:nvSpPr>
          <p:cNvPr id="577539" name="Rectangle 3"/>
          <p:cNvSpPr>
            <a:spLocks noChangeArrowheads="1"/>
          </p:cNvSpPr>
          <p:nvPr/>
        </p:nvSpPr>
        <p:spPr bwMode="auto">
          <a:xfrm>
            <a:off x="685800" y="1533525"/>
            <a:ext cx="7808913" cy="4814888"/>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Under some circumstances, it may be desirable to obtain </a:t>
            </a:r>
            <a:r>
              <a:rPr lang="en-US">
                <a:latin typeface="Arial" charset="0"/>
                <a:sym typeface="Symbol" pitchFamily="18" charset="2"/>
              </a:rPr>
              <a:t> and </a:t>
            </a:r>
            <a:r>
              <a:rPr lang="en-US">
                <a:latin typeface="Arial" charset="0"/>
              </a:rPr>
              <a:t> by an approximation of binomial distribution</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Poisson distribution: When </a:t>
            </a:r>
            <a:r>
              <a:rPr lang="en-US" i="1">
                <a:latin typeface="Arial" charset="0"/>
              </a:rPr>
              <a:t>p</a:t>
            </a:r>
            <a:r>
              <a:rPr lang="en-US">
                <a:latin typeface="Arial" charset="0"/>
              </a:rPr>
              <a:t> is small and </a:t>
            </a:r>
            <a:r>
              <a:rPr lang="en-US" i="1">
                <a:latin typeface="Arial" charset="0"/>
              </a:rPr>
              <a:t>n</a:t>
            </a:r>
            <a:r>
              <a:rPr lang="en-US">
                <a:latin typeface="Arial" charset="0"/>
              </a:rPr>
              <a:t> is moderately large (</a:t>
            </a:r>
            <a:r>
              <a:rPr lang="en-US" i="1">
                <a:latin typeface="Arial" charset="0"/>
              </a:rPr>
              <a:t>n</a:t>
            </a:r>
            <a:r>
              <a:rPr lang="en-US">
                <a:latin typeface="Arial" charset="0"/>
              </a:rPr>
              <a:t>&gt;25 and </a:t>
            </a:r>
            <a:r>
              <a:rPr lang="en-US" i="1">
                <a:latin typeface="Arial" charset="0"/>
              </a:rPr>
              <a:t>np</a:t>
            </a:r>
            <a:r>
              <a:rPr lang="en-US">
                <a:latin typeface="Arial" charset="0"/>
              </a:rPr>
              <a:t>&lt;5)</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Normal distribution: When </a:t>
            </a:r>
            <a:r>
              <a:rPr lang="en-US" i="1">
                <a:latin typeface="Arial" charset="0"/>
              </a:rPr>
              <a:t>n</a:t>
            </a:r>
            <a:r>
              <a:rPr lang="en-US">
                <a:latin typeface="Arial" charset="0"/>
              </a:rPr>
              <a:t> is very large, </a:t>
            </a:r>
            <a:r>
              <a:rPr lang="en-US" i="1">
                <a:latin typeface="Arial" charset="0"/>
              </a:rPr>
              <a:t>np</a:t>
            </a:r>
            <a:r>
              <a:rPr lang="en-US">
                <a:latin typeface="Arial" charset="0"/>
              </a:rPr>
              <a:t>(1-</a:t>
            </a:r>
            <a:r>
              <a:rPr lang="en-US" i="1">
                <a:latin typeface="Arial" charset="0"/>
              </a:rPr>
              <a:t>p</a:t>
            </a:r>
            <a:r>
              <a:rPr lang="en-US">
                <a:latin typeface="Arial" charset="0"/>
              </a:rPr>
              <a:t>)&gt;5</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922461C7-C2DC-4869-9296-2CCFADF06BE3}" type="slidenum">
              <a:rPr lang="en-GB"/>
              <a:pPr/>
              <a:t>236</a:t>
            </a:fld>
            <a:endParaRPr lang="en-GB"/>
          </a:p>
        </p:txBody>
      </p:sp>
      <p:sp>
        <p:nvSpPr>
          <p:cNvPr id="578562" name="Rectangle 2"/>
          <p:cNvSpPr>
            <a:spLocks noChangeArrowheads="1"/>
          </p:cNvSpPr>
          <p:nvPr/>
        </p:nvSpPr>
        <p:spPr bwMode="auto">
          <a:xfrm>
            <a:off x="433388" y="401638"/>
            <a:ext cx="8294687" cy="5946775"/>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a:t>
            </a:r>
            <a:r>
              <a:rPr lang="en-US">
                <a:latin typeface="Arial" charset="0"/>
              </a:rPr>
              <a:t> Samples of size 50 are drawn from lots 200 items and the lots are rejected if the number of defectives in the sample exceeds 4. If the true proportion of defectives in the lot is 10 percent, determine the probability that a lot is accepted using</a:t>
            </a:r>
          </a:p>
          <a:p>
            <a:pPr marL="342900" indent="-342900">
              <a:spcBef>
                <a:spcPct val="20000"/>
              </a:spcBef>
            </a:pPr>
            <a:r>
              <a:rPr lang="en-US">
                <a:latin typeface="Arial" charset="0"/>
              </a:rPr>
              <a:t>a. The Poisson approximation to the binomial</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b. The normal approximation to the binomial</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8E9D3BBF-1E22-4D23-930D-E1BD8BF84FCF}" type="slidenum">
              <a:rPr lang="en-GB"/>
              <a:pPr/>
              <a:t>237</a:t>
            </a:fld>
            <a:endParaRPr lang="en-GB"/>
          </a:p>
        </p:txBody>
      </p:sp>
      <p:sp>
        <p:nvSpPr>
          <p:cNvPr id="579586" name="Rectangle 2"/>
          <p:cNvSpPr>
            <a:spLocks noChangeArrowheads="1"/>
          </p:cNvSpPr>
          <p:nvPr/>
        </p:nvSpPr>
        <p:spPr bwMode="auto">
          <a:xfrm>
            <a:off x="433388" y="401638"/>
            <a:ext cx="8294687" cy="5946775"/>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a:t>
            </a:r>
            <a:r>
              <a:rPr lang="en-US">
                <a:latin typeface="Arial" charset="0"/>
              </a:rPr>
              <a:t> Samples of size 50 are drawn from lots 200 items and the lots are rejected if the number of defectives in the sample exceeds 4. If the true proportion of defectives in the lot is 10 percent, determine the probability that a lot is accepted using</a:t>
            </a:r>
          </a:p>
          <a:p>
            <a:pPr marL="342900" indent="-342900">
              <a:spcBef>
                <a:spcPct val="20000"/>
              </a:spcBef>
            </a:pPr>
            <a:r>
              <a:rPr lang="en-US">
                <a:latin typeface="Arial" charset="0"/>
              </a:rPr>
              <a:t>a. The Poisson approximation to the binomial</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b. The normal approximation to the binomial</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graphicFrame>
        <p:nvGraphicFramePr>
          <p:cNvPr id="579587" name="Object 3"/>
          <p:cNvGraphicFramePr>
            <a:graphicFrameLocks noChangeAspect="1"/>
          </p:cNvGraphicFramePr>
          <p:nvPr/>
        </p:nvGraphicFramePr>
        <p:xfrm>
          <a:off x="862013" y="2763838"/>
          <a:ext cx="6216650" cy="812800"/>
        </p:xfrm>
        <a:graphic>
          <a:graphicData uri="http://schemas.openxmlformats.org/presentationml/2006/ole">
            <p:oleObj spid="_x0000_s579587" name="Equation" r:id="rId3" imgW="3288960" imgH="431640" progId="Equation.3">
              <p:embed/>
            </p:oleObj>
          </a:graphicData>
        </a:graphic>
      </p:graphicFrame>
      <p:graphicFrame>
        <p:nvGraphicFramePr>
          <p:cNvPr id="579588" name="Object 4"/>
          <p:cNvGraphicFramePr>
            <a:graphicFrameLocks noChangeAspect="1"/>
          </p:cNvGraphicFramePr>
          <p:nvPr/>
        </p:nvGraphicFramePr>
        <p:xfrm>
          <a:off x="774700" y="4037013"/>
          <a:ext cx="5399088" cy="2247900"/>
        </p:xfrm>
        <a:graphic>
          <a:graphicData uri="http://schemas.openxmlformats.org/presentationml/2006/ole">
            <p:oleObj spid="_x0000_s579588" name="Equation" r:id="rId4" imgW="2806560" imgH="1168200" progId="Equation.3">
              <p:embed/>
            </p:oleObj>
          </a:graphicData>
        </a:graphic>
      </p:graphicFrame>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Zástupný symbol pro číslo snímku 3"/>
          <p:cNvSpPr>
            <a:spLocks noGrp="1"/>
          </p:cNvSpPr>
          <p:nvPr>
            <p:ph type="sldNum" sz="quarter" idx="12"/>
          </p:nvPr>
        </p:nvSpPr>
        <p:spPr/>
        <p:txBody>
          <a:bodyPr/>
          <a:lstStyle/>
          <a:p>
            <a:fld id="{BC472451-5605-4630-88A2-47E545A15906}" type="slidenum">
              <a:rPr lang="en-GB"/>
              <a:pPr/>
              <a:t>238</a:t>
            </a:fld>
            <a:endParaRPr lang="en-GB"/>
          </a:p>
        </p:txBody>
      </p:sp>
      <p:sp>
        <p:nvSpPr>
          <p:cNvPr id="580610" name="Rectangle 2"/>
          <p:cNvSpPr>
            <a:spLocks noChangeArrowheads="1"/>
          </p:cNvSpPr>
          <p:nvPr/>
        </p:nvSpPr>
        <p:spPr bwMode="auto">
          <a:xfrm>
            <a:off x="417513" y="215900"/>
            <a:ext cx="8458200" cy="5873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Operating Characteristic Curve</a:t>
            </a:r>
            <a:endParaRPr lang="en-US" sz="4400">
              <a:solidFill>
                <a:schemeClr val="tx2"/>
              </a:solidFill>
            </a:endParaRPr>
          </a:p>
        </p:txBody>
      </p:sp>
      <p:sp>
        <p:nvSpPr>
          <p:cNvPr id="580611" name="Rectangle 3"/>
          <p:cNvSpPr>
            <a:spLocks noChangeArrowheads="1"/>
          </p:cNvSpPr>
          <p:nvPr/>
        </p:nvSpPr>
        <p:spPr bwMode="auto">
          <a:xfrm>
            <a:off x="3065463" y="6075363"/>
            <a:ext cx="641350" cy="366712"/>
          </a:xfrm>
          <a:prstGeom prst="rect">
            <a:avLst/>
          </a:prstGeom>
          <a:noFill/>
          <a:ln w="9525">
            <a:noFill/>
            <a:miter lim="800000"/>
            <a:headEnd/>
            <a:tailEnd/>
          </a:ln>
          <a:effectLst/>
        </p:spPr>
        <p:txBody>
          <a:bodyPr wrap="none" lIns="92075" tIns="46038" rIns="92075" bIns="46038">
            <a:spAutoFit/>
          </a:bodyPr>
          <a:lstStyle/>
          <a:p>
            <a:pPr algn="ctr"/>
            <a:r>
              <a:rPr lang="en-US" sz="1800">
                <a:latin typeface="Arial" charset="0"/>
              </a:rPr>
              <a:t>AQL</a:t>
            </a:r>
          </a:p>
        </p:txBody>
      </p:sp>
      <p:sp>
        <p:nvSpPr>
          <p:cNvPr id="580612" name="Rectangle 4"/>
          <p:cNvSpPr>
            <a:spLocks noChangeArrowheads="1"/>
          </p:cNvSpPr>
          <p:nvPr/>
        </p:nvSpPr>
        <p:spPr bwMode="auto">
          <a:xfrm>
            <a:off x="6430963" y="6075363"/>
            <a:ext cx="768350" cy="366712"/>
          </a:xfrm>
          <a:prstGeom prst="rect">
            <a:avLst/>
          </a:prstGeom>
          <a:noFill/>
          <a:ln w="9525">
            <a:noFill/>
            <a:miter lim="800000"/>
            <a:headEnd/>
            <a:tailEnd/>
          </a:ln>
          <a:effectLst/>
        </p:spPr>
        <p:txBody>
          <a:bodyPr wrap="none" lIns="92075" tIns="46038" rIns="92075" bIns="46038">
            <a:spAutoFit/>
          </a:bodyPr>
          <a:lstStyle/>
          <a:p>
            <a:pPr algn="ctr"/>
            <a:r>
              <a:rPr lang="en-US" sz="1800">
                <a:latin typeface="Arial" charset="0"/>
              </a:rPr>
              <a:t>LTPD</a:t>
            </a:r>
          </a:p>
        </p:txBody>
      </p:sp>
      <p:sp>
        <p:nvSpPr>
          <p:cNvPr id="580613" name="Rectangle 5"/>
          <p:cNvSpPr>
            <a:spLocks noChangeArrowheads="1"/>
          </p:cNvSpPr>
          <p:nvPr/>
        </p:nvSpPr>
        <p:spPr bwMode="auto">
          <a:xfrm>
            <a:off x="1263650" y="5308600"/>
            <a:ext cx="923925" cy="336550"/>
          </a:xfrm>
          <a:prstGeom prst="rect">
            <a:avLst/>
          </a:prstGeom>
          <a:noFill/>
          <a:ln w="9525">
            <a:noFill/>
            <a:miter lim="800000"/>
            <a:headEnd/>
            <a:tailEnd/>
          </a:ln>
          <a:effectLst/>
        </p:spPr>
        <p:txBody>
          <a:bodyPr wrap="none" lIns="92075" tIns="46038" rIns="92075" bIns="46038">
            <a:spAutoFit/>
          </a:bodyPr>
          <a:lstStyle/>
          <a:p>
            <a:r>
              <a:rPr lang="en-US" sz="1600">
                <a:latin typeface="Symbol" pitchFamily="18" charset="2"/>
              </a:rPr>
              <a:t>b</a:t>
            </a:r>
            <a:r>
              <a:rPr lang="en-US" sz="1600">
                <a:latin typeface="Arial" charset="0"/>
              </a:rPr>
              <a:t> = 0.10</a:t>
            </a:r>
          </a:p>
        </p:txBody>
      </p:sp>
      <p:sp>
        <p:nvSpPr>
          <p:cNvPr id="580614" name="Rectangle 6"/>
          <p:cNvSpPr>
            <a:spLocks noChangeArrowheads="1"/>
          </p:cNvSpPr>
          <p:nvPr/>
        </p:nvSpPr>
        <p:spPr bwMode="auto">
          <a:xfrm>
            <a:off x="1117600" y="1052513"/>
            <a:ext cx="939800" cy="581025"/>
          </a:xfrm>
          <a:prstGeom prst="rect">
            <a:avLst/>
          </a:prstGeom>
          <a:noFill/>
          <a:ln w="9525">
            <a:noFill/>
            <a:miter lim="800000"/>
            <a:headEnd/>
            <a:tailEnd/>
          </a:ln>
          <a:effectLst/>
        </p:spPr>
        <p:txBody>
          <a:bodyPr lIns="92075" tIns="46038" rIns="92075" bIns="46038">
            <a:spAutoFit/>
          </a:bodyPr>
          <a:lstStyle/>
          <a:p>
            <a:r>
              <a:rPr lang="en-US" sz="1600">
                <a:latin typeface="Symbol" pitchFamily="18" charset="2"/>
              </a:rPr>
              <a:t>1-a</a:t>
            </a:r>
            <a:r>
              <a:rPr lang="en-US" sz="1600">
                <a:latin typeface="Arial" charset="0"/>
              </a:rPr>
              <a:t> = 0.05</a:t>
            </a:r>
          </a:p>
        </p:txBody>
      </p:sp>
      <p:sp>
        <p:nvSpPr>
          <p:cNvPr id="580615" name="Rectangle 7"/>
          <p:cNvSpPr>
            <a:spLocks noChangeArrowheads="1"/>
          </p:cNvSpPr>
          <p:nvPr/>
        </p:nvSpPr>
        <p:spPr bwMode="auto">
          <a:xfrm rot="16200000">
            <a:off x="-303212" y="3159125"/>
            <a:ext cx="3302000" cy="396875"/>
          </a:xfrm>
          <a:prstGeom prst="rect">
            <a:avLst/>
          </a:prstGeom>
          <a:noFill/>
          <a:ln w="9525">
            <a:noFill/>
            <a:miter lim="800000"/>
            <a:headEnd/>
            <a:tailEnd/>
          </a:ln>
          <a:effectLst/>
        </p:spPr>
        <p:txBody>
          <a:bodyPr wrap="none" lIns="92075" tIns="46038" rIns="92075" bIns="46038">
            <a:spAutoFit/>
          </a:bodyPr>
          <a:lstStyle/>
          <a:p>
            <a:pPr algn="ctr"/>
            <a:r>
              <a:rPr lang="en-US" sz="1800">
                <a:latin typeface="Arial" charset="0"/>
              </a:rPr>
              <a:t>Probability</a:t>
            </a:r>
            <a:r>
              <a:rPr lang="en-US" sz="2000">
                <a:latin typeface="Arial" charset="0"/>
              </a:rPr>
              <a:t> of acceptance, </a:t>
            </a:r>
            <a:r>
              <a:rPr lang="en-US" sz="2000" i="1">
                <a:latin typeface="Arial" charset="0"/>
              </a:rPr>
              <a:t>P</a:t>
            </a:r>
            <a:r>
              <a:rPr lang="en-US" sz="2000" i="1" baseline="-25000">
                <a:latin typeface="Arial" charset="0"/>
              </a:rPr>
              <a:t>a</a:t>
            </a:r>
          </a:p>
        </p:txBody>
      </p:sp>
      <p:grpSp>
        <p:nvGrpSpPr>
          <p:cNvPr id="580616" name="Group 8"/>
          <p:cNvGrpSpPr>
            <a:grpSpLocks/>
          </p:cNvGrpSpPr>
          <p:nvPr/>
        </p:nvGrpSpPr>
        <p:grpSpPr bwMode="auto">
          <a:xfrm>
            <a:off x="1855788" y="941388"/>
            <a:ext cx="6556375" cy="5183187"/>
            <a:chOff x="1169" y="593"/>
            <a:chExt cx="4130" cy="3265"/>
          </a:xfrm>
        </p:grpSpPr>
        <p:sp>
          <p:nvSpPr>
            <p:cNvPr id="580617" name="Rectangle 9"/>
            <p:cNvSpPr>
              <a:spLocks noChangeArrowheads="1"/>
            </p:cNvSpPr>
            <p:nvPr/>
          </p:nvSpPr>
          <p:spPr bwMode="auto">
            <a:xfrm>
              <a:off x="1345" y="3260"/>
              <a:ext cx="191" cy="327"/>
            </a:xfrm>
            <a:prstGeom prst="rect">
              <a:avLst/>
            </a:prstGeom>
            <a:noFill/>
            <a:ln w="9525">
              <a:noFill/>
              <a:miter lim="800000"/>
              <a:headEnd/>
              <a:tailEnd/>
            </a:ln>
            <a:effectLst/>
          </p:spPr>
          <p:txBody>
            <a:bodyPr wrap="none" lIns="92075" tIns="46038" rIns="92075" bIns="46038">
              <a:spAutoFit/>
            </a:bodyPr>
            <a:lstStyle/>
            <a:p>
              <a:pPr algn="ctr"/>
              <a:r>
                <a:rPr lang="en-US" sz="2800">
                  <a:latin typeface="Arial" charset="0"/>
                </a:rPr>
                <a:t>{</a:t>
              </a:r>
            </a:p>
          </p:txBody>
        </p:sp>
        <p:sp>
          <p:nvSpPr>
            <p:cNvPr id="580618" name="Rectangle 10"/>
            <p:cNvSpPr>
              <a:spLocks noChangeArrowheads="1"/>
            </p:cNvSpPr>
            <p:nvPr/>
          </p:nvSpPr>
          <p:spPr bwMode="auto">
            <a:xfrm>
              <a:off x="1191" y="1844"/>
              <a:ext cx="333" cy="192"/>
            </a:xfrm>
            <a:prstGeom prst="rect">
              <a:avLst/>
            </a:prstGeom>
            <a:noFill/>
            <a:ln w="9525">
              <a:noFill/>
              <a:miter lim="800000"/>
              <a:headEnd/>
              <a:tailEnd/>
            </a:ln>
            <a:effectLst/>
          </p:spPr>
          <p:txBody>
            <a:bodyPr wrap="none" lIns="92075" tIns="46038" rIns="92075" bIns="46038">
              <a:spAutoFit/>
            </a:bodyPr>
            <a:lstStyle/>
            <a:p>
              <a:r>
                <a:rPr lang="en-US" sz="1400">
                  <a:latin typeface="Arial" charset="0"/>
                </a:rPr>
                <a:t>0.60</a:t>
              </a:r>
            </a:p>
          </p:txBody>
        </p:sp>
        <p:sp>
          <p:nvSpPr>
            <p:cNvPr id="580619" name="Rectangle 11"/>
            <p:cNvSpPr>
              <a:spLocks noChangeArrowheads="1"/>
            </p:cNvSpPr>
            <p:nvPr/>
          </p:nvSpPr>
          <p:spPr bwMode="auto">
            <a:xfrm>
              <a:off x="1179" y="2419"/>
              <a:ext cx="333" cy="192"/>
            </a:xfrm>
            <a:prstGeom prst="rect">
              <a:avLst/>
            </a:prstGeom>
            <a:noFill/>
            <a:ln w="9525">
              <a:noFill/>
              <a:miter lim="800000"/>
              <a:headEnd/>
              <a:tailEnd/>
            </a:ln>
            <a:effectLst/>
          </p:spPr>
          <p:txBody>
            <a:bodyPr wrap="none" lIns="92075" tIns="46038" rIns="92075" bIns="46038">
              <a:spAutoFit/>
            </a:bodyPr>
            <a:lstStyle/>
            <a:p>
              <a:r>
                <a:rPr lang="en-US" sz="1400">
                  <a:latin typeface="Arial" charset="0"/>
                </a:rPr>
                <a:t>0.40</a:t>
              </a:r>
            </a:p>
          </p:txBody>
        </p:sp>
        <p:sp>
          <p:nvSpPr>
            <p:cNvPr id="580620" name="Rectangle 12"/>
            <p:cNvSpPr>
              <a:spLocks noChangeArrowheads="1"/>
            </p:cNvSpPr>
            <p:nvPr/>
          </p:nvSpPr>
          <p:spPr bwMode="auto">
            <a:xfrm>
              <a:off x="1169" y="2956"/>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0.20</a:t>
              </a:r>
            </a:p>
          </p:txBody>
        </p:sp>
        <p:sp>
          <p:nvSpPr>
            <p:cNvPr id="580621" name="Line 13"/>
            <p:cNvSpPr>
              <a:spLocks noChangeShapeType="1"/>
            </p:cNvSpPr>
            <p:nvPr/>
          </p:nvSpPr>
          <p:spPr bwMode="auto">
            <a:xfrm flipV="1">
              <a:off x="1619" y="594"/>
              <a:ext cx="0" cy="2971"/>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2" name="Line 14"/>
            <p:cNvSpPr>
              <a:spLocks noChangeShapeType="1"/>
            </p:cNvSpPr>
            <p:nvPr/>
          </p:nvSpPr>
          <p:spPr bwMode="auto">
            <a:xfrm>
              <a:off x="1620" y="3046"/>
              <a:ext cx="1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3" name="Line 15"/>
            <p:cNvSpPr>
              <a:spLocks noChangeShapeType="1"/>
            </p:cNvSpPr>
            <p:nvPr/>
          </p:nvSpPr>
          <p:spPr bwMode="auto">
            <a:xfrm>
              <a:off x="1620" y="2493"/>
              <a:ext cx="1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4" name="Line 16"/>
            <p:cNvSpPr>
              <a:spLocks noChangeShapeType="1"/>
            </p:cNvSpPr>
            <p:nvPr/>
          </p:nvSpPr>
          <p:spPr bwMode="auto">
            <a:xfrm>
              <a:off x="1620" y="1941"/>
              <a:ext cx="1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5" name="Line 17"/>
            <p:cNvSpPr>
              <a:spLocks noChangeShapeType="1"/>
            </p:cNvSpPr>
            <p:nvPr/>
          </p:nvSpPr>
          <p:spPr bwMode="auto">
            <a:xfrm>
              <a:off x="1620" y="1388"/>
              <a:ext cx="1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6" name="Line 18"/>
            <p:cNvSpPr>
              <a:spLocks noChangeShapeType="1"/>
            </p:cNvSpPr>
            <p:nvPr/>
          </p:nvSpPr>
          <p:spPr bwMode="auto">
            <a:xfrm>
              <a:off x="1631" y="2750"/>
              <a:ext cx="163"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7" name="Line 19"/>
            <p:cNvSpPr>
              <a:spLocks noChangeShapeType="1"/>
            </p:cNvSpPr>
            <p:nvPr/>
          </p:nvSpPr>
          <p:spPr bwMode="auto">
            <a:xfrm>
              <a:off x="1631" y="2225"/>
              <a:ext cx="163"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8" name="Line 20"/>
            <p:cNvSpPr>
              <a:spLocks noChangeShapeType="1"/>
            </p:cNvSpPr>
            <p:nvPr/>
          </p:nvSpPr>
          <p:spPr bwMode="auto">
            <a:xfrm>
              <a:off x="1631" y="1659"/>
              <a:ext cx="163"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29" name="Line 21"/>
            <p:cNvSpPr>
              <a:spLocks noChangeShapeType="1"/>
            </p:cNvSpPr>
            <p:nvPr/>
          </p:nvSpPr>
          <p:spPr bwMode="auto">
            <a:xfrm>
              <a:off x="1626" y="3562"/>
              <a:ext cx="361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0" name="Line 22"/>
            <p:cNvSpPr>
              <a:spLocks noChangeShapeType="1"/>
            </p:cNvSpPr>
            <p:nvPr/>
          </p:nvSpPr>
          <p:spPr bwMode="auto">
            <a:xfrm flipV="1">
              <a:off x="2293" y="3435"/>
              <a:ext cx="0" cy="126"/>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1" name="Line 23"/>
            <p:cNvSpPr>
              <a:spLocks noChangeShapeType="1"/>
            </p:cNvSpPr>
            <p:nvPr/>
          </p:nvSpPr>
          <p:spPr bwMode="auto">
            <a:xfrm flipV="1">
              <a:off x="3005" y="3435"/>
              <a:ext cx="0" cy="126"/>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2" name="Line 24"/>
            <p:cNvSpPr>
              <a:spLocks noChangeShapeType="1"/>
            </p:cNvSpPr>
            <p:nvPr/>
          </p:nvSpPr>
          <p:spPr bwMode="auto">
            <a:xfrm flipV="1">
              <a:off x="3718" y="3435"/>
              <a:ext cx="0" cy="126"/>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3" name="Line 25"/>
            <p:cNvSpPr>
              <a:spLocks noChangeShapeType="1"/>
            </p:cNvSpPr>
            <p:nvPr/>
          </p:nvSpPr>
          <p:spPr bwMode="auto">
            <a:xfrm flipV="1">
              <a:off x="4430" y="3435"/>
              <a:ext cx="0" cy="126"/>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4" name="Line 26"/>
            <p:cNvSpPr>
              <a:spLocks noChangeShapeType="1"/>
            </p:cNvSpPr>
            <p:nvPr/>
          </p:nvSpPr>
          <p:spPr bwMode="auto">
            <a:xfrm flipV="1">
              <a:off x="1966" y="3435"/>
              <a:ext cx="0" cy="126"/>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5" name="Line 27"/>
            <p:cNvSpPr>
              <a:spLocks noChangeShapeType="1"/>
            </p:cNvSpPr>
            <p:nvPr/>
          </p:nvSpPr>
          <p:spPr bwMode="auto">
            <a:xfrm flipV="1">
              <a:off x="2675" y="3428"/>
              <a:ext cx="0" cy="1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6" name="Line 28"/>
            <p:cNvSpPr>
              <a:spLocks noChangeShapeType="1"/>
            </p:cNvSpPr>
            <p:nvPr/>
          </p:nvSpPr>
          <p:spPr bwMode="auto">
            <a:xfrm flipV="1">
              <a:off x="3350" y="3428"/>
              <a:ext cx="0" cy="1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7" name="Line 29"/>
            <p:cNvSpPr>
              <a:spLocks noChangeShapeType="1"/>
            </p:cNvSpPr>
            <p:nvPr/>
          </p:nvSpPr>
          <p:spPr bwMode="auto">
            <a:xfrm flipV="1">
              <a:off x="4081" y="3428"/>
              <a:ext cx="0" cy="1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38" name="Rectangle 30"/>
            <p:cNvSpPr>
              <a:spLocks noChangeArrowheads="1"/>
            </p:cNvSpPr>
            <p:nvPr/>
          </p:nvSpPr>
          <p:spPr bwMode="auto">
            <a:xfrm>
              <a:off x="1800"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0.02</a:t>
              </a:r>
            </a:p>
          </p:txBody>
        </p:sp>
        <p:sp>
          <p:nvSpPr>
            <p:cNvPr id="580639" name="Rectangle 31"/>
            <p:cNvSpPr>
              <a:spLocks noChangeArrowheads="1"/>
            </p:cNvSpPr>
            <p:nvPr/>
          </p:nvSpPr>
          <p:spPr bwMode="auto">
            <a:xfrm>
              <a:off x="2127"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0.04</a:t>
              </a:r>
            </a:p>
          </p:txBody>
        </p:sp>
        <p:sp>
          <p:nvSpPr>
            <p:cNvPr id="580640" name="Rectangle 32"/>
            <p:cNvSpPr>
              <a:spLocks noChangeArrowheads="1"/>
            </p:cNvSpPr>
            <p:nvPr/>
          </p:nvSpPr>
          <p:spPr bwMode="auto">
            <a:xfrm>
              <a:off x="2508"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0.06</a:t>
              </a:r>
            </a:p>
          </p:txBody>
        </p:sp>
        <p:sp>
          <p:nvSpPr>
            <p:cNvPr id="580641" name="Rectangle 33"/>
            <p:cNvSpPr>
              <a:spLocks noChangeArrowheads="1"/>
            </p:cNvSpPr>
            <p:nvPr/>
          </p:nvSpPr>
          <p:spPr bwMode="auto">
            <a:xfrm>
              <a:off x="2846"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0.08</a:t>
              </a:r>
            </a:p>
          </p:txBody>
        </p:sp>
        <p:sp>
          <p:nvSpPr>
            <p:cNvPr id="580642" name="Rectangle 34"/>
            <p:cNvSpPr>
              <a:spLocks noChangeArrowheads="1"/>
            </p:cNvSpPr>
            <p:nvPr/>
          </p:nvSpPr>
          <p:spPr bwMode="auto">
            <a:xfrm>
              <a:off x="3184"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0.10</a:t>
              </a:r>
            </a:p>
          </p:txBody>
        </p:sp>
        <p:sp>
          <p:nvSpPr>
            <p:cNvPr id="580643" name="Rectangle 35"/>
            <p:cNvSpPr>
              <a:spLocks noChangeArrowheads="1"/>
            </p:cNvSpPr>
            <p:nvPr/>
          </p:nvSpPr>
          <p:spPr bwMode="auto">
            <a:xfrm>
              <a:off x="3544"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0.12</a:t>
              </a:r>
            </a:p>
          </p:txBody>
        </p:sp>
        <p:sp>
          <p:nvSpPr>
            <p:cNvPr id="580644" name="Rectangle 36"/>
            <p:cNvSpPr>
              <a:spLocks noChangeArrowheads="1"/>
            </p:cNvSpPr>
            <p:nvPr/>
          </p:nvSpPr>
          <p:spPr bwMode="auto">
            <a:xfrm>
              <a:off x="3915"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0.14</a:t>
              </a:r>
            </a:p>
          </p:txBody>
        </p:sp>
        <p:sp>
          <p:nvSpPr>
            <p:cNvPr id="580645" name="Line 37"/>
            <p:cNvSpPr>
              <a:spLocks noChangeShapeType="1"/>
            </p:cNvSpPr>
            <p:nvPr/>
          </p:nvSpPr>
          <p:spPr bwMode="auto">
            <a:xfrm>
              <a:off x="1635" y="1117"/>
              <a:ext cx="1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46" name="Line 38"/>
            <p:cNvSpPr>
              <a:spLocks noChangeShapeType="1"/>
            </p:cNvSpPr>
            <p:nvPr/>
          </p:nvSpPr>
          <p:spPr bwMode="auto">
            <a:xfrm>
              <a:off x="1635" y="847"/>
              <a:ext cx="507"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580647" name="Line 39"/>
            <p:cNvSpPr>
              <a:spLocks noChangeShapeType="1"/>
            </p:cNvSpPr>
            <p:nvPr/>
          </p:nvSpPr>
          <p:spPr bwMode="auto">
            <a:xfrm flipV="1">
              <a:off x="4768" y="3428"/>
              <a:ext cx="0" cy="1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48" name="Line 40"/>
            <p:cNvSpPr>
              <a:spLocks noChangeShapeType="1"/>
            </p:cNvSpPr>
            <p:nvPr/>
          </p:nvSpPr>
          <p:spPr bwMode="auto">
            <a:xfrm flipV="1">
              <a:off x="5146" y="3424"/>
              <a:ext cx="0" cy="126"/>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49" name="Rectangle 41"/>
            <p:cNvSpPr>
              <a:spLocks noChangeArrowheads="1"/>
            </p:cNvSpPr>
            <p:nvPr/>
          </p:nvSpPr>
          <p:spPr bwMode="auto">
            <a:xfrm>
              <a:off x="4275" y="3587"/>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0.16</a:t>
              </a:r>
            </a:p>
          </p:txBody>
        </p:sp>
        <p:sp>
          <p:nvSpPr>
            <p:cNvPr id="580650" name="Rectangle 42"/>
            <p:cNvSpPr>
              <a:spLocks noChangeArrowheads="1"/>
            </p:cNvSpPr>
            <p:nvPr/>
          </p:nvSpPr>
          <p:spPr bwMode="auto">
            <a:xfrm>
              <a:off x="4620" y="3584"/>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0.18</a:t>
              </a:r>
            </a:p>
          </p:txBody>
        </p:sp>
        <p:sp>
          <p:nvSpPr>
            <p:cNvPr id="580651" name="Rectangle 43"/>
            <p:cNvSpPr>
              <a:spLocks noChangeArrowheads="1"/>
            </p:cNvSpPr>
            <p:nvPr/>
          </p:nvSpPr>
          <p:spPr bwMode="auto">
            <a:xfrm>
              <a:off x="4966" y="3582"/>
              <a:ext cx="333" cy="192"/>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0.20</a:t>
              </a:r>
            </a:p>
          </p:txBody>
        </p:sp>
        <p:sp>
          <p:nvSpPr>
            <p:cNvPr id="580652" name="Rectangle 44"/>
            <p:cNvSpPr>
              <a:spLocks noChangeArrowheads="1"/>
            </p:cNvSpPr>
            <p:nvPr/>
          </p:nvSpPr>
          <p:spPr bwMode="auto">
            <a:xfrm>
              <a:off x="1169" y="1294"/>
              <a:ext cx="333" cy="192"/>
            </a:xfrm>
            <a:prstGeom prst="rect">
              <a:avLst/>
            </a:prstGeom>
            <a:noFill/>
            <a:ln w="9525">
              <a:noFill/>
              <a:miter lim="800000"/>
              <a:headEnd/>
              <a:tailEnd/>
            </a:ln>
            <a:effectLst/>
          </p:spPr>
          <p:txBody>
            <a:bodyPr wrap="none" lIns="92075" tIns="46038" rIns="92075" bIns="46038">
              <a:spAutoFit/>
            </a:bodyPr>
            <a:lstStyle/>
            <a:p>
              <a:r>
                <a:rPr lang="en-US" sz="1400">
                  <a:latin typeface="Arial" charset="0"/>
                </a:rPr>
                <a:t>0.80</a:t>
              </a:r>
            </a:p>
          </p:txBody>
        </p:sp>
        <p:sp>
          <p:nvSpPr>
            <p:cNvPr id="580653" name="Line 45"/>
            <p:cNvSpPr>
              <a:spLocks noChangeShapeType="1"/>
            </p:cNvSpPr>
            <p:nvPr/>
          </p:nvSpPr>
          <p:spPr bwMode="auto">
            <a:xfrm>
              <a:off x="1620" y="3300"/>
              <a:ext cx="2648"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580654" name="Line 46"/>
            <p:cNvSpPr>
              <a:spLocks noChangeShapeType="1"/>
            </p:cNvSpPr>
            <p:nvPr/>
          </p:nvSpPr>
          <p:spPr bwMode="auto">
            <a:xfrm>
              <a:off x="4280" y="3301"/>
              <a:ext cx="0" cy="261"/>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580655" name="Line 47"/>
            <p:cNvSpPr>
              <a:spLocks noChangeShapeType="1"/>
            </p:cNvSpPr>
            <p:nvPr/>
          </p:nvSpPr>
          <p:spPr bwMode="auto">
            <a:xfrm flipV="1">
              <a:off x="2142" y="847"/>
              <a:ext cx="0" cy="2714"/>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580656" name="Line 48"/>
            <p:cNvSpPr>
              <a:spLocks noChangeShapeType="1"/>
            </p:cNvSpPr>
            <p:nvPr/>
          </p:nvSpPr>
          <p:spPr bwMode="auto">
            <a:xfrm>
              <a:off x="2142" y="3580"/>
              <a:ext cx="0" cy="278"/>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57" name="Line 49"/>
            <p:cNvSpPr>
              <a:spLocks noChangeShapeType="1"/>
            </p:cNvSpPr>
            <p:nvPr/>
          </p:nvSpPr>
          <p:spPr bwMode="auto">
            <a:xfrm>
              <a:off x="4280" y="3571"/>
              <a:ext cx="0" cy="278"/>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658" name="Rectangle 50"/>
            <p:cNvSpPr>
              <a:spLocks noChangeArrowheads="1"/>
            </p:cNvSpPr>
            <p:nvPr/>
          </p:nvSpPr>
          <p:spPr bwMode="auto">
            <a:xfrm>
              <a:off x="1336" y="593"/>
              <a:ext cx="191" cy="327"/>
            </a:xfrm>
            <a:prstGeom prst="rect">
              <a:avLst/>
            </a:prstGeom>
            <a:noFill/>
            <a:ln w="9525">
              <a:noFill/>
              <a:miter lim="800000"/>
              <a:headEnd/>
              <a:tailEnd/>
            </a:ln>
            <a:effectLst/>
          </p:spPr>
          <p:txBody>
            <a:bodyPr wrap="none" lIns="92075" tIns="46038" rIns="92075" bIns="46038">
              <a:spAutoFit/>
            </a:bodyPr>
            <a:lstStyle/>
            <a:p>
              <a:pPr algn="ctr"/>
              <a:r>
                <a:rPr lang="en-US" sz="2800">
                  <a:latin typeface="Arial" charset="0"/>
                </a:rPr>
                <a:t>{</a:t>
              </a:r>
            </a:p>
          </p:txBody>
        </p:sp>
      </p:grpSp>
      <p:sp>
        <p:nvSpPr>
          <p:cNvPr id="580659" name="Rectangle 51"/>
          <p:cNvSpPr>
            <a:spLocks noChangeArrowheads="1"/>
          </p:cNvSpPr>
          <p:nvPr/>
        </p:nvSpPr>
        <p:spPr bwMode="auto">
          <a:xfrm>
            <a:off x="3981450" y="5930900"/>
            <a:ext cx="2144713" cy="396875"/>
          </a:xfrm>
          <a:prstGeom prst="rect">
            <a:avLst/>
          </a:prstGeom>
          <a:noFill/>
          <a:ln w="9525">
            <a:noFill/>
            <a:miter lim="800000"/>
            <a:headEnd/>
            <a:tailEnd/>
          </a:ln>
          <a:effectLst/>
        </p:spPr>
        <p:txBody>
          <a:bodyPr wrap="none" lIns="92075" tIns="46038" rIns="92075" bIns="46038">
            <a:spAutoFit/>
          </a:bodyPr>
          <a:lstStyle/>
          <a:p>
            <a:pPr algn="ctr"/>
            <a:r>
              <a:rPr lang="en-US" sz="2000">
                <a:latin typeface="Arial" charset="0"/>
              </a:rPr>
              <a:t>Percent defective</a:t>
            </a:r>
          </a:p>
        </p:txBody>
      </p:sp>
      <p:sp>
        <p:nvSpPr>
          <p:cNvPr id="580660" name="Rectangle 52"/>
          <p:cNvSpPr>
            <a:spLocks noChangeArrowheads="1"/>
          </p:cNvSpPr>
          <p:nvPr/>
        </p:nvSpPr>
        <p:spPr bwMode="auto">
          <a:xfrm>
            <a:off x="1481138" y="819150"/>
            <a:ext cx="528637" cy="304800"/>
          </a:xfrm>
          <a:prstGeom prst="rect">
            <a:avLst/>
          </a:prstGeom>
          <a:noFill/>
          <a:ln w="9525">
            <a:noFill/>
            <a:miter lim="800000"/>
            <a:headEnd/>
            <a:tailEnd/>
          </a:ln>
          <a:effectLst/>
        </p:spPr>
        <p:txBody>
          <a:bodyPr wrap="none" lIns="92075" tIns="46038" rIns="92075" bIns="46038">
            <a:spAutoFit/>
          </a:bodyPr>
          <a:lstStyle/>
          <a:p>
            <a:r>
              <a:rPr lang="en-US" sz="1400">
                <a:latin typeface="Arial" charset="0"/>
              </a:rPr>
              <a:t>1.00</a:t>
            </a:r>
          </a:p>
        </p:txBody>
      </p:sp>
      <p:sp>
        <p:nvSpPr>
          <p:cNvPr id="580661" name="Freeform 53"/>
          <p:cNvSpPr>
            <a:spLocks/>
          </p:cNvSpPr>
          <p:nvPr/>
        </p:nvSpPr>
        <p:spPr bwMode="auto">
          <a:xfrm>
            <a:off x="2576513" y="1155700"/>
            <a:ext cx="31750" cy="1588"/>
          </a:xfrm>
          <a:custGeom>
            <a:avLst/>
            <a:gdLst/>
            <a:ahLst/>
            <a:cxnLst>
              <a:cxn ang="0">
                <a:pos x="0" y="0"/>
              </a:cxn>
              <a:cxn ang="0">
                <a:pos x="17" y="0"/>
              </a:cxn>
              <a:cxn ang="0">
                <a:pos x="19" y="0"/>
              </a:cxn>
            </a:cxnLst>
            <a:rect l="0" t="0" r="r" b="b"/>
            <a:pathLst>
              <a:path w="20" h="1">
                <a:moveTo>
                  <a:pt x="0" y="0"/>
                </a:moveTo>
                <a:lnTo>
                  <a:pt x="17" y="0"/>
                </a:lnTo>
                <a:lnTo>
                  <a:pt x="19"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2" name="Freeform 54"/>
          <p:cNvSpPr>
            <a:spLocks/>
          </p:cNvSpPr>
          <p:nvPr/>
        </p:nvSpPr>
        <p:spPr bwMode="auto">
          <a:xfrm>
            <a:off x="2603500" y="1155700"/>
            <a:ext cx="26988" cy="1588"/>
          </a:xfrm>
          <a:custGeom>
            <a:avLst/>
            <a:gdLst/>
            <a:ahLst/>
            <a:cxnLst>
              <a:cxn ang="0">
                <a:pos x="0" y="0"/>
              </a:cxn>
              <a:cxn ang="0">
                <a:pos x="14" y="0"/>
              </a:cxn>
              <a:cxn ang="0">
                <a:pos x="16" y="0"/>
              </a:cxn>
            </a:cxnLst>
            <a:rect l="0" t="0" r="r" b="b"/>
            <a:pathLst>
              <a:path w="17" h="1">
                <a:moveTo>
                  <a:pt x="0" y="0"/>
                </a:moveTo>
                <a:lnTo>
                  <a:pt x="14" y="0"/>
                </a:lnTo>
                <a:lnTo>
                  <a:pt x="16"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3" name="Freeform 55"/>
          <p:cNvSpPr>
            <a:spLocks/>
          </p:cNvSpPr>
          <p:nvPr/>
        </p:nvSpPr>
        <p:spPr bwMode="auto">
          <a:xfrm>
            <a:off x="2625725" y="1155700"/>
            <a:ext cx="31750" cy="1588"/>
          </a:xfrm>
          <a:custGeom>
            <a:avLst/>
            <a:gdLst/>
            <a:ahLst/>
            <a:cxnLst>
              <a:cxn ang="0">
                <a:pos x="0" y="0"/>
              </a:cxn>
              <a:cxn ang="0">
                <a:pos x="17" y="0"/>
              </a:cxn>
              <a:cxn ang="0">
                <a:pos x="19" y="0"/>
              </a:cxn>
            </a:cxnLst>
            <a:rect l="0" t="0" r="r" b="b"/>
            <a:pathLst>
              <a:path w="20" h="1">
                <a:moveTo>
                  <a:pt x="0" y="0"/>
                </a:moveTo>
                <a:lnTo>
                  <a:pt x="17" y="0"/>
                </a:lnTo>
                <a:lnTo>
                  <a:pt x="19"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4" name="Freeform 56"/>
          <p:cNvSpPr>
            <a:spLocks/>
          </p:cNvSpPr>
          <p:nvPr/>
        </p:nvSpPr>
        <p:spPr bwMode="auto">
          <a:xfrm>
            <a:off x="2652713" y="1155700"/>
            <a:ext cx="28575" cy="1588"/>
          </a:xfrm>
          <a:custGeom>
            <a:avLst/>
            <a:gdLst/>
            <a:ahLst/>
            <a:cxnLst>
              <a:cxn ang="0">
                <a:pos x="0" y="0"/>
              </a:cxn>
              <a:cxn ang="0">
                <a:pos x="14" y="0"/>
              </a:cxn>
              <a:cxn ang="0">
                <a:pos x="17" y="0"/>
              </a:cxn>
            </a:cxnLst>
            <a:rect l="0" t="0" r="r" b="b"/>
            <a:pathLst>
              <a:path w="18" h="1">
                <a:moveTo>
                  <a:pt x="0" y="0"/>
                </a:moveTo>
                <a:lnTo>
                  <a:pt x="14" y="0"/>
                </a:lnTo>
                <a:lnTo>
                  <a:pt x="17"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5" name="Freeform 57"/>
          <p:cNvSpPr>
            <a:spLocks/>
          </p:cNvSpPr>
          <p:nvPr/>
        </p:nvSpPr>
        <p:spPr bwMode="auto">
          <a:xfrm>
            <a:off x="2674938" y="1155700"/>
            <a:ext cx="31750" cy="26988"/>
          </a:xfrm>
          <a:custGeom>
            <a:avLst/>
            <a:gdLst/>
            <a:ahLst/>
            <a:cxnLst>
              <a:cxn ang="0">
                <a:pos x="0" y="0"/>
              </a:cxn>
              <a:cxn ang="0">
                <a:pos x="17" y="10"/>
              </a:cxn>
              <a:cxn ang="0">
                <a:pos x="19" y="16"/>
              </a:cxn>
            </a:cxnLst>
            <a:rect l="0" t="0" r="r" b="b"/>
            <a:pathLst>
              <a:path w="20" h="17">
                <a:moveTo>
                  <a:pt x="0" y="0"/>
                </a:moveTo>
                <a:lnTo>
                  <a:pt x="17" y="10"/>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6" name="Freeform 58"/>
          <p:cNvSpPr>
            <a:spLocks/>
          </p:cNvSpPr>
          <p:nvPr/>
        </p:nvSpPr>
        <p:spPr bwMode="auto">
          <a:xfrm>
            <a:off x="2701925" y="1158875"/>
            <a:ext cx="31750" cy="1588"/>
          </a:xfrm>
          <a:custGeom>
            <a:avLst/>
            <a:gdLst/>
            <a:ahLst/>
            <a:cxnLst>
              <a:cxn ang="0">
                <a:pos x="0" y="0"/>
              </a:cxn>
              <a:cxn ang="0">
                <a:pos x="17" y="0"/>
              </a:cxn>
              <a:cxn ang="0">
                <a:pos x="19" y="0"/>
              </a:cxn>
            </a:cxnLst>
            <a:rect l="0" t="0" r="r" b="b"/>
            <a:pathLst>
              <a:path w="20" h="1">
                <a:moveTo>
                  <a:pt x="0" y="0"/>
                </a:moveTo>
                <a:lnTo>
                  <a:pt x="17" y="0"/>
                </a:lnTo>
                <a:lnTo>
                  <a:pt x="19"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7" name="Freeform 59"/>
          <p:cNvSpPr>
            <a:spLocks/>
          </p:cNvSpPr>
          <p:nvPr/>
        </p:nvSpPr>
        <p:spPr bwMode="auto">
          <a:xfrm>
            <a:off x="2728913" y="1158875"/>
            <a:ext cx="26987" cy="26988"/>
          </a:xfrm>
          <a:custGeom>
            <a:avLst/>
            <a:gdLst/>
            <a:ahLst/>
            <a:cxnLst>
              <a:cxn ang="0">
                <a:pos x="0" y="0"/>
              </a:cxn>
              <a:cxn ang="0">
                <a:pos x="14" y="6"/>
              </a:cxn>
              <a:cxn ang="0">
                <a:pos x="16" y="16"/>
              </a:cxn>
            </a:cxnLst>
            <a:rect l="0" t="0" r="r" b="b"/>
            <a:pathLst>
              <a:path w="17" h="17">
                <a:moveTo>
                  <a:pt x="0" y="0"/>
                </a:moveTo>
                <a:lnTo>
                  <a:pt x="14" y="6"/>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8" name="Freeform 60"/>
          <p:cNvSpPr>
            <a:spLocks/>
          </p:cNvSpPr>
          <p:nvPr/>
        </p:nvSpPr>
        <p:spPr bwMode="auto">
          <a:xfrm>
            <a:off x="2751138" y="1160463"/>
            <a:ext cx="31750" cy="26987"/>
          </a:xfrm>
          <a:custGeom>
            <a:avLst/>
            <a:gdLst/>
            <a:ahLst/>
            <a:cxnLst>
              <a:cxn ang="0">
                <a:pos x="0" y="0"/>
              </a:cxn>
              <a:cxn ang="0">
                <a:pos x="17" y="9"/>
              </a:cxn>
              <a:cxn ang="0">
                <a:pos x="19" y="16"/>
              </a:cxn>
            </a:cxnLst>
            <a:rect l="0" t="0" r="r" b="b"/>
            <a:pathLst>
              <a:path w="20" h="17">
                <a:moveTo>
                  <a:pt x="0" y="0"/>
                </a:moveTo>
                <a:lnTo>
                  <a:pt x="17" y="9"/>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69" name="Freeform 61"/>
          <p:cNvSpPr>
            <a:spLocks/>
          </p:cNvSpPr>
          <p:nvPr/>
        </p:nvSpPr>
        <p:spPr bwMode="auto">
          <a:xfrm>
            <a:off x="2778125" y="1166813"/>
            <a:ext cx="28575" cy="26987"/>
          </a:xfrm>
          <a:custGeom>
            <a:avLst/>
            <a:gdLst/>
            <a:ahLst/>
            <a:cxnLst>
              <a:cxn ang="0">
                <a:pos x="0" y="0"/>
              </a:cxn>
              <a:cxn ang="0">
                <a:pos x="15" y="10"/>
              </a:cxn>
              <a:cxn ang="0">
                <a:pos x="17" y="16"/>
              </a:cxn>
            </a:cxnLst>
            <a:rect l="0" t="0" r="r" b="b"/>
            <a:pathLst>
              <a:path w="18" h="17">
                <a:moveTo>
                  <a:pt x="0" y="0"/>
                </a:moveTo>
                <a:lnTo>
                  <a:pt x="15" y="10"/>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0" name="Freeform 62"/>
          <p:cNvSpPr>
            <a:spLocks/>
          </p:cNvSpPr>
          <p:nvPr/>
        </p:nvSpPr>
        <p:spPr bwMode="auto">
          <a:xfrm>
            <a:off x="2801938" y="1168400"/>
            <a:ext cx="30162" cy="26988"/>
          </a:xfrm>
          <a:custGeom>
            <a:avLst/>
            <a:gdLst/>
            <a:ahLst/>
            <a:cxnLst>
              <a:cxn ang="0">
                <a:pos x="0" y="0"/>
              </a:cxn>
              <a:cxn ang="0">
                <a:pos x="16" y="9"/>
              </a:cxn>
              <a:cxn ang="0">
                <a:pos x="18" y="16"/>
              </a:cxn>
            </a:cxnLst>
            <a:rect l="0" t="0" r="r" b="b"/>
            <a:pathLst>
              <a:path w="19" h="17">
                <a:moveTo>
                  <a:pt x="0" y="0"/>
                </a:moveTo>
                <a:lnTo>
                  <a:pt x="16" y="9"/>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1" name="Freeform 63"/>
          <p:cNvSpPr>
            <a:spLocks/>
          </p:cNvSpPr>
          <p:nvPr/>
        </p:nvSpPr>
        <p:spPr bwMode="auto">
          <a:xfrm>
            <a:off x="2827338" y="1174750"/>
            <a:ext cx="33337" cy="26988"/>
          </a:xfrm>
          <a:custGeom>
            <a:avLst/>
            <a:gdLst/>
            <a:ahLst/>
            <a:cxnLst>
              <a:cxn ang="0">
                <a:pos x="0" y="0"/>
              </a:cxn>
              <a:cxn ang="0">
                <a:pos x="18" y="9"/>
              </a:cxn>
              <a:cxn ang="0">
                <a:pos x="20" y="16"/>
              </a:cxn>
            </a:cxnLst>
            <a:rect l="0" t="0" r="r" b="b"/>
            <a:pathLst>
              <a:path w="21" h="17">
                <a:moveTo>
                  <a:pt x="0" y="0"/>
                </a:moveTo>
                <a:lnTo>
                  <a:pt x="18" y="9"/>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2" name="Freeform 64"/>
          <p:cNvSpPr>
            <a:spLocks/>
          </p:cNvSpPr>
          <p:nvPr/>
        </p:nvSpPr>
        <p:spPr bwMode="auto">
          <a:xfrm>
            <a:off x="2857500" y="1177925"/>
            <a:ext cx="33338" cy="26988"/>
          </a:xfrm>
          <a:custGeom>
            <a:avLst/>
            <a:gdLst/>
            <a:ahLst/>
            <a:cxnLst>
              <a:cxn ang="0">
                <a:pos x="0" y="0"/>
              </a:cxn>
              <a:cxn ang="0">
                <a:pos x="18" y="13"/>
              </a:cxn>
              <a:cxn ang="0">
                <a:pos x="20" y="16"/>
              </a:cxn>
            </a:cxnLst>
            <a:rect l="0" t="0" r="r" b="b"/>
            <a:pathLst>
              <a:path w="21" h="17">
                <a:moveTo>
                  <a:pt x="0" y="0"/>
                </a:moveTo>
                <a:lnTo>
                  <a:pt x="18" y="13"/>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3" name="Freeform 65"/>
          <p:cNvSpPr>
            <a:spLocks/>
          </p:cNvSpPr>
          <p:nvPr/>
        </p:nvSpPr>
        <p:spPr bwMode="auto">
          <a:xfrm>
            <a:off x="2886075" y="1187450"/>
            <a:ext cx="36513" cy="26988"/>
          </a:xfrm>
          <a:custGeom>
            <a:avLst/>
            <a:gdLst/>
            <a:ahLst/>
            <a:cxnLst>
              <a:cxn ang="0">
                <a:pos x="0" y="0"/>
              </a:cxn>
              <a:cxn ang="0">
                <a:pos x="20" y="9"/>
              </a:cxn>
              <a:cxn ang="0">
                <a:pos x="22" y="16"/>
              </a:cxn>
            </a:cxnLst>
            <a:rect l="0" t="0" r="r" b="b"/>
            <a:pathLst>
              <a:path w="23" h="17">
                <a:moveTo>
                  <a:pt x="0" y="0"/>
                </a:moveTo>
                <a:lnTo>
                  <a:pt x="20" y="9"/>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4" name="Freeform 66"/>
          <p:cNvSpPr>
            <a:spLocks/>
          </p:cNvSpPr>
          <p:nvPr/>
        </p:nvSpPr>
        <p:spPr bwMode="auto">
          <a:xfrm>
            <a:off x="2917825" y="1192213"/>
            <a:ext cx="33338" cy="26987"/>
          </a:xfrm>
          <a:custGeom>
            <a:avLst/>
            <a:gdLst/>
            <a:ahLst/>
            <a:cxnLst>
              <a:cxn ang="0">
                <a:pos x="0" y="0"/>
              </a:cxn>
              <a:cxn ang="0">
                <a:pos x="18" y="11"/>
              </a:cxn>
              <a:cxn ang="0">
                <a:pos x="20" y="16"/>
              </a:cxn>
            </a:cxnLst>
            <a:rect l="0" t="0" r="r" b="b"/>
            <a:pathLst>
              <a:path w="21" h="17">
                <a:moveTo>
                  <a:pt x="0" y="0"/>
                </a:moveTo>
                <a:lnTo>
                  <a:pt x="18" y="11"/>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5" name="Freeform 67"/>
          <p:cNvSpPr>
            <a:spLocks/>
          </p:cNvSpPr>
          <p:nvPr/>
        </p:nvSpPr>
        <p:spPr bwMode="auto">
          <a:xfrm>
            <a:off x="2947988" y="1200150"/>
            <a:ext cx="36512" cy="26988"/>
          </a:xfrm>
          <a:custGeom>
            <a:avLst/>
            <a:gdLst/>
            <a:ahLst/>
            <a:cxnLst>
              <a:cxn ang="0">
                <a:pos x="0" y="0"/>
              </a:cxn>
              <a:cxn ang="0">
                <a:pos x="20" y="12"/>
              </a:cxn>
              <a:cxn ang="0">
                <a:pos x="22" y="16"/>
              </a:cxn>
            </a:cxnLst>
            <a:rect l="0" t="0" r="r" b="b"/>
            <a:pathLst>
              <a:path w="23" h="17">
                <a:moveTo>
                  <a:pt x="0" y="0"/>
                </a:moveTo>
                <a:lnTo>
                  <a:pt x="20" y="12"/>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6" name="Freeform 68"/>
          <p:cNvSpPr>
            <a:spLocks/>
          </p:cNvSpPr>
          <p:nvPr/>
        </p:nvSpPr>
        <p:spPr bwMode="auto">
          <a:xfrm>
            <a:off x="2979738" y="1208088"/>
            <a:ext cx="33337" cy="26987"/>
          </a:xfrm>
          <a:custGeom>
            <a:avLst/>
            <a:gdLst/>
            <a:ahLst/>
            <a:cxnLst>
              <a:cxn ang="0">
                <a:pos x="0" y="0"/>
              </a:cxn>
              <a:cxn ang="0">
                <a:pos x="18" y="9"/>
              </a:cxn>
              <a:cxn ang="0">
                <a:pos x="20" y="16"/>
              </a:cxn>
            </a:cxnLst>
            <a:rect l="0" t="0" r="r" b="b"/>
            <a:pathLst>
              <a:path w="21" h="17">
                <a:moveTo>
                  <a:pt x="0" y="0"/>
                </a:moveTo>
                <a:lnTo>
                  <a:pt x="18" y="9"/>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7" name="Freeform 69"/>
          <p:cNvSpPr>
            <a:spLocks/>
          </p:cNvSpPr>
          <p:nvPr/>
        </p:nvSpPr>
        <p:spPr bwMode="auto">
          <a:xfrm>
            <a:off x="3009900" y="1212850"/>
            <a:ext cx="33338" cy="26988"/>
          </a:xfrm>
          <a:custGeom>
            <a:avLst/>
            <a:gdLst/>
            <a:ahLst/>
            <a:cxnLst>
              <a:cxn ang="0">
                <a:pos x="0" y="0"/>
              </a:cxn>
              <a:cxn ang="0">
                <a:pos x="18" y="11"/>
              </a:cxn>
              <a:cxn ang="0">
                <a:pos x="20" y="16"/>
              </a:cxn>
            </a:cxnLst>
            <a:rect l="0" t="0" r="r" b="b"/>
            <a:pathLst>
              <a:path w="21" h="17">
                <a:moveTo>
                  <a:pt x="0" y="0"/>
                </a:moveTo>
                <a:lnTo>
                  <a:pt x="18" y="11"/>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8" name="Freeform 70"/>
          <p:cNvSpPr>
            <a:spLocks/>
          </p:cNvSpPr>
          <p:nvPr/>
        </p:nvSpPr>
        <p:spPr bwMode="auto">
          <a:xfrm>
            <a:off x="3038475" y="1220788"/>
            <a:ext cx="36513" cy="26987"/>
          </a:xfrm>
          <a:custGeom>
            <a:avLst/>
            <a:gdLst/>
            <a:ahLst/>
            <a:cxnLst>
              <a:cxn ang="0">
                <a:pos x="0" y="0"/>
              </a:cxn>
              <a:cxn ang="0">
                <a:pos x="20" y="10"/>
              </a:cxn>
              <a:cxn ang="0">
                <a:pos x="22" y="16"/>
              </a:cxn>
            </a:cxnLst>
            <a:rect l="0" t="0" r="r" b="b"/>
            <a:pathLst>
              <a:path w="23" h="17">
                <a:moveTo>
                  <a:pt x="0" y="0"/>
                </a:moveTo>
                <a:lnTo>
                  <a:pt x="20" y="10"/>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79" name="Freeform 71"/>
          <p:cNvSpPr>
            <a:spLocks/>
          </p:cNvSpPr>
          <p:nvPr/>
        </p:nvSpPr>
        <p:spPr bwMode="auto">
          <a:xfrm>
            <a:off x="3070225" y="1228725"/>
            <a:ext cx="33338" cy="26988"/>
          </a:xfrm>
          <a:custGeom>
            <a:avLst/>
            <a:gdLst/>
            <a:ahLst/>
            <a:cxnLst>
              <a:cxn ang="0">
                <a:pos x="0" y="0"/>
              </a:cxn>
              <a:cxn ang="0">
                <a:pos x="18" y="12"/>
              </a:cxn>
              <a:cxn ang="0">
                <a:pos x="20" y="16"/>
              </a:cxn>
            </a:cxnLst>
            <a:rect l="0" t="0" r="r" b="b"/>
            <a:pathLst>
              <a:path w="21" h="17">
                <a:moveTo>
                  <a:pt x="0" y="0"/>
                </a:moveTo>
                <a:lnTo>
                  <a:pt x="18" y="12"/>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0" name="Freeform 72"/>
          <p:cNvSpPr>
            <a:spLocks/>
          </p:cNvSpPr>
          <p:nvPr/>
        </p:nvSpPr>
        <p:spPr bwMode="auto">
          <a:xfrm>
            <a:off x="3100388" y="1236663"/>
            <a:ext cx="33337" cy="26987"/>
          </a:xfrm>
          <a:custGeom>
            <a:avLst/>
            <a:gdLst/>
            <a:ahLst/>
            <a:cxnLst>
              <a:cxn ang="0">
                <a:pos x="0" y="0"/>
              </a:cxn>
              <a:cxn ang="0">
                <a:pos x="18" y="10"/>
              </a:cxn>
              <a:cxn ang="0">
                <a:pos x="20" y="16"/>
              </a:cxn>
            </a:cxnLst>
            <a:rect l="0" t="0" r="r" b="b"/>
            <a:pathLst>
              <a:path w="21" h="17">
                <a:moveTo>
                  <a:pt x="0" y="0"/>
                </a:moveTo>
                <a:lnTo>
                  <a:pt x="18" y="10"/>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1" name="Freeform 73"/>
          <p:cNvSpPr>
            <a:spLocks/>
          </p:cNvSpPr>
          <p:nvPr/>
        </p:nvSpPr>
        <p:spPr bwMode="auto">
          <a:xfrm>
            <a:off x="3128963" y="1244600"/>
            <a:ext cx="39687" cy="26988"/>
          </a:xfrm>
          <a:custGeom>
            <a:avLst/>
            <a:gdLst/>
            <a:ahLst/>
            <a:cxnLst>
              <a:cxn ang="0">
                <a:pos x="0" y="0"/>
              </a:cxn>
              <a:cxn ang="0">
                <a:pos x="22" y="12"/>
              </a:cxn>
              <a:cxn ang="0">
                <a:pos x="24" y="16"/>
              </a:cxn>
            </a:cxnLst>
            <a:rect l="0" t="0" r="r" b="b"/>
            <a:pathLst>
              <a:path w="25" h="17">
                <a:moveTo>
                  <a:pt x="0" y="0"/>
                </a:moveTo>
                <a:lnTo>
                  <a:pt x="22" y="12"/>
                </a:lnTo>
                <a:lnTo>
                  <a:pt x="24"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2" name="Freeform 74"/>
          <p:cNvSpPr>
            <a:spLocks/>
          </p:cNvSpPr>
          <p:nvPr/>
        </p:nvSpPr>
        <p:spPr bwMode="auto">
          <a:xfrm>
            <a:off x="3163888" y="1254125"/>
            <a:ext cx="36512" cy="26988"/>
          </a:xfrm>
          <a:custGeom>
            <a:avLst/>
            <a:gdLst/>
            <a:ahLst/>
            <a:cxnLst>
              <a:cxn ang="0">
                <a:pos x="0" y="0"/>
              </a:cxn>
              <a:cxn ang="0">
                <a:pos x="20" y="10"/>
              </a:cxn>
              <a:cxn ang="0">
                <a:pos x="22" y="16"/>
              </a:cxn>
            </a:cxnLst>
            <a:rect l="0" t="0" r="r" b="b"/>
            <a:pathLst>
              <a:path w="23" h="17">
                <a:moveTo>
                  <a:pt x="0" y="0"/>
                </a:moveTo>
                <a:lnTo>
                  <a:pt x="20" y="10"/>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3" name="Freeform 75"/>
          <p:cNvSpPr>
            <a:spLocks/>
          </p:cNvSpPr>
          <p:nvPr/>
        </p:nvSpPr>
        <p:spPr bwMode="auto">
          <a:xfrm>
            <a:off x="3195638" y="1262063"/>
            <a:ext cx="36512" cy="26987"/>
          </a:xfrm>
          <a:custGeom>
            <a:avLst/>
            <a:gdLst/>
            <a:ahLst/>
            <a:cxnLst>
              <a:cxn ang="0">
                <a:pos x="0" y="0"/>
              </a:cxn>
              <a:cxn ang="0">
                <a:pos x="20" y="14"/>
              </a:cxn>
              <a:cxn ang="0">
                <a:pos x="22" y="16"/>
              </a:cxn>
            </a:cxnLst>
            <a:rect l="0" t="0" r="r" b="b"/>
            <a:pathLst>
              <a:path w="23" h="17">
                <a:moveTo>
                  <a:pt x="0" y="0"/>
                </a:moveTo>
                <a:lnTo>
                  <a:pt x="20" y="14"/>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4" name="Freeform 76"/>
          <p:cNvSpPr>
            <a:spLocks/>
          </p:cNvSpPr>
          <p:nvPr/>
        </p:nvSpPr>
        <p:spPr bwMode="auto">
          <a:xfrm>
            <a:off x="3227388" y="1274763"/>
            <a:ext cx="36512" cy="26987"/>
          </a:xfrm>
          <a:custGeom>
            <a:avLst/>
            <a:gdLst/>
            <a:ahLst/>
            <a:cxnLst>
              <a:cxn ang="0">
                <a:pos x="0" y="0"/>
              </a:cxn>
              <a:cxn ang="0">
                <a:pos x="20" y="13"/>
              </a:cxn>
              <a:cxn ang="0">
                <a:pos x="22" y="16"/>
              </a:cxn>
            </a:cxnLst>
            <a:rect l="0" t="0" r="r" b="b"/>
            <a:pathLst>
              <a:path w="23" h="17">
                <a:moveTo>
                  <a:pt x="0" y="0"/>
                </a:moveTo>
                <a:lnTo>
                  <a:pt x="20" y="13"/>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5" name="Freeform 77"/>
          <p:cNvSpPr>
            <a:spLocks/>
          </p:cNvSpPr>
          <p:nvPr/>
        </p:nvSpPr>
        <p:spPr bwMode="auto">
          <a:xfrm>
            <a:off x="3260725" y="1282700"/>
            <a:ext cx="34925" cy="26988"/>
          </a:xfrm>
          <a:custGeom>
            <a:avLst/>
            <a:gdLst/>
            <a:ahLst/>
            <a:cxnLst>
              <a:cxn ang="0">
                <a:pos x="0" y="0"/>
              </a:cxn>
              <a:cxn ang="0">
                <a:pos x="20" y="11"/>
              </a:cxn>
              <a:cxn ang="0">
                <a:pos x="21" y="16"/>
              </a:cxn>
            </a:cxnLst>
            <a:rect l="0" t="0" r="r" b="b"/>
            <a:pathLst>
              <a:path w="22" h="17">
                <a:moveTo>
                  <a:pt x="0" y="0"/>
                </a:moveTo>
                <a:lnTo>
                  <a:pt x="20" y="11"/>
                </a:lnTo>
                <a:lnTo>
                  <a:pt x="21"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6" name="Freeform 78"/>
          <p:cNvSpPr>
            <a:spLocks/>
          </p:cNvSpPr>
          <p:nvPr/>
        </p:nvSpPr>
        <p:spPr bwMode="auto">
          <a:xfrm>
            <a:off x="3292475" y="1292225"/>
            <a:ext cx="34925" cy="26988"/>
          </a:xfrm>
          <a:custGeom>
            <a:avLst/>
            <a:gdLst/>
            <a:ahLst/>
            <a:cxnLst>
              <a:cxn ang="0">
                <a:pos x="0" y="0"/>
              </a:cxn>
              <a:cxn ang="0">
                <a:pos x="20" y="12"/>
              </a:cxn>
              <a:cxn ang="0">
                <a:pos x="21" y="16"/>
              </a:cxn>
            </a:cxnLst>
            <a:rect l="0" t="0" r="r" b="b"/>
            <a:pathLst>
              <a:path w="22" h="17">
                <a:moveTo>
                  <a:pt x="0" y="0"/>
                </a:moveTo>
                <a:lnTo>
                  <a:pt x="20" y="12"/>
                </a:lnTo>
                <a:lnTo>
                  <a:pt x="21"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7" name="Freeform 79"/>
          <p:cNvSpPr>
            <a:spLocks/>
          </p:cNvSpPr>
          <p:nvPr/>
        </p:nvSpPr>
        <p:spPr bwMode="auto">
          <a:xfrm>
            <a:off x="3324225" y="1301750"/>
            <a:ext cx="34925" cy="26988"/>
          </a:xfrm>
          <a:custGeom>
            <a:avLst/>
            <a:gdLst/>
            <a:ahLst/>
            <a:cxnLst>
              <a:cxn ang="0">
                <a:pos x="0" y="0"/>
              </a:cxn>
              <a:cxn ang="0">
                <a:pos x="20" y="13"/>
              </a:cxn>
              <a:cxn ang="0">
                <a:pos x="21" y="16"/>
              </a:cxn>
            </a:cxnLst>
            <a:rect l="0" t="0" r="r" b="b"/>
            <a:pathLst>
              <a:path w="22" h="17">
                <a:moveTo>
                  <a:pt x="0" y="0"/>
                </a:moveTo>
                <a:lnTo>
                  <a:pt x="20" y="13"/>
                </a:lnTo>
                <a:lnTo>
                  <a:pt x="21"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8" name="Freeform 80"/>
          <p:cNvSpPr>
            <a:spLocks/>
          </p:cNvSpPr>
          <p:nvPr/>
        </p:nvSpPr>
        <p:spPr bwMode="auto">
          <a:xfrm>
            <a:off x="3355975" y="1316038"/>
            <a:ext cx="38100" cy="26987"/>
          </a:xfrm>
          <a:custGeom>
            <a:avLst/>
            <a:gdLst/>
            <a:ahLst/>
            <a:cxnLst>
              <a:cxn ang="0">
                <a:pos x="0" y="0"/>
              </a:cxn>
              <a:cxn ang="0">
                <a:pos x="20" y="12"/>
              </a:cxn>
              <a:cxn ang="0">
                <a:pos x="23" y="16"/>
              </a:cxn>
            </a:cxnLst>
            <a:rect l="0" t="0" r="r" b="b"/>
            <a:pathLst>
              <a:path w="24" h="17">
                <a:moveTo>
                  <a:pt x="0" y="0"/>
                </a:moveTo>
                <a:lnTo>
                  <a:pt x="20" y="12"/>
                </a:lnTo>
                <a:lnTo>
                  <a:pt x="23"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89" name="Freeform 81"/>
          <p:cNvSpPr>
            <a:spLocks/>
          </p:cNvSpPr>
          <p:nvPr/>
        </p:nvSpPr>
        <p:spPr bwMode="auto">
          <a:xfrm>
            <a:off x="3387725" y="1325563"/>
            <a:ext cx="38100" cy="26987"/>
          </a:xfrm>
          <a:custGeom>
            <a:avLst/>
            <a:gdLst/>
            <a:ahLst/>
            <a:cxnLst>
              <a:cxn ang="0">
                <a:pos x="0" y="0"/>
              </a:cxn>
              <a:cxn ang="0">
                <a:pos x="20" y="12"/>
              </a:cxn>
              <a:cxn ang="0">
                <a:pos x="23" y="16"/>
              </a:cxn>
            </a:cxnLst>
            <a:rect l="0" t="0" r="r" b="b"/>
            <a:pathLst>
              <a:path w="24" h="17">
                <a:moveTo>
                  <a:pt x="0" y="0"/>
                </a:moveTo>
                <a:lnTo>
                  <a:pt x="20" y="12"/>
                </a:lnTo>
                <a:lnTo>
                  <a:pt x="23"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0" name="Freeform 82"/>
          <p:cNvSpPr>
            <a:spLocks/>
          </p:cNvSpPr>
          <p:nvPr/>
        </p:nvSpPr>
        <p:spPr bwMode="auto">
          <a:xfrm>
            <a:off x="3419475" y="1336675"/>
            <a:ext cx="36513" cy="26988"/>
          </a:xfrm>
          <a:custGeom>
            <a:avLst/>
            <a:gdLst/>
            <a:ahLst/>
            <a:cxnLst>
              <a:cxn ang="0">
                <a:pos x="0" y="0"/>
              </a:cxn>
              <a:cxn ang="0">
                <a:pos x="19" y="12"/>
              </a:cxn>
              <a:cxn ang="0">
                <a:pos x="22" y="16"/>
              </a:cxn>
            </a:cxnLst>
            <a:rect l="0" t="0" r="r" b="b"/>
            <a:pathLst>
              <a:path w="23" h="17">
                <a:moveTo>
                  <a:pt x="0" y="0"/>
                </a:moveTo>
                <a:lnTo>
                  <a:pt x="19" y="12"/>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1" name="Freeform 83"/>
          <p:cNvSpPr>
            <a:spLocks/>
          </p:cNvSpPr>
          <p:nvPr/>
        </p:nvSpPr>
        <p:spPr bwMode="auto">
          <a:xfrm>
            <a:off x="3449638" y="1350963"/>
            <a:ext cx="30162" cy="26987"/>
          </a:xfrm>
          <a:custGeom>
            <a:avLst/>
            <a:gdLst/>
            <a:ahLst/>
            <a:cxnLst>
              <a:cxn ang="0">
                <a:pos x="0" y="0"/>
              </a:cxn>
              <a:cxn ang="0">
                <a:pos x="17" y="11"/>
              </a:cxn>
              <a:cxn ang="0">
                <a:pos x="18" y="16"/>
              </a:cxn>
            </a:cxnLst>
            <a:rect l="0" t="0" r="r" b="b"/>
            <a:pathLst>
              <a:path w="19" h="17">
                <a:moveTo>
                  <a:pt x="0" y="0"/>
                </a:moveTo>
                <a:lnTo>
                  <a:pt x="17" y="11"/>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2" name="Freeform 84"/>
          <p:cNvSpPr>
            <a:spLocks/>
          </p:cNvSpPr>
          <p:nvPr/>
        </p:nvSpPr>
        <p:spPr bwMode="auto">
          <a:xfrm>
            <a:off x="3476625" y="1358900"/>
            <a:ext cx="30163" cy="26988"/>
          </a:xfrm>
          <a:custGeom>
            <a:avLst/>
            <a:gdLst/>
            <a:ahLst/>
            <a:cxnLst>
              <a:cxn ang="0">
                <a:pos x="0" y="0"/>
              </a:cxn>
              <a:cxn ang="0">
                <a:pos x="17" y="14"/>
              </a:cxn>
              <a:cxn ang="0">
                <a:pos x="18" y="16"/>
              </a:cxn>
            </a:cxnLst>
            <a:rect l="0" t="0" r="r" b="b"/>
            <a:pathLst>
              <a:path w="19" h="17">
                <a:moveTo>
                  <a:pt x="0" y="0"/>
                </a:moveTo>
                <a:lnTo>
                  <a:pt x="17" y="14"/>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3" name="Freeform 85"/>
          <p:cNvSpPr>
            <a:spLocks/>
          </p:cNvSpPr>
          <p:nvPr/>
        </p:nvSpPr>
        <p:spPr bwMode="auto">
          <a:xfrm>
            <a:off x="3503613" y="1371600"/>
            <a:ext cx="30162" cy="26988"/>
          </a:xfrm>
          <a:custGeom>
            <a:avLst/>
            <a:gdLst/>
            <a:ahLst/>
            <a:cxnLst>
              <a:cxn ang="0">
                <a:pos x="0" y="0"/>
              </a:cxn>
              <a:cxn ang="0">
                <a:pos x="15" y="12"/>
              </a:cxn>
              <a:cxn ang="0">
                <a:pos x="18" y="16"/>
              </a:cxn>
            </a:cxnLst>
            <a:rect l="0" t="0" r="r" b="b"/>
            <a:pathLst>
              <a:path w="19" h="17">
                <a:moveTo>
                  <a:pt x="0" y="0"/>
                </a:moveTo>
                <a:lnTo>
                  <a:pt x="15" y="12"/>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4" name="Freeform 86"/>
          <p:cNvSpPr>
            <a:spLocks/>
          </p:cNvSpPr>
          <p:nvPr/>
        </p:nvSpPr>
        <p:spPr bwMode="auto">
          <a:xfrm>
            <a:off x="3527425" y="1382713"/>
            <a:ext cx="28575" cy="26987"/>
          </a:xfrm>
          <a:custGeom>
            <a:avLst/>
            <a:gdLst/>
            <a:ahLst/>
            <a:cxnLst>
              <a:cxn ang="0">
                <a:pos x="0" y="0"/>
              </a:cxn>
              <a:cxn ang="0">
                <a:pos x="15" y="11"/>
              </a:cxn>
              <a:cxn ang="0">
                <a:pos x="17" y="16"/>
              </a:cxn>
            </a:cxnLst>
            <a:rect l="0" t="0" r="r" b="b"/>
            <a:pathLst>
              <a:path w="18" h="17">
                <a:moveTo>
                  <a:pt x="0" y="0"/>
                </a:moveTo>
                <a:lnTo>
                  <a:pt x="15" y="11"/>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5" name="Freeform 87"/>
          <p:cNvSpPr>
            <a:spLocks/>
          </p:cNvSpPr>
          <p:nvPr/>
        </p:nvSpPr>
        <p:spPr bwMode="auto">
          <a:xfrm>
            <a:off x="3552825" y="1393825"/>
            <a:ext cx="30163" cy="26988"/>
          </a:xfrm>
          <a:custGeom>
            <a:avLst/>
            <a:gdLst/>
            <a:ahLst/>
            <a:cxnLst>
              <a:cxn ang="0">
                <a:pos x="0" y="0"/>
              </a:cxn>
              <a:cxn ang="0">
                <a:pos x="17" y="12"/>
              </a:cxn>
              <a:cxn ang="0">
                <a:pos x="18" y="16"/>
              </a:cxn>
            </a:cxnLst>
            <a:rect l="0" t="0" r="r" b="b"/>
            <a:pathLst>
              <a:path w="19" h="17">
                <a:moveTo>
                  <a:pt x="0" y="0"/>
                </a:moveTo>
                <a:lnTo>
                  <a:pt x="17" y="12"/>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6" name="Freeform 88"/>
          <p:cNvSpPr>
            <a:spLocks/>
          </p:cNvSpPr>
          <p:nvPr/>
        </p:nvSpPr>
        <p:spPr bwMode="auto">
          <a:xfrm>
            <a:off x="3579813" y="1404938"/>
            <a:ext cx="30162" cy="26987"/>
          </a:xfrm>
          <a:custGeom>
            <a:avLst/>
            <a:gdLst/>
            <a:ahLst/>
            <a:cxnLst>
              <a:cxn ang="0">
                <a:pos x="0" y="0"/>
              </a:cxn>
              <a:cxn ang="0">
                <a:pos x="15" y="12"/>
              </a:cxn>
              <a:cxn ang="0">
                <a:pos x="18" y="16"/>
              </a:cxn>
            </a:cxnLst>
            <a:rect l="0" t="0" r="r" b="b"/>
            <a:pathLst>
              <a:path w="19" h="17">
                <a:moveTo>
                  <a:pt x="0" y="0"/>
                </a:moveTo>
                <a:lnTo>
                  <a:pt x="15" y="12"/>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7" name="Freeform 89"/>
          <p:cNvSpPr>
            <a:spLocks/>
          </p:cNvSpPr>
          <p:nvPr/>
        </p:nvSpPr>
        <p:spPr bwMode="auto">
          <a:xfrm>
            <a:off x="3603625" y="1419225"/>
            <a:ext cx="28575" cy="26988"/>
          </a:xfrm>
          <a:custGeom>
            <a:avLst/>
            <a:gdLst/>
            <a:ahLst/>
            <a:cxnLst>
              <a:cxn ang="0">
                <a:pos x="0" y="0"/>
              </a:cxn>
              <a:cxn ang="0">
                <a:pos x="15" y="13"/>
              </a:cxn>
              <a:cxn ang="0">
                <a:pos x="17" y="16"/>
              </a:cxn>
            </a:cxnLst>
            <a:rect l="0" t="0" r="r" b="b"/>
            <a:pathLst>
              <a:path w="18" h="17">
                <a:moveTo>
                  <a:pt x="0" y="0"/>
                </a:moveTo>
                <a:lnTo>
                  <a:pt x="15" y="13"/>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8" name="Freeform 90"/>
          <p:cNvSpPr>
            <a:spLocks/>
          </p:cNvSpPr>
          <p:nvPr/>
        </p:nvSpPr>
        <p:spPr bwMode="auto">
          <a:xfrm>
            <a:off x="3629025" y="1431925"/>
            <a:ext cx="28575" cy="26988"/>
          </a:xfrm>
          <a:custGeom>
            <a:avLst/>
            <a:gdLst/>
            <a:ahLst/>
            <a:cxnLst>
              <a:cxn ang="0">
                <a:pos x="0" y="0"/>
              </a:cxn>
              <a:cxn ang="0">
                <a:pos x="14" y="13"/>
              </a:cxn>
              <a:cxn ang="0">
                <a:pos x="17" y="16"/>
              </a:cxn>
            </a:cxnLst>
            <a:rect l="0" t="0" r="r" b="b"/>
            <a:pathLst>
              <a:path w="18" h="17">
                <a:moveTo>
                  <a:pt x="0" y="0"/>
                </a:moveTo>
                <a:lnTo>
                  <a:pt x="14" y="13"/>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699" name="Freeform 91"/>
          <p:cNvSpPr>
            <a:spLocks/>
          </p:cNvSpPr>
          <p:nvPr/>
        </p:nvSpPr>
        <p:spPr bwMode="auto">
          <a:xfrm>
            <a:off x="3651250" y="1447800"/>
            <a:ext cx="30163" cy="26988"/>
          </a:xfrm>
          <a:custGeom>
            <a:avLst/>
            <a:gdLst/>
            <a:ahLst/>
            <a:cxnLst>
              <a:cxn ang="0">
                <a:pos x="0" y="0"/>
              </a:cxn>
              <a:cxn ang="0">
                <a:pos x="17" y="12"/>
              </a:cxn>
              <a:cxn ang="0">
                <a:pos x="18" y="16"/>
              </a:cxn>
            </a:cxnLst>
            <a:rect l="0" t="0" r="r" b="b"/>
            <a:pathLst>
              <a:path w="19" h="17">
                <a:moveTo>
                  <a:pt x="0" y="0"/>
                </a:moveTo>
                <a:lnTo>
                  <a:pt x="17" y="12"/>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0" name="Freeform 92"/>
          <p:cNvSpPr>
            <a:spLocks/>
          </p:cNvSpPr>
          <p:nvPr/>
        </p:nvSpPr>
        <p:spPr bwMode="auto">
          <a:xfrm>
            <a:off x="3678238" y="1457325"/>
            <a:ext cx="28575" cy="26988"/>
          </a:xfrm>
          <a:custGeom>
            <a:avLst/>
            <a:gdLst/>
            <a:ahLst/>
            <a:cxnLst>
              <a:cxn ang="0">
                <a:pos x="0" y="0"/>
              </a:cxn>
              <a:cxn ang="0">
                <a:pos x="15" y="13"/>
              </a:cxn>
              <a:cxn ang="0">
                <a:pos x="17" y="16"/>
              </a:cxn>
            </a:cxnLst>
            <a:rect l="0" t="0" r="r" b="b"/>
            <a:pathLst>
              <a:path w="18" h="17">
                <a:moveTo>
                  <a:pt x="0" y="0"/>
                </a:moveTo>
                <a:lnTo>
                  <a:pt x="15" y="13"/>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1" name="Freeform 93"/>
          <p:cNvSpPr>
            <a:spLocks/>
          </p:cNvSpPr>
          <p:nvPr/>
        </p:nvSpPr>
        <p:spPr bwMode="auto">
          <a:xfrm>
            <a:off x="3702050" y="1471613"/>
            <a:ext cx="36513" cy="26987"/>
          </a:xfrm>
          <a:custGeom>
            <a:avLst/>
            <a:gdLst/>
            <a:ahLst/>
            <a:cxnLst>
              <a:cxn ang="0">
                <a:pos x="0" y="0"/>
              </a:cxn>
              <a:cxn ang="0">
                <a:pos x="20" y="13"/>
              </a:cxn>
              <a:cxn ang="0">
                <a:pos x="22" y="16"/>
              </a:cxn>
            </a:cxnLst>
            <a:rect l="0" t="0" r="r" b="b"/>
            <a:pathLst>
              <a:path w="23" h="17">
                <a:moveTo>
                  <a:pt x="0" y="0"/>
                </a:moveTo>
                <a:lnTo>
                  <a:pt x="20" y="13"/>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2" name="Freeform 94"/>
          <p:cNvSpPr>
            <a:spLocks/>
          </p:cNvSpPr>
          <p:nvPr/>
        </p:nvSpPr>
        <p:spPr bwMode="auto">
          <a:xfrm>
            <a:off x="3733800" y="1492250"/>
            <a:ext cx="36513" cy="26988"/>
          </a:xfrm>
          <a:custGeom>
            <a:avLst/>
            <a:gdLst/>
            <a:ahLst/>
            <a:cxnLst>
              <a:cxn ang="0">
                <a:pos x="0" y="0"/>
              </a:cxn>
              <a:cxn ang="0">
                <a:pos x="20" y="12"/>
              </a:cxn>
              <a:cxn ang="0">
                <a:pos x="22" y="16"/>
              </a:cxn>
            </a:cxnLst>
            <a:rect l="0" t="0" r="r" b="b"/>
            <a:pathLst>
              <a:path w="23" h="17">
                <a:moveTo>
                  <a:pt x="0" y="0"/>
                </a:moveTo>
                <a:lnTo>
                  <a:pt x="20" y="12"/>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3" name="Freeform 95"/>
          <p:cNvSpPr>
            <a:spLocks/>
          </p:cNvSpPr>
          <p:nvPr/>
        </p:nvSpPr>
        <p:spPr bwMode="auto">
          <a:xfrm>
            <a:off x="3767138" y="1508125"/>
            <a:ext cx="34925" cy="26988"/>
          </a:xfrm>
          <a:custGeom>
            <a:avLst/>
            <a:gdLst/>
            <a:ahLst/>
            <a:cxnLst>
              <a:cxn ang="0">
                <a:pos x="0" y="0"/>
              </a:cxn>
              <a:cxn ang="0">
                <a:pos x="20" y="14"/>
              </a:cxn>
              <a:cxn ang="0">
                <a:pos x="21" y="16"/>
              </a:cxn>
            </a:cxnLst>
            <a:rect l="0" t="0" r="r" b="b"/>
            <a:pathLst>
              <a:path w="22" h="17">
                <a:moveTo>
                  <a:pt x="0" y="0"/>
                </a:moveTo>
                <a:lnTo>
                  <a:pt x="20" y="14"/>
                </a:lnTo>
                <a:lnTo>
                  <a:pt x="21"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4" name="Freeform 96"/>
          <p:cNvSpPr>
            <a:spLocks/>
          </p:cNvSpPr>
          <p:nvPr/>
        </p:nvSpPr>
        <p:spPr bwMode="auto">
          <a:xfrm>
            <a:off x="3798888" y="1530350"/>
            <a:ext cx="33337" cy="26988"/>
          </a:xfrm>
          <a:custGeom>
            <a:avLst/>
            <a:gdLst/>
            <a:ahLst/>
            <a:cxnLst>
              <a:cxn ang="0">
                <a:pos x="0" y="0"/>
              </a:cxn>
              <a:cxn ang="0">
                <a:pos x="18" y="13"/>
              </a:cxn>
              <a:cxn ang="0">
                <a:pos x="20" y="16"/>
              </a:cxn>
            </a:cxnLst>
            <a:rect l="0" t="0" r="r" b="b"/>
            <a:pathLst>
              <a:path w="21" h="17">
                <a:moveTo>
                  <a:pt x="0" y="0"/>
                </a:moveTo>
                <a:lnTo>
                  <a:pt x="18" y="13"/>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5" name="Freeform 97"/>
          <p:cNvSpPr>
            <a:spLocks/>
          </p:cNvSpPr>
          <p:nvPr/>
        </p:nvSpPr>
        <p:spPr bwMode="auto">
          <a:xfrm>
            <a:off x="3859213" y="1570038"/>
            <a:ext cx="34925" cy="28575"/>
          </a:xfrm>
          <a:custGeom>
            <a:avLst/>
            <a:gdLst/>
            <a:ahLst/>
            <a:cxnLst>
              <a:cxn ang="0">
                <a:pos x="0" y="0"/>
              </a:cxn>
              <a:cxn ang="0">
                <a:pos x="19" y="14"/>
              </a:cxn>
              <a:cxn ang="0">
                <a:pos x="21" y="17"/>
              </a:cxn>
            </a:cxnLst>
            <a:rect l="0" t="0" r="r" b="b"/>
            <a:pathLst>
              <a:path w="22" h="18">
                <a:moveTo>
                  <a:pt x="0" y="0"/>
                </a:moveTo>
                <a:lnTo>
                  <a:pt x="19" y="14"/>
                </a:lnTo>
                <a:lnTo>
                  <a:pt x="21" y="1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6" name="Freeform 98"/>
          <p:cNvSpPr>
            <a:spLocks/>
          </p:cNvSpPr>
          <p:nvPr/>
        </p:nvSpPr>
        <p:spPr bwMode="auto">
          <a:xfrm>
            <a:off x="3889375" y="1592263"/>
            <a:ext cx="33338" cy="26987"/>
          </a:xfrm>
          <a:custGeom>
            <a:avLst/>
            <a:gdLst/>
            <a:ahLst/>
            <a:cxnLst>
              <a:cxn ang="0">
                <a:pos x="0" y="0"/>
              </a:cxn>
              <a:cxn ang="0">
                <a:pos x="17" y="14"/>
              </a:cxn>
              <a:cxn ang="0">
                <a:pos x="20" y="16"/>
              </a:cxn>
            </a:cxnLst>
            <a:rect l="0" t="0" r="r" b="b"/>
            <a:pathLst>
              <a:path w="21" h="17">
                <a:moveTo>
                  <a:pt x="0" y="0"/>
                </a:moveTo>
                <a:lnTo>
                  <a:pt x="17" y="14"/>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7" name="Freeform 99"/>
          <p:cNvSpPr>
            <a:spLocks/>
          </p:cNvSpPr>
          <p:nvPr/>
        </p:nvSpPr>
        <p:spPr bwMode="auto">
          <a:xfrm>
            <a:off x="3916363" y="1612900"/>
            <a:ext cx="36512" cy="28575"/>
          </a:xfrm>
          <a:custGeom>
            <a:avLst/>
            <a:gdLst/>
            <a:ahLst/>
            <a:cxnLst>
              <a:cxn ang="0">
                <a:pos x="0" y="0"/>
              </a:cxn>
              <a:cxn ang="0">
                <a:pos x="19" y="15"/>
              </a:cxn>
              <a:cxn ang="0">
                <a:pos x="22" y="17"/>
              </a:cxn>
            </a:cxnLst>
            <a:rect l="0" t="0" r="r" b="b"/>
            <a:pathLst>
              <a:path w="23" h="18">
                <a:moveTo>
                  <a:pt x="0" y="0"/>
                </a:moveTo>
                <a:lnTo>
                  <a:pt x="19" y="15"/>
                </a:lnTo>
                <a:lnTo>
                  <a:pt x="22" y="1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8" name="Freeform 100"/>
          <p:cNvSpPr>
            <a:spLocks/>
          </p:cNvSpPr>
          <p:nvPr/>
        </p:nvSpPr>
        <p:spPr bwMode="auto">
          <a:xfrm>
            <a:off x="3946525" y="1636713"/>
            <a:ext cx="33338" cy="26987"/>
          </a:xfrm>
          <a:custGeom>
            <a:avLst/>
            <a:gdLst/>
            <a:ahLst/>
            <a:cxnLst>
              <a:cxn ang="0">
                <a:pos x="0" y="0"/>
              </a:cxn>
              <a:cxn ang="0">
                <a:pos x="18" y="13"/>
              </a:cxn>
              <a:cxn ang="0">
                <a:pos x="20" y="16"/>
              </a:cxn>
            </a:cxnLst>
            <a:rect l="0" t="0" r="r" b="b"/>
            <a:pathLst>
              <a:path w="21" h="17">
                <a:moveTo>
                  <a:pt x="0" y="0"/>
                </a:moveTo>
                <a:lnTo>
                  <a:pt x="18" y="13"/>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09" name="Freeform 101"/>
          <p:cNvSpPr>
            <a:spLocks/>
          </p:cNvSpPr>
          <p:nvPr/>
        </p:nvSpPr>
        <p:spPr bwMode="auto">
          <a:xfrm>
            <a:off x="3975100" y="1658938"/>
            <a:ext cx="33338" cy="26987"/>
          </a:xfrm>
          <a:custGeom>
            <a:avLst/>
            <a:gdLst/>
            <a:ahLst/>
            <a:cxnLst>
              <a:cxn ang="0">
                <a:pos x="0" y="0"/>
              </a:cxn>
              <a:cxn ang="0">
                <a:pos x="18" y="14"/>
              </a:cxn>
              <a:cxn ang="0">
                <a:pos x="20" y="16"/>
              </a:cxn>
            </a:cxnLst>
            <a:rect l="0" t="0" r="r" b="b"/>
            <a:pathLst>
              <a:path w="21" h="17">
                <a:moveTo>
                  <a:pt x="0" y="0"/>
                </a:moveTo>
                <a:lnTo>
                  <a:pt x="18" y="14"/>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0" name="Freeform 102"/>
          <p:cNvSpPr>
            <a:spLocks/>
          </p:cNvSpPr>
          <p:nvPr/>
        </p:nvSpPr>
        <p:spPr bwMode="auto">
          <a:xfrm>
            <a:off x="4005263" y="1682750"/>
            <a:ext cx="33337" cy="30163"/>
          </a:xfrm>
          <a:custGeom>
            <a:avLst/>
            <a:gdLst/>
            <a:ahLst/>
            <a:cxnLst>
              <a:cxn ang="0">
                <a:pos x="0" y="0"/>
              </a:cxn>
              <a:cxn ang="0">
                <a:pos x="18" y="15"/>
              </a:cxn>
              <a:cxn ang="0">
                <a:pos x="20" y="18"/>
              </a:cxn>
            </a:cxnLst>
            <a:rect l="0" t="0" r="r" b="b"/>
            <a:pathLst>
              <a:path w="21" h="19">
                <a:moveTo>
                  <a:pt x="0" y="0"/>
                </a:moveTo>
                <a:lnTo>
                  <a:pt x="18" y="15"/>
                </a:lnTo>
                <a:lnTo>
                  <a:pt x="20"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1" name="Freeform 103"/>
          <p:cNvSpPr>
            <a:spLocks/>
          </p:cNvSpPr>
          <p:nvPr/>
        </p:nvSpPr>
        <p:spPr bwMode="auto">
          <a:xfrm>
            <a:off x="4033838" y="1706563"/>
            <a:ext cx="31750" cy="31750"/>
          </a:xfrm>
          <a:custGeom>
            <a:avLst/>
            <a:gdLst/>
            <a:ahLst/>
            <a:cxnLst>
              <a:cxn ang="0">
                <a:pos x="0" y="0"/>
              </a:cxn>
              <a:cxn ang="0">
                <a:pos x="17" y="17"/>
              </a:cxn>
              <a:cxn ang="0">
                <a:pos x="19" y="19"/>
              </a:cxn>
            </a:cxnLst>
            <a:rect l="0" t="0" r="r" b="b"/>
            <a:pathLst>
              <a:path w="20" h="20">
                <a:moveTo>
                  <a:pt x="0" y="0"/>
                </a:moveTo>
                <a:lnTo>
                  <a:pt x="17" y="17"/>
                </a:lnTo>
                <a:lnTo>
                  <a:pt x="19"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2" name="Freeform 104"/>
          <p:cNvSpPr>
            <a:spLocks/>
          </p:cNvSpPr>
          <p:nvPr/>
        </p:nvSpPr>
        <p:spPr bwMode="auto">
          <a:xfrm>
            <a:off x="4060825" y="1735138"/>
            <a:ext cx="34925" cy="30162"/>
          </a:xfrm>
          <a:custGeom>
            <a:avLst/>
            <a:gdLst/>
            <a:ahLst/>
            <a:cxnLst>
              <a:cxn ang="0">
                <a:pos x="0" y="0"/>
              </a:cxn>
              <a:cxn ang="0">
                <a:pos x="19" y="15"/>
              </a:cxn>
              <a:cxn ang="0">
                <a:pos x="21" y="18"/>
              </a:cxn>
            </a:cxnLst>
            <a:rect l="0" t="0" r="r" b="b"/>
            <a:pathLst>
              <a:path w="22" h="19">
                <a:moveTo>
                  <a:pt x="0" y="0"/>
                </a:moveTo>
                <a:lnTo>
                  <a:pt x="19" y="15"/>
                </a:lnTo>
                <a:lnTo>
                  <a:pt x="21"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3" name="Freeform 105"/>
          <p:cNvSpPr>
            <a:spLocks/>
          </p:cNvSpPr>
          <p:nvPr/>
        </p:nvSpPr>
        <p:spPr bwMode="auto">
          <a:xfrm>
            <a:off x="4090988" y="1757363"/>
            <a:ext cx="28575" cy="31750"/>
          </a:xfrm>
          <a:custGeom>
            <a:avLst/>
            <a:gdLst/>
            <a:ahLst/>
            <a:cxnLst>
              <a:cxn ang="0">
                <a:pos x="0" y="0"/>
              </a:cxn>
              <a:cxn ang="0">
                <a:pos x="15" y="17"/>
              </a:cxn>
              <a:cxn ang="0">
                <a:pos x="17" y="19"/>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4" name="Freeform 106"/>
          <p:cNvSpPr>
            <a:spLocks/>
          </p:cNvSpPr>
          <p:nvPr/>
        </p:nvSpPr>
        <p:spPr bwMode="auto">
          <a:xfrm>
            <a:off x="4114800" y="1785938"/>
            <a:ext cx="31750" cy="30162"/>
          </a:xfrm>
          <a:custGeom>
            <a:avLst/>
            <a:gdLst/>
            <a:ahLst/>
            <a:cxnLst>
              <a:cxn ang="0">
                <a:pos x="0" y="0"/>
              </a:cxn>
              <a:cxn ang="0">
                <a:pos x="17" y="16"/>
              </a:cxn>
              <a:cxn ang="0">
                <a:pos x="19" y="18"/>
              </a:cxn>
            </a:cxnLst>
            <a:rect l="0" t="0" r="r" b="b"/>
            <a:pathLst>
              <a:path w="20" h="19">
                <a:moveTo>
                  <a:pt x="0" y="0"/>
                </a:moveTo>
                <a:lnTo>
                  <a:pt x="17" y="16"/>
                </a:lnTo>
                <a:lnTo>
                  <a:pt x="19"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5" name="Freeform 107"/>
          <p:cNvSpPr>
            <a:spLocks/>
          </p:cNvSpPr>
          <p:nvPr/>
        </p:nvSpPr>
        <p:spPr bwMode="auto">
          <a:xfrm>
            <a:off x="4141788" y="1811338"/>
            <a:ext cx="31750" cy="30162"/>
          </a:xfrm>
          <a:custGeom>
            <a:avLst/>
            <a:gdLst/>
            <a:ahLst/>
            <a:cxnLst>
              <a:cxn ang="0">
                <a:pos x="0" y="0"/>
              </a:cxn>
              <a:cxn ang="0">
                <a:pos x="17" y="16"/>
              </a:cxn>
              <a:cxn ang="0">
                <a:pos x="19" y="18"/>
              </a:cxn>
            </a:cxnLst>
            <a:rect l="0" t="0" r="r" b="b"/>
            <a:pathLst>
              <a:path w="20" h="19">
                <a:moveTo>
                  <a:pt x="0" y="0"/>
                </a:moveTo>
                <a:lnTo>
                  <a:pt x="17" y="16"/>
                </a:lnTo>
                <a:lnTo>
                  <a:pt x="19"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6" name="Freeform 108"/>
          <p:cNvSpPr>
            <a:spLocks/>
          </p:cNvSpPr>
          <p:nvPr/>
        </p:nvSpPr>
        <p:spPr bwMode="auto">
          <a:xfrm>
            <a:off x="4170363" y="1838325"/>
            <a:ext cx="30162" cy="30163"/>
          </a:xfrm>
          <a:custGeom>
            <a:avLst/>
            <a:gdLst/>
            <a:ahLst/>
            <a:cxnLst>
              <a:cxn ang="0">
                <a:pos x="0" y="0"/>
              </a:cxn>
              <a:cxn ang="0">
                <a:pos x="15" y="16"/>
              </a:cxn>
              <a:cxn ang="0">
                <a:pos x="18" y="18"/>
              </a:cxn>
            </a:cxnLst>
            <a:rect l="0" t="0" r="r" b="b"/>
            <a:pathLst>
              <a:path w="19" h="19">
                <a:moveTo>
                  <a:pt x="0" y="0"/>
                </a:moveTo>
                <a:lnTo>
                  <a:pt x="15" y="16"/>
                </a:lnTo>
                <a:lnTo>
                  <a:pt x="18"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7" name="Freeform 109"/>
          <p:cNvSpPr>
            <a:spLocks/>
          </p:cNvSpPr>
          <p:nvPr/>
        </p:nvSpPr>
        <p:spPr bwMode="auto">
          <a:xfrm>
            <a:off x="4194175" y="1863725"/>
            <a:ext cx="31750" cy="34925"/>
          </a:xfrm>
          <a:custGeom>
            <a:avLst/>
            <a:gdLst/>
            <a:ahLst/>
            <a:cxnLst>
              <a:cxn ang="0">
                <a:pos x="0" y="0"/>
              </a:cxn>
              <a:cxn ang="0">
                <a:pos x="17" y="18"/>
              </a:cxn>
              <a:cxn ang="0">
                <a:pos x="19" y="21"/>
              </a:cxn>
            </a:cxnLst>
            <a:rect l="0" t="0" r="r" b="b"/>
            <a:pathLst>
              <a:path w="20" h="22">
                <a:moveTo>
                  <a:pt x="0" y="0"/>
                </a:moveTo>
                <a:lnTo>
                  <a:pt x="17" y="18"/>
                </a:lnTo>
                <a:lnTo>
                  <a:pt x="19"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8" name="Freeform 110"/>
          <p:cNvSpPr>
            <a:spLocks/>
          </p:cNvSpPr>
          <p:nvPr/>
        </p:nvSpPr>
        <p:spPr bwMode="auto">
          <a:xfrm>
            <a:off x="4221163" y="1890713"/>
            <a:ext cx="31750" cy="30162"/>
          </a:xfrm>
          <a:custGeom>
            <a:avLst/>
            <a:gdLst/>
            <a:ahLst/>
            <a:cxnLst>
              <a:cxn ang="0">
                <a:pos x="0" y="0"/>
              </a:cxn>
              <a:cxn ang="0">
                <a:pos x="17" y="16"/>
              </a:cxn>
              <a:cxn ang="0">
                <a:pos x="19" y="18"/>
              </a:cxn>
            </a:cxnLst>
            <a:rect l="0" t="0" r="r" b="b"/>
            <a:pathLst>
              <a:path w="20" h="19">
                <a:moveTo>
                  <a:pt x="0" y="0"/>
                </a:moveTo>
                <a:lnTo>
                  <a:pt x="17" y="16"/>
                </a:lnTo>
                <a:lnTo>
                  <a:pt x="19"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19" name="Freeform 111"/>
          <p:cNvSpPr>
            <a:spLocks/>
          </p:cNvSpPr>
          <p:nvPr/>
        </p:nvSpPr>
        <p:spPr bwMode="auto">
          <a:xfrm>
            <a:off x="4248150" y="1917700"/>
            <a:ext cx="31750" cy="31750"/>
          </a:xfrm>
          <a:custGeom>
            <a:avLst/>
            <a:gdLst/>
            <a:ahLst/>
            <a:cxnLst>
              <a:cxn ang="0">
                <a:pos x="0" y="0"/>
              </a:cxn>
              <a:cxn ang="0">
                <a:pos x="16" y="17"/>
              </a:cxn>
              <a:cxn ang="0">
                <a:pos x="19" y="19"/>
              </a:cxn>
            </a:cxnLst>
            <a:rect l="0" t="0" r="r" b="b"/>
            <a:pathLst>
              <a:path w="20" h="20">
                <a:moveTo>
                  <a:pt x="0" y="0"/>
                </a:moveTo>
                <a:lnTo>
                  <a:pt x="16" y="17"/>
                </a:lnTo>
                <a:lnTo>
                  <a:pt x="19"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0" name="Freeform 112"/>
          <p:cNvSpPr>
            <a:spLocks/>
          </p:cNvSpPr>
          <p:nvPr/>
        </p:nvSpPr>
        <p:spPr bwMode="auto">
          <a:xfrm>
            <a:off x="4273550" y="1946275"/>
            <a:ext cx="28575" cy="33338"/>
          </a:xfrm>
          <a:custGeom>
            <a:avLst/>
            <a:gdLst/>
            <a:ahLst/>
            <a:cxnLst>
              <a:cxn ang="0">
                <a:pos x="0" y="0"/>
              </a:cxn>
              <a:cxn ang="0">
                <a:pos x="15" y="17"/>
              </a:cxn>
              <a:cxn ang="0">
                <a:pos x="17" y="20"/>
              </a:cxn>
            </a:cxnLst>
            <a:rect l="0" t="0" r="r" b="b"/>
            <a:pathLst>
              <a:path w="18" h="21">
                <a:moveTo>
                  <a:pt x="0" y="0"/>
                </a:moveTo>
                <a:lnTo>
                  <a:pt x="15" y="17"/>
                </a:lnTo>
                <a:lnTo>
                  <a:pt x="17"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1" name="Freeform 113"/>
          <p:cNvSpPr>
            <a:spLocks/>
          </p:cNvSpPr>
          <p:nvPr/>
        </p:nvSpPr>
        <p:spPr bwMode="auto">
          <a:xfrm>
            <a:off x="4297363" y="1973263"/>
            <a:ext cx="31750" cy="38100"/>
          </a:xfrm>
          <a:custGeom>
            <a:avLst/>
            <a:gdLst/>
            <a:ahLst/>
            <a:cxnLst>
              <a:cxn ang="0">
                <a:pos x="0" y="0"/>
              </a:cxn>
              <a:cxn ang="0">
                <a:pos x="17" y="20"/>
              </a:cxn>
              <a:cxn ang="0">
                <a:pos x="19" y="23"/>
              </a:cxn>
            </a:cxnLst>
            <a:rect l="0" t="0" r="r" b="b"/>
            <a:pathLst>
              <a:path w="20" h="24">
                <a:moveTo>
                  <a:pt x="0" y="0"/>
                </a:moveTo>
                <a:lnTo>
                  <a:pt x="17" y="20"/>
                </a:lnTo>
                <a:lnTo>
                  <a:pt x="19" y="23"/>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2" name="Freeform 114"/>
          <p:cNvSpPr>
            <a:spLocks/>
          </p:cNvSpPr>
          <p:nvPr/>
        </p:nvSpPr>
        <p:spPr bwMode="auto">
          <a:xfrm>
            <a:off x="4324350" y="2005013"/>
            <a:ext cx="31750" cy="34925"/>
          </a:xfrm>
          <a:custGeom>
            <a:avLst/>
            <a:gdLst/>
            <a:ahLst/>
            <a:cxnLst>
              <a:cxn ang="0">
                <a:pos x="0" y="0"/>
              </a:cxn>
              <a:cxn ang="0">
                <a:pos x="16" y="19"/>
              </a:cxn>
              <a:cxn ang="0">
                <a:pos x="19" y="21"/>
              </a:cxn>
            </a:cxnLst>
            <a:rect l="0" t="0" r="r" b="b"/>
            <a:pathLst>
              <a:path w="20" h="22">
                <a:moveTo>
                  <a:pt x="0" y="0"/>
                </a:moveTo>
                <a:lnTo>
                  <a:pt x="16" y="19"/>
                </a:lnTo>
                <a:lnTo>
                  <a:pt x="19"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3" name="Freeform 115"/>
          <p:cNvSpPr>
            <a:spLocks/>
          </p:cNvSpPr>
          <p:nvPr/>
        </p:nvSpPr>
        <p:spPr bwMode="auto">
          <a:xfrm>
            <a:off x="4349750" y="2036763"/>
            <a:ext cx="30163" cy="31750"/>
          </a:xfrm>
          <a:custGeom>
            <a:avLst/>
            <a:gdLst/>
            <a:ahLst/>
            <a:cxnLst>
              <a:cxn ang="0">
                <a:pos x="0" y="0"/>
              </a:cxn>
              <a:cxn ang="0">
                <a:pos x="17" y="17"/>
              </a:cxn>
              <a:cxn ang="0">
                <a:pos x="18" y="19"/>
              </a:cxn>
            </a:cxnLst>
            <a:rect l="0" t="0" r="r" b="b"/>
            <a:pathLst>
              <a:path w="19" h="20">
                <a:moveTo>
                  <a:pt x="0" y="0"/>
                </a:moveTo>
                <a:lnTo>
                  <a:pt x="17" y="17"/>
                </a:lnTo>
                <a:lnTo>
                  <a:pt x="18"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4" name="Freeform 116"/>
          <p:cNvSpPr>
            <a:spLocks/>
          </p:cNvSpPr>
          <p:nvPr/>
        </p:nvSpPr>
        <p:spPr bwMode="auto">
          <a:xfrm>
            <a:off x="4376738" y="2065338"/>
            <a:ext cx="28575" cy="31750"/>
          </a:xfrm>
          <a:custGeom>
            <a:avLst/>
            <a:gdLst/>
            <a:ahLst/>
            <a:cxnLst>
              <a:cxn ang="0">
                <a:pos x="0" y="0"/>
              </a:cxn>
              <a:cxn ang="0">
                <a:pos x="15" y="17"/>
              </a:cxn>
              <a:cxn ang="0">
                <a:pos x="17" y="19"/>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5" name="Freeform 117"/>
          <p:cNvSpPr>
            <a:spLocks/>
          </p:cNvSpPr>
          <p:nvPr/>
        </p:nvSpPr>
        <p:spPr bwMode="auto">
          <a:xfrm>
            <a:off x="4400550" y="2093913"/>
            <a:ext cx="28575" cy="34925"/>
          </a:xfrm>
          <a:custGeom>
            <a:avLst/>
            <a:gdLst/>
            <a:ahLst/>
            <a:cxnLst>
              <a:cxn ang="0">
                <a:pos x="0" y="0"/>
              </a:cxn>
              <a:cxn ang="0">
                <a:pos x="15" y="19"/>
              </a:cxn>
              <a:cxn ang="0">
                <a:pos x="17" y="21"/>
              </a:cxn>
            </a:cxnLst>
            <a:rect l="0" t="0" r="r" b="b"/>
            <a:pathLst>
              <a:path w="18" h="22">
                <a:moveTo>
                  <a:pt x="0" y="0"/>
                </a:moveTo>
                <a:lnTo>
                  <a:pt x="15" y="19"/>
                </a:lnTo>
                <a:lnTo>
                  <a:pt x="17"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6" name="Freeform 118"/>
          <p:cNvSpPr>
            <a:spLocks/>
          </p:cNvSpPr>
          <p:nvPr/>
        </p:nvSpPr>
        <p:spPr bwMode="auto">
          <a:xfrm>
            <a:off x="4425950" y="2125663"/>
            <a:ext cx="28575" cy="31750"/>
          </a:xfrm>
          <a:custGeom>
            <a:avLst/>
            <a:gdLst/>
            <a:ahLst/>
            <a:cxnLst>
              <a:cxn ang="0">
                <a:pos x="0" y="0"/>
              </a:cxn>
              <a:cxn ang="0">
                <a:pos x="15" y="17"/>
              </a:cxn>
              <a:cxn ang="0">
                <a:pos x="17" y="19"/>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7" name="Freeform 119"/>
          <p:cNvSpPr>
            <a:spLocks/>
          </p:cNvSpPr>
          <p:nvPr/>
        </p:nvSpPr>
        <p:spPr bwMode="auto">
          <a:xfrm>
            <a:off x="4449763" y="2152650"/>
            <a:ext cx="31750" cy="34925"/>
          </a:xfrm>
          <a:custGeom>
            <a:avLst/>
            <a:gdLst/>
            <a:ahLst/>
            <a:cxnLst>
              <a:cxn ang="0">
                <a:pos x="0" y="0"/>
              </a:cxn>
              <a:cxn ang="0">
                <a:pos x="16" y="19"/>
              </a:cxn>
              <a:cxn ang="0">
                <a:pos x="19" y="21"/>
              </a:cxn>
            </a:cxnLst>
            <a:rect l="0" t="0" r="r" b="b"/>
            <a:pathLst>
              <a:path w="20" h="22">
                <a:moveTo>
                  <a:pt x="0" y="0"/>
                </a:moveTo>
                <a:lnTo>
                  <a:pt x="16" y="19"/>
                </a:lnTo>
                <a:lnTo>
                  <a:pt x="19"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8" name="Freeform 120"/>
          <p:cNvSpPr>
            <a:spLocks/>
          </p:cNvSpPr>
          <p:nvPr/>
        </p:nvSpPr>
        <p:spPr bwMode="auto">
          <a:xfrm>
            <a:off x="4475163" y="2184400"/>
            <a:ext cx="28575" cy="33338"/>
          </a:xfrm>
          <a:custGeom>
            <a:avLst/>
            <a:gdLst/>
            <a:ahLst/>
            <a:cxnLst>
              <a:cxn ang="0">
                <a:pos x="0" y="0"/>
              </a:cxn>
              <a:cxn ang="0">
                <a:pos x="15" y="18"/>
              </a:cxn>
              <a:cxn ang="0">
                <a:pos x="17" y="20"/>
              </a:cxn>
            </a:cxnLst>
            <a:rect l="0" t="0" r="r" b="b"/>
            <a:pathLst>
              <a:path w="18" h="21">
                <a:moveTo>
                  <a:pt x="0" y="0"/>
                </a:moveTo>
                <a:lnTo>
                  <a:pt x="15" y="18"/>
                </a:lnTo>
                <a:lnTo>
                  <a:pt x="17"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29" name="Freeform 121"/>
          <p:cNvSpPr>
            <a:spLocks/>
          </p:cNvSpPr>
          <p:nvPr/>
        </p:nvSpPr>
        <p:spPr bwMode="auto">
          <a:xfrm>
            <a:off x="4498975" y="2214563"/>
            <a:ext cx="28575" cy="34925"/>
          </a:xfrm>
          <a:custGeom>
            <a:avLst/>
            <a:gdLst/>
            <a:ahLst/>
            <a:cxnLst>
              <a:cxn ang="0">
                <a:pos x="0" y="0"/>
              </a:cxn>
              <a:cxn ang="0">
                <a:pos x="14" y="19"/>
              </a:cxn>
              <a:cxn ang="0">
                <a:pos x="17" y="21"/>
              </a:cxn>
            </a:cxnLst>
            <a:rect l="0" t="0" r="r" b="b"/>
            <a:pathLst>
              <a:path w="18" h="22">
                <a:moveTo>
                  <a:pt x="0" y="0"/>
                </a:moveTo>
                <a:lnTo>
                  <a:pt x="14" y="19"/>
                </a:lnTo>
                <a:lnTo>
                  <a:pt x="17"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0" name="Freeform 122"/>
          <p:cNvSpPr>
            <a:spLocks/>
          </p:cNvSpPr>
          <p:nvPr/>
        </p:nvSpPr>
        <p:spPr bwMode="auto">
          <a:xfrm>
            <a:off x="4521200" y="2244725"/>
            <a:ext cx="38100" cy="49213"/>
          </a:xfrm>
          <a:custGeom>
            <a:avLst/>
            <a:gdLst/>
            <a:ahLst/>
            <a:cxnLst>
              <a:cxn ang="0">
                <a:pos x="0" y="0"/>
              </a:cxn>
              <a:cxn ang="0">
                <a:pos x="21" y="27"/>
              </a:cxn>
              <a:cxn ang="0">
                <a:pos x="23" y="30"/>
              </a:cxn>
            </a:cxnLst>
            <a:rect l="0" t="0" r="r" b="b"/>
            <a:pathLst>
              <a:path w="24" h="31">
                <a:moveTo>
                  <a:pt x="0" y="0"/>
                </a:moveTo>
                <a:lnTo>
                  <a:pt x="21" y="27"/>
                </a:lnTo>
                <a:lnTo>
                  <a:pt x="23" y="3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1" name="Freeform 123"/>
          <p:cNvSpPr>
            <a:spLocks/>
          </p:cNvSpPr>
          <p:nvPr/>
        </p:nvSpPr>
        <p:spPr bwMode="auto">
          <a:xfrm>
            <a:off x="4556125" y="2287588"/>
            <a:ext cx="34925" cy="44450"/>
          </a:xfrm>
          <a:custGeom>
            <a:avLst/>
            <a:gdLst/>
            <a:ahLst/>
            <a:cxnLst>
              <a:cxn ang="0">
                <a:pos x="0" y="0"/>
              </a:cxn>
              <a:cxn ang="0">
                <a:pos x="20" y="25"/>
              </a:cxn>
              <a:cxn ang="0">
                <a:pos x="21" y="27"/>
              </a:cxn>
            </a:cxnLst>
            <a:rect l="0" t="0" r="r" b="b"/>
            <a:pathLst>
              <a:path w="22" h="28">
                <a:moveTo>
                  <a:pt x="0" y="0"/>
                </a:moveTo>
                <a:lnTo>
                  <a:pt x="20" y="25"/>
                </a:lnTo>
                <a:lnTo>
                  <a:pt x="21" y="2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2" name="Freeform 124"/>
          <p:cNvSpPr>
            <a:spLocks/>
          </p:cNvSpPr>
          <p:nvPr/>
        </p:nvSpPr>
        <p:spPr bwMode="auto">
          <a:xfrm>
            <a:off x="4587875" y="2328863"/>
            <a:ext cx="33338" cy="49212"/>
          </a:xfrm>
          <a:custGeom>
            <a:avLst/>
            <a:gdLst/>
            <a:ahLst/>
            <a:cxnLst>
              <a:cxn ang="0">
                <a:pos x="0" y="0"/>
              </a:cxn>
              <a:cxn ang="0">
                <a:pos x="18" y="27"/>
              </a:cxn>
              <a:cxn ang="0">
                <a:pos x="20" y="30"/>
              </a:cxn>
            </a:cxnLst>
            <a:rect l="0" t="0" r="r" b="b"/>
            <a:pathLst>
              <a:path w="21" h="31">
                <a:moveTo>
                  <a:pt x="0" y="0"/>
                </a:moveTo>
                <a:lnTo>
                  <a:pt x="18" y="27"/>
                </a:lnTo>
                <a:lnTo>
                  <a:pt x="20" y="3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3" name="Freeform 125"/>
          <p:cNvSpPr>
            <a:spLocks/>
          </p:cNvSpPr>
          <p:nvPr/>
        </p:nvSpPr>
        <p:spPr bwMode="auto">
          <a:xfrm>
            <a:off x="4616450" y="2370138"/>
            <a:ext cx="36513" cy="46037"/>
          </a:xfrm>
          <a:custGeom>
            <a:avLst/>
            <a:gdLst/>
            <a:ahLst/>
            <a:cxnLst>
              <a:cxn ang="0">
                <a:pos x="0" y="0"/>
              </a:cxn>
              <a:cxn ang="0">
                <a:pos x="20" y="26"/>
              </a:cxn>
              <a:cxn ang="0">
                <a:pos x="22" y="28"/>
              </a:cxn>
            </a:cxnLst>
            <a:rect l="0" t="0" r="r" b="b"/>
            <a:pathLst>
              <a:path w="23" h="29">
                <a:moveTo>
                  <a:pt x="0" y="0"/>
                </a:moveTo>
                <a:lnTo>
                  <a:pt x="20" y="26"/>
                </a:lnTo>
                <a:lnTo>
                  <a:pt x="22" y="2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4" name="Freeform 126"/>
          <p:cNvSpPr>
            <a:spLocks/>
          </p:cNvSpPr>
          <p:nvPr/>
        </p:nvSpPr>
        <p:spPr bwMode="auto">
          <a:xfrm>
            <a:off x="4649788" y="2413000"/>
            <a:ext cx="33337" cy="47625"/>
          </a:xfrm>
          <a:custGeom>
            <a:avLst/>
            <a:gdLst/>
            <a:ahLst/>
            <a:cxnLst>
              <a:cxn ang="0">
                <a:pos x="0" y="0"/>
              </a:cxn>
              <a:cxn ang="0">
                <a:pos x="17" y="26"/>
              </a:cxn>
              <a:cxn ang="0">
                <a:pos x="20" y="29"/>
              </a:cxn>
            </a:cxnLst>
            <a:rect l="0" t="0" r="r" b="b"/>
            <a:pathLst>
              <a:path w="21" h="30">
                <a:moveTo>
                  <a:pt x="0" y="0"/>
                </a:moveTo>
                <a:lnTo>
                  <a:pt x="17" y="26"/>
                </a:lnTo>
                <a:lnTo>
                  <a:pt x="20"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5" name="Freeform 127"/>
          <p:cNvSpPr>
            <a:spLocks/>
          </p:cNvSpPr>
          <p:nvPr/>
        </p:nvSpPr>
        <p:spPr bwMode="auto">
          <a:xfrm>
            <a:off x="4676775" y="2454275"/>
            <a:ext cx="34925" cy="47625"/>
          </a:xfrm>
          <a:custGeom>
            <a:avLst/>
            <a:gdLst/>
            <a:ahLst/>
            <a:cxnLst>
              <a:cxn ang="0">
                <a:pos x="0" y="0"/>
              </a:cxn>
              <a:cxn ang="0">
                <a:pos x="18" y="27"/>
              </a:cxn>
              <a:cxn ang="0">
                <a:pos x="21" y="29"/>
              </a:cxn>
            </a:cxnLst>
            <a:rect l="0" t="0" r="r" b="b"/>
            <a:pathLst>
              <a:path w="22" h="30">
                <a:moveTo>
                  <a:pt x="0" y="0"/>
                </a:moveTo>
                <a:lnTo>
                  <a:pt x="18" y="27"/>
                </a:lnTo>
                <a:lnTo>
                  <a:pt x="21"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6" name="Freeform 128"/>
          <p:cNvSpPr>
            <a:spLocks/>
          </p:cNvSpPr>
          <p:nvPr/>
        </p:nvSpPr>
        <p:spPr bwMode="auto">
          <a:xfrm>
            <a:off x="4705350" y="2497138"/>
            <a:ext cx="38100" cy="46037"/>
          </a:xfrm>
          <a:custGeom>
            <a:avLst/>
            <a:gdLst/>
            <a:ahLst/>
            <a:cxnLst>
              <a:cxn ang="0">
                <a:pos x="0" y="0"/>
              </a:cxn>
              <a:cxn ang="0">
                <a:pos x="20" y="26"/>
              </a:cxn>
              <a:cxn ang="0">
                <a:pos x="23" y="28"/>
              </a:cxn>
            </a:cxnLst>
            <a:rect l="0" t="0" r="r" b="b"/>
            <a:pathLst>
              <a:path w="24" h="29">
                <a:moveTo>
                  <a:pt x="0" y="0"/>
                </a:moveTo>
                <a:lnTo>
                  <a:pt x="20" y="26"/>
                </a:lnTo>
                <a:lnTo>
                  <a:pt x="23" y="2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7" name="Freeform 129"/>
          <p:cNvSpPr>
            <a:spLocks/>
          </p:cNvSpPr>
          <p:nvPr/>
        </p:nvSpPr>
        <p:spPr bwMode="auto">
          <a:xfrm>
            <a:off x="4737100" y="2538413"/>
            <a:ext cx="36513" cy="46037"/>
          </a:xfrm>
          <a:custGeom>
            <a:avLst/>
            <a:gdLst/>
            <a:ahLst/>
            <a:cxnLst>
              <a:cxn ang="0">
                <a:pos x="0" y="0"/>
              </a:cxn>
              <a:cxn ang="0">
                <a:pos x="19" y="26"/>
              </a:cxn>
              <a:cxn ang="0">
                <a:pos x="22" y="28"/>
              </a:cxn>
            </a:cxnLst>
            <a:rect l="0" t="0" r="r" b="b"/>
            <a:pathLst>
              <a:path w="23" h="29">
                <a:moveTo>
                  <a:pt x="0" y="0"/>
                </a:moveTo>
                <a:lnTo>
                  <a:pt x="19" y="26"/>
                </a:lnTo>
                <a:lnTo>
                  <a:pt x="22" y="2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8" name="Freeform 130"/>
          <p:cNvSpPr>
            <a:spLocks/>
          </p:cNvSpPr>
          <p:nvPr/>
        </p:nvSpPr>
        <p:spPr bwMode="auto">
          <a:xfrm>
            <a:off x="4767263" y="2581275"/>
            <a:ext cx="33337" cy="46038"/>
          </a:xfrm>
          <a:custGeom>
            <a:avLst/>
            <a:gdLst/>
            <a:ahLst/>
            <a:cxnLst>
              <a:cxn ang="0">
                <a:pos x="0" y="0"/>
              </a:cxn>
              <a:cxn ang="0">
                <a:pos x="18" y="26"/>
              </a:cxn>
              <a:cxn ang="0">
                <a:pos x="20" y="28"/>
              </a:cxn>
            </a:cxnLst>
            <a:rect l="0" t="0" r="r" b="b"/>
            <a:pathLst>
              <a:path w="21" h="29">
                <a:moveTo>
                  <a:pt x="0" y="0"/>
                </a:moveTo>
                <a:lnTo>
                  <a:pt x="18" y="26"/>
                </a:lnTo>
                <a:lnTo>
                  <a:pt x="20" y="2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39" name="Freeform 131"/>
          <p:cNvSpPr>
            <a:spLocks/>
          </p:cNvSpPr>
          <p:nvPr/>
        </p:nvSpPr>
        <p:spPr bwMode="auto">
          <a:xfrm>
            <a:off x="4795838" y="2624138"/>
            <a:ext cx="34925" cy="47625"/>
          </a:xfrm>
          <a:custGeom>
            <a:avLst/>
            <a:gdLst/>
            <a:ahLst/>
            <a:cxnLst>
              <a:cxn ang="0">
                <a:pos x="0" y="0"/>
              </a:cxn>
              <a:cxn ang="0">
                <a:pos x="19" y="26"/>
              </a:cxn>
              <a:cxn ang="0">
                <a:pos x="21" y="29"/>
              </a:cxn>
            </a:cxnLst>
            <a:rect l="0" t="0" r="r" b="b"/>
            <a:pathLst>
              <a:path w="22" h="30">
                <a:moveTo>
                  <a:pt x="0" y="0"/>
                </a:moveTo>
                <a:lnTo>
                  <a:pt x="19" y="26"/>
                </a:lnTo>
                <a:lnTo>
                  <a:pt x="21"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0" name="Freeform 132"/>
          <p:cNvSpPr>
            <a:spLocks/>
          </p:cNvSpPr>
          <p:nvPr/>
        </p:nvSpPr>
        <p:spPr bwMode="auto">
          <a:xfrm>
            <a:off x="4826000" y="2665413"/>
            <a:ext cx="33338" cy="47625"/>
          </a:xfrm>
          <a:custGeom>
            <a:avLst/>
            <a:gdLst/>
            <a:ahLst/>
            <a:cxnLst>
              <a:cxn ang="0">
                <a:pos x="0" y="0"/>
              </a:cxn>
              <a:cxn ang="0">
                <a:pos x="18" y="27"/>
              </a:cxn>
              <a:cxn ang="0">
                <a:pos x="20" y="29"/>
              </a:cxn>
            </a:cxnLst>
            <a:rect l="0" t="0" r="r" b="b"/>
            <a:pathLst>
              <a:path w="21" h="30">
                <a:moveTo>
                  <a:pt x="0" y="0"/>
                </a:moveTo>
                <a:lnTo>
                  <a:pt x="18" y="27"/>
                </a:lnTo>
                <a:lnTo>
                  <a:pt x="20"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1" name="Freeform 133"/>
          <p:cNvSpPr>
            <a:spLocks/>
          </p:cNvSpPr>
          <p:nvPr/>
        </p:nvSpPr>
        <p:spPr bwMode="auto">
          <a:xfrm>
            <a:off x="4856163" y="2709863"/>
            <a:ext cx="30162" cy="47625"/>
          </a:xfrm>
          <a:custGeom>
            <a:avLst/>
            <a:gdLst/>
            <a:ahLst/>
            <a:cxnLst>
              <a:cxn ang="0">
                <a:pos x="0" y="0"/>
              </a:cxn>
              <a:cxn ang="0">
                <a:pos x="17" y="26"/>
              </a:cxn>
              <a:cxn ang="0">
                <a:pos x="18" y="29"/>
              </a:cxn>
            </a:cxnLst>
            <a:rect l="0" t="0" r="r" b="b"/>
            <a:pathLst>
              <a:path w="19" h="30">
                <a:moveTo>
                  <a:pt x="0" y="0"/>
                </a:moveTo>
                <a:lnTo>
                  <a:pt x="17" y="26"/>
                </a:lnTo>
                <a:lnTo>
                  <a:pt x="18"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2" name="Freeform 134"/>
          <p:cNvSpPr>
            <a:spLocks/>
          </p:cNvSpPr>
          <p:nvPr/>
        </p:nvSpPr>
        <p:spPr bwMode="auto">
          <a:xfrm>
            <a:off x="4883150" y="2751138"/>
            <a:ext cx="33338" cy="44450"/>
          </a:xfrm>
          <a:custGeom>
            <a:avLst/>
            <a:gdLst/>
            <a:ahLst/>
            <a:cxnLst>
              <a:cxn ang="0">
                <a:pos x="0" y="0"/>
              </a:cxn>
              <a:cxn ang="0">
                <a:pos x="18" y="25"/>
              </a:cxn>
              <a:cxn ang="0">
                <a:pos x="20" y="27"/>
              </a:cxn>
            </a:cxnLst>
            <a:rect l="0" t="0" r="r" b="b"/>
            <a:pathLst>
              <a:path w="21" h="28">
                <a:moveTo>
                  <a:pt x="0" y="0"/>
                </a:moveTo>
                <a:lnTo>
                  <a:pt x="18" y="25"/>
                </a:lnTo>
                <a:lnTo>
                  <a:pt x="20" y="2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3" name="Freeform 135"/>
          <p:cNvSpPr>
            <a:spLocks/>
          </p:cNvSpPr>
          <p:nvPr/>
        </p:nvSpPr>
        <p:spPr bwMode="auto">
          <a:xfrm>
            <a:off x="4911725" y="2790825"/>
            <a:ext cx="28575" cy="49213"/>
          </a:xfrm>
          <a:custGeom>
            <a:avLst/>
            <a:gdLst/>
            <a:ahLst/>
            <a:cxnLst>
              <a:cxn ang="0">
                <a:pos x="0" y="0"/>
              </a:cxn>
              <a:cxn ang="0">
                <a:pos x="15" y="27"/>
              </a:cxn>
              <a:cxn ang="0">
                <a:pos x="17" y="30"/>
              </a:cxn>
            </a:cxnLst>
            <a:rect l="0" t="0" r="r" b="b"/>
            <a:pathLst>
              <a:path w="18" h="31">
                <a:moveTo>
                  <a:pt x="0" y="0"/>
                </a:moveTo>
                <a:lnTo>
                  <a:pt x="15" y="27"/>
                </a:lnTo>
                <a:lnTo>
                  <a:pt x="17" y="3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4" name="Freeform 136"/>
          <p:cNvSpPr>
            <a:spLocks/>
          </p:cNvSpPr>
          <p:nvPr/>
        </p:nvSpPr>
        <p:spPr bwMode="auto">
          <a:xfrm>
            <a:off x="4937125" y="2833688"/>
            <a:ext cx="30163" cy="46037"/>
          </a:xfrm>
          <a:custGeom>
            <a:avLst/>
            <a:gdLst/>
            <a:ahLst/>
            <a:cxnLst>
              <a:cxn ang="0">
                <a:pos x="0" y="0"/>
              </a:cxn>
              <a:cxn ang="0">
                <a:pos x="17" y="26"/>
              </a:cxn>
              <a:cxn ang="0">
                <a:pos x="18" y="28"/>
              </a:cxn>
            </a:cxnLst>
            <a:rect l="0" t="0" r="r" b="b"/>
            <a:pathLst>
              <a:path w="19" h="29">
                <a:moveTo>
                  <a:pt x="0" y="0"/>
                </a:moveTo>
                <a:lnTo>
                  <a:pt x="17" y="26"/>
                </a:lnTo>
                <a:lnTo>
                  <a:pt x="18" y="2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5" name="Freeform 137"/>
          <p:cNvSpPr>
            <a:spLocks/>
          </p:cNvSpPr>
          <p:nvPr/>
        </p:nvSpPr>
        <p:spPr bwMode="auto">
          <a:xfrm>
            <a:off x="4964113" y="2874963"/>
            <a:ext cx="30162" cy="47625"/>
          </a:xfrm>
          <a:custGeom>
            <a:avLst/>
            <a:gdLst/>
            <a:ahLst/>
            <a:cxnLst>
              <a:cxn ang="0">
                <a:pos x="0" y="0"/>
              </a:cxn>
              <a:cxn ang="0">
                <a:pos x="17" y="26"/>
              </a:cxn>
              <a:cxn ang="0">
                <a:pos x="18" y="29"/>
              </a:cxn>
            </a:cxnLst>
            <a:rect l="0" t="0" r="r" b="b"/>
            <a:pathLst>
              <a:path w="19" h="30">
                <a:moveTo>
                  <a:pt x="0" y="0"/>
                </a:moveTo>
                <a:lnTo>
                  <a:pt x="17" y="26"/>
                </a:lnTo>
                <a:lnTo>
                  <a:pt x="18"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6" name="Freeform 138"/>
          <p:cNvSpPr>
            <a:spLocks/>
          </p:cNvSpPr>
          <p:nvPr/>
        </p:nvSpPr>
        <p:spPr bwMode="auto">
          <a:xfrm>
            <a:off x="4991100" y="2914650"/>
            <a:ext cx="30163" cy="49213"/>
          </a:xfrm>
          <a:custGeom>
            <a:avLst/>
            <a:gdLst/>
            <a:ahLst/>
            <a:cxnLst>
              <a:cxn ang="0">
                <a:pos x="0" y="0"/>
              </a:cxn>
              <a:cxn ang="0">
                <a:pos x="15" y="28"/>
              </a:cxn>
              <a:cxn ang="0">
                <a:pos x="18" y="30"/>
              </a:cxn>
            </a:cxnLst>
            <a:rect l="0" t="0" r="r" b="b"/>
            <a:pathLst>
              <a:path w="19" h="31">
                <a:moveTo>
                  <a:pt x="0" y="0"/>
                </a:moveTo>
                <a:lnTo>
                  <a:pt x="15" y="28"/>
                </a:lnTo>
                <a:lnTo>
                  <a:pt x="18" y="3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7" name="Freeform 139"/>
          <p:cNvSpPr>
            <a:spLocks/>
          </p:cNvSpPr>
          <p:nvPr/>
        </p:nvSpPr>
        <p:spPr bwMode="auto">
          <a:xfrm>
            <a:off x="5014913" y="2960688"/>
            <a:ext cx="31750" cy="47625"/>
          </a:xfrm>
          <a:custGeom>
            <a:avLst/>
            <a:gdLst/>
            <a:ahLst/>
            <a:cxnLst>
              <a:cxn ang="0">
                <a:pos x="0" y="0"/>
              </a:cxn>
              <a:cxn ang="0">
                <a:pos x="17" y="27"/>
              </a:cxn>
              <a:cxn ang="0">
                <a:pos x="19" y="29"/>
              </a:cxn>
            </a:cxnLst>
            <a:rect l="0" t="0" r="r" b="b"/>
            <a:pathLst>
              <a:path w="20" h="30">
                <a:moveTo>
                  <a:pt x="0" y="0"/>
                </a:moveTo>
                <a:lnTo>
                  <a:pt x="17" y="27"/>
                </a:lnTo>
                <a:lnTo>
                  <a:pt x="19"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8" name="Freeform 140"/>
          <p:cNvSpPr>
            <a:spLocks/>
          </p:cNvSpPr>
          <p:nvPr/>
        </p:nvSpPr>
        <p:spPr bwMode="auto">
          <a:xfrm>
            <a:off x="5041900" y="3003550"/>
            <a:ext cx="31750" cy="44450"/>
          </a:xfrm>
          <a:custGeom>
            <a:avLst/>
            <a:gdLst/>
            <a:ahLst/>
            <a:cxnLst>
              <a:cxn ang="0">
                <a:pos x="0" y="0"/>
              </a:cxn>
              <a:cxn ang="0">
                <a:pos x="17" y="25"/>
              </a:cxn>
              <a:cxn ang="0">
                <a:pos x="19" y="27"/>
              </a:cxn>
            </a:cxnLst>
            <a:rect l="0" t="0" r="r" b="b"/>
            <a:pathLst>
              <a:path w="20" h="28">
                <a:moveTo>
                  <a:pt x="0" y="0"/>
                </a:moveTo>
                <a:lnTo>
                  <a:pt x="17" y="25"/>
                </a:lnTo>
                <a:lnTo>
                  <a:pt x="19" y="2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49" name="Freeform 141"/>
          <p:cNvSpPr>
            <a:spLocks/>
          </p:cNvSpPr>
          <p:nvPr/>
        </p:nvSpPr>
        <p:spPr bwMode="auto">
          <a:xfrm>
            <a:off x="5068888" y="3046413"/>
            <a:ext cx="31750" cy="47625"/>
          </a:xfrm>
          <a:custGeom>
            <a:avLst/>
            <a:gdLst/>
            <a:ahLst/>
            <a:cxnLst>
              <a:cxn ang="0">
                <a:pos x="0" y="0"/>
              </a:cxn>
              <a:cxn ang="0">
                <a:pos x="16" y="27"/>
              </a:cxn>
              <a:cxn ang="0">
                <a:pos x="19" y="29"/>
              </a:cxn>
            </a:cxnLst>
            <a:rect l="0" t="0" r="r" b="b"/>
            <a:pathLst>
              <a:path w="20" h="30">
                <a:moveTo>
                  <a:pt x="0" y="0"/>
                </a:moveTo>
                <a:lnTo>
                  <a:pt x="16" y="27"/>
                </a:lnTo>
                <a:lnTo>
                  <a:pt x="19" y="2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0" name="Freeform 142"/>
          <p:cNvSpPr>
            <a:spLocks/>
          </p:cNvSpPr>
          <p:nvPr/>
        </p:nvSpPr>
        <p:spPr bwMode="auto">
          <a:xfrm>
            <a:off x="5094288" y="3090863"/>
            <a:ext cx="26987" cy="38100"/>
          </a:xfrm>
          <a:custGeom>
            <a:avLst/>
            <a:gdLst/>
            <a:ahLst/>
            <a:cxnLst>
              <a:cxn ang="0">
                <a:pos x="0" y="0"/>
              </a:cxn>
              <a:cxn ang="0">
                <a:pos x="13" y="21"/>
              </a:cxn>
              <a:cxn ang="0">
                <a:pos x="16" y="23"/>
              </a:cxn>
            </a:cxnLst>
            <a:rect l="0" t="0" r="r" b="b"/>
            <a:pathLst>
              <a:path w="17" h="24">
                <a:moveTo>
                  <a:pt x="0" y="0"/>
                </a:moveTo>
                <a:lnTo>
                  <a:pt x="13" y="21"/>
                </a:lnTo>
                <a:lnTo>
                  <a:pt x="16" y="23"/>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1" name="Freeform 143"/>
          <p:cNvSpPr>
            <a:spLocks/>
          </p:cNvSpPr>
          <p:nvPr/>
        </p:nvSpPr>
        <p:spPr bwMode="auto">
          <a:xfrm>
            <a:off x="5113338" y="3124200"/>
            <a:ext cx="26987" cy="38100"/>
          </a:xfrm>
          <a:custGeom>
            <a:avLst/>
            <a:gdLst/>
            <a:ahLst/>
            <a:cxnLst>
              <a:cxn ang="0">
                <a:pos x="0" y="0"/>
              </a:cxn>
              <a:cxn ang="0">
                <a:pos x="13" y="21"/>
              </a:cxn>
              <a:cxn ang="0">
                <a:pos x="16" y="23"/>
              </a:cxn>
            </a:cxnLst>
            <a:rect l="0" t="0" r="r" b="b"/>
            <a:pathLst>
              <a:path w="17" h="24">
                <a:moveTo>
                  <a:pt x="0" y="0"/>
                </a:moveTo>
                <a:lnTo>
                  <a:pt x="13" y="21"/>
                </a:lnTo>
                <a:lnTo>
                  <a:pt x="16" y="23"/>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2" name="Freeform 144"/>
          <p:cNvSpPr>
            <a:spLocks/>
          </p:cNvSpPr>
          <p:nvPr/>
        </p:nvSpPr>
        <p:spPr bwMode="auto">
          <a:xfrm>
            <a:off x="5133975" y="3159125"/>
            <a:ext cx="26988" cy="36513"/>
          </a:xfrm>
          <a:custGeom>
            <a:avLst/>
            <a:gdLst/>
            <a:ahLst/>
            <a:cxnLst>
              <a:cxn ang="0">
                <a:pos x="0" y="0"/>
              </a:cxn>
              <a:cxn ang="0">
                <a:pos x="14" y="20"/>
              </a:cxn>
              <a:cxn ang="0">
                <a:pos x="16" y="22"/>
              </a:cxn>
            </a:cxnLst>
            <a:rect l="0" t="0" r="r" b="b"/>
            <a:pathLst>
              <a:path w="17" h="23">
                <a:moveTo>
                  <a:pt x="0" y="0"/>
                </a:moveTo>
                <a:lnTo>
                  <a:pt x="14" y="20"/>
                </a:lnTo>
                <a:lnTo>
                  <a:pt x="16" y="22"/>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3" name="Freeform 145"/>
          <p:cNvSpPr>
            <a:spLocks/>
          </p:cNvSpPr>
          <p:nvPr/>
        </p:nvSpPr>
        <p:spPr bwMode="auto">
          <a:xfrm>
            <a:off x="5149850" y="3192463"/>
            <a:ext cx="26988" cy="39687"/>
          </a:xfrm>
          <a:custGeom>
            <a:avLst/>
            <a:gdLst/>
            <a:ahLst/>
            <a:cxnLst>
              <a:cxn ang="0">
                <a:pos x="0" y="0"/>
              </a:cxn>
              <a:cxn ang="0">
                <a:pos x="13" y="22"/>
              </a:cxn>
              <a:cxn ang="0">
                <a:pos x="16" y="24"/>
              </a:cxn>
            </a:cxnLst>
            <a:rect l="0" t="0" r="r" b="b"/>
            <a:pathLst>
              <a:path w="17" h="25">
                <a:moveTo>
                  <a:pt x="0" y="0"/>
                </a:moveTo>
                <a:lnTo>
                  <a:pt x="13" y="22"/>
                </a:lnTo>
                <a:lnTo>
                  <a:pt x="16" y="24"/>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4" name="Freeform 146"/>
          <p:cNvSpPr>
            <a:spLocks/>
          </p:cNvSpPr>
          <p:nvPr/>
        </p:nvSpPr>
        <p:spPr bwMode="auto">
          <a:xfrm>
            <a:off x="5167313" y="3227388"/>
            <a:ext cx="26987" cy="38100"/>
          </a:xfrm>
          <a:custGeom>
            <a:avLst/>
            <a:gdLst/>
            <a:ahLst/>
            <a:cxnLst>
              <a:cxn ang="0">
                <a:pos x="0" y="0"/>
              </a:cxn>
              <a:cxn ang="0">
                <a:pos x="13" y="21"/>
              </a:cxn>
              <a:cxn ang="0">
                <a:pos x="16" y="23"/>
              </a:cxn>
            </a:cxnLst>
            <a:rect l="0" t="0" r="r" b="b"/>
            <a:pathLst>
              <a:path w="17" h="24">
                <a:moveTo>
                  <a:pt x="0" y="0"/>
                </a:moveTo>
                <a:lnTo>
                  <a:pt x="13" y="21"/>
                </a:lnTo>
                <a:lnTo>
                  <a:pt x="16" y="23"/>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5" name="Freeform 147"/>
          <p:cNvSpPr>
            <a:spLocks/>
          </p:cNvSpPr>
          <p:nvPr/>
        </p:nvSpPr>
        <p:spPr bwMode="auto">
          <a:xfrm>
            <a:off x="5187950" y="3260725"/>
            <a:ext cx="26988" cy="41275"/>
          </a:xfrm>
          <a:custGeom>
            <a:avLst/>
            <a:gdLst/>
            <a:ahLst/>
            <a:cxnLst>
              <a:cxn ang="0">
                <a:pos x="0" y="0"/>
              </a:cxn>
              <a:cxn ang="0">
                <a:pos x="13" y="22"/>
              </a:cxn>
              <a:cxn ang="0">
                <a:pos x="16" y="25"/>
              </a:cxn>
            </a:cxnLst>
            <a:rect l="0" t="0" r="r" b="b"/>
            <a:pathLst>
              <a:path w="17" h="26">
                <a:moveTo>
                  <a:pt x="0" y="0"/>
                </a:moveTo>
                <a:lnTo>
                  <a:pt x="13" y="22"/>
                </a:lnTo>
                <a:lnTo>
                  <a:pt x="16" y="25"/>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6" name="Freeform 148"/>
          <p:cNvSpPr>
            <a:spLocks/>
          </p:cNvSpPr>
          <p:nvPr/>
        </p:nvSpPr>
        <p:spPr bwMode="auto">
          <a:xfrm>
            <a:off x="5207000" y="3295650"/>
            <a:ext cx="26988" cy="41275"/>
          </a:xfrm>
          <a:custGeom>
            <a:avLst/>
            <a:gdLst/>
            <a:ahLst/>
            <a:cxnLst>
              <a:cxn ang="0">
                <a:pos x="0" y="0"/>
              </a:cxn>
              <a:cxn ang="0">
                <a:pos x="13" y="23"/>
              </a:cxn>
              <a:cxn ang="0">
                <a:pos x="16" y="25"/>
              </a:cxn>
            </a:cxnLst>
            <a:rect l="0" t="0" r="r" b="b"/>
            <a:pathLst>
              <a:path w="17" h="26">
                <a:moveTo>
                  <a:pt x="0" y="0"/>
                </a:moveTo>
                <a:lnTo>
                  <a:pt x="13" y="23"/>
                </a:lnTo>
                <a:lnTo>
                  <a:pt x="16" y="25"/>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7" name="Freeform 149"/>
          <p:cNvSpPr>
            <a:spLocks/>
          </p:cNvSpPr>
          <p:nvPr/>
        </p:nvSpPr>
        <p:spPr bwMode="auto">
          <a:xfrm>
            <a:off x="5221288" y="3333750"/>
            <a:ext cx="26987" cy="41275"/>
          </a:xfrm>
          <a:custGeom>
            <a:avLst/>
            <a:gdLst/>
            <a:ahLst/>
            <a:cxnLst>
              <a:cxn ang="0">
                <a:pos x="0" y="0"/>
              </a:cxn>
              <a:cxn ang="0">
                <a:pos x="13" y="23"/>
              </a:cxn>
              <a:cxn ang="0">
                <a:pos x="16" y="25"/>
              </a:cxn>
            </a:cxnLst>
            <a:rect l="0" t="0" r="r" b="b"/>
            <a:pathLst>
              <a:path w="17" h="26">
                <a:moveTo>
                  <a:pt x="0" y="0"/>
                </a:moveTo>
                <a:lnTo>
                  <a:pt x="13" y="23"/>
                </a:lnTo>
                <a:lnTo>
                  <a:pt x="16" y="25"/>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8" name="Freeform 150"/>
          <p:cNvSpPr>
            <a:spLocks/>
          </p:cNvSpPr>
          <p:nvPr/>
        </p:nvSpPr>
        <p:spPr bwMode="auto">
          <a:xfrm>
            <a:off x="5238750" y="3370263"/>
            <a:ext cx="26988" cy="38100"/>
          </a:xfrm>
          <a:custGeom>
            <a:avLst/>
            <a:gdLst/>
            <a:ahLst/>
            <a:cxnLst>
              <a:cxn ang="0">
                <a:pos x="0" y="0"/>
              </a:cxn>
              <a:cxn ang="0">
                <a:pos x="13" y="21"/>
              </a:cxn>
              <a:cxn ang="0">
                <a:pos x="16" y="23"/>
              </a:cxn>
            </a:cxnLst>
            <a:rect l="0" t="0" r="r" b="b"/>
            <a:pathLst>
              <a:path w="17" h="24">
                <a:moveTo>
                  <a:pt x="0" y="0"/>
                </a:moveTo>
                <a:lnTo>
                  <a:pt x="13" y="21"/>
                </a:lnTo>
                <a:lnTo>
                  <a:pt x="16" y="23"/>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59" name="Freeform 151"/>
          <p:cNvSpPr>
            <a:spLocks/>
          </p:cNvSpPr>
          <p:nvPr/>
        </p:nvSpPr>
        <p:spPr bwMode="auto">
          <a:xfrm>
            <a:off x="5256213" y="3403600"/>
            <a:ext cx="26987" cy="39688"/>
          </a:xfrm>
          <a:custGeom>
            <a:avLst/>
            <a:gdLst/>
            <a:ahLst/>
            <a:cxnLst>
              <a:cxn ang="0">
                <a:pos x="0" y="0"/>
              </a:cxn>
              <a:cxn ang="0">
                <a:pos x="14" y="22"/>
              </a:cxn>
              <a:cxn ang="0">
                <a:pos x="16" y="24"/>
              </a:cxn>
            </a:cxnLst>
            <a:rect l="0" t="0" r="r" b="b"/>
            <a:pathLst>
              <a:path w="17" h="25">
                <a:moveTo>
                  <a:pt x="0" y="0"/>
                </a:moveTo>
                <a:lnTo>
                  <a:pt x="14" y="22"/>
                </a:lnTo>
                <a:lnTo>
                  <a:pt x="16" y="24"/>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0" name="Freeform 152"/>
          <p:cNvSpPr>
            <a:spLocks/>
          </p:cNvSpPr>
          <p:nvPr/>
        </p:nvSpPr>
        <p:spPr bwMode="auto">
          <a:xfrm>
            <a:off x="5273675" y="3438525"/>
            <a:ext cx="26988" cy="33338"/>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1" name="Freeform 153"/>
          <p:cNvSpPr>
            <a:spLocks/>
          </p:cNvSpPr>
          <p:nvPr/>
        </p:nvSpPr>
        <p:spPr bwMode="auto">
          <a:xfrm>
            <a:off x="5286375" y="3468688"/>
            <a:ext cx="26988" cy="26987"/>
          </a:xfrm>
          <a:custGeom>
            <a:avLst/>
            <a:gdLst/>
            <a:ahLst/>
            <a:cxnLst>
              <a:cxn ang="0">
                <a:pos x="0" y="0"/>
              </a:cxn>
              <a:cxn ang="0">
                <a:pos x="10" y="14"/>
              </a:cxn>
              <a:cxn ang="0">
                <a:pos x="16" y="16"/>
              </a:cxn>
            </a:cxnLst>
            <a:rect l="0" t="0" r="r" b="b"/>
            <a:pathLst>
              <a:path w="17" h="17">
                <a:moveTo>
                  <a:pt x="0" y="0"/>
                </a:moveTo>
                <a:lnTo>
                  <a:pt x="10"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2" name="Freeform 154"/>
          <p:cNvSpPr>
            <a:spLocks/>
          </p:cNvSpPr>
          <p:nvPr/>
        </p:nvSpPr>
        <p:spPr bwMode="auto">
          <a:xfrm>
            <a:off x="5295900" y="3490913"/>
            <a:ext cx="26988" cy="31750"/>
          </a:xfrm>
          <a:custGeom>
            <a:avLst/>
            <a:gdLst/>
            <a:ahLst/>
            <a:cxnLst>
              <a:cxn ang="0">
                <a:pos x="0" y="0"/>
              </a:cxn>
              <a:cxn ang="0">
                <a:pos x="12" y="17"/>
              </a:cxn>
              <a:cxn ang="0">
                <a:pos x="16" y="19"/>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3" name="Freeform 155"/>
          <p:cNvSpPr>
            <a:spLocks/>
          </p:cNvSpPr>
          <p:nvPr/>
        </p:nvSpPr>
        <p:spPr bwMode="auto">
          <a:xfrm>
            <a:off x="5305425" y="3519488"/>
            <a:ext cx="26988" cy="26987"/>
          </a:xfrm>
          <a:custGeom>
            <a:avLst/>
            <a:gdLst/>
            <a:ahLst/>
            <a:cxnLst>
              <a:cxn ang="0">
                <a:pos x="0" y="0"/>
              </a:cxn>
              <a:cxn ang="0">
                <a:pos x="14" y="14"/>
              </a:cxn>
              <a:cxn ang="0">
                <a:pos x="16" y="16"/>
              </a:cxn>
            </a:cxnLst>
            <a:rect l="0" t="0" r="r" b="b"/>
            <a:pathLst>
              <a:path w="17" h="17">
                <a:moveTo>
                  <a:pt x="0" y="0"/>
                </a:moveTo>
                <a:lnTo>
                  <a:pt x="14"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4" name="Freeform 156"/>
          <p:cNvSpPr>
            <a:spLocks/>
          </p:cNvSpPr>
          <p:nvPr/>
        </p:nvSpPr>
        <p:spPr bwMode="auto">
          <a:xfrm>
            <a:off x="5318125" y="3541713"/>
            <a:ext cx="26988" cy="34925"/>
          </a:xfrm>
          <a:custGeom>
            <a:avLst/>
            <a:gdLst/>
            <a:ahLst/>
            <a:cxnLst>
              <a:cxn ang="0">
                <a:pos x="0" y="0"/>
              </a:cxn>
              <a:cxn ang="0">
                <a:pos x="13" y="19"/>
              </a:cxn>
              <a:cxn ang="0">
                <a:pos x="16" y="21"/>
              </a:cxn>
            </a:cxnLst>
            <a:rect l="0" t="0" r="r" b="b"/>
            <a:pathLst>
              <a:path w="17" h="22">
                <a:moveTo>
                  <a:pt x="0" y="0"/>
                </a:moveTo>
                <a:lnTo>
                  <a:pt x="13" y="19"/>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5" name="Freeform 157"/>
          <p:cNvSpPr>
            <a:spLocks/>
          </p:cNvSpPr>
          <p:nvPr/>
        </p:nvSpPr>
        <p:spPr bwMode="auto">
          <a:xfrm>
            <a:off x="5324475" y="3571875"/>
            <a:ext cx="26988" cy="31750"/>
          </a:xfrm>
          <a:custGeom>
            <a:avLst/>
            <a:gdLst/>
            <a:ahLst/>
            <a:cxnLst>
              <a:cxn ang="0">
                <a:pos x="0" y="0"/>
              </a:cxn>
              <a:cxn ang="0">
                <a:pos x="12" y="17"/>
              </a:cxn>
              <a:cxn ang="0">
                <a:pos x="16" y="19"/>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6" name="Freeform 158"/>
          <p:cNvSpPr>
            <a:spLocks/>
          </p:cNvSpPr>
          <p:nvPr/>
        </p:nvSpPr>
        <p:spPr bwMode="auto">
          <a:xfrm>
            <a:off x="5337175" y="3600450"/>
            <a:ext cx="26988" cy="26988"/>
          </a:xfrm>
          <a:custGeom>
            <a:avLst/>
            <a:gdLst/>
            <a:ahLst/>
            <a:cxnLst>
              <a:cxn ang="0">
                <a:pos x="0" y="0"/>
              </a:cxn>
              <a:cxn ang="0">
                <a:pos x="12" y="14"/>
              </a:cxn>
              <a:cxn ang="0">
                <a:pos x="16" y="16"/>
              </a:cxn>
            </a:cxnLst>
            <a:rect l="0" t="0" r="r" b="b"/>
            <a:pathLst>
              <a:path w="17" h="17">
                <a:moveTo>
                  <a:pt x="0" y="0"/>
                </a:moveTo>
                <a:lnTo>
                  <a:pt x="12"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7" name="Freeform 159"/>
          <p:cNvSpPr>
            <a:spLocks/>
          </p:cNvSpPr>
          <p:nvPr/>
        </p:nvSpPr>
        <p:spPr bwMode="auto">
          <a:xfrm>
            <a:off x="5346700" y="3622675"/>
            <a:ext cx="26988" cy="31750"/>
          </a:xfrm>
          <a:custGeom>
            <a:avLst/>
            <a:gdLst/>
            <a:ahLst/>
            <a:cxnLst>
              <a:cxn ang="0">
                <a:pos x="0" y="0"/>
              </a:cxn>
              <a:cxn ang="0">
                <a:pos x="11" y="17"/>
              </a:cxn>
              <a:cxn ang="0">
                <a:pos x="16" y="19"/>
              </a:cxn>
            </a:cxnLst>
            <a:rect l="0" t="0" r="r" b="b"/>
            <a:pathLst>
              <a:path w="17" h="20">
                <a:moveTo>
                  <a:pt x="0" y="0"/>
                </a:moveTo>
                <a:lnTo>
                  <a:pt x="11"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8" name="Freeform 160"/>
          <p:cNvSpPr>
            <a:spLocks/>
          </p:cNvSpPr>
          <p:nvPr/>
        </p:nvSpPr>
        <p:spPr bwMode="auto">
          <a:xfrm>
            <a:off x="5357813" y="3651250"/>
            <a:ext cx="26987" cy="3175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69" name="Freeform 161"/>
          <p:cNvSpPr>
            <a:spLocks/>
          </p:cNvSpPr>
          <p:nvPr/>
        </p:nvSpPr>
        <p:spPr bwMode="auto">
          <a:xfrm>
            <a:off x="5367338" y="3678238"/>
            <a:ext cx="26987" cy="30162"/>
          </a:xfrm>
          <a:custGeom>
            <a:avLst/>
            <a:gdLst/>
            <a:ahLst/>
            <a:cxnLst>
              <a:cxn ang="0">
                <a:pos x="0" y="0"/>
              </a:cxn>
              <a:cxn ang="0">
                <a:pos x="13" y="16"/>
              </a:cxn>
              <a:cxn ang="0">
                <a:pos x="16" y="18"/>
              </a:cxn>
            </a:cxnLst>
            <a:rect l="0" t="0" r="r" b="b"/>
            <a:pathLst>
              <a:path w="17" h="19">
                <a:moveTo>
                  <a:pt x="0" y="0"/>
                </a:moveTo>
                <a:lnTo>
                  <a:pt x="13"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0" name="Freeform 162"/>
          <p:cNvSpPr>
            <a:spLocks/>
          </p:cNvSpPr>
          <p:nvPr/>
        </p:nvSpPr>
        <p:spPr bwMode="auto">
          <a:xfrm>
            <a:off x="5381625" y="3705225"/>
            <a:ext cx="26988" cy="26988"/>
          </a:xfrm>
          <a:custGeom>
            <a:avLst/>
            <a:gdLst/>
            <a:ahLst/>
            <a:cxnLst>
              <a:cxn ang="0">
                <a:pos x="0" y="0"/>
              </a:cxn>
              <a:cxn ang="0">
                <a:pos x="10" y="13"/>
              </a:cxn>
              <a:cxn ang="0">
                <a:pos x="16" y="16"/>
              </a:cxn>
            </a:cxnLst>
            <a:rect l="0" t="0" r="r" b="b"/>
            <a:pathLst>
              <a:path w="17" h="17">
                <a:moveTo>
                  <a:pt x="0" y="0"/>
                </a:moveTo>
                <a:lnTo>
                  <a:pt x="10"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1" name="Freeform 163"/>
          <p:cNvSpPr>
            <a:spLocks/>
          </p:cNvSpPr>
          <p:nvPr/>
        </p:nvSpPr>
        <p:spPr bwMode="auto">
          <a:xfrm>
            <a:off x="5389563" y="3724275"/>
            <a:ext cx="26987" cy="26988"/>
          </a:xfrm>
          <a:custGeom>
            <a:avLst/>
            <a:gdLst/>
            <a:ahLst/>
            <a:cxnLst>
              <a:cxn ang="0">
                <a:pos x="0" y="0"/>
              </a:cxn>
              <a:cxn ang="0">
                <a:pos x="14" y="13"/>
              </a:cxn>
              <a:cxn ang="0">
                <a:pos x="16" y="16"/>
              </a:cxn>
            </a:cxnLst>
            <a:rect l="0" t="0" r="r" b="b"/>
            <a:pathLst>
              <a:path w="17" h="17">
                <a:moveTo>
                  <a:pt x="0" y="0"/>
                </a:moveTo>
                <a:lnTo>
                  <a:pt x="14"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2" name="Freeform 164"/>
          <p:cNvSpPr>
            <a:spLocks/>
          </p:cNvSpPr>
          <p:nvPr/>
        </p:nvSpPr>
        <p:spPr bwMode="auto">
          <a:xfrm>
            <a:off x="5383213" y="3721100"/>
            <a:ext cx="26987" cy="39688"/>
          </a:xfrm>
          <a:custGeom>
            <a:avLst/>
            <a:gdLst/>
            <a:ahLst/>
            <a:cxnLst>
              <a:cxn ang="0">
                <a:pos x="0" y="0"/>
              </a:cxn>
              <a:cxn ang="0">
                <a:pos x="13" y="18"/>
              </a:cxn>
              <a:cxn ang="0">
                <a:pos x="16" y="24"/>
              </a:cxn>
            </a:cxnLst>
            <a:rect l="0" t="0" r="r" b="b"/>
            <a:pathLst>
              <a:path w="17" h="25">
                <a:moveTo>
                  <a:pt x="0" y="0"/>
                </a:moveTo>
                <a:lnTo>
                  <a:pt x="13" y="18"/>
                </a:lnTo>
                <a:lnTo>
                  <a:pt x="16" y="24"/>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3" name="Freeform 165"/>
          <p:cNvSpPr>
            <a:spLocks/>
          </p:cNvSpPr>
          <p:nvPr/>
        </p:nvSpPr>
        <p:spPr bwMode="auto">
          <a:xfrm>
            <a:off x="5399088" y="3756025"/>
            <a:ext cx="26987" cy="26988"/>
          </a:xfrm>
          <a:custGeom>
            <a:avLst/>
            <a:gdLst/>
            <a:ahLst/>
            <a:cxnLst>
              <a:cxn ang="0">
                <a:pos x="0" y="0"/>
              </a:cxn>
              <a:cxn ang="0">
                <a:pos x="14" y="14"/>
              </a:cxn>
              <a:cxn ang="0">
                <a:pos x="16" y="16"/>
              </a:cxn>
            </a:cxnLst>
            <a:rect l="0" t="0" r="r" b="b"/>
            <a:pathLst>
              <a:path w="17" h="17">
                <a:moveTo>
                  <a:pt x="0" y="0"/>
                </a:moveTo>
                <a:lnTo>
                  <a:pt x="14"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4" name="Freeform 166"/>
          <p:cNvSpPr>
            <a:spLocks/>
          </p:cNvSpPr>
          <p:nvPr/>
        </p:nvSpPr>
        <p:spPr bwMode="auto">
          <a:xfrm>
            <a:off x="5414963" y="3775075"/>
            <a:ext cx="26987" cy="30163"/>
          </a:xfrm>
          <a:custGeom>
            <a:avLst/>
            <a:gdLst/>
            <a:ahLst/>
            <a:cxnLst>
              <a:cxn ang="0">
                <a:pos x="0" y="0"/>
              </a:cxn>
              <a:cxn ang="0">
                <a:pos x="14" y="16"/>
              </a:cxn>
              <a:cxn ang="0">
                <a:pos x="16" y="18"/>
              </a:cxn>
            </a:cxnLst>
            <a:rect l="0" t="0" r="r" b="b"/>
            <a:pathLst>
              <a:path w="17" h="19">
                <a:moveTo>
                  <a:pt x="0" y="0"/>
                </a:moveTo>
                <a:lnTo>
                  <a:pt x="14"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5" name="Freeform 167"/>
          <p:cNvSpPr>
            <a:spLocks/>
          </p:cNvSpPr>
          <p:nvPr/>
        </p:nvSpPr>
        <p:spPr bwMode="auto">
          <a:xfrm>
            <a:off x="5429250" y="3787775"/>
            <a:ext cx="26988" cy="42863"/>
          </a:xfrm>
          <a:custGeom>
            <a:avLst/>
            <a:gdLst/>
            <a:ahLst/>
            <a:cxnLst>
              <a:cxn ang="0">
                <a:pos x="0" y="0"/>
              </a:cxn>
              <a:cxn ang="0">
                <a:pos x="13" y="23"/>
              </a:cxn>
              <a:cxn ang="0">
                <a:pos x="16" y="26"/>
              </a:cxn>
            </a:cxnLst>
            <a:rect l="0" t="0" r="r" b="b"/>
            <a:pathLst>
              <a:path w="17" h="27">
                <a:moveTo>
                  <a:pt x="0" y="0"/>
                </a:moveTo>
                <a:lnTo>
                  <a:pt x="13" y="23"/>
                </a:lnTo>
                <a:lnTo>
                  <a:pt x="16" y="2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6" name="Freeform 168"/>
          <p:cNvSpPr>
            <a:spLocks/>
          </p:cNvSpPr>
          <p:nvPr/>
        </p:nvSpPr>
        <p:spPr bwMode="auto">
          <a:xfrm>
            <a:off x="5440363" y="3810000"/>
            <a:ext cx="26987" cy="34925"/>
          </a:xfrm>
          <a:custGeom>
            <a:avLst/>
            <a:gdLst/>
            <a:ahLst/>
            <a:cxnLst>
              <a:cxn ang="0">
                <a:pos x="0" y="0"/>
              </a:cxn>
              <a:cxn ang="0">
                <a:pos x="14" y="18"/>
              </a:cxn>
              <a:cxn ang="0">
                <a:pos x="16" y="21"/>
              </a:cxn>
            </a:cxnLst>
            <a:rect l="0" t="0" r="r" b="b"/>
            <a:pathLst>
              <a:path w="17" h="22">
                <a:moveTo>
                  <a:pt x="0" y="0"/>
                </a:moveTo>
                <a:lnTo>
                  <a:pt x="14" y="18"/>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7" name="Freeform 169"/>
          <p:cNvSpPr>
            <a:spLocks/>
          </p:cNvSpPr>
          <p:nvPr/>
        </p:nvSpPr>
        <p:spPr bwMode="auto">
          <a:xfrm>
            <a:off x="5449888" y="3832225"/>
            <a:ext cx="26987" cy="30163"/>
          </a:xfrm>
          <a:custGeom>
            <a:avLst/>
            <a:gdLst/>
            <a:ahLst/>
            <a:cxnLst>
              <a:cxn ang="0">
                <a:pos x="0" y="0"/>
              </a:cxn>
              <a:cxn ang="0">
                <a:pos x="13" y="16"/>
              </a:cxn>
              <a:cxn ang="0">
                <a:pos x="16" y="18"/>
              </a:cxn>
            </a:cxnLst>
            <a:rect l="0" t="0" r="r" b="b"/>
            <a:pathLst>
              <a:path w="17" h="19">
                <a:moveTo>
                  <a:pt x="0" y="0"/>
                </a:moveTo>
                <a:lnTo>
                  <a:pt x="13"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78" name="Freeform 170"/>
          <p:cNvSpPr>
            <a:spLocks/>
          </p:cNvSpPr>
          <p:nvPr/>
        </p:nvSpPr>
        <p:spPr bwMode="auto">
          <a:xfrm>
            <a:off x="5467350" y="3856038"/>
            <a:ext cx="26988" cy="26987"/>
          </a:xfrm>
          <a:custGeom>
            <a:avLst/>
            <a:gdLst/>
            <a:ahLst/>
            <a:cxnLst>
              <a:cxn ang="0">
                <a:pos x="0" y="0"/>
              </a:cxn>
              <a:cxn ang="0">
                <a:pos x="12" y="13"/>
              </a:cxn>
              <a:cxn ang="0">
                <a:pos x="16" y="16"/>
              </a:cxn>
            </a:cxnLst>
            <a:rect l="0" t="0" r="r" b="b"/>
            <a:pathLst>
              <a:path w="17" h="17">
                <a:moveTo>
                  <a:pt x="0" y="0"/>
                </a:moveTo>
                <a:lnTo>
                  <a:pt x="12"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grpSp>
        <p:nvGrpSpPr>
          <p:cNvPr id="580779" name="Group 171"/>
          <p:cNvGrpSpPr>
            <a:grpSpLocks/>
          </p:cNvGrpSpPr>
          <p:nvPr/>
        </p:nvGrpSpPr>
        <p:grpSpPr bwMode="auto">
          <a:xfrm>
            <a:off x="5481638" y="3876675"/>
            <a:ext cx="82550" cy="150813"/>
            <a:chOff x="3453" y="2442"/>
            <a:chExt cx="52" cy="95"/>
          </a:xfrm>
        </p:grpSpPr>
        <p:sp>
          <p:nvSpPr>
            <p:cNvPr id="580780" name="Freeform 172"/>
            <p:cNvSpPr>
              <a:spLocks/>
            </p:cNvSpPr>
            <p:nvPr/>
          </p:nvSpPr>
          <p:spPr bwMode="auto">
            <a:xfrm>
              <a:off x="3453" y="2442"/>
              <a:ext cx="17" cy="18"/>
            </a:xfrm>
            <a:custGeom>
              <a:avLst/>
              <a:gdLst/>
              <a:ahLst/>
              <a:cxnLst>
                <a:cxn ang="0">
                  <a:pos x="0" y="0"/>
                </a:cxn>
                <a:cxn ang="0">
                  <a:pos x="13" y="15"/>
                </a:cxn>
                <a:cxn ang="0">
                  <a:pos x="16" y="17"/>
                </a:cxn>
              </a:cxnLst>
              <a:rect l="0" t="0" r="r" b="b"/>
              <a:pathLst>
                <a:path w="17" h="18">
                  <a:moveTo>
                    <a:pt x="0" y="0"/>
                  </a:moveTo>
                  <a:lnTo>
                    <a:pt x="13" y="15"/>
                  </a:lnTo>
                  <a:lnTo>
                    <a:pt x="16" y="1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1" name="Freeform 173"/>
            <p:cNvSpPr>
              <a:spLocks/>
            </p:cNvSpPr>
            <p:nvPr/>
          </p:nvSpPr>
          <p:spPr bwMode="auto">
            <a:xfrm>
              <a:off x="3459" y="2457"/>
              <a:ext cx="17" cy="19"/>
            </a:xfrm>
            <a:custGeom>
              <a:avLst/>
              <a:gdLst/>
              <a:ahLst/>
              <a:cxnLst>
                <a:cxn ang="0">
                  <a:pos x="0" y="0"/>
                </a:cxn>
                <a:cxn ang="0">
                  <a:pos x="13" y="16"/>
                </a:cxn>
                <a:cxn ang="0">
                  <a:pos x="16" y="18"/>
                </a:cxn>
              </a:cxnLst>
              <a:rect l="0" t="0" r="r" b="b"/>
              <a:pathLst>
                <a:path w="17" h="19">
                  <a:moveTo>
                    <a:pt x="0" y="0"/>
                  </a:moveTo>
                  <a:lnTo>
                    <a:pt x="13"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2" name="Freeform 174"/>
            <p:cNvSpPr>
              <a:spLocks/>
            </p:cNvSpPr>
            <p:nvPr/>
          </p:nvSpPr>
          <p:spPr bwMode="auto">
            <a:xfrm>
              <a:off x="3470" y="2474"/>
              <a:ext cx="17" cy="22"/>
            </a:xfrm>
            <a:custGeom>
              <a:avLst/>
              <a:gdLst/>
              <a:ahLst/>
              <a:cxnLst>
                <a:cxn ang="0">
                  <a:pos x="0" y="0"/>
                </a:cxn>
                <a:cxn ang="0">
                  <a:pos x="12" y="19"/>
                </a:cxn>
                <a:cxn ang="0">
                  <a:pos x="16" y="21"/>
                </a:cxn>
              </a:cxnLst>
              <a:rect l="0" t="0" r="r" b="b"/>
              <a:pathLst>
                <a:path w="17" h="22">
                  <a:moveTo>
                    <a:pt x="0" y="0"/>
                  </a:moveTo>
                  <a:lnTo>
                    <a:pt x="12" y="19"/>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3" name="Freeform 175"/>
            <p:cNvSpPr>
              <a:spLocks/>
            </p:cNvSpPr>
            <p:nvPr/>
          </p:nvSpPr>
          <p:spPr bwMode="auto">
            <a:xfrm>
              <a:off x="3478" y="2493"/>
              <a:ext cx="17" cy="24"/>
            </a:xfrm>
            <a:custGeom>
              <a:avLst/>
              <a:gdLst/>
              <a:ahLst/>
              <a:cxnLst>
                <a:cxn ang="0">
                  <a:pos x="0" y="0"/>
                </a:cxn>
                <a:cxn ang="0">
                  <a:pos x="12" y="21"/>
                </a:cxn>
                <a:cxn ang="0">
                  <a:pos x="16" y="23"/>
                </a:cxn>
              </a:cxnLst>
              <a:rect l="0" t="0" r="r" b="b"/>
              <a:pathLst>
                <a:path w="17" h="24">
                  <a:moveTo>
                    <a:pt x="0" y="0"/>
                  </a:moveTo>
                  <a:lnTo>
                    <a:pt x="12" y="21"/>
                  </a:lnTo>
                  <a:lnTo>
                    <a:pt x="16" y="23"/>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4" name="Freeform 176"/>
            <p:cNvSpPr>
              <a:spLocks/>
            </p:cNvSpPr>
            <p:nvPr/>
          </p:nvSpPr>
          <p:spPr bwMode="auto">
            <a:xfrm>
              <a:off x="3488" y="2514"/>
              <a:ext cx="17" cy="23"/>
            </a:xfrm>
            <a:custGeom>
              <a:avLst/>
              <a:gdLst/>
              <a:ahLst/>
              <a:cxnLst>
                <a:cxn ang="0">
                  <a:pos x="0" y="0"/>
                </a:cxn>
                <a:cxn ang="0">
                  <a:pos x="12" y="18"/>
                </a:cxn>
                <a:cxn ang="0">
                  <a:pos x="16" y="22"/>
                </a:cxn>
              </a:cxnLst>
              <a:rect l="0" t="0" r="r" b="b"/>
              <a:pathLst>
                <a:path w="17" h="23">
                  <a:moveTo>
                    <a:pt x="0" y="0"/>
                  </a:moveTo>
                  <a:lnTo>
                    <a:pt x="12" y="18"/>
                  </a:lnTo>
                  <a:lnTo>
                    <a:pt x="16" y="22"/>
                  </a:lnTo>
                </a:path>
              </a:pathLst>
            </a:custGeom>
            <a:noFill/>
            <a:ln w="12700" cap="rnd" cmpd="sng">
              <a:solidFill>
                <a:schemeClr val="tx1"/>
              </a:solidFill>
              <a:prstDash val="solid"/>
              <a:round/>
              <a:headEnd type="none" w="sm" len="sm"/>
              <a:tailEnd type="none" w="sm" len="sm"/>
            </a:ln>
            <a:effectLst/>
          </p:spPr>
          <p:txBody>
            <a:bodyPr/>
            <a:lstStyle/>
            <a:p>
              <a:endParaRPr lang="cs-CZ"/>
            </a:p>
          </p:txBody>
        </p:sp>
      </p:grpSp>
      <p:sp>
        <p:nvSpPr>
          <p:cNvPr id="580785" name="Freeform 177"/>
          <p:cNvSpPr>
            <a:spLocks/>
          </p:cNvSpPr>
          <p:nvPr/>
        </p:nvSpPr>
        <p:spPr bwMode="auto">
          <a:xfrm>
            <a:off x="5548313" y="4006850"/>
            <a:ext cx="26987" cy="34925"/>
          </a:xfrm>
          <a:custGeom>
            <a:avLst/>
            <a:gdLst/>
            <a:ahLst/>
            <a:cxnLst>
              <a:cxn ang="0">
                <a:pos x="0" y="0"/>
              </a:cxn>
              <a:cxn ang="0">
                <a:pos x="11" y="19"/>
              </a:cxn>
              <a:cxn ang="0">
                <a:pos x="16" y="21"/>
              </a:cxn>
            </a:cxnLst>
            <a:rect l="0" t="0" r="r" b="b"/>
            <a:pathLst>
              <a:path w="17" h="22">
                <a:moveTo>
                  <a:pt x="0" y="0"/>
                </a:moveTo>
                <a:lnTo>
                  <a:pt x="11" y="19"/>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6" name="Freeform 178"/>
          <p:cNvSpPr>
            <a:spLocks/>
          </p:cNvSpPr>
          <p:nvPr/>
        </p:nvSpPr>
        <p:spPr bwMode="auto">
          <a:xfrm>
            <a:off x="5556250" y="4037013"/>
            <a:ext cx="26988" cy="33337"/>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7" name="Freeform 179"/>
          <p:cNvSpPr>
            <a:spLocks/>
          </p:cNvSpPr>
          <p:nvPr/>
        </p:nvSpPr>
        <p:spPr bwMode="auto">
          <a:xfrm>
            <a:off x="5568950" y="4065588"/>
            <a:ext cx="26988" cy="34925"/>
          </a:xfrm>
          <a:custGeom>
            <a:avLst/>
            <a:gdLst/>
            <a:ahLst/>
            <a:cxnLst>
              <a:cxn ang="0">
                <a:pos x="0" y="0"/>
              </a:cxn>
              <a:cxn ang="0">
                <a:pos x="13" y="19"/>
              </a:cxn>
              <a:cxn ang="0">
                <a:pos x="16" y="21"/>
              </a:cxn>
            </a:cxnLst>
            <a:rect l="0" t="0" r="r" b="b"/>
            <a:pathLst>
              <a:path w="17" h="22">
                <a:moveTo>
                  <a:pt x="0" y="0"/>
                </a:moveTo>
                <a:lnTo>
                  <a:pt x="13" y="19"/>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8" name="Freeform 180"/>
          <p:cNvSpPr>
            <a:spLocks/>
          </p:cNvSpPr>
          <p:nvPr/>
        </p:nvSpPr>
        <p:spPr bwMode="auto">
          <a:xfrm>
            <a:off x="5578475" y="4097338"/>
            <a:ext cx="26988" cy="3175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89" name="Freeform 181"/>
          <p:cNvSpPr>
            <a:spLocks/>
          </p:cNvSpPr>
          <p:nvPr/>
        </p:nvSpPr>
        <p:spPr bwMode="auto">
          <a:xfrm>
            <a:off x="5586413" y="4124325"/>
            <a:ext cx="26987" cy="30163"/>
          </a:xfrm>
          <a:custGeom>
            <a:avLst/>
            <a:gdLst/>
            <a:ahLst/>
            <a:cxnLst>
              <a:cxn ang="0">
                <a:pos x="0" y="0"/>
              </a:cxn>
              <a:cxn ang="0">
                <a:pos x="14" y="16"/>
              </a:cxn>
              <a:cxn ang="0">
                <a:pos x="16" y="18"/>
              </a:cxn>
            </a:cxnLst>
            <a:rect l="0" t="0" r="r" b="b"/>
            <a:pathLst>
              <a:path w="17" h="19">
                <a:moveTo>
                  <a:pt x="0" y="0"/>
                </a:moveTo>
                <a:lnTo>
                  <a:pt x="14"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0" name="Freeform 182"/>
          <p:cNvSpPr>
            <a:spLocks/>
          </p:cNvSpPr>
          <p:nvPr/>
        </p:nvSpPr>
        <p:spPr bwMode="auto">
          <a:xfrm>
            <a:off x="5597525" y="4149725"/>
            <a:ext cx="26988" cy="34925"/>
          </a:xfrm>
          <a:custGeom>
            <a:avLst/>
            <a:gdLst/>
            <a:ahLst/>
            <a:cxnLst>
              <a:cxn ang="0">
                <a:pos x="0" y="0"/>
              </a:cxn>
              <a:cxn ang="0">
                <a:pos x="13" y="19"/>
              </a:cxn>
              <a:cxn ang="0">
                <a:pos x="16" y="21"/>
              </a:cxn>
            </a:cxnLst>
            <a:rect l="0" t="0" r="r" b="b"/>
            <a:pathLst>
              <a:path w="17" h="22">
                <a:moveTo>
                  <a:pt x="0" y="0"/>
                </a:moveTo>
                <a:lnTo>
                  <a:pt x="13" y="19"/>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1" name="Freeform 183"/>
          <p:cNvSpPr>
            <a:spLocks/>
          </p:cNvSpPr>
          <p:nvPr/>
        </p:nvSpPr>
        <p:spPr bwMode="auto">
          <a:xfrm>
            <a:off x="5613400" y="4178300"/>
            <a:ext cx="26988" cy="36513"/>
          </a:xfrm>
          <a:custGeom>
            <a:avLst/>
            <a:gdLst/>
            <a:ahLst/>
            <a:cxnLst>
              <a:cxn ang="0">
                <a:pos x="0" y="0"/>
              </a:cxn>
              <a:cxn ang="0">
                <a:pos x="14" y="20"/>
              </a:cxn>
              <a:cxn ang="0">
                <a:pos x="16" y="22"/>
              </a:cxn>
            </a:cxnLst>
            <a:rect l="0" t="0" r="r" b="b"/>
            <a:pathLst>
              <a:path w="17" h="23">
                <a:moveTo>
                  <a:pt x="0" y="0"/>
                </a:moveTo>
                <a:lnTo>
                  <a:pt x="14" y="20"/>
                </a:lnTo>
                <a:lnTo>
                  <a:pt x="16" y="22"/>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2" name="Freeform 184"/>
          <p:cNvSpPr>
            <a:spLocks/>
          </p:cNvSpPr>
          <p:nvPr/>
        </p:nvSpPr>
        <p:spPr bwMode="auto">
          <a:xfrm>
            <a:off x="5629275" y="4211638"/>
            <a:ext cx="26988" cy="34925"/>
          </a:xfrm>
          <a:custGeom>
            <a:avLst/>
            <a:gdLst/>
            <a:ahLst/>
            <a:cxnLst>
              <a:cxn ang="0">
                <a:pos x="0" y="0"/>
              </a:cxn>
              <a:cxn ang="0">
                <a:pos x="13" y="18"/>
              </a:cxn>
              <a:cxn ang="0">
                <a:pos x="16" y="21"/>
              </a:cxn>
            </a:cxnLst>
            <a:rect l="0" t="0" r="r" b="b"/>
            <a:pathLst>
              <a:path w="17" h="22">
                <a:moveTo>
                  <a:pt x="0" y="0"/>
                </a:moveTo>
                <a:lnTo>
                  <a:pt x="13" y="18"/>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3" name="Freeform 185"/>
          <p:cNvSpPr>
            <a:spLocks/>
          </p:cNvSpPr>
          <p:nvPr/>
        </p:nvSpPr>
        <p:spPr bwMode="auto">
          <a:xfrm>
            <a:off x="5646738" y="4241800"/>
            <a:ext cx="26987" cy="3175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4" name="Freeform 186"/>
          <p:cNvSpPr>
            <a:spLocks/>
          </p:cNvSpPr>
          <p:nvPr/>
        </p:nvSpPr>
        <p:spPr bwMode="auto">
          <a:xfrm>
            <a:off x="5664200" y="4270375"/>
            <a:ext cx="26988" cy="34925"/>
          </a:xfrm>
          <a:custGeom>
            <a:avLst/>
            <a:gdLst/>
            <a:ahLst/>
            <a:cxnLst>
              <a:cxn ang="0">
                <a:pos x="0" y="0"/>
              </a:cxn>
              <a:cxn ang="0">
                <a:pos x="14" y="19"/>
              </a:cxn>
              <a:cxn ang="0">
                <a:pos x="16" y="21"/>
              </a:cxn>
            </a:cxnLst>
            <a:rect l="0" t="0" r="r" b="b"/>
            <a:pathLst>
              <a:path w="17" h="22">
                <a:moveTo>
                  <a:pt x="0" y="0"/>
                </a:moveTo>
                <a:lnTo>
                  <a:pt x="14" y="19"/>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5" name="Freeform 187"/>
          <p:cNvSpPr>
            <a:spLocks/>
          </p:cNvSpPr>
          <p:nvPr/>
        </p:nvSpPr>
        <p:spPr bwMode="auto">
          <a:xfrm>
            <a:off x="5681663" y="4300538"/>
            <a:ext cx="26987" cy="38100"/>
          </a:xfrm>
          <a:custGeom>
            <a:avLst/>
            <a:gdLst/>
            <a:ahLst/>
            <a:cxnLst>
              <a:cxn ang="0">
                <a:pos x="0" y="0"/>
              </a:cxn>
              <a:cxn ang="0">
                <a:pos x="14" y="21"/>
              </a:cxn>
              <a:cxn ang="0">
                <a:pos x="16" y="23"/>
              </a:cxn>
            </a:cxnLst>
            <a:rect l="0" t="0" r="r" b="b"/>
            <a:pathLst>
              <a:path w="17" h="24">
                <a:moveTo>
                  <a:pt x="0" y="0"/>
                </a:moveTo>
                <a:lnTo>
                  <a:pt x="14" y="21"/>
                </a:lnTo>
                <a:lnTo>
                  <a:pt x="16" y="23"/>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6" name="Freeform 188"/>
          <p:cNvSpPr>
            <a:spLocks/>
          </p:cNvSpPr>
          <p:nvPr/>
        </p:nvSpPr>
        <p:spPr bwMode="auto">
          <a:xfrm>
            <a:off x="5703888" y="4333875"/>
            <a:ext cx="26987" cy="33338"/>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7" name="Freeform 189"/>
          <p:cNvSpPr>
            <a:spLocks/>
          </p:cNvSpPr>
          <p:nvPr/>
        </p:nvSpPr>
        <p:spPr bwMode="auto">
          <a:xfrm>
            <a:off x="5721350" y="4362450"/>
            <a:ext cx="26988" cy="34925"/>
          </a:xfrm>
          <a:custGeom>
            <a:avLst/>
            <a:gdLst/>
            <a:ahLst/>
            <a:cxnLst>
              <a:cxn ang="0">
                <a:pos x="0" y="0"/>
              </a:cxn>
              <a:cxn ang="0">
                <a:pos x="14" y="19"/>
              </a:cxn>
              <a:cxn ang="0">
                <a:pos x="16" y="21"/>
              </a:cxn>
            </a:cxnLst>
            <a:rect l="0" t="0" r="r" b="b"/>
            <a:pathLst>
              <a:path w="17" h="22">
                <a:moveTo>
                  <a:pt x="0" y="0"/>
                </a:moveTo>
                <a:lnTo>
                  <a:pt x="14" y="19"/>
                </a:lnTo>
                <a:lnTo>
                  <a:pt x="16" y="21"/>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8" name="Freeform 190"/>
          <p:cNvSpPr>
            <a:spLocks/>
          </p:cNvSpPr>
          <p:nvPr/>
        </p:nvSpPr>
        <p:spPr bwMode="auto">
          <a:xfrm>
            <a:off x="5743575" y="4392613"/>
            <a:ext cx="26988" cy="3175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799" name="Freeform 191"/>
          <p:cNvSpPr>
            <a:spLocks/>
          </p:cNvSpPr>
          <p:nvPr/>
        </p:nvSpPr>
        <p:spPr bwMode="auto">
          <a:xfrm>
            <a:off x="5765800" y="4419600"/>
            <a:ext cx="26988" cy="3175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0" name="Freeform 192"/>
          <p:cNvSpPr>
            <a:spLocks/>
          </p:cNvSpPr>
          <p:nvPr/>
        </p:nvSpPr>
        <p:spPr bwMode="auto">
          <a:xfrm>
            <a:off x="5784850" y="4448175"/>
            <a:ext cx="28575" cy="33338"/>
          </a:xfrm>
          <a:custGeom>
            <a:avLst/>
            <a:gdLst/>
            <a:ahLst/>
            <a:cxnLst>
              <a:cxn ang="0">
                <a:pos x="0" y="0"/>
              </a:cxn>
              <a:cxn ang="0">
                <a:pos x="14" y="18"/>
              </a:cxn>
              <a:cxn ang="0">
                <a:pos x="17" y="20"/>
              </a:cxn>
            </a:cxnLst>
            <a:rect l="0" t="0" r="r" b="b"/>
            <a:pathLst>
              <a:path w="18" h="21">
                <a:moveTo>
                  <a:pt x="0" y="0"/>
                </a:moveTo>
                <a:lnTo>
                  <a:pt x="14" y="18"/>
                </a:lnTo>
                <a:lnTo>
                  <a:pt x="17"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1" name="Freeform 193"/>
          <p:cNvSpPr>
            <a:spLocks/>
          </p:cNvSpPr>
          <p:nvPr/>
        </p:nvSpPr>
        <p:spPr bwMode="auto">
          <a:xfrm>
            <a:off x="5807075" y="4476750"/>
            <a:ext cx="26988" cy="26988"/>
          </a:xfrm>
          <a:custGeom>
            <a:avLst/>
            <a:gdLst/>
            <a:ahLst/>
            <a:cxnLst>
              <a:cxn ang="0">
                <a:pos x="0" y="0"/>
              </a:cxn>
              <a:cxn ang="0">
                <a:pos x="12" y="13"/>
              </a:cxn>
              <a:cxn ang="0">
                <a:pos x="16" y="16"/>
              </a:cxn>
            </a:cxnLst>
            <a:rect l="0" t="0" r="r" b="b"/>
            <a:pathLst>
              <a:path w="17" h="17">
                <a:moveTo>
                  <a:pt x="0" y="0"/>
                </a:moveTo>
                <a:lnTo>
                  <a:pt x="12"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2" name="Freeform 194"/>
          <p:cNvSpPr>
            <a:spLocks/>
          </p:cNvSpPr>
          <p:nvPr/>
        </p:nvSpPr>
        <p:spPr bwMode="auto">
          <a:xfrm>
            <a:off x="5821363" y="4495800"/>
            <a:ext cx="26987" cy="26988"/>
          </a:xfrm>
          <a:custGeom>
            <a:avLst/>
            <a:gdLst/>
            <a:ahLst/>
            <a:cxnLst>
              <a:cxn ang="0">
                <a:pos x="0" y="0"/>
              </a:cxn>
              <a:cxn ang="0">
                <a:pos x="12" y="13"/>
              </a:cxn>
              <a:cxn ang="0">
                <a:pos x="16" y="16"/>
              </a:cxn>
            </a:cxnLst>
            <a:rect l="0" t="0" r="r" b="b"/>
            <a:pathLst>
              <a:path w="17" h="17">
                <a:moveTo>
                  <a:pt x="0" y="0"/>
                </a:moveTo>
                <a:lnTo>
                  <a:pt x="12"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3" name="Freeform 195"/>
          <p:cNvSpPr>
            <a:spLocks/>
          </p:cNvSpPr>
          <p:nvPr/>
        </p:nvSpPr>
        <p:spPr bwMode="auto">
          <a:xfrm>
            <a:off x="5838825" y="4513263"/>
            <a:ext cx="26988" cy="26987"/>
          </a:xfrm>
          <a:custGeom>
            <a:avLst/>
            <a:gdLst/>
            <a:ahLst/>
            <a:cxnLst>
              <a:cxn ang="0">
                <a:pos x="0" y="0"/>
              </a:cxn>
              <a:cxn ang="0">
                <a:pos x="12" y="14"/>
              </a:cxn>
              <a:cxn ang="0">
                <a:pos x="16" y="16"/>
              </a:cxn>
            </a:cxnLst>
            <a:rect l="0" t="0" r="r" b="b"/>
            <a:pathLst>
              <a:path w="17" h="17">
                <a:moveTo>
                  <a:pt x="0" y="0"/>
                </a:moveTo>
                <a:lnTo>
                  <a:pt x="12"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4" name="Freeform 196"/>
          <p:cNvSpPr>
            <a:spLocks/>
          </p:cNvSpPr>
          <p:nvPr/>
        </p:nvSpPr>
        <p:spPr bwMode="auto">
          <a:xfrm>
            <a:off x="5853113" y="4529138"/>
            <a:ext cx="26987" cy="26987"/>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5" name="Freeform 197"/>
          <p:cNvSpPr>
            <a:spLocks/>
          </p:cNvSpPr>
          <p:nvPr/>
        </p:nvSpPr>
        <p:spPr bwMode="auto">
          <a:xfrm>
            <a:off x="5873750" y="4548188"/>
            <a:ext cx="26988" cy="26987"/>
          </a:xfrm>
          <a:custGeom>
            <a:avLst/>
            <a:gdLst/>
            <a:ahLst/>
            <a:cxnLst>
              <a:cxn ang="0">
                <a:pos x="0" y="0"/>
              </a:cxn>
              <a:cxn ang="0">
                <a:pos x="11" y="13"/>
              </a:cxn>
              <a:cxn ang="0">
                <a:pos x="16" y="16"/>
              </a:cxn>
            </a:cxnLst>
            <a:rect l="0" t="0" r="r" b="b"/>
            <a:pathLst>
              <a:path w="17" h="17">
                <a:moveTo>
                  <a:pt x="0" y="0"/>
                </a:moveTo>
                <a:lnTo>
                  <a:pt x="11"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6" name="Freeform 198"/>
          <p:cNvSpPr>
            <a:spLocks/>
          </p:cNvSpPr>
          <p:nvPr/>
        </p:nvSpPr>
        <p:spPr bwMode="auto">
          <a:xfrm>
            <a:off x="5884863" y="4567238"/>
            <a:ext cx="26987" cy="26987"/>
          </a:xfrm>
          <a:custGeom>
            <a:avLst/>
            <a:gdLst/>
            <a:ahLst/>
            <a:cxnLst>
              <a:cxn ang="0">
                <a:pos x="0" y="0"/>
              </a:cxn>
              <a:cxn ang="0">
                <a:pos x="13" y="14"/>
              </a:cxn>
              <a:cxn ang="0">
                <a:pos x="16" y="16"/>
              </a:cxn>
            </a:cxnLst>
            <a:rect l="0" t="0" r="r" b="b"/>
            <a:pathLst>
              <a:path w="17" h="17">
                <a:moveTo>
                  <a:pt x="0" y="0"/>
                </a:moveTo>
                <a:lnTo>
                  <a:pt x="13"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7" name="Freeform 199"/>
          <p:cNvSpPr>
            <a:spLocks/>
          </p:cNvSpPr>
          <p:nvPr/>
        </p:nvSpPr>
        <p:spPr bwMode="auto">
          <a:xfrm>
            <a:off x="5905500" y="4581525"/>
            <a:ext cx="26988" cy="26988"/>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8" name="Freeform 200"/>
          <p:cNvSpPr>
            <a:spLocks/>
          </p:cNvSpPr>
          <p:nvPr/>
        </p:nvSpPr>
        <p:spPr bwMode="auto">
          <a:xfrm>
            <a:off x="5919788" y="4600575"/>
            <a:ext cx="26987" cy="26988"/>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09" name="Freeform 201"/>
          <p:cNvSpPr>
            <a:spLocks/>
          </p:cNvSpPr>
          <p:nvPr/>
        </p:nvSpPr>
        <p:spPr bwMode="auto">
          <a:xfrm>
            <a:off x="5937250" y="4619625"/>
            <a:ext cx="26988" cy="26988"/>
          </a:xfrm>
          <a:custGeom>
            <a:avLst/>
            <a:gdLst/>
            <a:ahLst/>
            <a:cxnLst>
              <a:cxn ang="0">
                <a:pos x="0" y="0"/>
              </a:cxn>
              <a:cxn ang="0">
                <a:pos x="13" y="14"/>
              </a:cxn>
              <a:cxn ang="0">
                <a:pos x="16" y="16"/>
              </a:cxn>
            </a:cxnLst>
            <a:rect l="0" t="0" r="r" b="b"/>
            <a:pathLst>
              <a:path w="17" h="17">
                <a:moveTo>
                  <a:pt x="0" y="0"/>
                </a:moveTo>
                <a:lnTo>
                  <a:pt x="13"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0" name="Freeform 202"/>
          <p:cNvSpPr>
            <a:spLocks/>
          </p:cNvSpPr>
          <p:nvPr/>
        </p:nvSpPr>
        <p:spPr bwMode="auto">
          <a:xfrm>
            <a:off x="5951538" y="4633913"/>
            <a:ext cx="26987" cy="26987"/>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1" name="Freeform 203"/>
          <p:cNvSpPr>
            <a:spLocks/>
          </p:cNvSpPr>
          <p:nvPr/>
        </p:nvSpPr>
        <p:spPr bwMode="auto">
          <a:xfrm>
            <a:off x="5969000" y="4651375"/>
            <a:ext cx="26988" cy="26988"/>
          </a:xfrm>
          <a:custGeom>
            <a:avLst/>
            <a:gdLst/>
            <a:ahLst/>
            <a:cxnLst>
              <a:cxn ang="0">
                <a:pos x="0" y="0"/>
              </a:cxn>
              <a:cxn ang="0">
                <a:pos x="13" y="14"/>
              </a:cxn>
              <a:cxn ang="0">
                <a:pos x="16" y="16"/>
              </a:cxn>
            </a:cxnLst>
            <a:rect l="0" t="0" r="r" b="b"/>
            <a:pathLst>
              <a:path w="17" h="17">
                <a:moveTo>
                  <a:pt x="0" y="0"/>
                </a:moveTo>
                <a:lnTo>
                  <a:pt x="13"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2" name="Freeform 204"/>
          <p:cNvSpPr>
            <a:spLocks/>
          </p:cNvSpPr>
          <p:nvPr/>
        </p:nvSpPr>
        <p:spPr bwMode="auto">
          <a:xfrm>
            <a:off x="5989638" y="4672013"/>
            <a:ext cx="28575" cy="28575"/>
          </a:xfrm>
          <a:custGeom>
            <a:avLst/>
            <a:gdLst/>
            <a:ahLst/>
            <a:cxnLst>
              <a:cxn ang="0">
                <a:pos x="0" y="0"/>
              </a:cxn>
              <a:cxn ang="0">
                <a:pos x="15" y="15"/>
              </a:cxn>
              <a:cxn ang="0">
                <a:pos x="17" y="17"/>
              </a:cxn>
            </a:cxnLst>
            <a:rect l="0" t="0" r="r" b="b"/>
            <a:pathLst>
              <a:path w="18" h="18">
                <a:moveTo>
                  <a:pt x="0" y="0"/>
                </a:moveTo>
                <a:lnTo>
                  <a:pt x="15" y="15"/>
                </a:lnTo>
                <a:lnTo>
                  <a:pt x="17" y="1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3" name="Freeform 205"/>
          <p:cNvSpPr>
            <a:spLocks/>
          </p:cNvSpPr>
          <p:nvPr/>
        </p:nvSpPr>
        <p:spPr bwMode="auto">
          <a:xfrm>
            <a:off x="6013450" y="4697413"/>
            <a:ext cx="26988" cy="26987"/>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4" name="Freeform 206"/>
          <p:cNvSpPr>
            <a:spLocks/>
          </p:cNvSpPr>
          <p:nvPr/>
        </p:nvSpPr>
        <p:spPr bwMode="auto">
          <a:xfrm>
            <a:off x="6032500" y="4716463"/>
            <a:ext cx="26988" cy="26987"/>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5" name="Freeform 207"/>
          <p:cNvSpPr>
            <a:spLocks/>
          </p:cNvSpPr>
          <p:nvPr/>
        </p:nvSpPr>
        <p:spPr bwMode="auto">
          <a:xfrm>
            <a:off x="6053138" y="4735513"/>
            <a:ext cx="28575" cy="28575"/>
          </a:xfrm>
          <a:custGeom>
            <a:avLst/>
            <a:gdLst/>
            <a:ahLst/>
            <a:cxnLst>
              <a:cxn ang="0">
                <a:pos x="0" y="0"/>
              </a:cxn>
              <a:cxn ang="0">
                <a:pos x="15" y="15"/>
              </a:cxn>
              <a:cxn ang="0">
                <a:pos x="17" y="17"/>
              </a:cxn>
            </a:cxnLst>
            <a:rect l="0" t="0" r="r" b="b"/>
            <a:pathLst>
              <a:path w="18" h="18">
                <a:moveTo>
                  <a:pt x="0" y="0"/>
                </a:moveTo>
                <a:lnTo>
                  <a:pt x="15" y="15"/>
                </a:lnTo>
                <a:lnTo>
                  <a:pt x="17" y="1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6" name="Freeform 208"/>
          <p:cNvSpPr>
            <a:spLocks/>
          </p:cNvSpPr>
          <p:nvPr/>
        </p:nvSpPr>
        <p:spPr bwMode="auto">
          <a:xfrm>
            <a:off x="6076950" y="4759325"/>
            <a:ext cx="26988" cy="26988"/>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7" name="Freeform 209"/>
          <p:cNvSpPr>
            <a:spLocks/>
          </p:cNvSpPr>
          <p:nvPr/>
        </p:nvSpPr>
        <p:spPr bwMode="auto">
          <a:xfrm>
            <a:off x="6097588" y="4778375"/>
            <a:ext cx="26987" cy="26988"/>
          </a:xfrm>
          <a:custGeom>
            <a:avLst/>
            <a:gdLst/>
            <a:ahLst/>
            <a:cxnLst>
              <a:cxn ang="0">
                <a:pos x="0" y="0"/>
              </a:cxn>
              <a:cxn ang="0">
                <a:pos x="12" y="14"/>
              </a:cxn>
              <a:cxn ang="0">
                <a:pos x="16" y="16"/>
              </a:cxn>
            </a:cxnLst>
            <a:rect l="0" t="0" r="r" b="b"/>
            <a:pathLst>
              <a:path w="17" h="17">
                <a:moveTo>
                  <a:pt x="0" y="0"/>
                </a:moveTo>
                <a:lnTo>
                  <a:pt x="12"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8" name="Freeform 210"/>
          <p:cNvSpPr>
            <a:spLocks/>
          </p:cNvSpPr>
          <p:nvPr/>
        </p:nvSpPr>
        <p:spPr bwMode="auto">
          <a:xfrm>
            <a:off x="6116638" y="4799013"/>
            <a:ext cx="28575" cy="26987"/>
          </a:xfrm>
          <a:custGeom>
            <a:avLst/>
            <a:gdLst/>
            <a:ahLst/>
            <a:cxnLst>
              <a:cxn ang="0">
                <a:pos x="0" y="0"/>
              </a:cxn>
              <a:cxn ang="0">
                <a:pos x="15" y="14"/>
              </a:cxn>
              <a:cxn ang="0">
                <a:pos x="17" y="16"/>
              </a:cxn>
            </a:cxnLst>
            <a:rect l="0" t="0" r="r" b="b"/>
            <a:pathLst>
              <a:path w="18" h="17">
                <a:moveTo>
                  <a:pt x="0" y="0"/>
                </a:moveTo>
                <a:lnTo>
                  <a:pt x="15" y="14"/>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19" name="Freeform 211"/>
          <p:cNvSpPr>
            <a:spLocks/>
          </p:cNvSpPr>
          <p:nvPr/>
        </p:nvSpPr>
        <p:spPr bwMode="auto">
          <a:xfrm>
            <a:off x="6142038" y="4822825"/>
            <a:ext cx="26987" cy="26988"/>
          </a:xfrm>
          <a:custGeom>
            <a:avLst/>
            <a:gdLst/>
            <a:ahLst/>
            <a:cxnLst>
              <a:cxn ang="0">
                <a:pos x="0" y="0"/>
              </a:cxn>
              <a:cxn ang="0">
                <a:pos x="14" y="13"/>
              </a:cxn>
              <a:cxn ang="0">
                <a:pos x="16" y="16"/>
              </a:cxn>
            </a:cxnLst>
            <a:rect l="0" t="0" r="r" b="b"/>
            <a:pathLst>
              <a:path w="17" h="17">
                <a:moveTo>
                  <a:pt x="0" y="0"/>
                </a:moveTo>
                <a:lnTo>
                  <a:pt x="14"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0" name="Freeform 212"/>
          <p:cNvSpPr>
            <a:spLocks/>
          </p:cNvSpPr>
          <p:nvPr/>
        </p:nvSpPr>
        <p:spPr bwMode="auto">
          <a:xfrm>
            <a:off x="6161088" y="4843463"/>
            <a:ext cx="28575" cy="26987"/>
          </a:xfrm>
          <a:custGeom>
            <a:avLst/>
            <a:gdLst/>
            <a:ahLst/>
            <a:cxnLst>
              <a:cxn ang="0">
                <a:pos x="0" y="0"/>
              </a:cxn>
              <a:cxn ang="0">
                <a:pos x="15" y="13"/>
              </a:cxn>
              <a:cxn ang="0">
                <a:pos x="17" y="16"/>
              </a:cxn>
            </a:cxnLst>
            <a:rect l="0" t="0" r="r" b="b"/>
            <a:pathLst>
              <a:path w="18" h="17">
                <a:moveTo>
                  <a:pt x="0" y="0"/>
                </a:moveTo>
                <a:lnTo>
                  <a:pt x="15" y="13"/>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1" name="Freeform 213"/>
          <p:cNvSpPr>
            <a:spLocks/>
          </p:cNvSpPr>
          <p:nvPr/>
        </p:nvSpPr>
        <p:spPr bwMode="auto">
          <a:xfrm>
            <a:off x="6184900" y="4862513"/>
            <a:ext cx="26988" cy="28575"/>
          </a:xfrm>
          <a:custGeom>
            <a:avLst/>
            <a:gdLst/>
            <a:ahLst/>
            <a:cxnLst>
              <a:cxn ang="0">
                <a:pos x="0" y="0"/>
              </a:cxn>
              <a:cxn ang="0">
                <a:pos x="13" y="14"/>
              </a:cxn>
              <a:cxn ang="0">
                <a:pos x="16" y="17"/>
              </a:cxn>
            </a:cxnLst>
            <a:rect l="0" t="0" r="r" b="b"/>
            <a:pathLst>
              <a:path w="17" h="18">
                <a:moveTo>
                  <a:pt x="0" y="0"/>
                </a:moveTo>
                <a:lnTo>
                  <a:pt x="13" y="14"/>
                </a:lnTo>
                <a:lnTo>
                  <a:pt x="16" y="1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2" name="Freeform 214"/>
          <p:cNvSpPr>
            <a:spLocks/>
          </p:cNvSpPr>
          <p:nvPr/>
        </p:nvSpPr>
        <p:spPr bwMode="auto">
          <a:xfrm>
            <a:off x="6205538" y="4883150"/>
            <a:ext cx="28575" cy="30163"/>
          </a:xfrm>
          <a:custGeom>
            <a:avLst/>
            <a:gdLst/>
            <a:ahLst/>
            <a:cxnLst>
              <a:cxn ang="0">
                <a:pos x="0" y="0"/>
              </a:cxn>
              <a:cxn ang="0">
                <a:pos x="15" y="16"/>
              </a:cxn>
              <a:cxn ang="0">
                <a:pos x="17" y="18"/>
              </a:cxn>
            </a:cxnLst>
            <a:rect l="0" t="0" r="r" b="b"/>
            <a:pathLst>
              <a:path w="18" h="19">
                <a:moveTo>
                  <a:pt x="0" y="0"/>
                </a:moveTo>
                <a:lnTo>
                  <a:pt x="15" y="16"/>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3" name="Freeform 215"/>
          <p:cNvSpPr>
            <a:spLocks/>
          </p:cNvSpPr>
          <p:nvPr/>
        </p:nvSpPr>
        <p:spPr bwMode="auto">
          <a:xfrm>
            <a:off x="6229350" y="4910138"/>
            <a:ext cx="26988" cy="26987"/>
          </a:xfrm>
          <a:custGeom>
            <a:avLst/>
            <a:gdLst/>
            <a:ahLst/>
            <a:cxnLst>
              <a:cxn ang="0">
                <a:pos x="0" y="0"/>
              </a:cxn>
              <a:cxn ang="0">
                <a:pos x="13" y="14"/>
              </a:cxn>
              <a:cxn ang="0">
                <a:pos x="16" y="16"/>
              </a:cxn>
            </a:cxnLst>
            <a:rect l="0" t="0" r="r" b="b"/>
            <a:pathLst>
              <a:path w="17" h="17">
                <a:moveTo>
                  <a:pt x="0" y="0"/>
                </a:moveTo>
                <a:lnTo>
                  <a:pt x="13"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4" name="Freeform 216"/>
          <p:cNvSpPr>
            <a:spLocks/>
          </p:cNvSpPr>
          <p:nvPr/>
        </p:nvSpPr>
        <p:spPr bwMode="auto">
          <a:xfrm>
            <a:off x="6249988" y="4930775"/>
            <a:ext cx="28575" cy="26988"/>
          </a:xfrm>
          <a:custGeom>
            <a:avLst/>
            <a:gdLst/>
            <a:ahLst/>
            <a:cxnLst>
              <a:cxn ang="0">
                <a:pos x="0" y="0"/>
              </a:cxn>
              <a:cxn ang="0">
                <a:pos x="14" y="13"/>
              </a:cxn>
              <a:cxn ang="0">
                <a:pos x="17" y="16"/>
              </a:cxn>
            </a:cxnLst>
            <a:rect l="0" t="0" r="r" b="b"/>
            <a:pathLst>
              <a:path w="18" h="17">
                <a:moveTo>
                  <a:pt x="0" y="0"/>
                </a:moveTo>
                <a:lnTo>
                  <a:pt x="14" y="13"/>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5" name="Freeform 217"/>
          <p:cNvSpPr>
            <a:spLocks/>
          </p:cNvSpPr>
          <p:nvPr/>
        </p:nvSpPr>
        <p:spPr bwMode="auto">
          <a:xfrm>
            <a:off x="6272213" y="4949825"/>
            <a:ext cx="26987" cy="28575"/>
          </a:xfrm>
          <a:custGeom>
            <a:avLst/>
            <a:gdLst/>
            <a:ahLst/>
            <a:cxnLst>
              <a:cxn ang="0">
                <a:pos x="0" y="0"/>
              </a:cxn>
              <a:cxn ang="0">
                <a:pos x="14" y="15"/>
              </a:cxn>
              <a:cxn ang="0">
                <a:pos x="16" y="17"/>
              </a:cxn>
            </a:cxnLst>
            <a:rect l="0" t="0" r="r" b="b"/>
            <a:pathLst>
              <a:path w="17" h="18">
                <a:moveTo>
                  <a:pt x="0" y="0"/>
                </a:moveTo>
                <a:lnTo>
                  <a:pt x="14" y="15"/>
                </a:lnTo>
                <a:lnTo>
                  <a:pt x="16" y="17"/>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6" name="Freeform 218"/>
          <p:cNvSpPr>
            <a:spLocks/>
          </p:cNvSpPr>
          <p:nvPr/>
        </p:nvSpPr>
        <p:spPr bwMode="auto">
          <a:xfrm>
            <a:off x="6294438" y="4973638"/>
            <a:ext cx="26987" cy="26987"/>
          </a:xfrm>
          <a:custGeom>
            <a:avLst/>
            <a:gdLst/>
            <a:ahLst/>
            <a:cxnLst>
              <a:cxn ang="0">
                <a:pos x="0" y="0"/>
              </a:cxn>
              <a:cxn ang="0">
                <a:pos x="14" y="14"/>
              </a:cxn>
              <a:cxn ang="0">
                <a:pos x="16" y="16"/>
              </a:cxn>
            </a:cxnLst>
            <a:rect l="0" t="0" r="r" b="b"/>
            <a:pathLst>
              <a:path w="17" h="17">
                <a:moveTo>
                  <a:pt x="0" y="0"/>
                </a:moveTo>
                <a:lnTo>
                  <a:pt x="14"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7" name="Freeform 219"/>
          <p:cNvSpPr>
            <a:spLocks/>
          </p:cNvSpPr>
          <p:nvPr/>
        </p:nvSpPr>
        <p:spPr bwMode="auto">
          <a:xfrm>
            <a:off x="6315075" y="4995863"/>
            <a:ext cx="30163" cy="26987"/>
          </a:xfrm>
          <a:custGeom>
            <a:avLst/>
            <a:gdLst/>
            <a:ahLst/>
            <a:cxnLst>
              <a:cxn ang="0">
                <a:pos x="0" y="0"/>
              </a:cxn>
              <a:cxn ang="0">
                <a:pos x="16" y="13"/>
              </a:cxn>
              <a:cxn ang="0">
                <a:pos x="18" y="16"/>
              </a:cxn>
            </a:cxnLst>
            <a:rect l="0" t="0" r="r" b="b"/>
            <a:pathLst>
              <a:path w="19" h="17">
                <a:moveTo>
                  <a:pt x="0" y="0"/>
                </a:moveTo>
                <a:lnTo>
                  <a:pt x="16" y="13"/>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8" name="Freeform 220"/>
          <p:cNvSpPr>
            <a:spLocks/>
          </p:cNvSpPr>
          <p:nvPr/>
        </p:nvSpPr>
        <p:spPr bwMode="auto">
          <a:xfrm>
            <a:off x="6340475" y="5016500"/>
            <a:ext cx="26988" cy="26988"/>
          </a:xfrm>
          <a:custGeom>
            <a:avLst/>
            <a:gdLst/>
            <a:ahLst/>
            <a:cxnLst>
              <a:cxn ang="0">
                <a:pos x="0" y="0"/>
              </a:cxn>
              <a:cxn ang="0">
                <a:pos x="14" y="14"/>
              </a:cxn>
              <a:cxn ang="0">
                <a:pos x="16" y="16"/>
              </a:cxn>
            </a:cxnLst>
            <a:rect l="0" t="0" r="r" b="b"/>
            <a:pathLst>
              <a:path w="17" h="17">
                <a:moveTo>
                  <a:pt x="0" y="0"/>
                </a:moveTo>
                <a:lnTo>
                  <a:pt x="14" y="14"/>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29" name="Freeform 221"/>
          <p:cNvSpPr>
            <a:spLocks/>
          </p:cNvSpPr>
          <p:nvPr/>
        </p:nvSpPr>
        <p:spPr bwMode="auto">
          <a:xfrm>
            <a:off x="6362700" y="5038725"/>
            <a:ext cx="30163" cy="26988"/>
          </a:xfrm>
          <a:custGeom>
            <a:avLst/>
            <a:gdLst/>
            <a:ahLst/>
            <a:cxnLst>
              <a:cxn ang="0">
                <a:pos x="0" y="0"/>
              </a:cxn>
              <a:cxn ang="0">
                <a:pos x="17" y="13"/>
              </a:cxn>
              <a:cxn ang="0">
                <a:pos x="18" y="16"/>
              </a:cxn>
            </a:cxnLst>
            <a:rect l="0" t="0" r="r" b="b"/>
            <a:pathLst>
              <a:path w="19" h="17">
                <a:moveTo>
                  <a:pt x="0" y="0"/>
                </a:moveTo>
                <a:lnTo>
                  <a:pt x="17" y="13"/>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0" name="Freeform 222"/>
          <p:cNvSpPr>
            <a:spLocks/>
          </p:cNvSpPr>
          <p:nvPr/>
        </p:nvSpPr>
        <p:spPr bwMode="auto">
          <a:xfrm>
            <a:off x="6389688" y="5054600"/>
            <a:ext cx="31750" cy="26988"/>
          </a:xfrm>
          <a:custGeom>
            <a:avLst/>
            <a:gdLst/>
            <a:ahLst/>
            <a:cxnLst>
              <a:cxn ang="0">
                <a:pos x="0" y="0"/>
              </a:cxn>
              <a:cxn ang="0">
                <a:pos x="17" y="13"/>
              </a:cxn>
              <a:cxn ang="0">
                <a:pos x="19" y="16"/>
              </a:cxn>
            </a:cxnLst>
            <a:rect l="0" t="0" r="r" b="b"/>
            <a:pathLst>
              <a:path w="20" h="17">
                <a:moveTo>
                  <a:pt x="0" y="0"/>
                </a:moveTo>
                <a:lnTo>
                  <a:pt x="17" y="13"/>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1" name="Freeform 223"/>
          <p:cNvSpPr>
            <a:spLocks/>
          </p:cNvSpPr>
          <p:nvPr/>
        </p:nvSpPr>
        <p:spPr bwMode="auto">
          <a:xfrm>
            <a:off x="6416675" y="5072063"/>
            <a:ext cx="26988" cy="26987"/>
          </a:xfrm>
          <a:custGeom>
            <a:avLst/>
            <a:gdLst/>
            <a:ahLst/>
            <a:cxnLst>
              <a:cxn ang="0">
                <a:pos x="0" y="0"/>
              </a:cxn>
              <a:cxn ang="0">
                <a:pos x="14" y="11"/>
              </a:cxn>
              <a:cxn ang="0">
                <a:pos x="16" y="16"/>
              </a:cxn>
            </a:cxnLst>
            <a:rect l="0" t="0" r="r" b="b"/>
            <a:pathLst>
              <a:path w="17" h="17">
                <a:moveTo>
                  <a:pt x="0" y="0"/>
                </a:moveTo>
                <a:lnTo>
                  <a:pt x="14" y="11"/>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2" name="Freeform 224"/>
          <p:cNvSpPr>
            <a:spLocks/>
          </p:cNvSpPr>
          <p:nvPr/>
        </p:nvSpPr>
        <p:spPr bwMode="auto">
          <a:xfrm>
            <a:off x="6434138" y="5081588"/>
            <a:ext cx="26987" cy="26987"/>
          </a:xfrm>
          <a:custGeom>
            <a:avLst/>
            <a:gdLst/>
            <a:ahLst/>
            <a:cxnLst>
              <a:cxn ang="0">
                <a:pos x="0" y="0"/>
              </a:cxn>
              <a:cxn ang="0">
                <a:pos x="13" y="12"/>
              </a:cxn>
              <a:cxn ang="0">
                <a:pos x="16" y="16"/>
              </a:cxn>
            </a:cxnLst>
            <a:rect l="0" t="0" r="r" b="b"/>
            <a:pathLst>
              <a:path w="17" h="17">
                <a:moveTo>
                  <a:pt x="0" y="0"/>
                </a:moveTo>
                <a:lnTo>
                  <a:pt x="13"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3" name="Freeform 225"/>
          <p:cNvSpPr>
            <a:spLocks/>
          </p:cNvSpPr>
          <p:nvPr/>
        </p:nvSpPr>
        <p:spPr bwMode="auto">
          <a:xfrm>
            <a:off x="6453188" y="5094288"/>
            <a:ext cx="26987" cy="26987"/>
          </a:xfrm>
          <a:custGeom>
            <a:avLst/>
            <a:gdLst/>
            <a:ahLst/>
            <a:cxnLst>
              <a:cxn ang="0">
                <a:pos x="0" y="0"/>
              </a:cxn>
              <a:cxn ang="0">
                <a:pos x="13" y="12"/>
              </a:cxn>
              <a:cxn ang="0">
                <a:pos x="16" y="16"/>
              </a:cxn>
            </a:cxnLst>
            <a:rect l="0" t="0" r="r" b="b"/>
            <a:pathLst>
              <a:path w="17" h="17">
                <a:moveTo>
                  <a:pt x="0" y="0"/>
                </a:moveTo>
                <a:lnTo>
                  <a:pt x="13"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4" name="Freeform 226"/>
          <p:cNvSpPr>
            <a:spLocks/>
          </p:cNvSpPr>
          <p:nvPr/>
        </p:nvSpPr>
        <p:spPr bwMode="auto">
          <a:xfrm>
            <a:off x="6470650" y="5103813"/>
            <a:ext cx="26988" cy="26987"/>
          </a:xfrm>
          <a:custGeom>
            <a:avLst/>
            <a:gdLst/>
            <a:ahLst/>
            <a:cxnLst>
              <a:cxn ang="0">
                <a:pos x="0" y="0"/>
              </a:cxn>
              <a:cxn ang="0">
                <a:pos x="13" y="11"/>
              </a:cxn>
              <a:cxn ang="0">
                <a:pos x="16" y="16"/>
              </a:cxn>
            </a:cxnLst>
            <a:rect l="0" t="0" r="r" b="b"/>
            <a:pathLst>
              <a:path w="17" h="17">
                <a:moveTo>
                  <a:pt x="0" y="0"/>
                </a:moveTo>
                <a:lnTo>
                  <a:pt x="13" y="11"/>
                </a:lnTo>
                <a:lnTo>
                  <a:pt x="16" y="16"/>
                </a:lnTo>
              </a:path>
            </a:pathLst>
          </a:custGeom>
          <a:noFill/>
          <a:ln w="25400" cap="rnd" cmpd="sng">
            <a:solidFill>
              <a:schemeClr val="tx1"/>
            </a:solidFill>
            <a:prstDash val="solid"/>
            <a:round/>
            <a:headEnd type="none" w="sm" len="sm"/>
            <a:tailEnd type="none" w="sm" len="sm"/>
          </a:ln>
          <a:effectLst/>
        </p:spPr>
        <p:txBody>
          <a:bodyPr/>
          <a:lstStyle/>
          <a:p>
            <a:endParaRPr lang="cs-CZ"/>
          </a:p>
        </p:txBody>
      </p:sp>
      <p:sp>
        <p:nvSpPr>
          <p:cNvPr id="580835" name="Freeform 227"/>
          <p:cNvSpPr>
            <a:spLocks/>
          </p:cNvSpPr>
          <p:nvPr/>
        </p:nvSpPr>
        <p:spPr bwMode="auto">
          <a:xfrm>
            <a:off x="6489700" y="5111750"/>
            <a:ext cx="26988" cy="26988"/>
          </a:xfrm>
          <a:custGeom>
            <a:avLst/>
            <a:gdLst/>
            <a:ahLst/>
            <a:cxnLst>
              <a:cxn ang="0">
                <a:pos x="0" y="0"/>
              </a:cxn>
              <a:cxn ang="0">
                <a:pos x="14" y="12"/>
              </a:cxn>
              <a:cxn ang="0">
                <a:pos x="16" y="16"/>
              </a:cxn>
            </a:cxnLst>
            <a:rect l="0" t="0" r="r" b="b"/>
            <a:pathLst>
              <a:path w="17" h="17">
                <a:moveTo>
                  <a:pt x="0" y="0"/>
                </a:moveTo>
                <a:lnTo>
                  <a:pt x="14"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6" name="Freeform 228"/>
          <p:cNvSpPr>
            <a:spLocks/>
          </p:cNvSpPr>
          <p:nvPr/>
        </p:nvSpPr>
        <p:spPr bwMode="auto">
          <a:xfrm>
            <a:off x="6511925" y="5121275"/>
            <a:ext cx="26988" cy="26988"/>
          </a:xfrm>
          <a:custGeom>
            <a:avLst/>
            <a:gdLst/>
            <a:ahLst/>
            <a:cxnLst>
              <a:cxn ang="0">
                <a:pos x="0" y="0"/>
              </a:cxn>
              <a:cxn ang="0">
                <a:pos x="13" y="11"/>
              </a:cxn>
              <a:cxn ang="0">
                <a:pos x="16" y="16"/>
              </a:cxn>
            </a:cxnLst>
            <a:rect l="0" t="0" r="r" b="b"/>
            <a:pathLst>
              <a:path w="17" h="17">
                <a:moveTo>
                  <a:pt x="0" y="0"/>
                </a:moveTo>
                <a:lnTo>
                  <a:pt x="13" y="11"/>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7" name="Freeform 229"/>
          <p:cNvSpPr>
            <a:spLocks/>
          </p:cNvSpPr>
          <p:nvPr/>
        </p:nvSpPr>
        <p:spPr bwMode="auto">
          <a:xfrm>
            <a:off x="6532563" y="5129213"/>
            <a:ext cx="26987" cy="26987"/>
          </a:xfrm>
          <a:custGeom>
            <a:avLst/>
            <a:gdLst/>
            <a:ahLst/>
            <a:cxnLst>
              <a:cxn ang="0">
                <a:pos x="0" y="0"/>
              </a:cxn>
              <a:cxn ang="0">
                <a:pos x="12" y="12"/>
              </a:cxn>
              <a:cxn ang="0">
                <a:pos x="16" y="16"/>
              </a:cxn>
            </a:cxnLst>
            <a:rect l="0" t="0" r="r" b="b"/>
            <a:pathLst>
              <a:path w="17" h="17">
                <a:moveTo>
                  <a:pt x="0" y="0"/>
                </a:moveTo>
                <a:lnTo>
                  <a:pt x="12"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8" name="Freeform 230"/>
          <p:cNvSpPr>
            <a:spLocks/>
          </p:cNvSpPr>
          <p:nvPr/>
        </p:nvSpPr>
        <p:spPr bwMode="auto">
          <a:xfrm>
            <a:off x="6551613" y="5140325"/>
            <a:ext cx="26987" cy="26988"/>
          </a:xfrm>
          <a:custGeom>
            <a:avLst/>
            <a:gdLst/>
            <a:ahLst/>
            <a:cxnLst>
              <a:cxn ang="0">
                <a:pos x="0" y="0"/>
              </a:cxn>
              <a:cxn ang="0">
                <a:pos x="13" y="9"/>
              </a:cxn>
              <a:cxn ang="0">
                <a:pos x="16" y="16"/>
              </a:cxn>
            </a:cxnLst>
            <a:rect l="0" t="0" r="r" b="b"/>
            <a:pathLst>
              <a:path w="17" h="17">
                <a:moveTo>
                  <a:pt x="0" y="0"/>
                </a:moveTo>
                <a:lnTo>
                  <a:pt x="13" y="9"/>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39" name="Freeform 231"/>
          <p:cNvSpPr>
            <a:spLocks/>
          </p:cNvSpPr>
          <p:nvPr/>
        </p:nvSpPr>
        <p:spPr bwMode="auto">
          <a:xfrm>
            <a:off x="6572250" y="5143500"/>
            <a:ext cx="26988" cy="26988"/>
          </a:xfrm>
          <a:custGeom>
            <a:avLst/>
            <a:gdLst/>
            <a:ahLst/>
            <a:cxnLst>
              <a:cxn ang="0">
                <a:pos x="0" y="0"/>
              </a:cxn>
              <a:cxn ang="0">
                <a:pos x="14" y="12"/>
              </a:cxn>
              <a:cxn ang="0">
                <a:pos x="16" y="16"/>
              </a:cxn>
            </a:cxnLst>
            <a:rect l="0" t="0" r="r" b="b"/>
            <a:pathLst>
              <a:path w="17" h="17">
                <a:moveTo>
                  <a:pt x="0" y="0"/>
                </a:moveTo>
                <a:lnTo>
                  <a:pt x="14"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0" name="Freeform 232"/>
          <p:cNvSpPr>
            <a:spLocks/>
          </p:cNvSpPr>
          <p:nvPr/>
        </p:nvSpPr>
        <p:spPr bwMode="auto">
          <a:xfrm>
            <a:off x="6591300" y="5153025"/>
            <a:ext cx="26988" cy="26988"/>
          </a:xfrm>
          <a:custGeom>
            <a:avLst/>
            <a:gdLst/>
            <a:ahLst/>
            <a:cxnLst>
              <a:cxn ang="0">
                <a:pos x="0" y="0"/>
              </a:cxn>
              <a:cxn ang="0">
                <a:pos x="13" y="11"/>
              </a:cxn>
              <a:cxn ang="0">
                <a:pos x="16" y="16"/>
              </a:cxn>
            </a:cxnLst>
            <a:rect l="0" t="0" r="r" b="b"/>
            <a:pathLst>
              <a:path w="17" h="17">
                <a:moveTo>
                  <a:pt x="0" y="0"/>
                </a:moveTo>
                <a:lnTo>
                  <a:pt x="13" y="11"/>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1" name="Freeform 233"/>
          <p:cNvSpPr>
            <a:spLocks/>
          </p:cNvSpPr>
          <p:nvPr/>
        </p:nvSpPr>
        <p:spPr bwMode="auto">
          <a:xfrm>
            <a:off x="6610350" y="5160963"/>
            <a:ext cx="28575" cy="26987"/>
          </a:xfrm>
          <a:custGeom>
            <a:avLst/>
            <a:gdLst/>
            <a:ahLst/>
            <a:cxnLst>
              <a:cxn ang="0">
                <a:pos x="0" y="0"/>
              </a:cxn>
              <a:cxn ang="0">
                <a:pos x="15" y="12"/>
              </a:cxn>
              <a:cxn ang="0">
                <a:pos x="17" y="16"/>
              </a:cxn>
            </a:cxnLst>
            <a:rect l="0" t="0" r="r" b="b"/>
            <a:pathLst>
              <a:path w="18" h="17">
                <a:moveTo>
                  <a:pt x="0" y="0"/>
                </a:moveTo>
                <a:lnTo>
                  <a:pt x="15" y="12"/>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2" name="Freeform 234"/>
          <p:cNvSpPr>
            <a:spLocks/>
          </p:cNvSpPr>
          <p:nvPr/>
        </p:nvSpPr>
        <p:spPr bwMode="auto">
          <a:xfrm>
            <a:off x="6635750" y="5170488"/>
            <a:ext cx="26988" cy="26987"/>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3" name="Freeform 235"/>
          <p:cNvSpPr>
            <a:spLocks/>
          </p:cNvSpPr>
          <p:nvPr/>
        </p:nvSpPr>
        <p:spPr bwMode="auto">
          <a:xfrm>
            <a:off x="6654800" y="5178425"/>
            <a:ext cx="26988" cy="26988"/>
          </a:xfrm>
          <a:custGeom>
            <a:avLst/>
            <a:gdLst/>
            <a:ahLst/>
            <a:cxnLst>
              <a:cxn ang="0">
                <a:pos x="0" y="0"/>
              </a:cxn>
              <a:cxn ang="0">
                <a:pos x="13" y="12"/>
              </a:cxn>
              <a:cxn ang="0">
                <a:pos x="16" y="16"/>
              </a:cxn>
            </a:cxnLst>
            <a:rect l="0" t="0" r="r" b="b"/>
            <a:pathLst>
              <a:path w="17" h="17">
                <a:moveTo>
                  <a:pt x="0" y="0"/>
                </a:moveTo>
                <a:lnTo>
                  <a:pt x="13"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4" name="Freeform 236"/>
          <p:cNvSpPr>
            <a:spLocks/>
          </p:cNvSpPr>
          <p:nvPr/>
        </p:nvSpPr>
        <p:spPr bwMode="auto">
          <a:xfrm>
            <a:off x="6675438" y="5187950"/>
            <a:ext cx="28575" cy="26988"/>
          </a:xfrm>
          <a:custGeom>
            <a:avLst/>
            <a:gdLst/>
            <a:ahLst/>
            <a:cxnLst>
              <a:cxn ang="0">
                <a:pos x="0" y="0"/>
              </a:cxn>
              <a:cxn ang="0">
                <a:pos x="15" y="11"/>
              </a:cxn>
              <a:cxn ang="0">
                <a:pos x="17" y="16"/>
              </a:cxn>
            </a:cxnLst>
            <a:rect l="0" t="0" r="r" b="b"/>
            <a:pathLst>
              <a:path w="18" h="17">
                <a:moveTo>
                  <a:pt x="0" y="0"/>
                </a:moveTo>
                <a:lnTo>
                  <a:pt x="15" y="11"/>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5" name="Freeform 237"/>
          <p:cNvSpPr>
            <a:spLocks/>
          </p:cNvSpPr>
          <p:nvPr/>
        </p:nvSpPr>
        <p:spPr bwMode="auto">
          <a:xfrm>
            <a:off x="6699250" y="5194300"/>
            <a:ext cx="26988" cy="26988"/>
          </a:xfrm>
          <a:custGeom>
            <a:avLst/>
            <a:gdLst/>
            <a:ahLst/>
            <a:cxnLst>
              <a:cxn ang="0">
                <a:pos x="0" y="0"/>
              </a:cxn>
              <a:cxn ang="0">
                <a:pos x="13" y="12"/>
              </a:cxn>
              <a:cxn ang="0">
                <a:pos x="16" y="16"/>
              </a:cxn>
            </a:cxnLst>
            <a:rect l="0" t="0" r="r" b="b"/>
            <a:pathLst>
              <a:path w="17" h="17">
                <a:moveTo>
                  <a:pt x="0" y="0"/>
                </a:moveTo>
                <a:lnTo>
                  <a:pt x="13"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6" name="Freeform 238"/>
          <p:cNvSpPr>
            <a:spLocks/>
          </p:cNvSpPr>
          <p:nvPr/>
        </p:nvSpPr>
        <p:spPr bwMode="auto">
          <a:xfrm>
            <a:off x="6718300" y="5203825"/>
            <a:ext cx="26988" cy="26988"/>
          </a:xfrm>
          <a:custGeom>
            <a:avLst/>
            <a:gdLst/>
            <a:ahLst/>
            <a:cxnLst>
              <a:cxn ang="0">
                <a:pos x="0" y="0"/>
              </a:cxn>
              <a:cxn ang="0">
                <a:pos x="14" y="12"/>
              </a:cxn>
              <a:cxn ang="0">
                <a:pos x="16" y="16"/>
              </a:cxn>
            </a:cxnLst>
            <a:rect l="0" t="0" r="r" b="b"/>
            <a:pathLst>
              <a:path w="17" h="17">
                <a:moveTo>
                  <a:pt x="0" y="0"/>
                </a:moveTo>
                <a:lnTo>
                  <a:pt x="14"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7" name="Freeform 239"/>
          <p:cNvSpPr>
            <a:spLocks/>
          </p:cNvSpPr>
          <p:nvPr/>
        </p:nvSpPr>
        <p:spPr bwMode="auto">
          <a:xfrm>
            <a:off x="6740525" y="5213350"/>
            <a:ext cx="26988" cy="26988"/>
          </a:xfrm>
          <a:custGeom>
            <a:avLst/>
            <a:gdLst/>
            <a:ahLst/>
            <a:cxnLst>
              <a:cxn ang="0">
                <a:pos x="0" y="0"/>
              </a:cxn>
              <a:cxn ang="0">
                <a:pos x="14" y="12"/>
              </a:cxn>
              <a:cxn ang="0">
                <a:pos x="16" y="16"/>
              </a:cxn>
            </a:cxnLst>
            <a:rect l="0" t="0" r="r" b="b"/>
            <a:pathLst>
              <a:path w="17" h="17">
                <a:moveTo>
                  <a:pt x="0" y="0"/>
                </a:moveTo>
                <a:lnTo>
                  <a:pt x="14"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8" name="Freeform 240"/>
          <p:cNvSpPr>
            <a:spLocks/>
          </p:cNvSpPr>
          <p:nvPr/>
        </p:nvSpPr>
        <p:spPr bwMode="auto">
          <a:xfrm>
            <a:off x="6762750" y="5222875"/>
            <a:ext cx="26988" cy="26988"/>
          </a:xfrm>
          <a:custGeom>
            <a:avLst/>
            <a:gdLst/>
            <a:ahLst/>
            <a:cxnLst>
              <a:cxn ang="0">
                <a:pos x="0" y="0"/>
              </a:cxn>
              <a:cxn ang="0">
                <a:pos x="13" y="13"/>
              </a:cxn>
              <a:cxn ang="0">
                <a:pos x="16" y="16"/>
              </a:cxn>
            </a:cxnLst>
            <a:rect l="0" t="0" r="r" b="b"/>
            <a:pathLst>
              <a:path w="17" h="17">
                <a:moveTo>
                  <a:pt x="0" y="0"/>
                </a:moveTo>
                <a:lnTo>
                  <a:pt x="13"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49" name="Freeform 241"/>
          <p:cNvSpPr>
            <a:spLocks/>
          </p:cNvSpPr>
          <p:nvPr/>
        </p:nvSpPr>
        <p:spPr bwMode="auto">
          <a:xfrm>
            <a:off x="6783388" y="5230813"/>
            <a:ext cx="26987" cy="26987"/>
          </a:xfrm>
          <a:custGeom>
            <a:avLst/>
            <a:gdLst/>
            <a:ahLst/>
            <a:cxnLst>
              <a:cxn ang="0">
                <a:pos x="0" y="0"/>
              </a:cxn>
              <a:cxn ang="0">
                <a:pos x="14" y="12"/>
              </a:cxn>
              <a:cxn ang="0">
                <a:pos x="16" y="16"/>
              </a:cxn>
            </a:cxnLst>
            <a:rect l="0" t="0" r="r" b="b"/>
            <a:pathLst>
              <a:path w="17" h="17">
                <a:moveTo>
                  <a:pt x="0" y="0"/>
                </a:moveTo>
                <a:lnTo>
                  <a:pt x="14"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0" name="Freeform 242"/>
          <p:cNvSpPr>
            <a:spLocks/>
          </p:cNvSpPr>
          <p:nvPr/>
        </p:nvSpPr>
        <p:spPr bwMode="auto">
          <a:xfrm>
            <a:off x="6805613" y="5241925"/>
            <a:ext cx="26987" cy="26988"/>
          </a:xfrm>
          <a:custGeom>
            <a:avLst/>
            <a:gdLst/>
            <a:ahLst/>
            <a:cxnLst>
              <a:cxn ang="0">
                <a:pos x="0" y="0"/>
              </a:cxn>
              <a:cxn ang="0">
                <a:pos x="14" y="9"/>
              </a:cxn>
              <a:cxn ang="0">
                <a:pos x="16" y="16"/>
              </a:cxn>
            </a:cxnLst>
            <a:rect l="0" t="0" r="r" b="b"/>
            <a:pathLst>
              <a:path w="17" h="17">
                <a:moveTo>
                  <a:pt x="0" y="0"/>
                </a:moveTo>
                <a:lnTo>
                  <a:pt x="14" y="9"/>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1" name="Freeform 243"/>
          <p:cNvSpPr>
            <a:spLocks/>
          </p:cNvSpPr>
          <p:nvPr/>
        </p:nvSpPr>
        <p:spPr bwMode="auto">
          <a:xfrm>
            <a:off x="6851650" y="5260975"/>
            <a:ext cx="31750" cy="26988"/>
          </a:xfrm>
          <a:custGeom>
            <a:avLst/>
            <a:gdLst/>
            <a:ahLst/>
            <a:cxnLst>
              <a:cxn ang="0">
                <a:pos x="0" y="0"/>
              </a:cxn>
              <a:cxn ang="0">
                <a:pos x="16" y="12"/>
              </a:cxn>
              <a:cxn ang="0">
                <a:pos x="19" y="16"/>
              </a:cxn>
            </a:cxnLst>
            <a:rect l="0" t="0" r="r" b="b"/>
            <a:pathLst>
              <a:path w="20" h="17">
                <a:moveTo>
                  <a:pt x="0" y="0"/>
                </a:moveTo>
                <a:lnTo>
                  <a:pt x="16" y="12"/>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2" name="Freeform 244"/>
          <p:cNvSpPr>
            <a:spLocks/>
          </p:cNvSpPr>
          <p:nvPr/>
        </p:nvSpPr>
        <p:spPr bwMode="auto">
          <a:xfrm>
            <a:off x="6877050" y="5273675"/>
            <a:ext cx="28575" cy="26988"/>
          </a:xfrm>
          <a:custGeom>
            <a:avLst/>
            <a:gdLst/>
            <a:ahLst/>
            <a:cxnLst>
              <a:cxn ang="0">
                <a:pos x="0" y="0"/>
              </a:cxn>
              <a:cxn ang="0">
                <a:pos x="15" y="12"/>
              </a:cxn>
              <a:cxn ang="0">
                <a:pos x="17" y="16"/>
              </a:cxn>
            </a:cxnLst>
            <a:rect l="0" t="0" r="r" b="b"/>
            <a:pathLst>
              <a:path w="18" h="17">
                <a:moveTo>
                  <a:pt x="0" y="0"/>
                </a:moveTo>
                <a:lnTo>
                  <a:pt x="15" y="12"/>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3" name="Freeform 245"/>
          <p:cNvSpPr>
            <a:spLocks/>
          </p:cNvSpPr>
          <p:nvPr/>
        </p:nvSpPr>
        <p:spPr bwMode="auto">
          <a:xfrm>
            <a:off x="6900863" y="5286375"/>
            <a:ext cx="31750" cy="26988"/>
          </a:xfrm>
          <a:custGeom>
            <a:avLst/>
            <a:gdLst/>
            <a:ahLst/>
            <a:cxnLst>
              <a:cxn ang="0">
                <a:pos x="0" y="0"/>
              </a:cxn>
              <a:cxn ang="0">
                <a:pos x="17" y="11"/>
              </a:cxn>
              <a:cxn ang="0">
                <a:pos x="19" y="16"/>
              </a:cxn>
            </a:cxnLst>
            <a:rect l="0" t="0" r="r" b="b"/>
            <a:pathLst>
              <a:path w="20" h="17">
                <a:moveTo>
                  <a:pt x="0" y="0"/>
                </a:moveTo>
                <a:lnTo>
                  <a:pt x="17" y="11"/>
                </a:lnTo>
                <a:lnTo>
                  <a:pt x="19" y="16"/>
                </a:lnTo>
              </a:path>
            </a:pathLst>
          </a:custGeom>
          <a:noFill/>
          <a:ln w="25400" cap="rnd" cmpd="sng">
            <a:solidFill>
              <a:schemeClr val="tx1"/>
            </a:solidFill>
            <a:prstDash val="solid"/>
            <a:round/>
            <a:headEnd type="none" w="sm" len="sm"/>
            <a:tailEnd type="none" w="sm" len="sm"/>
          </a:ln>
          <a:effectLst/>
        </p:spPr>
        <p:txBody>
          <a:bodyPr/>
          <a:lstStyle/>
          <a:p>
            <a:endParaRPr lang="cs-CZ"/>
          </a:p>
        </p:txBody>
      </p:sp>
      <p:sp>
        <p:nvSpPr>
          <p:cNvPr id="580854" name="Freeform 246"/>
          <p:cNvSpPr>
            <a:spLocks/>
          </p:cNvSpPr>
          <p:nvPr/>
        </p:nvSpPr>
        <p:spPr bwMode="auto">
          <a:xfrm>
            <a:off x="6927850" y="5295900"/>
            <a:ext cx="26988" cy="26988"/>
          </a:xfrm>
          <a:custGeom>
            <a:avLst/>
            <a:gdLst/>
            <a:ahLst/>
            <a:cxnLst>
              <a:cxn ang="0">
                <a:pos x="0" y="0"/>
              </a:cxn>
              <a:cxn ang="0">
                <a:pos x="14" y="13"/>
              </a:cxn>
              <a:cxn ang="0">
                <a:pos x="16" y="16"/>
              </a:cxn>
            </a:cxnLst>
            <a:rect l="0" t="0" r="r" b="b"/>
            <a:pathLst>
              <a:path w="17" h="17">
                <a:moveTo>
                  <a:pt x="0" y="0"/>
                </a:moveTo>
                <a:lnTo>
                  <a:pt x="14" y="13"/>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5" name="Freeform 247"/>
          <p:cNvSpPr>
            <a:spLocks/>
          </p:cNvSpPr>
          <p:nvPr/>
        </p:nvSpPr>
        <p:spPr bwMode="auto">
          <a:xfrm>
            <a:off x="6950075" y="5313363"/>
            <a:ext cx="28575" cy="26987"/>
          </a:xfrm>
          <a:custGeom>
            <a:avLst/>
            <a:gdLst/>
            <a:ahLst/>
            <a:cxnLst>
              <a:cxn ang="0">
                <a:pos x="0" y="0"/>
              </a:cxn>
              <a:cxn ang="0">
                <a:pos x="15" y="13"/>
              </a:cxn>
              <a:cxn ang="0">
                <a:pos x="17" y="16"/>
              </a:cxn>
            </a:cxnLst>
            <a:rect l="0" t="0" r="r" b="b"/>
            <a:pathLst>
              <a:path w="18" h="17">
                <a:moveTo>
                  <a:pt x="0" y="0"/>
                </a:moveTo>
                <a:lnTo>
                  <a:pt x="15" y="13"/>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6" name="Freeform 248"/>
          <p:cNvSpPr>
            <a:spLocks/>
          </p:cNvSpPr>
          <p:nvPr/>
        </p:nvSpPr>
        <p:spPr bwMode="auto">
          <a:xfrm>
            <a:off x="6975475" y="5327650"/>
            <a:ext cx="28575" cy="26988"/>
          </a:xfrm>
          <a:custGeom>
            <a:avLst/>
            <a:gdLst/>
            <a:ahLst/>
            <a:cxnLst>
              <a:cxn ang="0">
                <a:pos x="0" y="0"/>
              </a:cxn>
              <a:cxn ang="0">
                <a:pos x="15" y="12"/>
              </a:cxn>
              <a:cxn ang="0">
                <a:pos x="17" y="16"/>
              </a:cxn>
            </a:cxnLst>
            <a:rect l="0" t="0" r="r" b="b"/>
            <a:pathLst>
              <a:path w="18" h="17">
                <a:moveTo>
                  <a:pt x="0" y="0"/>
                </a:moveTo>
                <a:lnTo>
                  <a:pt x="15" y="12"/>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7" name="Freeform 249"/>
          <p:cNvSpPr>
            <a:spLocks/>
          </p:cNvSpPr>
          <p:nvPr/>
        </p:nvSpPr>
        <p:spPr bwMode="auto">
          <a:xfrm>
            <a:off x="6999288" y="5341938"/>
            <a:ext cx="28575" cy="26987"/>
          </a:xfrm>
          <a:custGeom>
            <a:avLst/>
            <a:gdLst/>
            <a:ahLst/>
            <a:cxnLst>
              <a:cxn ang="0">
                <a:pos x="0" y="0"/>
              </a:cxn>
              <a:cxn ang="0">
                <a:pos x="15" y="10"/>
              </a:cxn>
              <a:cxn ang="0">
                <a:pos x="17" y="16"/>
              </a:cxn>
            </a:cxnLst>
            <a:rect l="0" t="0" r="r" b="b"/>
            <a:pathLst>
              <a:path w="18" h="17">
                <a:moveTo>
                  <a:pt x="0" y="0"/>
                </a:moveTo>
                <a:lnTo>
                  <a:pt x="15" y="10"/>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8" name="Freeform 250"/>
          <p:cNvSpPr>
            <a:spLocks/>
          </p:cNvSpPr>
          <p:nvPr/>
        </p:nvSpPr>
        <p:spPr bwMode="auto">
          <a:xfrm>
            <a:off x="7023100" y="5348288"/>
            <a:ext cx="31750" cy="26987"/>
          </a:xfrm>
          <a:custGeom>
            <a:avLst/>
            <a:gdLst/>
            <a:ahLst/>
            <a:cxnLst>
              <a:cxn ang="0">
                <a:pos x="0" y="0"/>
              </a:cxn>
              <a:cxn ang="0">
                <a:pos x="16" y="12"/>
              </a:cxn>
              <a:cxn ang="0">
                <a:pos x="19" y="16"/>
              </a:cxn>
            </a:cxnLst>
            <a:rect l="0" t="0" r="r" b="b"/>
            <a:pathLst>
              <a:path w="20" h="17">
                <a:moveTo>
                  <a:pt x="0" y="0"/>
                </a:moveTo>
                <a:lnTo>
                  <a:pt x="16" y="12"/>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59" name="Freeform 251"/>
          <p:cNvSpPr>
            <a:spLocks/>
          </p:cNvSpPr>
          <p:nvPr/>
        </p:nvSpPr>
        <p:spPr bwMode="auto">
          <a:xfrm>
            <a:off x="7048500" y="5362575"/>
            <a:ext cx="31750" cy="26988"/>
          </a:xfrm>
          <a:custGeom>
            <a:avLst/>
            <a:gdLst/>
            <a:ahLst/>
            <a:cxnLst>
              <a:cxn ang="0">
                <a:pos x="0" y="0"/>
              </a:cxn>
              <a:cxn ang="0">
                <a:pos x="17" y="12"/>
              </a:cxn>
              <a:cxn ang="0">
                <a:pos x="19" y="16"/>
              </a:cxn>
            </a:cxnLst>
            <a:rect l="0" t="0" r="r" b="b"/>
            <a:pathLst>
              <a:path w="20" h="17">
                <a:moveTo>
                  <a:pt x="0" y="0"/>
                </a:moveTo>
                <a:lnTo>
                  <a:pt x="17" y="12"/>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0" name="Freeform 252"/>
          <p:cNvSpPr>
            <a:spLocks/>
          </p:cNvSpPr>
          <p:nvPr/>
        </p:nvSpPr>
        <p:spPr bwMode="auto">
          <a:xfrm>
            <a:off x="7075488" y="5370513"/>
            <a:ext cx="28575" cy="26987"/>
          </a:xfrm>
          <a:custGeom>
            <a:avLst/>
            <a:gdLst/>
            <a:ahLst/>
            <a:cxnLst>
              <a:cxn ang="0">
                <a:pos x="0" y="0"/>
              </a:cxn>
              <a:cxn ang="0">
                <a:pos x="15" y="11"/>
              </a:cxn>
              <a:cxn ang="0">
                <a:pos x="17" y="16"/>
              </a:cxn>
            </a:cxnLst>
            <a:rect l="0" t="0" r="r" b="b"/>
            <a:pathLst>
              <a:path w="18" h="17">
                <a:moveTo>
                  <a:pt x="0" y="0"/>
                </a:moveTo>
                <a:lnTo>
                  <a:pt x="15" y="11"/>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1" name="Freeform 253"/>
          <p:cNvSpPr>
            <a:spLocks/>
          </p:cNvSpPr>
          <p:nvPr/>
        </p:nvSpPr>
        <p:spPr bwMode="auto">
          <a:xfrm>
            <a:off x="7100888" y="5378450"/>
            <a:ext cx="26987" cy="26988"/>
          </a:xfrm>
          <a:custGeom>
            <a:avLst/>
            <a:gdLst/>
            <a:ahLst/>
            <a:cxnLst>
              <a:cxn ang="0">
                <a:pos x="0" y="0"/>
              </a:cxn>
              <a:cxn ang="0">
                <a:pos x="14" y="11"/>
              </a:cxn>
              <a:cxn ang="0">
                <a:pos x="16" y="16"/>
              </a:cxn>
            </a:cxnLst>
            <a:rect l="0" t="0" r="r" b="b"/>
            <a:pathLst>
              <a:path w="17" h="17">
                <a:moveTo>
                  <a:pt x="0" y="0"/>
                </a:moveTo>
                <a:lnTo>
                  <a:pt x="14" y="11"/>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2" name="Freeform 254"/>
          <p:cNvSpPr>
            <a:spLocks/>
          </p:cNvSpPr>
          <p:nvPr/>
        </p:nvSpPr>
        <p:spPr bwMode="auto">
          <a:xfrm>
            <a:off x="7121525" y="5386388"/>
            <a:ext cx="26988" cy="26987"/>
          </a:xfrm>
          <a:custGeom>
            <a:avLst/>
            <a:gdLst/>
            <a:ahLst/>
            <a:cxnLst>
              <a:cxn ang="0">
                <a:pos x="0" y="0"/>
              </a:cxn>
              <a:cxn ang="0">
                <a:pos x="14" y="12"/>
              </a:cxn>
              <a:cxn ang="0">
                <a:pos x="16" y="16"/>
              </a:cxn>
            </a:cxnLst>
            <a:rect l="0" t="0" r="r" b="b"/>
            <a:pathLst>
              <a:path w="17" h="17">
                <a:moveTo>
                  <a:pt x="0" y="0"/>
                </a:moveTo>
                <a:lnTo>
                  <a:pt x="14" y="12"/>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3" name="Freeform 255"/>
          <p:cNvSpPr>
            <a:spLocks/>
          </p:cNvSpPr>
          <p:nvPr/>
        </p:nvSpPr>
        <p:spPr bwMode="auto">
          <a:xfrm>
            <a:off x="7143750" y="5391150"/>
            <a:ext cx="26988" cy="26988"/>
          </a:xfrm>
          <a:custGeom>
            <a:avLst/>
            <a:gdLst/>
            <a:ahLst/>
            <a:cxnLst>
              <a:cxn ang="0">
                <a:pos x="0" y="0"/>
              </a:cxn>
              <a:cxn ang="0">
                <a:pos x="14" y="10"/>
              </a:cxn>
              <a:cxn ang="0">
                <a:pos x="16" y="16"/>
              </a:cxn>
            </a:cxnLst>
            <a:rect l="0" t="0" r="r" b="b"/>
            <a:pathLst>
              <a:path w="17" h="17">
                <a:moveTo>
                  <a:pt x="0" y="0"/>
                </a:moveTo>
                <a:lnTo>
                  <a:pt x="14" y="10"/>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4" name="Freeform 256"/>
          <p:cNvSpPr>
            <a:spLocks/>
          </p:cNvSpPr>
          <p:nvPr/>
        </p:nvSpPr>
        <p:spPr bwMode="auto">
          <a:xfrm>
            <a:off x="7165975" y="5391150"/>
            <a:ext cx="28575" cy="26988"/>
          </a:xfrm>
          <a:custGeom>
            <a:avLst/>
            <a:gdLst/>
            <a:ahLst/>
            <a:cxnLst>
              <a:cxn ang="0">
                <a:pos x="0" y="0"/>
              </a:cxn>
              <a:cxn ang="0">
                <a:pos x="15" y="8"/>
              </a:cxn>
              <a:cxn ang="0">
                <a:pos x="17" y="16"/>
              </a:cxn>
            </a:cxnLst>
            <a:rect l="0" t="0" r="r" b="b"/>
            <a:pathLst>
              <a:path w="18" h="17">
                <a:moveTo>
                  <a:pt x="0" y="0"/>
                </a:moveTo>
                <a:lnTo>
                  <a:pt x="15" y="8"/>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5" name="Freeform 257"/>
          <p:cNvSpPr>
            <a:spLocks/>
          </p:cNvSpPr>
          <p:nvPr/>
        </p:nvSpPr>
        <p:spPr bwMode="auto">
          <a:xfrm>
            <a:off x="7191375" y="5394325"/>
            <a:ext cx="26988" cy="26988"/>
          </a:xfrm>
          <a:custGeom>
            <a:avLst/>
            <a:gdLst/>
            <a:ahLst/>
            <a:cxnLst>
              <a:cxn ang="0">
                <a:pos x="0" y="0"/>
              </a:cxn>
              <a:cxn ang="0">
                <a:pos x="14" y="6"/>
              </a:cxn>
              <a:cxn ang="0">
                <a:pos x="16" y="16"/>
              </a:cxn>
            </a:cxnLst>
            <a:rect l="0" t="0" r="r" b="b"/>
            <a:pathLst>
              <a:path w="17" h="17">
                <a:moveTo>
                  <a:pt x="0" y="0"/>
                </a:moveTo>
                <a:lnTo>
                  <a:pt x="14" y="6"/>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6" name="Freeform 258"/>
          <p:cNvSpPr>
            <a:spLocks/>
          </p:cNvSpPr>
          <p:nvPr/>
        </p:nvSpPr>
        <p:spPr bwMode="auto">
          <a:xfrm>
            <a:off x="7213600" y="5397500"/>
            <a:ext cx="28575" cy="26988"/>
          </a:xfrm>
          <a:custGeom>
            <a:avLst/>
            <a:gdLst/>
            <a:ahLst/>
            <a:cxnLst>
              <a:cxn ang="0">
                <a:pos x="0" y="0"/>
              </a:cxn>
              <a:cxn ang="0">
                <a:pos x="15" y="9"/>
              </a:cxn>
              <a:cxn ang="0">
                <a:pos x="17" y="16"/>
              </a:cxn>
            </a:cxnLst>
            <a:rect l="0" t="0" r="r" b="b"/>
            <a:pathLst>
              <a:path w="18" h="17">
                <a:moveTo>
                  <a:pt x="0" y="0"/>
                </a:moveTo>
                <a:lnTo>
                  <a:pt x="15" y="9"/>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7" name="Freeform 259"/>
          <p:cNvSpPr>
            <a:spLocks/>
          </p:cNvSpPr>
          <p:nvPr/>
        </p:nvSpPr>
        <p:spPr bwMode="auto">
          <a:xfrm>
            <a:off x="7237413" y="5402263"/>
            <a:ext cx="26987" cy="26987"/>
          </a:xfrm>
          <a:custGeom>
            <a:avLst/>
            <a:gdLst/>
            <a:ahLst/>
            <a:cxnLst>
              <a:cxn ang="0">
                <a:pos x="0" y="0"/>
              </a:cxn>
              <a:cxn ang="0">
                <a:pos x="14" y="10"/>
              </a:cxn>
              <a:cxn ang="0">
                <a:pos x="16" y="16"/>
              </a:cxn>
            </a:cxnLst>
            <a:rect l="0" t="0" r="r" b="b"/>
            <a:pathLst>
              <a:path w="17" h="17">
                <a:moveTo>
                  <a:pt x="0" y="0"/>
                </a:moveTo>
                <a:lnTo>
                  <a:pt x="14" y="10"/>
                </a:lnTo>
                <a:lnTo>
                  <a:pt x="16"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8" name="Freeform 260"/>
          <p:cNvSpPr>
            <a:spLocks/>
          </p:cNvSpPr>
          <p:nvPr/>
        </p:nvSpPr>
        <p:spPr bwMode="auto">
          <a:xfrm>
            <a:off x="7259638" y="5405438"/>
            <a:ext cx="28575" cy="1587"/>
          </a:xfrm>
          <a:custGeom>
            <a:avLst/>
            <a:gdLst/>
            <a:ahLst/>
            <a:cxnLst>
              <a:cxn ang="0">
                <a:pos x="0" y="0"/>
              </a:cxn>
              <a:cxn ang="0">
                <a:pos x="15" y="0"/>
              </a:cxn>
              <a:cxn ang="0">
                <a:pos x="17" y="0"/>
              </a:cxn>
            </a:cxnLst>
            <a:rect l="0" t="0" r="r" b="b"/>
            <a:pathLst>
              <a:path w="18" h="1">
                <a:moveTo>
                  <a:pt x="0" y="0"/>
                </a:moveTo>
                <a:lnTo>
                  <a:pt x="15" y="0"/>
                </a:lnTo>
                <a:lnTo>
                  <a:pt x="17"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69" name="Freeform 261"/>
          <p:cNvSpPr>
            <a:spLocks/>
          </p:cNvSpPr>
          <p:nvPr/>
        </p:nvSpPr>
        <p:spPr bwMode="auto">
          <a:xfrm>
            <a:off x="7285038" y="5405438"/>
            <a:ext cx="28575" cy="26987"/>
          </a:xfrm>
          <a:custGeom>
            <a:avLst/>
            <a:gdLst/>
            <a:ahLst/>
            <a:cxnLst>
              <a:cxn ang="0">
                <a:pos x="0" y="0"/>
              </a:cxn>
              <a:cxn ang="0">
                <a:pos x="15" y="10"/>
              </a:cxn>
              <a:cxn ang="0">
                <a:pos x="17" y="16"/>
              </a:cxn>
            </a:cxnLst>
            <a:rect l="0" t="0" r="r" b="b"/>
            <a:pathLst>
              <a:path w="18" h="17">
                <a:moveTo>
                  <a:pt x="0" y="0"/>
                </a:moveTo>
                <a:lnTo>
                  <a:pt x="15" y="10"/>
                </a:lnTo>
                <a:lnTo>
                  <a:pt x="17"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0" name="Freeform 262"/>
          <p:cNvSpPr>
            <a:spLocks/>
          </p:cNvSpPr>
          <p:nvPr/>
        </p:nvSpPr>
        <p:spPr bwMode="auto">
          <a:xfrm>
            <a:off x="7308850" y="5407025"/>
            <a:ext cx="31750" cy="1588"/>
          </a:xfrm>
          <a:custGeom>
            <a:avLst/>
            <a:gdLst/>
            <a:ahLst/>
            <a:cxnLst>
              <a:cxn ang="0">
                <a:pos x="0" y="0"/>
              </a:cxn>
              <a:cxn ang="0">
                <a:pos x="17" y="0"/>
              </a:cxn>
              <a:cxn ang="0">
                <a:pos x="19" y="0"/>
              </a:cxn>
            </a:cxnLst>
            <a:rect l="0" t="0" r="r" b="b"/>
            <a:pathLst>
              <a:path w="20" h="1">
                <a:moveTo>
                  <a:pt x="0" y="0"/>
                </a:moveTo>
                <a:lnTo>
                  <a:pt x="17" y="0"/>
                </a:lnTo>
                <a:lnTo>
                  <a:pt x="19"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1" name="Freeform 263"/>
          <p:cNvSpPr>
            <a:spLocks/>
          </p:cNvSpPr>
          <p:nvPr/>
        </p:nvSpPr>
        <p:spPr bwMode="auto">
          <a:xfrm>
            <a:off x="7335838" y="5407025"/>
            <a:ext cx="31750" cy="26988"/>
          </a:xfrm>
          <a:custGeom>
            <a:avLst/>
            <a:gdLst/>
            <a:ahLst/>
            <a:cxnLst>
              <a:cxn ang="0">
                <a:pos x="0" y="0"/>
              </a:cxn>
              <a:cxn ang="0">
                <a:pos x="17" y="9"/>
              </a:cxn>
              <a:cxn ang="0">
                <a:pos x="19" y="16"/>
              </a:cxn>
            </a:cxnLst>
            <a:rect l="0" t="0" r="r" b="b"/>
            <a:pathLst>
              <a:path w="20" h="17">
                <a:moveTo>
                  <a:pt x="0" y="0"/>
                </a:moveTo>
                <a:lnTo>
                  <a:pt x="17" y="9"/>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2" name="Freeform 264"/>
          <p:cNvSpPr>
            <a:spLocks/>
          </p:cNvSpPr>
          <p:nvPr/>
        </p:nvSpPr>
        <p:spPr bwMode="auto">
          <a:xfrm>
            <a:off x="7362825" y="5410200"/>
            <a:ext cx="31750" cy="26988"/>
          </a:xfrm>
          <a:custGeom>
            <a:avLst/>
            <a:gdLst/>
            <a:ahLst/>
            <a:cxnLst>
              <a:cxn ang="0">
                <a:pos x="0" y="0"/>
              </a:cxn>
              <a:cxn ang="0">
                <a:pos x="16" y="8"/>
              </a:cxn>
              <a:cxn ang="0">
                <a:pos x="19" y="16"/>
              </a:cxn>
            </a:cxnLst>
            <a:rect l="0" t="0" r="r" b="b"/>
            <a:pathLst>
              <a:path w="20" h="17">
                <a:moveTo>
                  <a:pt x="0" y="0"/>
                </a:moveTo>
                <a:lnTo>
                  <a:pt x="16" y="8"/>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3" name="Freeform 265"/>
          <p:cNvSpPr>
            <a:spLocks/>
          </p:cNvSpPr>
          <p:nvPr/>
        </p:nvSpPr>
        <p:spPr bwMode="auto">
          <a:xfrm>
            <a:off x="7388225" y="5414963"/>
            <a:ext cx="30163" cy="1587"/>
          </a:xfrm>
          <a:custGeom>
            <a:avLst/>
            <a:gdLst/>
            <a:ahLst/>
            <a:cxnLst>
              <a:cxn ang="0">
                <a:pos x="0" y="0"/>
              </a:cxn>
              <a:cxn ang="0">
                <a:pos x="17" y="0"/>
              </a:cxn>
              <a:cxn ang="0">
                <a:pos x="18" y="0"/>
              </a:cxn>
            </a:cxnLst>
            <a:rect l="0" t="0" r="r" b="b"/>
            <a:pathLst>
              <a:path w="19" h="1">
                <a:moveTo>
                  <a:pt x="0" y="0"/>
                </a:moveTo>
                <a:lnTo>
                  <a:pt x="17" y="0"/>
                </a:lnTo>
                <a:lnTo>
                  <a:pt x="18"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4" name="Freeform 266"/>
          <p:cNvSpPr>
            <a:spLocks/>
          </p:cNvSpPr>
          <p:nvPr/>
        </p:nvSpPr>
        <p:spPr bwMode="auto">
          <a:xfrm>
            <a:off x="7415213" y="5414963"/>
            <a:ext cx="30162" cy="26987"/>
          </a:xfrm>
          <a:custGeom>
            <a:avLst/>
            <a:gdLst/>
            <a:ahLst/>
            <a:cxnLst>
              <a:cxn ang="0">
                <a:pos x="0" y="0"/>
              </a:cxn>
              <a:cxn ang="0">
                <a:pos x="17" y="6"/>
              </a:cxn>
              <a:cxn ang="0">
                <a:pos x="18" y="16"/>
              </a:cxn>
            </a:cxnLst>
            <a:rect l="0" t="0" r="r" b="b"/>
            <a:pathLst>
              <a:path w="19" h="17">
                <a:moveTo>
                  <a:pt x="0" y="0"/>
                </a:moveTo>
                <a:lnTo>
                  <a:pt x="17" y="6"/>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5" name="Freeform 267"/>
          <p:cNvSpPr>
            <a:spLocks/>
          </p:cNvSpPr>
          <p:nvPr/>
        </p:nvSpPr>
        <p:spPr bwMode="auto">
          <a:xfrm>
            <a:off x="7442200" y="5416550"/>
            <a:ext cx="33338" cy="1588"/>
          </a:xfrm>
          <a:custGeom>
            <a:avLst/>
            <a:gdLst/>
            <a:ahLst/>
            <a:cxnLst>
              <a:cxn ang="0">
                <a:pos x="0" y="0"/>
              </a:cxn>
              <a:cxn ang="0">
                <a:pos x="18" y="0"/>
              </a:cxn>
              <a:cxn ang="0">
                <a:pos x="20" y="0"/>
              </a:cxn>
            </a:cxnLst>
            <a:rect l="0" t="0" r="r" b="b"/>
            <a:pathLst>
              <a:path w="21" h="1">
                <a:moveTo>
                  <a:pt x="0" y="0"/>
                </a:moveTo>
                <a:lnTo>
                  <a:pt x="18" y="0"/>
                </a:lnTo>
                <a:lnTo>
                  <a:pt x="20"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6" name="Freeform 268"/>
          <p:cNvSpPr>
            <a:spLocks/>
          </p:cNvSpPr>
          <p:nvPr/>
        </p:nvSpPr>
        <p:spPr bwMode="auto">
          <a:xfrm>
            <a:off x="7470775" y="5416550"/>
            <a:ext cx="31750" cy="26988"/>
          </a:xfrm>
          <a:custGeom>
            <a:avLst/>
            <a:gdLst/>
            <a:ahLst/>
            <a:cxnLst>
              <a:cxn ang="0">
                <a:pos x="0" y="0"/>
              </a:cxn>
              <a:cxn ang="0">
                <a:pos x="16" y="9"/>
              </a:cxn>
              <a:cxn ang="0">
                <a:pos x="19" y="16"/>
              </a:cxn>
            </a:cxnLst>
            <a:rect l="0" t="0" r="r" b="b"/>
            <a:pathLst>
              <a:path w="20" h="17">
                <a:moveTo>
                  <a:pt x="0" y="0"/>
                </a:moveTo>
                <a:lnTo>
                  <a:pt x="16" y="9"/>
                </a:lnTo>
                <a:lnTo>
                  <a:pt x="19"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7" name="Freeform 269"/>
          <p:cNvSpPr>
            <a:spLocks/>
          </p:cNvSpPr>
          <p:nvPr/>
        </p:nvSpPr>
        <p:spPr bwMode="auto">
          <a:xfrm>
            <a:off x="7496175" y="5421313"/>
            <a:ext cx="30163" cy="26987"/>
          </a:xfrm>
          <a:custGeom>
            <a:avLst/>
            <a:gdLst/>
            <a:ahLst/>
            <a:cxnLst>
              <a:cxn ang="0">
                <a:pos x="0" y="0"/>
              </a:cxn>
              <a:cxn ang="0">
                <a:pos x="17" y="10"/>
              </a:cxn>
              <a:cxn ang="0">
                <a:pos x="18" y="16"/>
              </a:cxn>
            </a:cxnLst>
            <a:rect l="0" t="0" r="r" b="b"/>
            <a:pathLst>
              <a:path w="19" h="17">
                <a:moveTo>
                  <a:pt x="0" y="0"/>
                </a:moveTo>
                <a:lnTo>
                  <a:pt x="17" y="10"/>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8" name="Freeform 270"/>
          <p:cNvSpPr>
            <a:spLocks/>
          </p:cNvSpPr>
          <p:nvPr/>
        </p:nvSpPr>
        <p:spPr bwMode="auto">
          <a:xfrm>
            <a:off x="7523163" y="5422900"/>
            <a:ext cx="30162" cy="1588"/>
          </a:xfrm>
          <a:custGeom>
            <a:avLst/>
            <a:gdLst/>
            <a:ahLst/>
            <a:cxnLst>
              <a:cxn ang="0">
                <a:pos x="0" y="0"/>
              </a:cxn>
              <a:cxn ang="0">
                <a:pos x="17" y="0"/>
              </a:cxn>
              <a:cxn ang="0">
                <a:pos x="18" y="0"/>
              </a:cxn>
            </a:cxnLst>
            <a:rect l="0" t="0" r="r" b="b"/>
            <a:pathLst>
              <a:path w="19" h="1">
                <a:moveTo>
                  <a:pt x="0" y="0"/>
                </a:moveTo>
                <a:lnTo>
                  <a:pt x="17" y="0"/>
                </a:lnTo>
                <a:lnTo>
                  <a:pt x="18"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79" name="Freeform 271"/>
          <p:cNvSpPr>
            <a:spLocks/>
          </p:cNvSpPr>
          <p:nvPr/>
        </p:nvSpPr>
        <p:spPr bwMode="auto">
          <a:xfrm>
            <a:off x="7550150" y="5422900"/>
            <a:ext cx="30163" cy="26988"/>
          </a:xfrm>
          <a:custGeom>
            <a:avLst/>
            <a:gdLst/>
            <a:ahLst/>
            <a:cxnLst>
              <a:cxn ang="0">
                <a:pos x="0" y="0"/>
              </a:cxn>
              <a:cxn ang="0">
                <a:pos x="15" y="8"/>
              </a:cxn>
              <a:cxn ang="0">
                <a:pos x="18" y="16"/>
              </a:cxn>
            </a:cxnLst>
            <a:rect l="0" t="0" r="r" b="b"/>
            <a:pathLst>
              <a:path w="19" h="17">
                <a:moveTo>
                  <a:pt x="0" y="0"/>
                </a:moveTo>
                <a:lnTo>
                  <a:pt x="15" y="8"/>
                </a:lnTo>
                <a:lnTo>
                  <a:pt x="18"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0" name="Freeform 272"/>
          <p:cNvSpPr>
            <a:spLocks/>
          </p:cNvSpPr>
          <p:nvPr/>
        </p:nvSpPr>
        <p:spPr bwMode="auto">
          <a:xfrm>
            <a:off x="7573963" y="5426075"/>
            <a:ext cx="39687" cy="1588"/>
          </a:xfrm>
          <a:custGeom>
            <a:avLst/>
            <a:gdLst/>
            <a:ahLst/>
            <a:cxnLst>
              <a:cxn ang="0">
                <a:pos x="0" y="0"/>
              </a:cxn>
              <a:cxn ang="0">
                <a:pos x="21" y="0"/>
              </a:cxn>
              <a:cxn ang="0">
                <a:pos x="24" y="0"/>
              </a:cxn>
            </a:cxnLst>
            <a:rect l="0" t="0" r="r" b="b"/>
            <a:pathLst>
              <a:path w="25" h="1">
                <a:moveTo>
                  <a:pt x="0" y="0"/>
                </a:moveTo>
                <a:lnTo>
                  <a:pt x="21" y="0"/>
                </a:lnTo>
                <a:lnTo>
                  <a:pt x="24"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1" name="Freeform 273"/>
          <p:cNvSpPr>
            <a:spLocks/>
          </p:cNvSpPr>
          <p:nvPr/>
        </p:nvSpPr>
        <p:spPr bwMode="auto">
          <a:xfrm>
            <a:off x="7607300" y="5426075"/>
            <a:ext cx="34925" cy="26988"/>
          </a:xfrm>
          <a:custGeom>
            <a:avLst/>
            <a:gdLst/>
            <a:ahLst/>
            <a:cxnLst>
              <a:cxn ang="0">
                <a:pos x="0" y="0"/>
              </a:cxn>
              <a:cxn ang="0">
                <a:pos x="18" y="10"/>
              </a:cxn>
              <a:cxn ang="0">
                <a:pos x="21" y="16"/>
              </a:cxn>
            </a:cxnLst>
            <a:rect l="0" t="0" r="r" b="b"/>
            <a:pathLst>
              <a:path w="22" h="17">
                <a:moveTo>
                  <a:pt x="0" y="0"/>
                </a:moveTo>
                <a:lnTo>
                  <a:pt x="18" y="10"/>
                </a:lnTo>
                <a:lnTo>
                  <a:pt x="21"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2" name="Freeform 274"/>
          <p:cNvSpPr>
            <a:spLocks/>
          </p:cNvSpPr>
          <p:nvPr/>
        </p:nvSpPr>
        <p:spPr bwMode="auto">
          <a:xfrm>
            <a:off x="7635875" y="5429250"/>
            <a:ext cx="33338" cy="26988"/>
          </a:xfrm>
          <a:custGeom>
            <a:avLst/>
            <a:gdLst/>
            <a:ahLst/>
            <a:cxnLst>
              <a:cxn ang="0">
                <a:pos x="0" y="0"/>
              </a:cxn>
              <a:cxn ang="0">
                <a:pos x="18" y="6"/>
              </a:cxn>
              <a:cxn ang="0">
                <a:pos x="20" y="16"/>
              </a:cxn>
            </a:cxnLst>
            <a:rect l="0" t="0" r="r" b="b"/>
            <a:pathLst>
              <a:path w="21" h="17">
                <a:moveTo>
                  <a:pt x="0" y="0"/>
                </a:moveTo>
                <a:lnTo>
                  <a:pt x="18" y="6"/>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3" name="Freeform 275"/>
          <p:cNvSpPr>
            <a:spLocks/>
          </p:cNvSpPr>
          <p:nvPr/>
        </p:nvSpPr>
        <p:spPr bwMode="auto">
          <a:xfrm>
            <a:off x="7666038" y="5430838"/>
            <a:ext cx="38100" cy="1587"/>
          </a:xfrm>
          <a:custGeom>
            <a:avLst/>
            <a:gdLst/>
            <a:ahLst/>
            <a:cxnLst>
              <a:cxn ang="0">
                <a:pos x="0" y="0"/>
              </a:cxn>
              <a:cxn ang="0">
                <a:pos x="20" y="0"/>
              </a:cxn>
              <a:cxn ang="0">
                <a:pos x="23" y="0"/>
              </a:cxn>
            </a:cxnLst>
            <a:rect l="0" t="0" r="r" b="b"/>
            <a:pathLst>
              <a:path w="24" h="1">
                <a:moveTo>
                  <a:pt x="0" y="0"/>
                </a:moveTo>
                <a:lnTo>
                  <a:pt x="20" y="0"/>
                </a:lnTo>
                <a:lnTo>
                  <a:pt x="23"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4" name="Freeform 276"/>
          <p:cNvSpPr>
            <a:spLocks/>
          </p:cNvSpPr>
          <p:nvPr/>
        </p:nvSpPr>
        <p:spPr bwMode="auto">
          <a:xfrm>
            <a:off x="7697788" y="5430838"/>
            <a:ext cx="33337" cy="26987"/>
          </a:xfrm>
          <a:custGeom>
            <a:avLst/>
            <a:gdLst/>
            <a:ahLst/>
            <a:cxnLst>
              <a:cxn ang="0">
                <a:pos x="0" y="0"/>
              </a:cxn>
              <a:cxn ang="0">
                <a:pos x="18" y="9"/>
              </a:cxn>
              <a:cxn ang="0">
                <a:pos x="20" y="16"/>
              </a:cxn>
            </a:cxnLst>
            <a:rect l="0" t="0" r="r" b="b"/>
            <a:pathLst>
              <a:path w="21" h="17">
                <a:moveTo>
                  <a:pt x="0" y="0"/>
                </a:moveTo>
                <a:lnTo>
                  <a:pt x="18" y="9"/>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5" name="Freeform 277"/>
          <p:cNvSpPr>
            <a:spLocks/>
          </p:cNvSpPr>
          <p:nvPr/>
        </p:nvSpPr>
        <p:spPr bwMode="auto">
          <a:xfrm>
            <a:off x="7726363" y="5437188"/>
            <a:ext cx="36512" cy="1587"/>
          </a:xfrm>
          <a:custGeom>
            <a:avLst/>
            <a:gdLst/>
            <a:ahLst/>
            <a:cxnLst>
              <a:cxn ang="0">
                <a:pos x="0" y="0"/>
              </a:cxn>
              <a:cxn ang="0">
                <a:pos x="20" y="0"/>
              </a:cxn>
              <a:cxn ang="0">
                <a:pos x="22" y="0"/>
              </a:cxn>
            </a:cxnLst>
            <a:rect l="0" t="0" r="r" b="b"/>
            <a:pathLst>
              <a:path w="23" h="1">
                <a:moveTo>
                  <a:pt x="0" y="0"/>
                </a:moveTo>
                <a:lnTo>
                  <a:pt x="20" y="0"/>
                </a:lnTo>
                <a:lnTo>
                  <a:pt x="22"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6" name="Freeform 278"/>
          <p:cNvSpPr>
            <a:spLocks/>
          </p:cNvSpPr>
          <p:nvPr/>
        </p:nvSpPr>
        <p:spPr bwMode="auto">
          <a:xfrm>
            <a:off x="7759700" y="5437188"/>
            <a:ext cx="33338" cy="26987"/>
          </a:xfrm>
          <a:custGeom>
            <a:avLst/>
            <a:gdLst/>
            <a:ahLst/>
            <a:cxnLst>
              <a:cxn ang="0">
                <a:pos x="0" y="0"/>
              </a:cxn>
              <a:cxn ang="0">
                <a:pos x="18" y="8"/>
              </a:cxn>
              <a:cxn ang="0">
                <a:pos x="20" y="16"/>
              </a:cxn>
            </a:cxnLst>
            <a:rect l="0" t="0" r="r" b="b"/>
            <a:pathLst>
              <a:path w="21" h="17">
                <a:moveTo>
                  <a:pt x="0" y="0"/>
                </a:moveTo>
                <a:lnTo>
                  <a:pt x="18" y="8"/>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7" name="Freeform 279"/>
          <p:cNvSpPr>
            <a:spLocks/>
          </p:cNvSpPr>
          <p:nvPr/>
        </p:nvSpPr>
        <p:spPr bwMode="auto">
          <a:xfrm>
            <a:off x="7788275" y="5438775"/>
            <a:ext cx="33338" cy="26988"/>
          </a:xfrm>
          <a:custGeom>
            <a:avLst/>
            <a:gdLst/>
            <a:ahLst/>
            <a:cxnLst>
              <a:cxn ang="0">
                <a:pos x="0" y="0"/>
              </a:cxn>
              <a:cxn ang="0">
                <a:pos x="18" y="10"/>
              </a:cxn>
              <a:cxn ang="0">
                <a:pos x="20" y="16"/>
              </a:cxn>
            </a:cxnLst>
            <a:rect l="0" t="0" r="r" b="b"/>
            <a:pathLst>
              <a:path w="21" h="17">
                <a:moveTo>
                  <a:pt x="0" y="0"/>
                </a:moveTo>
                <a:lnTo>
                  <a:pt x="18" y="10"/>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8" name="Freeform 280"/>
          <p:cNvSpPr>
            <a:spLocks/>
          </p:cNvSpPr>
          <p:nvPr/>
        </p:nvSpPr>
        <p:spPr bwMode="auto">
          <a:xfrm>
            <a:off x="7818438" y="5440363"/>
            <a:ext cx="34925" cy="1587"/>
          </a:xfrm>
          <a:custGeom>
            <a:avLst/>
            <a:gdLst/>
            <a:ahLst/>
            <a:cxnLst>
              <a:cxn ang="0">
                <a:pos x="0" y="0"/>
              </a:cxn>
              <a:cxn ang="0">
                <a:pos x="20" y="0"/>
              </a:cxn>
              <a:cxn ang="0">
                <a:pos x="21" y="0"/>
              </a:cxn>
            </a:cxnLst>
            <a:rect l="0" t="0" r="r" b="b"/>
            <a:pathLst>
              <a:path w="22" h="1">
                <a:moveTo>
                  <a:pt x="0" y="0"/>
                </a:moveTo>
                <a:lnTo>
                  <a:pt x="20" y="0"/>
                </a:lnTo>
                <a:lnTo>
                  <a:pt x="21"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89" name="Freeform 281"/>
          <p:cNvSpPr>
            <a:spLocks/>
          </p:cNvSpPr>
          <p:nvPr/>
        </p:nvSpPr>
        <p:spPr bwMode="auto">
          <a:xfrm>
            <a:off x="7850188" y="5440363"/>
            <a:ext cx="33337" cy="26987"/>
          </a:xfrm>
          <a:custGeom>
            <a:avLst/>
            <a:gdLst/>
            <a:ahLst/>
            <a:cxnLst>
              <a:cxn ang="0">
                <a:pos x="0" y="0"/>
              </a:cxn>
              <a:cxn ang="0">
                <a:pos x="18" y="10"/>
              </a:cxn>
              <a:cxn ang="0">
                <a:pos x="20" y="16"/>
              </a:cxn>
            </a:cxnLst>
            <a:rect l="0" t="0" r="r" b="b"/>
            <a:pathLst>
              <a:path w="21" h="17">
                <a:moveTo>
                  <a:pt x="0" y="0"/>
                </a:moveTo>
                <a:lnTo>
                  <a:pt x="18" y="10"/>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0" name="Freeform 282"/>
          <p:cNvSpPr>
            <a:spLocks/>
          </p:cNvSpPr>
          <p:nvPr/>
        </p:nvSpPr>
        <p:spPr bwMode="auto">
          <a:xfrm>
            <a:off x="7878763" y="5441950"/>
            <a:ext cx="34925" cy="1588"/>
          </a:xfrm>
          <a:custGeom>
            <a:avLst/>
            <a:gdLst/>
            <a:ahLst/>
            <a:cxnLst>
              <a:cxn ang="0">
                <a:pos x="0" y="0"/>
              </a:cxn>
              <a:cxn ang="0">
                <a:pos x="19" y="0"/>
              </a:cxn>
              <a:cxn ang="0">
                <a:pos x="21" y="0"/>
              </a:cxn>
            </a:cxnLst>
            <a:rect l="0" t="0" r="r" b="b"/>
            <a:pathLst>
              <a:path w="22" h="1">
                <a:moveTo>
                  <a:pt x="0" y="0"/>
                </a:moveTo>
                <a:lnTo>
                  <a:pt x="19" y="0"/>
                </a:lnTo>
                <a:lnTo>
                  <a:pt x="21"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1" name="Freeform 283"/>
          <p:cNvSpPr>
            <a:spLocks/>
          </p:cNvSpPr>
          <p:nvPr/>
        </p:nvSpPr>
        <p:spPr bwMode="auto">
          <a:xfrm>
            <a:off x="7908925" y="5441950"/>
            <a:ext cx="36513" cy="26988"/>
          </a:xfrm>
          <a:custGeom>
            <a:avLst/>
            <a:gdLst/>
            <a:ahLst/>
            <a:cxnLst>
              <a:cxn ang="0">
                <a:pos x="0" y="0"/>
              </a:cxn>
              <a:cxn ang="0">
                <a:pos x="20" y="10"/>
              </a:cxn>
              <a:cxn ang="0">
                <a:pos x="22" y="16"/>
              </a:cxn>
            </a:cxnLst>
            <a:rect l="0" t="0" r="r" b="b"/>
            <a:pathLst>
              <a:path w="23" h="17">
                <a:moveTo>
                  <a:pt x="0" y="0"/>
                </a:moveTo>
                <a:lnTo>
                  <a:pt x="20" y="10"/>
                </a:lnTo>
                <a:lnTo>
                  <a:pt x="22"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2" name="Freeform 284"/>
          <p:cNvSpPr>
            <a:spLocks/>
          </p:cNvSpPr>
          <p:nvPr/>
        </p:nvSpPr>
        <p:spPr bwMode="auto">
          <a:xfrm>
            <a:off x="7940675" y="5443538"/>
            <a:ext cx="33338" cy="26987"/>
          </a:xfrm>
          <a:custGeom>
            <a:avLst/>
            <a:gdLst/>
            <a:ahLst/>
            <a:cxnLst>
              <a:cxn ang="0">
                <a:pos x="0" y="0"/>
              </a:cxn>
              <a:cxn ang="0">
                <a:pos x="18" y="6"/>
              </a:cxn>
              <a:cxn ang="0">
                <a:pos x="20" y="16"/>
              </a:cxn>
            </a:cxnLst>
            <a:rect l="0" t="0" r="r" b="b"/>
            <a:pathLst>
              <a:path w="21" h="17">
                <a:moveTo>
                  <a:pt x="0" y="0"/>
                </a:moveTo>
                <a:lnTo>
                  <a:pt x="18" y="6"/>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3" name="Freeform 285"/>
          <p:cNvSpPr>
            <a:spLocks/>
          </p:cNvSpPr>
          <p:nvPr/>
        </p:nvSpPr>
        <p:spPr bwMode="auto">
          <a:xfrm>
            <a:off x="7970838" y="5446713"/>
            <a:ext cx="34925" cy="1587"/>
          </a:xfrm>
          <a:custGeom>
            <a:avLst/>
            <a:gdLst/>
            <a:ahLst/>
            <a:cxnLst>
              <a:cxn ang="0">
                <a:pos x="0" y="0"/>
              </a:cxn>
              <a:cxn ang="0">
                <a:pos x="20" y="0"/>
              </a:cxn>
              <a:cxn ang="0">
                <a:pos x="21" y="0"/>
              </a:cxn>
            </a:cxnLst>
            <a:rect l="0" t="0" r="r" b="b"/>
            <a:pathLst>
              <a:path w="22" h="1">
                <a:moveTo>
                  <a:pt x="0" y="0"/>
                </a:moveTo>
                <a:lnTo>
                  <a:pt x="20" y="0"/>
                </a:lnTo>
                <a:lnTo>
                  <a:pt x="21"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4" name="Freeform 286"/>
          <p:cNvSpPr>
            <a:spLocks/>
          </p:cNvSpPr>
          <p:nvPr/>
        </p:nvSpPr>
        <p:spPr bwMode="auto">
          <a:xfrm>
            <a:off x="8002588" y="5446713"/>
            <a:ext cx="33337" cy="26987"/>
          </a:xfrm>
          <a:custGeom>
            <a:avLst/>
            <a:gdLst/>
            <a:ahLst/>
            <a:cxnLst>
              <a:cxn ang="0">
                <a:pos x="0" y="0"/>
              </a:cxn>
              <a:cxn ang="0">
                <a:pos x="18" y="9"/>
              </a:cxn>
              <a:cxn ang="0">
                <a:pos x="20" y="16"/>
              </a:cxn>
            </a:cxnLst>
            <a:rect l="0" t="0" r="r" b="b"/>
            <a:pathLst>
              <a:path w="21" h="17">
                <a:moveTo>
                  <a:pt x="0" y="0"/>
                </a:moveTo>
                <a:lnTo>
                  <a:pt x="18" y="9"/>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5" name="Freeform 287"/>
          <p:cNvSpPr>
            <a:spLocks/>
          </p:cNvSpPr>
          <p:nvPr/>
        </p:nvSpPr>
        <p:spPr bwMode="auto">
          <a:xfrm>
            <a:off x="8031163" y="5451475"/>
            <a:ext cx="34925" cy="26988"/>
          </a:xfrm>
          <a:custGeom>
            <a:avLst/>
            <a:gdLst/>
            <a:ahLst/>
            <a:cxnLst>
              <a:cxn ang="0">
                <a:pos x="0" y="0"/>
              </a:cxn>
              <a:cxn ang="0">
                <a:pos x="19" y="8"/>
              </a:cxn>
              <a:cxn ang="0">
                <a:pos x="21" y="16"/>
              </a:cxn>
            </a:cxnLst>
            <a:rect l="0" t="0" r="r" b="b"/>
            <a:pathLst>
              <a:path w="22" h="17">
                <a:moveTo>
                  <a:pt x="0" y="0"/>
                </a:moveTo>
                <a:lnTo>
                  <a:pt x="19" y="8"/>
                </a:lnTo>
                <a:lnTo>
                  <a:pt x="21"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6" name="Freeform 288"/>
          <p:cNvSpPr>
            <a:spLocks/>
          </p:cNvSpPr>
          <p:nvPr/>
        </p:nvSpPr>
        <p:spPr bwMode="auto">
          <a:xfrm>
            <a:off x="8061325" y="5454650"/>
            <a:ext cx="36513" cy="1588"/>
          </a:xfrm>
          <a:custGeom>
            <a:avLst/>
            <a:gdLst/>
            <a:ahLst/>
            <a:cxnLst>
              <a:cxn ang="0">
                <a:pos x="0" y="0"/>
              </a:cxn>
              <a:cxn ang="0">
                <a:pos x="20" y="0"/>
              </a:cxn>
              <a:cxn ang="0">
                <a:pos x="22" y="0"/>
              </a:cxn>
            </a:cxnLst>
            <a:rect l="0" t="0" r="r" b="b"/>
            <a:pathLst>
              <a:path w="23" h="1">
                <a:moveTo>
                  <a:pt x="0" y="0"/>
                </a:moveTo>
                <a:lnTo>
                  <a:pt x="20" y="0"/>
                </a:lnTo>
                <a:lnTo>
                  <a:pt x="22"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7" name="Freeform 289"/>
          <p:cNvSpPr>
            <a:spLocks/>
          </p:cNvSpPr>
          <p:nvPr/>
        </p:nvSpPr>
        <p:spPr bwMode="auto">
          <a:xfrm>
            <a:off x="8077200" y="5486400"/>
            <a:ext cx="33338" cy="26988"/>
          </a:xfrm>
          <a:custGeom>
            <a:avLst/>
            <a:gdLst/>
            <a:ahLst/>
            <a:cxnLst>
              <a:cxn ang="0">
                <a:pos x="0" y="0"/>
              </a:cxn>
              <a:cxn ang="0">
                <a:pos x="18" y="10"/>
              </a:cxn>
              <a:cxn ang="0">
                <a:pos x="20" y="16"/>
              </a:cxn>
            </a:cxnLst>
            <a:rect l="0" t="0" r="r" b="b"/>
            <a:pathLst>
              <a:path w="21" h="17">
                <a:moveTo>
                  <a:pt x="0" y="0"/>
                </a:moveTo>
                <a:lnTo>
                  <a:pt x="18" y="10"/>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8" name="Freeform 290"/>
          <p:cNvSpPr>
            <a:spLocks/>
          </p:cNvSpPr>
          <p:nvPr/>
        </p:nvSpPr>
        <p:spPr bwMode="auto">
          <a:xfrm>
            <a:off x="8123238" y="5457825"/>
            <a:ext cx="34925" cy="1588"/>
          </a:xfrm>
          <a:custGeom>
            <a:avLst/>
            <a:gdLst/>
            <a:ahLst/>
            <a:cxnLst>
              <a:cxn ang="0">
                <a:pos x="0" y="0"/>
              </a:cxn>
              <a:cxn ang="0">
                <a:pos x="20" y="0"/>
              </a:cxn>
              <a:cxn ang="0">
                <a:pos x="21" y="0"/>
              </a:cxn>
            </a:cxnLst>
            <a:rect l="0" t="0" r="r" b="b"/>
            <a:pathLst>
              <a:path w="22" h="1">
                <a:moveTo>
                  <a:pt x="0" y="0"/>
                </a:moveTo>
                <a:lnTo>
                  <a:pt x="20" y="0"/>
                </a:lnTo>
                <a:lnTo>
                  <a:pt x="21" y="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899" name="Freeform 291"/>
          <p:cNvSpPr>
            <a:spLocks/>
          </p:cNvSpPr>
          <p:nvPr/>
        </p:nvSpPr>
        <p:spPr bwMode="auto">
          <a:xfrm>
            <a:off x="8154988" y="5457825"/>
            <a:ext cx="33337" cy="26988"/>
          </a:xfrm>
          <a:custGeom>
            <a:avLst/>
            <a:gdLst/>
            <a:ahLst/>
            <a:cxnLst>
              <a:cxn ang="0">
                <a:pos x="0" y="0"/>
              </a:cxn>
              <a:cxn ang="0">
                <a:pos x="18" y="10"/>
              </a:cxn>
              <a:cxn ang="0">
                <a:pos x="20" y="16"/>
              </a:cxn>
            </a:cxnLst>
            <a:rect l="0" t="0" r="r" b="b"/>
            <a:pathLst>
              <a:path w="21" h="17">
                <a:moveTo>
                  <a:pt x="0" y="0"/>
                </a:moveTo>
                <a:lnTo>
                  <a:pt x="18" y="10"/>
                </a:lnTo>
                <a:lnTo>
                  <a:pt x="20" y="16"/>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80900" name="Rectangle 292"/>
          <p:cNvSpPr>
            <a:spLocks noChangeArrowheads="1"/>
          </p:cNvSpPr>
          <p:nvPr/>
        </p:nvSpPr>
        <p:spPr bwMode="auto">
          <a:xfrm>
            <a:off x="5287963" y="2616200"/>
            <a:ext cx="2995612" cy="457200"/>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OC curve for </a:t>
            </a:r>
            <a:r>
              <a:rPr lang="en-US" i="1">
                <a:latin typeface="Arial" charset="0"/>
              </a:rPr>
              <a:t>n</a:t>
            </a:r>
            <a:r>
              <a:rPr lang="en-US">
                <a:latin typeface="Arial" charset="0"/>
              </a:rPr>
              <a:t> and </a:t>
            </a:r>
            <a:r>
              <a:rPr lang="en-US" i="1">
                <a:latin typeface="Arial" charset="0"/>
              </a:rPr>
              <a:t>c</a:t>
            </a:r>
          </a:p>
        </p:txBody>
      </p:sp>
      <p:sp>
        <p:nvSpPr>
          <p:cNvPr id="580901" name="Line 293"/>
          <p:cNvSpPr>
            <a:spLocks noChangeShapeType="1"/>
          </p:cNvSpPr>
          <p:nvPr/>
        </p:nvSpPr>
        <p:spPr bwMode="auto">
          <a:xfrm flipH="1">
            <a:off x="5302250" y="3011488"/>
            <a:ext cx="755650" cy="48101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80902" name="Freeform 294"/>
          <p:cNvSpPr>
            <a:spLocks/>
          </p:cNvSpPr>
          <p:nvPr/>
        </p:nvSpPr>
        <p:spPr bwMode="auto">
          <a:xfrm>
            <a:off x="2581275" y="1158875"/>
            <a:ext cx="5865813" cy="4381500"/>
          </a:xfrm>
          <a:custGeom>
            <a:avLst/>
            <a:gdLst/>
            <a:ahLst/>
            <a:cxnLst>
              <a:cxn ang="0">
                <a:pos x="400" y="51"/>
              </a:cxn>
              <a:cxn ang="0">
                <a:pos x="681" y="96"/>
              </a:cxn>
              <a:cxn ang="0">
                <a:pos x="732" y="129"/>
              </a:cxn>
              <a:cxn ang="0">
                <a:pos x="715" y="113"/>
              </a:cxn>
              <a:cxn ang="0">
                <a:pos x="791" y="146"/>
              </a:cxn>
              <a:cxn ang="0">
                <a:pos x="885" y="203"/>
              </a:cxn>
              <a:cxn ang="0">
                <a:pos x="936" y="253"/>
              </a:cxn>
              <a:cxn ang="0">
                <a:pos x="1004" y="326"/>
              </a:cxn>
              <a:cxn ang="0">
                <a:pos x="1038" y="382"/>
              </a:cxn>
              <a:cxn ang="0">
                <a:pos x="1089" y="467"/>
              </a:cxn>
              <a:cxn ang="0">
                <a:pos x="1115" y="500"/>
              </a:cxn>
              <a:cxn ang="0">
                <a:pos x="1174" y="601"/>
              </a:cxn>
              <a:cxn ang="0">
                <a:pos x="1217" y="680"/>
              </a:cxn>
              <a:cxn ang="0">
                <a:pos x="1208" y="680"/>
              </a:cxn>
              <a:cxn ang="0">
                <a:pos x="1243" y="714"/>
              </a:cxn>
              <a:cxn ang="0">
                <a:pos x="1294" y="792"/>
              </a:cxn>
              <a:cxn ang="0">
                <a:pos x="1455" y="1006"/>
              </a:cxn>
              <a:cxn ang="0">
                <a:pos x="1472" y="1062"/>
              </a:cxn>
              <a:cxn ang="0">
                <a:pos x="1472" y="1045"/>
              </a:cxn>
              <a:cxn ang="0">
                <a:pos x="1498" y="1068"/>
              </a:cxn>
              <a:cxn ang="0">
                <a:pos x="1523" y="1135"/>
              </a:cxn>
              <a:cxn ang="0">
                <a:pos x="1609" y="1275"/>
              </a:cxn>
              <a:cxn ang="0">
                <a:pos x="1651" y="1349"/>
              </a:cxn>
              <a:cxn ang="0">
                <a:pos x="1660" y="1388"/>
              </a:cxn>
              <a:cxn ang="0">
                <a:pos x="1668" y="1399"/>
              </a:cxn>
              <a:cxn ang="0">
                <a:pos x="1685" y="1399"/>
              </a:cxn>
              <a:cxn ang="0">
                <a:pos x="1711" y="1455"/>
              </a:cxn>
              <a:cxn ang="0">
                <a:pos x="1745" y="1523"/>
              </a:cxn>
              <a:cxn ang="0">
                <a:pos x="1813" y="1607"/>
              </a:cxn>
              <a:cxn ang="0">
                <a:pos x="1949" y="2006"/>
              </a:cxn>
              <a:cxn ang="0">
                <a:pos x="2068" y="2157"/>
              </a:cxn>
              <a:cxn ang="0">
                <a:pos x="2264" y="2399"/>
              </a:cxn>
              <a:cxn ang="0">
                <a:pos x="2290" y="2433"/>
              </a:cxn>
              <a:cxn ang="0">
                <a:pos x="2332" y="2472"/>
              </a:cxn>
              <a:cxn ang="0">
                <a:pos x="2375" y="2523"/>
              </a:cxn>
              <a:cxn ang="0">
                <a:pos x="2383" y="2534"/>
              </a:cxn>
              <a:cxn ang="0">
                <a:pos x="2392" y="2523"/>
              </a:cxn>
              <a:cxn ang="0">
                <a:pos x="2451" y="2573"/>
              </a:cxn>
              <a:cxn ang="0">
                <a:pos x="2460" y="2596"/>
              </a:cxn>
              <a:cxn ang="0">
                <a:pos x="2477" y="2601"/>
              </a:cxn>
              <a:cxn ang="0">
                <a:pos x="2596" y="2652"/>
              </a:cxn>
              <a:cxn ang="0">
                <a:pos x="2868" y="2691"/>
              </a:cxn>
              <a:cxn ang="0">
                <a:pos x="3166" y="2753"/>
              </a:cxn>
              <a:cxn ang="0">
                <a:pos x="3694" y="2759"/>
              </a:cxn>
            </a:cxnLst>
            <a:rect l="0" t="0" r="r" b="b"/>
            <a:pathLst>
              <a:path w="3695" h="2760">
                <a:moveTo>
                  <a:pt x="0" y="0"/>
                </a:moveTo>
                <a:lnTo>
                  <a:pt x="204" y="23"/>
                </a:lnTo>
                <a:lnTo>
                  <a:pt x="400" y="51"/>
                </a:lnTo>
                <a:lnTo>
                  <a:pt x="545" y="68"/>
                </a:lnTo>
                <a:lnTo>
                  <a:pt x="613" y="79"/>
                </a:lnTo>
                <a:lnTo>
                  <a:pt x="681" y="96"/>
                </a:lnTo>
                <a:lnTo>
                  <a:pt x="706" y="113"/>
                </a:lnTo>
                <a:lnTo>
                  <a:pt x="715" y="124"/>
                </a:lnTo>
                <a:lnTo>
                  <a:pt x="732" y="129"/>
                </a:lnTo>
                <a:lnTo>
                  <a:pt x="723" y="129"/>
                </a:lnTo>
                <a:lnTo>
                  <a:pt x="715" y="124"/>
                </a:lnTo>
                <a:lnTo>
                  <a:pt x="715" y="113"/>
                </a:lnTo>
                <a:lnTo>
                  <a:pt x="723" y="118"/>
                </a:lnTo>
                <a:lnTo>
                  <a:pt x="757" y="129"/>
                </a:lnTo>
                <a:lnTo>
                  <a:pt x="791" y="146"/>
                </a:lnTo>
                <a:lnTo>
                  <a:pt x="825" y="163"/>
                </a:lnTo>
                <a:lnTo>
                  <a:pt x="851" y="180"/>
                </a:lnTo>
                <a:lnTo>
                  <a:pt x="885" y="203"/>
                </a:lnTo>
                <a:lnTo>
                  <a:pt x="911" y="219"/>
                </a:lnTo>
                <a:lnTo>
                  <a:pt x="919" y="225"/>
                </a:lnTo>
                <a:lnTo>
                  <a:pt x="936" y="253"/>
                </a:lnTo>
                <a:lnTo>
                  <a:pt x="953" y="276"/>
                </a:lnTo>
                <a:lnTo>
                  <a:pt x="979" y="298"/>
                </a:lnTo>
                <a:lnTo>
                  <a:pt x="1004" y="326"/>
                </a:lnTo>
                <a:lnTo>
                  <a:pt x="1030" y="349"/>
                </a:lnTo>
                <a:lnTo>
                  <a:pt x="1038" y="354"/>
                </a:lnTo>
                <a:lnTo>
                  <a:pt x="1038" y="382"/>
                </a:lnTo>
                <a:lnTo>
                  <a:pt x="1047" y="405"/>
                </a:lnTo>
                <a:lnTo>
                  <a:pt x="1072" y="433"/>
                </a:lnTo>
                <a:lnTo>
                  <a:pt x="1089" y="467"/>
                </a:lnTo>
                <a:lnTo>
                  <a:pt x="1106" y="489"/>
                </a:lnTo>
                <a:lnTo>
                  <a:pt x="1115" y="500"/>
                </a:lnTo>
                <a:lnTo>
                  <a:pt x="1115" y="500"/>
                </a:lnTo>
                <a:lnTo>
                  <a:pt x="1132" y="540"/>
                </a:lnTo>
                <a:lnTo>
                  <a:pt x="1149" y="568"/>
                </a:lnTo>
                <a:lnTo>
                  <a:pt x="1174" y="601"/>
                </a:lnTo>
                <a:lnTo>
                  <a:pt x="1200" y="635"/>
                </a:lnTo>
                <a:lnTo>
                  <a:pt x="1208" y="663"/>
                </a:lnTo>
                <a:lnTo>
                  <a:pt x="1217" y="680"/>
                </a:lnTo>
                <a:lnTo>
                  <a:pt x="1217" y="686"/>
                </a:lnTo>
                <a:lnTo>
                  <a:pt x="1208" y="680"/>
                </a:lnTo>
                <a:lnTo>
                  <a:pt x="1208" y="680"/>
                </a:lnTo>
                <a:lnTo>
                  <a:pt x="1217" y="680"/>
                </a:lnTo>
                <a:lnTo>
                  <a:pt x="1226" y="691"/>
                </a:lnTo>
                <a:lnTo>
                  <a:pt x="1243" y="714"/>
                </a:lnTo>
                <a:lnTo>
                  <a:pt x="1260" y="747"/>
                </a:lnTo>
                <a:lnTo>
                  <a:pt x="1277" y="776"/>
                </a:lnTo>
                <a:lnTo>
                  <a:pt x="1294" y="792"/>
                </a:lnTo>
                <a:lnTo>
                  <a:pt x="1311" y="809"/>
                </a:lnTo>
                <a:lnTo>
                  <a:pt x="1387" y="910"/>
                </a:lnTo>
                <a:lnTo>
                  <a:pt x="1455" y="1006"/>
                </a:lnTo>
                <a:lnTo>
                  <a:pt x="1464" y="1028"/>
                </a:lnTo>
                <a:lnTo>
                  <a:pt x="1472" y="1045"/>
                </a:lnTo>
                <a:lnTo>
                  <a:pt x="1472" y="1062"/>
                </a:lnTo>
                <a:lnTo>
                  <a:pt x="1472" y="1062"/>
                </a:lnTo>
                <a:lnTo>
                  <a:pt x="1472" y="1056"/>
                </a:lnTo>
                <a:lnTo>
                  <a:pt x="1472" y="1045"/>
                </a:lnTo>
                <a:lnTo>
                  <a:pt x="1481" y="1045"/>
                </a:lnTo>
                <a:lnTo>
                  <a:pt x="1489" y="1056"/>
                </a:lnTo>
                <a:lnTo>
                  <a:pt x="1498" y="1068"/>
                </a:lnTo>
                <a:lnTo>
                  <a:pt x="1506" y="1084"/>
                </a:lnTo>
                <a:lnTo>
                  <a:pt x="1515" y="1113"/>
                </a:lnTo>
                <a:lnTo>
                  <a:pt x="1523" y="1135"/>
                </a:lnTo>
                <a:lnTo>
                  <a:pt x="1557" y="1191"/>
                </a:lnTo>
                <a:lnTo>
                  <a:pt x="1583" y="1247"/>
                </a:lnTo>
                <a:lnTo>
                  <a:pt x="1609" y="1275"/>
                </a:lnTo>
                <a:lnTo>
                  <a:pt x="1626" y="1309"/>
                </a:lnTo>
                <a:lnTo>
                  <a:pt x="1643" y="1337"/>
                </a:lnTo>
                <a:lnTo>
                  <a:pt x="1651" y="1349"/>
                </a:lnTo>
                <a:lnTo>
                  <a:pt x="1651" y="1349"/>
                </a:lnTo>
                <a:lnTo>
                  <a:pt x="1660" y="1371"/>
                </a:lnTo>
                <a:lnTo>
                  <a:pt x="1660" y="1388"/>
                </a:lnTo>
                <a:lnTo>
                  <a:pt x="1668" y="1405"/>
                </a:lnTo>
                <a:lnTo>
                  <a:pt x="1668" y="1405"/>
                </a:lnTo>
                <a:lnTo>
                  <a:pt x="1668" y="1399"/>
                </a:lnTo>
                <a:lnTo>
                  <a:pt x="1668" y="1388"/>
                </a:lnTo>
                <a:lnTo>
                  <a:pt x="1668" y="1388"/>
                </a:lnTo>
                <a:lnTo>
                  <a:pt x="1685" y="1399"/>
                </a:lnTo>
                <a:lnTo>
                  <a:pt x="1694" y="1410"/>
                </a:lnTo>
                <a:lnTo>
                  <a:pt x="1702" y="1427"/>
                </a:lnTo>
                <a:lnTo>
                  <a:pt x="1711" y="1455"/>
                </a:lnTo>
                <a:lnTo>
                  <a:pt x="1719" y="1478"/>
                </a:lnTo>
                <a:lnTo>
                  <a:pt x="1736" y="1506"/>
                </a:lnTo>
                <a:lnTo>
                  <a:pt x="1745" y="1523"/>
                </a:lnTo>
                <a:lnTo>
                  <a:pt x="1762" y="1551"/>
                </a:lnTo>
                <a:lnTo>
                  <a:pt x="1779" y="1579"/>
                </a:lnTo>
                <a:lnTo>
                  <a:pt x="1813" y="1607"/>
                </a:lnTo>
                <a:lnTo>
                  <a:pt x="1872" y="1792"/>
                </a:lnTo>
                <a:lnTo>
                  <a:pt x="1924" y="1978"/>
                </a:lnTo>
                <a:lnTo>
                  <a:pt x="1949" y="2006"/>
                </a:lnTo>
                <a:lnTo>
                  <a:pt x="1975" y="2028"/>
                </a:lnTo>
                <a:lnTo>
                  <a:pt x="2026" y="2090"/>
                </a:lnTo>
                <a:lnTo>
                  <a:pt x="2068" y="2157"/>
                </a:lnTo>
                <a:lnTo>
                  <a:pt x="2119" y="2230"/>
                </a:lnTo>
                <a:lnTo>
                  <a:pt x="2170" y="2304"/>
                </a:lnTo>
                <a:lnTo>
                  <a:pt x="2264" y="2399"/>
                </a:lnTo>
                <a:lnTo>
                  <a:pt x="2264" y="2399"/>
                </a:lnTo>
                <a:lnTo>
                  <a:pt x="2281" y="2421"/>
                </a:lnTo>
                <a:lnTo>
                  <a:pt x="2290" y="2433"/>
                </a:lnTo>
                <a:lnTo>
                  <a:pt x="2298" y="2450"/>
                </a:lnTo>
                <a:lnTo>
                  <a:pt x="2315" y="2461"/>
                </a:lnTo>
                <a:lnTo>
                  <a:pt x="2332" y="2472"/>
                </a:lnTo>
                <a:lnTo>
                  <a:pt x="2349" y="2483"/>
                </a:lnTo>
                <a:lnTo>
                  <a:pt x="2366" y="2506"/>
                </a:lnTo>
                <a:lnTo>
                  <a:pt x="2375" y="2523"/>
                </a:lnTo>
                <a:lnTo>
                  <a:pt x="2383" y="2539"/>
                </a:lnTo>
                <a:lnTo>
                  <a:pt x="2383" y="2539"/>
                </a:lnTo>
                <a:lnTo>
                  <a:pt x="2383" y="2534"/>
                </a:lnTo>
                <a:lnTo>
                  <a:pt x="2375" y="2523"/>
                </a:lnTo>
                <a:lnTo>
                  <a:pt x="2383" y="2517"/>
                </a:lnTo>
                <a:lnTo>
                  <a:pt x="2392" y="2523"/>
                </a:lnTo>
                <a:lnTo>
                  <a:pt x="2409" y="2534"/>
                </a:lnTo>
                <a:lnTo>
                  <a:pt x="2426" y="2545"/>
                </a:lnTo>
                <a:lnTo>
                  <a:pt x="2451" y="2573"/>
                </a:lnTo>
                <a:lnTo>
                  <a:pt x="2468" y="2584"/>
                </a:lnTo>
                <a:lnTo>
                  <a:pt x="2468" y="2596"/>
                </a:lnTo>
                <a:lnTo>
                  <a:pt x="2460" y="2596"/>
                </a:lnTo>
                <a:lnTo>
                  <a:pt x="2460" y="2596"/>
                </a:lnTo>
                <a:lnTo>
                  <a:pt x="2460" y="2596"/>
                </a:lnTo>
                <a:lnTo>
                  <a:pt x="2477" y="2601"/>
                </a:lnTo>
                <a:lnTo>
                  <a:pt x="2511" y="2612"/>
                </a:lnTo>
                <a:lnTo>
                  <a:pt x="2553" y="2635"/>
                </a:lnTo>
                <a:lnTo>
                  <a:pt x="2596" y="2652"/>
                </a:lnTo>
                <a:lnTo>
                  <a:pt x="2681" y="2674"/>
                </a:lnTo>
                <a:lnTo>
                  <a:pt x="2775" y="2680"/>
                </a:lnTo>
                <a:lnTo>
                  <a:pt x="2868" y="2691"/>
                </a:lnTo>
                <a:lnTo>
                  <a:pt x="2970" y="2719"/>
                </a:lnTo>
                <a:lnTo>
                  <a:pt x="3064" y="2742"/>
                </a:lnTo>
                <a:lnTo>
                  <a:pt x="3166" y="2753"/>
                </a:lnTo>
                <a:lnTo>
                  <a:pt x="3277" y="2759"/>
                </a:lnTo>
                <a:lnTo>
                  <a:pt x="3490" y="2759"/>
                </a:lnTo>
                <a:lnTo>
                  <a:pt x="3694" y="2759"/>
                </a:lnTo>
              </a:path>
            </a:pathLst>
          </a:custGeom>
          <a:noFill/>
          <a:ln w="9525" cap="rnd">
            <a:noFill/>
            <a:round/>
            <a:headEnd type="none" w="sm" len="sm"/>
            <a:tailEnd type="none" w="sm" len="sm"/>
          </a:ln>
          <a:effectLst/>
        </p:spPr>
        <p:txBody>
          <a:bodyPr/>
          <a:lstStyle/>
          <a:p>
            <a:endParaRPr lang="cs-CZ"/>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B2DD7B7F-6E91-471C-8607-684D522F4876}" type="slidenum">
              <a:rPr lang="en-GB"/>
              <a:pPr/>
              <a:t>239</a:t>
            </a:fld>
            <a:endParaRPr lang="en-GB"/>
          </a:p>
        </p:txBody>
      </p:sp>
      <p:sp>
        <p:nvSpPr>
          <p:cNvPr id="581634" name="Rectangle 2"/>
          <p:cNvSpPr>
            <a:spLocks noChangeArrowheads="1"/>
          </p:cNvSpPr>
          <p:nvPr/>
        </p:nvSpPr>
        <p:spPr bwMode="auto">
          <a:xfrm>
            <a:off x="417513" y="215900"/>
            <a:ext cx="8458200" cy="587375"/>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Operating Characteristic Curve</a:t>
            </a:r>
            <a:endParaRPr lang="en-US" sz="4400">
              <a:solidFill>
                <a:schemeClr val="tx2"/>
              </a:solidFill>
            </a:endParaRPr>
          </a:p>
        </p:txBody>
      </p:sp>
      <p:graphicFrame>
        <p:nvGraphicFramePr>
          <p:cNvPr id="581635" name="Object 3"/>
          <p:cNvGraphicFramePr>
            <a:graphicFrameLocks noChangeAspect="1"/>
          </p:cNvGraphicFramePr>
          <p:nvPr/>
        </p:nvGraphicFramePr>
        <p:xfrm>
          <a:off x="2295525" y="1095375"/>
          <a:ext cx="4833938" cy="5249863"/>
        </p:xfrm>
        <a:graphic>
          <a:graphicData uri="http://schemas.openxmlformats.org/presentationml/2006/ole">
            <p:oleObj spid="_x0000_s581635" name="Worksheet" r:id="rId3" imgW="2543491" imgH="2762732" progId="Excel.Sheet.8">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312F19E-2393-4D55-BEF9-4DD3B838349A}" type="slidenum">
              <a:rPr lang="en-GB"/>
              <a:pPr/>
              <a:t>24</a:t>
            </a:fld>
            <a:endParaRPr lang="en-GB"/>
          </a:p>
        </p:txBody>
      </p:sp>
      <p:sp>
        <p:nvSpPr>
          <p:cNvPr id="333826"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1: Recognize problem</a:t>
            </a:r>
          </a:p>
          <a:p>
            <a:pPr marL="742950" lvl="1" indent="-285750">
              <a:spcBef>
                <a:spcPct val="20000"/>
              </a:spcBef>
              <a:buFontTx/>
              <a:buChar char="–"/>
            </a:pPr>
            <a:r>
              <a:rPr lang="en-US">
                <a:latin typeface="Arial" charset="0"/>
              </a:rPr>
              <a:t>Existence of the problem is outlined </a:t>
            </a:r>
          </a:p>
          <a:p>
            <a:pPr marL="742950" lvl="1" indent="-285750">
              <a:spcBef>
                <a:spcPct val="20000"/>
              </a:spcBef>
              <a:buFontTx/>
              <a:buChar char="–"/>
            </a:pPr>
            <a:r>
              <a:rPr lang="en-US">
                <a:latin typeface="Arial" charset="0"/>
              </a:rPr>
              <a:t>In general terms, specifics are not clearly defined</a:t>
            </a:r>
          </a:p>
          <a:p>
            <a:pPr marL="742950" lvl="1" indent="-285750">
              <a:spcBef>
                <a:spcPct val="20000"/>
              </a:spcBef>
              <a:buFontTx/>
              <a:buChar char="–"/>
            </a:pPr>
            <a:r>
              <a:rPr lang="en-US">
                <a:latin typeface="Arial" charset="0"/>
              </a:rPr>
              <a:t>Solvability and availability of resources are determined</a:t>
            </a:r>
          </a:p>
          <a:p>
            <a:pPr marL="342900" indent="-342900">
              <a:spcBef>
                <a:spcPct val="20000"/>
              </a:spcBef>
            </a:pPr>
            <a:endParaRPr lang="en-US">
              <a:latin typeface="Arial" charset="0"/>
            </a:endParaRPr>
          </a:p>
          <a:p>
            <a:pPr marL="342900" indent="-342900">
              <a:spcBef>
                <a:spcPct val="20000"/>
              </a:spcBef>
            </a:pPr>
            <a:r>
              <a:rPr lang="en-US">
                <a:latin typeface="Arial" charset="0"/>
              </a:rPr>
              <a:t>2: Form quality improvement teams</a:t>
            </a:r>
          </a:p>
          <a:p>
            <a:pPr marL="742950" lvl="1" indent="-285750">
              <a:spcBef>
                <a:spcPct val="20000"/>
              </a:spcBef>
              <a:buFontTx/>
              <a:buChar char="–"/>
            </a:pPr>
            <a:r>
              <a:rPr lang="en-US">
                <a:latin typeface="Arial" charset="0"/>
              </a:rPr>
              <a:t>Interdisciplinary</a:t>
            </a:r>
          </a:p>
          <a:p>
            <a:pPr marL="742950" lvl="1" indent="-285750">
              <a:spcBef>
                <a:spcPct val="20000"/>
              </a:spcBef>
              <a:buFontTx/>
              <a:buChar char="–"/>
            </a:pPr>
            <a:r>
              <a:rPr lang="en-US">
                <a:latin typeface="Arial" charset="0"/>
              </a:rPr>
              <a:t>Specified time frame</a:t>
            </a:r>
          </a:p>
          <a:p>
            <a:pPr marL="742950" lvl="1" indent="-285750">
              <a:spcBef>
                <a:spcPct val="20000"/>
              </a:spcBef>
              <a:buFontTx/>
              <a:buChar char="–"/>
            </a:pPr>
            <a:r>
              <a:rPr lang="en-US">
                <a:latin typeface="Arial" charset="0"/>
              </a:rPr>
              <a:t>Quality circle</a:t>
            </a:r>
          </a:p>
        </p:txBody>
      </p:sp>
      <p:sp>
        <p:nvSpPr>
          <p:cNvPr id="333827"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Plan: Steps 1 and 2</a:t>
            </a:r>
            <a:r>
              <a:rPr lang="en-US" sz="4400">
                <a:solidFill>
                  <a:schemeClr val="tx2"/>
                </a:solidFill>
              </a:rPr>
              <a:t>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B2C8C075-11C1-4DA2-B9E6-B44180D7735A}" type="slidenum">
              <a:rPr lang="en-GB"/>
              <a:pPr/>
              <a:t>240</a:t>
            </a:fld>
            <a:endParaRPr lang="en-GB"/>
          </a:p>
        </p:txBody>
      </p:sp>
      <p:pic>
        <p:nvPicPr>
          <p:cNvPr id="582658" name="Picture 2"/>
          <p:cNvPicPr>
            <a:picLocks noChangeAspect="1" noChangeArrowheads="1"/>
          </p:cNvPicPr>
          <p:nvPr/>
        </p:nvPicPr>
        <p:blipFill>
          <a:blip r:embed="rId2" cstate="print"/>
          <a:srcRect/>
          <a:stretch>
            <a:fillRect/>
          </a:stretch>
        </p:blipFill>
        <p:spPr bwMode="auto">
          <a:xfrm>
            <a:off x="771525" y="165100"/>
            <a:ext cx="7546975" cy="6605588"/>
          </a:xfrm>
          <a:prstGeom prst="rect">
            <a:avLst/>
          </a:prstGeom>
          <a:noFill/>
          <a:ln w="12700">
            <a:noFill/>
            <a:miter lim="800000"/>
            <a:headEnd type="none" w="sm" len="sm"/>
            <a:tailEnd type="none" w="sm" len="sm"/>
          </a:ln>
          <a:effectLst/>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8143B45-8ACB-47ED-8059-1DB6AAC15418}" type="slidenum">
              <a:rPr lang="en-GB"/>
              <a:pPr/>
              <a:t>241</a:t>
            </a:fld>
            <a:endParaRPr lang="en-GB"/>
          </a:p>
        </p:txBody>
      </p:sp>
      <p:sp>
        <p:nvSpPr>
          <p:cNvPr id="583682" name="Rectangle 2"/>
          <p:cNvSpPr>
            <a:spLocks noChangeArrowheads="1"/>
          </p:cNvSpPr>
          <p:nvPr/>
        </p:nvSpPr>
        <p:spPr bwMode="auto">
          <a:xfrm>
            <a:off x="685800" y="428625"/>
            <a:ext cx="7772400" cy="747713"/>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OC Curve of an Ideal Sampling Plan</a:t>
            </a:r>
            <a:endParaRPr lang="en-US" sz="4400">
              <a:solidFill>
                <a:schemeClr val="tx2"/>
              </a:solidFill>
            </a:endParaRPr>
          </a:p>
        </p:txBody>
      </p:sp>
      <p:sp>
        <p:nvSpPr>
          <p:cNvPr id="583683" name="Rectangle 3"/>
          <p:cNvSpPr>
            <a:spLocks noChangeArrowheads="1"/>
          </p:cNvSpPr>
          <p:nvPr/>
        </p:nvSpPr>
        <p:spPr bwMode="auto">
          <a:xfrm>
            <a:off x="685800" y="1566863"/>
            <a:ext cx="7772400" cy="45291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Suppose that 2% is the maximum tolerable proportion defective in a lot</a:t>
            </a:r>
          </a:p>
          <a:p>
            <a:pPr marL="342900" indent="-342900">
              <a:spcBef>
                <a:spcPct val="20000"/>
              </a:spcBef>
              <a:buFontTx/>
              <a:buChar char="•"/>
            </a:pPr>
            <a:r>
              <a:rPr lang="en-US">
                <a:latin typeface="Arial" charset="0"/>
              </a:rPr>
              <a:t>So, an ideal sampling scheme would reject all lots that were worse than 2% defective and accepted all lots 2% defective better</a:t>
            </a:r>
          </a:p>
          <a:p>
            <a:pPr marL="342900" indent="-342900">
              <a:spcBef>
                <a:spcPct val="20000"/>
              </a:spcBef>
              <a:buFontTx/>
              <a:buChar char="•"/>
            </a:pPr>
            <a:r>
              <a:rPr lang="en-US">
                <a:latin typeface="Arial" charset="0"/>
              </a:rPr>
              <a:t>The OC Curve of such an ideal scheme would be vertical at </a:t>
            </a:r>
            <a:r>
              <a:rPr lang="en-US" i="1">
                <a:latin typeface="Arial" charset="0"/>
              </a:rPr>
              <a:t>p</a:t>
            </a:r>
            <a:r>
              <a:rPr lang="en-US">
                <a:latin typeface="Arial" charset="0"/>
              </a:rPr>
              <a:t>=0.02</a:t>
            </a:r>
          </a:p>
          <a:p>
            <a:pPr marL="342900" indent="-342900">
              <a:spcBef>
                <a:spcPct val="20000"/>
              </a:spcBef>
              <a:buFontTx/>
              <a:buChar char="•"/>
            </a:pPr>
            <a:r>
              <a:rPr lang="en-US">
                <a:latin typeface="Arial" charset="0"/>
              </a:rPr>
              <a:t>However, no sampling plan can give such an ideal OC curve</a:t>
            </a:r>
            <a:endParaRPr lang="en-US" sz="320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82E93FC7-C19E-444A-82E0-17EB063916D2}" type="slidenum">
              <a:rPr lang="en-GB"/>
              <a:pPr/>
              <a:t>242</a:t>
            </a:fld>
            <a:endParaRPr lang="en-GB"/>
          </a:p>
        </p:txBody>
      </p:sp>
      <p:sp>
        <p:nvSpPr>
          <p:cNvPr id="584706" name="Rectangle 2"/>
          <p:cNvSpPr>
            <a:spLocks noChangeArrowheads="1"/>
          </p:cNvSpPr>
          <p:nvPr/>
        </p:nvSpPr>
        <p:spPr bwMode="auto">
          <a:xfrm>
            <a:off x="685800" y="428625"/>
            <a:ext cx="7772400" cy="747713"/>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Effect of Changing the Sampling Plan</a:t>
            </a:r>
            <a:endParaRPr lang="en-US" sz="4400">
              <a:solidFill>
                <a:schemeClr val="tx2"/>
              </a:solidFill>
            </a:endParaRPr>
          </a:p>
        </p:txBody>
      </p:sp>
      <p:sp>
        <p:nvSpPr>
          <p:cNvPr id="584707" name="Rectangle 3"/>
          <p:cNvSpPr>
            <a:spLocks noChangeArrowheads="1"/>
          </p:cNvSpPr>
          <p:nvPr/>
        </p:nvSpPr>
        <p:spPr bwMode="auto">
          <a:xfrm>
            <a:off x="685800" y="1566863"/>
            <a:ext cx="7772400" cy="45291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larger the sample size, the steeper the slope of the OC Curve</a:t>
            </a:r>
          </a:p>
          <a:p>
            <a:pPr marL="742950" lvl="1" indent="-285750">
              <a:spcBef>
                <a:spcPct val="20000"/>
              </a:spcBef>
              <a:buFontTx/>
              <a:buChar char="–"/>
            </a:pPr>
            <a:r>
              <a:rPr lang="en-US">
                <a:latin typeface="Arial" charset="0"/>
              </a:rPr>
              <a:t>Note that this statement is true if both </a:t>
            </a:r>
            <a:r>
              <a:rPr lang="en-US" i="1">
                <a:latin typeface="Arial" charset="0"/>
              </a:rPr>
              <a:t>n</a:t>
            </a:r>
            <a:r>
              <a:rPr lang="en-US">
                <a:latin typeface="Arial" charset="0"/>
              </a:rPr>
              <a:t> and </a:t>
            </a:r>
            <a:r>
              <a:rPr lang="en-US" i="1">
                <a:latin typeface="Arial" charset="0"/>
              </a:rPr>
              <a:t>c</a:t>
            </a:r>
            <a:r>
              <a:rPr lang="en-US">
                <a:latin typeface="Arial" charset="0"/>
              </a:rPr>
              <a:t> are increased proportionately.</a:t>
            </a:r>
          </a:p>
          <a:p>
            <a:pPr marL="342900" indent="-342900">
              <a:spcBef>
                <a:spcPct val="20000"/>
              </a:spcBef>
              <a:buFontTx/>
              <a:buChar char="•"/>
            </a:pPr>
            <a:r>
              <a:rPr lang="en-US">
                <a:latin typeface="Arial" charset="0"/>
              </a:rPr>
              <a:t>If only </a:t>
            </a:r>
            <a:r>
              <a:rPr lang="en-US" i="1">
                <a:latin typeface="Arial" charset="0"/>
              </a:rPr>
              <a:t>n</a:t>
            </a:r>
            <a:r>
              <a:rPr lang="en-US">
                <a:latin typeface="Arial" charset="0"/>
              </a:rPr>
              <a:t> increases, every </a:t>
            </a:r>
            <a:r>
              <a:rPr lang="en-US" i="1">
                <a:latin typeface="Arial" charset="0"/>
              </a:rPr>
              <a:t>P</a:t>
            </a:r>
            <a:r>
              <a:rPr lang="en-US" i="1" baseline="-25000">
                <a:latin typeface="Arial" charset="0"/>
              </a:rPr>
              <a:t>a</a:t>
            </a:r>
            <a:r>
              <a:rPr lang="en-US">
                <a:latin typeface="Arial" charset="0"/>
              </a:rPr>
              <a:t> decreases and the curve shifts downward - so, producer’s risk increases and consumer’s risk decreases</a:t>
            </a:r>
          </a:p>
          <a:p>
            <a:pPr marL="342900" indent="-342900">
              <a:spcBef>
                <a:spcPct val="20000"/>
              </a:spcBef>
              <a:buFontTx/>
              <a:buChar char="•"/>
            </a:pPr>
            <a:r>
              <a:rPr lang="en-US">
                <a:latin typeface="Arial" charset="0"/>
              </a:rPr>
              <a:t>If only </a:t>
            </a:r>
            <a:r>
              <a:rPr lang="en-US" i="1">
                <a:latin typeface="Arial" charset="0"/>
              </a:rPr>
              <a:t>c</a:t>
            </a:r>
            <a:r>
              <a:rPr lang="en-US">
                <a:latin typeface="Arial" charset="0"/>
              </a:rPr>
              <a:t> increases, every </a:t>
            </a:r>
            <a:r>
              <a:rPr lang="en-US" i="1">
                <a:latin typeface="Arial" charset="0"/>
              </a:rPr>
              <a:t>P</a:t>
            </a:r>
            <a:r>
              <a:rPr lang="en-US" i="1" baseline="-25000">
                <a:latin typeface="Arial" charset="0"/>
              </a:rPr>
              <a:t>a</a:t>
            </a:r>
            <a:r>
              <a:rPr lang="en-US">
                <a:latin typeface="Arial" charset="0"/>
              </a:rPr>
              <a:t> increases and the curve shifts upward - so, producer’s risk decreases and consumer’s risk increases</a:t>
            </a:r>
          </a:p>
          <a:p>
            <a:pPr marL="342900" indent="-342900">
              <a:spcBef>
                <a:spcPct val="20000"/>
              </a:spcBef>
              <a:buFontTx/>
              <a:buChar char="•"/>
            </a:pPr>
            <a:endParaRPr lang="en-US" sz="320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4891BC7-B28B-48B5-83E6-98B51D825B70}" type="slidenum">
              <a:rPr lang="en-GB"/>
              <a:pPr/>
              <a:t>243</a:t>
            </a:fld>
            <a:endParaRPr lang="en-GB"/>
          </a:p>
        </p:txBody>
      </p:sp>
      <p:sp>
        <p:nvSpPr>
          <p:cNvPr id="62464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a:t>
            </a:r>
            <a:endParaRPr lang="en-US" sz="4400">
              <a:solidFill>
                <a:schemeClr val="tx2"/>
              </a:solidFill>
            </a:endParaRPr>
          </a:p>
        </p:txBody>
      </p:sp>
      <p:sp>
        <p:nvSpPr>
          <p:cNvPr id="624643"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Acceptance Sampling </a:t>
            </a:r>
          </a:p>
          <a:p>
            <a:pPr marL="685800" lvl="1">
              <a:spcBef>
                <a:spcPct val="20000"/>
              </a:spcBef>
              <a:buFontTx/>
              <a:buChar char="–"/>
            </a:pPr>
            <a:r>
              <a:rPr lang="en-US">
                <a:latin typeface="Arial" charset="0"/>
              </a:rPr>
              <a:t> Reading: Nahmias, S. “Productions and Operations Analysis,” 4th Edition, McGraw-Hill, pp. 668-675</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5EF0092-86BC-4959-A540-380603FE4848}" type="slidenum">
              <a:rPr lang="en-GB"/>
              <a:pPr/>
              <a:t>244</a:t>
            </a:fld>
            <a:endParaRPr lang="en-GB"/>
          </a:p>
        </p:txBody>
      </p:sp>
      <p:sp>
        <p:nvSpPr>
          <p:cNvPr id="585730" name="Rectangle 2"/>
          <p:cNvSpPr>
            <a:spLocks noChangeArrowheads="1"/>
          </p:cNvSpPr>
          <p:nvPr/>
        </p:nvSpPr>
        <p:spPr bwMode="auto">
          <a:xfrm>
            <a:off x="762000" y="3429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Average Outgoing Quality</a:t>
            </a:r>
            <a:endParaRPr lang="en-US" sz="4400">
              <a:solidFill>
                <a:schemeClr val="tx2"/>
              </a:solidFill>
            </a:endParaRPr>
          </a:p>
        </p:txBody>
      </p:sp>
      <p:sp>
        <p:nvSpPr>
          <p:cNvPr id="585731" name="Rectangle 3"/>
          <p:cNvSpPr>
            <a:spLocks noChangeArrowheads="1"/>
          </p:cNvSpPr>
          <p:nvPr/>
        </p:nvSpPr>
        <p:spPr bwMode="auto">
          <a:xfrm>
            <a:off x="800100" y="1706563"/>
            <a:ext cx="7772400" cy="3630612"/>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Outline</a:t>
            </a:r>
          </a:p>
          <a:p>
            <a:pPr marL="342900" indent="-342900">
              <a:spcBef>
                <a:spcPct val="20000"/>
              </a:spcBef>
              <a:buFontTx/>
              <a:buChar char="•"/>
            </a:pPr>
            <a:r>
              <a:rPr lang="en-US">
                <a:latin typeface="Arial" charset="0"/>
              </a:rPr>
              <a:t>Average Outgoing Quality (AOQ)</a:t>
            </a:r>
          </a:p>
          <a:p>
            <a:pPr marL="342900" indent="-342900">
              <a:spcBef>
                <a:spcPct val="20000"/>
              </a:spcBef>
              <a:buFontTx/>
              <a:buChar char="•"/>
            </a:pPr>
            <a:r>
              <a:rPr lang="en-US">
                <a:latin typeface="Arial" charset="0"/>
              </a:rPr>
              <a:t>Average Outgoing Quality Limit (AOQL)</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9DA7124-7B7F-4A4A-B560-935433649406}" type="slidenum">
              <a:rPr lang="en-GB"/>
              <a:pPr/>
              <a:t>245</a:t>
            </a:fld>
            <a:endParaRPr lang="en-GB"/>
          </a:p>
        </p:txBody>
      </p:sp>
      <p:sp>
        <p:nvSpPr>
          <p:cNvPr id="586754" name="Rectangle 2"/>
          <p:cNvSpPr>
            <a:spLocks noChangeArrowheads="1"/>
          </p:cNvSpPr>
          <p:nvPr/>
        </p:nvSpPr>
        <p:spPr bwMode="auto">
          <a:xfrm>
            <a:off x="762000" y="3429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Average Outgoing Quality</a:t>
            </a:r>
            <a:endParaRPr lang="en-US" sz="4400">
              <a:solidFill>
                <a:schemeClr val="tx2"/>
              </a:solidFill>
            </a:endParaRPr>
          </a:p>
        </p:txBody>
      </p:sp>
      <p:sp>
        <p:nvSpPr>
          <p:cNvPr id="586755" name="Rectangle 3"/>
          <p:cNvSpPr>
            <a:spLocks noChangeArrowheads="1"/>
          </p:cNvSpPr>
          <p:nvPr/>
        </p:nvSpPr>
        <p:spPr bwMode="auto">
          <a:xfrm>
            <a:off x="800100" y="1706563"/>
            <a:ext cx="7772400" cy="44021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After a sample is inspected, the items which are found defective, may be </a:t>
            </a:r>
          </a:p>
          <a:p>
            <a:pPr marL="742950" lvl="1" indent="-285750">
              <a:spcBef>
                <a:spcPct val="20000"/>
              </a:spcBef>
              <a:buFontTx/>
              <a:buChar char="–"/>
            </a:pPr>
            <a:r>
              <a:rPr lang="en-US">
                <a:latin typeface="Arial" charset="0"/>
              </a:rPr>
              <a:t>Case 1: returned to the producer or </a:t>
            </a:r>
          </a:p>
          <a:p>
            <a:pPr marL="742950" lvl="1" indent="-285750">
              <a:spcBef>
                <a:spcPct val="20000"/>
              </a:spcBef>
              <a:buFontTx/>
              <a:buChar char="–"/>
            </a:pPr>
            <a:r>
              <a:rPr lang="en-US">
                <a:latin typeface="Arial" charset="0"/>
              </a:rPr>
              <a:t>Case 2: repaired or replaced by the producer. </a:t>
            </a:r>
          </a:p>
          <a:p>
            <a:pPr marL="342900" indent="-342900">
              <a:spcBef>
                <a:spcPct val="20000"/>
              </a:spcBef>
              <a:buFontTx/>
              <a:buChar char="•"/>
            </a:pPr>
            <a:r>
              <a:rPr lang="en-US">
                <a:latin typeface="Arial" charset="0"/>
              </a:rPr>
              <a:t>We assume Case (2).</a:t>
            </a:r>
          </a:p>
          <a:p>
            <a:pPr marL="342900" indent="-342900">
              <a:spcBef>
                <a:spcPct val="20000"/>
              </a:spcBef>
              <a:buFontTx/>
              <a:buChar char="•"/>
            </a:pPr>
            <a:r>
              <a:rPr lang="en-US">
                <a:latin typeface="Arial" charset="0"/>
              </a:rPr>
              <a:t>If a lot is rejected, it may be subjected to a 100% inspection. Such action is referred to as </a:t>
            </a:r>
            <a:r>
              <a:rPr lang="en-US" i="1">
                <a:latin typeface="Arial" charset="0"/>
              </a:rPr>
              <a:t>screening inspection</a:t>
            </a:r>
            <a:r>
              <a:rPr lang="en-US">
                <a:latin typeface="Arial" charset="0"/>
              </a:rPr>
              <a:t>, or </a:t>
            </a:r>
            <a:r>
              <a:rPr lang="en-US" i="1">
                <a:latin typeface="Arial" charset="0"/>
              </a:rPr>
              <a:t>detailing</a:t>
            </a:r>
            <a:r>
              <a:rPr lang="en-US">
                <a:latin typeface="Arial" charset="0"/>
              </a:rPr>
              <a:t>. This is sometimes described as an </a:t>
            </a:r>
            <a:r>
              <a:rPr lang="en-US" i="1">
                <a:latin typeface="Arial" charset="0"/>
              </a:rPr>
              <a:t>acceptance</a:t>
            </a:r>
            <a:r>
              <a:rPr lang="en-US">
                <a:latin typeface="Arial" charset="0"/>
              </a:rPr>
              <a:t>/</a:t>
            </a:r>
            <a:r>
              <a:rPr lang="en-US" i="1">
                <a:latin typeface="Arial" charset="0"/>
              </a:rPr>
              <a:t>rectification </a:t>
            </a:r>
            <a:r>
              <a:rPr lang="en-US">
                <a:latin typeface="Arial" charset="0"/>
              </a:rPr>
              <a:t>scheme.</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4DA1546E-D831-4048-BF5C-28D5A416D9E3}" type="slidenum">
              <a:rPr lang="en-GB"/>
              <a:pPr/>
              <a:t>246</a:t>
            </a:fld>
            <a:endParaRPr lang="en-GB"/>
          </a:p>
        </p:txBody>
      </p:sp>
      <p:sp>
        <p:nvSpPr>
          <p:cNvPr id="587778" name="Rectangle 2"/>
          <p:cNvSpPr>
            <a:spLocks noChangeArrowheads="1"/>
          </p:cNvSpPr>
          <p:nvPr/>
        </p:nvSpPr>
        <p:spPr bwMode="auto">
          <a:xfrm>
            <a:off x="762000" y="3429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Average Outgoing Quality</a:t>
            </a:r>
            <a:endParaRPr lang="en-US" sz="4400">
              <a:solidFill>
                <a:schemeClr val="tx2"/>
              </a:solidFill>
            </a:endParaRPr>
          </a:p>
        </p:txBody>
      </p:sp>
      <p:sp>
        <p:nvSpPr>
          <p:cNvPr id="587779" name="Rectangle 3"/>
          <p:cNvSpPr>
            <a:spLocks noChangeArrowheads="1"/>
          </p:cNvSpPr>
          <p:nvPr/>
        </p:nvSpPr>
        <p:spPr bwMode="auto">
          <a:xfrm>
            <a:off x="800100" y="1706563"/>
            <a:ext cx="7772400" cy="44021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a lot is rejected, there may again be two assumptions regarding the defective items. The defective items may be </a:t>
            </a:r>
          </a:p>
          <a:p>
            <a:pPr marL="742950" lvl="1" indent="-285750">
              <a:spcBef>
                <a:spcPct val="20000"/>
              </a:spcBef>
              <a:buFontTx/>
              <a:buChar char="–"/>
            </a:pPr>
            <a:r>
              <a:rPr lang="en-US">
                <a:latin typeface="Arial" charset="0"/>
              </a:rPr>
              <a:t>Case 1: returned to the producer or </a:t>
            </a:r>
          </a:p>
          <a:p>
            <a:pPr marL="742950" lvl="1" indent="-285750">
              <a:spcBef>
                <a:spcPct val="20000"/>
              </a:spcBef>
              <a:buFontTx/>
              <a:buChar char="–"/>
            </a:pPr>
            <a:r>
              <a:rPr lang="en-US">
                <a:latin typeface="Arial" charset="0"/>
              </a:rPr>
              <a:t>Case 2: repaired or replaced by the producer.</a:t>
            </a:r>
          </a:p>
          <a:p>
            <a:pPr marL="342900" indent="-342900">
              <a:spcBef>
                <a:spcPct val="20000"/>
              </a:spcBef>
              <a:buFontTx/>
              <a:buChar char="•"/>
            </a:pPr>
            <a:r>
              <a:rPr lang="en-US">
                <a:latin typeface="Arial" charset="0"/>
              </a:rPr>
              <a:t>We assume Case 2. </a:t>
            </a:r>
          </a:p>
          <a:p>
            <a:pPr marL="342900" indent="-342900">
              <a:spcBef>
                <a:spcPct val="20000"/>
              </a:spcBef>
              <a:buFontTx/>
              <a:buChar char="•"/>
            </a:pPr>
            <a:r>
              <a:rPr lang="en-US">
                <a:latin typeface="Arial" charset="0"/>
              </a:rPr>
              <a:t>So, if a lot is rejected, it will contain no defective item at all. The consumer will get </a:t>
            </a:r>
            <a:r>
              <a:rPr lang="en-US" i="1">
                <a:latin typeface="Arial" charset="0"/>
              </a:rPr>
              <a:t>N</a:t>
            </a:r>
            <a:r>
              <a:rPr lang="en-US">
                <a:latin typeface="Arial" charset="0"/>
              </a:rPr>
              <a:t> good items. However, if a lot is accepted, it may contain some defective items because many of the (</a:t>
            </a:r>
            <a:r>
              <a:rPr lang="en-US" i="1">
                <a:latin typeface="Arial" charset="0"/>
              </a:rPr>
              <a:t>N</a:t>
            </a:r>
            <a:r>
              <a:rPr lang="en-US">
                <a:latin typeface="Arial" charset="0"/>
              </a:rPr>
              <a:t>-</a:t>
            </a:r>
            <a:r>
              <a:rPr lang="en-US" i="1">
                <a:latin typeface="Arial" charset="0"/>
              </a:rPr>
              <a:t>n </a:t>
            </a:r>
            <a:r>
              <a:rPr lang="en-US">
                <a:latin typeface="Arial" charset="0"/>
              </a:rPr>
              <a:t>items in a single sampling plan) items not inspected may be defective.</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D1C4FF9-BA61-45A6-A4CD-83C65EBF7C5B}" type="slidenum">
              <a:rPr lang="en-GB"/>
              <a:pPr/>
              <a:t>247</a:t>
            </a:fld>
            <a:endParaRPr lang="en-GB"/>
          </a:p>
        </p:txBody>
      </p:sp>
      <p:sp>
        <p:nvSpPr>
          <p:cNvPr id="588802" name="Rectangle 2"/>
          <p:cNvSpPr>
            <a:spLocks noChangeArrowheads="1"/>
          </p:cNvSpPr>
          <p:nvPr/>
        </p:nvSpPr>
        <p:spPr bwMode="auto">
          <a:xfrm>
            <a:off x="762000" y="3429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Average Outgoing Quality</a:t>
            </a:r>
            <a:endParaRPr lang="en-US" sz="4400">
              <a:solidFill>
                <a:schemeClr val="tx2"/>
              </a:solidFill>
            </a:endParaRPr>
          </a:p>
        </p:txBody>
      </p:sp>
      <p:sp>
        <p:nvSpPr>
          <p:cNvPr id="588803" name="Rectangle 3"/>
          <p:cNvSpPr>
            <a:spLocks noChangeArrowheads="1"/>
          </p:cNvSpPr>
          <p:nvPr/>
        </p:nvSpPr>
        <p:spPr bwMode="auto">
          <a:xfrm>
            <a:off x="800100" y="1706563"/>
            <a:ext cx="7772400" cy="44021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Thus, if there is an average of 2% defective items, the accepted lots will contain little less than 2% defective items and rejected lots will contain no defective item at all. On average, the consumer will receive less than 2% defective items.</a:t>
            </a:r>
          </a:p>
          <a:p>
            <a:pPr marL="342900" indent="-342900">
              <a:spcBef>
                <a:spcPct val="20000"/>
              </a:spcBef>
              <a:buFontTx/>
              <a:buChar char="•"/>
            </a:pPr>
            <a:r>
              <a:rPr lang="en-US">
                <a:latin typeface="Arial" charset="0"/>
              </a:rPr>
              <a:t>Given a proportion of defective, </a:t>
            </a:r>
            <a:r>
              <a:rPr lang="en-US" i="1">
                <a:latin typeface="Arial" charset="0"/>
              </a:rPr>
              <a:t>p</a:t>
            </a:r>
            <a:r>
              <a:rPr lang="en-US">
                <a:latin typeface="Arial" charset="0"/>
              </a:rPr>
              <a:t> the Average Outgoing Quality (AOQ) is the proportion of defectives items in the outgoing lots. More precise definition is given in the next slide.</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AB0EE00F-60EA-451D-8503-1E6A07065B06}" type="slidenum">
              <a:rPr lang="en-GB"/>
              <a:pPr/>
              <a:t>248</a:t>
            </a:fld>
            <a:endParaRPr lang="en-GB"/>
          </a:p>
        </p:txBody>
      </p:sp>
      <p:sp>
        <p:nvSpPr>
          <p:cNvPr id="589826" name="Rectangle 2"/>
          <p:cNvSpPr>
            <a:spLocks noGrp="1" noChangeArrowheads="1"/>
          </p:cNvSpPr>
          <p:nvPr>
            <p:ph type="title"/>
          </p:nvPr>
        </p:nvSpPr>
        <p:spPr/>
        <p:txBody>
          <a:bodyPr/>
          <a:lstStyle/>
          <a:p>
            <a:r>
              <a:rPr lang="en-US" sz="2800" b="1">
                <a:latin typeface="Arial" charset="0"/>
              </a:rPr>
              <a:t>Average Outgoing Quality</a:t>
            </a:r>
            <a:endParaRPr lang="en-US"/>
          </a:p>
        </p:txBody>
      </p:sp>
      <p:graphicFrame>
        <p:nvGraphicFramePr>
          <p:cNvPr id="589827" name="Object 3"/>
          <p:cNvGraphicFramePr>
            <a:graphicFrameLocks noChangeAspect="1"/>
          </p:cNvGraphicFramePr>
          <p:nvPr/>
        </p:nvGraphicFramePr>
        <p:xfrm>
          <a:off x="698500" y="2032000"/>
          <a:ext cx="5519738" cy="862013"/>
        </p:xfrm>
        <a:graphic>
          <a:graphicData uri="http://schemas.openxmlformats.org/presentationml/2006/ole">
            <p:oleObj spid="_x0000_s589827" name="Equation" r:id="rId3" imgW="2679480" imgH="419040" progId="Equation.3">
              <p:embed/>
            </p:oleObj>
          </a:graphicData>
        </a:graphic>
      </p:graphicFrame>
      <p:graphicFrame>
        <p:nvGraphicFramePr>
          <p:cNvPr id="589828" name="Object 4"/>
          <p:cNvGraphicFramePr>
            <a:graphicFrameLocks noChangeAspect="1"/>
          </p:cNvGraphicFramePr>
          <p:nvPr/>
        </p:nvGraphicFramePr>
        <p:xfrm>
          <a:off x="684213" y="3309938"/>
          <a:ext cx="6324600" cy="1749425"/>
        </p:xfrm>
        <a:graphic>
          <a:graphicData uri="http://schemas.openxmlformats.org/presentationml/2006/ole">
            <p:oleObj spid="_x0000_s589828" name="Equation" r:id="rId4" imgW="3213000" imgH="888840" progId="Equation.3">
              <p:embed/>
            </p:oleObj>
          </a:graphicData>
        </a:graphic>
      </p:graphicFrame>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D855CF30-C8AC-4C09-8C19-7ACBA5ACD3CC}" type="slidenum">
              <a:rPr lang="en-GB"/>
              <a:pPr/>
              <a:t>249</a:t>
            </a:fld>
            <a:endParaRPr lang="en-GB"/>
          </a:p>
        </p:txBody>
      </p:sp>
      <p:sp>
        <p:nvSpPr>
          <p:cNvPr id="59085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Average Outgoing Quality</a:t>
            </a:r>
            <a:endParaRPr lang="en-US" sz="4400">
              <a:solidFill>
                <a:schemeClr val="tx2"/>
              </a:solidFill>
            </a:endParaRPr>
          </a:p>
        </p:txBody>
      </p:sp>
      <p:graphicFrame>
        <p:nvGraphicFramePr>
          <p:cNvPr id="590851" name="Object 3"/>
          <p:cNvGraphicFramePr>
            <a:graphicFrameLocks noChangeAspect="1"/>
          </p:cNvGraphicFramePr>
          <p:nvPr/>
        </p:nvGraphicFramePr>
        <p:xfrm>
          <a:off x="650875" y="2378075"/>
          <a:ext cx="5410200" cy="2692400"/>
        </p:xfrm>
        <a:graphic>
          <a:graphicData uri="http://schemas.openxmlformats.org/presentationml/2006/ole">
            <p:oleObj spid="_x0000_s590851" name="Equation" r:id="rId3" imgW="2705040" imgH="1346040" progId="Equation.3">
              <p:embed/>
            </p:oleObj>
          </a:graphicData>
        </a:graphic>
      </p:graphicFrame>
      <p:sp>
        <p:nvSpPr>
          <p:cNvPr id="590852" name="Text Box 4"/>
          <p:cNvSpPr txBox="1">
            <a:spLocks noChangeArrowheads="1"/>
          </p:cNvSpPr>
          <p:nvPr/>
        </p:nvSpPr>
        <p:spPr bwMode="auto">
          <a:xfrm>
            <a:off x="608013" y="1725613"/>
            <a:ext cx="4506912" cy="457200"/>
          </a:xfrm>
          <a:prstGeom prst="rect">
            <a:avLst/>
          </a:prstGeom>
          <a:noFill/>
          <a:ln w="12700">
            <a:noFill/>
            <a:miter lim="800000"/>
            <a:headEnd type="none" w="sm" len="sm"/>
            <a:tailEnd type="none" w="sm" len="sm"/>
          </a:ln>
          <a:effectLst/>
        </p:spPr>
        <p:txBody>
          <a:bodyPr wrap="none">
            <a:spAutoFit/>
          </a:bodyPr>
          <a:lstStyle/>
          <a:p>
            <a:r>
              <a:rPr lang="en-US">
                <a:latin typeface="Arial" charset="0"/>
              </a:rPr>
              <a:t>Case 1 is not discussed in class</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D7A8FBE-7236-4CCE-859A-5A717019DCA8}" type="slidenum">
              <a:rPr lang="en-GB"/>
              <a:pPr/>
              <a:t>25</a:t>
            </a:fld>
            <a:endParaRPr lang="en-GB"/>
          </a:p>
        </p:txBody>
      </p:sp>
      <p:sp>
        <p:nvSpPr>
          <p:cNvPr id="334850"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3: Define the problem</a:t>
            </a:r>
          </a:p>
          <a:p>
            <a:pPr marL="742950" lvl="1" indent="-285750">
              <a:spcBef>
                <a:spcPct val="20000"/>
              </a:spcBef>
              <a:buFontTx/>
              <a:buChar char="–"/>
            </a:pPr>
            <a:r>
              <a:rPr lang="en-US">
                <a:latin typeface="Arial" charset="0"/>
              </a:rPr>
              <a:t>Define the problem and its scope </a:t>
            </a:r>
          </a:p>
          <a:p>
            <a:pPr marL="742950" lvl="1" indent="-285750">
              <a:spcBef>
                <a:spcPct val="20000"/>
              </a:spcBef>
              <a:buFontTx/>
              <a:buChar char="–"/>
            </a:pPr>
            <a:r>
              <a:rPr lang="en-US">
                <a:latin typeface="Arial" charset="0"/>
              </a:rPr>
              <a:t>Pareto analysis</a:t>
            </a:r>
          </a:p>
          <a:p>
            <a:pPr marL="742950" lvl="1" indent="-285750">
              <a:spcBef>
                <a:spcPct val="20000"/>
              </a:spcBef>
              <a:buFontTx/>
              <a:buChar char="–"/>
            </a:pPr>
            <a:r>
              <a:rPr lang="en-US">
                <a:latin typeface="Arial" charset="0"/>
              </a:rPr>
              <a:t>Brainstorming</a:t>
            </a:r>
          </a:p>
          <a:p>
            <a:pPr marL="742950" lvl="1" indent="-285750">
              <a:spcBef>
                <a:spcPct val="20000"/>
              </a:spcBef>
              <a:buFontTx/>
              <a:buChar char="–"/>
            </a:pPr>
            <a:r>
              <a:rPr lang="en-US">
                <a:latin typeface="Arial" charset="0"/>
              </a:rPr>
              <a:t>Why-why diagram</a:t>
            </a:r>
          </a:p>
        </p:txBody>
      </p:sp>
      <p:sp>
        <p:nvSpPr>
          <p:cNvPr id="334851"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Plan: Step 3</a:t>
            </a:r>
            <a:r>
              <a:rPr lang="en-US" sz="4400">
                <a:solidFill>
                  <a:schemeClr val="tx2"/>
                </a:solidFill>
              </a:rPr>
              <a:t>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C8955F4-9A50-465D-BB0E-25CCB023D0D2}" type="slidenum">
              <a:rPr lang="en-GB"/>
              <a:pPr/>
              <a:t>250</a:t>
            </a:fld>
            <a:endParaRPr lang="en-GB"/>
          </a:p>
        </p:txBody>
      </p:sp>
      <p:sp>
        <p:nvSpPr>
          <p:cNvPr id="59187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Average Outgoing Quality</a:t>
            </a:r>
            <a:endParaRPr lang="en-US" sz="4400">
              <a:solidFill>
                <a:schemeClr val="tx2"/>
              </a:solidFill>
            </a:endParaRPr>
          </a:p>
        </p:txBody>
      </p:sp>
      <p:graphicFrame>
        <p:nvGraphicFramePr>
          <p:cNvPr id="591875" name="Object 3"/>
          <p:cNvGraphicFramePr>
            <a:graphicFrameLocks noChangeAspect="1"/>
          </p:cNvGraphicFramePr>
          <p:nvPr/>
        </p:nvGraphicFramePr>
        <p:xfrm>
          <a:off x="803275" y="1785938"/>
          <a:ext cx="4983163" cy="2185987"/>
        </p:xfrm>
        <a:graphic>
          <a:graphicData uri="http://schemas.openxmlformats.org/presentationml/2006/ole">
            <p:oleObj spid="_x0000_s591875" name="Equation" r:id="rId3" imgW="2489040" imgH="1091880" progId="Equation.3">
              <p:embed/>
            </p:oleObj>
          </a:graphicData>
        </a:graphic>
      </p:graphicFrame>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BDF68CBD-565C-44E6-900C-E6292C693B5F}" type="slidenum">
              <a:rPr lang="en-GB"/>
              <a:pPr/>
              <a:t>251</a:t>
            </a:fld>
            <a:endParaRPr lang="en-GB"/>
          </a:p>
        </p:txBody>
      </p:sp>
      <p:sp>
        <p:nvSpPr>
          <p:cNvPr id="592898" name="Rectangle 2"/>
          <p:cNvSpPr>
            <a:spLocks noChangeArrowheads="1"/>
          </p:cNvSpPr>
          <p:nvPr/>
        </p:nvSpPr>
        <p:spPr bwMode="auto">
          <a:xfrm>
            <a:off x="762000" y="3429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Average Outgoing Quality</a:t>
            </a:r>
            <a:endParaRPr lang="en-US" sz="4400">
              <a:solidFill>
                <a:schemeClr val="tx2"/>
              </a:solidFill>
            </a:endParaRPr>
          </a:p>
        </p:txBody>
      </p:sp>
      <p:sp>
        <p:nvSpPr>
          <p:cNvPr id="592899" name="Rectangle 3"/>
          <p:cNvSpPr>
            <a:spLocks noChangeArrowheads="1"/>
          </p:cNvSpPr>
          <p:nvPr/>
        </p:nvSpPr>
        <p:spPr bwMode="auto">
          <a:xfrm>
            <a:off x="800100" y="1706563"/>
            <a:ext cx="7772400" cy="4402137"/>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Given a proportion of defective, we can compute the Average Outgoing Quality (AOQ) </a:t>
            </a:r>
          </a:p>
          <a:p>
            <a:pPr marL="342900" indent="-342900">
              <a:spcBef>
                <a:spcPct val="20000"/>
              </a:spcBef>
              <a:buFontTx/>
              <a:buChar char="•"/>
            </a:pPr>
            <a:r>
              <a:rPr lang="en-US">
                <a:latin typeface="Arial" charset="0"/>
              </a:rPr>
              <a:t>As </a:t>
            </a:r>
            <a:r>
              <a:rPr lang="en-US" i="1">
                <a:latin typeface="Arial" charset="0"/>
              </a:rPr>
              <a:t>p</a:t>
            </a:r>
            <a:r>
              <a:rPr lang="en-US">
                <a:latin typeface="Arial" charset="0"/>
              </a:rPr>
              <a:t> increases from 0.0, the AOQ values increases up to a limit called Average Outgoing Quality Limit (AOQL), after which the AOQ values descend continuously to 0.0. This is shown in the next slide.</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Zástupný symbol pro číslo snímku 3"/>
          <p:cNvSpPr>
            <a:spLocks noGrp="1"/>
          </p:cNvSpPr>
          <p:nvPr>
            <p:ph type="sldNum" sz="quarter" idx="12"/>
          </p:nvPr>
        </p:nvSpPr>
        <p:spPr/>
        <p:txBody>
          <a:bodyPr/>
          <a:lstStyle/>
          <a:p>
            <a:fld id="{3BD3D15D-B341-45B1-A49C-0EEBA456CFC3}" type="slidenum">
              <a:rPr lang="en-GB"/>
              <a:pPr/>
              <a:t>252</a:t>
            </a:fld>
            <a:endParaRPr lang="en-GB"/>
          </a:p>
        </p:txBody>
      </p:sp>
      <p:sp>
        <p:nvSpPr>
          <p:cNvPr id="59392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AOQ Curve</a:t>
            </a:r>
            <a:endParaRPr lang="en-US" sz="4400">
              <a:solidFill>
                <a:schemeClr val="tx2"/>
              </a:solidFill>
            </a:endParaRPr>
          </a:p>
        </p:txBody>
      </p:sp>
      <p:sp>
        <p:nvSpPr>
          <p:cNvPr id="593923" name="Rectangle 3"/>
          <p:cNvSpPr>
            <a:spLocks noChangeArrowheads="1"/>
          </p:cNvSpPr>
          <p:nvPr/>
        </p:nvSpPr>
        <p:spPr bwMode="auto">
          <a:xfrm>
            <a:off x="1870075" y="1955800"/>
            <a:ext cx="692150" cy="336550"/>
          </a:xfrm>
          <a:prstGeom prst="rect">
            <a:avLst/>
          </a:prstGeom>
          <a:noFill/>
          <a:ln w="9525">
            <a:noFill/>
            <a:miter lim="800000"/>
            <a:headEnd/>
            <a:tailEnd/>
          </a:ln>
          <a:effectLst/>
        </p:spPr>
        <p:txBody>
          <a:bodyPr wrap="none" lIns="92075" tIns="46038" rIns="92075" bIns="46038">
            <a:spAutoFit/>
          </a:bodyPr>
          <a:lstStyle/>
          <a:p>
            <a:r>
              <a:rPr lang="en-US" sz="1600">
                <a:latin typeface="Arial" charset="0"/>
              </a:rPr>
              <a:t>0.015</a:t>
            </a:r>
          </a:p>
        </p:txBody>
      </p:sp>
      <p:sp>
        <p:nvSpPr>
          <p:cNvPr id="593924" name="Rectangle 4"/>
          <p:cNvSpPr>
            <a:spLocks noChangeArrowheads="1"/>
          </p:cNvSpPr>
          <p:nvPr/>
        </p:nvSpPr>
        <p:spPr bwMode="auto">
          <a:xfrm>
            <a:off x="1870075" y="2927350"/>
            <a:ext cx="692150" cy="336550"/>
          </a:xfrm>
          <a:prstGeom prst="rect">
            <a:avLst/>
          </a:prstGeom>
          <a:noFill/>
          <a:ln w="9525">
            <a:noFill/>
            <a:miter lim="800000"/>
            <a:headEnd/>
            <a:tailEnd/>
          </a:ln>
          <a:effectLst/>
        </p:spPr>
        <p:txBody>
          <a:bodyPr wrap="none" lIns="92075" tIns="46038" rIns="92075" bIns="46038">
            <a:spAutoFit/>
          </a:bodyPr>
          <a:lstStyle/>
          <a:p>
            <a:r>
              <a:rPr lang="en-US" sz="1600">
                <a:latin typeface="Arial" charset="0"/>
              </a:rPr>
              <a:t>0.010</a:t>
            </a:r>
          </a:p>
        </p:txBody>
      </p:sp>
      <p:sp>
        <p:nvSpPr>
          <p:cNvPr id="593925" name="Rectangle 5"/>
          <p:cNvSpPr>
            <a:spLocks noChangeArrowheads="1"/>
          </p:cNvSpPr>
          <p:nvPr/>
        </p:nvSpPr>
        <p:spPr bwMode="auto">
          <a:xfrm>
            <a:off x="1789113" y="3841750"/>
            <a:ext cx="692150"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0.005</a:t>
            </a:r>
          </a:p>
        </p:txBody>
      </p:sp>
      <p:sp>
        <p:nvSpPr>
          <p:cNvPr id="593926" name="Line 6"/>
          <p:cNvSpPr>
            <a:spLocks noChangeShapeType="1"/>
          </p:cNvSpPr>
          <p:nvPr/>
        </p:nvSpPr>
        <p:spPr bwMode="auto">
          <a:xfrm flipV="1">
            <a:off x="2522538" y="2144713"/>
            <a:ext cx="0" cy="27400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27" name="Line 7"/>
          <p:cNvSpPr>
            <a:spLocks noChangeShapeType="1"/>
          </p:cNvSpPr>
          <p:nvPr/>
        </p:nvSpPr>
        <p:spPr bwMode="auto">
          <a:xfrm>
            <a:off x="2525713" y="4010025"/>
            <a:ext cx="2571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28" name="Line 8"/>
          <p:cNvSpPr>
            <a:spLocks noChangeShapeType="1"/>
          </p:cNvSpPr>
          <p:nvPr/>
        </p:nvSpPr>
        <p:spPr bwMode="auto">
          <a:xfrm>
            <a:off x="2525713" y="3076575"/>
            <a:ext cx="2571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29" name="Line 9"/>
          <p:cNvSpPr>
            <a:spLocks noChangeShapeType="1"/>
          </p:cNvSpPr>
          <p:nvPr/>
        </p:nvSpPr>
        <p:spPr bwMode="auto">
          <a:xfrm>
            <a:off x="2525713" y="2143125"/>
            <a:ext cx="2571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0" name="Line 10"/>
          <p:cNvSpPr>
            <a:spLocks noChangeShapeType="1"/>
          </p:cNvSpPr>
          <p:nvPr/>
        </p:nvSpPr>
        <p:spPr bwMode="auto">
          <a:xfrm>
            <a:off x="2535238" y="4881563"/>
            <a:ext cx="57388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1" name="Line 11"/>
          <p:cNvSpPr>
            <a:spLocks noChangeShapeType="1"/>
          </p:cNvSpPr>
          <p:nvPr/>
        </p:nvSpPr>
        <p:spPr bwMode="auto">
          <a:xfrm flipV="1">
            <a:off x="3594100" y="4667250"/>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2" name="Line 12"/>
          <p:cNvSpPr>
            <a:spLocks noChangeShapeType="1"/>
          </p:cNvSpPr>
          <p:nvPr/>
        </p:nvSpPr>
        <p:spPr bwMode="auto">
          <a:xfrm flipV="1">
            <a:off x="4724400" y="4667250"/>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3" name="Line 13"/>
          <p:cNvSpPr>
            <a:spLocks noChangeShapeType="1"/>
          </p:cNvSpPr>
          <p:nvPr/>
        </p:nvSpPr>
        <p:spPr bwMode="auto">
          <a:xfrm flipV="1">
            <a:off x="5856288" y="4667250"/>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4" name="Line 14"/>
          <p:cNvSpPr>
            <a:spLocks noChangeShapeType="1"/>
          </p:cNvSpPr>
          <p:nvPr/>
        </p:nvSpPr>
        <p:spPr bwMode="auto">
          <a:xfrm flipV="1">
            <a:off x="6986588" y="4667250"/>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5" name="Line 15"/>
          <p:cNvSpPr>
            <a:spLocks noChangeShapeType="1"/>
          </p:cNvSpPr>
          <p:nvPr/>
        </p:nvSpPr>
        <p:spPr bwMode="auto">
          <a:xfrm flipV="1">
            <a:off x="3074988" y="4667250"/>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6" name="Line 16"/>
          <p:cNvSpPr>
            <a:spLocks noChangeShapeType="1"/>
          </p:cNvSpPr>
          <p:nvPr/>
        </p:nvSpPr>
        <p:spPr bwMode="auto">
          <a:xfrm flipV="1">
            <a:off x="4200525" y="4652963"/>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7" name="Line 17"/>
          <p:cNvSpPr>
            <a:spLocks noChangeShapeType="1"/>
          </p:cNvSpPr>
          <p:nvPr/>
        </p:nvSpPr>
        <p:spPr bwMode="auto">
          <a:xfrm flipV="1">
            <a:off x="6432550" y="4652963"/>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38" name="Rectangle 18"/>
          <p:cNvSpPr>
            <a:spLocks noChangeArrowheads="1"/>
          </p:cNvSpPr>
          <p:nvPr/>
        </p:nvSpPr>
        <p:spPr bwMode="auto">
          <a:xfrm>
            <a:off x="2787650" y="4900613"/>
            <a:ext cx="579438"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0.01</a:t>
            </a:r>
          </a:p>
        </p:txBody>
      </p:sp>
      <p:sp>
        <p:nvSpPr>
          <p:cNvPr id="593939" name="Rectangle 19"/>
          <p:cNvSpPr>
            <a:spLocks noChangeArrowheads="1"/>
          </p:cNvSpPr>
          <p:nvPr/>
        </p:nvSpPr>
        <p:spPr bwMode="auto">
          <a:xfrm>
            <a:off x="3306763" y="4900613"/>
            <a:ext cx="579437"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0.02</a:t>
            </a:r>
          </a:p>
        </p:txBody>
      </p:sp>
      <p:sp>
        <p:nvSpPr>
          <p:cNvPr id="593940" name="Rectangle 20"/>
          <p:cNvSpPr>
            <a:spLocks noChangeArrowheads="1"/>
          </p:cNvSpPr>
          <p:nvPr/>
        </p:nvSpPr>
        <p:spPr bwMode="auto">
          <a:xfrm>
            <a:off x="3911600" y="4900613"/>
            <a:ext cx="579438"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0.03</a:t>
            </a:r>
          </a:p>
        </p:txBody>
      </p:sp>
      <p:sp>
        <p:nvSpPr>
          <p:cNvPr id="593941" name="Rectangle 21"/>
          <p:cNvSpPr>
            <a:spLocks noChangeArrowheads="1"/>
          </p:cNvSpPr>
          <p:nvPr/>
        </p:nvSpPr>
        <p:spPr bwMode="auto">
          <a:xfrm>
            <a:off x="4448175" y="4900613"/>
            <a:ext cx="579438"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0.04</a:t>
            </a:r>
          </a:p>
        </p:txBody>
      </p:sp>
      <p:sp>
        <p:nvSpPr>
          <p:cNvPr id="593942" name="Rectangle 22"/>
          <p:cNvSpPr>
            <a:spLocks noChangeArrowheads="1"/>
          </p:cNvSpPr>
          <p:nvPr/>
        </p:nvSpPr>
        <p:spPr bwMode="auto">
          <a:xfrm>
            <a:off x="4984750" y="4900613"/>
            <a:ext cx="579438"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0.05</a:t>
            </a:r>
          </a:p>
        </p:txBody>
      </p:sp>
      <p:sp>
        <p:nvSpPr>
          <p:cNvPr id="593943" name="Rectangle 23"/>
          <p:cNvSpPr>
            <a:spLocks noChangeArrowheads="1"/>
          </p:cNvSpPr>
          <p:nvPr/>
        </p:nvSpPr>
        <p:spPr bwMode="auto">
          <a:xfrm>
            <a:off x="5556250" y="4900613"/>
            <a:ext cx="579438"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0.06</a:t>
            </a:r>
          </a:p>
        </p:txBody>
      </p:sp>
      <p:sp>
        <p:nvSpPr>
          <p:cNvPr id="593944" name="Rectangle 24"/>
          <p:cNvSpPr>
            <a:spLocks noChangeArrowheads="1"/>
          </p:cNvSpPr>
          <p:nvPr/>
        </p:nvSpPr>
        <p:spPr bwMode="auto">
          <a:xfrm>
            <a:off x="6145213" y="4900613"/>
            <a:ext cx="579437"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0.07</a:t>
            </a:r>
          </a:p>
        </p:txBody>
      </p:sp>
      <p:sp>
        <p:nvSpPr>
          <p:cNvPr id="593945" name="Line 25"/>
          <p:cNvSpPr>
            <a:spLocks noChangeShapeType="1"/>
          </p:cNvSpPr>
          <p:nvPr/>
        </p:nvSpPr>
        <p:spPr bwMode="auto">
          <a:xfrm flipV="1">
            <a:off x="7523163" y="4652963"/>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46" name="Line 26"/>
          <p:cNvSpPr>
            <a:spLocks noChangeShapeType="1"/>
          </p:cNvSpPr>
          <p:nvPr/>
        </p:nvSpPr>
        <p:spPr bwMode="auto">
          <a:xfrm flipV="1">
            <a:off x="8123238" y="4648200"/>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3947" name="Rectangle 27"/>
          <p:cNvSpPr>
            <a:spLocks noChangeArrowheads="1"/>
          </p:cNvSpPr>
          <p:nvPr/>
        </p:nvSpPr>
        <p:spPr bwMode="auto">
          <a:xfrm>
            <a:off x="6716713" y="4900613"/>
            <a:ext cx="579437"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0.08</a:t>
            </a:r>
          </a:p>
        </p:txBody>
      </p:sp>
      <p:sp>
        <p:nvSpPr>
          <p:cNvPr id="593948" name="Rectangle 28"/>
          <p:cNvSpPr>
            <a:spLocks noChangeArrowheads="1"/>
          </p:cNvSpPr>
          <p:nvPr/>
        </p:nvSpPr>
        <p:spPr bwMode="auto">
          <a:xfrm>
            <a:off x="7264400" y="4895850"/>
            <a:ext cx="579438"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0.09</a:t>
            </a:r>
          </a:p>
        </p:txBody>
      </p:sp>
      <p:sp>
        <p:nvSpPr>
          <p:cNvPr id="593949" name="Rectangle 29"/>
          <p:cNvSpPr>
            <a:spLocks noChangeArrowheads="1"/>
          </p:cNvSpPr>
          <p:nvPr/>
        </p:nvSpPr>
        <p:spPr bwMode="auto">
          <a:xfrm>
            <a:off x="7813675" y="4891088"/>
            <a:ext cx="579438" cy="336550"/>
          </a:xfrm>
          <a:prstGeom prst="rect">
            <a:avLst/>
          </a:prstGeom>
          <a:noFill/>
          <a:ln w="9525">
            <a:noFill/>
            <a:miter lim="800000"/>
            <a:headEnd/>
            <a:tailEnd/>
          </a:ln>
          <a:effectLst/>
        </p:spPr>
        <p:txBody>
          <a:bodyPr wrap="none" lIns="92075" tIns="46038" rIns="92075" bIns="46038">
            <a:spAutoFit/>
          </a:bodyPr>
          <a:lstStyle/>
          <a:p>
            <a:pPr algn="ctr"/>
            <a:r>
              <a:rPr lang="en-US" sz="1600">
                <a:latin typeface="Arial" charset="0"/>
              </a:rPr>
              <a:t>0.10</a:t>
            </a:r>
          </a:p>
        </p:txBody>
      </p:sp>
      <p:sp>
        <p:nvSpPr>
          <p:cNvPr id="593950" name="Line 30"/>
          <p:cNvSpPr>
            <a:spLocks noChangeShapeType="1"/>
          </p:cNvSpPr>
          <p:nvPr/>
        </p:nvSpPr>
        <p:spPr bwMode="auto">
          <a:xfrm>
            <a:off x="2525713" y="2438400"/>
            <a:ext cx="1050925"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593951" name="Line 31"/>
          <p:cNvSpPr>
            <a:spLocks noChangeShapeType="1"/>
          </p:cNvSpPr>
          <p:nvPr/>
        </p:nvSpPr>
        <p:spPr bwMode="auto">
          <a:xfrm flipH="1" flipV="1">
            <a:off x="3592513" y="2438400"/>
            <a:ext cx="4762" cy="2422525"/>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grpSp>
        <p:nvGrpSpPr>
          <p:cNvPr id="593952" name="Group 32"/>
          <p:cNvGrpSpPr>
            <a:grpSpLocks/>
          </p:cNvGrpSpPr>
          <p:nvPr/>
        </p:nvGrpSpPr>
        <p:grpSpPr bwMode="auto">
          <a:xfrm>
            <a:off x="3641725" y="2432050"/>
            <a:ext cx="3422650" cy="2436813"/>
            <a:chOff x="2294" y="1532"/>
            <a:chExt cx="2156" cy="1535"/>
          </a:xfrm>
        </p:grpSpPr>
        <p:sp>
          <p:nvSpPr>
            <p:cNvPr id="593953" name="Freeform 33"/>
            <p:cNvSpPr>
              <a:spLocks/>
            </p:cNvSpPr>
            <p:nvPr/>
          </p:nvSpPr>
          <p:spPr bwMode="auto">
            <a:xfrm>
              <a:off x="2294" y="1532"/>
              <a:ext cx="17" cy="21"/>
            </a:xfrm>
            <a:custGeom>
              <a:avLst/>
              <a:gdLst/>
              <a:ahLst/>
              <a:cxnLst>
                <a:cxn ang="0">
                  <a:pos x="0" y="0"/>
                </a:cxn>
                <a:cxn ang="0">
                  <a:pos x="14" y="10"/>
                </a:cxn>
                <a:cxn ang="0">
                  <a:pos x="16" y="20"/>
                </a:cxn>
              </a:cxnLst>
              <a:rect l="0" t="0" r="r" b="b"/>
              <a:pathLst>
                <a:path w="17" h="21">
                  <a:moveTo>
                    <a:pt x="0" y="0"/>
                  </a:moveTo>
                  <a:lnTo>
                    <a:pt x="14" y="10"/>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54" name="Freeform 34"/>
            <p:cNvSpPr>
              <a:spLocks/>
            </p:cNvSpPr>
            <p:nvPr/>
          </p:nvSpPr>
          <p:spPr bwMode="auto">
            <a:xfrm>
              <a:off x="2316" y="1533"/>
              <a:ext cx="17" cy="21"/>
            </a:xfrm>
            <a:custGeom>
              <a:avLst/>
              <a:gdLst/>
              <a:ahLst/>
              <a:cxnLst>
                <a:cxn ang="0">
                  <a:pos x="0" y="0"/>
                </a:cxn>
                <a:cxn ang="0">
                  <a:pos x="14" y="7"/>
                </a:cxn>
                <a:cxn ang="0">
                  <a:pos x="16" y="20"/>
                </a:cxn>
              </a:cxnLst>
              <a:rect l="0" t="0" r="r" b="b"/>
              <a:pathLst>
                <a:path w="17" h="21">
                  <a:moveTo>
                    <a:pt x="0" y="0"/>
                  </a:moveTo>
                  <a:lnTo>
                    <a:pt x="14" y="7"/>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55" name="Freeform 35"/>
            <p:cNvSpPr>
              <a:spLocks/>
            </p:cNvSpPr>
            <p:nvPr/>
          </p:nvSpPr>
          <p:spPr bwMode="auto">
            <a:xfrm>
              <a:off x="2324" y="1534"/>
              <a:ext cx="17" cy="20"/>
            </a:xfrm>
            <a:custGeom>
              <a:avLst/>
              <a:gdLst/>
              <a:ahLst/>
              <a:cxnLst>
                <a:cxn ang="0">
                  <a:pos x="0" y="0"/>
                </a:cxn>
                <a:cxn ang="0">
                  <a:pos x="15" y="13"/>
                </a:cxn>
                <a:cxn ang="0">
                  <a:pos x="16" y="19"/>
                </a:cxn>
              </a:cxnLst>
              <a:rect l="0" t="0" r="r" b="b"/>
              <a:pathLst>
                <a:path w="17" h="20">
                  <a:moveTo>
                    <a:pt x="0" y="0"/>
                  </a:moveTo>
                  <a:lnTo>
                    <a:pt x="15" y="13"/>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56" name="Freeform 36"/>
            <p:cNvSpPr>
              <a:spLocks/>
            </p:cNvSpPr>
            <p:nvPr/>
          </p:nvSpPr>
          <p:spPr bwMode="auto">
            <a:xfrm>
              <a:off x="2335" y="1536"/>
              <a:ext cx="17" cy="20"/>
            </a:xfrm>
            <a:custGeom>
              <a:avLst/>
              <a:gdLst/>
              <a:ahLst/>
              <a:cxnLst>
                <a:cxn ang="0">
                  <a:pos x="0" y="0"/>
                </a:cxn>
                <a:cxn ang="0">
                  <a:pos x="14" y="10"/>
                </a:cxn>
                <a:cxn ang="0">
                  <a:pos x="16" y="19"/>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57" name="Freeform 37"/>
            <p:cNvSpPr>
              <a:spLocks/>
            </p:cNvSpPr>
            <p:nvPr/>
          </p:nvSpPr>
          <p:spPr bwMode="auto">
            <a:xfrm>
              <a:off x="2344" y="1536"/>
              <a:ext cx="17" cy="21"/>
            </a:xfrm>
            <a:custGeom>
              <a:avLst/>
              <a:gdLst/>
              <a:ahLst/>
              <a:cxnLst>
                <a:cxn ang="0">
                  <a:pos x="0" y="0"/>
                </a:cxn>
                <a:cxn ang="0">
                  <a:pos x="15" y="13"/>
                </a:cxn>
                <a:cxn ang="0">
                  <a:pos x="16" y="20"/>
                </a:cxn>
              </a:cxnLst>
              <a:rect l="0" t="0" r="r" b="b"/>
              <a:pathLst>
                <a:path w="17" h="21">
                  <a:moveTo>
                    <a:pt x="0" y="0"/>
                  </a:moveTo>
                  <a:lnTo>
                    <a:pt x="15" y="13"/>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58" name="Freeform 38"/>
            <p:cNvSpPr>
              <a:spLocks/>
            </p:cNvSpPr>
            <p:nvPr/>
          </p:nvSpPr>
          <p:spPr bwMode="auto">
            <a:xfrm>
              <a:off x="2355" y="1538"/>
              <a:ext cx="17" cy="21"/>
            </a:xfrm>
            <a:custGeom>
              <a:avLst/>
              <a:gdLst/>
              <a:ahLst/>
              <a:cxnLst>
                <a:cxn ang="0">
                  <a:pos x="0" y="0"/>
                </a:cxn>
                <a:cxn ang="0">
                  <a:pos x="14" y="10"/>
                </a:cxn>
                <a:cxn ang="0">
                  <a:pos x="16" y="20"/>
                </a:cxn>
              </a:cxnLst>
              <a:rect l="0" t="0" r="r" b="b"/>
              <a:pathLst>
                <a:path w="17" h="21">
                  <a:moveTo>
                    <a:pt x="0" y="0"/>
                  </a:moveTo>
                  <a:lnTo>
                    <a:pt x="14" y="10"/>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59" name="Freeform 39"/>
            <p:cNvSpPr>
              <a:spLocks/>
            </p:cNvSpPr>
            <p:nvPr/>
          </p:nvSpPr>
          <p:spPr bwMode="auto">
            <a:xfrm>
              <a:off x="2366" y="1541"/>
              <a:ext cx="18" cy="19"/>
            </a:xfrm>
            <a:custGeom>
              <a:avLst/>
              <a:gdLst/>
              <a:ahLst/>
              <a:cxnLst>
                <a:cxn ang="0">
                  <a:pos x="0" y="0"/>
                </a:cxn>
                <a:cxn ang="0">
                  <a:pos x="16" y="14"/>
                </a:cxn>
                <a:cxn ang="0">
                  <a:pos x="17" y="18"/>
                </a:cxn>
              </a:cxnLst>
              <a:rect l="0" t="0" r="r" b="b"/>
              <a:pathLst>
                <a:path w="18" h="19">
                  <a:moveTo>
                    <a:pt x="0" y="0"/>
                  </a:moveTo>
                  <a:lnTo>
                    <a:pt x="16" y="14"/>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0" name="Freeform 40"/>
            <p:cNvSpPr>
              <a:spLocks/>
            </p:cNvSpPr>
            <p:nvPr/>
          </p:nvSpPr>
          <p:spPr bwMode="auto">
            <a:xfrm>
              <a:off x="2378" y="1544"/>
              <a:ext cx="18" cy="19"/>
            </a:xfrm>
            <a:custGeom>
              <a:avLst/>
              <a:gdLst/>
              <a:ahLst/>
              <a:cxnLst>
                <a:cxn ang="0">
                  <a:pos x="0" y="0"/>
                </a:cxn>
                <a:cxn ang="0">
                  <a:pos x="16" y="12"/>
                </a:cxn>
                <a:cxn ang="0">
                  <a:pos x="17" y="18"/>
                </a:cxn>
              </a:cxnLst>
              <a:rect l="0" t="0" r="r" b="b"/>
              <a:pathLst>
                <a:path w="18" h="19">
                  <a:moveTo>
                    <a:pt x="0" y="0"/>
                  </a:moveTo>
                  <a:lnTo>
                    <a:pt x="16" y="12"/>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1" name="Freeform 41"/>
            <p:cNvSpPr>
              <a:spLocks/>
            </p:cNvSpPr>
            <p:nvPr/>
          </p:nvSpPr>
          <p:spPr bwMode="auto">
            <a:xfrm>
              <a:off x="2391" y="1546"/>
              <a:ext cx="18" cy="20"/>
            </a:xfrm>
            <a:custGeom>
              <a:avLst/>
              <a:gdLst/>
              <a:ahLst/>
              <a:cxnLst>
                <a:cxn ang="0">
                  <a:pos x="0" y="0"/>
                </a:cxn>
                <a:cxn ang="0">
                  <a:pos x="16" y="14"/>
                </a:cxn>
                <a:cxn ang="0">
                  <a:pos x="17" y="19"/>
                </a:cxn>
              </a:cxnLst>
              <a:rect l="0" t="0" r="r" b="b"/>
              <a:pathLst>
                <a:path w="18" h="20">
                  <a:moveTo>
                    <a:pt x="0" y="0"/>
                  </a:moveTo>
                  <a:lnTo>
                    <a:pt x="16" y="14"/>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2" name="Freeform 42"/>
            <p:cNvSpPr>
              <a:spLocks/>
            </p:cNvSpPr>
            <p:nvPr/>
          </p:nvSpPr>
          <p:spPr bwMode="auto">
            <a:xfrm>
              <a:off x="2404" y="1548"/>
              <a:ext cx="17" cy="20"/>
            </a:xfrm>
            <a:custGeom>
              <a:avLst/>
              <a:gdLst/>
              <a:ahLst/>
              <a:cxnLst>
                <a:cxn ang="0">
                  <a:pos x="0" y="0"/>
                </a:cxn>
                <a:cxn ang="0">
                  <a:pos x="15" y="14"/>
                </a:cxn>
                <a:cxn ang="0">
                  <a:pos x="16" y="19"/>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3" name="Freeform 43"/>
            <p:cNvSpPr>
              <a:spLocks/>
            </p:cNvSpPr>
            <p:nvPr/>
          </p:nvSpPr>
          <p:spPr bwMode="auto">
            <a:xfrm>
              <a:off x="2417" y="1551"/>
              <a:ext cx="17" cy="20"/>
            </a:xfrm>
            <a:custGeom>
              <a:avLst/>
              <a:gdLst/>
              <a:ahLst/>
              <a:cxnLst>
                <a:cxn ang="0">
                  <a:pos x="0" y="0"/>
                </a:cxn>
                <a:cxn ang="0">
                  <a:pos x="15" y="10"/>
                </a:cxn>
                <a:cxn ang="0">
                  <a:pos x="16" y="19"/>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4" name="Freeform 44"/>
            <p:cNvSpPr>
              <a:spLocks/>
            </p:cNvSpPr>
            <p:nvPr/>
          </p:nvSpPr>
          <p:spPr bwMode="auto">
            <a:xfrm>
              <a:off x="2430" y="1553"/>
              <a:ext cx="17" cy="20"/>
            </a:xfrm>
            <a:custGeom>
              <a:avLst/>
              <a:gdLst/>
              <a:ahLst/>
              <a:cxnLst>
                <a:cxn ang="0">
                  <a:pos x="0" y="0"/>
                </a:cxn>
                <a:cxn ang="0">
                  <a:pos x="15" y="14"/>
                </a:cxn>
                <a:cxn ang="0">
                  <a:pos x="16" y="19"/>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5" name="Freeform 45"/>
            <p:cNvSpPr>
              <a:spLocks/>
            </p:cNvSpPr>
            <p:nvPr/>
          </p:nvSpPr>
          <p:spPr bwMode="auto">
            <a:xfrm>
              <a:off x="2440" y="1555"/>
              <a:ext cx="17" cy="20"/>
            </a:xfrm>
            <a:custGeom>
              <a:avLst/>
              <a:gdLst/>
              <a:ahLst/>
              <a:cxnLst>
                <a:cxn ang="0">
                  <a:pos x="0" y="0"/>
                </a:cxn>
                <a:cxn ang="0">
                  <a:pos x="15" y="11"/>
                </a:cxn>
                <a:cxn ang="0">
                  <a:pos x="16" y="19"/>
                </a:cxn>
              </a:cxnLst>
              <a:rect l="0" t="0" r="r" b="b"/>
              <a:pathLst>
                <a:path w="17" h="20">
                  <a:moveTo>
                    <a:pt x="0" y="0"/>
                  </a:moveTo>
                  <a:lnTo>
                    <a:pt x="15" y="11"/>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6" name="Freeform 46"/>
            <p:cNvSpPr>
              <a:spLocks/>
            </p:cNvSpPr>
            <p:nvPr/>
          </p:nvSpPr>
          <p:spPr bwMode="auto">
            <a:xfrm>
              <a:off x="2454" y="1558"/>
              <a:ext cx="17" cy="20"/>
            </a:xfrm>
            <a:custGeom>
              <a:avLst/>
              <a:gdLst/>
              <a:ahLst/>
              <a:cxnLst>
                <a:cxn ang="0">
                  <a:pos x="0" y="0"/>
                </a:cxn>
                <a:cxn ang="0">
                  <a:pos x="14" y="15"/>
                </a:cxn>
                <a:cxn ang="0">
                  <a:pos x="16" y="19"/>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7" name="Freeform 47"/>
            <p:cNvSpPr>
              <a:spLocks/>
            </p:cNvSpPr>
            <p:nvPr/>
          </p:nvSpPr>
          <p:spPr bwMode="auto">
            <a:xfrm>
              <a:off x="2467" y="1561"/>
              <a:ext cx="17" cy="20"/>
            </a:xfrm>
            <a:custGeom>
              <a:avLst/>
              <a:gdLst/>
              <a:ahLst/>
              <a:cxnLst>
                <a:cxn ang="0">
                  <a:pos x="0" y="0"/>
                </a:cxn>
                <a:cxn ang="0">
                  <a:pos x="14" y="11"/>
                </a:cxn>
                <a:cxn ang="0">
                  <a:pos x="16" y="19"/>
                </a:cxn>
              </a:cxnLst>
              <a:rect l="0" t="0" r="r" b="b"/>
              <a:pathLst>
                <a:path w="17" h="20">
                  <a:moveTo>
                    <a:pt x="0" y="0"/>
                  </a:moveTo>
                  <a:lnTo>
                    <a:pt x="14" y="11"/>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8" name="Freeform 48"/>
            <p:cNvSpPr>
              <a:spLocks/>
            </p:cNvSpPr>
            <p:nvPr/>
          </p:nvSpPr>
          <p:spPr bwMode="auto">
            <a:xfrm>
              <a:off x="2478" y="1563"/>
              <a:ext cx="17" cy="20"/>
            </a:xfrm>
            <a:custGeom>
              <a:avLst/>
              <a:gdLst/>
              <a:ahLst/>
              <a:cxnLst>
                <a:cxn ang="0">
                  <a:pos x="0" y="0"/>
                </a:cxn>
                <a:cxn ang="0">
                  <a:pos x="14" y="15"/>
                </a:cxn>
                <a:cxn ang="0">
                  <a:pos x="16" y="19"/>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69" name="Freeform 49"/>
            <p:cNvSpPr>
              <a:spLocks/>
            </p:cNvSpPr>
            <p:nvPr/>
          </p:nvSpPr>
          <p:spPr bwMode="auto">
            <a:xfrm>
              <a:off x="2492" y="1568"/>
              <a:ext cx="17" cy="19"/>
            </a:xfrm>
            <a:custGeom>
              <a:avLst/>
              <a:gdLst/>
              <a:ahLst/>
              <a:cxnLst>
                <a:cxn ang="0">
                  <a:pos x="0" y="0"/>
                </a:cxn>
                <a:cxn ang="0">
                  <a:pos x="14" y="11"/>
                </a:cxn>
                <a:cxn ang="0">
                  <a:pos x="16" y="18"/>
                </a:cxn>
              </a:cxnLst>
              <a:rect l="0" t="0" r="r" b="b"/>
              <a:pathLst>
                <a:path w="17" h="19">
                  <a:moveTo>
                    <a:pt x="0" y="0"/>
                  </a:moveTo>
                  <a:lnTo>
                    <a:pt x="14" y="11"/>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0" name="Freeform 50"/>
            <p:cNvSpPr>
              <a:spLocks/>
            </p:cNvSpPr>
            <p:nvPr/>
          </p:nvSpPr>
          <p:spPr bwMode="auto">
            <a:xfrm>
              <a:off x="2504" y="1570"/>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1" name="Freeform 51"/>
            <p:cNvSpPr>
              <a:spLocks/>
            </p:cNvSpPr>
            <p:nvPr/>
          </p:nvSpPr>
          <p:spPr bwMode="auto">
            <a:xfrm>
              <a:off x="2517" y="1574"/>
              <a:ext cx="17" cy="20"/>
            </a:xfrm>
            <a:custGeom>
              <a:avLst/>
              <a:gdLst/>
              <a:ahLst/>
              <a:cxnLst>
                <a:cxn ang="0">
                  <a:pos x="0" y="0"/>
                </a:cxn>
                <a:cxn ang="0">
                  <a:pos x="15" y="15"/>
                </a:cxn>
                <a:cxn ang="0">
                  <a:pos x="16" y="19"/>
                </a:cxn>
              </a:cxnLst>
              <a:rect l="0" t="0" r="r" b="b"/>
              <a:pathLst>
                <a:path w="17" h="20">
                  <a:moveTo>
                    <a:pt x="0" y="0"/>
                  </a:moveTo>
                  <a:lnTo>
                    <a:pt x="15"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2" name="Freeform 52"/>
            <p:cNvSpPr>
              <a:spLocks/>
            </p:cNvSpPr>
            <p:nvPr/>
          </p:nvSpPr>
          <p:spPr bwMode="auto">
            <a:xfrm>
              <a:off x="2532" y="1577"/>
              <a:ext cx="17" cy="20"/>
            </a:xfrm>
            <a:custGeom>
              <a:avLst/>
              <a:gdLst/>
              <a:ahLst/>
              <a:cxnLst>
                <a:cxn ang="0">
                  <a:pos x="0" y="0"/>
                </a:cxn>
                <a:cxn ang="0">
                  <a:pos x="14" y="13"/>
                </a:cxn>
                <a:cxn ang="0">
                  <a:pos x="16" y="19"/>
                </a:cxn>
              </a:cxnLst>
              <a:rect l="0" t="0" r="r" b="b"/>
              <a:pathLst>
                <a:path w="17" h="20">
                  <a:moveTo>
                    <a:pt x="0" y="0"/>
                  </a:moveTo>
                  <a:lnTo>
                    <a:pt x="14" y="13"/>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3" name="Freeform 53"/>
            <p:cNvSpPr>
              <a:spLocks/>
            </p:cNvSpPr>
            <p:nvPr/>
          </p:nvSpPr>
          <p:spPr bwMode="auto">
            <a:xfrm>
              <a:off x="2545" y="1580"/>
              <a:ext cx="17" cy="20"/>
            </a:xfrm>
            <a:custGeom>
              <a:avLst/>
              <a:gdLst/>
              <a:ahLst/>
              <a:cxnLst>
                <a:cxn ang="0">
                  <a:pos x="0" y="0"/>
                </a:cxn>
                <a:cxn ang="0">
                  <a:pos x="15" y="15"/>
                </a:cxn>
                <a:cxn ang="0">
                  <a:pos x="16" y="19"/>
                </a:cxn>
              </a:cxnLst>
              <a:rect l="0" t="0" r="r" b="b"/>
              <a:pathLst>
                <a:path w="17" h="20">
                  <a:moveTo>
                    <a:pt x="0" y="0"/>
                  </a:moveTo>
                  <a:lnTo>
                    <a:pt x="15"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4" name="Freeform 54"/>
            <p:cNvSpPr>
              <a:spLocks/>
            </p:cNvSpPr>
            <p:nvPr/>
          </p:nvSpPr>
          <p:spPr bwMode="auto">
            <a:xfrm>
              <a:off x="2558" y="1584"/>
              <a:ext cx="17" cy="20"/>
            </a:xfrm>
            <a:custGeom>
              <a:avLst/>
              <a:gdLst/>
              <a:ahLst/>
              <a:cxnLst>
                <a:cxn ang="0">
                  <a:pos x="0" y="0"/>
                </a:cxn>
                <a:cxn ang="0">
                  <a:pos x="14" y="16"/>
                </a:cxn>
                <a:cxn ang="0">
                  <a:pos x="16" y="19"/>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5" name="Freeform 55"/>
            <p:cNvSpPr>
              <a:spLocks/>
            </p:cNvSpPr>
            <p:nvPr/>
          </p:nvSpPr>
          <p:spPr bwMode="auto">
            <a:xfrm>
              <a:off x="2570" y="1589"/>
              <a:ext cx="17" cy="20"/>
            </a:xfrm>
            <a:custGeom>
              <a:avLst/>
              <a:gdLst/>
              <a:ahLst/>
              <a:cxnLst>
                <a:cxn ang="0">
                  <a:pos x="0" y="0"/>
                </a:cxn>
                <a:cxn ang="0">
                  <a:pos x="14" y="15"/>
                </a:cxn>
                <a:cxn ang="0">
                  <a:pos x="16" y="19"/>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6" name="Freeform 56"/>
            <p:cNvSpPr>
              <a:spLocks/>
            </p:cNvSpPr>
            <p:nvPr/>
          </p:nvSpPr>
          <p:spPr bwMode="auto">
            <a:xfrm>
              <a:off x="2584" y="1592"/>
              <a:ext cx="17" cy="21"/>
            </a:xfrm>
            <a:custGeom>
              <a:avLst/>
              <a:gdLst/>
              <a:ahLst/>
              <a:cxnLst>
                <a:cxn ang="0">
                  <a:pos x="0" y="0"/>
                </a:cxn>
                <a:cxn ang="0">
                  <a:pos x="14" y="17"/>
                </a:cxn>
                <a:cxn ang="0">
                  <a:pos x="16" y="20"/>
                </a:cxn>
              </a:cxnLst>
              <a:rect l="0" t="0" r="r" b="b"/>
              <a:pathLst>
                <a:path w="17" h="21">
                  <a:moveTo>
                    <a:pt x="0" y="0"/>
                  </a:moveTo>
                  <a:lnTo>
                    <a:pt x="14" y="17"/>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7" name="Freeform 57"/>
            <p:cNvSpPr>
              <a:spLocks/>
            </p:cNvSpPr>
            <p:nvPr/>
          </p:nvSpPr>
          <p:spPr bwMode="auto">
            <a:xfrm>
              <a:off x="2596" y="1596"/>
              <a:ext cx="17" cy="21"/>
            </a:xfrm>
            <a:custGeom>
              <a:avLst/>
              <a:gdLst/>
              <a:ahLst/>
              <a:cxnLst>
                <a:cxn ang="0">
                  <a:pos x="0" y="0"/>
                </a:cxn>
                <a:cxn ang="0">
                  <a:pos x="14" y="17"/>
                </a:cxn>
                <a:cxn ang="0">
                  <a:pos x="16" y="20"/>
                </a:cxn>
              </a:cxnLst>
              <a:rect l="0" t="0" r="r" b="b"/>
              <a:pathLst>
                <a:path w="17" h="21">
                  <a:moveTo>
                    <a:pt x="0" y="0"/>
                  </a:moveTo>
                  <a:lnTo>
                    <a:pt x="14" y="17"/>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8" name="Freeform 58"/>
            <p:cNvSpPr>
              <a:spLocks/>
            </p:cNvSpPr>
            <p:nvPr/>
          </p:nvSpPr>
          <p:spPr bwMode="auto">
            <a:xfrm>
              <a:off x="2609" y="1601"/>
              <a:ext cx="17" cy="20"/>
            </a:xfrm>
            <a:custGeom>
              <a:avLst/>
              <a:gdLst/>
              <a:ahLst/>
              <a:cxnLst>
                <a:cxn ang="0">
                  <a:pos x="0" y="0"/>
                </a:cxn>
                <a:cxn ang="0">
                  <a:pos x="14" y="13"/>
                </a:cxn>
                <a:cxn ang="0">
                  <a:pos x="16" y="19"/>
                </a:cxn>
              </a:cxnLst>
              <a:rect l="0" t="0" r="r" b="b"/>
              <a:pathLst>
                <a:path w="17" h="20">
                  <a:moveTo>
                    <a:pt x="0" y="0"/>
                  </a:moveTo>
                  <a:lnTo>
                    <a:pt x="14" y="13"/>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79" name="Freeform 59"/>
            <p:cNvSpPr>
              <a:spLocks/>
            </p:cNvSpPr>
            <p:nvPr/>
          </p:nvSpPr>
          <p:spPr bwMode="auto">
            <a:xfrm>
              <a:off x="2620" y="1604"/>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0" name="Freeform 60"/>
            <p:cNvSpPr>
              <a:spLocks/>
            </p:cNvSpPr>
            <p:nvPr/>
          </p:nvSpPr>
          <p:spPr bwMode="auto">
            <a:xfrm>
              <a:off x="2631" y="1608"/>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1" name="Freeform 61"/>
            <p:cNvSpPr>
              <a:spLocks/>
            </p:cNvSpPr>
            <p:nvPr/>
          </p:nvSpPr>
          <p:spPr bwMode="auto">
            <a:xfrm>
              <a:off x="2639" y="1613"/>
              <a:ext cx="17" cy="19"/>
            </a:xfrm>
            <a:custGeom>
              <a:avLst/>
              <a:gdLst/>
              <a:ahLst/>
              <a:cxnLst>
                <a:cxn ang="0">
                  <a:pos x="0" y="0"/>
                </a:cxn>
                <a:cxn ang="0">
                  <a:pos x="15" y="12"/>
                </a:cxn>
                <a:cxn ang="0">
                  <a:pos x="16" y="18"/>
                </a:cxn>
              </a:cxnLst>
              <a:rect l="0" t="0" r="r" b="b"/>
              <a:pathLst>
                <a:path w="17" h="19">
                  <a:moveTo>
                    <a:pt x="0" y="0"/>
                  </a:moveTo>
                  <a:lnTo>
                    <a:pt x="15" y="12"/>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2" name="Freeform 62"/>
            <p:cNvSpPr>
              <a:spLocks/>
            </p:cNvSpPr>
            <p:nvPr/>
          </p:nvSpPr>
          <p:spPr bwMode="auto">
            <a:xfrm>
              <a:off x="2649" y="1617"/>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3" name="Freeform 63"/>
            <p:cNvSpPr>
              <a:spLocks/>
            </p:cNvSpPr>
            <p:nvPr/>
          </p:nvSpPr>
          <p:spPr bwMode="auto">
            <a:xfrm>
              <a:off x="2660" y="1621"/>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4" name="Freeform 64"/>
            <p:cNvSpPr>
              <a:spLocks/>
            </p:cNvSpPr>
            <p:nvPr/>
          </p:nvSpPr>
          <p:spPr bwMode="auto">
            <a:xfrm>
              <a:off x="2670" y="1625"/>
              <a:ext cx="17" cy="20"/>
            </a:xfrm>
            <a:custGeom>
              <a:avLst/>
              <a:gdLst/>
              <a:ahLst/>
              <a:cxnLst>
                <a:cxn ang="0">
                  <a:pos x="0" y="0"/>
                </a:cxn>
                <a:cxn ang="0">
                  <a:pos x="14" y="16"/>
                </a:cxn>
                <a:cxn ang="0">
                  <a:pos x="16" y="19"/>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5" name="Freeform 65"/>
            <p:cNvSpPr>
              <a:spLocks/>
            </p:cNvSpPr>
            <p:nvPr/>
          </p:nvSpPr>
          <p:spPr bwMode="auto">
            <a:xfrm>
              <a:off x="2680" y="1630"/>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6" name="Freeform 66"/>
            <p:cNvSpPr>
              <a:spLocks/>
            </p:cNvSpPr>
            <p:nvPr/>
          </p:nvSpPr>
          <p:spPr bwMode="auto">
            <a:xfrm>
              <a:off x="2691" y="1636"/>
              <a:ext cx="17" cy="19"/>
            </a:xfrm>
            <a:custGeom>
              <a:avLst/>
              <a:gdLst/>
              <a:ahLst/>
              <a:cxnLst>
                <a:cxn ang="0">
                  <a:pos x="0" y="0"/>
                </a:cxn>
                <a:cxn ang="0">
                  <a:pos x="14" y="14"/>
                </a:cxn>
                <a:cxn ang="0">
                  <a:pos x="16" y="18"/>
                </a:cxn>
              </a:cxnLst>
              <a:rect l="0" t="0" r="r" b="b"/>
              <a:pathLst>
                <a:path w="17" h="19">
                  <a:moveTo>
                    <a:pt x="0" y="0"/>
                  </a:moveTo>
                  <a:lnTo>
                    <a:pt x="14" y="14"/>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7" name="Freeform 67"/>
            <p:cNvSpPr>
              <a:spLocks/>
            </p:cNvSpPr>
            <p:nvPr/>
          </p:nvSpPr>
          <p:spPr bwMode="auto">
            <a:xfrm>
              <a:off x="2701" y="1639"/>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8" name="Freeform 68"/>
            <p:cNvSpPr>
              <a:spLocks/>
            </p:cNvSpPr>
            <p:nvPr/>
          </p:nvSpPr>
          <p:spPr bwMode="auto">
            <a:xfrm>
              <a:off x="2711" y="1644"/>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89" name="Freeform 69"/>
            <p:cNvSpPr>
              <a:spLocks/>
            </p:cNvSpPr>
            <p:nvPr/>
          </p:nvSpPr>
          <p:spPr bwMode="auto">
            <a:xfrm>
              <a:off x="2723" y="1651"/>
              <a:ext cx="17" cy="20"/>
            </a:xfrm>
            <a:custGeom>
              <a:avLst/>
              <a:gdLst/>
              <a:ahLst/>
              <a:cxnLst>
                <a:cxn ang="0">
                  <a:pos x="0" y="0"/>
                </a:cxn>
                <a:cxn ang="0">
                  <a:pos x="15" y="15"/>
                </a:cxn>
                <a:cxn ang="0">
                  <a:pos x="16" y="19"/>
                </a:cxn>
              </a:cxnLst>
              <a:rect l="0" t="0" r="r" b="b"/>
              <a:pathLst>
                <a:path w="17" h="20">
                  <a:moveTo>
                    <a:pt x="0" y="0"/>
                  </a:moveTo>
                  <a:lnTo>
                    <a:pt x="15"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0" name="Freeform 70"/>
            <p:cNvSpPr>
              <a:spLocks/>
            </p:cNvSpPr>
            <p:nvPr/>
          </p:nvSpPr>
          <p:spPr bwMode="auto">
            <a:xfrm>
              <a:off x="2738" y="1656"/>
              <a:ext cx="17" cy="21"/>
            </a:xfrm>
            <a:custGeom>
              <a:avLst/>
              <a:gdLst/>
              <a:ahLst/>
              <a:cxnLst>
                <a:cxn ang="0">
                  <a:pos x="0" y="0"/>
                </a:cxn>
                <a:cxn ang="0">
                  <a:pos x="15" y="18"/>
                </a:cxn>
                <a:cxn ang="0">
                  <a:pos x="16" y="20"/>
                </a:cxn>
              </a:cxnLst>
              <a:rect l="0" t="0" r="r" b="b"/>
              <a:pathLst>
                <a:path w="17" h="21">
                  <a:moveTo>
                    <a:pt x="0" y="0"/>
                  </a:moveTo>
                  <a:lnTo>
                    <a:pt x="15"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1" name="Freeform 71"/>
            <p:cNvSpPr>
              <a:spLocks/>
            </p:cNvSpPr>
            <p:nvPr/>
          </p:nvSpPr>
          <p:spPr bwMode="auto">
            <a:xfrm>
              <a:off x="2750" y="1665"/>
              <a:ext cx="17" cy="20"/>
            </a:xfrm>
            <a:custGeom>
              <a:avLst/>
              <a:gdLst/>
              <a:ahLst/>
              <a:cxnLst>
                <a:cxn ang="0">
                  <a:pos x="0" y="0"/>
                </a:cxn>
                <a:cxn ang="0">
                  <a:pos x="15" y="17"/>
                </a:cxn>
                <a:cxn ang="0">
                  <a:pos x="16" y="19"/>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2" name="Freeform 72"/>
            <p:cNvSpPr>
              <a:spLocks/>
            </p:cNvSpPr>
            <p:nvPr/>
          </p:nvSpPr>
          <p:spPr bwMode="auto">
            <a:xfrm>
              <a:off x="2762" y="1672"/>
              <a:ext cx="17" cy="20"/>
            </a:xfrm>
            <a:custGeom>
              <a:avLst/>
              <a:gdLst/>
              <a:ahLst/>
              <a:cxnLst>
                <a:cxn ang="0">
                  <a:pos x="0" y="0"/>
                </a:cxn>
                <a:cxn ang="0">
                  <a:pos x="15" y="17"/>
                </a:cxn>
                <a:cxn ang="0">
                  <a:pos x="16" y="19"/>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3" name="Freeform 73"/>
            <p:cNvSpPr>
              <a:spLocks/>
            </p:cNvSpPr>
            <p:nvPr/>
          </p:nvSpPr>
          <p:spPr bwMode="auto">
            <a:xfrm>
              <a:off x="2776" y="1678"/>
              <a:ext cx="17" cy="20"/>
            </a:xfrm>
            <a:custGeom>
              <a:avLst/>
              <a:gdLst/>
              <a:ahLst/>
              <a:cxnLst>
                <a:cxn ang="0">
                  <a:pos x="0" y="0"/>
                </a:cxn>
                <a:cxn ang="0">
                  <a:pos x="14" y="16"/>
                </a:cxn>
                <a:cxn ang="0">
                  <a:pos x="16" y="19"/>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4" name="Freeform 74"/>
            <p:cNvSpPr>
              <a:spLocks/>
            </p:cNvSpPr>
            <p:nvPr/>
          </p:nvSpPr>
          <p:spPr bwMode="auto">
            <a:xfrm>
              <a:off x="2787" y="1687"/>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5" name="Freeform 75"/>
            <p:cNvSpPr>
              <a:spLocks/>
            </p:cNvSpPr>
            <p:nvPr/>
          </p:nvSpPr>
          <p:spPr bwMode="auto">
            <a:xfrm>
              <a:off x="2798" y="1694"/>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6" name="Freeform 76"/>
            <p:cNvSpPr>
              <a:spLocks/>
            </p:cNvSpPr>
            <p:nvPr/>
          </p:nvSpPr>
          <p:spPr bwMode="auto">
            <a:xfrm>
              <a:off x="2809" y="1702"/>
              <a:ext cx="18" cy="20"/>
            </a:xfrm>
            <a:custGeom>
              <a:avLst/>
              <a:gdLst/>
              <a:ahLst/>
              <a:cxnLst>
                <a:cxn ang="0">
                  <a:pos x="0" y="0"/>
                </a:cxn>
                <a:cxn ang="0">
                  <a:pos x="16" y="16"/>
                </a:cxn>
                <a:cxn ang="0">
                  <a:pos x="17" y="19"/>
                </a:cxn>
              </a:cxnLst>
              <a:rect l="0" t="0" r="r" b="b"/>
              <a:pathLst>
                <a:path w="18" h="20">
                  <a:moveTo>
                    <a:pt x="0" y="0"/>
                  </a:moveTo>
                  <a:lnTo>
                    <a:pt x="16" y="16"/>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7" name="Freeform 77"/>
            <p:cNvSpPr>
              <a:spLocks/>
            </p:cNvSpPr>
            <p:nvPr/>
          </p:nvSpPr>
          <p:spPr bwMode="auto">
            <a:xfrm>
              <a:off x="2821" y="1710"/>
              <a:ext cx="17" cy="21"/>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8" name="Freeform 78"/>
            <p:cNvSpPr>
              <a:spLocks/>
            </p:cNvSpPr>
            <p:nvPr/>
          </p:nvSpPr>
          <p:spPr bwMode="auto">
            <a:xfrm>
              <a:off x="2834" y="1719"/>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3999" name="Freeform 79"/>
            <p:cNvSpPr>
              <a:spLocks/>
            </p:cNvSpPr>
            <p:nvPr/>
          </p:nvSpPr>
          <p:spPr bwMode="auto">
            <a:xfrm>
              <a:off x="2845" y="1728"/>
              <a:ext cx="17" cy="19"/>
            </a:xfrm>
            <a:custGeom>
              <a:avLst/>
              <a:gdLst/>
              <a:ahLst/>
              <a:cxnLst>
                <a:cxn ang="0">
                  <a:pos x="0" y="0"/>
                </a:cxn>
                <a:cxn ang="0">
                  <a:pos x="15" y="17"/>
                </a:cxn>
                <a:cxn ang="0">
                  <a:pos x="16" y="18"/>
                </a:cxn>
              </a:cxnLst>
              <a:rect l="0" t="0" r="r" b="b"/>
              <a:pathLst>
                <a:path w="17" h="19">
                  <a:moveTo>
                    <a:pt x="0" y="0"/>
                  </a:moveTo>
                  <a:lnTo>
                    <a:pt x="15"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0" name="Freeform 80"/>
            <p:cNvSpPr>
              <a:spLocks/>
            </p:cNvSpPr>
            <p:nvPr/>
          </p:nvSpPr>
          <p:spPr bwMode="auto">
            <a:xfrm>
              <a:off x="2857" y="1737"/>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1" name="Freeform 81"/>
            <p:cNvSpPr>
              <a:spLocks/>
            </p:cNvSpPr>
            <p:nvPr/>
          </p:nvSpPr>
          <p:spPr bwMode="auto">
            <a:xfrm>
              <a:off x="2869" y="1745"/>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2" name="Freeform 82"/>
            <p:cNvSpPr>
              <a:spLocks/>
            </p:cNvSpPr>
            <p:nvPr/>
          </p:nvSpPr>
          <p:spPr bwMode="auto">
            <a:xfrm>
              <a:off x="2878" y="1755"/>
              <a:ext cx="18" cy="20"/>
            </a:xfrm>
            <a:custGeom>
              <a:avLst/>
              <a:gdLst/>
              <a:ahLst/>
              <a:cxnLst>
                <a:cxn ang="0">
                  <a:pos x="0" y="0"/>
                </a:cxn>
                <a:cxn ang="0">
                  <a:pos x="16" y="17"/>
                </a:cxn>
                <a:cxn ang="0">
                  <a:pos x="17" y="19"/>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3" name="Freeform 83"/>
            <p:cNvSpPr>
              <a:spLocks/>
            </p:cNvSpPr>
            <p:nvPr/>
          </p:nvSpPr>
          <p:spPr bwMode="auto">
            <a:xfrm>
              <a:off x="2890" y="1764"/>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4" name="Freeform 84"/>
            <p:cNvSpPr>
              <a:spLocks/>
            </p:cNvSpPr>
            <p:nvPr/>
          </p:nvSpPr>
          <p:spPr bwMode="auto">
            <a:xfrm>
              <a:off x="2900" y="1774"/>
              <a:ext cx="18" cy="19"/>
            </a:xfrm>
            <a:custGeom>
              <a:avLst/>
              <a:gdLst/>
              <a:ahLst/>
              <a:cxnLst>
                <a:cxn ang="0">
                  <a:pos x="0" y="0"/>
                </a:cxn>
                <a:cxn ang="0">
                  <a:pos x="14" y="17"/>
                </a:cxn>
                <a:cxn ang="0">
                  <a:pos x="17" y="18"/>
                </a:cxn>
              </a:cxnLst>
              <a:rect l="0" t="0" r="r" b="b"/>
              <a:pathLst>
                <a:path w="18" h="19">
                  <a:moveTo>
                    <a:pt x="0" y="0"/>
                  </a:moveTo>
                  <a:lnTo>
                    <a:pt x="14" y="17"/>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5" name="Freeform 85"/>
            <p:cNvSpPr>
              <a:spLocks/>
            </p:cNvSpPr>
            <p:nvPr/>
          </p:nvSpPr>
          <p:spPr bwMode="auto">
            <a:xfrm>
              <a:off x="2911" y="1783"/>
              <a:ext cx="17" cy="20"/>
            </a:xfrm>
            <a:custGeom>
              <a:avLst/>
              <a:gdLst/>
              <a:ahLst/>
              <a:cxnLst>
                <a:cxn ang="0">
                  <a:pos x="0" y="0"/>
                </a:cxn>
                <a:cxn ang="0">
                  <a:pos x="14" y="16"/>
                </a:cxn>
                <a:cxn ang="0">
                  <a:pos x="16" y="19"/>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6" name="Freeform 86"/>
            <p:cNvSpPr>
              <a:spLocks/>
            </p:cNvSpPr>
            <p:nvPr/>
          </p:nvSpPr>
          <p:spPr bwMode="auto">
            <a:xfrm>
              <a:off x="2921" y="1792"/>
              <a:ext cx="18" cy="20"/>
            </a:xfrm>
            <a:custGeom>
              <a:avLst/>
              <a:gdLst/>
              <a:ahLst/>
              <a:cxnLst>
                <a:cxn ang="0">
                  <a:pos x="0" y="0"/>
                </a:cxn>
                <a:cxn ang="0">
                  <a:pos x="16" y="17"/>
                </a:cxn>
                <a:cxn ang="0">
                  <a:pos x="17" y="19"/>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7" name="Freeform 87"/>
            <p:cNvSpPr>
              <a:spLocks/>
            </p:cNvSpPr>
            <p:nvPr/>
          </p:nvSpPr>
          <p:spPr bwMode="auto">
            <a:xfrm>
              <a:off x="2933" y="1802"/>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8" name="Freeform 88"/>
            <p:cNvSpPr>
              <a:spLocks/>
            </p:cNvSpPr>
            <p:nvPr/>
          </p:nvSpPr>
          <p:spPr bwMode="auto">
            <a:xfrm>
              <a:off x="2943" y="1812"/>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09" name="Freeform 89"/>
            <p:cNvSpPr>
              <a:spLocks/>
            </p:cNvSpPr>
            <p:nvPr/>
          </p:nvSpPr>
          <p:spPr bwMode="auto">
            <a:xfrm>
              <a:off x="2953" y="1822"/>
              <a:ext cx="17" cy="19"/>
            </a:xfrm>
            <a:custGeom>
              <a:avLst/>
              <a:gdLst/>
              <a:ahLst/>
              <a:cxnLst>
                <a:cxn ang="0">
                  <a:pos x="0" y="0"/>
                </a:cxn>
                <a:cxn ang="0">
                  <a:pos x="14" y="16"/>
                </a:cxn>
                <a:cxn ang="0">
                  <a:pos x="16" y="18"/>
                </a:cxn>
              </a:cxnLst>
              <a:rect l="0" t="0" r="r" b="b"/>
              <a:pathLst>
                <a:path w="17" h="19">
                  <a:moveTo>
                    <a:pt x="0" y="0"/>
                  </a:moveTo>
                  <a:lnTo>
                    <a:pt x="14"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0" name="Freeform 90"/>
            <p:cNvSpPr>
              <a:spLocks/>
            </p:cNvSpPr>
            <p:nvPr/>
          </p:nvSpPr>
          <p:spPr bwMode="auto">
            <a:xfrm>
              <a:off x="2963" y="1832"/>
              <a:ext cx="18" cy="21"/>
            </a:xfrm>
            <a:custGeom>
              <a:avLst/>
              <a:gdLst/>
              <a:ahLst/>
              <a:cxnLst>
                <a:cxn ang="0">
                  <a:pos x="0" y="0"/>
                </a:cxn>
                <a:cxn ang="0">
                  <a:pos x="14" y="18"/>
                </a:cxn>
                <a:cxn ang="0">
                  <a:pos x="17" y="20"/>
                </a:cxn>
              </a:cxnLst>
              <a:rect l="0" t="0" r="r" b="b"/>
              <a:pathLst>
                <a:path w="18" h="21">
                  <a:moveTo>
                    <a:pt x="0" y="0"/>
                  </a:moveTo>
                  <a:lnTo>
                    <a:pt x="14" y="18"/>
                  </a:lnTo>
                  <a:lnTo>
                    <a:pt x="17"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1" name="Freeform 91"/>
            <p:cNvSpPr>
              <a:spLocks/>
            </p:cNvSpPr>
            <p:nvPr/>
          </p:nvSpPr>
          <p:spPr bwMode="auto">
            <a:xfrm>
              <a:off x="2973" y="1844"/>
              <a:ext cx="17" cy="19"/>
            </a:xfrm>
            <a:custGeom>
              <a:avLst/>
              <a:gdLst/>
              <a:ahLst/>
              <a:cxnLst>
                <a:cxn ang="0">
                  <a:pos x="0" y="0"/>
                </a:cxn>
                <a:cxn ang="0">
                  <a:pos x="15" y="17"/>
                </a:cxn>
                <a:cxn ang="0">
                  <a:pos x="16" y="18"/>
                </a:cxn>
              </a:cxnLst>
              <a:rect l="0" t="0" r="r" b="b"/>
              <a:pathLst>
                <a:path w="17" h="19">
                  <a:moveTo>
                    <a:pt x="0" y="0"/>
                  </a:moveTo>
                  <a:lnTo>
                    <a:pt x="15"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2" name="Freeform 92"/>
            <p:cNvSpPr>
              <a:spLocks/>
            </p:cNvSpPr>
            <p:nvPr/>
          </p:nvSpPr>
          <p:spPr bwMode="auto">
            <a:xfrm>
              <a:off x="2985" y="1854"/>
              <a:ext cx="17" cy="20"/>
            </a:xfrm>
            <a:custGeom>
              <a:avLst/>
              <a:gdLst/>
              <a:ahLst/>
              <a:cxnLst>
                <a:cxn ang="0">
                  <a:pos x="0" y="0"/>
                </a:cxn>
                <a:cxn ang="0">
                  <a:pos x="15" y="18"/>
                </a:cxn>
                <a:cxn ang="0">
                  <a:pos x="16" y="19"/>
                </a:cxn>
              </a:cxnLst>
              <a:rect l="0" t="0" r="r" b="b"/>
              <a:pathLst>
                <a:path w="17" h="20">
                  <a:moveTo>
                    <a:pt x="0" y="0"/>
                  </a:moveTo>
                  <a:lnTo>
                    <a:pt x="15"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3" name="Freeform 93"/>
            <p:cNvSpPr>
              <a:spLocks/>
            </p:cNvSpPr>
            <p:nvPr/>
          </p:nvSpPr>
          <p:spPr bwMode="auto">
            <a:xfrm>
              <a:off x="2994" y="1863"/>
              <a:ext cx="18" cy="20"/>
            </a:xfrm>
            <a:custGeom>
              <a:avLst/>
              <a:gdLst/>
              <a:ahLst/>
              <a:cxnLst>
                <a:cxn ang="0">
                  <a:pos x="0" y="0"/>
                </a:cxn>
                <a:cxn ang="0">
                  <a:pos x="15" y="18"/>
                </a:cxn>
                <a:cxn ang="0">
                  <a:pos x="17" y="19"/>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4" name="Freeform 94"/>
            <p:cNvSpPr>
              <a:spLocks/>
            </p:cNvSpPr>
            <p:nvPr/>
          </p:nvSpPr>
          <p:spPr bwMode="auto">
            <a:xfrm>
              <a:off x="3005" y="1875"/>
              <a:ext cx="17" cy="21"/>
            </a:xfrm>
            <a:custGeom>
              <a:avLst/>
              <a:gdLst/>
              <a:ahLst/>
              <a:cxnLst>
                <a:cxn ang="0">
                  <a:pos x="0" y="0"/>
                </a:cxn>
                <a:cxn ang="0">
                  <a:pos x="15" y="18"/>
                </a:cxn>
                <a:cxn ang="0">
                  <a:pos x="16" y="20"/>
                </a:cxn>
              </a:cxnLst>
              <a:rect l="0" t="0" r="r" b="b"/>
              <a:pathLst>
                <a:path w="17" h="21">
                  <a:moveTo>
                    <a:pt x="0" y="0"/>
                  </a:moveTo>
                  <a:lnTo>
                    <a:pt x="15"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5" name="Freeform 95"/>
            <p:cNvSpPr>
              <a:spLocks/>
            </p:cNvSpPr>
            <p:nvPr/>
          </p:nvSpPr>
          <p:spPr bwMode="auto">
            <a:xfrm>
              <a:off x="3015" y="1884"/>
              <a:ext cx="17" cy="21"/>
            </a:xfrm>
            <a:custGeom>
              <a:avLst/>
              <a:gdLst/>
              <a:ahLst/>
              <a:cxnLst>
                <a:cxn ang="0">
                  <a:pos x="0" y="0"/>
                </a:cxn>
                <a:cxn ang="0">
                  <a:pos x="13" y="19"/>
                </a:cxn>
                <a:cxn ang="0">
                  <a:pos x="16" y="20"/>
                </a:cxn>
              </a:cxnLst>
              <a:rect l="0" t="0" r="r" b="b"/>
              <a:pathLst>
                <a:path w="17" h="21">
                  <a:moveTo>
                    <a:pt x="0" y="0"/>
                  </a:moveTo>
                  <a:lnTo>
                    <a:pt x="13" y="19"/>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6" name="Freeform 96"/>
            <p:cNvSpPr>
              <a:spLocks/>
            </p:cNvSpPr>
            <p:nvPr/>
          </p:nvSpPr>
          <p:spPr bwMode="auto">
            <a:xfrm>
              <a:off x="3024" y="1896"/>
              <a:ext cx="18" cy="20"/>
            </a:xfrm>
            <a:custGeom>
              <a:avLst/>
              <a:gdLst/>
              <a:ahLst/>
              <a:cxnLst>
                <a:cxn ang="0">
                  <a:pos x="0" y="0"/>
                </a:cxn>
                <a:cxn ang="0">
                  <a:pos x="15" y="18"/>
                </a:cxn>
                <a:cxn ang="0">
                  <a:pos x="17" y="19"/>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7" name="Freeform 97"/>
            <p:cNvSpPr>
              <a:spLocks/>
            </p:cNvSpPr>
            <p:nvPr/>
          </p:nvSpPr>
          <p:spPr bwMode="auto">
            <a:xfrm>
              <a:off x="3034" y="1906"/>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8" name="Freeform 98"/>
            <p:cNvSpPr>
              <a:spLocks/>
            </p:cNvSpPr>
            <p:nvPr/>
          </p:nvSpPr>
          <p:spPr bwMode="auto">
            <a:xfrm>
              <a:off x="3044" y="1918"/>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19" name="Freeform 99"/>
            <p:cNvSpPr>
              <a:spLocks/>
            </p:cNvSpPr>
            <p:nvPr/>
          </p:nvSpPr>
          <p:spPr bwMode="auto">
            <a:xfrm>
              <a:off x="3058" y="1932"/>
              <a:ext cx="18" cy="20"/>
            </a:xfrm>
            <a:custGeom>
              <a:avLst/>
              <a:gdLst/>
              <a:ahLst/>
              <a:cxnLst>
                <a:cxn ang="0">
                  <a:pos x="0" y="0"/>
                </a:cxn>
                <a:cxn ang="0">
                  <a:pos x="16" y="18"/>
                </a:cxn>
                <a:cxn ang="0">
                  <a:pos x="17" y="19"/>
                </a:cxn>
              </a:cxnLst>
              <a:rect l="0" t="0" r="r" b="b"/>
              <a:pathLst>
                <a:path w="18" h="20">
                  <a:moveTo>
                    <a:pt x="0" y="0"/>
                  </a:moveTo>
                  <a:lnTo>
                    <a:pt x="16" y="18"/>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0" name="Freeform 100"/>
            <p:cNvSpPr>
              <a:spLocks/>
            </p:cNvSpPr>
            <p:nvPr/>
          </p:nvSpPr>
          <p:spPr bwMode="auto">
            <a:xfrm>
              <a:off x="3071" y="1947"/>
              <a:ext cx="18" cy="20"/>
            </a:xfrm>
            <a:custGeom>
              <a:avLst/>
              <a:gdLst/>
              <a:ahLst/>
              <a:cxnLst>
                <a:cxn ang="0">
                  <a:pos x="0" y="0"/>
                </a:cxn>
                <a:cxn ang="0">
                  <a:pos x="16" y="17"/>
                </a:cxn>
                <a:cxn ang="0">
                  <a:pos x="17" y="19"/>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1" name="Freeform 101"/>
            <p:cNvSpPr>
              <a:spLocks/>
            </p:cNvSpPr>
            <p:nvPr/>
          </p:nvSpPr>
          <p:spPr bwMode="auto">
            <a:xfrm>
              <a:off x="3082" y="1962"/>
              <a:ext cx="17" cy="19"/>
            </a:xfrm>
            <a:custGeom>
              <a:avLst/>
              <a:gdLst/>
              <a:ahLst/>
              <a:cxnLst>
                <a:cxn ang="0">
                  <a:pos x="0" y="0"/>
                </a:cxn>
                <a:cxn ang="0">
                  <a:pos x="15" y="17"/>
                </a:cxn>
                <a:cxn ang="0">
                  <a:pos x="16" y="18"/>
                </a:cxn>
              </a:cxnLst>
              <a:rect l="0" t="0" r="r" b="b"/>
              <a:pathLst>
                <a:path w="17" h="19">
                  <a:moveTo>
                    <a:pt x="0" y="0"/>
                  </a:moveTo>
                  <a:lnTo>
                    <a:pt x="15"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2" name="Freeform 102"/>
            <p:cNvSpPr>
              <a:spLocks/>
            </p:cNvSpPr>
            <p:nvPr/>
          </p:nvSpPr>
          <p:spPr bwMode="auto">
            <a:xfrm>
              <a:off x="3097" y="1976"/>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3" name="Freeform 103"/>
            <p:cNvSpPr>
              <a:spLocks/>
            </p:cNvSpPr>
            <p:nvPr/>
          </p:nvSpPr>
          <p:spPr bwMode="auto">
            <a:xfrm>
              <a:off x="3108" y="1991"/>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4" name="Freeform 104"/>
            <p:cNvSpPr>
              <a:spLocks/>
            </p:cNvSpPr>
            <p:nvPr/>
          </p:nvSpPr>
          <p:spPr bwMode="auto">
            <a:xfrm>
              <a:off x="3118" y="2007"/>
              <a:ext cx="17" cy="19"/>
            </a:xfrm>
            <a:custGeom>
              <a:avLst/>
              <a:gdLst/>
              <a:ahLst/>
              <a:cxnLst>
                <a:cxn ang="0">
                  <a:pos x="0" y="0"/>
                </a:cxn>
                <a:cxn ang="0">
                  <a:pos x="14" y="17"/>
                </a:cxn>
                <a:cxn ang="0">
                  <a:pos x="16" y="18"/>
                </a:cxn>
              </a:cxnLst>
              <a:rect l="0" t="0" r="r" b="b"/>
              <a:pathLst>
                <a:path w="17" h="19">
                  <a:moveTo>
                    <a:pt x="0" y="0"/>
                  </a:moveTo>
                  <a:lnTo>
                    <a:pt x="14"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5" name="Freeform 105"/>
            <p:cNvSpPr>
              <a:spLocks/>
            </p:cNvSpPr>
            <p:nvPr/>
          </p:nvSpPr>
          <p:spPr bwMode="auto">
            <a:xfrm>
              <a:off x="3131" y="2021"/>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6" name="Freeform 106"/>
            <p:cNvSpPr>
              <a:spLocks/>
            </p:cNvSpPr>
            <p:nvPr/>
          </p:nvSpPr>
          <p:spPr bwMode="auto">
            <a:xfrm>
              <a:off x="3142" y="2036"/>
              <a:ext cx="19" cy="20"/>
            </a:xfrm>
            <a:custGeom>
              <a:avLst/>
              <a:gdLst/>
              <a:ahLst/>
              <a:cxnLst>
                <a:cxn ang="0">
                  <a:pos x="0" y="0"/>
                </a:cxn>
                <a:cxn ang="0">
                  <a:pos x="17" y="18"/>
                </a:cxn>
                <a:cxn ang="0">
                  <a:pos x="18" y="19"/>
                </a:cxn>
              </a:cxnLst>
              <a:rect l="0" t="0" r="r" b="b"/>
              <a:pathLst>
                <a:path w="19" h="20">
                  <a:moveTo>
                    <a:pt x="0" y="0"/>
                  </a:moveTo>
                  <a:lnTo>
                    <a:pt x="17" y="18"/>
                  </a:lnTo>
                  <a:lnTo>
                    <a:pt x="18"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7" name="Freeform 107"/>
            <p:cNvSpPr>
              <a:spLocks/>
            </p:cNvSpPr>
            <p:nvPr/>
          </p:nvSpPr>
          <p:spPr bwMode="auto">
            <a:xfrm>
              <a:off x="3156" y="2051"/>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8" name="Freeform 108"/>
            <p:cNvSpPr>
              <a:spLocks/>
            </p:cNvSpPr>
            <p:nvPr/>
          </p:nvSpPr>
          <p:spPr bwMode="auto">
            <a:xfrm>
              <a:off x="3167" y="2066"/>
              <a:ext cx="17" cy="20"/>
            </a:xfrm>
            <a:custGeom>
              <a:avLst/>
              <a:gdLst/>
              <a:ahLst/>
              <a:cxnLst>
                <a:cxn ang="0">
                  <a:pos x="0" y="0"/>
                </a:cxn>
                <a:cxn ang="0">
                  <a:pos x="15" y="18"/>
                </a:cxn>
                <a:cxn ang="0">
                  <a:pos x="16" y="19"/>
                </a:cxn>
              </a:cxnLst>
              <a:rect l="0" t="0" r="r" b="b"/>
              <a:pathLst>
                <a:path w="17" h="20">
                  <a:moveTo>
                    <a:pt x="0" y="0"/>
                  </a:moveTo>
                  <a:lnTo>
                    <a:pt x="15"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29" name="Freeform 109"/>
            <p:cNvSpPr>
              <a:spLocks/>
            </p:cNvSpPr>
            <p:nvPr/>
          </p:nvSpPr>
          <p:spPr bwMode="auto">
            <a:xfrm>
              <a:off x="3181" y="2082"/>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0" name="Freeform 110"/>
            <p:cNvSpPr>
              <a:spLocks/>
            </p:cNvSpPr>
            <p:nvPr/>
          </p:nvSpPr>
          <p:spPr bwMode="auto">
            <a:xfrm>
              <a:off x="3191" y="2096"/>
              <a:ext cx="18" cy="20"/>
            </a:xfrm>
            <a:custGeom>
              <a:avLst/>
              <a:gdLst/>
              <a:ahLst/>
              <a:cxnLst>
                <a:cxn ang="0">
                  <a:pos x="0" y="0"/>
                </a:cxn>
                <a:cxn ang="0">
                  <a:pos x="16" y="18"/>
                </a:cxn>
                <a:cxn ang="0">
                  <a:pos x="17" y="19"/>
                </a:cxn>
              </a:cxnLst>
              <a:rect l="0" t="0" r="r" b="b"/>
              <a:pathLst>
                <a:path w="18" h="20">
                  <a:moveTo>
                    <a:pt x="0" y="0"/>
                  </a:moveTo>
                  <a:lnTo>
                    <a:pt x="16" y="18"/>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1" name="Freeform 111"/>
            <p:cNvSpPr>
              <a:spLocks/>
            </p:cNvSpPr>
            <p:nvPr/>
          </p:nvSpPr>
          <p:spPr bwMode="auto">
            <a:xfrm>
              <a:off x="3203" y="2110"/>
              <a:ext cx="17" cy="20"/>
            </a:xfrm>
            <a:custGeom>
              <a:avLst/>
              <a:gdLst/>
              <a:ahLst/>
              <a:cxnLst>
                <a:cxn ang="0">
                  <a:pos x="0" y="0"/>
                </a:cxn>
                <a:cxn ang="0">
                  <a:pos x="15" y="17"/>
                </a:cxn>
                <a:cxn ang="0">
                  <a:pos x="16" y="19"/>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2" name="Freeform 112"/>
            <p:cNvSpPr>
              <a:spLocks/>
            </p:cNvSpPr>
            <p:nvPr/>
          </p:nvSpPr>
          <p:spPr bwMode="auto">
            <a:xfrm>
              <a:off x="3213" y="2125"/>
              <a:ext cx="17" cy="20"/>
            </a:xfrm>
            <a:custGeom>
              <a:avLst/>
              <a:gdLst/>
              <a:ahLst/>
              <a:cxnLst>
                <a:cxn ang="0">
                  <a:pos x="0" y="0"/>
                </a:cxn>
                <a:cxn ang="0">
                  <a:pos x="15" y="18"/>
                </a:cxn>
                <a:cxn ang="0">
                  <a:pos x="16" y="19"/>
                </a:cxn>
              </a:cxnLst>
              <a:rect l="0" t="0" r="r" b="b"/>
              <a:pathLst>
                <a:path w="17" h="20">
                  <a:moveTo>
                    <a:pt x="0" y="0"/>
                  </a:moveTo>
                  <a:lnTo>
                    <a:pt x="15"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3" name="Freeform 113"/>
            <p:cNvSpPr>
              <a:spLocks/>
            </p:cNvSpPr>
            <p:nvPr/>
          </p:nvSpPr>
          <p:spPr bwMode="auto">
            <a:xfrm>
              <a:off x="3225" y="2140"/>
              <a:ext cx="17" cy="20"/>
            </a:xfrm>
            <a:custGeom>
              <a:avLst/>
              <a:gdLst/>
              <a:ahLst/>
              <a:cxnLst>
                <a:cxn ang="0">
                  <a:pos x="0" y="0"/>
                </a:cxn>
                <a:cxn ang="0">
                  <a:pos x="15" y="17"/>
                </a:cxn>
                <a:cxn ang="0">
                  <a:pos x="16" y="19"/>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4" name="Freeform 114"/>
            <p:cNvSpPr>
              <a:spLocks/>
            </p:cNvSpPr>
            <p:nvPr/>
          </p:nvSpPr>
          <p:spPr bwMode="auto">
            <a:xfrm>
              <a:off x="3235" y="2154"/>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5" name="Freeform 115"/>
            <p:cNvSpPr>
              <a:spLocks/>
            </p:cNvSpPr>
            <p:nvPr/>
          </p:nvSpPr>
          <p:spPr bwMode="auto">
            <a:xfrm>
              <a:off x="3246" y="2170"/>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6" name="Freeform 116"/>
            <p:cNvSpPr>
              <a:spLocks/>
            </p:cNvSpPr>
            <p:nvPr/>
          </p:nvSpPr>
          <p:spPr bwMode="auto">
            <a:xfrm>
              <a:off x="3256" y="2185"/>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7" name="Freeform 117"/>
            <p:cNvSpPr>
              <a:spLocks/>
            </p:cNvSpPr>
            <p:nvPr/>
          </p:nvSpPr>
          <p:spPr bwMode="auto">
            <a:xfrm>
              <a:off x="3268" y="2201"/>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8" name="Freeform 118"/>
            <p:cNvSpPr>
              <a:spLocks/>
            </p:cNvSpPr>
            <p:nvPr/>
          </p:nvSpPr>
          <p:spPr bwMode="auto">
            <a:xfrm>
              <a:off x="3275" y="2217"/>
              <a:ext cx="19" cy="19"/>
            </a:xfrm>
            <a:custGeom>
              <a:avLst/>
              <a:gdLst/>
              <a:ahLst/>
              <a:cxnLst>
                <a:cxn ang="0">
                  <a:pos x="0" y="0"/>
                </a:cxn>
                <a:cxn ang="0">
                  <a:pos x="16" y="17"/>
                </a:cxn>
                <a:cxn ang="0">
                  <a:pos x="18" y="18"/>
                </a:cxn>
              </a:cxnLst>
              <a:rect l="0" t="0" r="r" b="b"/>
              <a:pathLst>
                <a:path w="19" h="19">
                  <a:moveTo>
                    <a:pt x="0" y="0"/>
                  </a:moveTo>
                  <a:lnTo>
                    <a:pt x="16" y="17"/>
                  </a:lnTo>
                  <a:lnTo>
                    <a:pt x="18"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39" name="Freeform 119"/>
            <p:cNvSpPr>
              <a:spLocks/>
            </p:cNvSpPr>
            <p:nvPr/>
          </p:nvSpPr>
          <p:spPr bwMode="auto">
            <a:xfrm>
              <a:off x="3283" y="2228"/>
              <a:ext cx="18" cy="20"/>
            </a:xfrm>
            <a:custGeom>
              <a:avLst/>
              <a:gdLst/>
              <a:ahLst/>
              <a:cxnLst>
                <a:cxn ang="0">
                  <a:pos x="0" y="0"/>
                </a:cxn>
                <a:cxn ang="0">
                  <a:pos x="15" y="18"/>
                </a:cxn>
                <a:cxn ang="0">
                  <a:pos x="17" y="19"/>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0" name="Freeform 120"/>
            <p:cNvSpPr>
              <a:spLocks/>
            </p:cNvSpPr>
            <p:nvPr/>
          </p:nvSpPr>
          <p:spPr bwMode="auto">
            <a:xfrm>
              <a:off x="3293" y="2240"/>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1" name="Freeform 121"/>
            <p:cNvSpPr>
              <a:spLocks/>
            </p:cNvSpPr>
            <p:nvPr/>
          </p:nvSpPr>
          <p:spPr bwMode="auto">
            <a:xfrm>
              <a:off x="3299" y="2252"/>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2" name="Freeform 122"/>
            <p:cNvSpPr>
              <a:spLocks/>
            </p:cNvSpPr>
            <p:nvPr/>
          </p:nvSpPr>
          <p:spPr bwMode="auto">
            <a:xfrm>
              <a:off x="3305" y="2265"/>
              <a:ext cx="18" cy="19"/>
            </a:xfrm>
            <a:custGeom>
              <a:avLst/>
              <a:gdLst/>
              <a:ahLst/>
              <a:cxnLst>
                <a:cxn ang="0">
                  <a:pos x="0" y="0"/>
                </a:cxn>
                <a:cxn ang="0">
                  <a:pos x="14" y="17"/>
                </a:cxn>
                <a:cxn ang="0">
                  <a:pos x="17" y="18"/>
                </a:cxn>
              </a:cxnLst>
              <a:rect l="0" t="0" r="r" b="b"/>
              <a:pathLst>
                <a:path w="18" h="19">
                  <a:moveTo>
                    <a:pt x="0" y="0"/>
                  </a:moveTo>
                  <a:lnTo>
                    <a:pt x="14" y="17"/>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3" name="Freeform 123"/>
            <p:cNvSpPr>
              <a:spLocks/>
            </p:cNvSpPr>
            <p:nvPr/>
          </p:nvSpPr>
          <p:spPr bwMode="auto">
            <a:xfrm>
              <a:off x="3315" y="2276"/>
              <a:ext cx="18" cy="20"/>
            </a:xfrm>
            <a:custGeom>
              <a:avLst/>
              <a:gdLst/>
              <a:ahLst/>
              <a:cxnLst>
                <a:cxn ang="0">
                  <a:pos x="0" y="0"/>
                </a:cxn>
                <a:cxn ang="0">
                  <a:pos x="15" y="17"/>
                </a:cxn>
                <a:cxn ang="0">
                  <a:pos x="17" y="19"/>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4" name="Freeform 124"/>
            <p:cNvSpPr>
              <a:spLocks/>
            </p:cNvSpPr>
            <p:nvPr/>
          </p:nvSpPr>
          <p:spPr bwMode="auto">
            <a:xfrm>
              <a:off x="3322" y="2289"/>
              <a:ext cx="17" cy="19"/>
            </a:xfrm>
            <a:custGeom>
              <a:avLst/>
              <a:gdLst/>
              <a:ahLst/>
              <a:cxnLst>
                <a:cxn ang="0">
                  <a:pos x="0" y="0"/>
                </a:cxn>
                <a:cxn ang="0">
                  <a:pos x="14" y="17"/>
                </a:cxn>
                <a:cxn ang="0">
                  <a:pos x="16" y="18"/>
                </a:cxn>
              </a:cxnLst>
              <a:rect l="0" t="0" r="r" b="b"/>
              <a:pathLst>
                <a:path w="17" h="19">
                  <a:moveTo>
                    <a:pt x="0" y="0"/>
                  </a:moveTo>
                  <a:lnTo>
                    <a:pt x="14"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5" name="Freeform 125"/>
            <p:cNvSpPr>
              <a:spLocks/>
            </p:cNvSpPr>
            <p:nvPr/>
          </p:nvSpPr>
          <p:spPr bwMode="auto">
            <a:xfrm>
              <a:off x="3327" y="2302"/>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6" name="Freeform 126"/>
            <p:cNvSpPr>
              <a:spLocks/>
            </p:cNvSpPr>
            <p:nvPr/>
          </p:nvSpPr>
          <p:spPr bwMode="auto">
            <a:xfrm>
              <a:off x="3336" y="2315"/>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7" name="Freeform 127"/>
            <p:cNvSpPr>
              <a:spLocks/>
            </p:cNvSpPr>
            <p:nvPr/>
          </p:nvSpPr>
          <p:spPr bwMode="auto">
            <a:xfrm>
              <a:off x="3343" y="2326"/>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8" name="Freeform 128"/>
            <p:cNvSpPr>
              <a:spLocks/>
            </p:cNvSpPr>
            <p:nvPr/>
          </p:nvSpPr>
          <p:spPr bwMode="auto">
            <a:xfrm>
              <a:off x="3349" y="2339"/>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49" name="Freeform 129"/>
            <p:cNvSpPr>
              <a:spLocks/>
            </p:cNvSpPr>
            <p:nvPr/>
          </p:nvSpPr>
          <p:spPr bwMode="auto">
            <a:xfrm>
              <a:off x="3355" y="2349"/>
              <a:ext cx="17" cy="21"/>
            </a:xfrm>
            <a:custGeom>
              <a:avLst/>
              <a:gdLst/>
              <a:ahLst/>
              <a:cxnLst>
                <a:cxn ang="0">
                  <a:pos x="0" y="0"/>
                </a:cxn>
                <a:cxn ang="0">
                  <a:pos x="10" y="18"/>
                </a:cxn>
                <a:cxn ang="0">
                  <a:pos x="16" y="20"/>
                </a:cxn>
              </a:cxnLst>
              <a:rect l="0" t="0" r="r" b="b"/>
              <a:pathLst>
                <a:path w="17" h="21">
                  <a:moveTo>
                    <a:pt x="0" y="0"/>
                  </a:moveTo>
                  <a:lnTo>
                    <a:pt x="10"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0" name="Freeform 130"/>
            <p:cNvSpPr>
              <a:spLocks/>
            </p:cNvSpPr>
            <p:nvPr/>
          </p:nvSpPr>
          <p:spPr bwMode="auto">
            <a:xfrm>
              <a:off x="3359" y="2358"/>
              <a:ext cx="17" cy="19"/>
            </a:xfrm>
            <a:custGeom>
              <a:avLst/>
              <a:gdLst/>
              <a:ahLst/>
              <a:cxnLst>
                <a:cxn ang="0">
                  <a:pos x="0" y="0"/>
                </a:cxn>
                <a:cxn ang="0">
                  <a:pos x="13" y="17"/>
                </a:cxn>
                <a:cxn ang="0">
                  <a:pos x="16" y="18"/>
                </a:cxn>
              </a:cxnLst>
              <a:rect l="0" t="0" r="r" b="b"/>
              <a:pathLst>
                <a:path w="17" h="19">
                  <a:moveTo>
                    <a:pt x="0" y="0"/>
                  </a:moveTo>
                  <a:lnTo>
                    <a:pt x="13"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1" name="Freeform 131"/>
            <p:cNvSpPr>
              <a:spLocks/>
            </p:cNvSpPr>
            <p:nvPr/>
          </p:nvSpPr>
          <p:spPr bwMode="auto">
            <a:xfrm>
              <a:off x="3363" y="2368"/>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2" name="Freeform 132"/>
            <p:cNvSpPr>
              <a:spLocks/>
            </p:cNvSpPr>
            <p:nvPr/>
          </p:nvSpPr>
          <p:spPr bwMode="auto">
            <a:xfrm>
              <a:off x="3368" y="2375"/>
              <a:ext cx="17" cy="20"/>
            </a:xfrm>
            <a:custGeom>
              <a:avLst/>
              <a:gdLst/>
              <a:ahLst/>
              <a:cxnLst>
                <a:cxn ang="0">
                  <a:pos x="0" y="0"/>
                </a:cxn>
                <a:cxn ang="0">
                  <a:pos x="12" y="18"/>
                </a:cxn>
                <a:cxn ang="0">
                  <a:pos x="16" y="19"/>
                </a:cxn>
              </a:cxnLst>
              <a:rect l="0" t="0" r="r" b="b"/>
              <a:pathLst>
                <a:path w="17" h="20">
                  <a:moveTo>
                    <a:pt x="0" y="0"/>
                  </a:moveTo>
                  <a:lnTo>
                    <a:pt x="12"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3" name="Freeform 133"/>
            <p:cNvSpPr>
              <a:spLocks/>
            </p:cNvSpPr>
            <p:nvPr/>
          </p:nvSpPr>
          <p:spPr bwMode="auto">
            <a:xfrm>
              <a:off x="3370" y="2386"/>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4" name="Freeform 134"/>
            <p:cNvSpPr>
              <a:spLocks/>
            </p:cNvSpPr>
            <p:nvPr/>
          </p:nvSpPr>
          <p:spPr bwMode="auto">
            <a:xfrm>
              <a:off x="3376" y="2396"/>
              <a:ext cx="17" cy="20"/>
            </a:xfrm>
            <a:custGeom>
              <a:avLst/>
              <a:gdLst/>
              <a:ahLst/>
              <a:cxnLst>
                <a:cxn ang="0">
                  <a:pos x="0" y="0"/>
                </a:cxn>
                <a:cxn ang="0">
                  <a:pos x="12" y="17"/>
                </a:cxn>
                <a:cxn ang="0">
                  <a:pos x="16" y="19"/>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5" name="Freeform 135"/>
            <p:cNvSpPr>
              <a:spLocks/>
            </p:cNvSpPr>
            <p:nvPr/>
          </p:nvSpPr>
          <p:spPr bwMode="auto">
            <a:xfrm>
              <a:off x="3380" y="2404"/>
              <a:ext cx="17" cy="19"/>
            </a:xfrm>
            <a:custGeom>
              <a:avLst/>
              <a:gdLst/>
              <a:ahLst/>
              <a:cxnLst>
                <a:cxn ang="0">
                  <a:pos x="0" y="0"/>
                </a:cxn>
                <a:cxn ang="0">
                  <a:pos x="11" y="17"/>
                </a:cxn>
                <a:cxn ang="0">
                  <a:pos x="16" y="18"/>
                </a:cxn>
              </a:cxnLst>
              <a:rect l="0" t="0" r="r" b="b"/>
              <a:pathLst>
                <a:path w="17" h="19">
                  <a:moveTo>
                    <a:pt x="0" y="0"/>
                  </a:moveTo>
                  <a:lnTo>
                    <a:pt x="11"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6" name="Freeform 136"/>
            <p:cNvSpPr>
              <a:spLocks/>
            </p:cNvSpPr>
            <p:nvPr/>
          </p:nvSpPr>
          <p:spPr bwMode="auto">
            <a:xfrm>
              <a:off x="3384" y="2414"/>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7" name="Freeform 137"/>
            <p:cNvSpPr>
              <a:spLocks/>
            </p:cNvSpPr>
            <p:nvPr/>
          </p:nvSpPr>
          <p:spPr bwMode="auto">
            <a:xfrm>
              <a:off x="3387" y="2423"/>
              <a:ext cx="18" cy="20"/>
            </a:xfrm>
            <a:custGeom>
              <a:avLst/>
              <a:gdLst/>
              <a:ahLst/>
              <a:cxnLst>
                <a:cxn ang="0">
                  <a:pos x="0" y="0"/>
                </a:cxn>
                <a:cxn ang="0">
                  <a:pos x="15" y="17"/>
                </a:cxn>
                <a:cxn ang="0">
                  <a:pos x="17" y="19"/>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8" name="Freeform 138"/>
            <p:cNvSpPr>
              <a:spLocks/>
            </p:cNvSpPr>
            <p:nvPr/>
          </p:nvSpPr>
          <p:spPr bwMode="auto">
            <a:xfrm>
              <a:off x="3394" y="2433"/>
              <a:ext cx="17" cy="20"/>
            </a:xfrm>
            <a:custGeom>
              <a:avLst/>
              <a:gdLst/>
              <a:ahLst/>
              <a:cxnLst>
                <a:cxn ang="0">
                  <a:pos x="0" y="0"/>
                </a:cxn>
                <a:cxn ang="0">
                  <a:pos x="9" y="17"/>
                </a:cxn>
                <a:cxn ang="0">
                  <a:pos x="16" y="19"/>
                </a:cxn>
              </a:cxnLst>
              <a:rect l="0" t="0" r="r" b="b"/>
              <a:pathLst>
                <a:path w="17" h="20">
                  <a:moveTo>
                    <a:pt x="0" y="0"/>
                  </a:moveTo>
                  <a:lnTo>
                    <a:pt x="9"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59" name="Freeform 139"/>
            <p:cNvSpPr>
              <a:spLocks/>
            </p:cNvSpPr>
            <p:nvPr/>
          </p:nvSpPr>
          <p:spPr bwMode="auto">
            <a:xfrm>
              <a:off x="3397" y="2440"/>
              <a:ext cx="17" cy="20"/>
            </a:xfrm>
            <a:custGeom>
              <a:avLst/>
              <a:gdLst/>
              <a:ahLst/>
              <a:cxnLst>
                <a:cxn ang="0">
                  <a:pos x="0" y="0"/>
                </a:cxn>
                <a:cxn ang="0">
                  <a:pos x="13" y="15"/>
                </a:cxn>
                <a:cxn ang="0">
                  <a:pos x="16" y="19"/>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0" name="Freeform 140"/>
            <p:cNvSpPr>
              <a:spLocks/>
            </p:cNvSpPr>
            <p:nvPr/>
          </p:nvSpPr>
          <p:spPr bwMode="auto">
            <a:xfrm>
              <a:off x="3402" y="2446"/>
              <a:ext cx="17" cy="20"/>
            </a:xfrm>
            <a:custGeom>
              <a:avLst/>
              <a:gdLst/>
              <a:ahLst/>
              <a:cxnLst>
                <a:cxn ang="0">
                  <a:pos x="0" y="0"/>
                </a:cxn>
                <a:cxn ang="0">
                  <a:pos x="13" y="15"/>
                </a:cxn>
                <a:cxn ang="0">
                  <a:pos x="16" y="19"/>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1" name="Freeform 141"/>
            <p:cNvSpPr>
              <a:spLocks/>
            </p:cNvSpPr>
            <p:nvPr/>
          </p:nvSpPr>
          <p:spPr bwMode="auto">
            <a:xfrm>
              <a:off x="3407" y="2453"/>
              <a:ext cx="17" cy="19"/>
            </a:xfrm>
            <a:custGeom>
              <a:avLst/>
              <a:gdLst/>
              <a:ahLst/>
              <a:cxnLst>
                <a:cxn ang="0">
                  <a:pos x="0" y="0"/>
                </a:cxn>
                <a:cxn ang="0">
                  <a:pos x="14" y="16"/>
                </a:cxn>
                <a:cxn ang="0">
                  <a:pos x="16" y="18"/>
                </a:cxn>
              </a:cxnLst>
              <a:rect l="0" t="0" r="r" b="b"/>
              <a:pathLst>
                <a:path w="17" h="19">
                  <a:moveTo>
                    <a:pt x="0" y="0"/>
                  </a:moveTo>
                  <a:lnTo>
                    <a:pt x="14"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2" name="Freeform 142"/>
            <p:cNvSpPr>
              <a:spLocks/>
            </p:cNvSpPr>
            <p:nvPr/>
          </p:nvSpPr>
          <p:spPr bwMode="auto">
            <a:xfrm>
              <a:off x="3412" y="2461"/>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3" name="Freeform 143"/>
            <p:cNvSpPr>
              <a:spLocks/>
            </p:cNvSpPr>
            <p:nvPr/>
          </p:nvSpPr>
          <p:spPr bwMode="auto">
            <a:xfrm>
              <a:off x="3419" y="2466"/>
              <a:ext cx="17" cy="21"/>
            </a:xfrm>
            <a:custGeom>
              <a:avLst/>
              <a:gdLst/>
              <a:ahLst/>
              <a:cxnLst>
                <a:cxn ang="0">
                  <a:pos x="0" y="0"/>
                </a:cxn>
                <a:cxn ang="0">
                  <a:pos x="13" y="18"/>
                </a:cxn>
                <a:cxn ang="0">
                  <a:pos x="16" y="20"/>
                </a:cxn>
              </a:cxnLst>
              <a:rect l="0" t="0" r="r" b="b"/>
              <a:pathLst>
                <a:path w="17" h="21">
                  <a:moveTo>
                    <a:pt x="0" y="0"/>
                  </a:moveTo>
                  <a:lnTo>
                    <a:pt x="13"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4" name="Freeform 144"/>
            <p:cNvSpPr>
              <a:spLocks/>
            </p:cNvSpPr>
            <p:nvPr/>
          </p:nvSpPr>
          <p:spPr bwMode="auto">
            <a:xfrm>
              <a:off x="3424" y="2474"/>
              <a:ext cx="17" cy="19"/>
            </a:xfrm>
            <a:custGeom>
              <a:avLst/>
              <a:gdLst/>
              <a:ahLst/>
              <a:cxnLst>
                <a:cxn ang="0">
                  <a:pos x="0" y="0"/>
                </a:cxn>
                <a:cxn ang="0">
                  <a:pos x="13" y="16"/>
                </a:cxn>
                <a:cxn ang="0">
                  <a:pos x="16" y="18"/>
                </a:cxn>
              </a:cxnLst>
              <a:rect l="0" t="0" r="r" b="b"/>
              <a:pathLst>
                <a:path w="17" h="19">
                  <a:moveTo>
                    <a:pt x="0" y="0"/>
                  </a:moveTo>
                  <a:lnTo>
                    <a:pt x="13"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5" name="Freeform 145"/>
            <p:cNvSpPr>
              <a:spLocks/>
            </p:cNvSpPr>
            <p:nvPr/>
          </p:nvSpPr>
          <p:spPr bwMode="auto">
            <a:xfrm>
              <a:off x="3429" y="2479"/>
              <a:ext cx="17" cy="21"/>
            </a:xfrm>
            <a:custGeom>
              <a:avLst/>
              <a:gdLst/>
              <a:ahLst/>
              <a:cxnLst>
                <a:cxn ang="0">
                  <a:pos x="0" y="0"/>
                </a:cxn>
                <a:cxn ang="0">
                  <a:pos x="13" y="18"/>
                </a:cxn>
                <a:cxn ang="0">
                  <a:pos x="16" y="20"/>
                </a:cxn>
              </a:cxnLst>
              <a:rect l="0" t="0" r="r" b="b"/>
              <a:pathLst>
                <a:path w="17" h="21">
                  <a:moveTo>
                    <a:pt x="0" y="0"/>
                  </a:moveTo>
                  <a:lnTo>
                    <a:pt x="13"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6" name="Freeform 146"/>
            <p:cNvSpPr>
              <a:spLocks/>
            </p:cNvSpPr>
            <p:nvPr/>
          </p:nvSpPr>
          <p:spPr bwMode="auto">
            <a:xfrm>
              <a:off x="3433" y="2487"/>
              <a:ext cx="17" cy="20"/>
            </a:xfrm>
            <a:custGeom>
              <a:avLst/>
              <a:gdLst/>
              <a:ahLst/>
              <a:cxnLst>
                <a:cxn ang="0">
                  <a:pos x="0" y="0"/>
                </a:cxn>
                <a:cxn ang="0">
                  <a:pos x="13" y="15"/>
                </a:cxn>
                <a:cxn ang="0">
                  <a:pos x="16" y="19"/>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7" name="Freeform 147"/>
            <p:cNvSpPr>
              <a:spLocks/>
            </p:cNvSpPr>
            <p:nvPr/>
          </p:nvSpPr>
          <p:spPr bwMode="auto">
            <a:xfrm>
              <a:off x="3438" y="2493"/>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8" name="Freeform 148"/>
            <p:cNvSpPr>
              <a:spLocks/>
            </p:cNvSpPr>
            <p:nvPr/>
          </p:nvSpPr>
          <p:spPr bwMode="auto">
            <a:xfrm>
              <a:off x="3443" y="2502"/>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69" name="Freeform 149"/>
            <p:cNvSpPr>
              <a:spLocks/>
            </p:cNvSpPr>
            <p:nvPr/>
          </p:nvSpPr>
          <p:spPr bwMode="auto">
            <a:xfrm>
              <a:off x="3450" y="2510"/>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0" name="Freeform 150"/>
            <p:cNvSpPr>
              <a:spLocks/>
            </p:cNvSpPr>
            <p:nvPr/>
          </p:nvSpPr>
          <p:spPr bwMode="auto">
            <a:xfrm>
              <a:off x="3454" y="2521"/>
              <a:ext cx="17" cy="19"/>
            </a:xfrm>
            <a:custGeom>
              <a:avLst/>
              <a:gdLst/>
              <a:ahLst/>
              <a:cxnLst>
                <a:cxn ang="0">
                  <a:pos x="0" y="0"/>
                </a:cxn>
                <a:cxn ang="0">
                  <a:pos x="12" y="17"/>
                </a:cxn>
                <a:cxn ang="0">
                  <a:pos x="16" y="18"/>
                </a:cxn>
              </a:cxnLst>
              <a:rect l="0" t="0" r="r" b="b"/>
              <a:pathLst>
                <a:path w="17" h="19">
                  <a:moveTo>
                    <a:pt x="0" y="0"/>
                  </a:moveTo>
                  <a:lnTo>
                    <a:pt x="12" y="17"/>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1" name="Freeform 151"/>
            <p:cNvSpPr>
              <a:spLocks/>
            </p:cNvSpPr>
            <p:nvPr/>
          </p:nvSpPr>
          <p:spPr bwMode="auto">
            <a:xfrm>
              <a:off x="3456" y="2531"/>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2" name="Freeform 152"/>
            <p:cNvSpPr>
              <a:spLocks/>
            </p:cNvSpPr>
            <p:nvPr/>
          </p:nvSpPr>
          <p:spPr bwMode="auto">
            <a:xfrm>
              <a:off x="3460" y="2539"/>
              <a:ext cx="17" cy="21"/>
            </a:xfrm>
            <a:custGeom>
              <a:avLst/>
              <a:gdLst/>
              <a:ahLst/>
              <a:cxnLst>
                <a:cxn ang="0">
                  <a:pos x="0" y="0"/>
                </a:cxn>
                <a:cxn ang="0">
                  <a:pos x="12" y="18"/>
                </a:cxn>
                <a:cxn ang="0">
                  <a:pos x="16" y="20"/>
                </a:cxn>
              </a:cxnLst>
              <a:rect l="0" t="0" r="r" b="b"/>
              <a:pathLst>
                <a:path w="17" h="21">
                  <a:moveTo>
                    <a:pt x="0" y="0"/>
                  </a:moveTo>
                  <a:lnTo>
                    <a:pt x="12"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3" name="Freeform 153"/>
            <p:cNvSpPr>
              <a:spLocks/>
            </p:cNvSpPr>
            <p:nvPr/>
          </p:nvSpPr>
          <p:spPr bwMode="auto">
            <a:xfrm>
              <a:off x="3465" y="2551"/>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4" name="Freeform 154"/>
            <p:cNvSpPr>
              <a:spLocks/>
            </p:cNvSpPr>
            <p:nvPr/>
          </p:nvSpPr>
          <p:spPr bwMode="auto">
            <a:xfrm>
              <a:off x="3470" y="2560"/>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5" name="Freeform 155"/>
            <p:cNvSpPr>
              <a:spLocks/>
            </p:cNvSpPr>
            <p:nvPr/>
          </p:nvSpPr>
          <p:spPr bwMode="auto">
            <a:xfrm>
              <a:off x="3473" y="2572"/>
              <a:ext cx="17" cy="20"/>
            </a:xfrm>
            <a:custGeom>
              <a:avLst/>
              <a:gdLst/>
              <a:ahLst/>
              <a:cxnLst>
                <a:cxn ang="0">
                  <a:pos x="0" y="0"/>
                </a:cxn>
                <a:cxn ang="0">
                  <a:pos x="12" y="16"/>
                </a:cxn>
                <a:cxn ang="0">
                  <a:pos x="16" y="19"/>
                </a:cxn>
              </a:cxnLst>
              <a:rect l="0" t="0" r="r" b="b"/>
              <a:pathLst>
                <a:path w="17" h="20">
                  <a:moveTo>
                    <a:pt x="0" y="0"/>
                  </a:moveTo>
                  <a:lnTo>
                    <a:pt x="12"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6" name="Freeform 156"/>
            <p:cNvSpPr>
              <a:spLocks/>
            </p:cNvSpPr>
            <p:nvPr/>
          </p:nvSpPr>
          <p:spPr bwMode="auto">
            <a:xfrm>
              <a:off x="3476" y="2581"/>
              <a:ext cx="18" cy="20"/>
            </a:xfrm>
            <a:custGeom>
              <a:avLst/>
              <a:gdLst/>
              <a:ahLst/>
              <a:cxnLst>
                <a:cxn ang="0">
                  <a:pos x="0" y="0"/>
                </a:cxn>
                <a:cxn ang="0">
                  <a:pos x="14" y="17"/>
                </a:cxn>
                <a:cxn ang="0">
                  <a:pos x="17" y="19"/>
                </a:cxn>
              </a:cxnLst>
              <a:rect l="0" t="0" r="r" b="b"/>
              <a:pathLst>
                <a:path w="18" h="20">
                  <a:moveTo>
                    <a:pt x="0" y="0"/>
                  </a:moveTo>
                  <a:lnTo>
                    <a:pt x="14"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7" name="Freeform 157"/>
            <p:cNvSpPr>
              <a:spLocks/>
            </p:cNvSpPr>
            <p:nvPr/>
          </p:nvSpPr>
          <p:spPr bwMode="auto">
            <a:xfrm>
              <a:off x="3481" y="2590"/>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8" name="Freeform 158"/>
            <p:cNvSpPr>
              <a:spLocks/>
            </p:cNvSpPr>
            <p:nvPr/>
          </p:nvSpPr>
          <p:spPr bwMode="auto">
            <a:xfrm>
              <a:off x="3488" y="2601"/>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79" name="Freeform 159"/>
            <p:cNvSpPr>
              <a:spLocks/>
            </p:cNvSpPr>
            <p:nvPr/>
          </p:nvSpPr>
          <p:spPr bwMode="auto">
            <a:xfrm>
              <a:off x="3494" y="2613"/>
              <a:ext cx="17" cy="19"/>
            </a:xfrm>
            <a:custGeom>
              <a:avLst/>
              <a:gdLst/>
              <a:ahLst/>
              <a:cxnLst>
                <a:cxn ang="0">
                  <a:pos x="0" y="0"/>
                </a:cxn>
                <a:cxn ang="0">
                  <a:pos x="14" y="15"/>
                </a:cxn>
                <a:cxn ang="0">
                  <a:pos x="16" y="18"/>
                </a:cxn>
              </a:cxnLst>
              <a:rect l="0" t="0" r="r" b="b"/>
              <a:pathLst>
                <a:path w="17" h="19">
                  <a:moveTo>
                    <a:pt x="0" y="0"/>
                  </a:moveTo>
                  <a:lnTo>
                    <a:pt x="14" y="15"/>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0" name="Freeform 160"/>
            <p:cNvSpPr>
              <a:spLocks/>
            </p:cNvSpPr>
            <p:nvPr/>
          </p:nvSpPr>
          <p:spPr bwMode="auto">
            <a:xfrm>
              <a:off x="3502" y="2623"/>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1" name="Freeform 161"/>
            <p:cNvSpPr>
              <a:spLocks/>
            </p:cNvSpPr>
            <p:nvPr/>
          </p:nvSpPr>
          <p:spPr bwMode="auto">
            <a:xfrm>
              <a:off x="3509" y="2632"/>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2" name="Freeform 162"/>
            <p:cNvSpPr>
              <a:spLocks/>
            </p:cNvSpPr>
            <p:nvPr/>
          </p:nvSpPr>
          <p:spPr bwMode="auto">
            <a:xfrm>
              <a:off x="3515" y="2644"/>
              <a:ext cx="18" cy="20"/>
            </a:xfrm>
            <a:custGeom>
              <a:avLst/>
              <a:gdLst/>
              <a:ahLst/>
              <a:cxnLst>
                <a:cxn ang="0">
                  <a:pos x="0" y="0"/>
                </a:cxn>
                <a:cxn ang="0">
                  <a:pos x="15" y="18"/>
                </a:cxn>
                <a:cxn ang="0">
                  <a:pos x="17" y="19"/>
                </a:cxn>
              </a:cxnLst>
              <a:rect l="0" t="0" r="r" b="b"/>
              <a:pathLst>
                <a:path w="18" h="20">
                  <a:moveTo>
                    <a:pt x="0" y="0"/>
                  </a:moveTo>
                  <a:lnTo>
                    <a:pt x="15" y="18"/>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3" name="Freeform 163"/>
            <p:cNvSpPr>
              <a:spLocks/>
            </p:cNvSpPr>
            <p:nvPr/>
          </p:nvSpPr>
          <p:spPr bwMode="auto">
            <a:xfrm>
              <a:off x="3524" y="2655"/>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4" name="Freeform 164"/>
            <p:cNvSpPr>
              <a:spLocks/>
            </p:cNvSpPr>
            <p:nvPr/>
          </p:nvSpPr>
          <p:spPr bwMode="auto">
            <a:xfrm>
              <a:off x="3532" y="2666"/>
              <a:ext cx="17" cy="20"/>
            </a:xfrm>
            <a:custGeom>
              <a:avLst/>
              <a:gdLst/>
              <a:ahLst/>
              <a:cxnLst>
                <a:cxn ang="0">
                  <a:pos x="0" y="0"/>
                </a:cxn>
                <a:cxn ang="0">
                  <a:pos x="14" y="18"/>
                </a:cxn>
                <a:cxn ang="0">
                  <a:pos x="16" y="19"/>
                </a:cxn>
              </a:cxnLst>
              <a:rect l="0" t="0" r="r" b="b"/>
              <a:pathLst>
                <a:path w="17" h="20">
                  <a:moveTo>
                    <a:pt x="0" y="0"/>
                  </a:moveTo>
                  <a:lnTo>
                    <a:pt x="14"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5" name="Freeform 165"/>
            <p:cNvSpPr>
              <a:spLocks/>
            </p:cNvSpPr>
            <p:nvPr/>
          </p:nvSpPr>
          <p:spPr bwMode="auto">
            <a:xfrm>
              <a:off x="3540" y="2676"/>
              <a:ext cx="18" cy="20"/>
            </a:xfrm>
            <a:custGeom>
              <a:avLst/>
              <a:gdLst/>
              <a:ahLst/>
              <a:cxnLst>
                <a:cxn ang="0">
                  <a:pos x="0" y="0"/>
                </a:cxn>
                <a:cxn ang="0">
                  <a:pos x="15" y="17"/>
                </a:cxn>
                <a:cxn ang="0">
                  <a:pos x="17" y="19"/>
                </a:cxn>
              </a:cxnLst>
              <a:rect l="0" t="0" r="r" b="b"/>
              <a:pathLst>
                <a:path w="18" h="20">
                  <a:moveTo>
                    <a:pt x="0" y="0"/>
                  </a:moveTo>
                  <a:lnTo>
                    <a:pt x="15"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6" name="Freeform 166"/>
            <p:cNvSpPr>
              <a:spLocks/>
            </p:cNvSpPr>
            <p:nvPr/>
          </p:nvSpPr>
          <p:spPr bwMode="auto">
            <a:xfrm>
              <a:off x="3549" y="2686"/>
              <a:ext cx="18" cy="19"/>
            </a:xfrm>
            <a:custGeom>
              <a:avLst/>
              <a:gdLst/>
              <a:ahLst/>
              <a:cxnLst>
                <a:cxn ang="0">
                  <a:pos x="0" y="0"/>
                </a:cxn>
                <a:cxn ang="0">
                  <a:pos x="15" y="17"/>
                </a:cxn>
                <a:cxn ang="0">
                  <a:pos x="17" y="18"/>
                </a:cxn>
              </a:cxnLst>
              <a:rect l="0" t="0" r="r" b="b"/>
              <a:pathLst>
                <a:path w="18" h="19">
                  <a:moveTo>
                    <a:pt x="0" y="0"/>
                  </a:moveTo>
                  <a:lnTo>
                    <a:pt x="15" y="17"/>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7" name="Freeform 167"/>
            <p:cNvSpPr>
              <a:spLocks/>
            </p:cNvSpPr>
            <p:nvPr/>
          </p:nvSpPr>
          <p:spPr bwMode="auto">
            <a:xfrm>
              <a:off x="3558" y="2695"/>
              <a:ext cx="17" cy="20"/>
            </a:xfrm>
            <a:custGeom>
              <a:avLst/>
              <a:gdLst/>
              <a:ahLst/>
              <a:cxnLst>
                <a:cxn ang="0">
                  <a:pos x="0" y="0"/>
                </a:cxn>
                <a:cxn ang="0">
                  <a:pos x="13" y="18"/>
                </a:cxn>
                <a:cxn ang="0">
                  <a:pos x="16" y="19"/>
                </a:cxn>
              </a:cxnLst>
              <a:rect l="0" t="0" r="r" b="b"/>
              <a:pathLst>
                <a:path w="17" h="20">
                  <a:moveTo>
                    <a:pt x="0" y="0"/>
                  </a:moveTo>
                  <a:lnTo>
                    <a:pt x="13" y="18"/>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8" name="Freeform 168"/>
            <p:cNvSpPr>
              <a:spLocks/>
            </p:cNvSpPr>
            <p:nvPr/>
          </p:nvSpPr>
          <p:spPr bwMode="auto">
            <a:xfrm>
              <a:off x="3566" y="2706"/>
              <a:ext cx="17" cy="20"/>
            </a:xfrm>
            <a:custGeom>
              <a:avLst/>
              <a:gdLst/>
              <a:ahLst/>
              <a:cxnLst>
                <a:cxn ang="0">
                  <a:pos x="0" y="0"/>
                </a:cxn>
                <a:cxn ang="0">
                  <a:pos x="12" y="17"/>
                </a:cxn>
                <a:cxn ang="0">
                  <a:pos x="16" y="19"/>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89" name="Freeform 169"/>
            <p:cNvSpPr>
              <a:spLocks/>
            </p:cNvSpPr>
            <p:nvPr/>
          </p:nvSpPr>
          <p:spPr bwMode="auto">
            <a:xfrm>
              <a:off x="3572" y="2712"/>
              <a:ext cx="17" cy="21"/>
            </a:xfrm>
            <a:custGeom>
              <a:avLst/>
              <a:gdLst/>
              <a:ahLst/>
              <a:cxnLst>
                <a:cxn ang="0">
                  <a:pos x="0" y="0"/>
                </a:cxn>
                <a:cxn ang="0">
                  <a:pos x="12" y="18"/>
                </a:cxn>
                <a:cxn ang="0">
                  <a:pos x="16" y="20"/>
                </a:cxn>
              </a:cxnLst>
              <a:rect l="0" t="0" r="r" b="b"/>
              <a:pathLst>
                <a:path w="17" h="21">
                  <a:moveTo>
                    <a:pt x="0" y="0"/>
                  </a:moveTo>
                  <a:lnTo>
                    <a:pt x="12"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0" name="Freeform 170"/>
            <p:cNvSpPr>
              <a:spLocks/>
            </p:cNvSpPr>
            <p:nvPr/>
          </p:nvSpPr>
          <p:spPr bwMode="auto">
            <a:xfrm>
              <a:off x="3579" y="2719"/>
              <a:ext cx="17" cy="20"/>
            </a:xfrm>
            <a:custGeom>
              <a:avLst/>
              <a:gdLst/>
              <a:ahLst/>
              <a:cxnLst>
                <a:cxn ang="0">
                  <a:pos x="0" y="0"/>
                </a:cxn>
                <a:cxn ang="0">
                  <a:pos x="11" y="17"/>
                </a:cxn>
                <a:cxn ang="0">
                  <a:pos x="16" y="19"/>
                </a:cxn>
              </a:cxnLst>
              <a:rect l="0" t="0" r="r" b="b"/>
              <a:pathLst>
                <a:path w="17" h="20">
                  <a:moveTo>
                    <a:pt x="0" y="0"/>
                  </a:moveTo>
                  <a:lnTo>
                    <a:pt x="11"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1" name="Freeform 171"/>
            <p:cNvSpPr>
              <a:spLocks/>
            </p:cNvSpPr>
            <p:nvPr/>
          </p:nvSpPr>
          <p:spPr bwMode="auto">
            <a:xfrm>
              <a:off x="3584" y="2724"/>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2" name="Freeform 172"/>
            <p:cNvSpPr>
              <a:spLocks/>
            </p:cNvSpPr>
            <p:nvPr/>
          </p:nvSpPr>
          <p:spPr bwMode="auto">
            <a:xfrm>
              <a:off x="3593" y="2732"/>
              <a:ext cx="17" cy="19"/>
            </a:xfrm>
            <a:custGeom>
              <a:avLst/>
              <a:gdLst/>
              <a:ahLst/>
              <a:cxnLst>
                <a:cxn ang="0">
                  <a:pos x="0" y="0"/>
                </a:cxn>
                <a:cxn ang="0">
                  <a:pos x="11" y="16"/>
                </a:cxn>
                <a:cxn ang="0">
                  <a:pos x="16" y="18"/>
                </a:cxn>
              </a:cxnLst>
              <a:rect l="0" t="0" r="r" b="b"/>
              <a:pathLst>
                <a:path w="17" h="19">
                  <a:moveTo>
                    <a:pt x="0" y="0"/>
                  </a:moveTo>
                  <a:lnTo>
                    <a:pt x="11"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3" name="Freeform 173"/>
            <p:cNvSpPr>
              <a:spLocks/>
            </p:cNvSpPr>
            <p:nvPr/>
          </p:nvSpPr>
          <p:spPr bwMode="auto">
            <a:xfrm>
              <a:off x="3598" y="2738"/>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4" name="Freeform 174"/>
            <p:cNvSpPr>
              <a:spLocks/>
            </p:cNvSpPr>
            <p:nvPr/>
          </p:nvSpPr>
          <p:spPr bwMode="auto">
            <a:xfrm>
              <a:off x="3606" y="2743"/>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5" name="Freeform 175"/>
            <p:cNvSpPr>
              <a:spLocks/>
            </p:cNvSpPr>
            <p:nvPr/>
          </p:nvSpPr>
          <p:spPr bwMode="auto">
            <a:xfrm>
              <a:off x="3612" y="2749"/>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6" name="Freeform 176"/>
            <p:cNvSpPr>
              <a:spLocks/>
            </p:cNvSpPr>
            <p:nvPr/>
          </p:nvSpPr>
          <p:spPr bwMode="auto">
            <a:xfrm>
              <a:off x="3620" y="2756"/>
              <a:ext cx="17" cy="19"/>
            </a:xfrm>
            <a:custGeom>
              <a:avLst/>
              <a:gdLst/>
              <a:ahLst/>
              <a:cxnLst>
                <a:cxn ang="0">
                  <a:pos x="0" y="0"/>
                </a:cxn>
                <a:cxn ang="0">
                  <a:pos x="13" y="16"/>
                </a:cxn>
                <a:cxn ang="0">
                  <a:pos x="16" y="18"/>
                </a:cxn>
              </a:cxnLst>
              <a:rect l="0" t="0" r="r" b="b"/>
              <a:pathLst>
                <a:path w="17" h="19">
                  <a:moveTo>
                    <a:pt x="0" y="0"/>
                  </a:moveTo>
                  <a:lnTo>
                    <a:pt x="13" y="16"/>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7" name="Freeform 177"/>
            <p:cNvSpPr>
              <a:spLocks/>
            </p:cNvSpPr>
            <p:nvPr/>
          </p:nvSpPr>
          <p:spPr bwMode="auto">
            <a:xfrm>
              <a:off x="3626" y="2761"/>
              <a:ext cx="17" cy="21"/>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8" name="Freeform 178"/>
            <p:cNvSpPr>
              <a:spLocks/>
            </p:cNvSpPr>
            <p:nvPr/>
          </p:nvSpPr>
          <p:spPr bwMode="auto">
            <a:xfrm>
              <a:off x="3632" y="2767"/>
              <a:ext cx="17" cy="21"/>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099" name="Freeform 179"/>
            <p:cNvSpPr>
              <a:spLocks/>
            </p:cNvSpPr>
            <p:nvPr/>
          </p:nvSpPr>
          <p:spPr bwMode="auto">
            <a:xfrm>
              <a:off x="3641" y="2774"/>
              <a:ext cx="17" cy="21"/>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0" name="Freeform 180"/>
            <p:cNvSpPr>
              <a:spLocks/>
            </p:cNvSpPr>
            <p:nvPr/>
          </p:nvSpPr>
          <p:spPr bwMode="auto">
            <a:xfrm>
              <a:off x="3651" y="2784"/>
              <a:ext cx="17" cy="20"/>
            </a:xfrm>
            <a:custGeom>
              <a:avLst/>
              <a:gdLst/>
              <a:ahLst/>
              <a:cxnLst>
                <a:cxn ang="0">
                  <a:pos x="0" y="0"/>
                </a:cxn>
                <a:cxn ang="0">
                  <a:pos x="13" y="17"/>
                </a:cxn>
                <a:cxn ang="0">
                  <a:pos x="16" y="19"/>
                </a:cxn>
              </a:cxnLst>
              <a:rect l="0" t="0" r="r" b="b"/>
              <a:pathLst>
                <a:path w="17" h="20">
                  <a:moveTo>
                    <a:pt x="0" y="0"/>
                  </a:moveTo>
                  <a:lnTo>
                    <a:pt x="13"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1" name="Freeform 181"/>
            <p:cNvSpPr>
              <a:spLocks/>
            </p:cNvSpPr>
            <p:nvPr/>
          </p:nvSpPr>
          <p:spPr bwMode="auto">
            <a:xfrm>
              <a:off x="3658" y="2790"/>
              <a:ext cx="17" cy="20"/>
            </a:xfrm>
            <a:custGeom>
              <a:avLst/>
              <a:gdLst/>
              <a:ahLst/>
              <a:cxnLst>
                <a:cxn ang="0">
                  <a:pos x="0" y="0"/>
                </a:cxn>
                <a:cxn ang="0">
                  <a:pos x="14" y="15"/>
                </a:cxn>
                <a:cxn ang="0">
                  <a:pos x="16" y="19"/>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2" name="Freeform 182"/>
            <p:cNvSpPr>
              <a:spLocks/>
            </p:cNvSpPr>
            <p:nvPr/>
          </p:nvSpPr>
          <p:spPr bwMode="auto">
            <a:xfrm>
              <a:off x="3666" y="2797"/>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3" name="Freeform 183"/>
            <p:cNvSpPr>
              <a:spLocks/>
            </p:cNvSpPr>
            <p:nvPr/>
          </p:nvSpPr>
          <p:spPr bwMode="auto">
            <a:xfrm>
              <a:off x="3676" y="2806"/>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4" name="Freeform 184"/>
            <p:cNvSpPr>
              <a:spLocks/>
            </p:cNvSpPr>
            <p:nvPr/>
          </p:nvSpPr>
          <p:spPr bwMode="auto">
            <a:xfrm>
              <a:off x="3686" y="2812"/>
              <a:ext cx="17" cy="20"/>
            </a:xfrm>
            <a:custGeom>
              <a:avLst/>
              <a:gdLst/>
              <a:ahLst/>
              <a:cxnLst>
                <a:cxn ang="0">
                  <a:pos x="0" y="0"/>
                </a:cxn>
                <a:cxn ang="0">
                  <a:pos x="12" y="17"/>
                </a:cxn>
                <a:cxn ang="0">
                  <a:pos x="16" y="19"/>
                </a:cxn>
              </a:cxnLst>
              <a:rect l="0" t="0" r="r" b="b"/>
              <a:pathLst>
                <a:path w="17" h="20">
                  <a:moveTo>
                    <a:pt x="0" y="0"/>
                  </a:moveTo>
                  <a:lnTo>
                    <a:pt x="12"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5" name="Freeform 185"/>
            <p:cNvSpPr>
              <a:spLocks/>
            </p:cNvSpPr>
            <p:nvPr/>
          </p:nvSpPr>
          <p:spPr bwMode="auto">
            <a:xfrm>
              <a:off x="3692" y="2819"/>
              <a:ext cx="17" cy="21"/>
            </a:xfrm>
            <a:custGeom>
              <a:avLst/>
              <a:gdLst/>
              <a:ahLst/>
              <a:cxnLst>
                <a:cxn ang="0">
                  <a:pos x="0" y="0"/>
                </a:cxn>
                <a:cxn ang="0">
                  <a:pos x="15" y="18"/>
                </a:cxn>
                <a:cxn ang="0">
                  <a:pos x="16" y="20"/>
                </a:cxn>
              </a:cxnLst>
              <a:rect l="0" t="0" r="r" b="b"/>
              <a:pathLst>
                <a:path w="17" h="21">
                  <a:moveTo>
                    <a:pt x="0" y="0"/>
                  </a:moveTo>
                  <a:lnTo>
                    <a:pt x="15"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6" name="Freeform 186"/>
            <p:cNvSpPr>
              <a:spLocks/>
            </p:cNvSpPr>
            <p:nvPr/>
          </p:nvSpPr>
          <p:spPr bwMode="auto">
            <a:xfrm>
              <a:off x="3702" y="2828"/>
              <a:ext cx="18" cy="21"/>
            </a:xfrm>
            <a:custGeom>
              <a:avLst/>
              <a:gdLst/>
              <a:ahLst/>
              <a:cxnLst>
                <a:cxn ang="0">
                  <a:pos x="0" y="0"/>
                </a:cxn>
                <a:cxn ang="0">
                  <a:pos x="15" y="18"/>
                </a:cxn>
                <a:cxn ang="0">
                  <a:pos x="17" y="20"/>
                </a:cxn>
              </a:cxnLst>
              <a:rect l="0" t="0" r="r" b="b"/>
              <a:pathLst>
                <a:path w="18" h="21">
                  <a:moveTo>
                    <a:pt x="0" y="0"/>
                  </a:moveTo>
                  <a:lnTo>
                    <a:pt x="15" y="18"/>
                  </a:lnTo>
                  <a:lnTo>
                    <a:pt x="17"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7" name="Freeform 187"/>
            <p:cNvSpPr>
              <a:spLocks/>
            </p:cNvSpPr>
            <p:nvPr/>
          </p:nvSpPr>
          <p:spPr bwMode="auto">
            <a:xfrm>
              <a:off x="3712" y="2835"/>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8" name="Freeform 188"/>
            <p:cNvSpPr>
              <a:spLocks/>
            </p:cNvSpPr>
            <p:nvPr/>
          </p:nvSpPr>
          <p:spPr bwMode="auto">
            <a:xfrm>
              <a:off x="3719" y="2842"/>
              <a:ext cx="19" cy="20"/>
            </a:xfrm>
            <a:custGeom>
              <a:avLst/>
              <a:gdLst/>
              <a:ahLst/>
              <a:cxnLst>
                <a:cxn ang="0">
                  <a:pos x="0" y="0"/>
                </a:cxn>
                <a:cxn ang="0">
                  <a:pos x="16" y="16"/>
                </a:cxn>
                <a:cxn ang="0">
                  <a:pos x="18" y="19"/>
                </a:cxn>
              </a:cxnLst>
              <a:rect l="0" t="0" r="r" b="b"/>
              <a:pathLst>
                <a:path w="19" h="20">
                  <a:moveTo>
                    <a:pt x="0" y="0"/>
                  </a:moveTo>
                  <a:lnTo>
                    <a:pt x="16" y="16"/>
                  </a:lnTo>
                  <a:lnTo>
                    <a:pt x="18"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09" name="Freeform 189"/>
            <p:cNvSpPr>
              <a:spLocks/>
            </p:cNvSpPr>
            <p:nvPr/>
          </p:nvSpPr>
          <p:spPr bwMode="auto">
            <a:xfrm>
              <a:off x="3729" y="2850"/>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0" name="Freeform 190"/>
            <p:cNvSpPr>
              <a:spLocks/>
            </p:cNvSpPr>
            <p:nvPr/>
          </p:nvSpPr>
          <p:spPr bwMode="auto">
            <a:xfrm>
              <a:off x="3738" y="2859"/>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1" name="Freeform 191"/>
            <p:cNvSpPr>
              <a:spLocks/>
            </p:cNvSpPr>
            <p:nvPr/>
          </p:nvSpPr>
          <p:spPr bwMode="auto">
            <a:xfrm>
              <a:off x="3745" y="2866"/>
              <a:ext cx="17" cy="20"/>
            </a:xfrm>
            <a:custGeom>
              <a:avLst/>
              <a:gdLst/>
              <a:ahLst/>
              <a:cxnLst>
                <a:cxn ang="0">
                  <a:pos x="0" y="0"/>
                </a:cxn>
                <a:cxn ang="0">
                  <a:pos x="13" y="15"/>
                </a:cxn>
                <a:cxn ang="0">
                  <a:pos x="16" y="19"/>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2" name="Freeform 192"/>
            <p:cNvSpPr>
              <a:spLocks/>
            </p:cNvSpPr>
            <p:nvPr/>
          </p:nvSpPr>
          <p:spPr bwMode="auto">
            <a:xfrm>
              <a:off x="3755" y="2873"/>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3" name="Freeform 193"/>
            <p:cNvSpPr>
              <a:spLocks/>
            </p:cNvSpPr>
            <p:nvPr/>
          </p:nvSpPr>
          <p:spPr bwMode="auto">
            <a:xfrm>
              <a:off x="3764" y="2881"/>
              <a:ext cx="17" cy="21"/>
            </a:xfrm>
            <a:custGeom>
              <a:avLst/>
              <a:gdLst/>
              <a:ahLst/>
              <a:cxnLst>
                <a:cxn ang="0">
                  <a:pos x="0" y="0"/>
                </a:cxn>
                <a:cxn ang="0">
                  <a:pos x="14" y="18"/>
                </a:cxn>
                <a:cxn ang="0">
                  <a:pos x="16" y="20"/>
                </a:cxn>
              </a:cxnLst>
              <a:rect l="0" t="0" r="r" b="b"/>
              <a:pathLst>
                <a:path w="17" h="21">
                  <a:moveTo>
                    <a:pt x="0" y="0"/>
                  </a:moveTo>
                  <a:lnTo>
                    <a:pt x="14" y="18"/>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4" name="Freeform 194"/>
            <p:cNvSpPr>
              <a:spLocks/>
            </p:cNvSpPr>
            <p:nvPr/>
          </p:nvSpPr>
          <p:spPr bwMode="auto">
            <a:xfrm>
              <a:off x="3773" y="2889"/>
              <a:ext cx="17" cy="20"/>
            </a:xfrm>
            <a:custGeom>
              <a:avLst/>
              <a:gdLst/>
              <a:ahLst/>
              <a:cxnLst>
                <a:cxn ang="0">
                  <a:pos x="0" y="0"/>
                </a:cxn>
                <a:cxn ang="0">
                  <a:pos x="14" y="15"/>
                </a:cxn>
                <a:cxn ang="0">
                  <a:pos x="16" y="19"/>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5" name="Freeform 195"/>
            <p:cNvSpPr>
              <a:spLocks/>
            </p:cNvSpPr>
            <p:nvPr/>
          </p:nvSpPr>
          <p:spPr bwMode="auto">
            <a:xfrm>
              <a:off x="3783" y="2897"/>
              <a:ext cx="17" cy="20"/>
            </a:xfrm>
            <a:custGeom>
              <a:avLst/>
              <a:gdLst/>
              <a:ahLst/>
              <a:cxnLst>
                <a:cxn ang="0">
                  <a:pos x="0" y="0"/>
                </a:cxn>
                <a:cxn ang="0">
                  <a:pos x="14" y="17"/>
                </a:cxn>
                <a:cxn ang="0">
                  <a:pos x="16" y="19"/>
                </a:cxn>
              </a:cxnLst>
              <a:rect l="0" t="0" r="r" b="b"/>
              <a:pathLst>
                <a:path w="17" h="20">
                  <a:moveTo>
                    <a:pt x="0" y="0"/>
                  </a:moveTo>
                  <a:lnTo>
                    <a:pt x="14"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6" name="Freeform 196"/>
            <p:cNvSpPr>
              <a:spLocks/>
            </p:cNvSpPr>
            <p:nvPr/>
          </p:nvSpPr>
          <p:spPr bwMode="auto">
            <a:xfrm>
              <a:off x="3791" y="2904"/>
              <a:ext cx="18" cy="20"/>
            </a:xfrm>
            <a:custGeom>
              <a:avLst/>
              <a:gdLst/>
              <a:ahLst/>
              <a:cxnLst>
                <a:cxn ang="0">
                  <a:pos x="0" y="0"/>
                </a:cxn>
                <a:cxn ang="0">
                  <a:pos x="16" y="17"/>
                </a:cxn>
                <a:cxn ang="0">
                  <a:pos x="17" y="19"/>
                </a:cxn>
              </a:cxnLst>
              <a:rect l="0" t="0" r="r" b="b"/>
              <a:pathLst>
                <a:path w="18" h="20">
                  <a:moveTo>
                    <a:pt x="0" y="0"/>
                  </a:moveTo>
                  <a:lnTo>
                    <a:pt x="16" y="17"/>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7" name="Freeform 197"/>
            <p:cNvSpPr>
              <a:spLocks/>
            </p:cNvSpPr>
            <p:nvPr/>
          </p:nvSpPr>
          <p:spPr bwMode="auto">
            <a:xfrm>
              <a:off x="3803" y="2910"/>
              <a:ext cx="17" cy="20"/>
            </a:xfrm>
            <a:custGeom>
              <a:avLst/>
              <a:gdLst/>
              <a:ahLst/>
              <a:cxnLst>
                <a:cxn ang="0">
                  <a:pos x="0" y="0"/>
                </a:cxn>
                <a:cxn ang="0">
                  <a:pos x="15" y="17"/>
                </a:cxn>
                <a:cxn ang="0">
                  <a:pos x="16" y="19"/>
                </a:cxn>
              </a:cxnLst>
              <a:rect l="0" t="0" r="r" b="b"/>
              <a:pathLst>
                <a:path w="17" h="20">
                  <a:moveTo>
                    <a:pt x="0" y="0"/>
                  </a:moveTo>
                  <a:lnTo>
                    <a:pt x="15" y="17"/>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8" name="Freeform 198"/>
            <p:cNvSpPr>
              <a:spLocks/>
            </p:cNvSpPr>
            <p:nvPr/>
          </p:nvSpPr>
          <p:spPr bwMode="auto">
            <a:xfrm>
              <a:off x="3813" y="2917"/>
              <a:ext cx="18" cy="19"/>
            </a:xfrm>
            <a:custGeom>
              <a:avLst/>
              <a:gdLst/>
              <a:ahLst/>
              <a:cxnLst>
                <a:cxn ang="0">
                  <a:pos x="0" y="0"/>
                </a:cxn>
                <a:cxn ang="0">
                  <a:pos x="15" y="12"/>
                </a:cxn>
                <a:cxn ang="0">
                  <a:pos x="17" y="18"/>
                </a:cxn>
              </a:cxnLst>
              <a:rect l="0" t="0" r="r" b="b"/>
              <a:pathLst>
                <a:path w="18" h="19">
                  <a:moveTo>
                    <a:pt x="0" y="0"/>
                  </a:moveTo>
                  <a:lnTo>
                    <a:pt x="15" y="12"/>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19" name="Freeform 199"/>
            <p:cNvSpPr>
              <a:spLocks/>
            </p:cNvSpPr>
            <p:nvPr/>
          </p:nvSpPr>
          <p:spPr bwMode="auto">
            <a:xfrm>
              <a:off x="3822" y="2920"/>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0" name="Freeform 200"/>
            <p:cNvSpPr>
              <a:spLocks/>
            </p:cNvSpPr>
            <p:nvPr/>
          </p:nvSpPr>
          <p:spPr bwMode="auto">
            <a:xfrm>
              <a:off x="3829" y="2924"/>
              <a:ext cx="17" cy="20"/>
            </a:xfrm>
            <a:custGeom>
              <a:avLst/>
              <a:gdLst/>
              <a:ahLst/>
              <a:cxnLst>
                <a:cxn ang="0">
                  <a:pos x="0" y="0"/>
                </a:cxn>
                <a:cxn ang="0">
                  <a:pos x="14" y="15"/>
                </a:cxn>
                <a:cxn ang="0">
                  <a:pos x="16" y="19"/>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1" name="Freeform 201"/>
            <p:cNvSpPr>
              <a:spLocks/>
            </p:cNvSpPr>
            <p:nvPr/>
          </p:nvSpPr>
          <p:spPr bwMode="auto">
            <a:xfrm>
              <a:off x="3835" y="2927"/>
              <a:ext cx="18" cy="20"/>
            </a:xfrm>
            <a:custGeom>
              <a:avLst/>
              <a:gdLst/>
              <a:ahLst/>
              <a:cxnLst>
                <a:cxn ang="0">
                  <a:pos x="0" y="0"/>
                </a:cxn>
                <a:cxn ang="0">
                  <a:pos x="14" y="14"/>
                </a:cxn>
                <a:cxn ang="0">
                  <a:pos x="17" y="19"/>
                </a:cxn>
              </a:cxnLst>
              <a:rect l="0" t="0" r="r" b="b"/>
              <a:pathLst>
                <a:path w="18" h="20">
                  <a:moveTo>
                    <a:pt x="0" y="0"/>
                  </a:moveTo>
                  <a:lnTo>
                    <a:pt x="14" y="14"/>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2" name="Freeform 202"/>
            <p:cNvSpPr>
              <a:spLocks/>
            </p:cNvSpPr>
            <p:nvPr/>
          </p:nvSpPr>
          <p:spPr bwMode="auto">
            <a:xfrm>
              <a:off x="3844" y="2930"/>
              <a:ext cx="17" cy="20"/>
            </a:xfrm>
            <a:custGeom>
              <a:avLst/>
              <a:gdLst/>
              <a:ahLst/>
              <a:cxnLst>
                <a:cxn ang="0">
                  <a:pos x="0" y="0"/>
                </a:cxn>
                <a:cxn ang="0">
                  <a:pos x="14" y="15"/>
                </a:cxn>
                <a:cxn ang="0">
                  <a:pos x="16" y="19"/>
                </a:cxn>
              </a:cxnLst>
              <a:rect l="0" t="0" r="r" b="b"/>
              <a:pathLst>
                <a:path w="17" h="20">
                  <a:moveTo>
                    <a:pt x="0" y="0"/>
                  </a:moveTo>
                  <a:lnTo>
                    <a:pt x="14"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3" name="Freeform 203"/>
            <p:cNvSpPr>
              <a:spLocks/>
            </p:cNvSpPr>
            <p:nvPr/>
          </p:nvSpPr>
          <p:spPr bwMode="auto">
            <a:xfrm>
              <a:off x="3852" y="2933"/>
              <a:ext cx="19" cy="20"/>
            </a:xfrm>
            <a:custGeom>
              <a:avLst/>
              <a:gdLst/>
              <a:ahLst/>
              <a:cxnLst>
                <a:cxn ang="0">
                  <a:pos x="0" y="0"/>
                </a:cxn>
                <a:cxn ang="0">
                  <a:pos x="16" y="14"/>
                </a:cxn>
                <a:cxn ang="0">
                  <a:pos x="18" y="19"/>
                </a:cxn>
              </a:cxnLst>
              <a:rect l="0" t="0" r="r" b="b"/>
              <a:pathLst>
                <a:path w="19" h="20">
                  <a:moveTo>
                    <a:pt x="0" y="0"/>
                  </a:moveTo>
                  <a:lnTo>
                    <a:pt x="16" y="14"/>
                  </a:lnTo>
                  <a:lnTo>
                    <a:pt x="18"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4" name="Freeform 204"/>
            <p:cNvSpPr>
              <a:spLocks/>
            </p:cNvSpPr>
            <p:nvPr/>
          </p:nvSpPr>
          <p:spPr bwMode="auto">
            <a:xfrm>
              <a:off x="3862" y="2936"/>
              <a:ext cx="17" cy="20"/>
            </a:xfrm>
            <a:custGeom>
              <a:avLst/>
              <a:gdLst/>
              <a:ahLst/>
              <a:cxnLst>
                <a:cxn ang="0">
                  <a:pos x="0" y="0"/>
                </a:cxn>
                <a:cxn ang="0">
                  <a:pos x="13" y="15"/>
                </a:cxn>
                <a:cxn ang="0">
                  <a:pos x="16" y="19"/>
                </a:cxn>
              </a:cxnLst>
              <a:rect l="0" t="0" r="r" b="b"/>
              <a:pathLst>
                <a:path w="17" h="20">
                  <a:moveTo>
                    <a:pt x="0" y="0"/>
                  </a:moveTo>
                  <a:lnTo>
                    <a:pt x="13"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5" name="Freeform 205"/>
            <p:cNvSpPr>
              <a:spLocks/>
            </p:cNvSpPr>
            <p:nvPr/>
          </p:nvSpPr>
          <p:spPr bwMode="auto">
            <a:xfrm>
              <a:off x="3870" y="2940"/>
              <a:ext cx="18" cy="20"/>
            </a:xfrm>
            <a:custGeom>
              <a:avLst/>
              <a:gdLst/>
              <a:ahLst/>
              <a:cxnLst>
                <a:cxn ang="0">
                  <a:pos x="0" y="0"/>
                </a:cxn>
                <a:cxn ang="0">
                  <a:pos x="15" y="13"/>
                </a:cxn>
                <a:cxn ang="0">
                  <a:pos x="17" y="19"/>
                </a:cxn>
              </a:cxnLst>
              <a:rect l="0" t="0" r="r" b="b"/>
              <a:pathLst>
                <a:path w="18" h="20">
                  <a:moveTo>
                    <a:pt x="0" y="0"/>
                  </a:moveTo>
                  <a:lnTo>
                    <a:pt x="15" y="13"/>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6" name="Freeform 206"/>
            <p:cNvSpPr>
              <a:spLocks/>
            </p:cNvSpPr>
            <p:nvPr/>
          </p:nvSpPr>
          <p:spPr bwMode="auto">
            <a:xfrm>
              <a:off x="3878" y="2942"/>
              <a:ext cx="17" cy="19"/>
            </a:xfrm>
            <a:custGeom>
              <a:avLst/>
              <a:gdLst/>
              <a:ahLst/>
              <a:cxnLst>
                <a:cxn ang="0">
                  <a:pos x="0" y="0"/>
                </a:cxn>
                <a:cxn ang="0">
                  <a:pos x="14" y="14"/>
                </a:cxn>
                <a:cxn ang="0">
                  <a:pos x="16" y="18"/>
                </a:cxn>
              </a:cxnLst>
              <a:rect l="0" t="0" r="r" b="b"/>
              <a:pathLst>
                <a:path w="17" h="19">
                  <a:moveTo>
                    <a:pt x="0" y="0"/>
                  </a:moveTo>
                  <a:lnTo>
                    <a:pt x="14" y="14"/>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7" name="Freeform 207"/>
            <p:cNvSpPr>
              <a:spLocks/>
            </p:cNvSpPr>
            <p:nvPr/>
          </p:nvSpPr>
          <p:spPr bwMode="auto">
            <a:xfrm>
              <a:off x="3887" y="2945"/>
              <a:ext cx="17" cy="20"/>
            </a:xfrm>
            <a:custGeom>
              <a:avLst/>
              <a:gdLst/>
              <a:ahLst/>
              <a:cxnLst>
                <a:cxn ang="0">
                  <a:pos x="0" y="0"/>
                </a:cxn>
                <a:cxn ang="0">
                  <a:pos x="14" y="14"/>
                </a:cxn>
                <a:cxn ang="0">
                  <a:pos x="16" y="19"/>
                </a:cxn>
              </a:cxnLst>
              <a:rect l="0" t="0" r="r" b="b"/>
              <a:pathLst>
                <a:path w="17" h="20">
                  <a:moveTo>
                    <a:pt x="0" y="0"/>
                  </a:moveTo>
                  <a:lnTo>
                    <a:pt x="14" y="14"/>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8" name="Freeform 208"/>
            <p:cNvSpPr>
              <a:spLocks/>
            </p:cNvSpPr>
            <p:nvPr/>
          </p:nvSpPr>
          <p:spPr bwMode="auto">
            <a:xfrm>
              <a:off x="3894" y="2947"/>
              <a:ext cx="17" cy="21"/>
            </a:xfrm>
            <a:custGeom>
              <a:avLst/>
              <a:gdLst/>
              <a:ahLst/>
              <a:cxnLst>
                <a:cxn ang="0">
                  <a:pos x="0" y="0"/>
                </a:cxn>
                <a:cxn ang="0">
                  <a:pos x="14" y="16"/>
                </a:cxn>
                <a:cxn ang="0">
                  <a:pos x="16" y="20"/>
                </a:cxn>
              </a:cxnLst>
              <a:rect l="0" t="0" r="r" b="b"/>
              <a:pathLst>
                <a:path w="17" h="21">
                  <a:moveTo>
                    <a:pt x="0" y="0"/>
                  </a:moveTo>
                  <a:lnTo>
                    <a:pt x="14" y="16"/>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29" name="Freeform 209"/>
            <p:cNvSpPr>
              <a:spLocks/>
            </p:cNvSpPr>
            <p:nvPr/>
          </p:nvSpPr>
          <p:spPr bwMode="auto">
            <a:xfrm>
              <a:off x="3902" y="2951"/>
              <a:ext cx="18" cy="20"/>
            </a:xfrm>
            <a:custGeom>
              <a:avLst/>
              <a:gdLst/>
              <a:ahLst/>
              <a:cxnLst>
                <a:cxn ang="0">
                  <a:pos x="0" y="0"/>
                </a:cxn>
                <a:cxn ang="0">
                  <a:pos x="15" y="14"/>
                </a:cxn>
                <a:cxn ang="0">
                  <a:pos x="17" y="19"/>
                </a:cxn>
              </a:cxnLst>
              <a:rect l="0" t="0" r="r" b="b"/>
              <a:pathLst>
                <a:path w="18" h="20">
                  <a:moveTo>
                    <a:pt x="0" y="0"/>
                  </a:moveTo>
                  <a:lnTo>
                    <a:pt x="15" y="14"/>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0" name="Freeform 210"/>
            <p:cNvSpPr>
              <a:spLocks/>
            </p:cNvSpPr>
            <p:nvPr/>
          </p:nvSpPr>
          <p:spPr bwMode="auto">
            <a:xfrm>
              <a:off x="3911" y="2954"/>
              <a:ext cx="17" cy="20"/>
            </a:xfrm>
            <a:custGeom>
              <a:avLst/>
              <a:gdLst/>
              <a:ahLst/>
              <a:cxnLst>
                <a:cxn ang="0">
                  <a:pos x="0" y="0"/>
                </a:cxn>
                <a:cxn ang="0">
                  <a:pos x="12" y="15"/>
                </a:cxn>
                <a:cxn ang="0">
                  <a:pos x="16" y="19"/>
                </a:cxn>
              </a:cxnLst>
              <a:rect l="0" t="0" r="r" b="b"/>
              <a:pathLst>
                <a:path w="17" h="20">
                  <a:moveTo>
                    <a:pt x="0" y="0"/>
                  </a:moveTo>
                  <a:lnTo>
                    <a:pt x="12" y="15"/>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1" name="Freeform 211"/>
            <p:cNvSpPr>
              <a:spLocks/>
            </p:cNvSpPr>
            <p:nvPr/>
          </p:nvSpPr>
          <p:spPr bwMode="auto">
            <a:xfrm>
              <a:off x="3919" y="2957"/>
              <a:ext cx="17" cy="20"/>
            </a:xfrm>
            <a:custGeom>
              <a:avLst/>
              <a:gdLst/>
              <a:ahLst/>
              <a:cxnLst>
                <a:cxn ang="0">
                  <a:pos x="0" y="0"/>
                </a:cxn>
                <a:cxn ang="0">
                  <a:pos x="15" y="14"/>
                </a:cxn>
                <a:cxn ang="0">
                  <a:pos x="16" y="19"/>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2" name="Freeform 212"/>
            <p:cNvSpPr>
              <a:spLocks/>
            </p:cNvSpPr>
            <p:nvPr/>
          </p:nvSpPr>
          <p:spPr bwMode="auto">
            <a:xfrm>
              <a:off x="3927" y="2959"/>
              <a:ext cx="19" cy="20"/>
            </a:xfrm>
            <a:custGeom>
              <a:avLst/>
              <a:gdLst/>
              <a:ahLst/>
              <a:cxnLst>
                <a:cxn ang="0">
                  <a:pos x="0" y="0"/>
                </a:cxn>
                <a:cxn ang="0">
                  <a:pos x="16" y="15"/>
                </a:cxn>
                <a:cxn ang="0">
                  <a:pos x="18" y="19"/>
                </a:cxn>
              </a:cxnLst>
              <a:rect l="0" t="0" r="r" b="b"/>
              <a:pathLst>
                <a:path w="19" h="20">
                  <a:moveTo>
                    <a:pt x="0" y="0"/>
                  </a:moveTo>
                  <a:lnTo>
                    <a:pt x="16" y="15"/>
                  </a:lnTo>
                  <a:lnTo>
                    <a:pt x="18"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3" name="Freeform 213"/>
            <p:cNvSpPr>
              <a:spLocks/>
            </p:cNvSpPr>
            <p:nvPr/>
          </p:nvSpPr>
          <p:spPr bwMode="auto">
            <a:xfrm>
              <a:off x="3937" y="2963"/>
              <a:ext cx="17" cy="19"/>
            </a:xfrm>
            <a:custGeom>
              <a:avLst/>
              <a:gdLst/>
              <a:ahLst/>
              <a:cxnLst>
                <a:cxn ang="0">
                  <a:pos x="0" y="0"/>
                </a:cxn>
                <a:cxn ang="0">
                  <a:pos x="14" y="14"/>
                </a:cxn>
                <a:cxn ang="0">
                  <a:pos x="16" y="18"/>
                </a:cxn>
              </a:cxnLst>
              <a:rect l="0" t="0" r="r" b="b"/>
              <a:pathLst>
                <a:path w="17" h="19">
                  <a:moveTo>
                    <a:pt x="0" y="0"/>
                  </a:moveTo>
                  <a:lnTo>
                    <a:pt x="14" y="14"/>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4" name="Freeform 214"/>
            <p:cNvSpPr>
              <a:spLocks/>
            </p:cNvSpPr>
            <p:nvPr/>
          </p:nvSpPr>
          <p:spPr bwMode="auto">
            <a:xfrm>
              <a:off x="3945" y="2966"/>
              <a:ext cx="18" cy="20"/>
            </a:xfrm>
            <a:custGeom>
              <a:avLst/>
              <a:gdLst/>
              <a:ahLst/>
              <a:cxnLst>
                <a:cxn ang="0">
                  <a:pos x="0" y="0"/>
                </a:cxn>
                <a:cxn ang="0">
                  <a:pos x="15" y="15"/>
                </a:cxn>
                <a:cxn ang="0">
                  <a:pos x="17" y="19"/>
                </a:cxn>
              </a:cxnLst>
              <a:rect l="0" t="0" r="r" b="b"/>
              <a:pathLst>
                <a:path w="18" h="20">
                  <a:moveTo>
                    <a:pt x="0" y="0"/>
                  </a:moveTo>
                  <a:lnTo>
                    <a:pt x="15" y="15"/>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5" name="Freeform 215"/>
            <p:cNvSpPr>
              <a:spLocks/>
            </p:cNvSpPr>
            <p:nvPr/>
          </p:nvSpPr>
          <p:spPr bwMode="auto">
            <a:xfrm>
              <a:off x="3954" y="2970"/>
              <a:ext cx="18" cy="20"/>
            </a:xfrm>
            <a:custGeom>
              <a:avLst/>
              <a:gdLst/>
              <a:ahLst/>
              <a:cxnLst>
                <a:cxn ang="0">
                  <a:pos x="0" y="0"/>
                </a:cxn>
                <a:cxn ang="0">
                  <a:pos x="14" y="14"/>
                </a:cxn>
                <a:cxn ang="0">
                  <a:pos x="17" y="19"/>
                </a:cxn>
              </a:cxnLst>
              <a:rect l="0" t="0" r="r" b="b"/>
              <a:pathLst>
                <a:path w="18" h="20">
                  <a:moveTo>
                    <a:pt x="0" y="0"/>
                  </a:moveTo>
                  <a:lnTo>
                    <a:pt x="14" y="14"/>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6" name="Freeform 216"/>
            <p:cNvSpPr>
              <a:spLocks/>
            </p:cNvSpPr>
            <p:nvPr/>
          </p:nvSpPr>
          <p:spPr bwMode="auto">
            <a:xfrm>
              <a:off x="3963" y="2972"/>
              <a:ext cx="18" cy="20"/>
            </a:xfrm>
            <a:custGeom>
              <a:avLst/>
              <a:gdLst/>
              <a:ahLst/>
              <a:cxnLst>
                <a:cxn ang="0">
                  <a:pos x="0" y="0"/>
                </a:cxn>
                <a:cxn ang="0">
                  <a:pos x="15" y="16"/>
                </a:cxn>
                <a:cxn ang="0">
                  <a:pos x="17" y="19"/>
                </a:cxn>
              </a:cxnLst>
              <a:rect l="0" t="0" r="r" b="b"/>
              <a:pathLst>
                <a:path w="18" h="20">
                  <a:moveTo>
                    <a:pt x="0" y="0"/>
                  </a:moveTo>
                  <a:lnTo>
                    <a:pt x="15" y="16"/>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7" name="Freeform 217"/>
            <p:cNvSpPr>
              <a:spLocks/>
            </p:cNvSpPr>
            <p:nvPr/>
          </p:nvSpPr>
          <p:spPr bwMode="auto">
            <a:xfrm>
              <a:off x="3973" y="2976"/>
              <a:ext cx="17" cy="20"/>
            </a:xfrm>
            <a:custGeom>
              <a:avLst/>
              <a:gdLst/>
              <a:ahLst/>
              <a:cxnLst>
                <a:cxn ang="0">
                  <a:pos x="0" y="0"/>
                </a:cxn>
                <a:cxn ang="0">
                  <a:pos x="14" y="11"/>
                </a:cxn>
                <a:cxn ang="0">
                  <a:pos x="16" y="19"/>
                </a:cxn>
              </a:cxnLst>
              <a:rect l="0" t="0" r="r" b="b"/>
              <a:pathLst>
                <a:path w="17" h="20">
                  <a:moveTo>
                    <a:pt x="0" y="0"/>
                  </a:moveTo>
                  <a:lnTo>
                    <a:pt x="14" y="11"/>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8" name="Freeform 218"/>
            <p:cNvSpPr>
              <a:spLocks/>
            </p:cNvSpPr>
            <p:nvPr/>
          </p:nvSpPr>
          <p:spPr bwMode="auto">
            <a:xfrm>
              <a:off x="3964" y="2978"/>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39" name="Freeform 219"/>
            <p:cNvSpPr>
              <a:spLocks/>
            </p:cNvSpPr>
            <p:nvPr/>
          </p:nvSpPr>
          <p:spPr bwMode="auto">
            <a:xfrm>
              <a:off x="3991" y="2982"/>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0" name="Freeform 220"/>
            <p:cNvSpPr>
              <a:spLocks/>
            </p:cNvSpPr>
            <p:nvPr/>
          </p:nvSpPr>
          <p:spPr bwMode="auto">
            <a:xfrm>
              <a:off x="4001" y="2988"/>
              <a:ext cx="18" cy="19"/>
            </a:xfrm>
            <a:custGeom>
              <a:avLst/>
              <a:gdLst/>
              <a:ahLst/>
              <a:cxnLst>
                <a:cxn ang="0">
                  <a:pos x="0" y="0"/>
                </a:cxn>
                <a:cxn ang="0">
                  <a:pos x="15" y="15"/>
                </a:cxn>
                <a:cxn ang="0">
                  <a:pos x="17" y="18"/>
                </a:cxn>
              </a:cxnLst>
              <a:rect l="0" t="0" r="r" b="b"/>
              <a:pathLst>
                <a:path w="18" h="19">
                  <a:moveTo>
                    <a:pt x="0" y="0"/>
                  </a:moveTo>
                  <a:lnTo>
                    <a:pt x="15" y="15"/>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1" name="Freeform 221"/>
            <p:cNvSpPr>
              <a:spLocks/>
            </p:cNvSpPr>
            <p:nvPr/>
          </p:nvSpPr>
          <p:spPr bwMode="auto">
            <a:xfrm>
              <a:off x="4011" y="2992"/>
              <a:ext cx="17" cy="20"/>
            </a:xfrm>
            <a:custGeom>
              <a:avLst/>
              <a:gdLst/>
              <a:ahLst/>
              <a:cxnLst>
                <a:cxn ang="0">
                  <a:pos x="0" y="0"/>
                </a:cxn>
                <a:cxn ang="0">
                  <a:pos x="15" y="14"/>
                </a:cxn>
                <a:cxn ang="0">
                  <a:pos x="16" y="19"/>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2" name="Freeform 222"/>
            <p:cNvSpPr>
              <a:spLocks/>
            </p:cNvSpPr>
            <p:nvPr/>
          </p:nvSpPr>
          <p:spPr bwMode="auto">
            <a:xfrm>
              <a:off x="4023" y="2995"/>
              <a:ext cx="17" cy="21"/>
            </a:xfrm>
            <a:custGeom>
              <a:avLst/>
              <a:gdLst/>
              <a:ahLst/>
              <a:cxnLst>
                <a:cxn ang="0">
                  <a:pos x="0" y="0"/>
                </a:cxn>
                <a:cxn ang="0">
                  <a:pos x="14" y="17"/>
                </a:cxn>
                <a:cxn ang="0">
                  <a:pos x="16" y="20"/>
                </a:cxn>
              </a:cxnLst>
              <a:rect l="0" t="0" r="r" b="b"/>
              <a:pathLst>
                <a:path w="17" h="21">
                  <a:moveTo>
                    <a:pt x="0" y="0"/>
                  </a:moveTo>
                  <a:lnTo>
                    <a:pt x="14" y="17"/>
                  </a:lnTo>
                  <a:lnTo>
                    <a:pt x="16" y="2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3" name="Freeform 223"/>
            <p:cNvSpPr>
              <a:spLocks/>
            </p:cNvSpPr>
            <p:nvPr/>
          </p:nvSpPr>
          <p:spPr bwMode="auto">
            <a:xfrm>
              <a:off x="4032" y="3001"/>
              <a:ext cx="17" cy="20"/>
            </a:xfrm>
            <a:custGeom>
              <a:avLst/>
              <a:gdLst/>
              <a:ahLst/>
              <a:cxnLst>
                <a:cxn ang="0">
                  <a:pos x="0" y="0"/>
                </a:cxn>
                <a:cxn ang="0">
                  <a:pos x="15" y="16"/>
                </a:cxn>
                <a:cxn ang="0">
                  <a:pos x="16" y="19"/>
                </a:cxn>
              </a:cxnLst>
              <a:rect l="0" t="0" r="r" b="b"/>
              <a:pathLst>
                <a:path w="17" h="20">
                  <a:moveTo>
                    <a:pt x="0" y="0"/>
                  </a:moveTo>
                  <a:lnTo>
                    <a:pt x="15"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4" name="Freeform 224"/>
            <p:cNvSpPr>
              <a:spLocks/>
            </p:cNvSpPr>
            <p:nvPr/>
          </p:nvSpPr>
          <p:spPr bwMode="auto">
            <a:xfrm>
              <a:off x="4042" y="3006"/>
              <a:ext cx="17" cy="20"/>
            </a:xfrm>
            <a:custGeom>
              <a:avLst/>
              <a:gdLst/>
              <a:ahLst/>
              <a:cxnLst>
                <a:cxn ang="0">
                  <a:pos x="0" y="0"/>
                </a:cxn>
                <a:cxn ang="0">
                  <a:pos x="14" y="16"/>
                </a:cxn>
                <a:cxn ang="0">
                  <a:pos x="16" y="19"/>
                </a:cxn>
              </a:cxnLst>
              <a:rect l="0" t="0" r="r" b="b"/>
              <a:pathLst>
                <a:path w="17" h="20">
                  <a:moveTo>
                    <a:pt x="0" y="0"/>
                  </a:moveTo>
                  <a:lnTo>
                    <a:pt x="14"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5" name="Freeform 225"/>
            <p:cNvSpPr>
              <a:spLocks/>
            </p:cNvSpPr>
            <p:nvPr/>
          </p:nvSpPr>
          <p:spPr bwMode="auto">
            <a:xfrm>
              <a:off x="4050" y="3011"/>
              <a:ext cx="17" cy="20"/>
            </a:xfrm>
            <a:custGeom>
              <a:avLst/>
              <a:gdLst/>
              <a:ahLst/>
              <a:cxnLst>
                <a:cxn ang="0">
                  <a:pos x="0" y="0"/>
                </a:cxn>
                <a:cxn ang="0">
                  <a:pos x="15" y="13"/>
                </a:cxn>
                <a:cxn ang="0">
                  <a:pos x="16" y="19"/>
                </a:cxn>
              </a:cxnLst>
              <a:rect l="0" t="0" r="r" b="b"/>
              <a:pathLst>
                <a:path w="17" h="20">
                  <a:moveTo>
                    <a:pt x="0" y="0"/>
                  </a:moveTo>
                  <a:lnTo>
                    <a:pt x="15" y="13"/>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6" name="Freeform 226"/>
            <p:cNvSpPr>
              <a:spLocks/>
            </p:cNvSpPr>
            <p:nvPr/>
          </p:nvSpPr>
          <p:spPr bwMode="auto">
            <a:xfrm>
              <a:off x="4060" y="3014"/>
              <a:ext cx="17" cy="20"/>
            </a:xfrm>
            <a:custGeom>
              <a:avLst/>
              <a:gdLst/>
              <a:ahLst/>
              <a:cxnLst>
                <a:cxn ang="0">
                  <a:pos x="0" y="0"/>
                </a:cxn>
                <a:cxn ang="0">
                  <a:pos x="13" y="16"/>
                </a:cxn>
                <a:cxn ang="0">
                  <a:pos x="16" y="19"/>
                </a:cxn>
              </a:cxnLst>
              <a:rect l="0" t="0" r="r" b="b"/>
              <a:pathLst>
                <a:path w="17" h="20">
                  <a:moveTo>
                    <a:pt x="0" y="0"/>
                  </a:moveTo>
                  <a:lnTo>
                    <a:pt x="13" y="1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7" name="Freeform 227"/>
            <p:cNvSpPr>
              <a:spLocks/>
            </p:cNvSpPr>
            <p:nvPr/>
          </p:nvSpPr>
          <p:spPr bwMode="auto">
            <a:xfrm>
              <a:off x="4070" y="3019"/>
              <a:ext cx="18" cy="20"/>
            </a:xfrm>
            <a:custGeom>
              <a:avLst/>
              <a:gdLst/>
              <a:ahLst/>
              <a:cxnLst>
                <a:cxn ang="0">
                  <a:pos x="0" y="0"/>
                </a:cxn>
                <a:cxn ang="0">
                  <a:pos x="16" y="15"/>
                </a:cxn>
                <a:cxn ang="0">
                  <a:pos x="17" y="19"/>
                </a:cxn>
              </a:cxnLst>
              <a:rect l="0" t="0" r="r" b="b"/>
              <a:pathLst>
                <a:path w="18" h="20">
                  <a:moveTo>
                    <a:pt x="0" y="0"/>
                  </a:moveTo>
                  <a:lnTo>
                    <a:pt x="16" y="15"/>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8" name="Freeform 228"/>
            <p:cNvSpPr>
              <a:spLocks/>
            </p:cNvSpPr>
            <p:nvPr/>
          </p:nvSpPr>
          <p:spPr bwMode="auto">
            <a:xfrm>
              <a:off x="4081" y="3022"/>
              <a:ext cx="17" cy="20"/>
            </a:xfrm>
            <a:custGeom>
              <a:avLst/>
              <a:gdLst/>
              <a:ahLst/>
              <a:cxnLst>
                <a:cxn ang="0">
                  <a:pos x="0" y="0"/>
                </a:cxn>
                <a:cxn ang="0">
                  <a:pos x="15" y="14"/>
                </a:cxn>
                <a:cxn ang="0">
                  <a:pos x="16" y="19"/>
                </a:cxn>
              </a:cxnLst>
              <a:rect l="0" t="0" r="r" b="b"/>
              <a:pathLst>
                <a:path w="17" h="20">
                  <a:moveTo>
                    <a:pt x="0" y="0"/>
                  </a:moveTo>
                  <a:lnTo>
                    <a:pt x="15" y="14"/>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49" name="Freeform 229"/>
            <p:cNvSpPr>
              <a:spLocks/>
            </p:cNvSpPr>
            <p:nvPr/>
          </p:nvSpPr>
          <p:spPr bwMode="auto">
            <a:xfrm>
              <a:off x="4092" y="3024"/>
              <a:ext cx="17" cy="20"/>
            </a:xfrm>
            <a:custGeom>
              <a:avLst/>
              <a:gdLst/>
              <a:ahLst/>
              <a:cxnLst>
                <a:cxn ang="0">
                  <a:pos x="0" y="0"/>
                </a:cxn>
                <a:cxn ang="0">
                  <a:pos x="14" y="14"/>
                </a:cxn>
                <a:cxn ang="0">
                  <a:pos x="16" y="19"/>
                </a:cxn>
              </a:cxnLst>
              <a:rect l="0" t="0" r="r" b="b"/>
              <a:pathLst>
                <a:path w="17" h="20">
                  <a:moveTo>
                    <a:pt x="0" y="0"/>
                  </a:moveTo>
                  <a:lnTo>
                    <a:pt x="14" y="14"/>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0" name="Freeform 230"/>
            <p:cNvSpPr>
              <a:spLocks/>
            </p:cNvSpPr>
            <p:nvPr/>
          </p:nvSpPr>
          <p:spPr bwMode="auto">
            <a:xfrm>
              <a:off x="4100" y="3027"/>
              <a:ext cx="18" cy="20"/>
            </a:xfrm>
            <a:custGeom>
              <a:avLst/>
              <a:gdLst/>
              <a:ahLst/>
              <a:cxnLst>
                <a:cxn ang="0">
                  <a:pos x="0" y="0"/>
                </a:cxn>
                <a:cxn ang="0">
                  <a:pos x="15" y="13"/>
                </a:cxn>
                <a:cxn ang="0">
                  <a:pos x="17" y="19"/>
                </a:cxn>
              </a:cxnLst>
              <a:rect l="0" t="0" r="r" b="b"/>
              <a:pathLst>
                <a:path w="18" h="20">
                  <a:moveTo>
                    <a:pt x="0" y="0"/>
                  </a:moveTo>
                  <a:lnTo>
                    <a:pt x="15" y="13"/>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1" name="Freeform 231"/>
            <p:cNvSpPr>
              <a:spLocks/>
            </p:cNvSpPr>
            <p:nvPr/>
          </p:nvSpPr>
          <p:spPr bwMode="auto">
            <a:xfrm>
              <a:off x="4109" y="3028"/>
              <a:ext cx="17" cy="20"/>
            </a:xfrm>
            <a:custGeom>
              <a:avLst/>
              <a:gdLst/>
              <a:ahLst/>
              <a:cxnLst>
                <a:cxn ang="0">
                  <a:pos x="0" y="0"/>
                </a:cxn>
                <a:cxn ang="0">
                  <a:pos x="14" y="10"/>
                </a:cxn>
                <a:cxn ang="0">
                  <a:pos x="16" y="19"/>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2" name="Freeform 232"/>
            <p:cNvSpPr>
              <a:spLocks/>
            </p:cNvSpPr>
            <p:nvPr/>
          </p:nvSpPr>
          <p:spPr bwMode="auto">
            <a:xfrm>
              <a:off x="4119" y="3029"/>
              <a:ext cx="17" cy="20"/>
            </a:xfrm>
            <a:custGeom>
              <a:avLst/>
              <a:gdLst/>
              <a:ahLst/>
              <a:cxnLst>
                <a:cxn ang="0">
                  <a:pos x="0" y="0"/>
                </a:cxn>
                <a:cxn ang="0">
                  <a:pos x="15" y="10"/>
                </a:cxn>
                <a:cxn ang="0">
                  <a:pos x="16" y="19"/>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3" name="Freeform 233"/>
            <p:cNvSpPr>
              <a:spLocks/>
            </p:cNvSpPr>
            <p:nvPr/>
          </p:nvSpPr>
          <p:spPr bwMode="auto">
            <a:xfrm>
              <a:off x="4130" y="3030"/>
              <a:ext cx="17" cy="20"/>
            </a:xfrm>
            <a:custGeom>
              <a:avLst/>
              <a:gdLst/>
              <a:ahLst/>
              <a:cxnLst>
                <a:cxn ang="0">
                  <a:pos x="0" y="0"/>
                </a:cxn>
                <a:cxn ang="0">
                  <a:pos x="14" y="6"/>
                </a:cxn>
                <a:cxn ang="0">
                  <a:pos x="16" y="19"/>
                </a:cxn>
              </a:cxnLst>
              <a:rect l="0" t="0" r="r" b="b"/>
              <a:pathLst>
                <a:path w="17" h="20">
                  <a:moveTo>
                    <a:pt x="0" y="0"/>
                  </a:moveTo>
                  <a:lnTo>
                    <a:pt x="14" y="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4" name="Freeform 234"/>
            <p:cNvSpPr>
              <a:spLocks/>
            </p:cNvSpPr>
            <p:nvPr/>
          </p:nvSpPr>
          <p:spPr bwMode="auto">
            <a:xfrm>
              <a:off x="4138" y="3032"/>
              <a:ext cx="18" cy="19"/>
            </a:xfrm>
            <a:custGeom>
              <a:avLst/>
              <a:gdLst/>
              <a:ahLst/>
              <a:cxnLst>
                <a:cxn ang="0">
                  <a:pos x="0" y="0"/>
                </a:cxn>
                <a:cxn ang="0">
                  <a:pos x="15" y="12"/>
                </a:cxn>
                <a:cxn ang="0">
                  <a:pos x="17" y="18"/>
                </a:cxn>
              </a:cxnLst>
              <a:rect l="0" t="0" r="r" b="b"/>
              <a:pathLst>
                <a:path w="18" h="19">
                  <a:moveTo>
                    <a:pt x="0" y="0"/>
                  </a:moveTo>
                  <a:lnTo>
                    <a:pt x="15" y="12"/>
                  </a:lnTo>
                  <a:lnTo>
                    <a:pt x="17"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5" name="Freeform 235"/>
            <p:cNvSpPr>
              <a:spLocks/>
            </p:cNvSpPr>
            <p:nvPr/>
          </p:nvSpPr>
          <p:spPr bwMode="auto">
            <a:xfrm>
              <a:off x="4148" y="3033"/>
              <a:ext cx="17" cy="19"/>
            </a:xfrm>
            <a:custGeom>
              <a:avLst/>
              <a:gdLst/>
              <a:ahLst/>
              <a:cxnLst>
                <a:cxn ang="0">
                  <a:pos x="0" y="0"/>
                </a:cxn>
                <a:cxn ang="0">
                  <a:pos x="14" y="9"/>
                </a:cxn>
                <a:cxn ang="0">
                  <a:pos x="16" y="18"/>
                </a:cxn>
              </a:cxnLst>
              <a:rect l="0" t="0" r="r" b="b"/>
              <a:pathLst>
                <a:path w="17" h="19">
                  <a:moveTo>
                    <a:pt x="0" y="0"/>
                  </a:moveTo>
                  <a:lnTo>
                    <a:pt x="14" y="9"/>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6" name="Freeform 236"/>
            <p:cNvSpPr>
              <a:spLocks/>
            </p:cNvSpPr>
            <p:nvPr/>
          </p:nvSpPr>
          <p:spPr bwMode="auto">
            <a:xfrm>
              <a:off x="4167" y="3034"/>
              <a:ext cx="17" cy="19"/>
            </a:xfrm>
            <a:custGeom>
              <a:avLst/>
              <a:gdLst/>
              <a:ahLst/>
              <a:cxnLst>
                <a:cxn ang="0">
                  <a:pos x="0" y="0"/>
                </a:cxn>
                <a:cxn ang="0">
                  <a:pos x="15" y="9"/>
                </a:cxn>
                <a:cxn ang="0">
                  <a:pos x="16" y="18"/>
                </a:cxn>
              </a:cxnLst>
              <a:rect l="0" t="0" r="r" b="b"/>
              <a:pathLst>
                <a:path w="17" h="19">
                  <a:moveTo>
                    <a:pt x="0" y="0"/>
                  </a:moveTo>
                  <a:lnTo>
                    <a:pt x="15" y="9"/>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7" name="Freeform 237"/>
            <p:cNvSpPr>
              <a:spLocks/>
            </p:cNvSpPr>
            <p:nvPr/>
          </p:nvSpPr>
          <p:spPr bwMode="auto">
            <a:xfrm>
              <a:off x="4188" y="3035"/>
              <a:ext cx="17" cy="19"/>
            </a:xfrm>
            <a:custGeom>
              <a:avLst/>
              <a:gdLst/>
              <a:ahLst/>
              <a:cxnLst>
                <a:cxn ang="0">
                  <a:pos x="0" y="0"/>
                </a:cxn>
                <a:cxn ang="0">
                  <a:pos x="15" y="9"/>
                </a:cxn>
                <a:cxn ang="0">
                  <a:pos x="16" y="18"/>
                </a:cxn>
              </a:cxnLst>
              <a:rect l="0" t="0" r="r" b="b"/>
              <a:pathLst>
                <a:path w="17" h="19">
                  <a:moveTo>
                    <a:pt x="0" y="0"/>
                  </a:moveTo>
                  <a:lnTo>
                    <a:pt x="15" y="9"/>
                  </a:lnTo>
                  <a:lnTo>
                    <a:pt x="16" y="18"/>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8" name="Freeform 238"/>
            <p:cNvSpPr>
              <a:spLocks/>
            </p:cNvSpPr>
            <p:nvPr/>
          </p:nvSpPr>
          <p:spPr bwMode="auto">
            <a:xfrm>
              <a:off x="4199" y="3036"/>
              <a:ext cx="17" cy="20"/>
            </a:xfrm>
            <a:custGeom>
              <a:avLst/>
              <a:gdLst/>
              <a:ahLst/>
              <a:cxnLst>
                <a:cxn ang="0">
                  <a:pos x="0" y="0"/>
                </a:cxn>
                <a:cxn ang="0">
                  <a:pos x="13" y="10"/>
                </a:cxn>
                <a:cxn ang="0">
                  <a:pos x="16" y="19"/>
                </a:cxn>
              </a:cxnLst>
              <a:rect l="0" t="0" r="r" b="b"/>
              <a:pathLst>
                <a:path w="17" h="20">
                  <a:moveTo>
                    <a:pt x="0" y="0"/>
                  </a:moveTo>
                  <a:lnTo>
                    <a:pt x="13"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59" name="Freeform 239"/>
            <p:cNvSpPr>
              <a:spLocks/>
            </p:cNvSpPr>
            <p:nvPr/>
          </p:nvSpPr>
          <p:spPr bwMode="auto">
            <a:xfrm>
              <a:off x="4220" y="3037"/>
              <a:ext cx="17" cy="20"/>
            </a:xfrm>
            <a:custGeom>
              <a:avLst/>
              <a:gdLst/>
              <a:ahLst/>
              <a:cxnLst>
                <a:cxn ang="0">
                  <a:pos x="0" y="0"/>
                </a:cxn>
                <a:cxn ang="0">
                  <a:pos x="14" y="6"/>
                </a:cxn>
                <a:cxn ang="0">
                  <a:pos x="16" y="19"/>
                </a:cxn>
              </a:cxnLst>
              <a:rect l="0" t="0" r="r" b="b"/>
              <a:pathLst>
                <a:path w="17" h="20">
                  <a:moveTo>
                    <a:pt x="0" y="0"/>
                  </a:moveTo>
                  <a:lnTo>
                    <a:pt x="14" y="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0" name="Freeform 240"/>
            <p:cNvSpPr>
              <a:spLocks/>
            </p:cNvSpPr>
            <p:nvPr/>
          </p:nvSpPr>
          <p:spPr bwMode="auto">
            <a:xfrm>
              <a:off x="4242" y="3038"/>
              <a:ext cx="17" cy="20"/>
            </a:xfrm>
            <a:custGeom>
              <a:avLst/>
              <a:gdLst/>
              <a:ahLst/>
              <a:cxnLst>
                <a:cxn ang="0">
                  <a:pos x="0" y="0"/>
                </a:cxn>
                <a:cxn ang="0">
                  <a:pos x="13" y="13"/>
                </a:cxn>
                <a:cxn ang="0">
                  <a:pos x="16" y="19"/>
                </a:cxn>
              </a:cxnLst>
              <a:rect l="0" t="0" r="r" b="b"/>
              <a:pathLst>
                <a:path w="17" h="20">
                  <a:moveTo>
                    <a:pt x="0" y="0"/>
                  </a:moveTo>
                  <a:lnTo>
                    <a:pt x="13" y="13"/>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1" name="Freeform 241"/>
            <p:cNvSpPr>
              <a:spLocks/>
            </p:cNvSpPr>
            <p:nvPr/>
          </p:nvSpPr>
          <p:spPr bwMode="auto">
            <a:xfrm>
              <a:off x="4252" y="3040"/>
              <a:ext cx="18" cy="20"/>
            </a:xfrm>
            <a:custGeom>
              <a:avLst/>
              <a:gdLst/>
              <a:ahLst/>
              <a:cxnLst>
                <a:cxn ang="0">
                  <a:pos x="0" y="0"/>
                </a:cxn>
                <a:cxn ang="0">
                  <a:pos x="16" y="10"/>
                </a:cxn>
                <a:cxn ang="0">
                  <a:pos x="17" y="19"/>
                </a:cxn>
              </a:cxnLst>
              <a:rect l="0" t="0" r="r" b="b"/>
              <a:pathLst>
                <a:path w="18" h="20">
                  <a:moveTo>
                    <a:pt x="0" y="0"/>
                  </a:moveTo>
                  <a:lnTo>
                    <a:pt x="16" y="10"/>
                  </a:lnTo>
                  <a:lnTo>
                    <a:pt x="17"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2" name="Freeform 242"/>
            <p:cNvSpPr>
              <a:spLocks/>
            </p:cNvSpPr>
            <p:nvPr/>
          </p:nvSpPr>
          <p:spPr bwMode="auto">
            <a:xfrm>
              <a:off x="4274" y="3040"/>
              <a:ext cx="19" cy="20"/>
            </a:xfrm>
            <a:custGeom>
              <a:avLst/>
              <a:gdLst/>
              <a:ahLst/>
              <a:cxnLst>
                <a:cxn ang="0">
                  <a:pos x="0" y="0"/>
                </a:cxn>
                <a:cxn ang="0">
                  <a:pos x="15" y="10"/>
                </a:cxn>
                <a:cxn ang="0">
                  <a:pos x="18" y="19"/>
                </a:cxn>
              </a:cxnLst>
              <a:rect l="0" t="0" r="r" b="b"/>
              <a:pathLst>
                <a:path w="19" h="20">
                  <a:moveTo>
                    <a:pt x="0" y="0"/>
                  </a:moveTo>
                  <a:lnTo>
                    <a:pt x="15" y="10"/>
                  </a:lnTo>
                  <a:lnTo>
                    <a:pt x="18"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3" name="Freeform 243"/>
            <p:cNvSpPr>
              <a:spLocks/>
            </p:cNvSpPr>
            <p:nvPr/>
          </p:nvSpPr>
          <p:spPr bwMode="auto">
            <a:xfrm>
              <a:off x="4298" y="3041"/>
              <a:ext cx="17" cy="20"/>
            </a:xfrm>
            <a:custGeom>
              <a:avLst/>
              <a:gdLst/>
              <a:ahLst/>
              <a:cxnLst>
                <a:cxn ang="0">
                  <a:pos x="0" y="0"/>
                </a:cxn>
                <a:cxn ang="0">
                  <a:pos x="14" y="10"/>
                </a:cxn>
                <a:cxn ang="0">
                  <a:pos x="16" y="19"/>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4" name="Freeform 244"/>
            <p:cNvSpPr>
              <a:spLocks/>
            </p:cNvSpPr>
            <p:nvPr/>
          </p:nvSpPr>
          <p:spPr bwMode="auto">
            <a:xfrm>
              <a:off x="4310" y="3042"/>
              <a:ext cx="17" cy="20"/>
            </a:xfrm>
            <a:custGeom>
              <a:avLst/>
              <a:gdLst/>
              <a:ahLst/>
              <a:cxnLst>
                <a:cxn ang="0">
                  <a:pos x="0" y="0"/>
                </a:cxn>
                <a:cxn ang="0">
                  <a:pos x="15" y="6"/>
                </a:cxn>
                <a:cxn ang="0">
                  <a:pos x="16" y="19"/>
                </a:cxn>
              </a:cxnLst>
              <a:rect l="0" t="0" r="r" b="b"/>
              <a:pathLst>
                <a:path w="17" h="20">
                  <a:moveTo>
                    <a:pt x="0" y="0"/>
                  </a:moveTo>
                  <a:lnTo>
                    <a:pt x="15" y="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5" name="Freeform 245"/>
            <p:cNvSpPr>
              <a:spLocks/>
            </p:cNvSpPr>
            <p:nvPr/>
          </p:nvSpPr>
          <p:spPr bwMode="auto">
            <a:xfrm>
              <a:off x="4336" y="3043"/>
              <a:ext cx="17" cy="20"/>
            </a:xfrm>
            <a:custGeom>
              <a:avLst/>
              <a:gdLst/>
              <a:ahLst/>
              <a:cxnLst>
                <a:cxn ang="0">
                  <a:pos x="0" y="0"/>
                </a:cxn>
                <a:cxn ang="0">
                  <a:pos x="15" y="13"/>
                </a:cxn>
                <a:cxn ang="0">
                  <a:pos x="16" y="19"/>
                </a:cxn>
              </a:cxnLst>
              <a:rect l="0" t="0" r="r" b="b"/>
              <a:pathLst>
                <a:path w="17" h="20">
                  <a:moveTo>
                    <a:pt x="0" y="0"/>
                  </a:moveTo>
                  <a:lnTo>
                    <a:pt x="15" y="13"/>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6" name="Freeform 246"/>
            <p:cNvSpPr>
              <a:spLocks/>
            </p:cNvSpPr>
            <p:nvPr/>
          </p:nvSpPr>
          <p:spPr bwMode="auto">
            <a:xfrm>
              <a:off x="4360" y="3045"/>
              <a:ext cx="17" cy="20"/>
            </a:xfrm>
            <a:custGeom>
              <a:avLst/>
              <a:gdLst/>
              <a:ahLst/>
              <a:cxnLst>
                <a:cxn ang="0">
                  <a:pos x="0" y="0"/>
                </a:cxn>
                <a:cxn ang="0">
                  <a:pos x="15" y="10"/>
                </a:cxn>
                <a:cxn ang="0">
                  <a:pos x="16" y="19"/>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7" name="Freeform 247"/>
            <p:cNvSpPr>
              <a:spLocks/>
            </p:cNvSpPr>
            <p:nvPr/>
          </p:nvSpPr>
          <p:spPr bwMode="auto">
            <a:xfrm>
              <a:off x="4373" y="3045"/>
              <a:ext cx="17" cy="20"/>
            </a:xfrm>
            <a:custGeom>
              <a:avLst/>
              <a:gdLst/>
              <a:ahLst/>
              <a:cxnLst>
                <a:cxn ang="0">
                  <a:pos x="0" y="0"/>
                </a:cxn>
                <a:cxn ang="0">
                  <a:pos x="14" y="10"/>
                </a:cxn>
                <a:cxn ang="0">
                  <a:pos x="16" y="19"/>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8" name="Freeform 248"/>
            <p:cNvSpPr>
              <a:spLocks/>
            </p:cNvSpPr>
            <p:nvPr/>
          </p:nvSpPr>
          <p:spPr bwMode="auto">
            <a:xfrm>
              <a:off x="4397" y="3046"/>
              <a:ext cx="17" cy="20"/>
            </a:xfrm>
            <a:custGeom>
              <a:avLst/>
              <a:gdLst/>
              <a:ahLst/>
              <a:cxnLst>
                <a:cxn ang="0">
                  <a:pos x="0" y="0"/>
                </a:cxn>
                <a:cxn ang="0">
                  <a:pos x="14" y="10"/>
                </a:cxn>
                <a:cxn ang="0">
                  <a:pos x="16" y="19"/>
                </a:cxn>
              </a:cxnLst>
              <a:rect l="0" t="0" r="r" b="b"/>
              <a:pathLst>
                <a:path w="17" h="20">
                  <a:moveTo>
                    <a:pt x="0" y="0"/>
                  </a:moveTo>
                  <a:lnTo>
                    <a:pt x="14"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69" name="Freeform 249"/>
            <p:cNvSpPr>
              <a:spLocks/>
            </p:cNvSpPr>
            <p:nvPr/>
          </p:nvSpPr>
          <p:spPr bwMode="auto">
            <a:xfrm>
              <a:off x="4421" y="3047"/>
              <a:ext cx="17" cy="20"/>
            </a:xfrm>
            <a:custGeom>
              <a:avLst/>
              <a:gdLst/>
              <a:ahLst/>
              <a:cxnLst>
                <a:cxn ang="0">
                  <a:pos x="0" y="0"/>
                </a:cxn>
                <a:cxn ang="0">
                  <a:pos x="15" y="10"/>
                </a:cxn>
                <a:cxn ang="0">
                  <a:pos x="16" y="19"/>
                </a:cxn>
              </a:cxnLst>
              <a:rect l="0" t="0" r="r" b="b"/>
              <a:pathLst>
                <a:path w="17" h="20">
                  <a:moveTo>
                    <a:pt x="0" y="0"/>
                  </a:moveTo>
                  <a:lnTo>
                    <a:pt x="15" y="10"/>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594170" name="Freeform 250"/>
            <p:cNvSpPr>
              <a:spLocks/>
            </p:cNvSpPr>
            <p:nvPr/>
          </p:nvSpPr>
          <p:spPr bwMode="auto">
            <a:xfrm>
              <a:off x="4433" y="3047"/>
              <a:ext cx="17" cy="20"/>
            </a:xfrm>
            <a:custGeom>
              <a:avLst/>
              <a:gdLst/>
              <a:ahLst/>
              <a:cxnLst>
                <a:cxn ang="0">
                  <a:pos x="0" y="0"/>
                </a:cxn>
                <a:cxn ang="0">
                  <a:pos x="15" y="6"/>
                </a:cxn>
                <a:cxn ang="0">
                  <a:pos x="16" y="19"/>
                </a:cxn>
              </a:cxnLst>
              <a:rect l="0" t="0" r="r" b="b"/>
              <a:pathLst>
                <a:path w="17" h="20">
                  <a:moveTo>
                    <a:pt x="0" y="0"/>
                  </a:moveTo>
                  <a:lnTo>
                    <a:pt x="15" y="6"/>
                  </a:lnTo>
                  <a:lnTo>
                    <a:pt x="16" y="19"/>
                  </a:lnTo>
                </a:path>
              </a:pathLst>
            </a:custGeom>
            <a:noFill/>
            <a:ln w="12700" cap="rnd" cmpd="sng">
              <a:solidFill>
                <a:schemeClr val="tx1"/>
              </a:solidFill>
              <a:prstDash val="solid"/>
              <a:round/>
              <a:headEnd type="none" w="sm" len="sm"/>
              <a:tailEnd type="none" w="sm" len="sm"/>
            </a:ln>
            <a:effectLst/>
          </p:spPr>
          <p:txBody>
            <a:bodyPr/>
            <a:lstStyle/>
            <a:p>
              <a:endParaRPr lang="cs-CZ"/>
            </a:p>
          </p:txBody>
        </p:sp>
      </p:grpSp>
      <p:sp>
        <p:nvSpPr>
          <p:cNvPr id="594171" name="Rectangle 251"/>
          <p:cNvSpPr>
            <a:spLocks noChangeArrowheads="1"/>
          </p:cNvSpPr>
          <p:nvPr/>
        </p:nvSpPr>
        <p:spPr bwMode="auto">
          <a:xfrm>
            <a:off x="1679575" y="2206625"/>
            <a:ext cx="890588" cy="396875"/>
          </a:xfrm>
          <a:prstGeom prst="rect">
            <a:avLst/>
          </a:prstGeom>
          <a:noFill/>
          <a:ln w="9525">
            <a:noFill/>
            <a:miter lim="800000"/>
            <a:headEnd/>
            <a:tailEnd/>
          </a:ln>
          <a:effectLst/>
        </p:spPr>
        <p:txBody>
          <a:bodyPr wrap="none" lIns="92075" tIns="46038" rIns="92075" bIns="46038">
            <a:spAutoFit/>
          </a:bodyPr>
          <a:lstStyle/>
          <a:p>
            <a:r>
              <a:rPr lang="en-US" sz="2000">
                <a:solidFill>
                  <a:schemeClr val="tx2"/>
                </a:solidFill>
                <a:latin typeface="Arial" charset="0"/>
              </a:rPr>
              <a:t>AOQL</a:t>
            </a:r>
          </a:p>
        </p:txBody>
      </p:sp>
      <p:sp>
        <p:nvSpPr>
          <p:cNvPr id="594172" name="Arc 252"/>
          <p:cNvSpPr>
            <a:spLocks/>
          </p:cNvSpPr>
          <p:nvPr/>
        </p:nvSpPr>
        <p:spPr bwMode="auto">
          <a:xfrm>
            <a:off x="2522538" y="2427288"/>
            <a:ext cx="1028700" cy="2471737"/>
          </a:xfrm>
          <a:custGeom>
            <a:avLst/>
            <a:gdLst>
              <a:gd name="G0" fmla="+- 21600 0 0"/>
              <a:gd name="G1" fmla="+- 21600 0 0"/>
              <a:gd name="G2" fmla="+- 21600 0 0"/>
              <a:gd name="T0" fmla="*/ 0 w 21600"/>
              <a:gd name="T1" fmla="*/ 21572 h 21600"/>
              <a:gd name="T2" fmla="*/ 2156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72"/>
                </a:moveTo>
                <a:cubicBezTo>
                  <a:pt x="15" y="9666"/>
                  <a:pt x="9661" y="18"/>
                  <a:pt x="21567" y="0"/>
                </a:cubicBezTo>
              </a:path>
              <a:path w="21600" h="21600" stroke="0" extrusionOk="0">
                <a:moveTo>
                  <a:pt x="0" y="21572"/>
                </a:moveTo>
                <a:cubicBezTo>
                  <a:pt x="15" y="9666"/>
                  <a:pt x="9661" y="18"/>
                  <a:pt x="21567" y="0"/>
                </a:cubicBezTo>
                <a:lnTo>
                  <a:pt x="21600" y="21600"/>
                </a:lnTo>
                <a:close/>
              </a:path>
            </a:pathLst>
          </a:custGeom>
          <a:noFill/>
          <a:ln w="12700" cap="rnd">
            <a:solidFill>
              <a:schemeClr val="tx1"/>
            </a:solidFill>
            <a:round/>
            <a:headEnd type="none" w="sm" len="sm"/>
            <a:tailEnd type="none" w="sm" len="sm"/>
          </a:ln>
          <a:effectLst/>
        </p:spPr>
        <p:txBody>
          <a:bodyPr wrap="none" anchor="ctr"/>
          <a:lstStyle/>
          <a:p>
            <a:endParaRPr lang="cs-CZ"/>
          </a:p>
        </p:txBody>
      </p:sp>
      <p:sp>
        <p:nvSpPr>
          <p:cNvPr id="594173" name="Line 253"/>
          <p:cNvSpPr>
            <a:spLocks noChangeShapeType="1"/>
          </p:cNvSpPr>
          <p:nvPr/>
        </p:nvSpPr>
        <p:spPr bwMode="auto">
          <a:xfrm flipV="1">
            <a:off x="5253038" y="4652963"/>
            <a:ext cx="0" cy="2127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594174" name="Rectangle 254"/>
          <p:cNvSpPr>
            <a:spLocks noChangeArrowheads="1"/>
          </p:cNvSpPr>
          <p:nvPr/>
        </p:nvSpPr>
        <p:spPr bwMode="auto">
          <a:xfrm>
            <a:off x="603250" y="2930525"/>
            <a:ext cx="1214438" cy="1006475"/>
          </a:xfrm>
          <a:prstGeom prst="rect">
            <a:avLst/>
          </a:prstGeom>
          <a:noFill/>
          <a:ln w="9525">
            <a:noFill/>
            <a:miter lim="800000"/>
            <a:headEnd/>
            <a:tailEnd/>
          </a:ln>
          <a:effectLst/>
        </p:spPr>
        <p:txBody>
          <a:bodyPr wrap="none" lIns="92075" tIns="46038" rIns="92075" bIns="46038">
            <a:spAutoFit/>
          </a:bodyPr>
          <a:lstStyle/>
          <a:p>
            <a:r>
              <a:rPr lang="en-US" sz="2000">
                <a:solidFill>
                  <a:schemeClr val="tx2"/>
                </a:solidFill>
                <a:latin typeface="Arial" charset="0"/>
              </a:rPr>
              <a:t>Average</a:t>
            </a:r>
          </a:p>
          <a:p>
            <a:r>
              <a:rPr lang="en-US" sz="2000">
                <a:solidFill>
                  <a:schemeClr val="tx2"/>
                </a:solidFill>
                <a:latin typeface="Arial" charset="0"/>
              </a:rPr>
              <a:t>Outgoing</a:t>
            </a:r>
          </a:p>
          <a:p>
            <a:r>
              <a:rPr lang="en-US" sz="2000">
                <a:solidFill>
                  <a:schemeClr val="tx2"/>
                </a:solidFill>
                <a:latin typeface="Arial" charset="0"/>
              </a:rPr>
              <a:t>Quality</a:t>
            </a:r>
          </a:p>
        </p:txBody>
      </p:sp>
      <p:sp>
        <p:nvSpPr>
          <p:cNvPr id="594175" name="Rectangle 255"/>
          <p:cNvSpPr>
            <a:spLocks noChangeArrowheads="1"/>
          </p:cNvSpPr>
          <p:nvPr/>
        </p:nvSpPr>
        <p:spPr bwMode="auto">
          <a:xfrm>
            <a:off x="3611563" y="5600700"/>
            <a:ext cx="3459162" cy="396875"/>
          </a:xfrm>
          <a:prstGeom prst="rect">
            <a:avLst/>
          </a:prstGeom>
          <a:noFill/>
          <a:ln w="9525">
            <a:noFill/>
            <a:miter lim="800000"/>
            <a:headEnd/>
            <a:tailEnd/>
          </a:ln>
          <a:effectLst/>
        </p:spPr>
        <p:txBody>
          <a:bodyPr wrap="none" lIns="92075" tIns="46038" rIns="92075" bIns="46038">
            <a:spAutoFit/>
          </a:bodyPr>
          <a:lstStyle/>
          <a:p>
            <a:r>
              <a:rPr lang="en-US" sz="2000">
                <a:solidFill>
                  <a:schemeClr val="tx2"/>
                </a:solidFill>
                <a:latin typeface="Arial" charset="0"/>
              </a:rPr>
              <a:t>(Incoming) Percent Defective</a:t>
            </a:r>
          </a:p>
        </p:txBody>
      </p:sp>
      <p:sp>
        <p:nvSpPr>
          <p:cNvPr id="594176" name="Rectangle 256"/>
          <p:cNvSpPr>
            <a:spLocks noChangeArrowheads="1"/>
          </p:cNvSpPr>
          <p:nvPr/>
        </p:nvSpPr>
        <p:spPr bwMode="auto">
          <a:xfrm>
            <a:off x="2800350" y="5199063"/>
            <a:ext cx="641350" cy="366712"/>
          </a:xfrm>
          <a:prstGeom prst="rect">
            <a:avLst/>
          </a:prstGeom>
          <a:noFill/>
          <a:ln w="9525">
            <a:noFill/>
            <a:miter lim="800000"/>
            <a:headEnd/>
            <a:tailEnd/>
          </a:ln>
          <a:effectLst/>
        </p:spPr>
        <p:txBody>
          <a:bodyPr wrap="none" lIns="92075" tIns="46038" rIns="92075" bIns="46038">
            <a:spAutoFit/>
          </a:bodyPr>
          <a:lstStyle/>
          <a:p>
            <a:r>
              <a:rPr lang="en-US" sz="1800">
                <a:latin typeface="Arial" charset="0"/>
              </a:rPr>
              <a:t>AQL</a:t>
            </a:r>
          </a:p>
        </p:txBody>
      </p:sp>
      <p:sp>
        <p:nvSpPr>
          <p:cNvPr id="594177" name="Rectangle 257"/>
          <p:cNvSpPr>
            <a:spLocks noChangeArrowheads="1"/>
          </p:cNvSpPr>
          <p:nvPr/>
        </p:nvSpPr>
        <p:spPr bwMode="auto">
          <a:xfrm>
            <a:off x="4932363" y="5199063"/>
            <a:ext cx="768350" cy="366712"/>
          </a:xfrm>
          <a:prstGeom prst="rect">
            <a:avLst/>
          </a:prstGeom>
          <a:noFill/>
          <a:ln w="9525">
            <a:noFill/>
            <a:miter lim="800000"/>
            <a:headEnd/>
            <a:tailEnd/>
          </a:ln>
          <a:effectLst/>
        </p:spPr>
        <p:txBody>
          <a:bodyPr wrap="none" lIns="92075" tIns="46038" rIns="92075" bIns="46038">
            <a:spAutoFit/>
          </a:bodyPr>
          <a:lstStyle/>
          <a:p>
            <a:r>
              <a:rPr lang="en-US" sz="1800">
                <a:latin typeface="Arial" charset="0"/>
              </a:rPr>
              <a:t>LTPD</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24235FE2-69A1-4BF4-BBEC-9C80DED1D94D}" type="slidenum">
              <a:rPr lang="en-GB"/>
              <a:pPr/>
              <a:t>253</a:t>
            </a:fld>
            <a:endParaRPr lang="en-GB"/>
          </a:p>
        </p:txBody>
      </p:sp>
      <p:sp>
        <p:nvSpPr>
          <p:cNvPr id="594946" name="Rectangle 2"/>
          <p:cNvSpPr>
            <a:spLocks noChangeArrowheads="1"/>
          </p:cNvSpPr>
          <p:nvPr/>
        </p:nvSpPr>
        <p:spPr bwMode="auto">
          <a:xfrm>
            <a:off x="433388" y="401638"/>
            <a:ext cx="8294687" cy="5946775"/>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a:t>
            </a:r>
            <a:r>
              <a:rPr lang="en-US">
                <a:latin typeface="Arial" charset="0"/>
              </a:rPr>
              <a:t> Suppose that Noise King is using rectified inspection for its single sampling plan. Calculate the average outgoing quality limit for a plan with </a:t>
            </a:r>
            <a:r>
              <a:rPr lang="en-US" i="1">
                <a:latin typeface="Arial" charset="0"/>
              </a:rPr>
              <a:t>n</a:t>
            </a:r>
            <a:r>
              <a:rPr lang="en-US">
                <a:latin typeface="Arial" charset="0"/>
              </a:rPr>
              <a:t>=110, </a:t>
            </a:r>
            <a:r>
              <a:rPr lang="en-US" i="1">
                <a:latin typeface="Arial" charset="0"/>
              </a:rPr>
              <a:t>c</a:t>
            </a:r>
            <a:r>
              <a:rPr lang="en-US">
                <a:latin typeface="Arial" charset="0"/>
              </a:rPr>
              <a:t>=3, and N=1000. (Assume that the defective items are replaced)</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51FAF5E2-7A4A-47D0-83C4-77622796DD04}" type="slidenum">
              <a:rPr lang="en-GB"/>
              <a:pPr/>
              <a:t>254</a:t>
            </a:fld>
            <a:endParaRPr lang="en-GB"/>
          </a:p>
        </p:txBody>
      </p:sp>
      <p:graphicFrame>
        <p:nvGraphicFramePr>
          <p:cNvPr id="595970" name="Object 2"/>
          <p:cNvGraphicFramePr>
            <a:graphicFrameLocks noChangeAspect="1"/>
          </p:cNvGraphicFramePr>
          <p:nvPr/>
        </p:nvGraphicFramePr>
        <p:xfrm>
          <a:off x="1485900" y="885825"/>
          <a:ext cx="6305550" cy="5197475"/>
        </p:xfrm>
        <a:graphic>
          <a:graphicData uri="http://schemas.openxmlformats.org/presentationml/2006/ole">
            <p:oleObj spid="_x0000_s595970" name="Worksheet" r:id="rId3" imgW="3153091" imgH="2600687" progId="Excel.Sheet.8">
              <p:embed/>
            </p:oleObj>
          </a:graphicData>
        </a:graphic>
      </p:graphicFrame>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A6DDB8EA-D9A7-41D2-85A3-853DCB1F2BC9}" type="slidenum">
              <a:rPr lang="en-GB"/>
              <a:pPr/>
              <a:t>255</a:t>
            </a:fld>
            <a:endParaRPr lang="en-GB"/>
          </a:p>
        </p:txBody>
      </p:sp>
      <p:pic>
        <p:nvPicPr>
          <p:cNvPr id="596994" name="Picture 2"/>
          <p:cNvPicPr>
            <a:picLocks noChangeAspect="1" noChangeArrowheads="1"/>
          </p:cNvPicPr>
          <p:nvPr/>
        </p:nvPicPr>
        <p:blipFill>
          <a:blip r:embed="rId2" cstate="print"/>
          <a:srcRect/>
          <a:stretch>
            <a:fillRect/>
          </a:stretch>
        </p:blipFill>
        <p:spPr bwMode="auto">
          <a:xfrm>
            <a:off x="896938" y="150813"/>
            <a:ext cx="7561262" cy="6619875"/>
          </a:xfrm>
          <a:prstGeom prst="rect">
            <a:avLst/>
          </a:prstGeom>
          <a:noFill/>
          <a:ln w="12700">
            <a:noFill/>
            <a:miter lim="800000"/>
            <a:headEnd type="none" w="sm" len="sm"/>
            <a:tailEnd type="none" w="sm" len="sm"/>
          </a:ln>
          <a:effectLst/>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EBF40184-CCD1-4F49-A5A8-CFDFEA50BC8D}" type="slidenum">
              <a:rPr lang="en-GB"/>
              <a:pPr/>
              <a:t>256</a:t>
            </a:fld>
            <a:endParaRPr lang="en-GB"/>
          </a:p>
        </p:txBody>
      </p:sp>
      <p:sp>
        <p:nvSpPr>
          <p:cNvPr id="625666"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a:t>
            </a:r>
            <a:endParaRPr lang="en-US" sz="4400">
              <a:solidFill>
                <a:schemeClr val="tx2"/>
              </a:solidFill>
            </a:endParaRPr>
          </a:p>
        </p:txBody>
      </p:sp>
      <p:sp>
        <p:nvSpPr>
          <p:cNvPr id="625667"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Average Outgoing Quality </a:t>
            </a:r>
          </a:p>
          <a:p>
            <a:pPr marL="685800" lvl="1">
              <a:spcBef>
                <a:spcPct val="20000"/>
              </a:spcBef>
              <a:buFontTx/>
              <a:buChar char="–"/>
            </a:pPr>
            <a:r>
              <a:rPr lang="en-US">
                <a:latin typeface="Arial" charset="0"/>
              </a:rPr>
              <a:t> Reading: Nahmias, S. “Productions and Operations Analysis,” 4th Edition, McGraw-Hill, pp. 682-685</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D5CD7DD7-2B34-430D-A75F-F4980504D705}" type="slidenum">
              <a:rPr lang="en-GB"/>
              <a:pPr/>
              <a:t>257</a:t>
            </a:fld>
            <a:endParaRPr lang="en-GB"/>
          </a:p>
        </p:txBody>
      </p:sp>
      <p:sp>
        <p:nvSpPr>
          <p:cNvPr id="598018"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Failure rates </a:t>
            </a:r>
          </a:p>
          <a:p>
            <a:pPr marL="342900" indent="-342900">
              <a:spcBef>
                <a:spcPct val="20000"/>
              </a:spcBef>
              <a:buFontTx/>
              <a:buChar char="•"/>
            </a:pPr>
            <a:r>
              <a:rPr lang="en-US">
                <a:latin typeface="Arial" charset="0"/>
              </a:rPr>
              <a:t>Reliability </a:t>
            </a:r>
          </a:p>
          <a:p>
            <a:pPr marL="342900" indent="-342900">
              <a:spcBef>
                <a:spcPct val="20000"/>
              </a:spcBef>
              <a:buFontTx/>
              <a:buChar char="•"/>
            </a:pPr>
            <a:r>
              <a:rPr lang="en-US">
                <a:latin typeface="Arial" charset="0"/>
              </a:rPr>
              <a:t>Constant failure rate and exponential distribution</a:t>
            </a:r>
          </a:p>
          <a:p>
            <a:pPr marL="342900" indent="-342900">
              <a:spcBef>
                <a:spcPct val="20000"/>
              </a:spcBef>
              <a:buFontTx/>
              <a:buChar char="•"/>
            </a:pPr>
            <a:r>
              <a:rPr lang="en-US">
                <a:latin typeface="Arial" charset="0"/>
              </a:rPr>
              <a:t>System Reliability</a:t>
            </a:r>
          </a:p>
          <a:p>
            <a:pPr marL="742950" lvl="1" indent="-285750">
              <a:spcBef>
                <a:spcPct val="20000"/>
              </a:spcBef>
              <a:buFontTx/>
              <a:buChar char="–"/>
            </a:pPr>
            <a:r>
              <a:rPr lang="en-US">
                <a:latin typeface="Arial" charset="0"/>
              </a:rPr>
              <a:t>Components in series</a:t>
            </a:r>
          </a:p>
          <a:p>
            <a:pPr marL="742950" lvl="1" indent="-285750">
              <a:spcBef>
                <a:spcPct val="20000"/>
              </a:spcBef>
              <a:buFontTx/>
              <a:buChar char="–"/>
            </a:pPr>
            <a:r>
              <a:rPr lang="en-US">
                <a:latin typeface="Arial" charset="0"/>
              </a:rPr>
              <a:t>Components in parallel</a:t>
            </a:r>
          </a:p>
          <a:p>
            <a:pPr marL="742950" lvl="1" indent="-285750">
              <a:spcBef>
                <a:spcPct val="20000"/>
              </a:spcBef>
              <a:buFontTx/>
              <a:buChar char="–"/>
            </a:pPr>
            <a:r>
              <a:rPr lang="en-US">
                <a:latin typeface="Arial" charset="0"/>
              </a:rPr>
              <a:t>Combination system</a:t>
            </a:r>
          </a:p>
          <a:p>
            <a:pPr marL="342900" indent="-342900">
              <a:spcBef>
                <a:spcPct val="20000"/>
              </a:spcBef>
              <a:buFontTx/>
              <a:buChar char="•"/>
            </a:pPr>
            <a:endParaRPr lang="en-US">
              <a:latin typeface="Arial" charset="0"/>
            </a:endParaRPr>
          </a:p>
        </p:txBody>
      </p:sp>
      <p:sp>
        <p:nvSpPr>
          <p:cNvPr id="598019" name="Rectangle 3"/>
          <p:cNvSpPr>
            <a:spLocks noGrp="1" noChangeArrowheads="1"/>
          </p:cNvSpPr>
          <p:nvPr>
            <p:ph type="title"/>
          </p:nvPr>
        </p:nvSpPr>
        <p:spPr>
          <a:noFill/>
          <a:ln/>
        </p:spPr>
        <p:txBody>
          <a:bodyPr/>
          <a:lstStyle/>
          <a:p>
            <a:r>
              <a:rPr lang="en-US" sz="2800" b="1">
                <a:latin typeface="Arial" charset="0"/>
              </a:rPr>
              <a:t>CHAPTER 10</a:t>
            </a:r>
            <a:br>
              <a:rPr lang="en-US" sz="2800" b="1">
                <a:latin typeface="Arial" charset="0"/>
              </a:rPr>
            </a:br>
            <a:r>
              <a:rPr lang="en-US" sz="2800" b="1">
                <a:latin typeface="Arial" charset="0"/>
              </a:rPr>
              <a:t>RELIABILITY</a:t>
            </a:r>
            <a:endParaRPr lang="en-US">
              <a:latin typeface="Arial" charset="0"/>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74B8BBC8-EA50-48AC-A427-DBFC597AFCF6}" type="slidenum">
              <a:rPr lang="en-GB"/>
              <a:pPr/>
              <a:t>258</a:t>
            </a:fld>
            <a:endParaRPr lang="en-GB"/>
          </a:p>
        </p:txBody>
      </p:sp>
      <p:sp>
        <p:nvSpPr>
          <p:cNvPr id="59904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Failure Rate Curve</a:t>
            </a:r>
            <a:endParaRPr lang="en-US" sz="4400">
              <a:solidFill>
                <a:schemeClr val="tx2"/>
              </a:solidFill>
            </a:endParaRPr>
          </a:p>
        </p:txBody>
      </p:sp>
      <p:pic>
        <p:nvPicPr>
          <p:cNvPr id="599043" name="Picture 3"/>
          <p:cNvPicPr>
            <a:picLocks noChangeAspect="1" noChangeArrowheads="1"/>
          </p:cNvPicPr>
          <p:nvPr/>
        </p:nvPicPr>
        <p:blipFill>
          <a:blip r:embed="rId2" cstate="print"/>
          <a:srcRect/>
          <a:stretch>
            <a:fillRect/>
          </a:stretch>
        </p:blipFill>
        <p:spPr bwMode="auto">
          <a:xfrm>
            <a:off x="87313" y="2028825"/>
            <a:ext cx="8923337" cy="4064000"/>
          </a:xfrm>
          <a:prstGeom prst="rect">
            <a:avLst/>
          </a:prstGeom>
          <a:noFill/>
          <a:ln w="12700">
            <a:noFill/>
            <a:miter lim="800000"/>
            <a:headEnd type="none" w="sm" len="sm"/>
            <a:tailEnd type="none" w="sm" len="sm"/>
          </a:ln>
          <a:effectLst/>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30AB5CCB-B2F2-4E65-87AD-76BFD09E89F7}" type="slidenum">
              <a:rPr lang="en-GB"/>
              <a:pPr/>
              <a:t>259</a:t>
            </a:fld>
            <a:endParaRPr lang="en-GB"/>
          </a:p>
        </p:txBody>
      </p:sp>
      <p:sp>
        <p:nvSpPr>
          <p:cNvPr id="60006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Reliability</a:t>
            </a:r>
            <a:endParaRPr lang="en-US" sz="4400">
              <a:solidFill>
                <a:schemeClr val="tx2"/>
              </a:solidFill>
            </a:endParaRPr>
          </a:p>
        </p:txBody>
      </p:sp>
      <p:sp>
        <p:nvSpPr>
          <p:cNvPr id="60006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Reliability provides a numerical measure of “degree of excellence” through time. </a:t>
            </a:r>
          </a:p>
          <a:p>
            <a:pPr marL="742950" lvl="1" indent="-285750">
              <a:spcBef>
                <a:spcPct val="20000"/>
              </a:spcBef>
              <a:buFontTx/>
              <a:buChar char="–"/>
            </a:pPr>
            <a:r>
              <a:rPr lang="en-US">
                <a:latin typeface="Arial" charset="0"/>
              </a:rPr>
              <a:t>Failure: the inability of an equipment to perform its required function</a:t>
            </a:r>
          </a:p>
          <a:p>
            <a:pPr marL="742950" lvl="1" indent="-285750">
              <a:spcBef>
                <a:spcPct val="20000"/>
              </a:spcBef>
              <a:buFontTx/>
              <a:buChar char="–"/>
            </a:pPr>
            <a:r>
              <a:rPr lang="en-US">
                <a:latin typeface="Arial" charset="0"/>
              </a:rPr>
              <a:t>Reliability: the probability of no failure throughout a prescribed operating period.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ástupný symbol pro číslo snímku 5"/>
          <p:cNvSpPr>
            <a:spLocks noGrp="1"/>
          </p:cNvSpPr>
          <p:nvPr>
            <p:ph type="sldNum" sz="quarter" idx="12"/>
          </p:nvPr>
        </p:nvSpPr>
        <p:spPr/>
        <p:txBody>
          <a:bodyPr/>
          <a:lstStyle/>
          <a:p>
            <a:fld id="{A9F8D8D1-C8F5-4978-91F1-61B4164D659B}" type="slidenum">
              <a:rPr lang="en-GB"/>
              <a:pPr/>
              <a:t>26</a:t>
            </a:fld>
            <a:endParaRPr lang="en-GB"/>
          </a:p>
        </p:txBody>
      </p:sp>
      <p:sp>
        <p:nvSpPr>
          <p:cNvPr id="335874" name="Rectangle 2"/>
          <p:cNvSpPr>
            <a:spLocks noGrp="1" noChangeArrowheads="1"/>
          </p:cNvSpPr>
          <p:nvPr>
            <p:ph type="ctrTitle"/>
          </p:nvPr>
        </p:nvSpPr>
        <p:spPr>
          <a:xfrm>
            <a:off x="476250" y="382588"/>
            <a:ext cx="8154988" cy="1063625"/>
          </a:xfrm>
          <a:noFill/>
          <a:ln/>
        </p:spPr>
        <p:txBody>
          <a:bodyPr lIns="90488" tIns="44450" rIns="90488" bIns="44450"/>
          <a:lstStyle/>
          <a:p>
            <a:pPr defTabSz="762000"/>
            <a:r>
              <a:rPr lang="en-US" sz="2800" b="1">
                <a:latin typeface="Arial" charset="0"/>
              </a:rPr>
              <a:t>Pareto Chart</a:t>
            </a:r>
            <a:endParaRPr lang="en-US" sz="6000" b="1" i="1">
              <a:effectLst>
                <a:outerShdw blurRad="38100" dist="38100" dir="2700000" algn="tl">
                  <a:srgbClr val="C0C0C0"/>
                </a:outerShdw>
              </a:effectLst>
              <a:latin typeface="Arial" charset="0"/>
            </a:endParaRPr>
          </a:p>
        </p:txBody>
      </p:sp>
      <p:grpSp>
        <p:nvGrpSpPr>
          <p:cNvPr id="335875" name="Group 3"/>
          <p:cNvGrpSpPr>
            <a:grpSpLocks/>
          </p:cNvGrpSpPr>
          <p:nvPr/>
        </p:nvGrpSpPr>
        <p:grpSpPr bwMode="auto">
          <a:xfrm>
            <a:off x="471488" y="1462088"/>
            <a:ext cx="7059612" cy="5243512"/>
            <a:chOff x="297" y="921"/>
            <a:chExt cx="4447" cy="3303"/>
          </a:xfrm>
        </p:grpSpPr>
        <p:sp>
          <p:nvSpPr>
            <p:cNvPr id="335876" name="Rectangle 4"/>
            <p:cNvSpPr>
              <a:spLocks noChangeArrowheads="1"/>
            </p:cNvSpPr>
            <p:nvPr/>
          </p:nvSpPr>
          <p:spPr bwMode="auto">
            <a:xfrm>
              <a:off x="432" y="3936"/>
              <a:ext cx="1200" cy="288"/>
            </a:xfrm>
            <a:prstGeom prst="rect">
              <a:avLst/>
            </a:prstGeom>
            <a:noFill/>
            <a:ln w="12700">
              <a:noFill/>
              <a:miter lim="800000"/>
              <a:headEnd/>
              <a:tailEnd/>
            </a:ln>
            <a:effectLst/>
          </p:spPr>
          <p:txBody>
            <a:bodyPr wrap="none" anchor="ctr"/>
            <a:lstStyle/>
            <a:p>
              <a:endParaRPr lang="cs-CZ"/>
            </a:p>
          </p:txBody>
        </p:sp>
        <p:sp>
          <p:nvSpPr>
            <p:cNvPr id="335877" name="Rectangle 5"/>
            <p:cNvSpPr>
              <a:spLocks noChangeArrowheads="1"/>
            </p:cNvSpPr>
            <p:nvPr/>
          </p:nvSpPr>
          <p:spPr bwMode="auto">
            <a:xfrm>
              <a:off x="1968" y="3936"/>
              <a:ext cx="1824" cy="288"/>
            </a:xfrm>
            <a:prstGeom prst="rect">
              <a:avLst/>
            </a:prstGeom>
            <a:noFill/>
            <a:ln w="12700">
              <a:noFill/>
              <a:miter lim="800000"/>
              <a:headEnd/>
              <a:tailEnd/>
            </a:ln>
            <a:effectLst/>
          </p:spPr>
          <p:txBody>
            <a:bodyPr wrap="none" anchor="ctr"/>
            <a:lstStyle/>
            <a:p>
              <a:endParaRPr lang="cs-CZ"/>
            </a:p>
          </p:txBody>
        </p:sp>
        <p:sp>
          <p:nvSpPr>
            <p:cNvPr id="335878" name="Rectangle 6"/>
            <p:cNvSpPr>
              <a:spLocks noChangeArrowheads="1"/>
            </p:cNvSpPr>
            <p:nvPr/>
          </p:nvSpPr>
          <p:spPr bwMode="auto">
            <a:xfrm>
              <a:off x="297" y="921"/>
              <a:ext cx="114" cy="402"/>
            </a:xfrm>
            <a:prstGeom prst="rect">
              <a:avLst/>
            </a:prstGeom>
            <a:noFill/>
            <a:ln w="12700">
              <a:noFill/>
              <a:miter lim="800000"/>
              <a:headEnd/>
              <a:tailEnd/>
            </a:ln>
            <a:effectLst/>
          </p:spPr>
          <p:txBody>
            <a:bodyPr wrap="none" lIns="90488" tIns="44450" rIns="90488" bIns="44450">
              <a:spAutoFit/>
            </a:bodyPr>
            <a:lstStyle/>
            <a:p>
              <a:pPr defTabSz="762000"/>
              <a:endParaRPr lang="en-US" sz="3600" b="1" i="1">
                <a:effectLst>
                  <a:outerShdw blurRad="38100" dist="38100" dir="2700000" algn="tl">
                    <a:srgbClr val="C0C0C0"/>
                  </a:outerShdw>
                </a:effectLst>
                <a:latin typeface="Arial" charset="0"/>
              </a:endParaRPr>
            </a:p>
          </p:txBody>
        </p:sp>
        <p:grpSp>
          <p:nvGrpSpPr>
            <p:cNvPr id="335879" name="Group 7"/>
            <p:cNvGrpSpPr>
              <a:grpSpLocks/>
            </p:cNvGrpSpPr>
            <p:nvPr/>
          </p:nvGrpSpPr>
          <p:grpSpPr bwMode="auto">
            <a:xfrm>
              <a:off x="1052" y="1300"/>
              <a:ext cx="3692" cy="2775"/>
              <a:chOff x="1052" y="1300"/>
              <a:chExt cx="3692" cy="2775"/>
            </a:xfrm>
          </p:grpSpPr>
          <p:grpSp>
            <p:nvGrpSpPr>
              <p:cNvPr id="335880" name="Group 8"/>
              <p:cNvGrpSpPr>
                <a:grpSpLocks/>
              </p:cNvGrpSpPr>
              <p:nvPr/>
            </p:nvGrpSpPr>
            <p:grpSpPr bwMode="auto">
              <a:xfrm>
                <a:off x="1052" y="1300"/>
                <a:ext cx="3468" cy="2775"/>
                <a:chOff x="1052" y="1300"/>
                <a:chExt cx="3468" cy="2775"/>
              </a:xfrm>
            </p:grpSpPr>
            <p:sp>
              <p:nvSpPr>
                <p:cNvPr id="335881" name="Rectangle 9"/>
                <p:cNvSpPr>
                  <a:spLocks noChangeArrowheads="1"/>
                </p:cNvSpPr>
                <p:nvPr/>
              </p:nvSpPr>
              <p:spPr bwMode="auto">
                <a:xfrm rot="16200000">
                  <a:off x="478" y="2642"/>
                  <a:ext cx="1378" cy="229"/>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Number of defects</a:t>
                  </a:r>
                </a:p>
              </p:txBody>
            </p:sp>
            <p:grpSp>
              <p:nvGrpSpPr>
                <p:cNvPr id="335882" name="Group 10"/>
                <p:cNvGrpSpPr>
                  <a:grpSpLocks/>
                </p:cNvGrpSpPr>
                <p:nvPr/>
              </p:nvGrpSpPr>
              <p:grpSpPr bwMode="auto">
                <a:xfrm>
                  <a:off x="1616" y="1357"/>
                  <a:ext cx="2513" cy="2512"/>
                  <a:chOff x="1616" y="1357"/>
                  <a:chExt cx="2513" cy="2512"/>
                </a:xfrm>
              </p:grpSpPr>
              <p:sp>
                <p:nvSpPr>
                  <p:cNvPr id="335883" name="Freeform 11"/>
                  <p:cNvSpPr>
                    <a:spLocks/>
                  </p:cNvSpPr>
                  <p:nvPr/>
                </p:nvSpPr>
                <p:spPr bwMode="auto">
                  <a:xfrm>
                    <a:off x="1616" y="1357"/>
                    <a:ext cx="2513" cy="2512"/>
                  </a:xfrm>
                  <a:custGeom>
                    <a:avLst/>
                    <a:gdLst/>
                    <a:ahLst/>
                    <a:cxnLst>
                      <a:cxn ang="0">
                        <a:pos x="0" y="0"/>
                      </a:cxn>
                      <a:cxn ang="0">
                        <a:pos x="0" y="2511"/>
                      </a:cxn>
                      <a:cxn ang="0">
                        <a:pos x="2512" y="2511"/>
                      </a:cxn>
                      <a:cxn ang="0">
                        <a:pos x="2512" y="0"/>
                      </a:cxn>
                    </a:cxnLst>
                    <a:rect l="0" t="0" r="r" b="b"/>
                    <a:pathLst>
                      <a:path w="2513" h="2512">
                        <a:moveTo>
                          <a:pt x="0" y="0"/>
                        </a:moveTo>
                        <a:lnTo>
                          <a:pt x="0" y="2511"/>
                        </a:lnTo>
                        <a:lnTo>
                          <a:pt x="2512" y="2511"/>
                        </a:lnTo>
                        <a:lnTo>
                          <a:pt x="2512" y="0"/>
                        </a:lnTo>
                      </a:path>
                    </a:pathLst>
                  </a:custGeom>
                  <a:noFill/>
                  <a:ln w="25400" cap="rnd" cmpd="sng">
                    <a:solidFill>
                      <a:schemeClr val="tx1"/>
                    </a:solidFill>
                    <a:prstDash val="solid"/>
                    <a:round/>
                    <a:headEnd type="none" w="med" len="med"/>
                    <a:tailEnd type="none" w="med" len="med"/>
                  </a:ln>
                  <a:effectLst/>
                </p:spPr>
                <p:txBody>
                  <a:bodyPr/>
                  <a:lstStyle/>
                  <a:p>
                    <a:endParaRPr lang="cs-CZ"/>
                  </a:p>
                </p:txBody>
              </p:sp>
              <p:sp>
                <p:nvSpPr>
                  <p:cNvPr id="335884" name="Line 12"/>
                  <p:cNvSpPr>
                    <a:spLocks noChangeShapeType="1"/>
                  </p:cNvSpPr>
                  <p:nvPr/>
                </p:nvSpPr>
                <p:spPr bwMode="auto">
                  <a:xfrm>
                    <a:off x="3913" y="2964"/>
                    <a:ext cx="207" cy="0"/>
                  </a:xfrm>
                  <a:prstGeom prst="line">
                    <a:avLst/>
                  </a:prstGeom>
                  <a:noFill/>
                  <a:ln w="25400">
                    <a:solidFill>
                      <a:schemeClr val="tx1"/>
                    </a:solidFill>
                    <a:round/>
                    <a:headEnd/>
                    <a:tailEnd/>
                  </a:ln>
                  <a:effectLst/>
                </p:spPr>
                <p:txBody>
                  <a:bodyPr wrap="none" anchor="ctr"/>
                  <a:lstStyle/>
                  <a:p>
                    <a:endParaRPr lang="cs-CZ"/>
                  </a:p>
                </p:txBody>
              </p:sp>
              <p:sp>
                <p:nvSpPr>
                  <p:cNvPr id="335885" name="Line 13"/>
                  <p:cNvSpPr>
                    <a:spLocks noChangeShapeType="1"/>
                  </p:cNvSpPr>
                  <p:nvPr/>
                </p:nvSpPr>
                <p:spPr bwMode="auto">
                  <a:xfrm>
                    <a:off x="3912" y="2516"/>
                    <a:ext cx="207" cy="0"/>
                  </a:xfrm>
                  <a:prstGeom prst="line">
                    <a:avLst/>
                  </a:prstGeom>
                  <a:noFill/>
                  <a:ln w="25400">
                    <a:solidFill>
                      <a:schemeClr val="tx1"/>
                    </a:solidFill>
                    <a:round/>
                    <a:headEnd/>
                    <a:tailEnd/>
                  </a:ln>
                  <a:effectLst/>
                </p:spPr>
                <p:txBody>
                  <a:bodyPr wrap="none" anchor="ctr"/>
                  <a:lstStyle/>
                  <a:p>
                    <a:endParaRPr lang="cs-CZ"/>
                  </a:p>
                </p:txBody>
              </p:sp>
              <p:sp>
                <p:nvSpPr>
                  <p:cNvPr id="335886" name="Line 14"/>
                  <p:cNvSpPr>
                    <a:spLocks noChangeShapeType="1"/>
                  </p:cNvSpPr>
                  <p:nvPr/>
                </p:nvSpPr>
                <p:spPr bwMode="auto">
                  <a:xfrm>
                    <a:off x="3916" y="2067"/>
                    <a:ext cx="207" cy="0"/>
                  </a:xfrm>
                  <a:prstGeom prst="line">
                    <a:avLst/>
                  </a:prstGeom>
                  <a:noFill/>
                  <a:ln w="25400">
                    <a:solidFill>
                      <a:schemeClr val="tx1"/>
                    </a:solidFill>
                    <a:round/>
                    <a:headEnd/>
                    <a:tailEnd/>
                  </a:ln>
                  <a:effectLst/>
                </p:spPr>
                <p:txBody>
                  <a:bodyPr wrap="none" anchor="ctr"/>
                  <a:lstStyle/>
                  <a:p>
                    <a:endParaRPr lang="cs-CZ"/>
                  </a:p>
                </p:txBody>
              </p:sp>
              <p:sp>
                <p:nvSpPr>
                  <p:cNvPr id="335887" name="Line 15"/>
                  <p:cNvSpPr>
                    <a:spLocks noChangeShapeType="1"/>
                  </p:cNvSpPr>
                  <p:nvPr/>
                </p:nvSpPr>
                <p:spPr bwMode="auto">
                  <a:xfrm>
                    <a:off x="3916" y="3420"/>
                    <a:ext cx="207" cy="0"/>
                  </a:xfrm>
                  <a:prstGeom prst="line">
                    <a:avLst/>
                  </a:prstGeom>
                  <a:noFill/>
                  <a:ln w="25400">
                    <a:solidFill>
                      <a:schemeClr val="tx1"/>
                    </a:solidFill>
                    <a:round/>
                    <a:headEnd/>
                    <a:tailEnd/>
                  </a:ln>
                  <a:effectLst/>
                </p:spPr>
                <p:txBody>
                  <a:bodyPr wrap="none" anchor="ctr"/>
                  <a:lstStyle/>
                  <a:p>
                    <a:endParaRPr lang="cs-CZ"/>
                  </a:p>
                </p:txBody>
              </p:sp>
              <p:sp>
                <p:nvSpPr>
                  <p:cNvPr id="335888" name="Line 16"/>
                  <p:cNvSpPr>
                    <a:spLocks noChangeShapeType="1"/>
                  </p:cNvSpPr>
                  <p:nvPr/>
                </p:nvSpPr>
                <p:spPr bwMode="auto">
                  <a:xfrm>
                    <a:off x="3916" y="1612"/>
                    <a:ext cx="207" cy="0"/>
                  </a:xfrm>
                  <a:prstGeom prst="line">
                    <a:avLst/>
                  </a:prstGeom>
                  <a:noFill/>
                  <a:ln w="25400">
                    <a:solidFill>
                      <a:schemeClr val="tx1"/>
                    </a:solidFill>
                    <a:round/>
                    <a:headEnd/>
                    <a:tailEnd/>
                  </a:ln>
                  <a:effectLst/>
                </p:spPr>
                <p:txBody>
                  <a:bodyPr wrap="none" anchor="ctr"/>
                  <a:lstStyle/>
                  <a:p>
                    <a:endParaRPr lang="cs-CZ"/>
                  </a:p>
                </p:txBody>
              </p:sp>
              <p:sp>
                <p:nvSpPr>
                  <p:cNvPr id="335889" name="Line 17"/>
                  <p:cNvSpPr>
                    <a:spLocks noChangeShapeType="1"/>
                  </p:cNvSpPr>
                  <p:nvPr/>
                </p:nvSpPr>
                <p:spPr bwMode="auto">
                  <a:xfrm>
                    <a:off x="1624" y="3416"/>
                    <a:ext cx="207" cy="0"/>
                  </a:xfrm>
                  <a:prstGeom prst="line">
                    <a:avLst/>
                  </a:prstGeom>
                  <a:noFill/>
                  <a:ln w="25400">
                    <a:solidFill>
                      <a:schemeClr val="tx1"/>
                    </a:solidFill>
                    <a:round/>
                    <a:headEnd/>
                    <a:tailEnd/>
                  </a:ln>
                  <a:effectLst/>
                </p:spPr>
                <p:txBody>
                  <a:bodyPr wrap="none" anchor="ctr"/>
                  <a:lstStyle/>
                  <a:p>
                    <a:endParaRPr lang="cs-CZ"/>
                  </a:p>
                </p:txBody>
              </p:sp>
              <p:sp>
                <p:nvSpPr>
                  <p:cNvPr id="335890" name="Line 18"/>
                  <p:cNvSpPr>
                    <a:spLocks noChangeShapeType="1"/>
                  </p:cNvSpPr>
                  <p:nvPr/>
                </p:nvSpPr>
                <p:spPr bwMode="auto">
                  <a:xfrm>
                    <a:off x="1622" y="2965"/>
                    <a:ext cx="207" cy="0"/>
                  </a:xfrm>
                  <a:prstGeom prst="line">
                    <a:avLst/>
                  </a:prstGeom>
                  <a:noFill/>
                  <a:ln w="25400">
                    <a:solidFill>
                      <a:schemeClr val="tx1"/>
                    </a:solidFill>
                    <a:round/>
                    <a:headEnd/>
                    <a:tailEnd/>
                  </a:ln>
                  <a:effectLst/>
                </p:spPr>
                <p:txBody>
                  <a:bodyPr wrap="none" anchor="ctr"/>
                  <a:lstStyle/>
                  <a:p>
                    <a:endParaRPr lang="cs-CZ"/>
                  </a:p>
                </p:txBody>
              </p:sp>
              <p:sp>
                <p:nvSpPr>
                  <p:cNvPr id="335891" name="Line 19"/>
                  <p:cNvSpPr>
                    <a:spLocks noChangeShapeType="1"/>
                  </p:cNvSpPr>
                  <p:nvPr/>
                </p:nvSpPr>
                <p:spPr bwMode="auto">
                  <a:xfrm>
                    <a:off x="1622" y="2510"/>
                    <a:ext cx="207" cy="0"/>
                  </a:xfrm>
                  <a:prstGeom prst="line">
                    <a:avLst/>
                  </a:prstGeom>
                  <a:noFill/>
                  <a:ln w="25400">
                    <a:solidFill>
                      <a:schemeClr val="tx1"/>
                    </a:solidFill>
                    <a:round/>
                    <a:headEnd/>
                    <a:tailEnd/>
                  </a:ln>
                  <a:effectLst/>
                </p:spPr>
                <p:txBody>
                  <a:bodyPr wrap="none" anchor="ctr"/>
                  <a:lstStyle/>
                  <a:p>
                    <a:endParaRPr lang="cs-CZ"/>
                  </a:p>
                </p:txBody>
              </p:sp>
              <p:sp>
                <p:nvSpPr>
                  <p:cNvPr id="335892" name="Line 20"/>
                  <p:cNvSpPr>
                    <a:spLocks noChangeShapeType="1"/>
                  </p:cNvSpPr>
                  <p:nvPr/>
                </p:nvSpPr>
                <p:spPr bwMode="auto">
                  <a:xfrm>
                    <a:off x="1622" y="2056"/>
                    <a:ext cx="207" cy="0"/>
                  </a:xfrm>
                  <a:prstGeom prst="line">
                    <a:avLst/>
                  </a:prstGeom>
                  <a:noFill/>
                  <a:ln w="25400">
                    <a:solidFill>
                      <a:schemeClr val="tx1"/>
                    </a:solidFill>
                    <a:round/>
                    <a:headEnd/>
                    <a:tailEnd/>
                  </a:ln>
                  <a:effectLst/>
                </p:spPr>
                <p:txBody>
                  <a:bodyPr wrap="none" anchor="ctr"/>
                  <a:lstStyle/>
                  <a:p>
                    <a:endParaRPr lang="cs-CZ"/>
                  </a:p>
                </p:txBody>
              </p:sp>
              <p:sp>
                <p:nvSpPr>
                  <p:cNvPr id="335893" name="Line 21"/>
                  <p:cNvSpPr>
                    <a:spLocks noChangeShapeType="1"/>
                  </p:cNvSpPr>
                  <p:nvPr/>
                </p:nvSpPr>
                <p:spPr bwMode="auto">
                  <a:xfrm>
                    <a:off x="1619" y="1604"/>
                    <a:ext cx="207" cy="0"/>
                  </a:xfrm>
                  <a:prstGeom prst="line">
                    <a:avLst/>
                  </a:prstGeom>
                  <a:noFill/>
                  <a:ln w="25400">
                    <a:solidFill>
                      <a:schemeClr val="tx1"/>
                    </a:solidFill>
                    <a:round/>
                    <a:headEnd/>
                    <a:tailEnd/>
                  </a:ln>
                  <a:effectLst/>
                </p:spPr>
                <p:txBody>
                  <a:bodyPr wrap="none" anchor="ctr"/>
                  <a:lstStyle/>
                  <a:p>
                    <a:endParaRPr lang="cs-CZ"/>
                  </a:p>
                </p:txBody>
              </p:sp>
            </p:grpSp>
            <p:sp>
              <p:nvSpPr>
                <p:cNvPr id="335894" name="Rectangle 22"/>
                <p:cNvSpPr>
                  <a:spLocks noChangeArrowheads="1"/>
                </p:cNvSpPr>
                <p:nvPr/>
              </p:nvSpPr>
              <p:spPr bwMode="auto">
                <a:xfrm>
                  <a:off x="4158" y="1311"/>
                  <a:ext cx="362" cy="2764"/>
                </a:xfrm>
                <a:prstGeom prst="rect">
                  <a:avLst/>
                </a:prstGeom>
                <a:noFill/>
                <a:ln w="12700">
                  <a:noFill/>
                  <a:miter lim="800000"/>
                  <a:headEnd/>
                  <a:tailEnd/>
                </a:ln>
                <a:effectLst/>
              </p:spPr>
              <p:txBody>
                <a:bodyPr wrap="none" lIns="90488" tIns="44450" rIns="90488" bIns="44450">
                  <a:spAutoFit/>
                </a:bodyPr>
                <a:lstStyle/>
                <a:p>
                  <a:pPr defTabSz="762000">
                    <a:lnSpc>
                      <a:spcPct val="260000"/>
                    </a:lnSpc>
                  </a:pPr>
                  <a:r>
                    <a:rPr lang="en-US" sz="1800" b="1">
                      <a:latin typeface="Arial" charset="0"/>
                    </a:rPr>
                    <a:t>100</a:t>
                  </a:r>
                </a:p>
                <a:p>
                  <a:pPr defTabSz="762000">
                    <a:lnSpc>
                      <a:spcPct val="260000"/>
                    </a:lnSpc>
                  </a:pPr>
                  <a:r>
                    <a:rPr lang="en-US" sz="1800" b="1">
                      <a:latin typeface="Arial" charset="0"/>
                    </a:rPr>
                    <a:t>80</a:t>
                  </a:r>
                </a:p>
                <a:p>
                  <a:pPr defTabSz="762000">
                    <a:lnSpc>
                      <a:spcPct val="260000"/>
                    </a:lnSpc>
                  </a:pPr>
                  <a:r>
                    <a:rPr lang="en-US" sz="1800" b="1">
                      <a:latin typeface="Arial" charset="0"/>
                    </a:rPr>
                    <a:t>60</a:t>
                  </a:r>
                </a:p>
                <a:p>
                  <a:pPr defTabSz="762000">
                    <a:lnSpc>
                      <a:spcPct val="260000"/>
                    </a:lnSpc>
                  </a:pPr>
                  <a:r>
                    <a:rPr lang="en-US" sz="1800" b="1">
                      <a:latin typeface="Arial" charset="0"/>
                    </a:rPr>
                    <a:t>40</a:t>
                  </a:r>
                </a:p>
                <a:p>
                  <a:pPr defTabSz="762000">
                    <a:lnSpc>
                      <a:spcPct val="260000"/>
                    </a:lnSpc>
                  </a:pPr>
                  <a:r>
                    <a:rPr lang="en-US" sz="1800" b="1">
                      <a:latin typeface="Arial" charset="0"/>
                    </a:rPr>
                    <a:t>20</a:t>
                  </a:r>
                </a:p>
                <a:p>
                  <a:pPr defTabSz="762000">
                    <a:lnSpc>
                      <a:spcPct val="260000"/>
                    </a:lnSpc>
                  </a:pPr>
                  <a:r>
                    <a:rPr lang="en-US" sz="1800" b="1">
                      <a:latin typeface="Arial" charset="0"/>
                    </a:rPr>
                    <a:t>0</a:t>
                  </a:r>
                </a:p>
              </p:txBody>
            </p:sp>
            <p:sp>
              <p:nvSpPr>
                <p:cNvPr id="335895" name="Rectangle 23"/>
                <p:cNvSpPr>
                  <a:spLocks noChangeArrowheads="1"/>
                </p:cNvSpPr>
                <p:nvPr/>
              </p:nvSpPr>
              <p:spPr bwMode="auto">
                <a:xfrm>
                  <a:off x="1331" y="1300"/>
                  <a:ext cx="282" cy="2764"/>
                </a:xfrm>
                <a:prstGeom prst="rect">
                  <a:avLst/>
                </a:prstGeom>
                <a:noFill/>
                <a:ln w="12700">
                  <a:noFill/>
                  <a:miter lim="800000"/>
                  <a:headEnd/>
                  <a:tailEnd/>
                </a:ln>
                <a:effectLst/>
              </p:spPr>
              <p:txBody>
                <a:bodyPr wrap="none" lIns="90488" tIns="44450" rIns="90488" bIns="44450">
                  <a:spAutoFit/>
                </a:bodyPr>
                <a:lstStyle/>
                <a:p>
                  <a:pPr algn="r" defTabSz="762000">
                    <a:lnSpc>
                      <a:spcPct val="260000"/>
                    </a:lnSpc>
                  </a:pPr>
                  <a:r>
                    <a:rPr lang="en-US" sz="1800" b="1">
                      <a:latin typeface="Arial" charset="0"/>
                    </a:rPr>
                    <a:t>50</a:t>
                  </a:r>
                </a:p>
                <a:p>
                  <a:pPr algn="r" defTabSz="762000">
                    <a:lnSpc>
                      <a:spcPct val="260000"/>
                    </a:lnSpc>
                  </a:pPr>
                  <a:r>
                    <a:rPr lang="en-US" sz="1800" b="1">
                      <a:latin typeface="Arial" charset="0"/>
                    </a:rPr>
                    <a:t>40</a:t>
                  </a:r>
                </a:p>
                <a:p>
                  <a:pPr algn="r" defTabSz="762000">
                    <a:lnSpc>
                      <a:spcPct val="260000"/>
                    </a:lnSpc>
                  </a:pPr>
                  <a:r>
                    <a:rPr lang="en-US" sz="1800" b="1">
                      <a:latin typeface="Arial" charset="0"/>
                    </a:rPr>
                    <a:t>30</a:t>
                  </a:r>
                </a:p>
                <a:p>
                  <a:pPr algn="r" defTabSz="762000">
                    <a:lnSpc>
                      <a:spcPct val="260000"/>
                    </a:lnSpc>
                  </a:pPr>
                  <a:r>
                    <a:rPr lang="en-US" sz="1800" b="1">
                      <a:latin typeface="Arial" charset="0"/>
                    </a:rPr>
                    <a:t>20</a:t>
                  </a:r>
                </a:p>
                <a:p>
                  <a:pPr algn="r" defTabSz="762000">
                    <a:lnSpc>
                      <a:spcPct val="260000"/>
                    </a:lnSpc>
                  </a:pPr>
                  <a:r>
                    <a:rPr lang="en-US" sz="1800" b="1">
                      <a:latin typeface="Arial" charset="0"/>
                    </a:rPr>
                    <a:t>10</a:t>
                  </a:r>
                </a:p>
                <a:p>
                  <a:pPr algn="r" defTabSz="762000">
                    <a:lnSpc>
                      <a:spcPct val="260000"/>
                    </a:lnSpc>
                  </a:pPr>
                  <a:r>
                    <a:rPr lang="en-US" sz="1800" b="1">
                      <a:latin typeface="Arial" charset="0"/>
                    </a:rPr>
                    <a:t>0</a:t>
                  </a:r>
                </a:p>
              </p:txBody>
            </p:sp>
          </p:grpSp>
          <p:sp>
            <p:nvSpPr>
              <p:cNvPr id="335896" name="Rectangle 24"/>
              <p:cNvSpPr>
                <a:spLocks noChangeArrowheads="1"/>
              </p:cNvSpPr>
              <p:nvPr/>
            </p:nvSpPr>
            <p:spPr bwMode="auto">
              <a:xfrm rot="16200000">
                <a:off x="3781" y="2627"/>
                <a:ext cx="1698" cy="229"/>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Cumulative percentage</a:t>
                </a:r>
              </a:p>
            </p:txBody>
          </p:sp>
        </p:grpSp>
      </p:grpSp>
    </p:spTree>
  </p:cSld>
  <p:clrMapOvr>
    <a:masterClrMapping/>
  </p:clrMapOvr>
  <p:transition spd="slow">
    <p:wipe dir="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032CE81-7A62-4D61-8A5D-5AA64E6479F8}" type="slidenum">
              <a:rPr lang="en-GB"/>
              <a:pPr/>
              <a:t>260</a:t>
            </a:fld>
            <a:endParaRPr lang="en-GB"/>
          </a:p>
        </p:txBody>
      </p:sp>
      <p:sp>
        <p:nvSpPr>
          <p:cNvPr id="60109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Constant Failure Rate Assumption and the Exponential Distribution</a:t>
            </a:r>
            <a:endParaRPr lang="en-US" sz="4400">
              <a:solidFill>
                <a:schemeClr val="tx2"/>
              </a:solidFill>
            </a:endParaRPr>
          </a:p>
        </p:txBody>
      </p:sp>
      <p:sp>
        <p:nvSpPr>
          <p:cNvPr id="60109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1: </a:t>
            </a:r>
            <a:r>
              <a:rPr lang="en-US">
                <a:latin typeface="Arial" charset="0"/>
              </a:rPr>
              <a:t>Suppose that there is a 0.001 probability that a light bulb will fail in one hour. What is the probability that the light bulb will survive</a:t>
            </a:r>
          </a:p>
          <a:p>
            <a:pPr marL="342900" indent="-342900">
              <a:spcBef>
                <a:spcPct val="20000"/>
              </a:spcBef>
            </a:pPr>
            <a:r>
              <a:rPr lang="en-US">
                <a:latin typeface="Arial" charset="0"/>
              </a:rPr>
              <a:t>a. 2 hours</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b. 3 hours</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c. 1000 hours   </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E330886C-574B-445F-9B08-71ABCD7A6CE5}" type="slidenum">
              <a:rPr lang="en-GB"/>
              <a:pPr/>
              <a:t>261</a:t>
            </a:fld>
            <a:endParaRPr lang="en-GB"/>
          </a:p>
        </p:txBody>
      </p:sp>
      <p:sp>
        <p:nvSpPr>
          <p:cNvPr id="60211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Constant Failure Rate Assumption and the Exponential Distribution</a:t>
            </a:r>
            <a:endParaRPr lang="en-US" sz="4400">
              <a:solidFill>
                <a:schemeClr val="tx2"/>
              </a:solidFill>
            </a:endParaRPr>
          </a:p>
        </p:txBody>
      </p:sp>
      <p:sp>
        <p:nvSpPr>
          <p:cNvPr id="602115"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2: </a:t>
            </a:r>
            <a:r>
              <a:rPr lang="en-US">
                <a:latin typeface="Arial" charset="0"/>
              </a:rPr>
              <a:t>Suppose that the probability that a light bulb will fail in one hour is </a:t>
            </a:r>
            <a:r>
              <a:rPr lang="en-US">
                <a:latin typeface="Arial" charset="0"/>
                <a:sym typeface="Symbol" pitchFamily="18" charset="2"/>
              </a:rPr>
              <a:t></a:t>
            </a:r>
            <a:r>
              <a:rPr lang="en-US">
                <a:latin typeface="Arial" charset="0"/>
              </a:rPr>
              <a:t>. What is the probability that the light bulb will survive at least </a:t>
            </a:r>
            <a:r>
              <a:rPr lang="en-US" i="1">
                <a:latin typeface="Arial" charset="0"/>
              </a:rPr>
              <a:t>t</a:t>
            </a:r>
            <a:r>
              <a:rPr lang="en-US">
                <a:latin typeface="Arial" charset="0"/>
              </a:rPr>
              <a:t> hours?</a:t>
            </a:r>
          </a:p>
          <a:p>
            <a:pPr marL="342900" indent="-342900">
              <a:spcBef>
                <a:spcPct val="20000"/>
              </a:spcBef>
            </a:pPr>
            <a:r>
              <a:rPr lang="en-US">
                <a:latin typeface="Arial" charset="0"/>
              </a:rPr>
              <a:t>a. Use conditional probabilities (as in Example 1)</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b. Use Exponential distribution</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20380ED8-41CB-42A6-B2AE-1DCC733495D5}" type="slidenum">
              <a:rPr lang="en-GB"/>
              <a:pPr/>
              <a:t>262</a:t>
            </a:fld>
            <a:endParaRPr lang="en-GB"/>
          </a:p>
        </p:txBody>
      </p:sp>
      <p:sp>
        <p:nvSpPr>
          <p:cNvPr id="60313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Constant Failure Rate Assumption and the Exponential Distribution</a:t>
            </a:r>
            <a:endParaRPr lang="en-US" sz="4400">
              <a:solidFill>
                <a:schemeClr val="tx2"/>
              </a:solidFill>
            </a:endParaRPr>
          </a:p>
        </p:txBody>
      </p:sp>
      <p:graphicFrame>
        <p:nvGraphicFramePr>
          <p:cNvPr id="603139" name="Object 3"/>
          <p:cNvGraphicFramePr>
            <a:graphicFrameLocks noChangeAspect="1"/>
          </p:cNvGraphicFramePr>
          <p:nvPr/>
        </p:nvGraphicFramePr>
        <p:xfrm>
          <a:off x="158750" y="1778000"/>
          <a:ext cx="8845550" cy="4452938"/>
        </p:xfrm>
        <a:graphic>
          <a:graphicData uri="http://schemas.openxmlformats.org/presentationml/2006/ole">
            <p:oleObj spid="_x0000_s603139" name="Worksheet" r:id="rId3" imgW="3934231" imgH="1981441" progId="Excel.Sheet.8">
              <p:embed/>
            </p:oleObj>
          </a:graphicData>
        </a:graphic>
      </p:graphicFrame>
      <p:sp>
        <p:nvSpPr>
          <p:cNvPr id="603140" name="Text Box 4"/>
          <p:cNvSpPr txBox="1">
            <a:spLocks noChangeArrowheads="1"/>
          </p:cNvSpPr>
          <p:nvPr/>
        </p:nvSpPr>
        <p:spPr bwMode="auto">
          <a:xfrm>
            <a:off x="266700" y="6400800"/>
            <a:ext cx="1774825" cy="457200"/>
          </a:xfrm>
          <a:prstGeom prst="rect">
            <a:avLst/>
          </a:prstGeom>
          <a:noFill/>
          <a:ln w="12700">
            <a:noFill/>
            <a:miter lim="800000"/>
            <a:headEnd type="none" w="sm" len="sm"/>
            <a:tailEnd type="none" w="sm" len="sm"/>
          </a:ln>
          <a:effectLst/>
        </p:spPr>
        <p:txBody>
          <a:bodyPr wrap="none">
            <a:spAutoFit/>
          </a:bodyPr>
          <a:lstStyle/>
          <a:p>
            <a:r>
              <a:rPr lang="en-US" b="1"/>
              <a:t>Click to edit</a:t>
            </a:r>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8BF90C63-7550-46F4-AE41-F6CF99BDF346}" type="slidenum">
              <a:rPr lang="en-GB"/>
              <a:pPr/>
              <a:t>263</a:t>
            </a:fld>
            <a:endParaRPr lang="en-GB"/>
          </a:p>
        </p:txBody>
      </p:sp>
      <p:sp>
        <p:nvSpPr>
          <p:cNvPr id="60416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Constant Failure Rate Assumption and the Exponential Distribution</a:t>
            </a:r>
            <a:endParaRPr lang="en-US" sz="4400">
              <a:solidFill>
                <a:schemeClr val="tx2"/>
              </a:solidFill>
            </a:endParaRPr>
          </a:p>
        </p:txBody>
      </p:sp>
      <p:sp>
        <p:nvSpPr>
          <p:cNvPr id="604163" name="Rectangle 3"/>
          <p:cNvSpPr>
            <a:spLocks noChangeArrowheads="1"/>
          </p:cNvSpPr>
          <p:nvPr/>
        </p:nvSpPr>
        <p:spPr bwMode="auto">
          <a:xfrm>
            <a:off x="504825" y="1981200"/>
            <a:ext cx="7953375" cy="452755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difference of probabilities computed in two methods (conditional probabilities and exponential distribution) is small for </a:t>
            </a:r>
          </a:p>
          <a:p>
            <a:pPr marL="742950" lvl="1" indent="-285750">
              <a:spcBef>
                <a:spcPct val="20000"/>
              </a:spcBef>
              <a:buFontTx/>
              <a:buChar char="–"/>
            </a:pPr>
            <a:r>
              <a:rPr lang="en-US">
                <a:latin typeface="Arial" charset="0"/>
              </a:rPr>
              <a:t>small values of </a:t>
            </a:r>
            <a:r>
              <a:rPr lang="en-US">
                <a:latin typeface="Arial" charset="0"/>
                <a:sym typeface="Symbol" pitchFamily="18" charset="2"/>
              </a:rPr>
              <a:t> and </a:t>
            </a:r>
          </a:p>
          <a:p>
            <a:pPr marL="742950" lvl="1" indent="-285750">
              <a:spcBef>
                <a:spcPct val="20000"/>
              </a:spcBef>
              <a:buFontTx/>
              <a:buChar char="–"/>
            </a:pPr>
            <a:r>
              <a:rPr lang="en-US">
                <a:latin typeface="Arial" charset="0"/>
                <a:sym typeface="Symbol" pitchFamily="18" charset="2"/>
              </a:rPr>
              <a:t>large values of </a:t>
            </a:r>
            <a:r>
              <a:rPr lang="en-US" i="1">
                <a:latin typeface="Arial" charset="0"/>
                <a:sym typeface="Symbol" pitchFamily="18" charset="2"/>
              </a:rPr>
              <a:t>t</a:t>
            </a:r>
            <a:endParaRPr lang="en-US" sz="2000">
              <a:latin typeface="Arial" charset="0"/>
            </a:endParaRPr>
          </a:p>
          <a:p>
            <a:pPr marL="342900" indent="-342900">
              <a:spcBef>
                <a:spcPct val="20000"/>
              </a:spcBef>
              <a:buFontTx/>
              <a:buChar char="•"/>
            </a:pPr>
            <a:r>
              <a:rPr lang="en-US">
                <a:latin typeface="Arial" charset="0"/>
              </a:rPr>
              <a:t>The use of conditional probabilities is correct for an artificial experiment in which </a:t>
            </a:r>
            <a:r>
              <a:rPr lang="en-US" i="1">
                <a:latin typeface="Arial" charset="0"/>
              </a:rPr>
              <a:t>t</a:t>
            </a:r>
            <a:r>
              <a:rPr lang="en-US">
                <a:latin typeface="Arial" charset="0"/>
              </a:rPr>
              <a:t> can be only integers </a:t>
            </a:r>
          </a:p>
          <a:p>
            <a:pPr marL="342900" indent="-342900">
              <a:spcBef>
                <a:spcPct val="20000"/>
              </a:spcBef>
              <a:buFontTx/>
              <a:buChar char="•"/>
            </a:pPr>
            <a:r>
              <a:rPr lang="en-US">
                <a:latin typeface="Arial" charset="0"/>
              </a:rPr>
              <a:t>Exponential distribution is widely used to represent the constant failure rate</a:t>
            </a:r>
          </a:p>
          <a:p>
            <a:pPr marL="342900" indent="-342900">
              <a:spcBef>
                <a:spcPct val="20000"/>
              </a:spcBef>
              <a:buFontTx/>
              <a:buChar char="•"/>
            </a:pPr>
            <a:r>
              <a:rPr lang="en-US">
                <a:latin typeface="Arial" charset="0"/>
              </a:rPr>
              <a:t>Weibull distribution is used to represent increasing/ constant/ decreasing failure rates</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9D9250E5-809D-4111-8178-11FC699CA59B}" type="slidenum">
              <a:rPr lang="en-GB"/>
              <a:pPr/>
              <a:t>264</a:t>
            </a:fld>
            <a:endParaRPr lang="en-GB"/>
          </a:p>
        </p:txBody>
      </p:sp>
      <p:sp>
        <p:nvSpPr>
          <p:cNvPr id="60518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Failure Rate and Average Life</a:t>
            </a:r>
            <a:endParaRPr lang="en-US" sz="4400">
              <a:solidFill>
                <a:schemeClr val="tx2"/>
              </a:solidFill>
            </a:endParaRPr>
          </a:p>
        </p:txBody>
      </p:sp>
      <p:sp>
        <p:nvSpPr>
          <p:cNvPr id="60518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Failure rate, </a:t>
            </a:r>
            <a:r>
              <a:rPr lang="en-US">
                <a:latin typeface="Arial" charset="0"/>
                <a:sym typeface="Symbol" pitchFamily="18" charset="2"/>
              </a:rPr>
              <a:t>, the probability of a failure during a stated period is calculated as follows:</a:t>
            </a:r>
          </a:p>
          <a:p>
            <a:pPr marL="342900" indent="-342900">
              <a:spcBef>
                <a:spcPct val="20000"/>
              </a:spcBef>
              <a:buFontTx/>
              <a:buChar char="•"/>
            </a:pPr>
            <a:endParaRPr lang="en-US">
              <a:latin typeface="Arial" charset="0"/>
              <a:sym typeface="Symbol" pitchFamily="18" charset="2"/>
            </a:endParaRPr>
          </a:p>
          <a:p>
            <a:pPr marL="342900" indent="-342900">
              <a:spcBef>
                <a:spcPct val="20000"/>
              </a:spcBef>
              <a:buFontTx/>
              <a:buChar char="•"/>
            </a:pPr>
            <a:endParaRPr lang="en-US">
              <a:latin typeface="Arial" charset="0"/>
              <a:sym typeface="Symbol" pitchFamily="18" charset="2"/>
            </a:endParaRPr>
          </a:p>
          <a:p>
            <a:pPr marL="342900" indent="-342900">
              <a:spcBef>
                <a:spcPct val="20000"/>
              </a:spcBef>
              <a:buFontTx/>
              <a:buChar char="•"/>
            </a:pPr>
            <a:r>
              <a:rPr lang="en-US">
                <a:latin typeface="Arial" charset="0"/>
              </a:rPr>
              <a:t>The average life, </a:t>
            </a:r>
            <a:r>
              <a:rPr lang="en-US">
                <a:latin typeface="Arial" charset="0"/>
                <a:sym typeface="Symbol" pitchFamily="18" charset="2"/>
              </a:rPr>
              <a:t> is calculated as follows:</a:t>
            </a:r>
            <a:endParaRPr lang="en-US">
              <a:latin typeface="Arial" charset="0"/>
            </a:endParaRPr>
          </a:p>
        </p:txBody>
      </p:sp>
      <p:graphicFrame>
        <p:nvGraphicFramePr>
          <p:cNvPr id="605188" name="Object 4"/>
          <p:cNvGraphicFramePr>
            <a:graphicFrameLocks noChangeAspect="1"/>
          </p:cNvGraphicFramePr>
          <p:nvPr/>
        </p:nvGraphicFramePr>
        <p:xfrm>
          <a:off x="2601913" y="2851150"/>
          <a:ext cx="4344987" cy="823913"/>
        </p:xfrm>
        <a:graphic>
          <a:graphicData uri="http://schemas.openxmlformats.org/presentationml/2006/ole">
            <p:oleObj spid="_x0000_s605188" name="Equation" r:id="rId3" imgW="2209680" imgH="419040" progId="Equation.3">
              <p:embed/>
            </p:oleObj>
          </a:graphicData>
        </a:graphic>
      </p:graphicFrame>
      <p:graphicFrame>
        <p:nvGraphicFramePr>
          <p:cNvPr id="605189" name="Object 5"/>
          <p:cNvGraphicFramePr>
            <a:graphicFrameLocks noChangeAspect="1"/>
          </p:cNvGraphicFramePr>
          <p:nvPr/>
        </p:nvGraphicFramePr>
        <p:xfrm>
          <a:off x="2420938" y="4575175"/>
          <a:ext cx="4868862" cy="771525"/>
        </p:xfrm>
        <a:graphic>
          <a:graphicData uri="http://schemas.openxmlformats.org/presentationml/2006/ole">
            <p:oleObj spid="_x0000_s605189" name="Equation" r:id="rId4" imgW="2476440" imgH="393480" progId="Equation.3">
              <p:embed/>
            </p:oleObj>
          </a:graphicData>
        </a:graphic>
      </p:graphicFrame>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3D448F7D-2F93-4F9F-9604-9B6FAE8DB2F6}" type="slidenum">
              <a:rPr lang="en-GB"/>
              <a:pPr/>
              <a:t>265</a:t>
            </a:fld>
            <a:endParaRPr lang="en-GB"/>
          </a:p>
        </p:txBody>
      </p:sp>
      <p:sp>
        <p:nvSpPr>
          <p:cNvPr id="60621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Failure Rate and Average Life</a:t>
            </a:r>
          </a:p>
        </p:txBody>
      </p:sp>
      <p:sp>
        <p:nvSpPr>
          <p:cNvPr id="60621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3:</a:t>
            </a:r>
            <a:r>
              <a:rPr lang="en-US">
                <a:latin typeface="Arial" charset="0"/>
              </a:rPr>
              <a:t> Determine the failure rate for a 80-hour test of 10 items where 2 items fail at 40 and 70 hours, respectively. What is the mean life of the product?</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DF8D313B-A2D8-44B2-B3E7-758A286E88AC}" type="slidenum">
              <a:rPr lang="en-GB"/>
              <a:pPr/>
              <a:t>266</a:t>
            </a:fld>
            <a:endParaRPr lang="en-GB"/>
          </a:p>
        </p:txBody>
      </p:sp>
      <p:sp>
        <p:nvSpPr>
          <p:cNvPr id="60723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Availability</a:t>
            </a:r>
            <a:endParaRPr lang="en-US" sz="4400">
              <a:solidFill>
                <a:schemeClr val="tx2"/>
              </a:solidFill>
            </a:endParaRPr>
          </a:p>
        </p:txBody>
      </p:sp>
      <p:sp>
        <p:nvSpPr>
          <p:cNvPr id="607235"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average life, </a:t>
            </a:r>
            <a:r>
              <a:rPr lang="en-US">
                <a:latin typeface="Arial" charset="0"/>
                <a:sym typeface="Symbol" pitchFamily="18" charset="2"/>
              </a:rPr>
              <a:t> is also called as </a:t>
            </a:r>
          </a:p>
          <a:p>
            <a:pPr marL="742950" lvl="1" indent="-285750">
              <a:spcBef>
                <a:spcPct val="20000"/>
              </a:spcBef>
              <a:buFontTx/>
              <a:buChar char="–"/>
            </a:pPr>
            <a:r>
              <a:rPr lang="en-US">
                <a:latin typeface="Arial" charset="0"/>
                <a:sym typeface="Symbol" pitchFamily="18" charset="2"/>
              </a:rPr>
              <a:t>Mean Time Between Failure (MTBF) if the system is repairable</a:t>
            </a:r>
          </a:p>
          <a:p>
            <a:pPr marL="742950" lvl="1" indent="-285750">
              <a:spcBef>
                <a:spcPct val="20000"/>
              </a:spcBef>
              <a:buFontTx/>
              <a:buChar char="–"/>
            </a:pPr>
            <a:r>
              <a:rPr lang="en-US">
                <a:latin typeface="Arial" charset="0"/>
                <a:sym typeface="Symbol" pitchFamily="18" charset="2"/>
              </a:rPr>
              <a:t>Mean Time To Failure (MTTF) if the system is non-repairable</a:t>
            </a:r>
          </a:p>
          <a:p>
            <a:pPr marL="742950" lvl="1" indent="-285750">
              <a:spcBef>
                <a:spcPct val="20000"/>
              </a:spcBef>
              <a:buFontTx/>
              <a:buChar char="–"/>
            </a:pPr>
            <a:endParaRPr lang="en-US">
              <a:latin typeface="Arial" charset="0"/>
              <a:sym typeface="Symbol" pitchFamily="18" charset="2"/>
            </a:endParaRPr>
          </a:p>
          <a:p>
            <a:pPr marL="342900" indent="-342900">
              <a:spcBef>
                <a:spcPct val="20000"/>
              </a:spcBef>
            </a:pPr>
            <a:r>
              <a:rPr lang="en-US">
                <a:latin typeface="Arial" charset="0"/>
                <a:sym typeface="Symbol" pitchFamily="18" charset="2"/>
              </a:rPr>
              <a:t>Availability</a:t>
            </a:r>
          </a:p>
          <a:p>
            <a:pPr marL="342900" indent="-342900">
              <a:spcBef>
                <a:spcPct val="20000"/>
              </a:spcBef>
            </a:pPr>
            <a:endParaRPr lang="en-US">
              <a:latin typeface="Arial" charset="0"/>
              <a:sym typeface="Symbol" pitchFamily="18" charset="2"/>
            </a:endParaRPr>
          </a:p>
          <a:p>
            <a:pPr marL="742950" lvl="1" indent="-285750">
              <a:spcBef>
                <a:spcPct val="20000"/>
              </a:spcBef>
              <a:buFontTx/>
              <a:buChar char="–"/>
            </a:pPr>
            <a:endParaRPr lang="en-US" sz="2000">
              <a:latin typeface="Arial" charset="0"/>
            </a:endParaRPr>
          </a:p>
        </p:txBody>
      </p:sp>
      <p:graphicFrame>
        <p:nvGraphicFramePr>
          <p:cNvPr id="607236" name="Object 4"/>
          <p:cNvGraphicFramePr>
            <a:graphicFrameLocks noChangeAspect="1"/>
          </p:cNvGraphicFramePr>
          <p:nvPr/>
        </p:nvGraphicFramePr>
        <p:xfrm>
          <a:off x="2222500" y="4241800"/>
          <a:ext cx="5686425" cy="868363"/>
        </p:xfrm>
        <a:graphic>
          <a:graphicData uri="http://schemas.openxmlformats.org/presentationml/2006/ole">
            <p:oleObj spid="_x0000_s607236" name="Equation" r:id="rId3" imgW="2743200" imgH="419040" progId="Equation.3">
              <p:embed/>
            </p:oleObj>
          </a:graphicData>
        </a:graphic>
      </p:graphicFrame>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DA4BF7C7-DDFE-4296-ADD6-7CA0A3ADAAC4}" type="slidenum">
              <a:rPr lang="en-GB"/>
              <a:pPr/>
              <a:t>267</a:t>
            </a:fld>
            <a:endParaRPr lang="en-GB"/>
          </a:p>
        </p:txBody>
      </p:sp>
      <p:sp>
        <p:nvSpPr>
          <p:cNvPr id="60825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Availability</a:t>
            </a:r>
          </a:p>
        </p:txBody>
      </p:sp>
      <p:sp>
        <p:nvSpPr>
          <p:cNvPr id="608259"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4:</a:t>
            </a:r>
            <a:r>
              <a:rPr lang="en-US">
                <a:latin typeface="Arial" charset="0"/>
              </a:rPr>
              <a:t> A copier machine has a mean time between failures of 475 operating hours. Repairs typically require an average of 25 hours from the time that the repair call is received until service is completed. Determine the availability of the copier.</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149D8A7-DF99-46D8-94ED-FD9BBDD35043}" type="slidenum">
              <a:rPr lang="en-GB"/>
              <a:pPr/>
              <a:t>268</a:t>
            </a:fld>
            <a:endParaRPr lang="en-GB"/>
          </a:p>
        </p:txBody>
      </p:sp>
      <p:sp>
        <p:nvSpPr>
          <p:cNvPr id="60928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 OC Curve For An Acceptance Sampling Plan Based on Mean Life </a:t>
            </a:r>
            <a:endParaRPr lang="en-US" sz="4400">
              <a:solidFill>
                <a:schemeClr val="tx2"/>
              </a:solidFill>
            </a:endParaRPr>
          </a:p>
        </p:txBody>
      </p:sp>
      <p:sp>
        <p:nvSpPr>
          <p:cNvPr id="609283" name="Rectangle 3"/>
          <p:cNvSpPr>
            <a:spLocks noChangeArrowheads="1"/>
          </p:cNvSpPr>
          <p:nvPr/>
        </p:nvSpPr>
        <p:spPr bwMode="auto">
          <a:xfrm>
            <a:off x="361950" y="1962150"/>
            <a:ext cx="8547100" cy="452755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Previously, we discussed an OC curve that</a:t>
            </a:r>
          </a:p>
          <a:p>
            <a:pPr marL="742950" lvl="1" indent="-285750">
              <a:spcBef>
                <a:spcPct val="20000"/>
              </a:spcBef>
              <a:buFontTx/>
              <a:buChar char="–"/>
            </a:pPr>
            <a:r>
              <a:rPr lang="en-US">
                <a:latin typeface="Arial" charset="0"/>
              </a:rPr>
              <a:t>corresponds to a given sampling plan, say </a:t>
            </a:r>
            <a:r>
              <a:rPr lang="en-US" i="1">
                <a:latin typeface="Arial" charset="0"/>
              </a:rPr>
              <a:t>n</a:t>
            </a:r>
            <a:r>
              <a:rPr lang="en-US">
                <a:latin typeface="Arial" charset="0"/>
              </a:rPr>
              <a:t> and </a:t>
            </a:r>
            <a:r>
              <a:rPr lang="en-US" i="1">
                <a:latin typeface="Arial" charset="0"/>
              </a:rPr>
              <a:t>c</a:t>
            </a:r>
            <a:r>
              <a:rPr lang="en-US">
                <a:latin typeface="Arial" charset="0"/>
              </a:rPr>
              <a:t> and</a:t>
            </a:r>
          </a:p>
          <a:p>
            <a:pPr marL="742950" lvl="1" indent="-285750">
              <a:spcBef>
                <a:spcPct val="20000"/>
              </a:spcBef>
              <a:buFontTx/>
              <a:buChar char="–"/>
            </a:pPr>
            <a:r>
              <a:rPr lang="en-US">
                <a:latin typeface="Arial" charset="0"/>
              </a:rPr>
              <a:t>shows probability of acceptance as a function of proportion of defective items</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C751404-60AE-46FA-91E6-8E9B23636CFC}" type="slidenum">
              <a:rPr lang="en-GB"/>
              <a:pPr/>
              <a:t>269</a:t>
            </a:fld>
            <a:endParaRPr lang="en-GB"/>
          </a:p>
        </p:txBody>
      </p:sp>
      <p:sp>
        <p:nvSpPr>
          <p:cNvPr id="61030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 OC Curve For An Acceptance Sampling Plan Based on Mean Life </a:t>
            </a:r>
            <a:endParaRPr lang="en-US" sz="4400">
              <a:solidFill>
                <a:schemeClr val="tx2"/>
              </a:solidFill>
            </a:endParaRPr>
          </a:p>
        </p:txBody>
      </p:sp>
      <p:sp>
        <p:nvSpPr>
          <p:cNvPr id="610307" name="Rectangle 3"/>
          <p:cNvSpPr>
            <a:spLocks noChangeArrowheads="1"/>
          </p:cNvSpPr>
          <p:nvPr/>
        </p:nvSpPr>
        <p:spPr bwMode="auto">
          <a:xfrm>
            <a:off x="361950" y="1962150"/>
            <a:ext cx="8547100" cy="452755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Similarly,</a:t>
            </a:r>
          </a:p>
          <a:p>
            <a:pPr marL="742950" lvl="1" indent="-285750">
              <a:spcBef>
                <a:spcPct val="20000"/>
              </a:spcBef>
              <a:buFontTx/>
              <a:buChar char="–"/>
            </a:pPr>
            <a:r>
              <a:rPr lang="en-US">
                <a:latin typeface="Arial" charset="0"/>
              </a:rPr>
              <a:t>An OC curve may be constructed showing the probability of acceptance as a function of average life, </a:t>
            </a:r>
            <a:r>
              <a:rPr lang="en-US">
                <a:latin typeface="Arial" charset="0"/>
                <a:sym typeface="Symbol" pitchFamily="18" charset="2"/>
              </a:rPr>
              <a:t></a:t>
            </a:r>
          </a:p>
          <a:p>
            <a:pPr marL="742950" lvl="1" indent="-285750">
              <a:spcBef>
                <a:spcPct val="20000"/>
              </a:spcBef>
              <a:buFontTx/>
              <a:buChar char="–"/>
            </a:pPr>
            <a:r>
              <a:rPr lang="en-US">
                <a:latin typeface="Arial" charset="0"/>
                <a:sym typeface="Symbol" pitchFamily="18" charset="2"/>
              </a:rPr>
              <a:t>In this case, the sampling plan may be defined </a:t>
            </a:r>
            <a:r>
              <a:rPr lang="en-US">
                <a:latin typeface="Arial" charset="0"/>
              </a:rPr>
              <a:t>with</a:t>
            </a:r>
          </a:p>
          <a:p>
            <a:pPr marL="1143000" lvl="2" indent="-228600">
              <a:spcBef>
                <a:spcPct val="20000"/>
              </a:spcBef>
              <a:buFontTx/>
              <a:buChar char="•"/>
            </a:pPr>
            <a:r>
              <a:rPr lang="en-US">
                <a:latin typeface="Arial" charset="0"/>
              </a:rPr>
              <a:t>Number of hours of test and </a:t>
            </a:r>
          </a:p>
          <a:p>
            <a:pPr marL="1143000" lvl="2" indent="-228600">
              <a:spcBef>
                <a:spcPct val="20000"/>
              </a:spcBef>
              <a:buFontTx/>
              <a:buChar char="•"/>
            </a:pPr>
            <a:r>
              <a:rPr lang="en-US">
                <a:latin typeface="Arial" charset="0"/>
              </a:rPr>
              <a:t>an acceptance number</a:t>
            </a:r>
          </a:p>
          <a:p>
            <a:pPr marL="742950" lvl="1" indent="-285750">
              <a:spcBef>
                <a:spcPct val="20000"/>
              </a:spcBef>
              <a:buFontTx/>
              <a:buChar char="–"/>
            </a:pPr>
            <a:r>
              <a:rPr lang="en-US">
                <a:latin typeface="Arial" charset="0"/>
              </a:rPr>
              <a:t>A major assumption</a:t>
            </a:r>
          </a:p>
          <a:p>
            <a:pPr marL="1143000" lvl="2" indent="-228600">
              <a:spcBef>
                <a:spcPct val="20000"/>
              </a:spcBef>
              <a:buFontTx/>
              <a:buChar char="•"/>
            </a:pPr>
            <a:r>
              <a:rPr lang="en-US">
                <a:latin typeface="Arial" charset="0"/>
              </a:rPr>
              <a:t>The failed item will be replaced by a good item. </a:t>
            </a:r>
            <a:endParaRPr lang="en-US" sz="180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Zástupný symbol pro číslo snímku 5"/>
          <p:cNvSpPr>
            <a:spLocks noGrp="1"/>
          </p:cNvSpPr>
          <p:nvPr>
            <p:ph type="sldNum" sz="quarter" idx="12"/>
          </p:nvPr>
        </p:nvSpPr>
        <p:spPr/>
        <p:txBody>
          <a:bodyPr/>
          <a:lstStyle/>
          <a:p>
            <a:fld id="{A765C7E3-3DD2-4AF6-91FB-F40DE786D7F3}" type="slidenum">
              <a:rPr lang="en-GB"/>
              <a:pPr/>
              <a:t>27</a:t>
            </a:fld>
            <a:endParaRPr lang="en-GB"/>
          </a:p>
        </p:txBody>
      </p:sp>
      <p:grpSp>
        <p:nvGrpSpPr>
          <p:cNvPr id="337922" name="Group 2"/>
          <p:cNvGrpSpPr>
            <a:grpSpLocks/>
          </p:cNvGrpSpPr>
          <p:nvPr/>
        </p:nvGrpSpPr>
        <p:grpSpPr bwMode="auto">
          <a:xfrm>
            <a:off x="471488" y="1462088"/>
            <a:ext cx="7059612" cy="5133975"/>
            <a:chOff x="297" y="921"/>
            <a:chExt cx="4447" cy="3234"/>
          </a:xfrm>
        </p:grpSpPr>
        <p:sp>
          <p:nvSpPr>
            <p:cNvPr id="337923" name="Rectangle 3"/>
            <p:cNvSpPr>
              <a:spLocks noChangeArrowheads="1"/>
            </p:cNvSpPr>
            <p:nvPr/>
          </p:nvSpPr>
          <p:spPr bwMode="auto">
            <a:xfrm>
              <a:off x="297" y="921"/>
              <a:ext cx="114" cy="402"/>
            </a:xfrm>
            <a:prstGeom prst="rect">
              <a:avLst/>
            </a:prstGeom>
            <a:noFill/>
            <a:ln w="12700">
              <a:noFill/>
              <a:miter lim="800000"/>
              <a:headEnd/>
              <a:tailEnd/>
            </a:ln>
            <a:effectLst/>
          </p:spPr>
          <p:txBody>
            <a:bodyPr wrap="none" lIns="90488" tIns="44450" rIns="90488" bIns="44450">
              <a:spAutoFit/>
            </a:bodyPr>
            <a:lstStyle/>
            <a:p>
              <a:pPr defTabSz="762000"/>
              <a:endParaRPr lang="en-US" sz="3600" b="1" i="1">
                <a:effectLst>
                  <a:outerShdw blurRad="38100" dist="38100" dir="2700000" algn="tl">
                    <a:srgbClr val="C0C0C0"/>
                  </a:outerShdw>
                </a:effectLst>
                <a:latin typeface="Arial" charset="0"/>
              </a:endParaRPr>
            </a:p>
          </p:txBody>
        </p:sp>
        <p:grpSp>
          <p:nvGrpSpPr>
            <p:cNvPr id="337924" name="Group 4"/>
            <p:cNvGrpSpPr>
              <a:grpSpLocks/>
            </p:cNvGrpSpPr>
            <p:nvPr/>
          </p:nvGrpSpPr>
          <p:grpSpPr bwMode="auto">
            <a:xfrm>
              <a:off x="1052" y="1300"/>
              <a:ext cx="3692" cy="2855"/>
              <a:chOff x="1052" y="1300"/>
              <a:chExt cx="3692" cy="2855"/>
            </a:xfrm>
          </p:grpSpPr>
          <p:grpSp>
            <p:nvGrpSpPr>
              <p:cNvPr id="337925" name="Group 5"/>
              <p:cNvGrpSpPr>
                <a:grpSpLocks/>
              </p:cNvGrpSpPr>
              <p:nvPr/>
            </p:nvGrpSpPr>
            <p:grpSpPr bwMode="auto">
              <a:xfrm>
                <a:off x="1619" y="2239"/>
                <a:ext cx="627" cy="1629"/>
                <a:chOff x="1619" y="2239"/>
                <a:chExt cx="627" cy="1629"/>
              </a:xfrm>
            </p:grpSpPr>
            <p:sp>
              <p:nvSpPr>
                <p:cNvPr id="337926" name="Freeform 6"/>
                <p:cNvSpPr>
                  <a:spLocks/>
                </p:cNvSpPr>
                <p:nvPr/>
              </p:nvSpPr>
              <p:spPr bwMode="auto">
                <a:xfrm>
                  <a:off x="1619" y="3831"/>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37927" name="Freeform 7"/>
                <p:cNvSpPr>
                  <a:spLocks/>
                </p:cNvSpPr>
                <p:nvPr/>
              </p:nvSpPr>
              <p:spPr bwMode="auto">
                <a:xfrm>
                  <a:off x="1619" y="3794"/>
                  <a:ext cx="627" cy="45"/>
                </a:xfrm>
                <a:custGeom>
                  <a:avLst/>
                  <a:gdLst/>
                  <a:ahLst/>
                  <a:cxnLst>
                    <a:cxn ang="0">
                      <a:pos x="0" y="44"/>
                    </a:cxn>
                    <a:cxn ang="0">
                      <a:pos x="0" y="0"/>
                    </a:cxn>
                    <a:cxn ang="0">
                      <a:pos x="626" y="0"/>
                    </a:cxn>
                    <a:cxn ang="0">
                      <a:pos x="626" y="44"/>
                    </a:cxn>
                    <a:cxn ang="0">
                      <a:pos x="0" y="44"/>
                    </a:cxn>
                  </a:cxnLst>
                  <a:rect l="0" t="0" r="r" b="b"/>
                  <a:pathLst>
                    <a:path w="627" h="45">
                      <a:moveTo>
                        <a:pt x="0" y="44"/>
                      </a:moveTo>
                      <a:lnTo>
                        <a:pt x="0" y="0"/>
                      </a:lnTo>
                      <a:lnTo>
                        <a:pt x="626" y="0"/>
                      </a:lnTo>
                      <a:lnTo>
                        <a:pt x="626" y="44"/>
                      </a:lnTo>
                      <a:lnTo>
                        <a:pt x="0" y="44"/>
                      </a:lnTo>
                    </a:path>
                  </a:pathLst>
                </a:custGeom>
                <a:solidFill>
                  <a:srgbClr val="AEE7E7"/>
                </a:solidFill>
                <a:ln w="12700" cap="rnd" cmpd="sng">
                  <a:noFill/>
                  <a:prstDash val="solid"/>
                  <a:round/>
                  <a:headEnd type="none" w="med" len="med"/>
                  <a:tailEnd type="none" w="med" len="med"/>
                </a:ln>
                <a:effectLst/>
              </p:spPr>
              <p:txBody>
                <a:bodyPr/>
                <a:lstStyle/>
                <a:p>
                  <a:endParaRPr lang="cs-CZ"/>
                </a:p>
              </p:txBody>
            </p:sp>
            <p:sp>
              <p:nvSpPr>
                <p:cNvPr id="337928" name="Freeform 8"/>
                <p:cNvSpPr>
                  <a:spLocks/>
                </p:cNvSpPr>
                <p:nvPr/>
              </p:nvSpPr>
              <p:spPr bwMode="auto">
                <a:xfrm>
                  <a:off x="1619" y="3764"/>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A9E5E5"/>
                </a:solidFill>
                <a:ln w="12700" cap="rnd" cmpd="sng">
                  <a:noFill/>
                  <a:prstDash val="solid"/>
                  <a:round/>
                  <a:headEnd type="none" w="med" len="med"/>
                  <a:tailEnd type="none" w="med" len="med"/>
                </a:ln>
                <a:effectLst/>
              </p:spPr>
              <p:txBody>
                <a:bodyPr/>
                <a:lstStyle/>
                <a:p>
                  <a:endParaRPr lang="cs-CZ"/>
                </a:p>
              </p:txBody>
            </p:sp>
            <p:sp>
              <p:nvSpPr>
                <p:cNvPr id="337929" name="Freeform 9"/>
                <p:cNvSpPr>
                  <a:spLocks/>
                </p:cNvSpPr>
                <p:nvPr/>
              </p:nvSpPr>
              <p:spPr bwMode="auto">
                <a:xfrm>
                  <a:off x="1619" y="3729"/>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A7E5E5"/>
                </a:solidFill>
                <a:ln w="12700" cap="rnd" cmpd="sng">
                  <a:noFill/>
                  <a:prstDash val="solid"/>
                  <a:round/>
                  <a:headEnd type="none" w="med" len="med"/>
                  <a:tailEnd type="none" w="med" len="med"/>
                </a:ln>
                <a:effectLst/>
              </p:spPr>
              <p:txBody>
                <a:bodyPr/>
                <a:lstStyle/>
                <a:p>
                  <a:endParaRPr lang="cs-CZ"/>
                </a:p>
              </p:txBody>
            </p:sp>
            <p:sp>
              <p:nvSpPr>
                <p:cNvPr id="337930" name="Freeform 10"/>
                <p:cNvSpPr>
                  <a:spLocks/>
                </p:cNvSpPr>
                <p:nvPr/>
              </p:nvSpPr>
              <p:spPr bwMode="auto">
                <a:xfrm>
                  <a:off x="1619" y="3689"/>
                  <a:ext cx="627" cy="44"/>
                </a:xfrm>
                <a:custGeom>
                  <a:avLst/>
                  <a:gdLst/>
                  <a:ahLst/>
                  <a:cxnLst>
                    <a:cxn ang="0">
                      <a:pos x="0" y="43"/>
                    </a:cxn>
                    <a:cxn ang="0">
                      <a:pos x="0" y="0"/>
                    </a:cxn>
                    <a:cxn ang="0">
                      <a:pos x="626" y="0"/>
                    </a:cxn>
                    <a:cxn ang="0">
                      <a:pos x="626" y="43"/>
                    </a:cxn>
                    <a:cxn ang="0">
                      <a:pos x="0" y="43"/>
                    </a:cxn>
                  </a:cxnLst>
                  <a:rect l="0" t="0" r="r" b="b"/>
                  <a:pathLst>
                    <a:path w="627" h="44">
                      <a:moveTo>
                        <a:pt x="0" y="43"/>
                      </a:moveTo>
                      <a:lnTo>
                        <a:pt x="0" y="0"/>
                      </a:lnTo>
                      <a:lnTo>
                        <a:pt x="626" y="0"/>
                      </a:lnTo>
                      <a:lnTo>
                        <a:pt x="626" y="43"/>
                      </a:lnTo>
                      <a:lnTo>
                        <a:pt x="0" y="43"/>
                      </a:lnTo>
                    </a:path>
                  </a:pathLst>
                </a:custGeom>
                <a:solidFill>
                  <a:srgbClr val="A2E3E3"/>
                </a:solidFill>
                <a:ln w="12700" cap="rnd" cmpd="sng">
                  <a:noFill/>
                  <a:prstDash val="solid"/>
                  <a:round/>
                  <a:headEnd type="none" w="med" len="med"/>
                  <a:tailEnd type="none" w="med" len="med"/>
                </a:ln>
                <a:effectLst/>
              </p:spPr>
              <p:txBody>
                <a:bodyPr/>
                <a:lstStyle/>
                <a:p>
                  <a:endParaRPr lang="cs-CZ"/>
                </a:p>
              </p:txBody>
            </p:sp>
            <p:sp>
              <p:nvSpPr>
                <p:cNvPr id="337931" name="Freeform 11"/>
                <p:cNvSpPr>
                  <a:spLocks/>
                </p:cNvSpPr>
                <p:nvPr/>
              </p:nvSpPr>
              <p:spPr bwMode="auto">
                <a:xfrm>
                  <a:off x="1619" y="3652"/>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37932" name="Freeform 12"/>
                <p:cNvSpPr>
                  <a:spLocks/>
                </p:cNvSpPr>
                <p:nvPr/>
              </p:nvSpPr>
              <p:spPr bwMode="auto">
                <a:xfrm>
                  <a:off x="1619" y="3612"/>
                  <a:ext cx="627" cy="41"/>
                </a:xfrm>
                <a:custGeom>
                  <a:avLst/>
                  <a:gdLst/>
                  <a:ahLst/>
                  <a:cxnLst>
                    <a:cxn ang="0">
                      <a:pos x="0" y="40"/>
                    </a:cxn>
                    <a:cxn ang="0">
                      <a:pos x="0" y="0"/>
                    </a:cxn>
                    <a:cxn ang="0">
                      <a:pos x="626" y="0"/>
                    </a:cxn>
                    <a:cxn ang="0">
                      <a:pos x="626" y="40"/>
                    </a:cxn>
                    <a:cxn ang="0">
                      <a:pos x="0" y="40"/>
                    </a:cxn>
                  </a:cxnLst>
                  <a:rect l="0" t="0" r="r" b="b"/>
                  <a:pathLst>
                    <a:path w="627" h="41">
                      <a:moveTo>
                        <a:pt x="0" y="40"/>
                      </a:moveTo>
                      <a:lnTo>
                        <a:pt x="0" y="0"/>
                      </a:lnTo>
                      <a:lnTo>
                        <a:pt x="626" y="0"/>
                      </a:lnTo>
                      <a:lnTo>
                        <a:pt x="626" y="40"/>
                      </a:lnTo>
                      <a:lnTo>
                        <a:pt x="0" y="40"/>
                      </a:lnTo>
                    </a:path>
                  </a:pathLst>
                </a:custGeom>
                <a:solidFill>
                  <a:srgbClr val="9AE1E1"/>
                </a:solidFill>
                <a:ln w="12700" cap="rnd" cmpd="sng">
                  <a:noFill/>
                  <a:prstDash val="solid"/>
                  <a:round/>
                  <a:headEnd type="none" w="med" len="med"/>
                  <a:tailEnd type="none" w="med" len="med"/>
                </a:ln>
                <a:effectLst/>
              </p:spPr>
              <p:txBody>
                <a:bodyPr/>
                <a:lstStyle/>
                <a:p>
                  <a:endParaRPr lang="cs-CZ"/>
                </a:p>
              </p:txBody>
            </p:sp>
            <p:sp>
              <p:nvSpPr>
                <p:cNvPr id="337933" name="Freeform 13"/>
                <p:cNvSpPr>
                  <a:spLocks/>
                </p:cNvSpPr>
                <p:nvPr/>
              </p:nvSpPr>
              <p:spPr bwMode="auto">
                <a:xfrm>
                  <a:off x="1619" y="3581"/>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95DFDF"/>
                </a:solidFill>
                <a:ln w="12700" cap="rnd" cmpd="sng">
                  <a:noFill/>
                  <a:prstDash val="solid"/>
                  <a:round/>
                  <a:headEnd type="none" w="med" len="med"/>
                  <a:tailEnd type="none" w="med" len="med"/>
                </a:ln>
                <a:effectLst/>
              </p:spPr>
              <p:txBody>
                <a:bodyPr/>
                <a:lstStyle/>
                <a:p>
                  <a:endParaRPr lang="cs-CZ"/>
                </a:p>
              </p:txBody>
            </p:sp>
            <p:sp>
              <p:nvSpPr>
                <p:cNvPr id="337934" name="Freeform 14"/>
                <p:cNvSpPr>
                  <a:spLocks/>
                </p:cNvSpPr>
                <p:nvPr/>
              </p:nvSpPr>
              <p:spPr bwMode="auto">
                <a:xfrm>
                  <a:off x="1619" y="3544"/>
                  <a:ext cx="627" cy="40"/>
                </a:xfrm>
                <a:custGeom>
                  <a:avLst/>
                  <a:gdLst/>
                  <a:ahLst/>
                  <a:cxnLst>
                    <a:cxn ang="0">
                      <a:pos x="0" y="39"/>
                    </a:cxn>
                    <a:cxn ang="0">
                      <a:pos x="0" y="0"/>
                    </a:cxn>
                    <a:cxn ang="0">
                      <a:pos x="626" y="0"/>
                    </a:cxn>
                    <a:cxn ang="0">
                      <a:pos x="626" y="39"/>
                    </a:cxn>
                    <a:cxn ang="0">
                      <a:pos x="0" y="39"/>
                    </a:cxn>
                  </a:cxnLst>
                  <a:rect l="0" t="0" r="r" b="b"/>
                  <a:pathLst>
                    <a:path w="627" h="40">
                      <a:moveTo>
                        <a:pt x="0" y="39"/>
                      </a:moveTo>
                      <a:lnTo>
                        <a:pt x="0" y="0"/>
                      </a:lnTo>
                      <a:lnTo>
                        <a:pt x="626" y="0"/>
                      </a:lnTo>
                      <a:lnTo>
                        <a:pt x="626" y="39"/>
                      </a:lnTo>
                      <a:lnTo>
                        <a:pt x="0" y="39"/>
                      </a:lnTo>
                    </a:path>
                  </a:pathLst>
                </a:custGeom>
                <a:solidFill>
                  <a:srgbClr val="91DEDE"/>
                </a:solidFill>
                <a:ln w="12700" cap="rnd" cmpd="sng">
                  <a:noFill/>
                  <a:prstDash val="solid"/>
                  <a:round/>
                  <a:headEnd type="none" w="med" len="med"/>
                  <a:tailEnd type="none" w="med" len="med"/>
                </a:ln>
                <a:effectLst/>
              </p:spPr>
              <p:txBody>
                <a:bodyPr/>
                <a:lstStyle/>
                <a:p>
                  <a:endParaRPr lang="cs-CZ"/>
                </a:p>
              </p:txBody>
            </p:sp>
            <p:sp>
              <p:nvSpPr>
                <p:cNvPr id="337935" name="Freeform 15"/>
                <p:cNvSpPr>
                  <a:spLocks/>
                </p:cNvSpPr>
                <p:nvPr/>
              </p:nvSpPr>
              <p:spPr bwMode="auto">
                <a:xfrm>
                  <a:off x="1619" y="3505"/>
                  <a:ext cx="627" cy="41"/>
                </a:xfrm>
                <a:custGeom>
                  <a:avLst/>
                  <a:gdLst/>
                  <a:ahLst/>
                  <a:cxnLst>
                    <a:cxn ang="0">
                      <a:pos x="0" y="40"/>
                    </a:cxn>
                    <a:cxn ang="0">
                      <a:pos x="0" y="0"/>
                    </a:cxn>
                    <a:cxn ang="0">
                      <a:pos x="626" y="0"/>
                    </a:cxn>
                    <a:cxn ang="0">
                      <a:pos x="626" y="40"/>
                    </a:cxn>
                    <a:cxn ang="0">
                      <a:pos x="0" y="40"/>
                    </a:cxn>
                  </a:cxnLst>
                  <a:rect l="0" t="0" r="r" b="b"/>
                  <a:pathLst>
                    <a:path w="627" h="41">
                      <a:moveTo>
                        <a:pt x="0" y="40"/>
                      </a:moveTo>
                      <a:lnTo>
                        <a:pt x="0" y="0"/>
                      </a:lnTo>
                      <a:lnTo>
                        <a:pt x="626" y="0"/>
                      </a:lnTo>
                      <a:lnTo>
                        <a:pt x="626" y="40"/>
                      </a:lnTo>
                      <a:lnTo>
                        <a:pt x="0" y="40"/>
                      </a:lnTo>
                    </a:path>
                  </a:pathLst>
                </a:custGeom>
                <a:solidFill>
                  <a:srgbClr val="8EDDDD"/>
                </a:solidFill>
                <a:ln w="12700" cap="rnd" cmpd="sng">
                  <a:noFill/>
                  <a:prstDash val="solid"/>
                  <a:round/>
                  <a:headEnd type="none" w="med" len="med"/>
                  <a:tailEnd type="none" w="med" len="med"/>
                </a:ln>
                <a:effectLst/>
              </p:spPr>
              <p:txBody>
                <a:bodyPr/>
                <a:lstStyle/>
                <a:p>
                  <a:endParaRPr lang="cs-CZ"/>
                </a:p>
              </p:txBody>
            </p:sp>
            <p:sp>
              <p:nvSpPr>
                <p:cNvPr id="337936" name="Freeform 16"/>
                <p:cNvSpPr>
                  <a:spLocks/>
                </p:cNvSpPr>
                <p:nvPr/>
              </p:nvSpPr>
              <p:spPr bwMode="auto">
                <a:xfrm>
                  <a:off x="1619" y="3476"/>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37937" name="Freeform 17"/>
                <p:cNvSpPr>
                  <a:spLocks/>
                </p:cNvSpPr>
                <p:nvPr/>
              </p:nvSpPr>
              <p:spPr bwMode="auto">
                <a:xfrm>
                  <a:off x="1619" y="3439"/>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86DBDB"/>
                </a:solidFill>
                <a:ln w="12700" cap="rnd" cmpd="sng">
                  <a:noFill/>
                  <a:prstDash val="solid"/>
                  <a:round/>
                  <a:headEnd type="none" w="med" len="med"/>
                  <a:tailEnd type="none" w="med" len="med"/>
                </a:ln>
                <a:effectLst/>
              </p:spPr>
              <p:txBody>
                <a:bodyPr/>
                <a:lstStyle/>
                <a:p>
                  <a:endParaRPr lang="cs-CZ"/>
                </a:p>
              </p:txBody>
            </p:sp>
            <p:sp>
              <p:nvSpPr>
                <p:cNvPr id="337938" name="Freeform 18"/>
                <p:cNvSpPr>
                  <a:spLocks/>
                </p:cNvSpPr>
                <p:nvPr/>
              </p:nvSpPr>
              <p:spPr bwMode="auto">
                <a:xfrm>
                  <a:off x="1619" y="3401"/>
                  <a:ext cx="627" cy="43"/>
                </a:xfrm>
                <a:custGeom>
                  <a:avLst/>
                  <a:gdLst/>
                  <a:ahLst/>
                  <a:cxnLst>
                    <a:cxn ang="0">
                      <a:pos x="0" y="42"/>
                    </a:cxn>
                    <a:cxn ang="0">
                      <a:pos x="0" y="0"/>
                    </a:cxn>
                    <a:cxn ang="0">
                      <a:pos x="626" y="0"/>
                    </a:cxn>
                    <a:cxn ang="0">
                      <a:pos x="626" y="42"/>
                    </a:cxn>
                    <a:cxn ang="0">
                      <a:pos x="0" y="42"/>
                    </a:cxn>
                  </a:cxnLst>
                  <a:rect l="0" t="0" r="r" b="b"/>
                  <a:pathLst>
                    <a:path w="627" h="43">
                      <a:moveTo>
                        <a:pt x="0" y="42"/>
                      </a:moveTo>
                      <a:lnTo>
                        <a:pt x="0" y="0"/>
                      </a:lnTo>
                      <a:lnTo>
                        <a:pt x="626" y="0"/>
                      </a:lnTo>
                      <a:lnTo>
                        <a:pt x="626" y="42"/>
                      </a:lnTo>
                      <a:lnTo>
                        <a:pt x="0" y="42"/>
                      </a:lnTo>
                    </a:path>
                  </a:pathLst>
                </a:custGeom>
                <a:solidFill>
                  <a:srgbClr val="81D9D9"/>
                </a:solidFill>
                <a:ln w="12700" cap="rnd" cmpd="sng">
                  <a:noFill/>
                  <a:prstDash val="solid"/>
                  <a:round/>
                  <a:headEnd type="none" w="med" len="med"/>
                  <a:tailEnd type="none" w="med" len="med"/>
                </a:ln>
                <a:effectLst/>
              </p:spPr>
              <p:txBody>
                <a:bodyPr/>
                <a:lstStyle/>
                <a:p>
                  <a:endParaRPr lang="cs-CZ"/>
                </a:p>
              </p:txBody>
            </p:sp>
            <p:sp>
              <p:nvSpPr>
                <p:cNvPr id="337939" name="Freeform 19"/>
                <p:cNvSpPr>
                  <a:spLocks/>
                </p:cNvSpPr>
                <p:nvPr/>
              </p:nvSpPr>
              <p:spPr bwMode="auto">
                <a:xfrm>
                  <a:off x="1619" y="3374"/>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7DD8D8"/>
                </a:solidFill>
                <a:ln w="12700" cap="rnd" cmpd="sng">
                  <a:noFill/>
                  <a:prstDash val="solid"/>
                  <a:round/>
                  <a:headEnd type="none" w="med" len="med"/>
                  <a:tailEnd type="none" w="med" len="med"/>
                </a:ln>
                <a:effectLst/>
              </p:spPr>
              <p:txBody>
                <a:bodyPr/>
                <a:lstStyle/>
                <a:p>
                  <a:endParaRPr lang="cs-CZ"/>
                </a:p>
              </p:txBody>
            </p:sp>
            <p:sp>
              <p:nvSpPr>
                <p:cNvPr id="337940" name="Freeform 20"/>
                <p:cNvSpPr>
                  <a:spLocks/>
                </p:cNvSpPr>
                <p:nvPr/>
              </p:nvSpPr>
              <p:spPr bwMode="auto">
                <a:xfrm>
                  <a:off x="1619" y="3338"/>
                  <a:ext cx="627" cy="43"/>
                </a:xfrm>
                <a:custGeom>
                  <a:avLst/>
                  <a:gdLst/>
                  <a:ahLst/>
                  <a:cxnLst>
                    <a:cxn ang="0">
                      <a:pos x="0" y="42"/>
                    </a:cxn>
                    <a:cxn ang="0">
                      <a:pos x="0" y="0"/>
                    </a:cxn>
                    <a:cxn ang="0">
                      <a:pos x="626" y="0"/>
                    </a:cxn>
                    <a:cxn ang="0">
                      <a:pos x="626" y="42"/>
                    </a:cxn>
                    <a:cxn ang="0">
                      <a:pos x="0" y="42"/>
                    </a:cxn>
                  </a:cxnLst>
                  <a:rect l="0" t="0" r="r" b="b"/>
                  <a:pathLst>
                    <a:path w="627" h="43">
                      <a:moveTo>
                        <a:pt x="0" y="42"/>
                      </a:moveTo>
                      <a:lnTo>
                        <a:pt x="0" y="0"/>
                      </a:lnTo>
                      <a:lnTo>
                        <a:pt x="626" y="0"/>
                      </a:lnTo>
                      <a:lnTo>
                        <a:pt x="626" y="42"/>
                      </a:lnTo>
                      <a:lnTo>
                        <a:pt x="0" y="42"/>
                      </a:lnTo>
                    </a:path>
                  </a:pathLst>
                </a:custGeom>
                <a:solidFill>
                  <a:srgbClr val="7AD7D7"/>
                </a:solidFill>
                <a:ln w="12700" cap="rnd" cmpd="sng">
                  <a:noFill/>
                  <a:prstDash val="solid"/>
                  <a:round/>
                  <a:headEnd type="none" w="med" len="med"/>
                  <a:tailEnd type="none" w="med" len="med"/>
                </a:ln>
                <a:effectLst/>
              </p:spPr>
              <p:txBody>
                <a:bodyPr/>
                <a:lstStyle/>
                <a:p>
                  <a:endParaRPr lang="cs-CZ"/>
                </a:p>
              </p:txBody>
            </p:sp>
            <p:sp>
              <p:nvSpPr>
                <p:cNvPr id="337941" name="Freeform 21"/>
                <p:cNvSpPr>
                  <a:spLocks/>
                </p:cNvSpPr>
                <p:nvPr/>
              </p:nvSpPr>
              <p:spPr bwMode="auto">
                <a:xfrm>
                  <a:off x="1619" y="3302"/>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76D6D6"/>
                </a:solidFill>
                <a:ln w="12700" cap="rnd" cmpd="sng">
                  <a:noFill/>
                  <a:prstDash val="solid"/>
                  <a:round/>
                  <a:headEnd type="none" w="med" len="med"/>
                  <a:tailEnd type="none" w="med" len="med"/>
                </a:ln>
                <a:effectLst/>
              </p:spPr>
              <p:txBody>
                <a:bodyPr/>
                <a:lstStyle/>
                <a:p>
                  <a:endParaRPr lang="cs-CZ"/>
                </a:p>
              </p:txBody>
            </p:sp>
            <p:sp>
              <p:nvSpPr>
                <p:cNvPr id="337942" name="Freeform 22"/>
                <p:cNvSpPr>
                  <a:spLocks/>
                </p:cNvSpPr>
                <p:nvPr/>
              </p:nvSpPr>
              <p:spPr bwMode="auto">
                <a:xfrm>
                  <a:off x="1619" y="3271"/>
                  <a:ext cx="627" cy="35"/>
                </a:xfrm>
                <a:custGeom>
                  <a:avLst/>
                  <a:gdLst/>
                  <a:ahLst/>
                  <a:cxnLst>
                    <a:cxn ang="0">
                      <a:pos x="0" y="34"/>
                    </a:cxn>
                    <a:cxn ang="0">
                      <a:pos x="0" y="0"/>
                    </a:cxn>
                    <a:cxn ang="0">
                      <a:pos x="626" y="0"/>
                    </a:cxn>
                    <a:cxn ang="0">
                      <a:pos x="626" y="34"/>
                    </a:cxn>
                    <a:cxn ang="0">
                      <a:pos x="0" y="34"/>
                    </a:cxn>
                  </a:cxnLst>
                  <a:rect l="0" t="0" r="r" b="b"/>
                  <a:pathLst>
                    <a:path w="627" h="35">
                      <a:moveTo>
                        <a:pt x="0" y="34"/>
                      </a:moveTo>
                      <a:lnTo>
                        <a:pt x="0" y="0"/>
                      </a:lnTo>
                      <a:lnTo>
                        <a:pt x="626" y="0"/>
                      </a:lnTo>
                      <a:lnTo>
                        <a:pt x="626" y="34"/>
                      </a:lnTo>
                      <a:lnTo>
                        <a:pt x="0" y="34"/>
                      </a:lnTo>
                    </a:path>
                  </a:pathLst>
                </a:custGeom>
                <a:solidFill>
                  <a:srgbClr val="72D5D5"/>
                </a:solidFill>
                <a:ln w="12700" cap="rnd" cmpd="sng">
                  <a:noFill/>
                  <a:prstDash val="solid"/>
                  <a:round/>
                  <a:headEnd type="none" w="med" len="med"/>
                  <a:tailEnd type="none" w="med" len="med"/>
                </a:ln>
                <a:effectLst/>
              </p:spPr>
              <p:txBody>
                <a:bodyPr/>
                <a:lstStyle/>
                <a:p>
                  <a:endParaRPr lang="cs-CZ"/>
                </a:p>
              </p:txBody>
            </p:sp>
            <p:sp>
              <p:nvSpPr>
                <p:cNvPr id="337943" name="Freeform 23"/>
                <p:cNvSpPr>
                  <a:spLocks/>
                </p:cNvSpPr>
                <p:nvPr/>
              </p:nvSpPr>
              <p:spPr bwMode="auto">
                <a:xfrm>
                  <a:off x="1619" y="3231"/>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6DD3D3"/>
                </a:solidFill>
                <a:ln w="12700" cap="rnd" cmpd="sng">
                  <a:noFill/>
                  <a:prstDash val="solid"/>
                  <a:round/>
                  <a:headEnd type="none" w="med" len="med"/>
                  <a:tailEnd type="none" w="med" len="med"/>
                </a:ln>
                <a:effectLst/>
              </p:spPr>
              <p:txBody>
                <a:bodyPr/>
                <a:lstStyle/>
                <a:p>
                  <a:endParaRPr lang="cs-CZ"/>
                </a:p>
              </p:txBody>
            </p:sp>
            <p:sp>
              <p:nvSpPr>
                <p:cNvPr id="337944" name="Freeform 24"/>
                <p:cNvSpPr>
                  <a:spLocks/>
                </p:cNvSpPr>
                <p:nvPr/>
              </p:nvSpPr>
              <p:spPr bwMode="auto">
                <a:xfrm>
                  <a:off x="1619" y="3194"/>
                  <a:ext cx="627" cy="40"/>
                </a:xfrm>
                <a:custGeom>
                  <a:avLst/>
                  <a:gdLst/>
                  <a:ahLst/>
                  <a:cxnLst>
                    <a:cxn ang="0">
                      <a:pos x="0" y="39"/>
                    </a:cxn>
                    <a:cxn ang="0">
                      <a:pos x="0" y="0"/>
                    </a:cxn>
                    <a:cxn ang="0">
                      <a:pos x="626" y="0"/>
                    </a:cxn>
                    <a:cxn ang="0">
                      <a:pos x="626" y="39"/>
                    </a:cxn>
                    <a:cxn ang="0">
                      <a:pos x="0" y="39"/>
                    </a:cxn>
                  </a:cxnLst>
                  <a:rect l="0" t="0" r="r" b="b"/>
                  <a:pathLst>
                    <a:path w="627" h="40">
                      <a:moveTo>
                        <a:pt x="0" y="39"/>
                      </a:moveTo>
                      <a:lnTo>
                        <a:pt x="0" y="0"/>
                      </a:lnTo>
                      <a:lnTo>
                        <a:pt x="626" y="0"/>
                      </a:lnTo>
                      <a:lnTo>
                        <a:pt x="626" y="39"/>
                      </a:lnTo>
                      <a:lnTo>
                        <a:pt x="0" y="39"/>
                      </a:lnTo>
                    </a:path>
                  </a:pathLst>
                </a:custGeom>
                <a:solidFill>
                  <a:srgbClr val="69D2D2"/>
                </a:solidFill>
                <a:ln w="12700" cap="rnd" cmpd="sng">
                  <a:noFill/>
                  <a:prstDash val="solid"/>
                  <a:round/>
                  <a:headEnd type="none" w="med" len="med"/>
                  <a:tailEnd type="none" w="med" len="med"/>
                </a:ln>
                <a:effectLst/>
              </p:spPr>
              <p:txBody>
                <a:bodyPr/>
                <a:lstStyle/>
                <a:p>
                  <a:endParaRPr lang="cs-CZ"/>
                </a:p>
              </p:txBody>
            </p:sp>
            <p:sp>
              <p:nvSpPr>
                <p:cNvPr id="337945" name="Freeform 25"/>
                <p:cNvSpPr>
                  <a:spLocks/>
                </p:cNvSpPr>
                <p:nvPr/>
              </p:nvSpPr>
              <p:spPr bwMode="auto">
                <a:xfrm>
                  <a:off x="1619" y="3161"/>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65D1D1"/>
                </a:solidFill>
                <a:ln w="12700" cap="rnd" cmpd="sng">
                  <a:noFill/>
                  <a:prstDash val="solid"/>
                  <a:round/>
                  <a:headEnd type="none" w="med" len="med"/>
                  <a:tailEnd type="none" w="med" len="med"/>
                </a:ln>
                <a:effectLst/>
              </p:spPr>
              <p:txBody>
                <a:bodyPr/>
                <a:lstStyle/>
                <a:p>
                  <a:endParaRPr lang="cs-CZ"/>
                </a:p>
              </p:txBody>
            </p:sp>
            <p:sp>
              <p:nvSpPr>
                <p:cNvPr id="337946" name="Freeform 26"/>
                <p:cNvSpPr>
                  <a:spLocks/>
                </p:cNvSpPr>
                <p:nvPr/>
              </p:nvSpPr>
              <p:spPr bwMode="auto">
                <a:xfrm>
                  <a:off x="1619" y="3120"/>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62D0D0"/>
                </a:solidFill>
                <a:ln w="12700" cap="rnd" cmpd="sng">
                  <a:noFill/>
                  <a:prstDash val="solid"/>
                  <a:round/>
                  <a:headEnd type="none" w="med" len="med"/>
                  <a:tailEnd type="none" w="med" len="med"/>
                </a:ln>
                <a:effectLst/>
              </p:spPr>
              <p:txBody>
                <a:bodyPr/>
                <a:lstStyle/>
                <a:p>
                  <a:endParaRPr lang="cs-CZ"/>
                </a:p>
              </p:txBody>
            </p:sp>
            <p:sp>
              <p:nvSpPr>
                <p:cNvPr id="337947" name="Freeform 27"/>
                <p:cNvSpPr>
                  <a:spLocks/>
                </p:cNvSpPr>
                <p:nvPr/>
              </p:nvSpPr>
              <p:spPr bwMode="auto">
                <a:xfrm>
                  <a:off x="1619" y="3087"/>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5ECFCF"/>
                </a:solidFill>
                <a:ln w="12700" cap="rnd" cmpd="sng">
                  <a:noFill/>
                  <a:prstDash val="solid"/>
                  <a:round/>
                  <a:headEnd type="none" w="med" len="med"/>
                  <a:tailEnd type="none" w="med" len="med"/>
                </a:ln>
                <a:effectLst/>
              </p:spPr>
              <p:txBody>
                <a:bodyPr/>
                <a:lstStyle/>
                <a:p>
                  <a:endParaRPr lang="cs-CZ"/>
                </a:p>
              </p:txBody>
            </p:sp>
            <p:sp>
              <p:nvSpPr>
                <p:cNvPr id="337948" name="Freeform 28"/>
                <p:cNvSpPr>
                  <a:spLocks/>
                </p:cNvSpPr>
                <p:nvPr/>
              </p:nvSpPr>
              <p:spPr bwMode="auto">
                <a:xfrm>
                  <a:off x="1619" y="3051"/>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59CDCD"/>
                </a:solidFill>
                <a:ln w="12700" cap="rnd" cmpd="sng">
                  <a:noFill/>
                  <a:prstDash val="solid"/>
                  <a:round/>
                  <a:headEnd type="none" w="med" len="med"/>
                  <a:tailEnd type="none" w="med" len="med"/>
                </a:ln>
                <a:effectLst/>
              </p:spPr>
              <p:txBody>
                <a:bodyPr/>
                <a:lstStyle/>
                <a:p>
                  <a:endParaRPr lang="cs-CZ"/>
                </a:p>
              </p:txBody>
            </p:sp>
            <p:sp>
              <p:nvSpPr>
                <p:cNvPr id="337949" name="Freeform 29"/>
                <p:cNvSpPr>
                  <a:spLocks/>
                </p:cNvSpPr>
                <p:nvPr/>
              </p:nvSpPr>
              <p:spPr bwMode="auto">
                <a:xfrm>
                  <a:off x="1619" y="3011"/>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55CCCC"/>
                </a:solidFill>
                <a:ln w="12700" cap="rnd" cmpd="sng">
                  <a:noFill/>
                  <a:prstDash val="solid"/>
                  <a:round/>
                  <a:headEnd type="none" w="med" len="med"/>
                  <a:tailEnd type="none" w="med" len="med"/>
                </a:ln>
                <a:effectLst/>
              </p:spPr>
              <p:txBody>
                <a:bodyPr/>
                <a:lstStyle/>
                <a:p>
                  <a:endParaRPr lang="cs-CZ"/>
                </a:p>
              </p:txBody>
            </p:sp>
            <p:sp>
              <p:nvSpPr>
                <p:cNvPr id="337950" name="Freeform 30"/>
                <p:cNvSpPr>
                  <a:spLocks/>
                </p:cNvSpPr>
                <p:nvPr/>
              </p:nvSpPr>
              <p:spPr bwMode="auto">
                <a:xfrm>
                  <a:off x="1619" y="2975"/>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51CBCB"/>
                </a:solidFill>
                <a:ln w="12700" cap="rnd" cmpd="sng">
                  <a:noFill/>
                  <a:prstDash val="solid"/>
                  <a:round/>
                  <a:headEnd type="none" w="med" len="med"/>
                  <a:tailEnd type="none" w="med" len="med"/>
                </a:ln>
                <a:effectLst/>
              </p:spPr>
              <p:txBody>
                <a:bodyPr/>
                <a:lstStyle/>
                <a:p>
                  <a:endParaRPr lang="cs-CZ"/>
                </a:p>
              </p:txBody>
            </p:sp>
            <p:sp>
              <p:nvSpPr>
                <p:cNvPr id="337951" name="Freeform 31"/>
                <p:cNvSpPr>
                  <a:spLocks/>
                </p:cNvSpPr>
                <p:nvPr/>
              </p:nvSpPr>
              <p:spPr bwMode="auto">
                <a:xfrm>
                  <a:off x="1619" y="2934"/>
                  <a:ext cx="627" cy="44"/>
                </a:xfrm>
                <a:custGeom>
                  <a:avLst/>
                  <a:gdLst/>
                  <a:ahLst/>
                  <a:cxnLst>
                    <a:cxn ang="0">
                      <a:pos x="0" y="43"/>
                    </a:cxn>
                    <a:cxn ang="0">
                      <a:pos x="0" y="0"/>
                    </a:cxn>
                    <a:cxn ang="0">
                      <a:pos x="626" y="0"/>
                    </a:cxn>
                    <a:cxn ang="0">
                      <a:pos x="626" y="43"/>
                    </a:cxn>
                    <a:cxn ang="0">
                      <a:pos x="0" y="43"/>
                    </a:cxn>
                  </a:cxnLst>
                  <a:rect l="0" t="0" r="r" b="b"/>
                  <a:pathLst>
                    <a:path w="627" h="44">
                      <a:moveTo>
                        <a:pt x="0" y="43"/>
                      </a:moveTo>
                      <a:lnTo>
                        <a:pt x="0" y="0"/>
                      </a:lnTo>
                      <a:lnTo>
                        <a:pt x="626" y="0"/>
                      </a:lnTo>
                      <a:lnTo>
                        <a:pt x="626" y="43"/>
                      </a:lnTo>
                      <a:lnTo>
                        <a:pt x="0" y="43"/>
                      </a:lnTo>
                    </a:path>
                  </a:pathLst>
                </a:custGeom>
                <a:solidFill>
                  <a:srgbClr val="4ECACA"/>
                </a:solidFill>
                <a:ln w="12700" cap="rnd" cmpd="sng">
                  <a:noFill/>
                  <a:prstDash val="solid"/>
                  <a:round/>
                  <a:headEnd type="none" w="med" len="med"/>
                  <a:tailEnd type="none" w="med" len="med"/>
                </a:ln>
                <a:effectLst/>
              </p:spPr>
              <p:txBody>
                <a:bodyPr/>
                <a:lstStyle/>
                <a:p>
                  <a:endParaRPr lang="cs-CZ"/>
                </a:p>
              </p:txBody>
            </p:sp>
            <p:sp>
              <p:nvSpPr>
                <p:cNvPr id="337952" name="Freeform 32"/>
                <p:cNvSpPr>
                  <a:spLocks/>
                </p:cNvSpPr>
                <p:nvPr/>
              </p:nvSpPr>
              <p:spPr bwMode="auto">
                <a:xfrm>
                  <a:off x="1619" y="2901"/>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4AC9C9"/>
                </a:solidFill>
                <a:ln w="12700" cap="rnd" cmpd="sng">
                  <a:noFill/>
                  <a:prstDash val="solid"/>
                  <a:round/>
                  <a:headEnd type="none" w="med" len="med"/>
                  <a:tailEnd type="none" w="med" len="med"/>
                </a:ln>
                <a:effectLst/>
              </p:spPr>
              <p:txBody>
                <a:bodyPr/>
                <a:lstStyle/>
                <a:p>
                  <a:endParaRPr lang="cs-CZ"/>
                </a:p>
              </p:txBody>
            </p:sp>
            <p:sp>
              <p:nvSpPr>
                <p:cNvPr id="337953" name="Freeform 33"/>
                <p:cNvSpPr>
                  <a:spLocks/>
                </p:cNvSpPr>
                <p:nvPr/>
              </p:nvSpPr>
              <p:spPr bwMode="auto">
                <a:xfrm>
                  <a:off x="1619" y="2866"/>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45C7C7"/>
                </a:solidFill>
                <a:ln w="12700" cap="rnd" cmpd="sng">
                  <a:noFill/>
                  <a:prstDash val="solid"/>
                  <a:round/>
                  <a:headEnd type="none" w="med" len="med"/>
                  <a:tailEnd type="none" w="med" len="med"/>
                </a:ln>
                <a:effectLst/>
              </p:spPr>
              <p:txBody>
                <a:bodyPr/>
                <a:lstStyle/>
                <a:p>
                  <a:endParaRPr lang="cs-CZ"/>
                </a:p>
              </p:txBody>
            </p:sp>
            <p:sp>
              <p:nvSpPr>
                <p:cNvPr id="337954" name="Freeform 34"/>
                <p:cNvSpPr>
                  <a:spLocks/>
                </p:cNvSpPr>
                <p:nvPr/>
              </p:nvSpPr>
              <p:spPr bwMode="auto">
                <a:xfrm>
                  <a:off x="1619" y="2825"/>
                  <a:ext cx="627" cy="45"/>
                </a:xfrm>
                <a:custGeom>
                  <a:avLst/>
                  <a:gdLst/>
                  <a:ahLst/>
                  <a:cxnLst>
                    <a:cxn ang="0">
                      <a:pos x="0" y="44"/>
                    </a:cxn>
                    <a:cxn ang="0">
                      <a:pos x="0" y="0"/>
                    </a:cxn>
                    <a:cxn ang="0">
                      <a:pos x="626" y="0"/>
                    </a:cxn>
                    <a:cxn ang="0">
                      <a:pos x="626" y="44"/>
                    </a:cxn>
                    <a:cxn ang="0">
                      <a:pos x="0" y="44"/>
                    </a:cxn>
                  </a:cxnLst>
                  <a:rect l="0" t="0" r="r" b="b"/>
                  <a:pathLst>
                    <a:path w="627" h="45">
                      <a:moveTo>
                        <a:pt x="0" y="44"/>
                      </a:moveTo>
                      <a:lnTo>
                        <a:pt x="0" y="0"/>
                      </a:lnTo>
                      <a:lnTo>
                        <a:pt x="626" y="0"/>
                      </a:lnTo>
                      <a:lnTo>
                        <a:pt x="626" y="44"/>
                      </a:lnTo>
                      <a:lnTo>
                        <a:pt x="0" y="44"/>
                      </a:lnTo>
                    </a:path>
                  </a:pathLst>
                </a:custGeom>
                <a:solidFill>
                  <a:srgbClr val="41C6C6"/>
                </a:solidFill>
                <a:ln w="12700" cap="rnd" cmpd="sng">
                  <a:noFill/>
                  <a:prstDash val="solid"/>
                  <a:round/>
                  <a:headEnd type="none" w="med" len="med"/>
                  <a:tailEnd type="none" w="med" len="med"/>
                </a:ln>
                <a:effectLst/>
              </p:spPr>
              <p:txBody>
                <a:bodyPr/>
                <a:lstStyle/>
                <a:p>
                  <a:endParaRPr lang="cs-CZ"/>
                </a:p>
              </p:txBody>
            </p:sp>
            <p:sp>
              <p:nvSpPr>
                <p:cNvPr id="337955" name="Freeform 35"/>
                <p:cNvSpPr>
                  <a:spLocks/>
                </p:cNvSpPr>
                <p:nvPr/>
              </p:nvSpPr>
              <p:spPr bwMode="auto">
                <a:xfrm>
                  <a:off x="1619" y="2791"/>
                  <a:ext cx="627" cy="35"/>
                </a:xfrm>
                <a:custGeom>
                  <a:avLst/>
                  <a:gdLst/>
                  <a:ahLst/>
                  <a:cxnLst>
                    <a:cxn ang="0">
                      <a:pos x="0" y="34"/>
                    </a:cxn>
                    <a:cxn ang="0">
                      <a:pos x="0" y="0"/>
                    </a:cxn>
                    <a:cxn ang="0">
                      <a:pos x="626" y="0"/>
                    </a:cxn>
                    <a:cxn ang="0">
                      <a:pos x="626" y="34"/>
                    </a:cxn>
                    <a:cxn ang="0">
                      <a:pos x="0" y="34"/>
                    </a:cxn>
                  </a:cxnLst>
                  <a:rect l="0" t="0" r="r" b="b"/>
                  <a:pathLst>
                    <a:path w="627" h="35">
                      <a:moveTo>
                        <a:pt x="0" y="34"/>
                      </a:moveTo>
                      <a:lnTo>
                        <a:pt x="0" y="0"/>
                      </a:lnTo>
                      <a:lnTo>
                        <a:pt x="626" y="0"/>
                      </a:lnTo>
                      <a:lnTo>
                        <a:pt x="626" y="34"/>
                      </a:lnTo>
                      <a:lnTo>
                        <a:pt x="0" y="34"/>
                      </a:lnTo>
                    </a:path>
                  </a:pathLst>
                </a:custGeom>
                <a:solidFill>
                  <a:srgbClr val="3DC5C5"/>
                </a:solidFill>
                <a:ln w="12700" cap="rnd" cmpd="sng">
                  <a:noFill/>
                  <a:prstDash val="solid"/>
                  <a:round/>
                  <a:headEnd type="none" w="med" len="med"/>
                  <a:tailEnd type="none" w="med" len="med"/>
                </a:ln>
                <a:effectLst/>
              </p:spPr>
              <p:txBody>
                <a:bodyPr/>
                <a:lstStyle/>
                <a:p>
                  <a:endParaRPr lang="cs-CZ"/>
                </a:p>
              </p:txBody>
            </p:sp>
            <p:sp>
              <p:nvSpPr>
                <p:cNvPr id="337956" name="Freeform 36"/>
                <p:cNvSpPr>
                  <a:spLocks/>
                </p:cNvSpPr>
                <p:nvPr/>
              </p:nvSpPr>
              <p:spPr bwMode="auto">
                <a:xfrm>
                  <a:off x="1619" y="2758"/>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38C3C3"/>
                </a:solidFill>
                <a:ln w="12700" cap="rnd" cmpd="sng">
                  <a:noFill/>
                  <a:prstDash val="solid"/>
                  <a:round/>
                  <a:headEnd type="none" w="med" len="med"/>
                  <a:tailEnd type="none" w="med" len="med"/>
                </a:ln>
                <a:effectLst/>
              </p:spPr>
              <p:txBody>
                <a:bodyPr/>
                <a:lstStyle/>
                <a:p>
                  <a:endParaRPr lang="cs-CZ"/>
                </a:p>
              </p:txBody>
            </p:sp>
            <p:sp>
              <p:nvSpPr>
                <p:cNvPr id="337957" name="Freeform 37"/>
                <p:cNvSpPr>
                  <a:spLocks/>
                </p:cNvSpPr>
                <p:nvPr/>
              </p:nvSpPr>
              <p:spPr bwMode="auto">
                <a:xfrm>
                  <a:off x="1619" y="2722"/>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35C2C2"/>
                </a:solidFill>
                <a:ln w="12700" cap="rnd" cmpd="sng">
                  <a:noFill/>
                  <a:prstDash val="solid"/>
                  <a:round/>
                  <a:headEnd type="none" w="med" len="med"/>
                  <a:tailEnd type="none" w="med" len="med"/>
                </a:ln>
                <a:effectLst/>
              </p:spPr>
              <p:txBody>
                <a:bodyPr/>
                <a:lstStyle/>
                <a:p>
                  <a:endParaRPr lang="cs-CZ"/>
                </a:p>
              </p:txBody>
            </p:sp>
            <p:sp>
              <p:nvSpPr>
                <p:cNvPr id="337958" name="Freeform 38"/>
                <p:cNvSpPr>
                  <a:spLocks/>
                </p:cNvSpPr>
                <p:nvPr/>
              </p:nvSpPr>
              <p:spPr bwMode="auto">
                <a:xfrm>
                  <a:off x="1619" y="2685"/>
                  <a:ext cx="627" cy="40"/>
                </a:xfrm>
                <a:custGeom>
                  <a:avLst/>
                  <a:gdLst/>
                  <a:ahLst/>
                  <a:cxnLst>
                    <a:cxn ang="0">
                      <a:pos x="0" y="39"/>
                    </a:cxn>
                    <a:cxn ang="0">
                      <a:pos x="0" y="0"/>
                    </a:cxn>
                    <a:cxn ang="0">
                      <a:pos x="626" y="0"/>
                    </a:cxn>
                    <a:cxn ang="0">
                      <a:pos x="626" y="39"/>
                    </a:cxn>
                    <a:cxn ang="0">
                      <a:pos x="0" y="39"/>
                    </a:cxn>
                  </a:cxnLst>
                  <a:rect l="0" t="0" r="r" b="b"/>
                  <a:pathLst>
                    <a:path w="627" h="40">
                      <a:moveTo>
                        <a:pt x="0" y="39"/>
                      </a:moveTo>
                      <a:lnTo>
                        <a:pt x="0" y="0"/>
                      </a:lnTo>
                      <a:lnTo>
                        <a:pt x="626" y="0"/>
                      </a:lnTo>
                      <a:lnTo>
                        <a:pt x="626" y="39"/>
                      </a:lnTo>
                      <a:lnTo>
                        <a:pt x="0" y="39"/>
                      </a:lnTo>
                    </a:path>
                  </a:pathLst>
                </a:custGeom>
                <a:solidFill>
                  <a:srgbClr val="31C1C1"/>
                </a:solidFill>
                <a:ln w="12700" cap="rnd" cmpd="sng">
                  <a:noFill/>
                  <a:prstDash val="solid"/>
                  <a:round/>
                  <a:headEnd type="none" w="med" len="med"/>
                  <a:tailEnd type="none" w="med" len="med"/>
                </a:ln>
                <a:effectLst/>
              </p:spPr>
              <p:txBody>
                <a:bodyPr/>
                <a:lstStyle/>
                <a:p>
                  <a:endParaRPr lang="cs-CZ"/>
                </a:p>
              </p:txBody>
            </p:sp>
            <p:sp>
              <p:nvSpPr>
                <p:cNvPr id="337959" name="Freeform 39"/>
                <p:cNvSpPr>
                  <a:spLocks/>
                </p:cNvSpPr>
                <p:nvPr/>
              </p:nvSpPr>
              <p:spPr bwMode="auto">
                <a:xfrm>
                  <a:off x="1619" y="2643"/>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2DC0C0"/>
                </a:solidFill>
                <a:ln w="12700" cap="rnd" cmpd="sng">
                  <a:noFill/>
                  <a:prstDash val="solid"/>
                  <a:round/>
                  <a:headEnd type="none" w="med" len="med"/>
                  <a:tailEnd type="none" w="med" len="med"/>
                </a:ln>
                <a:effectLst/>
              </p:spPr>
              <p:txBody>
                <a:bodyPr/>
                <a:lstStyle/>
                <a:p>
                  <a:endParaRPr lang="cs-CZ"/>
                </a:p>
              </p:txBody>
            </p:sp>
            <p:sp>
              <p:nvSpPr>
                <p:cNvPr id="337960" name="Freeform 40"/>
                <p:cNvSpPr>
                  <a:spLocks/>
                </p:cNvSpPr>
                <p:nvPr/>
              </p:nvSpPr>
              <p:spPr bwMode="auto">
                <a:xfrm>
                  <a:off x="1619" y="2608"/>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37961" name="Freeform 41"/>
                <p:cNvSpPr>
                  <a:spLocks/>
                </p:cNvSpPr>
                <p:nvPr/>
              </p:nvSpPr>
              <p:spPr bwMode="auto">
                <a:xfrm>
                  <a:off x="1619" y="2574"/>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24BDBD"/>
                </a:solidFill>
                <a:ln w="12700" cap="rnd" cmpd="sng">
                  <a:noFill/>
                  <a:prstDash val="solid"/>
                  <a:round/>
                  <a:headEnd type="none" w="med" len="med"/>
                  <a:tailEnd type="none" w="med" len="med"/>
                </a:ln>
                <a:effectLst/>
              </p:spPr>
              <p:txBody>
                <a:bodyPr/>
                <a:lstStyle/>
                <a:p>
                  <a:endParaRPr lang="cs-CZ"/>
                </a:p>
              </p:txBody>
            </p:sp>
            <p:sp>
              <p:nvSpPr>
                <p:cNvPr id="337962" name="Freeform 42"/>
                <p:cNvSpPr>
                  <a:spLocks/>
                </p:cNvSpPr>
                <p:nvPr/>
              </p:nvSpPr>
              <p:spPr bwMode="auto">
                <a:xfrm>
                  <a:off x="1619" y="2534"/>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21BCBC"/>
                </a:solidFill>
                <a:ln w="12700" cap="rnd" cmpd="sng">
                  <a:noFill/>
                  <a:prstDash val="solid"/>
                  <a:round/>
                  <a:headEnd type="none" w="med" len="med"/>
                  <a:tailEnd type="none" w="med" len="med"/>
                </a:ln>
                <a:effectLst/>
              </p:spPr>
              <p:txBody>
                <a:bodyPr/>
                <a:lstStyle/>
                <a:p>
                  <a:endParaRPr lang="cs-CZ"/>
                </a:p>
              </p:txBody>
            </p:sp>
            <p:sp>
              <p:nvSpPr>
                <p:cNvPr id="337963" name="Freeform 43"/>
                <p:cNvSpPr>
                  <a:spLocks/>
                </p:cNvSpPr>
                <p:nvPr/>
              </p:nvSpPr>
              <p:spPr bwMode="auto">
                <a:xfrm>
                  <a:off x="1619" y="2499"/>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1DBBBB"/>
                </a:solidFill>
                <a:ln w="12700" cap="rnd" cmpd="sng">
                  <a:noFill/>
                  <a:prstDash val="solid"/>
                  <a:round/>
                  <a:headEnd type="none" w="med" len="med"/>
                  <a:tailEnd type="none" w="med" len="med"/>
                </a:ln>
                <a:effectLst/>
              </p:spPr>
              <p:txBody>
                <a:bodyPr/>
                <a:lstStyle/>
                <a:p>
                  <a:endParaRPr lang="cs-CZ"/>
                </a:p>
              </p:txBody>
            </p:sp>
            <p:sp>
              <p:nvSpPr>
                <p:cNvPr id="337964" name="Freeform 44"/>
                <p:cNvSpPr>
                  <a:spLocks/>
                </p:cNvSpPr>
                <p:nvPr/>
              </p:nvSpPr>
              <p:spPr bwMode="auto">
                <a:xfrm>
                  <a:off x="1619" y="2465"/>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19BABA"/>
                </a:solidFill>
                <a:ln w="12700" cap="rnd" cmpd="sng">
                  <a:noFill/>
                  <a:prstDash val="solid"/>
                  <a:round/>
                  <a:headEnd type="none" w="med" len="med"/>
                  <a:tailEnd type="none" w="med" len="med"/>
                </a:ln>
                <a:effectLst/>
              </p:spPr>
              <p:txBody>
                <a:bodyPr/>
                <a:lstStyle/>
                <a:p>
                  <a:endParaRPr lang="cs-CZ"/>
                </a:p>
              </p:txBody>
            </p:sp>
            <p:sp>
              <p:nvSpPr>
                <p:cNvPr id="337965" name="Freeform 45"/>
                <p:cNvSpPr>
                  <a:spLocks/>
                </p:cNvSpPr>
                <p:nvPr/>
              </p:nvSpPr>
              <p:spPr bwMode="auto">
                <a:xfrm>
                  <a:off x="1619" y="2423"/>
                  <a:ext cx="627" cy="44"/>
                </a:xfrm>
                <a:custGeom>
                  <a:avLst/>
                  <a:gdLst/>
                  <a:ahLst/>
                  <a:cxnLst>
                    <a:cxn ang="0">
                      <a:pos x="0" y="43"/>
                    </a:cxn>
                    <a:cxn ang="0">
                      <a:pos x="0" y="0"/>
                    </a:cxn>
                    <a:cxn ang="0">
                      <a:pos x="626" y="0"/>
                    </a:cxn>
                    <a:cxn ang="0">
                      <a:pos x="626" y="43"/>
                    </a:cxn>
                    <a:cxn ang="0">
                      <a:pos x="0" y="43"/>
                    </a:cxn>
                  </a:cxnLst>
                  <a:rect l="0" t="0" r="r" b="b"/>
                  <a:pathLst>
                    <a:path w="627" h="44">
                      <a:moveTo>
                        <a:pt x="0" y="43"/>
                      </a:moveTo>
                      <a:lnTo>
                        <a:pt x="0" y="0"/>
                      </a:lnTo>
                      <a:lnTo>
                        <a:pt x="626" y="0"/>
                      </a:lnTo>
                      <a:lnTo>
                        <a:pt x="626" y="43"/>
                      </a:lnTo>
                      <a:lnTo>
                        <a:pt x="0" y="43"/>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37966" name="Freeform 46"/>
                <p:cNvSpPr>
                  <a:spLocks/>
                </p:cNvSpPr>
                <p:nvPr/>
              </p:nvSpPr>
              <p:spPr bwMode="auto">
                <a:xfrm>
                  <a:off x="1619" y="2388"/>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10B7B7"/>
                </a:solidFill>
                <a:ln w="12700" cap="rnd" cmpd="sng">
                  <a:noFill/>
                  <a:prstDash val="solid"/>
                  <a:round/>
                  <a:headEnd type="none" w="med" len="med"/>
                  <a:tailEnd type="none" w="med" len="med"/>
                </a:ln>
                <a:effectLst/>
              </p:spPr>
              <p:txBody>
                <a:bodyPr/>
                <a:lstStyle/>
                <a:p>
                  <a:endParaRPr lang="cs-CZ"/>
                </a:p>
              </p:txBody>
            </p:sp>
            <p:sp>
              <p:nvSpPr>
                <p:cNvPr id="337967" name="Freeform 47"/>
                <p:cNvSpPr>
                  <a:spLocks/>
                </p:cNvSpPr>
                <p:nvPr/>
              </p:nvSpPr>
              <p:spPr bwMode="auto">
                <a:xfrm>
                  <a:off x="1619" y="2352"/>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0CB6B6"/>
                </a:solidFill>
                <a:ln w="12700" cap="rnd" cmpd="sng">
                  <a:noFill/>
                  <a:prstDash val="solid"/>
                  <a:round/>
                  <a:headEnd type="none" w="med" len="med"/>
                  <a:tailEnd type="none" w="med" len="med"/>
                </a:ln>
                <a:effectLst/>
              </p:spPr>
              <p:txBody>
                <a:bodyPr/>
                <a:lstStyle/>
                <a:p>
                  <a:endParaRPr lang="cs-CZ"/>
                </a:p>
              </p:txBody>
            </p:sp>
            <p:sp>
              <p:nvSpPr>
                <p:cNvPr id="337968" name="Freeform 48"/>
                <p:cNvSpPr>
                  <a:spLocks/>
                </p:cNvSpPr>
                <p:nvPr/>
              </p:nvSpPr>
              <p:spPr bwMode="auto">
                <a:xfrm>
                  <a:off x="1619" y="2314"/>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09B5B5"/>
                </a:solidFill>
                <a:ln w="12700" cap="rnd" cmpd="sng">
                  <a:noFill/>
                  <a:prstDash val="solid"/>
                  <a:round/>
                  <a:headEnd type="none" w="med" len="med"/>
                  <a:tailEnd type="none" w="med" len="med"/>
                </a:ln>
                <a:effectLst/>
              </p:spPr>
              <p:txBody>
                <a:bodyPr/>
                <a:lstStyle/>
                <a:p>
                  <a:endParaRPr lang="cs-CZ"/>
                </a:p>
              </p:txBody>
            </p:sp>
            <p:sp>
              <p:nvSpPr>
                <p:cNvPr id="337969" name="Freeform 49"/>
                <p:cNvSpPr>
                  <a:spLocks/>
                </p:cNvSpPr>
                <p:nvPr/>
              </p:nvSpPr>
              <p:spPr bwMode="auto">
                <a:xfrm>
                  <a:off x="1619" y="2278"/>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05B4B4"/>
                </a:solidFill>
                <a:ln w="12700" cap="rnd" cmpd="sng">
                  <a:noFill/>
                  <a:prstDash val="solid"/>
                  <a:round/>
                  <a:headEnd type="none" w="med" len="med"/>
                  <a:tailEnd type="none" w="med" len="med"/>
                </a:ln>
                <a:effectLst/>
              </p:spPr>
              <p:txBody>
                <a:bodyPr/>
                <a:lstStyle/>
                <a:p>
                  <a:endParaRPr lang="cs-CZ"/>
                </a:p>
              </p:txBody>
            </p:sp>
            <p:sp>
              <p:nvSpPr>
                <p:cNvPr id="337970" name="Freeform 50"/>
                <p:cNvSpPr>
                  <a:spLocks/>
                </p:cNvSpPr>
                <p:nvPr/>
              </p:nvSpPr>
              <p:spPr bwMode="auto">
                <a:xfrm>
                  <a:off x="1619" y="2239"/>
                  <a:ext cx="627" cy="41"/>
                </a:xfrm>
                <a:custGeom>
                  <a:avLst/>
                  <a:gdLst/>
                  <a:ahLst/>
                  <a:cxnLst>
                    <a:cxn ang="0">
                      <a:pos x="0" y="40"/>
                    </a:cxn>
                    <a:cxn ang="0">
                      <a:pos x="0" y="0"/>
                    </a:cxn>
                    <a:cxn ang="0">
                      <a:pos x="626" y="0"/>
                    </a:cxn>
                    <a:cxn ang="0">
                      <a:pos x="626" y="40"/>
                    </a:cxn>
                    <a:cxn ang="0">
                      <a:pos x="0" y="40"/>
                    </a:cxn>
                  </a:cxnLst>
                  <a:rect l="0" t="0" r="r" b="b"/>
                  <a:pathLst>
                    <a:path w="627" h="41">
                      <a:moveTo>
                        <a:pt x="0" y="40"/>
                      </a:moveTo>
                      <a:lnTo>
                        <a:pt x="0" y="0"/>
                      </a:lnTo>
                      <a:lnTo>
                        <a:pt x="626" y="0"/>
                      </a:lnTo>
                      <a:lnTo>
                        <a:pt x="626" y="40"/>
                      </a:lnTo>
                      <a:lnTo>
                        <a:pt x="0" y="40"/>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grpSp>
            <p:nvGrpSpPr>
              <p:cNvPr id="337971" name="Group 51"/>
              <p:cNvGrpSpPr>
                <a:grpSpLocks/>
              </p:cNvGrpSpPr>
              <p:nvPr/>
            </p:nvGrpSpPr>
            <p:grpSpPr bwMode="auto">
              <a:xfrm>
                <a:off x="2875" y="3691"/>
                <a:ext cx="642" cy="175"/>
                <a:chOff x="2875" y="3691"/>
                <a:chExt cx="642" cy="175"/>
              </a:xfrm>
            </p:grpSpPr>
            <p:sp>
              <p:nvSpPr>
                <p:cNvPr id="337972" name="Freeform 52"/>
                <p:cNvSpPr>
                  <a:spLocks/>
                </p:cNvSpPr>
                <p:nvPr/>
              </p:nvSpPr>
              <p:spPr bwMode="auto">
                <a:xfrm>
                  <a:off x="2875" y="3848"/>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37973" name="Freeform 53"/>
                <p:cNvSpPr>
                  <a:spLocks/>
                </p:cNvSpPr>
                <p:nvPr/>
              </p:nvSpPr>
              <p:spPr bwMode="auto">
                <a:xfrm>
                  <a:off x="2875" y="383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37974" name="Freeform 54"/>
                <p:cNvSpPr>
                  <a:spLocks/>
                </p:cNvSpPr>
                <p:nvPr/>
              </p:nvSpPr>
              <p:spPr bwMode="auto">
                <a:xfrm>
                  <a:off x="2875" y="3812"/>
                  <a:ext cx="642" cy="20"/>
                </a:xfrm>
                <a:custGeom>
                  <a:avLst/>
                  <a:gdLst/>
                  <a:ahLst/>
                  <a:cxnLst>
                    <a:cxn ang="0">
                      <a:pos x="0" y="19"/>
                    </a:cxn>
                    <a:cxn ang="0">
                      <a:pos x="0" y="0"/>
                    </a:cxn>
                    <a:cxn ang="0">
                      <a:pos x="641" y="0"/>
                    </a:cxn>
                    <a:cxn ang="0">
                      <a:pos x="641" y="19"/>
                    </a:cxn>
                    <a:cxn ang="0">
                      <a:pos x="0" y="19"/>
                    </a:cxn>
                  </a:cxnLst>
                  <a:rect l="0" t="0" r="r" b="b"/>
                  <a:pathLst>
                    <a:path w="642" h="20">
                      <a:moveTo>
                        <a:pt x="0" y="19"/>
                      </a:moveTo>
                      <a:lnTo>
                        <a:pt x="0" y="0"/>
                      </a:lnTo>
                      <a:lnTo>
                        <a:pt x="641" y="0"/>
                      </a:lnTo>
                      <a:lnTo>
                        <a:pt x="641" y="19"/>
                      </a:lnTo>
                      <a:lnTo>
                        <a:pt x="0" y="19"/>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37975" name="Freeform 55"/>
                <p:cNvSpPr>
                  <a:spLocks/>
                </p:cNvSpPr>
                <p:nvPr/>
              </p:nvSpPr>
              <p:spPr bwMode="auto">
                <a:xfrm>
                  <a:off x="2875" y="3795"/>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77D6D6"/>
                </a:solidFill>
                <a:ln w="12700" cap="rnd" cmpd="sng">
                  <a:noFill/>
                  <a:prstDash val="solid"/>
                  <a:round/>
                  <a:headEnd type="none" w="med" len="med"/>
                  <a:tailEnd type="none" w="med" len="med"/>
                </a:ln>
                <a:effectLst/>
              </p:spPr>
              <p:txBody>
                <a:bodyPr/>
                <a:lstStyle/>
                <a:p>
                  <a:endParaRPr lang="cs-CZ"/>
                </a:p>
              </p:txBody>
            </p:sp>
            <p:sp>
              <p:nvSpPr>
                <p:cNvPr id="337976" name="Freeform 56"/>
                <p:cNvSpPr>
                  <a:spLocks/>
                </p:cNvSpPr>
                <p:nvPr/>
              </p:nvSpPr>
              <p:spPr bwMode="auto">
                <a:xfrm>
                  <a:off x="2875" y="3778"/>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63D0D0"/>
                </a:solidFill>
                <a:ln w="12700" cap="rnd" cmpd="sng">
                  <a:noFill/>
                  <a:prstDash val="solid"/>
                  <a:round/>
                  <a:headEnd type="none" w="med" len="med"/>
                  <a:tailEnd type="none" w="med" len="med"/>
                </a:ln>
                <a:effectLst/>
              </p:spPr>
              <p:txBody>
                <a:bodyPr/>
                <a:lstStyle/>
                <a:p>
                  <a:endParaRPr lang="cs-CZ"/>
                </a:p>
              </p:txBody>
            </p:sp>
            <p:sp>
              <p:nvSpPr>
                <p:cNvPr id="337977" name="Freeform 57"/>
                <p:cNvSpPr>
                  <a:spLocks/>
                </p:cNvSpPr>
                <p:nvPr/>
              </p:nvSpPr>
              <p:spPr bwMode="auto">
                <a:xfrm>
                  <a:off x="2875" y="376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4FCACA"/>
                </a:solidFill>
                <a:ln w="12700" cap="rnd" cmpd="sng">
                  <a:noFill/>
                  <a:prstDash val="solid"/>
                  <a:round/>
                  <a:headEnd type="none" w="med" len="med"/>
                  <a:tailEnd type="none" w="med" len="med"/>
                </a:ln>
                <a:effectLst/>
              </p:spPr>
              <p:txBody>
                <a:bodyPr/>
                <a:lstStyle/>
                <a:p>
                  <a:endParaRPr lang="cs-CZ"/>
                </a:p>
              </p:txBody>
            </p:sp>
            <p:sp>
              <p:nvSpPr>
                <p:cNvPr id="337978" name="Freeform 58"/>
                <p:cNvSpPr>
                  <a:spLocks/>
                </p:cNvSpPr>
                <p:nvPr/>
              </p:nvSpPr>
              <p:spPr bwMode="auto">
                <a:xfrm>
                  <a:off x="2875" y="3744"/>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3BC4C4"/>
                </a:solidFill>
                <a:ln w="12700" cap="rnd" cmpd="sng">
                  <a:noFill/>
                  <a:prstDash val="solid"/>
                  <a:round/>
                  <a:headEnd type="none" w="med" len="med"/>
                  <a:tailEnd type="none" w="med" len="med"/>
                </a:ln>
                <a:effectLst/>
              </p:spPr>
              <p:txBody>
                <a:bodyPr/>
                <a:lstStyle/>
                <a:p>
                  <a:endParaRPr lang="cs-CZ"/>
                </a:p>
              </p:txBody>
            </p:sp>
            <p:sp>
              <p:nvSpPr>
                <p:cNvPr id="337979" name="Freeform 59"/>
                <p:cNvSpPr>
                  <a:spLocks/>
                </p:cNvSpPr>
                <p:nvPr/>
              </p:nvSpPr>
              <p:spPr bwMode="auto">
                <a:xfrm>
                  <a:off x="2875" y="3726"/>
                  <a:ext cx="642" cy="19"/>
                </a:xfrm>
                <a:custGeom>
                  <a:avLst/>
                  <a:gdLst/>
                  <a:ahLst/>
                  <a:cxnLst>
                    <a:cxn ang="0">
                      <a:pos x="0" y="18"/>
                    </a:cxn>
                    <a:cxn ang="0">
                      <a:pos x="0" y="0"/>
                    </a:cxn>
                    <a:cxn ang="0">
                      <a:pos x="641" y="0"/>
                    </a:cxn>
                    <a:cxn ang="0">
                      <a:pos x="641" y="18"/>
                    </a:cxn>
                    <a:cxn ang="0">
                      <a:pos x="0" y="18"/>
                    </a:cxn>
                  </a:cxnLst>
                  <a:rect l="0" t="0" r="r" b="b"/>
                  <a:pathLst>
                    <a:path w="642" h="19">
                      <a:moveTo>
                        <a:pt x="0" y="18"/>
                      </a:moveTo>
                      <a:lnTo>
                        <a:pt x="0" y="0"/>
                      </a:lnTo>
                      <a:lnTo>
                        <a:pt x="641" y="0"/>
                      </a:lnTo>
                      <a:lnTo>
                        <a:pt x="641" y="18"/>
                      </a:lnTo>
                      <a:lnTo>
                        <a:pt x="0" y="18"/>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37980" name="Freeform 60"/>
                <p:cNvSpPr>
                  <a:spLocks/>
                </p:cNvSpPr>
                <p:nvPr/>
              </p:nvSpPr>
              <p:spPr bwMode="auto">
                <a:xfrm>
                  <a:off x="2875" y="3708"/>
                  <a:ext cx="642" cy="19"/>
                </a:xfrm>
                <a:custGeom>
                  <a:avLst/>
                  <a:gdLst/>
                  <a:ahLst/>
                  <a:cxnLst>
                    <a:cxn ang="0">
                      <a:pos x="0" y="18"/>
                    </a:cxn>
                    <a:cxn ang="0">
                      <a:pos x="0" y="0"/>
                    </a:cxn>
                    <a:cxn ang="0">
                      <a:pos x="641" y="0"/>
                    </a:cxn>
                    <a:cxn ang="0">
                      <a:pos x="641" y="18"/>
                    </a:cxn>
                    <a:cxn ang="0">
                      <a:pos x="0" y="18"/>
                    </a:cxn>
                  </a:cxnLst>
                  <a:rect l="0" t="0" r="r" b="b"/>
                  <a:pathLst>
                    <a:path w="642" h="19">
                      <a:moveTo>
                        <a:pt x="0" y="18"/>
                      </a:moveTo>
                      <a:lnTo>
                        <a:pt x="0" y="0"/>
                      </a:lnTo>
                      <a:lnTo>
                        <a:pt x="641" y="0"/>
                      </a:lnTo>
                      <a:lnTo>
                        <a:pt x="641" y="18"/>
                      </a:lnTo>
                      <a:lnTo>
                        <a:pt x="0" y="18"/>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37981" name="Freeform 61"/>
                <p:cNvSpPr>
                  <a:spLocks/>
                </p:cNvSpPr>
                <p:nvPr/>
              </p:nvSpPr>
              <p:spPr bwMode="auto">
                <a:xfrm>
                  <a:off x="2875" y="369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grpSp>
            <p:nvGrpSpPr>
              <p:cNvPr id="337982" name="Group 62"/>
              <p:cNvGrpSpPr>
                <a:grpSpLocks/>
              </p:cNvGrpSpPr>
              <p:nvPr/>
            </p:nvGrpSpPr>
            <p:grpSpPr bwMode="auto">
              <a:xfrm>
                <a:off x="3487" y="3739"/>
                <a:ext cx="642" cy="136"/>
                <a:chOff x="3487" y="3739"/>
                <a:chExt cx="642" cy="136"/>
              </a:xfrm>
            </p:grpSpPr>
            <p:sp>
              <p:nvSpPr>
                <p:cNvPr id="337983" name="Freeform 63"/>
                <p:cNvSpPr>
                  <a:spLocks/>
                </p:cNvSpPr>
                <p:nvPr/>
              </p:nvSpPr>
              <p:spPr bwMode="auto">
                <a:xfrm>
                  <a:off x="3487" y="3857"/>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37984" name="Freeform 64"/>
                <p:cNvSpPr>
                  <a:spLocks/>
                </p:cNvSpPr>
                <p:nvPr/>
              </p:nvSpPr>
              <p:spPr bwMode="auto">
                <a:xfrm>
                  <a:off x="3487" y="3845"/>
                  <a:ext cx="642" cy="17"/>
                </a:xfrm>
                <a:custGeom>
                  <a:avLst/>
                  <a:gdLst/>
                  <a:ahLst/>
                  <a:cxnLst>
                    <a:cxn ang="0">
                      <a:pos x="0" y="16"/>
                    </a:cxn>
                    <a:cxn ang="0">
                      <a:pos x="0" y="0"/>
                    </a:cxn>
                    <a:cxn ang="0">
                      <a:pos x="641" y="0"/>
                    </a:cxn>
                    <a:cxn ang="0">
                      <a:pos x="641" y="16"/>
                    </a:cxn>
                    <a:cxn ang="0">
                      <a:pos x="0" y="16"/>
                    </a:cxn>
                  </a:cxnLst>
                  <a:rect l="0" t="0" r="r" b="b"/>
                  <a:pathLst>
                    <a:path w="642" h="17">
                      <a:moveTo>
                        <a:pt x="0" y="16"/>
                      </a:moveTo>
                      <a:lnTo>
                        <a:pt x="0" y="0"/>
                      </a:lnTo>
                      <a:lnTo>
                        <a:pt x="641" y="0"/>
                      </a:lnTo>
                      <a:lnTo>
                        <a:pt x="641" y="16"/>
                      </a:lnTo>
                      <a:lnTo>
                        <a:pt x="0" y="16"/>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37985" name="Freeform 65"/>
                <p:cNvSpPr>
                  <a:spLocks/>
                </p:cNvSpPr>
                <p:nvPr/>
              </p:nvSpPr>
              <p:spPr bwMode="auto">
                <a:xfrm>
                  <a:off x="3487" y="383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37986" name="Freeform 66"/>
                <p:cNvSpPr>
                  <a:spLocks/>
                </p:cNvSpPr>
                <p:nvPr/>
              </p:nvSpPr>
              <p:spPr bwMode="auto">
                <a:xfrm>
                  <a:off x="3487" y="3817"/>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77D6D6"/>
                </a:solidFill>
                <a:ln w="12700" cap="rnd" cmpd="sng">
                  <a:noFill/>
                  <a:prstDash val="solid"/>
                  <a:round/>
                  <a:headEnd type="none" w="med" len="med"/>
                  <a:tailEnd type="none" w="med" len="med"/>
                </a:ln>
                <a:effectLst/>
              </p:spPr>
              <p:txBody>
                <a:bodyPr/>
                <a:lstStyle/>
                <a:p>
                  <a:endParaRPr lang="cs-CZ"/>
                </a:p>
              </p:txBody>
            </p:sp>
            <p:sp>
              <p:nvSpPr>
                <p:cNvPr id="337987" name="Freeform 67"/>
                <p:cNvSpPr>
                  <a:spLocks/>
                </p:cNvSpPr>
                <p:nvPr/>
              </p:nvSpPr>
              <p:spPr bwMode="auto">
                <a:xfrm>
                  <a:off x="3487" y="3805"/>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63D0D0"/>
                </a:solidFill>
                <a:ln w="12700" cap="rnd" cmpd="sng">
                  <a:noFill/>
                  <a:prstDash val="solid"/>
                  <a:round/>
                  <a:headEnd type="none" w="med" len="med"/>
                  <a:tailEnd type="none" w="med" len="med"/>
                </a:ln>
                <a:effectLst/>
              </p:spPr>
              <p:txBody>
                <a:bodyPr/>
                <a:lstStyle/>
                <a:p>
                  <a:endParaRPr lang="cs-CZ"/>
                </a:p>
              </p:txBody>
            </p:sp>
            <p:sp>
              <p:nvSpPr>
                <p:cNvPr id="337988" name="Freeform 68"/>
                <p:cNvSpPr>
                  <a:spLocks/>
                </p:cNvSpPr>
                <p:nvPr/>
              </p:nvSpPr>
              <p:spPr bwMode="auto">
                <a:xfrm>
                  <a:off x="3487" y="3792"/>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4FCACA"/>
                </a:solidFill>
                <a:ln w="12700" cap="rnd" cmpd="sng">
                  <a:noFill/>
                  <a:prstDash val="solid"/>
                  <a:round/>
                  <a:headEnd type="none" w="med" len="med"/>
                  <a:tailEnd type="none" w="med" len="med"/>
                </a:ln>
                <a:effectLst/>
              </p:spPr>
              <p:txBody>
                <a:bodyPr/>
                <a:lstStyle/>
                <a:p>
                  <a:endParaRPr lang="cs-CZ"/>
                </a:p>
              </p:txBody>
            </p:sp>
            <p:sp>
              <p:nvSpPr>
                <p:cNvPr id="337989" name="Freeform 69"/>
                <p:cNvSpPr>
                  <a:spLocks/>
                </p:cNvSpPr>
                <p:nvPr/>
              </p:nvSpPr>
              <p:spPr bwMode="auto">
                <a:xfrm>
                  <a:off x="3487" y="3779"/>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3BC4C4"/>
                </a:solidFill>
                <a:ln w="12700" cap="rnd" cmpd="sng">
                  <a:noFill/>
                  <a:prstDash val="solid"/>
                  <a:round/>
                  <a:headEnd type="none" w="med" len="med"/>
                  <a:tailEnd type="none" w="med" len="med"/>
                </a:ln>
                <a:effectLst/>
              </p:spPr>
              <p:txBody>
                <a:bodyPr/>
                <a:lstStyle/>
                <a:p>
                  <a:endParaRPr lang="cs-CZ"/>
                </a:p>
              </p:txBody>
            </p:sp>
            <p:sp>
              <p:nvSpPr>
                <p:cNvPr id="337990" name="Freeform 70"/>
                <p:cNvSpPr>
                  <a:spLocks/>
                </p:cNvSpPr>
                <p:nvPr/>
              </p:nvSpPr>
              <p:spPr bwMode="auto">
                <a:xfrm>
                  <a:off x="3487" y="3766"/>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37991" name="Freeform 71"/>
                <p:cNvSpPr>
                  <a:spLocks/>
                </p:cNvSpPr>
                <p:nvPr/>
              </p:nvSpPr>
              <p:spPr bwMode="auto">
                <a:xfrm>
                  <a:off x="3487" y="3753"/>
                  <a:ext cx="642" cy="17"/>
                </a:xfrm>
                <a:custGeom>
                  <a:avLst/>
                  <a:gdLst/>
                  <a:ahLst/>
                  <a:cxnLst>
                    <a:cxn ang="0">
                      <a:pos x="0" y="16"/>
                    </a:cxn>
                    <a:cxn ang="0">
                      <a:pos x="0" y="0"/>
                    </a:cxn>
                    <a:cxn ang="0">
                      <a:pos x="641" y="0"/>
                    </a:cxn>
                    <a:cxn ang="0">
                      <a:pos x="641" y="16"/>
                    </a:cxn>
                    <a:cxn ang="0">
                      <a:pos x="0" y="16"/>
                    </a:cxn>
                  </a:cxnLst>
                  <a:rect l="0" t="0" r="r" b="b"/>
                  <a:pathLst>
                    <a:path w="642" h="17">
                      <a:moveTo>
                        <a:pt x="0" y="16"/>
                      </a:moveTo>
                      <a:lnTo>
                        <a:pt x="0" y="0"/>
                      </a:lnTo>
                      <a:lnTo>
                        <a:pt x="641" y="0"/>
                      </a:lnTo>
                      <a:lnTo>
                        <a:pt x="641" y="16"/>
                      </a:lnTo>
                      <a:lnTo>
                        <a:pt x="0" y="16"/>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37992" name="Freeform 72"/>
                <p:cNvSpPr>
                  <a:spLocks/>
                </p:cNvSpPr>
                <p:nvPr/>
              </p:nvSpPr>
              <p:spPr bwMode="auto">
                <a:xfrm>
                  <a:off x="3487" y="3739"/>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sp>
            <p:nvSpPr>
              <p:cNvPr id="337993" name="Rectangle 73"/>
              <p:cNvSpPr>
                <a:spLocks noChangeArrowheads="1"/>
              </p:cNvSpPr>
              <p:nvPr/>
            </p:nvSpPr>
            <p:spPr bwMode="auto">
              <a:xfrm>
                <a:off x="2404" y="3918"/>
                <a:ext cx="898"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Defect type</a:t>
                </a:r>
              </a:p>
            </p:txBody>
          </p:sp>
          <p:sp>
            <p:nvSpPr>
              <p:cNvPr id="337994" name="Rectangle 74"/>
              <p:cNvSpPr>
                <a:spLocks noChangeArrowheads="1"/>
              </p:cNvSpPr>
              <p:nvPr/>
            </p:nvSpPr>
            <p:spPr bwMode="auto">
              <a:xfrm>
                <a:off x="1824" y="1998"/>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C</a:t>
                </a:r>
              </a:p>
            </p:txBody>
          </p:sp>
          <p:sp>
            <p:nvSpPr>
              <p:cNvPr id="337995" name="Rectangle 75"/>
              <p:cNvSpPr>
                <a:spLocks noChangeArrowheads="1"/>
              </p:cNvSpPr>
              <p:nvPr/>
            </p:nvSpPr>
            <p:spPr bwMode="auto">
              <a:xfrm>
                <a:off x="2449" y="3315"/>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D</a:t>
                </a:r>
              </a:p>
            </p:txBody>
          </p:sp>
          <p:sp>
            <p:nvSpPr>
              <p:cNvPr id="337996" name="Rectangle 76"/>
              <p:cNvSpPr>
                <a:spLocks noChangeArrowheads="1"/>
              </p:cNvSpPr>
              <p:nvPr/>
            </p:nvSpPr>
            <p:spPr bwMode="auto">
              <a:xfrm>
                <a:off x="3074" y="3449"/>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A</a:t>
                </a:r>
              </a:p>
            </p:txBody>
          </p:sp>
          <p:sp>
            <p:nvSpPr>
              <p:cNvPr id="337997" name="Rectangle 77"/>
              <p:cNvSpPr>
                <a:spLocks noChangeArrowheads="1"/>
              </p:cNvSpPr>
              <p:nvPr/>
            </p:nvSpPr>
            <p:spPr bwMode="auto">
              <a:xfrm>
                <a:off x="3699" y="3494"/>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B</a:t>
                </a:r>
              </a:p>
            </p:txBody>
          </p:sp>
          <p:grpSp>
            <p:nvGrpSpPr>
              <p:cNvPr id="337998" name="Group 78"/>
              <p:cNvGrpSpPr>
                <a:grpSpLocks/>
              </p:cNvGrpSpPr>
              <p:nvPr/>
            </p:nvGrpSpPr>
            <p:grpSpPr bwMode="auto">
              <a:xfrm>
                <a:off x="2245" y="3549"/>
                <a:ext cx="642" cy="317"/>
                <a:chOff x="2245" y="3549"/>
                <a:chExt cx="642" cy="317"/>
              </a:xfrm>
            </p:grpSpPr>
            <p:sp>
              <p:nvSpPr>
                <p:cNvPr id="337999" name="Freeform 79"/>
                <p:cNvSpPr>
                  <a:spLocks/>
                </p:cNvSpPr>
                <p:nvPr/>
              </p:nvSpPr>
              <p:spPr bwMode="auto">
                <a:xfrm>
                  <a:off x="2245" y="3833"/>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38000" name="Freeform 80"/>
                <p:cNvSpPr>
                  <a:spLocks/>
                </p:cNvSpPr>
                <p:nvPr/>
              </p:nvSpPr>
              <p:spPr bwMode="auto">
                <a:xfrm>
                  <a:off x="2245" y="3802"/>
                  <a:ext cx="642" cy="32"/>
                </a:xfrm>
                <a:custGeom>
                  <a:avLst/>
                  <a:gdLst/>
                  <a:ahLst/>
                  <a:cxnLst>
                    <a:cxn ang="0">
                      <a:pos x="0" y="31"/>
                    </a:cxn>
                    <a:cxn ang="0">
                      <a:pos x="0" y="0"/>
                    </a:cxn>
                    <a:cxn ang="0">
                      <a:pos x="641" y="0"/>
                    </a:cxn>
                    <a:cxn ang="0">
                      <a:pos x="641" y="31"/>
                    </a:cxn>
                    <a:cxn ang="0">
                      <a:pos x="0" y="31"/>
                    </a:cxn>
                  </a:cxnLst>
                  <a:rect l="0" t="0" r="r" b="b"/>
                  <a:pathLst>
                    <a:path w="642" h="32">
                      <a:moveTo>
                        <a:pt x="0" y="31"/>
                      </a:moveTo>
                      <a:lnTo>
                        <a:pt x="0" y="0"/>
                      </a:lnTo>
                      <a:lnTo>
                        <a:pt x="641" y="0"/>
                      </a:lnTo>
                      <a:lnTo>
                        <a:pt x="641" y="31"/>
                      </a:lnTo>
                      <a:lnTo>
                        <a:pt x="0" y="31"/>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38001" name="Freeform 81"/>
                <p:cNvSpPr>
                  <a:spLocks/>
                </p:cNvSpPr>
                <p:nvPr/>
              </p:nvSpPr>
              <p:spPr bwMode="auto">
                <a:xfrm>
                  <a:off x="2245" y="3769"/>
                  <a:ext cx="642" cy="34"/>
                </a:xfrm>
                <a:custGeom>
                  <a:avLst/>
                  <a:gdLst/>
                  <a:ahLst/>
                  <a:cxnLst>
                    <a:cxn ang="0">
                      <a:pos x="0" y="33"/>
                    </a:cxn>
                    <a:cxn ang="0">
                      <a:pos x="0" y="0"/>
                    </a:cxn>
                    <a:cxn ang="0">
                      <a:pos x="641" y="0"/>
                    </a:cxn>
                    <a:cxn ang="0">
                      <a:pos x="641" y="33"/>
                    </a:cxn>
                    <a:cxn ang="0">
                      <a:pos x="0" y="33"/>
                    </a:cxn>
                  </a:cxnLst>
                  <a:rect l="0" t="0" r="r" b="b"/>
                  <a:pathLst>
                    <a:path w="642" h="34">
                      <a:moveTo>
                        <a:pt x="0" y="33"/>
                      </a:moveTo>
                      <a:lnTo>
                        <a:pt x="0" y="0"/>
                      </a:lnTo>
                      <a:lnTo>
                        <a:pt x="641" y="0"/>
                      </a:lnTo>
                      <a:lnTo>
                        <a:pt x="641" y="33"/>
                      </a:lnTo>
                      <a:lnTo>
                        <a:pt x="0" y="33"/>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38002" name="Freeform 82"/>
                <p:cNvSpPr>
                  <a:spLocks/>
                </p:cNvSpPr>
                <p:nvPr/>
              </p:nvSpPr>
              <p:spPr bwMode="auto">
                <a:xfrm>
                  <a:off x="2245" y="3737"/>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77D6D6"/>
                </a:solidFill>
                <a:ln w="12700" cap="rnd" cmpd="sng">
                  <a:noFill/>
                  <a:prstDash val="solid"/>
                  <a:round/>
                  <a:headEnd type="none" w="med" len="med"/>
                  <a:tailEnd type="none" w="med" len="med"/>
                </a:ln>
                <a:effectLst/>
              </p:spPr>
              <p:txBody>
                <a:bodyPr/>
                <a:lstStyle/>
                <a:p>
                  <a:endParaRPr lang="cs-CZ"/>
                </a:p>
              </p:txBody>
            </p:sp>
            <p:sp>
              <p:nvSpPr>
                <p:cNvPr id="338003" name="Freeform 83"/>
                <p:cNvSpPr>
                  <a:spLocks/>
                </p:cNvSpPr>
                <p:nvPr/>
              </p:nvSpPr>
              <p:spPr bwMode="auto">
                <a:xfrm>
                  <a:off x="2245" y="3706"/>
                  <a:ext cx="642" cy="32"/>
                </a:xfrm>
                <a:custGeom>
                  <a:avLst/>
                  <a:gdLst/>
                  <a:ahLst/>
                  <a:cxnLst>
                    <a:cxn ang="0">
                      <a:pos x="0" y="31"/>
                    </a:cxn>
                    <a:cxn ang="0">
                      <a:pos x="0" y="0"/>
                    </a:cxn>
                    <a:cxn ang="0">
                      <a:pos x="641" y="0"/>
                    </a:cxn>
                    <a:cxn ang="0">
                      <a:pos x="641" y="31"/>
                    </a:cxn>
                    <a:cxn ang="0">
                      <a:pos x="0" y="31"/>
                    </a:cxn>
                  </a:cxnLst>
                  <a:rect l="0" t="0" r="r" b="b"/>
                  <a:pathLst>
                    <a:path w="642" h="32">
                      <a:moveTo>
                        <a:pt x="0" y="31"/>
                      </a:moveTo>
                      <a:lnTo>
                        <a:pt x="0" y="0"/>
                      </a:lnTo>
                      <a:lnTo>
                        <a:pt x="641" y="0"/>
                      </a:lnTo>
                      <a:lnTo>
                        <a:pt x="641" y="31"/>
                      </a:lnTo>
                      <a:lnTo>
                        <a:pt x="0" y="31"/>
                      </a:lnTo>
                    </a:path>
                  </a:pathLst>
                </a:custGeom>
                <a:solidFill>
                  <a:srgbClr val="63D0D0"/>
                </a:solidFill>
                <a:ln w="12700" cap="rnd" cmpd="sng">
                  <a:noFill/>
                  <a:prstDash val="solid"/>
                  <a:round/>
                  <a:headEnd type="none" w="med" len="med"/>
                  <a:tailEnd type="none" w="med" len="med"/>
                </a:ln>
                <a:effectLst/>
              </p:spPr>
              <p:txBody>
                <a:bodyPr/>
                <a:lstStyle/>
                <a:p>
                  <a:endParaRPr lang="cs-CZ"/>
                </a:p>
              </p:txBody>
            </p:sp>
            <p:sp>
              <p:nvSpPr>
                <p:cNvPr id="338004" name="Freeform 84"/>
                <p:cNvSpPr>
                  <a:spLocks/>
                </p:cNvSpPr>
                <p:nvPr/>
              </p:nvSpPr>
              <p:spPr bwMode="auto">
                <a:xfrm>
                  <a:off x="2245" y="3674"/>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4FCACA"/>
                </a:solidFill>
                <a:ln w="12700" cap="rnd" cmpd="sng">
                  <a:noFill/>
                  <a:prstDash val="solid"/>
                  <a:round/>
                  <a:headEnd type="none" w="med" len="med"/>
                  <a:tailEnd type="none" w="med" len="med"/>
                </a:ln>
                <a:effectLst/>
              </p:spPr>
              <p:txBody>
                <a:bodyPr/>
                <a:lstStyle/>
                <a:p>
                  <a:endParaRPr lang="cs-CZ"/>
                </a:p>
              </p:txBody>
            </p:sp>
            <p:sp>
              <p:nvSpPr>
                <p:cNvPr id="338005" name="Freeform 85"/>
                <p:cNvSpPr>
                  <a:spLocks/>
                </p:cNvSpPr>
                <p:nvPr/>
              </p:nvSpPr>
              <p:spPr bwMode="auto">
                <a:xfrm>
                  <a:off x="2245" y="3642"/>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3BC4C4"/>
                </a:solidFill>
                <a:ln w="12700" cap="rnd" cmpd="sng">
                  <a:noFill/>
                  <a:prstDash val="solid"/>
                  <a:round/>
                  <a:headEnd type="none" w="med" len="med"/>
                  <a:tailEnd type="none" w="med" len="med"/>
                </a:ln>
                <a:effectLst/>
              </p:spPr>
              <p:txBody>
                <a:bodyPr/>
                <a:lstStyle/>
                <a:p>
                  <a:endParaRPr lang="cs-CZ"/>
                </a:p>
              </p:txBody>
            </p:sp>
            <p:sp>
              <p:nvSpPr>
                <p:cNvPr id="338006" name="Freeform 86"/>
                <p:cNvSpPr>
                  <a:spLocks/>
                </p:cNvSpPr>
                <p:nvPr/>
              </p:nvSpPr>
              <p:spPr bwMode="auto">
                <a:xfrm>
                  <a:off x="2245" y="3614"/>
                  <a:ext cx="642" cy="32"/>
                </a:xfrm>
                <a:custGeom>
                  <a:avLst/>
                  <a:gdLst/>
                  <a:ahLst/>
                  <a:cxnLst>
                    <a:cxn ang="0">
                      <a:pos x="0" y="31"/>
                    </a:cxn>
                    <a:cxn ang="0">
                      <a:pos x="0" y="0"/>
                    </a:cxn>
                    <a:cxn ang="0">
                      <a:pos x="641" y="0"/>
                    </a:cxn>
                    <a:cxn ang="0">
                      <a:pos x="641" y="31"/>
                    </a:cxn>
                    <a:cxn ang="0">
                      <a:pos x="0" y="31"/>
                    </a:cxn>
                  </a:cxnLst>
                  <a:rect l="0" t="0" r="r" b="b"/>
                  <a:pathLst>
                    <a:path w="642" h="32">
                      <a:moveTo>
                        <a:pt x="0" y="31"/>
                      </a:moveTo>
                      <a:lnTo>
                        <a:pt x="0" y="0"/>
                      </a:lnTo>
                      <a:lnTo>
                        <a:pt x="641" y="0"/>
                      </a:lnTo>
                      <a:lnTo>
                        <a:pt x="641" y="31"/>
                      </a:lnTo>
                      <a:lnTo>
                        <a:pt x="0" y="31"/>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38007" name="Freeform 87"/>
                <p:cNvSpPr>
                  <a:spLocks/>
                </p:cNvSpPr>
                <p:nvPr/>
              </p:nvSpPr>
              <p:spPr bwMode="auto">
                <a:xfrm>
                  <a:off x="2245" y="3581"/>
                  <a:ext cx="642" cy="34"/>
                </a:xfrm>
                <a:custGeom>
                  <a:avLst/>
                  <a:gdLst/>
                  <a:ahLst/>
                  <a:cxnLst>
                    <a:cxn ang="0">
                      <a:pos x="0" y="33"/>
                    </a:cxn>
                    <a:cxn ang="0">
                      <a:pos x="0" y="0"/>
                    </a:cxn>
                    <a:cxn ang="0">
                      <a:pos x="641" y="0"/>
                    </a:cxn>
                    <a:cxn ang="0">
                      <a:pos x="641" y="33"/>
                    </a:cxn>
                    <a:cxn ang="0">
                      <a:pos x="0" y="33"/>
                    </a:cxn>
                  </a:cxnLst>
                  <a:rect l="0" t="0" r="r" b="b"/>
                  <a:pathLst>
                    <a:path w="642" h="34">
                      <a:moveTo>
                        <a:pt x="0" y="33"/>
                      </a:moveTo>
                      <a:lnTo>
                        <a:pt x="0" y="0"/>
                      </a:lnTo>
                      <a:lnTo>
                        <a:pt x="641" y="0"/>
                      </a:lnTo>
                      <a:lnTo>
                        <a:pt x="641" y="33"/>
                      </a:lnTo>
                      <a:lnTo>
                        <a:pt x="0" y="33"/>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38008" name="Freeform 88"/>
                <p:cNvSpPr>
                  <a:spLocks/>
                </p:cNvSpPr>
                <p:nvPr/>
              </p:nvSpPr>
              <p:spPr bwMode="auto">
                <a:xfrm>
                  <a:off x="2245" y="3549"/>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grpSp>
            <p:nvGrpSpPr>
              <p:cNvPr id="338009" name="Group 89"/>
              <p:cNvGrpSpPr>
                <a:grpSpLocks/>
              </p:cNvGrpSpPr>
              <p:nvPr/>
            </p:nvGrpSpPr>
            <p:grpSpPr bwMode="auto">
              <a:xfrm>
                <a:off x="1052" y="1300"/>
                <a:ext cx="3692" cy="2775"/>
                <a:chOff x="1052" y="1300"/>
                <a:chExt cx="3692" cy="2775"/>
              </a:xfrm>
            </p:grpSpPr>
            <p:grpSp>
              <p:nvGrpSpPr>
                <p:cNvPr id="338010" name="Group 90"/>
                <p:cNvGrpSpPr>
                  <a:grpSpLocks/>
                </p:cNvGrpSpPr>
                <p:nvPr/>
              </p:nvGrpSpPr>
              <p:grpSpPr bwMode="auto">
                <a:xfrm>
                  <a:off x="1052" y="1300"/>
                  <a:ext cx="3468" cy="2775"/>
                  <a:chOff x="1052" y="1300"/>
                  <a:chExt cx="3468" cy="2775"/>
                </a:xfrm>
              </p:grpSpPr>
              <p:sp>
                <p:nvSpPr>
                  <p:cNvPr id="338011" name="Rectangle 91"/>
                  <p:cNvSpPr>
                    <a:spLocks noChangeArrowheads="1"/>
                  </p:cNvSpPr>
                  <p:nvPr/>
                </p:nvSpPr>
                <p:spPr bwMode="auto">
                  <a:xfrm rot="16200000">
                    <a:off x="478" y="2642"/>
                    <a:ext cx="1378" cy="229"/>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Number of defects</a:t>
                    </a:r>
                  </a:p>
                </p:txBody>
              </p:sp>
              <p:grpSp>
                <p:nvGrpSpPr>
                  <p:cNvPr id="338012" name="Group 92"/>
                  <p:cNvGrpSpPr>
                    <a:grpSpLocks/>
                  </p:cNvGrpSpPr>
                  <p:nvPr/>
                </p:nvGrpSpPr>
                <p:grpSpPr bwMode="auto">
                  <a:xfrm>
                    <a:off x="1616" y="1357"/>
                    <a:ext cx="2513" cy="2512"/>
                    <a:chOff x="1616" y="1357"/>
                    <a:chExt cx="2513" cy="2512"/>
                  </a:xfrm>
                </p:grpSpPr>
                <p:sp>
                  <p:nvSpPr>
                    <p:cNvPr id="338013" name="Freeform 93"/>
                    <p:cNvSpPr>
                      <a:spLocks/>
                    </p:cNvSpPr>
                    <p:nvPr/>
                  </p:nvSpPr>
                  <p:spPr bwMode="auto">
                    <a:xfrm>
                      <a:off x="1616" y="1357"/>
                      <a:ext cx="2513" cy="2512"/>
                    </a:xfrm>
                    <a:custGeom>
                      <a:avLst/>
                      <a:gdLst/>
                      <a:ahLst/>
                      <a:cxnLst>
                        <a:cxn ang="0">
                          <a:pos x="0" y="0"/>
                        </a:cxn>
                        <a:cxn ang="0">
                          <a:pos x="0" y="2511"/>
                        </a:cxn>
                        <a:cxn ang="0">
                          <a:pos x="2512" y="2511"/>
                        </a:cxn>
                        <a:cxn ang="0">
                          <a:pos x="2512" y="0"/>
                        </a:cxn>
                      </a:cxnLst>
                      <a:rect l="0" t="0" r="r" b="b"/>
                      <a:pathLst>
                        <a:path w="2513" h="2512">
                          <a:moveTo>
                            <a:pt x="0" y="0"/>
                          </a:moveTo>
                          <a:lnTo>
                            <a:pt x="0" y="2511"/>
                          </a:lnTo>
                          <a:lnTo>
                            <a:pt x="2512" y="2511"/>
                          </a:lnTo>
                          <a:lnTo>
                            <a:pt x="2512" y="0"/>
                          </a:lnTo>
                        </a:path>
                      </a:pathLst>
                    </a:custGeom>
                    <a:noFill/>
                    <a:ln w="25400" cap="rnd" cmpd="sng">
                      <a:solidFill>
                        <a:schemeClr val="tx1"/>
                      </a:solidFill>
                      <a:prstDash val="solid"/>
                      <a:round/>
                      <a:headEnd type="none" w="med" len="med"/>
                      <a:tailEnd type="none" w="med" len="med"/>
                    </a:ln>
                    <a:effectLst/>
                  </p:spPr>
                  <p:txBody>
                    <a:bodyPr/>
                    <a:lstStyle/>
                    <a:p>
                      <a:endParaRPr lang="cs-CZ"/>
                    </a:p>
                  </p:txBody>
                </p:sp>
                <p:sp>
                  <p:nvSpPr>
                    <p:cNvPr id="338014" name="Line 94"/>
                    <p:cNvSpPr>
                      <a:spLocks noChangeShapeType="1"/>
                    </p:cNvSpPr>
                    <p:nvPr/>
                  </p:nvSpPr>
                  <p:spPr bwMode="auto">
                    <a:xfrm>
                      <a:off x="3913" y="2964"/>
                      <a:ext cx="207" cy="0"/>
                    </a:xfrm>
                    <a:prstGeom prst="line">
                      <a:avLst/>
                    </a:prstGeom>
                    <a:noFill/>
                    <a:ln w="25400">
                      <a:solidFill>
                        <a:schemeClr val="tx1"/>
                      </a:solidFill>
                      <a:round/>
                      <a:headEnd/>
                      <a:tailEnd/>
                    </a:ln>
                    <a:effectLst/>
                  </p:spPr>
                  <p:txBody>
                    <a:bodyPr wrap="none" anchor="ctr"/>
                    <a:lstStyle/>
                    <a:p>
                      <a:endParaRPr lang="cs-CZ"/>
                    </a:p>
                  </p:txBody>
                </p:sp>
                <p:sp>
                  <p:nvSpPr>
                    <p:cNvPr id="338015" name="Line 95"/>
                    <p:cNvSpPr>
                      <a:spLocks noChangeShapeType="1"/>
                    </p:cNvSpPr>
                    <p:nvPr/>
                  </p:nvSpPr>
                  <p:spPr bwMode="auto">
                    <a:xfrm>
                      <a:off x="3912" y="2516"/>
                      <a:ext cx="207" cy="0"/>
                    </a:xfrm>
                    <a:prstGeom prst="line">
                      <a:avLst/>
                    </a:prstGeom>
                    <a:noFill/>
                    <a:ln w="25400">
                      <a:solidFill>
                        <a:schemeClr val="tx1"/>
                      </a:solidFill>
                      <a:round/>
                      <a:headEnd/>
                      <a:tailEnd/>
                    </a:ln>
                    <a:effectLst/>
                  </p:spPr>
                  <p:txBody>
                    <a:bodyPr wrap="none" anchor="ctr"/>
                    <a:lstStyle/>
                    <a:p>
                      <a:endParaRPr lang="cs-CZ"/>
                    </a:p>
                  </p:txBody>
                </p:sp>
                <p:sp>
                  <p:nvSpPr>
                    <p:cNvPr id="338016" name="Line 96"/>
                    <p:cNvSpPr>
                      <a:spLocks noChangeShapeType="1"/>
                    </p:cNvSpPr>
                    <p:nvPr/>
                  </p:nvSpPr>
                  <p:spPr bwMode="auto">
                    <a:xfrm>
                      <a:off x="3916" y="2067"/>
                      <a:ext cx="207" cy="0"/>
                    </a:xfrm>
                    <a:prstGeom prst="line">
                      <a:avLst/>
                    </a:prstGeom>
                    <a:noFill/>
                    <a:ln w="25400">
                      <a:solidFill>
                        <a:schemeClr val="tx1"/>
                      </a:solidFill>
                      <a:round/>
                      <a:headEnd/>
                      <a:tailEnd/>
                    </a:ln>
                    <a:effectLst/>
                  </p:spPr>
                  <p:txBody>
                    <a:bodyPr wrap="none" anchor="ctr"/>
                    <a:lstStyle/>
                    <a:p>
                      <a:endParaRPr lang="cs-CZ"/>
                    </a:p>
                  </p:txBody>
                </p:sp>
                <p:sp>
                  <p:nvSpPr>
                    <p:cNvPr id="338017" name="Line 97"/>
                    <p:cNvSpPr>
                      <a:spLocks noChangeShapeType="1"/>
                    </p:cNvSpPr>
                    <p:nvPr/>
                  </p:nvSpPr>
                  <p:spPr bwMode="auto">
                    <a:xfrm>
                      <a:off x="3916" y="3420"/>
                      <a:ext cx="207" cy="0"/>
                    </a:xfrm>
                    <a:prstGeom prst="line">
                      <a:avLst/>
                    </a:prstGeom>
                    <a:noFill/>
                    <a:ln w="25400">
                      <a:solidFill>
                        <a:schemeClr val="tx1"/>
                      </a:solidFill>
                      <a:round/>
                      <a:headEnd/>
                      <a:tailEnd/>
                    </a:ln>
                    <a:effectLst/>
                  </p:spPr>
                  <p:txBody>
                    <a:bodyPr wrap="none" anchor="ctr"/>
                    <a:lstStyle/>
                    <a:p>
                      <a:endParaRPr lang="cs-CZ"/>
                    </a:p>
                  </p:txBody>
                </p:sp>
                <p:sp>
                  <p:nvSpPr>
                    <p:cNvPr id="338018" name="Line 98"/>
                    <p:cNvSpPr>
                      <a:spLocks noChangeShapeType="1"/>
                    </p:cNvSpPr>
                    <p:nvPr/>
                  </p:nvSpPr>
                  <p:spPr bwMode="auto">
                    <a:xfrm>
                      <a:off x="3916" y="1612"/>
                      <a:ext cx="207" cy="0"/>
                    </a:xfrm>
                    <a:prstGeom prst="line">
                      <a:avLst/>
                    </a:prstGeom>
                    <a:noFill/>
                    <a:ln w="25400">
                      <a:solidFill>
                        <a:schemeClr val="tx1"/>
                      </a:solidFill>
                      <a:round/>
                      <a:headEnd/>
                      <a:tailEnd/>
                    </a:ln>
                    <a:effectLst/>
                  </p:spPr>
                  <p:txBody>
                    <a:bodyPr wrap="none" anchor="ctr"/>
                    <a:lstStyle/>
                    <a:p>
                      <a:endParaRPr lang="cs-CZ"/>
                    </a:p>
                  </p:txBody>
                </p:sp>
                <p:sp>
                  <p:nvSpPr>
                    <p:cNvPr id="338019" name="Line 99"/>
                    <p:cNvSpPr>
                      <a:spLocks noChangeShapeType="1"/>
                    </p:cNvSpPr>
                    <p:nvPr/>
                  </p:nvSpPr>
                  <p:spPr bwMode="auto">
                    <a:xfrm>
                      <a:off x="1624" y="3416"/>
                      <a:ext cx="207" cy="0"/>
                    </a:xfrm>
                    <a:prstGeom prst="line">
                      <a:avLst/>
                    </a:prstGeom>
                    <a:noFill/>
                    <a:ln w="25400">
                      <a:solidFill>
                        <a:schemeClr val="tx1"/>
                      </a:solidFill>
                      <a:round/>
                      <a:headEnd/>
                      <a:tailEnd/>
                    </a:ln>
                    <a:effectLst/>
                  </p:spPr>
                  <p:txBody>
                    <a:bodyPr wrap="none" anchor="ctr"/>
                    <a:lstStyle/>
                    <a:p>
                      <a:endParaRPr lang="cs-CZ"/>
                    </a:p>
                  </p:txBody>
                </p:sp>
                <p:sp>
                  <p:nvSpPr>
                    <p:cNvPr id="338020" name="Line 100"/>
                    <p:cNvSpPr>
                      <a:spLocks noChangeShapeType="1"/>
                    </p:cNvSpPr>
                    <p:nvPr/>
                  </p:nvSpPr>
                  <p:spPr bwMode="auto">
                    <a:xfrm>
                      <a:off x="1622" y="2965"/>
                      <a:ext cx="207" cy="0"/>
                    </a:xfrm>
                    <a:prstGeom prst="line">
                      <a:avLst/>
                    </a:prstGeom>
                    <a:noFill/>
                    <a:ln w="25400">
                      <a:solidFill>
                        <a:schemeClr val="tx1"/>
                      </a:solidFill>
                      <a:round/>
                      <a:headEnd/>
                      <a:tailEnd/>
                    </a:ln>
                    <a:effectLst/>
                  </p:spPr>
                  <p:txBody>
                    <a:bodyPr wrap="none" anchor="ctr"/>
                    <a:lstStyle/>
                    <a:p>
                      <a:endParaRPr lang="cs-CZ"/>
                    </a:p>
                  </p:txBody>
                </p:sp>
                <p:sp>
                  <p:nvSpPr>
                    <p:cNvPr id="338021" name="Line 101"/>
                    <p:cNvSpPr>
                      <a:spLocks noChangeShapeType="1"/>
                    </p:cNvSpPr>
                    <p:nvPr/>
                  </p:nvSpPr>
                  <p:spPr bwMode="auto">
                    <a:xfrm>
                      <a:off x="1622" y="2510"/>
                      <a:ext cx="207" cy="0"/>
                    </a:xfrm>
                    <a:prstGeom prst="line">
                      <a:avLst/>
                    </a:prstGeom>
                    <a:noFill/>
                    <a:ln w="25400">
                      <a:solidFill>
                        <a:schemeClr val="tx1"/>
                      </a:solidFill>
                      <a:round/>
                      <a:headEnd/>
                      <a:tailEnd/>
                    </a:ln>
                    <a:effectLst/>
                  </p:spPr>
                  <p:txBody>
                    <a:bodyPr wrap="none" anchor="ctr"/>
                    <a:lstStyle/>
                    <a:p>
                      <a:endParaRPr lang="cs-CZ"/>
                    </a:p>
                  </p:txBody>
                </p:sp>
                <p:sp>
                  <p:nvSpPr>
                    <p:cNvPr id="338022" name="Line 102"/>
                    <p:cNvSpPr>
                      <a:spLocks noChangeShapeType="1"/>
                    </p:cNvSpPr>
                    <p:nvPr/>
                  </p:nvSpPr>
                  <p:spPr bwMode="auto">
                    <a:xfrm>
                      <a:off x="1622" y="2056"/>
                      <a:ext cx="207" cy="0"/>
                    </a:xfrm>
                    <a:prstGeom prst="line">
                      <a:avLst/>
                    </a:prstGeom>
                    <a:noFill/>
                    <a:ln w="25400">
                      <a:solidFill>
                        <a:schemeClr val="tx1"/>
                      </a:solidFill>
                      <a:round/>
                      <a:headEnd/>
                      <a:tailEnd/>
                    </a:ln>
                    <a:effectLst/>
                  </p:spPr>
                  <p:txBody>
                    <a:bodyPr wrap="none" anchor="ctr"/>
                    <a:lstStyle/>
                    <a:p>
                      <a:endParaRPr lang="cs-CZ"/>
                    </a:p>
                  </p:txBody>
                </p:sp>
                <p:sp>
                  <p:nvSpPr>
                    <p:cNvPr id="338023" name="Line 103"/>
                    <p:cNvSpPr>
                      <a:spLocks noChangeShapeType="1"/>
                    </p:cNvSpPr>
                    <p:nvPr/>
                  </p:nvSpPr>
                  <p:spPr bwMode="auto">
                    <a:xfrm>
                      <a:off x="1619" y="1604"/>
                      <a:ext cx="207" cy="0"/>
                    </a:xfrm>
                    <a:prstGeom prst="line">
                      <a:avLst/>
                    </a:prstGeom>
                    <a:noFill/>
                    <a:ln w="25400">
                      <a:solidFill>
                        <a:schemeClr val="tx1"/>
                      </a:solidFill>
                      <a:round/>
                      <a:headEnd/>
                      <a:tailEnd/>
                    </a:ln>
                    <a:effectLst/>
                  </p:spPr>
                  <p:txBody>
                    <a:bodyPr wrap="none" anchor="ctr"/>
                    <a:lstStyle/>
                    <a:p>
                      <a:endParaRPr lang="cs-CZ"/>
                    </a:p>
                  </p:txBody>
                </p:sp>
              </p:grpSp>
              <p:sp>
                <p:nvSpPr>
                  <p:cNvPr id="338024" name="Rectangle 104"/>
                  <p:cNvSpPr>
                    <a:spLocks noChangeArrowheads="1"/>
                  </p:cNvSpPr>
                  <p:nvPr/>
                </p:nvSpPr>
                <p:spPr bwMode="auto">
                  <a:xfrm>
                    <a:off x="4158" y="1311"/>
                    <a:ext cx="362" cy="2764"/>
                  </a:xfrm>
                  <a:prstGeom prst="rect">
                    <a:avLst/>
                  </a:prstGeom>
                  <a:noFill/>
                  <a:ln w="12700">
                    <a:noFill/>
                    <a:miter lim="800000"/>
                    <a:headEnd/>
                    <a:tailEnd/>
                  </a:ln>
                  <a:effectLst/>
                </p:spPr>
                <p:txBody>
                  <a:bodyPr wrap="none" lIns="90488" tIns="44450" rIns="90488" bIns="44450">
                    <a:spAutoFit/>
                  </a:bodyPr>
                  <a:lstStyle/>
                  <a:p>
                    <a:pPr defTabSz="762000">
                      <a:lnSpc>
                        <a:spcPct val="260000"/>
                      </a:lnSpc>
                    </a:pPr>
                    <a:r>
                      <a:rPr lang="en-US" sz="1800" b="1">
                        <a:latin typeface="Arial" charset="0"/>
                      </a:rPr>
                      <a:t>100</a:t>
                    </a:r>
                  </a:p>
                  <a:p>
                    <a:pPr defTabSz="762000">
                      <a:lnSpc>
                        <a:spcPct val="260000"/>
                      </a:lnSpc>
                    </a:pPr>
                    <a:r>
                      <a:rPr lang="en-US" sz="1800" b="1">
                        <a:latin typeface="Arial" charset="0"/>
                      </a:rPr>
                      <a:t>80</a:t>
                    </a:r>
                  </a:p>
                  <a:p>
                    <a:pPr defTabSz="762000">
                      <a:lnSpc>
                        <a:spcPct val="260000"/>
                      </a:lnSpc>
                    </a:pPr>
                    <a:r>
                      <a:rPr lang="en-US" sz="1800" b="1">
                        <a:latin typeface="Arial" charset="0"/>
                      </a:rPr>
                      <a:t>60</a:t>
                    </a:r>
                  </a:p>
                  <a:p>
                    <a:pPr defTabSz="762000">
                      <a:lnSpc>
                        <a:spcPct val="260000"/>
                      </a:lnSpc>
                    </a:pPr>
                    <a:r>
                      <a:rPr lang="en-US" sz="1800" b="1">
                        <a:latin typeface="Arial" charset="0"/>
                      </a:rPr>
                      <a:t>40</a:t>
                    </a:r>
                  </a:p>
                  <a:p>
                    <a:pPr defTabSz="762000">
                      <a:lnSpc>
                        <a:spcPct val="260000"/>
                      </a:lnSpc>
                    </a:pPr>
                    <a:r>
                      <a:rPr lang="en-US" sz="1800" b="1">
                        <a:latin typeface="Arial" charset="0"/>
                      </a:rPr>
                      <a:t>20</a:t>
                    </a:r>
                  </a:p>
                  <a:p>
                    <a:pPr defTabSz="762000">
                      <a:lnSpc>
                        <a:spcPct val="260000"/>
                      </a:lnSpc>
                    </a:pPr>
                    <a:r>
                      <a:rPr lang="en-US" sz="1800" b="1">
                        <a:latin typeface="Arial" charset="0"/>
                      </a:rPr>
                      <a:t>0</a:t>
                    </a:r>
                  </a:p>
                </p:txBody>
              </p:sp>
              <p:sp>
                <p:nvSpPr>
                  <p:cNvPr id="338025" name="Rectangle 105"/>
                  <p:cNvSpPr>
                    <a:spLocks noChangeArrowheads="1"/>
                  </p:cNvSpPr>
                  <p:nvPr/>
                </p:nvSpPr>
                <p:spPr bwMode="auto">
                  <a:xfrm>
                    <a:off x="1331" y="1300"/>
                    <a:ext cx="282" cy="2764"/>
                  </a:xfrm>
                  <a:prstGeom prst="rect">
                    <a:avLst/>
                  </a:prstGeom>
                  <a:noFill/>
                  <a:ln w="12700">
                    <a:noFill/>
                    <a:miter lim="800000"/>
                    <a:headEnd/>
                    <a:tailEnd/>
                  </a:ln>
                  <a:effectLst/>
                </p:spPr>
                <p:txBody>
                  <a:bodyPr wrap="none" lIns="90488" tIns="44450" rIns="90488" bIns="44450">
                    <a:spAutoFit/>
                  </a:bodyPr>
                  <a:lstStyle/>
                  <a:p>
                    <a:pPr algn="r" defTabSz="762000">
                      <a:lnSpc>
                        <a:spcPct val="260000"/>
                      </a:lnSpc>
                    </a:pPr>
                    <a:r>
                      <a:rPr lang="en-US" sz="1800" b="1">
                        <a:latin typeface="Arial" charset="0"/>
                      </a:rPr>
                      <a:t>50</a:t>
                    </a:r>
                  </a:p>
                  <a:p>
                    <a:pPr algn="r" defTabSz="762000">
                      <a:lnSpc>
                        <a:spcPct val="260000"/>
                      </a:lnSpc>
                    </a:pPr>
                    <a:r>
                      <a:rPr lang="en-US" sz="1800" b="1">
                        <a:latin typeface="Arial" charset="0"/>
                      </a:rPr>
                      <a:t>40</a:t>
                    </a:r>
                  </a:p>
                  <a:p>
                    <a:pPr algn="r" defTabSz="762000">
                      <a:lnSpc>
                        <a:spcPct val="260000"/>
                      </a:lnSpc>
                    </a:pPr>
                    <a:r>
                      <a:rPr lang="en-US" sz="1800" b="1">
                        <a:latin typeface="Arial" charset="0"/>
                      </a:rPr>
                      <a:t>30</a:t>
                    </a:r>
                  </a:p>
                  <a:p>
                    <a:pPr algn="r" defTabSz="762000">
                      <a:lnSpc>
                        <a:spcPct val="260000"/>
                      </a:lnSpc>
                    </a:pPr>
                    <a:r>
                      <a:rPr lang="en-US" sz="1800" b="1">
                        <a:latin typeface="Arial" charset="0"/>
                      </a:rPr>
                      <a:t>20</a:t>
                    </a:r>
                  </a:p>
                  <a:p>
                    <a:pPr algn="r" defTabSz="762000">
                      <a:lnSpc>
                        <a:spcPct val="260000"/>
                      </a:lnSpc>
                    </a:pPr>
                    <a:r>
                      <a:rPr lang="en-US" sz="1800" b="1">
                        <a:latin typeface="Arial" charset="0"/>
                      </a:rPr>
                      <a:t>10</a:t>
                    </a:r>
                  </a:p>
                  <a:p>
                    <a:pPr algn="r" defTabSz="762000">
                      <a:lnSpc>
                        <a:spcPct val="260000"/>
                      </a:lnSpc>
                    </a:pPr>
                    <a:r>
                      <a:rPr lang="en-US" sz="1800" b="1">
                        <a:latin typeface="Arial" charset="0"/>
                      </a:rPr>
                      <a:t>0</a:t>
                    </a:r>
                  </a:p>
                </p:txBody>
              </p:sp>
            </p:grpSp>
            <p:sp>
              <p:nvSpPr>
                <p:cNvPr id="338026" name="Rectangle 106"/>
                <p:cNvSpPr>
                  <a:spLocks noChangeArrowheads="1"/>
                </p:cNvSpPr>
                <p:nvPr/>
              </p:nvSpPr>
              <p:spPr bwMode="auto">
                <a:xfrm rot="16200000">
                  <a:off x="3781" y="2627"/>
                  <a:ext cx="1698" cy="229"/>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Cumulative percentage</a:t>
                  </a:r>
                </a:p>
              </p:txBody>
            </p:sp>
          </p:grpSp>
        </p:grpSp>
      </p:grpSp>
      <p:sp>
        <p:nvSpPr>
          <p:cNvPr id="338027" name="Rectangle 107"/>
          <p:cNvSpPr>
            <a:spLocks noGrp="1" noChangeArrowheads="1"/>
          </p:cNvSpPr>
          <p:nvPr>
            <p:ph type="ctrTitle"/>
          </p:nvPr>
        </p:nvSpPr>
        <p:spPr>
          <a:xfrm>
            <a:off x="476250" y="382588"/>
            <a:ext cx="8154988" cy="1063625"/>
          </a:xfrm>
          <a:noFill/>
          <a:ln/>
        </p:spPr>
        <p:txBody>
          <a:bodyPr lIns="90488" tIns="44450" rIns="90488" bIns="44450"/>
          <a:lstStyle/>
          <a:p>
            <a:pPr defTabSz="762000"/>
            <a:r>
              <a:rPr lang="en-US" sz="2800" b="1">
                <a:latin typeface="Arial" charset="0"/>
              </a:rPr>
              <a:t>Pareto Chart</a:t>
            </a:r>
            <a:endParaRPr lang="en-US" sz="6000" b="1" i="1">
              <a:effectLst>
                <a:outerShdw blurRad="38100" dist="38100" dir="2700000" algn="tl">
                  <a:srgbClr val="C0C0C0"/>
                </a:outerShdw>
              </a:effectLst>
              <a:latin typeface="Arial" charset="0"/>
            </a:endParaRPr>
          </a:p>
        </p:txBody>
      </p:sp>
    </p:spTree>
  </p:cSld>
  <p:clrMapOvr>
    <a:masterClrMapping/>
  </p:clrMapOvr>
  <p:transition spd="slow">
    <p:strips dir="ru"/>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640BB1A0-8BC5-47AC-85EC-8EF582412D27}" type="slidenum">
              <a:rPr lang="en-GB"/>
              <a:pPr/>
              <a:t>270</a:t>
            </a:fld>
            <a:endParaRPr lang="en-GB"/>
          </a:p>
        </p:txBody>
      </p:sp>
      <p:sp>
        <p:nvSpPr>
          <p:cNvPr id="61133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 OC Curve For An Acceptance Sampling Plan Based on Mean Life </a:t>
            </a:r>
            <a:endParaRPr lang="en-US" sz="4400">
              <a:solidFill>
                <a:schemeClr val="tx2"/>
              </a:solidFill>
            </a:endParaRPr>
          </a:p>
        </p:txBody>
      </p:sp>
      <p:sp>
        <p:nvSpPr>
          <p:cNvPr id="611331" name="Rectangle 3"/>
          <p:cNvSpPr>
            <a:spLocks noChangeArrowheads="1"/>
          </p:cNvSpPr>
          <p:nvPr/>
        </p:nvSpPr>
        <p:spPr bwMode="auto">
          <a:xfrm>
            <a:off x="361950" y="1962150"/>
            <a:ext cx="8547100" cy="452755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1. Consider a sampling plan with</a:t>
            </a:r>
          </a:p>
          <a:p>
            <a:pPr marL="742950" lvl="1" indent="-285750">
              <a:lnSpc>
                <a:spcPct val="90000"/>
              </a:lnSpc>
              <a:spcBef>
                <a:spcPct val="20000"/>
              </a:spcBef>
              <a:buFontTx/>
              <a:buChar char="–"/>
            </a:pPr>
            <a:r>
              <a:rPr lang="en-US">
                <a:latin typeface="Arial" charset="0"/>
              </a:rPr>
              <a:t>Number of hours of test, </a:t>
            </a:r>
            <a:r>
              <a:rPr lang="en-US" i="1">
                <a:latin typeface="Arial" charset="0"/>
              </a:rPr>
              <a:t>T</a:t>
            </a:r>
            <a:r>
              <a:rPr lang="en-US">
                <a:latin typeface="Arial" charset="0"/>
              </a:rPr>
              <a:t> and </a:t>
            </a:r>
          </a:p>
          <a:p>
            <a:pPr marL="742950" lvl="1" indent="-285750">
              <a:lnSpc>
                <a:spcPct val="90000"/>
              </a:lnSpc>
              <a:spcBef>
                <a:spcPct val="20000"/>
              </a:spcBef>
              <a:buFontTx/>
              <a:buChar char="–"/>
            </a:pPr>
            <a:r>
              <a:rPr lang="en-US">
                <a:latin typeface="Arial" charset="0"/>
              </a:rPr>
              <a:t>an acceptance number, </a:t>
            </a:r>
            <a:r>
              <a:rPr lang="en-US" i="1">
                <a:latin typeface="Arial" charset="0"/>
              </a:rPr>
              <a:t>c</a:t>
            </a:r>
            <a:endParaRPr lang="en-US">
              <a:latin typeface="Arial" charset="0"/>
            </a:endParaRPr>
          </a:p>
          <a:p>
            <a:pPr marL="342900" indent="-342900">
              <a:spcBef>
                <a:spcPct val="20000"/>
              </a:spcBef>
            </a:pPr>
            <a:r>
              <a:rPr lang="en-US">
                <a:latin typeface="Arial" charset="0"/>
              </a:rPr>
              <a:t>2. For each average life, </a:t>
            </a:r>
            <a:r>
              <a:rPr lang="en-US">
                <a:latin typeface="Arial" charset="0"/>
                <a:sym typeface="Symbol" pitchFamily="18" charset="2"/>
              </a:rPr>
              <a:t>, </a:t>
            </a:r>
            <a:endParaRPr lang="en-US" sz="2800">
              <a:latin typeface="Arial" charset="0"/>
              <a:sym typeface="Symbol" pitchFamily="18" charset="2"/>
            </a:endParaRPr>
          </a:p>
          <a:p>
            <a:pPr marL="742950" lvl="1" indent="-285750">
              <a:spcBef>
                <a:spcPct val="20000"/>
              </a:spcBef>
              <a:buFontTx/>
              <a:buChar char="–"/>
            </a:pPr>
            <a:r>
              <a:rPr lang="en-US">
                <a:latin typeface="Arial" charset="0"/>
                <a:sym typeface="Symbol" pitchFamily="18" charset="2"/>
              </a:rPr>
              <a:t>Compute the failure rate per hour</a:t>
            </a:r>
          </a:p>
          <a:p>
            <a:pPr marL="742950" lvl="1" indent="-285750">
              <a:spcBef>
                <a:spcPct val="20000"/>
              </a:spcBef>
              <a:buFontTx/>
              <a:buChar char="–"/>
            </a:pPr>
            <a:r>
              <a:rPr lang="en-US">
                <a:latin typeface="Arial" charset="0"/>
                <a:sym typeface="Symbol" pitchFamily="18" charset="2"/>
              </a:rPr>
              <a:t>Compute the expected number of failures during the test</a:t>
            </a:r>
          </a:p>
          <a:p>
            <a:pPr marL="742950" lvl="1" indent="-285750">
              <a:spcBef>
                <a:spcPct val="20000"/>
              </a:spcBef>
              <a:buFontTx/>
              <a:buChar char="–"/>
            </a:pPr>
            <a:endParaRPr lang="en-US">
              <a:latin typeface="Arial" charset="0"/>
              <a:sym typeface="Symbol" pitchFamily="18" charset="2"/>
            </a:endParaRPr>
          </a:p>
          <a:p>
            <a:pPr marL="742950" lvl="1" indent="-285750">
              <a:spcBef>
                <a:spcPct val="20000"/>
              </a:spcBef>
              <a:buFontTx/>
              <a:buChar char="–"/>
            </a:pPr>
            <a:r>
              <a:rPr lang="en-US">
                <a:latin typeface="Arial" charset="0"/>
                <a:sym typeface="Symbol" pitchFamily="18" charset="2"/>
              </a:rPr>
              <a:t>Compute P(acceptance)=P(c or fewer failure)=1-P(c+1 or more failure when the mean number of failures is     ) this can be obtained from using Poisson probabilities given in Table A-3</a:t>
            </a:r>
          </a:p>
        </p:txBody>
      </p:sp>
      <p:graphicFrame>
        <p:nvGraphicFramePr>
          <p:cNvPr id="611332" name="Object 4"/>
          <p:cNvGraphicFramePr>
            <a:graphicFrameLocks noChangeAspect="1"/>
          </p:cNvGraphicFramePr>
          <p:nvPr/>
        </p:nvGraphicFramePr>
        <p:xfrm>
          <a:off x="5873750" y="3481388"/>
          <a:ext cx="833438" cy="781050"/>
        </p:xfrm>
        <a:graphic>
          <a:graphicData uri="http://schemas.openxmlformats.org/presentationml/2006/ole">
            <p:oleObj spid="_x0000_s611332" name="Equation" r:id="rId3" imgW="419040" imgH="393480" progId="Equation.3">
              <p:embed/>
            </p:oleObj>
          </a:graphicData>
        </a:graphic>
      </p:graphicFrame>
      <p:graphicFrame>
        <p:nvGraphicFramePr>
          <p:cNvPr id="611333" name="Object 5"/>
          <p:cNvGraphicFramePr>
            <a:graphicFrameLocks noChangeAspect="1"/>
          </p:cNvGraphicFramePr>
          <p:nvPr/>
        </p:nvGraphicFramePr>
        <p:xfrm>
          <a:off x="4171950" y="4481513"/>
          <a:ext cx="1082675" cy="455612"/>
        </p:xfrm>
        <a:graphic>
          <a:graphicData uri="http://schemas.openxmlformats.org/presentationml/2006/ole">
            <p:oleObj spid="_x0000_s611333" name="Equation" r:id="rId4" imgW="545760" imgH="228600" progId="Equation.3">
              <p:embed/>
            </p:oleObj>
          </a:graphicData>
        </a:graphic>
      </p:graphicFrame>
      <p:graphicFrame>
        <p:nvGraphicFramePr>
          <p:cNvPr id="611334" name="Object 6"/>
          <p:cNvGraphicFramePr>
            <a:graphicFrameLocks noChangeAspect="1"/>
          </p:cNvGraphicFramePr>
          <p:nvPr/>
        </p:nvGraphicFramePr>
        <p:xfrm>
          <a:off x="8210550" y="5284788"/>
          <a:ext cx="350838" cy="455612"/>
        </p:xfrm>
        <a:graphic>
          <a:graphicData uri="http://schemas.openxmlformats.org/presentationml/2006/ole">
            <p:oleObj spid="_x0000_s611334" name="Equation" r:id="rId5" imgW="177480" imgH="228600" progId="Equation.3">
              <p:embed/>
            </p:oleObj>
          </a:graphicData>
        </a:graphic>
      </p:graphicFrame>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59D5D5B-8D8C-4A4A-BE05-939CF20A6795}" type="slidenum">
              <a:rPr lang="en-GB"/>
              <a:pPr/>
              <a:t>271</a:t>
            </a:fld>
            <a:endParaRPr lang="en-GB"/>
          </a:p>
        </p:txBody>
      </p:sp>
      <p:sp>
        <p:nvSpPr>
          <p:cNvPr id="612354" name="Rectangle 2"/>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5: </a:t>
            </a:r>
            <a:r>
              <a:rPr lang="en-US">
                <a:latin typeface="Arial" charset="0"/>
              </a:rPr>
              <a:t>In one of the plans, 10 items were to be tested for 500 h with replacement and with an acceptance number of 1. Plot an OC curve showing probability of acceptance as a function of average life.</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sp>
        <p:nvSpPr>
          <p:cNvPr id="612355"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An OC Curve For An Acceptance Sampling Plan Based on Mean Life </a:t>
            </a:r>
            <a:endParaRPr lang="en-US" sz="4400">
              <a:solidFill>
                <a:schemeClr val="tx2"/>
              </a:solidFill>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6E53461-088D-47D0-99B2-1805AAAE3A2A}" type="slidenum">
              <a:rPr lang="en-GB"/>
              <a:pPr/>
              <a:t>272</a:t>
            </a:fld>
            <a:endParaRPr lang="en-GB"/>
          </a:p>
        </p:txBody>
      </p:sp>
      <p:pic>
        <p:nvPicPr>
          <p:cNvPr id="613378" name="Picture 2"/>
          <p:cNvPicPr>
            <a:picLocks noChangeAspect="1" noChangeArrowheads="1"/>
          </p:cNvPicPr>
          <p:nvPr/>
        </p:nvPicPr>
        <p:blipFill>
          <a:blip r:embed="rId2" cstate="print"/>
          <a:srcRect/>
          <a:stretch>
            <a:fillRect/>
          </a:stretch>
        </p:blipFill>
        <p:spPr bwMode="auto">
          <a:xfrm>
            <a:off x="503238" y="409575"/>
            <a:ext cx="8274050" cy="5691188"/>
          </a:xfrm>
          <a:prstGeom prst="rect">
            <a:avLst/>
          </a:prstGeom>
          <a:noFill/>
          <a:ln w="12700">
            <a:noFill/>
            <a:miter lim="800000"/>
            <a:headEnd type="none" w="sm" len="sm"/>
            <a:tailEnd type="none" w="sm" len="sm"/>
          </a:ln>
          <a:effectLst/>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39ADF92A-FCB0-4859-9F8C-660D91772874}" type="slidenum">
              <a:rPr lang="en-GB"/>
              <a:pPr/>
              <a:t>273</a:t>
            </a:fld>
            <a:endParaRPr lang="en-GB"/>
          </a:p>
        </p:txBody>
      </p:sp>
      <p:pic>
        <p:nvPicPr>
          <p:cNvPr id="614402" name="Picture 2"/>
          <p:cNvPicPr>
            <a:picLocks noChangeAspect="1" noChangeArrowheads="1"/>
          </p:cNvPicPr>
          <p:nvPr/>
        </p:nvPicPr>
        <p:blipFill>
          <a:blip r:embed="rId2" cstate="print"/>
          <a:srcRect/>
          <a:stretch>
            <a:fillRect/>
          </a:stretch>
        </p:blipFill>
        <p:spPr bwMode="auto">
          <a:xfrm>
            <a:off x="52388" y="309563"/>
            <a:ext cx="8951912" cy="5986462"/>
          </a:xfrm>
          <a:prstGeom prst="rect">
            <a:avLst/>
          </a:prstGeom>
          <a:noFill/>
          <a:ln w="12700">
            <a:noFill/>
            <a:miter lim="800000"/>
            <a:headEnd type="none" w="sm" len="sm"/>
            <a:tailEnd type="none" w="sm" len="sm"/>
          </a:ln>
          <a:effectLst/>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6F492879-70D7-42F9-B121-76B134519ECC}" type="slidenum">
              <a:rPr lang="en-GB"/>
              <a:pPr/>
              <a:t>274</a:t>
            </a:fld>
            <a:endParaRPr lang="en-GB"/>
          </a:p>
        </p:txBody>
      </p:sp>
      <p:sp>
        <p:nvSpPr>
          <p:cNvPr id="61542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System Reliability</a:t>
            </a:r>
            <a:endParaRPr lang="en-US" sz="4400">
              <a:solidFill>
                <a:schemeClr val="tx2"/>
              </a:solidFill>
            </a:endParaRPr>
          </a:p>
        </p:txBody>
      </p:sp>
      <p:sp>
        <p:nvSpPr>
          <p:cNvPr id="615427" name="Rectangle 3"/>
          <p:cNvSpPr>
            <a:spLocks noChangeArrowheads="1"/>
          </p:cNvSpPr>
          <p:nvPr/>
        </p:nvSpPr>
        <p:spPr bwMode="auto">
          <a:xfrm>
            <a:off x="452438" y="1981200"/>
            <a:ext cx="823912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Most products are made up of a number of components</a:t>
            </a:r>
          </a:p>
          <a:p>
            <a:pPr marL="342900" indent="-342900">
              <a:spcBef>
                <a:spcPct val="20000"/>
              </a:spcBef>
              <a:buFontTx/>
              <a:buChar char="•"/>
            </a:pPr>
            <a:r>
              <a:rPr lang="en-US">
                <a:latin typeface="Arial" charset="0"/>
              </a:rPr>
              <a:t>The reliability of each component and the configuration of the system consisting of these components determines the system reliability (i.e., the reliability of the product).</a:t>
            </a:r>
          </a:p>
          <a:p>
            <a:pPr marL="342900" indent="-342900">
              <a:spcBef>
                <a:spcPct val="20000"/>
              </a:spcBef>
              <a:buFontTx/>
              <a:buChar char="•"/>
            </a:pPr>
            <a:r>
              <a:rPr lang="en-US">
                <a:latin typeface="Arial" charset="0"/>
              </a:rPr>
              <a:t>The components may be in </a:t>
            </a:r>
          </a:p>
          <a:p>
            <a:pPr marL="742950" lvl="1" indent="-285750">
              <a:spcBef>
                <a:spcPct val="20000"/>
              </a:spcBef>
              <a:buFontTx/>
              <a:buChar char="–"/>
            </a:pPr>
            <a:r>
              <a:rPr lang="en-US">
                <a:latin typeface="Arial" charset="0"/>
              </a:rPr>
              <a:t>series: system operates if all components operate</a:t>
            </a:r>
          </a:p>
          <a:p>
            <a:pPr marL="742950" lvl="1" indent="-285750">
              <a:spcBef>
                <a:spcPct val="20000"/>
              </a:spcBef>
              <a:buFontTx/>
              <a:buChar char="–"/>
            </a:pPr>
            <a:r>
              <a:rPr lang="en-US">
                <a:latin typeface="Arial" charset="0"/>
              </a:rPr>
              <a:t>parallel: system operates is any component operates</a:t>
            </a:r>
          </a:p>
          <a:p>
            <a:pPr marL="742950" lvl="1" indent="-285750">
              <a:spcBef>
                <a:spcPct val="20000"/>
              </a:spcBef>
              <a:buFontTx/>
              <a:buChar char="–"/>
            </a:pPr>
            <a:r>
              <a:rPr lang="en-US">
                <a:latin typeface="Arial" charset="0"/>
              </a:rPr>
              <a:t>combination of series and parallel</a:t>
            </a:r>
            <a:r>
              <a:rPr lang="en-US" sz="2000">
                <a:latin typeface="Arial" charset="0"/>
              </a:rPr>
              <a:t>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A62ABA6D-3DCD-4B72-8289-9522C2CDFA49}" type="slidenum">
              <a:rPr lang="en-GB"/>
              <a:pPr/>
              <a:t>275</a:t>
            </a:fld>
            <a:endParaRPr lang="en-GB"/>
          </a:p>
        </p:txBody>
      </p:sp>
      <p:sp>
        <p:nvSpPr>
          <p:cNvPr id="61645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Components in Series</a:t>
            </a:r>
            <a:endParaRPr lang="en-US" sz="4400">
              <a:solidFill>
                <a:schemeClr val="tx2"/>
              </a:solidFill>
            </a:endParaRPr>
          </a:p>
        </p:txBody>
      </p:sp>
      <p:sp>
        <p:nvSpPr>
          <p:cNvPr id="61645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 components are in series, the system operates if all the components operate</a:t>
            </a:r>
          </a:p>
          <a:p>
            <a:pPr marL="342900" indent="-342900">
              <a:spcBef>
                <a:spcPct val="20000"/>
              </a:spcBef>
              <a:buFontTx/>
              <a:buChar char="•"/>
            </a:pPr>
            <a:r>
              <a:rPr lang="en-US">
                <a:latin typeface="Arial" charset="0"/>
              </a:rPr>
              <a:t>If there are </a:t>
            </a:r>
            <a:r>
              <a:rPr lang="en-US" i="1">
                <a:latin typeface="Arial" charset="0"/>
              </a:rPr>
              <a:t>n</a:t>
            </a:r>
            <a:r>
              <a:rPr lang="en-US">
                <a:latin typeface="Arial" charset="0"/>
              </a:rPr>
              <a:t> components in series, where the reliability if the </a:t>
            </a:r>
            <a:r>
              <a:rPr lang="en-US" i="1">
                <a:latin typeface="Arial" charset="0"/>
              </a:rPr>
              <a:t>i-</a:t>
            </a:r>
            <a:r>
              <a:rPr lang="en-US">
                <a:latin typeface="Arial" charset="0"/>
              </a:rPr>
              <a:t>th component is denoted by </a:t>
            </a:r>
            <a:r>
              <a:rPr lang="en-US" i="1">
                <a:latin typeface="Arial" charset="0"/>
              </a:rPr>
              <a:t>r</a:t>
            </a:r>
            <a:r>
              <a:rPr lang="en-US" i="1" baseline="-25000">
                <a:latin typeface="Arial" charset="0"/>
              </a:rPr>
              <a:t>i</a:t>
            </a:r>
            <a:r>
              <a:rPr lang="en-US">
                <a:latin typeface="Arial" charset="0"/>
              </a:rPr>
              <a:t> , the system reliability is </a:t>
            </a:r>
          </a:p>
          <a:p>
            <a:pPr marL="342900" indent="-342900">
              <a:spcBef>
                <a:spcPct val="20000"/>
              </a:spcBef>
              <a:buFontTx/>
              <a:buChar char="•"/>
            </a:pPr>
            <a:endParaRPr lang="en-US" i="1">
              <a:latin typeface="Arial" charset="0"/>
            </a:endParaRPr>
          </a:p>
        </p:txBody>
      </p:sp>
      <p:graphicFrame>
        <p:nvGraphicFramePr>
          <p:cNvPr id="616452" name="Object 4"/>
          <p:cNvGraphicFramePr>
            <a:graphicFrameLocks noChangeAspect="1"/>
          </p:cNvGraphicFramePr>
          <p:nvPr/>
        </p:nvGraphicFramePr>
        <p:xfrm>
          <a:off x="4514850" y="3321050"/>
          <a:ext cx="112713" cy="214313"/>
        </p:xfrm>
        <a:graphic>
          <a:graphicData uri="http://schemas.openxmlformats.org/presentationml/2006/ole">
            <p:oleObj spid="_x0000_s616452" name="Equation" r:id="rId3" imgW="114120" imgH="215640" progId="Equation.3">
              <p:embed/>
            </p:oleObj>
          </a:graphicData>
        </a:graphic>
      </p:graphicFrame>
      <p:graphicFrame>
        <p:nvGraphicFramePr>
          <p:cNvPr id="616453" name="Object 5"/>
          <p:cNvGraphicFramePr>
            <a:graphicFrameLocks noChangeAspect="1"/>
          </p:cNvGraphicFramePr>
          <p:nvPr/>
        </p:nvGraphicFramePr>
        <p:xfrm>
          <a:off x="3262313" y="4008438"/>
          <a:ext cx="2359025" cy="471487"/>
        </p:xfrm>
        <a:graphic>
          <a:graphicData uri="http://schemas.openxmlformats.org/presentationml/2006/ole">
            <p:oleObj spid="_x0000_s616453" name="Equation" r:id="rId4" imgW="1143000" imgH="228600" progId="Equation.3">
              <p:embed/>
            </p:oleObj>
          </a:graphicData>
        </a:graphic>
      </p:graphicFrame>
      <p:pic>
        <p:nvPicPr>
          <p:cNvPr id="616454" name="Picture 6"/>
          <p:cNvPicPr>
            <a:picLocks noChangeAspect="1" noChangeArrowheads="1"/>
          </p:cNvPicPr>
          <p:nvPr/>
        </p:nvPicPr>
        <p:blipFill>
          <a:blip r:embed="rId5" cstate="print"/>
          <a:srcRect/>
          <a:stretch>
            <a:fillRect/>
          </a:stretch>
        </p:blipFill>
        <p:spPr bwMode="auto">
          <a:xfrm>
            <a:off x="960438" y="5013325"/>
            <a:ext cx="7407275" cy="1006475"/>
          </a:xfrm>
          <a:prstGeom prst="rect">
            <a:avLst/>
          </a:prstGeom>
          <a:noFill/>
          <a:ln w="12700">
            <a:noFill/>
            <a:miter lim="800000"/>
            <a:headEnd type="none" w="sm" len="sm"/>
            <a:tailEnd type="none" w="sm" len="sm"/>
          </a:ln>
          <a:effectLst/>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91A566CA-CDF4-432A-AFEE-CF36655CDF1C}" type="slidenum">
              <a:rPr lang="en-GB"/>
              <a:pPr/>
              <a:t>276</a:t>
            </a:fld>
            <a:endParaRPr lang="en-GB"/>
          </a:p>
        </p:txBody>
      </p:sp>
      <p:sp>
        <p:nvSpPr>
          <p:cNvPr id="61747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Components in Series</a:t>
            </a:r>
            <a:endParaRPr lang="en-US" sz="4400">
              <a:solidFill>
                <a:schemeClr val="tx2"/>
              </a:solidFill>
            </a:endParaRPr>
          </a:p>
        </p:txBody>
      </p:sp>
      <p:sp>
        <p:nvSpPr>
          <p:cNvPr id="617475"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6:</a:t>
            </a:r>
            <a:r>
              <a:rPr lang="en-US">
                <a:latin typeface="Arial" charset="0"/>
              </a:rPr>
              <a:t> A module of a satellite monitoring system has 500 components in series. The reliability of each component is 0.999. Find the reliability of the module. If the number of components is reduced to 200, what is the  reliability?</a:t>
            </a:r>
          </a:p>
          <a:p>
            <a:pPr marL="342900" indent="-342900">
              <a:spcBef>
                <a:spcPct val="20000"/>
              </a:spcBef>
              <a:buFontTx/>
              <a:buChar char="•"/>
            </a:pPr>
            <a:endParaRPr lang="en-US" i="1">
              <a:latin typeface="Arial" charset="0"/>
            </a:endParaRPr>
          </a:p>
        </p:txBody>
      </p:sp>
      <p:graphicFrame>
        <p:nvGraphicFramePr>
          <p:cNvPr id="617476" name="Object 4"/>
          <p:cNvGraphicFramePr>
            <a:graphicFrameLocks noChangeAspect="1"/>
          </p:cNvGraphicFramePr>
          <p:nvPr/>
        </p:nvGraphicFramePr>
        <p:xfrm>
          <a:off x="4514850" y="3321050"/>
          <a:ext cx="112713" cy="214313"/>
        </p:xfrm>
        <a:graphic>
          <a:graphicData uri="http://schemas.openxmlformats.org/presentationml/2006/ole">
            <p:oleObj spid="_x0000_s617476" name="Equation" r:id="rId3" imgW="114120" imgH="215640" progId="Equation.3">
              <p:embed/>
            </p:oleObj>
          </a:graphicData>
        </a:graphic>
      </p:graphicFrame>
      <p:graphicFrame>
        <p:nvGraphicFramePr>
          <p:cNvPr id="617477" name="Object 5"/>
          <p:cNvGraphicFramePr>
            <a:graphicFrameLocks noChangeAspect="1"/>
          </p:cNvGraphicFramePr>
          <p:nvPr/>
        </p:nvGraphicFramePr>
        <p:xfrm>
          <a:off x="706438" y="4211638"/>
          <a:ext cx="8026400" cy="949325"/>
        </p:xfrm>
        <a:graphic>
          <a:graphicData uri="http://schemas.openxmlformats.org/presentationml/2006/ole">
            <p:oleObj spid="_x0000_s617477" name="Equation" r:id="rId4" imgW="4051080" imgH="482400" progId="Equation.3">
              <p:embed/>
            </p:oleObj>
          </a:graphicData>
        </a:graphic>
      </p:graphicFrame>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EFF75FC3-D2E4-441B-9D6C-D4DA766D5C70}" type="slidenum">
              <a:rPr lang="en-GB"/>
              <a:pPr/>
              <a:t>277</a:t>
            </a:fld>
            <a:endParaRPr lang="en-GB"/>
          </a:p>
        </p:txBody>
      </p:sp>
      <p:sp>
        <p:nvSpPr>
          <p:cNvPr id="61849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Components in Parallel</a:t>
            </a:r>
            <a:endParaRPr lang="en-US" sz="4400">
              <a:solidFill>
                <a:schemeClr val="tx2"/>
              </a:solidFill>
            </a:endParaRPr>
          </a:p>
        </p:txBody>
      </p:sp>
      <p:sp>
        <p:nvSpPr>
          <p:cNvPr id="618499" name="Rectangle 3"/>
          <p:cNvSpPr>
            <a:spLocks noChangeArrowheads="1"/>
          </p:cNvSpPr>
          <p:nvPr/>
        </p:nvSpPr>
        <p:spPr bwMode="auto">
          <a:xfrm>
            <a:off x="685800" y="1981200"/>
            <a:ext cx="403542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 components are in parallel, the system operates if any component operates</a:t>
            </a:r>
          </a:p>
          <a:p>
            <a:pPr marL="342900" indent="-342900">
              <a:spcBef>
                <a:spcPct val="20000"/>
              </a:spcBef>
              <a:buFontTx/>
              <a:buChar char="•"/>
            </a:pPr>
            <a:r>
              <a:rPr lang="en-US">
                <a:latin typeface="Arial" charset="0"/>
              </a:rPr>
              <a:t>If there are </a:t>
            </a:r>
            <a:r>
              <a:rPr lang="en-US" i="1">
                <a:latin typeface="Arial" charset="0"/>
              </a:rPr>
              <a:t>n</a:t>
            </a:r>
            <a:r>
              <a:rPr lang="en-US">
                <a:latin typeface="Arial" charset="0"/>
              </a:rPr>
              <a:t> components in parallel, where the reliability of the </a:t>
            </a:r>
            <a:r>
              <a:rPr lang="en-US" i="1">
                <a:latin typeface="Arial" charset="0"/>
              </a:rPr>
              <a:t>i-</a:t>
            </a:r>
            <a:r>
              <a:rPr lang="en-US">
                <a:latin typeface="Arial" charset="0"/>
              </a:rPr>
              <a:t>th component is denoted by </a:t>
            </a:r>
            <a:r>
              <a:rPr lang="en-US" i="1">
                <a:latin typeface="Arial" charset="0"/>
              </a:rPr>
              <a:t>r</a:t>
            </a:r>
            <a:r>
              <a:rPr lang="en-US" i="1" baseline="-25000">
                <a:latin typeface="Arial" charset="0"/>
              </a:rPr>
              <a:t>i</a:t>
            </a:r>
            <a:r>
              <a:rPr lang="en-US">
                <a:latin typeface="Arial" charset="0"/>
              </a:rPr>
              <a:t> , the system reliability is </a:t>
            </a:r>
          </a:p>
        </p:txBody>
      </p:sp>
      <p:graphicFrame>
        <p:nvGraphicFramePr>
          <p:cNvPr id="618500" name="Object 4"/>
          <p:cNvGraphicFramePr>
            <a:graphicFrameLocks noChangeAspect="1"/>
          </p:cNvGraphicFramePr>
          <p:nvPr/>
        </p:nvGraphicFramePr>
        <p:xfrm>
          <a:off x="838200" y="5734050"/>
          <a:ext cx="3924300" cy="487363"/>
        </p:xfrm>
        <a:graphic>
          <a:graphicData uri="http://schemas.openxmlformats.org/presentationml/2006/ole">
            <p:oleObj spid="_x0000_s618500" name="Equation" r:id="rId3" imgW="1930320" imgH="241200" progId="Equation.3">
              <p:embed/>
            </p:oleObj>
          </a:graphicData>
        </a:graphic>
      </p:graphicFrame>
      <p:pic>
        <p:nvPicPr>
          <p:cNvPr id="618501" name="Picture 5"/>
          <p:cNvPicPr>
            <a:picLocks noChangeAspect="1" noChangeArrowheads="1"/>
          </p:cNvPicPr>
          <p:nvPr/>
        </p:nvPicPr>
        <p:blipFill>
          <a:blip r:embed="rId4" cstate="print"/>
          <a:srcRect/>
          <a:stretch>
            <a:fillRect/>
          </a:stretch>
        </p:blipFill>
        <p:spPr bwMode="auto">
          <a:xfrm>
            <a:off x="5237163" y="1635125"/>
            <a:ext cx="3749675" cy="4664075"/>
          </a:xfrm>
          <a:prstGeom prst="rect">
            <a:avLst/>
          </a:prstGeom>
          <a:noFill/>
          <a:ln w="12700">
            <a:noFill/>
            <a:miter lim="800000"/>
            <a:headEnd type="none" w="sm" len="sm"/>
            <a:tailEnd type="none" w="sm" len="sm"/>
          </a:ln>
          <a:effectLst/>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4AE2A8F7-F90E-42C2-9325-AE0E96F18F28}" type="slidenum">
              <a:rPr lang="en-GB"/>
              <a:pPr/>
              <a:t>278</a:t>
            </a:fld>
            <a:endParaRPr lang="en-GB"/>
          </a:p>
        </p:txBody>
      </p:sp>
      <p:sp>
        <p:nvSpPr>
          <p:cNvPr id="61952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Components in Parallel</a:t>
            </a:r>
            <a:endParaRPr lang="en-US" sz="4400">
              <a:solidFill>
                <a:schemeClr val="tx2"/>
              </a:solidFill>
            </a:endParaRPr>
          </a:p>
        </p:txBody>
      </p:sp>
      <p:sp>
        <p:nvSpPr>
          <p:cNvPr id="61952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7:</a:t>
            </a:r>
            <a:r>
              <a:rPr lang="en-US">
                <a:latin typeface="Arial" charset="0"/>
              </a:rPr>
              <a:t> Find the reliability of a system with three components, A, B, and C in parallel. The reliabilities of A, B, and C are 0.95, 0.92, and 0.90, respectively.</a:t>
            </a:r>
          </a:p>
          <a:p>
            <a:pPr marL="342900" indent="-342900">
              <a:spcBef>
                <a:spcPct val="20000"/>
              </a:spcBef>
              <a:buFontTx/>
              <a:buChar char="•"/>
            </a:pPr>
            <a:endParaRPr lang="en-US" i="1">
              <a:latin typeface="Arial" charset="0"/>
            </a:endParaRPr>
          </a:p>
        </p:txBody>
      </p:sp>
      <p:graphicFrame>
        <p:nvGraphicFramePr>
          <p:cNvPr id="619524" name="Object 4"/>
          <p:cNvGraphicFramePr>
            <a:graphicFrameLocks noChangeAspect="1"/>
          </p:cNvGraphicFramePr>
          <p:nvPr/>
        </p:nvGraphicFramePr>
        <p:xfrm>
          <a:off x="4514850" y="3321050"/>
          <a:ext cx="112713" cy="214313"/>
        </p:xfrm>
        <a:graphic>
          <a:graphicData uri="http://schemas.openxmlformats.org/presentationml/2006/ole">
            <p:oleObj spid="_x0000_s619524" name="Equation" r:id="rId3" imgW="114120" imgH="215640" progId="Equation.3">
              <p:embed/>
            </p:oleObj>
          </a:graphicData>
        </a:graphic>
      </p:graphicFrame>
      <p:graphicFrame>
        <p:nvGraphicFramePr>
          <p:cNvPr id="619525" name="Object 5"/>
          <p:cNvGraphicFramePr>
            <a:graphicFrameLocks noChangeAspect="1"/>
          </p:cNvGraphicFramePr>
          <p:nvPr/>
        </p:nvGraphicFramePr>
        <p:xfrm>
          <a:off x="2484438" y="3467100"/>
          <a:ext cx="4503737" cy="1325563"/>
        </p:xfrm>
        <a:graphic>
          <a:graphicData uri="http://schemas.openxmlformats.org/presentationml/2006/ole">
            <p:oleObj spid="_x0000_s619525" name="Equation" r:id="rId4" imgW="2273040" imgH="672840" progId="Equation.3">
              <p:embed/>
            </p:oleObj>
          </a:graphicData>
        </a:graphic>
      </p:graphicFrame>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2"/>
          </p:nvPr>
        </p:nvSpPr>
        <p:spPr/>
        <p:txBody>
          <a:bodyPr/>
          <a:lstStyle/>
          <a:p>
            <a:fld id="{94608445-06A1-4A2C-BA52-70B99D57F5A2}" type="slidenum">
              <a:rPr lang="en-GB"/>
              <a:pPr/>
              <a:t>279</a:t>
            </a:fld>
            <a:endParaRPr lang="en-GB"/>
          </a:p>
        </p:txBody>
      </p:sp>
      <p:sp>
        <p:nvSpPr>
          <p:cNvPr id="62054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Redundant Systems and </a:t>
            </a:r>
            <a:br>
              <a:rPr lang="en-US" sz="2800" b="1">
                <a:solidFill>
                  <a:schemeClr val="tx2"/>
                </a:solidFill>
                <a:latin typeface="Arial" charset="0"/>
              </a:rPr>
            </a:br>
            <a:r>
              <a:rPr lang="en-US" sz="2800" b="1">
                <a:solidFill>
                  <a:schemeClr val="tx2"/>
                </a:solidFill>
                <a:latin typeface="Arial" charset="0"/>
              </a:rPr>
              <a:t>Backup Components</a:t>
            </a:r>
            <a:endParaRPr lang="en-US" sz="4400">
              <a:solidFill>
                <a:schemeClr val="tx2"/>
              </a:solidFill>
            </a:endParaRPr>
          </a:p>
        </p:txBody>
      </p:sp>
      <p:sp>
        <p:nvSpPr>
          <p:cNvPr id="620547" name="Rectangle 3"/>
          <p:cNvSpPr>
            <a:spLocks noChangeArrowheads="1"/>
          </p:cNvSpPr>
          <p:nvPr/>
        </p:nvSpPr>
        <p:spPr bwMode="auto">
          <a:xfrm>
            <a:off x="685800" y="1981200"/>
            <a:ext cx="403542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a system contains a backup or spare components, it can be treated as the one with components in parallel.The following formula</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pPr>
            <a:r>
              <a:rPr lang="en-US">
                <a:latin typeface="Arial" charset="0"/>
              </a:rPr>
              <a:t>     is equivalent to</a:t>
            </a:r>
          </a:p>
        </p:txBody>
      </p:sp>
      <p:pic>
        <p:nvPicPr>
          <p:cNvPr id="620548" name="Picture 4"/>
          <p:cNvPicPr>
            <a:picLocks noChangeAspect="1" noChangeArrowheads="1"/>
          </p:cNvPicPr>
          <p:nvPr/>
        </p:nvPicPr>
        <p:blipFill>
          <a:blip r:embed="rId3" cstate="print"/>
          <a:srcRect/>
          <a:stretch>
            <a:fillRect/>
          </a:stretch>
        </p:blipFill>
        <p:spPr bwMode="auto">
          <a:xfrm>
            <a:off x="4837113" y="2085975"/>
            <a:ext cx="3749675" cy="2835275"/>
          </a:xfrm>
          <a:prstGeom prst="rect">
            <a:avLst/>
          </a:prstGeom>
          <a:noFill/>
          <a:ln w="12700">
            <a:noFill/>
            <a:miter lim="800000"/>
            <a:headEnd type="none" w="sm" len="sm"/>
            <a:tailEnd type="none" w="sm" len="sm"/>
          </a:ln>
          <a:effectLst/>
        </p:spPr>
      </p:pic>
      <p:graphicFrame>
        <p:nvGraphicFramePr>
          <p:cNvPr id="620549" name="Object 5"/>
          <p:cNvGraphicFramePr>
            <a:graphicFrameLocks noChangeAspect="1"/>
          </p:cNvGraphicFramePr>
          <p:nvPr/>
        </p:nvGraphicFramePr>
        <p:xfrm>
          <a:off x="1474788" y="4840288"/>
          <a:ext cx="2298700" cy="481012"/>
        </p:xfrm>
        <a:graphic>
          <a:graphicData uri="http://schemas.openxmlformats.org/presentationml/2006/ole">
            <p:oleObj spid="_x0000_s620549" name="Equation" r:id="rId4" imgW="1091880" imgH="228600" progId="Equation.3">
              <p:embed/>
            </p:oleObj>
          </a:graphicData>
        </a:graphic>
      </p:graphicFrame>
      <p:graphicFrame>
        <p:nvGraphicFramePr>
          <p:cNvPr id="620550" name="Object 6"/>
          <p:cNvGraphicFramePr>
            <a:graphicFrameLocks noChangeAspect="1"/>
          </p:cNvGraphicFramePr>
          <p:nvPr/>
        </p:nvGraphicFramePr>
        <p:xfrm>
          <a:off x="1455738" y="5988050"/>
          <a:ext cx="2859087" cy="503238"/>
        </p:xfrm>
        <a:graphic>
          <a:graphicData uri="http://schemas.openxmlformats.org/presentationml/2006/ole">
            <p:oleObj spid="_x0000_s620550" name="Equation" r:id="rId5" imgW="1358640" imgH="24120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Zástupný symbol pro číslo snímku 5"/>
          <p:cNvSpPr>
            <a:spLocks noGrp="1"/>
          </p:cNvSpPr>
          <p:nvPr>
            <p:ph type="sldNum" sz="quarter" idx="12"/>
          </p:nvPr>
        </p:nvSpPr>
        <p:spPr/>
        <p:txBody>
          <a:bodyPr/>
          <a:lstStyle/>
          <a:p>
            <a:fld id="{2D44F48A-8CDE-409D-A900-CB6001AECB1B}" type="slidenum">
              <a:rPr lang="en-GB"/>
              <a:pPr/>
              <a:t>28</a:t>
            </a:fld>
            <a:endParaRPr lang="en-GB"/>
          </a:p>
        </p:txBody>
      </p:sp>
      <p:grpSp>
        <p:nvGrpSpPr>
          <p:cNvPr id="339970" name="Group 2"/>
          <p:cNvGrpSpPr>
            <a:grpSpLocks/>
          </p:cNvGrpSpPr>
          <p:nvPr/>
        </p:nvGrpSpPr>
        <p:grpSpPr bwMode="auto">
          <a:xfrm>
            <a:off x="471488" y="1462088"/>
            <a:ext cx="7059612" cy="5133975"/>
            <a:chOff x="297" y="921"/>
            <a:chExt cx="4447" cy="3234"/>
          </a:xfrm>
        </p:grpSpPr>
        <p:sp>
          <p:nvSpPr>
            <p:cNvPr id="339971" name="Rectangle 3"/>
            <p:cNvSpPr>
              <a:spLocks noChangeArrowheads="1"/>
            </p:cNvSpPr>
            <p:nvPr/>
          </p:nvSpPr>
          <p:spPr bwMode="auto">
            <a:xfrm>
              <a:off x="297" y="921"/>
              <a:ext cx="114" cy="402"/>
            </a:xfrm>
            <a:prstGeom prst="rect">
              <a:avLst/>
            </a:prstGeom>
            <a:noFill/>
            <a:ln w="12700">
              <a:noFill/>
              <a:miter lim="800000"/>
              <a:headEnd/>
              <a:tailEnd/>
            </a:ln>
            <a:effectLst/>
          </p:spPr>
          <p:txBody>
            <a:bodyPr wrap="none" lIns="90488" tIns="44450" rIns="90488" bIns="44450">
              <a:spAutoFit/>
            </a:bodyPr>
            <a:lstStyle/>
            <a:p>
              <a:pPr defTabSz="762000"/>
              <a:endParaRPr lang="en-US" sz="3600" b="1" i="1">
                <a:effectLst>
                  <a:outerShdw blurRad="38100" dist="38100" dir="2700000" algn="tl">
                    <a:srgbClr val="C0C0C0"/>
                  </a:outerShdw>
                </a:effectLst>
                <a:latin typeface="Arial" charset="0"/>
              </a:endParaRPr>
            </a:p>
          </p:txBody>
        </p:sp>
        <p:grpSp>
          <p:nvGrpSpPr>
            <p:cNvPr id="339972" name="Group 4"/>
            <p:cNvGrpSpPr>
              <a:grpSpLocks/>
            </p:cNvGrpSpPr>
            <p:nvPr/>
          </p:nvGrpSpPr>
          <p:grpSpPr bwMode="auto">
            <a:xfrm>
              <a:off x="1052" y="1300"/>
              <a:ext cx="3692" cy="2855"/>
              <a:chOff x="1052" y="1300"/>
              <a:chExt cx="3692" cy="2855"/>
            </a:xfrm>
          </p:grpSpPr>
          <p:grpSp>
            <p:nvGrpSpPr>
              <p:cNvPr id="339973" name="Group 5"/>
              <p:cNvGrpSpPr>
                <a:grpSpLocks/>
              </p:cNvGrpSpPr>
              <p:nvPr/>
            </p:nvGrpSpPr>
            <p:grpSpPr bwMode="auto">
              <a:xfrm>
                <a:off x="2245" y="3549"/>
                <a:ext cx="642" cy="317"/>
                <a:chOff x="2245" y="3549"/>
                <a:chExt cx="642" cy="317"/>
              </a:xfrm>
            </p:grpSpPr>
            <p:sp>
              <p:nvSpPr>
                <p:cNvPr id="339974" name="Freeform 6"/>
                <p:cNvSpPr>
                  <a:spLocks/>
                </p:cNvSpPr>
                <p:nvPr/>
              </p:nvSpPr>
              <p:spPr bwMode="auto">
                <a:xfrm>
                  <a:off x="2245" y="3833"/>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39975" name="Freeform 7"/>
                <p:cNvSpPr>
                  <a:spLocks/>
                </p:cNvSpPr>
                <p:nvPr/>
              </p:nvSpPr>
              <p:spPr bwMode="auto">
                <a:xfrm>
                  <a:off x="2245" y="3802"/>
                  <a:ext cx="642" cy="32"/>
                </a:xfrm>
                <a:custGeom>
                  <a:avLst/>
                  <a:gdLst/>
                  <a:ahLst/>
                  <a:cxnLst>
                    <a:cxn ang="0">
                      <a:pos x="0" y="31"/>
                    </a:cxn>
                    <a:cxn ang="0">
                      <a:pos x="0" y="0"/>
                    </a:cxn>
                    <a:cxn ang="0">
                      <a:pos x="641" y="0"/>
                    </a:cxn>
                    <a:cxn ang="0">
                      <a:pos x="641" y="31"/>
                    </a:cxn>
                    <a:cxn ang="0">
                      <a:pos x="0" y="31"/>
                    </a:cxn>
                  </a:cxnLst>
                  <a:rect l="0" t="0" r="r" b="b"/>
                  <a:pathLst>
                    <a:path w="642" h="32">
                      <a:moveTo>
                        <a:pt x="0" y="31"/>
                      </a:moveTo>
                      <a:lnTo>
                        <a:pt x="0" y="0"/>
                      </a:lnTo>
                      <a:lnTo>
                        <a:pt x="641" y="0"/>
                      </a:lnTo>
                      <a:lnTo>
                        <a:pt x="641" y="31"/>
                      </a:lnTo>
                      <a:lnTo>
                        <a:pt x="0" y="31"/>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39976" name="Freeform 8"/>
                <p:cNvSpPr>
                  <a:spLocks/>
                </p:cNvSpPr>
                <p:nvPr/>
              </p:nvSpPr>
              <p:spPr bwMode="auto">
                <a:xfrm>
                  <a:off x="2245" y="3769"/>
                  <a:ext cx="642" cy="34"/>
                </a:xfrm>
                <a:custGeom>
                  <a:avLst/>
                  <a:gdLst/>
                  <a:ahLst/>
                  <a:cxnLst>
                    <a:cxn ang="0">
                      <a:pos x="0" y="33"/>
                    </a:cxn>
                    <a:cxn ang="0">
                      <a:pos x="0" y="0"/>
                    </a:cxn>
                    <a:cxn ang="0">
                      <a:pos x="641" y="0"/>
                    </a:cxn>
                    <a:cxn ang="0">
                      <a:pos x="641" y="33"/>
                    </a:cxn>
                    <a:cxn ang="0">
                      <a:pos x="0" y="33"/>
                    </a:cxn>
                  </a:cxnLst>
                  <a:rect l="0" t="0" r="r" b="b"/>
                  <a:pathLst>
                    <a:path w="642" h="34">
                      <a:moveTo>
                        <a:pt x="0" y="33"/>
                      </a:moveTo>
                      <a:lnTo>
                        <a:pt x="0" y="0"/>
                      </a:lnTo>
                      <a:lnTo>
                        <a:pt x="641" y="0"/>
                      </a:lnTo>
                      <a:lnTo>
                        <a:pt x="641" y="33"/>
                      </a:lnTo>
                      <a:lnTo>
                        <a:pt x="0" y="33"/>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39977" name="Freeform 9"/>
                <p:cNvSpPr>
                  <a:spLocks/>
                </p:cNvSpPr>
                <p:nvPr/>
              </p:nvSpPr>
              <p:spPr bwMode="auto">
                <a:xfrm>
                  <a:off x="2245" y="3737"/>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77D6D6"/>
                </a:solidFill>
                <a:ln w="12700" cap="rnd" cmpd="sng">
                  <a:noFill/>
                  <a:prstDash val="solid"/>
                  <a:round/>
                  <a:headEnd type="none" w="med" len="med"/>
                  <a:tailEnd type="none" w="med" len="med"/>
                </a:ln>
                <a:effectLst/>
              </p:spPr>
              <p:txBody>
                <a:bodyPr/>
                <a:lstStyle/>
                <a:p>
                  <a:endParaRPr lang="cs-CZ"/>
                </a:p>
              </p:txBody>
            </p:sp>
            <p:sp>
              <p:nvSpPr>
                <p:cNvPr id="339978" name="Freeform 10"/>
                <p:cNvSpPr>
                  <a:spLocks/>
                </p:cNvSpPr>
                <p:nvPr/>
              </p:nvSpPr>
              <p:spPr bwMode="auto">
                <a:xfrm>
                  <a:off x="2245" y="3706"/>
                  <a:ext cx="642" cy="32"/>
                </a:xfrm>
                <a:custGeom>
                  <a:avLst/>
                  <a:gdLst/>
                  <a:ahLst/>
                  <a:cxnLst>
                    <a:cxn ang="0">
                      <a:pos x="0" y="31"/>
                    </a:cxn>
                    <a:cxn ang="0">
                      <a:pos x="0" y="0"/>
                    </a:cxn>
                    <a:cxn ang="0">
                      <a:pos x="641" y="0"/>
                    </a:cxn>
                    <a:cxn ang="0">
                      <a:pos x="641" y="31"/>
                    </a:cxn>
                    <a:cxn ang="0">
                      <a:pos x="0" y="31"/>
                    </a:cxn>
                  </a:cxnLst>
                  <a:rect l="0" t="0" r="r" b="b"/>
                  <a:pathLst>
                    <a:path w="642" h="32">
                      <a:moveTo>
                        <a:pt x="0" y="31"/>
                      </a:moveTo>
                      <a:lnTo>
                        <a:pt x="0" y="0"/>
                      </a:lnTo>
                      <a:lnTo>
                        <a:pt x="641" y="0"/>
                      </a:lnTo>
                      <a:lnTo>
                        <a:pt x="641" y="31"/>
                      </a:lnTo>
                      <a:lnTo>
                        <a:pt x="0" y="31"/>
                      </a:lnTo>
                    </a:path>
                  </a:pathLst>
                </a:custGeom>
                <a:solidFill>
                  <a:srgbClr val="63D0D0"/>
                </a:solidFill>
                <a:ln w="12700" cap="rnd" cmpd="sng">
                  <a:noFill/>
                  <a:prstDash val="solid"/>
                  <a:round/>
                  <a:headEnd type="none" w="med" len="med"/>
                  <a:tailEnd type="none" w="med" len="med"/>
                </a:ln>
                <a:effectLst/>
              </p:spPr>
              <p:txBody>
                <a:bodyPr/>
                <a:lstStyle/>
                <a:p>
                  <a:endParaRPr lang="cs-CZ"/>
                </a:p>
              </p:txBody>
            </p:sp>
            <p:sp>
              <p:nvSpPr>
                <p:cNvPr id="339979" name="Freeform 11"/>
                <p:cNvSpPr>
                  <a:spLocks/>
                </p:cNvSpPr>
                <p:nvPr/>
              </p:nvSpPr>
              <p:spPr bwMode="auto">
                <a:xfrm>
                  <a:off x="2245" y="3674"/>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4FCACA"/>
                </a:solidFill>
                <a:ln w="12700" cap="rnd" cmpd="sng">
                  <a:noFill/>
                  <a:prstDash val="solid"/>
                  <a:round/>
                  <a:headEnd type="none" w="med" len="med"/>
                  <a:tailEnd type="none" w="med" len="med"/>
                </a:ln>
                <a:effectLst/>
              </p:spPr>
              <p:txBody>
                <a:bodyPr/>
                <a:lstStyle/>
                <a:p>
                  <a:endParaRPr lang="cs-CZ"/>
                </a:p>
              </p:txBody>
            </p:sp>
            <p:sp>
              <p:nvSpPr>
                <p:cNvPr id="339980" name="Freeform 12"/>
                <p:cNvSpPr>
                  <a:spLocks/>
                </p:cNvSpPr>
                <p:nvPr/>
              </p:nvSpPr>
              <p:spPr bwMode="auto">
                <a:xfrm>
                  <a:off x="2245" y="3642"/>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3BC4C4"/>
                </a:solidFill>
                <a:ln w="12700" cap="rnd" cmpd="sng">
                  <a:noFill/>
                  <a:prstDash val="solid"/>
                  <a:round/>
                  <a:headEnd type="none" w="med" len="med"/>
                  <a:tailEnd type="none" w="med" len="med"/>
                </a:ln>
                <a:effectLst/>
              </p:spPr>
              <p:txBody>
                <a:bodyPr/>
                <a:lstStyle/>
                <a:p>
                  <a:endParaRPr lang="cs-CZ"/>
                </a:p>
              </p:txBody>
            </p:sp>
            <p:sp>
              <p:nvSpPr>
                <p:cNvPr id="339981" name="Freeform 13"/>
                <p:cNvSpPr>
                  <a:spLocks/>
                </p:cNvSpPr>
                <p:nvPr/>
              </p:nvSpPr>
              <p:spPr bwMode="auto">
                <a:xfrm>
                  <a:off x="2245" y="3614"/>
                  <a:ext cx="642" cy="32"/>
                </a:xfrm>
                <a:custGeom>
                  <a:avLst/>
                  <a:gdLst/>
                  <a:ahLst/>
                  <a:cxnLst>
                    <a:cxn ang="0">
                      <a:pos x="0" y="31"/>
                    </a:cxn>
                    <a:cxn ang="0">
                      <a:pos x="0" y="0"/>
                    </a:cxn>
                    <a:cxn ang="0">
                      <a:pos x="641" y="0"/>
                    </a:cxn>
                    <a:cxn ang="0">
                      <a:pos x="641" y="31"/>
                    </a:cxn>
                    <a:cxn ang="0">
                      <a:pos x="0" y="31"/>
                    </a:cxn>
                  </a:cxnLst>
                  <a:rect l="0" t="0" r="r" b="b"/>
                  <a:pathLst>
                    <a:path w="642" h="32">
                      <a:moveTo>
                        <a:pt x="0" y="31"/>
                      </a:moveTo>
                      <a:lnTo>
                        <a:pt x="0" y="0"/>
                      </a:lnTo>
                      <a:lnTo>
                        <a:pt x="641" y="0"/>
                      </a:lnTo>
                      <a:lnTo>
                        <a:pt x="641" y="31"/>
                      </a:lnTo>
                      <a:lnTo>
                        <a:pt x="0" y="31"/>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39982" name="Freeform 14"/>
                <p:cNvSpPr>
                  <a:spLocks/>
                </p:cNvSpPr>
                <p:nvPr/>
              </p:nvSpPr>
              <p:spPr bwMode="auto">
                <a:xfrm>
                  <a:off x="2245" y="3581"/>
                  <a:ext cx="642" cy="34"/>
                </a:xfrm>
                <a:custGeom>
                  <a:avLst/>
                  <a:gdLst/>
                  <a:ahLst/>
                  <a:cxnLst>
                    <a:cxn ang="0">
                      <a:pos x="0" y="33"/>
                    </a:cxn>
                    <a:cxn ang="0">
                      <a:pos x="0" y="0"/>
                    </a:cxn>
                    <a:cxn ang="0">
                      <a:pos x="641" y="0"/>
                    </a:cxn>
                    <a:cxn ang="0">
                      <a:pos x="641" y="33"/>
                    </a:cxn>
                    <a:cxn ang="0">
                      <a:pos x="0" y="33"/>
                    </a:cxn>
                  </a:cxnLst>
                  <a:rect l="0" t="0" r="r" b="b"/>
                  <a:pathLst>
                    <a:path w="642" h="34">
                      <a:moveTo>
                        <a:pt x="0" y="33"/>
                      </a:moveTo>
                      <a:lnTo>
                        <a:pt x="0" y="0"/>
                      </a:lnTo>
                      <a:lnTo>
                        <a:pt x="641" y="0"/>
                      </a:lnTo>
                      <a:lnTo>
                        <a:pt x="641" y="33"/>
                      </a:lnTo>
                      <a:lnTo>
                        <a:pt x="0" y="33"/>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39983" name="Freeform 15"/>
                <p:cNvSpPr>
                  <a:spLocks/>
                </p:cNvSpPr>
                <p:nvPr/>
              </p:nvSpPr>
              <p:spPr bwMode="auto">
                <a:xfrm>
                  <a:off x="2245" y="3549"/>
                  <a:ext cx="642" cy="33"/>
                </a:xfrm>
                <a:custGeom>
                  <a:avLst/>
                  <a:gdLst/>
                  <a:ahLst/>
                  <a:cxnLst>
                    <a:cxn ang="0">
                      <a:pos x="0" y="32"/>
                    </a:cxn>
                    <a:cxn ang="0">
                      <a:pos x="0" y="0"/>
                    </a:cxn>
                    <a:cxn ang="0">
                      <a:pos x="641" y="0"/>
                    </a:cxn>
                    <a:cxn ang="0">
                      <a:pos x="641" y="32"/>
                    </a:cxn>
                    <a:cxn ang="0">
                      <a:pos x="0" y="32"/>
                    </a:cxn>
                  </a:cxnLst>
                  <a:rect l="0" t="0" r="r" b="b"/>
                  <a:pathLst>
                    <a:path w="642" h="33">
                      <a:moveTo>
                        <a:pt x="0" y="32"/>
                      </a:moveTo>
                      <a:lnTo>
                        <a:pt x="0" y="0"/>
                      </a:lnTo>
                      <a:lnTo>
                        <a:pt x="641" y="0"/>
                      </a:lnTo>
                      <a:lnTo>
                        <a:pt x="641" y="32"/>
                      </a:lnTo>
                      <a:lnTo>
                        <a:pt x="0" y="32"/>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grpSp>
            <p:nvGrpSpPr>
              <p:cNvPr id="339984" name="Group 16"/>
              <p:cNvGrpSpPr>
                <a:grpSpLocks/>
              </p:cNvGrpSpPr>
              <p:nvPr/>
            </p:nvGrpSpPr>
            <p:grpSpPr bwMode="auto">
              <a:xfrm>
                <a:off x="1619" y="2239"/>
                <a:ext cx="627" cy="1629"/>
                <a:chOff x="1619" y="2239"/>
                <a:chExt cx="627" cy="1629"/>
              </a:xfrm>
            </p:grpSpPr>
            <p:sp>
              <p:nvSpPr>
                <p:cNvPr id="339985" name="Freeform 17"/>
                <p:cNvSpPr>
                  <a:spLocks/>
                </p:cNvSpPr>
                <p:nvPr/>
              </p:nvSpPr>
              <p:spPr bwMode="auto">
                <a:xfrm>
                  <a:off x="1619" y="3831"/>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39986" name="Freeform 18"/>
                <p:cNvSpPr>
                  <a:spLocks/>
                </p:cNvSpPr>
                <p:nvPr/>
              </p:nvSpPr>
              <p:spPr bwMode="auto">
                <a:xfrm>
                  <a:off x="1619" y="3794"/>
                  <a:ext cx="627" cy="45"/>
                </a:xfrm>
                <a:custGeom>
                  <a:avLst/>
                  <a:gdLst/>
                  <a:ahLst/>
                  <a:cxnLst>
                    <a:cxn ang="0">
                      <a:pos x="0" y="44"/>
                    </a:cxn>
                    <a:cxn ang="0">
                      <a:pos x="0" y="0"/>
                    </a:cxn>
                    <a:cxn ang="0">
                      <a:pos x="626" y="0"/>
                    </a:cxn>
                    <a:cxn ang="0">
                      <a:pos x="626" y="44"/>
                    </a:cxn>
                    <a:cxn ang="0">
                      <a:pos x="0" y="44"/>
                    </a:cxn>
                  </a:cxnLst>
                  <a:rect l="0" t="0" r="r" b="b"/>
                  <a:pathLst>
                    <a:path w="627" h="45">
                      <a:moveTo>
                        <a:pt x="0" y="44"/>
                      </a:moveTo>
                      <a:lnTo>
                        <a:pt x="0" y="0"/>
                      </a:lnTo>
                      <a:lnTo>
                        <a:pt x="626" y="0"/>
                      </a:lnTo>
                      <a:lnTo>
                        <a:pt x="626" y="44"/>
                      </a:lnTo>
                      <a:lnTo>
                        <a:pt x="0" y="44"/>
                      </a:lnTo>
                    </a:path>
                  </a:pathLst>
                </a:custGeom>
                <a:solidFill>
                  <a:srgbClr val="AEE7E7"/>
                </a:solidFill>
                <a:ln w="12700" cap="rnd" cmpd="sng">
                  <a:noFill/>
                  <a:prstDash val="solid"/>
                  <a:round/>
                  <a:headEnd type="none" w="med" len="med"/>
                  <a:tailEnd type="none" w="med" len="med"/>
                </a:ln>
                <a:effectLst/>
              </p:spPr>
              <p:txBody>
                <a:bodyPr/>
                <a:lstStyle/>
                <a:p>
                  <a:endParaRPr lang="cs-CZ"/>
                </a:p>
              </p:txBody>
            </p:sp>
            <p:sp>
              <p:nvSpPr>
                <p:cNvPr id="339987" name="Freeform 19"/>
                <p:cNvSpPr>
                  <a:spLocks/>
                </p:cNvSpPr>
                <p:nvPr/>
              </p:nvSpPr>
              <p:spPr bwMode="auto">
                <a:xfrm>
                  <a:off x="1619" y="3764"/>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A9E5E5"/>
                </a:solidFill>
                <a:ln w="12700" cap="rnd" cmpd="sng">
                  <a:noFill/>
                  <a:prstDash val="solid"/>
                  <a:round/>
                  <a:headEnd type="none" w="med" len="med"/>
                  <a:tailEnd type="none" w="med" len="med"/>
                </a:ln>
                <a:effectLst/>
              </p:spPr>
              <p:txBody>
                <a:bodyPr/>
                <a:lstStyle/>
                <a:p>
                  <a:endParaRPr lang="cs-CZ"/>
                </a:p>
              </p:txBody>
            </p:sp>
            <p:sp>
              <p:nvSpPr>
                <p:cNvPr id="339988" name="Freeform 20"/>
                <p:cNvSpPr>
                  <a:spLocks/>
                </p:cNvSpPr>
                <p:nvPr/>
              </p:nvSpPr>
              <p:spPr bwMode="auto">
                <a:xfrm>
                  <a:off x="1619" y="3729"/>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A7E5E5"/>
                </a:solidFill>
                <a:ln w="12700" cap="rnd" cmpd="sng">
                  <a:noFill/>
                  <a:prstDash val="solid"/>
                  <a:round/>
                  <a:headEnd type="none" w="med" len="med"/>
                  <a:tailEnd type="none" w="med" len="med"/>
                </a:ln>
                <a:effectLst/>
              </p:spPr>
              <p:txBody>
                <a:bodyPr/>
                <a:lstStyle/>
                <a:p>
                  <a:endParaRPr lang="cs-CZ"/>
                </a:p>
              </p:txBody>
            </p:sp>
            <p:sp>
              <p:nvSpPr>
                <p:cNvPr id="339989" name="Freeform 21"/>
                <p:cNvSpPr>
                  <a:spLocks/>
                </p:cNvSpPr>
                <p:nvPr/>
              </p:nvSpPr>
              <p:spPr bwMode="auto">
                <a:xfrm>
                  <a:off x="1619" y="3689"/>
                  <a:ext cx="627" cy="44"/>
                </a:xfrm>
                <a:custGeom>
                  <a:avLst/>
                  <a:gdLst/>
                  <a:ahLst/>
                  <a:cxnLst>
                    <a:cxn ang="0">
                      <a:pos x="0" y="43"/>
                    </a:cxn>
                    <a:cxn ang="0">
                      <a:pos x="0" y="0"/>
                    </a:cxn>
                    <a:cxn ang="0">
                      <a:pos x="626" y="0"/>
                    </a:cxn>
                    <a:cxn ang="0">
                      <a:pos x="626" y="43"/>
                    </a:cxn>
                    <a:cxn ang="0">
                      <a:pos x="0" y="43"/>
                    </a:cxn>
                  </a:cxnLst>
                  <a:rect l="0" t="0" r="r" b="b"/>
                  <a:pathLst>
                    <a:path w="627" h="44">
                      <a:moveTo>
                        <a:pt x="0" y="43"/>
                      </a:moveTo>
                      <a:lnTo>
                        <a:pt x="0" y="0"/>
                      </a:lnTo>
                      <a:lnTo>
                        <a:pt x="626" y="0"/>
                      </a:lnTo>
                      <a:lnTo>
                        <a:pt x="626" y="43"/>
                      </a:lnTo>
                      <a:lnTo>
                        <a:pt x="0" y="43"/>
                      </a:lnTo>
                    </a:path>
                  </a:pathLst>
                </a:custGeom>
                <a:solidFill>
                  <a:srgbClr val="A2E3E3"/>
                </a:solidFill>
                <a:ln w="12700" cap="rnd" cmpd="sng">
                  <a:noFill/>
                  <a:prstDash val="solid"/>
                  <a:round/>
                  <a:headEnd type="none" w="med" len="med"/>
                  <a:tailEnd type="none" w="med" len="med"/>
                </a:ln>
                <a:effectLst/>
              </p:spPr>
              <p:txBody>
                <a:bodyPr/>
                <a:lstStyle/>
                <a:p>
                  <a:endParaRPr lang="cs-CZ"/>
                </a:p>
              </p:txBody>
            </p:sp>
            <p:sp>
              <p:nvSpPr>
                <p:cNvPr id="339990" name="Freeform 22"/>
                <p:cNvSpPr>
                  <a:spLocks/>
                </p:cNvSpPr>
                <p:nvPr/>
              </p:nvSpPr>
              <p:spPr bwMode="auto">
                <a:xfrm>
                  <a:off x="1619" y="3652"/>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39991" name="Freeform 23"/>
                <p:cNvSpPr>
                  <a:spLocks/>
                </p:cNvSpPr>
                <p:nvPr/>
              </p:nvSpPr>
              <p:spPr bwMode="auto">
                <a:xfrm>
                  <a:off x="1619" y="3612"/>
                  <a:ext cx="627" cy="41"/>
                </a:xfrm>
                <a:custGeom>
                  <a:avLst/>
                  <a:gdLst/>
                  <a:ahLst/>
                  <a:cxnLst>
                    <a:cxn ang="0">
                      <a:pos x="0" y="40"/>
                    </a:cxn>
                    <a:cxn ang="0">
                      <a:pos x="0" y="0"/>
                    </a:cxn>
                    <a:cxn ang="0">
                      <a:pos x="626" y="0"/>
                    </a:cxn>
                    <a:cxn ang="0">
                      <a:pos x="626" y="40"/>
                    </a:cxn>
                    <a:cxn ang="0">
                      <a:pos x="0" y="40"/>
                    </a:cxn>
                  </a:cxnLst>
                  <a:rect l="0" t="0" r="r" b="b"/>
                  <a:pathLst>
                    <a:path w="627" h="41">
                      <a:moveTo>
                        <a:pt x="0" y="40"/>
                      </a:moveTo>
                      <a:lnTo>
                        <a:pt x="0" y="0"/>
                      </a:lnTo>
                      <a:lnTo>
                        <a:pt x="626" y="0"/>
                      </a:lnTo>
                      <a:lnTo>
                        <a:pt x="626" y="40"/>
                      </a:lnTo>
                      <a:lnTo>
                        <a:pt x="0" y="40"/>
                      </a:lnTo>
                    </a:path>
                  </a:pathLst>
                </a:custGeom>
                <a:solidFill>
                  <a:srgbClr val="9AE1E1"/>
                </a:solidFill>
                <a:ln w="12700" cap="rnd" cmpd="sng">
                  <a:noFill/>
                  <a:prstDash val="solid"/>
                  <a:round/>
                  <a:headEnd type="none" w="med" len="med"/>
                  <a:tailEnd type="none" w="med" len="med"/>
                </a:ln>
                <a:effectLst/>
              </p:spPr>
              <p:txBody>
                <a:bodyPr/>
                <a:lstStyle/>
                <a:p>
                  <a:endParaRPr lang="cs-CZ"/>
                </a:p>
              </p:txBody>
            </p:sp>
            <p:sp>
              <p:nvSpPr>
                <p:cNvPr id="339992" name="Freeform 24"/>
                <p:cNvSpPr>
                  <a:spLocks/>
                </p:cNvSpPr>
                <p:nvPr/>
              </p:nvSpPr>
              <p:spPr bwMode="auto">
                <a:xfrm>
                  <a:off x="1619" y="3581"/>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95DFDF"/>
                </a:solidFill>
                <a:ln w="12700" cap="rnd" cmpd="sng">
                  <a:noFill/>
                  <a:prstDash val="solid"/>
                  <a:round/>
                  <a:headEnd type="none" w="med" len="med"/>
                  <a:tailEnd type="none" w="med" len="med"/>
                </a:ln>
                <a:effectLst/>
              </p:spPr>
              <p:txBody>
                <a:bodyPr/>
                <a:lstStyle/>
                <a:p>
                  <a:endParaRPr lang="cs-CZ"/>
                </a:p>
              </p:txBody>
            </p:sp>
            <p:sp>
              <p:nvSpPr>
                <p:cNvPr id="339993" name="Freeform 25"/>
                <p:cNvSpPr>
                  <a:spLocks/>
                </p:cNvSpPr>
                <p:nvPr/>
              </p:nvSpPr>
              <p:spPr bwMode="auto">
                <a:xfrm>
                  <a:off x="1619" y="3544"/>
                  <a:ext cx="627" cy="40"/>
                </a:xfrm>
                <a:custGeom>
                  <a:avLst/>
                  <a:gdLst/>
                  <a:ahLst/>
                  <a:cxnLst>
                    <a:cxn ang="0">
                      <a:pos x="0" y="39"/>
                    </a:cxn>
                    <a:cxn ang="0">
                      <a:pos x="0" y="0"/>
                    </a:cxn>
                    <a:cxn ang="0">
                      <a:pos x="626" y="0"/>
                    </a:cxn>
                    <a:cxn ang="0">
                      <a:pos x="626" y="39"/>
                    </a:cxn>
                    <a:cxn ang="0">
                      <a:pos x="0" y="39"/>
                    </a:cxn>
                  </a:cxnLst>
                  <a:rect l="0" t="0" r="r" b="b"/>
                  <a:pathLst>
                    <a:path w="627" h="40">
                      <a:moveTo>
                        <a:pt x="0" y="39"/>
                      </a:moveTo>
                      <a:lnTo>
                        <a:pt x="0" y="0"/>
                      </a:lnTo>
                      <a:lnTo>
                        <a:pt x="626" y="0"/>
                      </a:lnTo>
                      <a:lnTo>
                        <a:pt x="626" y="39"/>
                      </a:lnTo>
                      <a:lnTo>
                        <a:pt x="0" y="39"/>
                      </a:lnTo>
                    </a:path>
                  </a:pathLst>
                </a:custGeom>
                <a:solidFill>
                  <a:srgbClr val="91DEDE"/>
                </a:solidFill>
                <a:ln w="12700" cap="rnd" cmpd="sng">
                  <a:noFill/>
                  <a:prstDash val="solid"/>
                  <a:round/>
                  <a:headEnd type="none" w="med" len="med"/>
                  <a:tailEnd type="none" w="med" len="med"/>
                </a:ln>
                <a:effectLst/>
              </p:spPr>
              <p:txBody>
                <a:bodyPr/>
                <a:lstStyle/>
                <a:p>
                  <a:endParaRPr lang="cs-CZ"/>
                </a:p>
              </p:txBody>
            </p:sp>
            <p:sp>
              <p:nvSpPr>
                <p:cNvPr id="339994" name="Freeform 26"/>
                <p:cNvSpPr>
                  <a:spLocks/>
                </p:cNvSpPr>
                <p:nvPr/>
              </p:nvSpPr>
              <p:spPr bwMode="auto">
                <a:xfrm>
                  <a:off x="1619" y="3505"/>
                  <a:ext cx="627" cy="41"/>
                </a:xfrm>
                <a:custGeom>
                  <a:avLst/>
                  <a:gdLst/>
                  <a:ahLst/>
                  <a:cxnLst>
                    <a:cxn ang="0">
                      <a:pos x="0" y="40"/>
                    </a:cxn>
                    <a:cxn ang="0">
                      <a:pos x="0" y="0"/>
                    </a:cxn>
                    <a:cxn ang="0">
                      <a:pos x="626" y="0"/>
                    </a:cxn>
                    <a:cxn ang="0">
                      <a:pos x="626" y="40"/>
                    </a:cxn>
                    <a:cxn ang="0">
                      <a:pos x="0" y="40"/>
                    </a:cxn>
                  </a:cxnLst>
                  <a:rect l="0" t="0" r="r" b="b"/>
                  <a:pathLst>
                    <a:path w="627" h="41">
                      <a:moveTo>
                        <a:pt x="0" y="40"/>
                      </a:moveTo>
                      <a:lnTo>
                        <a:pt x="0" y="0"/>
                      </a:lnTo>
                      <a:lnTo>
                        <a:pt x="626" y="0"/>
                      </a:lnTo>
                      <a:lnTo>
                        <a:pt x="626" y="40"/>
                      </a:lnTo>
                      <a:lnTo>
                        <a:pt x="0" y="40"/>
                      </a:lnTo>
                    </a:path>
                  </a:pathLst>
                </a:custGeom>
                <a:solidFill>
                  <a:srgbClr val="8EDDDD"/>
                </a:solidFill>
                <a:ln w="12700" cap="rnd" cmpd="sng">
                  <a:noFill/>
                  <a:prstDash val="solid"/>
                  <a:round/>
                  <a:headEnd type="none" w="med" len="med"/>
                  <a:tailEnd type="none" w="med" len="med"/>
                </a:ln>
                <a:effectLst/>
              </p:spPr>
              <p:txBody>
                <a:bodyPr/>
                <a:lstStyle/>
                <a:p>
                  <a:endParaRPr lang="cs-CZ"/>
                </a:p>
              </p:txBody>
            </p:sp>
            <p:sp>
              <p:nvSpPr>
                <p:cNvPr id="339995" name="Freeform 27"/>
                <p:cNvSpPr>
                  <a:spLocks/>
                </p:cNvSpPr>
                <p:nvPr/>
              </p:nvSpPr>
              <p:spPr bwMode="auto">
                <a:xfrm>
                  <a:off x="1619" y="3476"/>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39996" name="Freeform 28"/>
                <p:cNvSpPr>
                  <a:spLocks/>
                </p:cNvSpPr>
                <p:nvPr/>
              </p:nvSpPr>
              <p:spPr bwMode="auto">
                <a:xfrm>
                  <a:off x="1619" y="3439"/>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86DBDB"/>
                </a:solidFill>
                <a:ln w="12700" cap="rnd" cmpd="sng">
                  <a:noFill/>
                  <a:prstDash val="solid"/>
                  <a:round/>
                  <a:headEnd type="none" w="med" len="med"/>
                  <a:tailEnd type="none" w="med" len="med"/>
                </a:ln>
                <a:effectLst/>
              </p:spPr>
              <p:txBody>
                <a:bodyPr/>
                <a:lstStyle/>
                <a:p>
                  <a:endParaRPr lang="cs-CZ"/>
                </a:p>
              </p:txBody>
            </p:sp>
            <p:sp>
              <p:nvSpPr>
                <p:cNvPr id="339997" name="Freeform 29"/>
                <p:cNvSpPr>
                  <a:spLocks/>
                </p:cNvSpPr>
                <p:nvPr/>
              </p:nvSpPr>
              <p:spPr bwMode="auto">
                <a:xfrm>
                  <a:off x="1619" y="3401"/>
                  <a:ext cx="627" cy="43"/>
                </a:xfrm>
                <a:custGeom>
                  <a:avLst/>
                  <a:gdLst/>
                  <a:ahLst/>
                  <a:cxnLst>
                    <a:cxn ang="0">
                      <a:pos x="0" y="42"/>
                    </a:cxn>
                    <a:cxn ang="0">
                      <a:pos x="0" y="0"/>
                    </a:cxn>
                    <a:cxn ang="0">
                      <a:pos x="626" y="0"/>
                    </a:cxn>
                    <a:cxn ang="0">
                      <a:pos x="626" y="42"/>
                    </a:cxn>
                    <a:cxn ang="0">
                      <a:pos x="0" y="42"/>
                    </a:cxn>
                  </a:cxnLst>
                  <a:rect l="0" t="0" r="r" b="b"/>
                  <a:pathLst>
                    <a:path w="627" h="43">
                      <a:moveTo>
                        <a:pt x="0" y="42"/>
                      </a:moveTo>
                      <a:lnTo>
                        <a:pt x="0" y="0"/>
                      </a:lnTo>
                      <a:lnTo>
                        <a:pt x="626" y="0"/>
                      </a:lnTo>
                      <a:lnTo>
                        <a:pt x="626" y="42"/>
                      </a:lnTo>
                      <a:lnTo>
                        <a:pt x="0" y="42"/>
                      </a:lnTo>
                    </a:path>
                  </a:pathLst>
                </a:custGeom>
                <a:solidFill>
                  <a:srgbClr val="81D9D9"/>
                </a:solidFill>
                <a:ln w="12700" cap="rnd" cmpd="sng">
                  <a:noFill/>
                  <a:prstDash val="solid"/>
                  <a:round/>
                  <a:headEnd type="none" w="med" len="med"/>
                  <a:tailEnd type="none" w="med" len="med"/>
                </a:ln>
                <a:effectLst/>
              </p:spPr>
              <p:txBody>
                <a:bodyPr/>
                <a:lstStyle/>
                <a:p>
                  <a:endParaRPr lang="cs-CZ"/>
                </a:p>
              </p:txBody>
            </p:sp>
            <p:sp>
              <p:nvSpPr>
                <p:cNvPr id="339998" name="Freeform 30"/>
                <p:cNvSpPr>
                  <a:spLocks/>
                </p:cNvSpPr>
                <p:nvPr/>
              </p:nvSpPr>
              <p:spPr bwMode="auto">
                <a:xfrm>
                  <a:off x="1619" y="3374"/>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7DD8D8"/>
                </a:solidFill>
                <a:ln w="12700" cap="rnd" cmpd="sng">
                  <a:noFill/>
                  <a:prstDash val="solid"/>
                  <a:round/>
                  <a:headEnd type="none" w="med" len="med"/>
                  <a:tailEnd type="none" w="med" len="med"/>
                </a:ln>
                <a:effectLst/>
              </p:spPr>
              <p:txBody>
                <a:bodyPr/>
                <a:lstStyle/>
                <a:p>
                  <a:endParaRPr lang="cs-CZ"/>
                </a:p>
              </p:txBody>
            </p:sp>
            <p:sp>
              <p:nvSpPr>
                <p:cNvPr id="339999" name="Freeform 31"/>
                <p:cNvSpPr>
                  <a:spLocks/>
                </p:cNvSpPr>
                <p:nvPr/>
              </p:nvSpPr>
              <p:spPr bwMode="auto">
                <a:xfrm>
                  <a:off x="1619" y="3338"/>
                  <a:ext cx="627" cy="43"/>
                </a:xfrm>
                <a:custGeom>
                  <a:avLst/>
                  <a:gdLst/>
                  <a:ahLst/>
                  <a:cxnLst>
                    <a:cxn ang="0">
                      <a:pos x="0" y="42"/>
                    </a:cxn>
                    <a:cxn ang="0">
                      <a:pos x="0" y="0"/>
                    </a:cxn>
                    <a:cxn ang="0">
                      <a:pos x="626" y="0"/>
                    </a:cxn>
                    <a:cxn ang="0">
                      <a:pos x="626" y="42"/>
                    </a:cxn>
                    <a:cxn ang="0">
                      <a:pos x="0" y="42"/>
                    </a:cxn>
                  </a:cxnLst>
                  <a:rect l="0" t="0" r="r" b="b"/>
                  <a:pathLst>
                    <a:path w="627" h="43">
                      <a:moveTo>
                        <a:pt x="0" y="42"/>
                      </a:moveTo>
                      <a:lnTo>
                        <a:pt x="0" y="0"/>
                      </a:lnTo>
                      <a:lnTo>
                        <a:pt x="626" y="0"/>
                      </a:lnTo>
                      <a:lnTo>
                        <a:pt x="626" y="42"/>
                      </a:lnTo>
                      <a:lnTo>
                        <a:pt x="0" y="42"/>
                      </a:lnTo>
                    </a:path>
                  </a:pathLst>
                </a:custGeom>
                <a:solidFill>
                  <a:srgbClr val="7AD7D7"/>
                </a:solidFill>
                <a:ln w="12700" cap="rnd" cmpd="sng">
                  <a:noFill/>
                  <a:prstDash val="solid"/>
                  <a:round/>
                  <a:headEnd type="none" w="med" len="med"/>
                  <a:tailEnd type="none" w="med" len="med"/>
                </a:ln>
                <a:effectLst/>
              </p:spPr>
              <p:txBody>
                <a:bodyPr/>
                <a:lstStyle/>
                <a:p>
                  <a:endParaRPr lang="cs-CZ"/>
                </a:p>
              </p:txBody>
            </p:sp>
            <p:sp>
              <p:nvSpPr>
                <p:cNvPr id="340000" name="Freeform 32"/>
                <p:cNvSpPr>
                  <a:spLocks/>
                </p:cNvSpPr>
                <p:nvPr/>
              </p:nvSpPr>
              <p:spPr bwMode="auto">
                <a:xfrm>
                  <a:off x="1619" y="3302"/>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76D6D6"/>
                </a:solidFill>
                <a:ln w="12700" cap="rnd" cmpd="sng">
                  <a:noFill/>
                  <a:prstDash val="solid"/>
                  <a:round/>
                  <a:headEnd type="none" w="med" len="med"/>
                  <a:tailEnd type="none" w="med" len="med"/>
                </a:ln>
                <a:effectLst/>
              </p:spPr>
              <p:txBody>
                <a:bodyPr/>
                <a:lstStyle/>
                <a:p>
                  <a:endParaRPr lang="cs-CZ"/>
                </a:p>
              </p:txBody>
            </p:sp>
            <p:sp>
              <p:nvSpPr>
                <p:cNvPr id="340001" name="Freeform 33"/>
                <p:cNvSpPr>
                  <a:spLocks/>
                </p:cNvSpPr>
                <p:nvPr/>
              </p:nvSpPr>
              <p:spPr bwMode="auto">
                <a:xfrm>
                  <a:off x="1619" y="3271"/>
                  <a:ext cx="627" cy="35"/>
                </a:xfrm>
                <a:custGeom>
                  <a:avLst/>
                  <a:gdLst/>
                  <a:ahLst/>
                  <a:cxnLst>
                    <a:cxn ang="0">
                      <a:pos x="0" y="34"/>
                    </a:cxn>
                    <a:cxn ang="0">
                      <a:pos x="0" y="0"/>
                    </a:cxn>
                    <a:cxn ang="0">
                      <a:pos x="626" y="0"/>
                    </a:cxn>
                    <a:cxn ang="0">
                      <a:pos x="626" y="34"/>
                    </a:cxn>
                    <a:cxn ang="0">
                      <a:pos x="0" y="34"/>
                    </a:cxn>
                  </a:cxnLst>
                  <a:rect l="0" t="0" r="r" b="b"/>
                  <a:pathLst>
                    <a:path w="627" h="35">
                      <a:moveTo>
                        <a:pt x="0" y="34"/>
                      </a:moveTo>
                      <a:lnTo>
                        <a:pt x="0" y="0"/>
                      </a:lnTo>
                      <a:lnTo>
                        <a:pt x="626" y="0"/>
                      </a:lnTo>
                      <a:lnTo>
                        <a:pt x="626" y="34"/>
                      </a:lnTo>
                      <a:lnTo>
                        <a:pt x="0" y="34"/>
                      </a:lnTo>
                    </a:path>
                  </a:pathLst>
                </a:custGeom>
                <a:solidFill>
                  <a:srgbClr val="72D5D5"/>
                </a:solidFill>
                <a:ln w="12700" cap="rnd" cmpd="sng">
                  <a:noFill/>
                  <a:prstDash val="solid"/>
                  <a:round/>
                  <a:headEnd type="none" w="med" len="med"/>
                  <a:tailEnd type="none" w="med" len="med"/>
                </a:ln>
                <a:effectLst/>
              </p:spPr>
              <p:txBody>
                <a:bodyPr/>
                <a:lstStyle/>
                <a:p>
                  <a:endParaRPr lang="cs-CZ"/>
                </a:p>
              </p:txBody>
            </p:sp>
            <p:sp>
              <p:nvSpPr>
                <p:cNvPr id="340002" name="Freeform 34"/>
                <p:cNvSpPr>
                  <a:spLocks/>
                </p:cNvSpPr>
                <p:nvPr/>
              </p:nvSpPr>
              <p:spPr bwMode="auto">
                <a:xfrm>
                  <a:off x="1619" y="3231"/>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6DD3D3"/>
                </a:solidFill>
                <a:ln w="12700" cap="rnd" cmpd="sng">
                  <a:noFill/>
                  <a:prstDash val="solid"/>
                  <a:round/>
                  <a:headEnd type="none" w="med" len="med"/>
                  <a:tailEnd type="none" w="med" len="med"/>
                </a:ln>
                <a:effectLst/>
              </p:spPr>
              <p:txBody>
                <a:bodyPr/>
                <a:lstStyle/>
                <a:p>
                  <a:endParaRPr lang="cs-CZ"/>
                </a:p>
              </p:txBody>
            </p:sp>
            <p:sp>
              <p:nvSpPr>
                <p:cNvPr id="340003" name="Freeform 35"/>
                <p:cNvSpPr>
                  <a:spLocks/>
                </p:cNvSpPr>
                <p:nvPr/>
              </p:nvSpPr>
              <p:spPr bwMode="auto">
                <a:xfrm>
                  <a:off x="1619" y="3194"/>
                  <a:ext cx="627" cy="40"/>
                </a:xfrm>
                <a:custGeom>
                  <a:avLst/>
                  <a:gdLst/>
                  <a:ahLst/>
                  <a:cxnLst>
                    <a:cxn ang="0">
                      <a:pos x="0" y="39"/>
                    </a:cxn>
                    <a:cxn ang="0">
                      <a:pos x="0" y="0"/>
                    </a:cxn>
                    <a:cxn ang="0">
                      <a:pos x="626" y="0"/>
                    </a:cxn>
                    <a:cxn ang="0">
                      <a:pos x="626" y="39"/>
                    </a:cxn>
                    <a:cxn ang="0">
                      <a:pos x="0" y="39"/>
                    </a:cxn>
                  </a:cxnLst>
                  <a:rect l="0" t="0" r="r" b="b"/>
                  <a:pathLst>
                    <a:path w="627" h="40">
                      <a:moveTo>
                        <a:pt x="0" y="39"/>
                      </a:moveTo>
                      <a:lnTo>
                        <a:pt x="0" y="0"/>
                      </a:lnTo>
                      <a:lnTo>
                        <a:pt x="626" y="0"/>
                      </a:lnTo>
                      <a:lnTo>
                        <a:pt x="626" y="39"/>
                      </a:lnTo>
                      <a:lnTo>
                        <a:pt x="0" y="39"/>
                      </a:lnTo>
                    </a:path>
                  </a:pathLst>
                </a:custGeom>
                <a:solidFill>
                  <a:srgbClr val="69D2D2"/>
                </a:solidFill>
                <a:ln w="12700" cap="rnd" cmpd="sng">
                  <a:noFill/>
                  <a:prstDash val="solid"/>
                  <a:round/>
                  <a:headEnd type="none" w="med" len="med"/>
                  <a:tailEnd type="none" w="med" len="med"/>
                </a:ln>
                <a:effectLst/>
              </p:spPr>
              <p:txBody>
                <a:bodyPr/>
                <a:lstStyle/>
                <a:p>
                  <a:endParaRPr lang="cs-CZ"/>
                </a:p>
              </p:txBody>
            </p:sp>
            <p:sp>
              <p:nvSpPr>
                <p:cNvPr id="340004" name="Freeform 36"/>
                <p:cNvSpPr>
                  <a:spLocks/>
                </p:cNvSpPr>
                <p:nvPr/>
              </p:nvSpPr>
              <p:spPr bwMode="auto">
                <a:xfrm>
                  <a:off x="1619" y="3161"/>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65D1D1"/>
                </a:solidFill>
                <a:ln w="12700" cap="rnd" cmpd="sng">
                  <a:noFill/>
                  <a:prstDash val="solid"/>
                  <a:round/>
                  <a:headEnd type="none" w="med" len="med"/>
                  <a:tailEnd type="none" w="med" len="med"/>
                </a:ln>
                <a:effectLst/>
              </p:spPr>
              <p:txBody>
                <a:bodyPr/>
                <a:lstStyle/>
                <a:p>
                  <a:endParaRPr lang="cs-CZ"/>
                </a:p>
              </p:txBody>
            </p:sp>
            <p:sp>
              <p:nvSpPr>
                <p:cNvPr id="340005" name="Freeform 37"/>
                <p:cNvSpPr>
                  <a:spLocks/>
                </p:cNvSpPr>
                <p:nvPr/>
              </p:nvSpPr>
              <p:spPr bwMode="auto">
                <a:xfrm>
                  <a:off x="1619" y="3120"/>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62D0D0"/>
                </a:solidFill>
                <a:ln w="12700" cap="rnd" cmpd="sng">
                  <a:noFill/>
                  <a:prstDash val="solid"/>
                  <a:round/>
                  <a:headEnd type="none" w="med" len="med"/>
                  <a:tailEnd type="none" w="med" len="med"/>
                </a:ln>
                <a:effectLst/>
              </p:spPr>
              <p:txBody>
                <a:bodyPr/>
                <a:lstStyle/>
                <a:p>
                  <a:endParaRPr lang="cs-CZ"/>
                </a:p>
              </p:txBody>
            </p:sp>
            <p:sp>
              <p:nvSpPr>
                <p:cNvPr id="340006" name="Freeform 38"/>
                <p:cNvSpPr>
                  <a:spLocks/>
                </p:cNvSpPr>
                <p:nvPr/>
              </p:nvSpPr>
              <p:spPr bwMode="auto">
                <a:xfrm>
                  <a:off x="1619" y="3087"/>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5ECFCF"/>
                </a:solidFill>
                <a:ln w="12700" cap="rnd" cmpd="sng">
                  <a:noFill/>
                  <a:prstDash val="solid"/>
                  <a:round/>
                  <a:headEnd type="none" w="med" len="med"/>
                  <a:tailEnd type="none" w="med" len="med"/>
                </a:ln>
                <a:effectLst/>
              </p:spPr>
              <p:txBody>
                <a:bodyPr/>
                <a:lstStyle/>
                <a:p>
                  <a:endParaRPr lang="cs-CZ"/>
                </a:p>
              </p:txBody>
            </p:sp>
            <p:sp>
              <p:nvSpPr>
                <p:cNvPr id="340007" name="Freeform 39"/>
                <p:cNvSpPr>
                  <a:spLocks/>
                </p:cNvSpPr>
                <p:nvPr/>
              </p:nvSpPr>
              <p:spPr bwMode="auto">
                <a:xfrm>
                  <a:off x="1619" y="3051"/>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59CDCD"/>
                </a:solidFill>
                <a:ln w="12700" cap="rnd" cmpd="sng">
                  <a:noFill/>
                  <a:prstDash val="solid"/>
                  <a:round/>
                  <a:headEnd type="none" w="med" len="med"/>
                  <a:tailEnd type="none" w="med" len="med"/>
                </a:ln>
                <a:effectLst/>
              </p:spPr>
              <p:txBody>
                <a:bodyPr/>
                <a:lstStyle/>
                <a:p>
                  <a:endParaRPr lang="cs-CZ"/>
                </a:p>
              </p:txBody>
            </p:sp>
            <p:sp>
              <p:nvSpPr>
                <p:cNvPr id="340008" name="Freeform 40"/>
                <p:cNvSpPr>
                  <a:spLocks/>
                </p:cNvSpPr>
                <p:nvPr/>
              </p:nvSpPr>
              <p:spPr bwMode="auto">
                <a:xfrm>
                  <a:off x="1619" y="3011"/>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55CCCC"/>
                </a:solidFill>
                <a:ln w="12700" cap="rnd" cmpd="sng">
                  <a:noFill/>
                  <a:prstDash val="solid"/>
                  <a:round/>
                  <a:headEnd type="none" w="med" len="med"/>
                  <a:tailEnd type="none" w="med" len="med"/>
                </a:ln>
                <a:effectLst/>
              </p:spPr>
              <p:txBody>
                <a:bodyPr/>
                <a:lstStyle/>
                <a:p>
                  <a:endParaRPr lang="cs-CZ"/>
                </a:p>
              </p:txBody>
            </p:sp>
            <p:sp>
              <p:nvSpPr>
                <p:cNvPr id="340009" name="Freeform 41"/>
                <p:cNvSpPr>
                  <a:spLocks/>
                </p:cNvSpPr>
                <p:nvPr/>
              </p:nvSpPr>
              <p:spPr bwMode="auto">
                <a:xfrm>
                  <a:off x="1619" y="2975"/>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51CBCB"/>
                </a:solidFill>
                <a:ln w="12700" cap="rnd" cmpd="sng">
                  <a:noFill/>
                  <a:prstDash val="solid"/>
                  <a:round/>
                  <a:headEnd type="none" w="med" len="med"/>
                  <a:tailEnd type="none" w="med" len="med"/>
                </a:ln>
                <a:effectLst/>
              </p:spPr>
              <p:txBody>
                <a:bodyPr/>
                <a:lstStyle/>
                <a:p>
                  <a:endParaRPr lang="cs-CZ"/>
                </a:p>
              </p:txBody>
            </p:sp>
            <p:sp>
              <p:nvSpPr>
                <p:cNvPr id="340010" name="Freeform 42"/>
                <p:cNvSpPr>
                  <a:spLocks/>
                </p:cNvSpPr>
                <p:nvPr/>
              </p:nvSpPr>
              <p:spPr bwMode="auto">
                <a:xfrm>
                  <a:off x="1619" y="2934"/>
                  <a:ext cx="627" cy="44"/>
                </a:xfrm>
                <a:custGeom>
                  <a:avLst/>
                  <a:gdLst/>
                  <a:ahLst/>
                  <a:cxnLst>
                    <a:cxn ang="0">
                      <a:pos x="0" y="43"/>
                    </a:cxn>
                    <a:cxn ang="0">
                      <a:pos x="0" y="0"/>
                    </a:cxn>
                    <a:cxn ang="0">
                      <a:pos x="626" y="0"/>
                    </a:cxn>
                    <a:cxn ang="0">
                      <a:pos x="626" y="43"/>
                    </a:cxn>
                    <a:cxn ang="0">
                      <a:pos x="0" y="43"/>
                    </a:cxn>
                  </a:cxnLst>
                  <a:rect l="0" t="0" r="r" b="b"/>
                  <a:pathLst>
                    <a:path w="627" h="44">
                      <a:moveTo>
                        <a:pt x="0" y="43"/>
                      </a:moveTo>
                      <a:lnTo>
                        <a:pt x="0" y="0"/>
                      </a:lnTo>
                      <a:lnTo>
                        <a:pt x="626" y="0"/>
                      </a:lnTo>
                      <a:lnTo>
                        <a:pt x="626" y="43"/>
                      </a:lnTo>
                      <a:lnTo>
                        <a:pt x="0" y="43"/>
                      </a:lnTo>
                    </a:path>
                  </a:pathLst>
                </a:custGeom>
                <a:solidFill>
                  <a:srgbClr val="4ECACA"/>
                </a:solidFill>
                <a:ln w="12700" cap="rnd" cmpd="sng">
                  <a:noFill/>
                  <a:prstDash val="solid"/>
                  <a:round/>
                  <a:headEnd type="none" w="med" len="med"/>
                  <a:tailEnd type="none" w="med" len="med"/>
                </a:ln>
                <a:effectLst/>
              </p:spPr>
              <p:txBody>
                <a:bodyPr/>
                <a:lstStyle/>
                <a:p>
                  <a:endParaRPr lang="cs-CZ"/>
                </a:p>
              </p:txBody>
            </p:sp>
            <p:sp>
              <p:nvSpPr>
                <p:cNvPr id="340011" name="Freeform 43"/>
                <p:cNvSpPr>
                  <a:spLocks/>
                </p:cNvSpPr>
                <p:nvPr/>
              </p:nvSpPr>
              <p:spPr bwMode="auto">
                <a:xfrm>
                  <a:off x="1619" y="2901"/>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4AC9C9"/>
                </a:solidFill>
                <a:ln w="12700" cap="rnd" cmpd="sng">
                  <a:noFill/>
                  <a:prstDash val="solid"/>
                  <a:round/>
                  <a:headEnd type="none" w="med" len="med"/>
                  <a:tailEnd type="none" w="med" len="med"/>
                </a:ln>
                <a:effectLst/>
              </p:spPr>
              <p:txBody>
                <a:bodyPr/>
                <a:lstStyle/>
                <a:p>
                  <a:endParaRPr lang="cs-CZ"/>
                </a:p>
              </p:txBody>
            </p:sp>
            <p:sp>
              <p:nvSpPr>
                <p:cNvPr id="340012" name="Freeform 44"/>
                <p:cNvSpPr>
                  <a:spLocks/>
                </p:cNvSpPr>
                <p:nvPr/>
              </p:nvSpPr>
              <p:spPr bwMode="auto">
                <a:xfrm>
                  <a:off x="1619" y="2866"/>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45C7C7"/>
                </a:solidFill>
                <a:ln w="12700" cap="rnd" cmpd="sng">
                  <a:noFill/>
                  <a:prstDash val="solid"/>
                  <a:round/>
                  <a:headEnd type="none" w="med" len="med"/>
                  <a:tailEnd type="none" w="med" len="med"/>
                </a:ln>
                <a:effectLst/>
              </p:spPr>
              <p:txBody>
                <a:bodyPr/>
                <a:lstStyle/>
                <a:p>
                  <a:endParaRPr lang="cs-CZ"/>
                </a:p>
              </p:txBody>
            </p:sp>
            <p:sp>
              <p:nvSpPr>
                <p:cNvPr id="340013" name="Freeform 45"/>
                <p:cNvSpPr>
                  <a:spLocks/>
                </p:cNvSpPr>
                <p:nvPr/>
              </p:nvSpPr>
              <p:spPr bwMode="auto">
                <a:xfrm>
                  <a:off x="1619" y="2825"/>
                  <a:ext cx="627" cy="45"/>
                </a:xfrm>
                <a:custGeom>
                  <a:avLst/>
                  <a:gdLst/>
                  <a:ahLst/>
                  <a:cxnLst>
                    <a:cxn ang="0">
                      <a:pos x="0" y="44"/>
                    </a:cxn>
                    <a:cxn ang="0">
                      <a:pos x="0" y="0"/>
                    </a:cxn>
                    <a:cxn ang="0">
                      <a:pos x="626" y="0"/>
                    </a:cxn>
                    <a:cxn ang="0">
                      <a:pos x="626" y="44"/>
                    </a:cxn>
                    <a:cxn ang="0">
                      <a:pos x="0" y="44"/>
                    </a:cxn>
                  </a:cxnLst>
                  <a:rect l="0" t="0" r="r" b="b"/>
                  <a:pathLst>
                    <a:path w="627" h="45">
                      <a:moveTo>
                        <a:pt x="0" y="44"/>
                      </a:moveTo>
                      <a:lnTo>
                        <a:pt x="0" y="0"/>
                      </a:lnTo>
                      <a:lnTo>
                        <a:pt x="626" y="0"/>
                      </a:lnTo>
                      <a:lnTo>
                        <a:pt x="626" y="44"/>
                      </a:lnTo>
                      <a:lnTo>
                        <a:pt x="0" y="44"/>
                      </a:lnTo>
                    </a:path>
                  </a:pathLst>
                </a:custGeom>
                <a:solidFill>
                  <a:srgbClr val="41C6C6"/>
                </a:solidFill>
                <a:ln w="12700" cap="rnd" cmpd="sng">
                  <a:noFill/>
                  <a:prstDash val="solid"/>
                  <a:round/>
                  <a:headEnd type="none" w="med" len="med"/>
                  <a:tailEnd type="none" w="med" len="med"/>
                </a:ln>
                <a:effectLst/>
              </p:spPr>
              <p:txBody>
                <a:bodyPr/>
                <a:lstStyle/>
                <a:p>
                  <a:endParaRPr lang="cs-CZ"/>
                </a:p>
              </p:txBody>
            </p:sp>
            <p:sp>
              <p:nvSpPr>
                <p:cNvPr id="340014" name="Freeform 46"/>
                <p:cNvSpPr>
                  <a:spLocks/>
                </p:cNvSpPr>
                <p:nvPr/>
              </p:nvSpPr>
              <p:spPr bwMode="auto">
                <a:xfrm>
                  <a:off x="1619" y="2791"/>
                  <a:ext cx="627" cy="35"/>
                </a:xfrm>
                <a:custGeom>
                  <a:avLst/>
                  <a:gdLst/>
                  <a:ahLst/>
                  <a:cxnLst>
                    <a:cxn ang="0">
                      <a:pos x="0" y="34"/>
                    </a:cxn>
                    <a:cxn ang="0">
                      <a:pos x="0" y="0"/>
                    </a:cxn>
                    <a:cxn ang="0">
                      <a:pos x="626" y="0"/>
                    </a:cxn>
                    <a:cxn ang="0">
                      <a:pos x="626" y="34"/>
                    </a:cxn>
                    <a:cxn ang="0">
                      <a:pos x="0" y="34"/>
                    </a:cxn>
                  </a:cxnLst>
                  <a:rect l="0" t="0" r="r" b="b"/>
                  <a:pathLst>
                    <a:path w="627" h="35">
                      <a:moveTo>
                        <a:pt x="0" y="34"/>
                      </a:moveTo>
                      <a:lnTo>
                        <a:pt x="0" y="0"/>
                      </a:lnTo>
                      <a:lnTo>
                        <a:pt x="626" y="0"/>
                      </a:lnTo>
                      <a:lnTo>
                        <a:pt x="626" y="34"/>
                      </a:lnTo>
                      <a:lnTo>
                        <a:pt x="0" y="34"/>
                      </a:lnTo>
                    </a:path>
                  </a:pathLst>
                </a:custGeom>
                <a:solidFill>
                  <a:srgbClr val="3DC5C5"/>
                </a:solidFill>
                <a:ln w="12700" cap="rnd" cmpd="sng">
                  <a:noFill/>
                  <a:prstDash val="solid"/>
                  <a:round/>
                  <a:headEnd type="none" w="med" len="med"/>
                  <a:tailEnd type="none" w="med" len="med"/>
                </a:ln>
                <a:effectLst/>
              </p:spPr>
              <p:txBody>
                <a:bodyPr/>
                <a:lstStyle/>
                <a:p>
                  <a:endParaRPr lang="cs-CZ"/>
                </a:p>
              </p:txBody>
            </p:sp>
            <p:sp>
              <p:nvSpPr>
                <p:cNvPr id="340015" name="Freeform 47"/>
                <p:cNvSpPr>
                  <a:spLocks/>
                </p:cNvSpPr>
                <p:nvPr/>
              </p:nvSpPr>
              <p:spPr bwMode="auto">
                <a:xfrm>
                  <a:off x="1619" y="2758"/>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38C3C3"/>
                </a:solidFill>
                <a:ln w="12700" cap="rnd" cmpd="sng">
                  <a:noFill/>
                  <a:prstDash val="solid"/>
                  <a:round/>
                  <a:headEnd type="none" w="med" len="med"/>
                  <a:tailEnd type="none" w="med" len="med"/>
                </a:ln>
                <a:effectLst/>
              </p:spPr>
              <p:txBody>
                <a:bodyPr/>
                <a:lstStyle/>
                <a:p>
                  <a:endParaRPr lang="cs-CZ"/>
                </a:p>
              </p:txBody>
            </p:sp>
            <p:sp>
              <p:nvSpPr>
                <p:cNvPr id="340016" name="Freeform 48"/>
                <p:cNvSpPr>
                  <a:spLocks/>
                </p:cNvSpPr>
                <p:nvPr/>
              </p:nvSpPr>
              <p:spPr bwMode="auto">
                <a:xfrm>
                  <a:off x="1619" y="2722"/>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35C2C2"/>
                </a:solidFill>
                <a:ln w="12700" cap="rnd" cmpd="sng">
                  <a:noFill/>
                  <a:prstDash val="solid"/>
                  <a:round/>
                  <a:headEnd type="none" w="med" len="med"/>
                  <a:tailEnd type="none" w="med" len="med"/>
                </a:ln>
                <a:effectLst/>
              </p:spPr>
              <p:txBody>
                <a:bodyPr/>
                <a:lstStyle/>
                <a:p>
                  <a:endParaRPr lang="cs-CZ"/>
                </a:p>
              </p:txBody>
            </p:sp>
            <p:sp>
              <p:nvSpPr>
                <p:cNvPr id="340017" name="Freeform 49"/>
                <p:cNvSpPr>
                  <a:spLocks/>
                </p:cNvSpPr>
                <p:nvPr/>
              </p:nvSpPr>
              <p:spPr bwMode="auto">
                <a:xfrm>
                  <a:off x="1619" y="2685"/>
                  <a:ext cx="627" cy="40"/>
                </a:xfrm>
                <a:custGeom>
                  <a:avLst/>
                  <a:gdLst/>
                  <a:ahLst/>
                  <a:cxnLst>
                    <a:cxn ang="0">
                      <a:pos x="0" y="39"/>
                    </a:cxn>
                    <a:cxn ang="0">
                      <a:pos x="0" y="0"/>
                    </a:cxn>
                    <a:cxn ang="0">
                      <a:pos x="626" y="0"/>
                    </a:cxn>
                    <a:cxn ang="0">
                      <a:pos x="626" y="39"/>
                    </a:cxn>
                    <a:cxn ang="0">
                      <a:pos x="0" y="39"/>
                    </a:cxn>
                  </a:cxnLst>
                  <a:rect l="0" t="0" r="r" b="b"/>
                  <a:pathLst>
                    <a:path w="627" h="40">
                      <a:moveTo>
                        <a:pt x="0" y="39"/>
                      </a:moveTo>
                      <a:lnTo>
                        <a:pt x="0" y="0"/>
                      </a:lnTo>
                      <a:lnTo>
                        <a:pt x="626" y="0"/>
                      </a:lnTo>
                      <a:lnTo>
                        <a:pt x="626" y="39"/>
                      </a:lnTo>
                      <a:lnTo>
                        <a:pt x="0" y="39"/>
                      </a:lnTo>
                    </a:path>
                  </a:pathLst>
                </a:custGeom>
                <a:solidFill>
                  <a:srgbClr val="31C1C1"/>
                </a:solidFill>
                <a:ln w="12700" cap="rnd" cmpd="sng">
                  <a:noFill/>
                  <a:prstDash val="solid"/>
                  <a:round/>
                  <a:headEnd type="none" w="med" len="med"/>
                  <a:tailEnd type="none" w="med" len="med"/>
                </a:ln>
                <a:effectLst/>
              </p:spPr>
              <p:txBody>
                <a:bodyPr/>
                <a:lstStyle/>
                <a:p>
                  <a:endParaRPr lang="cs-CZ"/>
                </a:p>
              </p:txBody>
            </p:sp>
            <p:sp>
              <p:nvSpPr>
                <p:cNvPr id="340018" name="Freeform 50"/>
                <p:cNvSpPr>
                  <a:spLocks/>
                </p:cNvSpPr>
                <p:nvPr/>
              </p:nvSpPr>
              <p:spPr bwMode="auto">
                <a:xfrm>
                  <a:off x="1619" y="2643"/>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2DC0C0"/>
                </a:solidFill>
                <a:ln w="12700" cap="rnd" cmpd="sng">
                  <a:noFill/>
                  <a:prstDash val="solid"/>
                  <a:round/>
                  <a:headEnd type="none" w="med" len="med"/>
                  <a:tailEnd type="none" w="med" len="med"/>
                </a:ln>
                <a:effectLst/>
              </p:spPr>
              <p:txBody>
                <a:bodyPr/>
                <a:lstStyle/>
                <a:p>
                  <a:endParaRPr lang="cs-CZ"/>
                </a:p>
              </p:txBody>
            </p:sp>
            <p:sp>
              <p:nvSpPr>
                <p:cNvPr id="340019" name="Freeform 51"/>
                <p:cNvSpPr>
                  <a:spLocks/>
                </p:cNvSpPr>
                <p:nvPr/>
              </p:nvSpPr>
              <p:spPr bwMode="auto">
                <a:xfrm>
                  <a:off x="1619" y="2608"/>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40020" name="Freeform 52"/>
                <p:cNvSpPr>
                  <a:spLocks/>
                </p:cNvSpPr>
                <p:nvPr/>
              </p:nvSpPr>
              <p:spPr bwMode="auto">
                <a:xfrm>
                  <a:off x="1619" y="2574"/>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24BDBD"/>
                </a:solidFill>
                <a:ln w="12700" cap="rnd" cmpd="sng">
                  <a:noFill/>
                  <a:prstDash val="solid"/>
                  <a:round/>
                  <a:headEnd type="none" w="med" len="med"/>
                  <a:tailEnd type="none" w="med" len="med"/>
                </a:ln>
                <a:effectLst/>
              </p:spPr>
              <p:txBody>
                <a:bodyPr/>
                <a:lstStyle/>
                <a:p>
                  <a:endParaRPr lang="cs-CZ"/>
                </a:p>
              </p:txBody>
            </p:sp>
            <p:sp>
              <p:nvSpPr>
                <p:cNvPr id="340021" name="Freeform 53"/>
                <p:cNvSpPr>
                  <a:spLocks/>
                </p:cNvSpPr>
                <p:nvPr/>
              </p:nvSpPr>
              <p:spPr bwMode="auto">
                <a:xfrm>
                  <a:off x="1619" y="2534"/>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21BCBC"/>
                </a:solidFill>
                <a:ln w="12700" cap="rnd" cmpd="sng">
                  <a:noFill/>
                  <a:prstDash val="solid"/>
                  <a:round/>
                  <a:headEnd type="none" w="med" len="med"/>
                  <a:tailEnd type="none" w="med" len="med"/>
                </a:ln>
                <a:effectLst/>
              </p:spPr>
              <p:txBody>
                <a:bodyPr/>
                <a:lstStyle/>
                <a:p>
                  <a:endParaRPr lang="cs-CZ"/>
                </a:p>
              </p:txBody>
            </p:sp>
            <p:sp>
              <p:nvSpPr>
                <p:cNvPr id="340022" name="Freeform 54"/>
                <p:cNvSpPr>
                  <a:spLocks/>
                </p:cNvSpPr>
                <p:nvPr/>
              </p:nvSpPr>
              <p:spPr bwMode="auto">
                <a:xfrm>
                  <a:off x="1619" y="2499"/>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1DBBBB"/>
                </a:solidFill>
                <a:ln w="12700" cap="rnd" cmpd="sng">
                  <a:noFill/>
                  <a:prstDash val="solid"/>
                  <a:round/>
                  <a:headEnd type="none" w="med" len="med"/>
                  <a:tailEnd type="none" w="med" len="med"/>
                </a:ln>
                <a:effectLst/>
              </p:spPr>
              <p:txBody>
                <a:bodyPr/>
                <a:lstStyle/>
                <a:p>
                  <a:endParaRPr lang="cs-CZ"/>
                </a:p>
              </p:txBody>
            </p:sp>
            <p:sp>
              <p:nvSpPr>
                <p:cNvPr id="340023" name="Freeform 55"/>
                <p:cNvSpPr>
                  <a:spLocks/>
                </p:cNvSpPr>
                <p:nvPr/>
              </p:nvSpPr>
              <p:spPr bwMode="auto">
                <a:xfrm>
                  <a:off x="1619" y="2465"/>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19BABA"/>
                </a:solidFill>
                <a:ln w="12700" cap="rnd" cmpd="sng">
                  <a:noFill/>
                  <a:prstDash val="solid"/>
                  <a:round/>
                  <a:headEnd type="none" w="med" len="med"/>
                  <a:tailEnd type="none" w="med" len="med"/>
                </a:ln>
                <a:effectLst/>
              </p:spPr>
              <p:txBody>
                <a:bodyPr/>
                <a:lstStyle/>
                <a:p>
                  <a:endParaRPr lang="cs-CZ"/>
                </a:p>
              </p:txBody>
            </p:sp>
            <p:sp>
              <p:nvSpPr>
                <p:cNvPr id="340024" name="Freeform 56"/>
                <p:cNvSpPr>
                  <a:spLocks/>
                </p:cNvSpPr>
                <p:nvPr/>
              </p:nvSpPr>
              <p:spPr bwMode="auto">
                <a:xfrm>
                  <a:off x="1619" y="2423"/>
                  <a:ext cx="627" cy="44"/>
                </a:xfrm>
                <a:custGeom>
                  <a:avLst/>
                  <a:gdLst/>
                  <a:ahLst/>
                  <a:cxnLst>
                    <a:cxn ang="0">
                      <a:pos x="0" y="43"/>
                    </a:cxn>
                    <a:cxn ang="0">
                      <a:pos x="0" y="0"/>
                    </a:cxn>
                    <a:cxn ang="0">
                      <a:pos x="626" y="0"/>
                    </a:cxn>
                    <a:cxn ang="0">
                      <a:pos x="626" y="43"/>
                    </a:cxn>
                    <a:cxn ang="0">
                      <a:pos x="0" y="43"/>
                    </a:cxn>
                  </a:cxnLst>
                  <a:rect l="0" t="0" r="r" b="b"/>
                  <a:pathLst>
                    <a:path w="627" h="44">
                      <a:moveTo>
                        <a:pt x="0" y="43"/>
                      </a:moveTo>
                      <a:lnTo>
                        <a:pt x="0" y="0"/>
                      </a:lnTo>
                      <a:lnTo>
                        <a:pt x="626" y="0"/>
                      </a:lnTo>
                      <a:lnTo>
                        <a:pt x="626" y="43"/>
                      </a:lnTo>
                      <a:lnTo>
                        <a:pt x="0" y="43"/>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40025" name="Freeform 57"/>
                <p:cNvSpPr>
                  <a:spLocks/>
                </p:cNvSpPr>
                <p:nvPr/>
              </p:nvSpPr>
              <p:spPr bwMode="auto">
                <a:xfrm>
                  <a:off x="1619" y="2388"/>
                  <a:ext cx="627" cy="37"/>
                </a:xfrm>
                <a:custGeom>
                  <a:avLst/>
                  <a:gdLst/>
                  <a:ahLst/>
                  <a:cxnLst>
                    <a:cxn ang="0">
                      <a:pos x="0" y="36"/>
                    </a:cxn>
                    <a:cxn ang="0">
                      <a:pos x="0" y="0"/>
                    </a:cxn>
                    <a:cxn ang="0">
                      <a:pos x="626" y="0"/>
                    </a:cxn>
                    <a:cxn ang="0">
                      <a:pos x="626" y="36"/>
                    </a:cxn>
                    <a:cxn ang="0">
                      <a:pos x="0" y="36"/>
                    </a:cxn>
                  </a:cxnLst>
                  <a:rect l="0" t="0" r="r" b="b"/>
                  <a:pathLst>
                    <a:path w="627" h="37">
                      <a:moveTo>
                        <a:pt x="0" y="36"/>
                      </a:moveTo>
                      <a:lnTo>
                        <a:pt x="0" y="0"/>
                      </a:lnTo>
                      <a:lnTo>
                        <a:pt x="626" y="0"/>
                      </a:lnTo>
                      <a:lnTo>
                        <a:pt x="626" y="36"/>
                      </a:lnTo>
                      <a:lnTo>
                        <a:pt x="0" y="36"/>
                      </a:lnTo>
                    </a:path>
                  </a:pathLst>
                </a:custGeom>
                <a:solidFill>
                  <a:srgbClr val="10B7B7"/>
                </a:solidFill>
                <a:ln w="12700" cap="rnd" cmpd="sng">
                  <a:noFill/>
                  <a:prstDash val="solid"/>
                  <a:round/>
                  <a:headEnd type="none" w="med" len="med"/>
                  <a:tailEnd type="none" w="med" len="med"/>
                </a:ln>
                <a:effectLst/>
              </p:spPr>
              <p:txBody>
                <a:bodyPr/>
                <a:lstStyle/>
                <a:p>
                  <a:endParaRPr lang="cs-CZ"/>
                </a:p>
              </p:txBody>
            </p:sp>
            <p:sp>
              <p:nvSpPr>
                <p:cNvPr id="340026" name="Freeform 58"/>
                <p:cNvSpPr>
                  <a:spLocks/>
                </p:cNvSpPr>
                <p:nvPr/>
              </p:nvSpPr>
              <p:spPr bwMode="auto">
                <a:xfrm>
                  <a:off x="1619" y="2352"/>
                  <a:ext cx="627" cy="38"/>
                </a:xfrm>
                <a:custGeom>
                  <a:avLst/>
                  <a:gdLst/>
                  <a:ahLst/>
                  <a:cxnLst>
                    <a:cxn ang="0">
                      <a:pos x="0" y="37"/>
                    </a:cxn>
                    <a:cxn ang="0">
                      <a:pos x="0" y="0"/>
                    </a:cxn>
                    <a:cxn ang="0">
                      <a:pos x="626" y="0"/>
                    </a:cxn>
                    <a:cxn ang="0">
                      <a:pos x="626" y="37"/>
                    </a:cxn>
                    <a:cxn ang="0">
                      <a:pos x="0" y="37"/>
                    </a:cxn>
                  </a:cxnLst>
                  <a:rect l="0" t="0" r="r" b="b"/>
                  <a:pathLst>
                    <a:path w="627" h="38">
                      <a:moveTo>
                        <a:pt x="0" y="37"/>
                      </a:moveTo>
                      <a:lnTo>
                        <a:pt x="0" y="0"/>
                      </a:lnTo>
                      <a:lnTo>
                        <a:pt x="626" y="0"/>
                      </a:lnTo>
                      <a:lnTo>
                        <a:pt x="626" y="37"/>
                      </a:lnTo>
                      <a:lnTo>
                        <a:pt x="0" y="37"/>
                      </a:lnTo>
                    </a:path>
                  </a:pathLst>
                </a:custGeom>
                <a:solidFill>
                  <a:srgbClr val="0CB6B6"/>
                </a:solidFill>
                <a:ln w="12700" cap="rnd" cmpd="sng">
                  <a:noFill/>
                  <a:prstDash val="solid"/>
                  <a:round/>
                  <a:headEnd type="none" w="med" len="med"/>
                  <a:tailEnd type="none" w="med" len="med"/>
                </a:ln>
                <a:effectLst/>
              </p:spPr>
              <p:txBody>
                <a:bodyPr/>
                <a:lstStyle/>
                <a:p>
                  <a:endParaRPr lang="cs-CZ"/>
                </a:p>
              </p:txBody>
            </p:sp>
            <p:sp>
              <p:nvSpPr>
                <p:cNvPr id="340027" name="Freeform 59"/>
                <p:cNvSpPr>
                  <a:spLocks/>
                </p:cNvSpPr>
                <p:nvPr/>
              </p:nvSpPr>
              <p:spPr bwMode="auto">
                <a:xfrm>
                  <a:off x="1619" y="2314"/>
                  <a:ext cx="627" cy="42"/>
                </a:xfrm>
                <a:custGeom>
                  <a:avLst/>
                  <a:gdLst/>
                  <a:ahLst/>
                  <a:cxnLst>
                    <a:cxn ang="0">
                      <a:pos x="0" y="41"/>
                    </a:cxn>
                    <a:cxn ang="0">
                      <a:pos x="0" y="0"/>
                    </a:cxn>
                    <a:cxn ang="0">
                      <a:pos x="626" y="0"/>
                    </a:cxn>
                    <a:cxn ang="0">
                      <a:pos x="626" y="41"/>
                    </a:cxn>
                    <a:cxn ang="0">
                      <a:pos x="0" y="41"/>
                    </a:cxn>
                  </a:cxnLst>
                  <a:rect l="0" t="0" r="r" b="b"/>
                  <a:pathLst>
                    <a:path w="627" h="42">
                      <a:moveTo>
                        <a:pt x="0" y="41"/>
                      </a:moveTo>
                      <a:lnTo>
                        <a:pt x="0" y="0"/>
                      </a:lnTo>
                      <a:lnTo>
                        <a:pt x="626" y="0"/>
                      </a:lnTo>
                      <a:lnTo>
                        <a:pt x="626" y="41"/>
                      </a:lnTo>
                      <a:lnTo>
                        <a:pt x="0" y="41"/>
                      </a:lnTo>
                    </a:path>
                  </a:pathLst>
                </a:custGeom>
                <a:solidFill>
                  <a:srgbClr val="09B5B5"/>
                </a:solidFill>
                <a:ln w="12700" cap="rnd" cmpd="sng">
                  <a:noFill/>
                  <a:prstDash val="solid"/>
                  <a:round/>
                  <a:headEnd type="none" w="med" len="med"/>
                  <a:tailEnd type="none" w="med" len="med"/>
                </a:ln>
                <a:effectLst/>
              </p:spPr>
              <p:txBody>
                <a:bodyPr/>
                <a:lstStyle/>
                <a:p>
                  <a:endParaRPr lang="cs-CZ"/>
                </a:p>
              </p:txBody>
            </p:sp>
            <p:sp>
              <p:nvSpPr>
                <p:cNvPr id="340028" name="Freeform 60"/>
                <p:cNvSpPr>
                  <a:spLocks/>
                </p:cNvSpPr>
                <p:nvPr/>
              </p:nvSpPr>
              <p:spPr bwMode="auto">
                <a:xfrm>
                  <a:off x="1619" y="2278"/>
                  <a:ext cx="627" cy="39"/>
                </a:xfrm>
                <a:custGeom>
                  <a:avLst/>
                  <a:gdLst/>
                  <a:ahLst/>
                  <a:cxnLst>
                    <a:cxn ang="0">
                      <a:pos x="0" y="38"/>
                    </a:cxn>
                    <a:cxn ang="0">
                      <a:pos x="0" y="0"/>
                    </a:cxn>
                    <a:cxn ang="0">
                      <a:pos x="626" y="0"/>
                    </a:cxn>
                    <a:cxn ang="0">
                      <a:pos x="626" y="38"/>
                    </a:cxn>
                    <a:cxn ang="0">
                      <a:pos x="0" y="38"/>
                    </a:cxn>
                  </a:cxnLst>
                  <a:rect l="0" t="0" r="r" b="b"/>
                  <a:pathLst>
                    <a:path w="627" h="39">
                      <a:moveTo>
                        <a:pt x="0" y="38"/>
                      </a:moveTo>
                      <a:lnTo>
                        <a:pt x="0" y="0"/>
                      </a:lnTo>
                      <a:lnTo>
                        <a:pt x="626" y="0"/>
                      </a:lnTo>
                      <a:lnTo>
                        <a:pt x="626" y="38"/>
                      </a:lnTo>
                      <a:lnTo>
                        <a:pt x="0" y="38"/>
                      </a:lnTo>
                    </a:path>
                  </a:pathLst>
                </a:custGeom>
                <a:solidFill>
                  <a:srgbClr val="05B4B4"/>
                </a:solidFill>
                <a:ln w="12700" cap="rnd" cmpd="sng">
                  <a:noFill/>
                  <a:prstDash val="solid"/>
                  <a:round/>
                  <a:headEnd type="none" w="med" len="med"/>
                  <a:tailEnd type="none" w="med" len="med"/>
                </a:ln>
                <a:effectLst/>
              </p:spPr>
              <p:txBody>
                <a:bodyPr/>
                <a:lstStyle/>
                <a:p>
                  <a:endParaRPr lang="cs-CZ"/>
                </a:p>
              </p:txBody>
            </p:sp>
            <p:sp>
              <p:nvSpPr>
                <p:cNvPr id="340029" name="Freeform 61"/>
                <p:cNvSpPr>
                  <a:spLocks/>
                </p:cNvSpPr>
                <p:nvPr/>
              </p:nvSpPr>
              <p:spPr bwMode="auto">
                <a:xfrm>
                  <a:off x="1619" y="2239"/>
                  <a:ext cx="627" cy="41"/>
                </a:xfrm>
                <a:custGeom>
                  <a:avLst/>
                  <a:gdLst/>
                  <a:ahLst/>
                  <a:cxnLst>
                    <a:cxn ang="0">
                      <a:pos x="0" y="40"/>
                    </a:cxn>
                    <a:cxn ang="0">
                      <a:pos x="0" y="0"/>
                    </a:cxn>
                    <a:cxn ang="0">
                      <a:pos x="626" y="0"/>
                    </a:cxn>
                    <a:cxn ang="0">
                      <a:pos x="626" y="40"/>
                    </a:cxn>
                    <a:cxn ang="0">
                      <a:pos x="0" y="40"/>
                    </a:cxn>
                  </a:cxnLst>
                  <a:rect l="0" t="0" r="r" b="b"/>
                  <a:pathLst>
                    <a:path w="627" h="41">
                      <a:moveTo>
                        <a:pt x="0" y="40"/>
                      </a:moveTo>
                      <a:lnTo>
                        <a:pt x="0" y="0"/>
                      </a:lnTo>
                      <a:lnTo>
                        <a:pt x="626" y="0"/>
                      </a:lnTo>
                      <a:lnTo>
                        <a:pt x="626" y="40"/>
                      </a:lnTo>
                      <a:lnTo>
                        <a:pt x="0" y="40"/>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grpSp>
            <p:nvGrpSpPr>
              <p:cNvPr id="340030" name="Group 62"/>
              <p:cNvGrpSpPr>
                <a:grpSpLocks/>
              </p:cNvGrpSpPr>
              <p:nvPr/>
            </p:nvGrpSpPr>
            <p:grpSpPr bwMode="auto">
              <a:xfrm>
                <a:off x="2875" y="3691"/>
                <a:ext cx="642" cy="175"/>
                <a:chOff x="2875" y="3691"/>
                <a:chExt cx="642" cy="175"/>
              </a:xfrm>
            </p:grpSpPr>
            <p:sp>
              <p:nvSpPr>
                <p:cNvPr id="340031" name="Freeform 63"/>
                <p:cNvSpPr>
                  <a:spLocks/>
                </p:cNvSpPr>
                <p:nvPr/>
              </p:nvSpPr>
              <p:spPr bwMode="auto">
                <a:xfrm>
                  <a:off x="2875" y="3848"/>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40032" name="Freeform 64"/>
                <p:cNvSpPr>
                  <a:spLocks/>
                </p:cNvSpPr>
                <p:nvPr/>
              </p:nvSpPr>
              <p:spPr bwMode="auto">
                <a:xfrm>
                  <a:off x="2875" y="383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40033" name="Freeform 65"/>
                <p:cNvSpPr>
                  <a:spLocks/>
                </p:cNvSpPr>
                <p:nvPr/>
              </p:nvSpPr>
              <p:spPr bwMode="auto">
                <a:xfrm>
                  <a:off x="2875" y="3812"/>
                  <a:ext cx="642" cy="20"/>
                </a:xfrm>
                <a:custGeom>
                  <a:avLst/>
                  <a:gdLst/>
                  <a:ahLst/>
                  <a:cxnLst>
                    <a:cxn ang="0">
                      <a:pos x="0" y="19"/>
                    </a:cxn>
                    <a:cxn ang="0">
                      <a:pos x="0" y="0"/>
                    </a:cxn>
                    <a:cxn ang="0">
                      <a:pos x="641" y="0"/>
                    </a:cxn>
                    <a:cxn ang="0">
                      <a:pos x="641" y="19"/>
                    </a:cxn>
                    <a:cxn ang="0">
                      <a:pos x="0" y="19"/>
                    </a:cxn>
                  </a:cxnLst>
                  <a:rect l="0" t="0" r="r" b="b"/>
                  <a:pathLst>
                    <a:path w="642" h="20">
                      <a:moveTo>
                        <a:pt x="0" y="19"/>
                      </a:moveTo>
                      <a:lnTo>
                        <a:pt x="0" y="0"/>
                      </a:lnTo>
                      <a:lnTo>
                        <a:pt x="641" y="0"/>
                      </a:lnTo>
                      <a:lnTo>
                        <a:pt x="641" y="19"/>
                      </a:lnTo>
                      <a:lnTo>
                        <a:pt x="0" y="19"/>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40034" name="Freeform 66"/>
                <p:cNvSpPr>
                  <a:spLocks/>
                </p:cNvSpPr>
                <p:nvPr/>
              </p:nvSpPr>
              <p:spPr bwMode="auto">
                <a:xfrm>
                  <a:off x="2875" y="3795"/>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77D6D6"/>
                </a:solidFill>
                <a:ln w="12700" cap="rnd" cmpd="sng">
                  <a:noFill/>
                  <a:prstDash val="solid"/>
                  <a:round/>
                  <a:headEnd type="none" w="med" len="med"/>
                  <a:tailEnd type="none" w="med" len="med"/>
                </a:ln>
                <a:effectLst/>
              </p:spPr>
              <p:txBody>
                <a:bodyPr/>
                <a:lstStyle/>
                <a:p>
                  <a:endParaRPr lang="cs-CZ"/>
                </a:p>
              </p:txBody>
            </p:sp>
            <p:sp>
              <p:nvSpPr>
                <p:cNvPr id="340035" name="Freeform 67"/>
                <p:cNvSpPr>
                  <a:spLocks/>
                </p:cNvSpPr>
                <p:nvPr/>
              </p:nvSpPr>
              <p:spPr bwMode="auto">
                <a:xfrm>
                  <a:off x="2875" y="3778"/>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63D0D0"/>
                </a:solidFill>
                <a:ln w="12700" cap="rnd" cmpd="sng">
                  <a:noFill/>
                  <a:prstDash val="solid"/>
                  <a:round/>
                  <a:headEnd type="none" w="med" len="med"/>
                  <a:tailEnd type="none" w="med" len="med"/>
                </a:ln>
                <a:effectLst/>
              </p:spPr>
              <p:txBody>
                <a:bodyPr/>
                <a:lstStyle/>
                <a:p>
                  <a:endParaRPr lang="cs-CZ"/>
                </a:p>
              </p:txBody>
            </p:sp>
            <p:sp>
              <p:nvSpPr>
                <p:cNvPr id="340036" name="Freeform 68"/>
                <p:cNvSpPr>
                  <a:spLocks/>
                </p:cNvSpPr>
                <p:nvPr/>
              </p:nvSpPr>
              <p:spPr bwMode="auto">
                <a:xfrm>
                  <a:off x="2875" y="376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4FCACA"/>
                </a:solidFill>
                <a:ln w="12700" cap="rnd" cmpd="sng">
                  <a:noFill/>
                  <a:prstDash val="solid"/>
                  <a:round/>
                  <a:headEnd type="none" w="med" len="med"/>
                  <a:tailEnd type="none" w="med" len="med"/>
                </a:ln>
                <a:effectLst/>
              </p:spPr>
              <p:txBody>
                <a:bodyPr/>
                <a:lstStyle/>
                <a:p>
                  <a:endParaRPr lang="cs-CZ"/>
                </a:p>
              </p:txBody>
            </p:sp>
            <p:sp>
              <p:nvSpPr>
                <p:cNvPr id="340037" name="Freeform 69"/>
                <p:cNvSpPr>
                  <a:spLocks/>
                </p:cNvSpPr>
                <p:nvPr/>
              </p:nvSpPr>
              <p:spPr bwMode="auto">
                <a:xfrm>
                  <a:off x="2875" y="3744"/>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3BC4C4"/>
                </a:solidFill>
                <a:ln w="12700" cap="rnd" cmpd="sng">
                  <a:noFill/>
                  <a:prstDash val="solid"/>
                  <a:round/>
                  <a:headEnd type="none" w="med" len="med"/>
                  <a:tailEnd type="none" w="med" len="med"/>
                </a:ln>
                <a:effectLst/>
              </p:spPr>
              <p:txBody>
                <a:bodyPr/>
                <a:lstStyle/>
                <a:p>
                  <a:endParaRPr lang="cs-CZ"/>
                </a:p>
              </p:txBody>
            </p:sp>
            <p:sp>
              <p:nvSpPr>
                <p:cNvPr id="340038" name="Freeform 70"/>
                <p:cNvSpPr>
                  <a:spLocks/>
                </p:cNvSpPr>
                <p:nvPr/>
              </p:nvSpPr>
              <p:spPr bwMode="auto">
                <a:xfrm>
                  <a:off x="2875" y="3726"/>
                  <a:ext cx="642" cy="19"/>
                </a:xfrm>
                <a:custGeom>
                  <a:avLst/>
                  <a:gdLst/>
                  <a:ahLst/>
                  <a:cxnLst>
                    <a:cxn ang="0">
                      <a:pos x="0" y="18"/>
                    </a:cxn>
                    <a:cxn ang="0">
                      <a:pos x="0" y="0"/>
                    </a:cxn>
                    <a:cxn ang="0">
                      <a:pos x="641" y="0"/>
                    </a:cxn>
                    <a:cxn ang="0">
                      <a:pos x="641" y="18"/>
                    </a:cxn>
                    <a:cxn ang="0">
                      <a:pos x="0" y="18"/>
                    </a:cxn>
                  </a:cxnLst>
                  <a:rect l="0" t="0" r="r" b="b"/>
                  <a:pathLst>
                    <a:path w="642" h="19">
                      <a:moveTo>
                        <a:pt x="0" y="18"/>
                      </a:moveTo>
                      <a:lnTo>
                        <a:pt x="0" y="0"/>
                      </a:lnTo>
                      <a:lnTo>
                        <a:pt x="641" y="0"/>
                      </a:lnTo>
                      <a:lnTo>
                        <a:pt x="641" y="18"/>
                      </a:lnTo>
                      <a:lnTo>
                        <a:pt x="0" y="18"/>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40039" name="Freeform 71"/>
                <p:cNvSpPr>
                  <a:spLocks/>
                </p:cNvSpPr>
                <p:nvPr/>
              </p:nvSpPr>
              <p:spPr bwMode="auto">
                <a:xfrm>
                  <a:off x="2875" y="3708"/>
                  <a:ext cx="642" cy="19"/>
                </a:xfrm>
                <a:custGeom>
                  <a:avLst/>
                  <a:gdLst/>
                  <a:ahLst/>
                  <a:cxnLst>
                    <a:cxn ang="0">
                      <a:pos x="0" y="18"/>
                    </a:cxn>
                    <a:cxn ang="0">
                      <a:pos x="0" y="0"/>
                    </a:cxn>
                    <a:cxn ang="0">
                      <a:pos x="641" y="0"/>
                    </a:cxn>
                    <a:cxn ang="0">
                      <a:pos x="641" y="18"/>
                    </a:cxn>
                    <a:cxn ang="0">
                      <a:pos x="0" y="18"/>
                    </a:cxn>
                  </a:cxnLst>
                  <a:rect l="0" t="0" r="r" b="b"/>
                  <a:pathLst>
                    <a:path w="642" h="19">
                      <a:moveTo>
                        <a:pt x="0" y="18"/>
                      </a:moveTo>
                      <a:lnTo>
                        <a:pt x="0" y="0"/>
                      </a:lnTo>
                      <a:lnTo>
                        <a:pt x="641" y="0"/>
                      </a:lnTo>
                      <a:lnTo>
                        <a:pt x="641" y="18"/>
                      </a:lnTo>
                      <a:lnTo>
                        <a:pt x="0" y="18"/>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40040" name="Freeform 72"/>
                <p:cNvSpPr>
                  <a:spLocks/>
                </p:cNvSpPr>
                <p:nvPr/>
              </p:nvSpPr>
              <p:spPr bwMode="auto">
                <a:xfrm>
                  <a:off x="2875" y="369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grpSp>
            <p:nvGrpSpPr>
              <p:cNvPr id="340041" name="Group 73"/>
              <p:cNvGrpSpPr>
                <a:grpSpLocks/>
              </p:cNvGrpSpPr>
              <p:nvPr/>
            </p:nvGrpSpPr>
            <p:grpSpPr bwMode="auto">
              <a:xfrm>
                <a:off x="3487" y="3739"/>
                <a:ext cx="642" cy="136"/>
                <a:chOff x="3487" y="3739"/>
                <a:chExt cx="642" cy="136"/>
              </a:xfrm>
            </p:grpSpPr>
            <p:sp>
              <p:nvSpPr>
                <p:cNvPr id="340042" name="Freeform 74"/>
                <p:cNvSpPr>
                  <a:spLocks/>
                </p:cNvSpPr>
                <p:nvPr/>
              </p:nvSpPr>
              <p:spPr bwMode="auto">
                <a:xfrm>
                  <a:off x="3487" y="3857"/>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B2E8E8"/>
                </a:solidFill>
                <a:ln w="12700" cap="rnd" cmpd="sng">
                  <a:noFill/>
                  <a:prstDash val="solid"/>
                  <a:round/>
                  <a:headEnd type="none" w="med" len="med"/>
                  <a:tailEnd type="none" w="med" len="med"/>
                </a:ln>
                <a:effectLst/>
              </p:spPr>
              <p:txBody>
                <a:bodyPr/>
                <a:lstStyle/>
                <a:p>
                  <a:endParaRPr lang="cs-CZ"/>
                </a:p>
              </p:txBody>
            </p:sp>
            <p:sp>
              <p:nvSpPr>
                <p:cNvPr id="340043" name="Freeform 75"/>
                <p:cNvSpPr>
                  <a:spLocks/>
                </p:cNvSpPr>
                <p:nvPr/>
              </p:nvSpPr>
              <p:spPr bwMode="auto">
                <a:xfrm>
                  <a:off x="3487" y="3845"/>
                  <a:ext cx="642" cy="17"/>
                </a:xfrm>
                <a:custGeom>
                  <a:avLst/>
                  <a:gdLst/>
                  <a:ahLst/>
                  <a:cxnLst>
                    <a:cxn ang="0">
                      <a:pos x="0" y="16"/>
                    </a:cxn>
                    <a:cxn ang="0">
                      <a:pos x="0" y="0"/>
                    </a:cxn>
                    <a:cxn ang="0">
                      <a:pos x="641" y="0"/>
                    </a:cxn>
                    <a:cxn ang="0">
                      <a:pos x="641" y="16"/>
                    </a:cxn>
                    <a:cxn ang="0">
                      <a:pos x="0" y="16"/>
                    </a:cxn>
                  </a:cxnLst>
                  <a:rect l="0" t="0" r="r" b="b"/>
                  <a:pathLst>
                    <a:path w="642" h="17">
                      <a:moveTo>
                        <a:pt x="0" y="16"/>
                      </a:moveTo>
                      <a:lnTo>
                        <a:pt x="0" y="0"/>
                      </a:lnTo>
                      <a:lnTo>
                        <a:pt x="641" y="0"/>
                      </a:lnTo>
                      <a:lnTo>
                        <a:pt x="641" y="16"/>
                      </a:lnTo>
                      <a:lnTo>
                        <a:pt x="0" y="16"/>
                      </a:lnTo>
                    </a:path>
                  </a:pathLst>
                </a:custGeom>
                <a:solidFill>
                  <a:srgbClr val="9EE2E2"/>
                </a:solidFill>
                <a:ln w="12700" cap="rnd" cmpd="sng">
                  <a:noFill/>
                  <a:prstDash val="solid"/>
                  <a:round/>
                  <a:headEnd type="none" w="med" len="med"/>
                  <a:tailEnd type="none" w="med" len="med"/>
                </a:ln>
                <a:effectLst/>
              </p:spPr>
              <p:txBody>
                <a:bodyPr/>
                <a:lstStyle/>
                <a:p>
                  <a:endParaRPr lang="cs-CZ"/>
                </a:p>
              </p:txBody>
            </p:sp>
            <p:sp>
              <p:nvSpPr>
                <p:cNvPr id="340044" name="Freeform 76"/>
                <p:cNvSpPr>
                  <a:spLocks/>
                </p:cNvSpPr>
                <p:nvPr/>
              </p:nvSpPr>
              <p:spPr bwMode="auto">
                <a:xfrm>
                  <a:off x="3487" y="3831"/>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8ADCDC"/>
                </a:solidFill>
                <a:ln w="12700" cap="rnd" cmpd="sng">
                  <a:noFill/>
                  <a:prstDash val="solid"/>
                  <a:round/>
                  <a:headEnd type="none" w="med" len="med"/>
                  <a:tailEnd type="none" w="med" len="med"/>
                </a:ln>
                <a:effectLst/>
              </p:spPr>
              <p:txBody>
                <a:bodyPr/>
                <a:lstStyle/>
                <a:p>
                  <a:endParaRPr lang="cs-CZ"/>
                </a:p>
              </p:txBody>
            </p:sp>
            <p:sp>
              <p:nvSpPr>
                <p:cNvPr id="340045" name="Freeform 77"/>
                <p:cNvSpPr>
                  <a:spLocks/>
                </p:cNvSpPr>
                <p:nvPr/>
              </p:nvSpPr>
              <p:spPr bwMode="auto">
                <a:xfrm>
                  <a:off x="3487" y="3817"/>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77D6D6"/>
                </a:solidFill>
                <a:ln w="12700" cap="rnd" cmpd="sng">
                  <a:noFill/>
                  <a:prstDash val="solid"/>
                  <a:round/>
                  <a:headEnd type="none" w="med" len="med"/>
                  <a:tailEnd type="none" w="med" len="med"/>
                </a:ln>
                <a:effectLst/>
              </p:spPr>
              <p:txBody>
                <a:bodyPr/>
                <a:lstStyle/>
                <a:p>
                  <a:endParaRPr lang="cs-CZ"/>
                </a:p>
              </p:txBody>
            </p:sp>
            <p:sp>
              <p:nvSpPr>
                <p:cNvPr id="340046" name="Freeform 78"/>
                <p:cNvSpPr>
                  <a:spLocks/>
                </p:cNvSpPr>
                <p:nvPr/>
              </p:nvSpPr>
              <p:spPr bwMode="auto">
                <a:xfrm>
                  <a:off x="3487" y="3805"/>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63D0D0"/>
                </a:solidFill>
                <a:ln w="12700" cap="rnd" cmpd="sng">
                  <a:noFill/>
                  <a:prstDash val="solid"/>
                  <a:round/>
                  <a:headEnd type="none" w="med" len="med"/>
                  <a:tailEnd type="none" w="med" len="med"/>
                </a:ln>
                <a:effectLst/>
              </p:spPr>
              <p:txBody>
                <a:bodyPr/>
                <a:lstStyle/>
                <a:p>
                  <a:endParaRPr lang="cs-CZ"/>
                </a:p>
              </p:txBody>
            </p:sp>
            <p:sp>
              <p:nvSpPr>
                <p:cNvPr id="340047" name="Freeform 79"/>
                <p:cNvSpPr>
                  <a:spLocks/>
                </p:cNvSpPr>
                <p:nvPr/>
              </p:nvSpPr>
              <p:spPr bwMode="auto">
                <a:xfrm>
                  <a:off x="3487" y="3792"/>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4FCACA"/>
                </a:solidFill>
                <a:ln w="12700" cap="rnd" cmpd="sng">
                  <a:noFill/>
                  <a:prstDash val="solid"/>
                  <a:round/>
                  <a:headEnd type="none" w="med" len="med"/>
                  <a:tailEnd type="none" w="med" len="med"/>
                </a:ln>
                <a:effectLst/>
              </p:spPr>
              <p:txBody>
                <a:bodyPr/>
                <a:lstStyle/>
                <a:p>
                  <a:endParaRPr lang="cs-CZ"/>
                </a:p>
              </p:txBody>
            </p:sp>
            <p:sp>
              <p:nvSpPr>
                <p:cNvPr id="340048" name="Freeform 80"/>
                <p:cNvSpPr>
                  <a:spLocks/>
                </p:cNvSpPr>
                <p:nvPr/>
              </p:nvSpPr>
              <p:spPr bwMode="auto">
                <a:xfrm>
                  <a:off x="3487" y="3779"/>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3BC4C4"/>
                </a:solidFill>
                <a:ln w="12700" cap="rnd" cmpd="sng">
                  <a:noFill/>
                  <a:prstDash val="solid"/>
                  <a:round/>
                  <a:headEnd type="none" w="med" len="med"/>
                  <a:tailEnd type="none" w="med" len="med"/>
                </a:ln>
                <a:effectLst/>
              </p:spPr>
              <p:txBody>
                <a:bodyPr/>
                <a:lstStyle/>
                <a:p>
                  <a:endParaRPr lang="cs-CZ"/>
                </a:p>
              </p:txBody>
            </p:sp>
            <p:sp>
              <p:nvSpPr>
                <p:cNvPr id="340049" name="Freeform 81"/>
                <p:cNvSpPr>
                  <a:spLocks/>
                </p:cNvSpPr>
                <p:nvPr/>
              </p:nvSpPr>
              <p:spPr bwMode="auto">
                <a:xfrm>
                  <a:off x="3487" y="3766"/>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29BFBF"/>
                </a:solidFill>
                <a:ln w="12700" cap="rnd" cmpd="sng">
                  <a:noFill/>
                  <a:prstDash val="solid"/>
                  <a:round/>
                  <a:headEnd type="none" w="med" len="med"/>
                  <a:tailEnd type="none" w="med" len="med"/>
                </a:ln>
                <a:effectLst/>
              </p:spPr>
              <p:txBody>
                <a:bodyPr/>
                <a:lstStyle/>
                <a:p>
                  <a:endParaRPr lang="cs-CZ"/>
                </a:p>
              </p:txBody>
            </p:sp>
            <p:sp>
              <p:nvSpPr>
                <p:cNvPr id="340050" name="Freeform 82"/>
                <p:cNvSpPr>
                  <a:spLocks/>
                </p:cNvSpPr>
                <p:nvPr/>
              </p:nvSpPr>
              <p:spPr bwMode="auto">
                <a:xfrm>
                  <a:off x="3487" y="3753"/>
                  <a:ext cx="642" cy="17"/>
                </a:xfrm>
                <a:custGeom>
                  <a:avLst/>
                  <a:gdLst/>
                  <a:ahLst/>
                  <a:cxnLst>
                    <a:cxn ang="0">
                      <a:pos x="0" y="16"/>
                    </a:cxn>
                    <a:cxn ang="0">
                      <a:pos x="0" y="0"/>
                    </a:cxn>
                    <a:cxn ang="0">
                      <a:pos x="641" y="0"/>
                    </a:cxn>
                    <a:cxn ang="0">
                      <a:pos x="641" y="16"/>
                    </a:cxn>
                    <a:cxn ang="0">
                      <a:pos x="0" y="16"/>
                    </a:cxn>
                  </a:cxnLst>
                  <a:rect l="0" t="0" r="r" b="b"/>
                  <a:pathLst>
                    <a:path w="642" h="17">
                      <a:moveTo>
                        <a:pt x="0" y="16"/>
                      </a:moveTo>
                      <a:lnTo>
                        <a:pt x="0" y="0"/>
                      </a:lnTo>
                      <a:lnTo>
                        <a:pt x="641" y="0"/>
                      </a:lnTo>
                      <a:lnTo>
                        <a:pt x="641" y="16"/>
                      </a:lnTo>
                      <a:lnTo>
                        <a:pt x="0" y="16"/>
                      </a:lnTo>
                    </a:path>
                  </a:pathLst>
                </a:custGeom>
                <a:solidFill>
                  <a:srgbClr val="15B9B9"/>
                </a:solidFill>
                <a:ln w="12700" cap="rnd" cmpd="sng">
                  <a:noFill/>
                  <a:prstDash val="solid"/>
                  <a:round/>
                  <a:headEnd type="none" w="med" len="med"/>
                  <a:tailEnd type="none" w="med" len="med"/>
                </a:ln>
                <a:effectLst/>
              </p:spPr>
              <p:txBody>
                <a:bodyPr/>
                <a:lstStyle/>
                <a:p>
                  <a:endParaRPr lang="cs-CZ"/>
                </a:p>
              </p:txBody>
            </p:sp>
            <p:sp>
              <p:nvSpPr>
                <p:cNvPr id="340051" name="Freeform 83"/>
                <p:cNvSpPr>
                  <a:spLocks/>
                </p:cNvSpPr>
                <p:nvPr/>
              </p:nvSpPr>
              <p:spPr bwMode="auto">
                <a:xfrm>
                  <a:off x="3487" y="3739"/>
                  <a:ext cx="642" cy="18"/>
                </a:xfrm>
                <a:custGeom>
                  <a:avLst/>
                  <a:gdLst/>
                  <a:ahLst/>
                  <a:cxnLst>
                    <a:cxn ang="0">
                      <a:pos x="0" y="17"/>
                    </a:cxn>
                    <a:cxn ang="0">
                      <a:pos x="0" y="0"/>
                    </a:cxn>
                    <a:cxn ang="0">
                      <a:pos x="641" y="0"/>
                    </a:cxn>
                    <a:cxn ang="0">
                      <a:pos x="641" y="17"/>
                    </a:cxn>
                    <a:cxn ang="0">
                      <a:pos x="0" y="17"/>
                    </a:cxn>
                  </a:cxnLst>
                  <a:rect l="0" t="0" r="r" b="b"/>
                  <a:pathLst>
                    <a:path w="642" h="18">
                      <a:moveTo>
                        <a:pt x="0" y="17"/>
                      </a:moveTo>
                      <a:lnTo>
                        <a:pt x="0" y="0"/>
                      </a:lnTo>
                      <a:lnTo>
                        <a:pt x="641" y="0"/>
                      </a:lnTo>
                      <a:lnTo>
                        <a:pt x="641" y="17"/>
                      </a:lnTo>
                      <a:lnTo>
                        <a:pt x="0" y="17"/>
                      </a:lnTo>
                    </a:path>
                  </a:pathLst>
                </a:custGeom>
                <a:solidFill>
                  <a:srgbClr val="00B2B2"/>
                </a:solidFill>
                <a:ln w="12700" cap="rnd" cmpd="sng">
                  <a:noFill/>
                  <a:prstDash val="solid"/>
                  <a:round/>
                  <a:headEnd type="none" w="med" len="med"/>
                  <a:tailEnd type="none" w="med" len="med"/>
                </a:ln>
                <a:effectLst/>
              </p:spPr>
              <p:txBody>
                <a:bodyPr/>
                <a:lstStyle/>
                <a:p>
                  <a:endParaRPr lang="cs-CZ"/>
                </a:p>
              </p:txBody>
            </p:sp>
          </p:grpSp>
          <p:grpSp>
            <p:nvGrpSpPr>
              <p:cNvPr id="340052" name="Group 84"/>
              <p:cNvGrpSpPr>
                <a:grpSpLocks/>
              </p:cNvGrpSpPr>
              <p:nvPr/>
            </p:nvGrpSpPr>
            <p:grpSpPr bwMode="auto">
              <a:xfrm>
                <a:off x="1052" y="1300"/>
                <a:ext cx="3692" cy="2775"/>
                <a:chOff x="1052" y="1300"/>
                <a:chExt cx="3692" cy="2775"/>
              </a:xfrm>
            </p:grpSpPr>
            <p:grpSp>
              <p:nvGrpSpPr>
                <p:cNvPr id="340053" name="Group 85"/>
                <p:cNvGrpSpPr>
                  <a:grpSpLocks/>
                </p:cNvGrpSpPr>
                <p:nvPr/>
              </p:nvGrpSpPr>
              <p:grpSpPr bwMode="auto">
                <a:xfrm>
                  <a:off x="1052" y="1300"/>
                  <a:ext cx="3468" cy="2775"/>
                  <a:chOff x="1052" y="1300"/>
                  <a:chExt cx="3468" cy="2775"/>
                </a:xfrm>
              </p:grpSpPr>
              <p:sp>
                <p:nvSpPr>
                  <p:cNvPr id="340054" name="Rectangle 86"/>
                  <p:cNvSpPr>
                    <a:spLocks noChangeArrowheads="1"/>
                  </p:cNvSpPr>
                  <p:nvPr/>
                </p:nvSpPr>
                <p:spPr bwMode="auto">
                  <a:xfrm rot="16200000">
                    <a:off x="478" y="2642"/>
                    <a:ext cx="1378" cy="229"/>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Number of defects</a:t>
                    </a:r>
                  </a:p>
                </p:txBody>
              </p:sp>
              <p:grpSp>
                <p:nvGrpSpPr>
                  <p:cNvPr id="340055" name="Group 87"/>
                  <p:cNvGrpSpPr>
                    <a:grpSpLocks/>
                  </p:cNvGrpSpPr>
                  <p:nvPr/>
                </p:nvGrpSpPr>
                <p:grpSpPr bwMode="auto">
                  <a:xfrm>
                    <a:off x="1616" y="1357"/>
                    <a:ext cx="2513" cy="2512"/>
                    <a:chOff x="1616" y="1357"/>
                    <a:chExt cx="2513" cy="2512"/>
                  </a:xfrm>
                </p:grpSpPr>
                <p:sp>
                  <p:nvSpPr>
                    <p:cNvPr id="340056" name="Freeform 88"/>
                    <p:cNvSpPr>
                      <a:spLocks/>
                    </p:cNvSpPr>
                    <p:nvPr/>
                  </p:nvSpPr>
                  <p:spPr bwMode="auto">
                    <a:xfrm>
                      <a:off x="1616" y="1357"/>
                      <a:ext cx="2513" cy="2512"/>
                    </a:xfrm>
                    <a:custGeom>
                      <a:avLst/>
                      <a:gdLst/>
                      <a:ahLst/>
                      <a:cxnLst>
                        <a:cxn ang="0">
                          <a:pos x="0" y="0"/>
                        </a:cxn>
                        <a:cxn ang="0">
                          <a:pos x="0" y="2511"/>
                        </a:cxn>
                        <a:cxn ang="0">
                          <a:pos x="2512" y="2511"/>
                        </a:cxn>
                        <a:cxn ang="0">
                          <a:pos x="2512" y="0"/>
                        </a:cxn>
                      </a:cxnLst>
                      <a:rect l="0" t="0" r="r" b="b"/>
                      <a:pathLst>
                        <a:path w="2513" h="2512">
                          <a:moveTo>
                            <a:pt x="0" y="0"/>
                          </a:moveTo>
                          <a:lnTo>
                            <a:pt x="0" y="2511"/>
                          </a:lnTo>
                          <a:lnTo>
                            <a:pt x="2512" y="2511"/>
                          </a:lnTo>
                          <a:lnTo>
                            <a:pt x="2512" y="0"/>
                          </a:lnTo>
                        </a:path>
                      </a:pathLst>
                    </a:custGeom>
                    <a:noFill/>
                    <a:ln w="25400" cap="rnd" cmpd="sng">
                      <a:solidFill>
                        <a:schemeClr val="tx1"/>
                      </a:solidFill>
                      <a:prstDash val="solid"/>
                      <a:round/>
                      <a:headEnd type="none" w="med" len="med"/>
                      <a:tailEnd type="none" w="med" len="med"/>
                    </a:ln>
                    <a:effectLst/>
                  </p:spPr>
                  <p:txBody>
                    <a:bodyPr/>
                    <a:lstStyle/>
                    <a:p>
                      <a:endParaRPr lang="cs-CZ"/>
                    </a:p>
                  </p:txBody>
                </p:sp>
                <p:sp>
                  <p:nvSpPr>
                    <p:cNvPr id="340057" name="Line 89"/>
                    <p:cNvSpPr>
                      <a:spLocks noChangeShapeType="1"/>
                    </p:cNvSpPr>
                    <p:nvPr/>
                  </p:nvSpPr>
                  <p:spPr bwMode="auto">
                    <a:xfrm>
                      <a:off x="3913" y="2964"/>
                      <a:ext cx="207" cy="0"/>
                    </a:xfrm>
                    <a:prstGeom prst="line">
                      <a:avLst/>
                    </a:prstGeom>
                    <a:noFill/>
                    <a:ln w="25400">
                      <a:solidFill>
                        <a:schemeClr val="tx1"/>
                      </a:solidFill>
                      <a:round/>
                      <a:headEnd/>
                      <a:tailEnd/>
                    </a:ln>
                    <a:effectLst/>
                  </p:spPr>
                  <p:txBody>
                    <a:bodyPr wrap="none" anchor="ctr"/>
                    <a:lstStyle/>
                    <a:p>
                      <a:endParaRPr lang="cs-CZ"/>
                    </a:p>
                  </p:txBody>
                </p:sp>
                <p:sp>
                  <p:nvSpPr>
                    <p:cNvPr id="340058" name="Line 90"/>
                    <p:cNvSpPr>
                      <a:spLocks noChangeShapeType="1"/>
                    </p:cNvSpPr>
                    <p:nvPr/>
                  </p:nvSpPr>
                  <p:spPr bwMode="auto">
                    <a:xfrm>
                      <a:off x="3912" y="2516"/>
                      <a:ext cx="207" cy="0"/>
                    </a:xfrm>
                    <a:prstGeom prst="line">
                      <a:avLst/>
                    </a:prstGeom>
                    <a:noFill/>
                    <a:ln w="25400">
                      <a:solidFill>
                        <a:schemeClr val="tx1"/>
                      </a:solidFill>
                      <a:round/>
                      <a:headEnd/>
                      <a:tailEnd/>
                    </a:ln>
                    <a:effectLst/>
                  </p:spPr>
                  <p:txBody>
                    <a:bodyPr wrap="none" anchor="ctr"/>
                    <a:lstStyle/>
                    <a:p>
                      <a:endParaRPr lang="cs-CZ"/>
                    </a:p>
                  </p:txBody>
                </p:sp>
                <p:sp>
                  <p:nvSpPr>
                    <p:cNvPr id="340059" name="Line 91"/>
                    <p:cNvSpPr>
                      <a:spLocks noChangeShapeType="1"/>
                    </p:cNvSpPr>
                    <p:nvPr/>
                  </p:nvSpPr>
                  <p:spPr bwMode="auto">
                    <a:xfrm>
                      <a:off x="3916" y="2067"/>
                      <a:ext cx="207" cy="0"/>
                    </a:xfrm>
                    <a:prstGeom prst="line">
                      <a:avLst/>
                    </a:prstGeom>
                    <a:noFill/>
                    <a:ln w="25400">
                      <a:solidFill>
                        <a:schemeClr val="tx1"/>
                      </a:solidFill>
                      <a:round/>
                      <a:headEnd/>
                      <a:tailEnd/>
                    </a:ln>
                    <a:effectLst/>
                  </p:spPr>
                  <p:txBody>
                    <a:bodyPr wrap="none" anchor="ctr"/>
                    <a:lstStyle/>
                    <a:p>
                      <a:endParaRPr lang="cs-CZ"/>
                    </a:p>
                  </p:txBody>
                </p:sp>
                <p:sp>
                  <p:nvSpPr>
                    <p:cNvPr id="340060" name="Line 92"/>
                    <p:cNvSpPr>
                      <a:spLocks noChangeShapeType="1"/>
                    </p:cNvSpPr>
                    <p:nvPr/>
                  </p:nvSpPr>
                  <p:spPr bwMode="auto">
                    <a:xfrm>
                      <a:off x="3916" y="3420"/>
                      <a:ext cx="207" cy="0"/>
                    </a:xfrm>
                    <a:prstGeom prst="line">
                      <a:avLst/>
                    </a:prstGeom>
                    <a:noFill/>
                    <a:ln w="25400">
                      <a:solidFill>
                        <a:schemeClr val="tx1"/>
                      </a:solidFill>
                      <a:round/>
                      <a:headEnd/>
                      <a:tailEnd/>
                    </a:ln>
                    <a:effectLst/>
                  </p:spPr>
                  <p:txBody>
                    <a:bodyPr wrap="none" anchor="ctr"/>
                    <a:lstStyle/>
                    <a:p>
                      <a:endParaRPr lang="cs-CZ"/>
                    </a:p>
                  </p:txBody>
                </p:sp>
                <p:sp>
                  <p:nvSpPr>
                    <p:cNvPr id="340061" name="Line 93"/>
                    <p:cNvSpPr>
                      <a:spLocks noChangeShapeType="1"/>
                    </p:cNvSpPr>
                    <p:nvPr/>
                  </p:nvSpPr>
                  <p:spPr bwMode="auto">
                    <a:xfrm>
                      <a:off x="3916" y="1612"/>
                      <a:ext cx="207" cy="0"/>
                    </a:xfrm>
                    <a:prstGeom prst="line">
                      <a:avLst/>
                    </a:prstGeom>
                    <a:noFill/>
                    <a:ln w="25400">
                      <a:solidFill>
                        <a:schemeClr val="tx1"/>
                      </a:solidFill>
                      <a:round/>
                      <a:headEnd/>
                      <a:tailEnd/>
                    </a:ln>
                    <a:effectLst/>
                  </p:spPr>
                  <p:txBody>
                    <a:bodyPr wrap="none" anchor="ctr"/>
                    <a:lstStyle/>
                    <a:p>
                      <a:endParaRPr lang="cs-CZ"/>
                    </a:p>
                  </p:txBody>
                </p:sp>
                <p:sp>
                  <p:nvSpPr>
                    <p:cNvPr id="340062" name="Line 94"/>
                    <p:cNvSpPr>
                      <a:spLocks noChangeShapeType="1"/>
                    </p:cNvSpPr>
                    <p:nvPr/>
                  </p:nvSpPr>
                  <p:spPr bwMode="auto">
                    <a:xfrm>
                      <a:off x="1624" y="3416"/>
                      <a:ext cx="207" cy="0"/>
                    </a:xfrm>
                    <a:prstGeom prst="line">
                      <a:avLst/>
                    </a:prstGeom>
                    <a:noFill/>
                    <a:ln w="25400">
                      <a:solidFill>
                        <a:schemeClr val="tx1"/>
                      </a:solidFill>
                      <a:round/>
                      <a:headEnd/>
                      <a:tailEnd/>
                    </a:ln>
                    <a:effectLst/>
                  </p:spPr>
                  <p:txBody>
                    <a:bodyPr wrap="none" anchor="ctr"/>
                    <a:lstStyle/>
                    <a:p>
                      <a:endParaRPr lang="cs-CZ"/>
                    </a:p>
                  </p:txBody>
                </p:sp>
                <p:sp>
                  <p:nvSpPr>
                    <p:cNvPr id="340063" name="Line 95"/>
                    <p:cNvSpPr>
                      <a:spLocks noChangeShapeType="1"/>
                    </p:cNvSpPr>
                    <p:nvPr/>
                  </p:nvSpPr>
                  <p:spPr bwMode="auto">
                    <a:xfrm>
                      <a:off x="1622" y="2965"/>
                      <a:ext cx="207" cy="0"/>
                    </a:xfrm>
                    <a:prstGeom prst="line">
                      <a:avLst/>
                    </a:prstGeom>
                    <a:noFill/>
                    <a:ln w="25400">
                      <a:solidFill>
                        <a:schemeClr val="tx1"/>
                      </a:solidFill>
                      <a:round/>
                      <a:headEnd/>
                      <a:tailEnd/>
                    </a:ln>
                    <a:effectLst/>
                  </p:spPr>
                  <p:txBody>
                    <a:bodyPr wrap="none" anchor="ctr"/>
                    <a:lstStyle/>
                    <a:p>
                      <a:endParaRPr lang="cs-CZ"/>
                    </a:p>
                  </p:txBody>
                </p:sp>
                <p:sp>
                  <p:nvSpPr>
                    <p:cNvPr id="340064" name="Line 96"/>
                    <p:cNvSpPr>
                      <a:spLocks noChangeShapeType="1"/>
                    </p:cNvSpPr>
                    <p:nvPr/>
                  </p:nvSpPr>
                  <p:spPr bwMode="auto">
                    <a:xfrm>
                      <a:off x="1622" y="2510"/>
                      <a:ext cx="207" cy="0"/>
                    </a:xfrm>
                    <a:prstGeom prst="line">
                      <a:avLst/>
                    </a:prstGeom>
                    <a:noFill/>
                    <a:ln w="25400">
                      <a:solidFill>
                        <a:schemeClr val="tx1"/>
                      </a:solidFill>
                      <a:round/>
                      <a:headEnd/>
                      <a:tailEnd/>
                    </a:ln>
                    <a:effectLst/>
                  </p:spPr>
                  <p:txBody>
                    <a:bodyPr wrap="none" anchor="ctr"/>
                    <a:lstStyle/>
                    <a:p>
                      <a:endParaRPr lang="cs-CZ"/>
                    </a:p>
                  </p:txBody>
                </p:sp>
                <p:sp>
                  <p:nvSpPr>
                    <p:cNvPr id="340065" name="Line 97"/>
                    <p:cNvSpPr>
                      <a:spLocks noChangeShapeType="1"/>
                    </p:cNvSpPr>
                    <p:nvPr/>
                  </p:nvSpPr>
                  <p:spPr bwMode="auto">
                    <a:xfrm>
                      <a:off x="1622" y="2056"/>
                      <a:ext cx="207" cy="0"/>
                    </a:xfrm>
                    <a:prstGeom prst="line">
                      <a:avLst/>
                    </a:prstGeom>
                    <a:noFill/>
                    <a:ln w="25400">
                      <a:solidFill>
                        <a:schemeClr val="tx1"/>
                      </a:solidFill>
                      <a:round/>
                      <a:headEnd/>
                      <a:tailEnd/>
                    </a:ln>
                    <a:effectLst/>
                  </p:spPr>
                  <p:txBody>
                    <a:bodyPr wrap="none" anchor="ctr"/>
                    <a:lstStyle/>
                    <a:p>
                      <a:endParaRPr lang="cs-CZ"/>
                    </a:p>
                  </p:txBody>
                </p:sp>
                <p:sp>
                  <p:nvSpPr>
                    <p:cNvPr id="340066" name="Line 98"/>
                    <p:cNvSpPr>
                      <a:spLocks noChangeShapeType="1"/>
                    </p:cNvSpPr>
                    <p:nvPr/>
                  </p:nvSpPr>
                  <p:spPr bwMode="auto">
                    <a:xfrm>
                      <a:off x="1619" y="1604"/>
                      <a:ext cx="207" cy="0"/>
                    </a:xfrm>
                    <a:prstGeom prst="line">
                      <a:avLst/>
                    </a:prstGeom>
                    <a:noFill/>
                    <a:ln w="25400">
                      <a:solidFill>
                        <a:schemeClr val="tx1"/>
                      </a:solidFill>
                      <a:round/>
                      <a:headEnd/>
                      <a:tailEnd/>
                    </a:ln>
                    <a:effectLst/>
                  </p:spPr>
                  <p:txBody>
                    <a:bodyPr wrap="none" anchor="ctr"/>
                    <a:lstStyle/>
                    <a:p>
                      <a:endParaRPr lang="cs-CZ"/>
                    </a:p>
                  </p:txBody>
                </p:sp>
              </p:grpSp>
              <p:sp>
                <p:nvSpPr>
                  <p:cNvPr id="340067" name="Rectangle 99"/>
                  <p:cNvSpPr>
                    <a:spLocks noChangeArrowheads="1"/>
                  </p:cNvSpPr>
                  <p:nvPr/>
                </p:nvSpPr>
                <p:spPr bwMode="auto">
                  <a:xfrm>
                    <a:off x="4158" y="1311"/>
                    <a:ext cx="362" cy="2764"/>
                  </a:xfrm>
                  <a:prstGeom prst="rect">
                    <a:avLst/>
                  </a:prstGeom>
                  <a:noFill/>
                  <a:ln w="12700">
                    <a:noFill/>
                    <a:miter lim="800000"/>
                    <a:headEnd/>
                    <a:tailEnd/>
                  </a:ln>
                  <a:effectLst/>
                </p:spPr>
                <p:txBody>
                  <a:bodyPr wrap="none" lIns="90488" tIns="44450" rIns="90488" bIns="44450">
                    <a:spAutoFit/>
                  </a:bodyPr>
                  <a:lstStyle/>
                  <a:p>
                    <a:pPr defTabSz="762000">
                      <a:lnSpc>
                        <a:spcPct val="260000"/>
                      </a:lnSpc>
                    </a:pPr>
                    <a:r>
                      <a:rPr lang="en-US" sz="1800" b="1">
                        <a:latin typeface="Arial" charset="0"/>
                      </a:rPr>
                      <a:t>100</a:t>
                    </a:r>
                  </a:p>
                  <a:p>
                    <a:pPr defTabSz="762000">
                      <a:lnSpc>
                        <a:spcPct val="260000"/>
                      </a:lnSpc>
                    </a:pPr>
                    <a:r>
                      <a:rPr lang="en-US" sz="1800" b="1">
                        <a:latin typeface="Arial" charset="0"/>
                      </a:rPr>
                      <a:t>80</a:t>
                    </a:r>
                  </a:p>
                  <a:p>
                    <a:pPr defTabSz="762000">
                      <a:lnSpc>
                        <a:spcPct val="260000"/>
                      </a:lnSpc>
                    </a:pPr>
                    <a:r>
                      <a:rPr lang="en-US" sz="1800" b="1">
                        <a:latin typeface="Arial" charset="0"/>
                      </a:rPr>
                      <a:t>60</a:t>
                    </a:r>
                  </a:p>
                  <a:p>
                    <a:pPr defTabSz="762000">
                      <a:lnSpc>
                        <a:spcPct val="260000"/>
                      </a:lnSpc>
                    </a:pPr>
                    <a:r>
                      <a:rPr lang="en-US" sz="1800" b="1">
                        <a:latin typeface="Arial" charset="0"/>
                      </a:rPr>
                      <a:t>40</a:t>
                    </a:r>
                  </a:p>
                  <a:p>
                    <a:pPr defTabSz="762000">
                      <a:lnSpc>
                        <a:spcPct val="260000"/>
                      </a:lnSpc>
                    </a:pPr>
                    <a:r>
                      <a:rPr lang="en-US" sz="1800" b="1">
                        <a:latin typeface="Arial" charset="0"/>
                      </a:rPr>
                      <a:t>20</a:t>
                    </a:r>
                  </a:p>
                  <a:p>
                    <a:pPr defTabSz="762000">
                      <a:lnSpc>
                        <a:spcPct val="260000"/>
                      </a:lnSpc>
                    </a:pPr>
                    <a:r>
                      <a:rPr lang="en-US" sz="1800" b="1">
                        <a:latin typeface="Arial" charset="0"/>
                      </a:rPr>
                      <a:t>0</a:t>
                    </a:r>
                  </a:p>
                </p:txBody>
              </p:sp>
              <p:sp>
                <p:nvSpPr>
                  <p:cNvPr id="340068" name="Rectangle 100"/>
                  <p:cNvSpPr>
                    <a:spLocks noChangeArrowheads="1"/>
                  </p:cNvSpPr>
                  <p:nvPr/>
                </p:nvSpPr>
                <p:spPr bwMode="auto">
                  <a:xfrm>
                    <a:off x="1331" y="1300"/>
                    <a:ext cx="282" cy="2764"/>
                  </a:xfrm>
                  <a:prstGeom prst="rect">
                    <a:avLst/>
                  </a:prstGeom>
                  <a:noFill/>
                  <a:ln w="12700">
                    <a:noFill/>
                    <a:miter lim="800000"/>
                    <a:headEnd/>
                    <a:tailEnd/>
                  </a:ln>
                  <a:effectLst/>
                </p:spPr>
                <p:txBody>
                  <a:bodyPr wrap="none" lIns="90488" tIns="44450" rIns="90488" bIns="44450">
                    <a:spAutoFit/>
                  </a:bodyPr>
                  <a:lstStyle/>
                  <a:p>
                    <a:pPr algn="r" defTabSz="762000">
                      <a:lnSpc>
                        <a:spcPct val="260000"/>
                      </a:lnSpc>
                    </a:pPr>
                    <a:r>
                      <a:rPr lang="en-US" sz="1800" b="1">
                        <a:latin typeface="Arial" charset="0"/>
                      </a:rPr>
                      <a:t>50</a:t>
                    </a:r>
                  </a:p>
                  <a:p>
                    <a:pPr algn="r" defTabSz="762000">
                      <a:lnSpc>
                        <a:spcPct val="260000"/>
                      </a:lnSpc>
                    </a:pPr>
                    <a:r>
                      <a:rPr lang="en-US" sz="1800" b="1">
                        <a:latin typeface="Arial" charset="0"/>
                      </a:rPr>
                      <a:t>40</a:t>
                    </a:r>
                  </a:p>
                  <a:p>
                    <a:pPr algn="r" defTabSz="762000">
                      <a:lnSpc>
                        <a:spcPct val="260000"/>
                      </a:lnSpc>
                    </a:pPr>
                    <a:r>
                      <a:rPr lang="en-US" sz="1800" b="1">
                        <a:latin typeface="Arial" charset="0"/>
                      </a:rPr>
                      <a:t>30</a:t>
                    </a:r>
                  </a:p>
                  <a:p>
                    <a:pPr algn="r" defTabSz="762000">
                      <a:lnSpc>
                        <a:spcPct val="260000"/>
                      </a:lnSpc>
                    </a:pPr>
                    <a:r>
                      <a:rPr lang="en-US" sz="1800" b="1">
                        <a:latin typeface="Arial" charset="0"/>
                      </a:rPr>
                      <a:t>20</a:t>
                    </a:r>
                  </a:p>
                  <a:p>
                    <a:pPr algn="r" defTabSz="762000">
                      <a:lnSpc>
                        <a:spcPct val="260000"/>
                      </a:lnSpc>
                    </a:pPr>
                    <a:r>
                      <a:rPr lang="en-US" sz="1800" b="1">
                        <a:latin typeface="Arial" charset="0"/>
                      </a:rPr>
                      <a:t>10</a:t>
                    </a:r>
                  </a:p>
                  <a:p>
                    <a:pPr algn="r" defTabSz="762000">
                      <a:lnSpc>
                        <a:spcPct val="260000"/>
                      </a:lnSpc>
                    </a:pPr>
                    <a:r>
                      <a:rPr lang="en-US" sz="1800" b="1">
                        <a:latin typeface="Arial" charset="0"/>
                      </a:rPr>
                      <a:t>0</a:t>
                    </a:r>
                  </a:p>
                </p:txBody>
              </p:sp>
            </p:grpSp>
            <p:sp>
              <p:nvSpPr>
                <p:cNvPr id="340069" name="Rectangle 101"/>
                <p:cNvSpPr>
                  <a:spLocks noChangeArrowheads="1"/>
                </p:cNvSpPr>
                <p:nvPr/>
              </p:nvSpPr>
              <p:spPr bwMode="auto">
                <a:xfrm rot="16200000">
                  <a:off x="3781" y="2627"/>
                  <a:ext cx="1698" cy="229"/>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Cumulative percentage</a:t>
                  </a:r>
                </a:p>
              </p:txBody>
            </p:sp>
          </p:grpSp>
          <p:sp>
            <p:nvSpPr>
              <p:cNvPr id="340070" name="Freeform 102"/>
              <p:cNvSpPr>
                <a:spLocks/>
              </p:cNvSpPr>
              <p:nvPr/>
            </p:nvSpPr>
            <p:spPr bwMode="auto">
              <a:xfrm>
                <a:off x="1619" y="1621"/>
                <a:ext cx="2504" cy="2243"/>
              </a:xfrm>
              <a:custGeom>
                <a:avLst/>
                <a:gdLst/>
                <a:ahLst/>
                <a:cxnLst>
                  <a:cxn ang="0">
                    <a:pos x="0" y="2242"/>
                  </a:cxn>
                  <a:cxn ang="0">
                    <a:pos x="617" y="617"/>
                  </a:cxn>
                  <a:cxn ang="0">
                    <a:pos x="1241" y="288"/>
                  </a:cxn>
                  <a:cxn ang="0">
                    <a:pos x="1886" y="123"/>
                  </a:cxn>
                  <a:cxn ang="0">
                    <a:pos x="2503" y="0"/>
                  </a:cxn>
                </a:cxnLst>
                <a:rect l="0" t="0" r="r" b="b"/>
                <a:pathLst>
                  <a:path w="2504" h="2243">
                    <a:moveTo>
                      <a:pt x="0" y="2242"/>
                    </a:moveTo>
                    <a:lnTo>
                      <a:pt x="617" y="617"/>
                    </a:lnTo>
                    <a:lnTo>
                      <a:pt x="1241" y="288"/>
                    </a:lnTo>
                    <a:lnTo>
                      <a:pt x="1886" y="123"/>
                    </a:lnTo>
                    <a:lnTo>
                      <a:pt x="2503" y="0"/>
                    </a:lnTo>
                  </a:path>
                </a:pathLst>
              </a:custGeom>
              <a:noFill/>
              <a:ln w="76200" cap="rnd" cmpd="sng">
                <a:solidFill>
                  <a:srgbClr val="FB00FE"/>
                </a:solidFill>
                <a:prstDash val="solid"/>
                <a:round/>
                <a:headEnd type="none" w="med" len="med"/>
                <a:tailEnd type="none" w="med" len="med"/>
              </a:ln>
              <a:effectLst/>
            </p:spPr>
            <p:txBody>
              <a:bodyPr/>
              <a:lstStyle/>
              <a:p>
                <a:endParaRPr lang="cs-CZ"/>
              </a:p>
            </p:txBody>
          </p:sp>
          <p:sp>
            <p:nvSpPr>
              <p:cNvPr id="340071" name="Oval 103"/>
              <p:cNvSpPr>
                <a:spLocks noChangeArrowheads="1"/>
              </p:cNvSpPr>
              <p:nvPr/>
            </p:nvSpPr>
            <p:spPr bwMode="auto">
              <a:xfrm>
                <a:off x="3450" y="1669"/>
                <a:ext cx="137" cy="137"/>
              </a:xfrm>
              <a:prstGeom prst="ellipse">
                <a:avLst/>
              </a:prstGeom>
              <a:solidFill>
                <a:schemeClr val="tx1"/>
              </a:solidFill>
              <a:ln w="12700">
                <a:noFill/>
                <a:round/>
                <a:headEnd/>
                <a:tailEnd/>
              </a:ln>
              <a:effectLst/>
            </p:spPr>
            <p:txBody>
              <a:bodyPr wrap="none" anchor="ctr"/>
              <a:lstStyle/>
              <a:p>
                <a:endParaRPr lang="cs-CZ"/>
              </a:p>
            </p:txBody>
          </p:sp>
          <p:sp>
            <p:nvSpPr>
              <p:cNvPr id="340072" name="Oval 104"/>
              <p:cNvSpPr>
                <a:spLocks noChangeArrowheads="1"/>
              </p:cNvSpPr>
              <p:nvPr/>
            </p:nvSpPr>
            <p:spPr bwMode="auto">
              <a:xfrm>
                <a:off x="2805" y="1840"/>
                <a:ext cx="137" cy="137"/>
              </a:xfrm>
              <a:prstGeom prst="ellipse">
                <a:avLst/>
              </a:prstGeom>
              <a:solidFill>
                <a:schemeClr val="tx1"/>
              </a:solidFill>
              <a:ln w="12700">
                <a:noFill/>
                <a:round/>
                <a:headEnd/>
                <a:tailEnd/>
              </a:ln>
              <a:effectLst/>
            </p:spPr>
            <p:txBody>
              <a:bodyPr wrap="none" anchor="ctr"/>
              <a:lstStyle/>
              <a:p>
                <a:endParaRPr lang="cs-CZ"/>
              </a:p>
            </p:txBody>
          </p:sp>
          <p:sp>
            <p:nvSpPr>
              <p:cNvPr id="340073" name="Oval 105"/>
              <p:cNvSpPr>
                <a:spLocks noChangeArrowheads="1"/>
              </p:cNvSpPr>
              <p:nvPr/>
            </p:nvSpPr>
            <p:spPr bwMode="auto">
              <a:xfrm>
                <a:off x="2161" y="2177"/>
                <a:ext cx="137" cy="137"/>
              </a:xfrm>
              <a:prstGeom prst="ellipse">
                <a:avLst/>
              </a:prstGeom>
              <a:solidFill>
                <a:schemeClr val="tx1"/>
              </a:solidFill>
              <a:ln w="12700">
                <a:noFill/>
                <a:round/>
                <a:headEnd/>
                <a:tailEnd/>
              </a:ln>
              <a:effectLst/>
            </p:spPr>
            <p:txBody>
              <a:bodyPr wrap="none" anchor="ctr"/>
              <a:lstStyle/>
              <a:p>
                <a:endParaRPr lang="cs-CZ"/>
              </a:p>
            </p:txBody>
          </p:sp>
          <p:sp>
            <p:nvSpPr>
              <p:cNvPr id="340074" name="Oval 106"/>
              <p:cNvSpPr>
                <a:spLocks noChangeArrowheads="1"/>
              </p:cNvSpPr>
              <p:nvPr/>
            </p:nvSpPr>
            <p:spPr bwMode="auto">
              <a:xfrm>
                <a:off x="4053" y="1546"/>
                <a:ext cx="137" cy="137"/>
              </a:xfrm>
              <a:prstGeom prst="ellipse">
                <a:avLst/>
              </a:prstGeom>
              <a:solidFill>
                <a:schemeClr val="tx1"/>
              </a:solidFill>
              <a:ln w="12700">
                <a:noFill/>
                <a:round/>
                <a:headEnd/>
                <a:tailEnd/>
              </a:ln>
              <a:effectLst/>
            </p:spPr>
            <p:txBody>
              <a:bodyPr wrap="none" anchor="ctr"/>
              <a:lstStyle/>
              <a:p>
                <a:endParaRPr lang="cs-CZ"/>
              </a:p>
            </p:txBody>
          </p:sp>
          <p:sp>
            <p:nvSpPr>
              <p:cNvPr id="340075" name="Rectangle 107"/>
              <p:cNvSpPr>
                <a:spLocks noChangeArrowheads="1"/>
              </p:cNvSpPr>
              <p:nvPr/>
            </p:nvSpPr>
            <p:spPr bwMode="auto">
              <a:xfrm>
                <a:off x="2404" y="3918"/>
                <a:ext cx="898"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Defect type</a:t>
                </a:r>
              </a:p>
            </p:txBody>
          </p:sp>
          <p:sp>
            <p:nvSpPr>
              <p:cNvPr id="340076" name="Rectangle 108"/>
              <p:cNvSpPr>
                <a:spLocks noChangeArrowheads="1"/>
              </p:cNvSpPr>
              <p:nvPr/>
            </p:nvSpPr>
            <p:spPr bwMode="auto">
              <a:xfrm>
                <a:off x="1824" y="1998"/>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C</a:t>
                </a:r>
              </a:p>
            </p:txBody>
          </p:sp>
          <p:sp>
            <p:nvSpPr>
              <p:cNvPr id="340077" name="Rectangle 109"/>
              <p:cNvSpPr>
                <a:spLocks noChangeArrowheads="1"/>
              </p:cNvSpPr>
              <p:nvPr/>
            </p:nvSpPr>
            <p:spPr bwMode="auto">
              <a:xfrm>
                <a:off x="2449" y="3315"/>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D</a:t>
                </a:r>
              </a:p>
            </p:txBody>
          </p:sp>
          <p:sp>
            <p:nvSpPr>
              <p:cNvPr id="340078" name="Rectangle 110"/>
              <p:cNvSpPr>
                <a:spLocks noChangeArrowheads="1"/>
              </p:cNvSpPr>
              <p:nvPr/>
            </p:nvSpPr>
            <p:spPr bwMode="auto">
              <a:xfrm>
                <a:off x="3074" y="3449"/>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A</a:t>
                </a:r>
              </a:p>
            </p:txBody>
          </p:sp>
          <p:sp>
            <p:nvSpPr>
              <p:cNvPr id="340079" name="Rectangle 111"/>
              <p:cNvSpPr>
                <a:spLocks noChangeArrowheads="1"/>
              </p:cNvSpPr>
              <p:nvPr/>
            </p:nvSpPr>
            <p:spPr bwMode="auto">
              <a:xfrm>
                <a:off x="3699" y="3494"/>
                <a:ext cx="226"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B</a:t>
                </a:r>
              </a:p>
            </p:txBody>
          </p:sp>
        </p:grpSp>
      </p:grpSp>
      <p:sp>
        <p:nvSpPr>
          <p:cNvPr id="340080" name="Rectangle 112"/>
          <p:cNvSpPr>
            <a:spLocks noChangeArrowheads="1"/>
          </p:cNvSpPr>
          <p:nvPr/>
        </p:nvSpPr>
        <p:spPr bwMode="auto">
          <a:xfrm>
            <a:off x="476250" y="382588"/>
            <a:ext cx="8154988" cy="1063625"/>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Pareto Chart</a:t>
            </a:r>
            <a:endParaRPr lang="en-US" sz="6000" b="1" i="1">
              <a:solidFill>
                <a:schemeClr val="tx2"/>
              </a:solidFill>
              <a:effectLst>
                <a:outerShdw blurRad="38100" dist="38100" dir="2700000" algn="tl">
                  <a:srgbClr val="C0C0C0"/>
                </a:outerShdw>
              </a:effectLst>
              <a:latin typeface="Arial" charset="0"/>
            </a:endParaRPr>
          </a:p>
        </p:txBody>
      </p:sp>
    </p:spTree>
  </p:cSld>
  <p:clrMapOvr>
    <a:masterClrMapping/>
  </p:clrMapOvr>
  <p:transition spd="slow">
    <p:strips dir="ru"/>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61EAB79A-BB49-4F8C-B524-858BB4FDC081}" type="slidenum">
              <a:rPr lang="en-GB"/>
              <a:pPr/>
              <a:t>280</a:t>
            </a:fld>
            <a:endParaRPr lang="en-GB"/>
          </a:p>
        </p:txBody>
      </p:sp>
      <p:sp>
        <p:nvSpPr>
          <p:cNvPr id="62157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Combination System</a:t>
            </a:r>
            <a:endParaRPr lang="en-US" sz="4400">
              <a:solidFill>
                <a:schemeClr val="tx2"/>
              </a:solidFill>
            </a:endParaRPr>
          </a:p>
        </p:txBody>
      </p:sp>
      <p:sp>
        <p:nvSpPr>
          <p:cNvPr id="62157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b="1">
                <a:latin typeface="Arial" charset="0"/>
              </a:rPr>
              <a:t>Example 8:</a:t>
            </a:r>
            <a:r>
              <a:rPr lang="en-US">
                <a:latin typeface="Arial" charset="0"/>
              </a:rPr>
              <a:t> Find the reliability of of the following system</a:t>
            </a:r>
          </a:p>
        </p:txBody>
      </p:sp>
      <p:pic>
        <p:nvPicPr>
          <p:cNvPr id="621572" name="Picture 4"/>
          <p:cNvPicPr>
            <a:picLocks noChangeAspect="1" noChangeArrowheads="1"/>
          </p:cNvPicPr>
          <p:nvPr/>
        </p:nvPicPr>
        <p:blipFill>
          <a:blip r:embed="rId2" cstate="print"/>
          <a:srcRect/>
          <a:stretch>
            <a:fillRect/>
          </a:stretch>
        </p:blipFill>
        <p:spPr bwMode="auto">
          <a:xfrm>
            <a:off x="1617663" y="2692400"/>
            <a:ext cx="6199187" cy="2378075"/>
          </a:xfrm>
          <a:prstGeom prst="rect">
            <a:avLst/>
          </a:prstGeom>
          <a:noFill/>
          <a:ln w="12700">
            <a:noFill/>
            <a:miter lim="800000"/>
            <a:headEnd type="none" w="sm" len="sm"/>
            <a:tailEnd type="none" w="sm" len="sm"/>
          </a:ln>
          <a:effectLst/>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5B09395-303E-4057-8020-EAF5605E285B}" type="slidenum">
              <a:rPr lang="en-GB"/>
              <a:pPr/>
              <a:t>281</a:t>
            </a:fld>
            <a:endParaRPr lang="en-GB"/>
          </a:p>
        </p:txBody>
      </p:sp>
      <p:sp>
        <p:nvSpPr>
          <p:cNvPr id="622594" name="Rectangle 2"/>
          <p:cNvSpPr>
            <a:spLocks noChangeArrowheads="1"/>
          </p:cNvSpPr>
          <p:nvPr/>
        </p:nvSpPr>
        <p:spPr bwMode="auto">
          <a:xfrm>
            <a:off x="762000" y="3429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Reading and Exercises</a:t>
            </a:r>
            <a:endParaRPr lang="en-US" sz="4400">
              <a:solidFill>
                <a:schemeClr val="tx2"/>
              </a:solidFill>
            </a:endParaRPr>
          </a:p>
        </p:txBody>
      </p:sp>
      <p:sp>
        <p:nvSpPr>
          <p:cNvPr id="622595" name="Rectangle 3"/>
          <p:cNvSpPr>
            <a:spLocks noChangeArrowheads="1"/>
          </p:cNvSpPr>
          <p:nvPr/>
        </p:nvSpPr>
        <p:spPr bwMode="auto">
          <a:xfrm>
            <a:off x="800100" y="1706563"/>
            <a:ext cx="7772400" cy="3630612"/>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Chapter 10:</a:t>
            </a:r>
          </a:p>
          <a:p>
            <a:pPr marL="742950" lvl="1" indent="-285750">
              <a:spcBef>
                <a:spcPct val="20000"/>
              </a:spcBef>
              <a:buFontTx/>
              <a:buChar char="–"/>
            </a:pPr>
            <a:r>
              <a:rPr lang="en-US">
                <a:latin typeface="Arial" charset="0"/>
              </a:rPr>
              <a:t>Reading pp. 478-495, Problems 4,5,8 (2</a:t>
            </a:r>
            <a:r>
              <a:rPr lang="en-US" baseline="30000">
                <a:latin typeface="Arial" charset="0"/>
              </a:rPr>
              <a:t>nd</a:t>
            </a:r>
            <a:r>
              <a:rPr lang="en-US">
                <a:latin typeface="Arial" charset="0"/>
              </a:rPr>
              <a:t> ed.)</a:t>
            </a:r>
          </a:p>
          <a:p>
            <a:pPr marL="742950" lvl="1" indent="-285750">
              <a:spcBef>
                <a:spcPct val="20000"/>
              </a:spcBef>
              <a:buFontTx/>
              <a:buChar char="–"/>
            </a:pPr>
            <a:r>
              <a:rPr lang="en-US">
                <a:latin typeface="Arial" charset="0"/>
              </a:rPr>
              <a:t>Reading pp. 484-501, Problems 4,5,8 (3</a:t>
            </a:r>
            <a:r>
              <a:rPr lang="en-US" baseline="30000">
                <a:latin typeface="Arial" charset="0"/>
              </a:rPr>
              <a:t>rd</a:t>
            </a:r>
            <a:r>
              <a:rPr lang="en-US">
                <a:latin typeface="Arial" charset="0"/>
              </a:rPr>
              <a:t> ed.)</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ChangeArrowheads="1"/>
          </p:cNvSpPr>
          <p:nvPr/>
        </p:nvSpPr>
        <p:spPr bwMode="auto">
          <a:xfrm>
            <a:off x="2384425" y="1260475"/>
            <a:ext cx="573088" cy="3644900"/>
          </a:xfrm>
          <a:prstGeom prst="rect">
            <a:avLst/>
          </a:prstGeom>
          <a:solidFill>
            <a:srgbClr val="037C03"/>
          </a:solidFill>
          <a:ln w="12700">
            <a:solidFill>
              <a:schemeClr val="tx1"/>
            </a:solidFill>
            <a:miter lim="800000"/>
            <a:headEnd/>
            <a:tailEnd/>
          </a:ln>
          <a:effectLst/>
        </p:spPr>
        <p:txBody>
          <a:bodyPr wrap="none" anchor="ctr"/>
          <a:lstStyle/>
          <a:p>
            <a:endParaRPr lang="cs-CZ"/>
          </a:p>
        </p:txBody>
      </p:sp>
      <p:sp>
        <p:nvSpPr>
          <p:cNvPr id="342019" name="Rectangle 3"/>
          <p:cNvSpPr>
            <a:spLocks noChangeArrowheads="1"/>
          </p:cNvSpPr>
          <p:nvPr/>
        </p:nvSpPr>
        <p:spPr bwMode="auto">
          <a:xfrm>
            <a:off x="2970213" y="4175125"/>
            <a:ext cx="587375" cy="730250"/>
          </a:xfrm>
          <a:prstGeom prst="rect">
            <a:avLst/>
          </a:prstGeom>
          <a:solidFill>
            <a:srgbClr val="038A69"/>
          </a:solidFill>
          <a:ln w="12700">
            <a:solidFill>
              <a:schemeClr val="tx2"/>
            </a:solidFill>
            <a:miter lim="800000"/>
            <a:headEnd/>
            <a:tailEnd/>
          </a:ln>
          <a:effectLst/>
        </p:spPr>
        <p:txBody>
          <a:bodyPr wrap="none" anchor="ctr"/>
          <a:lstStyle/>
          <a:p>
            <a:endParaRPr lang="cs-CZ"/>
          </a:p>
        </p:txBody>
      </p:sp>
      <p:sp>
        <p:nvSpPr>
          <p:cNvPr id="342020" name="Rectangle 4"/>
          <p:cNvSpPr>
            <a:spLocks noChangeArrowheads="1"/>
          </p:cNvSpPr>
          <p:nvPr/>
        </p:nvSpPr>
        <p:spPr bwMode="auto">
          <a:xfrm>
            <a:off x="3570288" y="4346575"/>
            <a:ext cx="587375" cy="558800"/>
          </a:xfrm>
          <a:prstGeom prst="rect">
            <a:avLst/>
          </a:prstGeom>
          <a:solidFill>
            <a:srgbClr val="8CFC6C"/>
          </a:solidFill>
          <a:ln w="12700">
            <a:solidFill>
              <a:schemeClr val="tx2"/>
            </a:solidFill>
            <a:miter lim="800000"/>
            <a:headEnd/>
            <a:tailEnd/>
          </a:ln>
          <a:effectLst/>
        </p:spPr>
        <p:txBody>
          <a:bodyPr wrap="none" anchor="ctr"/>
          <a:lstStyle/>
          <a:p>
            <a:endParaRPr lang="cs-CZ"/>
          </a:p>
        </p:txBody>
      </p:sp>
      <p:sp>
        <p:nvSpPr>
          <p:cNvPr id="342021" name="Rectangle 5"/>
          <p:cNvSpPr>
            <a:spLocks noChangeArrowheads="1"/>
          </p:cNvSpPr>
          <p:nvPr/>
        </p:nvSpPr>
        <p:spPr bwMode="auto">
          <a:xfrm>
            <a:off x="4170363" y="4575175"/>
            <a:ext cx="587375" cy="330200"/>
          </a:xfrm>
          <a:prstGeom prst="rect">
            <a:avLst/>
          </a:prstGeom>
          <a:solidFill>
            <a:srgbClr val="8CFC6C"/>
          </a:solidFill>
          <a:ln w="12700">
            <a:solidFill>
              <a:schemeClr val="tx1"/>
            </a:solidFill>
            <a:miter lim="800000"/>
            <a:headEnd/>
            <a:tailEnd/>
          </a:ln>
          <a:effectLst/>
        </p:spPr>
        <p:txBody>
          <a:bodyPr wrap="none" anchor="ctr"/>
          <a:lstStyle/>
          <a:p>
            <a:endParaRPr lang="cs-CZ"/>
          </a:p>
        </p:txBody>
      </p:sp>
      <p:sp>
        <p:nvSpPr>
          <p:cNvPr id="342022" name="Rectangle 6"/>
          <p:cNvSpPr>
            <a:spLocks noChangeArrowheads="1"/>
          </p:cNvSpPr>
          <p:nvPr/>
        </p:nvSpPr>
        <p:spPr bwMode="auto">
          <a:xfrm>
            <a:off x="4770438" y="4746625"/>
            <a:ext cx="573087" cy="158750"/>
          </a:xfrm>
          <a:prstGeom prst="rect">
            <a:avLst/>
          </a:prstGeom>
          <a:solidFill>
            <a:srgbClr val="8CFC6C"/>
          </a:solidFill>
          <a:ln w="12700">
            <a:solidFill>
              <a:schemeClr val="tx1"/>
            </a:solidFill>
            <a:miter lim="800000"/>
            <a:headEnd/>
            <a:tailEnd/>
          </a:ln>
          <a:effectLst/>
        </p:spPr>
        <p:txBody>
          <a:bodyPr wrap="none" anchor="ctr"/>
          <a:lstStyle/>
          <a:p>
            <a:endParaRPr lang="cs-CZ"/>
          </a:p>
        </p:txBody>
      </p:sp>
      <p:sp>
        <p:nvSpPr>
          <p:cNvPr id="342023" name="Rectangle 7"/>
          <p:cNvSpPr>
            <a:spLocks noChangeArrowheads="1"/>
          </p:cNvSpPr>
          <p:nvPr/>
        </p:nvSpPr>
        <p:spPr bwMode="auto">
          <a:xfrm>
            <a:off x="5356225" y="4803775"/>
            <a:ext cx="587375" cy="101600"/>
          </a:xfrm>
          <a:prstGeom prst="rect">
            <a:avLst/>
          </a:prstGeom>
          <a:solidFill>
            <a:srgbClr val="8CFC6C"/>
          </a:solidFill>
          <a:ln w="12700">
            <a:solidFill>
              <a:schemeClr val="tx1"/>
            </a:solidFill>
            <a:miter lim="800000"/>
            <a:headEnd/>
            <a:tailEnd/>
          </a:ln>
          <a:effectLst/>
        </p:spPr>
        <p:txBody>
          <a:bodyPr wrap="none" anchor="ctr"/>
          <a:lstStyle/>
          <a:p>
            <a:endParaRPr lang="cs-CZ"/>
          </a:p>
        </p:txBody>
      </p:sp>
      <p:sp>
        <p:nvSpPr>
          <p:cNvPr id="342024" name="Rectangle 8"/>
          <p:cNvSpPr>
            <a:spLocks noChangeArrowheads="1"/>
          </p:cNvSpPr>
          <p:nvPr/>
        </p:nvSpPr>
        <p:spPr bwMode="auto">
          <a:xfrm>
            <a:off x="5951538" y="4799013"/>
            <a:ext cx="587375" cy="101600"/>
          </a:xfrm>
          <a:prstGeom prst="rect">
            <a:avLst/>
          </a:prstGeom>
          <a:solidFill>
            <a:srgbClr val="8CFC6C"/>
          </a:solidFill>
          <a:ln w="12700">
            <a:solidFill>
              <a:schemeClr val="tx1"/>
            </a:solidFill>
            <a:miter lim="800000"/>
            <a:headEnd/>
            <a:tailEnd/>
          </a:ln>
          <a:effectLst/>
        </p:spPr>
        <p:txBody>
          <a:bodyPr wrap="none" anchor="ctr"/>
          <a:lstStyle/>
          <a:p>
            <a:endParaRPr lang="cs-CZ"/>
          </a:p>
        </p:txBody>
      </p:sp>
      <p:sp>
        <p:nvSpPr>
          <p:cNvPr id="342025" name="Rectangle 9"/>
          <p:cNvSpPr>
            <a:spLocks noChangeArrowheads="1"/>
          </p:cNvSpPr>
          <p:nvPr/>
        </p:nvSpPr>
        <p:spPr bwMode="auto">
          <a:xfrm rot="16200000">
            <a:off x="203994" y="2875757"/>
            <a:ext cx="2720975" cy="363537"/>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Percent from each cause</a:t>
            </a:r>
          </a:p>
        </p:txBody>
      </p:sp>
      <p:sp>
        <p:nvSpPr>
          <p:cNvPr id="342026" name="Rectangle 10"/>
          <p:cNvSpPr>
            <a:spLocks noChangeArrowheads="1"/>
          </p:cNvSpPr>
          <p:nvPr/>
        </p:nvSpPr>
        <p:spPr bwMode="auto">
          <a:xfrm>
            <a:off x="3060700" y="6326188"/>
            <a:ext cx="2454275" cy="363537"/>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Causes of poor quality</a:t>
            </a:r>
          </a:p>
        </p:txBody>
      </p:sp>
      <p:sp>
        <p:nvSpPr>
          <p:cNvPr id="342027" name="Rectangle 11"/>
          <p:cNvSpPr>
            <a:spLocks noChangeArrowheads="1"/>
          </p:cNvSpPr>
          <p:nvPr/>
        </p:nvSpPr>
        <p:spPr bwMode="auto">
          <a:xfrm rot="18720000">
            <a:off x="3135313" y="5464175"/>
            <a:ext cx="1797050" cy="301625"/>
          </a:xfrm>
          <a:prstGeom prst="rect">
            <a:avLst/>
          </a:prstGeom>
          <a:noFill/>
          <a:ln w="9525">
            <a:noFill/>
            <a:miter lim="800000"/>
            <a:headEnd/>
            <a:tailEnd/>
          </a:ln>
          <a:effectLst/>
        </p:spPr>
        <p:txBody>
          <a:bodyPr wrap="none" lIns="90488" tIns="44450" rIns="90488" bIns="44450">
            <a:spAutoFit/>
          </a:bodyPr>
          <a:lstStyle/>
          <a:p>
            <a:pPr algn="ctr"/>
            <a:r>
              <a:rPr lang="en-US" sz="1400">
                <a:latin typeface="Arial" charset="0"/>
              </a:rPr>
              <a:t>Machine calibrations</a:t>
            </a:r>
          </a:p>
        </p:txBody>
      </p:sp>
      <p:sp>
        <p:nvSpPr>
          <p:cNvPr id="342028" name="Rectangle 12"/>
          <p:cNvSpPr>
            <a:spLocks noChangeArrowheads="1"/>
          </p:cNvSpPr>
          <p:nvPr/>
        </p:nvSpPr>
        <p:spPr bwMode="auto">
          <a:xfrm rot="18720000">
            <a:off x="2688432" y="5399881"/>
            <a:ext cx="1363662" cy="301625"/>
          </a:xfrm>
          <a:prstGeom prst="rect">
            <a:avLst/>
          </a:prstGeom>
          <a:noFill/>
          <a:ln w="9525">
            <a:noFill/>
            <a:miter lim="800000"/>
            <a:headEnd/>
            <a:tailEnd/>
          </a:ln>
          <a:effectLst/>
        </p:spPr>
        <p:txBody>
          <a:bodyPr wrap="none" lIns="90488" tIns="44450" rIns="90488" bIns="44450">
            <a:spAutoFit/>
          </a:bodyPr>
          <a:lstStyle/>
          <a:p>
            <a:pPr algn="ctr"/>
            <a:r>
              <a:rPr lang="en-US" sz="1400">
                <a:latin typeface="Arial" charset="0"/>
              </a:rPr>
              <a:t>Defective parts</a:t>
            </a:r>
          </a:p>
        </p:txBody>
      </p:sp>
      <p:sp>
        <p:nvSpPr>
          <p:cNvPr id="342029" name="Rectangle 13"/>
          <p:cNvSpPr>
            <a:spLocks noChangeArrowheads="1"/>
          </p:cNvSpPr>
          <p:nvPr/>
        </p:nvSpPr>
        <p:spPr bwMode="auto">
          <a:xfrm rot="18720000">
            <a:off x="1997869" y="5522119"/>
            <a:ext cx="1649413" cy="301625"/>
          </a:xfrm>
          <a:prstGeom prst="rect">
            <a:avLst/>
          </a:prstGeom>
          <a:noFill/>
          <a:ln w="9525">
            <a:noFill/>
            <a:miter lim="800000"/>
            <a:headEnd/>
            <a:tailEnd/>
          </a:ln>
          <a:effectLst/>
        </p:spPr>
        <p:txBody>
          <a:bodyPr wrap="none" lIns="90488" tIns="44450" rIns="90488" bIns="44450">
            <a:spAutoFit/>
          </a:bodyPr>
          <a:lstStyle/>
          <a:p>
            <a:pPr algn="ctr"/>
            <a:r>
              <a:rPr lang="en-US" sz="1400">
                <a:latin typeface="Arial" charset="0"/>
              </a:rPr>
              <a:t>Wrong dimensions</a:t>
            </a:r>
          </a:p>
        </p:txBody>
      </p:sp>
      <p:sp>
        <p:nvSpPr>
          <p:cNvPr id="342030" name="Rectangle 14"/>
          <p:cNvSpPr>
            <a:spLocks noChangeArrowheads="1"/>
          </p:cNvSpPr>
          <p:nvPr/>
        </p:nvSpPr>
        <p:spPr bwMode="auto">
          <a:xfrm rot="18720000">
            <a:off x="1834357" y="5315744"/>
            <a:ext cx="1157287" cy="301625"/>
          </a:xfrm>
          <a:prstGeom prst="rect">
            <a:avLst/>
          </a:prstGeom>
          <a:noFill/>
          <a:ln w="9525">
            <a:noFill/>
            <a:miter lim="800000"/>
            <a:headEnd/>
            <a:tailEnd/>
          </a:ln>
          <a:effectLst/>
        </p:spPr>
        <p:txBody>
          <a:bodyPr wrap="none" lIns="90488" tIns="44450" rIns="90488" bIns="44450">
            <a:spAutoFit/>
          </a:bodyPr>
          <a:lstStyle/>
          <a:p>
            <a:pPr algn="ctr"/>
            <a:r>
              <a:rPr lang="en-US" sz="1400">
                <a:latin typeface="Arial" charset="0"/>
              </a:rPr>
              <a:t>Poor Design</a:t>
            </a:r>
          </a:p>
        </p:txBody>
      </p:sp>
      <p:sp>
        <p:nvSpPr>
          <p:cNvPr id="342031" name="Rectangle 15"/>
          <p:cNvSpPr>
            <a:spLocks noChangeArrowheads="1"/>
          </p:cNvSpPr>
          <p:nvPr/>
        </p:nvSpPr>
        <p:spPr bwMode="auto">
          <a:xfrm rot="18720000">
            <a:off x="3816351" y="5416550"/>
            <a:ext cx="1390650" cy="301625"/>
          </a:xfrm>
          <a:prstGeom prst="rect">
            <a:avLst/>
          </a:prstGeom>
          <a:noFill/>
          <a:ln w="9525">
            <a:noFill/>
            <a:miter lim="800000"/>
            <a:headEnd/>
            <a:tailEnd/>
          </a:ln>
          <a:effectLst/>
        </p:spPr>
        <p:txBody>
          <a:bodyPr wrap="none" lIns="90488" tIns="44450" rIns="90488" bIns="44450">
            <a:spAutoFit/>
          </a:bodyPr>
          <a:lstStyle/>
          <a:p>
            <a:pPr algn="ctr"/>
            <a:r>
              <a:rPr lang="en-US" sz="1400">
                <a:latin typeface="Arial" charset="0"/>
              </a:rPr>
              <a:t>Operator errors</a:t>
            </a:r>
          </a:p>
        </p:txBody>
      </p:sp>
      <p:sp>
        <p:nvSpPr>
          <p:cNvPr id="342032" name="Rectangle 16"/>
          <p:cNvSpPr>
            <a:spLocks noChangeArrowheads="1"/>
          </p:cNvSpPr>
          <p:nvPr/>
        </p:nvSpPr>
        <p:spPr bwMode="auto">
          <a:xfrm rot="18720000">
            <a:off x="4387851" y="5476875"/>
            <a:ext cx="1689100" cy="301625"/>
          </a:xfrm>
          <a:prstGeom prst="rect">
            <a:avLst/>
          </a:prstGeom>
          <a:noFill/>
          <a:ln w="9525">
            <a:noFill/>
            <a:miter lim="800000"/>
            <a:headEnd/>
            <a:tailEnd/>
          </a:ln>
          <a:effectLst/>
        </p:spPr>
        <p:txBody>
          <a:bodyPr wrap="none" lIns="90488" tIns="44450" rIns="90488" bIns="44450">
            <a:spAutoFit/>
          </a:bodyPr>
          <a:lstStyle/>
          <a:p>
            <a:pPr algn="ctr"/>
            <a:r>
              <a:rPr lang="en-US" sz="1400">
                <a:latin typeface="Arial" charset="0"/>
              </a:rPr>
              <a:t>Defective materials</a:t>
            </a:r>
          </a:p>
        </p:txBody>
      </p:sp>
      <p:sp>
        <p:nvSpPr>
          <p:cNvPr id="342033" name="Rectangle 17"/>
          <p:cNvSpPr>
            <a:spLocks noChangeArrowheads="1"/>
          </p:cNvSpPr>
          <p:nvPr/>
        </p:nvSpPr>
        <p:spPr bwMode="auto">
          <a:xfrm rot="18720000">
            <a:off x="4960938" y="5500688"/>
            <a:ext cx="1609725" cy="301625"/>
          </a:xfrm>
          <a:prstGeom prst="rect">
            <a:avLst/>
          </a:prstGeom>
          <a:noFill/>
          <a:ln w="9525">
            <a:noFill/>
            <a:miter lim="800000"/>
            <a:headEnd/>
            <a:tailEnd/>
          </a:ln>
          <a:effectLst/>
        </p:spPr>
        <p:txBody>
          <a:bodyPr wrap="none" lIns="90488" tIns="44450" rIns="90488" bIns="44450">
            <a:spAutoFit/>
          </a:bodyPr>
          <a:lstStyle/>
          <a:p>
            <a:pPr algn="ctr"/>
            <a:r>
              <a:rPr lang="en-US" sz="1400">
                <a:latin typeface="Arial" charset="0"/>
              </a:rPr>
              <a:t>Surface abrasions</a:t>
            </a:r>
          </a:p>
        </p:txBody>
      </p:sp>
      <p:grpSp>
        <p:nvGrpSpPr>
          <p:cNvPr id="342034" name="Group 18"/>
          <p:cNvGrpSpPr>
            <a:grpSpLocks/>
          </p:cNvGrpSpPr>
          <p:nvPr/>
        </p:nvGrpSpPr>
        <p:grpSpPr bwMode="auto">
          <a:xfrm>
            <a:off x="1852613" y="738188"/>
            <a:ext cx="4686300" cy="4352925"/>
            <a:chOff x="2366" y="377"/>
            <a:chExt cx="2952" cy="2742"/>
          </a:xfrm>
        </p:grpSpPr>
        <p:sp>
          <p:nvSpPr>
            <p:cNvPr id="342035" name="Line 19"/>
            <p:cNvSpPr>
              <a:spLocks noChangeShapeType="1"/>
            </p:cNvSpPr>
            <p:nvPr/>
          </p:nvSpPr>
          <p:spPr bwMode="auto">
            <a:xfrm>
              <a:off x="2698" y="492"/>
              <a:ext cx="0" cy="2504"/>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36" name="Line 20"/>
            <p:cNvSpPr>
              <a:spLocks noChangeShapeType="1"/>
            </p:cNvSpPr>
            <p:nvPr/>
          </p:nvSpPr>
          <p:spPr bwMode="auto">
            <a:xfrm>
              <a:off x="2657" y="3000"/>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37" name="Line 21"/>
            <p:cNvSpPr>
              <a:spLocks noChangeShapeType="1"/>
            </p:cNvSpPr>
            <p:nvPr/>
          </p:nvSpPr>
          <p:spPr bwMode="auto">
            <a:xfrm>
              <a:off x="2657" y="2641"/>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38" name="Line 22"/>
            <p:cNvSpPr>
              <a:spLocks noChangeShapeType="1"/>
            </p:cNvSpPr>
            <p:nvPr/>
          </p:nvSpPr>
          <p:spPr bwMode="auto">
            <a:xfrm>
              <a:off x="2657" y="2282"/>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39" name="Line 23"/>
            <p:cNvSpPr>
              <a:spLocks noChangeShapeType="1"/>
            </p:cNvSpPr>
            <p:nvPr/>
          </p:nvSpPr>
          <p:spPr bwMode="auto">
            <a:xfrm>
              <a:off x="2657" y="1923"/>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0" name="Line 24"/>
            <p:cNvSpPr>
              <a:spLocks noChangeShapeType="1"/>
            </p:cNvSpPr>
            <p:nvPr/>
          </p:nvSpPr>
          <p:spPr bwMode="auto">
            <a:xfrm>
              <a:off x="2657" y="1564"/>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1" name="Line 25"/>
            <p:cNvSpPr>
              <a:spLocks noChangeShapeType="1"/>
            </p:cNvSpPr>
            <p:nvPr/>
          </p:nvSpPr>
          <p:spPr bwMode="auto">
            <a:xfrm>
              <a:off x="2657" y="1205"/>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2" name="Line 26"/>
            <p:cNvSpPr>
              <a:spLocks noChangeShapeType="1"/>
            </p:cNvSpPr>
            <p:nvPr/>
          </p:nvSpPr>
          <p:spPr bwMode="auto">
            <a:xfrm>
              <a:off x="2657" y="846"/>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3" name="Line 27"/>
            <p:cNvSpPr>
              <a:spLocks noChangeShapeType="1"/>
            </p:cNvSpPr>
            <p:nvPr/>
          </p:nvSpPr>
          <p:spPr bwMode="auto">
            <a:xfrm>
              <a:off x="2657" y="487"/>
              <a:ext cx="37"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4" name="Line 28"/>
            <p:cNvSpPr>
              <a:spLocks noChangeShapeType="1"/>
            </p:cNvSpPr>
            <p:nvPr/>
          </p:nvSpPr>
          <p:spPr bwMode="auto">
            <a:xfrm>
              <a:off x="2703" y="3000"/>
              <a:ext cx="2611" cy="0"/>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5" name="Line 29"/>
            <p:cNvSpPr>
              <a:spLocks noChangeShapeType="1"/>
            </p:cNvSpPr>
            <p:nvPr/>
          </p:nvSpPr>
          <p:spPr bwMode="auto">
            <a:xfrm flipV="1">
              <a:off x="2698"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6" name="Line 30"/>
            <p:cNvSpPr>
              <a:spLocks noChangeShapeType="1"/>
            </p:cNvSpPr>
            <p:nvPr/>
          </p:nvSpPr>
          <p:spPr bwMode="auto">
            <a:xfrm flipV="1">
              <a:off x="3072"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7" name="Line 31"/>
            <p:cNvSpPr>
              <a:spLocks noChangeShapeType="1"/>
            </p:cNvSpPr>
            <p:nvPr/>
          </p:nvSpPr>
          <p:spPr bwMode="auto">
            <a:xfrm flipV="1">
              <a:off x="3446"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8" name="Line 32"/>
            <p:cNvSpPr>
              <a:spLocks noChangeShapeType="1"/>
            </p:cNvSpPr>
            <p:nvPr/>
          </p:nvSpPr>
          <p:spPr bwMode="auto">
            <a:xfrm flipV="1">
              <a:off x="3821"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49" name="Line 33"/>
            <p:cNvSpPr>
              <a:spLocks noChangeShapeType="1"/>
            </p:cNvSpPr>
            <p:nvPr/>
          </p:nvSpPr>
          <p:spPr bwMode="auto">
            <a:xfrm flipV="1">
              <a:off x="4195"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50" name="Line 34"/>
            <p:cNvSpPr>
              <a:spLocks noChangeShapeType="1"/>
            </p:cNvSpPr>
            <p:nvPr/>
          </p:nvSpPr>
          <p:spPr bwMode="auto">
            <a:xfrm flipV="1">
              <a:off x="4570"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51" name="Line 35"/>
            <p:cNvSpPr>
              <a:spLocks noChangeShapeType="1"/>
            </p:cNvSpPr>
            <p:nvPr/>
          </p:nvSpPr>
          <p:spPr bwMode="auto">
            <a:xfrm flipV="1">
              <a:off x="4944"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52" name="Line 36"/>
            <p:cNvSpPr>
              <a:spLocks noChangeShapeType="1"/>
            </p:cNvSpPr>
            <p:nvPr/>
          </p:nvSpPr>
          <p:spPr bwMode="auto">
            <a:xfrm flipV="1">
              <a:off x="5318" y="2997"/>
              <a:ext cx="0" cy="53"/>
            </a:xfrm>
            <a:prstGeom prst="line">
              <a:avLst/>
            </a:prstGeom>
            <a:noFill/>
            <a:ln w="12700">
              <a:solidFill>
                <a:srgbClr val="000000"/>
              </a:solidFill>
              <a:round/>
              <a:headEnd type="none" w="sm" len="sm"/>
              <a:tailEnd type="none" w="sm" len="sm"/>
            </a:ln>
            <a:effectLst/>
          </p:spPr>
          <p:txBody>
            <a:bodyPr wrap="none" anchor="ctr"/>
            <a:lstStyle/>
            <a:p>
              <a:endParaRPr lang="cs-CZ"/>
            </a:p>
          </p:txBody>
        </p:sp>
        <p:sp>
          <p:nvSpPr>
            <p:cNvPr id="342053" name="Rectangle 37"/>
            <p:cNvSpPr>
              <a:spLocks noChangeArrowheads="1"/>
            </p:cNvSpPr>
            <p:nvPr/>
          </p:nvSpPr>
          <p:spPr bwMode="auto">
            <a:xfrm>
              <a:off x="2447" y="2890"/>
              <a:ext cx="19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0</a:t>
              </a:r>
            </a:p>
          </p:txBody>
        </p:sp>
        <p:sp>
          <p:nvSpPr>
            <p:cNvPr id="342054" name="Rectangle 38"/>
            <p:cNvSpPr>
              <a:spLocks noChangeArrowheads="1"/>
            </p:cNvSpPr>
            <p:nvPr/>
          </p:nvSpPr>
          <p:spPr bwMode="auto">
            <a:xfrm>
              <a:off x="2366" y="2531"/>
              <a:ext cx="27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10</a:t>
              </a:r>
            </a:p>
          </p:txBody>
        </p:sp>
        <p:sp>
          <p:nvSpPr>
            <p:cNvPr id="342055" name="Rectangle 39"/>
            <p:cNvSpPr>
              <a:spLocks noChangeArrowheads="1"/>
            </p:cNvSpPr>
            <p:nvPr/>
          </p:nvSpPr>
          <p:spPr bwMode="auto">
            <a:xfrm>
              <a:off x="2366" y="2172"/>
              <a:ext cx="27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20</a:t>
              </a:r>
            </a:p>
          </p:txBody>
        </p:sp>
        <p:sp>
          <p:nvSpPr>
            <p:cNvPr id="342056" name="Rectangle 40"/>
            <p:cNvSpPr>
              <a:spLocks noChangeArrowheads="1"/>
            </p:cNvSpPr>
            <p:nvPr/>
          </p:nvSpPr>
          <p:spPr bwMode="auto">
            <a:xfrm>
              <a:off x="2366" y="1813"/>
              <a:ext cx="27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30</a:t>
              </a:r>
            </a:p>
          </p:txBody>
        </p:sp>
        <p:sp>
          <p:nvSpPr>
            <p:cNvPr id="342057" name="Rectangle 41"/>
            <p:cNvSpPr>
              <a:spLocks noChangeArrowheads="1"/>
            </p:cNvSpPr>
            <p:nvPr/>
          </p:nvSpPr>
          <p:spPr bwMode="auto">
            <a:xfrm>
              <a:off x="2366" y="1454"/>
              <a:ext cx="27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40</a:t>
              </a:r>
            </a:p>
          </p:txBody>
        </p:sp>
        <p:sp>
          <p:nvSpPr>
            <p:cNvPr id="342058" name="Rectangle 42"/>
            <p:cNvSpPr>
              <a:spLocks noChangeArrowheads="1"/>
            </p:cNvSpPr>
            <p:nvPr/>
          </p:nvSpPr>
          <p:spPr bwMode="auto">
            <a:xfrm>
              <a:off x="2366" y="1095"/>
              <a:ext cx="27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50</a:t>
              </a:r>
            </a:p>
          </p:txBody>
        </p:sp>
        <p:sp>
          <p:nvSpPr>
            <p:cNvPr id="342059" name="Rectangle 43"/>
            <p:cNvSpPr>
              <a:spLocks noChangeArrowheads="1"/>
            </p:cNvSpPr>
            <p:nvPr/>
          </p:nvSpPr>
          <p:spPr bwMode="auto">
            <a:xfrm>
              <a:off x="2366" y="736"/>
              <a:ext cx="27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60</a:t>
              </a:r>
            </a:p>
          </p:txBody>
        </p:sp>
        <p:sp>
          <p:nvSpPr>
            <p:cNvPr id="342060" name="Rectangle 44"/>
            <p:cNvSpPr>
              <a:spLocks noChangeArrowheads="1"/>
            </p:cNvSpPr>
            <p:nvPr/>
          </p:nvSpPr>
          <p:spPr bwMode="auto">
            <a:xfrm>
              <a:off x="2366" y="377"/>
              <a:ext cx="274" cy="229"/>
            </a:xfrm>
            <a:prstGeom prst="rect">
              <a:avLst/>
            </a:prstGeom>
            <a:noFill/>
            <a:ln w="9525">
              <a:noFill/>
              <a:miter lim="800000"/>
              <a:headEnd/>
              <a:tailEnd/>
            </a:ln>
            <a:effectLst/>
          </p:spPr>
          <p:txBody>
            <a:bodyPr wrap="none" lIns="90488" tIns="44450" rIns="90488" bIns="44450">
              <a:spAutoFit/>
            </a:bodyPr>
            <a:lstStyle/>
            <a:p>
              <a:r>
                <a:rPr lang="en-US" sz="1800">
                  <a:latin typeface="Arial" charset="0"/>
                </a:rPr>
                <a:t>70</a:t>
              </a:r>
            </a:p>
          </p:txBody>
        </p:sp>
      </p:grpSp>
      <p:sp>
        <p:nvSpPr>
          <p:cNvPr id="342061" name="Rectangle 45"/>
          <p:cNvSpPr>
            <a:spLocks noChangeArrowheads="1"/>
          </p:cNvSpPr>
          <p:nvPr/>
        </p:nvSpPr>
        <p:spPr bwMode="auto">
          <a:xfrm>
            <a:off x="2384425" y="889000"/>
            <a:ext cx="587375" cy="363538"/>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(64)</a:t>
            </a:r>
          </a:p>
        </p:txBody>
      </p:sp>
      <p:sp>
        <p:nvSpPr>
          <p:cNvPr id="342062" name="Rectangle 46"/>
          <p:cNvSpPr>
            <a:spLocks noChangeArrowheads="1"/>
          </p:cNvSpPr>
          <p:nvPr/>
        </p:nvSpPr>
        <p:spPr bwMode="auto">
          <a:xfrm>
            <a:off x="2970213" y="3803650"/>
            <a:ext cx="587375" cy="363538"/>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(13)</a:t>
            </a:r>
          </a:p>
        </p:txBody>
      </p:sp>
      <p:sp>
        <p:nvSpPr>
          <p:cNvPr id="342063" name="Rectangle 47"/>
          <p:cNvSpPr>
            <a:spLocks noChangeArrowheads="1"/>
          </p:cNvSpPr>
          <p:nvPr/>
        </p:nvSpPr>
        <p:spPr bwMode="auto">
          <a:xfrm>
            <a:off x="3556000" y="3975100"/>
            <a:ext cx="587375" cy="363538"/>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(10)</a:t>
            </a:r>
          </a:p>
        </p:txBody>
      </p:sp>
      <p:sp>
        <p:nvSpPr>
          <p:cNvPr id="342064" name="Rectangle 48"/>
          <p:cNvSpPr>
            <a:spLocks noChangeArrowheads="1"/>
          </p:cNvSpPr>
          <p:nvPr/>
        </p:nvSpPr>
        <p:spPr bwMode="auto">
          <a:xfrm>
            <a:off x="4219575" y="4203700"/>
            <a:ext cx="460375" cy="363538"/>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(6)</a:t>
            </a:r>
          </a:p>
        </p:txBody>
      </p:sp>
      <p:sp>
        <p:nvSpPr>
          <p:cNvPr id="342065" name="Rectangle 49"/>
          <p:cNvSpPr>
            <a:spLocks noChangeArrowheads="1"/>
          </p:cNvSpPr>
          <p:nvPr/>
        </p:nvSpPr>
        <p:spPr bwMode="auto">
          <a:xfrm>
            <a:off x="4819650" y="4375150"/>
            <a:ext cx="460375" cy="363538"/>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(3)</a:t>
            </a:r>
          </a:p>
        </p:txBody>
      </p:sp>
      <p:sp>
        <p:nvSpPr>
          <p:cNvPr id="342066" name="Rectangle 50"/>
          <p:cNvSpPr>
            <a:spLocks noChangeArrowheads="1"/>
          </p:cNvSpPr>
          <p:nvPr/>
        </p:nvSpPr>
        <p:spPr bwMode="auto">
          <a:xfrm>
            <a:off x="5405438" y="4432300"/>
            <a:ext cx="460375" cy="363538"/>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(2)</a:t>
            </a:r>
          </a:p>
        </p:txBody>
      </p:sp>
      <p:sp>
        <p:nvSpPr>
          <p:cNvPr id="342067" name="Rectangle 51"/>
          <p:cNvSpPr>
            <a:spLocks noChangeArrowheads="1"/>
          </p:cNvSpPr>
          <p:nvPr/>
        </p:nvSpPr>
        <p:spPr bwMode="auto">
          <a:xfrm>
            <a:off x="5976938" y="4432300"/>
            <a:ext cx="460375" cy="363538"/>
          </a:xfrm>
          <a:prstGeom prst="rect">
            <a:avLst/>
          </a:prstGeom>
          <a:noFill/>
          <a:ln w="9525">
            <a:noFill/>
            <a:miter lim="800000"/>
            <a:headEnd/>
            <a:tailEnd/>
          </a:ln>
          <a:effectLst/>
        </p:spPr>
        <p:txBody>
          <a:bodyPr wrap="none" lIns="90488" tIns="44450" rIns="90488" bIns="44450">
            <a:spAutoFit/>
          </a:bodyPr>
          <a:lstStyle/>
          <a:p>
            <a:pPr algn="ctr"/>
            <a:r>
              <a:rPr lang="en-US" sz="1800">
                <a:latin typeface="Arial" charset="0"/>
              </a:rPr>
              <a:t>(2)</a:t>
            </a:r>
          </a:p>
        </p:txBody>
      </p:sp>
      <p:sp>
        <p:nvSpPr>
          <p:cNvPr id="342068" name="Rectangle 52"/>
          <p:cNvSpPr>
            <a:spLocks noChangeArrowheads="1"/>
          </p:cNvSpPr>
          <p:nvPr/>
        </p:nvSpPr>
        <p:spPr bwMode="auto">
          <a:xfrm>
            <a:off x="476250" y="382588"/>
            <a:ext cx="8154988" cy="1063625"/>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Pareto Chart</a:t>
            </a:r>
            <a:endParaRPr lang="en-US" sz="6000" b="1" i="1">
              <a:solidFill>
                <a:schemeClr val="tx2"/>
              </a:solidFill>
              <a:effectLst>
                <a:outerShdw blurRad="38100" dist="38100" dir="2700000" algn="tl">
                  <a:srgbClr val="C0C0C0"/>
                </a:outerShdw>
              </a:effectLst>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90862CD6-4C39-4ED3-BDBB-243E63FB473D}" type="slidenum">
              <a:rPr lang="en-GB"/>
              <a:pPr/>
              <a:t>3</a:t>
            </a:fld>
            <a:endParaRPr lang="en-GB"/>
          </a:p>
        </p:txBody>
      </p:sp>
      <p:sp>
        <p:nvSpPr>
          <p:cNvPr id="308226" name="Rectangle 1026"/>
          <p:cNvSpPr>
            <a:spLocks noGrp="1" noChangeArrowheads="1"/>
          </p:cNvSpPr>
          <p:nvPr>
            <p:ph type="title"/>
          </p:nvPr>
        </p:nvSpPr>
        <p:spPr/>
        <p:txBody>
          <a:bodyPr/>
          <a:lstStyle/>
          <a:p>
            <a:r>
              <a:rPr lang="en-GB" sz="2800" b="1">
                <a:latin typeface="Arial" charset="0"/>
              </a:rPr>
              <a:t>A WORD ABOUT CONDUCT</a:t>
            </a:r>
            <a:endParaRPr lang="en-GB"/>
          </a:p>
        </p:txBody>
      </p:sp>
      <p:sp>
        <p:nvSpPr>
          <p:cNvPr id="308227" name="Rectangle 1027"/>
          <p:cNvSpPr>
            <a:spLocks noGrp="1" noChangeArrowheads="1"/>
          </p:cNvSpPr>
          <p:nvPr>
            <p:ph type="body" idx="1"/>
          </p:nvPr>
        </p:nvSpPr>
        <p:spPr>
          <a:xfrm>
            <a:off x="685800" y="1981200"/>
            <a:ext cx="8054975" cy="4114800"/>
          </a:xfrm>
        </p:spPr>
        <p:txBody>
          <a:bodyPr/>
          <a:lstStyle/>
          <a:p>
            <a:r>
              <a:rPr lang="en-GB" sz="2400">
                <a:latin typeface="Arial" charset="0"/>
              </a:rPr>
              <a:t>Basic principles</a:t>
            </a:r>
          </a:p>
          <a:p>
            <a:pPr>
              <a:buFontTx/>
              <a:buNone/>
            </a:pPr>
            <a:endParaRPr lang="en-GB" sz="2400">
              <a:latin typeface="Arial" charset="0"/>
            </a:endParaRPr>
          </a:p>
          <a:p>
            <a:pPr lvl="1">
              <a:buFontTx/>
              <a:buNone/>
            </a:pPr>
            <a:r>
              <a:rPr lang="en-GB" sz="2400">
                <a:latin typeface="Arial" charset="0"/>
              </a:rPr>
              <a:t>1. Every student has the </a:t>
            </a:r>
            <a:r>
              <a:rPr lang="en-GB" sz="2400" i="1">
                <a:latin typeface="Arial" charset="0"/>
              </a:rPr>
              <a:t>right</a:t>
            </a:r>
            <a:r>
              <a:rPr lang="en-GB" sz="2400">
                <a:latin typeface="Arial" charset="0"/>
              </a:rPr>
              <a:t> to learn as well as </a:t>
            </a:r>
            <a:r>
              <a:rPr lang="en-GB" sz="2400" i="1">
                <a:latin typeface="Arial" charset="0"/>
              </a:rPr>
              <a:t>responsibility</a:t>
            </a:r>
            <a:r>
              <a:rPr lang="en-GB" sz="2400">
                <a:latin typeface="Arial" charset="0"/>
              </a:rPr>
              <a:t> not to deprive others of their right to learn.</a:t>
            </a:r>
          </a:p>
          <a:p>
            <a:pPr lvl="1">
              <a:buFontTx/>
              <a:buNone/>
            </a:pPr>
            <a:endParaRPr lang="en-GB" sz="2400">
              <a:latin typeface="Arial" charset="0"/>
            </a:endParaRPr>
          </a:p>
          <a:p>
            <a:pPr lvl="1">
              <a:buFontTx/>
              <a:buNone/>
            </a:pPr>
            <a:r>
              <a:rPr lang="en-GB" sz="2400">
                <a:latin typeface="Arial" charset="0"/>
              </a:rPr>
              <a:t>2. Every student is accountable for his or her own actions.</a:t>
            </a:r>
            <a:r>
              <a:rPr lang="en-GB" sz="2400" i="1"/>
              <a:t> </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542C2601-D291-4C70-8EFD-9BD3E31D1B09}" type="slidenum">
              <a:rPr lang="en-GB"/>
              <a:pPr/>
              <a:t>30</a:t>
            </a:fld>
            <a:endParaRPr lang="en-GB"/>
          </a:p>
        </p:txBody>
      </p:sp>
      <p:sp>
        <p:nvSpPr>
          <p:cNvPr id="344066"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 technique to understand the problem</a:t>
            </a:r>
          </a:p>
          <a:p>
            <a:pPr marL="342900" indent="-342900">
              <a:spcBef>
                <a:spcPct val="20000"/>
              </a:spcBef>
              <a:buFontTx/>
              <a:buChar char="•"/>
            </a:pPr>
            <a:r>
              <a:rPr lang="en-US">
                <a:latin typeface="Arial" charset="0"/>
              </a:rPr>
              <a:t>Does not locate a solution</a:t>
            </a:r>
          </a:p>
          <a:p>
            <a:pPr marL="342900" indent="-342900">
              <a:spcBef>
                <a:spcPct val="20000"/>
              </a:spcBef>
              <a:buFontTx/>
              <a:buChar char="•"/>
            </a:pPr>
            <a:r>
              <a:rPr lang="en-US">
                <a:latin typeface="Arial" charset="0"/>
              </a:rPr>
              <a:t>The process leads to many reasons the original problem occurred</a:t>
            </a:r>
          </a:p>
          <a:p>
            <a:pPr marL="342900" indent="-342900">
              <a:spcBef>
                <a:spcPct val="20000"/>
              </a:spcBef>
              <a:buFontTx/>
              <a:buChar char="•"/>
            </a:pPr>
            <a:r>
              <a:rPr lang="en-US">
                <a:latin typeface="Arial" charset="0"/>
              </a:rPr>
              <a:t>Example: A mail-order company has a goal or reducing the amount of time a customer has to wait in order to place an order. Create a why-why diagram about waiting on the telephone.</a:t>
            </a:r>
          </a:p>
        </p:txBody>
      </p:sp>
      <p:sp>
        <p:nvSpPr>
          <p:cNvPr id="344067" name="Rectangle 3"/>
          <p:cNvSpPr>
            <a:spLocks noChangeArrowheads="1"/>
          </p:cNvSpPr>
          <p:nvPr/>
        </p:nvSpPr>
        <p:spPr bwMode="auto">
          <a:xfrm>
            <a:off x="476250" y="382588"/>
            <a:ext cx="8154988" cy="1063625"/>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Why-Why Diagram</a:t>
            </a:r>
            <a:endParaRPr lang="en-US" sz="6000" b="1" i="1">
              <a:solidFill>
                <a:schemeClr val="tx2"/>
              </a:solidFill>
              <a:effectLst>
                <a:outerShdw blurRad="38100" dist="38100" dir="2700000" algn="tl">
                  <a:srgbClr val="C0C0C0"/>
                </a:outerShdw>
              </a:effectLst>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ástupný symbol pro číslo snímku 3"/>
          <p:cNvSpPr>
            <a:spLocks noGrp="1"/>
          </p:cNvSpPr>
          <p:nvPr>
            <p:ph type="sldNum" sz="quarter" idx="12"/>
          </p:nvPr>
        </p:nvSpPr>
        <p:spPr/>
        <p:txBody>
          <a:bodyPr/>
          <a:lstStyle/>
          <a:p>
            <a:fld id="{0FF8256B-1D59-4EFA-B8CA-8863447BA428}" type="slidenum">
              <a:rPr lang="en-GB"/>
              <a:pPr/>
              <a:t>31</a:t>
            </a:fld>
            <a:endParaRPr lang="en-GB"/>
          </a:p>
        </p:txBody>
      </p:sp>
      <p:sp>
        <p:nvSpPr>
          <p:cNvPr id="345090" name="Rectangle 2"/>
          <p:cNvSpPr>
            <a:spLocks noChangeArrowheads="1"/>
          </p:cNvSpPr>
          <p:nvPr/>
        </p:nvSpPr>
        <p:spPr bwMode="auto">
          <a:xfrm>
            <a:off x="476250" y="382588"/>
            <a:ext cx="8154988" cy="1063625"/>
          </a:xfrm>
          <a:prstGeom prst="rect">
            <a:avLst/>
          </a:prstGeom>
          <a:noFill/>
          <a:ln w="12700">
            <a:noFill/>
            <a:miter lim="800000"/>
            <a:headEnd/>
            <a:tailEnd/>
          </a:ln>
          <a:effectLst/>
        </p:spPr>
        <p:txBody>
          <a:bodyPr lIns="90488" tIns="44450" rIns="90488" bIns="44450" anchor="ctr"/>
          <a:lstStyle/>
          <a:p>
            <a:pPr algn="ctr" defTabSz="762000"/>
            <a:r>
              <a:rPr lang="en-US" sz="2800" b="1">
                <a:solidFill>
                  <a:schemeClr val="tx2"/>
                </a:solidFill>
                <a:latin typeface="Arial" charset="0"/>
              </a:rPr>
              <a:t>Why-Why Diagram</a:t>
            </a:r>
            <a:endParaRPr lang="en-US" sz="6000" b="1" i="1">
              <a:solidFill>
                <a:schemeClr val="tx2"/>
              </a:solidFill>
              <a:effectLst>
                <a:outerShdw blurRad="38100" dist="38100" dir="2700000" algn="tl">
                  <a:srgbClr val="C0C0C0"/>
                </a:outerShdw>
              </a:effectLst>
              <a:latin typeface="Arial" charset="0"/>
            </a:endParaRPr>
          </a:p>
        </p:txBody>
      </p:sp>
      <p:sp>
        <p:nvSpPr>
          <p:cNvPr id="345091" name="Text Box 3"/>
          <p:cNvSpPr txBox="1">
            <a:spLocks noChangeArrowheads="1"/>
          </p:cNvSpPr>
          <p:nvPr/>
        </p:nvSpPr>
        <p:spPr bwMode="auto">
          <a:xfrm>
            <a:off x="485775" y="1985963"/>
            <a:ext cx="1403350" cy="2686050"/>
          </a:xfrm>
          <a:prstGeom prst="rect">
            <a:avLst/>
          </a:prstGeom>
          <a:noFill/>
          <a:ln w="38100">
            <a:solidFill>
              <a:schemeClr val="tx1"/>
            </a:solidFill>
            <a:miter lim="800000"/>
            <a:headEnd/>
            <a:tailEnd/>
          </a:ln>
          <a:effectLst/>
        </p:spPr>
        <p:txBody>
          <a:bodyPr anchor="ctr">
            <a:spAutoFit/>
          </a:bodyPr>
          <a:lstStyle/>
          <a:p>
            <a:pPr algn="ctr"/>
            <a:r>
              <a:rPr lang="en-US">
                <a:latin typeface="Arial" charset="0"/>
              </a:rPr>
              <a:t>Waiting on</a:t>
            </a:r>
          </a:p>
          <a:p>
            <a:pPr algn="ctr"/>
            <a:r>
              <a:rPr lang="en-US">
                <a:latin typeface="Arial" charset="0"/>
              </a:rPr>
              <a:t>the phone </a:t>
            </a:r>
          </a:p>
          <a:p>
            <a:pPr algn="ctr"/>
            <a:r>
              <a:rPr lang="en-US">
                <a:latin typeface="Arial" charset="0"/>
              </a:rPr>
              <a:t>to place</a:t>
            </a:r>
          </a:p>
          <a:p>
            <a:pPr algn="ctr"/>
            <a:r>
              <a:rPr lang="en-US">
                <a:latin typeface="Arial" charset="0"/>
              </a:rPr>
              <a:t>an order</a:t>
            </a:r>
          </a:p>
          <a:p>
            <a:pPr algn="ctr"/>
            <a:endParaRPr lang="en-US">
              <a:latin typeface="Arial" charset="0"/>
            </a:endParaRPr>
          </a:p>
        </p:txBody>
      </p:sp>
      <p:sp>
        <p:nvSpPr>
          <p:cNvPr id="345092" name="Text Box 4"/>
          <p:cNvSpPr txBox="1">
            <a:spLocks noChangeArrowheads="1"/>
          </p:cNvSpPr>
          <p:nvPr/>
        </p:nvSpPr>
        <p:spPr bwMode="auto">
          <a:xfrm>
            <a:off x="3013075" y="4514850"/>
            <a:ext cx="2535238" cy="1590675"/>
          </a:xfrm>
          <a:prstGeom prst="rect">
            <a:avLst/>
          </a:prstGeom>
          <a:noFill/>
          <a:ln w="38100">
            <a:solidFill>
              <a:schemeClr val="tx1"/>
            </a:solidFill>
            <a:miter lim="800000"/>
            <a:headEnd/>
            <a:tailEnd/>
          </a:ln>
          <a:effectLst/>
        </p:spPr>
        <p:txBody>
          <a:bodyPr anchor="ctr">
            <a:spAutoFit/>
          </a:bodyPr>
          <a:lstStyle/>
          <a:p>
            <a:pPr algn="ctr"/>
            <a:r>
              <a:rPr lang="en-US">
                <a:latin typeface="Arial" charset="0"/>
              </a:rPr>
              <a:t>Many customers calling at the same time</a:t>
            </a:r>
          </a:p>
          <a:p>
            <a:pPr algn="ctr"/>
            <a:endParaRPr lang="en-US">
              <a:latin typeface="Arial" charset="0"/>
            </a:endParaRPr>
          </a:p>
        </p:txBody>
      </p:sp>
      <p:sp>
        <p:nvSpPr>
          <p:cNvPr id="345093" name="Text Box 5"/>
          <p:cNvSpPr txBox="1">
            <a:spLocks noChangeArrowheads="1"/>
          </p:cNvSpPr>
          <p:nvPr/>
        </p:nvSpPr>
        <p:spPr bwMode="auto">
          <a:xfrm>
            <a:off x="6689725" y="4519613"/>
            <a:ext cx="2014538" cy="1590675"/>
          </a:xfrm>
          <a:prstGeom prst="rect">
            <a:avLst/>
          </a:prstGeom>
          <a:noFill/>
          <a:ln w="38100">
            <a:solidFill>
              <a:schemeClr val="tx1"/>
            </a:solidFill>
            <a:miter lim="800000"/>
            <a:headEnd/>
            <a:tailEnd/>
          </a:ln>
          <a:effectLst/>
        </p:spPr>
        <p:txBody>
          <a:bodyPr anchor="ctr">
            <a:spAutoFit/>
          </a:bodyPr>
          <a:lstStyle/>
          <a:p>
            <a:pPr algn="ctr"/>
            <a:r>
              <a:rPr lang="en-US">
                <a:latin typeface="Arial" charset="0"/>
              </a:rPr>
              <a:t>All catalogs shipped at the same time</a:t>
            </a:r>
          </a:p>
        </p:txBody>
      </p:sp>
      <p:sp>
        <p:nvSpPr>
          <p:cNvPr id="345094" name="Text Box 6"/>
          <p:cNvSpPr txBox="1">
            <a:spLocks noChangeArrowheads="1"/>
          </p:cNvSpPr>
          <p:nvPr/>
        </p:nvSpPr>
        <p:spPr bwMode="auto">
          <a:xfrm>
            <a:off x="2986088" y="2528888"/>
            <a:ext cx="2571750" cy="1590675"/>
          </a:xfrm>
          <a:prstGeom prst="rect">
            <a:avLst/>
          </a:prstGeom>
          <a:noFill/>
          <a:ln w="38100">
            <a:solidFill>
              <a:schemeClr val="tx1"/>
            </a:solidFill>
            <a:miter lim="800000"/>
            <a:headEnd/>
            <a:tailEnd/>
          </a:ln>
          <a:effectLst/>
        </p:spPr>
        <p:txBody>
          <a:bodyPr anchor="ctr">
            <a:spAutoFit/>
          </a:bodyPr>
          <a:lstStyle/>
          <a:p>
            <a:pPr algn="ctr"/>
            <a:r>
              <a:rPr lang="en-US">
                <a:latin typeface="Arial" charset="0"/>
              </a:rPr>
              <a:t>Insufficient operators</a:t>
            </a:r>
          </a:p>
          <a:p>
            <a:pPr algn="ctr"/>
            <a:r>
              <a:rPr lang="en-US">
                <a:latin typeface="Arial" charset="0"/>
              </a:rPr>
              <a:t>available</a:t>
            </a:r>
          </a:p>
          <a:p>
            <a:pPr algn="ctr"/>
            <a:endParaRPr lang="en-US">
              <a:latin typeface="Arial" charset="0"/>
            </a:endParaRPr>
          </a:p>
        </p:txBody>
      </p:sp>
      <p:sp>
        <p:nvSpPr>
          <p:cNvPr id="345095" name="Text Box 7"/>
          <p:cNvSpPr txBox="1">
            <a:spLocks noChangeArrowheads="1"/>
          </p:cNvSpPr>
          <p:nvPr/>
        </p:nvSpPr>
        <p:spPr bwMode="auto">
          <a:xfrm>
            <a:off x="6616700" y="2892425"/>
            <a:ext cx="2032000" cy="860425"/>
          </a:xfrm>
          <a:prstGeom prst="rect">
            <a:avLst/>
          </a:prstGeom>
          <a:noFill/>
          <a:ln w="38100">
            <a:solidFill>
              <a:schemeClr val="tx1"/>
            </a:solidFill>
            <a:miter lim="800000"/>
            <a:headEnd/>
            <a:tailEnd/>
          </a:ln>
          <a:effectLst/>
        </p:spPr>
        <p:txBody>
          <a:bodyPr anchor="ctr">
            <a:spAutoFit/>
          </a:bodyPr>
          <a:lstStyle/>
          <a:p>
            <a:pPr algn="ctr"/>
            <a:r>
              <a:rPr lang="en-US">
                <a:latin typeface="Arial" charset="0"/>
              </a:rPr>
              <a:t>Low pay</a:t>
            </a:r>
          </a:p>
          <a:p>
            <a:pPr algn="ctr"/>
            <a:endParaRPr lang="en-US">
              <a:latin typeface="Arial" charset="0"/>
            </a:endParaRPr>
          </a:p>
        </p:txBody>
      </p:sp>
      <p:sp>
        <p:nvSpPr>
          <p:cNvPr id="345096" name="Text Box 8"/>
          <p:cNvSpPr txBox="1">
            <a:spLocks noChangeArrowheads="1"/>
          </p:cNvSpPr>
          <p:nvPr/>
        </p:nvSpPr>
        <p:spPr bwMode="auto">
          <a:xfrm>
            <a:off x="6608763" y="938213"/>
            <a:ext cx="2033587" cy="1590675"/>
          </a:xfrm>
          <a:prstGeom prst="rect">
            <a:avLst/>
          </a:prstGeom>
          <a:noFill/>
          <a:ln w="38100">
            <a:solidFill>
              <a:schemeClr val="tx1"/>
            </a:solidFill>
            <a:miter lim="800000"/>
            <a:headEnd/>
            <a:tailEnd/>
          </a:ln>
          <a:effectLst/>
        </p:spPr>
        <p:txBody>
          <a:bodyPr anchor="ctr">
            <a:spAutoFit/>
          </a:bodyPr>
          <a:lstStyle/>
          <a:p>
            <a:pPr algn="ctr"/>
            <a:r>
              <a:rPr lang="en-US">
                <a:latin typeface="Arial" charset="0"/>
              </a:rPr>
              <a:t>Workers not scheduled at peak times</a:t>
            </a:r>
          </a:p>
          <a:p>
            <a:pPr algn="ctr"/>
            <a:endParaRPr lang="en-US">
              <a:latin typeface="Arial" charset="0"/>
            </a:endParaRPr>
          </a:p>
        </p:txBody>
      </p:sp>
      <p:sp>
        <p:nvSpPr>
          <p:cNvPr id="345097" name="Text Box 9"/>
          <p:cNvSpPr txBox="1">
            <a:spLocks noChangeArrowheads="1"/>
          </p:cNvSpPr>
          <p:nvPr/>
        </p:nvSpPr>
        <p:spPr bwMode="auto">
          <a:xfrm>
            <a:off x="1909763" y="2789238"/>
            <a:ext cx="963612" cy="457200"/>
          </a:xfrm>
          <a:prstGeom prst="rect">
            <a:avLst/>
          </a:prstGeom>
          <a:noFill/>
          <a:ln w="38100">
            <a:noFill/>
            <a:miter lim="800000"/>
            <a:headEnd/>
            <a:tailEnd/>
          </a:ln>
          <a:effectLst/>
        </p:spPr>
        <p:txBody>
          <a:bodyPr wrap="none" anchor="ctr">
            <a:spAutoFit/>
          </a:bodyPr>
          <a:lstStyle/>
          <a:p>
            <a:pPr algn="ctr"/>
            <a:r>
              <a:rPr lang="en-US">
                <a:latin typeface="Arial" charset="0"/>
              </a:rPr>
              <a:t>Why?</a:t>
            </a:r>
          </a:p>
        </p:txBody>
      </p:sp>
      <p:cxnSp>
        <p:nvCxnSpPr>
          <p:cNvPr id="345098" name="AutoShape 10"/>
          <p:cNvCxnSpPr>
            <a:cxnSpLocks noChangeShapeType="1"/>
            <a:stCxn id="345091" idx="3"/>
            <a:endCxn id="345094" idx="1"/>
          </p:cNvCxnSpPr>
          <p:nvPr/>
        </p:nvCxnSpPr>
        <p:spPr bwMode="auto">
          <a:xfrm flipV="1">
            <a:off x="1908175" y="3324225"/>
            <a:ext cx="1058863" cy="4763"/>
          </a:xfrm>
          <a:prstGeom prst="straightConnector1">
            <a:avLst/>
          </a:prstGeom>
          <a:noFill/>
          <a:ln w="38100">
            <a:solidFill>
              <a:schemeClr val="tx1"/>
            </a:solidFill>
            <a:round/>
            <a:headEnd/>
            <a:tailEnd type="triangle" w="med" len="med"/>
          </a:ln>
          <a:effectLst/>
        </p:spPr>
      </p:cxnSp>
      <p:sp>
        <p:nvSpPr>
          <p:cNvPr id="345099" name="Text Box 11"/>
          <p:cNvSpPr txBox="1">
            <a:spLocks noChangeArrowheads="1"/>
          </p:cNvSpPr>
          <p:nvPr/>
        </p:nvSpPr>
        <p:spPr bwMode="auto">
          <a:xfrm>
            <a:off x="1666875" y="4864100"/>
            <a:ext cx="963613" cy="457200"/>
          </a:xfrm>
          <a:prstGeom prst="rect">
            <a:avLst/>
          </a:prstGeom>
          <a:noFill/>
          <a:ln w="38100">
            <a:noFill/>
            <a:miter lim="800000"/>
            <a:headEnd/>
            <a:tailEnd/>
          </a:ln>
          <a:effectLst/>
        </p:spPr>
        <p:txBody>
          <a:bodyPr wrap="none" anchor="ctr">
            <a:spAutoFit/>
          </a:bodyPr>
          <a:lstStyle/>
          <a:p>
            <a:pPr algn="ctr"/>
            <a:r>
              <a:rPr lang="en-US">
                <a:latin typeface="Arial" charset="0"/>
              </a:rPr>
              <a:t>Why?</a:t>
            </a:r>
          </a:p>
        </p:txBody>
      </p:sp>
      <p:cxnSp>
        <p:nvCxnSpPr>
          <p:cNvPr id="345100" name="AutoShape 12"/>
          <p:cNvCxnSpPr>
            <a:cxnSpLocks noChangeShapeType="1"/>
            <a:stCxn id="345094" idx="3"/>
            <a:endCxn id="345095" idx="1"/>
          </p:cNvCxnSpPr>
          <p:nvPr/>
        </p:nvCxnSpPr>
        <p:spPr bwMode="auto">
          <a:xfrm flipV="1">
            <a:off x="5576888" y="3322638"/>
            <a:ext cx="1020762" cy="1587"/>
          </a:xfrm>
          <a:prstGeom prst="straightConnector1">
            <a:avLst/>
          </a:prstGeom>
          <a:noFill/>
          <a:ln w="38100">
            <a:solidFill>
              <a:schemeClr val="tx1"/>
            </a:solidFill>
            <a:round/>
            <a:headEnd/>
            <a:tailEnd type="triangle" w="med" len="med"/>
          </a:ln>
          <a:effectLst/>
        </p:spPr>
      </p:cxnSp>
      <p:sp>
        <p:nvSpPr>
          <p:cNvPr id="345101" name="Text Box 13"/>
          <p:cNvSpPr txBox="1">
            <a:spLocks noChangeArrowheads="1"/>
          </p:cNvSpPr>
          <p:nvPr/>
        </p:nvSpPr>
        <p:spPr bwMode="auto">
          <a:xfrm>
            <a:off x="5567363" y="2797175"/>
            <a:ext cx="963612" cy="457200"/>
          </a:xfrm>
          <a:prstGeom prst="rect">
            <a:avLst/>
          </a:prstGeom>
          <a:noFill/>
          <a:ln w="38100">
            <a:noFill/>
            <a:miter lim="800000"/>
            <a:headEnd/>
            <a:tailEnd/>
          </a:ln>
          <a:effectLst/>
        </p:spPr>
        <p:txBody>
          <a:bodyPr wrap="none" anchor="ctr">
            <a:spAutoFit/>
          </a:bodyPr>
          <a:lstStyle/>
          <a:p>
            <a:pPr algn="ctr"/>
            <a:r>
              <a:rPr lang="en-US">
                <a:latin typeface="Arial" charset="0"/>
              </a:rPr>
              <a:t>Why?</a:t>
            </a:r>
          </a:p>
        </p:txBody>
      </p:sp>
      <p:cxnSp>
        <p:nvCxnSpPr>
          <p:cNvPr id="345102" name="AutoShape 14"/>
          <p:cNvCxnSpPr>
            <a:cxnSpLocks noChangeShapeType="1"/>
            <a:stCxn id="345094" idx="0"/>
            <a:endCxn id="345096" idx="1"/>
          </p:cNvCxnSpPr>
          <p:nvPr/>
        </p:nvCxnSpPr>
        <p:spPr bwMode="auto">
          <a:xfrm rot="16200000">
            <a:off x="5042694" y="962819"/>
            <a:ext cx="776288" cy="2317750"/>
          </a:xfrm>
          <a:prstGeom prst="bentConnector2">
            <a:avLst/>
          </a:prstGeom>
          <a:noFill/>
          <a:ln w="38100">
            <a:solidFill>
              <a:schemeClr val="tx1"/>
            </a:solidFill>
            <a:miter lim="800000"/>
            <a:headEnd/>
            <a:tailEnd type="triangle" w="med" len="med"/>
          </a:ln>
          <a:effectLst/>
        </p:spPr>
      </p:cxnSp>
      <p:cxnSp>
        <p:nvCxnSpPr>
          <p:cNvPr id="345103" name="AutoShape 15"/>
          <p:cNvCxnSpPr>
            <a:cxnSpLocks noChangeShapeType="1"/>
            <a:stCxn id="345091" idx="2"/>
            <a:endCxn id="345092" idx="1"/>
          </p:cNvCxnSpPr>
          <p:nvPr/>
        </p:nvCxnSpPr>
        <p:spPr bwMode="auto">
          <a:xfrm rot="16200000" flipH="1">
            <a:off x="1781175" y="4097338"/>
            <a:ext cx="619125" cy="1806575"/>
          </a:xfrm>
          <a:prstGeom prst="bentConnector2">
            <a:avLst/>
          </a:prstGeom>
          <a:noFill/>
          <a:ln w="38100">
            <a:solidFill>
              <a:schemeClr val="tx1"/>
            </a:solidFill>
            <a:miter lim="800000"/>
            <a:headEnd/>
            <a:tailEnd type="triangle" w="med" len="med"/>
          </a:ln>
          <a:effectLst/>
        </p:spPr>
      </p:cxnSp>
      <p:sp>
        <p:nvSpPr>
          <p:cNvPr id="345104" name="Text Box 16"/>
          <p:cNvSpPr txBox="1">
            <a:spLocks noChangeArrowheads="1"/>
          </p:cNvSpPr>
          <p:nvPr/>
        </p:nvSpPr>
        <p:spPr bwMode="auto">
          <a:xfrm>
            <a:off x="4902200" y="1773238"/>
            <a:ext cx="963613" cy="457200"/>
          </a:xfrm>
          <a:prstGeom prst="rect">
            <a:avLst/>
          </a:prstGeom>
          <a:noFill/>
          <a:ln w="38100">
            <a:noFill/>
            <a:miter lim="800000"/>
            <a:headEnd/>
            <a:tailEnd/>
          </a:ln>
          <a:effectLst/>
        </p:spPr>
        <p:txBody>
          <a:bodyPr wrap="none" anchor="ctr">
            <a:spAutoFit/>
          </a:bodyPr>
          <a:lstStyle/>
          <a:p>
            <a:pPr algn="ctr"/>
            <a:r>
              <a:rPr lang="en-US">
                <a:latin typeface="Arial" charset="0"/>
              </a:rPr>
              <a:t>Why?</a:t>
            </a:r>
          </a:p>
        </p:txBody>
      </p:sp>
      <p:cxnSp>
        <p:nvCxnSpPr>
          <p:cNvPr id="345105" name="AutoShape 17"/>
          <p:cNvCxnSpPr>
            <a:cxnSpLocks noChangeShapeType="1"/>
            <a:stCxn id="345092" idx="3"/>
            <a:endCxn id="345093" idx="1"/>
          </p:cNvCxnSpPr>
          <p:nvPr/>
        </p:nvCxnSpPr>
        <p:spPr bwMode="auto">
          <a:xfrm>
            <a:off x="5567363" y="5310188"/>
            <a:ext cx="1103312" cy="4762"/>
          </a:xfrm>
          <a:prstGeom prst="straightConnector1">
            <a:avLst/>
          </a:prstGeom>
          <a:noFill/>
          <a:ln w="38100">
            <a:solidFill>
              <a:schemeClr val="tx1"/>
            </a:solidFill>
            <a:round/>
            <a:headEnd/>
            <a:tailEnd type="triangle" w="med" len="med"/>
          </a:ln>
          <a:effectLst/>
        </p:spPr>
      </p:cxnSp>
      <p:sp>
        <p:nvSpPr>
          <p:cNvPr id="345106" name="Text Box 18"/>
          <p:cNvSpPr txBox="1">
            <a:spLocks noChangeArrowheads="1"/>
          </p:cNvSpPr>
          <p:nvPr/>
        </p:nvSpPr>
        <p:spPr bwMode="auto">
          <a:xfrm>
            <a:off x="5611813" y="4818063"/>
            <a:ext cx="963612" cy="457200"/>
          </a:xfrm>
          <a:prstGeom prst="rect">
            <a:avLst/>
          </a:prstGeom>
          <a:noFill/>
          <a:ln w="38100">
            <a:noFill/>
            <a:miter lim="800000"/>
            <a:headEnd/>
            <a:tailEnd/>
          </a:ln>
          <a:effectLst/>
        </p:spPr>
        <p:txBody>
          <a:bodyPr wrap="none" anchor="ctr">
            <a:spAutoFit/>
          </a:bodyPr>
          <a:lstStyle/>
          <a:p>
            <a:pPr algn="ctr"/>
            <a:r>
              <a:rPr lang="en-US">
                <a:latin typeface="Arial" charset="0"/>
              </a:rPr>
              <a:t>Why?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A754C3B-4673-4570-9559-81FE56F2CA12}" type="slidenum">
              <a:rPr lang="en-GB"/>
              <a:pPr/>
              <a:t>32</a:t>
            </a:fld>
            <a:endParaRPr lang="en-GB"/>
          </a:p>
        </p:txBody>
      </p:sp>
      <p:sp>
        <p:nvSpPr>
          <p:cNvPr id="346114"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4: Develop performance measures</a:t>
            </a:r>
          </a:p>
          <a:p>
            <a:pPr marL="742950" lvl="1" indent="-285750">
              <a:spcBef>
                <a:spcPct val="20000"/>
              </a:spcBef>
              <a:buFontTx/>
              <a:buChar char="–"/>
            </a:pPr>
            <a:r>
              <a:rPr lang="en-US">
                <a:latin typeface="Arial" charset="0"/>
              </a:rPr>
              <a:t>Set some measurable goals which will indicate solution of the problem</a:t>
            </a:r>
          </a:p>
          <a:p>
            <a:pPr marL="742950" lvl="1" indent="-285750">
              <a:spcBef>
                <a:spcPct val="20000"/>
              </a:spcBef>
              <a:buFontTx/>
              <a:buChar char="–"/>
            </a:pPr>
            <a:r>
              <a:rPr lang="en-US">
                <a:latin typeface="Arial" charset="0"/>
              </a:rPr>
              <a:t>Some financial measures: costs, return on investment, value added, asset utilization </a:t>
            </a:r>
          </a:p>
          <a:p>
            <a:pPr marL="742950" lvl="1" indent="-285750">
              <a:spcBef>
                <a:spcPct val="20000"/>
              </a:spcBef>
              <a:buFontTx/>
              <a:buChar char="–"/>
            </a:pPr>
            <a:r>
              <a:rPr lang="en-US">
                <a:latin typeface="Arial" charset="0"/>
              </a:rPr>
              <a:t>Some customer-oriented measures: response times, delivery times, product or service functionality, price</a:t>
            </a:r>
          </a:p>
          <a:p>
            <a:pPr marL="742950" lvl="1" indent="-285750">
              <a:spcBef>
                <a:spcPct val="20000"/>
              </a:spcBef>
              <a:buFontTx/>
              <a:buChar char="–"/>
            </a:pPr>
            <a:r>
              <a:rPr lang="en-US">
                <a:latin typeface="Arial" charset="0"/>
              </a:rPr>
              <a:t>Some organization-oriented measures: employee retention, productivity, information system capabilities</a:t>
            </a:r>
          </a:p>
          <a:p>
            <a:pPr marL="742950" lvl="1" indent="-285750">
              <a:spcBef>
                <a:spcPct val="20000"/>
              </a:spcBef>
              <a:buFontTx/>
              <a:buChar char="–"/>
            </a:pPr>
            <a:endParaRPr lang="en-US">
              <a:latin typeface="Arial" charset="0"/>
            </a:endParaRPr>
          </a:p>
        </p:txBody>
      </p:sp>
      <p:sp>
        <p:nvSpPr>
          <p:cNvPr id="346115"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Plan: Step 4</a:t>
            </a:r>
            <a:r>
              <a:rPr lang="en-US" sz="4400">
                <a:solidFill>
                  <a:schemeClr val="tx2"/>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A9C5FA1-BF47-4FAB-A36B-64AD2DAE8B1B}" type="slidenum">
              <a:rPr lang="en-GB"/>
              <a:pPr/>
              <a:t>33</a:t>
            </a:fld>
            <a:endParaRPr lang="en-GB"/>
          </a:p>
        </p:txBody>
      </p:sp>
      <p:sp>
        <p:nvSpPr>
          <p:cNvPr id="347138"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5: Analyze problem</a:t>
            </a:r>
          </a:p>
          <a:p>
            <a:pPr marL="742950" lvl="1" indent="-285750">
              <a:spcBef>
                <a:spcPct val="20000"/>
              </a:spcBef>
              <a:buFontTx/>
              <a:buChar char="–"/>
            </a:pPr>
            <a:r>
              <a:rPr lang="en-US">
                <a:latin typeface="Arial" charset="0"/>
              </a:rPr>
              <a:t>List all the steps involved in the existing process and identify potential constraints and opportunities of improvement</a:t>
            </a:r>
          </a:p>
          <a:p>
            <a:pPr marL="742950" lvl="1" indent="-285750">
              <a:spcBef>
                <a:spcPct val="20000"/>
              </a:spcBef>
              <a:buFontTx/>
              <a:buChar char="–"/>
            </a:pPr>
            <a:r>
              <a:rPr lang="en-US">
                <a:latin typeface="Arial" charset="0"/>
              </a:rPr>
              <a:t>Flowchart</a:t>
            </a:r>
          </a:p>
          <a:p>
            <a:pPr marL="342900" indent="-342900">
              <a:spcBef>
                <a:spcPct val="20000"/>
              </a:spcBef>
            </a:pPr>
            <a:endParaRPr lang="en-US">
              <a:latin typeface="Arial" charset="0"/>
            </a:endParaRPr>
          </a:p>
          <a:p>
            <a:pPr marL="342900" indent="-342900">
              <a:spcBef>
                <a:spcPct val="20000"/>
              </a:spcBef>
            </a:pPr>
            <a:r>
              <a:rPr lang="en-US">
                <a:latin typeface="Arial" charset="0"/>
              </a:rPr>
              <a:t>6: Determine possible causes</a:t>
            </a:r>
          </a:p>
          <a:p>
            <a:pPr marL="742950" lvl="1" indent="-285750">
              <a:spcBef>
                <a:spcPct val="20000"/>
              </a:spcBef>
              <a:buFontTx/>
              <a:buChar char="–"/>
            </a:pPr>
            <a:r>
              <a:rPr lang="en-US">
                <a:latin typeface="Arial" charset="0"/>
              </a:rPr>
              <a:t>Determines potential causes of the problem</a:t>
            </a:r>
          </a:p>
          <a:p>
            <a:pPr marL="742950" lvl="1" indent="-285750">
              <a:spcBef>
                <a:spcPct val="20000"/>
              </a:spcBef>
              <a:buFontTx/>
              <a:buChar char="–"/>
            </a:pPr>
            <a:r>
              <a:rPr lang="en-US">
                <a:latin typeface="Arial" charset="0"/>
              </a:rPr>
              <a:t>Cause and effect diagrams, check sheets, histograms, scatter diagrams, control charts, run charts</a:t>
            </a:r>
          </a:p>
        </p:txBody>
      </p:sp>
      <p:sp>
        <p:nvSpPr>
          <p:cNvPr id="347139"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Plan: Steps 5 and 6</a:t>
            </a:r>
            <a:r>
              <a:rPr lang="en-US" sz="4400">
                <a:solidFill>
                  <a:schemeClr val="tx2"/>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noFill/>
          <a:ln/>
        </p:spPr>
        <p:txBody>
          <a:bodyPr lIns="90488" tIns="44450" rIns="90488" bIns="44450"/>
          <a:lstStyle/>
          <a:p>
            <a:r>
              <a:rPr lang="en-US" sz="2800" b="1">
                <a:latin typeface="Arial" charset="0"/>
              </a:rPr>
              <a:t> Flowchart</a:t>
            </a:r>
            <a:endParaRPr lang="en-US" b="1"/>
          </a:p>
        </p:txBody>
      </p:sp>
      <p:sp>
        <p:nvSpPr>
          <p:cNvPr id="348163" name="Oval 3"/>
          <p:cNvSpPr>
            <a:spLocks noChangeArrowheads="1"/>
          </p:cNvSpPr>
          <p:nvPr/>
        </p:nvSpPr>
        <p:spPr bwMode="auto">
          <a:xfrm>
            <a:off x="1184275" y="2314575"/>
            <a:ext cx="520700" cy="520700"/>
          </a:xfrm>
          <a:prstGeom prst="ellipse">
            <a:avLst/>
          </a:prstGeom>
          <a:noFill/>
          <a:ln w="38100">
            <a:solidFill>
              <a:schemeClr val="tx1"/>
            </a:solidFill>
            <a:round/>
            <a:headEnd/>
            <a:tailEnd/>
          </a:ln>
          <a:effectLst/>
        </p:spPr>
        <p:txBody>
          <a:bodyPr wrap="none" anchor="ctr"/>
          <a:lstStyle/>
          <a:p>
            <a:endParaRPr lang="cs-CZ"/>
          </a:p>
        </p:txBody>
      </p:sp>
      <p:sp>
        <p:nvSpPr>
          <p:cNvPr id="348164" name="AutoShape 4"/>
          <p:cNvSpPr>
            <a:spLocks noChangeArrowheads="1"/>
          </p:cNvSpPr>
          <p:nvPr/>
        </p:nvSpPr>
        <p:spPr bwMode="auto">
          <a:xfrm>
            <a:off x="5403850" y="2243138"/>
            <a:ext cx="825500" cy="520700"/>
          </a:xfrm>
          <a:prstGeom prst="flowChartDelay">
            <a:avLst/>
          </a:prstGeom>
          <a:noFill/>
          <a:ln w="38100">
            <a:solidFill>
              <a:schemeClr val="tx1"/>
            </a:solidFill>
            <a:miter lim="800000"/>
            <a:headEnd/>
            <a:tailEnd/>
          </a:ln>
          <a:effectLst/>
        </p:spPr>
        <p:txBody>
          <a:bodyPr wrap="none" anchor="ctr"/>
          <a:lstStyle/>
          <a:p>
            <a:endParaRPr lang="cs-CZ"/>
          </a:p>
        </p:txBody>
      </p:sp>
      <p:sp>
        <p:nvSpPr>
          <p:cNvPr id="348165" name="Rectangle 5"/>
          <p:cNvSpPr>
            <a:spLocks noChangeArrowheads="1"/>
          </p:cNvSpPr>
          <p:nvPr/>
        </p:nvSpPr>
        <p:spPr bwMode="auto">
          <a:xfrm>
            <a:off x="1077913" y="5565775"/>
            <a:ext cx="825500" cy="520700"/>
          </a:xfrm>
          <a:prstGeom prst="rect">
            <a:avLst/>
          </a:prstGeom>
          <a:noFill/>
          <a:ln w="38100">
            <a:solidFill>
              <a:schemeClr val="tx1"/>
            </a:solidFill>
            <a:miter lim="800000"/>
            <a:headEnd/>
            <a:tailEnd/>
          </a:ln>
          <a:effectLst/>
        </p:spPr>
        <p:txBody>
          <a:bodyPr wrap="none" anchor="ctr"/>
          <a:lstStyle/>
          <a:p>
            <a:endParaRPr lang="cs-CZ"/>
          </a:p>
        </p:txBody>
      </p:sp>
      <p:sp>
        <p:nvSpPr>
          <p:cNvPr id="348166" name="AutoShape 6"/>
          <p:cNvSpPr>
            <a:spLocks noChangeArrowheads="1"/>
          </p:cNvSpPr>
          <p:nvPr/>
        </p:nvSpPr>
        <p:spPr bwMode="auto">
          <a:xfrm>
            <a:off x="5337175" y="5470525"/>
            <a:ext cx="901700" cy="673100"/>
          </a:xfrm>
          <a:prstGeom prst="diamond">
            <a:avLst/>
          </a:prstGeom>
          <a:noFill/>
          <a:ln w="38100">
            <a:solidFill>
              <a:schemeClr val="tx1"/>
            </a:solidFill>
            <a:miter lim="800000"/>
            <a:headEnd/>
            <a:tailEnd/>
          </a:ln>
          <a:effectLst/>
        </p:spPr>
        <p:txBody>
          <a:bodyPr wrap="none" anchor="ctr"/>
          <a:lstStyle/>
          <a:p>
            <a:endParaRPr lang="cs-CZ"/>
          </a:p>
        </p:txBody>
      </p:sp>
      <p:sp>
        <p:nvSpPr>
          <p:cNvPr id="348167" name="AutoShape 7"/>
          <p:cNvSpPr>
            <a:spLocks noChangeArrowheads="1"/>
          </p:cNvSpPr>
          <p:nvPr/>
        </p:nvSpPr>
        <p:spPr bwMode="auto">
          <a:xfrm>
            <a:off x="1003300" y="3973513"/>
            <a:ext cx="825500" cy="520700"/>
          </a:xfrm>
          <a:prstGeom prst="flowChartMerge">
            <a:avLst/>
          </a:prstGeom>
          <a:noFill/>
          <a:ln w="38100">
            <a:solidFill>
              <a:schemeClr val="tx1"/>
            </a:solidFill>
            <a:miter lim="800000"/>
            <a:headEnd/>
            <a:tailEnd/>
          </a:ln>
          <a:effectLst/>
        </p:spPr>
        <p:txBody>
          <a:bodyPr wrap="none" anchor="ctr"/>
          <a:lstStyle/>
          <a:p>
            <a:endParaRPr lang="cs-CZ"/>
          </a:p>
        </p:txBody>
      </p:sp>
      <p:sp>
        <p:nvSpPr>
          <p:cNvPr id="348168" name="Freeform 8"/>
          <p:cNvSpPr>
            <a:spLocks/>
          </p:cNvSpPr>
          <p:nvPr/>
        </p:nvSpPr>
        <p:spPr bwMode="auto">
          <a:xfrm>
            <a:off x="5427663" y="4135438"/>
            <a:ext cx="611187" cy="1587"/>
          </a:xfrm>
          <a:custGeom>
            <a:avLst/>
            <a:gdLst/>
            <a:ahLst/>
            <a:cxnLst>
              <a:cxn ang="0">
                <a:pos x="0" y="0"/>
              </a:cxn>
              <a:cxn ang="0">
                <a:pos x="384" y="0"/>
              </a:cxn>
            </a:cxnLst>
            <a:rect l="0" t="0" r="r" b="b"/>
            <a:pathLst>
              <a:path w="385" h="1">
                <a:moveTo>
                  <a:pt x="0" y="0"/>
                </a:moveTo>
                <a:lnTo>
                  <a:pt x="384" y="0"/>
                </a:lnTo>
              </a:path>
            </a:pathLst>
          </a:custGeom>
          <a:noFill/>
          <a:ln w="76200" cap="rnd" cmpd="sng">
            <a:solidFill>
              <a:schemeClr val="tx1"/>
            </a:solidFill>
            <a:prstDash val="solid"/>
            <a:round/>
            <a:headEnd type="none" w="sm" len="sm"/>
            <a:tailEnd type="stealth" w="med" len="med"/>
          </a:ln>
          <a:effectLst/>
        </p:spPr>
        <p:txBody>
          <a:bodyPr/>
          <a:lstStyle/>
          <a:p>
            <a:endParaRPr lang="cs-CZ"/>
          </a:p>
        </p:txBody>
      </p:sp>
      <p:sp>
        <p:nvSpPr>
          <p:cNvPr id="348169" name="Text Box 9"/>
          <p:cNvSpPr txBox="1">
            <a:spLocks noChangeArrowheads="1"/>
          </p:cNvSpPr>
          <p:nvPr/>
        </p:nvSpPr>
        <p:spPr bwMode="auto">
          <a:xfrm>
            <a:off x="2152650" y="2239963"/>
            <a:ext cx="1574800" cy="3743325"/>
          </a:xfrm>
          <a:prstGeom prst="rect">
            <a:avLst/>
          </a:prstGeom>
          <a:noFill/>
          <a:ln w="38100">
            <a:noFill/>
            <a:miter lim="800000"/>
            <a:headEnd/>
            <a:tailEnd/>
          </a:ln>
          <a:effectLst/>
        </p:spPr>
        <p:txBody>
          <a:bodyPr wrap="none" anchor="ctr">
            <a:spAutoFit/>
          </a:bodyPr>
          <a:lstStyle/>
          <a:p>
            <a:pPr>
              <a:spcBef>
                <a:spcPct val="50000"/>
              </a:spcBef>
            </a:pPr>
            <a:r>
              <a:rPr lang="en-US">
                <a:latin typeface="Arial" charset="0"/>
              </a:rPr>
              <a:t>Operation</a:t>
            </a:r>
          </a:p>
          <a:p>
            <a:pPr>
              <a:spcBef>
                <a:spcPct val="50000"/>
              </a:spcBef>
            </a:pPr>
            <a:endParaRPr lang="en-US">
              <a:latin typeface="Arial" charset="0"/>
            </a:endParaRPr>
          </a:p>
          <a:p>
            <a:pPr>
              <a:spcBef>
                <a:spcPct val="50000"/>
              </a:spcBef>
            </a:pPr>
            <a:endParaRPr lang="en-US">
              <a:latin typeface="Arial" charset="0"/>
            </a:endParaRPr>
          </a:p>
          <a:p>
            <a:pPr>
              <a:spcBef>
                <a:spcPct val="50000"/>
              </a:spcBef>
            </a:pPr>
            <a:r>
              <a:rPr lang="en-US">
                <a:latin typeface="Arial" charset="0"/>
              </a:rPr>
              <a:t>Storage</a:t>
            </a:r>
          </a:p>
          <a:p>
            <a:pPr>
              <a:spcBef>
                <a:spcPct val="50000"/>
              </a:spcBef>
            </a:pPr>
            <a:endParaRPr lang="en-US">
              <a:latin typeface="Arial" charset="0"/>
            </a:endParaRPr>
          </a:p>
          <a:p>
            <a:pPr>
              <a:spcBef>
                <a:spcPct val="50000"/>
              </a:spcBef>
            </a:pPr>
            <a:endParaRPr lang="en-US">
              <a:latin typeface="Arial" charset="0"/>
            </a:endParaRPr>
          </a:p>
          <a:p>
            <a:pPr>
              <a:spcBef>
                <a:spcPct val="50000"/>
              </a:spcBef>
            </a:pPr>
            <a:r>
              <a:rPr lang="en-US">
                <a:latin typeface="Arial" charset="0"/>
              </a:rPr>
              <a:t>Inspection</a:t>
            </a:r>
          </a:p>
        </p:txBody>
      </p:sp>
      <p:sp>
        <p:nvSpPr>
          <p:cNvPr id="348170" name="Text Box 10"/>
          <p:cNvSpPr txBox="1">
            <a:spLocks noChangeArrowheads="1"/>
          </p:cNvSpPr>
          <p:nvPr/>
        </p:nvSpPr>
        <p:spPr bwMode="auto">
          <a:xfrm>
            <a:off x="6548438" y="2247900"/>
            <a:ext cx="2151062" cy="3743325"/>
          </a:xfrm>
          <a:prstGeom prst="rect">
            <a:avLst/>
          </a:prstGeom>
          <a:noFill/>
          <a:ln w="38100">
            <a:noFill/>
            <a:miter lim="800000"/>
            <a:headEnd/>
            <a:tailEnd/>
          </a:ln>
          <a:effectLst/>
        </p:spPr>
        <p:txBody>
          <a:bodyPr wrap="none" anchor="ctr">
            <a:spAutoFit/>
          </a:bodyPr>
          <a:lstStyle/>
          <a:p>
            <a:pPr>
              <a:spcBef>
                <a:spcPct val="50000"/>
              </a:spcBef>
            </a:pPr>
            <a:r>
              <a:rPr lang="en-US">
                <a:latin typeface="Arial" charset="0"/>
              </a:rPr>
              <a:t>Delay</a:t>
            </a:r>
          </a:p>
          <a:p>
            <a:pPr>
              <a:spcBef>
                <a:spcPct val="50000"/>
              </a:spcBef>
            </a:pPr>
            <a:endParaRPr lang="en-US">
              <a:latin typeface="Arial" charset="0"/>
            </a:endParaRPr>
          </a:p>
          <a:p>
            <a:pPr>
              <a:spcBef>
                <a:spcPct val="50000"/>
              </a:spcBef>
            </a:pPr>
            <a:endParaRPr lang="en-US">
              <a:latin typeface="Arial" charset="0"/>
            </a:endParaRPr>
          </a:p>
          <a:p>
            <a:pPr>
              <a:spcBef>
                <a:spcPct val="50000"/>
              </a:spcBef>
            </a:pPr>
            <a:r>
              <a:rPr lang="en-US">
                <a:latin typeface="Arial" charset="0"/>
              </a:rPr>
              <a:t>Transportation</a:t>
            </a:r>
          </a:p>
          <a:p>
            <a:pPr>
              <a:spcBef>
                <a:spcPct val="50000"/>
              </a:spcBef>
            </a:pPr>
            <a:endParaRPr lang="en-US">
              <a:latin typeface="Arial" charset="0"/>
            </a:endParaRPr>
          </a:p>
          <a:p>
            <a:pPr>
              <a:spcBef>
                <a:spcPct val="50000"/>
              </a:spcBef>
            </a:pPr>
            <a:endParaRPr lang="en-US">
              <a:latin typeface="Arial" charset="0"/>
            </a:endParaRPr>
          </a:p>
          <a:p>
            <a:pPr>
              <a:spcBef>
                <a:spcPct val="50000"/>
              </a:spcBef>
            </a:pPr>
            <a:r>
              <a:rPr lang="en-US">
                <a:latin typeface="Arial" charset="0"/>
              </a:rPr>
              <a:t>Decision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noFill/>
          <a:ln/>
        </p:spPr>
        <p:txBody>
          <a:bodyPr lIns="90488" tIns="44450" rIns="90488" bIns="44450"/>
          <a:lstStyle/>
          <a:p>
            <a:r>
              <a:rPr lang="en-US" sz="2800" b="1">
                <a:latin typeface="Arial" charset="0"/>
              </a:rPr>
              <a:t> Flowchart</a:t>
            </a:r>
            <a:endParaRPr lang="en-US" b="1"/>
          </a:p>
        </p:txBody>
      </p:sp>
      <p:sp>
        <p:nvSpPr>
          <p:cNvPr id="350211" name="Oval 3"/>
          <p:cNvSpPr>
            <a:spLocks noChangeArrowheads="1"/>
          </p:cNvSpPr>
          <p:nvPr/>
        </p:nvSpPr>
        <p:spPr bwMode="auto">
          <a:xfrm>
            <a:off x="439738" y="1798638"/>
            <a:ext cx="1544637" cy="1581150"/>
          </a:xfrm>
          <a:prstGeom prst="ellipse">
            <a:avLst/>
          </a:prstGeom>
          <a:solidFill>
            <a:schemeClr val="bg1"/>
          </a:solidFill>
          <a:ln w="38100">
            <a:solidFill>
              <a:schemeClr val="tx1"/>
            </a:solidFill>
            <a:round/>
            <a:headEnd/>
            <a:tailEnd/>
          </a:ln>
          <a:effectLst/>
        </p:spPr>
        <p:txBody>
          <a:bodyPr wrap="none" anchor="ctr"/>
          <a:lstStyle/>
          <a:p>
            <a:endParaRPr lang="cs-CZ"/>
          </a:p>
        </p:txBody>
      </p:sp>
      <p:sp>
        <p:nvSpPr>
          <p:cNvPr id="350212" name="Freeform 4"/>
          <p:cNvSpPr>
            <a:spLocks/>
          </p:cNvSpPr>
          <p:nvPr/>
        </p:nvSpPr>
        <p:spPr bwMode="auto">
          <a:xfrm>
            <a:off x="1087438" y="1104900"/>
            <a:ext cx="1587" cy="611188"/>
          </a:xfrm>
          <a:custGeom>
            <a:avLst/>
            <a:gdLst/>
            <a:ahLst/>
            <a:cxnLst>
              <a:cxn ang="0">
                <a:pos x="0" y="0"/>
              </a:cxn>
              <a:cxn ang="0">
                <a:pos x="0" y="384"/>
              </a:cxn>
            </a:cxnLst>
            <a:rect l="0" t="0" r="r" b="b"/>
            <a:pathLst>
              <a:path w="1" h="385">
                <a:moveTo>
                  <a:pt x="0" y="0"/>
                </a:moveTo>
                <a:lnTo>
                  <a:pt x="0" y="384"/>
                </a:lnTo>
              </a:path>
            </a:pathLst>
          </a:custGeom>
          <a:noFill/>
          <a:ln w="76200" cap="rnd" cmpd="sng">
            <a:solidFill>
              <a:schemeClr val="tx1"/>
            </a:solidFill>
            <a:prstDash val="solid"/>
            <a:round/>
            <a:headEnd type="none" w="sm" len="sm"/>
            <a:tailEnd type="stealth" w="med" len="med"/>
          </a:ln>
          <a:effectLst/>
        </p:spPr>
        <p:txBody>
          <a:bodyPr/>
          <a:lstStyle/>
          <a:p>
            <a:endParaRPr lang="cs-CZ"/>
          </a:p>
        </p:txBody>
      </p:sp>
      <p:sp>
        <p:nvSpPr>
          <p:cNvPr id="350213" name="Text Box 5"/>
          <p:cNvSpPr txBox="1">
            <a:spLocks noChangeArrowheads="1"/>
          </p:cNvSpPr>
          <p:nvPr/>
        </p:nvSpPr>
        <p:spPr bwMode="auto">
          <a:xfrm>
            <a:off x="69850" y="566738"/>
            <a:ext cx="3286125" cy="457200"/>
          </a:xfrm>
          <a:prstGeom prst="rect">
            <a:avLst/>
          </a:prstGeom>
          <a:noFill/>
          <a:ln w="38100">
            <a:noFill/>
            <a:miter lim="800000"/>
            <a:headEnd/>
            <a:tailEnd/>
          </a:ln>
          <a:effectLst/>
        </p:spPr>
        <p:txBody>
          <a:bodyPr wrap="none" anchor="ctr">
            <a:spAutoFit/>
          </a:bodyPr>
          <a:lstStyle/>
          <a:p>
            <a:pPr algn="ctr"/>
            <a:r>
              <a:rPr lang="en-US">
                <a:latin typeface="Arial" charset="0"/>
              </a:rPr>
              <a:t>Enter emergency room</a:t>
            </a:r>
          </a:p>
        </p:txBody>
      </p:sp>
      <p:sp>
        <p:nvSpPr>
          <p:cNvPr id="350214" name="Text Box 6"/>
          <p:cNvSpPr txBox="1">
            <a:spLocks noChangeArrowheads="1"/>
          </p:cNvSpPr>
          <p:nvPr/>
        </p:nvSpPr>
        <p:spPr bwMode="auto">
          <a:xfrm>
            <a:off x="604838" y="1982788"/>
            <a:ext cx="1184275" cy="1187450"/>
          </a:xfrm>
          <a:prstGeom prst="rect">
            <a:avLst/>
          </a:prstGeom>
          <a:noFill/>
          <a:ln w="38100">
            <a:noFill/>
            <a:miter lim="800000"/>
            <a:headEnd/>
            <a:tailEnd/>
          </a:ln>
          <a:effectLst/>
        </p:spPr>
        <p:txBody>
          <a:bodyPr wrap="none" anchor="ctr">
            <a:spAutoFit/>
          </a:bodyPr>
          <a:lstStyle/>
          <a:p>
            <a:pPr algn="ctr"/>
            <a:r>
              <a:rPr lang="en-US">
                <a:latin typeface="Arial" charset="0"/>
              </a:rPr>
              <a:t>Fill out </a:t>
            </a:r>
          </a:p>
          <a:p>
            <a:pPr algn="ctr"/>
            <a:r>
              <a:rPr lang="en-US">
                <a:latin typeface="Arial" charset="0"/>
              </a:rPr>
              <a:t>patient </a:t>
            </a:r>
          </a:p>
          <a:p>
            <a:pPr algn="ctr"/>
            <a:r>
              <a:rPr lang="en-US">
                <a:latin typeface="Arial" charset="0"/>
              </a:rPr>
              <a:t>history</a:t>
            </a:r>
          </a:p>
        </p:txBody>
      </p:sp>
      <p:sp>
        <p:nvSpPr>
          <p:cNvPr id="350215" name="Line 7"/>
          <p:cNvSpPr>
            <a:spLocks noChangeShapeType="1"/>
          </p:cNvSpPr>
          <p:nvPr/>
        </p:nvSpPr>
        <p:spPr bwMode="auto">
          <a:xfrm>
            <a:off x="2030413" y="2593975"/>
            <a:ext cx="1401762" cy="17463"/>
          </a:xfrm>
          <a:prstGeom prst="line">
            <a:avLst/>
          </a:prstGeom>
          <a:noFill/>
          <a:ln w="76200">
            <a:solidFill>
              <a:schemeClr val="tx1"/>
            </a:solidFill>
            <a:round/>
            <a:headEnd/>
            <a:tailEnd type="triangle" w="med" len="med"/>
          </a:ln>
          <a:effectLst/>
        </p:spPr>
        <p:txBody>
          <a:bodyPr wrap="none" anchor="ctr"/>
          <a:lstStyle/>
          <a:p>
            <a:endParaRPr lang="cs-CZ"/>
          </a:p>
        </p:txBody>
      </p:sp>
      <p:sp>
        <p:nvSpPr>
          <p:cNvPr id="350216" name="Text Box 8"/>
          <p:cNvSpPr txBox="1">
            <a:spLocks noChangeArrowheads="1"/>
          </p:cNvSpPr>
          <p:nvPr/>
        </p:nvSpPr>
        <p:spPr bwMode="auto">
          <a:xfrm>
            <a:off x="1876425" y="2174875"/>
            <a:ext cx="1517650" cy="1187450"/>
          </a:xfrm>
          <a:prstGeom prst="rect">
            <a:avLst/>
          </a:prstGeom>
          <a:noFill/>
          <a:ln w="38100">
            <a:noFill/>
            <a:miter lim="800000"/>
            <a:headEnd/>
            <a:tailEnd/>
          </a:ln>
          <a:effectLst/>
        </p:spPr>
        <p:txBody>
          <a:bodyPr anchor="ctr">
            <a:spAutoFit/>
          </a:bodyPr>
          <a:lstStyle/>
          <a:p>
            <a:pPr algn="ctr"/>
            <a:r>
              <a:rPr lang="en-US">
                <a:latin typeface="Arial" charset="0"/>
              </a:rPr>
              <a:t>Walk to</a:t>
            </a:r>
          </a:p>
          <a:p>
            <a:pPr algn="ctr"/>
            <a:r>
              <a:rPr lang="en-US">
                <a:latin typeface="Arial" charset="0"/>
              </a:rPr>
              <a:t>triage room</a:t>
            </a:r>
          </a:p>
        </p:txBody>
      </p:sp>
      <p:sp>
        <p:nvSpPr>
          <p:cNvPr id="350217" name="Oval 9"/>
          <p:cNvSpPr>
            <a:spLocks noChangeArrowheads="1"/>
          </p:cNvSpPr>
          <p:nvPr/>
        </p:nvSpPr>
        <p:spPr bwMode="auto">
          <a:xfrm>
            <a:off x="3449638" y="1862138"/>
            <a:ext cx="1544637" cy="1581150"/>
          </a:xfrm>
          <a:prstGeom prst="ellipse">
            <a:avLst/>
          </a:prstGeom>
          <a:solidFill>
            <a:schemeClr val="bg1"/>
          </a:solidFill>
          <a:ln w="38100">
            <a:solidFill>
              <a:schemeClr val="tx1"/>
            </a:solidFill>
            <a:round/>
            <a:headEnd/>
            <a:tailEnd/>
          </a:ln>
          <a:effectLst/>
        </p:spPr>
        <p:txBody>
          <a:bodyPr wrap="none" anchor="ctr"/>
          <a:lstStyle/>
          <a:p>
            <a:endParaRPr lang="cs-CZ"/>
          </a:p>
        </p:txBody>
      </p:sp>
      <p:sp>
        <p:nvSpPr>
          <p:cNvPr id="350218" name="Text Box 10"/>
          <p:cNvSpPr txBox="1">
            <a:spLocks noChangeArrowheads="1"/>
          </p:cNvSpPr>
          <p:nvPr/>
        </p:nvSpPr>
        <p:spPr bwMode="auto">
          <a:xfrm>
            <a:off x="3592513" y="2044700"/>
            <a:ext cx="1387475" cy="1187450"/>
          </a:xfrm>
          <a:prstGeom prst="rect">
            <a:avLst/>
          </a:prstGeom>
          <a:noFill/>
          <a:ln w="38100">
            <a:noFill/>
            <a:miter lim="800000"/>
            <a:headEnd/>
            <a:tailEnd/>
          </a:ln>
          <a:effectLst/>
        </p:spPr>
        <p:txBody>
          <a:bodyPr wrap="none" anchor="ctr">
            <a:spAutoFit/>
          </a:bodyPr>
          <a:lstStyle/>
          <a:p>
            <a:pPr algn="ctr"/>
            <a:r>
              <a:rPr lang="en-US">
                <a:latin typeface="Arial" charset="0"/>
              </a:rPr>
              <a:t>Nurse </a:t>
            </a:r>
          </a:p>
          <a:p>
            <a:pPr algn="ctr"/>
            <a:r>
              <a:rPr lang="en-US">
                <a:latin typeface="Arial" charset="0"/>
              </a:rPr>
              <a:t>inspects </a:t>
            </a:r>
          </a:p>
          <a:p>
            <a:pPr algn="ctr"/>
            <a:r>
              <a:rPr lang="en-US">
                <a:latin typeface="Arial" charset="0"/>
              </a:rPr>
              <a:t>injury</a:t>
            </a:r>
          </a:p>
        </p:txBody>
      </p:sp>
      <p:sp>
        <p:nvSpPr>
          <p:cNvPr id="350219" name="Line 11"/>
          <p:cNvSpPr>
            <a:spLocks noChangeShapeType="1"/>
          </p:cNvSpPr>
          <p:nvPr/>
        </p:nvSpPr>
        <p:spPr bwMode="auto">
          <a:xfrm>
            <a:off x="5111750" y="2566988"/>
            <a:ext cx="1401763" cy="17462"/>
          </a:xfrm>
          <a:prstGeom prst="line">
            <a:avLst/>
          </a:prstGeom>
          <a:noFill/>
          <a:ln w="76200">
            <a:solidFill>
              <a:schemeClr val="tx1"/>
            </a:solidFill>
            <a:round/>
            <a:headEnd/>
            <a:tailEnd type="triangle" w="med" len="med"/>
          </a:ln>
          <a:effectLst/>
        </p:spPr>
        <p:txBody>
          <a:bodyPr wrap="none" anchor="ctr"/>
          <a:lstStyle/>
          <a:p>
            <a:endParaRPr lang="cs-CZ"/>
          </a:p>
        </p:txBody>
      </p:sp>
      <p:sp>
        <p:nvSpPr>
          <p:cNvPr id="350220" name="Text Box 12"/>
          <p:cNvSpPr txBox="1">
            <a:spLocks noChangeArrowheads="1"/>
          </p:cNvSpPr>
          <p:nvPr/>
        </p:nvSpPr>
        <p:spPr bwMode="auto">
          <a:xfrm>
            <a:off x="4976813" y="2146300"/>
            <a:ext cx="1517650" cy="1187450"/>
          </a:xfrm>
          <a:prstGeom prst="rect">
            <a:avLst/>
          </a:prstGeom>
          <a:noFill/>
          <a:ln w="38100">
            <a:noFill/>
            <a:miter lim="800000"/>
            <a:headEnd/>
            <a:tailEnd/>
          </a:ln>
          <a:effectLst/>
        </p:spPr>
        <p:txBody>
          <a:bodyPr anchor="ctr">
            <a:spAutoFit/>
          </a:bodyPr>
          <a:lstStyle/>
          <a:p>
            <a:pPr algn="ctr"/>
            <a:r>
              <a:rPr lang="en-US">
                <a:latin typeface="Arial" charset="0"/>
              </a:rPr>
              <a:t>Return to</a:t>
            </a:r>
          </a:p>
          <a:p>
            <a:pPr algn="ctr"/>
            <a:r>
              <a:rPr lang="en-US">
                <a:latin typeface="Arial" charset="0"/>
              </a:rPr>
              <a:t>waiting</a:t>
            </a:r>
          </a:p>
          <a:p>
            <a:pPr algn="ctr"/>
            <a:r>
              <a:rPr lang="en-US">
                <a:latin typeface="Arial" charset="0"/>
              </a:rPr>
              <a:t>room</a:t>
            </a:r>
          </a:p>
        </p:txBody>
      </p:sp>
      <p:sp>
        <p:nvSpPr>
          <p:cNvPr id="350221" name="AutoShape 13"/>
          <p:cNvSpPr>
            <a:spLocks noChangeArrowheads="1"/>
          </p:cNvSpPr>
          <p:nvPr/>
        </p:nvSpPr>
        <p:spPr bwMode="auto">
          <a:xfrm>
            <a:off x="6608763" y="1795463"/>
            <a:ext cx="1758950" cy="1579562"/>
          </a:xfrm>
          <a:prstGeom prst="flowChartDelay">
            <a:avLst/>
          </a:prstGeom>
          <a:noFill/>
          <a:ln w="38100">
            <a:solidFill>
              <a:schemeClr val="tx1"/>
            </a:solidFill>
            <a:miter lim="800000"/>
            <a:headEnd/>
            <a:tailEnd/>
          </a:ln>
          <a:effectLst/>
        </p:spPr>
        <p:txBody>
          <a:bodyPr wrap="none" anchor="ctr"/>
          <a:lstStyle/>
          <a:p>
            <a:endParaRPr lang="cs-CZ"/>
          </a:p>
        </p:txBody>
      </p:sp>
      <p:sp>
        <p:nvSpPr>
          <p:cNvPr id="350222" name="Text Box 14"/>
          <p:cNvSpPr txBox="1">
            <a:spLocks noChangeArrowheads="1"/>
          </p:cNvSpPr>
          <p:nvPr/>
        </p:nvSpPr>
        <p:spPr bwMode="auto">
          <a:xfrm>
            <a:off x="6569075" y="2181225"/>
            <a:ext cx="1641475" cy="822325"/>
          </a:xfrm>
          <a:prstGeom prst="rect">
            <a:avLst/>
          </a:prstGeom>
          <a:noFill/>
          <a:ln w="38100">
            <a:noFill/>
            <a:miter lim="800000"/>
            <a:headEnd/>
            <a:tailEnd/>
          </a:ln>
          <a:effectLst/>
        </p:spPr>
        <p:txBody>
          <a:bodyPr wrap="none" anchor="ctr">
            <a:spAutoFit/>
          </a:bodyPr>
          <a:lstStyle/>
          <a:p>
            <a:pPr algn="ctr"/>
            <a:r>
              <a:rPr lang="en-US">
                <a:latin typeface="Arial" charset="0"/>
              </a:rPr>
              <a:t>Wait </a:t>
            </a:r>
          </a:p>
          <a:p>
            <a:pPr algn="ctr"/>
            <a:r>
              <a:rPr lang="en-US">
                <a:latin typeface="Arial" charset="0"/>
              </a:rPr>
              <a:t>for ER bed</a:t>
            </a:r>
          </a:p>
        </p:txBody>
      </p:sp>
      <p:sp>
        <p:nvSpPr>
          <p:cNvPr id="350223" name="Line 15"/>
          <p:cNvSpPr>
            <a:spLocks noChangeShapeType="1"/>
          </p:cNvSpPr>
          <p:nvPr/>
        </p:nvSpPr>
        <p:spPr bwMode="auto">
          <a:xfrm>
            <a:off x="7313613" y="3414713"/>
            <a:ext cx="0" cy="1257300"/>
          </a:xfrm>
          <a:prstGeom prst="line">
            <a:avLst/>
          </a:prstGeom>
          <a:noFill/>
          <a:ln w="76200">
            <a:solidFill>
              <a:schemeClr val="tx1"/>
            </a:solidFill>
            <a:round/>
            <a:headEnd/>
            <a:tailEnd type="triangle" w="med" len="med"/>
          </a:ln>
          <a:effectLst/>
        </p:spPr>
        <p:txBody>
          <a:bodyPr wrap="none" anchor="ctr"/>
          <a:lstStyle/>
          <a:p>
            <a:endParaRPr lang="cs-CZ"/>
          </a:p>
        </p:txBody>
      </p:sp>
      <p:sp>
        <p:nvSpPr>
          <p:cNvPr id="350224" name="AutoShape 16"/>
          <p:cNvSpPr>
            <a:spLocks noChangeArrowheads="1"/>
          </p:cNvSpPr>
          <p:nvPr/>
        </p:nvSpPr>
        <p:spPr bwMode="auto">
          <a:xfrm>
            <a:off x="6592888" y="4721225"/>
            <a:ext cx="1885950" cy="1509713"/>
          </a:xfrm>
          <a:prstGeom prst="flowChartDelay">
            <a:avLst/>
          </a:prstGeom>
          <a:noFill/>
          <a:ln w="38100">
            <a:solidFill>
              <a:schemeClr val="tx1"/>
            </a:solidFill>
            <a:miter lim="800000"/>
            <a:headEnd/>
            <a:tailEnd/>
          </a:ln>
          <a:effectLst/>
        </p:spPr>
        <p:txBody>
          <a:bodyPr wrap="none" anchor="ctr"/>
          <a:lstStyle/>
          <a:p>
            <a:endParaRPr lang="cs-CZ"/>
          </a:p>
        </p:txBody>
      </p:sp>
      <p:sp>
        <p:nvSpPr>
          <p:cNvPr id="350225" name="Text Box 17"/>
          <p:cNvSpPr txBox="1">
            <a:spLocks noChangeArrowheads="1"/>
          </p:cNvSpPr>
          <p:nvPr/>
        </p:nvSpPr>
        <p:spPr bwMode="auto">
          <a:xfrm>
            <a:off x="6959600" y="4875213"/>
            <a:ext cx="1031875" cy="1187450"/>
          </a:xfrm>
          <a:prstGeom prst="rect">
            <a:avLst/>
          </a:prstGeom>
          <a:noFill/>
          <a:ln w="38100">
            <a:noFill/>
            <a:miter lim="800000"/>
            <a:headEnd/>
            <a:tailEnd/>
          </a:ln>
          <a:effectLst/>
        </p:spPr>
        <p:txBody>
          <a:bodyPr wrap="none" anchor="ctr">
            <a:spAutoFit/>
          </a:bodyPr>
          <a:lstStyle/>
          <a:p>
            <a:pPr algn="ctr"/>
            <a:r>
              <a:rPr lang="en-US">
                <a:latin typeface="Arial" charset="0"/>
              </a:rPr>
              <a:t>Wait </a:t>
            </a:r>
          </a:p>
          <a:p>
            <a:pPr algn="ctr"/>
            <a:r>
              <a:rPr lang="en-US">
                <a:latin typeface="Arial" charset="0"/>
              </a:rPr>
              <a:t>for </a:t>
            </a:r>
          </a:p>
          <a:p>
            <a:pPr algn="ctr"/>
            <a:r>
              <a:rPr lang="en-US">
                <a:latin typeface="Arial" charset="0"/>
              </a:rPr>
              <a:t>doctor</a:t>
            </a:r>
          </a:p>
        </p:txBody>
      </p:sp>
      <p:sp>
        <p:nvSpPr>
          <p:cNvPr id="350226" name="Rectangle 18"/>
          <p:cNvSpPr>
            <a:spLocks noChangeArrowheads="1"/>
          </p:cNvSpPr>
          <p:nvPr/>
        </p:nvSpPr>
        <p:spPr bwMode="auto">
          <a:xfrm>
            <a:off x="3095625" y="4692650"/>
            <a:ext cx="1885950" cy="1509713"/>
          </a:xfrm>
          <a:prstGeom prst="rect">
            <a:avLst/>
          </a:prstGeom>
          <a:noFill/>
          <a:ln w="38100">
            <a:solidFill>
              <a:schemeClr val="tx1"/>
            </a:solidFill>
            <a:miter lim="800000"/>
            <a:headEnd/>
            <a:tailEnd/>
          </a:ln>
          <a:effectLst/>
        </p:spPr>
        <p:txBody>
          <a:bodyPr wrap="none" anchor="ctr"/>
          <a:lstStyle/>
          <a:p>
            <a:endParaRPr lang="cs-CZ"/>
          </a:p>
        </p:txBody>
      </p:sp>
      <p:sp>
        <p:nvSpPr>
          <p:cNvPr id="350227" name="Text Box 19"/>
          <p:cNvSpPr txBox="1">
            <a:spLocks noChangeArrowheads="1"/>
          </p:cNvSpPr>
          <p:nvPr/>
        </p:nvSpPr>
        <p:spPr bwMode="auto">
          <a:xfrm>
            <a:off x="3297238" y="4846638"/>
            <a:ext cx="1387475" cy="1187450"/>
          </a:xfrm>
          <a:prstGeom prst="rect">
            <a:avLst/>
          </a:prstGeom>
          <a:noFill/>
          <a:ln w="38100">
            <a:noFill/>
            <a:miter lim="800000"/>
            <a:headEnd/>
            <a:tailEnd/>
          </a:ln>
          <a:effectLst/>
        </p:spPr>
        <p:txBody>
          <a:bodyPr wrap="none" anchor="ctr">
            <a:spAutoFit/>
          </a:bodyPr>
          <a:lstStyle/>
          <a:p>
            <a:pPr algn="ctr"/>
            <a:r>
              <a:rPr lang="en-US">
                <a:latin typeface="Arial" charset="0"/>
              </a:rPr>
              <a:t>Doctor </a:t>
            </a:r>
          </a:p>
          <a:p>
            <a:pPr algn="ctr"/>
            <a:r>
              <a:rPr lang="en-US">
                <a:latin typeface="Arial" charset="0"/>
              </a:rPr>
              <a:t>inspects </a:t>
            </a:r>
          </a:p>
          <a:p>
            <a:pPr algn="ctr"/>
            <a:r>
              <a:rPr lang="en-US">
                <a:latin typeface="Arial" charset="0"/>
              </a:rPr>
              <a:t>injury</a:t>
            </a:r>
          </a:p>
        </p:txBody>
      </p:sp>
      <p:sp>
        <p:nvSpPr>
          <p:cNvPr id="350228" name="Line 20"/>
          <p:cNvSpPr>
            <a:spLocks noChangeShapeType="1"/>
          </p:cNvSpPr>
          <p:nvPr/>
        </p:nvSpPr>
        <p:spPr bwMode="auto">
          <a:xfrm>
            <a:off x="5106988" y="5356225"/>
            <a:ext cx="1401762" cy="17463"/>
          </a:xfrm>
          <a:prstGeom prst="line">
            <a:avLst/>
          </a:prstGeom>
          <a:noFill/>
          <a:ln w="38100">
            <a:solidFill>
              <a:schemeClr val="tx1"/>
            </a:solidFill>
            <a:round/>
            <a:headEnd type="triangle" w="med" len="med"/>
            <a:tailEnd/>
          </a:ln>
          <a:effectLst/>
        </p:spPr>
        <p:txBody>
          <a:bodyPr wrap="none" anchor="ctr"/>
          <a:lstStyle/>
          <a:p>
            <a:endParaRPr lang="cs-CZ"/>
          </a:p>
        </p:txBody>
      </p:sp>
      <p:sp>
        <p:nvSpPr>
          <p:cNvPr id="350229" name="Text Box 21"/>
          <p:cNvSpPr txBox="1">
            <a:spLocks noChangeArrowheads="1"/>
          </p:cNvSpPr>
          <p:nvPr/>
        </p:nvSpPr>
        <p:spPr bwMode="auto">
          <a:xfrm>
            <a:off x="7375525" y="3559175"/>
            <a:ext cx="1339850" cy="822325"/>
          </a:xfrm>
          <a:prstGeom prst="rect">
            <a:avLst/>
          </a:prstGeom>
          <a:noFill/>
          <a:ln w="38100">
            <a:noFill/>
            <a:miter lim="800000"/>
            <a:headEnd/>
            <a:tailEnd/>
          </a:ln>
          <a:effectLst/>
        </p:spPr>
        <p:txBody>
          <a:bodyPr anchor="ctr">
            <a:spAutoFit/>
          </a:bodyPr>
          <a:lstStyle/>
          <a:p>
            <a:pPr algn="ctr"/>
            <a:r>
              <a:rPr lang="en-US">
                <a:latin typeface="Arial" charset="0"/>
              </a:rPr>
              <a:t>Walk to</a:t>
            </a:r>
          </a:p>
          <a:p>
            <a:pPr algn="ctr"/>
            <a:r>
              <a:rPr lang="en-US">
                <a:latin typeface="Arial" charset="0"/>
              </a:rPr>
              <a:t>ER bed</a:t>
            </a:r>
          </a:p>
        </p:txBody>
      </p:sp>
      <p:sp>
        <p:nvSpPr>
          <p:cNvPr id="350230" name="Line 22"/>
          <p:cNvSpPr>
            <a:spLocks noChangeShapeType="1"/>
          </p:cNvSpPr>
          <p:nvPr/>
        </p:nvSpPr>
        <p:spPr bwMode="auto">
          <a:xfrm flipV="1">
            <a:off x="998538" y="5310188"/>
            <a:ext cx="1887537" cy="1587"/>
          </a:xfrm>
          <a:prstGeom prst="line">
            <a:avLst/>
          </a:prstGeom>
          <a:noFill/>
          <a:ln w="76200">
            <a:solidFill>
              <a:schemeClr val="tx1"/>
            </a:solidFill>
            <a:round/>
            <a:headEnd type="triangle" w="med" len="med"/>
            <a:tailEnd/>
          </a:ln>
          <a:effectLst/>
        </p:spPr>
        <p:txBody>
          <a:bodyPr wrap="none" anchor="ctr"/>
          <a:lstStyle/>
          <a:p>
            <a:endParaRPr lang="cs-CZ"/>
          </a:p>
        </p:txBody>
      </p:sp>
      <p:sp>
        <p:nvSpPr>
          <p:cNvPr id="350231" name="Text Box 23"/>
          <p:cNvSpPr txBox="1">
            <a:spLocks noChangeArrowheads="1"/>
          </p:cNvSpPr>
          <p:nvPr/>
        </p:nvSpPr>
        <p:spPr bwMode="auto">
          <a:xfrm>
            <a:off x="1236663" y="4903788"/>
            <a:ext cx="1931987" cy="822325"/>
          </a:xfrm>
          <a:prstGeom prst="rect">
            <a:avLst/>
          </a:prstGeom>
          <a:noFill/>
          <a:ln w="38100">
            <a:noFill/>
            <a:miter lim="800000"/>
            <a:headEnd/>
            <a:tailEnd/>
          </a:ln>
          <a:effectLst/>
        </p:spPr>
        <p:txBody>
          <a:bodyPr anchor="ctr">
            <a:spAutoFit/>
          </a:bodyPr>
          <a:lstStyle/>
          <a:p>
            <a:pPr algn="ctr"/>
            <a:r>
              <a:rPr lang="en-US">
                <a:latin typeface="Arial" charset="0"/>
              </a:rPr>
              <a:t>Walk to</a:t>
            </a:r>
          </a:p>
          <a:p>
            <a:pPr algn="ctr"/>
            <a:r>
              <a:rPr lang="en-US">
                <a:latin typeface="Arial" charset="0"/>
              </a:rPr>
              <a:t>Radiology</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noFill/>
          <a:ln/>
        </p:spPr>
        <p:txBody>
          <a:bodyPr lIns="90488" tIns="44450" rIns="90488" bIns="44450"/>
          <a:lstStyle/>
          <a:p>
            <a:r>
              <a:rPr lang="en-US" sz="2800" b="1">
                <a:latin typeface="Arial" charset="0"/>
              </a:rPr>
              <a:t> Flowchart</a:t>
            </a:r>
            <a:endParaRPr lang="en-US" b="1"/>
          </a:p>
        </p:txBody>
      </p:sp>
      <p:sp>
        <p:nvSpPr>
          <p:cNvPr id="352259" name="AutoShape 3"/>
          <p:cNvSpPr>
            <a:spLocks noChangeArrowheads="1"/>
          </p:cNvSpPr>
          <p:nvPr/>
        </p:nvSpPr>
        <p:spPr bwMode="auto">
          <a:xfrm>
            <a:off x="439738" y="1798638"/>
            <a:ext cx="1544637" cy="1581150"/>
          </a:xfrm>
          <a:prstGeom prst="flowChartProcess">
            <a:avLst/>
          </a:prstGeom>
          <a:solidFill>
            <a:schemeClr val="bg1"/>
          </a:solidFill>
          <a:ln w="38100">
            <a:solidFill>
              <a:schemeClr val="tx1"/>
            </a:solidFill>
            <a:miter lim="800000"/>
            <a:headEnd/>
            <a:tailEnd/>
          </a:ln>
          <a:effectLst/>
        </p:spPr>
        <p:txBody>
          <a:bodyPr wrap="none" anchor="ctr"/>
          <a:lstStyle/>
          <a:p>
            <a:endParaRPr lang="cs-CZ"/>
          </a:p>
        </p:txBody>
      </p:sp>
      <p:sp>
        <p:nvSpPr>
          <p:cNvPr id="352260" name="Freeform 4"/>
          <p:cNvSpPr>
            <a:spLocks/>
          </p:cNvSpPr>
          <p:nvPr/>
        </p:nvSpPr>
        <p:spPr bwMode="auto">
          <a:xfrm>
            <a:off x="1087438" y="1104900"/>
            <a:ext cx="1587" cy="611188"/>
          </a:xfrm>
          <a:custGeom>
            <a:avLst/>
            <a:gdLst/>
            <a:ahLst/>
            <a:cxnLst>
              <a:cxn ang="0">
                <a:pos x="0" y="0"/>
              </a:cxn>
              <a:cxn ang="0">
                <a:pos x="0" y="384"/>
              </a:cxn>
            </a:cxnLst>
            <a:rect l="0" t="0" r="r" b="b"/>
            <a:pathLst>
              <a:path w="1" h="385">
                <a:moveTo>
                  <a:pt x="0" y="0"/>
                </a:moveTo>
                <a:lnTo>
                  <a:pt x="0" y="384"/>
                </a:lnTo>
              </a:path>
            </a:pathLst>
          </a:custGeom>
          <a:noFill/>
          <a:ln w="76200" cap="rnd" cmpd="sng">
            <a:solidFill>
              <a:schemeClr val="tx1"/>
            </a:solidFill>
            <a:prstDash val="solid"/>
            <a:round/>
            <a:headEnd type="none" w="sm" len="sm"/>
            <a:tailEnd type="stealth" w="med" len="med"/>
          </a:ln>
          <a:effectLst/>
        </p:spPr>
        <p:txBody>
          <a:bodyPr/>
          <a:lstStyle/>
          <a:p>
            <a:endParaRPr lang="cs-CZ"/>
          </a:p>
        </p:txBody>
      </p:sp>
      <p:sp>
        <p:nvSpPr>
          <p:cNvPr id="352261" name="Text Box 5"/>
          <p:cNvSpPr txBox="1">
            <a:spLocks noChangeArrowheads="1"/>
          </p:cNvSpPr>
          <p:nvPr/>
        </p:nvSpPr>
        <p:spPr bwMode="auto">
          <a:xfrm>
            <a:off x="227013" y="566738"/>
            <a:ext cx="2865437" cy="457200"/>
          </a:xfrm>
          <a:prstGeom prst="rect">
            <a:avLst/>
          </a:prstGeom>
          <a:noFill/>
          <a:ln w="38100">
            <a:noFill/>
            <a:miter lim="800000"/>
            <a:headEnd/>
            <a:tailEnd/>
          </a:ln>
          <a:effectLst/>
        </p:spPr>
        <p:txBody>
          <a:bodyPr anchor="ctr">
            <a:spAutoFit/>
          </a:bodyPr>
          <a:lstStyle/>
          <a:p>
            <a:pPr algn="ctr"/>
            <a:r>
              <a:rPr lang="en-US">
                <a:latin typeface="Arial" charset="0"/>
              </a:rPr>
              <a:t>Walk to radiology</a:t>
            </a:r>
          </a:p>
        </p:txBody>
      </p:sp>
      <p:sp>
        <p:nvSpPr>
          <p:cNvPr id="352262" name="Text Box 6"/>
          <p:cNvSpPr txBox="1">
            <a:spLocks noChangeArrowheads="1"/>
          </p:cNvSpPr>
          <p:nvPr/>
        </p:nvSpPr>
        <p:spPr bwMode="auto">
          <a:xfrm>
            <a:off x="371475" y="1982788"/>
            <a:ext cx="1660525" cy="1187450"/>
          </a:xfrm>
          <a:prstGeom prst="rect">
            <a:avLst/>
          </a:prstGeom>
          <a:noFill/>
          <a:ln w="38100">
            <a:noFill/>
            <a:miter lim="800000"/>
            <a:headEnd/>
            <a:tailEnd/>
          </a:ln>
          <a:effectLst/>
        </p:spPr>
        <p:txBody>
          <a:bodyPr wrap="none" anchor="ctr">
            <a:spAutoFit/>
          </a:bodyPr>
          <a:lstStyle/>
          <a:p>
            <a:pPr algn="ctr"/>
            <a:r>
              <a:rPr lang="en-US">
                <a:latin typeface="Arial" charset="0"/>
              </a:rPr>
              <a:t>Technician</a:t>
            </a:r>
          </a:p>
          <a:p>
            <a:pPr algn="ctr"/>
            <a:r>
              <a:rPr lang="en-US">
                <a:latin typeface="Arial" charset="0"/>
              </a:rPr>
              <a:t>X-rays</a:t>
            </a:r>
          </a:p>
          <a:p>
            <a:pPr algn="ctr"/>
            <a:r>
              <a:rPr lang="en-US">
                <a:latin typeface="Arial" charset="0"/>
              </a:rPr>
              <a:t>patient</a:t>
            </a:r>
          </a:p>
        </p:txBody>
      </p:sp>
      <p:sp>
        <p:nvSpPr>
          <p:cNvPr id="352263" name="Line 7"/>
          <p:cNvSpPr>
            <a:spLocks noChangeShapeType="1"/>
          </p:cNvSpPr>
          <p:nvPr/>
        </p:nvSpPr>
        <p:spPr bwMode="auto">
          <a:xfrm>
            <a:off x="2030413" y="2593975"/>
            <a:ext cx="1401762" cy="17463"/>
          </a:xfrm>
          <a:prstGeom prst="line">
            <a:avLst/>
          </a:prstGeom>
          <a:noFill/>
          <a:ln w="76200">
            <a:solidFill>
              <a:schemeClr val="tx1"/>
            </a:solidFill>
            <a:round/>
            <a:headEnd/>
            <a:tailEnd type="triangle" w="med" len="med"/>
          </a:ln>
          <a:effectLst/>
        </p:spPr>
        <p:txBody>
          <a:bodyPr wrap="none" anchor="ctr"/>
          <a:lstStyle/>
          <a:p>
            <a:endParaRPr lang="cs-CZ"/>
          </a:p>
        </p:txBody>
      </p:sp>
      <p:sp>
        <p:nvSpPr>
          <p:cNvPr id="352264" name="Text Box 8"/>
          <p:cNvSpPr txBox="1">
            <a:spLocks noChangeArrowheads="1"/>
          </p:cNvSpPr>
          <p:nvPr/>
        </p:nvSpPr>
        <p:spPr bwMode="auto">
          <a:xfrm>
            <a:off x="1876425" y="2165350"/>
            <a:ext cx="1517650" cy="822325"/>
          </a:xfrm>
          <a:prstGeom prst="rect">
            <a:avLst/>
          </a:prstGeom>
          <a:noFill/>
          <a:ln w="38100">
            <a:noFill/>
            <a:miter lim="800000"/>
            <a:headEnd/>
            <a:tailEnd/>
          </a:ln>
          <a:effectLst/>
        </p:spPr>
        <p:txBody>
          <a:bodyPr anchor="ctr">
            <a:spAutoFit/>
          </a:bodyPr>
          <a:lstStyle/>
          <a:p>
            <a:pPr algn="ctr"/>
            <a:r>
              <a:rPr lang="en-US">
                <a:latin typeface="Arial" charset="0"/>
              </a:rPr>
              <a:t>Return to</a:t>
            </a:r>
          </a:p>
          <a:p>
            <a:pPr algn="ctr"/>
            <a:r>
              <a:rPr lang="en-US">
                <a:latin typeface="Arial" charset="0"/>
              </a:rPr>
              <a:t>ER bed</a:t>
            </a:r>
          </a:p>
        </p:txBody>
      </p:sp>
      <p:sp>
        <p:nvSpPr>
          <p:cNvPr id="352265" name="AutoShape 9"/>
          <p:cNvSpPr>
            <a:spLocks noChangeArrowheads="1"/>
          </p:cNvSpPr>
          <p:nvPr/>
        </p:nvSpPr>
        <p:spPr bwMode="auto">
          <a:xfrm>
            <a:off x="3449638" y="1862138"/>
            <a:ext cx="1544637" cy="1581150"/>
          </a:xfrm>
          <a:prstGeom prst="flowChartDelay">
            <a:avLst/>
          </a:prstGeom>
          <a:solidFill>
            <a:schemeClr val="bg1"/>
          </a:solidFill>
          <a:ln w="38100">
            <a:solidFill>
              <a:schemeClr val="tx1"/>
            </a:solidFill>
            <a:miter lim="800000"/>
            <a:headEnd/>
            <a:tailEnd/>
          </a:ln>
          <a:effectLst/>
        </p:spPr>
        <p:txBody>
          <a:bodyPr wrap="none" anchor="ctr"/>
          <a:lstStyle/>
          <a:p>
            <a:endParaRPr lang="cs-CZ"/>
          </a:p>
        </p:txBody>
      </p:sp>
      <p:sp>
        <p:nvSpPr>
          <p:cNvPr id="352266" name="Text Box 10"/>
          <p:cNvSpPr txBox="1">
            <a:spLocks noChangeArrowheads="1"/>
          </p:cNvSpPr>
          <p:nvPr/>
        </p:nvSpPr>
        <p:spPr bwMode="auto">
          <a:xfrm>
            <a:off x="3465513" y="2044700"/>
            <a:ext cx="1370012" cy="1187450"/>
          </a:xfrm>
          <a:prstGeom prst="rect">
            <a:avLst/>
          </a:prstGeom>
          <a:noFill/>
          <a:ln w="38100">
            <a:noFill/>
            <a:miter lim="800000"/>
            <a:headEnd/>
            <a:tailEnd/>
          </a:ln>
          <a:effectLst/>
        </p:spPr>
        <p:txBody>
          <a:bodyPr wrap="none" anchor="ctr">
            <a:spAutoFit/>
          </a:bodyPr>
          <a:lstStyle/>
          <a:p>
            <a:pPr algn="ctr"/>
            <a:r>
              <a:rPr lang="en-US">
                <a:latin typeface="Arial" charset="0"/>
              </a:rPr>
              <a:t>Wait for</a:t>
            </a:r>
          </a:p>
          <a:p>
            <a:pPr algn="ctr"/>
            <a:r>
              <a:rPr lang="en-US">
                <a:latin typeface="Arial" charset="0"/>
              </a:rPr>
              <a:t>doctor to</a:t>
            </a:r>
          </a:p>
          <a:p>
            <a:pPr algn="ctr"/>
            <a:r>
              <a:rPr lang="en-US">
                <a:latin typeface="Arial" charset="0"/>
              </a:rPr>
              <a:t>return</a:t>
            </a:r>
          </a:p>
        </p:txBody>
      </p:sp>
      <p:sp>
        <p:nvSpPr>
          <p:cNvPr id="352267" name="Line 11"/>
          <p:cNvSpPr>
            <a:spLocks noChangeShapeType="1"/>
          </p:cNvSpPr>
          <p:nvPr/>
        </p:nvSpPr>
        <p:spPr bwMode="auto">
          <a:xfrm>
            <a:off x="5111750" y="2566988"/>
            <a:ext cx="1401763" cy="17462"/>
          </a:xfrm>
          <a:prstGeom prst="line">
            <a:avLst/>
          </a:prstGeom>
          <a:noFill/>
          <a:ln w="38100">
            <a:solidFill>
              <a:schemeClr val="tx1"/>
            </a:solidFill>
            <a:round/>
            <a:headEnd/>
            <a:tailEnd type="triangle" w="med" len="med"/>
          </a:ln>
          <a:effectLst/>
        </p:spPr>
        <p:txBody>
          <a:bodyPr wrap="none" anchor="ctr"/>
          <a:lstStyle/>
          <a:p>
            <a:endParaRPr lang="cs-CZ"/>
          </a:p>
        </p:txBody>
      </p:sp>
      <p:sp>
        <p:nvSpPr>
          <p:cNvPr id="352268" name="AutoShape 12"/>
          <p:cNvSpPr>
            <a:spLocks noChangeArrowheads="1"/>
          </p:cNvSpPr>
          <p:nvPr/>
        </p:nvSpPr>
        <p:spPr bwMode="auto">
          <a:xfrm>
            <a:off x="6608763" y="1795463"/>
            <a:ext cx="1758950" cy="1579562"/>
          </a:xfrm>
          <a:prstGeom prst="flowChartProcess">
            <a:avLst/>
          </a:prstGeom>
          <a:noFill/>
          <a:ln w="38100">
            <a:solidFill>
              <a:schemeClr val="tx1"/>
            </a:solidFill>
            <a:miter lim="800000"/>
            <a:headEnd/>
            <a:tailEnd/>
          </a:ln>
          <a:effectLst/>
        </p:spPr>
        <p:txBody>
          <a:bodyPr wrap="none" anchor="ctr"/>
          <a:lstStyle/>
          <a:p>
            <a:endParaRPr lang="cs-CZ"/>
          </a:p>
        </p:txBody>
      </p:sp>
      <p:sp>
        <p:nvSpPr>
          <p:cNvPr id="352269" name="Text Box 13"/>
          <p:cNvSpPr txBox="1">
            <a:spLocks noChangeArrowheads="1"/>
          </p:cNvSpPr>
          <p:nvPr/>
        </p:nvSpPr>
        <p:spPr bwMode="auto">
          <a:xfrm>
            <a:off x="6654800" y="1998663"/>
            <a:ext cx="1474788" cy="1187450"/>
          </a:xfrm>
          <a:prstGeom prst="rect">
            <a:avLst/>
          </a:prstGeom>
          <a:noFill/>
          <a:ln w="38100">
            <a:noFill/>
            <a:miter lim="800000"/>
            <a:headEnd/>
            <a:tailEnd/>
          </a:ln>
          <a:effectLst/>
        </p:spPr>
        <p:txBody>
          <a:bodyPr wrap="none" anchor="ctr">
            <a:spAutoFit/>
          </a:bodyPr>
          <a:lstStyle/>
          <a:p>
            <a:pPr algn="ctr"/>
            <a:r>
              <a:rPr lang="en-US">
                <a:latin typeface="Arial" charset="0"/>
              </a:rPr>
              <a:t>Doctor</a:t>
            </a:r>
          </a:p>
          <a:p>
            <a:pPr algn="ctr"/>
            <a:r>
              <a:rPr lang="en-US">
                <a:latin typeface="Arial" charset="0"/>
              </a:rPr>
              <a:t>provides</a:t>
            </a:r>
          </a:p>
          <a:p>
            <a:pPr algn="ctr"/>
            <a:r>
              <a:rPr lang="en-US">
                <a:latin typeface="Arial" charset="0"/>
              </a:rPr>
              <a:t>diagnosis</a:t>
            </a:r>
          </a:p>
        </p:txBody>
      </p:sp>
      <p:sp>
        <p:nvSpPr>
          <p:cNvPr id="352270" name="Line 14"/>
          <p:cNvSpPr>
            <a:spLocks noChangeShapeType="1"/>
          </p:cNvSpPr>
          <p:nvPr/>
        </p:nvSpPr>
        <p:spPr bwMode="auto">
          <a:xfrm>
            <a:off x="7313613" y="3414713"/>
            <a:ext cx="0" cy="1257300"/>
          </a:xfrm>
          <a:prstGeom prst="line">
            <a:avLst/>
          </a:prstGeom>
          <a:noFill/>
          <a:ln w="76200">
            <a:solidFill>
              <a:schemeClr val="tx1"/>
            </a:solidFill>
            <a:round/>
            <a:headEnd/>
            <a:tailEnd type="triangle" w="med" len="med"/>
          </a:ln>
          <a:effectLst/>
        </p:spPr>
        <p:txBody>
          <a:bodyPr wrap="none" anchor="ctr"/>
          <a:lstStyle/>
          <a:p>
            <a:endParaRPr lang="cs-CZ"/>
          </a:p>
        </p:txBody>
      </p:sp>
      <p:sp>
        <p:nvSpPr>
          <p:cNvPr id="352271" name="AutoShape 15"/>
          <p:cNvSpPr>
            <a:spLocks noChangeArrowheads="1"/>
          </p:cNvSpPr>
          <p:nvPr/>
        </p:nvSpPr>
        <p:spPr bwMode="auto">
          <a:xfrm>
            <a:off x="6592888" y="4721225"/>
            <a:ext cx="1885950" cy="1509713"/>
          </a:xfrm>
          <a:prstGeom prst="flowChartProcess">
            <a:avLst/>
          </a:prstGeom>
          <a:noFill/>
          <a:ln w="38100">
            <a:solidFill>
              <a:schemeClr val="tx1"/>
            </a:solidFill>
            <a:miter lim="800000"/>
            <a:headEnd/>
            <a:tailEnd/>
          </a:ln>
          <a:effectLst/>
        </p:spPr>
        <p:txBody>
          <a:bodyPr wrap="none" anchor="ctr"/>
          <a:lstStyle/>
          <a:p>
            <a:endParaRPr lang="cs-CZ"/>
          </a:p>
        </p:txBody>
      </p:sp>
      <p:sp>
        <p:nvSpPr>
          <p:cNvPr id="352272" name="Text Box 16"/>
          <p:cNvSpPr txBox="1">
            <a:spLocks noChangeArrowheads="1"/>
          </p:cNvSpPr>
          <p:nvPr/>
        </p:nvSpPr>
        <p:spPr bwMode="auto">
          <a:xfrm>
            <a:off x="6742113" y="5240338"/>
            <a:ext cx="1473200" cy="457200"/>
          </a:xfrm>
          <a:prstGeom prst="rect">
            <a:avLst/>
          </a:prstGeom>
          <a:noFill/>
          <a:ln w="38100">
            <a:noFill/>
            <a:miter lim="800000"/>
            <a:headEnd/>
            <a:tailEnd/>
          </a:ln>
          <a:effectLst/>
        </p:spPr>
        <p:txBody>
          <a:bodyPr wrap="none" anchor="ctr">
            <a:spAutoFit/>
          </a:bodyPr>
          <a:lstStyle/>
          <a:p>
            <a:pPr algn="ctr"/>
            <a:r>
              <a:rPr lang="en-US">
                <a:latin typeface="Arial" charset="0"/>
              </a:rPr>
              <a:t>Checkout</a:t>
            </a:r>
          </a:p>
        </p:txBody>
      </p:sp>
      <p:sp>
        <p:nvSpPr>
          <p:cNvPr id="352273" name="Rectangle 17"/>
          <p:cNvSpPr>
            <a:spLocks noChangeArrowheads="1"/>
          </p:cNvSpPr>
          <p:nvPr/>
        </p:nvSpPr>
        <p:spPr bwMode="auto">
          <a:xfrm>
            <a:off x="3095625" y="4692650"/>
            <a:ext cx="1885950" cy="1509713"/>
          </a:xfrm>
          <a:prstGeom prst="rect">
            <a:avLst/>
          </a:prstGeom>
          <a:noFill/>
          <a:ln w="38100">
            <a:solidFill>
              <a:schemeClr val="tx1"/>
            </a:solidFill>
            <a:miter lim="800000"/>
            <a:headEnd/>
            <a:tailEnd/>
          </a:ln>
          <a:effectLst/>
        </p:spPr>
        <p:txBody>
          <a:bodyPr wrap="none" anchor="ctr"/>
          <a:lstStyle/>
          <a:p>
            <a:endParaRPr lang="cs-CZ"/>
          </a:p>
        </p:txBody>
      </p:sp>
      <p:sp>
        <p:nvSpPr>
          <p:cNvPr id="352274" name="Text Box 18"/>
          <p:cNvSpPr txBox="1">
            <a:spLocks noChangeArrowheads="1"/>
          </p:cNvSpPr>
          <p:nvPr/>
        </p:nvSpPr>
        <p:spPr bwMode="auto">
          <a:xfrm>
            <a:off x="3119438" y="5029200"/>
            <a:ext cx="1762125" cy="822325"/>
          </a:xfrm>
          <a:prstGeom prst="rect">
            <a:avLst/>
          </a:prstGeom>
          <a:noFill/>
          <a:ln w="38100">
            <a:noFill/>
            <a:miter lim="800000"/>
            <a:headEnd/>
            <a:tailEnd/>
          </a:ln>
          <a:effectLst/>
        </p:spPr>
        <p:txBody>
          <a:bodyPr wrap="none" anchor="ctr">
            <a:spAutoFit/>
          </a:bodyPr>
          <a:lstStyle/>
          <a:p>
            <a:pPr algn="ctr"/>
            <a:r>
              <a:rPr lang="en-US">
                <a:latin typeface="Arial" charset="0"/>
              </a:rPr>
              <a:t>Pickup </a:t>
            </a:r>
          </a:p>
          <a:p>
            <a:pPr algn="ctr"/>
            <a:r>
              <a:rPr lang="en-US">
                <a:latin typeface="Arial" charset="0"/>
              </a:rPr>
              <a:t>prescription</a:t>
            </a:r>
          </a:p>
        </p:txBody>
      </p:sp>
      <p:sp>
        <p:nvSpPr>
          <p:cNvPr id="352275" name="Line 19"/>
          <p:cNvSpPr>
            <a:spLocks noChangeShapeType="1"/>
          </p:cNvSpPr>
          <p:nvPr/>
        </p:nvSpPr>
        <p:spPr bwMode="auto">
          <a:xfrm>
            <a:off x="5106988" y="5356225"/>
            <a:ext cx="1401762" cy="17463"/>
          </a:xfrm>
          <a:prstGeom prst="line">
            <a:avLst/>
          </a:prstGeom>
          <a:noFill/>
          <a:ln w="76200">
            <a:solidFill>
              <a:schemeClr val="tx1"/>
            </a:solidFill>
            <a:round/>
            <a:headEnd type="triangle" w="med" len="med"/>
            <a:tailEnd/>
          </a:ln>
          <a:effectLst/>
        </p:spPr>
        <p:txBody>
          <a:bodyPr wrap="none" anchor="ctr"/>
          <a:lstStyle/>
          <a:p>
            <a:endParaRPr lang="cs-CZ"/>
          </a:p>
        </p:txBody>
      </p:sp>
      <p:sp>
        <p:nvSpPr>
          <p:cNvPr id="352276" name="Text Box 20"/>
          <p:cNvSpPr txBox="1">
            <a:spLocks noChangeArrowheads="1"/>
          </p:cNvSpPr>
          <p:nvPr/>
        </p:nvSpPr>
        <p:spPr bwMode="auto">
          <a:xfrm>
            <a:off x="7375525" y="3376613"/>
            <a:ext cx="1339850" cy="1187450"/>
          </a:xfrm>
          <a:prstGeom prst="rect">
            <a:avLst/>
          </a:prstGeom>
          <a:noFill/>
          <a:ln w="38100">
            <a:noFill/>
            <a:miter lim="800000"/>
            <a:headEnd/>
            <a:tailEnd/>
          </a:ln>
          <a:effectLst/>
        </p:spPr>
        <p:txBody>
          <a:bodyPr anchor="ctr">
            <a:spAutoFit/>
          </a:bodyPr>
          <a:lstStyle/>
          <a:p>
            <a:pPr algn="ctr"/>
            <a:r>
              <a:rPr lang="en-US">
                <a:latin typeface="Arial" charset="0"/>
              </a:rPr>
              <a:t>Return to</a:t>
            </a:r>
          </a:p>
          <a:p>
            <a:pPr algn="ctr"/>
            <a:r>
              <a:rPr lang="en-US">
                <a:latin typeface="Arial" charset="0"/>
              </a:rPr>
              <a:t>Waiting </a:t>
            </a:r>
          </a:p>
        </p:txBody>
      </p:sp>
      <p:sp>
        <p:nvSpPr>
          <p:cNvPr id="352277" name="Line 21"/>
          <p:cNvSpPr>
            <a:spLocks noChangeShapeType="1"/>
          </p:cNvSpPr>
          <p:nvPr/>
        </p:nvSpPr>
        <p:spPr bwMode="auto">
          <a:xfrm flipV="1">
            <a:off x="998538" y="5310188"/>
            <a:ext cx="1887537" cy="1587"/>
          </a:xfrm>
          <a:prstGeom prst="line">
            <a:avLst/>
          </a:prstGeom>
          <a:noFill/>
          <a:ln w="76200">
            <a:solidFill>
              <a:schemeClr val="tx1"/>
            </a:solidFill>
            <a:round/>
            <a:headEnd type="triangle" w="med" len="med"/>
            <a:tailEnd/>
          </a:ln>
          <a:effectLst/>
        </p:spPr>
        <p:txBody>
          <a:bodyPr wrap="none" anchor="ctr"/>
          <a:lstStyle/>
          <a:p>
            <a:endParaRPr lang="cs-CZ"/>
          </a:p>
        </p:txBody>
      </p:sp>
      <p:sp>
        <p:nvSpPr>
          <p:cNvPr id="352278" name="Text Box 22"/>
          <p:cNvSpPr txBox="1">
            <a:spLocks noChangeArrowheads="1"/>
          </p:cNvSpPr>
          <p:nvPr/>
        </p:nvSpPr>
        <p:spPr bwMode="auto">
          <a:xfrm>
            <a:off x="1236663" y="4903788"/>
            <a:ext cx="1931987" cy="822325"/>
          </a:xfrm>
          <a:prstGeom prst="rect">
            <a:avLst/>
          </a:prstGeom>
          <a:noFill/>
          <a:ln w="38100">
            <a:noFill/>
            <a:miter lim="800000"/>
            <a:headEnd/>
            <a:tailEnd/>
          </a:ln>
          <a:effectLst/>
        </p:spPr>
        <p:txBody>
          <a:bodyPr anchor="ctr">
            <a:spAutoFit/>
          </a:bodyPr>
          <a:lstStyle/>
          <a:p>
            <a:pPr algn="ctr"/>
            <a:r>
              <a:rPr lang="en-US">
                <a:latin typeface="Arial" charset="0"/>
              </a:rPr>
              <a:t>Leave</a:t>
            </a:r>
          </a:p>
          <a:p>
            <a:pPr algn="ctr"/>
            <a:r>
              <a:rPr lang="en-US">
                <a:latin typeface="Arial" charset="0"/>
              </a:rPr>
              <a:t>Building</a:t>
            </a:r>
          </a:p>
        </p:txBody>
      </p:sp>
      <p:sp>
        <p:nvSpPr>
          <p:cNvPr id="352279" name="Text Box 23"/>
          <p:cNvSpPr txBox="1">
            <a:spLocks noChangeArrowheads="1"/>
          </p:cNvSpPr>
          <p:nvPr/>
        </p:nvSpPr>
        <p:spPr bwMode="auto">
          <a:xfrm>
            <a:off x="4924425" y="4941888"/>
            <a:ext cx="1931988" cy="822325"/>
          </a:xfrm>
          <a:prstGeom prst="rect">
            <a:avLst/>
          </a:prstGeom>
          <a:noFill/>
          <a:ln w="38100">
            <a:noFill/>
            <a:miter lim="800000"/>
            <a:headEnd/>
            <a:tailEnd/>
          </a:ln>
          <a:effectLst/>
        </p:spPr>
        <p:txBody>
          <a:bodyPr anchor="ctr">
            <a:spAutoFit/>
          </a:bodyPr>
          <a:lstStyle/>
          <a:p>
            <a:pPr algn="ctr"/>
            <a:r>
              <a:rPr lang="en-US">
                <a:latin typeface="Arial" charset="0"/>
              </a:rPr>
              <a:t>Walk to</a:t>
            </a:r>
          </a:p>
          <a:p>
            <a:pPr algn="ctr"/>
            <a:r>
              <a:rPr lang="en-US">
                <a:latin typeface="Arial" charset="0"/>
              </a:rPr>
              <a:t>pharmacy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5E8B72E6-E63D-4008-BDDE-5EE4F34AD3A5}" type="slidenum">
              <a:rPr lang="en-GB"/>
              <a:pPr/>
              <a:t>37</a:t>
            </a:fld>
            <a:endParaRPr lang="en-GB"/>
          </a:p>
        </p:txBody>
      </p:sp>
      <p:sp>
        <p:nvSpPr>
          <p:cNvPr id="354306" name="Rectangle 2"/>
          <p:cNvSpPr>
            <a:spLocks noChangeArrowheads="1"/>
          </p:cNvSpPr>
          <p:nvPr/>
        </p:nvSpPr>
        <p:spPr bwMode="auto">
          <a:xfrm>
            <a:off x="685800" y="1603375"/>
            <a:ext cx="7772400" cy="44926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Common categories of problems in manufacturing </a:t>
            </a:r>
          </a:p>
          <a:p>
            <a:pPr marL="742950" lvl="1" indent="-285750">
              <a:spcBef>
                <a:spcPct val="20000"/>
              </a:spcBef>
              <a:buFontTx/>
              <a:buChar char="–"/>
            </a:pPr>
            <a:r>
              <a:rPr lang="en-US">
                <a:latin typeface="Arial" charset="0"/>
              </a:rPr>
              <a:t>5 M’s and an E</a:t>
            </a:r>
          </a:p>
          <a:p>
            <a:pPr marL="1143000" lvl="2" indent="-228600">
              <a:spcBef>
                <a:spcPct val="20000"/>
              </a:spcBef>
              <a:buFontTx/>
              <a:buChar char="•"/>
            </a:pPr>
            <a:r>
              <a:rPr lang="en-US">
                <a:latin typeface="Arial" charset="0"/>
              </a:rPr>
              <a:t>Machines, methods, materials, men/women, measurement and environment</a:t>
            </a:r>
          </a:p>
          <a:p>
            <a:pPr marL="342900" indent="-342900">
              <a:spcBef>
                <a:spcPct val="20000"/>
              </a:spcBef>
              <a:buFontTx/>
              <a:buChar char="•"/>
            </a:pPr>
            <a:r>
              <a:rPr lang="en-US">
                <a:latin typeface="Arial" charset="0"/>
              </a:rPr>
              <a:t>Common categories of problems in service</a:t>
            </a:r>
          </a:p>
          <a:p>
            <a:pPr marL="742950" lvl="1" indent="-285750">
              <a:spcBef>
                <a:spcPct val="20000"/>
              </a:spcBef>
              <a:buFontTx/>
              <a:buChar char="–"/>
            </a:pPr>
            <a:r>
              <a:rPr lang="en-US">
                <a:latin typeface="Arial" charset="0"/>
              </a:rPr>
              <a:t>3 P’s and an E</a:t>
            </a:r>
          </a:p>
          <a:p>
            <a:pPr marL="1143000" lvl="2" indent="-228600">
              <a:spcBef>
                <a:spcPct val="20000"/>
              </a:spcBef>
              <a:buFontTx/>
              <a:buChar char="•"/>
            </a:pPr>
            <a:r>
              <a:rPr lang="en-US">
                <a:latin typeface="Arial" charset="0"/>
              </a:rPr>
              <a:t>Procedures, policies, people and equipment</a:t>
            </a:r>
            <a:endParaRPr lang="en-US" sz="2000">
              <a:latin typeface="Arial" charset="0"/>
            </a:endParaRPr>
          </a:p>
          <a:p>
            <a:pPr marL="342900" indent="-342900">
              <a:spcBef>
                <a:spcPct val="20000"/>
              </a:spcBef>
              <a:buFontTx/>
              <a:buChar char="•"/>
            </a:pPr>
            <a:endParaRPr lang="en-US" sz="2800">
              <a:latin typeface="Arial" charset="0"/>
            </a:endParaRPr>
          </a:p>
        </p:txBody>
      </p:sp>
      <p:sp>
        <p:nvSpPr>
          <p:cNvPr id="354307"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Cause and Effect Diagram</a:t>
            </a:r>
            <a:r>
              <a:rPr lang="en-US" sz="4400">
                <a:solidFill>
                  <a:schemeClr val="tx2"/>
                </a:solid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Zástupný symbol pro číslo snímku 3"/>
          <p:cNvSpPr>
            <a:spLocks noGrp="1"/>
          </p:cNvSpPr>
          <p:nvPr>
            <p:ph type="sldNum" sz="quarter" idx="12"/>
          </p:nvPr>
        </p:nvSpPr>
        <p:spPr/>
        <p:txBody>
          <a:bodyPr/>
          <a:lstStyle/>
          <a:p>
            <a:fld id="{05387B86-05CC-4BC6-842F-E2728D819084}" type="slidenum">
              <a:rPr lang="en-GB"/>
              <a:pPr/>
              <a:t>38</a:t>
            </a:fld>
            <a:endParaRPr lang="en-GB"/>
          </a:p>
        </p:txBody>
      </p:sp>
      <p:sp>
        <p:nvSpPr>
          <p:cNvPr id="355330" name="Rectangle 2"/>
          <p:cNvSpPr>
            <a:spLocks noChangeArrowheads="1"/>
          </p:cNvSpPr>
          <p:nvPr/>
        </p:nvSpPr>
        <p:spPr bwMode="auto">
          <a:xfrm>
            <a:off x="266700" y="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Cause and Effect Diagram</a:t>
            </a:r>
            <a:r>
              <a:rPr lang="en-US" sz="4400">
                <a:solidFill>
                  <a:schemeClr val="tx2"/>
                </a:solidFill>
              </a:rPr>
              <a:t> </a:t>
            </a:r>
          </a:p>
        </p:txBody>
      </p:sp>
      <p:sp>
        <p:nvSpPr>
          <p:cNvPr id="355331" name="Rectangle 3"/>
          <p:cNvSpPr>
            <a:spLocks noChangeArrowheads="1"/>
          </p:cNvSpPr>
          <p:nvPr/>
        </p:nvSpPr>
        <p:spPr bwMode="auto">
          <a:xfrm>
            <a:off x="7883525" y="2778125"/>
            <a:ext cx="1101725" cy="1301750"/>
          </a:xfrm>
          <a:prstGeom prst="rect">
            <a:avLst/>
          </a:prstGeom>
          <a:noFill/>
          <a:ln w="12700">
            <a:solidFill>
              <a:schemeClr val="tx1"/>
            </a:solidFill>
            <a:miter lim="800000"/>
            <a:headEnd/>
            <a:tailEnd/>
          </a:ln>
          <a:effectLst/>
        </p:spPr>
        <p:txBody>
          <a:bodyPr wrap="none" lIns="92075" tIns="46038" rIns="92075" bIns="46038" anchor="ctr"/>
          <a:lstStyle/>
          <a:p>
            <a:pPr algn="ctr"/>
            <a:r>
              <a:rPr lang="en-US" sz="1800">
                <a:latin typeface="Arial" charset="0"/>
              </a:rPr>
              <a:t>Quality</a:t>
            </a:r>
          </a:p>
          <a:p>
            <a:pPr algn="ctr"/>
            <a:r>
              <a:rPr lang="en-US" sz="1800">
                <a:latin typeface="Arial" charset="0"/>
              </a:rPr>
              <a:t>Problem</a:t>
            </a:r>
          </a:p>
        </p:txBody>
      </p:sp>
      <p:sp>
        <p:nvSpPr>
          <p:cNvPr id="355332" name="Rectangle 4"/>
          <p:cNvSpPr>
            <a:spLocks noChangeArrowheads="1"/>
          </p:cNvSpPr>
          <p:nvPr/>
        </p:nvSpPr>
        <p:spPr bwMode="auto">
          <a:xfrm>
            <a:off x="5921375" y="1149350"/>
            <a:ext cx="1587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1800">
                <a:latin typeface="Arial" charset="0"/>
              </a:rPr>
              <a:t>Machines</a:t>
            </a:r>
          </a:p>
        </p:txBody>
      </p:sp>
      <p:sp>
        <p:nvSpPr>
          <p:cNvPr id="355333" name="Rectangle 5"/>
          <p:cNvSpPr>
            <a:spLocks noChangeArrowheads="1"/>
          </p:cNvSpPr>
          <p:nvPr/>
        </p:nvSpPr>
        <p:spPr bwMode="auto">
          <a:xfrm>
            <a:off x="1320800" y="1149350"/>
            <a:ext cx="1587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1800">
                <a:latin typeface="Arial" charset="0"/>
              </a:rPr>
              <a:t>Measurement</a:t>
            </a:r>
          </a:p>
        </p:txBody>
      </p:sp>
      <p:sp>
        <p:nvSpPr>
          <p:cNvPr id="355334" name="Rectangle 6"/>
          <p:cNvSpPr>
            <a:spLocks noChangeArrowheads="1"/>
          </p:cNvSpPr>
          <p:nvPr/>
        </p:nvSpPr>
        <p:spPr bwMode="auto">
          <a:xfrm>
            <a:off x="3606800" y="1149350"/>
            <a:ext cx="1587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1800">
                <a:latin typeface="Arial" charset="0"/>
              </a:rPr>
              <a:t>Men/Women</a:t>
            </a:r>
          </a:p>
        </p:txBody>
      </p:sp>
      <p:sp>
        <p:nvSpPr>
          <p:cNvPr id="355335" name="Rectangle 7"/>
          <p:cNvSpPr>
            <a:spLocks noChangeArrowheads="1"/>
          </p:cNvSpPr>
          <p:nvPr/>
        </p:nvSpPr>
        <p:spPr bwMode="auto">
          <a:xfrm>
            <a:off x="4830763" y="5321300"/>
            <a:ext cx="1587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1800">
                <a:latin typeface="Arial" charset="0"/>
              </a:rPr>
              <a:t>Methods</a:t>
            </a:r>
          </a:p>
        </p:txBody>
      </p:sp>
      <p:sp>
        <p:nvSpPr>
          <p:cNvPr id="355336" name="Rectangle 8"/>
          <p:cNvSpPr>
            <a:spLocks noChangeArrowheads="1"/>
          </p:cNvSpPr>
          <p:nvPr/>
        </p:nvSpPr>
        <p:spPr bwMode="auto">
          <a:xfrm>
            <a:off x="230188" y="5321300"/>
            <a:ext cx="1587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1800">
                <a:latin typeface="Arial" charset="0"/>
              </a:rPr>
              <a:t>Environment</a:t>
            </a:r>
          </a:p>
        </p:txBody>
      </p:sp>
      <p:sp>
        <p:nvSpPr>
          <p:cNvPr id="355337" name="Rectangle 9"/>
          <p:cNvSpPr>
            <a:spLocks noChangeArrowheads="1"/>
          </p:cNvSpPr>
          <p:nvPr/>
        </p:nvSpPr>
        <p:spPr bwMode="auto">
          <a:xfrm>
            <a:off x="2516188" y="5321300"/>
            <a:ext cx="1587500" cy="444500"/>
          </a:xfrm>
          <a:prstGeom prst="rect">
            <a:avLst/>
          </a:prstGeom>
          <a:noFill/>
          <a:ln w="12700">
            <a:solidFill>
              <a:schemeClr val="tx1"/>
            </a:solidFill>
            <a:miter lim="800000"/>
            <a:headEnd/>
            <a:tailEnd/>
          </a:ln>
          <a:effectLst/>
        </p:spPr>
        <p:txBody>
          <a:bodyPr wrap="none" lIns="92075" tIns="46038" rIns="92075" bIns="46038" anchor="ctr"/>
          <a:lstStyle/>
          <a:p>
            <a:pPr algn="ctr"/>
            <a:r>
              <a:rPr lang="en-US" sz="1800">
                <a:latin typeface="Arial" charset="0"/>
              </a:rPr>
              <a:t>Materials</a:t>
            </a:r>
          </a:p>
        </p:txBody>
      </p:sp>
      <p:sp>
        <p:nvSpPr>
          <p:cNvPr id="355338" name="Line 10"/>
          <p:cNvSpPr>
            <a:spLocks noChangeShapeType="1"/>
          </p:cNvSpPr>
          <p:nvPr/>
        </p:nvSpPr>
        <p:spPr bwMode="auto">
          <a:xfrm>
            <a:off x="744538" y="3429000"/>
            <a:ext cx="7065962" cy="0"/>
          </a:xfrm>
          <a:prstGeom prst="line">
            <a:avLst/>
          </a:prstGeom>
          <a:noFill/>
          <a:ln w="25400">
            <a:solidFill>
              <a:schemeClr val="tx1"/>
            </a:solidFill>
            <a:round/>
            <a:headEnd type="none" w="sm" len="sm"/>
            <a:tailEnd type="stealth" w="med" len="lg"/>
          </a:ln>
          <a:effectLst/>
        </p:spPr>
        <p:txBody>
          <a:bodyPr wrap="none" anchor="ctr"/>
          <a:lstStyle/>
          <a:p>
            <a:endParaRPr lang="cs-CZ"/>
          </a:p>
        </p:txBody>
      </p:sp>
      <p:sp>
        <p:nvSpPr>
          <p:cNvPr id="355339" name="Line 11"/>
          <p:cNvSpPr>
            <a:spLocks noChangeShapeType="1"/>
          </p:cNvSpPr>
          <p:nvPr/>
        </p:nvSpPr>
        <p:spPr bwMode="auto">
          <a:xfrm>
            <a:off x="2058988" y="1601788"/>
            <a:ext cx="912812" cy="1827212"/>
          </a:xfrm>
          <a:prstGeom prst="line">
            <a:avLst/>
          </a:prstGeom>
          <a:noFill/>
          <a:ln w="25400">
            <a:solidFill>
              <a:schemeClr val="tx1"/>
            </a:solidFill>
            <a:round/>
            <a:headEnd type="none" w="sm" len="sm"/>
            <a:tailEnd type="stealth" w="med" len="lg"/>
          </a:ln>
          <a:effectLst/>
        </p:spPr>
        <p:txBody>
          <a:bodyPr wrap="none" anchor="ctr"/>
          <a:lstStyle/>
          <a:p>
            <a:endParaRPr lang="cs-CZ"/>
          </a:p>
        </p:txBody>
      </p:sp>
      <p:sp>
        <p:nvSpPr>
          <p:cNvPr id="355340" name="Line 12"/>
          <p:cNvSpPr>
            <a:spLocks noChangeShapeType="1"/>
          </p:cNvSpPr>
          <p:nvPr/>
        </p:nvSpPr>
        <p:spPr bwMode="auto">
          <a:xfrm>
            <a:off x="4340225" y="1597025"/>
            <a:ext cx="917575" cy="1831975"/>
          </a:xfrm>
          <a:prstGeom prst="line">
            <a:avLst/>
          </a:prstGeom>
          <a:noFill/>
          <a:ln w="25400">
            <a:solidFill>
              <a:schemeClr val="tx1"/>
            </a:solidFill>
            <a:round/>
            <a:headEnd type="none" w="sm" len="sm"/>
            <a:tailEnd type="stealth" w="med" len="lg"/>
          </a:ln>
          <a:effectLst/>
        </p:spPr>
        <p:txBody>
          <a:bodyPr wrap="none" anchor="ctr"/>
          <a:lstStyle/>
          <a:p>
            <a:endParaRPr lang="cs-CZ"/>
          </a:p>
        </p:txBody>
      </p:sp>
      <p:sp>
        <p:nvSpPr>
          <p:cNvPr id="355341" name="Line 13"/>
          <p:cNvSpPr>
            <a:spLocks noChangeShapeType="1"/>
          </p:cNvSpPr>
          <p:nvPr/>
        </p:nvSpPr>
        <p:spPr bwMode="auto">
          <a:xfrm>
            <a:off x="6630988" y="1601788"/>
            <a:ext cx="908050" cy="1808162"/>
          </a:xfrm>
          <a:prstGeom prst="line">
            <a:avLst/>
          </a:prstGeom>
          <a:noFill/>
          <a:ln w="25400">
            <a:solidFill>
              <a:schemeClr val="tx1"/>
            </a:solidFill>
            <a:round/>
            <a:headEnd type="none" w="sm" len="sm"/>
            <a:tailEnd type="stealth" w="med" len="lg"/>
          </a:ln>
          <a:effectLst/>
        </p:spPr>
        <p:txBody>
          <a:bodyPr wrap="none" anchor="ctr"/>
          <a:lstStyle/>
          <a:p>
            <a:endParaRPr lang="cs-CZ"/>
          </a:p>
        </p:txBody>
      </p:sp>
      <p:sp>
        <p:nvSpPr>
          <p:cNvPr id="355342" name="Line 14"/>
          <p:cNvSpPr>
            <a:spLocks noChangeShapeType="1"/>
          </p:cNvSpPr>
          <p:nvPr/>
        </p:nvSpPr>
        <p:spPr bwMode="auto">
          <a:xfrm flipV="1">
            <a:off x="992188" y="3429000"/>
            <a:ext cx="912812" cy="1841500"/>
          </a:xfrm>
          <a:prstGeom prst="line">
            <a:avLst/>
          </a:prstGeom>
          <a:noFill/>
          <a:ln w="25400">
            <a:solidFill>
              <a:schemeClr val="tx1"/>
            </a:solidFill>
            <a:round/>
            <a:headEnd type="none" w="sm" len="sm"/>
            <a:tailEnd type="stealth" w="med" len="lg"/>
          </a:ln>
          <a:effectLst/>
        </p:spPr>
        <p:txBody>
          <a:bodyPr wrap="none" anchor="ctr"/>
          <a:lstStyle/>
          <a:p>
            <a:endParaRPr lang="cs-CZ"/>
          </a:p>
        </p:txBody>
      </p:sp>
      <p:sp>
        <p:nvSpPr>
          <p:cNvPr id="355343" name="Line 15"/>
          <p:cNvSpPr>
            <a:spLocks noChangeShapeType="1"/>
          </p:cNvSpPr>
          <p:nvPr/>
        </p:nvSpPr>
        <p:spPr bwMode="auto">
          <a:xfrm flipV="1">
            <a:off x="3201988" y="3429000"/>
            <a:ext cx="912812" cy="1841500"/>
          </a:xfrm>
          <a:prstGeom prst="line">
            <a:avLst/>
          </a:prstGeom>
          <a:noFill/>
          <a:ln w="25400">
            <a:solidFill>
              <a:schemeClr val="tx1"/>
            </a:solidFill>
            <a:round/>
            <a:headEnd type="none" w="sm" len="sm"/>
            <a:tailEnd type="stealth" w="med" len="lg"/>
          </a:ln>
          <a:effectLst/>
        </p:spPr>
        <p:txBody>
          <a:bodyPr wrap="none" anchor="ctr"/>
          <a:lstStyle/>
          <a:p>
            <a:endParaRPr lang="cs-CZ"/>
          </a:p>
        </p:txBody>
      </p:sp>
      <p:sp>
        <p:nvSpPr>
          <p:cNvPr id="355344" name="Line 16"/>
          <p:cNvSpPr>
            <a:spLocks noChangeShapeType="1"/>
          </p:cNvSpPr>
          <p:nvPr/>
        </p:nvSpPr>
        <p:spPr bwMode="auto">
          <a:xfrm flipV="1">
            <a:off x="5486400" y="3430588"/>
            <a:ext cx="955675" cy="1897062"/>
          </a:xfrm>
          <a:prstGeom prst="line">
            <a:avLst/>
          </a:prstGeom>
          <a:noFill/>
          <a:ln w="25400">
            <a:solidFill>
              <a:schemeClr val="tx1"/>
            </a:solidFill>
            <a:round/>
            <a:headEnd type="none" w="sm" len="sm"/>
            <a:tailEnd type="stealth" w="med" len="lg"/>
          </a:ln>
          <a:effectLst/>
        </p:spPr>
        <p:txBody>
          <a:bodyPr wrap="none" anchor="ctr"/>
          <a:lstStyle/>
          <a:p>
            <a:endParaRPr lang="cs-CZ"/>
          </a:p>
        </p:txBody>
      </p:sp>
      <p:sp>
        <p:nvSpPr>
          <p:cNvPr id="355345" name="Line 17"/>
          <p:cNvSpPr>
            <a:spLocks noChangeShapeType="1"/>
          </p:cNvSpPr>
          <p:nvPr/>
        </p:nvSpPr>
        <p:spPr bwMode="auto">
          <a:xfrm flipH="1">
            <a:off x="1588" y="2057400"/>
            <a:ext cx="22796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46" name="Line 18"/>
          <p:cNvSpPr>
            <a:spLocks noChangeShapeType="1"/>
          </p:cNvSpPr>
          <p:nvPr/>
        </p:nvSpPr>
        <p:spPr bwMode="auto">
          <a:xfrm flipH="1">
            <a:off x="382588" y="2514600"/>
            <a:ext cx="21320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47" name="Line 19"/>
          <p:cNvSpPr>
            <a:spLocks noChangeShapeType="1"/>
          </p:cNvSpPr>
          <p:nvPr/>
        </p:nvSpPr>
        <p:spPr bwMode="auto">
          <a:xfrm flipH="1">
            <a:off x="839788" y="2971800"/>
            <a:ext cx="18986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48" name="Line 20"/>
          <p:cNvSpPr>
            <a:spLocks noChangeShapeType="1"/>
          </p:cNvSpPr>
          <p:nvPr/>
        </p:nvSpPr>
        <p:spPr bwMode="auto">
          <a:xfrm flipH="1">
            <a:off x="2744788" y="2057400"/>
            <a:ext cx="18272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49" name="Line 21"/>
          <p:cNvSpPr>
            <a:spLocks noChangeShapeType="1"/>
          </p:cNvSpPr>
          <p:nvPr/>
        </p:nvSpPr>
        <p:spPr bwMode="auto">
          <a:xfrm flipH="1">
            <a:off x="3125788" y="2514600"/>
            <a:ext cx="16748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50" name="Line 22"/>
          <p:cNvSpPr>
            <a:spLocks noChangeShapeType="1"/>
          </p:cNvSpPr>
          <p:nvPr/>
        </p:nvSpPr>
        <p:spPr bwMode="auto">
          <a:xfrm flipH="1">
            <a:off x="3344863" y="2928938"/>
            <a:ext cx="16700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51" name="Line 23"/>
          <p:cNvSpPr>
            <a:spLocks noChangeShapeType="1"/>
          </p:cNvSpPr>
          <p:nvPr/>
        </p:nvSpPr>
        <p:spPr bwMode="auto">
          <a:xfrm flipH="1">
            <a:off x="5183188" y="2057400"/>
            <a:ext cx="16700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52" name="Line 24"/>
          <p:cNvSpPr>
            <a:spLocks noChangeShapeType="1"/>
          </p:cNvSpPr>
          <p:nvPr/>
        </p:nvSpPr>
        <p:spPr bwMode="auto">
          <a:xfrm flipH="1">
            <a:off x="5411788" y="2514600"/>
            <a:ext cx="16700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53" name="Line 25"/>
          <p:cNvSpPr>
            <a:spLocks noChangeShapeType="1"/>
          </p:cNvSpPr>
          <p:nvPr/>
        </p:nvSpPr>
        <p:spPr bwMode="auto">
          <a:xfrm flipH="1">
            <a:off x="5630863" y="2928938"/>
            <a:ext cx="16700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54" name="Rectangle 26"/>
          <p:cNvSpPr>
            <a:spLocks noChangeArrowheads="1"/>
          </p:cNvSpPr>
          <p:nvPr/>
        </p:nvSpPr>
        <p:spPr bwMode="auto">
          <a:xfrm>
            <a:off x="100013" y="1765300"/>
            <a:ext cx="2114550"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Faulty testing equipment</a:t>
            </a:r>
          </a:p>
        </p:txBody>
      </p:sp>
      <p:sp>
        <p:nvSpPr>
          <p:cNvPr id="355355" name="Rectangle 27"/>
          <p:cNvSpPr>
            <a:spLocks noChangeArrowheads="1"/>
          </p:cNvSpPr>
          <p:nvPr/>
        </p:nvSpPr>
        <p:spPr bwMode="auto">
          <a:xfrm>
            <a:off x="392113" y="2222500"/>
            <a:ext cx="1987550"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Incorrect specifications</a:t>
            </a:r>
          </a:p>
        </p:txBody>
      </p:sp>
      <p:sp>
        <p:nvSpPr>
          <p:cNvPr id="355356" name="Rectangle 28"/>
          <p:cNvSpPr>
            <a:spLocks noChangeArrowheads="1"/>
          </p:cNvSpPr>
          <p:nvPr/>
        </p:nvSpPr>
        <p:spPr bwMode="auto">
          <a:xfrm>
            <a:off x="831850" y="2651125"/>
            <a:ext cx="1620838"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Improper methods</a:t>
            </a:r>
          </a:p>
        </p:txBody>
      </p:sp>
      <p:sp>
        <p:nvSpPr>
          <p:cNvPr id="355357" name="Rectangle 29"/>
          <p:cNvSpPr>
            <a:spLocks noChangeArrowheads="1"/>
          </p:cNvSpPr>
          <p:nvPr/>
        </p:nvSpPr>
        <p:spPr bwMode="auto">
          <a:xfrm>
            <a:off x="2744788" y="1752600"/>
            <a:ext cx="1504950"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Poor supervision</a:t>
            </a:r>
          </a:p>
        </p:txBody>
      </p:sp>
      <p:sp>
        <p:nvSpPr>
          <p:cNvPr id="355358" name="Rectangle 30"/>
          <p:cNvSpPr>
            <a:spLocks noChangeArrowheads="1"/>
          </p:cNvSpPr>
          <p:nvPr/>
        </p:nvSpPr>
        <p:spPr bwMode="auto">
          <a:xfrm>
            <a:off x="2898775" y="2209800"/>
            <a:ext cx="1868488"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Lack of concentration</a:t>
            </a:r>
          </a:p>
        </p:txBody>
      </p:sp>
      <p:sp>
        <p:nvSpPr>
          <p:cNvPr id="355359" name="Rectangle 31"/>
          <p:cNvSpPr>
            <a:spLocks noChangeArrowheads="1"/>
          </p:cNvSpPr>
          <p:nvPr/>
        </p:nvSpPr>
        <p:spPr bwMode="auto">
          <a:xfrm>
            <a:off x="3092450" y="2679700"/>
            <a:ext cx="1700213"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Inadequate training</a:t>
            </a:r>
          </a:p>
        </p:txBody>
      </p:sp>
      <p:sp>
        <p:nvSpPr>
          <p:cNvPr id="355360" name="Rectangle 32"/>
          <p:cNvSpPr>
            <a:spLocks noChangeArrowheads="1"/>
          </p:cNvSpPr>
          <p:nvPr/>
        </p:nvSpPr>
        <p:spPr bwMode="auto">
          <a:xfrm>
            <a:off x="5153025" y="1751013"/>
            <a:ext cx="1582738"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Out of adjustment</a:t>
            </a:r>
          </a:p>
        </p:txBody>
      </p:sp>
      <p:sp>
        <p:nvSpPr>
          <p:cNvPr id="355361" name="Rectangle 33"/>
          <p:cNvSpPr>
            <a:spLocks noChangeArrowheads="1"/>
          </p:cNvSpPr>
          <p:nvPr/>
        </p:nvSpPr>
        <p:spPr bwMode="auto">
          <a:xfrm>
            <a:off x="5335588" y="2209800"/>
            <a:ext cx="1543050"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Tooling problems</a:t>
            </a:r>
          </a:p>
        </p:txBody>
      </p:sp>
      <p:sp>
        <p:nvSpPr>
          <p:cNvPr id="355362" name="Rectangle 34"/>
          <p:cNvSpPr>
            <a:spLocks noChangeArrowheads="1"/>
          </p:cNvSpPr>
          <p:nvPr/>
        </p:nvSpPr>
        <p:spPr bwMode="auto">
          <a:xfrm>
            <a:off x="5832475" y="2651125"/>
            <a:ext cx="992188"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Old / worn</a:t>
            </a:r>
          </a:p>
        </p:txBody>
      </p:sp>
      <p:sp>
        <p:nvSpPr>
          <p:cNvPr id="355363" name="Line 35"/>
          <p:cNvSpPr>
            <a:spLocks noChangeShapeType="1"/>
          </p:cNvSpPr>
          <p:nvPr/>
        </p:nvSpPr>
        <p:spPr bwMode="auto">
          <a:xfrm flipH="1">
            <a:off x="2058988" y="4114800"/>
            <a:ext cx="16748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64" name="Line 36"/>
          <p:cNvSpPr>
            <a:spLocks noChangeShapeType="1"/>
          </p:cNvSpPr>
          <p:nvPr/>
        </p:nvSpPr>
        <p:spPr bwMode="auto">
          <a:xfrm flipH="1">
            <a:off x="1677988" y="4572000"/>
            <a:ext cx="18272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65" name="Line 37"/>
          <p:cNvSpPr>
            <a:spLocks noChangeShapeType="1"/>
          </p:cNvSpPr>
          <p:nvPr/>
        </p:nvSpPr>
        <p:spPr bwMode="auto">
          <a:xfrm flipH="1">
            <a:off x="1601788" y="5105400"/>
            <a:ext cx="16700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66" name="Line 38"/>
          <p:cNvSpPr>
            <a:spLocks noChangeShapeType="1"/>
          </p:cNvSpPr>
          <p:nvPr/>
        </p:nvSpPr>
        <p:spPr bwMode="auto">
          <a:xfrm flipH="1">
            <a:off x="4421188" y="4038600"/>
            <a:ext cx="16700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67" name="Line 39"/>
          <p:cNvSpPr>
            <a:spLocks noChangeShapeType="1"/>
          </p:cNvSpPr>
          <p:nvPr/>
        </p:nvSpPr>
        <p:spPr bwMode="auto">
          <a:xfrm flipH="1">
            <a:off x="4192588" y="4572000"/>
            <a:ext cx="167005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68" name="Line 40"/>
          <p:cNvSpPr>
            <a:spLocks noChangeShapeType="1"/>
          </p:cNvSpPr>
          <p:nvPr/>
        </p:nvSpPr>
        <p:spPr bwMode="auto">
          <a:xfrm flipH="1">
            <a:off x="3887788" y="5105400"/>
            <a:ext cx="16748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69" name="Line 41"/>
          <p:cNvSpPr>
            <a:spLocks noChangeShapeType="1"/>
          </p:cNvSpPr>
          <p:nvPr/>
        </p:nvSpPr>
        <p:spPr bwMode="auto">
          <a:xfrm flipH="1">
            <a:off x="1588" y="4114800"/>
            <a:ext cx="15224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70" name="Line 42"/>
          <p:cNvSpPr>
            <a:spLocks noChangeShapeType="1"/>
          </p:cNvSpPr>
          <p:nvPr/>
        </p:nvSpPr>
        <p:spPr bwMode="auto">
          <a:xfrm flipH="1">
            <a:off x="230188" y="4724400"/>
            <a:ext cx="10652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5371" name="Rectangle 43"/>
          <p:cNvSpPr>
            <a:spLocks noChangeArrowheads="1"/>
          </p:cNvSpPr>
          <p:nvPr/>
        </p:nvSpPr>
        <p:spPr bwMode="auto">
          <a:xfrm>
            <a:off x="1908175" y="3810000"/>
            <a:ext cx="1917700"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Defective from vendor</a:t>
            </a:r>
          </a:p>
        </p:txBody>
      </p:sp>
      <p:sp>
        <p:nvSpPr>
          <p:cNvPr id="355372" name="Rectangle 44"/>
          <p:cNvSpPr>
            <a:spLocks noChangeArrowheads="1"/>
          </p:cNvSpPr>
          <p:nvPr/>
        </p:nvSpPr>
        <p:spPr bwMode="auto">
          <a:xfrm>
            <a:off x="1754188" y="4267200"/>
            <a:ext cx="1771650" cy="304800"/>
          </a:xfrm>
          <a:prstGeom prst="rect">
            <a:avLst/>
          </a:prstGeom>
          <a:noFill/>
          <a:ln w="9525">
            <a:noFill/>
            <a:miter lim="800000"/>
            <a:headEnd/>
            <a:tailEnd/>
          </a:ln>
          <a:effectLst/>
        </p:spPr>
        <p:txBody>
          <a:bodyPr wrap="none" lIns="92075" tIns="46038" rIns="92075" bIns="46038">
            <a:spAutoFit/>
          </a:bodyPr>
          <a:lstStyle/>
          <a:p>
            <a:pPr algn="ctr"/>
            <a:r>
              <a:rPr lang="en-US" sz="1400">
                <a:latin typeface="Arial" charset="0"/>
              </a:rPr>
              <a:t>Not to specifications</a:t>
            </a:r>
          </a:p>
        </p:txBody>
      </p:sp>
      <p:sp>
        <p:nvSpPr>
          <p:cNvPr id="355373" name="Rectangle 45"/>
          <p:cNvSpPr>
            <a:spLocks noChangeArrowheads="1"/>
          </p:cNvSpPr>
          <p:nvPr/>
        </p:nvSpPr>
        <p:spPr bwMode="auto">
          <a:xfrm>
            <a:off x="1676400" y="4572000"/>
            <a:ext cx="1631950" cy="517525"/>
          </a:xfrm>
          <a:prstGeom prst="rect">
            <a:avLst/>
          </a:prstGeom>
          <a:noFill/>
          <a:ln w="9525">
            <a:noFill/>
            <a:miter lim="800000"/>
            <a:headEnd/>
            <a:tailEnd/>
          </a:ln>
          <a:effectLst/>
        </p:spPr>
        <p:txBody>
          <a:bodyPr wrap="none" lIns="92075" tIns="46038" rIns="92075" bIns="46038">
            <a:spAutoFit/>
          </a:bodyPr>
          <a:lstStyle/>
          <a:p>
            <a:r>
              <a:rPr lang="en-US" sz="1400">
                <a:latin typeface="Arial" charset="0"/>
              </a:rPr>
              <a:t>Material-</a:t>
            </a:r>
          </a:p>
          <a:p>
            <a:r>
              <a:rPr lang="en-US" sz="1400">
                <a:latin typeface="Arial" charset="0"/>
              </a:rPr>
              <a:t>handling problems</a:t>
            </a:r>
          </a:p>
        </p:txBody>
      </p:sp>
      <p:sp>
        <p:nvSpPr>
          <p:cNvPr id="355374" name="Rectangle 46"/>
          <p:cNvSpPr>
            <a:spLocks noChangeArrowheads="1"/>
          </p:cNvSpPr>
          <p:nvPr/>
        </p:nvSpPr>
        <p:spPr bwMode="auto">
          <a:xfrm>
            <a:off x="4038600" y="4648200"/>
            <a:ext cx="1600200" cy="517525"/>
          </a:xfrm>
          <a:prstGeom prst="rect">
            <a:avLst/>
          </a:prstGeom>
          <a:noFill/>
          <a:ln w="9525">
            <a:noFill/>
            <a:miter lim="800000"/>
            <a:headEnd/>
            <a:tailEnd/>
          </a:ln>
          <a:effectLst/>
        </p:spPr>
        <p:txBody>
          <a:bodyPr lIns="92075" tIns="46038" rIns="92075" bIns="46038">
            <a:spAutoFit/>
          </a:bodyPr>
          <a:lstStyle/>
          <a:p>
            <a:r>
              <a:rPr lang="en-US" sz="1400">
                <a:latin typeface="Arial" charset="0"/>
              </a:rPr>
              <a:t>Deficiencies</a:t>
            </a:r>
          </a:p>
          <a:p>
            <a:r>
              <a:rPr lang="en-US" sz="1400">
                <a:latin typeface="Arial" charset="0"/>
              </a:rPr>
              <a:t>in product design</a:t>
            </a:r>
          </a:p>
        </p:txBody>
      </p:sp>
      <p:sp>
        <p:nvSpPr>
          <p:cNvPr id="355375" name="Rectangle 47"/>
          <p:cNvSpPr>
            <a:spLocks noChangeArrowheads="1"/>
          </p:cNvSpPr>
          <p:nvPr/>
        </p:nvSpPr>
        <p:spPr bwMode="auto">
          <a:xfrm>
            <a:off x="4197350" y="4079875"/>
            <a:ext cx="1554163" cy="517525"/>
          </a:xfrm>
          <a:prstGeom prst="rect">
            <a:avLst/>
          </a:prstGeom>
          <a:noFill/>
          <a:ln w="9525">
            <a:noFill/>
            <a:miter lim="800000"/>
            <a:headEnd/>
            <a:tailEnd/>
          </a:ln>
          <a:effectLst/>
        </p:spPr>
        <p:txBody>
          <a:bodyPr wrap="none" lIns="92075" tIns="46038" rIns="92075" bIns="46038">
            <a:spAutoFit/>
          </a:bodyPr>
          <a:lstStyle/>
          <a:p>
            <a:r>
              <a:rPr lang="en-US" sz="1400">
                <a:latin typeface="Arial" charset="0"/>
              </a:rPr>
              <a:t>Ineffective quality</a:t>
            </a:r>
          </a:p>
          <a:p>
            <a:r>
              <a:rPr lang="en-US" sz="1400">
                <a:latin typeface="Arial" charset="0"/>
              </a:rPr>
              <a:t>management</a:t>
            </a:r>
          </a:p>
        </p:txBody>
      </p:sp>
      <p:sp>
        <p:nvSpPr>
          <p:cNvPr id="355376" name="Rectangle 48"/>
          <p:cNvSpPr>
            <a:spLocks noChangeArrowheads="1"/>
          </p:cNvSpPr>
          <p:nvPr/>
        </p:nvSpPr>
        <p:spPr bwMode="auto">
          <a:xfrm>
            <a:off x="4283075" y="3733800"/>
            <a:ext cx="1804988" cy="304800"/>
          </a:xfrm>
          <a:prstGeom prst="rect">
            <a:avLst/>
          </a:prstGeom>
          <a:noFill/>
          <a:ln w="9525">
            <a:noFill/>
            <a:miter lim="800000"/>
            <a:headEnd/>
            <a:tailEnd/>
          </a:ln>
          <a:effectLst/>
        </p:spPr>
        <p:txBody>
          <a:bodyPr lIns="92075" tIns="46038" rIns="92075" bIns="46038">
            <a:spAutoFit/>
          </a:bodyPr>
          <a:lstStyle/>
          <a:p>
            <a:pPr algn="ctr"/>
            <a:r>
              <a:rPr lang="en-US" sz="1400">
                <a:latin typeface="Arial" charset="0"/>
              </a:rPr>
              <a:t>Poor process design</a:t>
            </a:r>
          </a:p>
        </p:txBody>
      </p:sp>
      <p:sp>
        <p:nvSpPr>
          <p:cNvPr id="355377" name="Rectangle 49"/>
          <p:cNvSpPr>
            <a:spLocks noChangeArrowheads="1"/>
          </p:cNvSpPr>
          <p:nvPr/>
        </p:nvSpPr>
        <p:spPr bwMode="auto">
          <a:xfrm>
            <a:off x="114300" y="3422650"/>
            <a:ext cx="1187450" cy="730250"/>
          </a:xfrm>
          <a:prstGeom prst="rect">
            <a:avLst/>
          </a:prstGeom>
          <a:noFill/>
          <a:ln w="9525">
            <a:noFill/>
            <a:miter lim="800000"/>
            <a:headEnd/>
            <a:tailEnd/>
          </a:ln>
          <a:effectLst/>
        </p:spPr>
        <p:txBody>
          <a:bodyPr wrap="none" lIns="92075" tIns="46038" rIns="92075" bIns="46038">
            <a:spAutoFit/>
          </a:bodyPr>
          <a:lstStyle/>
          <a:p>
            <a:r>
              <a:rPr lang="en-US" sz="1400">
                <a:latin typeface="Arial" charset="0"/>
              </a:rPr>
              <a:t>Inaccurate</a:t>
            </a:r>
          </a:p>
          <a:p>
            <a:r>
              <a:rPr lang="en-US" sz="1400">
                <a:latin typeface="Arial" charset="0"/>
              </a:rPr>
              <a:t>temperature </a:t>
            </a:r>
          </a:p>
          <a:p>
            <a:r>
              <a:rPr lang="en-US" sz="1400">
                <a:latin typeface="Arial" charset="0"/>
              </a:rPr>
              <a:t>control</a:t>
            </a:r>
          </a:p>
        </p:txBody>
      </p:sp>
      <p:sp>
        <p:nvSpPr>
          <p:cNvPr id="355378" name="Rectangle 50"/>
          <p:cNvSpPr>
            <a:spLocks noChangeArrowheads="1"/>
          </p:cNvSpPr>
          <p:nvPr/>
        </p:nvSpPr>
        <p:spPr bwMode="auto">
          <a:xfrm>
            <a:off x="114300" y="4419600"/>
            <a:ext cx="1222375" cy="304800"/>
          </a:xfrm>
          <a:prstGeom prst="rect">
            <a:avLst/>
          </a:prstGeom>
          <a:noFill/>
          <a:ln w="9525">
            <a:noFill/>
            <a:miter lim="800000"/>
            <a:headEnd/>
            <a:tailEnd/>
          </a:ln>
          <a:effectLst/>
        </p:spPr>
        <p:txBody>
          <a:bodyPr lIns="92075" tIns="46038" rIns="92075" bIns="46038">
            <a:spAutoFit/>
          </a:bodyPr>
          <a:lstStyle/>
          <a:p>
            <a:r>
              <a:rPr lang="en-US" sz="1400">
                <a:latin typeface="Arial" charset="0"/>
              </a:rPr>
              <a:t>Dust and Dirt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685800" y="322263"/>
            <a:ext cx="7772400" cy="1125537"/>
          </a:xfrm>
          <a:noFill/>
          <a:ln/>
        </p:spPr>
        <p:txBody>
          <a:bodyPr lIns="90488" tIns="44450" rIns="90488" bIns="44450"/>
          <a:lstStyle/>
          <a:p>
            <a:r>
              <a:rPr lang="en-US" sz="2800" b="1">
                <a:latin typeface="Arial" charset="0"/>
              </a:rPr>
              <a:t>Check Sheet</a:t>
            </a:r>
            <a:endParaRPr lang="en-US"/>
          </a:p>
        </p:txBody>
      </p:sp>
      <p:grpSp>
        <p:nvGrpSpPr>
          <p:cNvPr id="356355" name="Group 3"/>
          <p:cNvGrpSpPr>
            <a:grpSpLocks/>
          </p:cNvGrpSpPr>
          <p:nvPr/>
        </p:nvGrpSpPr>
        <p:grpSpPr bwMode="auto">
          <a:xfrm>
            <a:off x="1073150" y="1682750"/>
            <a:ext cx="6616700" cy="4559300"/>
            <a:chOff x="676" y="1060"/>
            <a:chExt cx="4168" cy="2872"/>
          </a:xfrm>
        </p:grpSpPr>
        <p:sp>
          <p:nvSpPr>
            <p:cNvPr id="356356" name="Rectangle 4"/>
            <p:cNvSpPr>
              <a:spLocks noChangeArrowheads="1"/>
            </p:cNvSpPr>
            <p:nvPr/>
          </p:nvSpPr>
          <p:spPr bwMode="auto">
            <a:xfrm>
              <a:off x="676" y="1060"/>
              <a:ext cx="4168" cy="2872"/>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6357" name="Rectangle 5"/>
            <p:cNvSpPr>
              <a:spLocks noChangeArrowheads="1"/>
            </p:cNvSpPr>
            <p:nvPr/>
          </p:nvSpPr>
          <p:spPr bwMode="auto">
            <a:xfrm>
              <a:off x="820" y="1204"/>
              <a:ext cx="3832" cy="712"/>
            </a:xfrm>
            <a:prstGeom prst="rect">
              <a:avLst/>
            </a:prstGeom>
            <a:solidFill>
              <a:srgbClr val="FFFFFF"/>
            </a:solidFill>
            <a:ln w="12700">
              <a:solidFill>
                <a:schemeClr val="tx1"/>
              </a:solidFill>
              <a:miter lim="800000"/>
              <a:headEnd/>
              <a:tailEnd/>
            </a:ln>
            <a:effectLst/>
          </p:spPr>
          <p:txBody>
            <a:bodyPr wrap="none" anchor="ctr"/>
            <a:lstStyle/>
            <a:p>
              <a:endParaRPr lang="cs-CZ"/>
            </a:p>
          </p:txBody>
        </p:sp>
        <p:sp>
          <p:nvSpPr>
            <p:cNvPr id="356358" name="Rectangle 6"/>
            <p:cNvSpPr>
              <a:spLocks noChangeArrowheads="1"/>
            </p:cNvSpPr>
            <p:nvPr/>
          </p:nvSpPr>
          <p:spPr bwMode="auto">
            <a:xfrm>
              <a:off x="820" y="2068"/>
              <a:ext cx="3832" cy="1720"/>
            </a:xfrm>
            <a:prstGeom prst="rect">
              <a:avLst/>
            </a:prstGeom>
            <a:solidFill>
              <a:srgbClr val="FFFFFF"/>
            </a:solidFill>
            <a:ln w="12700">
              <a:solidFill>
                <a:schemeClr val="tx1"/>
              </a:solidFill>
              <a:miter lim="800000"/>
              <a:headEnd/>
              <a:tailEnd/>
            </a:ln>
            <a:effectLst/>
          </p:spPr>
          <p:txBody>
            <a:bodyPr wrap="none" anchor="ctr"/>
            <a:lstStyle/>
            <a:p>
              <a:endParaRPr lang="cs-CZ"/>
            </a:p>
          </p:txBody>
        </p:sp>
        <p:sp>
          <p:nvSpPr>
            <p:cNvPr id="356359" name="Rectangle 7"/>
            <p:cNvSpPr>
              <a:spLocks noChangeArrowheads="1"/>
            </p:cNvSpPr>
            <p:nvPr/>
          </p:nvSpPr>
          <p:spPr bwMode="auto">
            <a:xfrm>
              <a:off x="807" y="1206"/>
              <a:ext cx="3287" cy="689"/>
            </a:xfrm>
            <a:prstGeom prst="rect">
              <a:avLst/>
            </a:prstGeom>
            <a:noFill/>
            <a:ln w="9525">
              <a:noFill/>
              <a:miter lim="800000"/>
              <a:headEnd/>
              <a:tailEnd/>
            </a:ln>
            <a:effectLst/>
          </p:spPr>
          <p:txBody>
            <a:bodyPr wrap="none" lIns="90488" tIns="44450" rIns="90488" bIns="44450">
              <a:spAutoFit/>
            </a:bodyPr>
            <a:lstStyle/>
            <a:p>
              <a:r>
                <a:rPr lang="en-US" sz="2200">
                  <a:latin typeface="Arial" charset="0"/>
                </a:rPr>
                <a:t>COMPONENTS REPLACED BY LAB</a:t>
              </a:r>
            </a:p>
            <a:p>
              <a:r>
                <a:rPr lang="en-US" sz="2200">
                  <a:latin typeface="Arial" charset="0"/>
                </a:rPr>
                <a:t>TIME PERIOD:  22 Feb  to  27 Feb 1998</a:t>
              </a:r>
            </a:p>
            <a:p>
              <a:r>
                <a:rPr lang="en-US" sz="2200">
                  <a:latin typeface="Arial" charset="0"/>
                </a:rPr>
                <a:t>REPAIR TECHNICIAN:    Bob</a:t>
              </a:r>
            </a:p>
          </p:txBody>
        </p:sp>
        <p:sp>
          <p:nvSpPr>
            <p:cNvPr id="356360" name="Rectangle 8"/>
            <p:cNvSpPr>
              <a:spLocks noChangeArrowheads="1"/>
            </p:cNvSpPr>
            <p:nvPr/>
          </p:nvSpPr>
          <p:spPr bwMode="auto">
            <a:xfrm>
              <a:off x="1287" y="2070"/>
              <a:ext cx="3272" cy="1733"/>
            </a:xfrm>
            <a:prstGeom prst="rect">
              <a:avLst/>
            </a:prstGeom>
            <a:noFill/>
            <a:ln w="9525">
              <a:noFill/>
              <a:miter lim="800000"/>
              <a:headEnd/>
              <a:tailEnd/>
            </a:ln>
            <a:effectLst/>
          </p:spPr>
          <p:txBody>
            <a:bodyPr wrap="none" lIns="90488" tIns="44450" rIns="90488" bIns="44450">
              <a:spAutoFit/>
            </a:bodyPr>
            <a:lstStyle/>
            <a:p>
              <a:r>
                <a:rPr lang="en-US" sz="2200">
                  <a:latin typeface="Arial" charset="0"/>
                </a:rPr>
                <a:t>TV SET MODEL 1013</a:t>
              </a:r>
            </a:p>
            <a:p>
              <a:endParaRPr lang="en-US" sz="900">
                <a:latin typeface="Arial" charset="0"/>
              </a:endParaRPr>
            </a:p>
            <a:p>
              <a:r>
                <a:rPr lang="en-US">
                  <a:latin typeface="Arial" charset="0"/>
                </a:rPr>
                <a:t>Integrated Circuits</a:t>
              </a:r>
              <a:r>
                <a:rPr lang="en-US" sz="2000">
                  <a:latin typeface="Arial" charset="0"/>
                </a:rPr>
                <a:t>	</a:t>
              </a:r>
              <a:r>
                <a:rPr lang="en-US" sz="2000" b="1">
                  <a:latin typeface="Arial" charset="0"/>
                </a:rPr>
                <a:t>||||</a:t>
              </a:r>
            </a:p>
            <a:p>
              <a:r>
                <a:rPr lang="en-US">
                  <a:latin typeface="Arial" charset="0"/>
                </a:rPr>
                <a:t>Capacitors		</a:t>
              </a:r>
              <a:r>
                <a:rPr lang="en-US" sz="2000" b="1">
                  <a:latin typeface="Arial" charset="0"/>
                </a:rPr>
                <a:t>||||  ||||  ||||  ||||  ||||  ||</a:t>
              </a:r>
              <a:endParaRPr lang="en-US" sz="2000">
                <a:latin typeface="Arial" charset="0"/>
              </a:endParaRPr>
            </a:p>
            <a:p>
              <a:r>
                <a:rPr lang="en-US">
                  <a:latin typeface="Arial" charset="0"/>
                </a:rPr>
                <a:t>Resistors		</a:t>
              </a:r>
              <a:r>
                <a:rPr lang="en-US" sz="2000" b="1">
                  <a:latin typeface="Arial" charset="0"/>
                </a:rPr>
                <a:t>||</a:t>
              </a:r>
            </a:p>
            <a:p>
              <a:r>
                <a:rPr lang="en-US">
                  <a:latin typeface="Arial" charset="0"/>
                </a:rPr>
                <a:t>Transformers</a:t>
              </a:r>
              <a:r>
                <a:rPr lang="en-US" sz="2000">
                  <a:latin typeface="Arial" charset="0"/>
                </a:rPr>
                <a:t>		</a:t>
              </a:r>
              <a:r>
                <a:rPr lang="en-US" sz="2000" b="1">
                  <a:latin typeface="Arial" charset="0"/>
                </a:rPr>
                <a:t>||||</a:t>
              </a:r>
              <a:endParaRPr lang="en-US" sz="2000">
                <a:latin typeface="Arial" charset="0"/>
              </a:endParaRPr>
            </a:p>
            <a:p>
              <a:r>
                <a:rPr lang="en-US">
                  <a:latin typeface="Arial" charset="0"/>
                </a:rPr>
                <a:t>Commands</a:t>
              </a:r>
              <a:r>
                <a:rPr lang="en-US" sz="2000">
                  <a:latin typeface="Arial" charset="0"/>
                </a:rPr>
                <a:t>	</a:t>
              </a:r>
            </a:p>
            <a:p>
              <a:r>
                <a:rPr lang="en-US">
                  <a:latin typeface="Arial" charset="0"/>
                </a:rPr>
                <a:t>CRT	</a:t>
              </a:r>
              <a:r>
                <a:rPr lang="en-US" sz="2000">
                  <a:latin typeface="Arial" charset="0"/>
                </a:rPr>
                <a:t>		</a:t>
              </a:r>
              <a:r>
                <a:rPr lang="en-US" sz="2000" b="1">
                  <a:latin typeface="Arial" charset="0"/>
                </a:rPr>
                <a:t>|</a:t>
              </a:r>
            </a:p>
          </p:txBody>
        </p:sp>
        <p:sp>
          <p:nvSpPr>
            <p:cNvPr id="356361" name="Line 9"/>
            <p:cNvSpPr>
              <a:spLocks noChangeShapeType="1"/>
            </p:cNvSpPr>
            <p:nvPr/>
          </p:nvSpPr>
          <p:spPr bwMode="auto">
            <a:xfrm flipV="1">
              <a:off x="3077" y="2685"/>
              <a:ext cx="87" cy="103"/>
            </a:xfrm>
            <a:prstGeom prst="line">
              <a:avLst/>
            </a:prstGeom>
            <a:noFill/>
            <a:ln w="12700">
              <a:solidFill>
                <a:schemeClr val="bg2"/>
              </a:solidFill>
              <a:round/>
              <a:headEnd type="none" w="sm" len="sm"/>
              <a:tailEnd type="none" w="sm" len="sm"/>
            </a:ln>
            <a:effectLst/>
          </p:spPr>
          <p:txBody>
            <a:bodyPr wrap="none" anchor="ctr"/>
            <a:lstStyle/>
            <a:p>
              <a:endParaRPr lang="cs-CZ"/>
            </a:p>
          </p:txBody>
        </p:sp>
        <p:sp>
          <p:nvSpPr>
            <p:cNvPr id="356362" name="Line 10"/>
            <p:cNvSpPr>
              <a:spLocks noChangeShapeType="1"/>
            </p:cNvSpPr>
            <p:nvPr/>
          </p:nvSpPr>
          <p:spPr bwMode="auto">
            <a:xfrm flipV="1">
              <a:off x="3317" y="2685"/>
              <a:ext cx="87" cy="103"/>
            </a:xfrm>
            <a:prstGeom prst="line">
              <a:avLst/>
            </a:prstGeom>
            <a:noFill/>
            <a:ln w="12700">
              <a:solidFill>
                <a:schemeClr val="bg2"/>
              </a:solidFill>
              <a:round/>
              <a:headEnd type="none" w="sm" len="sm"/>
              <a:tailEnd type="none" w="sm" len="sm"/>
            </a:ln>
            <a:effectLst/>
          </p:spPr>
          <p:txBody>
            <a:bodyPr wrap="none" anchor="ctr"/>
            <a:lstStyle/>
            <a:p>
              <a:endParaRPr lang="cs-CZ"/>
            </a:p>
          </p:txBody>
        </p:sp>
        <p:sp>
          <p:nvSpPr>
            <p:cNvPr id="356363" name="Line 11"/>
            <p:cNvSpPr>
              <a:spLocks noChangeShapeType="1"/>
            </p:cNvSpPr>
            <p:nvPr/>
          </p:nvSpPr>
          <p:spPr bwMode="auto">
            <a:xfrm flipV="1">
              <a:off x="3557" y="2685"/>
              <a:ext cx="87" cy="151"/>
            </a:xfrm>
            <a:prstGeom prst="line">
              <a:avLst/>
            </a:prstGeom>
            <a:noFill/>
            <a:ln w="12700">
              <a:solidFill>
                <a:schemeClr val="bg2"/>
              </a:solidFill>
              <a:round/>
              <a:headEnd type="none" w="sm" len="sm"/>
              <a:tailEnd type="none" w="sm" len="sm"/>
            </a:ln>
            <a:effectLst/>
          </p:spPr>
          <p:txBody>
            <a:bodyPr wrap="none" anchor="ctr"/>
            <a:lstStyle/>
            <a:p>
              <a:endParaRPr lang="cs-CZ"/>
            </a:p>
          </p:txBody>
        </p:sp>
        <p:sp>
          <p:nvSpPr>
            <p:cNvPr id="356364" name="Line 12"/>
            <p:cNvSpPr>
              <a:spLocks noChangeShapeType="1"/>
            </p:cNvSpPr>
            <p:nvPr/>
          </p:nvSpPr>
          <p:spPr bwMode="auto">
            <a:xfrm flipV="1">
              <a:off x="3749" y="2685"/>
              <a:ext cx="87" cy="151"/>
            </a:xfrm>
            <a:prstGeom prst="line">
              <a:avLst/>
            </a:prstGeom>
            <a:noFill/>
            <a:ln w="12700">
              <a:solidFill>
                <a:schemeClr val="bg2"/>
              </a:solidFill>
              <a:round/>
              <a:headEnd type="none" w="sm" len="sm"/>
              <a:tailEnd type="none" w="sm" len="sm"/>
            </a:ln>
            <a:effectLst/>
          </p:spPr>
          <p:txBody>
            <a:bodyPr wrap="none" anchor="ctr"/>
            <a:lstStyle/>
            <a:p>
              <a:endParaRPr lang="cs-CZ"/>
            </a:p>
          </p:txBody>
        </p:sp>
        <p:sp>
          <p:nvSpPr>
            <p:cNvPr id="356365" name="Line 13"/>
            <p:cNvSpPr>
              <a:spLocks noChangeShapeType="1"/>
            </p:cNvSpPr>
            <p:nvPr/>
          </p:nvSpPr>
          <p:spPr bwMode="auto">
            <a:xfrm flipV="1">
              <a:off x="3989" y="2685"/>
              <a:ext cx="87" cy="151"/>
            </a:xfrm>
            <a:prstGeom prst="line">
              <a:avLst/>
            </a:prstGeom>
            <a:noFill/>
            <a:ln w="12700">
              <a:solidFill>
                <a:schemeClr val="bg2"/>
              </a:solidFill>
              <a:round/>
              <a:headEnd type="none" w="sm" len="sm"/>
              <a:tailEnd type="none" w="sm" len="sm"/>
            </a:ln>
            <a:effectLst/>
          </p:spPr>
          <p:txBody>
            <a:bodyPr wrap="none" anchor="ctr"/>
            <a:lstStyle/>
            <a:p>
              <a:endParaRPr lang="cs-CZ"/>
            </a:p>
          </p:txBody>
        </p:sp>
        <p:sp>
          <p:nvSpPr>
            <p:cNvPr id="356366" name="Line 14"/>
            <p:cNvSpPr>
              <a:spLocks noChangeShapeType="1"/>
            </p:cNvSpPr>
            <p:nvPr/>
          </p:nvSpPr>
          <p:spPr bwMode="auto">
            <a:xfrm flipV="1">
              <a:off x="3077" y="2493"/>
              <a:ext cx="87" cy="55"/>
            </a:xfrm>
            <a:prstGeom prst="line">
              <a:avLst/>
            </a:prstGeom>
            <a:noFill/>
            <a:ln w="12700">
              <a:solidFill>
                <a:schemeClr val="bg2"/>
              </a:solidFill>
              <a:round/>
              <a:headEnd type="none" w="sm" len="sm"/>
              <a:tailEnd type="none" w="sm" len="sm"/>
            </a:ln>
            <a:effectLst/>
          </p:spPr>
          <p:txBody>
            <a:bodyPr wrap="none" anchor="ctr"/>
            <a:lstStyle/>
            <a:p>
              <a:endParaRPr lang="cs-CZ"/>
            </a:p>
          </p:txBody>
        </p:sp>
        <p:sp>
          <p:nvSpPr>
            <p:cNvPr id="356367" name="Line 15"/>
            <p:cNvSpPr>
              <a:spLocks noChangeShapeType="1"/>
            </p:cNvSpPr>
            <p:nvPr/>
          </p:nvSpPr>
          <p:spPr bwMode="auto">
            <a:xfrm flipV="1">
              <a:off x="3077" y="3165"/>
              <a:ext cx="87" cy="103"/>
            </a:xfrm>
            <a:prstGeom prst="line">
              <a:avLst/>
            </a:prstGeom>
            <a:noFill/>
            <a:ln w="12700">
              <a:solidFill>
                <a:schemeClr val="bg2"/>
              </a:solidFill>
              <a:round/>
              <a:headEnd type="none" w="sm" len="sm"/>
              <a:tailEnd type="none" w="sm" len="sm"/>
            </a:ln>
            <a:effectLst/>
          </p:spPr>
          <p:txBody>
            <a:bodyPr wrap="none" anchor="ctr"/>
            <a:lstStyle/>
            <a:p>
              <a:endParaRPr lang="cs-CZ"/>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DDD64634-3852-4359-BA61-DF728A537AF0}" type="slidenum">
              <a:rPr lang="en-GB"/>
              <a:pPr/>
              <a:t>4</a:t>
            </a:fld>
            <a:endParaRPr lang="en-GB"/>
          </a:p>
        </p:txBody>
      </p:sp>
      <p:sp>
        <p:nvSpPr>
          <p:cNvPr id="306178" name="Rectangle 1026"/>
          <p:cNvSpPr>
            <a:spLocks noChangeArrowheads="1"/>
          </p:cNvSpPr>
          <p:nvPr/>
        </p:nvSpPr>
        <p:spPr bwMode="auto">
          <a:xfrm>
            <a:off x="406400" y="528638"/>
            <a:ext cx="8382000" cy="5145087"/>
          </a:xfrm>
          <a:prstGeom prst="rect">
            <a:avLst/>
          </a:prstGeom>
          <a:noFill/>
          <a:ln w="9525">
            <a:noFill/>
            <a:miter lim="800000"/>
            <a:headEnd/>
            <a:tailEnd/>
          </a:ln>
          <a:effectLst/>
        </p:spPr>
        <p:txBody>
          <a:bodyPr lIns="92075" tIns="46038" rIns="92075" bIns="46038"/>
          <a:lstStyle/>
          <a:p>
            <a:pPr marL="342900" indent="-342900">
              <a:spcBef>
                <a:spcPct val="20000"/>
              </a:spcBef>
              <a:spcAft>
                <a:spcPct val="40000"/>
              </a:spcAft>
            </a:pPr>
            <a:r>
              <a:rPr lang="en-GB" b="1">
                <a:latin typeface="Arial" charset="0"/>
              </a:rPr>
              <a:t>In order for you to get the most out of this class, please consider the following:</a:t>
            </a:r>
            <a:endParaRPr lang="en-GB">
              <a:latin typeface="Arial" charset="0"/>
            </a:endParaRPr>
          </a:p>
          <a:p>
            <a:pPr marL="342900" indent="-342900">
              <a:spcBef>
                <a:spcPct val="20000"/>
              </a:spcBef>
              <a:spcAft>
                <a:spcPct val="40000"/>
              </a:spcAft>
            </a:pPr>
            <a:r>
              <a:rPr lang="en-GB">
                <a:latin typeface="Arial" charset="0"/>
              </a:rPr>
              <a:t>a. Attend all scheduled classes and arrive on time. Late arrivals and early departures are very disruptive and violate the first basic principle.</a:t>
            </a:r>
          </a:p>
          <a:p>
            <a:pPr marL="342900" indent="-342900">
              <a:spcBef>
                <a:spcPct val="20000"/>
              </a:spcBef>
              <a:spcAft>
                <a:spcPct val="40000"/>
              </a:spcAft>
            </a:pPr>
            <a:r>
              <a:rPr lang="en-GB">
                <a:latin typeface="Arial" charset="0"/>
              </a:rPr>
              <a:t>b. Please do not schedule other activities during this class time. I will try to make class as interesting and informative as possible, but I can’t learn the material for you.</a:t>
            </a:r>
          </a:p>
          <a:p>
            <a:pPr marL="342900" indent="-342900">
              <a:spcBef>
                <a:spcPct val="20000"/>
              </a:spcBef>
              <a:spcAft>
                <a:spcPct val="40000"/>
              </a:spcAft>
            </a:pPr>
            <a:r>
              <a:rPr lang="en-GB">
                <a:latin typeface="Arial" charset="0"/>
              </a:rPr>
              <a:t>c. Please let me know immediately if you have a problem that is preventing you from performing satisfactorily in this class.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noFill/>
          <a:ln/>
        </p:spPr>
        <p:txBody>
          <a:bodyPr lIns="90488" tIns="44450" rIns="90488" bIns="44450"/>
          <a:lstStyle/>
          <a:p>
            <a:r>
              <a:rPr lang="en-US" sz="2800" b="1">
                <a:latin typeface="Arial" charset="0"/>
              </a:rPr>
              <a:t>Histogram</a:t>
            </a:r>
            <a:endParaRPr lang="en-US" b="1"/>
          </a:p>
        </p:txBody>
      </p:sp>
      <p:grpSp>
        <p:nvGrpSpPr>
          <p:cNvPr id="358403" name="Group 3"/>
          <p:cNvGrpSpPr>
            <a:grpSpLocks/>
          </p:cNvGrpSpPr>
          <p:nvPr/>
        </p:nvGrpSpPr>
        <p:grpSpPr bwMode="auto">
          <a:xfrm>
            <a:off x="1719263" y="1466850"/>
            <a:ext cx="5072062" cy="3830638"/>
            <a:chOff x="1083" y="924"/>
            <a:chExt cx="3195" cy="2413"/>
          </a:xfrm>
        </p:grpSpPr>
        <p:sp>
          <p:nvSpPr>
            <p:cNvPr id="358404" name="Freeform 4"/>
            <p:cNvSpPr>
              <a:spLocks/>
            </p:cNvSpPr>
            <p:nvPr/>
          </p:nvSpPr>
          <p:spPr bwMode="auto">
            <a:xfrm>
              <a:off x="1524" y="924"/>
              <a:ext cx="2737" cy="2113"/>
            </a:xfrm>
            <a:custGeom>
              <a:avLst/>
              <a:gdLst/>
              <a:ahLst/>
              <a:cxnLst>
                <a:cxn ang="0">
                  <a:pos x="0" y="0"/>
                </a:cxn>
                <a:cxn ang="0">
                  <a:pos x="0" y="2112"/>
                </a:cxn>
                <a:cxn ang="0">
                  <a:pos x="2736" y="2112"/>
                </a:cxn>
              </a:cxnLst>
              <a:rect l="0" t="0" r="r" b="b"/>
              <a:pathLst>
                <a:path w="2737" h="2113">
                  <a:moveTo>
                    <a:pt x="0" y="0"/>
                  </a:moveTo>
                  <a:lnTo>
                    <a:pt x="0" y="2112"/>
                  </a:lnTo>
                  <a:lnTo>
                    <a:pt x="2736" y="2112"/>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358405" name="Line 5"/>
            <p:cNvSpPr>
              <a:spLocks noChangeShapeType="1"/>
            </p:cNvSpPr>
            <p:nvPr/>
          </p:nvSpPr>
          <p:spPr bwMode="auto">
            <a:xfrm>
              <a:off x="1433" y="279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06" name="Line 6"/>
            <p:cNvSpPr>
              <a:spLocks noChangeShapeType="1"/>
            </p:cNvSpPr>
            <p:nvPr/>
          </p:nvSpPr>
          <p:spPr bwMode="auto">
            <a:xfrm>
              <a:off x="1433" y="159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07" name="Line 7"/>
            <p:cNvSpPr>
              <a:spLocks noChangeShapeType="1"/>
            </p:cNvSpPr>
            <p:nvPr/>
          </p:nvSpPr>
          <p:spPr bwMode="auto">
            <a:xfrm>
              <a:off x="1433" y="183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08" name="Line 8"/>
            <p:cNvSpPr>
              <a:spLocks noChangeShapeType="1"/>
            </p:cNvSpPr>
            <p:nvPr/>
          </p:nvSpPr>
          <p:spPr bwMode="auto">
            <a:xfrm>
              <a:off x="1433" y="207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09" name="Line 9"/>
            <p:cNvSpPr>
              <a:spLocks noChangeShapeType="1"/>
            </p:cNvSpPr>
            <p:nvPr/>
          </p:nvSpPr>
          <p:spPr bwMode="auto">
            <a:xfrm>
              <a:off x="1433" y="231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10" name="Line 10"/>
            <p:cNvSpPr>
              <a:spLocks noChangeShapeType="1"/>
            </p:cNvSpPr>
            <p:nvPr/>
          </p:nvSpPr>
          <p:spPr bwMode="auto">
            <a:xfrm>
              <a:off x="1433" y="255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11" name="Line 11"/>
            <p:cNvSpPr>
              <a:spLocks noChangeShapeType="1"/>
            </p:cNvSpPr>
            <p:nvPr/>
          </p:nvSpPr>
          <p:spPr bwMode="auto">
            <a:xfrm>
              <a:off x="1433" y="135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12" name="Line 12"/>
            <p:cNvSpPr>
              <a:spLocks noChangeShapeType="1"/>
            </p:cNvSpPr>
            <p:nvPr/>
          </p:nvSpPr>
          <p:spPr bwMode="auto">
            <a:xfrm>
              <a:off x="1433" y="1116"/>
              <a:ext cx="39"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58413" name="Rectangle 13"/>
            <p:cNvSpPr>
              <a:spLocks noChangeArrowheads="1"/>
            </p:cNvSpPr>
            <p:nvPr/>
          </p:nvSpPr>
          <p:spPr bwMode="auto">
            <a:xfrm>
              <a:off x="3400" y="2800"/>
              <a:ext cx="136" cy="232"/>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14" name="Rectangle 14"/>
            <p:cNvSpPr>
              <a:spLocks noChangeArrowheads="1"/>
            </p:cNvSpPr>
            <p:nvPr/>
          </p:nvSpPr>
          <p:spPr bwMode="auto">
            <a:xfrm>
              <a:off x="3256" y="2560"/>
              <a:ext cx="136" cy="472"/>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15" name="Rectangle 15"/>
            <p:cNvSpPr>
              <a:spLocks noChangeArrowheads="1"/>
            </p:cNvSpPr>
            <p:nvPr/>
          </p:nvSpPr>
          <p:spPr bwMode="auto">
            <a:xfrm>
              <a:off x="3112" y="2464"/>
              <a:ext cx="136" cy="568"/>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16" name="Rectangle 16"/>
            <p:cNvSpPr>
              <a:spLocks noChangeArrowheads="1"/>
            </p:cNvSpPr>
            <p:nvPr/>
          </p:nvSpPr>
          <p:spPr bwMode="auto">
            <a:xfrm>
              <a:off x="2968" y="2080"/>
              <a:ext cx="136" cy="952"/>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17" name="Rectangle 17"/>
            <p:cNvSpPr>
              <a:spLocks noChangeArrowheads="1"/>
            </p:cNvSpPr>
            <p:nvPr/>
          </p:nvSpPr>
          <p:spPr bwMode="auto">
            <a:xfrm>
              <a:off x="2824" y="2272"/>
              <a:ext cx="136" cy="760"/>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18" name="Rectangle 18"/>
            <p:cNvSpPr>
              <a:spLocks noChangeArrowheads="1"/>
            </p:cNvSpPr>
            <p:nvPr/>
          </p:nvSpPr>
          <p:spPr bwMode="auto">
            <a:xfrm>
              <a:off x="2680" y="2512"/>
              <a:ext cx="136" cy="520"/>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19" name="Rectangle 19"/>
            <p:cNvSpPr>
              <a:spLocks noChangeArrowheads="1"/>
            </p:cNvSpPr>
            <p:nvPr/>
          </p:nvSpPr>
          <p:spPr bwMode="auto">
            <a:xfrm>
              <a:off x="2536" y="2176"/>
              <a:ext cx="136" cy="856"/>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0" name="Rectangle 20"/>
            <p:cNvSpPr>
              <a:spLocks noChangeArrowheads="1"/>
            </p:cNvSpPr>
            <p:nvPr/>
          </p:nvSpPr>
          <p:spPr bwMode="auto">
            <a:xfrm>
              <a:off x="2392" y="2128"/>
              <a:ext cx="136" cy="904"/>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1" name="Rectangle 21"/>
            <p:cNvSpPr>
              <a:spLocks noChangeArrowheads="1"/>
            </p:cNvSpPr>
            <p:nvPr/>
          </p:nvSpPr>
          <p:spPr bwMode="auto">
            <a:xfrm>
              <a:off x="2248" y="2272"/>
              <a:ext cx="136" cy="760"/>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2" name="Rectangle 22"/>
            <p:cNvSpPr>
              <a:spLocks noChangeArrowheads="1"/>
            </p:cNvSpPr>
            <p:nvPr/>
          </p:nvSpPr>
          <p:spPr bwMode="auto">
            <a:xfrm>
              <a:off x="2104" y="2560"/>
              <a:ext cx="136" cy="472"/>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3" name="Rectangle 23"/>
            <p:cNvSpPr>
              <a:spLocks noChangeArrowheads="1"/>
            </p:cNvSpPr>
            <p:nvPr/>
          </p:nvSpPr>
          <p:spPr bwMode="auto">
            <a:xfrm>
              <a:off x="1960" y="2464"/>
              <a:ext cx="136" cy="568"/>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4" name="Rectangle 24"/>
            <p:cNvSpPr>
              <a:spLocks noChangeArrowheads="1"/>
            </p:cNvSpPr>
            <p:nvPr/>
          </p:nvSpPr>
          <p:spPr bwMode="auto">
            <a:xfrm>
              <a:off x="1816" y="2752"/>
              <a:ext cx="136" cy="280"/>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5" name="Rectangle 25"/>
            <p:cNvSpPr>
              <a:spLocks noChangeArrowheads="1"/>
            </p:cNvSpPr>
            <p:nvPr/>
          </p:nvSpPr>
          <p:spPr bwMode="auto">
            <a:xfrm>
              <a:off x="1672" y="2944"/>
              <a:ext cx="136" cy="88"/>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6" name="Rectangle 26"/>
            <p:cNvSpPr>
              <a:spLocks noChangeArrowheads="1"/>
            </p:cNvSpPr>
            <p:nvPr/>
          </p:nvSpPr>
          <p:spPr bwMode="auto">
            <a:xfrm>
              <a:off x="1528" y="2992"/>
              <a:ext cx="136" cy="40"/>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7" name="Rectangle 27"/>
            <p:cNvSpPr>
              <a:spLocks noChangeArrowheads="1"/>
            </p:cNvSpPr>
            <p:nvPr/>
          </p:nvSpPr>
          <p:spPr bwMode="auto">
            <a:xfrm>
              <a:off x="3832" y="2992"/>
              <a:ext cx="136" cy="40"/>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8" name="Rectangle 28"/>
            <p:cNvSpPr>
              <a:spLocks noChangeArrowheads="1"/>
            </p:cNvSpPr>
            <p:nvPr/>
          </p:nvSpPr>
          <p:spPr bwMode="auto">
            <a:xfrm>
              <a:off x="3688" y="2944"/>
              <a:ext cx="136" cy="88"/>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29" name="Rectangle 29"/>
            <p:cNvSpPr>
              <a:spLocks noChangeArrowheads="1"/>
            </p:cNvSpPr>
            <p:nvPr/>
          </p:nvSpPr>
          <p:spPr bwMode="auto">
            <a:xfrm>
              <a:off x="3544" y="2752"/>
              <a:ext cx="136" cy="280"/>
            </a:xfrm>
            <a:prstGeom prst="rect">
              <a:avLst/>
            </a:prstGeom>
            <a:solidFill>
              <a:srgbClr val="B760F9"/>
            </a:solidFill>
            <a:ln w="12700">
              <a:solidFill>
                <a:schemeClr val="tx1"/>
              </a:solidFill>
              <a:miter lim="800000"/>
              <a:headEnd/>
              <a:tailEnd/>
            </a:ln>
            <a:effectLst/>
          </p:spPr>
          <p:txBody>
            <a:bodyPr wrap="none" anchor="ctr"/>
            <a:lstStyle/>
            <a:p>
              <a:endParaRPr lang="cs-CZ"/>
            </a:p>
          </p:txBody>
        </p:sp>
        <p:sp>
          <p:nvSpPr>
            <p:cNvPr id="358430" name="Rectangle 30"/>
            <p:cNvSpPr>
              <a:spLocks noChangeArrowheads="1"/>
            </p:cNvSpPr>
            <p:nvPr/>
          </p:nvSpPr>
          <p:spPr bwMode="auto">
            <a:xfrm>
              <a:off x="1275" y="2979"/>
              <a:ext cx="221"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0</a:t>
              </a:r>
            </a:p>
          </p:txBody>
        </p:sp>
        <p:sp>
          <p:nvSpPr>
            <p:cNvPr id="358431" name="Rectangle 31"/>
            <p:cNvSpPr>
              <a:spLocks noChangeArrowheads="1"/>
            </p:cNvSpPr>
            <p:nvPr/>
          </p:nvSpPr>
          <p:spPr bwMode="auto">
            <a:xfrm>
              <a:off x="1179" y="2691"/>
              <a:ext cx="221"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5</a:t>
              </a:r>
            </a:p>
          </p:txBody>
        </p:sp>
        <p:sp>
          <p:nvSpPr>
            <p:cNvPr id="358432" name="Rectangle 32"/>
            <p:cNvSpPr>
              <a:spLocks noChangeArrowheads="1"/>
            </p:cNvSpPr>
            <p:nvPr/>
          </p:nvSpPr>
          <p:spPr bwMode="auto">
            <a:xfrm>
              <a:off x="1083" y="2451"/>
              <a:ext cx="328"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10</a:t>
              </a:r>
            </a:p>
          </p:txBody>
        </p:sp>
        <p:sp>
          <p:nvSpPr>
            <p:cNvPr id="358433" name="Rectangle 33"/>
            <p:cNvSpPr>
              <a:spLocks noChangeArrowheads="1"/>
            </p:cNvSpPr>
            <p:nvPr/>
          </p:nvSpPr>
          <p:spPr bwMode="auto">
            <a:xfrm>
              <a:off x="1083" y="2211"/>
              <a:ext cx="328"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15</a:t>
              </a:r>
            </a:p>
          </p:txBody>
        </p:sp>
        <p:sp>
          <p:nvSpPr>
            <p:cNvPr id="358434" name="Rectangle 34"/>
            <p:cNvSpPr>
              <a:spLocks noChangeArrowheads="1"/>
            </p:cNvSpPr>
            <p:nvPr/>
          </p:nvSpPr>
          <p:spPr bwMode="auto">
            <a:xfrm>
              <a:off x="1083" y="1971"/>
              <a:ext cx="328"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20</a:t>
              </a:r>
            </a:p>
          </p:txBody>
        </p:sp>
        <p:sp>
          <p:nvSpPr>
            <p:cNvPr id="358435" name="Rectangle 35"/>
            <p:cNvSpPr>
              <a:spLocks noChangeArrowheads="1"/>
            </p:cNvSpPr>
            <p:nvPr/>
          </p:nvSpPr>
          <p:spPr bwMode="auto">
            <a:xfrm>
              <a:off x="1083" y="1731"/>
              <a:ext cx="328"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25</a:t>
              </a:r>
            </a:p>
          </p:txBody>
        </p:sp>
        <p:sp>
          <p:nvSpPr>
            <p:cNvPr id="358436" name="Rectangle 36"/>
            <p:cNvSpPr>
              <a:spLocks noChangeArrowheads="1"/>
            </p:cNvSpPr>
            <p:nvPr/>
          </p:nvSpPr>
          <p:spPr bwMode="auto">
            <a:xfrm>
              <a:off x="1083" y="1491"/>
              <a:ext cx="328"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30</a:t>
              </a:r>
            </a:p>
          </p:txBody>
        </p:sp>
        <p:sp>
          <p:nvSpPr>
            <p:cNvPr id="358437" name="Rectangle 37"/>
            <p:cNvSpPr>
              <a:spLocks noChangeArrowheads="1"/>
            </p:cNvSpPr>
            <p:nvPr/>
          </p:nvSpPr>
          <p:spPr bwMode="auto">
            <a:xfrm>
              <a:off x="1083" y="1251"/>
              <a:ext cx="328"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35</a:t>
              </a:r>
            </a:p>
          </p:txBody>
        </p:sp>
        <p:sp>
          <p:nvSpPr>
            <p:cNvPr id="358438" name="Rectangle 38"/>
            <p:cNvSpPr>
              <a:spLocks noChangeArrowheads="1"/>
            </p:cNvSpPr>
            <p:nvPr/>
          </p:nvSpPr>
          <p:spPr bwMode="auto">
            <a:xfrm>
              <a:off x="1083" y="1011"/>
              <a:ext cx="328" cy="286"/>
            </a:xfrm>
            <a:prstGeom prst="rect">
              <a:avLst/>
            </a:prstGeom>
            <a:noFill/>
            <a:ln w="9525">
              <a:noFill/>
              <a:miter lim="800000"/>
              <a:headEnd/>
              <a:tailEnd/>
            </a:ln>
            <a:effectLst/>
          </p:spPr>
          <p:txBody>
            <a:bodyPr wrap="none" lIns="90488" tIns="44450" rIns="90488" bIns="44450">
              <a:spAutoFit/>
            </a:bodyPr>
            <a:lstStyle/>
            <a:p>
              <a:r>
                <a:rPr lang="en-US">
                  <a:solidFill>
                    <a:srgbClr val="FFFFFF"/>
                  </a:solidFill>
                  <a:latin typeface="Arial" charset="0"/>
                </a:rPr>
                <a:t>40</a:t>
              </a:r>
            </a:p>
          </p:txBody>
        </p:sp>
        <p:sp>
          <p:nvSpPr>
            <p:cNvPr id="358439" name="Rectangle 39"/>
            <p:cNvSpPr>
              <a:spLocks noChangeArrowheads="1"/>
            </p:cNvSpPr>
            <p:nvPr/>
          </p:nvSpPr>
          <p:spPr bwMode="auto">
            <a:xfrm>
              <a:off x="1467" y="3147"/>
              <a:ext cx="2811" cy="190"/>
            </a:xfrm>
            <a:prstGeom prst="rect">
              <a:avLst/>
            </a:prstGeom>
            <a:noFill/>
            <a:ln w="9525">
              <a:noFill/>
              <a:miter lim="800000"/>
              <a:headEnd/>
              <a:tailEnd/>
            </a:ln>
            <a:effectLst/>
          </p:spPr>
          <p:txBody>
            <a:bodyPr wrap="none" lIns="90488" tIns="44450" rIns="90488" bIns="44450">
              <a:spAutoFit/>
            </a:bodyPr>
            <a:lstStyle/>
            <a:p>
              <a:r>
                <a:rPr lang="en-US" sz="1400">
                  <a:solidFill>
                    <a:srgbClr val="FFFFFF"/>
                  </a:solidFill>
                  <a:latin typeface="Arial" charset="0"/>
                </a:rPr>
                <a:t> 1   2    6  13  10 16 19 17 12 16 20 17 13    5  6   2    1</a:t>
              </a:r>
            </a:p>
          </p:txBody>
        </p:sp>
      </p:grpSp>
      <p:sp>
        <p:nvSpPr>
          <p:cNvPr id="358440" name="Rectangle 40"/>
          <p:cNvSpPr>
            <a:spLocks noChangeArrowheads="1"/>
          </p:cNvSpPr>
          <p:nvPr/>
        </p:nvSpPr>
        <p:spPr bwMode="auto">
          <a:xfrm>
            <a:off x="2513013" y="5167313"/>
            <a:ext cx="4046537"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Telephone call duration, min</a:t>
            </a:r>
          </a:p>
        </p:txBody>
      </p:sp>
      <p:sp>
        <p:nvSpPr>
          <p:cNvPr id="358441" name="Rectangle 41"/>
          <p:cNvSpPr>
            <a:spLocks noChangeArrowheads="1"/>
          </p:cNvSpPr>
          <p:nvPr/>
        </p:nvSpPr>
        <p:spPr bwMode="auto">
          <a:xfrm rot="16200000">
            <a:off x="203994" y="3134519"/>
            <a:ext cx="2687638"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Frequency of calls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noFill/>
          <a:ln/>
        </p:spPr>
        <p:txBody>
          <a:bodyPr lIns="90488" tIns="44450" rIns="90488" bIns="44450"/>
          <a:lstStyle/>
          <a:p>
            <a:r>
              <a:rPr lang="en-US" sz="2800" b="1">
                <a:latin typeface="Arial" charset="0"/>
              </a:rPr>
              <a:t>Scatter Diagram</a:t>
            </a:r>
            <a:endParaRPr lang="en-US"/>
          </a:p>
        </p:txBody>
      </p:sp>
      <p:sp>
        <p:nvSpPr>
          <p:cNvPr id="360451" name="Line 3"/>
          <p:cNvSpPr>
            <a:spLocks noChangeShapeType="1"/>
          </p:cNvSpPr>
          <p:nvPr/>
        </p:nvSpPr>
        <p:spPr bwMode="auto">
          <a:xfrm>
            <a:off x="1219200" y="1684338"/>
            <a:ext cx="0" cy="425291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0452" name="Line 4"/>
          <p:cNvSpPr>
            <a:spLocks noChangeShapeType="1"/>
          </p:cNvSpPr>
          <p:nvPr/>
        </p:nvSpPr>
        <p:spPr bwMode="auto">
          <a:xfrm>
            <a:off x="1227138" y="5943600"/>
            <a:ext cx="62341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0453" name="Rectangle 5"/>
          <p:cNvSpPr>
            <a:spLocks noChangeArrowheads="1"/>
          </p:cNvSpPr>
          <p:nvPr/>
        </p:nvSpPr>
        <p:spPr bwMode="auto">
          <a:xfrm>
            <a:off x="2806700" y="3035300"/>
            <a:ext cx="257175" cy="454025"/>
          </a:xfrm>
          <a:prstGeom prst="rect">
            <a:avLst/>
          </a:prstGeom>
          <a:noFill/>
          <a:ln w="9525">
            <a:noFill/>
            <a:miter lim="800000"/>
            <a:headEnd/>
            <a:tailEnd/>
          </a:ln>
          <a:effectLst/>
        </p:spPr>
        <p:txBody>
          <a:bodyPr wrap="none" lIns="90488" tIns="44450" rIns="90488" bIns="44450">
            <a:spAutoFit/>
          </a:bodyPr>
          <a:lstStyle/>
          <a:p>
            <a:r>
              <a:rPr lang="en-US">
                <a:solidFill>
                  <a:schemeClr val="bg2"/>
                </a:solidFill>
              </a:rPr>
              <a:t>.</a:t>
            </a:r>
          </a:p>
        </p:txBody>
      </p:sp>
      <p:sp>
        <p:nvSpPr>
          <p:cNvPr id="360454" name="Oval 6"/>
          <p:cNvSpPr>
            <a:spLocks noChangeArrowheads="1"/>
          </p:cNvSpPr>
          <p:nvPr/>
        </p:nvSpPr>
        <p:spPr bwMode="auto">
          <a:xfrm>
            <a:off x="5949950" y="2368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55" name="Oval 7"/>
          <p:cNvSpPr>
            <a:spLocks noChangeArrowheads="1"/>
          </p:cNvSpPr>
          <p:nvPr/>
        </p:nvSpPr>
        <p:spPr bwMode="auto">
          <a:xfrm>
            <a:off x="2292350" y="5111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56" name="Oval 8"/>
          <p:cNvSpPr>
            <a:spLocks noChangeArrowheads="1"/>
          </p:cNvSpPr>
          <p:nvPr/>
        </p:nvSpPr>
        <p:spPr bwMode="auto">
          <a:xfrm>
            <a:off x="4578350" y="2597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57" name="Oval 9"/>
          <p:cNvSpPr>
            <a:spLocks noChangeArrowheads="1"/>
          </p:cNvSpPr>
          <p:nvPr/>
        </p:nvSpPr>
        <p:spPr bwMode="auto">
          <a:xfrm>
            <a:off x="5568950" y="2063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58" name="Oval 10"/>
          <p:cNvSpPr>
            <a:spLocks noChangeArrowheads="1"/>
          </p:cNvSpPr>
          <p:nvPr/>
        </p:nvSpPr>
        <p:spPr bwMode="auto">
          <a:xfrm>
            <a:off x="4044950" y="3206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59" name="Oval 11"/>
          <p:cNvSpPr>
            <a:spLocks noChangeArrowheads="1"/>
          </p:cNvSpPr>
          <p:nvPr/>
        </p:nvSpPr>
        <p:spPr bwMode="auto">
          <a:xfrm>
            <a:off x="2901950" y="4349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0" name="Oval 12"/>
          <p:cNvSpPr>
            <a:spLocks noChangeArrowheads="1"/>
          </p:cNvSpPr>
          <p:nvPr/>
        </p:nvSpPr>
        <p:spPr bwMode="auto">
          <a:xfrm>
            <a:off x="3206750" y="4044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1" name="Oval 13"/>
          <p:cNvSpPr>
            <a:spLocks noChangeArrowheads="1"/>
          </p:cNvSpPr>
          <p:nvPr/>
        </p:nvSpPr>
        <p:spPr bwMode="auto">
          <a:xfrm>
            <a:off x="3511550" y="3435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2" name="Oval 14"/>
          <p:cNvSpPr>
            <a:spLocks noChangeArrowheads="1"/>
          </p:cNvSpPr>
          <p:nvPr/>
        </p:nvSpPr>
        <p:spPr bwMode="auto">
          <a:xfrm>
            <a:off x="3206750" y="3435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3" name="Oval 15"/>
          <p:cNvSpPr>
            <a:spLocks noChangeArrowheads="1"/>
          </p:cNvSpPr>
          <p:nvPr/>
        </p:nvSpPr>
        <p:spPr bwMode="auto">
          <a:xfrm>
            <a:off x="4959350" y="4044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4" name="Oval 16"/>
          <p:cNvSpPr>
            <a:spLocks noChangeArrowheads="1"/>
          </p:cNvSpPr>
          <p:nvPr/>
        </p:nvSpPr>
        <p:spPr bwMode="auto">
          <a:xfrm>
            <a:off x="3816350" y="3740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5" name="Oval 17"/>
          <p:cNvSpPr>
            <a:spLocks noChangeArrowheads="1"/>
          </p:cNvSpPr>
          <p:nvPr/>
        </p:nvSpPr>
        <p:spPr bwMode="auto">
          <a:xfrm>
            <a:off x="4806950" y="3587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6" name="Oval 18"/>
          <p:cNvSpPr>
            <a:spLocks noChangeArrowheads="1"/>
          </p:cNvSpPr>
          <p:nvPr/>
        </p:nvSpPr>
        <p:spPr bwMode="auto">
          <a:xfrm>
            <a:off x="3130550" y="4654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7" name="Oval 19"/>
          <p:cNvSpPr>
            <a:spLocks noChangeArrowheads="1"/>
          </p:cNvSpPr>
          <p:nvPr/>
        </p:nvSpPr>
        <p:spPr bwMode="auto">
          <a:xfrm>
            <a:off x="4654550" y="3282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8" name="Oval 20"/>
          <p:cNvSpPr>
            <a:spLocks noChangeArrowheads="1"/>
          </p:cNvSpPr>
          <p:nvPr/>
        </p:nvSpPr>
        <p:spPr bwMode="auto">
          <a:xfrm>
            <a:off x="4578350" y="2901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69" name="Oval 21"/>
          <p:cNvSpPr>
            <a:spLocks noChangeArrowheads="1"/>
          </p:cNvSpPr>
          <p:nvPr/>
        </p:nvSpPr>
        <p:spPr bwMode="auto">
          <a:xfrm>
            <a:off x="5035550" y="3206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0" name="Oval 22"/>
          <p:cNvSpPr>
            <a:spLocks noChangeArrowheads="1"/>
          </p:cNvSpPr>
          <p:nvPr/>
        </p:nvSpPr>
        <p:spPr bwMode="auto">
          <a:xfrm>
            <a:off x="4883150" y="2901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1" name="Oval 23"/>
          <p:cNvSpPr>
            <a:spLocks noChangeArrowheads="1"/>
          </p:cNvSpPr>
          <p:nvPr/>
        </p:nvSpPr>
        <p:spPr bwMode="auto">
          <a:xfrm>
            <a:off x="5340350" y="3511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2" name="Oval 24"/>
          <p:cNvSpPr>
            <a:spLocks noChangeArrowheads="1"/>
          </p:cNvSpPr>
          <p:nvPr/>
        </p:nvSpPr>
        <p:spPr bwMode="auto">
          <a:xfrm>
            <a:off x="5187950" y="2978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3" name="Oval 25"/>
          <p:cNvSpPr>
            <a:spLocks noChangeArrowheads="1"/>
          </p:cNvSpPr>
          <p:nvPr/>
        </p:nvSpPr>
        <p:spPr bwMode="auto">
          <a:xfrm>
            <a:off x="5645150" y="2978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4" name="Oval 26"/>
          <p:cNvSpPr>
            <a:spLocks noChangeArrowheads="1"/>
          </p:cNvSpPr>
          <p:nvPr/>
        </p:nvSpPr>
        <p:spPr bwMode="auto">
          <a:xfrm>
            <a:off x="2597150" y="4654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5" name="Oval 27"/>
          <p:cNvSpPr>
            <a:spLocks noChangeArrowheads="1"/>
          </p:cNvSpPr>
          <p:nvPr/>
        </p:nvSpPr>
        <p:spPr bwMode="auto">
          <a:xfrm>
            <a:off x="2292350" y="4273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6" name="Oval 28"/>
          <p:cNvSpPr>
            <a:spLocks noChangeArrowheads="1"/>
          </p:cNvSpPr>
          <p:nvPr/>
        </p:nvSpPr>
        <p:spPr bwMode="auto">
          <a:xfrm>
            <a:off x="5340350" y="2673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7" name="Oval 29"/>
          <p:cNvSpPr>
            <a:spLocks noChangeArrowheads="1"/>
          </p:cNvSpPr>
          <p:nvPr/>
        </p:nvSpPr>
        <p:spPr bwMode="auto">
          <a:xfrm>
            <a:off x="4273550" y="2978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8" name="Oval 30"/>
          <p:cNvSpPr>
            <a:spLocks noChangeArrowheads="1"/>
          </p:cNvSpPr>
          <p:nvPr/>
        </p:nvSpPr>
        <p:spPr bwMode="auto">
          <a:xfrm>
            <a:off x="3282950" y="3816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79" name="Oval 31"/>
          <p:cNvSpPr>
            <a:spLocks noChangeArrowheads="1"/>
          </p:cNvSpPr>
          <p:nvPr/>
        </p:nvSpPr>
        <p:spPr bwMode="auto">
          <a:xfrm>
            <a:off x="2597150" y="4121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0" name="Oval 32"/>
          <p:cNvSpPr>
            <a:spLocks noChangeArrowheads="1"/>
          </p:cNvSpPr>
          <p:nvPr/>
        </p:nvSpPr>
        <p:spPr bwMode="auto">
          <a:xfrm>
            <a:off x="2749550" y="3740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1" name="Oval 33"/>
          <p:cNvSpPr>
            <a:spLocks noChangeArrowheads="1"/>
          </p:cNvSpPr>
          <p:nvPr/>
        </p:nvSpPr>
        <p:spPr bwMode="auto">
          <a:xfrm>
            <a:off x="3054350" y="3892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2" name="Oval 34"/>
          <p:cNvSpPr>
            <a:spLocks noChangeArrowheads="1"/>
          </p:cNvSpPr>
          <p:nvPr/>
        </p:nvSpPr>
        <p:spPr bwMode="auto">
          <a:xfrm>
            <a:off x="4197350" y="3511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3" name="Oval 35"/>
          <p:cNvSpPr>
            <a:spLocks noChangeArrowheads="1"/>
          </p:cNvSpPr>
          <p:nvPr/>
        </p:nvSpPr>
        <p:spPr bwMode="auto">
          <a:xfrm>
            <a:off x="3511550" y="3968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4" name="Oval 36"/>
          <p:cNvSpPr>
            <a:spLocks noChangeArrowheads="1"/>
          </p:cNvSpPr>
          <p:nvPr/>
        </p:nvSpPr>
        <p:spPr bwMode="auto">
          <a:xfrm>
            <a:off x="3282950" y="4425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5" name="Oval 37"/>
          <p:cNvSpPr>
            <a:spLocks noChangeArrowheads="1"/>
          </p:cNvSpPr>
          <p:nvPr/>
        </p:nvSpPr>
        <p:spPr bwMode="auto">
          <a:xfrm>
            <a:off x="4502150" y="3587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6" name="Oval 38"/>
          <p:cNvSpPr>
            <a:spLocks noChangeArrowheads="1"/>
          </p:cNvSpPr>
          <p:nvPr/>
        </p:nvSpPr>
        <p:spPr bwMode="auto">
          <a:xfrm>
            <a:off x="4044950" y="3892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7" name="Oval 39"/>
          <p:cNvSpPr>
            <a:spLocks noChangeArrowheads="1"/>
          </p:cNvSpPr>
          <p:nvPr/>
        </p:nvSpPr>
        <p:spPr bwMode="auto">
          <a:xfrm>
            <a:off x="4349750" y="3816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8" name="Oval 40"/>
          <p:cNvSpPr>
            <a:spLocks noChangeArrowheads="1"/>
          </p:cNvSpPr>
          <p:nvPr/>
        </p:nvSpPr>
        <p:spPr bwMode="auto">
          <a:xfrm>
            <a:off x="4654550" y="3892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89" name="Oval 41"/>
          <p:cNvSpPr>
            <a:spLocks noChangeArrowheads="1"/>
          </p:cNvSpPr>
          <p:nvPr/>
        </p:nvSpPr>
        <p:spPr bwMode="auto">
          <a:xfrm>
            <a:off x="3968750" y="4502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0" name="Oval 42"/>
          <p:cNvSpPr>
            <a:spLocks noChangeArrowheads="1"/>
          </p:cNvSpPr>
          <p:nvPr/>
        </p:nvSpPr>
        <p:spPr bwMode="auto">
          <a:xfrm>
            <a:off x="4654550" y="4425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1" name="Oval 43"/>
          <p:cNvSpPr>
            <a:spLocks noChangeArrowheads="1"/>
          </p:cNvSpPr>
          <p:nvPr/>
        </p:nvSpPr>
        <p:spPr bwMode="auto">
          <a:xfrm>
            <a:off x="5797550" y="2597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2" name="Oval 44"/>
          <p:cNvSpPr>
            <a:spLocks noChangeArrowheads="1"/>
          </p:cNvSpPr>
          <p:nvPr/>
        </p:nvSpPr>
        <p:spPr bwMode="auto">
          <a:xfrm>
            <a:off x="5111750" y="23685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3" name="Oval 45"/>
          <p:cNvSpPr>
            <a:spLocks noChangeArrowheads="1"/>
          </p:cNvSpPr>
          <p:nvPr/>
        </p:nvSpPr>
        <p:spPr bwMode="auto">
          <a:xfrm>
            <a:off x="5645150" y="3282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4" name="Oval 46"/>
          <p:cNvSpPr>
            <a:spLocks noChangeArrowheads="1"/>
          </p:cNvSpPr>
          <p:nvPr/>
        </p:nvSpPr>
        <p:spPr bwMode="auto">
          <a:xfrm>
            <a:off x="1911350" y="5340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5" name="Oval 47"/>
          <p:cNvSpPr>
            <a:spLocks noChangeArrowheads="1"/>
          </p:cNvSpPr>
          <p:nvPr/>
        </p:nvSpPr>
        <p:spPr bwMode="auto">
          <a:xfrm>
            <a:off x="1987550" y="4959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6" name="Oval 48"/>
          <p:cNvSpPr>
            <a:spLocks noChangeArrowheads="1"/>
          </p:cNvSpPr>
          <p:nvPr/>
        </p:nvSpPr>
        <p:spPr bwMode="auto">
          <a:xfrm>
            <a:off x="2292350" y="4578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7" name="Oval 49"/>
          <p:cNvSpPr>
            <a:spLocks noChangeArrowheads="1"/>
          </p:cNvSpPr>
          <p:nvPr/>
        </p:nvSpPr>
        <p:spPr bwMode="auto">
          <a:xfrm>
            <a:off x="4273550" y="4425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8" name="Oval 50"/>
          <p:cNvSpPr>
            <a:spLocks noChangeArrowheads="1"/>
          </p:cNvSpPr>
          <p:nvPr/>
        </p:nvSpPr>
        <p:spPr bwMode="auto">
          <a:xfrm>
            <a:off x="3663950" y="4578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499" name="Oval 51"/>
          <p:cNvSpPr>
            <a:spLocks noChangeArrowheads="1"/>
          </p:cNvSpPr>
          <p:nvPr/>
        </p:nvSpPr>
        <p:spPr bwMode="auto">
          <a:xfrm>
            <a:off x="3663950" y="3054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500" name="Oval 52"/>
          <p:cNvSpPr>
            <a:spLocks noChangeArrowheads="1"/>
          </p:cNvSpPr>
          <p:nvPr/>
        </p:nvSpPr>
        <p:spPr bwMode="auto">
          <a:xfrm>
            <a:off x="4349750" y="40449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501" name="Oval 53"/>
          <p:cNvSpPr>
            <a:spLocks noChangeArrowheads="1"/>
          </p:cNvSpPr>
          <p:nvPr/>
        </p:nvSpPr>
        <p:spPr bwMode="auto">
          <a:xfrm>
            <a:off x="3587750" y="43497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502" name="Oval 54"/>
          <p:cNvSpPr>
            <a:spLocks noChangeArrowheads="1"/>
          </p:cNvSpPr>
          <p:nvPr/>
        </p:nvSpPr>
        <p:spPr bwMode="auto">
          <a:xfrm>
            <a:off x="3968750" y="41973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503" name="Oval 55"/>
          <p:cNvSpPr>
            <a:spLocks noChangeArrowheads="1"/>
          </p:cNvSpPr>
          <p:nvPr/>
        </p:nvSpPr>
        <p:spPr bwMode="auto">
          <a:xfrm>
            <a:off x="2901950" y="4883150"/>
            <a:ext cx="63500" cy="63500"/>
          </a:xfrm>
          <a:prstGeom prst="ellipse">
            <a:avLst/>
          </a:prstGeom>
          <a:solidFill>
            <a:schemeClr val="accent1"/>
          </a:solidFill>
          <a:ln w="12700">
            <a:solidFill>
              <a:schemeClr val="tx1"/>
            </a:solidFill>
            <a:round/>
            <a:headEnd/>
            <a:tailEnd/>
          </a:ln>
          <a:effectLst/>
        </p:spPr>
        <p:txBody>
          <a:bodyPr wrap="none" anchor="ctr"/>
          <a:lstStyle/>
          <a:p>
            <a:endParaRPr lang="cs-CZ"/>
          </a:p>
        </p:txBody>
      </p:sp>
      <p:sp>
        <p:nvSpPr>
          <p:cNvPr id="360504" name="Rectangle 56"/>
          <p:cNvSpPr>
            <a:spLocks noChangeArrowheads="1"/>
          </p:cNvSpPr>
          <p:nvPr/>
        </p:nvSpPr>
        <p:spPr bwMode="auto">
          <a:xfrm>
            <a:off x="2855913" y="6264275"/>
            <a:ext cx="2568575"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Rotor speed, rpm</a:t>
            </a:r>
          </a:p>
        </p:txBody>
      </p:sp>
      <p:sp>
        <p:nvSpPr>
          <p:cNvPr id="360505" name="Rectangle 57"/>
          <p:cNvSpPr>
            <a:spLocks noChangeArrowheads="1"/>
          </p:cNvSpPr>
          <p:nvPr/>
        </p:nvSpPr>
        <p:spPr bwMode="auto">
          <a:xfrm rot="16200000">
            <a:off x="-477043" y="3217069"/>
            <a:ext cx="2398712"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Number of tears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685800" y="447675"/>
            <a:ext cx="7772400" cy="622300"/>
          </a:xfrm>
          <a:noFill/>
          <a:ln/>
        </p:spPr>
        <p:txBody>
          <a:bodyPr lIns="90488" tIns="44450" rIns="90488" bIns="44450"/>
          <a:lstStyle/>
          <a:p>
            <a:r>
              <a:rPr lang="en-US" sz="2800" b="1">
                <a:latin typeface="Arial" charset="0"/>
              </a:rPr>
              <a:t>Control Chart</a:t>
            </a:r>
            <a:endParaRPr lang="en-US"/>
          </a:p>
        </p:txBody>
      </p:sp>
      <p:sp>
        <p:nvSpPr>
          <p:cNvPr id="362499" name="Rectangle 3"/>
          <p:cNvSpPr>
            <a:spLocks noChangeArrowheads="1"/>
          </p:cNvSpPr>
          <p:nvPr/>
        </p:nvSpPr>
        <p:spPr bwMode="auto">
          <a:xfrm>
            <a:off x="1898650" y="1762125"/>
            <a:ext cx="5819775" cy="3668713"/>
          </a:xfrm>
          <a:prstGeom prst="rect">
            <a:avLst/>
          </a:prstGeom>
          <a:noFill/>
          <a:ln w="12700">
            <a:solidFill>
              <a:schemeClr val="tx1"/>
            </a:solidFill>
            <a:miter lim="800000"/>
            <a:headEnd/>
            <a:tailEnd/>
          </a:ln>
          <a:effectLst/>
        </p:spPr>
        <p:txBody>
          <a:bodyPr wrap="none" anchor="ctr"/>
          <a:lstStyle/>
          <a:p>
            <a:endParaRPr lang="cs-CZ"/>
          </a:p>
        </p:txBody>
      </p:sp>
      <p:sp>
        <p:nvSpPr>
          <p:cNvPr id="362500" name="Rectangle 4"/>
          <p:cNvSpPr>
            <a:spLocks noChangeArrowheads="1"/>
          </p:cNvSpPr>
          <p:nvPr/>
        </p:nvSpPr>
        <p:spPr bwMode="auto">
          <a:xfrm>
            <a:off x="1446213" y="2498725"/>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18</a:t>
            </a:r>
          </a:p>
        </p:txBody>
      </p:sp>
      <p:sp>
        <p:nvSpPr>
          <p:cNvPr id="362501" name="Rectangle 5"/>
          <p:cNvSpPr>
            <a:spLocks noChangeArrowheads="1"/>
          </p:cNvSpPr>
          <p:nvPr/>
        </p:nvSpPr>
        <p:spPr bwMode="auto">
          <a:xfrm>
            <a:off x="1446213" y="3616325"/>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12</a:t>
            </a:r>
          </a:p>
        </p:txBody>
      </p:sp>
      <p:sp>
        <p:nvSpPr>
          <p:cNvPr id="362502" name="Rectangle 6"/>
          <p:cNvSpPr>
            <a:spLocks noChangeArrowheads="1"/>
          </p:cNvSpPr>
          <p:nvPr/>
        </p:nvSpPr>
        <p:spPr bwMode="auto">
          <a:xfrm>
            <a:off x="1528763" y="4684713"/>
            <a:ext cx="382587"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6</a:t>
            </a:r>
          </a:p>
        </p:txBody>
      </p:sp>
      <p:sp>
        <p:nvSpPr>
          <p:cNvPr id="362503" name="Line 7"/>
          <p:cNvSpPr>
            <a:spLocks noChangeShapeType="1"/>
          </p:cNvSpPr>
          <p:nvPr/>
        </p:nvSpPr>
        <p:spPr bwMode="auto">
          <a:xfrm flipV="1">
            <a:off x="1887538" y="1125538"/>
            <a:ext cx="4762" cy="475932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04" name="Line 8"/>
          <p:cNvSpPr>
            <a:spLocks noChangeShapeType="1"/>
          </p:cNvSpPr>
          <p:nvPr/>
        </p:nvSpPr>
        <p:spPr bwMode="auto">
          <a:xfrm>
            <a:off x="1893888" y="4872038"/>
            <a:ext cx="2317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05" name="Line 9"/>
          <p:cNvSpPr>
            <a:spLocks noChangeShapeType="1"/>
          </p:cNvSpPr>
          <p:nvPr/>
        </p:nvSpPr>
        <p:spPr bwMode="auto">
          <a:xfrm>
            <a:off x="1893888" y="3798888"/>
            <a:ext cx="2317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06" name="Line 10"/>
          <p:cNvSpPr>
            <a:spLocks noChangeShapeType="1"/>
          </p:cNvSpPr>
          <p:nvPr/>
        </p:nvSpPr>
        <p:spPr bwMode="auto">
          <a:xfrm>
            <a:off x="1893888" y="2725738"/>
            <a:ext cx="2317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07" name="Line 11"/>
          <p:cNvSpPr>
            <a:spLocks noChangeShapeType="1"/>
          </p:cNvSpPr>
          <p:nvPr/>
        </p:nvSpPr>
        <p:spPr bwMode="auto">
          <a:xfrm>
            <a:off x="1893888" y="1651000"/>
            <a:ext cx="2317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08" name="Line 12"/>
          <p:cNvSpPr>
            <a:spLocks noChangeShapeType="1"/>
          </p:cNvSpPr>
          <p:nvPr/>
        </p:nvSpPr>
        <p:spPr bwMode="auto">
          <a:xfrm>
            <a:off x="1893888" y="5365750"/>
            <a:ext cx="2317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09" name="Line 13"/>
          <p:cNvSpPr>
            <a:spLocks noChangeShapeType="1"/>
          </p:cNvSpPr>
          <p:nvPr/>
        </p:nvSpPr>
        <p:spPr bwMode="auto">
          <a:xfrm>
            <a:off x="1909763" y="4297363"/>
            <a:ext cx="2333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10" name="Line 14"/>
          <p:cNvSpPr>
            <a:spLocks noChangeShapeType="1"/>
          </p:cNvSpPr>
          <p:nvPr/>
        </p:nvSpPr>
        <p:spPr bwMode="auto">
          <a:xfrm>
            <a:off x="1909763" y="3278188"/>
            <a:ext cx="2333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11" name="Line 15"/>
          <p:cNvSpPr>
            <a:spLocks noChangeShapeType="1"/>
          </p:cNvSpPr>
          <p:nvPr/>
        </p:nvSpPr>
        <p:spPr bwMode="auto">
          <a:xfrm>
            <a:off x="1909763" y="2178050"/>
            <a:ext cx="23336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12" name="Rectangle 16"/>
          <p:cNvSpPr>
            <a:spLocks noChangeArrowheads="1"/>
          </p:cNvSpPr>
          <p:nvPr/>
        </p:nvSpPr>
        <p:spPr bwMode="auto">
          <a:xfrm>
            <a:off x="1528763" y="5194300"/>
            <a:ext cx="382587"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3</a:t>
            </a:r>
          </a:p>
        </p:txBody>
      </p:sp>
      <p:sp>
        <p:nvSpPr>
          <p:cNvPr id="362513" name="Rectangle 17"/>
          <p:cNvSpPr>
            <a:spLocks noChangeArrowheads="1"/>
          </p:cNvSpPr>
          <p:nvPr/>
        </p:nvSpPr>
        <p:spPr bwMode="auto">
          <a:xfrm>
            <a:off x="1528763" y="4119563"/>
            <a:ext cx="382587"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9</a:t>
            </a:r>
          </a:p>
        </p:txBody>
      </p:sp>
      <p:sp>
        <p:nvSpPr>
          <p:cNvPr id="362514" name="Rectangle 18"/>
          <p:cNvSpPr>
            <a:spLocks noChangeArrowheads="1"/>
          </p:cNvSpPr>
          <p:nvPr/>
        </p:nvSpPr>
        <p:spPr bwMode="auto">
          <a:xfrm>
            <a:off x="1428750" y="3074988"/>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15</a:t>
            </a:r>
          </a:p>
        </p:txBody>
      </p:sp>
      <p:sp>
        <p:nvSpPr>
          <p:cNvPr id="362515" name="Rectangle 19"/>
          <p:cNvSpPr>
            <a:spLocks noChangeArrowheads="1"/>
          </p:cNvSpPr>
          <p:nvPr/>
        </p:nvSpPr>
        <p:spPr bwMode="auto">
          <a:xfrm>
            <a:off x="1428750" y="1973263"/>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21</a:t>
            </a:r>
          </a:p>
        </p:txBody>
      </p:sp>
      <p:sp>
        <p:nvSpPr>
          <p:cNvPr id="362516" name="Line 20"/>
          <p:cNvSpPr>
            <a:spLocks noChangeShapeType="1"/>
          </p:cNvSpPr>
          <p:nvPr/>
        </p:nvSpPr>
        <p:spPr bwMode="auto">
          <a:xfrm>
            <a:off x="1916113" y="1125538"/>
            <a:ext cx="2317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17" name="Rectangle 21"/>
          <p:cNvSpPr>
            <a:spLocks noChangeArrowheads="1"/>
          </p:cNvSpPr>
          <p:nvPr/>
        </p:nvSpPr>
        <p:spPr bwMode="auto">
          <a:xfrm>
            <a:off x="1446213" y="1447800"/>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24</a:t>
            </a:r>
          </a:p>
        </p:txBody>
      </p:sp>
      <p:sp>
        <p:nvSpPr>
          <p:cNvPr id="362518" name="Rectangle 22"/>
          <p:cNvSpPr>
            <a:spLocks noChangeArrowheads="1"/>
          </p:cNvSpPr>
          <p:nvPr/>
        </p:nvSpPr>
        <p:spPr bwMode="auto">
          <a:xfrm>
            <a:off x="1446213" y="954088"/>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27</a:t>
            </a:r>
          </a:p>
        </p:txBody>
      </p:sp>
      <p:sp>
        <p:nvSpPr>
          <p:cNvPr id="362519" name="Line 23"/>
          <p:cNvSpPr>
            <a:spLocks noChangeShapeType="1"/>
          </p:cNvSpPr>
          <p:nvPr/>
        </p:nvSpPr>
        <p:spPr bwMode="auto">
          <a:xfrm>
            <a:off x="1900238" y="5859463"/>
            <a:ext cx="5807075" cy="47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0" name="Line 24"/>
          <p:cNvSpPr>
            <a:spLocks noChangeShapeType="1"/>
          </p:cNvSpPr>
          <p:nvPr/>
        </p:nvSpPr>
        <p:spPr bwMode="auto">
          <a:xfrm flipV="1">
            <a:off x="3281363" y="5605463"/>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1" name="Line 25"/>
          <p:cNvSpPr>
            <a:spLocks noChangeShapeType="1"/>
          </p:cNvSpPr>
          <p:nvPr/>
        </p:nvSpPr>
        <p:spPr bwMode="auto">
          <a:xfrm flipV="1">
            <a:off x="4760913" y="5605463"/>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2" name="Line 26"/>
          <p:cNvSpPr>
            <a:spLocks noChangeShapeType="1"/>
          </p:cNvSpPr>
          <p:nvPr/>
        </p:nvSpPr>
        <p:spPr bwMode="auto">
          <a:xfrm flipV="1">
            <a:off x="6240463" y="5605463"/>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3" name="Line 27"/>
          <p:cNvSpPr>
            <a:spLocks noChangeShapeType="1"/>
          </p:cNvSpPr>
          <p:nvPr/>
        </p:nvSpPr>
        <p:spPr bwMode="auto">
          <a:xfrm flipV="1">
            <a:off x="7721600" y="5605463"/>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4" name="Line 28"/>
          <p:cNvSpPr>
            <a:spLocks noChangeShapeType="1"/>
          </p:cNvSpPr>
          <p:nvPr/>
        </p:nvSpPr>
        <p:spPr bwMode="auto">
          <a:xfrm flipV="1">
            <a:off x="2601913" y="5605463"/>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5" name="Line 29"/>
          <p:cNvSpPr>
            <a:spLocks noChangeShapeType="1"/>
          </p:cNvSpPr>
          <p:nvPr/>
        </p:nvSpPr>
        <p:spPr bwMode="auto">
          <a:xfrm flipV="1">
            <a:off x="4073525" y="5589588"/>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6" name="Line 30"/>
          <p:cNvSpPr>
            <a:spLocks noChangeShapeType="1"/>
          </p:cNvSpPr>
          <p:nvPr/>
        </p:nvSpPr>
        <p:spPr bwMode="auto">
          <a:xfrm flipV="1">
            <a:off x="5478463" y="5589588"/>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7" name="Line 31"/>
          <p:cNvSpPr>
            <a:spLocks noChangeShapeType="1"/>
          </p:cNvSpPr>
          <p:nvPr/>
        </p:nvSpPr>
        <p:spPr bwMode="auto">
          <a:xfrm flipV="1">
            <a:off x="6996113" y="5589588"/>
            <a:ext cx="0"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28" name="Rectangle 32"/>
          <p:cNvSpPr>
            <a:spLocks noChangeArrowheads="1"/>
          </p:cNvSpPr>
          <p:nvPr/>
        </p:nvSpPr>
        <p:spPr bwMode="auto">
          <a:xfrm>
            <a:off x="2392363" y="5870575"/>
            <a:ext cx="382587"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2</a:t>
            </a:r>
          </a:p>
        </p:txBody>
      </p:sp>
      <p:sp>
        <p:nvSpPr>
          <p:cNvPr id="362529" name="Rectangle 33"/>
          <p:cNvSpPr>
            <a:spLocks noChangeArrowheads="1"/>
          </p:cNvSpPr>
          <p:nvPr/>
        </p:nvSpPr>
        <p:spPr bwMode="auto">
          <a:xfrm>
            <a:off x="3071813" y="5870575"/>
            <a:ext cx="382587"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4</a:t>
            </a:r>
          </a:p>
        </p:txBody>
      </p:sp>
      <p:sp>
        <p:nvSpPr>
          <p:cNvPr id="362530" name="Rectangle 34"/>
          <p:cNvSpPr>
            <a:spLocks noChangeArrowheads="1"/>
          </p:cNvSpPr>
          <p:nvPr/>
        </p:nvSpPr>
        <p:spPr bwMode="auto">
          <a:xfrm>
            <a:off x="3867150" y="5870575"/>
            <a:ext cx="382588"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6</a:t>
            </a:r>
          </a:p>
        </p:txBody>
      </p:sp>
      <p:sp>
        <p:nvSpPr>
          <p:cNvPr id="362531" name="Rectangle 35"/>
          <p:cNvSpPr>
            <a:spLocks noChangeArrowheads="1"/>
          </p:cNvSpPr>
          <p:nvPr/>
        </p:nvSpPr>
        <p:spPr bwMode="auto">
          <a:xfrm>
            <a:off x="4567238" y="5870575"/>
            <a:ext cx="382587"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8</a:t>
            </a:r>
          </a:p>
        </p:txBody>
      </p:sp>
      <p:sp>
        <p:nvSpPr>
          <p:cNvPr id="362532" name="Rectangle 36"/>
          <p:cNvSpPr>
            <a:spLocks noChangeArrowheads="1"/>
          </p:cNvSpPr>
          <p:nvPr/>
        </p:nvSpPr>
        <p:spPr bwMode="auto">
          <a:xfrm>
            <a:off x="5186363" y="5870575"/>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10</a:t>
            </a:r>
          </a:p>
        </p:txBody>
      </p:sp>
      <p:sp>
        <p:nvSpPr>
          <p:cNvPr id="362533" name="Rectangle 37"/>
          <p:cNvSpPr>
            <a:spLocks noChangeArrowheads="1"/>
          </p:cNvSpPr>
          <p:nvPr/>
        </p:nvSpPr>
        <p:spPr bwMode="auto">
          <a:xfrm>
            <a:off x="5935663" y="5870575"/>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12</a:t>
            </a:r>
          </a:p>
        </p:txBody>
      </p:sp>
      <p:sp>
        <p:nvSpPr>
          <p:cNvPr id="362534" name="Rectangle 38"/>
          <p:cNvSpPr>
            <a:spLocks noChangeArrowheads="1"/>
          </p:cNvSpPr>
          <p:nvPr/>
        </p:nvSpPr>
        <p:spPr bwMode="auto">
          <a:xfrm>
            <a:off x="6705600" y="5870575"/>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14</a:t>
            </a:r>
          </a:p>
        </p:txBody>
      </p:sp>
      <p:sp>
        <p:nvSpPr>
          <p:cNvPr id="362535" name="Rectangle 39"/>
          <p:cNvSpPr>
            <a:spLocks noChangeArrowheads="1"/>
          </p:cNvSpPr>
          <p:nvPr/>
        </p:nvSpPr>
        <p:spPr bwMode="auto">
          <a:xfrm>
            <a:off x="7451725" y="5870575"/>
            <a:ext cx="552450"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16</a:t>
            </a:r>
          </a:p>
        </p:txBody>
      </p:sp>
      <p:sp>
        <p:nvSpPr>
          <p:cNvPr id="362536" name="Line 40"/>
          <p:cNvSpPr>
            <a:spLocks noChangeShapeType="1"/>
          </p:cNvSpPr>
          <p:nvPr/>
        </p:nvSpPr>
        <p:spPr bwMode="auto">
          <a:xfrm flipV="1">
            <a:off x="2909888" y="5665788"/>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37" name="Line 41"/>
          <p:cNvSpPr>
            <a:spLocks noChangeShapeType="1"/>
          </p:cNvSpPr>
          <p:nvPr/>
        </p:nvSpPr>
        <p:spPr bwMode="auto">
          <a:xfrm flipV="1">
            <a:off x="4391025" y="5665788"/>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38" name="Line 42"/>
          <p:cNvSpPr>
            <a:spLocks noChangeShapeType="1"/>
          </p:cNvSpPr>
          <p:nvPr/>
        </p:nvSpPr>
        <p:spPr bwMode="auto">
          <a:xfrm flipV="1">
            <a:off x="5872163" y="5665788"/>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39" name="Line 43"/>
          <p:cNvSpPr>
            <a:spLocks noChangeShapeType="1"/>
          </p:cNvSpPr>
          <p:nvPr/>
        </p:nvSpPr>
        <p:spPr bwMode="auto">
          <a:xfrm flipV="1">
            <a:off x="7350125" y="5665788"/>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40" name="Line 44"/>
          <p:cNvSpPr>
            <a:spLocks noChangeShapeType="1"/>
          </p:cNvSpPr>
          <p:nvPr/>
        </p:nvSpPr>
        <p:spPr bwMode="auto">
          <a:xfrm flipV="1">
            <a:off x="2230438" y="5665788"/>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41" name="Line 45"/>
          <p:cNvSpPr>
            <a:spLocks noChangeShapeType="1"/>
          </p:cNvSpPr>
          <p:nvPr/>
        </p:nvSpPr>
        <p:spPr bwMode="auto">
          <a:xfrm flipV="1">
            <a:off x="3705225" y="5665788"/>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42" name="Line 46"/>
          <p:cNvSpPr>
            <a:spLocks noChangeShapeType="1"/>
          </p:cNvSpPr>
          <p:nvPr/>
        </p:nvSpPr>
        <p:spPr bwMode="auto">
          <a:xfrm flipV="1">
            <a:off x="5108575" y="5681663"/>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43" name="Line 47"/>
          <p:cNvSpPr>
            <a:spLocks noChangeShapeType="1"/>
          </p:cNvSpPr>
          <p:nvPr/>
        </p:nvSpPr>
        <p:spPr bwMode="auto">
          <a:xfrm flipV="1">
            <a:off x="6626225" y="5681663"/>
            <a:ext cx="0" cy="19526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44" name="Line 48"/>
          <p:cNvSpPr>
            <a:spLocks noChangeShapeType="1"/>
          </p:cNvSpPr>
          <p:nvPr/>
        </p:nvSpPr>
        <p:spPr bwMode="auto">
          <a:xfrm>
            <a:off x="1900238" y="3644900"/>
            <a:ext cx="5807075"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362545" name="Oval 49"/>
          <p:cNvSpPr>
            <a:spLocks noChangeArrowheads="1"/>
          </p:cNvSpPr>
          <p:nvPr/>
        </p:nvSpPr>
        <p:spPr bwMode="auto">
          <a:xfrm>
            <a:off x="2157413" y="3736975"/>
            <a:ext cx="160337" cy="112713"/>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46" name="Oval 50"/>
          <p:cNvSpPr>
            <a:spLocks noChangeArrowheads="1"/>
          </p:cNvSpPr>
          <p:nvPr/>
        </p:nvSpPr>
        <p:spPr bwMode="auto">
          <a:xfrm>
            <a:off x="2519363" y="4460875"/>
            <a:ext cx="160337"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47" name="Oval 51"/>
          <p:cNvSpPr>
            <a:spLocks noChangeArrowheads="1"/>
          </p:cNvSpPr>
          <p:nvPr/>
        </p:nvSpPr>
        <p:spPr bwMode="auto">
          <a:xfrm>
            <a:off x="2830513" y="3079750"/>
            <a:ext cx="161925" cy="112713"/>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48" name="Oval 52"/>
          <p:cNvSpPr>
            <a:spLocks noChangeArrowheads="1"/>
          </p:cNvSpPr>
          <p:nvPr/>
        </p:nvSpPr>
        <p:spPr bwMode="auto">
          <a:xfrm>
            <a:off x="3208338" y="3392488"/>
            <a:ext cx="161925"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49" name="Oval 53"/>
          <p:cNvSpPr>
            <a:spLocks noChangeArrowheads="1"/>
          </p:cNvSpPr>
          <p:nvPr/>
        </p:nvSpPr>
        <p:spPr bwMode="auto">
          <a:xfrm>
            <a:off x="3619500" y="4132263"/>
            <a:ext cx="160338"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0" name="Oval 54"/>
          <p:cNvSpPr>
            <a:spLocks noChangeArrowheads="1"/>
          </p:cNvSpPr>
          <p:nvPr/>
        </p:nvSpPr>
        <p:spPr bwMode="auto">
          <a:xfrm>
            <a:off x="3997325" y="3917950"/>
            <a:ext cx="160338" cy="112713"/>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1" name="Oval 55"/>
          <p:cNvSpPr>
            <a:spLocks noChangeArrowheads="1"/>
          </p:cNvSpPr>
          <p:nvPr/>
        </p:nvSpPr>
        <p:spPr bwMode="auto">
          <a:xfrm>
            <a:off x="4310063" y="4264025"/>
            <a:ext cx="160337"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2" name="Oval 56"/>
          <p:cNvSpPr>
            <a:spLocks noChangeArrowheads="1"/>
          </p:cNvSpPr>
          <p:nvPr/>
        </p:nvSpPr>
        <p:spPr bwMode="auto">
          <a:xfrm>
            <a:off x="4687888" y="3278188"/>
            <a:ext cx="160337"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3" name="Oval 57"/>
          <p:cNvSpPr>
            <a:spLocks noChangeArrowheads="1"/>
          </p:cNvSpPr>
          <p:nvPr/>
        </p:nvSpPr>
        <p:spPr bwMode="auto">
          <a:xfrm>
            <a:off x="5032375" y="3425825"/>
            <a:ext cx="161925"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4" name="Oval 58"/>
          <p:cNvSpPr>
            <a:spLocks noChangeArrowheads="1"/>
          </p:cNvSpPr>
          <p:nvPr/>
        </p:nvSpPr>
        <p:spPr bwMode="auto">
          <a:xfrm>
            <a:off x="5394325" y="3179763"/>
            <a:ext cx="160338"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5" name="Oval 59"/>
          <p:cNvSpPr>
            <a:spLocks noChangeArrowheads="1"/>
          </p:cNvSpPr>
          <p:nvPr/>
        </p:nvSpPr>
        <p:spPr bwMode="auto">
          <a:xfrm>
            <a:off x="5788025" y="3736975"/>
            <a:ext cx="161925" cy="112713"/>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6" name="Oval 60"/>
          <p:cNvSpPr>
            <a:spLocks noChangeArrowheads="1"/>
          </p:cNvSpPr>
          <p:nvPr/>
        </p:nvSpPr>
        <p:spPr bwMode="auto">
          <a:xfrm>
            <a:off x="6165850" y="4246563"/>
            <a:ext cx="161925" cy="112712"/>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7" name="Oval 61"/>
          <p:cNvSpPr>
            <a:spLocks noChangeArrowheads="1"/>
          </p:cNvSpPr>
          <p:nvPr/>
        </p:nvSpPr>
        <p:spPr bwMode="auto">
          <a:xfrm>
            <a:off x="6545263" y="3343275"/>
            <a:ext cx="160337"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8" name="Oval 62"/>
          <p:cNvSpPr>
            <a:spLocks noChangeArrowheads="1"/>
          </p:cNvSpPr>
          <p:nvPr/>
        </p:nvSpPr>
        <p:spPr bwMode="auto">
          <a:xfrm>
            <a:off x="6923088" y="2719388"/>
            <a:ext cx="160337" cy="111125"/>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59" name="Oval 63"/>
          <p:cNvSpPr>
            <a:spLocks noChangeArrowheads="1"/>
          </p:cNvSpPr>
          <p:nvPr/>
        </p:nvSpPr>
        <p:spPr bwMode="auto">
          <a:xfrm>
            <a:off x="7315200" y="3124200"/>
            <a:ext cx="123825" cy="76200"/>
          </a:xfrm>
          <a:prstGeom prst="ellipse">
            <a:avLst/>
          </a:prstGeom>
          <a:solidFill>
            <a:schemeClr val="tx1"/>
          </a:solidFill>
          <a:ln w="12700">
            <a:solidFill>
              <a:schemeClr val="tx1"/>
            </a:solidFill>
            <a:round/>
            <a:headEnd/>
            <a:tailEnd/>
          </a:ln>
          <a:effectLst/>
        </p:spPr>
        <p:txBody>
          <a:bodyPr wrap="none" anchor="ctr"/>
          <a:lstStyle/>
          <a:p>
            <a:endParaRPr lang="cs-CZ"/>
          </a:p>
        </p:txBody>
      </p:sp>
      <p:sp>
        <p:nvSpPr>
          <p:cNvPr id="362560" name="Line 64"/>
          <p:cNvSpPr>
            <a:spLocks noChangeShapeType="1"/>
          </p:cNvSpPr>
          <p:nvPr/>
        </p:nvSpPr>
        <p:spPr bwMode="auto">
          <a:xfrm>
            <a:off x="2287588" y="3887788"/>
            <a:ext cx="346075" cy="69215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61" name="Line 65"/>
          <p:cNvSpPr>
            <a:spLocks noChangeShapeType="1"/>
          </p:cNvSpPr>
          <p:nvPr/>
        </p:nvSpPr>
        <p:spPr bwMode="auto">
          <a:xfrm flipV="1">
            <a:off x="2622550" y="3148013"/>
            <a:ext cx="265113" cy="1341437"/>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62" name="Line 66"/>
          <p:cNvSpPr>
            <a:spLocks noChangeShapeType="1"/>
          </p:cNvSpPr>
          <p:nvPr/>
        </p:nvSpPr>
        <p:spPr bwMode="auto">
          <a:xfrm>
            <a:off x="2973388" y="3201988"/>
            <a:ext cx="363537" cy="33020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63" name="Line 67"/>
          <p:cNvSpPr>
            <a:spLocks noChangeShapeType="1"/>
          </p:cNvSpPr>
          <p:nvPr/>
        </p:nvSpPr>
        <p:spPr bwMode="auto">
          <a:xfrm>
            <a:off x="3354388" y="3506788"/>
            <a:ext cx="431800" cy="750887"/>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64" name="Line 68"/>
          <p:cNvSpPr>
            <a:spLocks noChangeShapeType="1"/>
          </p:cNvSpPr>
          <p:nvPr/>
        </p:nvSpPr>
        <p:spPr bwMode="auto">
          <a:xfrm flipV="1">
            <a:off x="3733800" y="3962400"/>
            <a:ext cx="396875" cy="257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65" name="Freeform 69"/>
          <p:cNvSpPr>
            <a:spLocks/>
          </p:cNvSpPr>
          <p:nvPr/>
        </p:nvSpPr>
        <p:spPr bwMode="auto">
          <a:xfrm>
            <a:off x="4038600" y="2743200"/>
            <a:ext cx="3287713" cy="1563688"/>
          </a:xfrm>
          <a:custGeom>
            <a:avLst/>
            <a:gdLst/>
            <a:ahLst/>
            <a:cxnLst>
              <a:cxn ang="0">
                <a:pos x="0" y="766"/>
              </a:cxn>
              <a:cxn ang="0">
                <a:pos x="217" y="984"/>
              </a:cxn>
              <a:cxn ang="0">
                <a:pos x="435" y="363"/>
              </a:cxn>
              <a:cxn ang="0">
                <a:pos x="652" y="466"/>
              </a:cxn>
              <a:cxn ang="0">
                <a:pos x="890" y="300"/>
              </a:cxn>
              <a:cxn ang="0">
                <a:pos x="1128" y="653"/>
              </a:cxn>
              <a:cxn ang="0">
                <a:pos x="1377" y="974"/>
              </a:cxn>
              <a:cxn ang="0">
                <a:pos x="1604" y="414"/>
              </a:cxn>
              <a:cxn ang="0">
                <a:pos x="1842" y="0"/>
              </a:cxn>
              <a:cxn ang="0">
                <a:pos x="2070" y="280"/>
              </a:cxn>
            </a:cxnLst>
            <a:rect l="0" t="0" r="r" b="b"/>
            <a:pathLst>
              <a:path w="2071" h="985">
                <a:moveTo>
                  <a:pt x="0" y="766"/>
                </a:moveTo>
                <a:lnTo>
                  <a:pt x="217" y="984"/>
                </a:lnTo>
                <a:lnTo>
                  <a:pt x="435" y="363"/>
                </a:lnTo>
                <a:lnTo>
                  <a:pt x="652" y="466"/>
                </a:lnTo>
                <a:lnTo>
                  <a:pt x="890" y="300"/>
                </a:lnTo>
                <a:lnTo>
                  <a:pt x="1128" y="653"/>
                </a:lnTo>
                <a:lnTo>
                  <a:pt x="1377" y="974"/>
                </a:lnTo>
                <a:lnTo>
                  <a:pt x="1604" y="414"/>
                </a:lnTo>
                <a:lnTo>
                  <a:pt x="1842" y="0"/>
                </a:lnTo>
                <a:lnTo>
                  <a:pt x="2070" y="280"/>
                </a:lnTo>
              </a:path>
            </a:pathLst>
          </a:custGeom>
          <a:noFill/>
          <a:ln w="12700" cap="rnd" cmpd="sng">
            <a:solidFill>
              <a:schemeClr val="tx1"/>
            </a:solidFill>
            <a:prstDash val="solid"/>
            <a:round/>
            <a:headEnd type="none" w="sm" len="sm"/>
            <a:tailEnd type="none" w="sm" len="sm"/>
          </a:ln>
          <a:effectLst/>
        </p:spPr>
        <p:txBody>
          <a:bodyPr/>
          <a:lstStyle/>
          <a:p>
            <a:endParaRPr lang="cs-CZ"/>
          </a:p>
        </p:txBody>
      </p:sp>
      <p:sp>
        <p:nvSpPr>
          <p:cNvPr id="362566" name="Rectangle 70"/>
          <p:cNvSpPr>
            <a:spLocks noChangeArrowheads="1"/>
          </p:cNvSpPr>
          <p:nvPr/>
        </p:nvSpPr>
        <p:spPr bwMode="auto">
          <a:xfrm>
            <a:off x="4116388" y="6211888"/>
            <a:ext cx="2090737" cy="425450"/>
          </a:xfrm>
          <a:prstGeom prst="rect">
            <a:avLst/>
          </a:prstGeom>
          <a:noFill/>
          <a:ln w="9525">
            <a:noFill/>
            <a:miter lim="800000"/>
            <a:headEnd/>
            <a:tailEnd/>
          </a:ln>
          <a:effectLst/>
        </p:spPr>
        <p:txBody>
          <a:bodyPr wrap="none" lIns="106362" tIns="52388" rIns="106362" bIns="52388">
            <a:spAutoFit/>
          </a:bodyPr>
          <a:lstStyle/>
          <a:p>
            <a:pPr algn="ctr" defTabSz="1208088"/>
            <a:r>
              <a:rPr lang="en-US" sz="2100">
                <a:latin typeface="Arial" charset="0"/>
              </a:rPr>
              <a:t>Sample number</a:t>
            </a:r>
          </a:p>
        </p:txBody>
      </p:sp>
      <p:sp>
        <p:nvSpPr>
          <p:cNvPr id="362567" name="Rectangle 71"/>
          <p:cNvSpPr>
            <a:spLocks noChangeArrowheads="1"/>
          </p:cNvSpPr>
          <p:nvPr/>
        </p:nvSpPr>
        <p:spPr bwMode="auto">
          <a:xfrm rot="16200000">
            <a:off x="-194468" y="3255169"/>
            <a:ext cx="2703512" cy="469900"/>
          </a:xfrm>
          <a:prstGeom prst="rect">
            <a:avLst/>
          </a:prstGeom>
          <a:noFill/>
          <a:ln w="9525">
            <a:noFill/>
            <a:miter lim="800000"/>
            <a:headEnd/>
            <a:tailEnd/>
          </a:ln>
          <a:effectLst/>
        </p:spPr>
        <p:txBody>
          <a:bodyPr wrap="none" lIns="106362" tIns="52388" rIns="106362" bIns="52388">
            <a:spAutoFit/>
          </a:bodyPr>
          <a:lstStyle/>
          <a:p>
            <a:pPr algn="ctr" defTabSz="1208088"/>
            <a:r>
              <a:rPr lang="en-US">
                <a:latin typeface="Arial" charset="0"/>
              </a:rPr>
              <a:t>Number of defects</a:t>
            </a:r>
          </a:p>
        </p:txBody>
      </p:sp>
      <p:sp>
        <p:nvSpPr>
          <p:cNvPr id="362568" name="Rectangle 72"/>
          <p:cNvSpPr>
            <a:spLocks noChangeArrowheads="1"/>
          </p:cNvSpPr>
          <p:nvPr/>
        </p:nvSpPr>
        <p:spPr bwMode="auto">
          <a:xfrm>
            <a:off x="3076575" y="1792288"/>
            <a:ext cx="1933575" cy="469900"/>
          </a:xfrm>
          <a:prstGeom prst="rect">
            <a:avLst/>
          </a:prstGeom>
          <a:noFill/>
          <a:ln w="9525">
            <a:noFill/>
            <a:miter lim="800000"/>
            <a:headEnd/>
            <a:tailEnd/>
          </a:ln>
          <a:effectLst/>
        </p:spPr>
        <p:txBody>
          <a:bodyPr wrap="none" lIns="106362" tIns="52388" rIns="106362" bIns="52388">
            <a:spAutoFit/>
          </a:bodyPr>
          <a:lstStyle/>
          <a:p>
            <a:pPr defTabSz="1208088"/>
            <a:r>
              <a:rPr lang="en-US">
                <a:latin typeface="Arial" charset="0"/>
              </a:rPr>
              <a:t>UCL = 23.35</a:t>
            </a:r>
          </a:p>
        </p:txBody>
      </p:sp>
      <p:sp>
        <p:nvSpPr>
          <p:cNvPr id="362569" name="Rectangle 73"/>
          <p:cNvSpPr>
            <a:spLocks noChangeArrowheads="1"/>
          </p:cNvSpPr>
          <p:nvPr/>
        </p:nvSpPr>
        <p:spPr bwMode="auto">
          <a:xfrm>
            <a:off x="3009900" y="5062538"/>
            <a:ext cx="1712913" cy="469900"/>
          </a:xfrm>
          <a:prstGeom prst="rect">
            <a:avLst/>
          </a:prstGeom>
          <a:noFill/>
          <a:ln w="9525">
            <a:noFill/>
            <a:miter lim="800000"/>
            <a:headEnd/>
            <a:tailEnd/>
          </a:ln>
          <a:effectLst/>
        </p:spPr>
        <p:txBody>
          <a:bodyPr wrap="none" lIns="106362" tIns="52388" rIns="106362" bIns="52388">
            <a:spAutoFit/>
          </a:bodyPr>
          <a:lstStyle/>
          <a:p>
            <a:pPr defTabSz="1208088"/>
            <a:r>
              <a:rPr lang="en-US">
                <a:latin typeface="Arial" charset="0"/>
              </a:rPr>
              <a:t>LCL = 1.99</a:t>
            </a:r>
          </a:p>
        </p:txBody>
      </p:sp>
      <p:sp>
        <p:nvSpPr>
          <p:cNvPr id="362570" name="Rectangle 74"/>
          <p:cNvSpPr>
            <a:spLocks noChangeArrowheads="1"/>
          </p:cNvSpPr>
          <p:nvPr/>
        </p:nvSpPr>
        <p:spPr bwMode="auto">
          <a:xfrm>
            <a:off x="2598738" y="2433638"/>
            <a:ext cx="1474787" cy="469900"/>
          </a:xfrm>
          <a:prstGeom prst="rect">
            <a:avLst/>
          </a:prstGeom>
          <a:noFill/>
          <a:ln w="9525">
            <a:noFill/>
            <a:miter lim="800000"/>
            <a:headEnd/>
            <a:tailEnd/>
          </a:ln>
          <a:effectLst/>
        </p:spPr>
        <p:txBody>
          <a:bodyPr wrap="none" lIns="106362" tIns="52388" rIns="106362" bIns="52388">
            <a:spAutoFit/>
          </a:bodyPr>
          <a:lstStyle/>
          <a:p>
            <a:pPr defTabSz="1208088"/>
            <a:r>
              <a:rPr lang="en-US" i="1">
                <a:latin typeface="Arial" charset="0"/>
              </a:rPr>
              <a:t>c</a:t>
            </a:r>
            <a:r>
              <a:rPr lang="en-US">
                <a:latin typeface="Arial" charset="0"/>
              </a:rPr>
              <a:t> = 12.67</a:t>
            </a:r>
          </a:p>
        </p:txBody>
      </p:sp>
      <p:sp>
        <p:nvSpPr>
          <p:cNvPr id="362571" name="Line 75"/>
          <p:cNvSpPr>
            <a:spLocks noChangeShapeType="1"/>
          </p:cNvSpPr>
          <p:nvPr/>
        </p:nvSpPr>
        <p:spPr bwMode="auto">
          <a:xfrm>
            <a:off x="2720975" y="2495550"/>
            <a:ext cx="117475"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62572" name="Line 76"/>
          <p:cNvSpPr>
            <a:spLocks noChangeShapeType="1"/>
          </p:cNvSpPr>
          <p:nvPr/>
        </p:nvSpPr>
        <p:spPr bwMode="auto">
          <a:xfrm flipH="1">
            <a:off x="2395538" y="2765425"/>
            <a:ext cx="274637" cy="873125"/>
          </a:xfrm>
          <a:prstGeom prst="line">
            <a:avLst/>
          </a:prstGeom>
          <a:noFill/>
          <a:ln w="12700">
            <a:solidFill>
              <a:schemeClr val="tx1"/>
            </a:solidFill>
            <a:round/>
            <a:headEnd type="none" w="sm" len="sm"/>
            <a:tailEnd type="none" w="sm" len="sm"/>
          </a:ln>
          <a:effectLst/>
        </p:spPr>
        <p:txBody>
          <a:bodyPr wrap="none" anchor="ctr"/>
          <a:lstStyle/>
          <a:p>
            <a:endParaRPr lang="cs-CZ"/>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F9D78CDD-F05D-4A65-92D6-C6ECA484DCAE}" type="slidenum">
              <a:rPr lang="en-GB"/>
              <a:pPr/>
              <a:t>43</a:t>
            </a:fld>
            <a:endParaRPr lang="en-GB"/>
          </a:p>
        </p:txBody>
      </p:sp>
      <p:sp>
        <p:nvSpPr>
          <p:cNvPr id="364546" name="Rectangle 2"/>
          <p:cNvSpPr>
            <a:spLocks noChangeArrowheads="1"/>
          </p:cNvSpPr>
          <p:nvPr/>
        </p:nvSpPr>
        <p:spPr bwMode="auto">
          <a:xfrm>
            <a:off x="504825" y="1603375"/>
            <a:ext cx="7434263" cy="44926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7: Implement the solution</a:t>
            </a:r>
          </a:p>
          <a:p>
            <a:pPr marL="742950" lvl="1" indent="-285750">
              <a:spcBef>
                <a:spcPct val="20000"/>
              </a:spcBef>
              <a:buFontTx/>
              <a:buChar char="–"/>
            </a:pPr>
            <a:r>
              <a:rPr lang="en-US">
                <a:latin typeface="Arial" charset="0"/>
              </a:rPr>
              <a:t>The solution should</a:t>
            </a:r>
          </a:p>
          <a:p>
            <a:pPr marL="1143000" lvl="2" indent="-228600">
              <a:spcBef>
                <a:spcPct val="20000"/>
              </a:spcBef>
              <a:buFontTx/>
              <a:buChar char="•"/>
            </a:pPr>
            <a:r>
              <a:rPr lang="en-US">
                <a:latin typeface="Arial" charset="0"/>
              </a:rPr>
              <a:t>prevent a recurrence of the problem</a:t>
            </a:r>
          </a:p>
          <a:p>
            <a:pPr marL="1143000" lvl="2" indent="-228600">
              <a:spcBef>
                <a:spcPct val="20000"/>
              </a:spcBef>
              <a:buFontTx/>
              <a:buChar char="•"/>
            </a:pPr>
            <a:r>
              <a:rPr lang="en-US">
                <a:latin typeface="Arial" charset="0"/>
              </a:rPr>
              <a:t>address the root cause of the problem</a:t>
            </a:r>
          </a:p>
          <a:p>
            <a:pPr marL="1143000" lvl="2" indent="-228600">
              <a:spcBef>
                <a:spcPct val="20000"/>
              </a:spcBef>
              <a:buFontTx/>
              <a:buChar char="•"/>
            </a:pPr>
            <a:r>
              <a:rPr lang="en-US">
                <a:latin typeface="Arial" charset="0"/>
              </a:rPr>
              <a:t>be cost effective</a:t>
            </a:r>
          </a:p>
          <a:p>
            <a:pPr marL="1143000" lvl="2" indent="-228600">
              <a:spcBef>
                <a:spcPct val="20000"/>
              </a:spcBef>
              <a:buFontTx/>
              <a:buChar char="•"/>
            </a:pPr>
            <a:r>
              <a:rPr lang="en-US">
                <a:latin typeface="Arial" charset="0"/>
              </a:rPr>
              <a:t>be implemented within a reasonable amount of time</a:t>
            </a:r>
          </a:p>
          <a:p>
            <a:pPr marL="742950" lvl="1" indent="-285750">
              <a:spcBef>
                <a:spcPct val="20000"/>
              </a:spcBef>
              <a:buFontTx/>
              <a:buChar char="–"/>
            </a:pPr>
            <a:r>
              <a:rPr lang="en-US">
                <a:latin typeface="Arial" charset="0"/>
              </a:rPr>
              <a:t>Force-field analysis</a:t>
            </a:r>
          </a:p>
        </p:txBody>
      </p:sp>
      <p:sp>
        <p:nvSpPr>
          <p:cNvPr id="364547"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Do: Step 7</a:t>
            </a:r>
            <a:r>
              <a:rPr lang="en-US" sz="4400">
                <a:solidFill>
                  <a:schemeClr val="tx2"/>
                </a:solidFil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71531ED9-063E-4639-8ECA-C6609A2382F8}" type="slidenum">
              <a:rPr lang="en-GB"/>
              <a:pPr/>
              <a:t>44</a:t>
            </a:fld>
            <a:endParaRPr lang="en-GB"/>
          </a:p>
        </p:txBody>
      </p:sp>
      <p:sp>
        <p:nvSpPr>
          <p:cNvPr id="365570" name="Rectangle 2"/>
          <p:cNvSpPr>
            <a:spLocks noChangeArrowheads="1"/>
          </p:cNvSpPr>
          <p:nvPr/>
        </p:nvSpPr>
        <p:spPr bwMode="auto">
          <a:xfrm>
            <a:off x="504825" y="1603375"/>
            <a:ext cx="7434263" cy="4492625"/>
          </a:xfrm>
          <a:prstGeom prst="rect">
            <a:avLst/>
          </a:prstGeom>
          <a:noFill/>
          <a:ln w="9525">
            <a:noFill/>
            <a:miter lim="800000"/>
            <a:headEnd/>
            <a:tailEnd/>
          </a:ln>
          <a:effectLst/>
        </p:spPr>
        <p:txBody>
          <a:bodyPr lIns="92075" tIns="46038" rIns="92075" bIns="46038"/>
          <a:lstStyle/>
          <a:p>
            <a:pPr marL="742950" lvl="1" indent="-285750">
              <a:spcBef>
                <a:spcPct val="20000"/>
              </a:spcBef>
              <a:buFontTx/>
              <a:buChar char="–"/>
            </a:pPr>
            <a:r>
              <a:rPr lang="en-US">
                <a:latin typeface="Arial" charset="0"/>
              </a:rPr>
              <a:t>Force-field analysis</a:t>
            </a:r>
          </a:p>
          <a:p>
            <a:pPr marL="1143000" lvl="2" indent="-228600">
              <a:spcBef>
                <a:spcPct val="20000"/>
              </a:spcBef>
              <a:buFontTx/>
              <a:buChar char="•"/>
            </a:pPr>
            <a:r>
              <a:rPr lang="en-US">
                <a:latin typeface="Arial" charset="0"/>
              </a:rPr>
              <a:t>A chart that lists </a:t>
            </a:r>
          </a:p>
          <a:p>
            <a:pPr marL="1600200" lvl="3" indent="-228600">
              <a:spcBef>
                <a:spcPct val="20000"/>
              </a:spcBef>
              <a:buFontTx/>
              <a:buChar char="–"/>
            </a:pPr>
            <a:r>
              <a:rPr lang="en-US">
                <a:latin typeface="Arial" charset="0"/>
              </a:rPr>
              <a:t>the positive or driving forces that encourages improvement as well as </a:t>
            </a:r>
          </a:p>
          <a:p>
            <a:pPr marL="1600200" lvl="3" indent="-228600">
              <a:spcBef>
                <a:spcPct val="20000"/>
              </a:spcBef>
              <a:buFontTx/>
              <a:buChar char="–"/>
            </a:pPr>
            <a:r>
              <a:rPr lang="en-US">
                <a:latin typeface="Arial" charset="0"/>
              </a:rPr>
              <a:t>the restraining forces that hinders improvement</a:t>
            </a:r>
          </a:p>
          <a:p>
            <a:pPr marL="1600200" lvl="3" indent="-228600">
              <a:spcBef>
                <a:spcPct val="20000"/>
              </a:spcBef>
              <a:buFontTx/>
              <a:buChar char="–"/>
            </a:pPr>
            <a:r>
              <a:rPr lang="en-US">
                <a:latin typeface="Arial" charset="0"/>
              </a:rPr>
              <a:t>Actions necessary for improvement</a:t>
            </a:r>
          </a:p>
        </p:txBody>
      </p:sp>
      <p:sp>
        <p:nvSpPr>
          <p:cNvPr id="365571"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Do: Step 7</a:t>
            </a:r>
            <a:r>
              <a:rPr lang="en-US" sz="4400">
                <a:solidFill>
                  <a:schemeClr val="tx2"/>
                </a:solidFill>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8C19268D-7BC6-4FF0-9447-FADCB12256E5}" type="slidenum">
              <a:rPr lang="en-GB"/>
              <a:pPr/>
              <a:t>45</a:t>
            </a:fld>
            <a:endParaRPr lang="en-GB"/>
          </a:p>
        </p:txBody>
      </p:sp>
      <p:sp>
        <p:nvSpPr>
          <p:cNvPr id="366594" name="Rectangle 2"/>
          <p:cNvSpPr>
            <a:spLocks noChangeArrowheads="1"/>
          </p:cNvSpPr>
          <p:nvPr/>
        </p:nvSpPr>
        <p:spPr bwMode="auto">
          <a:xfrm>
            <a:off x="504825" y="1603375"/>
            <a:ext cx="7434263" cy="44926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Example: create a force-field diagram for the following problem: </a:t>
            </a:r>
          </a:p>
          <a:p>
            <a:pPr marL="742950" lvl="1" indent="-285750">
              <a:spcBef>
                <a:spcPct val="20000"/>
              </a:spcBef>
              <a:buFontTx/>
              <a:buChar char="–"/>
            </a:pPr>
            <a:r>
              <a:rPr lang="en-US">
                <a:latin typeface="Arial" charset="0"/>
              </a:rPr>
              <a:t>Bicycles are being stolen at a local campus. Campus security is considering changes in the bike rack design, bike parking restrictions and bike registration to try to reduce thefts. Thieves have been using hacksaws and bolt cutters to remove locks from the bikes</a:t>
            </a:r>
          </a:p>
        </p:txBody>
      </p:sp>
      <p:sp>
        <p:nvSpPr>
          <p:cNvPr id="366595" name="Rectangle 3"/>
          <p:cNvSpPr>
            <a:spLocks noChangeArrowheads="1"/>
          </p:cNvSpPr>
          <p:nvPr/>
        </p:nvSpPr>
        <p:spPr bwMode="auto">
          <a:xfrm>
            <a:off x="266700" y="395288"/>
            <a:ext cx="8458200" cy="909637"/>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Do: Step 7</a:t>
            </a:r>
            <a:r>
              <a:rPr lang="en-US" sz="4400">
                <a:solidFill>
                  <a:schemeClr val="tx2"/>
                </a:solidFill>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D317289F-C3EF-4173-B3F6-5D7B472A6FB3}" type="slidenum">
              <a:rPr lang="en-GB"/>
              <a:pPr/>
              <a:t>46</a:t>
            </a:fld>
            <a:endParaRPr lang="en-GB"/>
          </a:p>
        </p:txBody>
      </p:sp>
      <p:sp>
        <p:nvSpPr>
          <p:cNvPr id="36761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a:t>
            </a:r>
            <a:endParaRPr lang="en-US" sz="4400">
              <a:solidFill>
                <a:schemeClr val="tx2"/>
              </a:solidFill>
            </a:endParaRPr>
          </a:p>
        </p:txBody>
      </p:sp>
      <p:sp>
        <p:nvSpPr>
          <p:cNvPr id="367619"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3: </a:t>
            </a:r>
          </a:p>
          <a:p>
            <a:pPr marL="685800" lvl="1">
              <a:spcBef>
                <a:spcPct val="20000"/>
              </a:spcBef>
              <a:buFontTx/>
              <a:buChar char="–"/>
            </a:pPr>
            <a:r>
              <a:rPr lang="en-US">
                <a:latin typeface="Arial" charset="0"/>
              </a:rPr>
              <a:t> Reading pp. 64-97 (2</a:t>
            </a:r>
            <a:r>
              <a:rPr lang="en-US" baseline="30000">
                <a:latin typeface="Arial" charset="0"/>
              </a:rPr>
              <a:t>nd</a:t>
            </a:r>
            <a:r>
              <a:rPr lang="en-US">
                <a:latin typeface="Arial" charset="0"/>
              </a:rPr>
              <a:t> ed.), pp. 52-102 (3</a:t>
            </a:r>
            <a:r>
              <a:rPr lang="en-US" baseline="30000">
                <a:latin typeface="Arial" charset="0"/>
              </a:rPr>
              <a:t>rd</a:t>
            </a:r>
            <a:r>
              <a:rPr lang="en-US">
                <a:latin typeface="Arial" charset="0"/>
              </a:rPr>
              <a:t> ed.)</a:t>
            </a:r>
          </a:p>
          <a:p>
            <a:pPr marL="685800" lvl="1">
              <a:spcBef>
                <a:spcPct val="20000"/>
              </a:spcBef>
            </a:pPr>
            <a:endParaRPr lang="en-US">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2D893711-42AD-49EB-9AAE-431B341C0C0B}" type="slidenum">
              <a:rPr lang="en-GB"/>
              <a:pPr/>
              <a:t>47</a:t>
            </a:fld>
            <a:endParaRPr lang="en-GB"/>
          </a:p>
        </p:txBody>
      </p:sp>
      <p:sp>
        <p:nvSpPr>
          <p:cNvPr id="368642" name="Rectangle 2"/>
          <p:cNvSpPr>
            <a:spLocks noGrp="1" noChangeArrowheads="1"/>
          </p:cNvSpPr>
          <p:nvPr>
            <p:ph type="title"/>
          </p:nvPr>
        </p:nvSpPr>
        <p:spPr>
          <a:xfrm>
            <a:off x="723900" y="647700"/>
            <a:ext cx="7772400" cy="762000"/>
          </a:xfrm>
        </p:spPr>
        <p:txBody>
          <a:bodyPr/>
          <a:lstStyle/>
          <a:p>
            <a:r>
              <a:rPr lang="en-US" sz="2800" b="1">
                <a:latin typeface="Arial" charset="0"/>
              </a:rPr>
              <a:t>CHAPTER 5: VARIABLE CONTROL CHARTS</a:t>
            </a:r>
            <a:endParaRPr lang="en-US"/>
          </a:p>
        </p:txBody>
      </p:sp>
      <p:sp>
        <p:nvSpPr>
          <p:cNvPr id="368643" name="Rectangle 3"/>
          <p:cNvSpPr>
            <a:spLocks noGrp="1" noChangeArrowheads="1"/>
          </p:cNvSpPr>
          <p:nvPr>
            <p:ph type="body" idx="1"/>
          </p:nvPr>
        </p:nvSpPr>
        <p:spPr>
          <a:xfrm>
            <a:off x="723900" y="1905000"/>
            <a:ext cx="7772400" cy="4114800"/>
          </a:xfrm>
        </p:spPr>
        <p:txBody>
          <a:bodyPr/>
          <a:lstStyle/>
          <a:p>
            <a:pPr>
              <a:lnSpc>
                <a:spcPct val="90000"/>
              </a:lnSpc>
              <a:buFontTx/>
              <a:buNone/>
            </a:pPr>
            <a:r>
              <a:rPr lang="en-US" sz="2400" b="1">
                <a:latin typeface="Arial" charset="0"/>
              </a:rPr>
              <a:t>Outline</a:t>
            </a:r>
          </a:p>
          <a:p>
            <a:pPr>
              <a:lnSpc>
                <a:spcPct val="90000"/>
              </a:lnSpc>
            </a:pPr>
            <a:endParaRPr lang="en-US" sz="2400" b="1">
              <a:latin typeface="Arial" charset="0"/>
            </a:endParaRPr>
          </a:p>
          <a:p>
            <a:pPr>
              <a:lnSpc>
                <a:spcPct val="90000"/>
              </a:lnSpc>
            </a:pPr>
            <a:r>
              <a:rPr lang="en-US" sz="2400">
                <a:latin typeface="Arial" charset="0"/>
              </a:rPr>
              <a:t>Construction of variable control charts</a:t>
            </a:r>
          </a:p>
          <a:p>
            <a:pPr>
              <a:lnSpc>
                <a:spcPct val="90000"/>
              </a:lnSpc>
            </a:pPr>
            <a:r>
              <a:rPr lang="en-US" sz="2400">
                <a:latin typeface="Arial" charset="0"/>
              </a:rPr>
              <a:t>Some statistical tests</a:t>
            </a:r>
          </a:p>
          <a:p>
            <a:pPr>
              <a:lnSpc>
                <a:spcPct val="90000"/>
              </a:lnSpc>
            </a:pPr>
            <a:r>
              <a:rPr lang="en-US" sz="2400">
                <a:latin typeface="Arial" charset="0"/>
              </a:rPr>
              <a:t>Economic design</a:t>
            </a:r>
          </a:p>
          <a:p>
            <a:pPr lvl="1">
              <a:lnSpc>
                <a:spcPct val="90000"/>
              </a:lnSpc>
            </a:pPr>
            <a:endParaRPr lang="en-US" sz="2400">
              <a:latin typeface="Arial" charset="0"/>
            </a:endParaRPr>
          </a:p>
          <a:p>
            <a:pPr lvl="1">
              <a:lnSpc>
                <a:spcPct val="90000"/>
              </a:lnSpc>
            </a:pPr>
            <a:endParaRPr lang="en-US" sz="2400">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6AEE343B-3359-4A34-980A-2C3154642C0E}" type="slidenum">
              <a:rPr lang="en-GB"/>
              <a:pPr/>
              <a:t>48</a:t>
            </a:fld>
            <a:endParaRPr lang="en-GB"/>
          </a:p>
        </p:txBody>
      </p:sp>
      <p:sp>
        <p:nvSpPr>
          <p:cNvPr id="370690"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Control Charts</a:t>
            </a:r>
            <a:endParaRPr lang="en-US" sz="4400">
              <a:solidFill>
                <a:schemeClr val="tx2"/>
              </a:solidFill>
            </a:endParaRPr>
          </a:p>
        </p:txBody>
      </p:sp>
      <p:sp>
        <p:nvSpPr>
          <p:cNvPr id="370691" name="Rectangle 3"/>
          <p:cNvSpPr>
            <a:spLocks noChangeArrowheads="1"/>
          </p:cNvSpPr>
          <p:nvPr/>
        </p:nvSpPr>
        <p:spPr bwMode="auto">
          <a:xfrm>
            <a:off x="685800" y="1981200"/>
            <a:ext cx="79248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Take periodic samples from a process</a:t>
            </a:r>
          </a:p>
          <a:p>
            <a:pPr marL="342900" indent="-342900">
              <a:lnSpc>
                <a:spcPct val="160000"/>
              </a:lnSpc>
              <a:spcBef>
                <a:spcPct val="20000"/>
              </a:spcBef>
              <a:buFontTx/>
              <a:buChar char="•"/>
            </a:pPr>
            <a:r>
              <a:rPr lang="en-US">
                <a:latin typeface="Arial" charset="0"/>
              </a:rPr>
              <a:t>Plot the sample points on a control chart</a:t>
            </a:r>
          </a:p>
          <a:p>
            <a:pPr marL="342900" indent="-342900">
              <a:lnSpc>
                <a:spcPct val="160000"/>
              </a:lnSpc>
              <a:spcBef>
                <a:spcPct val="20000"/>
              </a:spcBef>
              <a:buFontTx/>
              <a:buChar char="•"/>
            </a:pPr>
            <a:r>
              <a:rPr lang="en-US">
                <a:latin typeface="Arial" charset="0"/>
              </a:rPr>
              <a:t>Determine if the process is within limits</a:t>
            </a:r>
          </a:p>
          <a:p>
            <a:pPr marL="342900" indent="-342900">
              <a:lnSpc>
                <a:spcPct val="160000"/>
              </a:lnSpc>
              <a:spcBef>
                <a:spcPct val="20000"/>
              </a:spcBef>
              <a:buFontTx/>
              <a:buChar char="•"/>
            </a:pPr>
            <a:r>
              <a:rPr lang="en-US">
                <a:latin typeface="Arial" charset="0"/>
              </a:rPr>
              <a:t>Correct the process before defects occur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4E9A5B56-41E2-4C34-8320-873E23F53CA3}" type="slidenum">
              <a:rPr lang="en-GB"/>
              <a:pPr/>
              <a:t>49</a:t>
            </a:fld>
            <a:endParaRPr lang="en-GB"/>
          </a:p>
        </p:txBody>
      </p:sp>
      <p:sp>
        <p:nvSpPr>
          <p:cNvPr id="371714" name="Rectangle 2"/>
          <p:cNvSpPr>
            <a:spLocks noGrp="1" noChangeArrowheads="1"/>
          </p:cNvSpPr>
          <p:nvPr>
            <p:ph type="title"/>
          </p:nvPr>
        </p:nvSpPr>
        <p:spPr>
          <a:xfrm>
            <a:off x="304800" y="533400"/>
            <a:ext cx="8458200" cy="1143000"/>
          </a:xfrm>
          <a:noFill/>
          <a:ln/>
        </p:spPr>
        <p:txBody>
          <a:bodyPr lIns="90488" tIns="44450" rIns="90488" bIns="44450"/>
          <a:lstStyle/>
          <a:p>
            <a:r>
              <a:rPr lang="en-US" sz="2800" b="1">
                <a:latin typeface="Arial" charset="0"/>
              </a:rPr>
              <a:t>Types of Data</a:t>
            </a:r>
            <a:endParaRPr lang="en-US"/>
          </a:p>
        </p:txBody>
      </p:sp>
      <p:sp>
        <p:nvSpPr>
          <p:cNvPr id="371715" name="Rectangle 3"/>
          <p:cNvSpPr>
            <a:spLocks noGrp="1" noChangeArrowheads="1"/>
          </p:cNvSpPr>
          <p:nvPr>
            <p:ph type="body" idx="1"/>
          </p:nvPr>
        </p:nvSpPr>
        <p:spPr>
          <a:xfrm>
            <a:off x="449263" y="1981200"/>
            <a:ext cx="8313737" cy="4114800"/>
          </a:xfrm>
          <a:noFill/>
          <a:ln/>
        </p:spPr>
        <p:txBody>
          <a:bodyPr lIns="90488" tIns="44450" rIns="90488" bIns="44450"/>
          <a:lstStyle/>
          <a:p>
            <a:r>
              <a:rPr lang="en-US" sz="2400">
                <a:latin typeface="Arial" charset="0"/>
              </a:rPr>
              <a:t>Variable data</a:t>
            </a:r>
          </a:p>
          <a:p>
            <a:pPr marL="685800" lvl="1" indent="0">
              <a:buFontTx/>
              <a:buChar char="•"/>
            </a:pPr>
            <a:r>
              <a:rPr lang="en-US" sz="2400">
                <a:latin typeface="Arial" charset="0"/>
              </a:rPr>
              <a:t> Product characteristic that can be measured</a:t>
            </a:r>
          </a:p>
          <a:p>
            <a:pPr marL="1314450" lvl="2"/>
            <a:r>
              <a:rPr lang="en-US">
                <a:latin typeface="Arial" charset="0"/>
              </a:rPr>
              <a:t>Length, size, weight, height, time, velocity</a:t>
            </a:r>
          </a:p>
          <a:p>
            <a:pPr>
              <a:buClr>
                <a:srgbClr val="FFFF66"/>
              </a:buClr>
            </a:pPr>
            <a:endParaRPr lang="en-US" sz="2400">
              <a:latin typeface="Arial" charset="0"/>
            </a:endParaRPr>
          </a:p>
          <a:p>
            <a:pPr>
              <a:buClr>
                <a:schemeClr val="tx1"/>
              </a:buClr>
            </a:pPr>
            <a:r>
              <a:rPr lang="en-US" sz="2400">
                <a:latin typeface="Arial" charset="0"/>
              </a:rPr>
              <a:t>Attribute data</a:t>
            </a:r>
          </a:p>
          <a:p>
            <a:pPr marL="1314450" lvl="2">
              <a:buClr>
                <a:schemeClr val="tx1"/>
              </a:buClr>
            </a:pPr>
            <a:r>
              <a:rPr lang="en-US">
                <a:latin typeface="Arial" charset="0"/>
              </a:rPr>
              <a:t>Product characteristic evaluated with a discrete choice</a:t>
            </a:r>
          </a:p>
          <a:p>
            <a:pPr marL="1657350" lvl="3">
              <a:buClr>
                <a:schemeClr val="tx1"/>
              </a:buClr>
              <a:buFontTx/>
              <a:buChar char="•"/>
            </a:pPr>
            <a:r>
              <a:rPr lang="en-US" sz="2400">
                <a:latin typeface="Arial" charset="0"/>
              </a:rPr>
              <a:t>Good/bad, yes/no</a:t>
            </a:r>
          </a:p>
          <a:p>
            <a:endParaRPr lang="en-US" sz="240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2127BD1D-1B3C-4A29-A555-DC5C36475CEE}" type="slidenum">
              <a:rPr lang="en-GB"/>
              <a:pPr/>
              <a:t>5</a:t>
            </a:fld>
            <a:endParaRPr lang="en-GB"/>
          </a:p>
        </p:txBody>
      </p:sp>
      <p:sp>
        <p:nvSpPr>
          <p:cNvPr id="304130" name="Rectangle 1026"/>
          <p:cNvSpPr>
            <a:spLocks noGrp="1" noChangeArrowheads="1"/>
          </p:cNvSpPr>
          <p:nvPr>
            <p:ph type="title"/>
          </p:nvPr>
        </p:nvSpPr>
        <p:spPr>
          <a:xfrm>
            <a:off x="723900" y="647700"/>
            <a:ext cx="7772400" cy="762000"/>
          </a:xfrm>
        </p:spPr>
        <p:txBody>
          <a:bodyPr/>
          <a:lstStyle/>
          <a:p>
            <a:r>
              <a:rPr lang="en-US" sz="2800" b="1">
                <a:latin typeface="Arial" charset="0"/>
              </a:rPr>
              <a:t>CHAPTER 1: QUALITY BASICS</a:t>
            </a:r>
            <a:endParaRPr lang="en-US"/>
          </a:p>
        </p:txBody>
      </p:sp>
      <p:sp>
        <p:nvSpPr>
          <p:cNvPr id="304131" name="Rectangle 1027"/>
          <p:cNvSpPr>
            <a:spLocks noGrp="1" noChangeArrowheads="1"/>
          </p:cNvSpPr>
          <p:nvPr>
            <p:ph type="body" idx="1"/>
          </p:nvPr>
        </p:nvSpPr>
        <p:spPr>
          <a:xfrm>
            <a:off x="723900" y="1905000"/>
            <a:ext cx="7772400" cy="4114800"/>
          </a:xfrm>
        </p:spPr>
        <p:txBody>
          <a:bodyPr/>
          <a:lstStyle/>
          <a:p>
            <a:pPr>
              <a:lnSpc>
                <a:spcPct val="90000"/>
              </a:lnSpc>
              <a:buFontTx/>
              <a:buNone/>
            </a:pPr>
            <a:r>
              <a:rPr lang="en-US" sz="2400" b="1">
                <a:latin typeface="Arial" charset="0"/>
              </a:rPr>
              <a:t>Outline</a:t>
            </a:r>
          </a:p>
          <a:p>
            <a:pPr>
              <a:lnSpc>
                <a:spcPct val="90000"/>
              </a:lnSpc>
            </a:pPr>
            <a:endParaRPr lang="en-US" sz="2400" b="1">
              <a:latin typeface="Arial" charset="0"/>
            </a:endParaRPr>
          </a:p>
          <a:p>
            <a:pPr>
              <a:lnSpc>
                <a:spcPct val="90000"/>
              </a:lnSpc>
            </a:pPr>
            <a:r>
              <a:rPr lang="en-US" sz="2400">
                <a:latin typeface="Arial" charset="0"/>
              </a:rPr>
              <a:t>Definitions of quality</a:t>
            </a:r>
          </a:p>
          <a:p>
            <a:pPr>
              <a:lnSpc>
                <a:spcPct val="90000"/>
              </a:lnSpc>
            </a:pPr>
            <a:r>
              <a:rPr lang="en-US" sz="2400">
                <a:latin typeface="Arial" charset="0"/>
              </a:rPr>
              <a:t>The evolution of quality</a:t>
            </a:r>
          </a:p>
          <a:p>
            <a:pPr lvl="1">
              <a:lnSpc>
                <a:spcPct val="90000"/>
              </a:lnSpc>
            </a:pPr>
            <a:r>
              <a:rPr lang="en-US" sz="2400">
                <a:latin typeface="Arial" charset="0"/>
              </a:rPr>
              <a:t>Inspection, quality control, statistical quality control, statistical process control, total quality management</a:t>
            </a:r>
          </a:p>
          <a:p>
            <a:pPr>
              <a:lnSpc>
                <a:spcPct val="90000"/>
              </a:lnSpc>
            </a:pPr>
            <a:r>
              <a:rPr lang="en-US" sz="2400">
                <a:latin typeface="Arial" charset="0"/>
              </a:rPr>
              <a:t>Processes, variation, specification and tolerance limits</a:t>
            </a:r>
          </a:p>
          <a:p>
            <a:pPr lvl="1">
              <a:lnSpc>
                <a:spcPct val="90000"/>
              </a:lnSpc>
            </a:pPr>
            <a:endParaRPr lang="en-US" sz="240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Zástupný symbol pro číslo snímku 3"/>
          <p:cNvSpPr>
            <a:spLocks noGrp="1"/>
          </p:cNvSpPr>
          <p:nvPr>
            <p:ph type="sldNum" sz="quarter" idx="12"/>
          </p:nvPr>
        </p:nvSpPr>
        <p:spPr/>
        <p:txBody>
          <a:bodyPr/>
          <a:lstStyle/>
          <a:p>
            <a:fld id="{E31FFFE7-EB6B-4035-9AA2-2819658DF787}" type="slidenum">
              <a:rPr lang="en-GB"/>
              <a:pPr/>
              <a:t>50</a:t>
            </a:fld>
            <a:endParaRPr lang="en-GB"/>
          </a:p>
        </p:txBody>
      </p:sp>
      <p:sp>
        <p:nvSpPr>
          <p:cNvPr id="372738" name="Rectangle 2"/>
          <p:cNvSpPr>
            <a:spLocks noChangeArrowheads="1"/>
          </p:cNvSpPr>
          <p:nvPr/>
        </p:nvSpPr>
        <p:spPr bwMode="auto">
          <a:xfrm>
            <a:off x="1481138" y="3581400"/>
            <a:ext cx="7239000" cy="1371600"/>
          </a:xfrm>
          <a:prstGeom prst="rect">
            <a:avLst/>
          </a:prstGeom>
          <a:noFill/>
          <a:ln w="9525">
            <a:noFill/>
            <a:miter lim="800000"/>
            <a:headEnd/>
            <a:tailEnd/>
          </a:ln>
          <a:effectLst/>
        </p:spPr>
        <p:txBody>
          <a:bodyPr wrap="none" anchor="ctr"/>
          <a:lstStyle/>
          <a:p>
            <a:endParaRPr lang="cs-CZ"/>
          </a:p>
        </p:txBody>
      </p:sp>
      <p:sp>
        <p:nvSpPr>
          <p:cNvPr id="372739" name="Rectangle 3"/>
          <p:cNvSpPr>
            <a:spLocks noChangeArrowheads="1"/>
          </p:cNvSpPr>
          <p:nvPr/>
        </p:nvSpPr>
        <p:spPr bwMode="auto">
          <a:xfrm>
            <a:off x="1481138" y="2209800"/>
            <a:ext cx="7239000" cy="1371600"/>
          </a:xfrm>
          <a:prstGeom prst="rect">
            <a:avLst/>
          </a:prstGeom>
          <a:noFill/>
          <a:ln w="9525">
            <a:noFill/>
            <a:miter lim="800000"/>
            <a:headEnd/>
            <a:tailEnd/>
          </a:ln>
          <a:effectLst/>
        </p:spPr>
        <p:txBody>
          <a:bodyPr wrap="none" anchor="ctr"/>
          <a:lstStyle/>
          <a:p>
            <a:endParaRPr lang="cs-CZ"/>
          </a:p>
        </p:txBody>
      </p:sp>
      <p:sp>
        <p:nvSpPr>
          <p:cNvPr id="372740" name="Rectangle 4"/>
          <p:cNvSpPr>
            <a:spLocks noChangeArrowheads="1"/>
          </p:cNvSpPr>
          <p:nvPr/>
        </p:nvSpPr>
        <p:spPr bwMode="auto">
          <a:xfrm>
            <a:off x="566738"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Process Control Chart</a:t>
            </a:r>
            <a:endParaRPr lang="en-US" sz="4400">
              <a:solidFill>
                <a:schemeClr val="tx2"/>
              </a:solidFill>
            </a:endParaRPr>
          </a:p>
        </p:txBody>
      </p:sp>
      <p:sp>
        <p:nvSpPr>
          <p:cNvPr id="372741" name="Line 5"/>
          <p:cNvSpPr>
            <a:spLocks noChangeShapeType="1"/>
          </p:cNvSpPr>
          <p:nvPr/>
        </p:nvSpPr>
        <p:spPr bwMode="auto">
          <a:xfrm flipV="1">
            <a:off x="1471613" y="1697038"/>
            <a:ext cx="0" cy="3856037"/>
          </a:xfrm>
          <a:prstGeom prst="line">
            <a:avLst/>
          </a:prstGeom>
          <a:noFill/>
          <a:ln w="12700">
            <a:solidFill>
              <a:schemeClr val="tx1"/>
            </a:solidFill>
            <a:round/>
            <a:headEnd type="none" w="sm" len="sm"/>
            <a:tailEnd type="none" w="sm" len="sm"/>
          </a:ln>
          <a:effectLst/>
        </p:spPr>
        <p:txBody>
          <a:bodyPr wrap="none" anchor="ctr"/>
          <a:lstStyle/>
          <a:p>
            <a:endParaRPr lang="cs-CZ"/>
          </a:p>
        </p:txBody>
      </p:sp>
      <p:grpSp>
        <p:nvGrpSpPr>
          <p:cNvPr id="372742" name="Group 6"/>
          <p:cNvGrpSpPr>
            <a:grpSpLocks/>
          </p:cNvGrpSpPr>
          <p:nvPr/>
        </p:nvGrpSpPr>
        <p:grpSpPr bwMode="auto">
          <a:xfrm>
            <a:off x="1477963" y="5329238"/>
            <a:ext cx="7394575" cy="695325"/>
            <a:chOff x="766" y="3357"/>
            <a:chExt cx="4658" cy="438"/>
          </a:xfrm>
        </p:grpSpPr>
        <p:sp>
          <p:nvSpPr>
            <p:cNvPr id="372743" name="Line 7"/>
            <p:cNvSpPr>
              <a:spLocks noChangeShapeType="1"/>
            </p:cNvSpPr>
            <p:nvPr/>
          </p:nvSpPr>
          <p:spPr bwMode="auto">
            <a:xfrm>
              <a:off x="766" y="3504"/>
              <a:ext cx="4517"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44" name="Line 8"/>
            <p:cNvSpPr>
              <a:spLocks noChangeShapeType="1"/>
            </p:cNvSpPr>
            <p:nvPr/>
          </p:nvSpPr>
          <p:spPr bwMode="auto">
            <a:xfrm flipV="1">
              <a:off x="1624" y="3369"/>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45" name="Line 9"/>
            <p:cNvSpPr>
              <a:spLocks noChangeShapeType="1"/>
            </p:cNvSpPr>
            <p:nvPr/>
          </p:nvSpPr>
          <p:spPr bwMode="auto">
            <a:xfrm flipV="1">
              <a:off x="2538" y="3369"/>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46" name="Line 10"/>
            <p:cNvSpPr>
              <a:spLocks noChangeShapeType="1"/>
            </p:cNvSpPr>
            <p:nvPr/>
          </p:nvSpPr>
          <p:spPr bwMode="auto">
            <a:xfrm flipV="1">
              <a:off x="3453" y="3369"/>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47" name="Line 11"/>
            <p:cNvSpPr>
              <a:spLocks noChangeShapeType="1"/>
            </p:cNvSpPr>
            <p:nvPr/>
          </p:nvSpPr>
          <p:spPr bwMode="auto">
            <a:xfrm flipV="1">
              <a:off x="4368" y="3369"/>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48" name="Line 12"/>
            <p:cNvSpPr>
              <a:spLocks noChangeShapeType="1"/>
            </p:cNvSpPr>
            <p:nvPr/>
          </p:nvSpPr>
          <p:spPr bwMode="auto">
            <a:xfrm flipV="1">
              <a:off x="1204" y="3369"/>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49" name="Line 13"/>
            <p:cNvSpPr>
              <a:spLocks noChangeShapeType="1"/>
            </p:cNvSpPr>
            <p:nvPr/>
          </p:nvSpPr>
          <p:spPr bwMode="auto">
            <a:xfrm flipV="1">
              <a:off x="2114" y="3360"/>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50" name="Line 14"/>
            <p:cNvSpPr>
              <a:spLocks noChangeShapeType="1"/>
            </p:cNvSpPr>
            <p:nvPr/>
          </p:nvSpPr>
          <p:spPr bwMode="auto">
            <a:xfrm flipV="1">
              <a:off x="2982" y="3360"/>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51" name="Line 15"/>
            <p:cNvSpPr>
              <a:spLocks noChangeShapeType="1"/>
            </p:cNvSpPr>
            <p:nvPr/>
          </p:nvSpPr>
          <p:spPr bwMode="auto">
            <a:xfrm flipV="1">
              <a:off x="3920" y="3360"/>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52" name="Rectangle 16"/>
            <p:cNvSpPr>
              <a:spLocks noChangeArrowheads="1"/>
            </p:cNvSpPr>
            <p:nvPr/>
          </p:nvSpPr>
          <p:spPr bwMode="auto">
            <a:xfrm>
              <a:off x="1083"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1</a:t>
              </a:r>
            </a:p>
          </p:txBody>
        </p:sp>
        <p:sp>
          <p:nvSpPr>
            <p:cNvPr id="372753" name="Rectangle 17"/>
            <p:cNvSpPr>
              <a:spLocks noChangeArrowheads="1"/>
            </p:cNvSpPr>
            <p:nvPr/>
          </p:nvSpPr>
          <p:spPr bwMode="auto">
            <a:xfrm>
              <a:off x="1503"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2</a:t>
              </a:r>
            </a:p>
          </p:txBody>
        </p:sp>
        <p:sp>
          <p:nvSpPr>
            <p:cNvPr id="372754" name="Rectangle 18"/>
            <p:cNvSpPr>
              <a:spLocks noChangeArrowheads="1"/>
            </p:cNvSpPr>
            <p:nvPr/>
          </p:nvSpPr>
          <p:spPr bwMode="auto">
            <a:xfrm>
              <a:off x="1993"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3</a:t>
              </a:r>
            </a:p>
          </p:txBody>
        </p:sp>
        <p:sp>
          <p:nvSpPr>
            <p:cNvPr id="372755" name="Rectangle 19"/>
            <p:cNvSpPr>
              <a:spLocks noChangeArrowheads="1"/>
            </p:cNvSpPr>
            <p:nvPr/>
          </p:nvSpPr>
          <p:spPr bwMode="auto">
            <a:xfrm>
              <a:off x="2427"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4</a:t>
              </a:r>
            </a:p>
          </p:txBody>
        </p:sp>
        <p:sp>
          <p:nvSpPr>
            <p:cNvPr id="372756" name="Rectangle 20"/>
            <p:cNvSpPr>
              <a:spLocks noChangeArrowheads="1"/>
            </p:cNvSpPr>
            <p:nvPr/>
          </p:nvSpPr>
          <p:spPr bwMode="auto">
            <a:xfrm>
              <a:off x="2860"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5</a:t>
              </a:r>
            </a:p>
          </p:txBody>
        </p:sp>
        <p:sp>
          <p:nvSpPr>
            <p:cNvPr id="372757" name="Rectangle 21"/>
            <p:cNvSpPr>
              <a:spLocks noChangeArrowheads="1"/>
            </p:cNvSpPr>
            <p:nvPr/>
          </p:nvSpPr>
          <p:spPr bwMode="auto">
            <a:xfrm>
              <a:off x="3322"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6</a:t>
              </a:r>
            </a:p>
          </p:txBody>
        </p:sp>
        <p:sp>
          <p:nvSpPr>
            <p:cNvPr id="372758" name="Rectangle 22"/>
            <p:cNvSpPr>
              <a:spLocks noChangeArrowheads="1"/>
            </p:cNvSpPr>
            <p:nvPr/>
          </p:nvSpPr>
          <p:spPr bwMode="auto">
            <a:xfrm>
              <a:off x="3798"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7</a:t>
              </a:r>
            </a:p>
          </p:txBody>
        </p:sp>
        <p:sp>
          <p:nvSpPr>
            <p:cNvPr id="372759" name="Line 23"/>
            <p:cNvSpPr>
              <a:spLocks noChangeShapeType="1"/>
            </p:cNvSpPr>
            <p:nvPr/>
          </p:nvSpPr>
          <p:spPr bwMode="auto">
            <a:xfrm flipV="1">
              <a:off x="4802" y="3360"/>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60" name="Line 24"/>
            <p:cNvSpPr>
              <a:spLocks noChangeShapeType="1"/>
            </p:cNvSpPr>
            <p:nvPr/>
          </p:nvSpPr>
          <p:spPr bwMode="auto">
            <a:xfrm flipV="1">
              <a:off x="5287" y="3357"/>
              <a:ext cx="0" cy="134"/>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61" name="Rectangle 25"/>
            <p:cNvSpPr>
              <a:spLocks noChangeArrowheads="1"/>
            </p:cNvSpPr>
            <p:nvPr/>
          </p:nvSpPr>
          <p:spPr bwMode="auto">
            <a:xfrm>
              <a:off x="4260" y="3507"/>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8</a:t>
              </a:r>
            </a:p>
          </p:txBody>
        </p:sp>
        <p:sp>
          <p:nvSpPr>
            <p:cNvPr id="372762" name="Rectangle 26"/>
            <p:cNvSpPr>
              <a:spLocks noChangeArrowheads="1"/>
            </p:cNvSpPr>
            <p:nvPr/>
          </p:nvSpPr>
          <p:spPr bwMode="auto">
            <a:xfrm>
              <a:off x="4703" y="3504"/>
              <a:ext cx="223"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9</a:t>
              </a:r>
            </a:p>
          </p:txBody>
        </p:sp>
        <p:sp>
          <p:nvSpPr>
            <p:cNvPr id="372763" name="Rectangle 27"/>
            <p:cNvSpPr>
              <a:spLocks noChangeArrowheads="1"/>
            </p:cNvSpPr>
            <p:nvPr/>
          </p:nvSpPr>
          <p:spPr bwMode="auto">
            <a:xfrm>
              <a:off x="5094" y="3501"/>
              <a:ext cx="330" cy="288"/>
            </a:xfrm>
            <a:prstGeom prst="rect">
              <a:avLst/>
            </a:prstGeom>
            <a:noFill/>
            <a:ln w="9525">
              <a:noFill/>
              <a:miter lim="800000"/>
              <a:headEnd/>
              <a:tailEnd/>
            </a:ln>
            <a:effectLst/>
          </p:spPr>
          <p:txBody>
            <a:bodyPr wrap="none" lIns="92075" tIns="46038" rIns="92075" bIns="46038">
              <a:spAutoFit/>
            </a:bodyPr>
            <a:lstStyle/>
            <a:p>
              <a:pPr algn="ctr"/>
              <a:r>
                <a:rPr lang="en-US">
                  <a:latin typeface="Arial" charset="0"/>
                </a:rPr>
                <a:t>10</a:t>
              </a:r>
            </a:p>
          </p:txBody>
        </p:sp>
      </p:grpSp>
      <p:sp>
        <p:nvSpPr>
          <p:cNvPr id="372764" name="Rectangle 28"/>
          <p:cNvSpPr>
            <a:spLocks noChangeArrowheads="1"/>
          </p:cNvSpPr>
          <p:nvPr/>
        </p:nvSpPr>
        <p:spPr bwMode="auto">
          <a:xfrm>
            <a:off x="3852863" y="6021388"/>
            <a:ext cx="2498725" cy="469900"/>
          </a:xfrm>
          <a:prstGeom prst="rect">
            <a:avLst/>
          </a:prstGeom>
          <a:noFill/>
          <a:ln w="9525">
            <a:noFill/>
            <a:miter lim="800000"/>
            <a:headEnd/>
            <a:tailEnd/>
          </a:ln>
          <a:effectLst/>
        </p:spPr>
        <p:txBody>
          <a:bodyPr wrap="none" lIns="106362" tIns="52388" rIns="106362" bIns="52388">
            <a:spAutoFit/>
          </a:bodyPr>
          <a:lstStyle/>
          <a:p>
            <a:pPr algn="ctr" defTabSz="1208088"/>
            <a:r>
              <a:rPr lang="en-US" b="1">
                <a:latin typeface="Arial" charset="0"/>
              </a:rPr>
              <a:t>Sample number</a:t>
            </a:r>
          </a:p>
        </p:txBody>
      </p:sp>
      <p:grpSp>
        <p:nvGrpSpPr>
          <p:cNvPr id="372765" name="Group 29"/>
          <p:cNvGrpSpPr>
            <a:grpSpLocks/>
          </p:cNvGrpSpPr>
          <p:nvPr/>
        </p:nvGrpSpPr>
        <p:grpSpPr bwMode="auto">
          <a:xfrm>
            <a:off x="261938" y="1804988"/>
            <a:ext cx="1287462" cy="3854450"/>
            <a:chOff x="86" y="1137"/>
            <a:chExt cx="811" cy="2428"/>
          </a:xfrm>
        </p:grpSpPr>
        <p:sp>
          <p:nvSpPr>
            <p:cNvPr id="372766" name="Rectangle 30"/>
            <p:cNvSpPr>
              <a:spLocks noChangeArrowheads="1"/>
            </p:cNvSpPr>
            <p:nvPr/>
          </p:nvSpPr>
          <p:spPr bwMode="auto">
            <a:xfrm>
              <a:off x="86" y="1137"/>
              <a:ext cx="693" cy="748"/>
            </a:xfrm>
            <a:prstGeom prst="rect">
              <a:avLst/>
            </a:prstGeom>
            <a:noFill/>
            <a:ln w="9525">
              <a:noFill/>
              <a:miter lim="800000"/>
              <a:headEnd/>
              <a:tailEnd/>
            </a:ln>
            <a:effectLst/>
          </p:spPr>
          <p:txBody>
            <a:bodyPr wrap="none" lIns="92075" tIns="46038" rIns="92075" bIns="46038">
              <a:spAutoFit/>
            </a:bodyPr>
            <a:lstStyle/>
            <a:p>
              <a:r>
                <a:rPr lang="en-US">
                  <a:latin typeface="Arial" charset="0"/>
                </a:rPr>
                <a:t>Upper</a:t>
              </a:r>
            </a:p>
            <a:p>
              <a:r>
                <a:rPr lang="en-US">
                  <a:latin typeface="Arial" charset="0"/>
                </a:rPr>
                <a:t>control</a:t>
              </a:r>
            </a:p>
            <a:p>
              <a:r>
                <a:rPr lang="en-US">
                  <a:latin typeface="Arial" charset="0"/>
                </a:rPr>
                <a:t>limit</a:t>
              </a:r>
            </a:p>
          </p:txBody>
        </p:sp>
        <p:sp>
          <p:nvSpPr>
            <p:cNvPr id="372767" name="Rectangle 31"/>
            <p:cNvSpPr>
              <a:spLocks noChangeArrowheads="1"/>
            </p:cNvSpPr>
            <p:nvPr/>
          </p:nvSpPr>
          <p:spPr bwMode="auto">
            <a:xfrm>
              <a:off x="86" y="2097"/>
              <a:ext cx="811" cy="518"/>
            </a:xfrm>
            <a:prstGeom prst="rect">
              <a:avLst/>
            </a:prstGeom>
            <a:noFill/>
            <a:ln w="9525">
              <a:noFill/>
              <a:miter lim="800000"/>
              <a:headEnd/>
              <a:tailEnd/>
            </a:ln>
            <a:effectLst/>
          </p:spPr>
          <p:txBody>
            <a:bodyPr wrap="none" lIns="92075" tIns="46038" rIns="92075" bIns="46038">
              <a:spAutoFit/>
            </a:bodyPr>
            <a:lstStyle/>
            <a:p>
              <a:r>
                <a:rPr lang="en-US">
                  <a:latin typeface="Arial" charset="0"/>
                </a:rPr>
                <a:t>Process</a:t>
              </a:r>
            </a:p>
            <a:p>
              <a:r>
                <a:rPr lang="en-US">
                  <a:latin typeface="Arial" charset="0"/>
                </a:rPr>
                <a:t>average</a:t>
              </a:r>
            </a:p>
          </p:txBody>
        </p:sp>
        <p:sp>
          <p:nvSpPr>
            <p:cNvPr id="372768" name="Rectangle 32"/>
            <p:cNvSpPr>
              <a:spLocks noChangeArrowheads="1"/>
            </p:cNvSpPr>
            <p:nvPr/>
          </p:nvSpPr>
          <p:spPr bwMode="auto">
            <a:xfrm>
              <a:off x="86" y="2817"/>
              <a:ext cx="693" cy="748"/>
            </a:xfrm>
            <a:prstGeom prst="rect">
              <a:avLst/>
            </a:prstGeom>
            <a:noFill/>
            <a:ln w="9525">
              <a:noFill/>
              <a:miter lim="800000"/>
              <a:headEnd/>
              <a:tailEnd/>
            </a:ln>
            <a:effectLst/>
          </p:spPr>
          <p:txBody>
            <a:bodyPr wrap="none" lIns="92075" tIns="46038" rIns="92075" bIns="46038">
              <a:spAutoFit/>
            </a:bodyPr>
            <a:lstStyle/>
            <a:p>
              <a:r>
                <a:rPr lang="en-US">
                  <a:latin typeface="Arial" charset="0"/>
                </a:rPr>
                <a:t>Lower</a:t>
              </a:r>
            </a:p>
            <a:p>
              <a:r>
                <a:rPr lang="en-US">
                  <a:latin typeface="Arial" charset="0"/>
                </a:rPr>
                <a:t>control</a:t>
              </a:r>
            </a:p>
            <a:p>
              <a:r>
                <a:rPr lang="en-US">
                  <a:latin typeface="Arial" charset="0"/>
                </a:rPr>
                <a:t>limit</a:t>
              </a:r>
            </a:p>
          </p:txBody>
        </p:sp>
      </p:grpSp>
      <p:sp>
        <p:nvSpPr>
          <p:cNvPr id="372769" name="Line 33"/>
          <p:cNvSpPr>
            <a:spLocks noChangeShapeType="1"/>
          </p:cNvSpPr>
          <p:nvPr/>
        </p:nvSpPr>
        <p:spPr bwMode="auto">
          <a:xfrm>
            <a:off x="1482725" y="2211388"/>
            <a:ext cx="7185025" cy="3175"/>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70" name="Line 34"/>
          <p:cNvSpPr>
            <a:spLocks noChangeShapeType="1"/>
          </p:cNvSpPr>
          <p:nvPr/>
        </p:nvSpPr>
        <p:spPr bwMode="auto">
          <a:xfrm>
            <a:off x="1482725" y="3581400"/>
            <a:ext cx="7161213" cy="0"/>
          </a:xfrm>
          <a:prstGeom prst="line">
            <a:avLst/>
          </a:prstGeom>
          <a:noFill/>
          <a:ln w="12700">
            <a:solidFill>
              <a:schemeClr val="tx1"/>
            </a:solidFill>
            <a:prstDash val="lgDash"/>
            <a:round/>
            <a:headEnd type="none" w="sm" len="sm"/>
            <a:tailEnd type="none" w="sm" len="sm"/>
          </a:ln>
          <a:effectLst/>
        </p:spPr>
        <p:txBody>
          <a:bodyPr wrap="none" anchor="ctr"/>
          <a:lstStyle/>
          <a:p>
            <a:endParaRPr lang="cs-CZ"/>
          </a:p>
        </p:txBody>
      </p:sp>
      <p:sp>
        <p:nvSpPr>
          <p:cNvPr id="372771" name="Line 35"/>
          <p:cNvSpPr>
            <a:spLocks noChangeShapeType="1"/>
          </p:cNvSpPr>
          <p:nvPr/>
        </p:nvSpPr>
        <p:spPr bwMode="auto">
          <a:xfrm>
            <a:off x="1482725" y="4953000"/>
            <a:ext cx="7175500"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72772" name="Line 36"/>
          <p:cNvSpPr>
            <a:spLocks noChangeShapeType="1"/>
          </p:cNvSpPr>
          <p:nvPr/>
        </p:nvSpPr>
        <p:spPr bwMode="auto">
          <a:xfrm flipV="1">
            <a:off x="2200275" y="3505200"/>
            <a:ext cx="658813" cy="782638"/>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73" name="Line 37"/>
          <p:cNvSpPr>
            <a:spLocks noChangeShapeType="1"/>
          </p:cNvSpPr>
          <p:nvPr/>
        </p:nvSpPr>
        <p:spPr bwMode="auto">
          <a:xfrm>
            <a:off x="2873375" y="3503613"/>
            <a:ext cx="747713" cy="431800"/>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74" name="Line 38"/>
          <p:cNvSpPr>
            <a:spLocks noChangeShapeType="1"/>
          </p:cNvSpPr>
          <p:nvPr/>
        </p:nvSpPr>
        <p:spPr bwMode="auto">
          <a:xfrm flipV="1">
            <a:off x="3625850" y="3021013"/>
            <a:ext cx="665163" cy="903287"/>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75" name="Line 39"/>
          <p:cNvSpPr>
            <a:spLocks noChangeShapeType="1"/>
          </p:cNvSpPr>
          <p:nvPr/>
        </p:nvSpPr>
        <p:spPr bwMode="auto">
          <a:xfrm>
            <a:off x="4324350" y="3019425"/>
            <a:ext cx="681038" cy="1000125"/>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76" name="Line 40"/>
          <p:cNvSpPr>
            <a:spLocks noChangeShapeType="1"/>
          </p:cNvSpPr>
          <p:nvPr/>
        </p:nvSpPr>
        <p:spPr bwMode="auto">
          <a:xfrm>
            <a:off x="5008563" y="4008438"/>
            <a:ext cx="739775" cy="449262"/>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77" name="Line 41"/>
          <p:cNvSpPr>
            <a:spLocks noChangeShapeType="1"/>
          </p:cNvSpPr>
          <p:nvPr/>
        </p:nvSpPr>
        <p:spPr bwMode="auto">
          <a:xfrm flipV="1">
            <a:off x="5759450" y="3390900"/>
            <a:ext cx="712788" cy="1060450"/>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78" name="Line 42"/>
          <p:cNvSpPr>
            <a:spLocks noChangeShapeType="1"/>
          </p:cNvSpPr>
          <p:nvPr/>
        </p:nvSpPr>
        <p:spPr bwMode="auto">
          <a:xfrm flipV="1">
            <a:off x="6492875" y="2795588"/>
            <a:ext cx="693738" cy="576262"/>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79" name="Line 43"/>
          <p:cNvSpPr>
            <a:spLocks noChangeShapeType="1"/>
          </p:cNvSpPr>
          <p:nvPr/>
        </p:nvSpPr>
        <p:spPr bwMode="auto">
          <a:xfrm flipV="1">
            <a:off x="7197725" y="2000250"/>
            <a:ext cx="684213" cy="777875"/>
          </a:xfrm>
          <a:prstGeom prst="line">
            <a:avLst/>
          </a:prstGeom>
          <a:noFill/>
          <a:ln w="12700">
            <a:solidFill>
              <a:schemeClr val="tx1"/>
            </a:solidFill>
            <a:round/>
            <a:headEnd type="oval" w="med" len="med"/>
            <a:tailEnd type="oval" w="med" len="med"/>
          </a:ln>
          <a:effectLst/>
        </p:spPr>
        <p:txBody>
          <a:bodyPr wrap="none" anchor="ctr"/>
          <a:lstStyle/>
          <a:p>
            <a:endParaRPr lang="cs-CZ"/>
          </a:p>
        </p:txBody>
      </p:sp>
      <p:sp>
        <p:nvSpPr>
          <p:cNvPr id="372780" name="Line 44"/>
          <p:cNvSpPr>
            <a:spLocks noChangeShapeType="1"/>
          </p:cNvSpPr>
          <p:nvPr/>
        </p:nvSpPr>
        <p:spPr bwMode="auto">
          <a:xfrm>
            <a:off x="7883525" y="1992313"/>
            <a:ext cx="788988" cy="744537"/>
          </a:xfrm>
          <a:prstGeom prst="line">
            <a:avLst/>
          </a:prstGeom>
          <a:noFill/>
          <a:ln w="12700">
            <a:solidFill>
              <a:schemeClr val="tx1"/>
            </a:solidFill>
            <a:round/>
            <a:headEnd type="oval" w="med" len="med"/>
            <a:tailEnd type="oval" w="med" len="med"/>
          </a:ln>
          <a:effectLst/>
        </p:spPr>
        <p:txBody>
          <a:bodyPr wrap="none" anchor="ctr"/>
          <a:lstStyle/>
          <a:p>
            <a:endParaRPr lang="cs-C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2364916E-AAA5-439D-815F-5ECBBD4C2915}" type="slidenum">
              <a:rPr lang="en-GB"/>
              <a:pPr/>
              <a:t>51</a:t>
            </a:fld>
            <a:endParaRPr lang="en-GB"/>
          </a:p>
        </p:txBody>
      </p:sp>
      <p:sp>
        <p:nvSpPr>
          <p:cNvPr id="37376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Variation</a:t>
            </a:r>
            <a:endParaRPr lang="en-US" sz="4400">
              <a:solidFill>
                <a:schemeClr val="tx2"/>
              </a:solidFill>
            </a:endParaRPr>
          </a:p>
        </p:txBody>
      </p:sp>
      <p:sp>
        <p:nvSpPr>
          <p:cNvPr id="373763" name="Rectangle 3"/>
          <p:cNvSpPr>
            <a:spLocks noChangeArrowheads="1"/>
          </p:cNvSpPr>
          <p:nvPr/>
        </p:nvSpPr>
        <p:spPr bwMode="auto">
          <a:xfrm>
            <a:off x="685800" y="1981200"/>
            <a:ext cx="79248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Several types of variation are tracked with statistical methods. These include:</a:t>
            </a:r>
          </a:p>
          <a:p>
            <a:pPr marL="342900" indent="-342900">
              <a:spcBef>
                <a:spcPct val="20000"/>
              </a:spcBef>
            </a:pPr>
            <a:r>
              <a:rPr lang="en-US">
                <a:latin typeface="Arial" charset="0"/>
              </a:rPr>
              <a:t>1. Within piece variation</a:t>
            </a:r>
          </a:p>
          <a:p>
            <a:pPr marL="342900" indent="-342900">
              <a:spcBef>
                <a:spcPct val="20000"/>
              </a:spcBef>
            </a:pPr>
            <a:r>
              <a:rPr lang="en-US">
                <a:latin typeface="Arial" charset="0"/>
              </a:rPr>
              <a:t>2. Piece-to-piece variation (at the same time)</a:t>
            </a:r>
          </a:p>
          <a:p>
            <a:pPr marL="342900" indent="-342900">
              <a:spcBef>
                <a:spcPct val="20000"/>
              </a:spcBef>
            </a:pPr>
            <a:r>
              <a:rPr lang="en-US">
                <a:latin typeface="Arial" charset="0"/>
              </a:rPr>
              <a:t>3. Time-to-time variation</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5"/>
          <p:cNvSpPr>
            <a:spLocks noGrp="1"/>
          </p:cNvSpPr>
          <p:nvPr>
            <p:ph type="sldNum" sz="quarter" idx="12"/>
          </p:nvPr>
        </p:nvSpPr>
        <p:spPr/>
        <p:txBody>
          <a:bodyPr/>
          <a:lstStyle/>
          <a:p>
            <a:fld id="{01271612-5A5F-4316-A5C2-54E87826C768}" type="slidenum">
              <a:rPr lang="en-GB"/>
              <a:pPr/>
              <a:t>52</a:t>
            </a:fld>
            <a:endParaRPr lang="en-GB"/>
          </a:p>
        </p:txBody>
      </p:sp>
      <p:sp>
        <p:nvSpPr>
          <p:cNvPr id="374786" name="Rectangle 2"/>
          <p:cNvSpPr>
            <a:spLocks noChangeArrowheads="1"/>
          </p:cNvSpPr>
          <p:nvPr/>
        </p:nvSpPr>
        <p:spPr bwMode="auto">
          <a:xfrm>
            <a:off x="766763" y="557213"/>
            <a:ext cx="4759325" cy="771525"/>
          </a:xfrm>
          <a:prstGeom prst="rect">
            <a:avLst/>
          </a:prstGeom>
          <a:noFill/>
          <a:ln w="12700">
            <a:noFill/>
            <a:miter lim="800000"/>
            <a:headEnd/>
            <a:tailEnd/>
          </a:ln>
          <a:effectLst/>
        </p:spPr>
        <p:txBody>
          <a:bodyPr wrap="none" lIns="90488" tIns="44450" rIns="90488" bIns="44450">
            <a:spAutoFit/>
          </a:bodyPr>
          <a:lstStyle/>
          <a:p>
            <a:r>
              <a:rPr lang="en-US" sz="4400" b="1" i="1">
                <a:effectLst>
                  <a:outerShdw blurRad="38100" dist="38100" dir="2700000" algn="tl">
                    <a:srgbClr val="C0C0C0"/>
                  </a:outerShdw>
                </a:effectLst>
                <a:latin typeface="Arial" charset="0"/>
              </a:rPr>
              <a:t>Common Causes</a:t>
            </a:r>
          </a:p>
        </p:txBody>
      </p:sp>
      <p:grpSp>
        <p:nvGrpSpPr>
          <p:cNvPr id="374787" name="Group 3"/>
          <p:cNvGrpSpPr>
            <a:grpSpLocks/>
          </p:cNvGrpSpPr>
          <p:nvPr/>
        </p:nvGrpSpPr>
        <p:grpSpPr bwMode="auto">
          <a:xfrm>
            <a:off x="2041525" y="3073400"/>
            <a:ext cx="5041900" cy="2643188"/>
            <a:chOff x="1286" y="1936"/>
            <a:chExt cx="3176" cy="1665"/>
          </a:xfrm>
        </p:grpSpPr>
        <p:sp>
          <p:nvSpPr>
            <p:cNvPr id="374788" name="Freeform 4"/>
            <p:cNvSpPr>
              <a:spLocks/>
            </p:cNvSpPr>
            <p:nvPr/>
          </p:nvSpPr>
          <p:spPr bwMode="auto">
            <a:xfrm>
              <a:off x="1286" y="1936"/>
              <a:ext cx="3169" cy="1641"/>
            </a:xfrm>
            <a:custGeom>
              <a:avLst/>
              <a:gdLst/>
              <a:ahLst/>
              <a:cxnLst>
                <a:cxn ang="0">
                  <a:pos x="0" y="1640"/>
                </a:cxn>
                <a:cxn ang="0">
                  <a:pos x="159" y="1581"/>
                </a:cxn>
                <a:cxn ang="0">
                  <a:pos x="317" y="1460"/>
                </a:cxn>
                <a:cxn ang="0">
                  <a:pos x="476" y="1275"/>
                </a:cxn>
                <a:cxn ang="0">
                  <a:pos x="624" y="1067"/>
                </a:cxn>
                <a:cxn ang="0">
                  <a:pos x="792" y="815"/>
                </a:cxn>
                <a:cxn ang="0">
                  <a:pos x="946" y="559"/>
                </a:cxn>
                <a:cxn ang="0">
                  <a:pos x="1109" y="315"/>
                </a:cxn>
                <a:cxn ang="0">
                  <a:pos x="1263" y="130"/>
                </a:cxn>
                <a:cxn ang="0">
                  <a:pos x="1421" y="26"/>
                </a:cxn>
                <a:cxn ang="0">
                  <a:pos x="1580" y="0"/>
                </a:cxn>
                <a:cxn ang="0">
                  <a:pos x="1748" y="26"/>
                </a:cxn>
                <a:cxn ang="0">
                  <a:pos x="1901" y="130"/>
                </a:cxn>
                <a:cxn ang="0">
                  <a:pos x="2060" y="315"/>
                </a:cxn>
                <a:cxn ang="0">
                  <a:pos x="2213" y="559"/>
                </a:cxn>
                <a:cxn ang="0">
                  <a:pos x="2372" y="824"/>
                </a:cxn>
                <a:cxn ang="0">
                  <a:pos x="2540" y="1063"/>
                </a:cxn>
                <a:cxn ang="0">
                  <a:pos x="2688" y="1270"/>
                </a:cxn>
                <a:cxn ang="0">
                  <a:pos x="2852" y="1455"/>
                </a:cxn>
                <a:cxn ang="0">
                  <a:pos x="3010" y="1577"/>
                </a:cxn>
                <a:cxn ang="0">
                  <a:pos x="3168" y="1640"/>
                </a:cxn>
              </a:cxnLst>
              <a:rect l="0" t="0" r="r" b="b"/>
              <a:pathLst>
                <a:path w="3169" h="1641">
                  <a:moveTo>
                    <a:pt x="0" y="1640"/>
                  </a:moveTo>
                  <a:lnTo>
                    <a:pt x="159" y="1581"/>
                  </a:lnTo>
                  <a:lnTo>
                    <a:pt x="317" y="1460"/>
                  </a:lnTo>
                  <a:lnTo>
                    <a:pt x="476" y="1275"/>
                  </a:lnTo>
                  <a:lnTo>
                    <a:pt x="624" y="1067"/>
                  </a:lnTo>
                  <a:lnTo>
                    <a:pt x="792" y="815"/>
                  </a:lnTo>
                  <a:lnTo>
                    <a:pt x="946" y="559"/>
                  </a:lnTo>
                  <a:lnTo>
                    <a:pt x="1109" y="315"/>
                  </a:lnTo>
                  <a:lnTo>
                    <a:pt x="1263" y="130"/>
                  </a:lnTo>
                  <a:lnTo>
                    <a:pt x="1421" y="26"/>
                  </a:lnTo>
                  <a:lnTo>
                    <a:pt x="1580" y="0"/>
                  </a:lnTo>
                  <a:lnTo>
                    <a:pt x="1748" y="26"/>
                  </a:lnTo>
                  <a:lnTo>
                    <a:pt x="1901" y="130"/>
                  </a:lnTo>
                  <a:lnTo>
                    <a:pt x="2060" y="315"/>
                  </a:lnTo>
                  <a:lnTo>
                    <a:pt x="2213" y="559"/>
                  </a:lnTo>
                  <a:lnTo>
                    <a:pt x="2372" y="824"/>
                  </a:lnTo>
                  <a:lnTo>
                    <a:pt x="2540" y="1063"/>
                  </a:lnTo>
                  <a:lnTo>
                    <a:pt x="2688" y="1270"/>
                  </a:lnTo>
                  <a:lnTo>
                    <a:pt x="2852" y="1455"/>
                  </a:lnTo>
                  <a:lnTo>
                    <a:pt x="3010" y="1577"/>
                  </a:lnTo>
                  <a:lnTo>
                    <a:pt x="3168" y="1640"/>
                  </a:lnTo>
                </a:path>
              </a:pathLst>
            </a:custGeom>
            <a:noFill/>
            <a:ln w="76200" cap="rnd" cmpd="sng">
              <a:solidFill>
                <a:srgbClr val="008000"/>
              </a:solidFill>
              <a:prstDash val="solid"/>
              <a:round/>
              <a:headEnd type="none" w="med" len="med"/>
              <a:tailEnd type="none" w="med" len="med"/>
            </a:ln>
            <a:effectLst/>
          </p:spPr>
          <p:txBody>
            <a:bodyPr/>
            <a:lstStyle/>
            <a:p>
              <a:endParaRPr lang="cs-CZ"/>
            </a:p>
          </p:txBody>
        </p:sp>
        <p:sp>
          <p:nvSpPr>
            <p:cNvPr id="374789" name="Freeform 5"/>
            <p:cNvSpPr>
              <a:spLocks/>
            </p:cNvSpPr>
            <p:nvPr/>
          </p:nvSpPr>
          <p:spPr bwMode="auto">
            <a:xfrm>
              <a:off x="1293" y="1939"/>
              <a:ext cx="3169" cy="1662"/>
            </a:xfrm>
            <a:custGeom>
              <a:avLst/>
              <a:gdLst/>
              <a:ahLst/>
              <a:cxnLst>
                <a:cxn ang="0">
                  <a:pos x="0" y="1655"/>
                </a:cxn>
                <a:cxn ang="0">
                  <a:pos x="157" y="1575"/>
                </a:cxn>
                <a:cxn ang="0">
                  <a:pos x="310" y="1445"/>
                </a:cxn>
                <a:cxn ang="0">
                  <a:pos x="435" y="1306"/>
                </a:cxn>
                <a:cxn ang="0">
                  <a:pos x="632" y="1027"/>
                </a:cxn>
                <a:cxn ang="0">
                  <a:pos x="790" y="807"/>
                </a:cxn>
                <a:cxn ang="0">
                  <a:pos x="905" y="605"/>
                </a:cxn>
                <a:cxn ang="0">
                  <a:pos x="1131" y="274"/>
                </a:cxn>
                <a:cxn ang="0">
                  <a:pos x="1256" y="120"/>
                </a:cxn>
                <a:cxn ang="0">
                  <a:pos x="1429" y="19"/>
                </a:cxn>
                <a:cxn ang="0">
                  <a:pos x="1577" y="0"/>
                </a:cxn>
                <a:cxn ang="0">
                  <a:pos x="1726" y="10"/>
                </a:cxn>
                <a:cxn ang="0">
                  <a:pos x="1875" y="111"/>
                </a:cxn>
                <a:cxn ang="0">
                  <a:pos x="2062" y="322"/>
                </a:cxn>
                <a:cxn ang="0">
                  <a:pos x="2403" y="903"/>
                </a:cxn>
                <a:cxn ang="0">
                  <a:pos x="2653" y="1239"/>
                </a:cxn>
                <a:cxn ang="0">
                  <a:pos x="2840" y="1445"/>
                </a:cxn>
                <a:cxn ang="0">
                  <a:pos x="2984" y="1570"/>
                </a:cxn>
                <a:cxn ang="0">
                  <a:pos x="3168" y="1661"/>
                </a:cxn>
                <a:cxn ang="0">
                  <a:pos x="0" y="1655"/>
                </a:cxn>
              </a:cxnLst>
              <a:rect l="0" t="0" r="r" b="b"/>
              <a:pathLst>
                <a:path w="3169" h="1662">
                  <a:moveTo>
                    <a:pt x="0" y="1655"/>
                  </a:moveTo>
                  <a:lnTo>
                    <a:pt x="157" y="1575"/>
                  </a:lnTo>
                  <a:lnTo>
                    <a:pt x="310" y="1445"/>
                  </a:lnTo>
                  <a:lnTo>
                    <a:pt x="435" y="1306"/>
                  </a:lnTo>
                  <a:lnTo>
                    <a:pt x="632" y="1027"/>
                  </a:lnTo>
                  <a:lnTo>
                    <a:pt x="790" y="807"/>
                  </a:lnTo>
                  <a:lnTo>
                    <a:pt x="905" y="605"/>
                  </a:lnTo>
                  <a:lnTo>
                    <a:pt x="1131" y="274"/>
                  </a:lnTo>
                  <a:lnTo>
                    <a:pt x="1256" y="120"/>
                  </a:lnTo>
                  <a:lnTo>
                    <a:pt x="1429" y="19"/>
                  </a:lnTo>
                  <a:lnTo>
                    <a:pt x="1577" y="0"/>
                  </a:lnTo>
                  <a:lnTo>
                    <a:pt x="1726" y="10"/>
                  </a:lnTo>
                  <a:lnTo>
                    <a:pt x="1875" y="111"/>
                  </a:lnTo>
                  <a:lnTo>
                    <a:pt x="2062" y="322"/>
                  </a:lnTo>
                  <a:lnTo>
                    <a:pt x="2403" y="903"/>
                  </a:lnTo>
                  <a:lnTo>
                    <a:pt x="2653" y="1239"/>
                  </a:lnTo>
                  <a:lnTo>
                    <a:pt x="2840" y="1445"/>
                  </a:lnTo>
                  <a:lnTo>
                    <a:pt x="2984" y="1570"/>
                  </a:lnTo>
                  <a:lnTo>
                    <a:pt x="3168" y="1661"/>
                  </a:lnTo>
                  <a:lnTo>
                    <a:pt x="0" y="1655"/>
                  </a:lnTo>
                </a:path>
              </a:pathLst>
            </a:custGeom>
            <a:noFill/>
            <a:ln w="12700" cap="rnd" cmpd="sng">
              <a:solidFill>
                <a:srgbClr val="008000"/>
              </a:solidFill>
              <a:prstDash val="solid"/>
              <a:round/>
              <a:headEnd type="none" w="med" len="med"/>
              <a:tailEnd type="none" w="med" len="med"/>
            </a:ln>
            <a:effectLst/>
          </p:spPr>
          <p:txBody>
            <a:bodyPr/>
            <a:lstStyle/>
            <a:p>
              <a:endParaRPr lang="cs-CZ"/>
            </a:p>
          </p:txBody>
        </p:sp>
      </p:grpSp>
      <p:sp>
        <p:nvSpPr>
          <p:cNvPr id="374790" name="Rectangle 6"/>
          <p:cNvSpPr>
            <a:spLocks noChangeArrowheads="1"/>
          </p:cNvSpPr>
          <p:nvPr/>
        </p:nvSpPr>
        <p:spPr bwMode="auto">
          <a:xfrm>
            <a:off x="406400" y="1603375"/>
            <a:ext cx="8248650" cy="1673225"/>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    Chance, or common, causes are small random changes in the process that cannot be avoided. When this type of variation is suspected, production process continues as usual.</a:t>
            </a:r>
          </a:p>
        </p:txBody>
      </p:sp>
    </p:spTree>
  </p:cSld>
  <p:clrMapOvr>
    <a:masterClrMapping/>
  </p:clrMapOvr>
  <p:transition spd="slow">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číslo snímku 5"/>
          <p:cNvSpPr>
            <a:spLocks noGrp="1"/>
          </p:cNvSpPr>
          <p:nvPr>
            <p:ph type="sldNum" sz="quarter" idx="12"/>
          </p:nvPr>
        </p:nvSpPr>
        <p:spPr/>
        <p:txBody>
          <a:bodyPr/>
          <a:lstStyle/>
          <a:p>
            <a:fld id="{8FE1A71D-EBDC-4E20-8F21-38FC7ACD8298}" type="slidenum">
              <a:rPr lang="en-GB"/>
              <a:pPr/>
              <a:t>53</a:t>
            </a:fld>
            <a:endParaRPr lang="en-GB"/>
          </a:p>
        </p:txBody>
      </p:sp>
      <p:sp>
        <p:nvSpPr>
          <p:cNvPr id="376834" name="Freeform 2"/>
          <p:cNvSpPr>
            <a:spLocks/>
          </p:cNvSpPr>
          <p:nvPr/>
        </p:nvSpPr>
        <p:spPr bwMode="auto">
          <a:xfrm>
            <a:off x="3057525" y="2717800"/>
            <a:ext cx="5030788" cy="2605088"/>
          </a:xfrm>
          <a:custGeom>
            <a:avLst/>
            <a:gdLst/>
            <a:ahLst/>
            <a:cxnLst>
              <a:cxn ang="0">
                <a:pos x="0" y="1640"/>
              </a:cxn>
              <a:cxn ang="0">
                <a:pos x="159" y="1581"/>
              </a:cxn>
              <a:cxn ang="0">
                <a:pos x="317" y="1460"/>
              </a:cxn>
              <a:cxn ang="0">
                <a:pos x="476" y="1275"/>
              </a:cxn>
              <a:cxn ang="0">
                <a:pos x="624" y="1067"/>
              </a:cxn>
              <a:cxn ang="0">
                <a:pos x="792" y="815"/>
              </a:cxn>
              <a:cxn ang="0">
                <a:pos x="946" y="559"/>
              </a:cxn>
              <a:cxn ang="0">
                <a:pos x="1109" y="315"/>
              </a:cxn>
              <a:cxn ang="0">
                <a:pos x="1263" y="130"/>
              </a:cxn>
              <a:cxn ang="0">
                <a:pos x="1421" y="26"/>
              </a:cxn>
              <a:cxn ang="0">
                <a:pos x="1580" y="0"/>
              </a:cxn>
              <a:cxn ang="0">
                <a:pos x="1748" y="26"/>
              </a:cxn>
              <a:cxn ang="0">
                <a:pos x="1901" y="130"/>
              </a:cxn>
              <a:cxn ang="0">
                <a:pos x="2060" y="315"/>
              </a:cxn>
              <a:cxn ang="0">
                <a:pos x="2213" y="559"/>
              </a:cxn>
              <a:cxn ang="0">
                <a:pos x="2372" y="824"/>
              </a:cxn>
              <a:cxn ang="0">
                <a:pos x="2540" y="1063"/>
              </a:cxn>
              <a:cxn ang="0">
                <a:pos x="2688" y="1270"/>
              </a:cxn>
              <a:cxn ang="0">
                <a:pos x="2852" y="1455"/>
              </a:cxn>
              <a:cxn ang="0">
                <a:pos x="3010" y="1577"/>
              </a:cxn>
              <a:cxn ang="0">
                <a:pos x="3168" y="1640"/>
              </a:cxn>
            </a:cxnLst>
            <a:rect l="0" t="0" r="r" b="b"/>
            <a:pathLst>
              <a:path w="3169" h="1641">
                <a:moveTo>
                  <a:pt x="0" y="1640"/>
                </a:moveTo>
                <a:lnTo>
                  <a:pt x="159" y="1581"/>
                </a:lnTo>
                <a:lnTo>
                  <a:pt x="317" y="1460"/>
                </a:lnTo>
                <a:lnTo>
                  <a:pt x="476" y="1275"/>
                </a:lnTo>
                <a:lnTo>
                  <a:pt x="624" y="1067"/>
                </a:lnTo>
                <a:lnTo>
                  <a:pt x="792" y="815"/>
                </a:lnTo>
                <a:lnTo>
                  <a:pt x="946" y="559"/>
                </a:lnTo>
                <a:lnTo>
                  <a:pt x="1109" y="315"/>
                </a:lnTo>
                <a:lnTo>
                  <a:pt x="1263" y="130"/>
                </a:lnTo>
                <a:lnTo>
                  <a:pt x="1421" y="26"/>
                </a:lnTo>
                <a:lnTo>
                  <a:pt x="1580" y="0"/>
                </a:lnTo>
                <a:lnTo>
                  <a:pt x="1748" y="26"/>
                </a:lnTo>
                <a:lnTo>
                  <a:pt x="1901" y="130"/>
                </a:lnTo>
                <a:lnTo>
                  <a:pt x="2060" y="315"/>
                </a:lnTo>
                <a:lnTo>
                  <a:pt x="2213" y="559"/>
                </a:lnTo>
                <a:lnTo>
                  <a:pt x="2372" y="824"/>
                </a:lnTo>
                <a:lnTo>
                  <a:pt x="2540" y="1063"/>
                </a:lnTo>
                <a:lnTo>
                  <a:pt x="2688" y="1270"/>
                </a:lnTo>
                <a:lnTo>
                  <a:pt x="2852" y="1455"/>
                </a:lnTo>
                <a:lnTo>
                  <a:pt x="3010" y="1577"/>
                </a:lnTo>
                <a:lnTo>
                  <a:pt x="3168" y="1640"/>
                </a:lnTo>
              </a:path>
            </a:pathLst>
          </a:custGeom>
          <a:noFill/>
          <a:ln w="127000" cap="rnd" cmpd="sng">
            <a:solidFill>
              <a:srgbClr val="008000"/>
            </a:solidFill>
            <a:prstDash val="solid"/>
            <a:round/>
            <a:headEnd type="none" w="med" len="med"/>
            <a:tailEnd type="none" w="med" len="med"/>
          </a:ln>
          <a:effectLst/>
        </p:spPr>
        <p:txBody>
          <a:bodyPr/>
          <a:lstStyle/>
          <a:p>
            <a:endParaRPr lang="cs-CZ"/>
          </a:p>
        </p:txBody>
      </p:sp>
      <p:sp>
        <p:nvSpPr>
          <p:cNvPr id="376835" name="Line 3"/>
          <p:cNvSpPr>
            <a:spLocks noChangeShapeType="1"/>
          </p:cNvSpPr>
          <p:nvPr/>
        </p:nvSpPr>
        <p:spPr bwMode="auto">
          <a:xfrm>
            <a:off x="2978150" y="5461000"/>
            <a:ext cx="5214938" cy="0"/>
          </a:xfrm>
          <a:prstGeom prst="line">
            <a:avLst/>
          </a:prstGeom>
          <a:noFill/>
          <a:ln w="50800">
            <a:solidFill>
              <a:schemeClr val="tx1"/>
            </a:solidFill>
            <a:round/>
            <a:headEnd/>
            <a:tailEnd/>
          </a:ln>
          <a:effectLst/>
        </p:spPr>
        <p:txBody>
          <a:bodyPr wrap="none" anchor="ctr"/>
          <a:lstStyle/>
          <a:p>
            <a:endParaRPr lang="cs-CZ"/>
          </a:p>
        </p:txBody>
      </p:sp>
      <p:sp>
        <p:nvSpPr>
          <p:cNvPr id="376836" name="Rectangle 4"/>
          <p:cNvSpPr>
            <a:spLocks noChangeArrowheads="1"/>
          </p:cNvSpPr>
          <p:nvPr/>
        </p:nvSpPr>
        <p:spPr bwMode="auto">
          <a:xfrm>
            <a:off x="766763" y="557213"/>
            <a:ext cx="5308600" cy="758825"/>
          </a:xfrm>
          <a:prstGeom prst="rect">
            <a:avLst/>
          </a:prstGeom>
          <a:noFill/>
          <a:ln w="12700">
            <a:noFill/>
            <a:miter lim="800000"/>
            <a:headEnd/>
            <a:tailEnd/>
          </a:ln>
          <a:effectLst/>
        </p:spPr>
        <p:txBody>
          <a:bodyPr wrap="none" lIns="90488" tIns="44450" rIns="90488" bIns="44450">
            <a:spAutoFit/>
          </a:bodyPr>
          <a:lstStyle/>
          <a:p>
            <a:r>
              <a:rPr lang="en-US" sz="4400" b="1" i="1">
                <a:effectLst>
                  <a:outerShdw blurRad="38100" dist="38100" dir="2700000" algn="tl">
                    <a:srgbClr val="C0C0C0"/>
                  </a:outerShdw>
                </a:effectLst>
                <a:latin typeface="Arial" charset="0"/>
              </a:rPr>
              <a:t>Assignable Causes</a:t>
            </a:r>
          </a:p>
        </p:txBody>
      </p:sp>
      <p:sp>
        <p:nvSpPr>
          <p:cNvPr id="376837" name="Freeform 5"/>
          <p:cNvSpPr>
            <a:spLocks/>
          </p:cNvSpPr>
          <p:nvPr/>
        </p:nvSpPr>
        <p:spPr bwMode="auto">
          <a:xfrm>
            <a:off x="3732213" y="2717800"/>
            <a:ext cx="5030787" cy="2605088"/>
          </a:xfrm>
          <a:custGeom>
            <a:avLst/>
            <a:gdLst/>
            <a:ahLst/>
            <a:cxnLst>
              <a:cxn ang="0">
                <a:pos x="0" y="1640"/>
              </a:cxn>
              <a:cxn ang="0">
                <a:pos x="159" y="1581"/>
              </a:cxn>
              <a:cxn ang="0">
                <a:pos x="317" y="1460"/>
              </a:cxn>
              <a:cxn ang="0">
                <a:pos x="476" y="1275"/>
              </a:cxn>
              <a:cxn ang="0">
                <a:pos x="624" y="1067"/>
              </a:cxn>
              <a:cxn ang="0">
                <a:pos x="792" y="815"/>
              </a:cxn>
              <a:cxn ang="0">
                <a:pos x="946" y="559"/>
              </a:cxn>
              <a:cxn ang="0">
                <a:pos x="1109" y="315"/>
              </a:cxn>
              <a:cxn ang="0">
                <a:pos x="1263" y="130"/>
              </a:cxn>
              <a:cxn ang="0">
                <a:pos x="1421" y="26"/>
              </a:cxn>
              <a:cxn ang="0">
                <a:pos x="1580" y="0"/>
              </a:cxn>
              <a:cxn ang="0">
                <a:pos x="1748" y="26"/>
              </a:cxn>
              <a:cxn ang="0">
                <a:pos x="1901" y="130"/>
              </a:cxn>
              <a:cxn ang="0">
                <a:pos x="2060" y="315"/>
              </a:cxn>
              <a:cxn ang="0">
                <a:pos x="2213" y="559"/>
              </a:cxn>
              <a:cxn ang="0">
                <a:pos x="2372" y="824"/>
              </a:cxn>
              <a:cxn ang="0">
                <a:pos x="2540" y="1063"/>
              </a:cxn>
              <a:cxn ang="0">
                <a:pos x="2688" y="1270"/>
              </a:cxn>
              <a:cxn ang="0">
                <a:pos x="2852" y="1455"/>
              </a:cxn>
              <a:cxn ang="0">
                <a:pos x="3010" y="1577"/>
              </a:cxn>
              <a:cxn ang="0">
                <a:pos x="3168" y="1640"/>
              </a:cxn>
            </a:cxnLst>
            <a:rect l="0" t="0" r="r" b="b"/>
            <a:pathLst>
              <a:path w="3169" h="1641">
                <a:moveTo>
                  <a:pt x="0" y="1640"/>
                </a:moveTo>
                <a:lnTo>
                  <a:pt x="159" y="1581"/>
                </a:lnTo>
                <a:lnTo>
                  <a:pt x="317" y="1460"/>
                </a:lnTo>
                <a:lnTo>
                  <a:pt x="476" y="1275"/>
                </a:lnTo>
                <a:lnTo>
                  <a:pt x="624" y="1067"/>
                </a:lnTo>
                <a:lnTo>
                  <a:pt x="792" y="815"/>
                </a:lnTo>
                <a:lnTo>
                  <a:pt x="946" y="559"/>
                </a:lnTo>
                <a:lnTo>
                  <a:pt x="1109" y="315"/>
                </a:lnTo>
                <a:lnTo>
                  <a:pt x="1263" y="130"/>
                </a:lnTo>
                <a:lnTo>
                  <a:pt x="1421" y="26"/>
                </a:lnTo>
                <a:lnTo>
                  <a:pt x="1580" y="0"/>
                </a:lnTo>
                <a:lnTo>
                  <a:pt x="1748" y="26"/>
                </a:lnTo>
                <a:lnTo>
                  <a:pt x="1901" y="130"/>
                </a:lnTo>
                <a:lnTo>
                  <a:pt x="2060" y="315"/>
                </a:lnTo>
                <a:lnTo>
                  <a:pt x="2213" y="559"/>
                </a:lnTo>
                <a:lnTo>
                  <a:pt x="2372" y="824"/>
                </a:lnTo>
                <a:lnTo>
                  <a:pt x="2540" y="1063"/>
                </a:lnTo>
                <a:lnTo>
                  <a:pt x="2688" y="1270"/>
                </a:lnTo>
                <a:lnTo>
                  <a:pt x="2852" y="1455"/>
                </a:lnTo>
                <a:lnTo>
                  <a:pt x="3010" y="1577"/>
                </a:lnTo>
                <a:lnTo>
                  <a:pt x="3168" y="1640"/>
                </a:lnTo>
              </a:path>
            </a:pathLst>
          </a:custGeom>
          <a:noFill/>
          <a:ln w="127000" cap="rnd" cmpd="sng">
            <a:solidFill>
              <a:srgbClr val="FF0000"/>
            </a:solidFill>
            <a:prstDash val="sysDot"/>
            <a:round/>
            <a:headEnd type="none" w="med" len="med"/>
            <a:tailEnd type="none" w="med" len="med"/>
          </a:ln>
          <a:effectLst/>
        </p:spPr>
        <p:txBody>
          <a:bodyPr/>
          <a:lstStyle/>
          <a:p>
            <a:endParaRPr lang="cs-CZ"/>
          </a:p>
        </p:txBody>
      </p:sp>
      <p:sp>
        <p:nvSpPr>
          <p:cNvPr id="376838" name="Line 6"/>
          <p:cNvSpPr>
            <a:spLocks noChangeShapeType="1"/>
          </p:cNvSpPr>
          <p:nvPr/>
        </p:nvSpPr>
        <p:spPr bwMode="auto">
          <a:xfrm>
            <a:off x="3656013" y="5461000"/>
            <a:ext cx="5214937" cy="0"/>
          </a:xfrm>
          <a:prstGeom prst="line">
            <a:avLst/>
          </a:prstGeom>
          <a:noFill/>
          <a:ln w="50800">
            <a:solidFill>
              <a:schemeClr val="tx1"/>
            </a:solidFill>
            <a:round/>
            <a:headEnd/>
            <a:tailEnd/>
          </a:ln>
          <a:effectLst/>
        </p:spPr>
        <p:txBody>
          <a:bodyPr wrap="none" anchor="ctr"/>
          <a:lstStyle/>
          <a:p>
            <a:endParaRPr lang="cs-CZ"/>
          </a:p>
        </p:txBody>
      </p:sp>
      <p:sp>
        <p:nvSpPr>
          <p:cNvPr id="376839" name="Rectangle 7"/>
          <p:cNvSpPr>
            <a:spLocks noChangeArrowheads="1"/>
          </p:cNvSpPr>
          <p:nvPr/>
        </p:nvSpPr>
        <p:spPr bwMode="auto">
          <a:xfrm>
            <a:off x="2665413" y="5821363"/>
            <a:ext cx="1825625" cy="576262"/>
          </a:xfrm>
          <a:prstGeom prst="rect">
            <a:avLst/>
          </a:prstGeom>
          <a:noFill/>
          <a:ln w="12700">
            <a:noFill/>
            <a:miter lim="800000"/>
            <a:headEnd/>
            <a:tailEnd/>
          </a:ln>
          <a:effectLst/>
        </p:spPr>
        <p:txBody>
          <a:bodyPr wrap="none" lIns="90488" tIns="44450" rIns="90488" bIns="44450">
            <a:spAutoFit/>
          </a:bodyPr>
          <a:lstStyle/>
          <a:p>
            <a:r>
              <a:rPr lang="en-US" sz="3200" b="1">
                <a:latin typeface="Arial" charset="0"/>
              </a:rPr>
              <a:t>(a) Mean</a:t>
            </a:r>
          </a:p>
        </p:txBody>
      </p:sp>
      <p:sp>
        <p:nvSpPr>
          <p:cNvPr id="376840" name="Line 8"/>
          <p:cNvSpPr>
            <a:spLocks noChangeShapeType="1"/>
          </p:cNvSpPr>
          <p:nvPr/>
        </p:nvSpPr>
        <p:spPr bwMode="auto">
          <a:xfrm>
            <a:off x="6238875" y="2116138"/>
            <a:ext cx="0" cy="3454400"/>
          </a:xfrm>
          <a:prstGeom prst="line">
            <a:avLst/>
          </a:prstGeom>
          <a:noFill/>
          <a:ln w="50800">
            <a:solidFill>
              <a:schemeClr val="tx1"/>
            </a:solidFill>
            <a:round/>
            <a:headEnd/>
            <a:tailEnd/>
          </a:ln>
          <a:effectLst/>
        </p:spPr>
        <p:txBody>
          <a:bodyPr wrap="none" anchor="ctr"/>
          <a:lstStyle/>
          <a:p>
            <a:endParaRPr lang="cs-CZ"/>
          </a:p>
        </p:txBody>
      </p:sp>
      <p:sp>
        <p:nvSpPr>
          <p:cNvPr id="376841" name="Rectangle 9"/>
          <p:cNvSpPr>
            <a:spLocks noChangeArrowheads="1"/>
          </p:cNvSpPr>
          <p:nvPr/>
        </p:nvSpPr>
        <p:spPr bwMode="auto">
          <a:xfrm>
            <a:off x="3738563" y="1620838"/>
            <a:ext cx="1587500" cy="515937"/>
          </a:xfrm>
          <a:prstGeom prst="rect">
            <a:avLst/>
          </a:prstGeom>
          <a:noFill/>
          <a:ln w="12700">
            <a:noFill/>
            <a:miter lim="800000"/>
            <a:headEnd/>
            <a:tailEnd/>
          </a:ln>
          <a:effectLst/>
        </p:spPr>
        <p:txBody>
          <a:bodyPr wrap="none" lIns="90488" tIns="44450" rIns="90488" bIns="44450">
            <a:spAutoFit/>
          </a:bodyPr>
          <a:lstStyle/>
          <a:p>
            <a:r>
              <a:rPr lang="en-US" sz="2800" b="1">
                <a:latin typeface="Arial" charset="0"/>
              </a:rPr>
              <a:t>Average</a:t>
            </a:r>
          </a:p>
        </p:txBody>
      </p:sp>
      <p:sp>
        <p:nvSpPr>
          <p:cNvPr id="376842" name="Line 10"/>
          <p:cNvSpPr>
            <a:spLocks noChangeShapeType="1"/>
          </p:cNvSpPr>
          <p:nvPr/>
        </p:nvSpPr>
        <p:spPr bwMode="auto">
          <a:xfrm>
            <a:off x="4551363" y="2165350"/>
            <a:ext cx="1003300" cy="477838"/>
          </a:xfrm>
          <a:prstGeom prst="line">
            <a:avLst/>
          </a:prstGeom>
          <a:noFill/>
          <a:ln w="12700">
            <a:solidFill>
              <a:schemeClr val="tx1"/>
            </a:solidFill>
            <a:round/>
            <a:headEnd/>
            <a:tailEnd/>
          </a:ln>
          <a:effectLst/>
        </p:spPr>
        <p:txBody>
          <a:bodyPr wrap="none" anchor="ctr"/>
          <a:lstStyle/>
          <a:p>
            <a:endParaRPr lang="cs-CZ"/>
          </a:p>
        </p:txBody>
      </p:sp>
      <p:sp>
        <p:nvSpPr>
          <p:cNvPr id="376843" name="Line 11"/>
          <p:cNvSpPr>
            <a:spLocks noChangeShapeType="1"/>
          </p:cNvSpPr>
          <p:nvPr/>
        </p:nvSpPr>
        <p:spPr bwMode="auto">
          <a:xfrm>
            <a:off x="4838700" y="2165350"/>
            <a:ext cx="1393825" cy="360363"/>
          </a:xfrm>
          <a:prstGeom prst="line">
            <a:avLst/>
          </a:prstGeom>
          <a:noFill/>
          <a:ln w="12700">
            <a:solidFill>
              <a:schemeClr val="tx1"/>
            </a:solidFill>
            <a:round/>
            <a:headEnd/>
            <a:tailEnd/>
          </a:ln>
          <a:effectLst/>
        </p:spPr>
        <p:txBody>
          <a:bodyPr wrap="none" anchor="ctr"/>
          <a:lstStyle/>
          <a:p>
            <a:endParaRPr lang="cs-CZ"/>
          </a:p>
        </p:txBody>
      </p:sp>
      <p:sp>
        <p:nvSpPr>
          <p:cNvPr id="376844" name="Rectangle 12"/>
          <p:cNvSpPr>
            <a:spLocks noChangeArrowheads="1"/>
          </p:cNvSpPr>
          <p:nvPr/>
        </p:nvSpPr>
        <p:spPr bwMode="auto">
          <a:xfrm>
            <a:off x="369888" y="1438275"/>
            <a:ext cx="2911475" cy="361315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    Assignable causes are large variations. When this type of variation is suspected, production process is stopped and a reason for variation is sought.</a:t>
            </a:r>
          </a:p>
        </p:txBody>
      </p:sp>
      <p:sp>
        <p:nvSpPr>
          <p:cNvPr id="376845" name="Line 13"/>
          <p:cNvSpPr>
            <a:spLocks noChangeShapeType="1"/>
          </p:cNvSpPr>
          <p:nvPr/>
        </p:nvSpPr>
        <p:spPr bwMode="auto">
          <a:xfrm>
            <a:off x="5576888" y="2187575"/>
            <a:ext cx="0" cy="3436938"/>
          </a:xfrm>
          <a:prstGeom prst="line">
            <a:avLst/>
          </a:prstGeom>
          <a:noFill/>
          <a:ln w="50800">
            <a:solidFill>
              <a:schemeClr val="tx1"/>
            </a:solidFill>
            <a:round/>
            <a:headEnd/>
            <a:tailEnd/>
          </a:ln>
          <a:effectLst/>
        </p:spPr>
        <p:txBody>
          <a:bodyPr wrap="none" anchor="ctr"/>
          <a:lstStyle/>
          <a:p>
            <a:endParaRPr lang="cs-CZ"/>
          </a:p>
        </p:txBody>
      </p:sp>
      <p:sp>
        <p:nvSpPr>
          <p:cNvPr id="376846" name="Rectangle 14"/>
          <p:cNvSpPr>
            <a:spLocks noChangeArrowheads="1"/>
          </p:cNvSpPr>
          <p:nvPr/>
        </p:nvSpPr>
        <p:spPr bwMode="auto">
          <a:xfrm>
            <a:off x="4918075" y="5578475"/>
            <a:ext cx="1308100" cy="515938"/>
          </a:xfrm>
          <a:prstGeom prst="rect">
            <a:avLst/>
          </a:prstGeom>
          <a:noFill/>
          <a:ln w="12700">
            <a:noFill/>
            <a:miter lim="800000"/>
            <a:headEnd/>
            <a:tailEnd/>
          </a:ln>
          <a:effectLst/>
        </p:spPr>
        <p:txBody>
          <a:bodyPr wrap="none" lIns="90488" tIns="44450" rIns="90488" bIns="44450">
            <a:spAutoFit/>
          </a:bodyPr>
          <a:lstStyle/>
          <a:p>
            <a:r>
              <a:rPr lang="en-US" sz="2800" b="1">
                <a:latin typeface="Arial" charset="0"/>
              </a:rPr>
              <a:t>Grams</a:t>
            </a:r>
          </a:p>
        </p:txBody>
      </p:sp>
    </p:spTree>
  </p:cSld>
  <p:clrMapOvr>
    <a:masterClrMapping/>
  </p:clrMapOvr>
  <p:transition spd="slow">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5"/>
          <p:cNvSpPr>
            <a:spLocks noGrp="1"/>
          </p:cNvSpPr>
          <p:nvPr>
            <p:ph type="sldNum" sz="quarter" idx="12"/>
          </p:nvPr>
        </p:nvSpPr>
        <p:spPr/>
        <p:txBody>
          <a:bodyPr/>
          <a:lstStyle/>
          <a:p>
            <a:fld id="{887C03CD-5B30-4984-A481-E134E9E3EFB6}" type="slidenum">
              <a:rPr lang="en-GB"/>
              <a:pPr/>
              <a:t>54</a:t>
            </a:fld>
            <a:endParaRPr lang="en-GB"/>
          </a:p>
        </p:txBody>
      </p:sp>
      <p:sp>
        <p:nvSpPr>
          <p:cNvPr id="378882" name="Rectangle 2"/>
          <p:cNvSpPr>
            <a:spLocks noChangeArrowheads="1"/>
          </p:cNvSpPr>
          <p:nvPr/>
        </p:nvSpPr>
        <p:spPr bwMode="auto">
          <a:xfrm>
            <a:off x="766763" y="557213"/>
            <a:ext cx="5308600" cy="758825"/>
          </a:xfrm>
          <a:prstGeom prst="rect">
            <a:avLst/>
          </a:prstGeom>
          <a:noFill/>
          <a:ln w="12700">
            <a:noFill/>
            <a:miter lim="800000"/>
            <a:headEnd/>
            <a:tailEnd/>
          </a:ln>
          <a:effectLst/>
        </p:spPr>
        <p:txBody>
          <a:bodyPr wrap="none" lIns="90488" tIns="44450" rIns="90488" bIns="44450">
            <a:spAutoFit/>
          </a:bodyPr>
          <a:lstStyle/>
          <a:p>
            <a:r>
              <a:rPr lang="en-US" sz="4400" b="1" i="1">
                <a:effectLst>
                  <a:outerShdw blurRad="38100" dist="38100" dir="2700000" algn="tl">
                    <a:srgbClr val="C0C0C0"/>
                  </a:outerShdw>
                </a:effectLst>
                <a:latin typeface="Arial" charset="0"/>
              </a:rPr>
              <a:t>Assignable Causes</a:t>
            </a:r>
          </a:p>
        </p:txBody>
      </p:sp>
      <p:sp>
        <p:nvSpPr>
          <p:cNvPr id="378883" name="Freeform 3"/>
          <p:cNvSpPr>
            <a:spLocks/>
          </p:cNvSpPr>
          <p:nvPr/>
        </p:nvSpPr>
        <p:spPr bwMode="auto">
          <a:xfrm>
            <a:off x="3057525" y="2717800"/>
            <a:ext cx="5030788" cy="2605088"/>
          </a:xfrm>
          <a:custGeom>
            <a:avLst/>
            <a:gdLst/>
            <a:ahLst/>
            <a:cxnLst>
              <a:cxn ang="0">
                <a:pos x="0" y="1640"/>
              </a:cxn>
              <a:cxn ang="0">
                <a:pos x="159" y="1581"/>
              </a:cxn>
              <a:cxn ang="0">
                <a:pos x="317" y="1460"/>
              </a:cxn>
              <a:cxn ang="0">
                <a:pos x="476" y="1275"/>
              </a:cxn>
              <a:cxn ang="0">
                <a:pos x="624" y="1067"/>
              </a:cxn>
              <a:cxn ang="0">
                <a:pos x="792" y="815"/>
              </a:cxn>
              <a:cxn ang="0">
                <a:pos x="946" y="559"/>
              </a:cxn>
              <a:cxn ang="0">
                <a:pos x="1109" y="315"/>
              </a:cxn>
              <a:cxn ang="0">
                <a:pos x="1263" y="130"/>
              </a:cxn>
              <a:cxn ang="0">
                <a:pos x="1421" y="26"/>
              </a:cxn>
              <a:cxn ang="0">
                <a:pos x="1580" y="0"/>
              </a:cxn>
              <a:cxn ang="0">
                <a:pos x="1748" y="26"/>
              </a:cxn>
              <a:cxn ang="0">
                <a:pos x="1901" y="130"/>
              </a:cxn>
              <a:cxn ang="0">
                <a:pos x="2060" y="315"/>
              </a:cxn>
              <a:cxn ang="0">
                <a:pos x="2213" y="559"/>
              </a:cxn>
              <a:cxn ang="0">
                <a:pos x="2372" y="824"/>
              </a:cxn>
              <a:cxn ang="0">
                <a:pos x="2540" y="1063"/>
              </a:cxn>
              <a:cxn ang="0">
                <a:pos x="2688" y="1270"/>
              </a:cxn>
              <a:cxn ang="0">
                <a:pos x="2852" y="1455"/>
              </a:cxn>
              <a:cxn ang="0">
                <a:pos x="3010" y="1577"/>
              </a:cxn>
              <a:cxn ang="0">
                <a:pos x="3168" y="1640"/>
              </a:cxn>
            </a:cxnLst>
            <a:rect l="0" t="0" r="r" b="b"/>
            <a:pathLst>
              <a:path w="3169" h="1641">
                <a:moveTo>
                  <a:pt x="0" y="1640"/>
                </a:moveTo>
                <a:lnTo>
                  <a:pt x="159" y="1581"/>
                </a:lnTo>
                <a:lnTo>
                  <a:pt x="317" y="1460"/>
                </a:lnTo>
                <a:lnTo>
                  <a:pt x="476" y="1275"/>
                </a:lnTo>
                <a:lnTo>
                  <a:pt x="624" y="1067"/>
                </a:lnTo>
                <a:lnTo>
                  <a:pt x="792" y="815"/>
                </a:lnTo>
                <a:lnTo>
                  <a:pt x="946" y="559"/>
                </a:lnTo>
                <a:lnTo>
                  <a:pt x="1109" y="315"/>
                </a:lnTo>
                <a:lnTo>
                  <a:pt x="1263" y="130"/>
                </a:lnTo>
                <a:lnTo>
                  <a:pt x="1421" y="26"/>
                </a:lnTo>
                <a:lnTo>
                  <a:pt x="1580" y="0"/>
                </a:lnTo>
                <a:lnTo>
                  <a:pt x="1748" y="26"/>
                </a:lnTo>
                <a:lnTo>
                  <a:pt x="1901" y="130"/>
                </a:lnTo>
                <a:lnTo>
                  <a:pt x="2060" y="315"/>
                </a:lnTo>
                <a:lnTo>
                  <a:pt x="2213" y="559"/>
                </a:lnTo>
                <a:lnTo>
                  <a:pt x="2372" y="824"/>
                </a:lnTo>
                <a:lnTo>
                  <a:pt x="2540" y="1063"/>
                </a:lnTo>
                <a:lnTo>
                  <a:pt x="2688" y="1270"/>
                </a:lnTo>
                <a:lnTo>
                  <a:pt x="2852" y="1455"/>
                </a:lnTo>
                <a:lnTo>
                  <a:pt x="3010" y="1577"/>
                </a:lnTo>
                <a:lnTo>
                  <a:pt x="3168" y="1640"/>
                </a:lnTo>
              </a:path>
            </a:pathLst>
          </a:custGeom>
          <a:noFill/>
          <a:ln w="127000" cap="rnd" cmpd="sng">
            <a:solidFill>
              <a:srgbClr val="008000"/>
            </a:solidFill>
            <a:prstDash val="solid"/>
            <a:round/>
            <a:headEnd type="none" w="med" len="med"/>
            <a:tailEnd type="none" w="med" len="med"/>
          </a:ln>
          <a:effectLst/>
        </p:spPr>
        <p:txBody>
          <a:bodyPr/>
          <a:lstStyle/>
          <a:p>
            <a:endParaRPr lang="cs-CZ"/>
          </a:p>
        </p:txBody>
      </p:sp>
      <p:sp>
        <p:nvSpPr>
          <p:cNvPr id="378884" name="Line 4"/>
          <p:cNvSpPr>
            <a:spLocks noChangeShapeType="1"/>
          </p:cNvSpPr>
          <p:nvPr/>
        </p:nvSpPr>
        <p:spPr bwMode="auto">
          <a:xfrm>
            <a:off x="2035175" y="5443538"/>
            <a:ext cx="6654800" cy="0"/>
          </a:xfrm>
          <a:prstGeom prst="line">
            <a:avLst/>
          </a:prstGeom>
          <a:noFill/>
          <a:ln w="50800">
            <a:solidFill>
              <a:schemeClr val="tx1"/>
            </a:solidFill>
            <a:round/>
            <a:headEnd/>
            <a:tailEnd/>
          </a:ln>
          <a:effectLst/>
        </p:spPr>
        <p:txBody>
          <a:bodyPr wrap="none" anchor="ctr"/>
          <a:lstStyle/>
          <a:p>
            <a:endParaRPr lang="cs-CZ"/>
          </a:p>
        </p:txBody>
      </p:sp>
      <p:sp>
        <p:nvSpPr>
          <p:cNvPr id="378885" name="Freeform 5"/>
          <p:cNvSpPr>
            <a:spLocks/>
          </p:cNvSpPr>
          <p:nvPr/>
        </p:nvSpPr>
        <p:spPr bwMode="auto">
          <a:xfrm>
            <a:off x="2217738" y="3471863"/>
            <a:ext cx="6503987" cy="1673225"/>
          </a:xfrm>
          <a:custGeom>
            <a:avLst/>
            <a:gdLst/>
            <a:ahLst/>
            <a:cxnLst>
              <a:cxn ang="0">
                <a:pos x="0" y="1053"/>
              </a:cxn>
              <a:cxn ang="0">
                <a:pos x="206" y="1015"/>
              </a:cxn>
              <a:cxn ang="0">
                <a:pos x="410" y="937"/>
              </a:cxn>
              <a:cxn ang="0">
                <a:pos x="615" y="819"/>
              </a:cxn>
              <a:cxn ang="0">
                <a:pos x="807" y="685"/>
              </a:cxn>
              <a:cxn ang="0">
                <a:pos x="1024" y="523"/>
              </a:cxn>
              <a:cxn ang="0">
                <a:pos x="1223" y="359"/>
              </a:cxn>
              <a:cxn ang="0">
                <a:pos x="1434" y="203"/>
              </a:cxn>
              <a:cxn ang="0">
                <a:pos x="1633" y="84"/>
              </a:cxn>
              <a:cxn ang="0">
                <a:pos x="1837" y="17"/>
              </a:cxn>
              <a:cxn ang="0">
                <a:pos x="2043" y="0"/>
              </a:cxn>
              <a:cxn ang="0">
                <a:pos x="2260" y="17"/>
              </a:cxn>
              <a:cxn ang="0">
                <a:pos x="2458" y="84"/>
              </a:cxn>
              <a:cxn ang="0">
                <a:pos x="2663" y="203"/>
              </a:cxn>
              <a:cxn ang="0">
                <a:pos x="2861" y="359"/>
              </a:cxn>
              <a:cxn ang="0">
                <a:pos x="3067" y="529"/>
              </a:cxn>
              <a:cxn ang="0">
                <a:pos x="3284" y="682"/>
              </a:cxn>
              <a:cxn ang="0">
                <a:pos x="3475" y="816"/>
              </a:cxn>
              <a:cxn ang="0">
                <a:pos x="3687" y="934"/>
              </a:cxn>
              <a:cxn ang="0">
                <a:pos x="3892" y="1013"/>
              </a:cxn>
              <a:cxn ang="0">
                <a:pos x="4096" y="1053"/>
              </a:cxn>
            </a:cxnLst>
            <a:rect l="0" t="0" r="r" b="b"/>
            <a:pathLst>
              <a:path w="4097" h="1054">
                <a:moveTo>
                  <a:pt x="0" y="1053"/>
                </a:moveTo>
                <a:lnTo>
                  <a:pt x="206" y="1015"/>
                </a:lnTo>
                <a:lnTo>
                  <a:pt x="410" y="937"/>
                </a:lnTo>
                <a:lnTo>
                  <a:pt x="615" y="819"/>
                </a:lnTo>
                <a:lnTo>
                  <a:pt x="807" y="685"/>
                </a:lnTo>
                <a:lnTo>
                  <a:pt x="1024" y="523"/>
                </a:lnTo>
                <a:lnTo>
                  <a:pt x="1223" y="359"/>
                </a:lnTo>
                <a:lnTo>
                  <a:pt x="1434" y="203"/>
                </a:lnTo>
                <a:lnTo>
                  <a:pt x="1633" y="84"/>
                </a:lnTo>
                <a:lnTo>
                  <a:pt x="1837" y="17"/>
                </a:lnTo>
                <a:lnTo>
                  <a:pt x="2043" y="0"/>
                </a:lnTo>
                <a:lnTo>
                  <a:pt x="2260" y="17"/>
                </a:lnTo>
                <a:lnTo>
                  <a:pt x="2458" y="84"/>
                </a:lnTo>
                <a:lnTo>
                  <a:pt x="2663" y="203"/>
                </a:lnTo>
                <a:lnTo>
                  <a:pt x="2861" y="359"/>
                </a:lnTo>
                <a:lnTo>
                  <a:pt x="3067" y="529"/>
                </a:lnTo>
                <a:lnTo>
                  <a:pt x="3284" y="682"/>
                </a:lnTo>
                <a:lnTo>
                  <a:pt x="3475" y="816"/>
                </a:lnTo>
                <a:lnTo>
                  <a:pt x="3687" y="934"/>
                </a:lnTo>
                <a:lnTo>
                  <a:pt x="3892" y="1013"/>
                </a:lnTo>
                <a:lnTo>
                  <a:pt x="4096" y="1053"/>
                </a:lnTo>
              </a:path>
            </a:pathLst>
          </a:custGeom>
          <a:noFill/>
          <a:ln w="127000" cap="rnd" cmpd="sng">
            <a:solidFill>
              <a:srgbClr val="FF0000"/>
            </a:solidFill>
            <a:prstDash val="sysDot"/>
            <a:round/>
            <a:headEnd type="none" w="med" len="med"/>
            <a:tailEnd type="none" w="med" len="med"/>
          </a:ln>
          <a:effectLst/>
        </p:spPr>
        <p:txBody>
          <a:bodyPr/>
          <a:lstStyle/>
          <a:p>
            <a:endParaRPr lang="cs-CZ"/>
          </a:p>
        </p:txBody>
      </p:sp>
      <p:sp>
        <p:nvSpPr>
          <p:cNvPr id="378886" name="Rectangle 6"/>
          <p:cNvSpPr>
            <a:spLocks noChangeArrowheads="1"/>
          </p:cNvSpPr>
          <p:nvPr/>
        </p:nvSpPr>
        <p:spPr bwMode="auto">
          <a:xfrm>
            <a:off x="4918075" y="5578475"/>
            <a:ext cx="1308100" cy="515938"/>
          </a:xfrm>
          <a:prstGeom prst="rect">
            <a:avLst/>
          </a:prstGeom>
          <a:noFill/>
          <a:ln w="12700">
            <a:noFill/>
            <a:miter lim="800000"/>
            <a:headEnd/>
            <a:tailEnd/>
          </a:ln>
          <a:effectLst/>
        </p:spPr>
        <p:txBody>
          <a:bodyPr wrap="none" lIns="90488" tIns="44450" rIns="90488" bIns="44450">
            <a:spAutoFit/>
          </a:bodyPr>
          <a:lstStyle/>
          <a:p>
            <a:r>
              <a:rPr lang="en-US" sz="2800" b="1">
                <a:latin typeface="Arial" charset="0"/>
              </a:rPr>
              <a:t>Grams</a:t>
            </a:r>
          </a:p>
        </p:txBody>
      </p:sp>
      <p:sp>
        <p:nvSpPr>
          <p:cNvPr id="378887" name="Line 7"/>
          <p:cNvSpPr>
            <a:spLocks noChangeShapeType="1"/>
          </p:cNvSpPr>
          <p:nvPr/>
        </p:nvSpPr>
        <p:spPr bwMode="auto">
          <a:xfrm>
            <a:off x="5576888" y="2187575"/>
            <a:ext cx="0" cy="3436938"/>
          </a:xfrm>
          <a:prstGeom prst="line">
            <a:avLst/>
          </a:prstGeom>
          <a:noFill/>
          <a:ln w="50800">
            <a:solidFill>
              <a:schemeClr val="tx1"/>
            </a:solidFill>
            <a:round/>
            <a:headEnd/>
            <a:tailEnd/>
          </a:ln>
          <a:effectLst/>
        </p:spPr>
        <p:txBody>
          <a:bodyPr wrap="none" anchor="ctr"/>
          <a:lstStyle/>
          <a:p>
            <a:endParaRPr lang="cs-CZ"/>
          </a:p>
        </p:txBody>
      </p:sp>
      <p:sp>
        <p:nvSpPr>
          <p:cNvPr id="378888" name="Rectangle 8"/>
          <p:cNvSpPr>
            <a:spLocks noChangeArrowheads="1"/>
          </p:cNvSpPr>
          <p:nvPr/>
        </p:nvSpPr>
        <p:spPr bwMode="auto">
          <a:xfrm>
            <a:off x="4778375" y="1566863"/>
            <a:ext cx="1587500" cy="515937"/>
          </a:xfrm>
          <a:prstGeom prst="rect">
            <a:avLst/>
          </a:prstGeom>
          <a:noFill/>
          <a:ln w="12700">
            <a:noFill/>
            <a:miter lim="800000"/>
            <a:headEnd/>
            <a:tailEnd/>
          </a:ln>
          <a:effectLst/>
        </p:spPr>
        <p:txBody>
          <a:bodyPr wrap="none" lIns="90488" tIns="44450" rIns="90488" bIns="44450">
            <a:spAutoFit/>
          </a:bodyPr>
          <a:lstStyle/>
          <a:p>
            <a:r>
              <a:rPr lang="en-US" sz="2800" b="1">
                <a:latin typeface="Arial" charset="0"/>
              </a:rPr>
              <a:t>Average</a:t>
            </a:r>
          </a:p>
        </p:txBody>
      </p:sp>
      <p:sp>
        <p:nvSpPr>
          <p:cNvPr id="378889" name="Rectangle 9"/>
          <p:cNvSpPr>
            <a:spLocks noChangeArrowheads="1"/>
          </p:cNvSpPr>
          <p:nvPr/>
        </p:nvSpPr>
        <p:spPr bwMode="auto">
          <a:xfrm>
            <a:off x="2665413" y="5821363"/>
            <a:ext cx="2187575" cy="576262"/>
          </a:xfrm>
          <a:prstGeom prst="rect">
            <a:avLst/>
          </a:prstGeom>
          <a:noFill/>
          <a:ln w="12700">
            <a:noFill/>
            <a:miter lim="800000"/>
            <a:headEnd/>
            <a:tailEnd/>
          </a:ln>
          <a:effectLst/>
        </p:spPr>
        <p:txBody>
          <a:bodyPr wrap="none" lIns="90488" tIns="44450" rIns="90488" bIns="44450">
            <a:spAutoFit/>
          </a:bodyPr>
          <a:lstStyle/>
          <a:p>
            <a:r>
              <a:rPr lang="en-US" sz="3200" b="1">
                <a:latin typeface="Arial" charset="0"/>
              </a:rPr>
              <a:t>(b) Spread</a:t>
            </a:r>
          </a:p>
        </p:txBody>
      </p:sp>
      <p:sp>
        <p:nvSpPr>
          <p:cNvPr id="378890" name="Rectangle 10"/>
          <p:cNvSpPr>
            <a:spLocks noChangeArrowheads="1"/>
          </p:cNvSpPr>
          <p:nvPr/>
        </p:nvSpPr>
        <p:spPr bwMode="auto">
          <a:xfrm>
            <a:off x="369888" y="1438275"/>
            <a:ext cx="2911475" cy="361315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    Assignable causes are large variations. When this type of variation is suspected, production process is stopped and a reason for variation is sought.</a:t>
            </a:r>
          </a:p>
        </p:txBody>
      </p:sp>
    </p:spTree>
  </p:cSld>
  <p:clrMapOvr>
    <a:masterClrMapping/>
  </p:clrMapOvr>
  <p:transition spd="slow">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5"/>
          <p:cNvSpPr>
            <a:spLocks noGrp="1"/>
          </p:cNvSpPr>
          <p:nvPr>
            <p:ph type="sldNum" sz="quarter" idx="12"/>
          </p:nvPr>
        </p:nvSpPr>
        <p:spPr/>
        <p:txBody>
          <a:bodyPr/>
          <a:lstStyle/>
          <a:p>
            <a:fld id="{FC7CA016-0B84-4B2E-A718-C0FB827D4437}" type="slidenum">
              <a:rPr lang="en-GB"/>
              <a:pPr/>
              <a:t>55</a:t>
            </a:fld>
            <a:endParaRPr lang="en-GB"/>
          </a:p>
        </p:txBody>
      </p:sp>
      <p:sp>
        <p:nvSpPr>
          <p:cNvPr id="380930" name="Rectangle 2"/>
          <p:cNvSpPr>
            <a:spLocks noChangeArrowheads="1"/>
          </p:cNvSpPr>
          <p:nvPr/>
        </p:nvSpPr>
        <p:spPr bwMode="auto">
          <a:xfrm>
            <a:off x="766763" y="557213"/>
            <a:ext cx="5308600" cy="758825"/>
          </a:xfrm>
          <a:prstGeom prst="rect">
            <a:avLst/>
          </a:prstGeom>
          <a:noFill/>
          <a:ln w="12700">
            <a:noFill/>
            <a:miter lim="800000"/>
            <a:headEnd/>
            <a:tailEnd/>
          </a:ln>
          <a:effectLst/>
        </p:spPr>
        <p:txBody>
          <a:bodyPr wrap="none" lIns="90488" tIns="44450" rIns="90488" bIns="44450">
            <a:spAutoFit/>
          </a:bodyPr>
          <a:lstStyle/>
          <a:p>
            <a:r>
              <a:rPr lang="en-US" sz="4400" b="1" i="1">
                <a:effectLst>
                  <a:outerShdw blurRad="38100" dist="38100" dir="2700000" algn="tl">
                    <a:srgbClr val="C0C0C0"/>
                  </a:outerShdw>
                </a:effectLst>
                <a:latin typeface="Arial" charset="0"/>
              </a:rPr>
              <a:t>Assignable Causes</a:t>
            </a:r>
          </a:p>
        </p:txBody>
      </p:sp>
      <p:sp>
        <p:nvSpPr>
          <p:cNvPr id="380931" name="Freeform 3"/>
          <p:cNvSpPr>
            <a:spLocks/>
          </p:cNvSpPr>
          <p:nvPr/>
        </p:nvSpPr>
        <p:spPr bwMode="auto">
          <a:xfrm>
            <a:off x="3057525" y="2717800"/>
            <a:ext cx="5030788" cy="2605088"/>
          </a:xfrm>
          <a:custGeom>
            <a:avLst/>
            <a:gdLst/>
            <a:ahLst/>
            <a:cxnLst>
              <a:cxn ang="0">
                <a:pos x="0" y="1640"/>
              </a:cxn>
              <a:cxn ang="0">
                <a:pos x="159" y="1581"/>
              </a:cxn>
              <a:cxn ang="0">
                <a:pos x="317" y="1460"/>
              </a:cxn>
              <a:cxn ang="0">
                <a:pos x="476" y="1275"/>
              </a:cxn>
              <a:cxn ang="0">
                <a:pos x="624" y="1067"/>
              </a:cxn>
              <a:cxn ang="0">
                <a:pos x="792" y="815"/>
              </a:cxn>
              <a:cxn ang="0">
                <a:pos x="946" y="559"/>
              </a:cxn>
              <a:cxn ang="0">
                <a:pos x="1109" y="315"/>
              </a:cxn>
              <a:cxn ang="0">
                <a:pos x="1263" y="130"/>
              </a:cxn>
              <a:cxn ang="0">
                <a:pos x="1421" y="26"/>
              </a:cxn>
              <a:cxn ang="0">
                <a:pos x="1580" y="0"/>
              </a:cxn>
              <a:cxn ang="0">
                <a:pos x="1748" y="26"/>
              </a:cxn>
              <a:cxn ang="0">
                <a:pos x="1901" y="130"/>
              </a:cxn>
              <a:cxn ang="0">
                <a:pos x="2060" y="315"/>
              </a:cxn>
              <a:cxn ang="0">
                <a:pos x="2213" y="559"/>
              </a:cxn>
              <a:cxn ang="0">
                <a:pos x="2372" y="824"/>
              </a:cxn>
              <a:cxn ang="0">
                <a:pos x="2540" y="1063"/>
              </a:cxn>
              <a:cxn ang="0">
                <a:pos x="2688" y="1270"/>
              </a:cxn>
              <a:cxn ang="0">
                <a:pos x="2852" y="1455"/>
              </a:cxn>
              <a:cxn ang="0">
                <a:pos x="3010" y="1577"/>
              </a:cxn>
              <a:cxn ang="0">
                <a:pos x="3168" y="1640"/>
              </a:cxn>
            </a:cxnLst>
            <a:rect l="0" t="0" r="r" b="b"/>
            <a:pathLst>
              <a:path w="3169" h="1641">
                <a:moveTo>
                  <a:pt x="0" y="1640"/>
                </a:moveTo>
                <a:lnTo>
                  <a:pt x="159" y="1581"/>
                </a:lnTo>
                <a:lnTo>
                  <a:pt x="317" y="1460"/>
                </a:lnTo>
                <a:lnTo>
                  <a:pt x="476" y="1275"/>
                </a:lnTo>
                <a:lnTo>
                  <a:pt x="624" y="1067"/>
                </a:lnTo>
                <a:lnTo>
                  <a:pt x="792" y="815"/>
                </a:lnTo>
                <a:lnTo>
                  <a:pt x="946" y="559"/>
                </a:lnTo>
                <a:lnTo>
                  <a:pt x="1109" y="315"/>
                </a:lnTo>
                <a:lnTo>
                  <a:pt x="1263" y="130"/>
                </a:lnTo>
                <a:lnTo>
                  <a:pt x="1421" y="26"/>
                </a:lnTo>
                <a:lnTo>
                  <a:pt x="1580" y="0"/>
                </a:lnTo>
                <a:lnTo>
                  <a:pt x="1748" y="26"/>
                </a:lnTo>
                <a:lnTo>
                  <a:pt x="1901" y="130"/>
                </a:lnTo>
                <a:lnTo>
                  <a:pt x="2060" y="315"/>
                </a:lnTo>
                <a:lnTo>
                  <a:pt x="2213" y="559"/>
                </a:lnTo>
                <a:lnTo>
                  <a:pt x="2372" y="824"/>
                </a:lnTo>
                <a:lnTo>
                  <a:pt x="2540" y="1063"/>
                </a:lnTo>
                <a:lnTo>
                  <a:pt x="2688" y="1270"/>
                </a:lnTo>
                <a:lnTo>
                  <a:pt x="2852" y="1455"/>
                </a:lnTo>
                <a:lnTo>
                  <a:pt x="3010" y="1577"/>
                </a:lnTo>
                <a:lnTo>
                  <a:pt x="3168" y="1640"/>
                </a:lnTo>
              </a:path>
            </a:pathLst>
          </a:custGeom>
          <a:noFill/>
          <a:ln w="127000" cap="rnd" cmpd="sng">
            <a:solidFill>
              <a:srgbClr val="008000"/>
            </a:solidFill>
            <a:prstDash val="solid"/>
            <a:round/>
            <a:headEnd type="none" w="med" len="med"/>
            <a:tailEnd type="none" w="med" len="med"/>
          </a:ln>
          <a:effectLst/>
        </p:spPr>
        <p:txBody>
          <a:bodyPr/>
          <a:lstStyle/>
          <a:p>
            <a:endParaRPr lang="cs-CZ"/>
          </a:p>
        </p:txBody>
      </p:sp>
      <p:sp>
        <p:nvSpPr>
          <p:cNvPr id="380932" name="Line 4"/>
          <p:cNvSpPr>
            <a:spLocks noChangeShapeType="1"/>
          </p:cNvSpPr>
          <p:nvPr/>
        </p:nvSpPr>
        <p:spPr bwMode="auto">
          <a:xfrm>
            <a:off x="2224088" y="5461000"/>
            <a:ext cx="6654800" cy="0"/>
          </a:xfrm>
          <a:prstGeom prst="line">
            <a:avLst/>
          </a:prstGeom>
          <a:noFill/>
          <a:ln w="50800">
            <a:solidFill>
              <a:schemeClr val="tx1"/>
            </a:solidFill>
            <a:round/>
            <a:headEnd/>
            <a:tailEnd/>
          </a:ln>
          <a:effectLst/>
        </p:spPr>
        <p:txBody>
          <a:bodyPr wrap="none" anchor="ctr"/>
          <a:lstStyle/>
          <a:p>
            <a:endParaRPr lang="cs-CZ"/>
          </a:p>
        </p:txBody>
      </p:sp>
      <p:sp>
        <p:nvSpPr>
          <p:cNvPr id="380933" name="Freeform 5"/>
          <p:cNvSpPr>
            <a:spLocks/>
          </p:cNvSpPr>
          <p:nvPr/>
        </p:nvSpPr>
        <p:spPr bwMode="auto">
          <a:xfrm>
            <a:off x="3278188" y="2751138"/>
            <a:ext cx="4951412" cy="2571750"/>
          </a:xfrm>
          <a:custGeom>
            <a:avLst/>
            <a:gdLst/>
            <a:ahLst/>
            <a:cxnLst>
              <a:cxn ang="0">
                <a:pos x="0" y="1619"/>
              </a:cxn>
              <a:cxn ang="0">
                <a:pos x="117" y="1503"/>
              </a:cxn>
              <a:cxn ang="0">
                <a:pos x="213" y="1398"/>
              </a:cxn>
              <a:cxn ang="0">
                <a:pos x="331" y="1206"/>
              </a:cxn>
              <a:cxn ang="0">
                <a:pos x="469" y="896"/>
              </a:cxn>
              <a:cxn ang="0">
                <a:pos x="565" y="640"/>
              </a:cxn>
              <a:cxn ang="0">
                <a:pos x="661" y="374"/>
              </a:cxn>
              <a:cxn ang="0">
                <a:pos x="757" y="192"/>
              </a:cxn>
              <a:cxn ang="0">
                <a:pos x="906" y="48"/>
              </a:cxn>
              <a:cxn ang="0">
                <a:pos x="1088" y="0"/>
              </a:cxn>
              <a:cxn ang="0">
                <a:pos x="1251" y="57"/>
              </a:cxn>
              <a:cxn ang="0">
                <a:pos x="1381" y="182"/>
              </a:cxn>
              <a:cxn ang="0">
                <a:pos x="1496" y="369"/>
              </a:cxn>
              <a:cxn ang="0">
                <a:pos x="1630" y="609"/>
              </a:cxn>
              <a:cxn ang="0">
                <a:pos x="1779" y="849"/>
              </a:cxn>
              <a:cxn ang="0">
                <a:pos x="1957" y="1104"/>
              </a:cxn>
              <a:cxn ang="0">
                <a:pos x="2130" y="1257"/>
              </a:cxn>
              <a:cxn ang="0">
                <a:pos x="2398" y="1416"/>
              </a:cxn>
              <a:cxn ang="0">
                <a:pos x="2600" y="1488"/>
              </a:cxn>
              <a:cxn ang="0">
                <a:pos x="2883" y="1565"/>
              </a:cxn>
              <a:cxn ang="0">
                <a:pos x="3118" y="1613"/>
              </a:cxn>
            </a:cxnLst>
            <a:rect l="0" t="0" r="r" b="b"/>
            <a:pathLst>
              <a:path w="3119" h="1620">
                <a:moveTo>
                  <a:pt x="0" y="1619"/>
                </a:moveTo>
                <a:lnTo>
                  <a:pt x="117" y="1503"/>
                </a:lnTo>
                <a:lnTo>
                  <a:pt x="213" y="1398"/>
                </a:lnTo>
                <a:lnTo>
                  <a:pt x="331" y="1206"/>
                </a:lnTo>
                <a:lnTo>
                  <a:pt x="469" y="896"/>
                </a:lnTo>
                <a:lnTo>
                  <a:pt x="565" y="640"/>
                </a:lnTo>
                <a:lnTo>
                  <a:pt x="661" y="374"/>
                </a:lnTo>
                <a:lnTo>
                  <a:pt x="757" y="192"/>
                </a:lnTo>
                <a:lnTo>
                  <a:pt x="906" y="48"/>
                </a:lnTo>
                <a:lnTo>
                  <a:pt x="1088" y="0"/>
                </a:lnTo>
                <a:lnTo>
                  <a:pt x="1251" y="57"/>
                </a:lnTo>
                <a:lnTo>
                  <a:pt x="1381" y="182"/>
                </a:lnTo>
                <a:lnTo>
                  <a:pt x="1496" y="369"/>
                </a:lnTo>
                <a:lnTo>
                  <a:pt x="1630" y="609"/>
                </a:lnTo>
                <a:lnTo>
                  <a:pt x="1779" y="849"/>
                </a:lnTo>
                <a:lnTo>
                  <a:pt x="1957" y="1104"/>
                </a:lnTo>
                <a:lnTo>
                  <a:pt x="2130" y="1257"/>
                </a:lnTo>
                <a:lnTo>
                  <a:pt x="2398" y="1416"/>
                </a:lnTo>
                <a:lnTo>
                  <a:pt x="2600" y="1488"/>
                </a:lnTo>
                <a:lnTo>
                  <a:pt x="2883" y="1565"/>
                </a:lnTo>
                <a:lnTo>
                  <a:pt x="3118" y="1613"/>
                </a:lnTo>
              </a:path>
            </a:pathLst>
          </a:custGeom>
          <a:noFill/>
          <a:ln w="127000" cap="rnd" cmpd="sng">
            <a:solidFill>
              <a:srgbClr val="FF0000"/>
            </a:solidFill>
            <a:prstDash val="sysDot"/>
            <a:round/>
            <a:headEnd type="none" w="med" len="med"/>
            <a:tailEnd type="none" w="med" len="med"/>
          </a:ln>
          <a:effectLst/>
        </p:spPr>
        <p:txBody>
          <a:bodyPr/>
          <a:lstStyle/>
          <a:p>
            <a:endParaRPr lang="cs-CZ"/>
          </a:p>
        </p:txBody>
      </p:sp>
      <p:sp>
        <p:nvSpPr>
          <p:cNvPr id="380934" name="Rectangle 6"/>
          <p:cNvSpPr>
            <a:spLocks noChangeArrowheads="1"/>
          </p:cNvSpPr>
          <p:nvPr/>
        </p:nvSpPr>
        <p:spPr bwMode="auto">
          <a:xfrm>
            <a:off x="4918075" y="5578475"/>
            <a:ext cx="1308100" cy="515938"/>
          </a:xfrm>
          <a:prstGeom prst="rect">
            <a:avLst/>
          </a:prstGeom>
          <a:noFill/>
          <a:ln w="12700">
            <a:noFill/>
            <a:miter lim="800000"/>
            <a:headEnd/>
            <a:tailEnd/>
          </a:ln>
          <a:effectLst/>
        </p:spPr>
        <p:txBody>
          <a:bodyPr wrap="none" lIns="90488" tIns="44450" rIns="90488" bIns="44450">
            <a:spAutoFit/>
          </a:bodyPr>
          <a:lstStyle/>
          <a:p>
            <a:r>
              <a:rPr lang="en-US" sz="2800" b="1">
                <a:latin typeface="Arial" charset="0"/>
              </a:rPr>
              <a:t>Grams</a:t>
            </a:r>
          </a:p>
        </p:txBody>
      </p:sp>
      <p:sp>
        <p:nvSpPr>
          <p:cNvPr id="380935" name="Line 7"/>
          <p:cNvSpPr>
            <a:spLocks noChangeShapeType="1"/>
          </p:cNvSpPr>
          <p:nvPr/>
        </p:nvSpPr>
        <p:spPr bwMode="auto">
          <a:xfrm>
            <a:off x="5576888" y="2187575"/>
            <a:ext cx="0" cy="3436938"/>
          </a:xfrm>
          <a:prstGeom prst="line">
            <a:avLst/>
          </a:prstGeom>
          <a:noFill/>
          <a:ln w="50800">
            <a:solidFill>
              <a:schemeClr val="tx1"/>
            </a:solidFill>
            <a:round/>
            <a:headEnd/>
            <a:tailEnd/>
          </a:ln>
          <a:effectLst/>
        </p:spPr>
        <p:txBody>
          <a:bodyPr wrap="none" anchor="ctr"/>
          <a:lstStyle/>
          <a:p>
            <a:endParaRPr lang="cs-CZ"/>
          </a:p>
        </p:txBody>
      </p:sp>
      <p:sp>
        <p:nvSpPr>
          <p:cNvPr id="380936" name="Rectangle 8"/>
          <p:cNvSpPr>
            <a:spLocks noChangeArrowheads="1"/>
          </p:cNvSpPr>
          <p:nvPr/>
        </p:nvSpPr>
        <p:spPr bwMode="auto">
          <a:xfrm>
            <a:off x="4778375" y="1566863"/>
            <a:ext cx="1587500" cy="515937"/>
          </a:xfrm>
          <a:prstGeom prst="rect">
            <a:avLst/>
          </a:prstGeom>
          <a:noFill/>
          <a:ln w="12700">
            <a:noFill/>
            <a:miter lim="800000"/>
            <a:headEnd/>
            <a:tailEnd/>
          </a:ln>
          <a:effectLst/>
        </p:spPr>
        <p:txBody>
          <a:bodyPr wrap="none" lIns="90488" tIns="44450" rIns="90488" bIns="44450">
            <a:spAutoFit/>
          </a:bodyPr>
          <a:lstStyle/>
          <a:p>
            <a:r>
              <a:rPr lang="en-US" sz="2800" b="1">
                <a:latin typeface="Arial" charset="0"/>
              </a:rPr>
              <a:t>Average</a:t>
            </a:r>
          </a:p>
        </p:txBody>
      </p:sp>
      <p:sp>
        <p:nvSpPr>
          <p:cNvPr id="380937" name="Rectangle 9"/>
          <p:cNvSpPr>
            <a:spLocks noChangeArrowheads="1"/>
          </p:cNvSpPr>
          <p:nvPr/>
        </p:nvSpPr>
        <p:spPr bwMode="auto">
          <a:xfrm>
            <a:off x="2665413" y="5821363"/>
            <a:ext cx="2006600" cy="576262"/>
          </a:xfrm>
          <a:prstGeom prst="rect">
            <a:avLst/>
          </a:prstGeom>
          <a:noFill/>
          <a:ln w="12700">
            <a:noFill/>
            <a:miter lim="800000"/>
            <a:headEnd/>
            <a:tailEnd/>
          </a:ln>
          <a:effectLst/>
        </p:spPr>
        <p:txBody>
          <a:bodyPr wrap="none" lIns="90488" tIns="44450" rIns="90488" bIns="44450">
            <a:spAutoFit/>
          </a:bodyPr>
          <a:lstStyle/>
          <a:p>
            <a:r>
              <a:rPr lang="en-US" sz="3200" b="1">
                <a:latin typeface="Arial" charset="0"/>
              </a:rPr>
              <a:t>(c) Shape</a:t>
            </a:r>
          </a:p>
        </p:txBody>
      </p:sp>
      <p:sp>
        <p:nvSpPr>
          <p:cNvPr id="380938" name="Rectangle 10"/>
          <p:cNvSpPr>
            <a:spLocks noChangeArrowheads="1"/>
          </p:cNvSpPr>
          <p:nvPr/>
        </p:nvSpPr>
        <p:spPr bwMode="auto">
          <a:xfrm>
            <a:off x="369888" y="1438275"/>
            <a:ext cx="2911475" cy="361315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    Assignable causes are large variations. When this type of variation is suspected, production process is stopped and a reason for variation is sought.</a:t>
            </a:r>
          </a:p>
        </p:txBody>
      </p:sp>
    </p:spTree>
  </p:cSld>
  <p:clrMapOvr>
    <a:masterClrMapping/>
  </p:clrMapOvr>
  <p:transition spd="slow">
    <p:split orient="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ástupný symbol pro číslo snímku 5"/>
          <p:cNvSpPr>
            <a:spLocks noGrp="1"/>
          </p:cNvSpPr>
          <p:nvPr>
            <p:ph type="sldNum" sz="quarter" idx="12"/>
          </p:nvPr>
        </p:nvSpPr>
        <p:spPr/>
        <p:txBody>
          <a:bodyPr/>
          <a:lstStyle/>
          <a:p>
            <a:fld id="{27503345-153C-4153-A203-BD17B2DA0D6F}" type="slidenum">
              <a:rPr lang="en-GB"/>
              <a:pPr/>
              <a:t>56</a:t>
            </a:fld>
            <a:endParaRPr lang="en-GB"/>
          </a:p>
        </p:txBody>
      </p:sp>
      <p:sp>
        <p:nvSpPr>
          <p:cNvPr id="382978" name="Rectangle 2"/>
          <p:cNvSpPr>
            <a:spLocks noChangeArrowheads="1"/>
          </p:cNvSpPr>
          <p:nvPr/>
        </p:nvSpPr>
        <p:spPr bwMode="auto">
          <a:xfrm>
            <a:off x="547688" y="760413"/>
            <a:ext cx="3328987" cy="1441450"/>
          </a:xfrm>
          <a:prstGeom prst="rect">
            <a:avLst/>
          </a:prstGeom>
          <a:noFill/>
          <a:ln w="12700">
            <a:noFill/>
            <a:miter lim="800000"/>
            <a:headEnd/>
            <a:tailEnd/>
          </a:ln>
          <a:effectLst/>
        </p:spPr>
        <p:txBody>
          <a:bodyPr wrap="none" lIns="90488" tIns="44450" rIns="90488" bIns="44450">
            <a:spAutoFit/>
          </a:bodyPr>
          <a:lstStyle/>
          <a:p>
            <a:r>
              <a:rPr lang="en-US" sz="4400" b="1" i="1">
                <a:effectLst>
                  <a:outerShdw blurRad="38100" dist="38100" dir="2700000" algn="tl">
                    <a:srgbClr val="C0C0C0"/>
                  </a:outerShdw>
                </a:effectLst>
                <a:latin typeface="Arial" charset="0"/>
              </a:rPr>
              <a:t>The Normal</a:t>
            </a:r>
          </a:p>
          <a:p>
            <a:r>
              <a:rPr lang="en-US" sz="4400" b="1" i="1">
                <a:effectLst>
                  <a:outerShdw blurRad="38100" dist="38100" dir="2700000" algn="tl">
                    <a:srgbClr val="C0C0C0"/>
                  </a:outerShdw>
                </a:effectLst>
                <a:latin typeface="Arial" charset="0"/>
              </a:rPr>
              <a:t>Distribution</a:t>
            </a:r>
          </a:p>
        </p:txBody>
      </p:sp>
      <p:grpSp>
        <p:nvGrpSpPr>
          <p:cNvPr id="382979" name="Group 3"/>
          <p:cNvGrpSpPr>
            <a:grpSpLocks/>
          </p:cNvGrpSpPr>
          <p:nvPr/>
        </p:nvGrpSpPr>
        <p:grpSpPr bwMode="auto">
          <a:xfrm>
            <a:off x="3405188" y="730250"/>
            <a:ext cx="4573587" cy="5575300"/>
            <a:chOff x="2145" y="460"/>
            <a:chExt cx="2881" cy="3512"/>
          </a:xfrm>
        </p:grpSpPr>
        <p:sp>
          <p:nvSpPr>
            <p:cNvPr id="382980" name="Freeform 4"/>
            <p:cNvSpPr>
              <a:spLocks/>
            </p:cNvSpPr>
            <p:nvPr/>
          </p:nvSpPr>
          <p:spPr bwMode="auto">
            <a:xfrm>
              <a:off x="2236" y="618"/>
              <a:ext cx="2695" cy="1916"/>
            </a:xfrm>
            <a:custGeom>
              <a:avLst/>
              <a:gdLst/>
              <a:ahLst/>
              <a:cxnLst>
                <a:cxn ang="0">
                  <a:pos x="0" y="1915"/>
                </a:cxn>
                <a:cxn ang="0">
                  <a:pos x="140" y="1830"/>
                </a:cxn>
                <a:cxn ang="0">
                  <a:pos x="241" y="1724"/>
                </a:cxn>
                <a:cxn ang="0">
                  <a:pos x="388" y="1493"/>
                </a:cxn>
                <a:cxn ang="0">
                  <a:pos x="518" y="1246"/>
                </a:cxn>
                <a:cxn ang="0">
                  <a:pos x="647" y="994"/>
                </a:cxn>
                <a:cxn ang="0">
                  <a:pos x="760" y="741"/>
                </a:cxn>
                <a:cxn ang="0">
                  <a:pos x="895" y="449"/>
                </a:cxn>
                <a:cxn ang="0">
                  <a:pos x="997" y="252"/>
                </a:cxn>
                <a:cxn ang="0">
                  <a:pos x="1086" y="124"/>
                </a:cxn>
                <a:cxn ang="0">
                  <a:pos x="1205" y="39"/>
                </a:cxn>
                <a:cxn ang="0">
                  <a:pos x="1335" y="0"/>
                </a:cxn>
                <a:cxn ang="0">
                  <a:pos x="1470" y="28"/>
                </a:cxn>
                <a:cxn ang="0">
                  <a:pos x="1589" y="135"/>
                </a:cxn>
                <a:cxn ang="0">
                  <a:pos x="1735" y="381"/>
                </a:cxn>
                <a:cxn ang="0">
                  <a:pos x="1746" y="393"/>
                </a:cxn>
                <a:cxn ang="0">
                  <a:pos x="1904" y="769"/>
                </a:cxn>
                <a:cxn ang="0">
                  <a:pos x="1983" y="943"/>
                </a:cxn>
                <a:cxn ang="0">
                  <a:pos x="2130" y="1235"/>
                </a:cxn>
                <a:cxn ang="0">
                  <a:pos x="2304" y="1544"/>
                </a:cxn>
                <a:cxn ang="0">
                  <a:pos x="2316" y="1556"/>
                </a:cxn>
                <a:cxn ang="0">
                  <a:pos x="2412" y="1707"/>
                </a:cxn>
                <a:cxn ang="0">
                  <a:pos x="2536" y="1830"/>
                </a:cxn>
                <a:cxn ang="0">
                  <a:pos x="2694" y="1915"/>
                </a:cxn>
                <a:cxn ang="0">
                  <a:pos x="0" y="1915"/>
                </a:cxn>
              </a:cxnLst>
              <a:rect l="0" t="0" r="r" b="b"/>
              <a:pathLst>
                <a:path w="2695" h="1916">
                  <a:moveTo>
                    <a:pt x="0" y="1915"/>
                  </a:moveTo>
                  <a:lnTo>
                    <a:pt x="140" y="1830"/>
                  </a:lnTo>
                  <a:lnTo>
                    <a:pt x="241" y="1724"/>
                  </a:lnTo>
                  <a:lnTo>
                    <a:pt x="388" y="1493"/>
                  </a:lnTo>
                  <a:lnTo>
                    <a:pt x="518" y="1246"/>
                  </a:lnTo>
                  <a:lnTo>
                    <a:pt x="647" y="994"/>
                  </a:lnTo>
                  <a:lnTo>
                    <a:pt x="760" y="741"/>
                  </a:lnTo>
                  <a:lnTo>
                    <a:pt x="895" y="449"/>
                  </a:lnTo>
                  <a:lnTo>
                    <a:pt x="997" y="252"/>
                  </a:lnTo>
                  <a:lnTo>
                    <a:pt x="1086" y="124"/>
                  </a:lnTo>
                  <a:lnTo>
                    <a:pt x="1205" y="39"/>
                  </a:lnTo>
                  <a:lnTo>
                    <a:pt x="1335" y="0"/>
                  </a:lnTo>
                  <a:lnTo>
                    <a:pt x="1470" y="28"/>
                  </a:lnTo>
                  <a:lnTo>
                    <a:pt x="1589" y="135"/>
                  </a:lnTo>
                  <a:lnTo>
                    <a:pt x="1735" y="381"/>
                  </a:lnTo>
                  <a:lnTo>
                    <a:pt x="1746" y="393"/>
                  </a:lnTo>
                  <a:lnTo>
                    <a:pt x="1904" y="769"/>
                  </a:lnTo>
                  <a:lnTo>
                    <a:pt x="1983" y="943"/>
                  </a:lnTo>
                  <a:lnTo>
                    <a:pt x="2130" y="1235"/>
                  </a:lnTo>
                  <a:lnTo>
                    <a:pt x="2304" y="1544"/>
                  </a:lnTo>
                  <a:lnTo>
                    <a:pt x="2316" y="1556"/>
                  </a:lnTo>
                  <a:lnTo>
                    <a:pt x="2412" y="1707"/>
                  </a:lnTo>
                  <a:lnTo>
                    <a:pt x="2536" y="1830"/>
                  </a:lnTo>
                  <a:lnTo>
                    <a:pt x="2694" y="1915"/>
                  </a:lnTo>
                  <a:lnTo>
                    <a:pt x="0" y="1915"/>
                  </a:lnTo>
                </a:path>
              </a:pathLst>
            </a:custGeom>
            <a:noFill/>
            <a:ln w="12700" cap="rnd" cmpd="sng">
              <a:noFill/>
              <a:prstDash val="solid"/>
              <a:round/>
              <a:headEnd type="none" w="med" len="med"/>
              <a:tailEnd type="none" w="med" len="med"/>
            </a:ln>
            <a:effectLst/>
          </p:spPr>
          <p:txBody>
            <a:bodyPr/>
            <a:lstStyle/>
            <a:p>
              <a:endParaRPr lang="cs-CZ"/>
            </a:p>
          </p:txBody>
        </p:sp>
        <p:sp>
          <p:nvSpPr>
            <p:cNvPr id="382981" name="Line 5"/>
            <p:cNvSpPr>
              <a:spLocks noChangeShapeType="1"/>
            </p:cNvSpPr>
            <p:nvPr/>
          </p:nvSpPr>
          <p:spPr bwMode="auto">
            <a:xfrm>
              <a:off x="2149" y="2662"/>
              <a:ext cx="2848" cy="0"/>
            </a:xfrm>
            <a:prstGeom prst="line">
              <a:avLst/>
            </a:prstGeom>
            <a:noFill/>
            <a:ln w="50800">
              <a:solidFill>
                <a:schemeClr val="tx1"/>
              </a:solidFill>
              <a:round/>
              <a:headEnd/>
              <a:tailEnd/>
            </a:ln>
            <a:effectLst/>
          </p:spPr>
          <p:txBody>
            <a:bodyPr wrap="none" anchor="ctr"/>
            <a:lstStyle/>
            <a:p>
              <a:endParaRPr lang="cs-CZ"/>
            </a:p>
          </p:txBody>
        </p:sp>
        <p:sp>
          <p:nvSpPr>
            <p:cNvPr id="382982" name="Rectangle 6"/>
            <p:cNvSpPr>
              <a:spLocks noChangeArrowheads="1"/>
            </p:cNvSpPr>
            <p:nvPr/>
          </p:nvSpPr>
          <p:spPr bwMode="auto">
            <a:xfrm>
              <a:off x="2145" y="2948"/>
              <a:ext cx="2881" cy="286"/>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-3</a:t>
              </a:r>
              <a:r>
                <a:rPr lang="en-US" b="1">
                  <a:latin typeface="Symbol" pitchFamily="18" charset="2"/>
                </a:rPr>
                <a:t></a:t>
              </a:r>
              <a:r>
                <a:rPr lang="en-US" b="1">
                  <a:latin typeface="Arial" charset="0"/>
                </a:rPr>
                <a:t>  -2</a:t>
              </a:r>
              <a:r>
                <a:rPr lang="en-US" b="1">
                  <a:latin typeface="Symbol" pitchFamily="18" charset="2"/>
                </a:rPr>
                <a:t></a:t>
              </a:r>
              <a:r>
                <a:rPr lang="en-US" b="1">
                  <a:latin typeface="Arial" charset="0"/>
                </a:rPr>
                <a:t>  -1</a:t>
              </a:r>
              <a:r>
                <a:rPr lang="en-US" b="1">
                  <a:latin typeface="Symbol" pitchFamily="18" charset="2"/>
                </a:rPr>
                <a:t></a:t>
              </a:r>
              <a:r>
                <a:rPr lang="en-US" b="1">
                  <a:latin typeface="Arial" charset="0"/>
                </a:rPr>
                <a:t>         +1</a:t>
              </a:r>
              <a:r>
                <a:rPr lang="en-US" b="1">
                  <a:latin typeface="Symbol" pitchFamily="18" charset="2"/>
                </a:rPr>
                <a:t></a:t>
              </a:r>
              <a:r>
                <a:rPr lang="en-US" b="1">
                  <a:latin typeface="Arial" charset="0"/>
                </a:rPr>
                <a:t>  +2</a:t>
              </a:r>
              <a:r>
                <a:rPr lang="en-US" b="1">
                  <a:latin typeface="Symbol" pitchFamily="18" charset="2"/>
                </a:rPr>
                <a:t></a:t>
              </a:r>
              <a:r>
                <a:rPr lang="en-US" b="1">
                  <a:latin typeface="Arial" charset="0"/>
                </a:rPr>
                <a:t>  +3</a:t>
              </a:r>
              <a:r>
                <a:rPr lang="en-US" b="1">
                  <a:latin typeface="Symbol" pitchFamily="18" charset="2"/>
                </a:rPr>
                <a:t></a:t>
              </a:r>
            </a:p>
          </p:txBody>
        </p:sp>
        <p:sp>
          <p:nvSpPr>
            <p:cNvPr id="382983" name="Rectangle 7"/>
            <p:cNvSpPr>
              <a:spLocks noChangeArrowheads="1"/>
            </p:cNvSpPr>
            <p:nvPr/>
          </p:nvSpPr>
          <p:spPr bwMode="auto">
            <a:xfrm>
              <a:off x="3244" y="2723"/>
              <a:ext cx="605" cy="286"/>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Mean</a:t>
              </a:r>
            </a:p>
          </p:txBody>
        </p:sp>
        <p:sp>
          <p:nvSpPr>
            <p:cNvPr id="382984" name="Line 8"/>
            <p:cNvSpPr>
              <a:spLocks noChangeShapeType="1"/>
            </p:cNvSpPr>
            <p:nvPr/>
          </p:nvSpPr>
          <p:spPr bwMode="auto">
            <a:xfrm>
              <a:off x="3167" y="1013"/>
              <a:ext cx="0" cy="1931"/>
            </a:xfrm>
            <a:prstGeom prst="line">
              <a:avLst/>
            </a:prstGeom>
            <a:noFill/>
            <a:ln w="25400">
              <a:solidFill>
                <a:schemeClr val="tx1"/>
              </a:solidFill>
              <a:round/>
              <a:headEnd/>
              <a:tailEnd/>
            </a:ln>
            <a:effectLst/>
          </p:spPr>
          <p:txBody>
            <a:bodyPr wrap="none" anchor="ctr"/>
            <a:lstStyle/>
            <a:p>
              <a:endParaRPr lang="cs-CZ"/>
            </a:p>
          </p:txBody>
        </p:sp>
        <p:sp>
          <p:nvSpPr>
            <p:cNvPr id="382985" name="Line 9"/>
            <p:cNvSpPr>
              <a:spLocks noChangeShapeType="1"/>
            </p:cNvSpPr>
            <p:nvPr/>
          </p:nvSpPr>
          <p:spPr bwMode="auto">
            <a:xfrm>
              <a:off x="2782" y="1850"/>
              <a:ext cx="0" cy="1092"/>
            </a:xfrm>
            <a:prstGeom prst="line">
              <a:avLst/>
            </a:prstGeom>
            <a:noFill/>
            <a:ln w="25400">
              <a:solidFill>
                <a:schemeClr val="tx1"/>
              </a:solidFill>
              <a:round/>
              <a:headEnd/>
              <a:tailEnd/>
            </a:ln>
            <a:effectLst/>
          </p:spPr>
          <p:txBody>
            <a:bodyPr wrap="none" anchor="ctr"/>
            <a:lstStyle/>
            <a:p>
              <a:endParaRPr lang="cs-CZ"/>
            </a:p>
          </p:txBody>
        </p:sp>
        <p:sp>
          <p:nvSpPr>
            <p:cNvPr id="382986" name="Line 10"/>
            <p:cNvSpPr>
              <a:spLocks noChangeShapeType="1"/>
            </p:cNvSpPr>
            <p:nvPr/>
          </p:nvSpPr>
          <p:spPr bwMode="auto">
            <a:xfrm>
              <a:off x="2386" y="2457"/>
              <a:ext cx="0" cy="487"/>
            </a:xfrm>
            <a:prstGeom prst="line">
              <a:avLst/>
            </a:prstGeom>
            <a:noFill/>
            <a:ln w="25400">
              <a:solidFill>
                <a:schemeClr val="tx1"/>
              </a:solidFill>
              <a:round/>
              <a:headEnd/>
              <a:tailEnd/>
            </a:ln>
            <a:effectLst/>
          </p:spPr>
          <p:txBody>
            <a:bodyPr wrap="none" anchor="ctr"/>
            <a:lstStyle/>
            <a:p>
              <a:endParaRPr lang="cs-CZ"/>
            </a:p>
          </p:txBody>
        </p:sp>
        <p:sp>
          <p:nvSpPr>
            <p:cNvPr id="382987" name="Line 11"/>
            <p:cNvSpPr>
              <a:spLocks noChangeShapeType="1"/>
            </p:cNvSpPr>
            <p:nvPr/>
          </p:nvSpPr>
          <p:spPr bwMode="auto">
            <a:xfrm>
              <a:off x="4759" y="2472"/>
              <a:ext cx="0" cy="472"/>
            </a:xfrm>
            <a:prstGeom prst="line">
              <a:avLst/>
            </a:prstGeom>
            <a:noFill/>
            <a:ln w="25400">
              <a:solidFill>
                <a:schemeClr val="tx1"/>
              </a:solidFill>
              <a:round/>
              <a:headEnd/>
              <a:tailEnd/>
            </a:ln>
            <a:effectLst/>
          </p:spPr>
          <p:txBody>
            <a:bodyPr wrap="none" anchor="ctr"/>
            <a:lstStyle/>
            <a:p>
              <a:endParaRPr lang="cs-CZ"/>
            </a:p>
          </p:txBody>
        </p:sp>
        <p:sp>
          <p:nvSpPr>
            <p:cNvPr id="382988" name="Line 12"/>
            <p:cNvSpPr>
              <a:spLocks noChangeShapeType="1"/>
            </p:cNvSpPr>
            <p:nvPr/>
          </p:nvSpPr>
          <p:spPr bwMode="auto">
            <a:xfrm>
              <a:off x="4361" y="1890"/>
              <a:ext cx="0" cy="1054"/>
            </a:xfrm>
            <a:prstGeom prst="line">
              <a:avLst/>
            </a:prstGeom>
            <a:noFill/>
            <a:ln w="25400">
              <a:solidFill>
                <a:schemeClr val="tx1"/>
              </a:solidFill>
              <a:round/>
              <a:headEnd/>
              <a:tailEnd/>
            </a:ln>
            <a:effectLst/>
          </p:spPr>
          <p:txBody>
            <a:bodyPr wrap="none" anchor="ctr"/>
            <a:lstStyle/>
            <a:p>
              <a:endParaRPr lang="cs-CZ"/>
            </a:p>
          </p:txBody>
        </p:sp>
        <p:sp>
          <p:nvSpPr>
            <p:cNvPr id="382989" name="Line 13"/>
            <p:cNvSpPr>
              <a:spLocks noChangeShapeType="1"/>
            </p:cNvSpPr>
            <p:nvPr/>
          </p:nvSpPr>
          <p:spPr bwMode="auto">
            <a:xfrm>
              <a:off x="3972" y="999"/>
              <a:ext cx="0" cy="1945"/>
            </a:xfrm>
            <a:prstGeom prst="line">
              <a:avLst/>
            </a:prstGeom>
            <a:noFill/>
            <a:ln w="25400">
              <a:solidFill>
                <a:schemeClr val="tx1"/>
              </a:solidFill>
              <a:round/>
              <a:headEnd/>
              <a:tailEnd/>
            </a:ln>
            <a:effectLst/>
          </p:spPr>
          <p:txBody>
            <a:bodyPr wrap="none" anchor="ctr"/>
            <a:lstStyle/>
            <a:p>
              <a:endParaRPr lang="cs-CZ"/>
            </a:p>
          </p:txBody>
        </p:sp>
        <p:sp>
          <p:nvSpPr>
            <p:cNvPr id="382990" name="Freeform 14"/>
            <p:cNvSpPr>
              <a:spLocks/>
            </p:cNvSpPr>
            <p:nvPr/>
          </p:nvSpPr>
          <p:spPr bwMode="auto">
            <a:xfrm>
              <a:off x="2235" y="614"/>
              <a:ext cx="2676" cy="1919"/>
            </a:xfrm>
            <a:custGeom>
              <a:avLst/>
              <a:gdLst/>
              <a:ahLst/>
              <a:cxnLst>
                <a:cxn ang="0">
                  <a:pos x="0" y="1918"/>
                </a:cxn>
                <a:cxn ang="0">
                  <a:pos x="134" y="1849"/>
                </a:cxn>
                <a:cxn ang="0">
                  <a:pos x="268" y="1707"/>
                </a:cxn>
                <a:cxn ang="0">
                  <a:pos x="402" y="1491"/>
                </a:cxn>
                <a:cxn ang="0">
                  <a:pos x="527" y="1248"/>
                </a:cxn>
                <a:cxn ang="0">
                  <a:pos x="669" y="953"/>
                </a:cxn>
                <a:cxn ang="0">
                  <a:pos x="799" y="653"/>
                </a:cxn>
                <a:cxn ang="0">
                  <a:pos x="936" y="369"/>
                </a:cxn>
                <a:cxn ang="0">
                  <a:pos x="1066" y="153"/>
                </a:cxn>
                <a:cxn ang="0">
                  <a:pos x="1200" y="31"/>
                </a:cxn>
                <a:cxn ang="0">
                  <a:pos x="1334" y="0"/>
                </a:cxn>
                <a:cxn ang="0">
                  <a:pos x="1476" y="31"/>
                </a:cxn>
                <a:cxn ang="0">
                  <a:pos x="1605" y="153"/>
                </a:cxn>
                <a:cxn ang="0">
                  <a:pos x="1739" y="369"/>
                </a:cxn>
                <a:cxn ang="0">
                  <a:pos x="1869" y="653"/>
                </a:cxn>
                <a:cxn ang="0">
                  <a:pos x="2003" y="964"/>
                </a:cxn>
                <a:cxn ang="0">
                  <a:pos x="2145" y="1243"/>
                </a:cxn>
                <a:cxn ang="0">
                  <a:pos x="2270" y="1485"/>
                </a:cxn>
                <a:cxn ang="0">
                  <a:pos x="2408" y="1702"/>
                </a:cxn>
                <a:cxn ang="0">
                  <a:pos x="2542" y="1844"/>
                </a:cxn>
                <a:cxn ang="0">
                  <a:pos x="2675" y="1918"/>
                </a:cxn>
              </a:cxnLst>
              <a:rect l="0" t="0" r="r" b="b"/>
              <a:pathLst>
                <a:path w="2676" h="1919">
                  <a:moveTo>
                    <a:pt x="0" y="1918"/>
                  </a:moveTo>
                  <a:lnTo>
                    <a:pt x="134" y="1849"/>
                  </a:lnTo>
                  <a:lnTo>
                    <a:pt x="268" y="1707"/>
                  </a:lnTo>
                  <a:lnTo>
                    <a:pt x="402" y="1491"/>
                  </a:lnTo>
                  <a:lnTo>
                    <a:pt x="527" y="1248"/>
                  </a:lnTo>
                  <a:lnTo>
                    <a:pt x="669" y="953"/>
                  </a:lnTo>
                  <a:lnTo>
                    <a:pt x="799" y="653"/>
                  </a:lnTo>
                  <a:lnTo>
                    <a:pt x="936" y="369"/>
                  </a:lnTo>
                  <a:lnTo>
                    <a:pt x="1066" y="153"/>
                  </a:lnTo>
                  <a:lnTo>
                    <a:pt x="1200" y="31"/>
                  </a:lnTo>
                  <a:lnTo>
                    <a:pt x="1334" y="0"/>
                  </a:lnTo>
                  <a:lnTo>
                    <a:pt x="1476" y="31"/>
                  </a:lnTo>
                  <a:lnTo>
                    <a:pt x="1605" y="153"/>
                  </a:lnTo>
                  <a:lnTo>
                    <a:pt x="1739" y="369"/>
                  </a:lnTo>
                  <a:lnTo>
                    <a:pt x="1869" y="653"/>
                  </a:lnTo>
                  <a:lnTo>
                    <a:pt x="2003" y="964"/>
                  </a:lnTo>
                  <a:lnTo>
                    <a:pt x="2145" y="1243"/>
                  </a:lnTo>
                  <a:lnTo>
                    <a:pt x="2270" y="1485"/>
                  </a:lnTo>
                  <a:lnTo>
                    <a:pt x="2408" y="1702"/>
                  </a:lnTo>
                  <a:lnTo>
                    <a:pt x="2542" y="1844"/>
                  </a:lnTo>
                  <a:lnTo>
                    <a:pt x="2675" y="1918"/>
                  </a:lnTo>
                </a:path>
              </a:pathLst>
            </a:custGeom>
            <a:noFill/>
            <a:ln w="127000" cap="rnd" cmpd="sng">
              <a:solidFill>
                <a:srgbClr val="00FFFF"/>
              </a:solidFill>
              <a:prstDash val="solid"/>
              <a:round/>
              <a:headEnd type="none" w="med" len="med"/>
              <a:tailEnd type="none" w="med" len="med"/>
            </a:ln>
            <a:effectLst/>
          </p:spPr>
          <p:txBody>
            <a:bodyPr/>
            <a:lstStyle/>
            <a:p>
              <a:endParaRPr lang="cs-CZ"/>
            </a:p>
          </p:txBody>
        </p:sp>
        <p:sp>
          <p:nvSpPr>
            <p:cNvPr id="382991" name="Line 15"/>
            <p:cNvSpPr>
              <a:spLocks noChangeShapeType="1"/>
            </p:cNvSpPr>
            <p:nvPr/>
          </p:nvSpPr>
          <p:spPr bwMode="auto">
            <a:xfrm>
              <a:off x="3572" y="460"/>
              <a:ext cx="0" cy="2271"/>
            </a:xfrm>
            <a:prstGeom prst="line">
              <a:avLst/>
            </a:prstGeom>
            <a:noFill/>
            <a:ln w="50800">
              <a:solidFill>
                <a:schemeClr val="tx1"/>
              </a:solidFill>
              <a:round/>
              <a:headEnd/>
              <a:tailEnd/>
            </a:ln>
            <a:effectLst/>
          </p:spPr>
          <p:txBody>
            <a:bodyPr wrap="none" anchor="ctr"/>
            <a:lstStyle/>
            <a:p>
              <a:endParaRPr lang="cs-CZ"/>
            </a:p>
          </p:txBody>
        </p:sp>
        <p:sp>
          <p:nvSpPr>
            <p:cNvPr id="382992" name="Rectangle 16"/>
            <p:cNvSpPr>
              <a:spLocks noChangeArrowheads="1"/>
            </p:cNvSpPr>
            <p:nvPr/>
          </p:nvSpPr>
          <p:spPr bwMode="auto">
            <a:xfrm>
              <a:off x="3182" y="3226"/>
              <a:ext cx="766" cy="746"/>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68.26%</a:t>
              </a:r>
            </a:p>
            <a:p>
              <a:r>
                <a:rPr lang="en-US" b="1">
                  <a:latin typeface="Arial" charset="0"/>
                </a:rPr>
                <a:t>95.44%</a:t>
              </a:r>
            </a:p>
            <a:p>
              <a:r>
                <a:rPr lang="en-US" b="1">
                  <a:latin typeface="Arial" charset="0"/>
                </a:rPr>
                <a:t>99.74%</a:t>
              </a:r>
            </a:p>
          </p:txBody>
        </p:sp>
        <p:sp>
          <p:nvSpPr>
            <p:cNvPr id="382993" name="Line 17"/>
            <p:cNvSpPr>
              <a:spLocks noChangeShapeType="1"/>
            </p:cNvSpPr>
            <p:nvPr/>
          </p:nvSpPr>
          <p:spPr bwMode="auto">
            <a:xfrm>
              <a:off x="3167" y="3204"/>
              <a:ext cx="0" cy="229"/>
            </a:xfrm>
            <a:prstGeom prst="line">
              <a:avLst/>
            </a:prstGeom>
            <a:noFill/>
            <a:ln w="25400">
              <a:solidFill>
                <a:schemeClr val="tx1"/>
              </a:solidFill>
              <a:round/>
              <a:headEnd/>
              <a:tailEnd/>
            </a:ln>
            <a:effectLst/>
          </p:spPr>
          <p:txBody>
            <a:bodyPr wrap="none" anchor="ctr"/>
            <a:lstStyle/>
            <a:p>
              <a:endParaRPr lang="cs-CZ"/>
            </a:p>
          </p:txBody>
        </p:sp>
        <p:sp>
          <p:nvSpPr>
            <p:cNvPr id="382994" name="Line 18"/>
            <p:cNvSpPr>
              <a:spLocks noChangeShapeType="1"/>
            </p:cNvSpPr>
            <p:nvPr/>
          </p:nvSpPr>
          <p:spPr bwMode="auto">
            <a:xfrm>
              <a:off x="3972" y="3204"/>
              <a:ext cx="0" cy="229"/>
            </a:xfrm>
            <a:prstGeom prst="line">
              <a:avLst/>
            </a:prstGeom>
            <a:noFill/>
            <a:ln w="25400">
              <a:solidFill>
                <a:schemeClr val="tx1"/>
              </a:solidFill>
              <a:round/>
              <a:headEnd/>
              <a:tailEnd/>
            </a:ln>
            <a:effectLst/>
          </p:spPr>
          <p:txBody>
            <a:bodyPr wrap="none" anchor="ctr"/>
            <a:lstStyle/>
            <a:p>
              <a:endParaRPr lang="cs-CZ"/>
            </a:p>
          </p:txBody>
        </p:sp>
        <p:sp>
          <p:nvSpPr>
            <p:cNvPr id="382995" name="Line 19"/>
            <p:cNvSpPr>
              <a:spLocks noChangeShapeType="1"/>
            </p:cNvSpPr>
            <p:nvPr/>
          </p:nvSpPr>
          <p:spPr bwMode="auto">
            <a:xfrm>
              <a:off x="2784" y="3204"/>
              <a:ext cx="0" cy="452"/>
            </a:xfrm>
            <a:prstGeom prst="line">
              <a:avLst/>
            </a:prstGeom>
            <a:noFill/>
            <a:ln w="25400">
              <a:solidFill>
                <a:schemeClr val="tx1"/>
              </a:solidFill>
              <a:round/>
              <a:headEnd/>
              <a:tailEnd/>
            </a:ln>
            <a:effectLst/>
          </p:spPr>
          <p:txBody>
            <a:bodyPr wrap="none" anchor="ctr"/>
            <a:lstStyle/>
            <a:p>
              <a:endParaRPr lang="cs-CZ"/>
            </a:p>
          </p:txBody>
        </p:sp>
        <p:sp>
          <p:nvSpPr>
            <p:cNvPr id="382996" name="Line 20"/>
            <p:cNvSpPr>
              <a:spLocks noChangeShapeType="1"/>
            </p:cNvSpPr>
            <p:nvPr/>
          </p:nvSpPr>
          <p:spPr bwMode="auto">
            <a:xfrm>
              <a:off x="4361" y="3204"/>
              <a:ext cx="0" cy="459"/>
            </a:xfrm>
            <a:prstGeom prst="line">
              <a:avLst/>
            </a:prstGeom>
            <a:noFill/>
            <a:ln w="25400">
              <a:solidFill>
                <a:schemeClr val="tx1"/>
              </a:solidFill>
              <a:round/>
              <a:headEnd/>
              <a:tailEnd/>
            </a:ln>
            <a:effectLst/>
          </p:spPr>
          <p:txBody>
            <a:bodyPr wrap="none" anchor="ctr"/>
            <a:lstStyle/>
            <a:p>
              <a:endParaRPr lang="cs-CZ"/>
            </a:p>
          </p:txBody>
        </p:sp>
        <p:sp>
          <p:nvSpPr>
            <p:cNvPr id="382997" name="Line 21"/>
            <p:cNvSpPr>
              <a:spLocks noChangeShapeType="1"/>
            </p:cNvSpPr>
            <p:nvPr/>
          </p:nvSpPr>
          <p:spPr bwMode="auto">
            <a:xfrm>
              <a:off x="2388" y="3204"/>
              <a:ext cx="0" cy="711"/>
            </a:xfrm>
            <a:prstGeom prst="line">
              <a:avLst/>
            </a:prstGeom>
            <a:noFill/>
            <a:ln w="25400">
              <a:solidFill>
                <a:schemeClr val="tx1"/>
              </a:solidFill>
              <a:round/>
              <a:headEnd/>
              <a:tailEnd/>
            </a:ln>
            <a:effectLst/>
          </p:spPr>
          <p:txBody>
            <a:bodyPr wrap="none" anchor="ctr"/>
            <a:lstStyle/>
            <a:p>
              <a:endParaRPr lang="cs-CZ"/>
            </a:p>
          </p:txBody>
        </p:sp>
        <p:sp>
          <p:nvSpPr>
            <p:cNvPr id="382998" name="Line 22"/>
            <p:cNvSpPr>
              <a:spLocks noChangeShapeType="1"/>
            </p:cNvSpPr>
            <p:nvPr/>
          </p:nvSpPr>
          <p:spPr bwMode="auto">
            <a:xfrm>
              <a:off x="4757" y="3204"/>
              <a:ext cx="0" cy="711"/>
            </a:xfrm>
            <a:prstGeom prst="line">
              <a:avLst/>
            </a:prstGeom>
            <a:noFill/>
            <a:ln w="25400">
              <a:solidFill>
                <a:schemeClr val="tx1"/>
              </a:solidFill>
              <a:round/>
              <a:headEnd/>
              <a:tailEnd/>
            </a:ln>
            <a:effectLst/>
          </p:spPr>
          <p:txBody>
            <a:bodyPr wrap="none" anchor="ctr"/>
            <a:lstStyle/>
            <a:p>
              <a:endParaRPr lang="cs-CZ"/>
            </a:p>
          </p:txBody>
        </p:sp>
        <p:sp>
          <p:nvSpPr>
            <p:cNvPr id="382999" name="Line 23"/>
            <p:cNvSpPr>
              <a:spLocks noChangeShapeType="1"/>
            </p:cNvSpPr>
            <p:nvPr/>
          </p:nvSpPr>
          <p:spPr bwMode="auto">
            <a:xfrm>
              <a:off x="2397" y="3829"/>
              <a:ext cx="784" cy="0"/>
            </a:xfrm>
            <a:prstGeom prst="line">
              <a:avLst/>
            </a:prstGeom>
            <a:noFill/>
            <a:ln w="25400">
              <a:solidFill>
                <a:schemeClr val="tx1"/>
              </a:solidFill>
              <a:round/>
              <a:headEnd type="triangle" w="med" len="med"/>
              <a:tailEnd/>
            </a:ln>
            <a:effectLst/>
          </p:spPr>
          <p:txBody>
            <a:bodyPr wrap="none" anchor="ctr"/>
            <a:lstStyle/>
            <a:p>
              <a:endParaRPr lang="cs-CZ"/>
            </a:p>
          </p:txBody>
        </p:sp>
        <p:sp>
          <p:nvSpPr>
            <p:cNvPr id="383000" name="Line 24"/>
            <p:cNvSpPr>
              <a:spLocks noChangeShapeType="1"/>
            </p:cNvSpPr>
            <p:nvPr/>
          </p:nvSpPr>
          <p:spPr bwMode="auto">
            <a:xfrm>
              <a:off x="3943" y="3829"/>
              <a:ext cx="784" cy="0"/>
            </a:xfrm>
            <a:prstGeom prst="line">
              <a:avLst/>
            </a:prstGeom>
            <a:noFill/>
            <a:ln w="25400">
              <a:solidFill>
                <a:schemeClr val="tx1"/>
              </a:solidFill>
              <a:round/>
              <a:headEnd/>
              <a:tailEnd type="triangle" w="med" len="med"/>
            </a:ln>
            <a:effectLst/>
          </p:spPr>
          <p:txBody>
            <a:bodyPr wrap="none" anchor="ctr"/>
            <a:lstStyle/>
            <a:p>
              <a:endParaRPr lang="cs-CZ"/>
            </a:p>
          </p:txBody>
        </p:sp>
        <p:sp>
          <p:nvSpPr>
            <p:cNvPr id="383001" name="Line 25"/>
            <p:cNvSpPr>
              <a:spLocks noChangeShapeType="1"/>
            </p:cNvSpPr>
            <p:nvPr/>
          </p:nvSpPr>
          <p:spPr bwMode="auto">
            <a:xfrm>
              <a:off x="2802" y="3595"/>
              <a:ext cx="375" cy="0"/>
            </a:xfrm>
            <a:prstGeom prst="line">
              <a:avLst/>
            </a:prstGeom>
            <a:noFill/>
            <a:ln w="25400">
              <a:solidFill>
                <a:schemeClr val="tx1"/>
              </a:solidFill>
              <a:round/>
              <a:headEnd type="triangle" w="med" len="med"/>
              <a:tailEnd/>
            </a:ln>
            <a:effectLst/>
          </p:spPr>
          <p:txBody>
            <a:bodyPr wrap="none" anchor="ctr"/>
            <a:lstStyle/>
            <a:p>
              <a:endParaRPr lang="cs-CZ"/>
            </a:p>
          </p:txBody>
        </p:sp>
        <p:sp>
          <p:nvSpPr>
            <p:cNvPr id="383002" name="Line 26"/>
            <p:cNvSpPr>
              <a:spLocks noChangeShapeType="1"/>
            </p:cNvSpPr>
            <p:nvPr/>
          </p:nvSpPr>
          <p:spPr bwMode="auto">
            <a:xfrm>
              <a:off x="3939" y="3595"/>
              <a:ext cx="415" cy="0"/>
            </a:xfrm>
            <a:prstGeom prst="line">
              <a:avLst/>
            </a:prstGeom>
            <a:noFill/>
            <a:ln w="25400">
              <a:solidFill>
                <a:schemeClr val="tx1"/>
              </a:solidFill>
              <a:round/>
              <a:headEnd/>
              <a:tailEnd type="triangle" w="med" len="med"/>
            </a:ln>
            <a:effectLst/>
          </p:spPr>
          <p:txBody>
            <a:bodyPr wrap="none" anchor="ctr"/>
            <a:lstStyle/>
            <a:p>
              <a:endParaRPr lang="cs-CZ"/>
            </a:p>
          </p:txBody>
        </p:sp>
      </p:grpSp>
      <p:sp>
        <p:nvSpPr>
          <p:cNvPr id="383003" name="Rectangle 27"/>
          <p:cNvSpPr>
            <a:spLocks noChangeArrowheads="1"/>
          </p:cNvSpPr>
          <p:nvPr/>
        </p:nvSpPr>
        <p:spPr bwMode="auto">
          <a:xfrm>
            <a:off x="665163" y="2497138"/>
            <a:ext cx="3500437" cy="466725"/>
          </a:xfrm>
          <a:prstGeom prst="rect">
            <a:avLst/>
          </a:prstGeom>
          <a:noFill/>
          <a:ln w="12700">
            <a:noFill/>
            <a:miter lim="800000"/>
            <a:headEnd/>
            <a:tailEnd/>
          </a:ln>
          <a:effectLst/>
        </p:spPr>
        <p:txBody>
          <a:bodyPr wrap="none" lIns="90488" tIns="44450" rIns="90488" bIns="44450">
            <a:spAutoFit/>
          </a:bodyPr>
          <a:lstStyle/>
          <a:p>
            <a:r>
              <a:rPr lang="en-US" b="1">
                <a:latin typeface="Symbol" pitchFamily="18" charset="2"/>
              </a:rPr>
              <a:t></a:t>
            </a:r>
            <a:r>
              <a:rPr lang="en-US" b="1">
                <a:latin typeface="Arial" charset="0"/>
              </a:rPr>
              <a:t>  = Standard deviation</a:t>
            </a:r>
          </a:p>
        </p:txBody>
      </p:sp>
    </p:spTree>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pro číslo snímku 5"/>
          <p:cNvSpPr>
            <a:spLocks noGrp="1"/>
          </p:cNvSpPr>
          <p:nvPr>
            <p:ph type="sldNum" sz="quarter" idx="12"/>
          </p:nvPr>
        </p:nvSpPr>
        <p:spPr/>
        <p:txBody>
          <a:bodyPr/>
          <a:lstStyle/>
          <a:p>
            <a:fld id="{8A0BF9BF-3C62-4D11-A30D-C03563CADC0D}" type="slidenum">
              <a:rPr lang="en-GB"/>
              <a:pPr/>
              <a:t>57</a:t>
            </a:fld>
            <a:endParaRPr lang="en-GB"/>
          </a:p>
        </p:txBody>
      </p:sp>
      <p:sp>
        <p:nvSpPr>
          <p:cNvPr id="385026" name="Rectangle 2"/>
          <p:cNvSpPr>
            <a:spLocks noChangeArrowheads="1"/>
          </p:cNvSpPr>
          <p:nvPr/>
        </p:nvSpPr>
        <p:spPr bwMode="auto">
          <a:xfrm>
            <a:off x="766763" y="557213"/>
            <a:ext cx="4105275" cy="771525"/>
          </a:xfrm>
          <a:prstGeom prst="rect">
            <a:avLst/>
          </a:prstGeom>
          <a:noFill/>
          <a:ln w="12700">
            <a:noFill/>
            <a:miter lim="800000"/>
            <a:headEnd/>
            <a:tailEnd/>
          </a:ln>
          <a:effectLst/>
        </p:spPr>
        <p:txBody>
          <a:bodyPr wrap="none" lIns="90488" tIns="44450" rIns="90488" bIns="44450">
            <a:spAutoFit/>
          </a:bodyPr>
          <a:lstStyle/>
          <a:p>
            <a:r>
              <a:rPr lang="en-US" sz="4400" b="1" i="1">
                <a:effectLst>
                  <a:outerShdw blurRad="38100" dist="38100" dir="2700000" algn="tl">
                    <a:srgbClr val="C0C0C0"/>
                  </a:outerShdw>
                </a:effectLst>
                <a:latin typeface="Arial" charset="0"/>
              </a:rPr>
              <a:t>Control Charts</a:t>
            </a:r>
          </a:p>
        </p:txBody>
      </p:sp>
      <p:sp>
        <p:nvSpPr>
          <p:cNvPr id="385027" name="Rectangle 3"/>
          <p:cNvSpPr>
            <a:spLocks noChangeArrowheads="1"/>
          </p:cNvSpPr>
          <p:nvPr/>
        </p:nvSpPr>
        <p:spPr bwMode="auto">
          <a:xfrm>
            <a:off x="7577138" y="2338388"/>
            <a:ext cx="820737" cy="466725"/>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UCL</a:t>
            </a:r>
          </a:p>
        </p:txBody>
      </p:sp>
      <p:sp>
        <p:nvSpPr>
          <p:cNvPr id="385028" name="Rectangle 4"/>
          <p:cNvSpPr>
            <a:spLocks noChangeArrowheads="1"/>
          </p:cNvSpPr>
          <p:nvPr/>
        </p:nvSpPr>
        <p:spPr bwMode="auto">
          <a:xfrm>
            <a:off x="7577138" y="3543300"/>
            <a:ext cx="1395412" cy="466725"/>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Nominal</a:t>
            </a:r>
          </a:p>
        </p:txBody>
      </p:sp>
      <p:sp>
        <p:nvSpPr>
          <p:cNvPr id="385029" name="Rectangle 5"/>
          <p:cNvSpPr>
            <a:spLocks noChangeArrowheads="1"/>
          </p:cNvSpPr>
          <p:nvPr/>
        </p:nvSpPr>
        <p:spPr bwMode="auto">
          <a:xfrm>
            <a:off x="7577138" y="4699000"/>
            <a:ext cx="785812" cy="466725"/>
          </a:xfrm>
          <a:prstGeom prst="rect">
            <a:avLst/>
          </a:prstGeom>
          <a:noFill/>
          <a:ln w="12700">
            <a:noFill/>
            <a:miter lim="800000"/>
            <a:headEnd/>
            <a:tailEnd/>
          </a:ln>
          <a:effectLst/>
        </p:spPr>
        <p:txBody>
          <a:bodyPr wrap="none" lIns="90488" tIns="44450" rIns="90488" bIns="44450">
            <a:spAutoFit/>
          </a:bodyPr>
          <a:lstStyle/>
          <a:p>
            <a:r>
              <a:rPr lang="en-US" b="1">
                <a:latin typeface="Arial" charset="0"/>
              </a:rPr>
              <a:t>LCL</a:t>
            </a:r>
          </a:p>
        </p:txBody>
      </p:sp>
      <p:sp>
        <p:nvSpPr>
          <p:cNvPr id="385030" name="Rectangle 6"/>
          <p:cNvSpPr>
            <a:spLocks noChangeArrowheads="1"/>
          </p:cNvSpPr>
          <p:nvPr/>
        </p:nvSpPr>
        <p:spPr bwMode="auto">
          <a:xfrm>
            <a:off x="5643563" y="581025"/>
            <a:ext cx="2014537" cy="1184275"/>
          </a:xfrm>
          <a:prstGeom prst="rect">
            <a:avLst/>
          </a:prstGeom>
          <a:noFill/>
          <a:ln w="12700">
            <a:noFill/>
            <a:miter lim="800000"/>
            <a:headEnd/>
            <a:tailEnd/>
          </a:ln>
          <a:effectLst/>
        </p:spPr>
        <p:txBody>
          <a:bodyPr lIns="90488" tIns="44450" rIns="90488" bIns="44450">
            <a:spAutoFit/>
          </a:bodyPr>
          <a:lstStyle/>
          <a:p>
            <a:r>
              <a:rPr lang="en-US" b="1">
                <a:latin typeface="Arial" charset="0"/>
              </a:rPr>
              <a:t>Assignable causes likely</a:t>
            </a:r>
          </a:p>
        </p:txBody>
      </p:sp>
      <p:sp>
        <p:nvSpPr>
          <p:cNvPr id="385031" name="Line 7"/>
          <p:cNvSpPr>
            <a:spLocks noChangeShapeType="1"/>
          </p:cNvSpPr>
          <p:nvPr/>
        </p:nvSpPr>
        <p:spPr bwMode="auto">
          <a:xfrm flipV="1">
            <a:off x="7127875" y="1949450"/>
            <a:ext cx="0" cy="3636963"/>
          </a:xfrm>
          <a:prstGeom prst="line">
            <a:avLst/>
          </a:prstGeom>
          <a:noFill/>
          <a:ln w="50800">
            <a:solidFill>
              <a:schemeClr val="tx1"/>
            </a:solidFill>
            <a:round/>
            <a:headEnd/>
            <a:tailEnd/>
          </a:ln>
          <a:effectLst/>
        </p:spPr>
        <p:txBody>
          <a:bodyPr wrap="none" anchor="ctr"/>
          <a:lstStyle/>
          <a:p>
            <a:endParaRPr lang="cs-CZ"/>
          </a:p>
        </p:txBody>
      </p:sp>
      <p:sp>
        <p:nvSpPr>
          <p:cNvPr id="385032" name="Freeform 8"/>
          <p:cNvSpPr>
            <a:spLocks/>
          </p:cNvSpPr>
          <p:nvPr/>
        </p:nvSpPr>
        <p:spPr bwMode="auto">
          <a:xfrm>
            <a:off x="5299075" y="2281238"/>
            <a:ext cx="1749425" cy="2973387"/>
          </a:xfrm>
          <a:custGeom>
            <a:avLst/>
            <a:gdLst/>
            <a:ahLst/>
            <a:cxnLst>
              <a:cxn ang="0">
                <a:pos x="1098" y="1872"/>
              </a:cxn>
              <a:cxn ang="0">
                <a:pos x="1043" y="1757"/>
              </a:cxn>
              <a:cxn ang="0">
                <a:pos x="970" y="1674"/>
              </a:cxn>
              <a:cxn ang="0">
                <a:pos x="842" y="1578"/>
              </a:cxn>
              <a:cxn ang="0">
                <a:pos x="663" y="1466"/>
              </a:cxn>
              <a:cxn ang="0">
                <a:pos x="535" y="1395"/>
              </a:cxn>
              <a:cxn ang="0">
                <a:pos x="349" y="1296"/>
              </a:cxn>
              <a:cxn ang="0">
                <a:pos x="167" y="1181"/>
              </a:cxn>
              <a:cxn ang="0">
                <a:pos x="93" y="1130"/>
              </a:cxn>
              <a:cxn ang="0">
                <a:pos x="29" y="1031"/>
              </a:cxn>
              <a:cxn ang="0">
                <a:pos x="0" y="935"/>
              </a:cxn>
              <a:cxn ang="0">
                <a:pos x="16" y="851"/>
              </a:cxn>
              <a:cxn ang="0">
                <a:pos x="83" y="762"/>
              </a:cxn>
              <a:cxn ang="0">
                <a:pos x="173" y="679"/>
              </a:cxn>
              <a:cxn ang="0">
                <a:pos x="330" y="586"/>
              </a:cxn>
              <a:cxn ang="0">
                <a:pos x="535" y="480"/>
              </a:cxn>
              <a:cxn ang="0">
                <a:pos x="695" y="394"/>
              </a:cxn>
              <a:cxn ang="0">
                <a:pos x="829" y="295"/>
              </a:cxn>
              <a:cxn ang="0">
                <a:pos x="941" y="218"/>
              </a:cxn>
              <a:cxn ang="0">
                <a:pos x="1037" y="125"/>
              </a:cxn>
              <a:cxn ang="0">
                <a:pos x="1101" y="0"/>
              </a:cxn>
              <a:cxn ang="0">
                <a:pos x="1098" y="1872"/>
              </a:cxn>
            </a:cxnLst>
            <a:rect l="0" t="0" r="r" b="b"/>
            <a:pathLst>
              <a:path w="1102" h="1873">
                <a:moveTo>
                  <a:pt x="1098" y="1872"/>
                </a:moveTo>
                <a:lnTo>
                  <a:pt x="1043" y="1757"/>
                </a:lnTo>
                <a:lnTo>
                  <a:pt x="970" y="1674"/>
                </a:lnTo>
                <a:lnTo>
                  <a:pt x="842" y="1578"/>
                </a:lnTo>
                <a:lnTo>
                  <a:pt x="663" y="1466"/>
                </a:lnTo>
                <a:lnTo>
                  <a:pt x="535" y="1395"/>
                </a:lnTo>
                <a:lnTo>
                  <a:pt x="349" y="1296"/>
                </a:lnTo>
                <a:lnTo>
                  <a:pt x="167" y="1181"/>
                </a:lnTo>
                <a:lnTo>
                  <a:pt x="93" y="1130"/>
                </a:lnTo>
                <a:lnTo>
                  <a:pt x="29" y="1031"/>
                </a:lnTo>
                <a:lnTo>
                  <a:pt x="0" y="935"/>
                </a:lnTo>
                <a:lnTo>
                  <a:pt x="16" y="851"/>
                </a:lnTo>
                <a:lnTo>
                  <a:pt x="83" y="762"/>
                </a:lnTo>
                <a:lnTo>
                  <a:pt x="173" y="679"/>
                </a:lnTo>
                <a:lnTo>
                  <a:pt x="330" y="586"/>
                </a:lnTo>
                <a:lnTo>
                  <a:pt x="535" y="480"/>
                </a:lnTo>
                <a:lnTo>
                  <a:pt x="695" y="394"/>
                </a:lnTo>
                <a:lnTo>
                  <a:pt x="829" y="295"/>
                </a:lnTo>
                <a:lnTo>
                  <a:pt x="941" y="218"/>
                </a:lnTo>
                <a:lnTo>
                  <a:pt x="1037" y="125"/>
                </a:lnTo>
                <a:lnTo>
                  <a:pt x="1101" y="0"/>
                </a:lnTo>
                <a:lnTo>
                  <a:pt x="1098" y="1872"/>
                </a:lnTo>
              </a:path>
            </a:pathLst>
          </a:custGeom>
          <a:noFill/>
          <a:ln w="12700" cap="rnd" cmpd="sng">
            <a:noFill/>
            <a:prstDash val="solid"/>
            <a:round/>
            <a:headEnd type="none" w="med" len="med"/>
            <a:tailEnd type="none" w="med" len="med"/>
          </a:ln>
          <a:effectLst/>
        </p:spPr>
        <p:txBody>
          <a:bodyPr/>
          <a:lstStyle/>
          <a:p>
            <a:endParaRPr lang="cs-CZ"/>
          </a:p>
        </p:txBody>
      </p:sp>
      <p:sp>
        <p:nvSpPr>
          <p:cNvPr id="385033" name="Freeform 9"/>
          <p:cNvSpPr>
            <a:spLocks/>
          </p:cNvSpPr>
          <p:nvPr/>
        </p:nvSpPr>
        <p:spPr bwMode="auto">
          <a:xfrm>
            <a:off x="5303838" y="2295525"/>
            <a:ext cx="1725612" cy="2930525"/>
          </a:xfrm>
          <a:custGeom>
            <a:avLst/>
            <a:gdLst/>
            <a:ahLst/>
            <a:cxnLst>
              <a:cxn ang="0">
                <a:pos x="1086" y="1845"/>
              </a:cxn>
              <a:cxn ang="0">
                <a:pos x="1047" y="1752"/>
              </a:cxn>
              <a:cxn ang="0">
                <a:pos x="967" y="1660"/>
              </a:cxn>
              <a:cxn ang="0">
                <a:pos x="844" y="1568"/>
              </a:cxn>
              <a:cxn ang="0">
                <a:pos x="707" y="1482"/>
              </a:cxn>
              <a:cxn ang="0">
                <a:pos x="540" y="1384"/>
              </a:cxn>
              <a:cxn ang="0">
                <a:pos x="370" y="1294"/>
              </a:cxn>
              <a:cxn ang="0">
                <a:pos x="209" y="1199"/>
              </a:cxn>
              <a:cxn ang="0">
                <a:pos x="86" y="1109"/>
              </a:cxn>
              <a:cxn ang="0">
                <a:pos x="17" y="1017"/>
              </a:cxn>
              <a:cxn ang="0">
                <a:pos x="0" y="925"/>
              </a:cxn>
              <a:cxn ang="0">
                <a:pos x="17" y="827"/>
              </a:cxn>
              <a:cxn ang="0">
                <a:pos x="86" y="738"/>
              </a:cxn>
              <a:cxn ang="0">
                <a:pos x="209" y="645"/>
              </a:cxn>
              <a:cxn ang="0">
                <a:pos x="370" y="556"/>
              </a:cxn>
              <a:cxn ang="0">
                <a:pos x="546" y="464"/>
              </a:cxn>
              <a:cxn ang="0">
                <a:pos x="704" y="366"/>
              </a:cxn>
              <a:cxn ang="0">
                <a:pos x="841" y="280"/>
              </a:cxn>
              <a:cxn ang="0">
                <a:pos x="964" y="184"/>
              </a:cxn>
              <a:cxn ang="0">
                <a:pos x="1044" y="92"/>
              </a:cxn>
              <a:cxn ang="0">
                <a:pos x="1086" y="0"/>
              </a:cxn>
            </a:cxnLst>
            <a:rect l="0" t="0" r="r" b="b"/>
            <a:pathLst>
              <a:path w="1087" h="1846">
                <a:moveTo>
                  <a:pt x="1086" y="1845"/>
                </a:moveTo>
                <a:lnTo>
                  <a:pt x="1047" y="1752"/>
                </a:lnTo>
                <a:lnTo>
                  <a:pt x="967" y="1660"/>
                </a:lnTo>
                <a:lnTo>
                  <a:pt x="844" y="1568"/>
                </a:lnTo>
                <a:lnTo>
                  <a:pt x="707" y="1482"/>
                </a:lnTo>
                <a:lnTo>
                  <a:pt x="540" y="1384"/>
                </a:lnTo>
                <a:lnTo>
                  <a:pt x="370" y="1294"/>
                </a:lnTo>
                <a:lnTo>
                  <a:pt x="209" y="1199"/>
                </a:lnTo>
                <a:lnTo>
                  <a:pt x="86" y="1109"/>
                </a:lnTo>
                <a:lnTo>
                  <a:pt x="17" y="1017"/>
                </a:lnTo>
                <a:lnTo>
                  <a:pt x="0" y="925"/>
                </a:lnTo>
                <a:lnTo>
                  <a:pt x="17" y="827"/>
                </a:lnTo>
                <a:lnTo>
                  <a:pt x="86" y="738"/>
                </a:lnTo>
                <a:lnTo>
                  <a:pt x="209" y="645"/>
                </a:lnTo>
                <a:lnTo>
                  <a:pt x="370" y="556"/>
                </a:lnTo>
                <a:lnTo>
                  <a:pt x="546" y="464"/>
                </a:lnTo>
                <a:lnTo>
                  <a:pt x="704" y="366"/>
                </a:lnTo>
                <a:lnTo>
                  <a:pt x="841" y="280"/>
                </a:lnTo>
                <a:lnTo>
                  <a:pt x="964" y="184"/>
                </a:lnTo>
                <a:lnTo>
                  <a:pt x="1044" y="92"/>
                </a:lnTo>
                <a:lnTo>
                  <a:pt x="1086" y="0"/>
                </a:lnTo>
              </a:path>
            </a:pathLst>
          </a:custGeom>
          <a:noFill/>
          <a:ln w="76200" cap="rnd" cmpd="sng">
            <a:solidFill>
              <a:srgbClr val="FF0000"/>
            </a:solidFill>
            <a:prstDash val="sysDot"/>
            <a:round/>
            <a:headEnd type="none" w="med" len="med"/>
            <a:tailEnd type="none" w="med" len="med"/>
          </a:ln>
          <a:effectLst/>
        </p:spPr>
        <p:txBody>
          <a:bodyPr/>
          <a:lstStyle/>
          <a:p>
            <a:endParaRPr lang="cs-CZ"/>
          </a:p>
        </p:txBody>
      </p:sp>
      <p:sp>
        <p:nvSpPr>
          <p:cNvPr id="385034" name="Freeform 10"/>
          <p:cNvSpPr>
            <a:spLocks/>
          </p:cNvSpPr>
          <p:nvPr/>
        </p:nvSpPr>
        <p:spPr bwMode="auto">
          <a:xfrm>
            <a:off x="3165475" y="2281238"/>
            <a:ext cx="1749425" cy="2973387"/>
          </a:xfrm>
          <a:custGeom>
            <a:avLst/>
            <a:gdLst/>
            <a:ahLst/>
            <a:cxnLst>
              <a:cxn ang="0">
                <a:pos x="1098" y="1872"/>
              </a:cxn>
              <a:cxn ang="0">
                <a:pos x="1043" y="1757"/>
              </a:cxn>
              <a:cxn ang="0">
                <a:pos x="970" y="1674"/>
              </a:cxn>
              <a:cxn ang="0">
                <a:pos x="842" y="1578"/>
              </a:cxn>
              <a:cxn ang="0">
                <a:pos x="663" y="1466"/>
              </a:cxn>
              <a:cxn ang="0">
                <a:pos x="535" y="1395"/>
              </a:cxn>
              <a:cxn ang="0">
                <a:pos x="349" y="1296"/>
              </a:cxn>
              <a:cxn ang="0">
                <a:pos x="167" y="1181"/>
              </a:cxn>
              <a:cxn ang="0">
                <a:pos x="93" y="1130"/>
              </a:cxn>
              <a:cxn ang="0">
                <a:pos x="29" y="1031"/>
              </a:cxn>
              <a:cxn ang="0">
                <a:pos x="0" y="935"/>
              </a:cxn>
              <a:cxn ang="0">
                <a:pos x="16" y="851"/>
              </a:cxn>
              <a:cxn ang="0">
                <a:pos x="83" y="762"/>
              </a:cxn>
              <a:cxn ang="0">
                <a:pos x="173" y="679"/>
              </a:cxn>
              <a:cxn ang="0">
                <a:pos x="330" y="586"/>
              </a:cxn>
              <a:cxn ang="0">
                <a:pos x="535" y="480"/>
              </a:cxn>
              <a:cxn ang="0">
                <a:pos x="695" y="394"/>
              </a:cxn>
              <a:cxn ang="0">
                <a:pos x="829" y="295"/>
              </a:cxn>
              <a:cxn ang="0">
                <a:pos x="941" y="218"/>
              </a:cxn>
              <a:cxn ang="0">
                <a:pos x="1037" y="125"/>
              </a:cxn>
              <a:cxn ang="0">
                <a:pos x="1101" y="0"/>
              </a:cxn>
              <a:cxn ang="0">
                <a:pos x="1098" y="1872"/>
              </a:cxn>
            </a:cxnLst>
            <a:rect l="0" t="0" r="r" b="b"/>
            <a:pathLst>
              <a:path w="1102" h="1873">
                <a:moveTo>
                  <a:pt x="1098" y="1872"/>
                </a:moveTo>
                <a:lnTo>
                  <a:pt x="1043" y="1757"/>
                </a:lnTo>
                <a:lnTo>
                  <a:pt x="970" y="1674"/>
                </a:lnTo>
                <a:lnTo>
                  <a:pt x="842" y="1578"/>
                </a:lnTo>
                <a:lnTo>
                  <a:pt x="663" y="1466"/>
                </a:lnTo>
                <a:lnTo>
                  <a:pt x="535" y="1395"/>
                </a:lnTo>
                <a:lnTo>
                  <a:pt x="349" y="1296"/>
                </a:lnTo>
                <a:lnTo>
                  <a:pt x="167" y="1181"/>
                </a:lnTo>
                <a:lnTo>
                  <a:pt x="93" y="1130"/>
                </a:lnTo>
                <a:lnTo>
                  <a:pt x="29" y="1031"/>
                </a:lnTo>
                <a:lnTo>
                  <a:pt x="0" y="935"/>
                </a:lnTo>
                <a:lnTo>
                  <a:pt x="16" y="851"/>
                </a:lnTo>
                <a:lnTo>
                  <a:pt x="83" y="762"/>
                </a:lnTo>
                <a:lnTo>
                  <a:pt x="173" y="679"/>
                </a:lnTo>
                <a:lnTo>
                  <a:pt x="330" y="586"/>
                </a:lnTo>
                <a:lnTo>
                  <a:pt x="535" y="480"/>
                </a:lnTo>
                <a:lnTo>
                  <a:pt x="695" y="394"/>
                </a:lnTo>
                <a:lnTo>
                  <a:pt x="829" y="295"/>
                </a:lnTo>
                <a:lnTo>
                  <a:pt x="941" y="218"/>
                </a:lnTo>
                <a:lnTo>
                  <a:pt x="1037" y="125"/>
                </a:lnTo>
                <a:lnTo>
                  <a:pt x="1101" y="0"/>
                </a:lnTo>
                <a:lnTo>
                  <a:pt x="1098" y="1872"/>
                </a:lnTo>
              </a:path>
            </a:pathLst>
          </a:custGeom>
          <a:noFill/>
          <a:ln w="12700" cap="rnd" cmpd="sng">
            <a:noFill/>
            <a:prstDash val="solid"/>
            <a:round/>
            <a:headEnd type="none" w="med" len="med"/>
            <a:tailEnd type="none" w="med" len="med"/>
          </a:ln>
          <a:effectLst/>
        </p:spPr>
        <p:txBody>
          <a:bodyPr/>
          <a:lstStyle/>
          <a:p>
            <a:endParaRPr lang="cs-CZ"/>
          </a:p>
        </p:txBody>
      </p:sp>
      <p:sp>
        <p:nvSpPr>
          <p:cNvPr id="385035" name="Freeform 11"/>
          <p:cNvSpPr>
            <a:spLocks/>
          </p:cNvSpPr>
          <p:nvPr/>
        </p:nvSpPr>
        <p:spPr bwMode="auto">
          <a:xfrm>
            <a:off x="3170238" y="2295525"/>
            <a:ext cx="1725612" cy="2930525"/>
          </a:xfrm>
          <a:custGeom>
            <a:avLst/>
            <a:gdLst/>
            <a:ahLst/>
            <a:cxnLst>
              <a:cxn ang="0">
                <a:pos x="1086" y="1845"/>
              </a:cxn>
              <a:cxn ang="0">
                <a:pos x="1047" y="1752"/>
              </a:cxn>
              <a:cxn ang="0">
                <a:pos x="967" y="1660"/>
              </a:cxn>
              <a:cxn ang="0">
                <a:pos x="844" y="1568"/>
              </a:cxn>
              <a:cxn ang="0">
                <a:pos x="707" y="1482"/>
              </a:cxn>
              <a:cxn ang="0">
                <a:pos x="540" y="1384"/>
              </a:cxn>
              <a:cxn ang="0">
                <a:pos x="370" y="1294"/>
              </a:cxn>
              <a:cxn ang="0">
                <a:pos x="209" y="1199"/>
              </a:cxn>
              <a:cxn ang="0">
                <a:pos x="86" y="1109"/>
              </a:cxn>
              <a:cxn ang="0">
                <a:pos x="17" y="1017"/>
              </a:cxn>
              <a:cxn ang="0">
                <a:pos x="0" y="925"/>
              </a:cxn>
              <a:cxn ang="0">
                <a:pos x="17" y="827"/>
              </a:cxn>
              <a:cxn ang="0">
                <a:pos x="86" y="738"/>
              </a:cxn>
              <a:cxn ang="0">
                <a:pos x="209" y="645"/>
              </a:cxn>
              <a:cxn ang="0">
                <a:pos x="370" y="556"/>
              </a:cxn>
              <a:cxn ang="0">
                <a:pos x="546" y="464"/>
              </a:cxn>
              <a:cxn ang="0">
                <a:pos x="704" y="366"/>
              </a:cxn>
              <a:cxn ang="0">
                <a:pos x="841" y="280"/>
              </a:cxn>
              <a:cxn ang="0">
                <a:pos x="964" y="184"/>
              </a:cxn>
              <a:cxn ang="0">
                <a:pos x="1044" y="92"/>
              </a:cxn>
              <a:cxn ang="0">
                <a:pos x="1086" y="0"/>
              </a:cxn>
            </a:cxnLst>
            <a:rect l="0" t="0" r="r" b="b"/>
            <a:pathLst>
              <a:path w="1087" h="1846">
                <a:moveTo>
                  <a:pt x="1086" y="1845"/>
                </a:moveTo>
                <a:lnTo>
                  <a:pt x="1047" y="1752"/>
                </a:lnTo>
                <a:lnTo>
                  <a:pt x="967" y="1660"/>
                </a:lnTo>
                <a:lnTo>
                  <a:pt x="844" y="1568"/>
                </a:lnTo>
                <a:lnTo>
                  <a:pt x="707" y="1482"/>
                </a:lnTo>
                <a:lnTo>
                  <a:pt x="540" y="1384"/>
                </a:lnTo>
                <a:lnTo>
                  <a:pt x="370" y="1294"/>
                </a:lnTo>
                <a:lnTo>
                  <a:pt x="209" y="1199"/>
                </a:lnTo>
                <a:lnTo>
                  <a:pt x="86" y="1109"/>
                </a:lnTo>
                <a:lnTo>
                  <a:pt x="17" y="1017"/>
                </a:lnTo>
                <a:lnTo>
                  <a:pt x="0" y="925"/>
                </a:lnTo>
                <a:lnTo>
                  <a:pt x="17" y="827"/>
                </a:lnTo>
                <a:lnTo>
                  <a:pt x="86" y="738"/>
                </a:lnTo>
                <a:lnTo>
                  <a:pt x="209" y="645"/>
                </a:lnTo>
                <a:lnTo>
                  <a:pt x="370" y="556"/>
                </a:lnTo>
                <a:lnTo>
                  <a:pt x="546" y="464"/>
                </a:lnTo>
                <a:lnTo>
                  <a:pt x="704" y="366"/>
                </a:lnTo>
                <a:lnTo>
                  <a:pt x="841" y="280"/>
                </a:lnTo>
                <a:lnTo>
                  <a:pt x="964" y="184"/>
                </a:lnTo>
                <a:lnTo>
                  <a:pt x="1044" y="92"/>
                </a:lnTo>
                <a:lnTo>
                  <a:pt x="1086" y="0"/>
                </a:lnTo>
              </a:path>
            </a:pathLst>
          </a:custGeom>
          <a:noFill/>
          <a:ln w="76200" cap="rnd" cmpd="sng">
            <a:solidFill>
              <a:srgbClr val="008000"/>
            </a:solidFill>
            <a:prstDash val="solid"/>
            <a:round/>
            <a:headEnd type="none" w="med" len="med"/>
            <a:tailEnd type="none" w="med" len="med"/>
          </a:ln>
          <a:effectLst/>
        </p:spPr>
        <p:txBody>
          <a:bodyPr/>
          <a:lstStyle/>
          <a:p>
            <a:endParaRPr lang="cs-CZ"/>
          </a:p>
        </p:txBody>
      </p:sp>
      <p:sp>
        <p:nvSpPr>
          <p:cNvPr id="385036" name="Freeform 12"/>
          <p:cNvSpPr>
            <a:spLocks/>
          </p:cNvSpPr>
          <p:nvPr/>
        </p:nvSpPr>
        <p:spPr bwMode="auto">
          <a:xfrm>
            <a:off x="1031875" y="2281238"/>
            <a:ext cx="1749425" cy="2973387"/>
          </a:xfrm>
          <a:custGeom>
            <a:avLst/>
            <a:gdLst/>
            <a:ahLst/>
            <a:cxnLst>
              <a:cxn ang="0">
                <a:pos x="1098" y="1872"/>
              </a:cxn>
              <a:cxn ang="0">
                <a:pos x="1043" y="1757"/>
              </a:cxn>
              <a:cxn ang="0">
                <a:pos x="970" y="1674"/>
              </a:cxn>
              <a:cxn ang="0">
                <a:pos x="842" y="1578"/>
              </a:cxn>
              <a:cxn ang="0">
                <a:pos x="663" y="1466"/>
              </a:cxn>
              <a:cxn ang="0">
                <a:pos x="535" y="1395"/>
              </a:cxn>
              <a:cxn ang="0">
                <a:pos x="349" y="1296"/>
              </a:cxn>
              <a:cxn ang="0">
                <a:pos x="167" y="1181"/>
              </a:cxn>
              <a:cxn ang="0">
                <a:pos x="93" y="1130"/>
              </a:cxn>
              <a:cxn ang="0">
                <a:pos x="29" y="1031"/>
              </a:cxn>
              <a:cxn ang="0">
                <a:pos x="0" y="935"/>
              </a:cxn>
              <a:cxn ang="0">
                <a:pos x="16" y="851"/>
              </a:cxn>
              <a:cxn ang="0">
                <a:pos x="83" y="762"/>
              </a:cxn>
              <a:cxn ang="0">
                <a:pos x="173" y="679"/>
              </a:cxn>
              <a:cxn ang="0">
                <a:pos x="330" y="586"/>
              </a:cxn>
              <a:cxn ang="0">
                <a:pos x="535" y="480"/>
              </a:cxn>
              <a:cxn ang="0">
                <a:pos x="695" y="394"/>
              </a:cxn>
              <a:cxn ang="0">
                <a:pos x="829" y="295"/>
              </a:cxn>
              <a:cxn ang="0">
                <a:pos x="941" y="218"/>
              </a:cxn>
              <a:cxn ang="0">
                <a:pos x="1037" y="125"/>
              </a:cxn>
              <a:cxn ang="0">
                <a:pos x="1101" y="0"/>
              </a:cxn>
              <a:cxn ang="0">
                <a:pos x="1098" y="1872"/>
              </a:cxn>
            </a:cxnLst>
            <a:rect l="0" t="0" r="r" b="b"/>
            <a:pathLst>
              <a:path w="1102" h="1873">
                <a:moveTo>
                  <a:pt x="1098" y="1872"/>
                </a:moveTo>
                <a:lnTo>
                  <a:pt x="1043" y="1757"/>
                </a:lnTo>
                <a:lnTo>
                  <a:pt x="970" y="1674"/>
                </a:lnTo>
                <a:lnTo>
                  <a:pt x="842" y="1578"/>
                </a:lnTo>
                <a:lnTo>
                  <a:pt x="663" y="1466"/>
                </a:lnTo>
                <a:lnTo>
                  <a:pt x="535" y="1395"/>
                </a:lnTo>
                <a:lnTo>
                  <a:pt x="349" y="1296"/>
                </a:lnTo>
                <a:lnTo>
                  <a:pt x="167" y="1181"/>
                </a:lnTo>
                <a:lnTo>
                  <a:pt x="93" y="1130"/>
                </a:lnTo>
                <a:lnTo>
                  <a:pt x="29" y="1031"/>
                </a:lnTo>
                <a:lnTo>
                  <a:pt x="0" y="935"/>
                </a:lnTo>
                <a:lnTo>
                  <a:pt x="16" y="851"/>
                </a:lnTo>
                <a:lnTo>
                  <a:pt x="83" y="762"/>
                </a:lnTo>
                <a:lnTo>
                  <a:pt x="173" y="679"/>
                </a:lnTo>
                <a:lnTo>
                  <a:pt x="330" y="586"/>
                </a:lnTo>
                <a:lnTo>
                  <a:pt x="535" y="480"/>
                </a:lnTo>
                <a:lnTo>
                  <a:pt x="695" y="394"/>
                </a:lnTo>
                <a:lnTo>
                  <a:pt x="829" y="295"/>
                </a:lnTo>
                <a:lnTo>
                  <a:pt x="941" y="218"/>
                </a:lnTo>
                <a:lnTo>
                  <a:pt x="1037" y="125"/>
                </a:lnTo>
                <a:lnTo>
                  <a:pt x="1101" y="0"/>
                </a:lnTo>
                <a:lnTo>
                  <a:pt x="1098" y="1872"/>
                </a:lnTo>
              </a:path>
            </a:pathLst>
          </a:custGeom>
          <a:noFill/>
          <a:ln w="12700" cap="rnd" cmpd="sng">
            <a:noFill/>
            <a:prstDash val="solid"/>
            <a:round/>
            <a:headEnd type="none" w="med" len="med"/>
            <a:tailEnd type="none" w="med" len="med"/>
          </a:ln>
          <a:effectLst/>
        </p:spPr>
        <p:txBody>
          <a:bodyPr/>
          <a:lstStyle/>
          <a:p>
            <a:endParaRPr lang="cs-CZ"/>
          </a:p>
        </p:txBody>
      </p:sp>
      <p:sp>
        <p:nvSpPr>
          <p:cNvPr id="385037" name="Freeform 13"/>
          <p:cNvSpPr>
            <a:spLocks/>
          </p:cNvSpPr>
          <p:nvPr/>
        </p:nvSpPr>
        <p:spPr bwMode="auto">
          <a:xfrm>
            <a:off x="1036638" y="2295525"/>
            <a:ext cx="1725612" cy="2930525"/>
          </a:xfrm>
          <a:custGeom>
            <a:avLst/>
            <a:gdLst/>
            <a:ahLst/>
            <a:cxnLst>
              <a:cxn ang="0">
                <a:pos x="1086" y="1845"/>
              </a:cxn>
              <a:cxn ang="0">
                <a:pos x="1047" y="1752"/>
              </a:cxn>
              <a:cxn ang="0">
                <a:pos x="967" y="1660"/>
              </a:cxn>
              <a:cxn ang="0">
                <a:pos x="844" y="1568"/>
              </a:cxn>
              <a:cxn ang="0">
                <a:pos x="707" y="1482"/>
              </a:cxn>
              <a:cxn ang="0">
                <a:pos x="540" y="1384"/>
              </a:cxn>
              <a:cxn ang="0">
                <a:pos x="370" y="1294"/>
              </a:cxn>
              <a:cxn ang="0">
                <a:pos x="209" y="1199"/>
              </a:cxn>
              <a:cxn ang="0">
                <a:pos x="86" y="1109"/>
              </a:cxn>
              <a:cxn ang="0">
                <a:pos x="17" y="1017"/>
              </a:cxn>
              <a:cxn ang="0">
                <a:pos x="0" y="925"/>
              </a:cxn>
              <a:cxn ang="0">
                <a:pos x="17" y="827"/>
              </a:cxn>
              <a:cxn ang="0">
                <a:pos x="86" y="738"/>
              </a:cxn>
              <a:cxn ang="0">
                <a:pos x="209" y="645"/>
              </a:cxn>
              <a:cxn ang="0">
                <a:pos x="370" y="556"/>
              </a:cxn>
              <a:cxn ang="0">
                <a:pos x="546" y="464"/>
              </a:cxn>
              <a:cxn ang="0">
                <a:pos x="704" y="366"/>
              </a:cxn>
              <a:cxn ang="0">
                <a:pos x="841" y="280"/>
              </a:cxn>
              <a:cxn ang="0">
                <a:pos x="964" y="184"/>
              </a:cxn>
              <a:cxn ang="0">
                <a:pos x="1044" y="92"/>
              </a:cxn>
              <a:cxn ang="0">
                <a:pos x="1086" y="0"/>
              </a:cxn>
            </a:cxnLst>
            <a:rect l="0" t="0" r="r" b="b"/>
            <a:pathLst>
              <a:path w="1087" h="1846">
                <a:moveTo>
                  <a:pt x="1086" y="1845"/>
                </a:moveTo>
                <a:lnTo>
                  <a:pt x="1047" y="1752"/>
                </a:lnTo>
                <a:lnTo>
                  <a:pt x="967" y="1660"/>
                </a:lnTo>
                <a:lnTo>
                  <a:pt x="844" y="1568"/>
                </a:lnTo>
                <a:lnTo>
                  <a:pt x="707" y="1482"/>
                </a:lnTo>
                <a:lnTo>
                  <a:pt x="540" y="1384"/>
                </a:lnTo>
                <a:lnTo>
                  <a:pt x="370" y="1294"/>
                </a:lnTo>
                <a:lnTo>
                  <a:pt x="209" y="1199"/>
                </a:lnTo>
                <a:lnTo>
                  <a:pt x="86" y="1109"/>
                </a:lnTo>
                <a:lnTo>
                  <a:pt x="17" y="1017"/>
                </a:lnTo>
                <a:lnTo>
                  <a:pt x="0" y="925"/>
                </a:lnTo>
                <a:lnTo>
                  <a:pt x="17" y="827"/>
                </a:lnTo>
                <a:lnTo>
                  <a:pt x="86" y="738"/>
                </a:lnTo>
                <a:lnTo>
                  <a:pt x="209" y="645"/>
                </a:lnTo>
                <a:lnTo>
                  <a:pt x="370" y="556"/>
                </a:lnTo>
                <a:lnTo>
                  <a:pt x="546" y="464"/>
                </a:lnTo>
                <a:lnTo>
                  <a:pt x="704" y="366"/>
                </a:lnTo>
                <a:lnTo>
                  <a:pt x="841" y="280"/>
                </a:lnTo>
                <a:lnTo>
                  <a:pt x="964" y="184"/>
                </a:lnTo>
                <a:lnTo>
                  <a:pt x="1044" y="92"/>
                </a:lnTo>
                <a:lnTo>
                  <a:pt x="1086" y="0"/>
                </a:lnTo>
              </a:path>
            </a:pathLst>
          </a:custGeom>
          <a:noFill/>
          <a:ln w="76200" cap="rnd" cmpd="sng">
            <a:solidFill>
              <a:srgbClr val="008000"/>
            </a:solidFill>
            <a:prstDash val="solid"/>
            <a:round/>
            <a:headEnd type="none" w="med" len="med"/>
            <a:tailEnd type="none" w="med" len="med"/>
          </a:ln>
          <a:effectLst/>
        </p:spPr>
        <p:txBody>
          <a:bodyPr/>
          <a:lstStyle/>
          <a:p>
            <a:endParaRPr lang="cs-CZ"/>
          </a:p>
        </p:txBody>
      </p:sp>
      <p:sp>
        <p:nvSpPr>
          <p:cNvPr id="385038" name="Line 14"/>
          <p:cNvSpPr>
            <a:spLocks noChangeShapeType="1"/>
          </p:cNvSpPr>
          <p:nvPr/>
        </p:nvSpPr>
        <p:spPr bwMode="auto">
          <a:xfrm>
            <a:off x="509588" y="3767138"/>
            <a:ext cx="6889750" cy="0"/>
          </a:xfrm>
          <a:prstGeom prst="line">
            <a:avLst/>
          </a:prstGeom>
          <a:noFill/>
          <a:ln w="50800">
            <a:solidFill>
              <a:schemeClr val="tx1"/>
            </a:solidFill>
            <a:round/>
            <a:headEnd/>
            <a:tailEnd/>
          </a:ln>
          <a:effectLst/>
        </p:spPr>
        <p:txBody>
          <a:bodyPr wrap="none" anchor="ctr"/>
          <a:lstStyle/>
          <a:p>
            <a:endParaRPr lang="cs-CZ"/>
          </a:p>
        </p:txBody>
      </p:sp>
      <p:sp>
        <p:nvSpPr>
          <p:cNvPr id="385039" name="Line 15"/>
          <p:cNvSpPr>
            <a:spLocks noChangeShapeType="1"/>
          </p:cNvSpPr>
          <p:nvPr/>
        </p:nvSpPr>
        <p:spPr bwMode="auto">
          <a:xfrm flipV="1">
            <a:off x="2860675" y="1949450"/>
            <a:ext cx="0" cy="3636963"/>
          </a:xfrm>
          <a:prstGeom prst="line">
            <a:avLst/>
          </a:prstGeom>
          <a:noFill/>
          <a:ln w="50800">
            <a:solidFill>
              <a:schemeClr val="tx1"/>
            </a:solidFill>
            <a:round/>
            <a:headEnd/>
            <a:tailEnd/>
          </a:ln>
          <a:effectLst/>
        </p:spPr>
        <p:txBody>
          <a:bodyPr wrap="none" anchor="ctr"/>
          <a:lstStyle/>
          <a:p>
            <a:endParaRPr lang="cs-CZ"/>
          </a:p>
        </p:txBody>
      </p:sp>
      <p:sp>
        <p:nvSpPr>
          <p:cNvPr id="385040" name="Line 16"/>
          <p:cNvSpPr>
            <a:spLocks noChangeShapeType="1"/>
          </p:cNvSpPr>
          <p:nvPr/>
        </p:nvSpPr>
        <p:spPr bwMode="auto">
          <a:xfrm flipV="1">
            <a:off x="4994275" y="1949450"/>
            <a:ext cx="0" cy="3636963"/>
          </a:xfrm>
          <a:prstGeom prst="line">
            <a:avLst/>
          </a:prstGeom>
          <a:noFill/>
          <a:ln w="50800">
            <a:solidFill>
              <a:schemeClr val="tx1"/>
            </a:solidFill>
            <a:round/>
            <a:headEnd/>
            <a:tailEnd/>
          </a:ln>
          <a:effectLst/>
        </p:spPr>
        <p:txBody>
          <a:bodyPr wrap="none" anchor="ctr"/>
          <a:lstStyle/>
          <a:p>
            <a:endParaRPr lang="cs-CZ"/>
          </a:p>
        </p:txBody>
      </p:sp>
      <p:sp>
        <p:nvSpPr>
          <p:cNvPr id="385041" name="Line 17"/>
          <p:cNvSpPr>
            <a:spLocks noChangeShapeType="1"/>
          </p:cNvSpPr>
          <p:nvPr/>
        </p:nvSpPr>
        <p:spPr bwMode="auto">
          <a:xfrm>
            <a:off x="2606675" y="4930775"/>
            <a:ext cx="4792663" cy="0"/>
          </a:xfrm>
          <a:prstGeom prst="line">
            <a:avLst/>
          </a:prstGeom>
          <a:noFill/>
          <a:ln w="50800">
            <a:solidFill>
              <a:srgbClr val="FF0000"/>
            </a:solidFill>
            <a:round/>
            <a:headEnd/>
            <a:tailEnd/>
          </a:ln>
          <a:effectLst/>
        </p:spPr>
        <p:txBody>
          <a:bodyPr wrap="none" anchor="ctr"/>
          <a:lstStyle/>
          <a:p>
            <a:endParaRPr lang="cs-CZ"/>
          </a:p>
        </p:txBody>
      </p:sp>
      <p:sp>
        <p:nvSpPr>
          <p:cNvPr id="385042" name="Line 18"/>
          <p:cNvSpPr>
            <a:spLocks noChangeShapeType="1"/>
          </p:cNvSpPr>
          <p:nvPr/>
        </p:nvSpPr>
        <p:spPr bwMode="auto">
          <a:xfrm>
            <a:off x="2600325" y="2582863"/>
            <a:ext cx="4799013" cy="0"/>
          </a:xfrm>
          <a:prstGeom prst="line">
            <a:avLst/>
          </a:prstGeom>
          <a:noFill/>
          <a:ln w="50800">
            <a:solidFill>
              <a:srgbClr val="FF0000"/>
            </a:solidFill>
            <a:round/>
            <a:headEnd/>
            <a:tailEnd/>
          </a:ln>
          <a:effectLst/>
        </p:spPr>
        <p:txBody>
          <a:bodyPr wrap="none" anchor="ctr"/>
          <a:lstStyle/>
          <a:p>
            <a:endParaRPr lang="cs-CZ"/>
          </a:p>
        </p:txBody>
      </p:sp>
      <p:sp>
        <p:nvSpPr>
          <p:cNvPr id="385043" name="Oval 19"/>
          <p:cNvSpPr>
            <a:spLocks noChangeArrowheads="1"/>
          </p:cNvSpPr>
          <p:nvPr/>
        </p:nvSpPr>
        <p:spPr bwMode="auto">
          <a:xfrm>
            <a:off x="2562225" y="2774950"/>
            <a:ext cx="190500" cy="190500"/>
          </a:xfrm>
          <a:prstGeom prst="ellipse">
            <a:avLst/>
          </a:prstGeom>
          <a:solidFill>
            <a:srgbClr val="008000"/>
          </a:solidFill>
          <a:ln w="12700">
            <a:solidFill>
              <a:schemeClr val="bg1"/>
            </a:solidFill>
            <a:round/>
            <a:headEnd/>
            <a:tailEnd/>
          </a:ln>
          <a:effectLst/>
        </p:spPr>
        <p:txBody>
          <a:bodyPr wrap="none" anchor="ctr"/>
          <a:lstStyle/>
          <a:p>
            <a:endParaRPr lang="cs-CZ"/>
          </a:p>
        </p:txBody>
      </p:sp>
      <p:sp>
        <p:nvSpPr>
          <p:cNvPr id="385044" name="Oval 20"/>
          <p:cNvSpPr>
            <a:spLocks noChangeArrowheads="1"/>
          </p:cNvSpPr>
          <p:nvPr/>
        </p:nvSpPr>
        <p:spPr bwMode="auto">
          <a:xfrm>
            <a:off x="4695825" y="4113213"/>
            <a:ext cx="190500" cy="190500"/>
          </a:xfrm>
          <a:prstGeom prst="ellipse">
            <a:avLst/>
          </a:prstGeom>
          <a:solidFill>
            <a:srgbClr val="008000"/>
          </a:solidFill>
          <a:ln w="12700">
            <a:solidFill>
              <a:schemeClr val="bg1"/>
            </a:solidFill>
            <a:round/>
            <a:headEnd/>
            <a:tailEnd/>
          </a:ln>
          <a:effectLst/>
        </p:spPr>
        <p:txBody>
          <a:bodyPr wrap="none" anchor="ctr"/>
          <a:lstStyle/>
          <a:p>
            <a:endParaRPr lang="cs-CZ"/>
          </a:p>
        </p:txBody>
      </p:sp>
      <p:sp>
        <p:nvSpPr>
          <p:cNvPr id="385045" name="Oval 21"/>
          <p:cNvSpPr>
            <a:spLocks noChangeArrowheads="1"/>
          </p:cNvSpPr>
          <p:nvPr/>
        </p:nvSpPr>
        <p:spPr bwMode="auto">
          <a:xfrm>
            <a:off x="6829425" y="1895475"/>
            <a:ext cx="190500" cy="190500"/>
          </a:xfrm>
          <a:prstGeom prst="ellipse">
            <a:avLst/>
          </a:prstGeom>
          <a:solidFill>
            <a:srgbClr val="FC0128"/>
          </a:solidFill>
          <a:ln w="12700">
            <a:solidFill>
              <a:schemeClr val="tx1"/>
            </a:solidFill>
            <a:round/>
            <a:headEnd/>
            <a:tailEnd/>
          </a:ln>
          <a:effectLst/>
        </p:spPr>
        <p:txBody>
          <a:bodyPr wrap="none" anchor="ctr"/>
          <a:lstStyle/>
          <a:p>
            <a:endParaRPr lang="cs-CZ"/>
          </a:p>
        </p:txBody>
      </p:sp>
      <p:sp>
        <p:nvSpPr>
          <p:cNvPr id="385046" name="Rectangle 22"/>
          <p:cNvSpPr>
            <a:spLocks noChangeArrowheads="1"/>
          </p:cNvSpPr>
          <p:nvPr/>
        </p:nvSpPr>
        <p:spPr bwMode="auto">
          <a:xfrm>
            <a:off x="2641600" y="5745163"/>
            <a:ext cx="4657725" cy="831850"/>
          </a:xfrm>
          <a:prstGeom prst="rect">
            <a:avLst/>
          </a:prstGeom>
          <a:noFill/>
          <a:ln w="12700">
            <a:noFill/>
            <a:miter lim="800000"/>
            <a:headEnd/>
            <a:tailEnd/>
          </a:ln>
          <a:effectLst/>
        </p:spPr>
        <p:txBody>
          <a:bodyPr wrap="none" lIns="90488" tIns="44450" rIns="90488" bIns="44450">
            <a:spAutoFit/>
          </a:bodyPr>
          <a:lstStyle/>
          <a:p>
            <a:pPr algn="ctr"/>
            <a:r>
              <a:rPr lang="en-US" b="1">
                <a:latin typeface="Arial" charset="0"/>
              </a:rPr>
              <a:t>1                        2                       3</a:t>
            </a:r>
          </a:p>
          <a:p>
            <a:pPr algn="ctr"/>
            <a:r>
              <a:rPr lang="en-US" b="1">
                <a:latin typeface="Arial" charset="0"/>
              </a:rPr>
              <a:t>Samples</a:t>
            </a:r>
          </a:p>
        </p:txBody>
      </p:sp>
      <p:sp>
        <p:nvSpPr>
          <p:cNvPr id="385047" name="Line 23"/>
          <p:cNvSpPr>
            <a:spLocks noChangeShapeType="1"/>
          </p:cNvSpPr>
          <p:nvPr/>
        </p:nvSpPr>
        <p:spPr bwMode="auto">
          <a:xfrm>
            <a:off x="6510338" y="1439863"/>
            <a:ext cx="355600" cy="439737"/>
          </a:xfrm>
          <a:prstGeom prst="line">
            <a:avLst/>
          </a:prstGeom>
          <a:noFill/>
          <a:ln w="50800">
            <a:solidFill>
              <a:schemeClr val="tx1"/>
            </a:solidFill>
            <a:round/>
            <a:headEnd/>
            <a:tailEnd/>
          </a:ln>
          <a:effectLst/>
        </p:spPr>
        <p:txBody>
          <a:bodyPr wrap="none" anchor="ctr"/>
          <a:lstStyle/>
          <a:p>
            <a:endParaRPr lang="cs-CZ"/>
          </a:p>
        </p:txBody>
      </p:sp>
    </p:spTree>
  </p:cSld>
  <p:clrMapOvr>
    <a:masterClrMapping/>
  </p:clrMapOvr>
  <p:transition spd="slow">
    <p:spli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ástupný symbol pro číslo snímku 4"/>
          <p:cNvSpPr>
            <a:spLocks noGrp="1"/>
          </p:cNvSpPr>
          <p:nvPr>
            <p:ph type="sldNum" sz="quarter" idx="12"/>
          </p:nvPr>
        </p:nvSpPr>
        <p:spPr/>
        <p:txBody>
          <a:bodyPr/>
          <a:lstStyle/>
          <a:p>
            <a:fld id="{1D883E54-ECCA-4B8E-855B-678B7207473A}" type="slidenum">
              <a:rPr lang="en-GB"/>
              <a:pPr/>
              <a:t>58</a:t>
            </a:fld>
            <a:endParaRPr lang="en-GB"/>
          </a:p>
        </p:txBody>
      </p:sp>
      <p:sp>
        <p:nvSpPr>
          <p:cNvPr id="387074" name="Rectangle 2"/>
          <p:cNvSpPr>
            <a:spLocks noGrp="1" noChangeArrowheads="1"/>
          </p:cNvSpPr>
          <p:nvPr>
            <p:ph type="title"/>
          </p:nvPr>
        </p:nvSpPr>
        <p:spPr>
          <a:noFill/>
          <a:ln/>
        </p:spPr>
        <p:txBody>
          <a:bodyPr lIns="90488" tIns="44450" rIns="90488" bIns="44450"/>
          <a:lstStyle/>
          <a:p>
            <a:pPr defTabSz="762000"/>
            <a:r>
              <a:rPr lang="en-US" sz="4800" b="1" i="1">
                <a:solidFill>
                  <a:schemeClr val="tx1"/>
                </a:solidFill>
                <a:effectLst>
                  <a:outerShdw blurRad="38100" dist="38100" dir="2700000" algn="tl">
                    <a:srgbClr val="C0C0C0"/>
                  </a:outerShdw>
                </a:effectLst>
              </a:rPr>
              <a:t>Control Chart Examples</a:t>
            </a:r>
          </a:p>
        </p:txBody>
      </p:sp>
      <p:sp>
        <p:nvSpPr>
          <p:cNvPr id="387075" name="Rectangle 3"/>
          <p:cNvSpPr>
            <a:spLocks noChangeArrowheads="1"/>
          </p:cNvSpPr>
          <p:nvPr/>
        </p:nvSpPr>
        <p:spPr bwMode="auto">
          <a:xfrm>
            <a:off x="1771650" y="2028825"/>
            <a:ext cx="5105400" cy="2816225"/>
          </a:xfrm>
          <a:prstGeom prst="rect">
            <a:avLst/>
          </a:prstGeom>
          <a:noFill/>
          <a:ln w="12700">
            <a:noFill/>
            <a:miter lim="800000"/>
            <a:headEnd/>
            <a:tailEnd/>
          </a:ln>
          <a:effectLst/>
        </p:spPr>
        <p:txBody>
          <a:bodyPr wrap="none" anchor="ctr"/>
          <a:lstStyle/>
          <a:p>
            <a:endParaRPr lang="cs-CZ"/>
          </a:p>
        </p:txBody>
      </p:sp>
      <p:sp>
        <p:nvSpPr>
          <p:cNvPr id="387076" name="Rectangle 4"/>
          <p:cNvSpPr>
            <a:spLocks noChangeArrowheads="1"/>
          </p:cNvSpPr>
          <p:nvPr/>
        </p:nvSpPr>
        <p:spPr bwMode="auto">
          <a:xfrm>
            <a:off x="6694488" y="3073400"/>
            <a:ext cx="1968500" cy="715963"/>
          </a:xfrm>
          <a:prstGeom prst="rect">
            <a:avLst/>
          </a:prstGeom>
          <a:noFill/>
          <a:ln w="12700">
            <a:noFill/>
            <a:miter lim="800000"/>
            <a:headEnd/>
            <a:tailEnd/>
          </a:ln>
          <a:effectLst/>
        </p:spPr>
        <p:txBody>
          <a:bodyPr wrap="none" lIns="276225" tIns="138112" rIns="276225" bIns="138112">
            <a:spAutoFit/>
          </a:bodyPr>
          <a:lstStyle/>
          <a:p>
            <a:pPr defTabSz="6858000"/>
            <a:r>
              <a:rPr lang="en-US" sz="2800" b="1">
                <a:latin typeface="Arial" charset="0"/>
              </a:rPr>
              <a:t>Nominal</a:t>
            </a:r>
          </a:p>
        </p:txBody>
      </p:sp>
      <p:sp>
        <p:nvSpPr>
          <p:cNvPr id="387077" name="Rectangle 5"/>
          <p:cNvSpPr>
            <a:spLocks noChangeArrowheads="1"/>
          </p:cNvSpPr>
          <p:nvPr/>
        </p:nvSpPr>
        <p:spPr bwMode="auto">
          <a:xfrm>
            <a:off x="6694488" y="2368550"/>
            <a:ext cx="1296987" cy="715963"/>
          </a:xfrm>
          <a:prstGeom prst="rect">
            <a:avLst/>
          </a:prstGeom>
          <a:noFill/>
          <a:ln w="12700">
            <a:noFill/>
            <a:miter lim="800000"/>
            <a:headEnd/>
            <a:tailEnd/>
          </a:ln>
          <a:effectLst/>
        </p:spPr>
        <p:txBody>
          <a:bodyPr wrap="none" lIns="276225" tIns="138112" rIns="276225" bIns="138112">
            <a:spAutoFit/>
          </a:bodyPr>
          <a:lstStyle/>
          <a:p>
            <a:pPr defTabSz="6858000"/>
            <a:r>
              <a:rPr lang="en-US" sz="2800" b="1">
                <a:latin typeface="Arial" charset="0"/>
              </a:rPr>
              <a:t>UCL</a:t>
            </a:r>
          </a:p>
        </p:txBody>
      </p:sp>
      <p:sp>
        <p:nvSpPr>
          <p:cNvPr id="387078" name="Rectangle 6"/>
          <p:cNvSpPr>
            <a:spLocks noChangeArrowheads="1"/>
          </p:cNvSpPr>
          <p:nvPr/>
        </p:nvSpPr>
        <p:spPr bwMode="auto">
          <a:xfrm>
            <a:off x="6694488" y="3783013"/>
            <a:ext cx="1257300" cy="715962"/>
          </a:xfrm>
          <a:prstGeom prst="rect">
            <a:avLst/>
          </a:prstGeom>
          <a:noFill/>
          <a:ln w="12700">
            <a:noFill/>
            <a:miter lim="800000"/>
            <a:headEnd/>
            <a:tailEnd/>
          </a:ln>
          <a:effectLst/>
        </p:spPr>
        <p:txBody>
          <a:bodyPr wrap="none" lIns="276225" tIns="138112" rIns="276225" bIns="138112">
            <a:spAutoFit/>
          </a:bodyPr>
          <a:lstStyle/>
          <a:p>
            <a:pPr defTabSz="6858000"/>
            <a:r>
              <a:rPr lang="en-US" sz="2800" b="1">
                <a:latin typeface="Arial" charset="0"/>
              </a:rPr>
              <a:t>LCL</a:t>
            </a:r>
          </a:p>
        </p:txBody>
      </p:sp>
      <p:sp>
        <p:nvSpPr>
          <p:cNvPr id="387079" name="Line 7"/>
          <p:cNvSpPr>
            <a:spLocks noChangeShapeType="1"/>
          </p:cNvSpPr>
          <p:nvPr/>
        </p:nvSpPr>
        <p:spPr bwMode="auto">
          <a:xfrm>
            <a:off x="1793875" y="2738438"/>
            <a:ext cx="5049838" cy="0"/>
          </a:xfrm>
          <a:prstGeom prst="line">
            <a:avLst/>
          </a:prstGeom>
          <a:noFill/>
          <a:ln w="50800">
            <a:solidFill>
              <a:srgbClr val="FF0000"/>
            </a:solidFill>
            <a:round/>
            <a:headEnd/>
            <a:tailEnd/>
          </a:ln>
          <a:effectLst/>
        </p:spPr>
        <p:txBody>
          <a:bodyPr wrap="none" anchor="ctr"/>
          <a:lstStyle/>
          <a:p>
            <a:endParaRPr lang="cs-CZ"/>
          </a:p>
        </p:txBody>
      </p:sp>
      <p:sp>
        <p:nvSpPr>
          <p:cNvPr id="387080" name="Line 8"/>
          <p:cNvSpPr>
            <a:spLocks noChangeShapeType="1"/>
          </p:cNvSpPr>
          <p:nvPr/>
        </p:nvSpPr>
        <p:spPr bwMode="auto">
          <a:xfrm>
            <a:off x="1793875" y="3443288"/>
            <a:ext cx="5049838" cy="0"/>
          </a:xfrm>
          <a:prstGeom prst="line">
            <a:avLst/>
          </a:prstGeom>
          <a:noFill/>
          <a:ln w="50800">
            <a:solidFill>
              <a:srgbClr val="000000"/>
            </a:solidFill>
            <a:round/>
            <a:headEnd/>
            <a:tailEnd/>
          </a:ln>
          <a:effectLst/>
        </p:spPr>
        <p:txBody>
          <a:bodyPr wrap="none" anchor="ctr"/>
          <a:lstStyle/>
          <a:p>
            <a:endParaRPr lang="cs-CZ"/>
          </a:p>
        </p:txBody>
      </p:sp>
      <p:sp>
        <p:nvSpPr>
          <p:cNvPr id="387081" name="Line 9"/>
          <p:cNvSpPr>
            <a:spLocks noChangeShapeType="1"/>
          </p:cNvSpPr>
          <p:nvPr/>
        </p:nvSpPr>
        <p:spPr bwMode="auto">
          <a:xfrm>
            <a:off x="1793875" y="4148138"/>
            <a:ext cx="5049838" cy="0"/>
          </a:xfrm>
          <a:prstGeom prst="line">
            <a:avLst/>
          </a:prstGeom>
          <a:noFill/>
          <a:ln w="50800">
            <a:solidFill>
              <a:srgbClr val="FF0000"/>
            </a:solidFill>
            <a:round/>
            <a:headEnd/>
            <a:tailEnd/>
          </a:ln>
          <a:effectLst/>
        </p:spPr>
        <p:txBody>
          <a:bodyPr wrap="none" anchor="ctr"/>
          <a:lstStyle/>
          <a:p>
            <a:endParaRPr lang="cs-CZ"/>
          </a:p>
        </p:txBody>
      </p:sp>
      <p:sp>
        <p:nvSpPr>
          <p:cNvPr id="387082" name="Rectangle 10"/>
          <p:cNvSpPr>
            <a:spLocks noChangeArrowheads="1"/>
          </p:cNvSpPr>
          <p:nvPr/>
        </p:nvSpPr>
        <p:spPr bwMode="auto">
          <a:xfrm>
            <a:off x="2574925" y="4826000"/>
            <a:ext cx="3233738" cy="715963"/>
          </a:xfrm>
          <a:prstGeom prst="rect">
            <a:avLst/>
          </a:prstGeom>
          <a:noFill/>
          <a:ln w="12700">
            <a:noFill/>
            <a:miter lim="800000"/>
            <a:headEnd/>
            <a:tailEnd/>
          </a:ln>
          <a:effectLst/>
        </p:spPr>
        <p:txBody>
          <a:bodyPr wrap="none" lIns="276225" tIns="138112" rIns="276225" bIns="138112">
            <a:spAutoFit/>
          </a:bodyPr>
          <a:lstStyle/>
          <a:p>
            <a:pPr defTabSz="6858000"/>
            <a:r>
              <a:rPr lang="en-US" sz="2800" b="1">
                <a:latin typeface="Arial" charset="0"/>
              </a:rPr>
              <a:t>Sample number</a:t>
            </a:r>
          </a:p>
        </p:txBody>
      </p:sp>
      <p:sp>
        <p:nvSpPr>
          <p:cNvPr id="387083" name="Rectangle 11"/>
          <p:cNvSpPr>
            <a:spLocks noChangeArrowheads="1"/>
          </p:cNvSpPr>
          <p:nvPr/>
        </p:nvSpPr>
        <p:spPr bwMode="auto">
          <a:xfrm rot="16200000">
            <a:off x="351631" y="3185319"/>
            <a:ext cx="1901825" cy="515938"/>
          </a:xfrm>
          <a:prstGeom prst="rect">
            <a:avLst/>
          </a:prstGeom>
          <a:noFill/>
          <a:ln w="12700">
            <a:noFill/>
            <a:miter lim="800000"/>
            <a:headEnd/>
            <a:tailEnd/>
          </a:ln>
          <a:effectLst/>
        </p:spPr>
        <p:txBody>
          <a:bodyPr wrap="none" lIns="90488" tIns="44450" rIns="90488" bIns="44450">
            <a:spAutoFit/>
          </a:bodyPr>
          <a:lstStyle/>
          <a:p>
            <a:pPr defTabSz="762000"/>
            <a:r>
              <a:rPr lang="en-US" sz="2800" b="1">
                <a:latin typeface="Arial" charset="0"/>
              </a:rPr>
              <a:t>Variations</a:t>
            </a:r>
          </a:p>
        </p:txBody>
      </p:sp>
      <p:grpSp>
        <p:nvGrpSpPr>
          <p:cNvPr id="387084" name="Group 12"/>
          <p:cNvGrpSpPr>
            <a:grpSpLocks/>
          </p:cNvGrpSpPr>
          <p:nvPr/>
        </p:nvGrpSpPr>
        <p:grpSpPr bwMode="auto">
          <a:xfrm>
            <a:off x="1844675" y="2498725"/>
            <a:ext cx="4586288" cy="1892300"/>
            <a:chOff x="1162" y="1574"/>
            <a:chExt cx="2889" cy="1192"/>
          </a:xfrm>
        </p:grpSpPr>
        <p:sp>
          <p:nvSpPr>
            <p:cNvPr id="387085" name="Freeform 13"/>
            <p:cNvSpPr>
              <a:spLocks/>
            </p:cNvSpPr>
            <p:nvPr/>
          </p:nvSpPr>
          <p:spPr bwMode="auto">
            <a:xfrm>
              <a:off x="1203" y="1835"/>
              <a:ext cx="319" cy="265"/>
            </a:xfrm>
            <a:custGeom>
              <a:avLst/>
              <a:gdLst/>
              <a:ahLst/>
              <a:cxnLst>
                <a:cxn ang="0">
                  <a:pos x="0" y="222"/>
                </a:cxn>
                <a:cxn ang="0">
                  <a:pos x="282" y="0"/>
                </a:cxn>
                <a:cxn ang="0">
                  <a:pos x="318" y="42"/>
                </a:cxn>
                <a:cxn ang="0">
                  <a:pos x="36" y="264"/>
                </a:cxn>
                <a:cxn ang="0">
                  <a:pos x="0" y="222"/>
                </a:cxn>
              </a:cxnLst>
              <a:rect l="0" t="0" r="r" b="b"/>
              <a:pathLst>
                <a:path w="319" h="265">
                  <a:moveTo>
                    <a:pt x="0" y="222"/>
                  </a:moveTo>
                  <a:lnTo>
                    <a:pt x="282" y="0"/>
                  </a:lnTo>
                  <a:lnTo>
                    <a:pt x="318" y="42"/>
                  </a:lnTo>
                  <a:lnTo>
                    <a:pt x="36" y="264"/>
                  </a:lnTo>
                  <a:lnTo>
                    <a:pt x="0" y="222"/>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86" name="Freeform 14"/>
            <p:cNvSpPr>
              <a:spLocks/>
            </p:cNvSpPr>
            <p:nvPr/>
          </p:nvSpPr>
          <p:spPr bwMode="auto">
            <a:xfrm>
              <a:off x="1470" y="1842"/>
              <a:ext cx="331" cy="718"/>
            </a:xfrm>
            <a:custGeom>
              <a:avLst/>
              <a:gdLst/>
              <a:ahLst/>
              <a:cxnLst>
                <a:cxn ang="0">
                  <a:pos x="57" y="0"/>
                </a:cxn>
                <a:cxn ang="0">
                  <a:pos x="330" y="696"/>
                </a:cxn>
                <a:cxn ang="0">
                  <a:pos x="282" y="717"/>
                </a:cxn>
                <a:cxn ang="0">
                  <a:pos x="0" y="21"/>
                </a:cxn>
                <a:cxn ang="0">
                  <a:pos x="57" y="0"/>
                </a:cxn>
              </a:cxnLst>
              <a:rect l="0" t="0" r="r" b="b"/>
              <a:pathLst>
                <a:path w="331" h="718">
                  <a:moveTo>
                    <a:pt x="57" y="0"/>
                  </a:moveTo>
                  <a:lnTo>
                    <a:pt x="330" y="696"/>
                  </a:lnTo>
                  <a:lnTo>
                    <a:pt x="282" y="717"/>
                  </a:lnTo>
                  <a:lnTo>
                    <a:pt x="0" y="21"/>
                  </a:lnTo>
                  <a:lnTo>
                    <a:pt x="57" y="0"/>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87" name="Freeform 15"/>
            <p:cNvSpPr>
              <a:spLocks/>
            </p:cNvSpPr>
            <p:nvPr/>
          </p:nvSpPr>
          <p:spPr bwMode="auto">
            <a:xfrm>
              <a:off x="1485" y="1806"/>
              <a:ext cx="49" cy="52"/>
            </a:xfrm>
            <a:custGeom>
              <a:avLst/>
              <a:gdLst/>
              <a:ahLst/>
              <a:cxnLst>
                <a:cxn ang="0">
                  <a:pos x="0" y="30"/>
                </a:cxn>
                <a:cxn ang="0">
                  <a:pos x="34" y="0"/>
                </a:cxn>
                <a:cxn ang="0">
                  <a:pos x="48" y="36"/>
                </a:cxn>
                <a:cxn ang="0">
                  <a:pos x="17" y="51"/>
                </a:cxn>
                <a:cxn ang="0">
                  <a:pos x="0" y="30"/>
                </a:cxn>
              </a:cxnLst>
              <a:rect l="0" t="0" r="r" b="b"/>
              <a:pathLst>
                <a:path w="49" h="52">
                  <a:moveTo>
                    <a:pt x="0" y="30"/>
                  </a:moveTo>
                  <a:lnTo>
                    <a:pt x="34" y="0"/>
                  </a:lnTo>
                  <a:lnTo>
                    <a:pt x="48" y="36"/>
                  </a:lnTo>
                  <a:lnTo>
                    <a:pt x="17" y="51"/>
                  </a:lnTo>
                  <a:lnTo>
                    <a:pt x="0" y="30"/>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88" name="Freeform 16"/>
            <p:cNvSpPr>
              <a:spLocks/>
            </p:cNvSpPr>
            <p:nvPr/>
          </p:nvSpPr>
          <p:spPr bwMode="auto">
            <a:xfrm>
              <a:off x="1753" y="1992"/>
              <a:ext cx="316" cy="568"/>
            </a:xfrm>
            <a:custGeom>
              <a:avLst/>
              <a:gdLst/>
              <a:ahLst/>
              <a:cxnLst>
                <a:cxn ang="0">
                  <a:pos x="0" y="537"/>
                </a:cxn>
                <a:cxn ang="0">
                  <a:pos x="258" y="0"/>
                </a:cxn>
                <a:cxn ang="0">
                  <a:pos x="315" y="30"/>
                </a:cxn>
                <a:cxn ang="0">
                  <a:pos x="48" y="567"/>
                </a:cxn>
                <a:cxn ang="0">
                  <a:pos x="0" y="537"/>
                </a:cxn>
              </a:cxnLst>
              <a:rect l="0" t="0" r="r" b="b"/>
              <a:pathLst>
                <a:path w="316" h="568">
                  <a:moveTo>
                    <a:pt x="0" y="537"/>
                  </a:moveTo>
                  <a:lnTo>
                    <a:pt x="258" y="0"/>
                  </a:lnTo>
                  <a:lnTo>
                    <a:pt x="315" y="30"/>
                  </a:lnTo>
                  <a:lnTo>
                    <a:pt x="48" y="567"/>
                  </a:lnTo>
                  <a:lnTo>
                    <a:pt x="0" y="537"/>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89" name="Freeform 17"/>
            <p:cNvSpPr>
              <a:spLocks/>
            </p:cNvSpPr>
            <p:nvPr/>
          </p:nvSpPr>
          <p:spPr bwMode="auto">
            <a:xfrm>
              <a:off x="1752" y="2543"/>
              <a:ext cx="49" cy="73"/>
            </a:xfrm>
            <a:custGeom>
              <a:avLst/>
              <a:gdLst/>
              <a:ahLst/>
              <a:cxnLst>
                <a:cxn ang="0">
                  <a:pos x="48" y="15"/>
                </a:cxn>
                <a:cxn ang="0">
                  <a:pos x="21" y="72"/>
                </a:cxn>
                <a:cxn ang="0">
                  <a:pos x="0" y="15"/>
                </a:cxn>
                <a:cxn ang="0">
                  <a:pos x="27" y="0"/>
                </a:cxn>
                <a:cxn ang="0">
                  <a:pos x="48" y="15"/>
                </a:cxn>
              </a:cxnLst>
              <a:rect l="0" t="0" r="r" b="b"/>
              <a:pathLst>
                <a:path w="49" h="73">
                  <a:moveTo>
                    <a:pt x="48" y="15"/>
                  </a:moveTo>
                  <a:lnTo>
                    <a:pt x="21" y="72"/>
                  </a:lnTo>
                  <a:lnTo>
                    <a:pt x="0" y="15"/>
                  </a:lnTo>
                  <a:lnTo>
                    <a:pt x="27" y="0"/>
                  </a:lnTo>
                  <a:lnTo>
                    <a:pt x="48" y="15"/>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0" name="Freeform 18"/>
            <p:cNvSpPr>
              <a:spLocks/>
            </p:cNvSpPr>
            <p:nvPr/>
          </p:nvSpPr>
          <p:spPr bwMode="auto">
            <a:xfrm>
              <a:off x="2016" y="1611"/>
              <a:ext cx="319" cy="412"/>
            </a:xfrm>
            <a:custGeom>
              <a:avLst/>
              <a:gdLst/>
              <a:ahLst/>
              <a:cxnLst>
                <a:cxn ang="0">
                  <a:pos x="0" y="381"/>
                </a:cxn>
                <a:cxn ang="0">
                  <a:pos x="273" y="0"/>
                </a:cxn>
                <a:cxn ang="0">
                  <a:pos x="318" y="36"/>
                </a:cxn>
                <a:cxn ang="0">
                  <a:pos x="45" y="411"/>
                </a:cxn>
                <a:cxn ang="0">
                  <a:pos x="0" y="381"/>
                </a:cxn>
              </a:cxnLst>
              <a:rect l="0" t="0" r="r" b="b"/>
              <a:pathLst>
                <a:path w="319" h="412">
                  <a:moveTo>
                    <a:pt x="0" y="381"/>
                  </a:moveTo>
                  <a:lnTo>
                    <a:pt x="273" y="0"/>
                  </a:lnTo>
                  <a:lnTo>
                    <a:pt x="318" y="36"/>
                  </a:lnTo>
                  <a:lnTo>
                    <a:pt x="45" y="411"/>
                  </a:lnTo>
                  <a:lnTo>
                    <a:pt x="0" y="381"/>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1" name="Freeform 19"/>
            <p:cNvSpPr>
              <a:spLocks/>
            </p:cNvSpPr>
            <p:nvPr/>
          </p:nvSpPr>
          <p:spPr bwMode="auto">
            <a:xfrm>
              <a:off x="2010" y="1991"/>
              <a:ext cx="49" cy="49"/>
            </a:xfrm>
            <a:custGeom>
              <a:avLst/>
              <a:gdLst/>
              <a:ahLst/>
              <a:cxnLst>
                <a:cxn ang="0">
                  <a:pos x="0" y="0"/>
                </a:cxn>
                <a:cxn ang="0">
                  <a:pos x="10" y="0"/>
                </a:cxn>
                <a:cxn ang="0">
                  <a:pos x="48" y="48"/>
                </a:cxn>
                <a:cxn ang="0">
                  <a:pos x="0" y="0"/>
                </a:cxn>
              </a:cxnLst>
              <a:rect l="0" t="0" r="r" b="b"/>
              <a:pathLst>
                <a:path w="49" h="49">
                  <a:moveTo>
                    <a:pt x="0" y="0"/>
                  </a:moveTo>
                  <a:lnTo>
                    <a:pt x="10" y="0"/>
                  </a:lnTo>
                  <a:lnTo>
                    <a:pt x="48" y="48"/>
                  </a:lnTo>
                  <a:lnTo>
                    <a:pt x="0" y="0"/>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2" name="Freeform 20"/>
            <p:cNvSpPr>
              <a:spLocks/>
            </p:cNvSpPr>
            <p:nvPr/>
          </p:nvSpPr>
          <p:spPr bwMode="auto">
            <a:xfrm>
              <a:off x="2284" y="1619"/>
              <a:ext cx="352" cy="703"/>
            </a:xfrm>
            <a:custGeom>
              <a:avLst/>
              <a:gdLst/>
              <a:ahLst/>
              <a:cxnLst>
                <a:cxn ang="0">
                  <a:pos x="57" y="0"/>
                </a:cxn>
                <a:cxn ang="0">
                  <a:pos x="351" y="672"/>
                </a:cxn>
                <a:cxn ang="0">
                  <a:pos x="294" y="702"/>
                </a:cxn>
                <a:cxn ang="0">
                  <a:pos x="0" y="27"/>
                </a:cxn>
                <a:cxn ang="0">
                  <a:pos x="57" y="0"/>
                </a:cxn>
              </a:cxnLst>
              <a:rect l="0" t="0" r="r" b="b"/>
              <a:pathLst>
                <a:path w="352" h="703">
                  <a:moveTo>
                    <a:pt x="57" y="0"/>
                  </a:moveTo>
                  <a:lnTo>
                    <a:pt x="351" y="672"/>
                  </a:lnTo>
                  <a:lnTo>
                    <a:pt x="294" y="702"/>
                  </a:lnTo>
                  <a:lnTo>
                    <a:pt x="0" y="27"/>
                  </a:lnTo>
                  <a:lnTo>
                    <a:pt x="57" y="0"/>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3" name="Freeform 21"/>
            <p:cNvSpPr>
              <a:spLocks/>
            </p:cNvSpPr>
            <p:nvPr/>
          </p:nvSpPr>
          <p:spPr bwMode="auto">
            <a:xfrm>
              <a:off x="2290" y="1574"/>
              <a:ext cx="52" cy="61"/>
            </a:xfrm>
            <a:custGeom>
              <a:avLst/>
              <a:gdLst/>
              <a:ahLst/>
              <a:cxnLst>
                <a:cxn ang="0">
                  <a:pos x="0" y="36"/>
                </a:cxn>
                <a:cxn ang="0">
                  <a:pos x="30" y="0"/>
                </a:cxn>
                <a:cxn ang="0">
                  <a:pos x="51" y="45"/>
                </a:cxn>
                <a:cxn ang="0">
                  <a:pos x="21" y="60"/>
                </a:cxn>
                <a:cxn ang="0">
                  <a:pos x="0" y="36"/>
                </a:cxn>
              </a:cxnLst>
              <a:rect l="0" t="0" r="r" b="b"/>
              <a:pathLst>
                <a:path w="52" h="61">
                  <a:moveTo>
                    <a:pt x="0" y="36"/>
                  </a:moveTo>
                  <a:lnTo>
                    <a:pt x="30" y="0"/>
                  </a:lnTo>
                  <a:lnTo>
                    <a:pt x="51" y="45"/>
                  </a:lnTo>
                  <a:lnTo>
                    <a:pt x="21" y="60"/>
                  </a:lnTo>
                  <a:lnTo>
                    <a:pt x="0" y="36"/>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4" name="Freeform 22"/>
            <p:cNvSpPr>
              <a:spLocks/>
            </p:cNvSpPr>
            <p:nvPr/>
          </p:nvSpPr>
          <p:spPr bwMode="auto">
            <a:xfrm>
              <a:off x="2583" y="2049"/>
              <a:ext cx="319" cy="280"/>
            </a:xfrm>
            <a:custGeom>
              <a:avLst/>
              <a:gdLst/>
              <a:ahLst/>
              <a:cxnLst>
                <a:cxn ang="0">
                  <a:pos x="0" y="237"/>
                </a:cxn>
                <a:cxn ang="0">
                  <a:pos x="282" y="0"/>
                </a:cxn>
                <a:cxn ang="0">
                  <a:pos x="318" y="45"/>
                </a:cxn>
                <a:cxn ang="0">
                  <a:pos x="45" y="279"/>
                </a:cxn>
                <a:cxn ang="0">
                  <a:pos x="0" y="237"/>
                </a:cxn>
              </a:cxnLst>
              <a:rect l="0" t="0" r="r" b="b"/>
              <a:pathLst>
                <a:path w="319" h="280">
                  <a:moveTo>
                    <a:pt x="0" y="237"/>
                  </a:moveTo>
                  <a:lnTo>
                    <a:pt x="282" y="0"/>
                  </a:lnTo>
                  <a:lnTo>
                    <a:pt x="318" y="45"/>
                  </a:lnTo>
                  <a:lnTo>
                    <a:pt x="45" y="279"/>
                  </a:lnTo>
                  <a:lnTo>
                    <a:pt x="0" y="237"/>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5" name="Freeform 23"/>
            <p:cNvSpPr>
              <a:spLocks/>
            </p:cNvSpPr>
            <p:nvPr/>
          </p:nvSpPr>
          <p:spPr bwMode="auto">
            <a:xfrm>
              <a:off x="2578" y="2307"/>
              <a:ext cx="52" cy="52"/>
            </a:xfrm>
            <a:custGeom>
              <a:avLst/>
              <a:gdLst/>
              <a:ahLst/>
              <a:cxnLst>
                <a:cxn ang="0">
                  <a:pos x="51" y="21"/>
                </a:cxn>
                <a:cxn ang="0">
                  <a:pos x="15" y="51"/>
                </a:cxn>
                <a:cxn ang="0">
                  <a:pos x="0" y="15"/>
                </a:cxn>
                <a:cxn ang="0">
                  <a:pos x="30" y="0"/>
                </a:cxn>
                <a:cxn ang="0">
                  <a:pos x="51" y="21"/>
                </a:cxn>
              </a:cxnLst>
              <a:rect l="0" t="0" r="r" b="b"/>
              <a:pathLst>
                <a:path w="52" h="52">
                  <a:moveTo>
                    <a:pt x="51" y="21"/>
                  </a:moveTo>
                  <a:lnTo>
                    <a:pt x="15" y="51"/>
                  </a:lnTo>
                  <a:lnTo>
                    <a:pt x="0" y="15"/>
                  </a:lnTo>
                  <a:lnTo>
                    <a:pt x="30" y="0"/>
                  </a:lnTo>
                  <a:lnTo>
                    <a:pt x="51" y="21"/>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6" name="Freeform 24"/>
            <p:cNvSpPr>
              <a:spLocks/>
            </p:cNvSpPr>
            <p:nvPr/>
          </p:nvSpPr>
          <p:spPr bwMode="auto">
            <a:xfrm>
              <a:off x="2860" y="2048"/>
              <a:ext cx="322" cy="397"/>
            </a:xfrm>
            <a:custGeom>
              <a:avLst/>
              <a:gdLst/>
              <a:ahLst/>
              <a:cxnLst>
                <a:cxn ang="0">
                  <a:pos x="48" y="0"/>
                </a:cxn>
                <a:cxn ang="0">
                  <a:pos x="321" y="351"/>
                </a:cxn>
                <a:cxn ang="0">
                  <a:pos x="279" y="396"/>
                </a:cxn>
                <a:cxn ang="0">
                  <a:pos x="0" y="45"/>
                </a:cxn>
                <a:cxn ang="0">
                  <a:pos x="48" y="0"/>
                </a:cxn>
              </a:cxnLst>
              <a:rect l="0" t="0" r="r" b="b"/>
              <a:pathLst>
                <a:path w="322" h="397">
                  <a:moveTo>
                    <a:pt x="48" y="0"/>
                  </a:moveTo>
                  <a:lnTo>
                    <a:pt x="321" y="351"/>
                  </a:lnTo>
                  <a:lnTo>
                    <a:pt x="279" y="396"/>
                  </a:lnTo>
                  <a:lnTo>
                    <a:pt x="0" y="45"/>
                  </a:lnTo>
                  <a:lnTo>
                    <a:pt x="48" y="0"/>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7" name="Freeform 25"/>
            <p:cNvSpPr>
              <a:spLocks/>
            </p:cNvSpPr>
            <p:nvPr/>
          </p:nvSpPr>
          <p:spPr bwMode="auto">
            <a:xfrm>
              <a:off x="2865" y="2027"/>
              <a:ext cx="49" cy="49"/>
            </a:xfrm>
            <a:custGeom>
              <a:avLst/>
              <a:gdLst/>
              <a:ahLst/>
              <a:cxnLst>
                <a:cxn ang="0">
                  <a:pos x="0" y="24"/>
                </a:cxn>
                <a:cxn ang="0">
                  <a:pos x="24" y="0"/>
                </a:cxn>
                <a:cxn ang="0">
                  <a:pos x="48" y="24"/>
                </a:cxn>
                <a:cxn ang="0">
                  <a:pos x="17" y="48"/>
                </a:cxn>
                <a:cxn ang="0">
                  <a:pos x="0" y="24"/>
                </a:cxn>
              </a:cxnLst>
              <a:rect l="0" t="0" r="r" b="b"/>
              <a:pathLst>
                <a:path w="49" h="49">
                  <a:moveTo>
                    <a:pt x="0" y="24"/>
                  </a:moveTo>
                  <a:lnTo>
                    <a:pt x="24" y="0"/>
                  </a:lnTo>
                  <a:lnTo>
                    <a:pt x="48" y="24"/>
                  </a:lnTo>
                  <a:lnTo>
                    <a:pt x="17" y="48"/>
                  </a:lnTo>
                  <a:lnTo>
                    <a:pt x="0" y="2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8" name="Freeform 26"/>
            <p:cNvSpPr>
              <a:spLocks/>
            </p:cNvSpPr>
            <p:nvPr/>
          </p:nvSpPr>
          <p:spPr bwMode="auto">
            <a:xfrm>
              <a:off x="3139" y="2399"/>
              <a:ext cx="316" cy="331"/>
            </a:xfrm>
            <a:custGeom>
              <a:avLst/>
              <a:gdLst/>
              <a:ahLst/>
              <a:cxnLst>
                <a:cxn ang="0">
                  <a:pos x="42" y="0"/>
                </a:cxn>
                <a:cxn ang="0">
                  <a:pos x="315" y="288"/>
                </a:cxn>
                <a:cxn ang="0">
                  <a:pos x="273" y="330"/>
                </a:cxn>
                <a:cxn ang="0">
                  <a:pos x="0" y="45"/>
                </a:cxn>
                <a:cxn ang="0">
                  <a:pos x="42" y="0"/>
                </a:cxn>
              </a:cxnLst>
              <a:rect l="0" t="0" r="r" b="b"/>
              <a:pathLst>
                <a:path w="316" h="331">
                  <a:moveTo>
                    <a:pt x="42" y="0"/>
                  </a:moveTo>
                  <a:lnTo>
                    <a:pt x="315" y="288"/>
                  </a:lnTo>
                  <a:lnTo>
                    <a:pt x="273" y="330"/>
                  </a:lnTo>
                  <a:lnTo>
                    <a:pt x="0" y="45"/>
                  </a:lnTo>
                  <a:lnTo>
                    <a:pt x="42" y="0"/>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099" name="Freeform 27"/>
            <p:cNvSpPr>
              <a:spLocks/>
            </p:cNvSpPr>
            <p:nvPr/>
          </p:nvSpPr>
          <p:spPr bwMode="auto">
            <a:xfrm>
              <a:off x="3138" y="2420"/>
              <a:ext cx="49" cy="49"/>
            </a:xfrm>
            <a:custGeom>
              <a:avLst/>
              <a:gdLst/>
              <a:ahLst/>
              <a:cxnLst>
                <a:cxn ang="0">
                  <a:pos x="0" y="48"/>
                </a:cxn>
                <a:cxn ang="0">
                  <a:pos x="48" y="0"/>
                </a:cxn>
                <a:cxn ang="0">
                  <a:pos x="0" y="48"/>
                </a:cxn>
              </a:cxnLst>
              <a:rect l="0" t="0" r="r" b="b"/>
              <a:pathLst>
                <a:path w="49" h="49">
                  <a:moveTo>
                    <a:pt x="0" y="48"/>
                  </a:moveTo>
                  <a:lnTo>
                    <a:pt x="48" y="0"/>
                  </a:lnTo>
                  <a:lnTo>
                    <a:pt x="0" y="48"/>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0" name="Freeform 28"/>
            <p:cNvSpPr>
              <a:spLocks/>
            </p:cNvSpPr>
            <p:nvPr/>
          </p:nvSpPr>
          <p:spPr bwMode="auto">
            <a:xfrm>
              <a:off x="3411" y="2315"/>
              <a:ext cx="325" cy="415"/>
            </a:xfrm>
            <a:custGeom>
              <a:avLst/>
              <a:gdLst/>
              <a:ahLst/>
              <a:cxnLst>
                <a:cxn ang="0">
                  <a:pos x="0" y="378"/>
                </a:cxn>
                <a:cxn ang="0">
                  <a:pos x="273" y="0"/>
                </a:cxn>
                <a:cxn ang="0">
                  <a:pos x="324" y="27"/>
                </a:cxn>
                <a:cxn ang="0">
                  <a:pos x="51" y="414"/>
                </a:cxn>
                <a:cxn ang="0">
                  <a:pos x="0" y="378"/>
                </a:cxn>
              </a:cxnLst>
              <a:rect l="0" t="0" r="r" b="b"/>
              <a:pathLst>
                <a:path w="325" h="415">
                  <a:moveTo>
                    <a:pt x="0" y="378"/>
                  </a:moveTo>
                  <a:lnTo>
                    <a:pt x="273" y="0"/>
                  </a:lnTo>
                  <a:lnTo>
                    <a:pt x="324" y="27"/>
                  </a:lnTo>
                  <a:lnTo>
                    <a:pt x="51" y="414"/>
                  </a:lnTo>
                  <a:lnTo>
                    <a:pt x="0" y="378"/>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1" name="Freeform 29"/>
            <p:cNvSpPr>
              <a:spLocks/>
            </p:cNvSpPr>
            <p:nvPr/>
          </p:nvSpPr>
          <p:spPr bwMode="auto">
            <a:xfrm>
              <a:off x="3412" y="2709"/>
              <a:ext cx="52" cy="52"/>
            </a:xfrm>
            <a:custGeom>
              <a:avLst/>
              <a:gdLst/>
              <a:ahLst/>
              <a:cxnLst>
                <a:cxn ang="0">
                  <a:pos x="51" y="21"/>
                </a:cxn>
                <a:cxn ang="0">
                  <a:pos x="30" y="51"/>
                </a:cxn>
                <a:cxn ang="0">
                  <a:pos x="0" y="21"/>
                </a:cxn>
                <a:cxn ang="0">
                  <a:pos x="21" y="0"/>
                </a:cxn>
                <a:cxn ang="0">
                  <a:pos x="51" y="21"/>
                </a:cxn>
              </a:cxnLst>
              <a:rect l="0" t="0" r="r" b="b"/>
              <a:pathLst>
                <a:path w="52" h="52">
                  <a:moveTo>
                    <a:pt x="51" y="21"/>
                  </a:moveTo>
                  <a:lnTo>
                    <a:pt x="30" y="51"/>
                  </a:lnTo>
                  <a:lnTo>
                    <a:pt x="0" y="21"/>
                  </a:lnTo>
                  <a:lnTo>
                    <a:pt x="21" y="0"/>
                  </a:lnTo>
                  <a:lnTo>
                    <a:pt x="51" y="21"/>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2" name="Freeform 30"/>
            <p:cNvSpPr>
              <a:spLocks/>
            </p:cNvSpPr>
            <p:nvPr/>
          </p:nvSpPr>
          <p:spPr bwMode="auto">
            <a:xfrm>
              <a:off x="3690" y="2033"/>
              <a:ext cx="319" cy="319"/>
            </a:xfrm>
            <a:custGeom>
              <a:avLst/>
              <a:gdLst/>
              <a:ahLst/>
              <a:cxnLst>
                <a:cxn ang="0">
                  <a:pos x="0" y="273"/>
                </a:cxn>
                <a:cxn ang="0">
                  <a:pos x="273" y="0"/>
                </a:cxn>
                <a:cxn ang="0">
                  <a:pos x="318" y="45"/>
                </a:cxn>
                <a:cxn ang="0">
                  <a:pos x="45" y="318"/>
                </a:cxn>
                <a:cxn ang="0">
                  <a:pos x="0" y="273"/>
                </a:cxn>
              </a:cxnLst>
              <a:rect l="0" t="0" r="r" b="b"/>
              <a:pathLst>
                <a:path w="319" h="319">
                  <a:moveTo>
                    <a:pt x="0" y="273"/>
                  </a:moveTo>
                  <a:lnTo>
                    <a:pt x="273" y="0"/>
                  </a:lnTo>
                  <a:lnTo>
                    <a:pt x="318" y="45"/>
                  </a:lnTo>
                  <a:lnTo>
                    <a:pt x="45" y="318"/>
                  </a:lnTo>
                  <a:lnTo>
                    <a:pt x="0" y="273"/>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3" name="Freeform 31"/>
            <p:cNvSpPr>
              <a:spLocks/>
            </p:cNvSpPr>
            <p:nvPr/>
          </p:nvSpPr>
          <p:spPr bwMode="auto">
            <a:xfrm>
              <a:off x="3684" y="2306"/>
              <a:ext cx="49" cy="49"/>
            </a:xfrm>
            <a:custGeom>
              <a:avLst/>
              <a:gdLst/>
              <a:ahLst/>
              <a:cxnLst>
                <a:cxn ang="0">
                  <a:pos x="0" y="20"/>
                </a:cxn>
                <a:cxn ang="0">
                  <a:pos x="9" y="0"/>
                </a:cxn>
                <a:cxn ang="0">
                  <a:pos x="48" y="48"/>
                </a:cxn>
                <a:cxn ang="0">
                  <a:pos x="0" y="20"/>
                </a:cxn>
              </a:cxnLst>
              <a:rect l="0" t="0" r="r" b="b"/>
              <a:pathLst>
                <a:path w="49" h="49">
                  <a:moveTo>
                    <a:pt x="0" y="20"/>
                  </a:moveTo>
                  <a:lnTo>
                    <a:pt x="9" y="0"/>
                  </a:lnTo>
                  <a:lnTo>
                    <a:pt x="48" y="48"/>
                  </a:lnTo>
                  <a:lnTo>
                    <a:pt x="0" y="20"/>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4" name="Freeform 32"/>
            <p:cNvSpPr>
              <a:spLocks/>
            </p:cNvSpPr>
            <p:nvPr/>
          </p:nvSpPr>
          <p:spPr bwMode="auto">
            <a:xfrm>
              <a:off x="1162" y="2021"/>
              <a:ext cx="124" cy="115"/>
            </a:xfrm>
            <a:custGeom>
              <a:avLst/>
              <a:gdLst/>
              <a:ahLst/>
              <a:cxnLst>
                <a:cxn ang="0">
                  <a:pos x="66" y="114"/>
                </a:cxn>
                <a:cxn ang="0">
                  <a:pos x="87" y="114"/>
                </a:cxn>
                <a:cxn ang="0">
                  <a:pos x="108" y="99"/>
                </a:cxn>
                <a:cxn ang="0">
                  <a:pos x="114" y="78"/>
                </a:cxn>
                <a:cxn ang="0">
                  <a:pos x="123" y="57"/>
                </a:cxn>
                <a:cxn ang="0">
                  <a:pos x="114" y="36"/>
                </a:cxn>
                <a:cxn ang="0">
                  <a:pos x="108" y="12"/>
                </a:cxn>
                <a:cxn ang="0">
                  <a:pos x="87" y="0"/>
                </a:cxn>
                <a:cxn ang="0">
                  <a:pos x="66" y="0"/>
                </a:cxn>
                <a:cxn ang="0">
                  <a:pos x="36" y="0"/>
                </a:cxn>
                <a:cxn ang="0">
                  <a:pos x="21" y="12"/>
                </a:cxn>
                <a:cxn ang="0">
                  <a:pos x="9" y="36"/>
                </a:cxn>
                <a:cxn ang="0">
                  <a:pos x="0" y="57"/>
                </a:cxn>
                <a:cxn ang="0">
                  <a:pos x="9" y="78"/>
                </a:cxn>
                <a:cxn ang="0">
                  <a:pos x="21" y="99"/>
                </a:cxn>
                <a:cxn ang="0">
                  <a:pos x="36" y="114"/>
                </a:cxn>
                <a:cxn ang="0">
                  <a:pos x="66" y="114"/>
                </a:cxn>
              </a:cxnLst>
              <a:rect l="0" t="0" r="r" b="b"/>
              <a:pathLst>
                <a:path w="124" h="115">
                  <a:moveTo>
                    <a:pt x="66" y="114"/>
                  </a:moveTo>
                  <a:lnTo>
                    <a:pt x="87" y="114"/>
                  </a:lnTo>
                  <a:lnTo>
                    <a:pt x="108" y="99"/>
                  </a:lnTo>
                  <a:lnTo>
                    <a:pt x="114" y="78"/>
                  </a:lnTo>
                  <a:lnTo>
                    <a:pt x="123" y="57"/>
                  </a:lnTo>
                  <a:lnTo>
                    <a:pt x="114" y="36"/>
                  </a:lnTo>
                  <a:lnTo>
                    <a:pt x="108" y="12"/>
                  </a:lnTo>
                  <a:lnTo>
                    <a:pt x="87" y="0"/>
                  </a:lnTo>
                  <a:lnTo>
                    <a:pt x="66" y="0"/>
                  </a:lnTo>
                  <a:lnTo>
                    <a:pt x="36" y="0"/>
                  </a:lnTo>
                  <a:lnTo>
                    <a:pt x="21" y="12"/>
                  </a:lnTo>
                  <a:lnTo>
                    <a:pt x="9" y="36"/>
                  </a:lnTo>
                  <a:lnTo>
                    <a:pt x="0" y="57"/>
                  </a:lnTo>
                  <a:lnTo>
                    <a:pt x="9" y="78"/>
                  </a:lnTo>
                  <a:lnTo>
                    <a:pt x="21" y="99"/>
                  </a:lnTo>
                  <a:lnTo>
                    <a:pt x="36" y="114"/>
                  </a:lnTo>
                  <a:lnTo>
                    <a:pt x="66" y="11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5" name="Freeform 33"/>
            <p:cNvSpPr>
              <a:spLocks/>
            </p:cNvSpPr>
            <p:nvPr/>
          </p:nvSpPr>
          <p:spPr bwMode="auto">
            <a:xfrm>
              <a:off x="1443" y="1799"/>
              <a:ext cx="115" cy="115"/>
            </a:xfrm>
            <a:custGeom>
              <a:avLst/>
              <a:gdLst/>
              <a:ahLst/>
              <a:cxnLst>
                <a:cxn ang="0">
                  <a:pos x="57" y="114"/>
                </a:cxn>
                <a:cxn ang="0">
                  <a:pos x="78" y="114"/>
                </a:cxn>
                <a:cxn ang="0">
                  <a:pos x="99" y="99"/>
                </a:cxn>
                <a:cxn ang="0">
                  <a:pos x="114" y="78"/>
                </a:cxn>
                <a:cxn ang="0">
                  <a:pos x="114" y="57"/>
                </a:cxn>
                <a:cxn ang="0">
                  <a:pos x="114" y="36"/>
                </a:cxn>
                <a:cxn ang="0">
                  <a:pos x="99" y="12"/>
                </a:cxn>
                <a:cxn ang="0">
                  <a:pos x="78" y="0"/>
                </a:cxn>
                <a:cxn ang="0">
                  <a:pos x="57" y="0"/>
                </a:cxn>
                <a:cxn ang="0">
                  <a:pos x="36" y="0"/>
                </a:cxn>
                <a:cxn ang="0">
                  <a:pos x="12" y="12"/>
                </a:cxn>
                <a:cxn ang="0">
                  <a:pos x="0" y="36"/>
                </a:cxn>
                <a:cxn ang="0">
                  <a:pos x="0" y="57"/>
                </a:cxn>
                <a:cxn ang="0">
                  <a:pos x="0" y="78"/>
                </a:cxn>
                <a:cxn ang="0">
                  <a:pos x="12" y="99"/>
                </a:cxn>
                <a:cxn ang="0">
                  <a:pos x="36" y="114"/>
                </a:cxn>
                <a:cxn ang="0">
                  <a:pos x="57" y="114"/>
                </a:cxn>
              </a:cxnLst>
              <a:rect l="0" t="0" r="r" b="b"/>
              <a:pathLst>
                <a:path w="115" h="115">
                  <a:moveTo>
                    <a:pt x="57" y="114"/>
                  </a:moveTo>
                  <a:lnTo>
                    <a:pt x="78" y="114"/>
                  </a:lnTo>
                  <a:lnTo>
                    <a:pt x="99" y="99"/>
                  </a:lnTo>
                  <a:lnTo>
                    <a:pt x="114" y="78"/>
                  </a:lnTo>
                  <a:lnTo>
                    <a:pt x="114" y="57"/>
                  </a:lnTo>
                  <a:lnTo>
                    <a:pt x="114" y="36"/>
                  </a:lnTo>
                  <a:lnTo>
                    <a:pt x="99" y="12"/>
                  </a:lnTo>
                  <a:lnTo>
                    <a:pt x="78" y="0"/>
                  </a:lnTo>
                  <a:lnTo>
                    <a:pt x="57" y="0"/>
                  </a:lnTo>
                  <a:lnTo>
                    <a:pt x="36" y="0"/>
                  </a:lnTo>
                  <a:lnTo>
                    <a:pt x="12" y="12"/>
                  </a:lnTo>
                  <a:lnTo>
                    <a:pt x="0" y="36"/>
                  </a:lnTo>
                  <a:lnTo>
                    <a:pt x="0" y="57"/>
                  </a:lnTo>
                  <a:lnTo>
                    <a:pt x="0" y="78"/>
                  </a:lnTo>
                  <a:lnTo>
                    <a:pt x="12" y="99"/>
                  </a:lnTo>
                  <a:lnTo>
                    <a:pt x="36" y="114"/>
                  </a:lnTo>
                  <a:lnTo>
                    <a:pt x="57" y="11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6" name="Freeform 34"/>
            <p:cNvSpPr>
              <a:spLocks/>
            </p:cNvSpPr>
            <p:nvPr/>
          </p:nvSpPr>
          <p:spPr bwMode="auto">
            <a:xfrm>
              <a:off x="1716" y="2486"/>
              <a:ext cx="121" cy="115"/>
            </a:xfrm>
            <a:custGeom>
              <a:avLst/>
              <a:gdLst/>
              <a:ahLst/>
              <a:cxnLst>
                <a:cxn ang="0">
                  <a:pos x="63" y="114"/>
                </a:cxn>
                <a:cxn ang="0">
                  <a:pos x="84" y="114"/>
                </a:cxn>
                <a:cxn ang="0">
                  <a:pos x="99" y="99"/>
                </a:cxn>
                <a:cxn ang="0">
                  <a:pos x="114" y="78"/>
                </a:cxn>
                <a:cxn ang="0">
                  <a:pos x="120" y="57"/>
                </a:cxn>
                <a:cxn ang="0">
                  <a:pos x="114" y="36"/>
                </a:cxn>
                <a:cxn ang="0">
                  <a:pos x="99" y="15"/>
                </a:cxn>
                <a:cxn ang="0">
                  <a:pos x="84" y="0"/>
                </a:cxn>
                <a:cxn ang="0">
                  <a:pos x="63" y="0"/>
                </a:cxn>
                <a:cxn ang="0">
                  <a:pos x="36" y="0"/>
                </a:cxn>
                <a:cxn ang="0">
                  <a:pos x="21" y="15"/>
                </a:cxn>
                <a:cxn ang="0">
                  <a:pos x="6" y="36"/>
                </a:cxn>
                <a:cxn ang="0">
                  <a:pos x="0" y="57"/>
                </a:cxn>
                <a:cxn ang="0">
                  <a:pos x="6" y="78"/>
                </a:cxn>
                <a:cxn ang="0">
                  <a:pos x="21" y="99"/>
                </a:cxn>
                <a:cxn ang="0">
                  <a:pos x="36" y="114"/>
                </a:cxn>
                <a:cxn ang="0">
                  <a:pos x="63" y="114"/>
                </a:cxn>
              </a:cxnLst>
              <a:rect l="0" t="0" r="r" b="b"/>
              <a:pathLst>
                <a:path w="121" h="115">
                  <a:moveTo>
                    <a:pt x="63" y="114"/>
                  </a:moveTo>
                  <a:lnTo>
                    <a:pt x="84" y="114"/>
                  </a:lnTo>
                  <a:lnTo>
                    <a:pt x="99" y="99"/>
                  </a:lnTo>
                  <a:lnTo>
                    <a:pt x="114" y="78"/>
                  </a:lnTo>
                  <a:lnTo>
                    <a:pt x="120" y="57"/>
                  </a:lnTo>
                  <a:lnTo>
                    <a:pt x="114" y="36"/>
                  </a:lnTo>
                  <a:lnTo>
                    <a:pt x="99" y="15"/>
                  </a:lnTo>
                  <a:lnTo>
                    <a:pt x="84" y="0"/>
                  </a:lnTo>
                  <a:lnTo>
                    <a:pt x="63" y="0"/>
                  </a:lnTo>
                  <a:lnTo>
                    <a:pt x="36" y="0"/>
                  </a:lnTo>
                  <a:lnTo>
                    <a:pt x="21" y="15"/>
                  </a:lnTo>
                  <a:lnTo>
                    <a:pt x="6" y="36"/>
                  </a:lnTo>
                  <a:lnTo>
                    <a:pt x="0" y="57"/>
                  </a:lnTo>
                  <a:lnTo>
                    <a:pt x="6" y="78"/>
                  </a:lnTo>
                  <a:lnTo>
                    <a:pt x="21" y="99"/>
                  </a:lnTo>
                  <a:lnTo>
                    <a:pt x="36" y="114"/>
                  </a:lnTo>
                  <a:lnTo>
                    <a:pt x="63" y="11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7" name="Freeform 35"/>
            <p:cNvSpPr>
              <a:spLocks/>
            </p:cNvSpPr>
            <p:nvPr/>
          </p:nvSpPr>
          <p:spPr bwMode="auto">
            <a:xfrm>
              <a:off x="1981" y="1949"/>
              <a:ext cx="118" cy="115"/>
            </a:xfrm>
            <a:custGeom>
              <a:avLst/>
              <a:gdLst/>
              <a:ahLst/>
              <a:cxnLst>
                <a:cxn ang="0">
                  <a:pos x="57" y="114"/>
                </a:cxn>
                <a:cxn ang="0">
                  <a:pos x="81" y="114"/>
                </a:cxn>
                <a:cxn ang="0">
                  <a:pos x="102" y="99"/>
                </a:cxn>
                <a:cxn ang="0">
                  <a:pos x="117" y="78"/>
                </a:cxn>
                <a:cxn ang="0">
                  <a:pos x="117" y="57"/>
                </a:cxn>
                <a:cxn ang="0">
                  <a:pos x="117" y="36"/>
                </a:cxn>
                <a:cxn ang="0">
                  <a:pos x="102" y="15"/>
                </a:cxn>
                <a:cxn ang="0">
                  <a:pos x="81" y="0"/>
                </a:cxn>
                <a:cxn ang="0">
                  <a:pos x="57" y="0"/>
                </a:cxn>
                <a:cxn ang="0">
                  <a:pos x="36" y="0"/>
                </a:cxn>
                <a:cxn ang="0">
                  <a:pos x="15" y="15"/>
                </a:cxn>
                <a:cxn ang="0">
                  <a:pos x="0" y="36"/>
                </a:cxn>
                <a:cxn ang="0">
                  <a:pos x="0" y="57"/>
                </a:cxn>
                <a:cxn ang="0">
                  <a:pos x="0" y="78"/>
                </a:cxn>
                <a:cxn ang="0">
                  <a:pos x="15" y="99"/>
                </a:cxn>
                <a:cxn ang="0">
                  <a:pos x="36" y="114"/>
                </a:cxn>
                <a:cxn ang="0">
                  <a:pos x="57" y="114"/>
                </a:cxn>
              </a:cxnLst>
              <a:rect l="0" t="0" r="r" b="b"/>
              <a:pathLst>
                <a:path w="118" h="115">
                  <a:moveTo>
                    <a:pt x="57" y="114"/>
                  </a:moveTo>
                  <a:lnTo>
                    <a:pt x="81" y="114"/>
                  </a:lnTo>
                  <a:lnTo>
                    <a:pt x="102" y="99"/>
                  </a:lnTo>
                  <a:lnTo>
                    <a:pt x="117" y="78"/>
                  </a:lnTo>
                  <a:lnTo>
                    <a:pt x="117" y="57"/>
                  </a:lnTo>
                  <a:lnTo>
                    <a:pt x="117" y="36"/>
                  </a:lnTo>
                  <a:lnTo>
                    <a:pt x="102" y="15"/>
                  </a:lnTo>
                  <a:lnTo>
                    <a:pt x="81" y="0"/>
                  </a:lnTo>
                  <a:lnTo>
                    <a:pt x="57" y="0"/>
                  </a:lnTo>
                  <a:lnTo>
                    <a:pt x="36" y="0"/>
                  </a:lnTo>
                  <a:lnTo>
                    <a:pt x="15" y="15"/>
                  </a:lnTo>
                  <a:lnTo>
                    <a:pt x="0" y="36"/>
                  </a:lnTo>
                  <a:lnTo>
                    <a:pt x="0" y="57"/>
                  </a:lnTo>
                  <a:lnTo>
                    <a:pt x="0" y="78"/>
                  </a:lnTo>
                  <a:lnTo>
                    <a:pt x="15" y="99"/>
                  </a:lnTo>
                  <a:lnTo>
                    <a:pt x="36" y="114"/>
                  </a:lnTo>
                  <a:lnTo>
                    <a:pt x="57" y="11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8" name="Freeform 36"/>
            <p:cNvSpPr>
              <a:spLocks/>
            </p:cNvSpPr>
            <p:nvPr/>
          </p:nvSpPr>
          <p:spPr bwMode="auto">
            <a:xfrm>
              <a:off x="2254" y="1575"/>
              <a:ext cx="118" cy="118"/>
            </a:xfrm>
            <a:custGeom>
              <a:avLst/>
              <a:gdLst/>
              <a:ahLst/>
              <a:cxnLst>
                <a:cxn ang="0">
                  <a:pos x="57" y="117"/>
                </a:cxn>
                <a:cxn ang="0">
                  <a:pos x="81" y="117"/>
                </a:cxn>
                <a:cxn ang="0">
                  <a:pos x="102" y="102"/>
                </a:cxn>
                <a:cxn ang="0">
                  <a:pos x="117" y="81"/>
                </a:cxn>
                <a:cxn ang="0">
                  <a:pos x="117" y="60"/>
                </a:cxn>
                <a:cxn ang="0">
                  <a:pos x="117" y="36"/>
                </a:cxn>
                <a:cxn ang="0">
                  <a:pos x="102" y="15"/>
                </a:cxn>
                <a:cxn ang="0">
                  <a:pos x="81" y="0"/>
                </a:cxn>
                <a:cxn ang="0">
                  <a:pos x="57" y="0"/>
                </a:cxn>
                <a:cxn ang="0">
                  <a:pos x="36" y="0"/>
                </a:cxn>
                <a:cxn ang="0">
                  <a:pos x="15" y="15"/>
                </a:cxn>
                <a:cxn ang="0">
                  <a:pos x="0" y="36"/>
                </a:cxn>
                <a:cxn ang="0">
                  <a:pos x="0" y="60"/>
                </a:cxn>
                <a:cxn ang="0">
                  <a:pos x="0" y="81"/>
                </a:cxn>
                <a:cxn ang="0">
                  <a:pos x="15" y="102"/>
                </a:cxn>
                <a:cxn ang="0">
                  <a:pos x="36" y="117"/>
                </a:cxn>
                <a:cxn ang="0">
                  <a:pos x="57" y="117"/>
                </a:cxn>
              </a:cxnLst>
              <a:rect l="0" t="0" r="r" b="b"/>
              <a:pathLst>
                <a:path w="118" h="118">
                  <a:moveTo>
                    <a:pt x="57" y="117"/>
                  </a:moveTo>
                  <a:lnTo>
                    <a:pt x="81" y="117"/>
                  </a:lnTo>
                  <a:lnTo>
                    <a:pt x="102" y="102"/>
                  </a:lnTo>
                  <a:lnTo>
                    <a:pt x="117" y="81"/>
                  </a:lnTo>
                  <a:lnTo>
                    <a:pt x="117" y="60"/>
                  </a:lnTo>
                  <a:lnTo>
                    <a:pt x="117" y="36"/>
                  </a:lnTo>
                  <a:lnTo>
                    <a:pt x="102" y="15"/>
                  </a:lnTo>
                  <a:lnTo>
                    <a:pt x="81" y="0"/>
                  </a:lnTo>
                  <a:lnTo>
                    <a:pt x="57" y="0"/>
                  </a:lnTo>
                  <a:lnTo>
                    <a:pt x="36" y="0"/>
                  </a:lnTo>
                  <a:lnTo>
                    <a:pt x="15" y="15"/>
                  </a:lnTo>
                  <a:lnTo>
                    <a:pt x="0" y="36"/>
                  </a:lnTo>
                  <a:lnTo>
                    <a:pt x="0" y="60"/>
                  </a:lnTo>
                  <a:lnTo>
                    <a:pt x="0" y="81"/>
                  </a:lnTo>
                  <a:lnTo>
                    <a:pt x="15" y="102"/>
                  </a:lnTo>
                  <a:lnTo>
                    <a:pt x="36" y="117"/>
                  </a:lnTo>
                  <a:lnTo>
                    <a:pt x="57" y="117"/>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09" name="Freeform 37"/>
            <p:cNvSpPr>
              <a:spLocks/>
            </p:cNvSpPr>
            <p:nvPr/>
          </p:nvSpPr>
          <p:spPr bwMode="auto">
            <a:xfrm>
              <a:off x="2550" y="2249"/>
              <a:ext cx="115" cy="115"/>
            </a:xfrm>
            <a:custGeom>
              <a:avLst/>
              <a:gdLst/>
              <a:ahLst/>
              <a:cxnLst>
                <a:cxn ang="0">
                  <a:pos x="57" y="114"/>
                </a:cxn>
                <a:cxn ang="0">
                  <a:pos x="78" y="114"/>
                </a:cxn>
                <a:cxn ang="0">
                  <a:pos x="99" y="102"/>
                </a:cxn>
                <a:cxn ang="0">
                  <a:pos x="114" y="78"/>
                </a:cxn>
                <a:cxn ang="0">
                  <a:pos x="114" y="57"/>
                </a:cxn>
                <a:cxn ang="0">
                  <a:pos x="114" y="36"/>
                </a:cxn>
                <a:cxn ang="0">
                  <a:pos x="99" y="15"/>
                </a:cxn>
                <a:cxn ang="0">
                  <a:pos x="78" y="0"/>
                </a:cxn>
                <a:cxn ang="0">
                  <a:pos x="57" y="0"/>
                </a:cxn>
                <a:cxn ang="0">
                  <a:pos x="33" y="0"/>
                </a:cxn>
                <a:cxn ang="0">
                  <a:pos x="12" y="15"/>
                </a:cxn>
                <a:cxn ang="0">
                  <a:pos x="0" y="36"/>
                </a:cxn>
                <a:cxn ang="0">
                  <a:pos x="0" y="57"/>
                </a:cxn>
                <a:cxn ang="0">
                  <a:pos x="0" y="78"/>
                </a:cxn>
                <a:cxn ang="0">
                  <a:pos x="12" y="102"/>
                </a:cxn>
                <a:cxn ang="0">
                  <a:pos x="33" y="114"/>
                </a:cxn>
                <a:cxn ang="0">
                  <a:pos x="57" y="114"/>
                </a:cxn>
              </a:cxnLst>
              <a:rect l="0" t="0" r="r" b="b"/>
              <a:pathLst>
                <a:path w="115" h="115">
                  <a:moveTo>
                    <a:pt x="57" y="114"/>
                  </a:moveTo>
                  <a:lnTo>
                    <a:pt x="78" y="114"/>
                  </a:lnTo>
                  <a:lnTo>
                    <a:pt x="99" y="102"/>
                  </a:lnTo>
                  <a:lnTo>
                    <a:pt x="114" y="78"/>
                  </a:lnTo>
                  <a:lnTo>
                    <a:pt x="114" y="57"/>
                  </a:lnTo>
                  <a:lnTo>
                    <a:pt x="114" y="36"/>
                  </a:lnTo>
                  <a:lnTo>
                    <a:pt x="99" y="15"/>
                  </a:lnTo>
                  <a:lnTo>
                    <a:pt x="78" y="0"/>
                  </a:lnTo>
                  <a:lnTo>
                    <a:pt x="57" y="0"/>
                  </a:lnTo>
                  <a:lnTo>
                    <a:pt x="33" y="0"/>
                  </a:lnTo>
                  <a:lnTo>
                    <a:pt x="12" y="15"/>
                  </a:lnTo>
                  <a:lnTo>
                    <a:pt x="0" y="36"/>
                  </a:lnTo>
                  <a:lnTo>
                    <a:pt x="0" y="57"/>
                  </a:lnTo>
                  <a:lnTo>
                    <a:pt x="0" y="78"/>
                  </a:lnTo>
                  <a:lnTo>
                    <a:pt x="12" y="102"/>
                  </a:lnTo>
                  <a:lnTo>
                    <a:pt x="33" y="114"/>
                  </a:lnTo>
                  <a:lnTo>
                    <a:pt x="57" y="11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10" name="Freeform 38"/>
            <p:cNvSpPr>
              <a:spLocks/>
            </p:cNvSpPr>
            <p:nvPr/>
          </p:nvSpPr>
          <p:spPr bwMode="auto">
            <a:xfrm>
              <a:off x="2823" y="2012"/>
              <a:ext cx="121" cy="115"/>
            </a:xfrm>
            <a:custGeom>
              <a:avLst/>
              <a:gdLst/>
              <a:ahLst/>
              <a:cxnLst>
                <a:cxn ang="0">
                  <a:pos x="57" y="114"/>
                </a:cxn>
                <a:cxn ang="0">
                  <a:pos x="84" y="114"/>
                </a:cxn>
                <a:cxn ang="0">
                  <a:pos x="99" y="102"/>
                </a:cxn>
                <a:cxn ang="0">
                  <a:pos x="114" y="81"/>
                </a:cxn>
                <a:cxn ang="0">
                  <a:pos x="120" y="57"/>
                </a:cxn>
                <a:cxn ang="0">
                  <a:pos x="114" y="36"/>
                </a:cxn>
                <a:cxn ang="0">
                  <a:pos x="99" y="15"/>
                </a:cxn>
                <a:cxn ang="0">
                  <a:pos x="84" y="0"/>
                </a:cxn>
                <a:cxn ang="0">
                  <a:pos x="57" y="0"/>
                </a:cxn>
                <a:cxn ang="0">
                  <a:pos x="36" y="0"/>
                </a:cxn>
                <a:cxn ang="0">
                  <a:pos x="21" y="15"/>
                </a:cxn>
                <a:cxn ang="0">
                  <a:pos x="6" y="36"/>
                </a:cxn>
                <a:cxn ang="0">
                  <a:pos x="0" y="57"/>
                </a:cxn>
                <a:cxn ang="0">
                  <a:pos x="6" y="81"/>
                </a:cxn>
                <a:cxn ang="0">
                  <a:pos x="21" y="102"/>
                </a:cxn>
                <a:cxn ang="0">
                  <a:pos x="36" y="114"/>
                </a:cxn>
                <a:cxn ang="0">
                  <a:pos x="57" y="114"/>
                </a:cxn>
              </a:cxnLst>
              <a:rect l="0" t="0" r="r" b="b"/>
              <a:pathLst>
                <a:path w="121" h="115">
                  <a:moveTo>
                    <a:pt x="57" y="114"/>
                  </a:moveTo>
                  <a:lnTo>
                    <a:pt x="84" y="114"/>
                  </a:lnTo>
                  <a:lnTo>
                    <a:pt x="99" y="102"/>
                  </a:lnTo>
                  <a:lnTo>
                    <a:pt x="114" y="81"/>
                  </a:lnTo>
                  <a:lnTo>
                    <a:pt x="120" y="57"/>
                  </a:lnTo>
                  <a:lnTo>
                    <a:pt x="114" y="36"/>
                  </a:lnTo>
                  <a:lnTo>
                    <a:pt x="99" y="15"/>
                  </a:lnTo>
                  <a:lnTo>
                    <a:pt x="84" y="0"/>
                  </a:lnTo>
                  <a:lnTo>
                    <a:pt x="57" y="0"/>
                  </a:lnTo>
                  <a:lnTo>
                    <a:pt x="36" y="0"/>
                  </a:lnTo>
                  <a:lnTo>
                    <a:pt x="21" y="15"/>
                  </a:lnTo>
                  <a:lnTo>
                    <a:pt x="6" y="36"/>
                  </a:lnTo>
                  <a:lnTo>
                    <a:pt x="0" y="57"/>
                  </a:lnTo>
                  <a:lnTo>
                    <a:pt x="6" y="81"/>
                  </a:lnTo>
                  <a:lnTo>
                    <a:pt x="21" y="102"/>
                  </a:lnTo>
                  <a:lnTo>
                    <a:pt x="36" y="114"/>
                  </a:lnTo>
                  <a:lnTo>
                    <a:pt x="57" y="11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11" name="Freeform 39"/>
            <p:cNvSpPr>
              <a:spLocks/>
            </p:cNvSpPr>
            <p:nvPr/>
          </p:nvSpPr>
          <p:spPr bwMode="auto">
            <a:xfrm>
              <a:off x="3102" y="2364"/>
              <a:ext cx="115" cy="118"/>
            </a:xfrm>
            <a:custGeom>
              <a:avLst/>
              <a:gdLst/>
              <a:ahLst/>
              <a:cxnLst>
                <a:cxn ang="0">
                  <a:pos x="57" y="117"/>
                </a:cxn>
                <a:cxn ang="0">
                  <a:pos x="78" y="117"/>
                </a:cxn>
                <a:cxn ang="0">
                  <a:pos x="102" y="102"/>
                </a:cxn>
                <a:cxn ang="0">
                  <a:pos x="114" y="81"/>
                </a:cxn>
                <a:cxn ang="0">
                  <a:pos x="114" y="57"/>
                </a:cxn>
                <a:cxn ang="0">
                  <a:pos x="114" y="36"/>
                </a:cxn>
                <a:cxn ang="0">
                  <a:pos x="102" y="15"/>
                </a:cxn>
                <a:cxn ang="0">
                  <a:pos x="78" y="0"/>
                </a:cxn>
                <a:cxn ang="0">
                  <a:pos x="57" y="0"/>
                </a:cxn>
                <a:cxn ang="0">
                  <a:pos x="36" y="0"/>
                </a:cxn>
                <a:cxn ang="0">
                  <a:pos x="15" y="15"/>
                </a:cxn>
                <a:cxn ang="0">
                  <a:pos x="0" y="36"/>
                </a:cxn>
                <a:cxn ang="0">
                  <a:pos x="0" y="57"/>
                </a:cxn>
                <a:cxn ang="0">
                  <a:pos x="0" y="81"/>
                </a:cxn>
                <a:cxn ang="0">
                  <a:pos x="15" y="102"/>
                </a:cxn>
                <a:cxn ang="0">
                  <a:pos x="36" y="117"/>
                </a:cxn>
                <a:cxn ang="0">
                  <a:pos x="57" y="117"/>
                </a:cxn>
              </a:cxnLst>
              <a:rect l="0" t="0" r="r" b="b"/>
              <a:pathLst>
                <a:path w="115" h="118">
                  <a:moveTo>
                    <a:pt x="57" y="117"/>
                  </a:moveTo>
                  <a:lnTo>
                    <a:pt x="78" y="117"/>
                  </a:lnTo>
                  <a:lnTo>
                    <a:pt x="102" y="102"/>
                  </a:lnTo>
                  <a:lnTo>
                    <a:pt x="114" y="81"/>
                  </a:lnTo>
                  <a:lnTo>
                    <a:pt x="114" y="57"/>
                  </a:lnTo>
                  <a:lnTo>
                    <a:pt x="114" y="36"/>
                  </a:lnTo>
                  <a:lnTo>
                    <a:pt x="102" y="15"/>
                  </a:lnTo>
                  <a:lnTo>
                    <a:pt x="78" y="0"/>
                  </a:lnTo>
                  <a:lnTo>
                    <a:pt x="57" y="0"/>
                  </a:lnTo>
                  <a:lnTo>
                    <a:pt x="36" y="0"/>
                  </a:lnTo>
                  <a:lnTo>
                    <a:pt x="15" y="15"/>
                  </a:lnTo>
                  <a:lnTo>
                    <a:pt x="0" y="36"/>
                  </a:lnTo>
                  <a:lnTo>
                    <a:pt x="0" y="57"/>
                  </a:lnTo>
                  <a:lnTo>
                    <a:pt x="0" y="81"/>
                  </a:lnTo>
                  <a:lnTo>
                    <a:pt x="15" y="102"/>
                  </a:lnTo>
                  <a:lnTo>
                    <a:pt x="36" y="117"/>
                  </a:lnTo>
                  <a:lnTo>
                    <a:pt x="57" y="117"/>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12" name="Freeform 40"/>
            <p:cNvSpPr>
              <a:spLocks/>
            </p:cNvSpPr>
            <p:nvPr/>
          </p:nvSpPr>
          <p:spPr bwMode="auto">
            <a:xfrm>
              <a:off x="3376" y="2651"/>
              <a:ext cx="124" cy="115"/>
            </a:xfrm>
            <a:custGeom>
              <a:avLst/>
              <a:gdLst/>
              <a:ahLst/>
              <a:cxnLst>
                <a:cxn ang="0">
                  <a:pos x="57" y="114"/>
                </a:cxn>
                <a:cxn ang="0">
                  <a:pos x="87" y="114"/>
                </a:cxn>
                <a:cxn ang="0">
                  <a:pos x="102" y="99"/>
                </a:cxn>
                <a:cxn ang="0">
                  <a:pos x="114" y="78"/>
                </a:cxn>
                <a:cxn ang="0">
                  <a:pos x="123" y="57"/>
                </a:cxn>
                <a:cxn ang="0">
                  <a:pos x="114" y="36"/>
                </a:cxn>
                <a:cxn ang="0">
                  <a:pos x="102" y="15"/>
                </a:cxn>
                <a:cxn ang="0">
                  <a:pos x="87" y="0"/>
                </a:cxn>
                <a:cxn ang="0">
                  <a:pos x="57" y="0"/>
                </a:cxn>
                <a:cxn ang="0">
                  <a:pos x="36" y="0"/>
                </a:cxn>
                <a:cxn ang="0">
                  <a:pos x="15" y="15"/>
                </a:cxn>
                <a:cxn ang="0">
                  <a:pos x="6" y="36"/>
                </a:cxn>
                <a:cxn ang="0">
                  <a:pos x="0" y="57"/>
                </a:cxn>
                <a:cxn ang="0">
                  <a:pos x="6" y="78"/>
                </a:cxn>
                <a:cxn ang="0">
                  <a:pos x="15" y="99"/>
                </a:cxn>
                <a:cxn ang="0">
                  <a:pos x="36" y="114"/>
                </a:cxn>
                <a:cxn ang="0">
                  <a:pos x="57" y="114"/>
                </a:cxn>
              </a:cxnLst>
              <a:rect l="0" t="0" r="r" b="b"/>
              <a:pathLst>
                <a:path w="124" h="115">
                  <a:moveTo>
                    <a:pt x="57" y="114"/>
                  </a:moveTo>
                  <a:lnTo>
                    <a:pt x="87" y="114"/>
                  </a:lnTo>
                  <a:lnTo>
                    <a:pt x="102" y="99"/>
                  </a:lnTo>
                  <a:lnTo>
                    <a:pt x="114" y="78"/>
                  </a:lnTo>
                  <a:lnTo>
                    <a:pt x="123" y="57"/>
                  </a:lnTo>
                  <a:lnTo>
                    <a:pt x="114" y="36"/>
                  </a:lnTo>
                  <a:lnTo>
                    <a:pt x="102" y="15"/>
                  </a:lnTo>
                  <a:lnTo>
                    <a:pt x="87" y="0"/>
                  </a:lnTo>
                  <a:lnTo>
                    <a:pt x="57" y="0"/>
                  </a:lnTo>
                  <a:lnTo>
                    <a:pt x="36" y="0"/>
                  </a:lnTo>
                  <a:lnTo>
                    <a:pt x="15" y="15"/>
                  </a:lnTo>
                  <a:lnTo>
                    <a:pt x="6" y="36"/>
                  </a:lnTo>
                  <a:lnTo>
                    <a:pt x="0" y="57"/>
                  </a:lnTo>
                  <a:lnTo>
                    <a:pt x="6" y="78"/>
                  </a:lnTo>
                  <a:lnTo>
                    <a:pt x="15" y="99"/>
                  </a:lnTo>
                  <a:lnTo>
                    <a:pt x="36" y="114"/>
                  </a:lnTo>
                  <a:lnTo>
                    <a:pt x="57" y="114"/>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13" name="Freeform 41"/>
            <p:cNvSpPr>
              <a:spLocks/>
            </p:cNvSpPr>
            <p:nvPr/>
          </p:nvSpPr>
          <p:spPr bwMode="auto">
            <a:xfrm>
              <a:off x="3649" y="2271"/>
              <a:ext cx="124" cy="118"/>
            </a:xfrm>
            <a:custGeom>
              <a:avLst/>
              <a:gdLst/>
              <a:ahLst/>
              <a:cxnLst>
                <a:cxn ang="0">
                  <a:pos x="66" y="117"/>
                </a:cxn>
                <a:cxn ang="0">
                  <a:pos x="87" y="117"/>
                </a:cxn>
                <a:cxn ang="0">
                  <a:pos x="108" y="102"/>
                </a:cxn>
                <a:cxn ang="0">
                  <a:pos x="114" y="81"/>
                </a:cxn>
                <a:cxn ang="0">
                  <a:pos x="123" y="57"/>
                </a:cxn>
                <a:cxn ang="0">
                  <a:pos x="114" y="36"/>
                </a:cxn>
                <a:cxn ang="0">
                  <a:pos x="108" y="15"/>
                </a:cxn>
                <a:cxn ang="0">
                  <a:pos x="87" y="0"/>
                </a:cxn>
                <a:cxn ang="0">
                  <a:pos x="66" y="0"/>
                </a:cxn>
                <a:cxn ang="0">
                  <a:pos x="42" y="0"/>
                </a:cxn>
                <a:cxn ang="0">
                  <a:pos x="21" y="15"/>
                </a:cxn>
                <a:cxn ang="0">
                  <a:pos x="6" y="36"/>
                </a:cxn>
                <a:cxn ang="0">
                  <a:pos x="0" y="57"/>
                </a:cxn>
                <a:cxn ang="0">
                  <a:pos x="6" y="81"/>
                </a:cxn>
                <a:cxn ang="0">
                  <a:pos x="21" y="102"/>
                </a:cxn>
                <a:cxn ang="0">
                  <a:pos x="42" y="117"/>
                </a:cxn>
                <a:cxn ang="0">
                  <a:pos x="66" y="117"/>
                </a:cxn>
              </a:cxnLst>
              <a:rect l="0" t="0" r="r" b="b"/>
              <a:pathLst>
                <a:path w="124" h="118">
                  <a:moveTo>
                    <a:pt x="66" y="117"/>
                  </a:moveTo>
                  <a:lnTo>
                    <a:pt x="87" y="117"/>
                  </a:lnTo>
                  <a:lnTo>
                    <a:pt x="108" y="102"/>
                  </a:lnTo>
                  <a:lnTo>
                    <a:pt x="114" y="81"/>
                  </a:lnTo>
                  <a:lnTo>
                    <a:pt x="123" y="57"/>
                  </a:lnTo>
                  <a:lnTo>
                    <a:pt x="114" y="36"/>
                  </a:lnTo>
                  <a:lnTo>
                    <a:pt x="108" y="15"/>
                  </a:lnTo>
                  <a:lnTo>
                    <a:pt x="87" y="0"/>
                  </a:lnTo>
                  <a:lnTo>
                    <a:pt x="66" y="0"/>
                  </a:lnTo>
                  <a:lnTo>
                    <a:pt x="42" y="0"/>
                  </a:lnTo>
                  <a:lnTo>
                    <a:pt x="21" y="15"/>
                  </a:lnTo>
                  <a:lnTo>
                    <a:pt x="6" y="36"/>
                  </a:lnTo>
                  <a:lnTo>
                    <a:pt x="0" y="57"/>
                  </a:lnTo>
                  <a:lnTo>
                    <a:pt x="6" y="81"/>
                  </a:lnTo>
                  <a:lnTo>
                    <a:pt x="21" y="102"/>
                  </a:lnTo>
                  <a:lnTo>
                    <a:pt x="42" y="117"/>
                  </a:lnTo>
                  <a:lnTo>
                    <a:pt x="66" y="117"/>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sp>
          <p:nvSpPr>
            <p:cNvPr id="387114" name="Freeform 42"/>
            <p:cNvSpPr>
              <a:spLocks/>
            </p:cNvSpPr>
            <p:nvPr/>
          </p:nvSpPr>
          <p:spPr bwMode="auto">
            <a:xfrm>
              <a:off x="3930" y="1998"/>
              <a:ext cx="121" cy="118"/>
            </a:xfrm>
            <a:custGeom>
              <a:avLst/>
              <a:gdLst/>
              <a:ahLst/>
              <a:cxnLst>
                <a:cxn ang="0">
                  <a:pos x="57" y="117"/>
                </a:cxn>
                <a:cxn ang="0">
                  <a:pos x="78" y="117"/>
                </a:cxn>
                <a:cxn ang="0">
                  <a:pos x="99" y="102"/>
                </a:cxn>
                <a:cxn ang="0">
                  <a:pos x="114" y="81"/>
                </a:cxn>
                <a:cxn ang="0">
                  <a:pos x="120" y="60"/>
                </a:cxn>
                <a:cxn ang="0">
                  <a:pos x="114" y="36"/>
                </a:cxn>
                <a:cxn ang="0">
                  <a:pos x="99" y="15"/>
                </a:cxn>
                <a:cxn ang="0">
                  <a:pos x="78" y="0"/>
                </a:cxn>
                <a:cxn ang="0">
                  <a:pos x="57" y="0"/>
                </a:cxn>
                <a:cxn ang="0">
                  <a:pos x="33" y="0"/>
                </a:cxn>
                <a:cxn ang="0">
                  <a:pos x="12" y="15"/>
                </a:cxn>
                <a:cxn ang="0">
                  <a:pos x="6" y="36"/>
                </a:cxn>
                <a:cxn ang="0">
                  <a:pos x="0" y="60"/>
                </a:cxn>
                <a:cxn ang="0">
                  <a:pos x="6" y="81"/>
                </a:cxn>
                <a:cxn ang="0">
                  <a:pos x="12" y="102"/>
                </a:cxn>
                <a:cxn ang="0">
                  <a:pos x="33" y="117"/>
                </a:cxn>
                <a:cxn ang="0">
                  <a:pos x="57" y="117"/>
                </a:cxn>
              </a:cxnLst>
              <a:rect l="0" t="0" r="r" b="b"/>
              <a:pathLst>
                <a:path w="121" h="118">
                  <a:moveTo>
                    <a:pt x="57" y="117"/>
                  </a:moveTo>
                  <a:lnTo>
                    <a:pt x="78" y="117"/>
                  </a:lnTo>
                  <a:lnTo>
                    <a:pt x="99" y="102"/>
                  </a:lnTo>
                  <a:lnTo>
                    <a:pt x="114" y="81"/>
                  </a:lnTo>
                  <a:lnTo>
                    <a:pt x="120" y="60"/>
                  </a:lnTo>
                  <a:lnTo>
                    <a:pt x="114" y="36"/>
                  </a:lnTo>
                  <a:lnTo>
                    <a:pt x="99" y="15"/>
                  </a:lnTo>
                  <a:lnTo>
                    <a:pt x="78" y="0"/>
                  </a:lnTo>
                  <a:lnTo>
                    <a:pt x="57" y="0"/>
                  </a:lnTo>
                  <a:lnTo>
                    <a:pt x="33" y="0"/>
                  </a:lnTo>
                  <a:lnTo>
                    <a:pt x="12" y="15"/>
                  </a:lnTo>
                  <a:lnTo>
                    <a:pt x="6" y="36"/>
                  </a:lnTo>
                  <a:lnTo>
                    <a:pt x="0" y="60"/>
                  </a:lnTo>
                  <a:lnTo>
                    <a:pt x="6" y="81"/>
                  </a:lnTo>
                  <a:lnTo>
                    <a:pt x="12" y="102"/>
                  </a:lnTo>
                  <a:lnTo>
                    <a:pt x="33" y="117"/>
                  </a:lnTo>
                  <a:lnTo>
                    <a:pt x="57" y="117"/>
                  </a:lnTo>
                </a:path>
              </a:pathLst>
            </a:custGeom>
            <a:solidFill>
              <a:srgbClr val="00FFFF"/>
            </a:solidFill>
            <a:ln w="12700" cap="rnd" cmpd="sng">
              <a:solidFill>
                <a:schemeClr val="tx1"/>
              </a:solidFill>
              <a:prstDash val="solid"/>
              <a:round/>
              <a:headEnd type="none" w="med" len="med"/>
              <a:tailEnd type="none" w="med" len="med"/>
            </a:ln>
            <a:effectLst/>
          </p:spPr>
          <p:txBody>
            <a:bodyPr/>
            <a:lstStyle/>
            <a:p>
              <a:endParaRPr lang="cs-CZ"/>
            </a:p>
          </p:txBody>
        </p:sp>
      </p:grpSp>
    </p:spTree>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číslo snímku 4"/>
          <p:cNvSpPr>
            <a:spLocks noGrp="1"/>
          </p:cNvSpPr>
          <p:nvPr>
            <p:ph type="sldNum" sz="quarter" idx="12"/>
          </p:nvPr>
        </p:nvSpPr>
        <p:spPr/>
        <p:txBody>
          <a:bodyPr/>
          <a:lstStyle/>
          <a:p>
            <a:fld id="{FB9B45BE-B522-4D80-9704-9DCB62CB84C2}" type="slidenum">
              <a:rPr lang="en-GB"/>
              <a:pPr/>
              <a:t>59</a:t>
            </a:fld>
            <a:endParaRPr lang="en-GB"/>
          </a:p>
        </p:txBody>
      </p:sp>
      <p:sp>
        <p:nvSpPr>
          <p:cNvPr id="389122" name="Rectangle 2"/>
          <p:cNvSpPr>
            <a:spLocks noGrp="1" noChangeArrowheads="1"/>
          </p:cNvSpPr>
          <p:nvPr>
            <p:ph type="title"/>
          </p:nvPr>
        </p:nvSpPr>
        <p:spPr>
          <a:xfrm>
            <a:off x="685800" y="609600"/>
            <a:ext cx="7077075" cy="1143000"/>
          </a:xfrm>
          <a:noFill/>
          <a:ln/>
        </p:spPr>
        <p:txBody>
          <a:bodyPr lIns="90488" tIns="44450" rIns="90488" bIns="44450"/>
          <a:lstStyle/>
          <a:p>
            <a:pPr algn="l" defTabSz="762000"/>
            <a:r>
              <a:rPr lang="en-US" b="1" i="1">
                <a:solidFill>
                  <a:schemeClr val="tx1"/>
                </a:solidFill>
                <a:effectLst>
                  <a:outerShdw blurRad="38100" dist="38100" dir="2700000" algn="tl">
                    <a:srgbClr val="C0C0C0"/>
                  </a:outerShdw>
                </a:effectLst>
              </a:rPr>
              <a:t>Control Limits and Errors</a:t>
            </a:r>
          </a:p>
        </p:txBody>
      </p:sp>
      <p:sp>
        <p:nvSpPr>
          <p:cNvPr id="389123" name="Rectangle 3"/>
          <p:cNvSpPr>
            <a:spLocks noChangeArrowheads="1"/>
          </p:cNvSpPr>
          <p:nvPr/>
        </p:nvSpPr>
        <p:spPr bwMode="auto">
          <a:xfrm>
            <a:off x="7443788" y="5402263"/>
            <a:ext cx="8858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LCL</a:t>
            </a:r>
          </a:p>
        </p:txBody>
      </p:sp>
      <p:sp>
        <p:nvSpPr>
          <p:cNvPr id="389124" name="Rectangle 4"/>
          <p:cNvSpPr>
            <a:spLocks noChangeArrowheads="1"/>
          </p:cNvSpPr>
          <p:nvPr/>
        </p:nvSpPr>
        <p:spPr bwMode="auto">
          <a:xfrm>
            <a:off x="7443788" y="4122738"/>
            <a:ext cx="1225550" cy="723900"/>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Process</a:t>
            </a:r>
          </a:p>
          <a:p>
            <a:pPr defTabSz="2360613"/>
            <a:r>
              <a:rPr lang="en-US" sz="1800" b="1">
                <a:latin typeface="Arial" charset="0"/>
              </a:rPr>
              <a:t>average</a:t>
            </a:r>
          </a:p>
        </p:txBody>
      </p:sp>
      <p:sp>
        <p:nvSpPr>
          <p:cNvPr id="389125" name="Rectangle 5"/>
          <p:cNvSpPr>
            <a:spLocks noChangeArrowheads="1"/>
          </p:cNvSpPr>
          <p:nvPr/>
        </p:nvSpPr>
        <p:spPr bwMode="auto">
          <a:xfrm>
            <a:off x="7443788" y="3148013"/>
            <a:ext cx="9112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UCL</a:t>
            </a:r>
          </a:p>
        </p:txBody>
      </p:sp>
      <p:sp>
        <p:nvSpPr>
          <p:cNvPr id="389126" name="Line 6"/>
          <p:cNvSpPr>
            <a:spLocks noChangeShapeType="1"/>
          </p:cNvSpPr>
          <p:nvPr/>
        </p:nvSpPr>
        <p:spPr bwMode="auto">
          <a:xfrm>
            <a:off x="3035300" y="2751138"/>
            <a:ext cx="0" cy="3516312"/>
          </a:xfrm>
          <a:prstGeom prst="line">
            <a:avLst/>
          </a:prstGeom>
          <a:noFill/>
          <a:ln w="50800">
            <a:solidFill>
              <a:schemeClr val="tx1"/>
            </a:solidFill>
            <a:round/>
            <a:headEnd/>
            <a:tailEnd/>
          </a:ln>
          <a:effectLst/>
        </p:spPr>
        <p:txBody>
          <a:bodyPr wrap="none" anchor="ctr"/>
          <a:lstStyle/>
          <a:p>
            <a:endParaRPr lang="cs-CZ"/>
          </a:p>
        </p:txBody>
      </p:sp>
      <p:sp>
        <p:nvSpPr>
          <p:cNvPr id="389127" name="Freeform 7"/>
          <p:cNvSpPr>
            <a:spLocks/>
          </p:cNvSpPr>
          <p:nvPr/>
        </p:nvSpPr>
        <p:spPr bwMode="auto">
          <a:xfrm>
            <a:off x="2719388" y="2838450"/>
            <a:ext cx="295275" cy="546100"/>
          </a:xfrm>
          <a:custGeom>
            <a:avLst/>
            <a:gdLst/>
            <a:ahLst/>
            <a:cxnLst>
              <a:cxn ang="0">
                <a:pos x="0" y="343"/>
              </a:cxn>
              <a:cxn ang="0">
                <a:pos x="79" y="234"/>
              </a:cxn>
              <a:cxn ang="0">
                <a:pos x="139" y="123"/>
              </a:cxn>
              <a:cxn ang="0">
                <a:pos x="169" y="0"/>
              </a:cxn>
              <a:cxn ang="0">
                <a:pos x="185" y="0"/>
              </a:cxn>
              <a:cxn ang="0">
                <a:pos x="185" y="342"/>
              </a:cxn>
              <a:cxn ang="0">
                <a:pos x="0" y="343"/>
              </a:cxn>
            </a:cxnLst>
            <a:rect l="0" t="0" r="r" b="b"/>
            <a:pathLst>
              <a:path w="186" h="344">
                <a:moveTo>
                  <a:pt x="0" y="343"/>
                </a:moveTo>
                <a:lnTo>
                  <a:pt x="79" y="234"/>
                </a:lnTo>
                <a:lnTo>
                  <a:pt x="139" y="123"/>
                </a:lnTo>
                <a:lnTo>
                  <a:pt x="169" y="0"/>
                </a:lnTo>
                <a:lnTo>
                  <a:pt x="185" y="0"/>
                </a:lnTo>
                <a:lnTo>
                  <a:pt x="185" y="342"/>
                </a:lnTo>
                <a:lnTo>
                  <a:pt x="0" y="343"/>
                </a:lnTo>
              </a:path>
            </a:pathLst>
          </a:custGeom>
          <a:solidFill>
            <a:srgbClr val="FF0000"/>
          </a:solidFill>
          <a:ln w="12700" cap="rnd" cmpd="sng">
            <a:noFill/>
            <a:prstDash val="solid"/>
            <a:round/>
            <a:headEnd type="none" w="med" len="med"/>
            <a:tailEnd type="none" w="med" len="med"/>
          </a:ln>
          <a:effectLst/>
        </p:spPr>
        <p:txBody>
          <a:bodyPr/>
          <a:lstStyle/>
          <a:p>
            <a:endParaRPr lang="cs-CZ"/>
          </a:p>
        </p:txBody>
      </p:sp>
      <p:sp>
        <p:nvSpPr>
          <p:cNvPr id="389128" name="Freeform 8"/>
          <p:cNvSpPr>
            <a:spLocks/>
          </p:cNvSpPr>
          <p:nvPr/>
        </p:nvSpPr>
        <p:spPr bwMode="auto">
          <a:xfrm>
            <a:off x="1898650" y="2860675"/>
            <a:ext cx="1084263" cy="3321050"/>
          </a:xfrm>
          <a:custGeom>
            <a:avLst/>
            <a:gdLst/>
            <a:ahLst/>
            <a:cxnLst>
              <a:cxn ang="0">
                <a:pos x="682" y="2091"/>
              </a:cxn>
              <a:cxn ang="0">
                <a:pos x="657" y="1985"/>
              </a:cxn>
              <a:cxn ang="0">
                <a:pos x="607" y="1881"/>
              </a:cxn>
              <a:cxn ang="0">
                <a:pos x="530" y="1777"/>
              </a:cxn>
              <a:cxn ang="0">
                <a:pos x="443" y="1679"/>
              </a:cxn>
              <a:cxn ang="0">
                <a:pos x="339" y="1568"/>
              </a:cxn>
              <a:cxn ang="0">
                <a:pos x="232" y="1466"/>
              </a:cxn>
              <a:cxn ang="0">
                <a:pos x="131" y="1358"/>
              </a:cxn>
              <a:cxn ang="0">
                <a:pos x="54" y="1256"/>
              </a:cxn>
              <a:cxn ang="0">
                <a:pos x="10" y="1152"/>
              </a:cxn>
              <a:cxn ang="0">
                <a:pos x="0" y="1048"/>
              </a:cxn>
              <a:cxn ang="0">
                <a:pos x="10" y="937"/>
              </a:cxn>
              <a:cxn ang="0">
                <a:pos x="54" y="836"/>
              </a:cxn>
              <a:cxn ang="0">
                <a:pos x="131" y="731"/>
              </a:cxn>
              <a:cxn ang="0">
                <a:pos x="232" y="630"/>
              </a:cxn>
              <a:cxn ang="0">
                <a:pos x="342" y="525"/>
              </a:cxn>
              <a:cxn ang="0">
                <a:pos x="442" y="414"/>
              </a:cxn>
              <a:cxn ang="0">
                <a:pos x="528" y="317"/>
              </a:cxn>
              <a:cxn ang="0">
                <a:pos x="605" y="208"/>
              </a:cxn>
              <a:cxn ang="0">
                <a:pos x="655" y="104"/>
              </a:cxn>
              <a:cxn ang="0">
                <a:pos x="682" y="0"/>
              </a:cxn>
            </a:cxnLst>
            <a:rect l="0" t="0" r="r" b="b"/>
            <a:pathLst>
              <a:path w="683" h="2092">
                <a:moveTo>
                  <a:pt x="682" y="2091"/>
                </a:moveTo>
                <a:lnTo>
                  <a:pt x="657" y="1985"/>
                </a:lnTo>
                <a:lnTo>
                  <a:pt x="607" y="1881"/>
                </a:lnTo>
                <a:lnTo>
                  <a:pt x="530" y="1777"/>
                </a:lnTo>
                <a:lnTo>
                  <a:pt x="443" y="1679"/>
                </a:lnTo>
                <a:lnTo>
                  <a:pt x="339" y="1568"/>
                </a:lnTo>
                <a:lnTo>
                  <a:pt x="232" y="1466"/>
                </a:lnTo>
                <a:lnTo>
                  <a:pt x="131" y="1358"/>
                </a:lnTo>
                <a:lnTo>
                  <a:pt x="54" y="1256"/>
                </a:lnTo>
                <a:lnTo>
                  <a:pt x="10" y="1152"/>
                </a:lnTo>
                <a:lnTo>
                  <a:pt x="0" y="1048"/>
                </a:lnTo>
                <a:lnTo>
                  <a:pt x="10" y="937"/>
                </a:lnTo>
                <a:lnTo>
                  <a:pt x="54" y="836"/>
                </a:lnTo>
                <a:lnTo>
                  <a:pt x="131" y="731"/>
                </a:lnTo>
                <a:lnTo>
                  <a:pt x="232" y="630"/>
                </a:lnTo>
                <a:lnTo>
                  <a:pt x="342" y="525"/>
                </a:lnTo>
                <a:lnTo>
                  <a:pt x="442" y="414"/>
                </a:lnTo>
                <a:lnTo>
                  <a:pt x="528" y="317"/>
                </a:lnTo>
                <a:lnTo>
                  <a:pt x="605" y="208"/>
                </a:lnTo>
                <a:lnTo>
                  <a:pt x="655" y="104"/>
                </a:lnTo>
                <a:lnTo>
                  <a:pt x="682" y="0"/>
                </a:lnTo>
              </a:path>
            </a:pathLst>
          </a:custGeom>
          <a:noFill/>
          <a:ln w="76200" cap="rnd" cmpd="sng">
            <a:solidFill>
              <a:srgbClr val="008000"/>
            </a:solidFill>
            <a:prstDash val="solid"/>
            <a:round/>
            <a:headEnd type="none" w="med" len="med"/>
            <a:tailEnd type="none" w="med" len="med"/>
          </a:ln>
          <a:effectLst/>
        </p:spPr>
        <p:txBody>
          <a:bodyPr/>
          <a:lstStyle/>
          <a:p>
            <a:endParaRPr lang="cs-CZ"/>
          </a:p>
        </p:txBody>
      </p:sp>
      <p:sp>
        <p:nvSpPr>
          <p:cNvPr id="389129" name="Line 9"/>
          <p:cNvSpPr>
            <a:spLocks noChangeShapeType="1"/>
          </p:cNvSpPr>
          <p:nvPr/>
        </p:nvSpPr>
        <p:spPr bwMode="auto">
          <a:xfrm>
            <a:off x="1239838" y="3386138"/>
            <a:ext cx="6302375" cy="0"/>
          </a:xfrm>
          <a:prstGeom prst="line">
            <a:avLst/>
          </a:prstGeom>
          <a:noFill/>
          <a:ln w="50800">
            <a:solidFill>
              <a:srgbClr val="FF0000"/>
            </a:solidFill>
            <a:round/>
            <a:headEnd/>
            <a:tailEnd/>
          </a:ln>
          <a:effectLst/>
        </p:spPr>
        <p:txBody>
          <a:bodyPr wrap="none" anchor="ctr"/>
          <a:lstStyle/>
          <a:p>
            <a:endParaRPr lang="cs-CZ"/>
          </a:p>
        </p:txBody>
      </p:sp>
      <p:sp>
        <p:nvSpPr>
          <p:cNvPr id="389130" name="Line 10"/>
          <p:cNvSpPr>
            <a:spLocks noChangeShapeType="1"/>
          </p:cNvSpPr>
          <p:nvPr/>
        </p:nvSpPr>
        <p:spPr bwMode="auto">
          <a:xfrm>
            <a:off x="1239838" y="5645150"/>
            <a:ext cx="6302375" cy="0"/>
          </a:xfrm>
          <a:prstGeom prst="line">
            <a:avLst/>
          </a:prstGeom>
          <a:noFill/>
          <a:ln w="50800">
            <a:solidFill>
              <a:srgbClr val="FF0000"/>
            </a:solidFill>
            <a:round/>
            <a:headEnd/>
            <a:tailEnd/>
          </a:ln>
          <a:effectLst/>
        </p:spPr>
        <p:txBody>
          <a:bodyPr wrap="none" anchor="ctr"/>
          <a:lstStyle/>
          <a:p>
            <a:endParaRPr lang="cs-CZ"/>
          </a:p>
        </p:txBody>
      </p:sp>
      <p:sp>
        <p:nvSpPr>
          <p:cNvPr id="389131" name="Line 11"/>
          <p:cNvSpPr>
            <a:spLocks noChangeShapeType="1"/>
          </p:cNvSpPr>
          <p:nvPr/>
        </p:nvSpPr>
        <p:spPr bwMode="auto">
          <a:xfrm flipH="1">
            <a:off x="1238250" y="4514850"/>
            <a:ext cx="6334125" cy="0"/>
          </a:xfrm>
          <a:prstGeom prst="line">
            <a:avLst/>
          </a:prstGeom>
          <a:noFill/>
          <a:ln w="50800">
            <a:solidFill>
              <a:schemeClr val="tx1"/>
            </a:solidFill>
            <a:round/>
            <a:headEnd/>
            <a:tailEnd/>
          </a:ln>
          <a:effectLst/>
        </p:spPr>
        <p:txBody>
          <a:bodyPr wrap="none" anchor="ctr"/>
          <a:lstStyle/>
          <a:p>
            <a:endParaRPr lang="cs-CZ"/>
          </a:p>
        </p:txBody>
      </p:sp>
      <p:sp>
        <p:nvSpPr>
          <p:cNvPr id="389132" name="Rectangle 12"/>
          <p:cNvSpPr>
            <a:spLocks noChangeArrowheads="1"/>
          </p:cNvSpPr>
          <p:nvPr/>
        </p:nvSpPr>
        <p:spPr bwMode="auto">
          <a:xfrm>
            <a:off x="5060950" y="5911850"/>
            <a:ext cx="2813050" cy="406400"/>
          </a:xfrm>
          <a:prstGeom prst="rect">
            <a:avLst/>
          </a:prstGeom>
          <a:noFill/>
          <a:ln w="12700">
            <a:noFill/>
            <a:miter lim="800000"/>
            <a:headEnd/>
            <a:tailEnd/>
          </a:ln>
          <a:effectLst/>
        </p:spPr>
        <p:txBody>
          <a:bodyPr wrap="none" lIns="90488" tIns="44450" rIns="90488" bIns="44450">
            <a:spAutoFit/>
          </a:bodyPr>
          <a:lstStyle/>
          <a:p>
            <a:pPr defTabSz="762000"/>
            <a:r>
              <a:rPr lang="en-US" sz="2000" b="1">
                <a:latin typeface="Arial" charset="0"/>
              </a:rPr>
              <a:t>(a) Three-sigma limits</a:t>
            </a:r>
          </a:p>
        </p:txBody>
      </p:sp>
      <p:sp>
        <p:nvSpPr>
          <p:cNvPr id="389133" name="Rectangle 13"/>
          <p:cNvSpPr>
            <a:spLocks noChangeArrowheads="1"/>
          </p:cNvSpPr>
          <p:nvPr/>
        </p:nvSpPr>
        <p:spPr bwMode="auto">
          <a:xfrm>
            <a:off x="989013" y="1758950"/>
            <a:ext cx="3359150" cy="985838"/>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Type I error:</a:t>
            </a:r>
          </a:p>
          <a:p>
            <a:pPr defTabSz="2360613"/>
            <a:r>
              <a:rPr lang="en-US" sz="1800" b="1">
                <a:latin typeface="Arial" charset="0"/>
              </a:rPr>
              <a:t>Probability of searching for </a:t>
            </a:r>
          </a:p>
          <a:p>
            <a:pPr defTabSz="2360613"/>
            <a:r>
              <a:rPr lang="en-US" sz="1800" b="1">
                <a:latin typeface="Arial" charset="0"/>
              </a:rPr>
              <a:t>a cause when none exists</a:t>
            </a:r>
          </a:p>
        </p:txBody>
      </p:sp>
      <p:sp>
        <p:nvSpPr>
          <p:cNvPr id="389134" name="Line 14"/>
          <p:cNvSpPr>
            <a:spLocks noChangeShapeType="1"/>
          </p:cNvSpPr>
          <p:nvPr/>
        </p:nvSpPr>
        <p:spPr bwMode="auto">
          <a:xfrm>
            <a:off x="2133600" y="2709863"/>
            <a:ext cx="669925" cy="355600"/>
          </a:xfrm>
          <a:prstGeom prst="line">
            <a:avLst/>
          </a:prstGeom>
          <a:noFill/>
          <a:ln w="50800">
            <a:solidFill>
              <a:schemeClr val="tx1"/>
            </a:solidFill>
            <a:round/>
            <a:headEnd/>
            <a:tailEnd/>
          </a:ln>
          <a:effectLst/>
        </p:spPr>
        <p:txBody>
          <a:bodyPr wrap="none" anchor="ctr"/>
          <a:lstStyle/>
          <a:p>
            <a:endParaRPr lang="cs-CZ"/>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D472CFC5-5062-4077-A9A9-07756CCFD8FD}" type="slidenum">
              <a:rPr lang="en-GB"/>
              <a:pPr/>
              <a:t>6</a:t>
            </a:fld>
            <a:endParaRPr lang="en-GB"/>
          </a:p>
        </p:txBody>
      </p:sp>
      <p:sp>
        <p:nvSpPr>
          <p:cNvPr id="313346" name="Rectangle 1026"/>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Quality and Education</a:t>
            </a:r>
            <a:endParaRPr lang="en-US" sz="4400">
              <a:solidFill>
                <a:schemeClr val="tx2"/>
              </a:solidFill>
            </a:endParaRPr>
          </a:p>
        </p:txBody>
      </p:sp>
      <p:sp>
        <p:nvSpPr>
          <p:cNvPr id="313347" name="Rectangle 1027"/>
          <p:cNvSpPr>
            <a:spLocks noChangeArrowheads="1"/>
          </p:cNvSpPr>
          <p:nvPr/>
        </p:nvSpPr>
        <p:spPr bwMode="auto">
          <a:xfrm>
            <a:off x="685800" y="2376488"/>
            <a:ext cx="8167688" cy="3719512"/>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    </a:t>
            </a:r>
            <a:r>
              <a:rPr lang="en-US" i="1">
                <a:latin typeface="Arial" charset="0"/>
              </a:rPr>
              <a:t>Business has made progress toward quality over the past several years. But I don’t believe we can truly make quality a way of life … until we make quality a part of every student’s education</a:t>
            </a:r>
          </a:p>
          <a:p>
            <a:pPr marL="342900" indent="-342900">
              <a:spcBef>
                <a:spcPct val="20000"/>
              </a:spcBef>
            </a:pPr>
            <a:endParaRPr lang="en-US">
              <a:latin typeface="Arial" charset="0"/>
            </a:endParaRPr>
          </a:p>
          <a:p>
            <a:pPr marL="2057400" lvl="4" indent="-228600">
              <a:spcBef>
                <a:spcPct val="20000"/>
              </a:spcBef>
            </a:pPr>
            <a:r>
              <a:rPr lang="en-US">
                <a:latin typeface="Arial" charset="0"/>
              </a:rPr>
              <a:t>   </a:t>
            </a:r>
            <a:r>
              <a:rPr lang="en-US" sz="2000">
                <a:latin typeface="Arial" charset="0"/>
              </a:rPr>
              <a:t>Edwin Artzt, Chairman and CEO, Proctor &amp; Gamble Co., Quality Progress, October 1992, p. 25</a:t>
            </a:r>
            <a:endParaRPr lang="en-US">
              <a:latin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číslo snímku 4"/>
          <p:cNvSpPr>
            <a:spLocks noGrp="1"/>
          </p:cNvSpPr>
          <p:nvPr>
            <p:ph type="sldNum" sz="quarter" idx="12"/>
          </p:nvPr>
        </p:nvSpPr>
        <p:spPr/>
        <p:txBody>
          <a:bodyPr/>
          <a:lstStyle/>
          <a:p>
            <a:fld id="{017E8148-5816-4A82-9AE9-EF4934850CEB}" type="slidenum">
              <a:rPr lang="en-GB"/>
              <a:pPr/>
              <a:t>60</a:t>
            </a:fld>
            <a:endParaRPr lang="en-GB"/>
          </a:p>
        </p:txBody>
      </p:sp>
      <p:sp>
        <p:nvSpPr>
          <p:cNvPr id="391170" name="Rectangle 2"/>
          <p:cNvSpPr>
            <a:spLocks noGrp="1" noChangeArrowheads="1"/>
          </p:cNvSpPr>
          <p:nvPr>
            <p:ph type="title"/>
          </p:nvPr>
        </p:nvSpPr>
        <p:spPr>
          <a:xfrm>
            <a:off x="685800" y="609600"/>
            <a:ext cx="7077075" cy="1143000"/>
          </a:xfrm>
          <a:noFill/>
          <a:ln/>
        </p:spPr>
        <p:txBody>
          <a:bodyPr lIns="90488" tIns="44450" rIns="90488" bIns="44450"/>
          <a:lstStyle/>
          <a:p>
            <a:pPr algn="l" defTabSz="762000"/>
            <a:r>
              <a:rPr lang="en-US" b="1" i="1">
                <a:solidFill>
                  <a:schemeClr val="tx1"/>
                </a:solidFill>
                <a:effectLst>
                  <a:outerShdw blurRad="38100" dist="38100" dir="2700000" algn="tl">
                    <a:srgbClr val="C0C0C0"/>
                  </a:outerShdw>
                </a:effectLst>
              </a:rPr>
              <a:t>Control Limits and Errors</a:t>
            </a:r>
          </a:p>
        </p:txBody>
      </p:sp>
      <p:sp>
        <p:nvSpPr>
          <p:cNvPr id="391171" name="Rectangle 3"/>
          <p:cNvSpPr>
            <a:spLocks noChangeArrowheads="1"/>
          </p:cNvSpPr>
          <p:nvPr/>
        </p:nvSpPr>
        <p:spPr bwMode="auto">
          <a:xfrm>
            <a:off x="989013" y="1758950"/>
            <a:ext cx="3371850" cy="998538"/>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Type I error:</a:t>
            </a:r>
          </a:p>
          <a:p>
            <a:pPr defTabSz="2360613"/>
            <a:r>
              <a:rPr lang="en-US" sz="1800" b="1">
                <a:latin typeface="Arial" charset="0"/>
              </a:rPr>
              <a:t>Probability of searching for </a:t>
            </a:r>
          </a:p>
          <a:p>
            <a:pPr defTabSz="2360613"/>
            <a:r>
              <a:rPr lang="en-US" sz="1800" b="1">
                <a:latin typeface="Arial" charset="0"/>
              </a:rPr>
              <a:t>a cause when none exists</a:t>
            </a:r>
          </a:p>
        </p:txBody>
      </p:sp>
      <p:sp>
        <p:nvSpPr>
          <p:cNvPr id="391172" name="Line 4"/>
          <p:cNvSpPr>
            <a:spLocks noChangeShapeType="1"/>
          </p:cNvSpPr>
          <p:nvPr/>
        </p:nvSpPr>
        <p:spPr bwMode="auto">
          <a:xfrm>
            <a:off x="2133600" y="2709863"/>
            <a:ext cx="669925" cy="355600"/>
          </a:xfrm>
          <a:prstGeom prst="line">
            <a:avLst/>
          </a:prstGeom>
          <a:noFill/>
          <a:ln w="50800">
            <a:solidFill>
              <a:schemeClr val="tx1"/>
            </a:solidFill>
            <a:round/>
            <a:headEnd/>
            <a:tailEnd/>
          </a:ln>
          <a:effectLst/>
        </p:spPr>
        <p:txBody>
          <a:bodyPr wrap="none" anchor="ctr"/>
          <a:lstStyle/>
          <a:p>
            <a:endParaRPr lang="cs-CZ"/>
          </a:p>
        </p:txBody>
      </p:sp>
      <p:sp>
        <p:nvSpPr>
          <p:cNvPr id="391173" name="Rectangle 5"/>
          <p:cNvSpPr>
            <a:spLocks noChangeArrowheads="1"/>
          </p:cNvSpPr>
          <p:nvPr/>
        </p:nvSpPr>
        <p:spPr bwMode="auto">
          <a:xfrm>
            <a:off x="7443788" y="3148013"/>
            <a:ext cx="9112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UCL</a:t>
            </a:r>
          </a:p>
        </p:txBody>
      </p:sp>
      <p:sp>
        <p:nvSpPr>
          <p:cNvPr id="391174" name="Freeform 6"/>
          <p:cNvSpPr>
            <a:spLocks/>
          </p:cNvSpPr>
          <p:nvPr/>
        </p:nvSpPr>
        <p:spPr bwMode="auto">
          <a:xfrm>
            <a:off x="2371725" y="2838450"/>
            <a:ext cx="657225" cy="939800"/>
          </a:xfrm>
          <a:custGeom>
            <a:avLst/>
            <a:gdLst/>
            <a:ahLst/>
            <a:cxnLst>
              <a:cxn ang="0">
                <a:pos x="0" y="591"/>
              </a:cxn>
              <a:cxn ang="0">
                <a:pos x="209" y="359"/>
              </a:cxn>
              <a:cxn ang="0">
                <a:pos x="358" y="123"/>
              </a:cxn>
              <a:cxn ang="0">
                <a:pos x="388" y="0"/>
              </a:cxn>
              <a:cxn ang="0">
                <a:pos x="404" y="0"/>
              </a:cxn>
              <a:cxn ang="0">
                <a:pos x="413" y="587"/>
              </a:cxn>
              <a:cxn ang="0">
                <a:pos x="0" y="591"/>
              </a:cxn>
            </a:cxnLst>
            <a:rect l="0" t="0" r="r" b="b"/>
            <a:pathLst>
              <a:path w="414" h="592">
                <a:moveTo>
                  <a:pt x="0" y="591"/>
                </a:moveTo>
                <a:lnTo>
                  <a:pt x="209" y="359"/>
                </a:lnTo>
                <a:lnTo>
                  <a:pt x="358" y="123"/>
                </a:lnTo>
                <a:lnTo>
                  <a:pt x="388" y="0"/>
                </a:lnTo>
                <a:lnTo>
                  <a:pt x="404" y="0"/>
                </a:lnTo>
                <a:lnTo>
                  <a:pt x="413" y="587"/>
                </a:lnTo>
                <a:lnTo>
                  <a:pt x="0" y="591"/>
                </a:lnTo>
              </a:path>
            </a:pathLst>
          </a:custGeom>
          <a:solidFill>
            <a:srgbClr val="FF0000"/>
          </a:solidFill>
          <a:ln w="12700" cap="rnd" cmpd="sng">
            <a:noFill/>
            <a:prstDash val="solid"/>
            <a:round/>
            <a:headEnd type="none" w="med" len="med"/>
            <a:tailEnd type="none" w="med" len="med"/>
          </a:ln>
          <a:effectLst/>
        </p:spPr>
        <p:txBody>
          <a:bodyPr/>
          <a:lstStyle/>
          <a:p>
            <a:endParaRPr lang="cs-CZ"/>
          </a:p>
        </p:txBody>
      </p:sp>
      <p:sp>
        <p:nvSpPr>
          <p:cNvPr id="391175" name="Freeform 7"/>
          <p:cNvSpPr>
            <a:spLocks/>
          </p:cNvSpPr>
          <p:nvPr/>
        </p:nvSpPr>
        <p:spPr bwMode="auto">
          <a:xfrm>
            <a:off x="1898650" y="2860675"/>
            <a:ext cx="1084263" cy="3321050"/>
          </a:xfrm>
          <a:custGeom>
            <a:avLst/>
            <a:gdLst/>
            <a:ahLst/>
            <a:cxnLst>
              <a:cxn ang="0">
                <a:pos x="682" y="2091"/>
              </a:cxn>
              <a:cxn ang="0">
                <a:pos x="657" y="1985"/>
              </a:cxn>
              <a:cxn ang="0">
                <a:pos x="607" y="1881"/>
              </a:cxn>
              <a:cxn ang="0">
                <a:pos x="530" y="1777"/>
              </a:cxn>
              <a:cxn ang="0">
                <a:pos x="443" y="1679"/>
              </a:cxn>
              <a:cxn ang="0">
                <a:pos x="339" y="1568"/>
              </a:cxn>
              <a:cxn ang="0">
                <a:pos x="232" y="1466"/>
              </a:cxn>
              <a:cxn ang="0">
                <a:pos x="131" y="1358"/>
              </a:cxn>
              <a:cxn ang="0">
                <a:pos x="54" y="1256"/>
              </a:cxn>
              <a:cxn ang="0">
                <a:pos x="10" y="1152"/>
              </a:cxn>
              <a:cxn ang="0">
                <a:pos x="0" y="1048"/>
              </a:cxn>
              <a:cxn ang="0">
                <a:pos x="10" y="937"/>
              </a:cxn>
              <a:cxn ang="0">
                <a:pos x="54" y="836"/>
              </a:cxn>
              <a:cxn ang="0">
                <a:pos x="131" y="731"/>
              </a:cxn>
              <a:cxn ang="0">
                <a:pos x="232" y="630"/>
              </a:cxn>
              <a:cxn ang="0">
                <a:pos x="342" y="525"/>
              </a:cxn>
              <a:cxn ang="0">
                <a:pos x="442" y="414"/>
              </a:cxn>
              <a:cxn ang="0">
                <a:pos x="528" y="317"/>
              </a:cxn>
              <a:cxn ang="0">
                <a:pos x="605" y="208"/>
              </a:cxn>
              <a:cxn ang="0">
                <a:pos x="655" y="104"/>
              </a:cxn>
              <a:cxn ang="0">
                <a:pos x="682" y="0"/>
              </a:cxn>
            </a:cxnLst>
            <a:rect l="0" t="0" r="r" b="b"/>
            <a:pathLst>
              <a:path w="683" h="2092">
                <a:moveTo>
                  <a:pt x="682" y="2091"/>
                </a:moveTo>
                <a:lnTo>
                  <a:pt x="657" y="1985"/>
                </a:lnTo>
                <a:lnTo>
                  <a:pt x="607" y="1881"/>
                </a:lnTo>
                <a:lnTo>
                  <a:pt x="530" y="1777"/>
                </a:lnTo>
                <a:lnTo>
                  <a:pt x="443" y="1679"/>
                </a:lnTo>
                <a:lnTo>
                  <a:pt x="339" y="1568"/>
                </a:lnTo>
                <a:lnTo>
                  <a:pt x="232" y="1466"/>
                </a:lnTo>
                <a:lnTo>
                  <a:pt x="131" y="1358"/>
                </a:lnTo>
                <a:lnTo>
                  <a:pt x="54" y="1256"/>
                </a:lnTo>
                <a:lnTo>
                  <a:pt x="10" y="1152"/>
                </a:lnTo>
                <a:lnTo>
                  <a:pt x="0" y="1048"/>
                </a:lnTo>
                <a:lnTo>
                  <a:pt x="10" y="937"/>
                </a:lnTo>
                <a:lnTo>
                  <a:pt x="54" y="836"/>
                </a:lnTo>
                <a:lnTo>
                  <a:pt x="131" y="731"/>
                </a:lnTo>
                <a:lnTo>
                  <a:pt x="232" y="630"/>
                </a:lnTo>
                <a:lnTo>
                  <a:pt x="342" y="525"/>
                </a:lnTo>
                <a:lnTo>
                  <a:pt x="442" y="414"/>
                </a:lnTo>
                <a:lnTo>
                  <a:pt x="528" y="317"/>
                </a:lnTo>
                <a:lnTo>
                  <a:pt x="605" y="208"/>
                </a:lnTo>
                <a:lnTo>
                  <a:pt x="655" y="104"/>
                </a:lnTo>
                <a:lnTo>
                  <a:pt x="682" y="0"/>
                </a:lnTo>
              </a:path>
            </a:pathLst>
          </a:custGeom>
          <a:noFill/>
          <a:ln w="76200" cap="rnd" cmpd="sng">
            <a:solidFill>
              <a:srgbClr val="008000"/>
            </a:solidFill>
            <a:prstDash val="solid"/>
            <a:round/>
            <a:headEnd type="none" w="med" len="med"/>
            <a:tailEnd type="none" w="med" len="med"/>
          </a:ln>
          <a:effectLst/>
        </p:spPr>
        <p:txBody>
          <a:bodyPr/>
          <a:lstStyle/>
          <a:p>
            <a:endParaRPr lang="cs-CZ"/>
          </a:p>
        </p:txBody>
      </p:sp>
      <p:sp>
        <p:nvSpPr>
          <p:cNvPr id="391176" name="Rectangle 8"/>
          <p:cNvSpPr>
            <a:spLocks noChangeArrowheads="1"/>
          </p:cNvSpPr>
          <p:nvPr/>
        </p:nvSpPr>
        <p:spPr bwMode="auto">
          <a:xfrm>
            <a:off x="7443788" y="5402263"/>
            <a:ext cx="8858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LCL</a:t>
            </a:r>
          </a:p>
        </p:txBody>
      </p:sp>
      <p:sp>
        <p:nvSpPr>
          <p:cNvPr id="391177" name="Rectangle 9"/>
          <p:cNvSpPr>
            <a:spLocks noChangeArrowheads="1"/>
          </p:cNvSpPr>
          <p:nvPr/>
        </p:nvSpPr>
        <p:spPr bwMode="auto">
          <a:xfrm>
            <a:off x="7443788" y="4122738"/>
            <a:ext cx="1225550" cy="723900"/>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Process</a:t>
            </a:r>
          </a:p>
          <a:p>
            <a:pPr defTabSz="2360613"/>
            <a:r>
              <a:rPr lang="en-US" sz="1800" b="1">
                <a:latin typeface="Arial" charset="0"/>
              </a:rPr>
              <a:t>average</a:t>
            </a:r>
          </a:p>
        </p:txBody>
      </p:sp>
      <p:sp>
        <p:nvSpPr>
          <p:cNvPr id="391178" name="Rectangle 10"/>
          <p:cNvSpPr>
            <a:spLocks noChangeArrowheads="1"/>
          </p:cNvSpPr>
          <p:nvPr/>
        </p:nvSpPr>
        <p:spPr bwMode="auto">
          <a:xfrm>
            <a:off x="5062538" y="5911850"/>
            <a:ext cx="2643187" cy="406400"/>
          </a:xfrm>
          <a:prstGeom prst="rect">
            <a:avLst/>
          </a:prstGeom>
          <a:noFill/>
          <a:ln w="12700">
            <a:noFill/>
            <a:miter lim="800000"/>
            <a:headEnd/>
            <a:tailEnd/>
          </a:ln>
          <a:effectLst/>
        </p:spPr>
        <p:txBody>
          <a:bodyPr wrap="none" lIns="90488" tIns="44450" rIns="90488" bIns="44450">
            <a:spAutoFit/>
          </a:bodyPr>
          <a:lstStyle/>
          <a:p>
            <a:pPr defTabSz="762000"/>
            <a:r>
              <a:rPr lang="en-US" sz="2000" b="1">
                <a:latin typeface="Arial" charset="0"/>
              </a:rPr>
              <a:t>(b) Two-sigma limits</a:t>
            </a:r>
          </a:p>
        </p:txBody>
      </p:sp>
      <p:sp>
        <p:nvSpPr>
          <p:cNvPr id="391179" name="Line 11"/>
          <p:cNvSpPr>
            <a:spLocks noChangeShapeType="1"/>
          </p:cNvSpPr>
          <p:nvPr/>
        </p:nvSpPr>
        <p:spPr bwMode="auto">
          <a:xfrm>
            <a:off x="3035300" y="2751138"/>
            <a:ext cx="0" cy="3516312"/>
          </a:xfrm>
          <a:prstGeom prst="line">
            <a:avLst/>
          </a:prstGeom>
          <a:noFill/>
          <a:ln w="50800">
            <a:solidFill>
              <a:schemeClr val="tx1"/>
            </a:solidFill>
            <a:round/>
            <a:headEnd/>
            <a:tailEnd/>
          </a:ln>
          <a:effectLst/>
        </p:spPr>
        <p:txBody>
          <a:bodyPr wrap="none" anchor="ctr"/>
          <a:lstStyle/>
          <a:p>
            <a:endParaRPr lang="cs-CZ"/>
          </a:p>
        </p:txBody>
      </p:sp>
      <p:sp>
        <p:nvSpPr>
          <p:cNvPr id="391180" name="Line 12"/>
          <p:cNvSpPr>
            <a:spLocks noChangeShapeType="1"/>
          </p:cNvSpPr>
          <p:nvPr/>
        </p:nvSpPr>
        <p:spPr bwMode="auto">
          <a:xfrm>
            <a:off x="1262063" y="3775075"/>
            <a:ext cx="6302375" cy="0"/>
          </a:xfrm>
          <a:prstGeom prst="line">
            <a:avLst/>
          </a:prstGeom>
          <a:noFill/>
          <a:ln w="50800">
            <a:solidFill>
              <a:srgbClr val="FF0000"/>
            </a:solidFill>
            <a:round/>
            <a:headEnd/>
            <a:tailEnd/>
          </a:ln>
          <a:effectLst/>
        </p:spPr>
        <p:txBody>
          <a:bodyPr wrap="none" anchor="ctr"/>
          <a:lstStyle/>
          <a:p>
            <a:endParaRPr lang="cs-CZ"/>
          </a:p>
        </p:txBody>
      </p:sp>
      <p:sp>
        <p:nvSpPr>
          <p:cNvPr id="391181" name="Line 13"/>
          <p:cNvSpPr>
            <a:spLocks noChangeShapeType="1"/>
          </p:cNvSpPr>
          <p:nvPr/>
        </p:nvSpPr>
        <p:spPr bwMode="auto">
          <a:xfrm>
            <a:off x="1239838" y="5241925"/>
            <a:ext cx="6302375" cy="0"/>
          </a:xfrm>
          <a:prstGeom prst="line">
            <a:avLst/>
          </a:prstGeom>
          <a:noFill/>
          <a:ln w="50800">
            <a:solidFill>
              <a:srgbClr val="FF0000"/>
            </a:solidFill>
            <a:round/>
            <a:headEnd/>
            <a:tailEnd/>
          </a:ln>
          <a:effectLst/>
        </p:spPr>
        <p:txBody>
          <a:bodyPr wrap="none" anchor="ctr"/>
          <a:lstStyle/>
          <a:p>
            <a:endParaRPr lang="cs-CZ"/>
          </a:p>
        </p:txBody>
      </p:sp>
      <p:sp>
        <p:nvSpPr>
          <p:cNvPr id="391182" name="Line 14"/>
          <p:cNvSpPr>
            <a:spLocks noChangeShapeType="1"/>
          </p:cNvSpPr>
          <p:nvPr/>
        </p:nvSpPr>
        <p:spPr bwMode="auto">
          <a:xfrm flipH="1">
            <a:off x="1238250" y="4514850"/>
            <a:ext cx="6334125" cy="0"/>
          </a:xfrm>
          <a:prstGeom prst="line">
            <a:avLst/>
          </a:prstGeom>
          <a:noFill/>
          <a:ln w="50800">
            <a:solidFill>
              <a:schemeClr val="tx1"/>
            </a:solidFill>
            <a:round/>
            <a:headEnd/>
            <a:tailEnd/>
          </a:ln>
          <a:effectLst/>
        </p:spPr>
        <p:txBody>
          <a:bodyPr wrap="none" anchor="ctr"/>
          <a:lstStyle/>
          <a:p>
            <a:endParaRPr lang="cs-CZ"/>
          </a:p>
        </p:txBody>
      </p:sp>
    </p:spTree>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číslo snímku 4"/>
          <p:cNvSpPr>
            <a:spLocks noGrp="1"/>
          </p:cNvSpPr>
          <p:nvPr>
            <p:ph type="sldNum" sz="quarter" idx="12"/>
          </p:nvPr>
        </p:nvSpPr>
        <p:spPr/>
        <p:txBody>
          <a:bodyPr/>
          <a:lstStyle/>
          <a:p>
            <a:fld id="{AB3FB6E5-1F64-4FAD-AC62-C253E37668E8}" type="slidenum">
              <a:rPr lang="en-GB"/>
              <a:pPr/>
              <a:t>61</a:t>
            </a:fld>
            <a:endParaRPr lang="en-GB"/>
          </a:p>
        </p:txBody>
      </p:sp>
      <p:sp>
        <p:nvSpPr>
          <p:cNvPr id="393218" name="Rectangle 2"/>
          <p:cNvSpPr>
            <a:spLocks noChangeArrowheads="1"/>
          </p:cNvSpPr>
          <p:nvPr/>
        </p:nvSpPr>
        <p:spPr bwMode="auto">
          <a:xfrm>
            <a:off x="4811713" y="1758950"/>
            <a:ext cx="3117850" cy="998538"/>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Type II error:</a:t>
            </a:r>
          </a:p>
          <a:p>
            <a:pPr defTabSz="2360613"/>
            <a:r>
              <a:rPr lang="en-US" sz="1800" b="1">
                <a:latin typeface="Arial" charset="0"/>
              </a:rPr>
              <a:t>Probability of concluding</a:t>
            </a:r>
          </a:p>
          <a:p>
            <a:pPr defTabSz="2360613"/>
            <a:r>
              <a:rPr lang="en-US" sz="1800" b="1">
                <a:latin typeface="Arial" charset="0"/>
              </a:rPr>
              <a:t>that nothing has changed</a:t>
            </a:r>
          </a:p>
        </p:txBody>
      </p:sp>
      <p:sp>
        <p:nvSpPr>
          <p:cNvPr id="393219" name="Line 3"/>
          <p:cNvSpPr>
            <a:spLocks noChangeShapeType="1"/>
          </p:cNvSpPr>
          <p:nvPr/>
        </p:nvSpPr>
        <p:spPr bwMode="auto">
          <a:xfrm>
            <a:off x="4557713" y="2374900"/>
            <a:ext cx="0" cy="3516313"/>
          </a:xfrm>
          <a:prstGeom prst="line">
            <a:avLst/>
          </a:prstGeom>
          <a:noFill/>
          <a:ln w="50800">
            <a:solidFill>
              <a:schemeClr val="tx1"/>
            </a:solidFill>
            <a:round/>
            <a:headEnd/>
            <a:tailEnd/>
          </a:ln>
          <a:effectLst/>
        </p:spPr>
        <p:txBody>
          <a:bodyPr wrap="none" anchor="ctr"/>
          <a:lstStyle/>
          <a:p>
            <a:endParaRPr lang="cs-CZ"/>
          </a:p>
        </p:txBody>
      </p:sp>
      <p:sp>
        <p:nvSpPr>
          <p:cNvPr id="393220" name="Freeform 4"/>
          <p:cNvSpPr>
            <a:spLocks/>
          </p:cNvSpPr>
          <p:nvPr/>
        </p:nvSpPr>
        <p:spPr bwMode="auto">
          <a:xfrm>
            <a:off x="3449638" y="3379788"/>
            <a:ext cx="1095375" cy="2451100"/>
          </a:xfrm>
          <a:custGeom>
            <a:avLst/>
            <a:gdLst/>
            <a:ahLst/>
            <a:cxnLst>
              <a:cxn ang="0">
                <a:pos x="689" y="1543"/>
              </a:cxn>
              <a:cxn ang="0">
                <a:pos x="654" y="1412"/>
              </a:cxn>
              <a:cxn ang="0">
                <a:pos x="608" y="1318"/>
              </a:cxn>
              <a:cxn ang="0">
                <a:pos x="528" y="1209"/>
              </a:cxn>
              <a:cxn ang="0">
                <a:pos x="416" y="1083"/>
              </a:cxn>
              <a:cxn ang="0">
                <a:pos x="335" y="1002"/>
              </a:cxn>
              <a:cxn ang="0">
                <a:pos x="218" y="890"/>
              </a:cxn>
              <a:cxn ang="0">
                <a:pos x="104" y="760"/>
              </a:cxn>
              <a:cxn ang="0">
                <a:pos x="58" y="702"/>
              </a:cxn>
              <a:cxn ang="0">
                <a:pos x="18" y="590"/>
              </a:cxn>
              <a:cxn ang="0">
                <a:pos x="0" y="481"/>
              </a:cxn>
              <a:cxn ang="0">
                <a:pos x="10" y="386"/>
              </a:cxn>
              <a:cxn ang="0">
                <a:pos x="52" y="285"/>
              </a:cxn>
              <a:cxn ang="0">
                <a:pos x="108" y="191"/>
              </a:cxn>
              <a:cxn ang="0">
                <a:pos x="207" y="86"/>
              </a:cxn>
              <a:cxn ang="0">
                <a:pos x="299" y="2"/>
              </a:cxn>
              <a:cxn ang="0">
                <a:pos x="417" y="1"/>
              </a:cxn>
              <a:cxn ang="0">
                <a:pos x="507" y="0"/>
              </a:cxn>
              <a:cxn ang="0">
                <a:pos x="576" y="0"/>
              </a:cxn>
              <a:cxn ang="0">
                <a:pos x="628" y="2"/>
              </a:cxn>
              <a:cxn ang="0">
                <a:pos x="683" y="2"/>
              </a:cxn>
              <a:cxn ang="0">
                <a:pos x="689" y="1543"/>
              </a:cxn>
            </a:cxnLst>
            <a:rect l="0" t="0" r="r" b="b"/>
            <a:pathLst>
              <a:path w="690" h="1544">
                <a:moveTo>
                  <a:pt x="689" y="1543"/>
                </a:moveTo>
                <a:lnTo>
                  <a:pt x="654" y="1412"/>
                </a:lnTo>
                <a:lnTo>
                  <a:pt x="608" y="1318"/>
                </a:lnTo>
                <a:lnTo>
                  <a:pt x="528" y="1209"/>
                </a:lnTo>
                <a:lnTo>
                  <a:pt x="416" y="1083"/>
                </a:lnTo>
                <a:lnTo>
                  <a:pt x="335" y="1002"/>
                </a:lnTo>
                <a:lnTo>
                  <a:pt x="218" y="890"/>
                </a:lnTo>
                <a:lnTo>
                  <a:pt x="104" y="760"/>
                </a:lnTo>
                <a:lnTo>
                  <a:pt x="58" y="702"/>
                </a:lnTo>
                <a:lnTo>
                  <a:pt x="18" y="590"/>
                </a:lnTo>
                <a:lnTo>
                  <a:pt x="0" y="481"/>
                </a:lnTo>
                <a:lnTo>
                  <a:pt x="10" y="386"/>
                </a:lnTo>
                <a:lnTo>
                  <a:pt x="52" y="285"/>
                </a:lnTo>
                <a:lnTo>
                  <a:pt x="108" y="191"/>
                </a:lnTo>
                <a:lnTo>
                  <a:pt x="207" y="86"/>
                </a:lnTo>
                <a:lnTo>
                  <a:pt x="299" y="2"/>
                </a:lnTo>
                <a:lnTo>
                  <a:pt x="417" y="1"/>
                </a:lnTo>
                <a:lnTo>
                  <a:pt x="507" y="0"/>
                </a:lnTo>
                <a:lnTo>
                  <a:pt x="576" y="0"/>
                </a:lnTo>
                <a:lnTo>
                  <a:pt x="628" y="2"/>
                </a:lnTo>
                <a:lnTo>
                  <a:pt x="683" y="2"/>
                </a:lnTo>
                <a:lnTo>
                  <a:pt x="689" y="1543"/>
                </a:lnTo>
              </a:path>
            </a:pathLst>
          </a:custGeom>
          <a:solidFill>
            <a:srgbClr val="008000"/>
          </a:solidFill>
          <a:ln w="12700" cap="rnd" cmpd="sng">
            <a:noFill/>
            <a:prstDash val="solid"/>
            <a:round/>
            <a:headEnd type="none" w="med" len="med"/>
            <a:tailEnd type="none" w="med" len="med"/>
          </a:ln>
          <a:effectLst/>
        </p:spPr>
        <p:txBody>
          <a:bodyPr/>
          <a:lstStyle/>
          <a:p>
            <a:endParaRPr lang="cs-CZ"/>
          </a:p>
        </p:txBody>
      </p:sp>
      <p:sp>
        <p:nvSpPr>
          <p:cNvPr id="393221" name="Freeform 5"/>
          <p:cNvSpPr>
            <a:spLocks/>
          </p:cNvSpPr>
          <p:nvPr/>
        </p:nvSpPr>
        <p:spPr bwMode="auto">
          <a:xfrm>
            <a:off x="3452813" y="2478088"/>
            <a:ext cx="1084262" cy="3321050"/>
          </a:xfrm>
          <a:custGeom>
            <a:avLst/>
            <a:gdLst/>
            <a:ahLst/>
            <a:cxnLst>
              <a:cxn ang="0">
                <a:pos x="682" y="2091"/>
              </a:cxn>
              <a:cxn ang="0">
                <a:pos x="657" y="1985"/>
              </a:cxn>
              <a:cxn ang="0">
                <a:pos x="607" y="1881"/>
              </a:cxn>
              <a:cxn ang="0">
                <a:pos x="530" y="1777"/>
              </a:cxn>
              <a:cxn ang="0">
                <a:pos x="443" y="1679"/>
              </a:cxn>
              <a:cxn ang="0">
                <a:pos x="339" y="1568"/>
              </a:cxn>
              <a:cxn ang="0">
                <a:pos x="232" y="1466"/>
              </a:cxn>
              <a:cxn ang="0">
                <a:pos x="131" y="1358"/>
              </a:cxn>
              <a:cxn ang="0">
                <a:pos x="54" y="1256"/>
              </a:cxn>
              <a:cxn ang="0">
                <a:pos x="10" y="1152"/>
              </a:cxn>
              <a:cxn ang="0">
                <a:pos x="0" y="1048"/>
              </a:cxn>
              <a:cxn ang="0">
                <a:pos x="10" y="937"/>
              </a:cxn>
              <a:cxn ang="0">
                <a:pos x="54" y="836"/>
              </a:cxn>
              <a:cxn ang="0">
                <a:pos x="131" y="731"/>
              </a:cxn>
              <a:cxn ang="0">
                <a:pos x="232" y="630"/>
              </a:cxn>
              <a:cxn ang="0">
                <a:pos x="342" y="525"/>
              </a:cxn>
              <a:cxn ang="0">
                <a:pos x="442" y="414"/>
              </a:cxn>
              <a:cxn ang="0">
                <a:pos x="528" y="317"/>
              </a:cxn>
              <a:cxn ang="0">
                <a:pos x="605" y="208"/>
              </a:cxn>
              <a:cxn ang="0">
                <a:pos x="655" y="104"/>
              </a:cxn>
              <a:cxn ang="0">
                <a:pos x="682" y="0"/>
              </a:cxn>
            </a:cxnLst>
            <a:rect l="0" t="0" r="r" b="b"/>
            <a:pathLst>
              <a:path w="683" h="2092">
                <a:moveTo>
                  <a:pt x="682" y="2091"/>
                </a:moveTo>
                <a:lnTo>
                  <a:pt x="657" y="1985"/>
                </a:lnTo>
                <a:lnTo>
                  <a:pt x="607" y="1881"/>
                </a:lnTo>
                <a:lnTo>
                  <a:pt x="530" y="1777"/>
                </a:lnTo>
                <a:lnTo>
                  <a:pt x="443" y="1679"/>
                </a:lnTo>
                <a:lnTo>
                  <a:pt x="339" y="1568"/>
                </a:lnTo>
                <a:lnTo>
                  <a:pt x="232" y="1466"/>
                </a:lnTo>
                <a:lnTo>
                  <a:pt x="131" y="1358"/>
                </a:lnTo>
                <a:lnTo>
                  <a:pt x="54" y="1256"/>
                </a:lnTo>
                <a:lnTo>
                  <a:pt x="10" y="1152"/>
                </a:lnTo>
                <a:lnTo>
                  <a:pt x="0" y="1048"/>
                </a:lnTo>
                <a:lnTo>
                  <a:pt x="10" y="937"/>
                </a:lnTo>
                <a:lnTo>
                  <a:pt x="54" y="836"/>
                </a:lnTo>
                <a:lnTo>
                  <a:pt x="131" y="731"/>
                </a:lnTo>
                <a:lnTo>
                  <a:pt x="232" y="630"/>
                </a:lnTo>
                <a:lnTo>
                  <a:pt x="342" y="525"/>
                </a:lnTo>
                <a:lnTo>
                  <a:pt x="442" y="414"/>
                </a:lnTo>
                <a:lnTo>
                  <a:pt x="528" y="317"/>
                </a:lnTo>
                <a:lnTo>
                  <a:pt x="605" y="208"/>
                </a:lnTo>
                <a:lnTo>
                  <a:pt x="655" y="104"/>
                </a:lnTo>
                <a:lnTo>
                  <a:pt x="682" y="0"/>
                </a:lnTo>
              </a:path>
            </a:pathLst>
          </a:custGeom>
          <a:noFill/>
          <a:ln w="76200" cap="rnd" cmpd="sng">
            <a:solidFill>
              <a:srgbClr val="FF0000"/>
            </a:solidFill>
            <a:prstDash val="sysDot"/>
            <a:round/>
            <a:headEnd type="none" w="med" len="med"/>
            <a:tailEnd type="none" w="med" len="med"/>
          </a:ln>
          <a:effectLst/>
        </p:spPr>
        <p:txBody>
          <a:bodyPr/>
          <a:lstStyle/>
          <a:p>
            <a:endParaRPr lang="cs-CZ"/>
          </a:p>
        </p:txBody>
      </p:sp>
      <p:sp>
        <p:nvSpPr>
          <p:cNvPr id="393222" name="Rectangle 6"/>
          <p:cNvSpPr>
            <a:spLocks noGrp="1" noChangeArrowheads="1"/>
          </p:cNvSpPr>
          <p:nvPr>
            <p:ph type="title"/>
          </p:nvPr>
        </p:nvSpPr>
        <p:spPr>
          <a:xfrm>
            <a:off x="685800" y="609600"/>
            <a:ext cx="7077075" cy="1143000"/>
          </a:xfrm>
          <a:noFill/>
          <a:ln/>
        </p:spPr>
        <p:txBody>
          <a:bodyPr lIns="90488" tIns="44450" rIns="90488" bIns="44450"/>
          <a:lstStyle/>
          <a:p>
            <a:pPr algn="l" defTabSz="762000"/>
            <a:r>
              <a:rPr lang="en-US" b="1" i="1">
                <a:solidFill>
                  <a:schemeClr val="tx1"/>
                </a:solidFill>
                <a:effectLst>
                  <a:outerShdw blurRad="38100" dist="38100" dir="2700000" algn="tl">
                    <a:srgbClr val="C0C0C0"/>
                  </a:outerShdw>
                </a:effectLst>
              </a:rPr>
              <a:t>Control Limits and Errors</a:t>
            </a:r>
          </a:p>
        </p:txBody>
      </p:sp>
      <p:sp>
        <p:nvSpPr>
          <p:cNvPr id="393223" name="Rectangle 7"/>
          <p:cNvSpPr>
            <a:spLocks noChangeArrowheads="1"/>
          </p:cNvSpPr>
          <p:nvPr/>
        </p:nvSpPr>
        <p:spPr bwMode="auto">
          <a:xfrm>
            <a:off x="7443788" y="3148013"/>
            <a:ext cx="9112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UCL</a:t>
            </a:r>
          </a:p>
        </p:txBody>
      </p:sp>
      <p:sp>
        <p:nvSpPr>
          <p:cNvPr id="393224" name="Rectangle 8"/>
          <p:cNvSpPr>
            <a:spLocks noChangeArrowheads="1"/>
          </p:cNvSpPr>
          <p:nvPr/>
        </p:nvSpPr>
        <p:spPr bwMode="auto">
          <a:xfrm>
            <a:off x="5805488" y="3781425"/>
            <a:ext cx="2219325" cy="777875"/>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Shift in process </a:t>
            </a:r>
          </a:p>
          <a:p>
            <a:pPr defTabSz="4184650"/>
            <a:r>
              <a:rPr lang="en-US" sz="1800" b="1">
                <a:latin typeface="Arial" charset="0"/>
              </a:rPr>
              <a:t>average</a:t>
            </a:r>
          </a:p>
        </p:txBody>
      </p:sp>
      <p:sp>
        <p:nvSpPr>
          <p:cNvPr id="393225" name="Freeform 9"/>
          <p:cNvSpPr>
            <a:spLocks/>
          </p:cNvSpPr>
          <p:nvPr/>
        </p:nvSpPr>
        <p:spPr bwMode="auto">
          <a:xfrm>
            <a:off x="5781675" y="4124325"/>
            <a:ext cx="171450" cy="390525"/>
          </a:xfrm>
          <a:custGeom>
            <a:avLst/>
            <a:gdLst/>
            <a:ahLst/>
            <a:cxnLst>
              <a:cxn ang="0">
                <a:pos x="0" y="0"/>
              </a:cxn>
              <a:cxn ang="0">
                <a:pos x="23" y="3"/>
              </a:cxn>
              <a:cxn ang="0">
                <a:pos x="39" y="12"/>
              </a:cxn>
              <a:cxn ang="0">
                <a:pos x="51" y="25"/>
              </a:cxn>
              <a:cxn ang="0">
                <a:pos x="51" y="43"/>
              </a:cxn>
              <a:cxn ang="0">
                <a:pos x="51" y="86"/>
              </a:cxn>
              <a:cxn ang="0">
                <a:pos x="55" y="102"/>
              </a:cxn>
              <a:cxn ang="0">
                <a:pos x="67" y="115"/>
              </a:cxn>
              <a:cxn ang="0">
                <a:pos x="83" y="124"/>
              </a:cxn>
              <a:cxn ang="0">
                <a:pos x="107" y="124"/>
              </a:cxn>
              <a:cxn ang="0">
                <a:pos x="83" y="129"/>
              </a:cxn>
              <a:cxn ang="0">
                <a:pos x="67" y="136"/>
              </a:cxn>
              <a:cxn ang="0">
                <a:pos x="55" y="151"/>
              </a:cxn>
              <a:cxn ang="0">
                <a:pos x="51" y="167"/>
              </a:cxn>
              <a:cxn ang="0">
                <a:pos x="51" y="201"/>
              </a:cxn>
              <a:cxn ang="0">
                <a:pos x="51" y="219"/>
              </a:cxn>
              <a:cxn ang="0">
                <a:pos x="39" y="232"/>
              </a:cxn>
              <a:cxn ang="0">
                <a:pos x="23" y="241"/>
              </a:cxn>
              <a:cxn ang="0">
                <a:pos x="0" y="245"/>
              </a:cxn>
            </a:cxnLst>
            <a:rect l="0" t="0" r="r" b="b"/>
            <a:pathLst>
              <a:path w="108" h="246">
                <a:moveTo>
                  <a:pt x="0" y="0"/>
                </a:moveTo>
                <a:lnTo>
                  <a:pt x="23" y="3"/>
                </a:lnTo>
                <a:lnTo>
                  <a:pt x="39" y="12"/>
                </a:lnTo>
                <a:lnTo>
                  <a:pt x="51" y="25"/>
                </a:lnTo>
                <a:lnTo>
                  <a:pt x="51" y="43"/>
                </a:lnTo>
                <a:lnTo>
                  <a:pt x="51" y="86"/>
                </a:lnTo>
                <a:lnTo>
                  <a:pt x="55" y="102"/>
                </a:lnTo>
                <a:lnTo>
                  <a:pt x="67" y="115"/>
                </a:lnTo>
                <a:lnTo>
                  <a:pt x="83" y="124"/>
                </a:lnTo>
                <a:lnTo>
                  <a:pt x="107" y="124"/>
                </a:lnTo>
                <a:lnTo>
                  <a:pt x="83" y="129"/>
                </a:lnTo>
                <a:lnTo>
                  <a:pt x="67" y="136"/>
                </a:lnTo>
                <a:lnTo>
                  <a:pt x="55" y="151"/>
                </a:lnTo>
                <a:lnTo>
                  <a:pt x="51" y="167"/>
                </a:lnTo>
                <a:lnTo>
                  <a:pt x="51" y="201"/>
                </a:lnTo>
                <a:lnTo>
                  <a:pt x="51" y="219"/>
                </a:lnTo>
                <a:lnTo>
                  <a:pt x="39" y="232"/>
                </a:lnTo>
                <a:lnTo>
                  <a:pt x="23" y="241"/>
                </a:lnTo>
                <a:lnTo>
                  <a:pt x="0" y="245"/>
                </a:lnTo>
              </a:path>
            </a:pathLst>
          </a:custGeom>
          <a:noFill/>
          <a:ln w="50800" cap="rnd" cmpd="sng">
            <a:solidFill>
              <a:schemeClr val="tx1"/>
            </a:solidFill>
            <a:prstDash val="solid"/>
            <a:round/>
            <a:headEnd type="none" w="med" len="med"/>
            <a:tailEnd type="none" w="med" len="med"/>
          </a:ln>
          <a:effectLst/>
        </p:spPr>
        <p:txBody>
          <a:bodyPr/>
          <a:lstStyle/>
          <a:p>
            <a:endParaRPr lang="cs-CZ"/>
          </a:p>
        </p:txBody>
      </p:sp>
      <p:sp>
        <p:nvSpPr>
          <p:cNvPr id="393226" name="Rectangle 10"/>
          <p:cNvSpPr>
            <a:spLocks noChangeArrowheads="1"/>
          </p:cNvSpPr>
          <p:nvPr/>
        </p:nvSpPr>
        <p:spPr bwMode="auto">
          <a:xfrm>
            <a:off x="7443788" y="5402263"/>
            <a:ext cx="8858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LCL</a:t>
            </a:r>
          </a:p>
        </p:txBody>
      </p:sp>
      <p:sp>
        <p:nvSpPr>
          <p:cNvPr id="393227" name="Rectangle 11"/>
          <p:cNvSpPr>
            <a:spLocks noChangeArrowheads="1"/>
          </p:cNvSpPr>
          <p:nvPr/>
        </p:nvSpPr>
        <p:spPr bwMode="auto">
          <a:xfrm>
            <a:off x="7443788" y="4122738"/>
            <a:ext cx="1225550" cy="723900"/>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Process</a:t>
            </a:r>
          </a:p>
          <a:p>
            <a:pPr defTabSz="2360613"/>
            <a:r>
              <a:rPr lang="en-US" sz="1800" b="1">
                <a:latin typeface="Arial" charset="0"/>
              </a:rPr>
              <a:t>average</a:t>
            </a:r>
          </a:p>
        </p:txBody>
      </p:sp>
      <p:sp>
        <p:nvSpPr>
          <p:cNvPr id="393228" name="Line 12"/>
          <p:cNvSpPr>
            <a:spLocks noChangeShapeType="1"/>
          </p:cNvSpPr>
          <p:nvPr/>
        </p:nvSpPr>
        <p:spPr bwMode="auto">
          <a:xfrm flipH="1">
            <a:off x="3430588" y="4135438"/>
            <a:ext cx="2292350" cy="0"/>
          </a:xfrm>
          <a:prstGeom prst="line">
            <a:avLst/>
          </a:prstGeom>
          <a:noFill/>
          <a:ln w="50800">
            <a:solidFill>
              <a:srgbClr val="FF0000"/>
            </a:solidFill>
            <a:round/>
            <a:headEnd/>
            <a:tailEnd/>
          </a:ln>
          <a:effectLst/>
        </p:spPr>
        <p:txBody>
          <a:bodyPr wrap="none" anchor="ctr"/>
          <a:lstStyle/>
          <a:p>
            <a:endParaRPr lang="cs-CZ"/>
          </a:p>
        </p:txBody>
      </p:sp>
      <p:sp>
        <p:nvSpPr>
          <p:cNvPr id="393229" name="Line 13"/>
          <p:cNvSpPr>
            <a:spLocks noChangeShapeType="1"/>
          </p:cNvSpPr>
          <p:nvPr/>
        </p:nvSpPr>
        <p:spPr bwMode="auto">
          <a:xfrm>
            <a:off x="1239838" y="3386138"/>
            <a:ext cx="6302375" cy="0"/>
          </a:xfrm>
          <a:prstGeom prst="line">
            <a:avLst/>
          </a:prstGeom>
          <a:noFill/>
          <a:ln w="50800">
            <a:solidFill>
              <a:srgbClr val="FF0000"/>
            </a:solidFill>
            <a:round/>
            <a:headEnd/>
            <a:tailEnd/>
          </a:ln>
          <a:effectLst/>
        </p:spPr>
        <p:txBody>
          <a:bodyPr wrap="none" anchor="ctr"/>
          <a:lstStyle/>
          <a:p>
            <a:endParaRPr lang="cs-CZ"/>
          </a:p>
        </p:txBody>
      </p:sp>
      <p:sp>
        <p:nvSpPr>
          <p:cNvPr id="393230" name="Line 14"/>
          <p:cNvSpPr>
            <a:spLocks noChangeShapeType="1"/>
          </p:cNvSpPr>
          <p:nvPr/>
        </p:nvSpPr>
        <p:spPr bwMode="auto">
          <a:xfrm>
            <a:off x="1239838" y="5645150"/>
            <a:ext cx="6302375" cy="0"/>
          </a:xfrm>
          <a:prstGeom prst="line">
            <a:avLst/>
          </a:prstGeom>
          <a:noFill/>
          <a:ln w="50800">
            <a:solidFill>
              <a:srgbClr val="FF0000"/>
            </a:solidFill>
            <a:round/>
            <a:headEnd/>
            <a:tailEnd/>
          </a:ln>
          <a:effectLst/>
        </p:spPr>
        <p:txBody>
          <a:bodyPr wrap="none" anchor="ctr"/>
          <a:lstStyle/>
          <a:p>
            <a:endParaRPr lang="cs-CZ"/>
          </a:p>
        </p:txBody>
      </p:sp>
      <p:sp>
        <p:nvSpPr>
          <p:cNvPr id="393231" name="Line 15"/>
          <p:cNvSpPr>
            <a:spLocks noChangeShapeType="1"/>
          </p:cNvSpPr>
          <p:nvPr/>
        </p:nvSpPr>
        <p:spPr bwMode="auto">
          <a:xfrm flipH="1">
            <a:off x="1238250" y="4514850"/>
            <a:ext cx="6334125" cy="0"/>
          </a:xfrm>
          <a:prstGeom prst="line">
            <a:avLst/>
          </a:prstGeom>
          <a:noFill/>
          <a:ln w="50800">
            <a:solidFill>
              <a:schemeClr val="tx1"/>
            </a:solidFill>
            <a:round/>
            <a:headEnd/>
            <a:tailEnd/>
          </a:ln>
          <a:effectLst/>
        </p:spPr>
        <p:txBody>
          <a:bodyPr wrap="none" anchor="ctr"/>
          <a:lstStyle/>
          <a:p>
            <a:endParaRPr lang="cs-CZ"/>
          </a:p>
        </p:txBody>
      </p:sp>
      <p:sp>
        <p:nvSpPr>
          <p:cNvPr id="393232" name="Line 16"/>
          <p:cNvSpPr>
            <a:spLocks noChangeShapeType="1"/>
          </p:cNvSpPr>
          <p:nvPr/>
        </p:nvSpPr>
        <p:spPr bwMode="auto">
          <a:xfrm flipH="1">
            <a:off x="4529138" y="2746375"/>
            <a:ext cx="971550" cy="922338"/>
          </a:xfrm>
          <a:prstGeom prst="line">
            <a:avLst/>
          </a:prstGeom>
          <a:noFill/>
          <a:ln w="50800">
            <a:solidFill>
              <a:schemeClr val="tx1"/>
            </a:solidFill>
            <a:round/>
            <a:headEnd/>
            <a:tailEnd/>
          </a:ln>
          <a:effectLst/>
        </p:spPr>
        <p:txBody>
          <a:bodyPr wrap="none" anchor="ctr"/>
          <a:lstStyle/>
          <a:p>
            <a:endParaRPr lang="cs-CZ"/>
          </a:p>
        </p:txBody>
      </p:sp>
      <p:sp>
        <p:nvSpPr>
          <p:cNvPr id="393233" name="Rectangle 17"/>
          <p:cNvSpPr>
            <a:spLocks noChangeArrowheads="1"/>
          </p:cNvSpPr>
          <p:nvPr/>
        </p:nvSpPr>
        <p:spPr bwMode="auto">
          <a:xfrm>
            <a:off x="5060950" y="5911850"/>
            <a:ext cx="2813050" cy="406400"/>
          </a:xfrm>
          <a:prstGeom prst="rect">
            <a:avLst/>
          </a:prstGeom>
          <a:noFill/>
          <a:ln w="12700">
            <a:noFill/>
            <a:miter lim="800000"/>
            <a:headEnd/>
            <a:tailEnd/>
          </a:ln>
          <a:effectLst/>
        </p:spPr>
        <p:txBody>
          <a:bodyPr wrap="none" lIns="90488" tIns="44450" rIns="90488" bIns="44450">
            <a:spAutoFit/>
          </a:bodyPr>
          <a:lstStyle/>
          <a:p>
            <a:pPr defTabSz="762000"/>
            <a:r>
              <a:rPr lang="en-US" sz="2000" b="1">
                <a:latin typeface="Arial" charset="0"/>
              </a:rPr>
              <a:t>(a) Three-sigma limits</a:t>
            </a:r>
          </a:p>
        </p:txBody>
      </p:sp>
    </p:spTree>
  </p:cSld>
  <p:clrMapOvr>
    <a:masterClrMapping/>
  </p:clrMapOvr>
  <p:transition spd="slow">
    <p:spli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číslo snímku 4"/>
          <p:cNvSpPr>
            <a:spLocks noGrp="1"/>
          </p:cNvSpPr>
          <p:nvPr>
            <p:ph type="sldNum" sz="quarter" idx="12"/>
          </p:nvPr>
        </p:nvSpPr>
        <p:spPr/>
        <p:txBody>
          <a:bodyPr/>
          <a:lstStyle/>
          <a:p>
            <a:fld id="{9E436E62-416D-4E62-846E-E5CC35ED0C8D}" type="slidenum">
              <a:rPr lang="en-GB"/>
              <a:pPr/>
              <a:t>62</a:t>
            </a:fld>
            <a:endParaRPr lang="en-GB"/>
          </a:p>
        </p:txBody>
      </p:sp>
      <p:sp>
        <p:nvSpPr>
          <p:cNvPr id="395266" name="Rectangle 2"/>
          <p:cNvSpPr>
            <a:spLocks noChangeArrowheads="1"/>
          </p:cNvSpPr>
          <p:nvPr/>
        </p:nvSpPr>
        <p:spPr bwMode="auto">
          <a:xfrm>
            <a:off x="4811713" y="1758950"/>
            <a:ext cx="3117850" cy="998538"/>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Type II error:</a:t>
            </a:r>
          </a:p>
          <a:p>
            <a:pPr defTabSz="2360613"/>
            <a:r>
              <a:rPr lang="en-US" sz="1800" b="1">
                <a:latin typeface="Arial" charset="0"/>
              </a:rPr>
              <a:t>Probability of concluding</a:t>
            </a:r>
          </a:p>
          <a:p>
            <a:pPr defTabSz="2360613"/>
            <a:r>
              <a:rPr lang="en-US" sz="1800" b="1">
                <a:latin typeface="Arial" charset="0"/>
              </a:rPr>
              <a:t>that nothing has changed</a:t>
            </a:r>
          </a:p>
        </p:txBody>
      </p:sp>
      <p:sp>
        <p:nvSpPr>
          <p:cNvPr id="395267" name="Freeform 3"/>
          <p:cNvSpPr>
            <a:spLocks/>
          </p:cNvSpPr>
          <p:nvPr/>
        </p:nvSpPr>
        <p:spPr bwMode="auto">
          <a:xfrm>
            <a:off x="3449638" y="3763963"/>
            <a:ext cx="1100137" cy="2066925"/>
          </a:xfrm>
          <a:custGeom>
            <a:avLst/>
            <a:gdLst/>
            <a:ahLst/>
            <a:cxnLst>
              <a:cxn ang="0">
                <a:pos x="688" y="1301"/>
              </a:cxn>
              <a:cxn ang="0">
                <a:pos x="654" y="1170"/>
              </a:cxn>
              <a:cxn ang="0">
                <a:pos x="608" y="1076"/>
              </a:cxn>
              <a:cxn ang="0">
                <a:pos x="528" y="967"/>
              </a:cxn>
              <a:cxn ang="0">
                <a:pos x="415" y="840"/>
              </a:cxn>
              <a:cxn ang="0">
                <a:pos x="335" y="760"/>
              </a:cxn>
              <a:cxn ang="0">
                <a:pos x="218" y="648"/>
              </a:cxn>
              <a:cxn ang="0">
                <a:pos x="104" y="517"/>
              </a:cxn>
              <a:cxn ang="0">
                <a:pos x="58" y="460"/>
              </a:cxn>
              <a:cxn ang="0">
                <a:pos x="18" y="347"/>
              </a:cxn>
              <a:cxn ang="0">
                <a:pos x="0" y="239"/>
              </a:cxn>
              <a:cxn ang="0">
                <a:pos x="10" y="143"/>
              </a:cxn>
              <a:cxn ang="0">
                <a:pos x="52" y="43"/>
              </a:cxn>
              <a:cxn ang="0">
                <a:pos x="80" y="5"/>
              </a:cxn>
              <a:cxn ang="0">
                <a:pos x="176" y="3"/>
              </a:cxn>
              <a:cxn ang="0">
                <a:pos x="299" y="7"/>
              </a:cxn>
              <a:cxn ang="0">
                <a:pos x="424" y="7"/>
              </a:cxn>
              <a:cxn ang="0">
                <a:pos x="516" y="1"/>
              </a:cxn>
              <a:cxn ang="0">
                <a:pos x="585" y="0"/>
              </a:cxn>
              <a:cxn ang="0">
                <a:pos x="641" y="3"/>
              </a:cxn>
              <a:cxn ang="0">
                <a:pos x="692" y="2"/>
              </a:cxn>
              <a:cxn ang="0">
                <a:pos x="688" y="1301"/>
              </a:cxn>
            </a:cxnLst>
            <a:rect l="0" t="0" r="r" b="b"/>
            <a:pathLst>
              <a:path w="693" h="1302">
                <a:moveTo>
                  <a:pt x="688" y="1301"/>
                </a:moveTo>
                <a:lnTo>
                  <a:pt x="654" y="1170"/>
                </a:lnTo>
                <a:lnTo>
                  <a:pt x="608" y="1076"/>
                </a:lnTo>
                <a:lnTo>
                  <a:pt x="528" y="967"/>
                </a:lnTo>
                <a:lnTo>
                  <a:pt x="415" y="840"/>
                </a:lnTo>
                <a:lnTo>
                  <a:pt x="335" y="760"/>
                </a:lnTo>
                <a:lnTo>
                  <a:pt x="218" y="648"/>
                </a:lnTo>
                <a:lnTo>
                  <a:pt x="104" y="517"/>
                </a:lnTo>
                <a:lnTo>
                  <a:pt x="58" y="460"/>
                </a:lnTo>
                <a:lnTo>
                  <a:pt x="18" y="347"/>
                </a:lnTo>
                <a:lnTo>
                  <a:pt x="0" y="239"/>
                </a:lnTo>
                <a:lnTo>
                  <a:pt x="10" y="143"/>
                </a:lnTo>
                <a:lnTo>
                  <a:pt x="52" y="43"/>
                </a:lnTo>
                <a:lnTo>
                  <a:pt x="80" y="5"/>
                </a:lnTo>
                <a:lnTo>
                  <a:pt x="176" y="3"/>
                </a:lnTo>
                <a:lnTo>
                  <a:pt x="299" y="7"/>
                </a:lnTo>
                <a:lnTo>
                  <a:pt x="424" y="7"/>
                </a:lnTo>
                <a:lnTo>
                  <a:pt x="516" y="1"/>
                </a:lnTo>
                <a:lnTo>
                  <a:pt x="585" y="0"/>
                </a:lnTo>
                <a:lnTo>
                  <a:pt x="641" y="3"/>
                </a:lnTo>
                <a:lnTo>
                  <a:pt x="692" y="2"/>
                </a:lnTo>
                <a:lnTo>
                  <a:pt x="688" y="1301"/>
                </a:lnTo>
              </a:path>
            </a:pathLst>
          </a:custGeom>
          <a:solidFill>
            <a:srgbClr val="008000"/>
          </a:solidFill>
          <a:ln w="12700" cap="rnd" cmpd="sng">
            <a:noFill/>
            <a:prstDash val="solid"/>
            <a:round/>
            <a:headEnd type="none" w="med" len="med"/>
            <a:tailEnd type="none" w="med" len="med"/>
          </a:ln>
          <a:effectLst/>
        </p:spPr>
        <p:txBody>
          <a:bodyPr/>
          <a:lstStyle/>
          <a:p>
            <a:endParaRPr lang="cs-CZ"/>
          </a:p>
        </p:txBody>
      </p:sp>
      <p:sp>
        <p:nvSpPr>
          <p:cNvPr id="395268" name="Rectangle 4"/>
          <p:cNvSpPr>
            <a:spLocks noGrp="1" noChangeArrowheads="1"/>
          </p:cNvSpPr>
          <p:nvPr>
            <p:ph type="title"/>
          </p:nvPr>
        </p:nvSpPr>
        <p:spPr>
          <a:xfrm>
            <a:off x="685800" y="609600"/>
            <a:ext cx="7077075" cy="1143000"/>
          </a:xfrm>
          <a:noFill/>
          <a:ln/>
        </p:spPr>
        <p:txBody>
          <a:bodyPr lIns="90488" tIns="44450" rIns="90488" bIns="44450"/>
          <a:lstStyle/>
          <a:p>
            <a:pPr algn="l" defTabSz="762000"/>
            <a:r>
              <a:rPr lang="en-US" b="1" i="1">
                <a:solidFill>
                  <a:schemeClr val="tx1"/>
                </a:solidFill>
                <a:effectLst>
                  <a:outerShdw blurRad="38100" dist="38100" dir="2700000" algn="tl">
                    <a:srgbClr val="C0C0C0"/>
                  </a:outerShdw>
                </a:effectLst>
              </a:rPr>
              <a:t>Control Limits and Errors</a:t>
            </a:r>
          </a:p>
        </p:txBody>
      </p:sp>
      <p:sp>
        <p:nvSpPr>
          <p:cNvPr id="395269" name="Rectangle 5"/>
          <p:cNvSpPr>
            <a:spLocks noChangeArrowheads="1"/>
          </p:cNvSpPr>
          <p:nvPr/>
        </p:nvSpPr>
        <p:spPr bwMode="auto">
          <a:xfrm>
            <a:off x="7443788" y="3148013"/>
            <a:ext cx="9112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UCL</a:t>
            </a:r>
          </a:p>
        </p:txBody>
      </p:sp>
      <p:sp>
        <p:nvSpPr>
          <p:cNvPr id="395270" name="Rectangle 6"/>
          <p:cNvSpPr>
            <a:spLocks noChangeArrowheads="1"/>
          </p:cNvSpPr>
          <p:nvPr/>
        </p:nvSpPr>
        <p:spPr bwMode="auto">
          <a:xfrm>
            <a:off x="5805488" y="3781425"/>
            <a:ext cx="2219325" cy="777875"/>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Shift in process </a:t>
            </a:r>
          </a:p>
          <a:p>
            <a:pPr defTabSz="4184650"/>
            <a:r>
              <a:rPr lang="en-US" sz="1800" b="1">
                <a:latin typeface="Arial" charset="0"/>
              </a:rPr>
              <a:t>average</a:t>
            </a:r>
          </a:p>
        </p:txBody>
      </p:sp>
      <p:sp>
        <p:nvSpPr>
          <p:cNvPr id="395271" name="Freeform 7"/>
          <p:cNvSpPr>
            <a:spLocks/>
          </p:cNvSpPr>
          <p:nvPr/>
        </p:nvSpPr>
        <p:spPr bwMode="auto">
          <a:xfrm>
            <a:off x="5781675" y="4124325"/>
            <a:ext cx="171450" cy="390525"/>
          </a:xfrm>
          <a:custGeom>
            <a:avLst/>
            <a:gdLst/>
            <a:ahLst/>
            <a:cxnLst>
              <a:cxn ang="0">
                <a:pos x="0" y="0"/>
              </a:cxn>
              <a:cxn ang="0">
                <a:pos x="23" y="3"/>
              </a:cxn>
              <a:cxn ang="0">
                <a:pos x="39" y="12"/>
              </a:cxn>
              <a:cxn ang="0">
                <a:pos x="51" y="25"/>
              </a:cxn>
              <a:cxn ang="0">
                <a:pos x="51" y="43"/>
              </a:cxn>
              <a:cxn ang="0">
                <a:pos x="51" y="86"/>
              </a:cxn>
              <a:cxn ang="0">
                <a:pos x="55" y="102"/>
              </a:cxn>
              <a:cxn ang="0">
                <a:pos x="67" y="115"/>
              </a:cxn>
              <a:cxn ang="0">
                <a:pos x="83" y="124"/>
              </a:cxn>
              <a:cxn ang="0">
                <a:pos x="107" y="124"/>
              </a:cxn>
              <a:cxn ang="0">
                <a:pos x="83" y="129"/>
              </a:cxn>
              <a:cxn ang="0">
                <a:pos x="67" y="136"/>
              </a:cxn>
              <a:cxn ang="0">
                <a:pos x="55" y="151"/>
              </a:cxn>
              <a:cxn ang="0">
                <a:pos x="51" y="167"/>
              </a:cxn>
              <a:cxn ang="0">
                <a:pos x="51" y="201"/>
              </a:cxn>
              <a:cxn ang="0">
                <a:pos x="51" y="219"/>
              </a:cxn>
              <a:cxn ang="0">
                <a:pos x="39" y="232"/>
              </a:cxn>
              <a:cxn ang="0">
                <a:pos x="23" y="241"/>
              </a:cxn>
              <a:cxn ang="0">
                <a:pos x="0" y="245"/>
              </a:cxn>
            </a:cxnLst>
            <a:rect l="0" t="0" r="r" b="b"/>
            <a:pathLst>
              <a:path w="108" h="246">
                <a:moveTo>
                  <a:pt x="0" y="0"/>
                </a:moveTo>
                <a:lnTo>
                  <a:pt x="23" y="3"/>
                </a:lnTo>
                <a:lnTo>
                  <a:pt x="39" y="12"/>
                </a:lnTo>
                <a:lnTo>
                  <a:pt x="51" y="25"/>
                </a:lnTo>
                <a:lnTo>
                  <a:pt x="51" y="43"/>
                </a:lnTo>
                <a:lnTo>
                  <a:pt x="51" y="86"/>
                </a:lnTo>
                <a:lnTo>
                  <a:pt x="55" y="102"/>
                </a:lnTo>
                <a:lnTo>
                  <a:pt x="67" y="115"/>
                </a:lnTo>
                <a:lnTo>
                  <a:pt x="83" y="124"/>
                </a:lnTo>
                <a:lnTo>
                  <a:pt x="107" y="124"/>
                </a:lnTo>
                <a:lnTo>
                  <a:pt x="83" y="129"/>
                </a:lnTo>
                <a:lnTo>
                  <a:pt x="67" y="136"/>
                </a:lnTo>
                <a:lnTo>
                  <a:pt x="55" y="151"/>
                </a:lnTo>
                <a:lnTo>
                  <a:pt x="51" y="167"/>
                </a:lnTo>
                <a:lnTo>
                  <a:pt x="51" y="201"/>
                </a:lnTo>
                <a:lnTo>
                  <a:pt x="51" y="219"/>
                </a:lnTo>
                <a:lnTo>
                  <a:pt x="39" y="232"/>
                </a:lnTo>
                <a:lnTo>
                  <a:pt x="23" y="241"/>
                </a:lnTo>
                <a:lnTo>
                  <a:pt x="0" y="245"/>
                </a:lnTo>
              </a:path>
            </a:pathLst>
          </a:custGeom>
          <a:noFill/>
          <a:ln w="50800" cap="rnd" cmpd="sng">
            <a:solidFill>
              <a:schemeClr val="tx1"/>
            </a:solidFill>
            <a:prstDash val="solid"/>
            <a:round/>
            <a:headEnd type="none" w="med" len="med"/>
            <a:tailEnd type="none" w="med" len="med"/>
          </a:ln>
          <a:effectLst/>
        </p:spPr>
        <p:txBody>
          <a:bodyPr/>
          <a:lstStyle/>
          <a:p>
            <a:endParaRPr lang="cs-CZ"/>
          </a:p>
        </p:txBody>
      </p:sp>
      <p:sp>
        <p:nvSpPr>
          <p:cNvPr id="395272" name="Rectangle 8"/>
          <p:cNvSpPr>
            <a:spLocks noChangeArrowheads="1"/>
          </p:cNvSpPr>
          <p:nvPr/>
        </p:nvSpPr>
        <p:spPr bwMode="auto">
          <a:xfrm>
            <a:off x="7443788" y="5402263"/>
            <a:ext cx="885825" cy="503237"/>
          </a:xfrm>
          <a:prstGeom prst="rect">
            <a:avLst/>
          </a:prstGeom>
          <a:noFill/>
          <a:ln w="12700">
            <a:noFill/>
            <a:miter lim="800000"/>
            <a:headEnd/>
            <a:tailEnd/>
          </a:ln>
          <a:effectLst/>
        </p:spPr>
        <p:txBody>
          <a:bodyPr wrap="none" lIns="214312" tIns="107950" rIns="214312" bIns="107950">
            <a:spAutoFit/>
          </a:bodyPr>
          <a:lstStyle/>
          <a:p>
            <a:pPr defTabSz="4184650"/>
            <a:r>
              <a:rPr lang="en-US" sz="1800" b="1">
                <a:latin typeface="Arial" charset="0"/>
              </a:rPr>
              <a:t>LCL</a:t>
            </a:r>
          </a:p>
        </p:txBody>
      </p:sp>
      <p:sp>
        <p:nvSpPr>
          <p:cNvPr id="395273" name="Rectangle 9"/>
          <p:cNvSpPr>
            <a:spLocks noChangeArrowheads="1"/>
          </p:cNvSpPr>
          <p:nvPr/>
        </p:nvSpPr>
        <p:spPr bwMode="auto">
          <a:xfrm>
            <a:off x="7443788" y="4122738"/>
            <a:ext cx="1225550" cy="723900"/>
          </a:xfrm>
          <a:prstGeom prst="rect">
            <a:avLst/>
          </a:prstGeom>
          <a:noFill/>
          <a:ln w="12700">
            <a:noFill/>
            <a:miter lim="800000"/>
            <a:headEnd/>
            <a:tailEnd/>
          </a:ln>
          <a:effectLst/>
        </p:spPr>
        <p:txBody>
          <a:bodyPr wrap="none" lIns="161925" tIns="80962" rIns="161925" bIns="80962">
            <a:spAutoFit/>
          </a:bodyPr>
          <a:lstStyle/>
          <a:p>
            <a:pPr defTabSz="2360613"/>
            <a:r>
              <a:rPr lang="en-US" sz="1800" b="1">
                <a:latin typeface="Arial" charset="0"/>
              </a:rPr>
              <a:t>Process</a:t>
            </a:r>
          </a:p>
          <a:p>
            <a:pPr defTabSz="2360613"/>
            <a:r>
              <a:rPr lang="en-US" sz="1800" b="1">
                <a:latin typeface="Arial" charset="0"/>
              </a:rPr>
              <a:t>average</a:t>
            </a:r>
          </a:p>
        </p:txBody>
      </p:sp>
      <p:sp>
        <p:nvSpPr>
          <p:cNvPr id="395274" name="Line 10"/>
          <p:cNvSpPr>
            <a:spLocks noChangeShapeType="1"/>
          </p:cNvSpPr>
          <p:nvPr/>
        </p:nvSpPr>
        <p:spPr bwMode="auto">
          <a:xfrm flipH="1">
            <a:off x="3430588" y="4135438"/>
            <a:ext cx="2292350" cy="0"/>
          </a:xfrm>
          <a:prstGeom prst="line">
            <a:avLst/>
          </a:prstGeom>
          <a:noFill/>
          <a:ln w="50800">
            <a:solidFill>
              <a:srgbClr val="FF0000"/>
            </a:solidFill>
            <a:round/>
            <a:headEnd/>
            <a:tailEnd/>
          </a:ln>
          <a:effectLst/>
        </p:spPr>
        <p:txBody>
          <a:bodyPr wrap="none" anchor="ctr"/>
          <a:lstStyle/>
          <a:p>
            <a:endParaRPr lang="cs-CZ"/>
          </a:p>
        </p:txBody>
      </p:sp>
      <p:sp>
        <p:nvSpPr>
          <p:cNvPr id="395275" name="Line 11"/>
          <p:cNvSpPr>
            <a:spLocks noChangeShapeType="1"/>
          </p:cNvSpPr>
          <p:nvPr/>
        </p:nvSpPr>
        <p:spPr bwMode="auto">
          <a:xfrm flipH="1">
            <a:off x="4564063" y="2746375"/>
            <a:ext cx="936625" cy="1171575"/>
          </a:xfrm>
          <a:prstGeom prst="line">
            <a:avLst/>
          </a:prstGeom>
          <a:noFill/>
          <a:ln w="50800">
            <a:solidFill>
              <a:schemeClr val="tx1"/>
            </a:solidFill>
            <a:round/>
            <a:headEnd/>
            <a:tailEnd/>
          </a:ln>
          <a:effectLst/>
        </p:spPr>
        <p:txBody>
          <a:bodyPr wrap="none" anchor="ctr"/>
          <a:lstStyle/>
          <a:p>
            <a:endParaRPr lang="cs-CZ"/>
          </a:p>
        </p:txBody>
      </p:sp>
      <p:sp>
        <p:nvSpPr>
          <p:cNvPr id="395276" name="Rectangle 12"/>
          <p:cNvSpPr>
            <a:spLocks noChangeArrowheads="1"/>
          </p:cNvSpPr>
          <p:nvPr/>
        </p:nvSpPr>
        <p:spPr bwMode="auto">
          <a:xfrm>
            <a:off x="5062538" y="5911850"/>
            <a:ext cx="2643187" cy="406400"/>
          </a:xfrm>
          <a:prstGeom prst="rect">
            <a:avLst/>
          </a:prstGeom>
          <a:noFill/>
          <a:ln w="12700">
            <a:noFill/>
            <a:miter lim="800000"/>
            <a:headEnd/>
            <a:tailEnd/>
          </a:ln>
          <a:effectLst/>
        </p:spPr>
        <p:txBody>
          <a:bodyPr wrap="none" lIns="90488" tIns="44450" rIns="90488" bIns="44450">
            <a:spAutoFit/>
          </a:bodyPr>
          <a:lstStyle/>
          <a:p>
            <a:pPr defTabSz="762000"/>
            <a:r>
              <a:rPr lang="en-US" sz="2000" b="1">
                <a:latin typeface="Arial" charset="0"/>
              </a:rPr>
              <a:t>(b) Two-sigma limits</a:t>
            </a:r>
          </a:p>
        </p:txBody>
      </p:sp>
      <p:sp>
        <p:nvSpPr>
          <p:cNvPr id="395277" name="Line 13"/>
          <p:cNvSpPr>
            <a:spLocks noChangeShapeType="1"/>
          </p:cNvSpPr>
          <p:nvPr/>
        </p:nvSpPr>
        <p:spPr bwMode="auto">
          <a:xfrm>
            <a:off x="4557713" y="2374900"/>
            <a:ext cx="0" cy="3516313"/>
          </a:xfrm>
          <a:prstGeom prst="line">
            <a:avLst/>
          </a:prstGeom>
          <a:noFill/>
          <a:ln w="50800">
            <a:solidFill>
              <a:schemeClr val="tx1"/>
            </a:solidFill>
            <a:round/>
            <a:headEnd/>
            <a:tailEnd/>
          </a:ln>
          <a:effectLst/>
        </p:spPr>
        <p:txBody>
          <a:bodyPr wrap="none" anchor="ctr"/>
          <a:lstStyle/>
          <a:p>
            <a:endParaRPr lang="cs-CZ"/>
          </a:p>
        </p:txBody>
      </p:sp>
      <p:sp>
        <p:nvSpPr>
          <p:cNvPr id="395278" name="Freeform 14"/>
          <p:cNvSpPr>
            <a:spLocks/>
          </p:cNvSpPr>
          <p:nvPr/>
        </p:nvSpPr>
        <p:spPr bwMode="auto">
          <a:xfrm>
            <a:off x="3452813" y="2478088"/>
            <a:ext cx="1084262" cy="3321050"/>
          </a:xfrm>
          <a:custGeom>
            <a:avLst/>
            <a:gdLst/>
            <a:ahLst/>
            <a:cxnLst>
              <a:cxn ang="0">
                <a:pos x="682" y="2091"/>
              </a:cxn>
              <a:cxn ang="0">
                <a:pos x="657" y="1985"/>
              </a:cxn>
              <a:cxn ang="0">
                <a:pos x="607" y="1881"/>
              </a:cxn>
              <a:cxn ang="0">
                <a:pos x="530" y="1777"/>
              </a:cxn>
              <a:cxn ang="0">
                <a:pos x="443" y="1679"/>
              </a:cxn>
              <a:cxn ang="0">
                <a:pos x="339" y="1568"/>
              </a:cxn>
              <a:cxn ang="0">
                <a:pos x="232" y="1466"/>
              </a:cxn>
              <a:cxn ang="0">
                <a:pos x="131" y="1358"/>
              </a:cxn>
              <a:cxn ang="0">
                <a:pos x="54" y="1256"/>
              </a:cxn>
              <a:cxn ang="0">
                <a:pos x="10" y="1152"/>
              </a:cxn>
              <a:cxn ang="0">
                <a:pos x="0" y="1048"/>
              </a:cxn>
              <a:cxn ang="0">
                <a:pos x="10" y="937"/>
              </a:cxn>
              <a:cxn ang="0">
                <a:pos x="54" y="836"/>
              </a:cxn>
              <a:cxn ang="0">
                <a:pos x="131" y="731"/>
              </a:cxn>
              <a:cxn ang="0">
                <a:pos x="232" y="630"/>
              </a:cxn>
              <a:cxn ang="0">
                <a:pos x="342" y="525"/>
              </a:cxn>
              <a:cxn ang="0">
                <a:pos x="442" y="414"/>
              </a:cxn>
              <a:cxn ang="0">
                <a:pos x="528" y="317"/>
              </a:cxn>
              <a:cxn ang="0">
                <a:pos x="605" y="208"/>
              </a:cxn>
              <a:cxn ang="0">
                <a:pos x="655" y="104"/>
              </a:cxn>
              <a:cxn ang="0">
                <a:pos x="682" y="0"/>
              </a:cxn>
            </a:cxnLst>
            <a:rect l="0" t="0" r="r" b="b"/>
            <a:pathLst>
              <a:path w="683" h="2092">
                <a:moveTo>
                  <a:pt x="682" y="2091"/>
                </a:moveTo>
                <a:lnTo>
                  <a:pt x="657" y="1985"/>
                </a:lnTo>
                <a:lnTo>
                  <a:pt x="607" y="1881"/>
                </a:lnTo>
                <a:lnTo>
                  <a:pt x="530" y="1777"/>
                </a:lnTo>
                <a:lnTo>
                  <a:pt x="443" y="1679"/>
                </a:lnTo>
                <a:lnTo>
                  <a:pt x="339" y="1568"/>
                </a:lnTo>
                <a:lnTo>
                  <a:pt x="232" y="1466"/>
                </a:lnTo>
                <a:lnTo>
                  <a:pt x="131" y="1358"/>
                </a:lnTo>
                <a:lnTo>
                  <a:pt x="54" y="1256"/>
                </a:lnTo>
                <a:lnTo>
                  <a:pt x="10" y="1152"/>
                </a:lnTo>
                <a:lnTo>
                  <a:pt x="0" y="1048"/>
                </a:lnTo>
                <a:lnTo>
                  <a:pt x="10" y="937"/>
                </a:lnTo>
                <a:lnTo>
                  <a:pt x="54" y="836"/>
                </a:lnTo>
                <a:lnTo>
                  <a:pt x="131" y="731"/>
                </a:lnTo>
                <a:lnTo>
                  <a:pt x="232" y="630"/>
                </a:lnTo>
                <a:lnTo>
                  <a:pt x="342" y="525"/>
                </a:lnTo>
                <a:lnTo>
                  <a:pt x="442" y="414"/>
                </a:lnTo>
                <a:lnTo>
                  <a:pt x="528" y="317"/>
                </a:lnTo>
                <a:lnTo>
                  <a:pt x="605" y="208"/>
                </a:lnTo>
                <a:lnTo>
                  <a:pt x="655" y="104"/>
                </a:lnTo>
                <a:lnTo>
                  <a:pt x="682" y="0"/>
                </a:lnTo>
              </a:path>
            </a:pathLst>
          </a:custGeom>
          <a:noFill/>
          <a:ln w="76200" cap="rnd" cmpd="sng">
            <a:solidFill>
              <a:srgbClr val="FF0000"/>
            </a:solidFill>
            <a:prstDash val="sysDot"/>
            <a:round/>
            <a:headEnd type="none" w="med" len="med"/>
            <a:tailEnd type="none" w="med" len="med"/>
          </a:ln>
          <a:effectLst/>
        </p:spPr>
        <p:txBody>
          <a:bodyPr/>
          <a:lstStyle/>
          <a:p>
            <a:endParaRPr lang="cs-CZ"/>
          </a:p>
        </p:txBody>
      </p:sp>
      <p:sp>
        <p:nvSpPr>
          <p:cNvPr id="395279" name="Line 15"/>
          <p:cNvSpPr>
            <a:spLocks noChangeShapeType="1"/>
          </p:cNvSpPr>
          <p:nvPr/>
        </p:nvSpPr>
        <p:spPr bwMode="auto">
          <a:xfrm>
            <a:off x="1262063" y="3775075"/>
            <a:ext cx="6302375" cy="0"/>
          </a:xfrm>
          <a:prstGeom prst="line">
            <a:avLst/>
          </a:prstGeom>
          <a:noFill/>
          <a:ln w="50800">
            <a:solidFill>
              <a:srgbClr val="FF0000"/>
            </a:solidFill>
            <a:round/>
            <a:headEnd/>
            <a:tailEnd/>
          </a:ln>
          <a:effectLst/>
        </p:spPr>
        <p:txBody>
          <a:bodyPr wrap="none" anchor="ctr"/>
          <a:lstStyle/>
          <a:p>
            <a:endParaRPr lang="cs-CZ"/>
          </a:p>
        </p:txBody>
      </p:sp>
      <p:sp>
        <p:nvSpPr>
          <p:cNvPr id="395280" name="Line 16"/>
          <p:cNvSpPr>
            <a:spLocks noChangeShapeType="1"/>
          </p:cNvSpPr>
          <p:nvPr/>
        </p:nvSpPr>
        <p:spPr bwMode="auto">
          <a:xfrm>
            <a:off x="1239838" y="5241925"/>
            <a:ext cx="6302375" cy="0"/>
          </a:xfrm>
          <a:prstGeom prst="line">
            <a:avLst/>
          </a:prstGeom>
          <a:noFill/>
          <a:ln w="50800">
            <a:solidFill>
              <a:srgbClr val="FF0000"/>
            </a:solidFill>
            <a:round/>
            <a:headEnd/>
            <a:tailEnd/>
          </a:ln>
          <a:effectLst/>
        </p:spPr>
        <p:txBody>
          <a:bodyPr wrap="none" anchor="ctr"/>
          <a:lstStyle/>
          <a:p>
            <a:endParaRPr lang="cs-CZ"/>
          </a:p>
        </p:txBody>
      </p:sp>
      <p:sp>
        <p:nvSpPr>
          <p:cNvPr id="395281" name="Line 17"/>
          <p:cNvSpPr>
            <a:spLocks noChangeShapeType="1"/>
          </p:cNvSpPr>
          <p:nvPr/>
        </p:nvSpPr>
        <p:spPr bwMode="auto">
          <a:xfrm flipH="1">
            <a:off x="1238250" y="4514850"/>
            <a:ext cx="6334125" cy="0"/>
          </a:xfrm>
          <a:prstGeom prst="line">
            <a:avLst/>
          </a:prstGeom>
          <a:noFill/>
          <a:ln w="50800">
            <a:solidFill>
              <a:schemeClr val="tx1"/>
            </a:solidFill>
            <a:round/>
            <a:headEnd/>
            <a:tailEnd/>
          </a:ln>
          <a:effectLst/>
        </p:spPr>
        <p:txBody>
          <a:bodyPr wrap="none" anchor="ctr"/>
          <a:lstStyle/>
          <a:p>
            <a:endParaRPr lang="cs-CZ"/>
          </a:p>
        </p:txBody>
      </p:sp>
    </p:spTree>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4"/>
          <p:cNvSpPr>
            <a:spLocks noGrp="1"/>
          </p:cNvSpPr>
          <p:nvPr>
            <p:ph type="sldNum" sz="quarter" idx="12"/>
          </p:nvPr>
        </p:nvSpPr>
        <p:spPr/>
        <p:txBody>
          <a:bodyPr/>
          <a:lstStyle/>
          <a:p>
            <a:fld id="{B2507928-83CB-4212-9952-F77853E78B71}" type="slidenum">
              <a:rPr lang="en-GB"/>
              <a:pPr/>
              <a:t>63</a:t>
            </a:fld>
            <a:endParaRPr lang="en-GB"/>
          </a:p>
        </p:txBody>
      </p:sp>
      <p:sp>
        <p:nvSpPr>
          <p:cNvPr id="397314" name="Rectangle 2"/>
          <p:cNvSpPr>
            <a:spLocks noGrp="1" noChangeArrowheads="1"/>
          </p:cNvSpPr>
          <p:nvPr>
            <p:ph type="title"/>
          </p:nvPr>
        </p:nvSpPr>
        <p:spPr>
          <a:noFill/>
          <a:ln/>
        </p:spPr>
        <p:txBody>
          <a:bodyPr/>
          <a:lstStyle/>
          <a:p>
            <a:r>
              <a:rPr lang="en-US" sz="2800" b="1">
                <a:latin typeface="Arial" charset="0"/>
              </a:rPr>
              <a:t>Control Charts For Variables</a:t>
            </a:r>
            <a:endParaRPr lang="en-US"/>
          </a:p>
        </p:txBody>
      </p:sp>
      <p:sp>
        <p:nvSpPr>
          <p:cNvPr id="397315" name="Rectangle 3"/>
          <p:cNvSpPr>
            <a:spLocks noChangeArrowheads="1"/>
          </p:cNvSpPr>
          <p:nvPr/>
        </p:nvSpPr>
        <p:spPr bwMode="auto">
          <a:xfrm>
            <a:off x="590550" y="1909763"/>
            <a:ext cx="84582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Mean chart (    Chart)</a:t>
            </a:r>
          </a:p>
          <a:p>
            <a:pPr marL="685800" lvl="1">
              <a:spcBef>
                <a:spcPct val="20000"/>
              </a:spcBef>
              <a:buFontTx/>
              <a:buChar char="–"/>
            </a:pPr>
            <a:r>
              <a:rPr lang="en-US">
                <a:latin typeface="Arial" charset="0"/>
              </a:rPr>
              <a:t>Measures central tendency of a sample</a:t>
            </a:r>
          </a:p>
          <a:p>
            <a:pPr marL="685800" lvl="1">
              <a:lnSpc>
                <a:spcPct val="20000"/>
              </a:lnSpc>
              <a:spcBef>
                <a:spcPct val="20000"/>
              </a:spcBef>
              <a:buFontTx/>
              <a:buChar char="–"/>
            </a:pPr>
            <a:endParaRPr lang="en-US">
              <a:latin typeface="Arial" charset="0"/>
            </a:endParaRPr>
          </a:p>
          <a:p>
            <a:pPr marL="342900" indent="-342900">
              <a:spcBef>
                <a:spcPct val="20000"/>
              </a:spcBef>
              <a:buFontTx/>
              <a:buChar char="•"/>
            </a:pPr>
            <a:r>
              <a:rPr lang="en-US">
                <a:latin typeface="Arial" charset="0"/>
              </a:rPr>
              <a:t>Range chart (</a:t>
            </a:r>
            <a:r>
              <a:rPr lang="en-US" i="1"/>
              <a:t>R</a:t>
            </a:r>
            <a:r>
              <a:rPr lang="en-US">
                <a:latin typeface="Arial" charset="0"/>
              </a:rPr>
              <a:t>-Chart)</a:t>
            </a:r>
          </a:p>
          <a:p>
            <a:pPr marL="685800" lvl="1">
              <a:spcBef>
                <a:spcPct val="20000"/>
              </a:spcBef>
              <a:buFontTx/>
              <a:buChar char="–"/>
            </a:pPr>
            <a:r>
              <a:rPr lang="en-US">
                <a:latin typeface="Arial" charset="0"/>
              </a:rPr>
              <a:t>Measures amount of dispersion in a sample</a:t>
            </a:r>
          </a:p>
          <a:p>
            <a:pPr marL="685800" lvl="1">
              <a:lnSpc>
                <a:spcPct val="60000"/>
              </a:lnSpc>
              <a:spcBef>
                <a:spcPct val="20000"/>
              </a:spcBef>
              <a:buFontTx/>
              <a:buChar char="–"/>
            </a:pPr>
            <a:endParaRPr lang="en-US">
              <a:latin typeface="Arial" charset="0"/>
            </a:endParaRPr>
          </a:p>
          <a:p>
            <a:pPr marL="342900" indent="-342900">
              <a:spcBef>
                <a:spcPct val="20000"/>
              </a:spcBef>
              <a:buFontTx/>
              <a:buChar char="•"/>
            </a:pPr>
            <a:r>
              <a:rPr lang="en-US">
                <a:latin typeface="Arial" charset="0"/>
              </a:rPr>
              <a:t>Each chart measures the process differently. Both the process average and process variability must be in control for the process to be in control.</a:t>
            </a:r>
          </a:p>
        </p:txBody>
      </p:sp>
      <p:graphicFrame>
        <p:nvGraphicFramePr>
          <p:cNvPr id="397316" name="Object 4"/>
          <p:cNvGraphicFramePr>
            <a:graphicFrameLocks noChangeAspect="1"/>
          </p:cNvGraphicFramePr>
          <p:nvPr/>
        </p:nvGraphicFramePr>
        <p:xfrm>
          <a:off x="2720975" y="1893888"/>
          <a:ext cx="355600" cy="406400"/>
        </p:xfrm>
        <a:graphic>
          <a:graphicData uri="http://schemas.openxmlformats.org/presentationml/2006/ole">
            <p:oleObj spid="_x0000_s397316" name="Equation" r:id="rId3" imgW="177480" imgH="20304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CAA01067-0618-4230-B323-32F850270867}" type="slidenum">
              <a:rPr lang="en-GB"/>
              <a:pPr/>
              <a:t>64</a:t>
            </a:fld>
            <a:endParaRPr lang="en-GB"/>
          </a:p>
        </p:txBody>
      </p:sp>
      <p:sp>
        <p:nvSpPr>
          <p:cNvPr id="39833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Constructing a Control Chart for Variables</a:t>
            </a:r>
            <a:endParaRPr lang="en-US" sz="4400">
              <a:solidFill>
                <a:schemeClr val="tx2"/>
              </a:solidFill>
            </a:endParaRPr>
          </a:p>
        </p:txBody>
      </p:sp>
      <p:sp>
        <p:nvSpPr>
          <p:cNvPr id="398339" name="Rectangle 3"/>
          <p:cNvSpPr>
            <a:spLocks noChangeArrowheads="1"/>
          </p:cNvSpPr>
          <p:nvPr/>
        </p:nvSpPr>
        <p:spPr bwMode="auto">
          <a:xfrm>
            <a:off x="361950" y="1771650"/>
            <a:ext cx="84582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1. Define the problem</a:t>
            </a:r>
          </a:p>
          <a:p>
            <a:pPr marL="342900" indent="-342900">
              <a:spcBef>
                <a:spcPct val="20000"/>
              </a:spcBef>
            </a:pPr>
            <a:r>
              <a:rPr lang="en-US">
                <a:latin typeface="Arial" charset="0"/>
              </a:rPr>
              <a:t>2. Select the quality characteristics to be measured</a:t>
            </a:r>
          </a:p>
          <a:p>
            <a:pPr marL="342900" indent="-342900">
              <a:spcBef>
                <a:spcPct val="20000"/>
              </a:spcBef>
            </a:pPr>
            <a:r>
              <a:rPr lang="en-US">
                <a:latin typeface="Arial" charset="0"/>
              </a:rPr>
              <a:t>3. Choose a rational subgroup size to be sampled</a:t>
            </a:r>
          </a:p>
          <a:p>
            <a:pPr marL="342900" indent="-342900">
              <a:spcBef>
                <a:spcPct val="20000"/>
              </a:spcBef>
            </a:pPr>
            <a:r>
              <a:rPr lang="en-US">
                <a:latin typeface="Arial" charset="0"/>
              </a:rPr>
              <a:t>4. Collect the data</a:t>
            </a:r>
          </a:p>
          <a:p>
            <a:pPr marL="342900" indent="-342900">
              <a:spcBef>
                <a:spcPct val="20000"/>
              </a:spcBef>
            </a:pPr>
            <a:r>
              <a:rPr lang="en-US">
                <a:latin typeface="Arial" charset="0"/>
              </a:rPr>
              <a:t>5. Determine the trial centerline for the     chart</a:t>
            </a:r>
          </a:p>
          <a:p>
            <a:pPr marL="342900" indent="-342900">
              <a:spcBef>
                <a:spcPct val="20000"/>
              </a:spcBef>
            </a:pPr>
            <a:r>
              <a:rPr lang="en-US">
                <a:latin typeface="Arial" charset="0"/>
              </a:rPr>
              <a:t>6. Determine the trial control limits for the      chart</a:t>
            </a:r>
          </a:p>
          <a:p>
            <a:pPr marL="342900" indent="-342900">
              <a:spcBef>
                <a:spcPct val="20000"/>
              </a:spcBef>
            </a:pPr>
            <a:r>
              <a:rPr lang="en-US">
                <a:latin typeface="Arial" charset="0"/>
              </a:rPr>
              <a:t>7. Determine the trial control limits for the </a:t>
            </a:r>
            <a:r>
              <a:rPr lang="en-US" i="1"/>
              <a:t>R</a:t>
            </a:r>
            <a:r>
              <a:rPr lang="en-US">
                <a:latin typeface="Arial" charset="0"/>
              </a:rPr>
              <a:t> chart</a:t>
            </a:r>
          </a:p>
          <a:p>
            <a:pPr marL="342900" indent="-342900">
              <a:spcBef>
                <a:spcPct val="20000"/>
              </a:spcBef>
            </a:pPr>
            <a:r>
              <a:rPr lang="en-US">
                <a:latin typeface="Arial" charset="0"/>
              </a:rPr>
              <a:t>8. Examine the process: control chart interpretation</a:t>
            </a:r>
          </a:p>
          <a:p>
            <a:pPr marL="342900" indent="-342900">
              <a:spcBef>
                <a:spcPct val="20000"/>
              </a:spcBef>
            </a:pPr>
            <a:r>
              <a:rPr lang="en-US">
                <a:latin typeface="Arial" charset="0"/>
              </a:rPr>
              <a:t>9. Revise the charts</a:t>
            </a:r>
          </a:p>
          <a:p>
            <a:pPr marL="342900" indent="-342900">
              <a:spcBef>
                <a:spcPct val="20000"/>
              </a:spcBef>
            </a:pPr>
            <a:r>
              <a:rPr lang="en-US">
                <a:latin typeface="Arial" charset="0"/>
              </a:rPr>
              <a:t>10. Achieve the purpose</a:t>
            </a:r>
          </a:p>
        </p:txBody>
      </p:sp>
      <p:graphicFrame>
        <p:nvGraphicFramePr>
          <p:cNvPr id="398340" name="Object 4"/>
          <p:cNvGraphicFramePr>
            <a:graphicFrameLocks noChangeAspect="1"/>
          </p:cNvGraphicFramePr>
          <p:nvPr/>
        </p:nvGraphicFramePr>
        <p:xfrm>
          <a:off x="6102350" y="3924300"/>
          <a:ext cx="355600" cy="406400"/>
        </p:xfrm>
        <a:graphic>
          <a:graphicData uri="http://schemas.openxmlformats.org/presentationml/2006/ole">
            <p:oleObj spid="_x0000_s398340" name="Equation" r:id="rId3" imgW="177480" imgH="203040" progId="Equation.3">
              <p:embed/>
            </p:oleObj>
          </a:graphicData>
        </a:graphic>
      </p:graphicFrame>
      <p:graphicFrame>
        <p:nvGraphicFramePr>
          <p:cNvPr id="398341" name="Object 5"/>
          <p:cNvGraphicFramePr>
            <a:graphicFrameLocks noChangeAspect="1"/>
          </p:cNvGraphicFramePr>
          <p:nvPr/>
        </p:nvGraphicFramePr>
        <p:xfrm>
          <a:off x="5676900" y="3497263"/>
          <a:ext cx="355600" cy="406400"/>
        </p:xfrm>
        <a:graphic>
          <a:graphicData uri="http://schemas.openxmlformats.org/presentationml/2006/ole">
            <p:oleObj spid="_x0000_s398341" name="Equation" r:id="rId4" imgW="177480" imgH="203040" progId="Equation.3">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304800" y="0"/>
            <a:ext cx="8839200" cy="1295400"/>
          </a:xfrm>
          <a:noFill/>
          <a:ln/>
        </p:spPr>
        <p:txBody>
          <a:bodyPr/>
          <a:lstStyle/>
          <a:p>
            <a:r>
              <a:rPr lang="en-US" sz="2800" b="1">
                <a:latin typeface="Arial" charset="0"/>
              </a:rPr>
              <a:t>Example: Control Charts for Variables</a:t>
            </a:r>
            <a:endParaRPr lang="en-US" sz="3600"/>
          </a:p>
        </p:txBody>
      </p:sp>
      <p:sp>
        <p:nvSpPr>
          <p:cNvPr id="399363" name="Rectangle 3"/>
          <p:cNvSpPr>
            <a:spLocks noGrp="1" noChangeArrowheads="1"/>
          </p:cNvSpPr>
          <p:nvPr>
            <p:ph type="body" idx="1"/>
          </p:nvPr>
        </p:nvSpPr>
        <p:spPr>
          <a:xfrm>
            <a:off x="304800" y="1066800"/>
            <a:ext cx="8458200" cy="5172075"/>
          </a:xfrm>
          <a:noFill/>
          <a:ln/>
        </p:spPr>
        <p:txBody>
          <a:bodyPr/>
          <a:lstStyle/>
          <a:p>
            <a:pPr>
              <a:lnSpc>
                <a:spcPct val="90000"/>
              </a:lnSpc>
              <a:buFontTx/>
              <a:buNone/>
              <a:tabLst>
                <a:tab pos="1828800" algn="ctr"/>
                <a:tab pos="2743200" algn="ctr"/>
                <a:tab pos="3657600" algn="ctr"/>
                <a:tab pos="4572000" algn="ctr"/>
                <a:tab pos="5486400" algn="ctr"/>
                <a:tab pos="6400800" algn="ctr"/>
                <a:tab pos="7315200" algn="ctr"/>
              </a:tabLst>
            </a:pPr>
            <a:r>
              <a:rPr lang="en-US" sz="2400"/>
              <a:t>                        Slip Ring Diameter (cm)</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Sample 	1	2	3	4	5	    X	   R</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1	5.02	5.01	4.94	4.99	4.96	    4.98	    0.08</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2	5.01	5.03	5.07	4.95	4.96	    5.00	    0.12</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3	4.99	5.00	4.93	4.92	4.99	    4.97	    0.08</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4	5.03	4.91	5.01	4.98	4.89	    4.96	    0.14</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5	4.95	4.92	5.03	5.05	5.01	    4.99	    0.13</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6	4.97	5.06	5.06	4.96	5.03	    5.01	    0.10	</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7	5.05	5.01	5.10	4.96	4.99	    5.02	    0.14	</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8	5.09	5.10	5.00	4.99	5.08	    5.05	    0.11</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9	5.14	5.10	4.99	5.08	5.09	    5.08	    0.15	</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10	5.01	4.98	5.08	5.07	4.99	    </a:t>
            </a:r>
            <a:r>
              <a:rPr lang="en-US" sz="2400" u="sng"/>
              <a:t>5.03	</a:t>
            </a:r>
            <a:r>
              <a:rPr lang="en-US" sz="2400"/>
              <a:t>    </a:t>
            </a:r>
            <a:r>
              <a:rPr lang="en-US" sz="2400" u="sng"/>
              <a:t>0.10</a:t>
            </a:r>
          </a:p>
          <a:p>
            <a:pPr>
              <a:lnSpc>
                <a:spcPct val="90000"/>
              </a:lnSpc>
              <a:buFontTx/>
              <a:buNone/>
              <a:tabLst>
                <a:tab pos="1828800" algn="ctr"/>
                <a:tab pos="2743200" algn="ctr"/>
                <a:tab pos="3657600" algn="ctr"/>
                <a:tab pos="4572000" algn="ctr"/>
                <a:tab pos="5486400" algn="ctr"/>
                <a:tab pos="6400800" algn="ctr"/>
                <a:tab pos="7315200" algn="ctr"/>
              </a:tabLst>
            </a:pPr>
            <a:r>
              <a:rPr lang="en-US" sz="2400"/>
              <a:t>							    50.09	   1.15	</a:t>
            </a:r>
          </a:p>
        </p:txBody>
      </p:sp>
      <p:sp>
        <p:nvSpPr>
          <p:cNvPr id="399364" name="Line 4"/>
          <p:cNvSpPr>
            <a:spLocks noChangeShapeType="1"/>
          </p:cNvSpPr>
          <p:nvPr/>
        </p:nvSpPr>
        <p:spPr bwMode="auto">
          <a:xfrm>
            <a:off x="6859588" y="1447800"/>
            <a:ext cx="150812" cy="0"/>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99365" name="Line 5"/>
          <p:cNvSpPr>
            <a:spLocks noChangeShapeType="1"/>
          </p:cNvSpPr>
          <p:nvPr/>
        </p:nvSpPr>
        <p:spPr bwMode="auto">
          <a:xfrm>
            <a:off x="6400800" y="1144588"/>
            <a:ext cx="0" cy="548481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99366" name="Line 6"/>
          <p:cNvSpPr>
            <a:spLocks noChangeShapeType="1"/>
          </p:cNvSpPr>
          <p:nvPr/>
        </p:nvSpPr>
        <p:spPr bwMode="auto">
          <a:xfrm>
            <a:off x="1524000" y="1144588"/>
            <a:ext cx="0" cy="5713412"/>
          </a:xfrm>
          <a:prstGeom prst="line">
            <a:avLst/>
          </a:prstGeom>
          <a:noFill/>
          <a:ln w="12700">
            <a:solidFill>
              <a:schemeClr val="tx1"/>
            </a:solidFill>
            <a:round/>
            <a:headEnd type="none" w="sm" len="sm"/>
            <a:tailEnd type="none" w="sm" len="sm"/>
          </a:ln>
          <a:effectLst/>
        </p:spPr>
        <p:txBody>
          <a:bodyPr wrap="none" anchor="ctr"/>
          <a:lstStyle/>
          <a:p>
            <a:endParaRPr lang="cs-CZ"/>
          </a:p>
        </p:txBody>
      </p:sp>
      <p:sp>
        <p:nvSpPr>
          <p:cNvPr id="399367" name="Line 7"/>
          <p:cNvSpPr>
            <a:spLocks noChangeShapeType="1"/>
          </p:cNvSpPr>
          <p:nvPr/>
        </p:nvSpPr>
        <p:spPr bwMode="auto">
          <a:xfrm>
            <a:off x="1588" y="1905000"/>
            <a:ext cx="8380412" cy="0"/>
          </a:xfrm>
          <a:prstGeom prst="line">
            <a:avLst/>
          </a:prstGeom>
          <a:noFill/>
          <a:ln w="12700">
            <a:solidFill>
              <a:schemeClr val="tx1"/>
            </a:solidFill>
            <a:round/>
            <a:headEnd type="none" w="sm" len="sm"/>
            <a:tailEnd type="none" w="sm" len="sm"/>
          </a:ln>
          <a:effectLst/>
        </p:spPr>
        <p:txBody>
          <a:bodyPr wrap="none" anchor="ctr"/>
          <a:lstStyle/>
          <a:p>
            <a:endParaRPr lang="cs-CZ"/>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3F171797-EFF1-4E41-8E81-861B4CAE4B47}" type="slidenum">
              <a:rPr lang="en-GB"/>
              <a:pPr/>
              <a:t>66</a:t>
            </a:fld>
            <a:endParaRPr lang="en-GB"/>
          </a:p>
        </p:txBody>
      </p:sp>
      <p:sp>
        <p:nvSpPr>
          <p:cNvPr id="40141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Normal Distribution Review</a:t>
            </a:r>
            <a:endParaRPr lang="en-US" sz="4400">
              <a:solidFill>
                <a:schemeClr val="tx2"/>
              </a:solidFill>
            </a:endParaRPr>
          </a:p>
        </p:txBody>
      </p:sp>
      <p:sp>
        <p:nvSpPr>
          <p:cNvPr id="401411" name="Rectangle 3"/>
          <p:cNvSpPr>
            <a:spLocks noChangeArrowheads="1"/>
          </p:cNvSpPr>
          <p:nvPr/>
        </p:nvSpPr>
        <p:spPr bwMode="auto">
          <a:xfrm>
            <a:off x="590550" y="1909763"/>
            <a:ext cx="802957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 diameters are normally distributed with a mean of 5.01 cm and a standard deviation of 0.05 cm, find the probability that the sample means are smaller than 4.98 cm or bigger than 5.02 cm.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351EC4C7-BB85-4613-951B-22240342ED85}" type="slidenum">
              <a:rPr lang="en-GB"/>
              <a:pPr/>
              <a:t>67</a:t>
            </a:fld>
            <a:endParaRPr lang="en-GB"/>
          </a:p>
        </p:txBody>
      </p:sp>
      <p:sp>
        <p:nvSpPr>
          <p:cNvPr id="40243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Normal Distribution Review</a:t>
            </a:r>
            <a:endParaRPr lang="en-US" sz="4400">
              <a:solidFill>
                <a:schemeClr val="tx2"/>
              </a:solidFill>
            </a:endParaRPr>
          </a:p>
        </p:txBody>
      </p:sp>
      <p:sp>
        <p:nvSpPr>
          <p:cNvPr id="402435" name="Rectangle 3"/>
          <p:cNvSpPr>
            <a:spLocks noChangeArrowheads="1"/>
          </p:cNvSpPr>
          <p:nvPr/>
        </p:nvSpPr>
        <p:spPr bwMode="auto">
          <a:xfrm>
            <a:off x="590550" y="1657350"/>
            <a:ext cx="8029575" cy="4367213"/>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 diameters are normally distributed with a mean of 5.01 cm and a standard deviation of 0.05 cm, find the 97% confidence interval estimator of the mean (a lower value and an upper value of the sample means such that 97% sample means are between the lower and upper values).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0B69146B-220A-4C32-8539-A3F8720DD50C}" type="slidenum">
              <a:rPr lang="en-GB"/>
              <a:pPr/>
              <a:t>68</a:t>
            </a:fld>
            <a:endParaRPr lang="en-GB"/>
          </a:p>
        </p:txBody>
      </p:sp>
      <p:sp>
        <p:nvSpPr>
          <p:cNvPr id="403458" name="Rectangle 2"/>
          <p:cNvSpPr>
            <a:spLocks noChangeArrowheads="1"/>
          </p:cNvSpPr>
          <p:nvPr/>
        </p:nvSpPr>
        <p:spPr bwMode="auto">
          <a:xfrm>
            <a:off x="590550" y="1909763"/>
            <a:ext cx="802957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Define the 3-sigma limits for sample means as follows: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What is the probability that the sample means will lie outside 3-sigma limits?</a:t>
            </a:r>
          </a:p>
        </p:txBody>
      </p:sp>
      <p:sp>
        <p:nvSpPr>
          <p:cNvPr id="40345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Normal Distribution Review</a:t>
            </a:r>
            <a:endParaRPr lang="en-US" sz="4400">
              <a:solidFill>
                <a:schemeClr val="tx2"/>
              </a:solidFill>
            </a:endParaRPr>
          </a:p>
        </p:txBody>
      </p:sp>
      <p:graphicFrame>
        <p:nvGraphicFramePr>
          <p:cNvPr id="403460" name="Object 4"/>
          <p:cNvGraphicFramePr>
            <a:graphicFrameLocks noChangeAspect="1"/>
          </p:cNvGraphicFramePr>
          <p:nvPr/>
        </p:nvGraphicFramePr>
        <p:xfrm>
          <a:off x="1385888" y="2393950"/>
          <a:ext cx="5700712" cy="1652588"/>
        </p:xfrm>
        <a:graphic>
          <a:graphicData uri="http://schemas.openxmlformats.org/presentationml/2006/ole">
            <p:oleObj spid="_x0000_s403460" name="Equation" r:id="rId3" imgW="2971800" imgH="863280"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D4626A57-3157-4C49-822F-9EDC2E30F7A5}" type="slidenum">
              <a:rPr lang="en-GB"/>
              <a:pPr/>
              <a:t>69</a:t>
            </a:fld>
            <a:endParaRPr lang="en-GB"/>
          </a:p>
        </p:txBody>
      </p:sp>
      <p:sp>
        <p:nvSpPr>
          <p:cNvPr id="40448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Normal Distribution Review</a:t>
            </a:r>
            <a:endParaRPr lang="en-US" sz="4400">
              <a:solidFill>
                <a:schemeClr val="tx2"/>
              </a:solidFill>
            </a:endParaRPr>
          </a:p>
        </p:txBody>
      </p:sp>
      <p:sp>
        <p:nvSpPr>
          <p:cNvPr id="404483" name="Rectangle 3"/>
          <p:cNvSpPr>
            <a:spLocks noChangeArrowheads="1"/>
          </p:cNvSpPr>
          <p:nvPr/>
        </p:nvSpPr>
        <p:spPr bwMode="auto">
          <a:xfrm>
            <a:off x="590550" y="1909763"/>
            <a:ext cx="8029575"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Note that the 3-sigma limits for sample means are different from natural tolerances which are at  </a:t>
            </a:r>
          </a:p>
        </p:txBody>
      </p:sp>
      <p:graphicFrame>
        <p:nvGraphicFramePr>
          <p:cNvPr id="404484" name="Object 4"/>
          <p:cNvGraphicFramePr>
            <a:graphicFrameLocks noChangeAspect="1"/>
          </p:cNvGraphicFramePr>
          <p:nvPr/>
        </p:nvGraphicFramePr>
        <p:xfrm>
          <a:off x="7196138" y="2305050"/>
          <a:ext cx="1017587" cy="436563"/>
        </p:xfrm>
        <a:graphic>
          <a:graphicData uri="http://schemas.openxmlformats.org/presentationml/2006/ole">
            <p:oleObj spid="_x0000_s404484" name="Equation" r:id="rId3" imgW="469800" imgH="20304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62F6AE9B-7C5E-45B0-913B-E4C9A22486E6}" type="slidenum">
              <a:rPr lang="en-GB"/>
              <a:pPr/>
              <a:t>7</a:t>
            </a:fld>
            <a:endParaRPr lang="en-GB"/>
          </a:p>
        </p:txBody>
      </p:sp>
      <p:sp>
        <p:nvSpPr>
          <p:cNvPr id="28057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Quality and Competitive Advantage</a:t>
            </a:r>
            <a:endParaRPr lang="en-US" sz="4400">
              <a:solidFill>
                <a:schemeClr val="tx2"/>
              </a:solidFill>
            </a:endParaRPr>
          </a:p>
        </p:txBody>
      </p:sp>
      <p:sp>
        <p:nvSpPr>
          <p:cNvPr id="280579"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Better price</a:t>
            </a:r>
          </a:p>
          <a:p>
            <a:pPr marL="742950" lvl="1" indent="-285750">
              <a:spcBef>
                <a:spcPct val="20000"/>
              </a:spcBef>
              <a:buFontTx/>
              <a:buChar char="–"/>
            </a:pPr>
            <a:r>
              <a:rPr lang="en-US">
                <a:latin typeface="Arial" charset="0"/>
              </a:rPr>
              <a:t>The better customers judge the quality of a product, the more they will pay for it</a:t>
            </a:r>
          </a:p>
          <a:p>
            <a:pPr marL="342900" indent="-342900">
              <a:spcBef>
                <a:spcPct val="20000"/>
              </a:spcBef>
              <a:buFontTx/>
              <a:buChar char="•"/>
            </a:pPr>
            <a:r>
              <a:rPr lang="en-US">
                <a:latin typeface="Arial" charset="0"/>
              </a:rPr>
              <a:t>Lower production cost</a:t>
            </a:r>
          </a:p>
          <a:p>
            <a:pPr marL="742950" lvl="1" indent="-285750">
              <a:spcBef>
                <a:spcPct val="20000"/>
              </a:spcBef>
              <a:buFontTx/>
              <a:buChar char="–"/>
            </a:pPr>
            <a:r>
              <a:rPr lang="en-US">
                <a:latin typeface="Arial" charset="0"/>
              </a:rPr>
              <a:t>It is cheaper to do a job right the first time than do it over</a:t>
            </a:r>
          </a:p>
          <a:p>
            <a:pPr marL="342900" indent="-342900">
              <a:spcBef>
                <a:spcPct val="20000"/>
              </a:spcBef>
              <a:buFontTx/>
              <a:buChar char="•"/>
            </a:pPr>
            <a:r>
              <a:rPr lang="en-US">
                <a:latin typeface="Arial" charset="0"/>
              </a:rPr>
              <a:t>Faster response</a:t>
            </a:r>
          </a:p>
          <a:p>
            <a:pPr marL="742950" lvl="1" indent="-285750">
              <a:spcBef>
                <a:spcPct val="20000"/>
              </a:spcBef>
              <a:buFontTx/>
              <a:buChar char="–"/>
            </a:pPr>
            <a:r>
              <a:rPr lang="en-US">
                <a:latin typeface="Arial" charset="0"/>
              </a:rPr>
              <a:t>A company with quality processes for handling orders, producing products, and delivering them can provide fast response to customer requests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03052C06-9F75-4FE6-BA59-7A3606E03098}" type="slidenum">
              <a:rPr lang="en-GB"/>
              <a:pPr/>
              <a:t>70</a:t>
            </a:fld>
            <a:endParaRPr lang="en-GB"/>
          </a:p>
        </p:txBody>
      </p:sp>
      <p:sp>
        <p:nvSpPr>
          <p:cNvPr id="405506" name="Rectangle 2"/>
          <p:cNvSpPr>
            <a:spLocks noChangeArrowheads="1"/>
          </p:cNvSpPr>
          <p:nvPr/>
        </p:nvSpPr>
        <p:spPr bwMode="auto">
          <a:xfrm>
            <a:off x="304800" y="336550"/>
            <a:ext cx="8458200" cy="855663"/>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Determine the Trial Centerline for the        Chart</a:t>
            </a:r>
            <a:endParaRPr lang="en-US" sz="4400">
              <a:solidFill>
                <a:schemeClr val="tx2"/>
              </a:solidFill>
            </a:endParaRPr>
          </a:p>
        </p:txBody>
      </p:sp>
      <p:graphicFrame>
        <p:nvGraphicFramePr>
          <p:cNvPr id="405507" name="Object 3"/>
          <p:cNvGraphicFramePr>
            <a:graphicFrameLocks noChangeAspect="1"/>
          </p:cNvGraphicFramePr>
          <p:nvPr/>
        </p:nvGraphicFramePr>
        <p:xfrm>
          <a:off x="728663" y="3003550"/>
          <a:ext cx="5111750" cy="869950"/>
        </p:xfrm>
        <a:graphic>
          <a:graphicData uri="http://schemas.openxmlformats.org/presentationml/2006/ole">
            <p:oleObj spid="_x0000_s405507" name="Equation" r:id="rId3" imgW="2527200" imgH="431640" progId="Equation.3">
              <p:embed/>
            </p:oleObj>
          </a:graphicData>
        </a:graphic>
      </p:graphicFrame>
      <p:graphicFrame>
        <p:nvGraphicFramePr>
          <p:cNvPr id="405508" name="Object 4"/>
          <p:cNvGraphicFramePr>
            <a:graphicFrameLocks noChangeAspect="1"/>
          </p:cNvGraphicFramePr>
          <p:nvPr/>
        </p:nvGraphicFramePr>
        <p:xfrm>
          <a:off x="6945313" y="344488"/>
          <a:ext cx="536575" cy="614362"/>
        </p:xfrm>
        <a:graphic>
          <a:graphicData uri="http://schemas.openxmlformats.org/presentationml/2006/ole">
            <p:oleObj spid="_x0000_s405508" name="Equation" r:id="rId4" imgW="177480" imgH="203040" progId="Equation.3">
              <p:embed/>
            </p:oleObj>
          </a:graphicData>
        </a:graphic>
      </p:graphicFrame>
      <p:graphicFrame>
        <p:nvGraphicFramePr>
          <p:cNvPr id="405509" name="Object 5"/>
          <p:cNvGraphicFramePr>
            <a:graphicFrameLocks noChangeAspect="1"/>
          </p:cNvGraphicFramePr>
          <p:nvPr/>
        </p:nvGraphicFramePr>
        <p:xfrm>
          <a:off x="769938" y="1417638"/>
          <a:ext cx="3271837" cy="1216025"/>
        </p:xfrm>
        <a:graphic>
          <a:graphicData uri="http://schemas.openxmlformats.org/presentationml/2006/ole">
            <p:oleObj spid="_x0000_s405509" name="Equation" r:id="rId5" imgW="1638000" imgH="609480" progId="Equation.3">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97C9319F-A605-4988-82D5-A75F21039C77}" type="slidenum">
              <a:rPr lang="en-GB"/>
              <a:pPr/>
              <a:t>71</a:t>
            </a:fld>
            <a:endParaRPr lang="en-GB"/>
          </a:p>
        </p:txBody>
      </p:sp>
      <p:graphicFrame>
        <p:nvGraphicFramePr>
          <p:cNvPr id="406530" name="Object 2"/>
          <p:cNvGraphicFramePr>
            <a:graphicFrameLocks noChangeAspect="1"/>
          </p:cNvGraphicFramePr>
          <p:nvPr/>
        </p:nvGraphicFramePr>
        <p:xfrm>
          <a:off x="874713" y="2744788"/>
          <a:ext cx="6157912" cy="1246187"/>
        </p:xfrm>
        <a:graphic>
          <a:graphicData uri="http://schemas.openxmlformats.org/presentationml/2006/ole">
            <p:oleObj spid="_x0000_s406530" name="Equation" r:id="rId3" imgW="3009600" imgH="609480" progId="Equation.3">
              <p:embed/>
            </p:oleObj>
          </a:graphicData>
        </a:graphic>
      </p:graphicFrame>
      <p:graphicFrame>
        <p:nvGraphicFramePr>
          <p:cNvPr id="406531" name="Object 3"/>
          <p:cNvGraphicFramePr>
            <a:graphicFrameLocks noChangeAspect="1"/>
          </p:cNvGraphicFramePr>
          <p:nvPr/>
        </p:nvGraphicFramePr>
        <p:xfrm>
          <a:off x="850900" y="4365625"/>
          <a:ext cx="6446838" cy="431800"/>
        </p:xfrm>
        <a:graphic>
          <a:graphicData uri="http://schemas.openxmlformats.org/presentationml/2006/ole">
            <p:oleObj spid="_x0000_s406531" name="Equation" r:id="rId4" imgW="3187440" imgH="215640" progId="Equation.3">
              <p:embed/>
            </p:oleObj>
          </a:graphicData>
        </a:graphic>
      </p:graphicFrame>
      <p:sp>
        <p:nvSpPr>
          <p:cNvPr id="406532" name="Rectangle 4"/>
          <p:cNvSpPr>
            <a:spLocks noChangeArrowheads="1"/>
          </p:cNvSpPr>
          <p:nvPr/>
        </p:nvSpPr>
        <p:spPr bwMode="auto">
          <a:xfrm>
            <a:off x="0" y="336550"/>
            <a:ext cx="8924925" cy="855663"/>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Determine the Trial Control Limits for the        Chart</a:t>
            </a:r>
            <a:endParaRPr lang="en-US" sz="4400">
              <a:solidFill>
                <a:schemeClr val="tx2"/>
              </a:solidFill>
            </a:endParaRPr>
          </a:p>
        </p:txBody>
      </p:sp>
      <p:graphicFrame>
        <p:nvGraphicFramePr>
          <p:cNvPr id="406533" name="Object 5"/>
          <p:cNvGraphicFramePr>
            <a:graphicFrameLocks noChangeAspect="1"/>
          </p:cNvGraphicFramePr>
          <p:nvPr/>
        </p:nvGraphicFramePr>
        <p:xfrm>
          <a:off x="7154863" y="344488"/>
          <a:ext cx="536575" cy="614362"/>
        </p:xfrm>
        <a:graphic>
          <a:graphicData uri="http://schemas.openxmlformats.org/presentationml/2006/ole">
            <p:oleObj spid="_x0000_s406533" name="Equation" r:id="rId5" imgW="177480" imgH="203040" progId="Equation.3">
              <p:embed/>
            </p:oleObj>
          </a:graphicData>
        </a:graphic>
      </p:graphicFrame>
      <p:graphicFrame>
        <p:nvGraphicFramePr>
          <p:cNvPr id="406534" name="Object 6"/>
          <p:cNvGraphicFramePr>
            <a:graphicFrameLocks noChangeAspect="1"/>
          </p:cNvGraphicFramePr>
          <p:nvPr/>
        </p:nvGraphicFramePr>
        <p:xfrm>
          <a:off x="900113" y="1292225"/>
          <a:ext cx="3119437" cy="1216025"/>
        </p:xfrm>
        <a:graphic>
          <a:graphicData uri="http://schemas.openxmlformats.org/presentationml/2006/ole">
            <p:oleObj spid="_x0000_s406534" name="Equation" r:id="rId6" imgW="1562040" imgH="609480" progId="Equation.3">
              <p:embed/>
            </p:oleObj>
          </a:graphicData>
        </a:graphic>
      </p:graphicFrame>
      <p:sp>
        <p:nvSpPr>
          <p:cNvPr id="406535" name="Text Box 7"/>
          <p:cNvSpPr txBox="1">
            <a:spLocks noChangeArrowheads="1"/>
          </p:cNvSpPr>
          <p:nvPr/>
        </p:nvSpPr>
        <p:spPr bwMode="auto">
          <a:xfrm>
            <a:off x="500063" y="5516563"/>
            <a:ext cx="8405812" cy="822325"/>
          </a:xfrm>
          <a:prstGeom prst="rect">
            <a:avLst/>
          </a:prstGeom>
          <a:noFill/>
          <a:ln w="12700">
            <a:noFill/>
            <a:miter lim="800000"/>
            <a:headEnd type="none" w="sm" len="sm"/>
            <a:tailEnd type="none" w="sm" len="sm"/>
          </a:ln>
          <a:effectLst/>
        </p:spPr>
        <p:txBody>
          <a:bodyPr wrap="none">
            <a:spAutoFit/>
          </a:bodyPr>
          <a:lstStyle/>
          <a:p>
            <a:r>
              <a:rPr lang="en-US">
                <a:latin typeface="Arial" charset="0"/>
              </a:rPr>
              <a:t>Note: The control limits are only preliminary with 10 samples.</a:t>
            </a:r>
          </a:p>
          <a:p>
            <a:r>
              <a:rPr lang="en-US">
                <a:latin typeface="Arial" charset="0"/>
              </a:rPr>
              <a:t>It is desirable to have at least 25 samples.</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85416E5F-F1AC-478D-BA42-7CB0AD0C3FB4}" type="slidenum">
              <a:rPr lang="en-GB"/>
              <a:pPr/>
              <a:t>72</a:t>
            </a:fld>
            <a:endParaRPr lang="en-GB"/>
          </a:p>
        </p:txBody>
      </p:sp>
      <p:graphicFrame>
        <p:nvGraphicFramePr>
          <p:cNvPr id="407554" name="Object 2"/>
          <p:cNvGraphicFramePr>
            <a:graphicFrameLocks noChangeAspect="1"/>
          </p:cNvGraphicFramePr>
          <p:nvPr/>
        </p:nvGraphicFramePr>
        <p:xfrm>
          <a:off x="819150" y="1663700"/>
          <a:ext cx="4432300" cy="974725"/>
        </p:xfrm>
        <a:graphic>
          <a:graphicData uri="http://schemas.openxmlformats.org/presentationml/2006/ole">
            <p:oleObj spid="_x0000_s407554" name="Equation" r:id="rId4" imgW="2311200" imgH="507960" progId="Equation.3">
              <p:embed/>
            </p:oleObj>
          </a:graphicData>
        </a:graphic>
      </p:graphicFrame>
      <p:graphicFrame>
        <p:nvGraphicFramePr>
          <p:cNvPr id="407555" name="Object 3"/>
          <p:cNvGraphicFramePr>
            <a:graphicFrameLocks noChangeAspect="1"/>
          </p:cNvGraphicFramePr>
          <p:nvPr/>
        </p:nvGraphicFramePr>
        <p:xfrm>
          <a:off x="814388" y="3219450"/>
          <a:ext cx="6605587" cy="433388"/>
        </p:xfrm>
        <a:graphic>
          <a:graphicData uri="http://schemas.openxmlformats.org/presentationml/2006/ole">
            <p:oleObj spid="_x0000_s407555" name="Equation" r:id="rId5" imgW="3492360" imgH="228600" progId="Equation.3">
              <p:embed/>
            </p:oleObj>
          </a:graphicData>
        </a:graphic>
      </p:graphicFrame>
      <p:sp>
        <p:nvSpPr>
          <p:cNvPr id="407556" name="Rectangle 4"/>
          <p:cNvSpPr>
            <a:spLocks noChangeArrowheads="1"/>
          </p:cNvSpPr>
          <p:nvPr/>
        </p:nvSpPr>
        <p:spPr bwMode="auto">
          <a:xfrm>
            <a:off x="0" y="336550"/>
            <a:ext cx="8924925" cy="855663"/>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Determine the Trial Control Limits for the </a:t>
            </a:r>
            <a:r>
              <a:rPr lang="en-US" sz="2800" b="1" i="1">
                <a:solidFill>
                  <a:schemeClr val="tx2"/>
                </a:solidFill>
              </a:rPr>
              <a:t>R</a:t>
            </a:r>
            <a:r>
              <a:rPr lang="en-US" sz="2800" b="1">
                <a:solidFill>
                  <a:schemeClr val="tx2"/>
                </a:solidFill>
                <a:latin typeface="Arial" charset="0"/>
              </a:rPr>
              <a:t> Chart</a:t>
            </a:r>
            <a:endParaRPr lang="en-US" sz="4400">
              <a:solidFill>
                <a:schemeClr val="tx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6D2F4595-46B5-4D1D-943C-8F5322505EE6}" type="slidenum">
              <a:rPr lang="en-GB"/>
              <a:pPr/>
              <a:t>73</a:t>
            </a:fld>
            <a:endParaRPr lang="en-GB"/>
          </a:p>
        </p:txBody>
      </p:sp>
      <p:sp>
        <p:nvSpPr>
          <p:cNvPr id="40960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3-Sigma Control Chart Factors</a:t>
            </a:r>
            <a:endParaRPr lang="en-US" sz="4400">
              <a:solidFill>
                <a:schemeClr val="tx2"/>
              </a:solidFill>
            </a:endParaRPr>
          </a:p>
        </p:txBody>
      </p:sp>
      <p:sp>
        <p:nvSpPr>
          <p:cNvPr id="40960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tabLst>
                <a:tab pos="914400" algn="ctr"/>
                <a:tab pos="3200400" algn="ctr"/>
                <a:tab pos="5029200" algn="ctr"/>
                <a:tab pos="5943600" algn="ctr"/>
                <a:tab pos="6858000" algn="ctr"/>
              </a:tabLst>
            </a:pPr>
            <a:r>
              <a:rPr lang="en-US">
                <a:solidFill>
                  <a:schemeClr val="tx2"/>
                </a:solidFill>
                <a:latin typeface="Arial" charset="0"/>
              </a:rPr>
              <a:t>Sample size	         X-chart       		R-chart</a:t>
            </a:r>
            <a:endParaRPr lang="en-US">
              <a:latin typeface="Arial" charset="0"/>
            </a:endParaRPr>
          </a:p>
          <a:p>
            <a:pPr marL="342900" indent="-342900">
              <a:spcBef>
                <a:spcPct val="20000"/>
              </a:spcBef>
              <a:tabLst>
                <a:tab pos="914400" algn="ctr"/>
                <a:tab pos="3200400" algn="ctr"/>
                <a:tab pos="5029200" algn="ctr"/>
                <a:tab pos="5943600" algn="ctr"/>
                <a:tab pos="6858000" algn="ctr"/>
              </a:tabLst>
            </a:pPr>
            <a:r>
              <a:rPr lang="en-US">
                <a:latin typeface="Arial" charset="0"/>
              </a:rPr>
              <a:t>		</a:t>
            </a:r>
            <a:r>
              <a:rPr lang="en-US" b="1">
                <a:solidFill>
                  <a:schemeClr val="tx2"/>
                </a:solidFill>
                <a:latin typeface="Arial" charset="0"/>
              </a:rPr>
              <a:t>n</a:t>
            </a:r>
            <a:r>
              <a:rPr lang="en-US">
                <a:solidFill>
                  <a:schemeClr val="tx2"/>
                </a:solidFill>
                <a:latin typeface="Arial" charset="0"/>
              </a:rPr>
              <a:t>	</a:t>
            </a:r>
            <a:r>
              <a:rPr lang="en-US" b="1" i="1">
                <a:solidFill>
                  <a:schemeClr val="tx2"/>
                </a:solidFill>
                <a:latin typeface="Arial" charset="0"/>
              </a:rPr>
              <a:t>A</a:t>
            </a:r>
            <a:r>
              <a:rPr lang="en-US" b="1" baseline="-25000">
                <a:solidFill>
                  <a:schemeClr val="tx2"/>
                </a:solidFill>
                <a:latin typeface="Arial" charset="0"/>
              </a:rPr>
              <a:t>2</a:t>
            </a:r>
            <a:r>
              <a:rPr lang="en-US">
                <a:solidFill>
                  <a:schemeClr val="tx2"/>
                </a:solidFill>
                <a:latin typeface="Arial" charset="0"/>
              </a:rPr>
              <a:t>	</a:t>
            </a:r>
            <a:r>
              <a:rPr lang="en-US" b="1" i="1">
                <a:solidFill>
                  <a:schemeClr val="tx2"/>
                </a:solidFill>
                <a:latin typeface="Arial" charset="0"/>
              </a:rPr>
              <a:t>D</a:t>
            </a:r>
            <a:r>
              <a:rPr lang="en-US" b="1" baseline="-25000">
                <a:solidFill>
                  <a:schemeClr val="tx2"/>
                </a:solidFill>
                <a:latin typeface="Arial" charset="0"/>
              </a:rPr>
              <a:t>3</a:t>
            </a:r>
            <a:r>
              <a:rPr lang="en-US">
                <a:solidFill>
                  <a:schemeClr val="tx2"/>
                </a:solidFill>
                <a:latin typeface="Arial" charset="0"/>
              </a:rPr>
              <a:t>		</a:t>
            </a:r>
            <a:r>
              <a:rPr lang="en-US" b="1" i="1">
                <a:solidFill>
                  <a:schemeClr val="tx2"/>
                </a:solidFill>
                <a:latin typeface="Arial" charset="0"/>
              </a:rPr>
              <a:t>D</a:t>
            </a:r>
            <a:r>
              <a:rPr lang="en-US" b="1" baseline="-25000">
                <a:solidFill>
                  <a:schemeClr val="tx2"/>
                </a:solidFill>
                <a:latin typeface="Arial" charset="0"/>
              </a:rPr>
              <a:t>4</a:t>
            </a:r>
            <a:endParaRPr lang="en-US">
              <a:solidFill>
                <a:schemeClr val="tx2"/>
              </a:solidFill>
              <a:latin typeface="Arial" charset="0"/>
            </a:endParaRPr>
          </a:p>
          <a:p>
            <a:pPr marL="342900" indent="-342900">
              <a:spcBef>
                <a:spcPct val="20000"/>
              </a:spcBef>
              <a:tabLst>
                <a:tab pos="914400" algn="ctr"/>
                <a:tab pos="3200400" algn="ctr"/>
                <a:tab pos="5029200" algn="ctr"/>
                <a:tab pos="5943600" algn="ctr"/>
                <a:tab pos="6858000" algn="ctr"/>
              </a:tabLst>
            </a:pPr>
            <a:r>
              <a:rPr lang="en-US">
                <a:latin typeface="Arial" charset="0"/>
              </a:rPr>
              <a:t>		2	1.88	0		3.27</a:t>
            </a:r>
          </a:p>
          <a:p>
            <a:pPr marL="342900" indent="-342900">
              <a:spcBef>
                <a:spcPct val="20000"/>
              </a:spcBef>
              <a:tabLst>
                <a:tab pos="914400" algn="ctr"/>
                <a:tab pos="3200400" algn="ctr"/>
                <a:tab pos="5029200" algn="ctr"/>
                <a:tab pos="5943600" algn="ctr"/>
                <a:tab pos="6858000" algn="ctr"/>
              </a:tabLst>
            </a:pPr>
            <a:r>
              <a:rPr lang="en-US">
                <a:latin typeface="Arial" charset="0"/>
              </a:rPr>
              <a:t>		3	1.02	0		2.57</a:t>
            </a:r>
          </a:p>
          <a:p>
            <a:pPr marL="342900" indent="-342900">
              <a:spcBef>
                <a:spcPct val="20000"/>
              </a:spcBef>
              <a:tabLst>
                <a:tab pos="914400" algn="ctr"/>
                <a:tab pos="3200400" algn="ctr"/>
                <a:tab pos="5029200" algn="ctr"/>
                <a:tab pos="5943600" algn="ctr"/>
                <a:tab pos="6858000" algn="ctr"/>
              </a:tabLst>
            </a:pPr>
            <a:r>
              <a:rPr lang="en-US">
                <a:latin typeface="Arial" charset="0"/>
              </a:rPr>
              <a:t>		4	0.73	0		2.28</a:t>
            </a:r>
          </a:p>
          <a:p>
            <a:pPr marL="342900" indent="-342900">
              <a:spcBef>
                <a:spcPct val="20000"/>
              </a:spcBef>
              <a:tabLst>
                <a:tab pos="914400" algn="ctr"/>
                <a:tab pos="3200400" algn="ctr"/>
                <a:tab pos="5029200" algn="ctr"/>
                <a:tab pos="5943600" algn="ctr"/>
                <a:tab pos="6858000" algn="ctr"/>
              </a:tabLst>
            </a:pPr>
            <a:r>
              <a:rPr lang="en-US">
                <a:latin typeface="Arial" charset="0"/>
              </a:rPr>
              <a:t>		5	0.58	0		2.11</a:t>
            </a:r>
          </a:p>
          <a:p>
            <a:pPr marL="342900" indent="-342900">
              <a:spcBef>
                <a:spcPct val="20000"/>
              </a:spcBef>
              <a:tabLst>
                <a:tab pos="914400" algn="ctr"/>
                <a:tab pos="3200400" algn="ctr"/>
                <a:tab pos="5029200" algn="ctr"/>
                <a:tab pos="5943600" algn="ctr"/>
                <a:tab pos="6858000" algn="ctr"/>
              </a:tabLst>
            </a:pPr>
            <a:r>
              <a:rPr lang="en-US">
                <a:latin typeface="Arial" charset="0"/>
              </a:rPr>
              <a:t>		6	0.48	0		2.00</a:t>
            </a:r>
          </a:p>
          <a:p>
            <a:pPr marL="342900" indent="-342900">
              <a:spcBef>
                <a:spcPct val="20000"/>
              </a:spcBef>
              <a:tabLst>
                <a:tab pos="914400" algn="ctr"/>
                <a:tab pos="3200400" algn="ctr"/>
                <a:tab pos="5029200" algn="ctr"/>
                <a:tab pos="5943600" algn="ctr"/>
                <a:tab pos="6858000" algn="ctr"/>
              </a:tabLst>
            </a:pPr>
            <a:r>
              <a:rPr lang="en-US">
                <a:latin typeface="Arial" charset="0"/>
              </a:rPr>
              <a:t>		7	0.42	0.08		1.92</a:t>
            </a:r>
          </a:p>
          <a:p>
            <a:pPr marL="342900" indent="-342900">
              <a:spcBef>
                <a:spcPct val="20000"/>
              </a:spcBef>
              <a:tabLst>
                <a:tab pos="914400" algn="ctr"/>
                <a:tab pos="3200400" algn="ctr"/>
                <a:tab pos="5029200" algn="ctr"/>
                <a:tab pos="5943600" algn="ctr"/>
                <a:tab pos="6858000" algn="ctr"/>
              </a:tabLst>
            </a:pPr>
            <a:r>
              <a:rPr lang="en-US">
                <a:latin typeface="Arial" charset="0"/>
              </a:rPr>
              <a:t>		8	0.37	0.14		1.86</a:t>
            </a:r>
            <a:endParaRPr lang="en-US"/>
          </a:p>
        </p:txBody>
      </p:sp>
      <p:sp>
        <p:nvSpPr>
          <p:cNvPr id="409604" name="Line 4"/>
          <p:cNvSpPr>
            <a:spLocks noChangeShapeType="1"/>
          </p:cNvSpPr>
          <p:nvPr/>
        </p:nvSpPr>
        <p:spPr bwMode="auto">
          <a:xfrm>
            <a:off x="3863975" y="1987550"/>
            <a:ext cx="165100" cy="0"/>
          </a:xfrm>
          <a:prstGeom prst="line">
            <a:avLst/>
          </a:prstGeom>
          <a:noFill/>
          <a:ln w="12700">
            <a:solidFill>
              <a:schemeClr val="tx1"/>
            </a:solidFill>
            <a:round/>
            <a:headEnd type="none" w="sm" len="sm"/>
            <a:tailEnd type="none" w="sm" len="sm"/>
          </a:ln>
          <a:effectLst/>
        </p:spPr>
        <p:txBody>
          <a:bodyPr wrap="none" anchor="ctr"/>
          <a:lstStyle/>
          <a:p>
            <a:endParaRPr lang="cs-CZ"/>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944A2B30-A73B-48D6-A941-44BC1FEC388C}" type="slidenum">
              <a:rPr lang="en-GB"/>
              <a:pPr/>
              <a:t>74</a:t>
            </a:fld>
            <a:endParaRPr lang="en-GB"/>
          </a:p>
        </p:txBody>
      </p:sp>
      <p:sp>
        <p:nvSpPr>
          <p:cNvPr id="410626"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Examine the Process </a:t>
            </a:r>
            <a:br>
              <a:rPr lang="en-US" sz="2800" b="1">
                <a:solidFill>
                  <a:schemeClr val="tx2"/>
                </a:solidFill>
                <a:latin typeface="Arial" charset="0"/>
              </a:rPr>
            </a:br>
            <a:r>
              <a:rPr lang="en-US" sz="2800" b="1">
                <a:solidFill>
                  <a:schemeClr val="tx2"/>
                </a:solidFill>
                <a:latin typeface="Arial" charset="0"/>
              </a:rPr>
              <a:t>Control-Chart Interpretation</a:t>
            </a:r>
            <a:endParaRPr lang="en-US" sz="4400">
              <a:solidFill>
                <a:schemeClr val="tx2"/>
              </a:solidFill>
            </a:endParaRPr>
          </a:p>
        </p:txBody>
      </p:sp>
      <p:sp>
        <p:nvSpPr>
          <p:cNvPr id="410627" name="Rectangle 3"/>
          <p:cNvSpPr>
            <a:spLocks noChangeArrowheads="1"/>
          </p:cNvSpPr>
          <p:nvPr/>
        </p:nvSpPr>
        <p:spPr bwMode="auto">
          <a:xfrm>
            <a:off x="361950" y="1771650"/>
            <a:ext cx="84582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Decide if the variation is random (chance causes) or unusual (assignable causes).</a:t>
            </a:r>
          </a:p>
          <a:p>
            <a:pPr marL="342900" indent="-342900">
              <a:spcBef>
                <a:spcPct val="20000"/>
              </a:spcBef>
              <a:buFontTx/>
              <a:buChar char="•"/>
            </a:pPr>
            <a:r>
              <a:rPr lang="en-US">
                <a:latin typeface="Arial" charset="0"/>
              </a:rPr>
              <a:t>A process is considered to be in a state of control, or under control, when the performance of the process falls within the statistically calculated control limits and exhibits only chance, or common, causes.</a:t>
            </a:r>
          </a:p>
          <a:p>
            <a:pPr marL="342900" indent="-342900">
              <a:spcBef>
                <a:spcPct val="20000"/>
              </a:spcBef>
              <a:buFontTx/>
              <a:buChar char="•"/>
            </a:pPr>
            <a:endParaRPr lang="en-US">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590C939C-05B4-4589-B259-AC2C0EEC32E3}" type="slidenum">
              <a:rPr lang="en-GB"/>
              <a:pPr/>
              <a:t>75</a:t>
            </a:fld>
            <a:endParaRPr lang="en-GB"/>
          </a:p>
        </p:txBody>
      </p:sp>
      <p:sp>
        <p:nvSpPr>
          <p:cNvPr id="411650" name="Rectangle 2"/>
          <p:cNvSpPr>
            <a:spLocks noChangeArrowheads="1"/>
          </p:cNvSpPr>
          <p:nvPr/>
        </p:nvSpPr>
        <p:spPr bwMode="auto">
          <a:xfrm>
            <a:off x="304800" y="236538"/>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Examine the Process </a:t>
            </a:r>
            <a:br>
              <a:rPr lang="en-US" sz="2800" b="1">
                <a:solidFill>
                  <a:schemeClr val="tx2"/>
                </a:solidFill>
                <a:latin typeface="Arial" charset="0"/>
              </a:rPr>
            </a:br>
            <a:r>
              <a:rPr lang="en-US" sz="2800" b="1">
                <a:solidFill>
                  <a:schemeClr val="tx2"/>
                </a:solidFill>
                <a:latin typeface="Arial" charset="0"/>
              </a:rPr>
              <a:t>Control-Chart Interpretation</a:t>
            </a:r>
            <a:endParaRPr lang="en-US" sz="4400">
              <a:solidFill>
                <a:schemeClr val="tx2"/>
              </a:solidFill>
            </a:endParaRPr>
          </a:p>
        </p:txBody>
      </p:sp>
      <p:sp>
        <p:nvSpPr>
          <p:cNvPr id="411651" name="Rectangle 3"/>
          <p:cNvSpPr>
            <a:spLocks noChangeArrowheads="1"/>
          </p:cNvSpPr>
          <p:nvPr/>
        </p:nvSpPr>
        <p:spPr bwMode="auto">
          <a:xfrm>
            <a:off x="361950" y="1474788"/>
            <a:ext cx="84582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A control chart exhibits a state of control when:</a:t>
            </a:r>
          </a:p>
          <a:p>
            <a:pPr marL="342900" indent="-342900">
              <a:spcBef>
                <a:spcPct val="20000"/>
              </a:spcBef>
            </a:pPr>
            <a:r>
              <a:rPr lang="en-US">
                <a:latin typeface="Arial" charset="0"/>
              </a:rPr>
              <a:t>1. Two-thirds of the points are near the center value.</a:t>
            </a:r>
          </a:p>
          <a:p>
            <a:pPr marL="342900" indent="-342900">
              <a:spcBef>
                <a:spcPct val="20000"/>
              </a:spcBef>
            </a:pPr>
            <a:r>
              <a:rPr lang="en-US">
                <a:latin typeface="Arial" charset="0"/>
              </a:rPr>
              <a:t>2. A few of the points are close to the center value.</a:t>
            </a:r>
          </a:p>
          <a:p>
            <a:pPr marL="342900" indent="-342900">
              <a:spcBef>
                <a:spcPct val="20000"/>
              </a:spcBef>
            </a:pPr>
            <a:r>
              <a:rPr lang="en-US">
                <a:latin typeface="Arial" charset="0"/>
              </a:rPr>
              <a:t>3. The points float back and forth across the centerline.</a:t>
            </a:r>
          </a:p>
          <a:p>
            <a:pPr marL="342900" indent="-342900">
              <a:spcBef>
                <a:spcPct val="20000"/>
              </a:spcBef>
            </a:pPr>
            <a:r>
              <a:rPr lang="en-US">
                <a:latin typeface="Arial" charset="0"/>
              </a:rPr>
              <a:t>4. The points are balanced on both sides of the centerline.</a:t>
            </a:r>
          </a:p>
          <a:p>
            <a:pPr marL="342900" indent="-342900">
              <a:spcBef>
                <a:spcPct val="20000"/>
              </a:spcBef>
            </a:pPr>
            <a:r>
              <a:rPr lang="en-US">
                <a:latin typeface="Arial" charset="0"/>
              </a:rPr>
              <a:t>5. There no points beyond the centerline.</a:t>
            </a:r>
          </a:p>
          <a:p>
            <a:pPr marL="342900" indent="-342900">
              <a:spcBef>
                <a:spcPct val="20000"/>
              </a:spcBef>
            </a:pPr>
            <a:r>
              <a:rPr lang="en-US">
                <a:latin typeface="Arial" charset="0"/>
              </a:rPr>
              <a:t>6. There are no patterns or trends on the chart.</a:t>
            </a:r>
          </a:p>
          <a:p>
            <a:pPr marL="685800" lvl="1">
              <a:spcBef>
                <a:spcPct val="20000"/>
              </a:spcBef>
              <a:buFontTx/>
              <a:buChar char="–"/>
            </a:pPr>
            <a:r>
              <a:rPr lang="en-US">
                <a:latin typeface="Arial" charset="0"/>
              </a:rPr>
              <a:t> Upward/downward, oscillating trend</a:t>
            </a:r>
          </a:p>
          <a:p>
            <a:pPr marL="685800" lvl="1">
              <a:spcBef>
                <a:spcPct val="20000"/>
              </a:spcBef>
              <a:buFontTx/>
              <a:buChar char="–"/>
            </a:pPr>
            <a:r>
              <a:rPr lang="en-US">
                <a:latin typeface="Arial" charset="0"/>
              </a:rPr>
              <a:t> Change, jump, or shift in level</a:t>
            </a:r>
          </a:p>
          <a:p>
            <a:pPr marL="685800" lvl="1">
              <a:spcBef>
                <a:spcPct val="20000"/>
              </a:spcBef>
              <a:buFontTx/>
              <a:buChar char="–"/>
            </a:pPr>
            <a:r>
              <a:rPr lang="en-US">
                <a:latin typeface="Arial" charset="0"/>
              </a:rPr>
              <a:t> Runs</a:t>
            </a:r>
          </a:p>
          <a:p>
            <a:pPr marL="685800" lvl="1">
              <a:spcBef>
                <a:spcPct val="20000"/>
              </a:spcBef>
              <a:buFontTx/>
              <a:buChar char="–"/>
            </a:pPr>
            <a:r>
              <a:rPr lang="en-US">
                <a:latin typeface="Arial" charset="0"/>
              </a:rPr>
              <a:t> Recurring cycles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15297C9C-E4C2-4DEC-A35A-48DF48901D69}" type="slidenum">
              <a:rPr lang="en-GB"/>
              <a:pPr/>
              <a:t>76</a:t>
            </a:fld>
            <a:endParaRPr lang="en-GB"/>
          </a:p>
        </p:txBody>
      </p:sp>
      <p:sp>
        <p:nvSpPr>
          <p:cNvPr id="412674" name="Rectangle 2"/>
          <p:cNvSpPr>
            <a:spLocks noChangeArrowheads="1"/>
          </p:cNvSpPr>
          <p:nvPr/>
        </p:nvSpPr>
        <p:spPr bwMode="auto">
          <a:xfrm>
            <a:off x="304800" y="236538"/>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Revise the Charts</a:t>
            </a:r>
            <a:endParaRPr lang="en-US" sz="4400">
              <a:solidFill>
                <a:schemeClr val="tx2"/>
              </a:solidFill>
            </a:endParaRPr>
          </a:p>
        </p:txBody>
      </p:sp>
      <p:sp>
        <p:nvSpPr>
          <p:cNvPr id="412675" name="Rectangle 3"/>
          <p:cNvSpPr>
            <a:spLocks noChangeArrowheads="1"/>
          </p:cNvSpPr>
          <p:nvPr/>
        </p:nvSpPr>
        <p:spPr bwMode="auto">
          <a:xfrm>
            <a:off x="361950" y="1474788"/>
            <a:ext cx="8458200" cy="4114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A. Interpret the original charts</a:t>
            </a:r>
          </a:p>
          <a:p>
            <a:pPr marL="342900" indent="-342900">
              <a:spcBef>
                <a:spcPct val="20000"/>
              </a:spcBef>
            </a:pPr>
            <a:r>
              <a:rPr lang="en-US">
                <a:latin typeface="Arial" charset="0"/>
              </a:rPr>
              <a:t>B. Isolate the cause</a:t>
            </a:r>
          </a:p>
          <a:p>
            <a:pPr marL="342900" indent="-342900">
              <a:spcBef>
                <a:spcPct val="20000"/>
              </a:spcBef>
            </a:pPr>
            <a:r>
              <a:rPr lang="en-US">
                <a:latin typeface="Arial" charset="0"/>
              </a:rPr>
              <a:t>C. Take corrective action</a:t>
            </a:r>
          </a:p>
          <a:p>
            <a:pPr marL="342900" indent="-342900">
              <a:spcBef>
                <a:spcPct val="20000"/>
              </a:spcBef>
            </a:pPr>
            <a:r>
              <a:rPr lang="en-US">
                <a:latin typeface="Arial" charset="0"/>
              </a:rPr>
              <a:t>D. Revise the chart: remove any points from the calculations that have been corrected. Revise the control charts with the remaining points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90EF89E2-F290-449E-B815-D2492D7F4972}" type="slidenum">
              <a:rPr lang="en-GB"/>
              <a:pPr/>
              <a:t>77</a:t>
            </a:fld>
            <a:endParaRPr lang="en-GB"/>
          </a:p>
        </p:txBody>
      </p:sp>
      <p:sp>
        <p:nvSpPr>
          <p:cNvPr id="413698" name="Rectangle 2"/>
          <p:cNvSpPr>
            <a:spLocks noChangeArrowheads="1"/>
          </p:cNvSpPr>
          <p:nvPr/>
        </p:nvSpPr>
        <p:spPr bwMode="auto">
          <a:xfrm>
            <a:off x="304800" y="236538"/>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Revise the Charts</a:t>
            </a:r>
            <a:endParaRPr lang="en-US" sz="4400">
              <a:solidFill>
                <a:schemeClr val="tx2"/>
              </a:solidFill>
            </a:endParaRPr>
          </a:p>
        </p:txBody>
      </p:sp>
      <p:graphicFrame>
        <p:nvGraphicFramePr>
          <p:cNvPr id="413699" name="Object 3"/>
          <p:cNvGraphicFramePr>
            <a:graphicFrameLocks noChangeAspect="1"/>
          </p:cNvGraphicFramePr>
          <p:nvPr/>
        </p:nvGraphicFramePr>
        <p:xfrm>
          <a:off x="1052513" y="1401763"/>
          <a:ext cx="2360612" cy="1928812"/>
        </p:xfrm>
        <a:graphic>
          <a:graphicData uri="http://schemas.openxmlformats.org/presentationml/2006/ole">
            <p:oleObj spid="_x0000_s413699" name="Equation" r:id="rId3" imgW="1180800" imgH="965160" progId="Equation.3">
              <p:embed/>
            </p:oleObj>
          </a:graphicData>
        </a:graphic>
      </p:graphicFrame>
      <p:sp>
        <p:nvSpPr>
          <p:cNvPr id="413700" name="Rectangle 4"/>
          <p:cNvSpPr>
            <a:spLocks noChangeArrowheads="1"/>
          </p:cNvSpPr>
          <p:nvPr/>
        </p:nvSpPr>
        <p:spPr bwMode="auto">
          <a:xfrm>
            <a:off x="361950" y="3524250"/>
            <a:ext cx="8458200" cy="2065338"/>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Where</a:t>
            </a:r>
          </a:p>
          <a:p>
            <a:pPr marL="342900" indent="-342900">
              <a:spcBef>
                <a:spcPct val="20000"/>
              </a:spcBef>
            </a:pPr>
            <a:r>
              <a:rPr lang="en-US">
                <a:latin typeface="Arial" charset="0"/>
              </a:rPr>
              <a:t>        = discarded subgroup averages</a:t>
            </a:r>
          </a:p>
          <a:p>
            <a:pPr marL="342900" indent="-342900">
              <a:spcBef>
                <a:spcPct val="20000"/>
              </a:spcBef>
            </a:pPr>
            <a:r>
              <a:rPr lang="en-US">
                <a:latin typeface="Arial" charset="0"/>
              </a:rPr>
              <a:t>        = number of discarded subgroups</a:t>
            </a:r>
          </a:p>
          <a:p>
            <a:pPr marL="342900" indent="-342900">
              <a:spcBef>
                <a:spcPct val="20000"/>
              </a:spcBef>
            </a:pPr>
            <a:r>
              <a:rPr lang="en-US">
                <a:latin typeface="Arial" charset="0"/>
              </a:rPr>
              <a:t>        = discarded subgroup ranges</a:t>
            </a:r>
          </a:p>
          <a:p>
            <a:pPr marL="342900" indent="-342900">
              <a:spcBef>
                <a:spcPct val="20000"/>
              </a:spcBef>
            </a:pPr>
            <a:endParaRPr lang="en-US">
              <a:latin typeface="Arial" charset="0"/>
            </a:endParaRPr>
          </a:p>
        </p:txBody>
      </p:sp>
      <p:graphicFrame>
        <p:nvGraphicFramePr>
          <p:cNvPr id="413701" name="Object 5"/>
          <p:cNvGraphicFramePr>
            <a:graphicFrameLocks noChangeAspect="1"/>
          </p:cNvGraphicFramePr>
          <p:nvPr/>
        </p:nvGraphicFramePr>
        <p:xfrm>
          <a:off x="604838" y="3937000"/>
          <a:ext cx="455612" cy="1350963"/>
        </p:xfrm>
        <a:graphic>
          <a:graphicData uri="http://schemas.openxmlformats.org/presentationml/2006/ole">
            <p:oleObj spid="_x0000_s413701" name="Equation" r:id="rId4" imgW="241200" imgH="71100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F00BBB22-35E3-42E5-8047-067C954AD670}" type="slidenum">
              <a:rPr lang="en-GB"/>
              <a:pPr/>
              <a:t>78</a:t>
            </a:fld>
            <a:endParaRPr lang="en-GB"/>
          </a:p>
        </p:txBody>
      </p:sp>
      <p:sp>
        <p:nvSpPr>
          <p:cNvPr id="414722" name="Rectangle 2"/>
          <p:cNvSpPr>
            <a:spLocks noChangeArrowheads="1"/>
          </p:cNvSpPr>
          <p:nvPr/>
        </p:nvSpPr>
        <p:spPr bwMode="auto">
          <a:xfrm>
            <a:off x="304800" y="236538"/>
            <a:ext cx="8458200" cy="747712"/>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Revise the Charts</a:t>
            </a:r>
            <a:endParaRPr lang="en-US" sz="4400">
              <a:solidFill>
                <a:schemeClr val="tx2"/>
              </a:solidFill>
            </a:endParaRPr>
          </a:p>
        </p:txBody>
      </p:sp>
      <p:sp>
        <p:nvSpPr>
          <p:cNvPr id="414723" name="Rectangle 3"/>
          <p:cNvSpPr>
            <a:spLocks noChangeArrowheads="1"/>
          </p:cNvSpPr>
          <p:nvPr/>
        </p:nvSpPr>
        <p:spPr bwMode="auto">
          <a:xfrm>
            <a:off x="361950" y="1114425"/>
            <a:ext cx="8458200" cy="52832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a:latin typeface="Arial" charset="0"/>
              </a:rPr>
              <a:t>The formula for the revised limits are:</a:t>
            </a: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where, A, D</a:t>
            </a:r>
            <a:r>
              <a:rPr lang="en-US" baseline="-25000">
                <a:latin typeface="Arial" charset="0"/>
              </a:rPr>
              <a:t>1</a:t>
            </a:r>
            <a:r>
              <a:rPr lang="en-US">
                <a:latin typeface="Arial" charset="0"/>
              </a:rPr>
              <a:t>, and D</a:t>
            </a:r>
            <a:r>
              <a:rPr lang="en-US" baseline="-25000">
                <a:latin typeface="Arial" charset="0"/>
              </a:rPr>
              <a:t>2</a:t>
            </a:r>
            <a:r>
              <a:rPr lang="en-US">
                <a:latin typeface="Arial" charset="0"/>
              </a:rPr>
              <a:t> are obtained from Appendix 2.</a:t>
            </a:r>
          </a:p>
        </p:txBody>
      </p:sp>
      <p:graphicFrame>
        <p:nvGraphicFramePr>
          <p:cNvPr id="414724" name="Object 4"/>
          <p:cNvGraphicFramePr>
            <a:graphicFrameLocks noChangeAspect="1"/>
          </p:cNvGraphicFramePr>
          <p:nvPr/>
        </p:nvGraphicFramePr>
        <p:xfrm>
          <a:off x="2976563" y="1649413"/>
          <a:ext cx="2595562" cy="3906837"/>
        </p:xfrm>
        <a:graphic>
          <a:graphicData uri="http://schemas.openxmlformats.org/presentationml/2006/ole">
            <p:oleObj spid="_x0000_s414724" name="Equation" r:id="rId3" imgW="1307880" imgH="196848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567FF4FD-8323-407D-92BA-6E157C149146}" type="slidenum">
              <a:rPr lang="en-GB"/>
              <a:pPr/>
              <a:t>79</a:t>
            </a:fld>
            <a:endParaRPr lang="en-GB"/>
          </a:p>
        </p:txBody>
      </p:sp>
      <p:sp>
        <p:nvSpPr>
          <p:cNvPr id="415746"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0488" tIns="44450" rIns="90488" bIns="44450" anchor="ctr"/>
          <a:lstStyle/>
          <a:p>
            <a:pPr algn="ctr"/>
            <a:r>
              <a:rPr lang="en-US" sz="2800" b="1">
                <a:solidFill>
                  <a:schemeClr val="tx2"/>
                </a:solidFill>
                <a:latin typeface="Arial" charset="0"/>
              </a:rPr>
              <a:t>Reading and Exercises</a:t>
            </a:r>
            <a:endParaRPr lang="en-US" sz="4400">
              <a:solidFill>
                <a:schemeClr val="tx2"/>
              </a:solidFill>
            </a:endParaRPr>
          </a:p>
        </p:txBody>
      </p:sp>
      <p:sp>
        <p:nvSpPr>
          <p:cNvPr id="415747" name="Rectangle 3"/>
          <p:cNvSpPr>
            <a:spLocks noChangeArrowheads="1"/>
          </p:cNvSpPr>
          <p:nvPr/>
        </p:nvSpPr>
        <p:spPr bwMode="auto">
          <a:xfrm>
            <a:off x="342900" y="1581150"/>
            <a:ext cx="8458200" cy="4572000"/>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pPr>
            <a:r>
              <a:rPr lang="en-US">
                <a:latin typeface="Arial" charset="0"/>
              </a:rPr>
              <a:t>Chapter 5: </a:t>
            </a:r>
          </a:p>
          <a:p>
            <a:pPr marL="685800" lvl="1">
              <a:spcBef>
                <a:spcPct val="20000"/>
              </a:spcBef>
              <a:buFontTx/>
              <a:buChar char="–"/>
            </a:pPr>
            <a:r>
              <a:rPr lang="en-US">
                <a:latin typeface="Arial" charset="0"/>
              </a:rPr>
              <a:t> Reading pp. 192-236, Problems 11-13 (2</a:t>
            </a:r>
            <a:r>
              <a:rPr lang="en-US" baseline="30000">
                <a:latin typeface="Arial" charset="0"/>
              </a:rPr>
              <a:t>nd</a:t>
            </a:r>
            <a:r>
              <a:rPr lang="en-US">
                <a:latin typeface="Arial" charset="0"/>
              </a:rPr>
              <a:t> ed.)</a:t>
            </a:r>
          </a:p>
          <a:p>
            <a:pPr marL="685800" lvl="1">
              <a:spcBef>
                <a:spcPct val="20000"/>
              </a:spcBef>
              <a:buFontTx/>
              <a:buChar char="–"/>
            </a:pPr>
            <a:r>
              <a:rPr lang="en-US">
                <a:latin typeface="Arial" charset="0"/>
              </a:rPr>
              <a:t> Reading pp. 198-240, Problems 11-13 (3</a:t>
            </a:r>
            <a:r>
              <a:rPr lang="en-US" baseline="30000">
                <a:latin typeface="Arial" charset="0"/>
              </a:rPr>
              <a:t>rd</a:t>
            </a:r>
            <a:r>
              <a:rPr lang="en-US">
                <a:latin typeface="Arial" charset="0"/>
              </a:rPr>
              <a:t> 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0BC12006-E024-43A1-A502-2C11971F63E4}" type="slidenum">
              <a:rPr lang="en-GB"/>
              <a:pPr/>
              <a:t>8</a:t>
            </a:fld>
            <a:endParaRPr lang="en-GB"/>
          </a:p>
        </p:txBody>
      </p:sp>
      <p:sp>
        <p:nvSpPr>
          <p:cNvPr id="28160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Quality and Competitive Advantage</a:t>
            </a:r>
            <a:endParaRPr lang="en-US" sz="4400">
              <a:solidFill>
                <a:schemeClr val="tx2"/>
              </a:solidFill>
            </a:endParaRPr>
          </a:p>
        </p:txBody>
      </p:sp>
      <p:sp>
        <p:nvSpPr>
          <p:cNvPr id="28160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Reduced Inventory</a:t>
            </a:r>
          </a:p>
          <a:p>
            <a:pPr marL="742950" lvl="1" indent="-285750">
              <a:spcBef>
                <a:spcPct val="20000"/>
              </a:spcBef>
              <a:buFontTx/>
              <a:buChar char="–"/>
            </a:pPr>
            <a:r>
              <a:rPr lang="en-US">
                <a:latin typeface="Arial" charset="0"/>
              </a:rPr>
              <a:t>When the production line runs smoothly with predictable results, inventory levels can be reduced</a:t>
            </a:r>
          </a:p>
          <a:p>
            <a:pPr marL="342900" indent="-342900">
              <a:spcBef>
                <a:spcPct val="20000"/>
              </a:spcBef>
              <a:buFontTx/>
              <a:buChar char="•"/>
            </a:pPr>
            <a:r>
              <a:rPr lang="en-US">
                <a:latin typeface="Arial" charset="0"/>
              </a:rPr>
              <a:t>Improved competitive position in the marketplace</a:t>
            </a:r>
          </a:p>
          <a:p>
            <a:pPr marL="742950" lvl="1" indent="-285750">
              <a:spcBef>
                <a:spcPct val="20000"/>
              </a:spcBef>
              <a:buFontTx/>
              <a:buChar char="–"/>
            </a:pPr>
            <a:r>
              <a:rPr lang="en-US" i="1">
                <a:latin typeface="Arial" charset="0"/>
              </a:rPr>
              <a:t>A customer who is satisfied with quality will tell 8 people about it; a dissatisfied customer will tell 22</a:t>
            </a:r>
            <a:r>
              <a:rPr lang="en-US">
                <a:latin typeface="Arial" charset="0"/>
              </a:rPr>
              <a:t> (A.V. Feigenbaum, Quality Progress, February 1986, p. 27)</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46B1B442-5863-498E-92D1-304F7744C8AA}" type="slidenum">
              <a:rPr lang="en-GB"/>
              <a:pPr/>
              <a:t>80</a:t>
            </a:fld>
            <a:endParaRPr lang="en-GB"/>
          </a:p>
        </p:txBody>
      </p:sp>
      <p:sp>
        <p:nvSpPr>
          <p:cNvPr id="416770" name="Rectangle 2"/>
          <p:cNvSpPr>
            <a:spLocks noGrp="1" noChangeArrowheads="1"/>
          </p:cNvSpPr>
          <p:nvPr>
            <p:ph type="title"/>
          </p:nvPr>
        </p:nvSpPr>
        <p:spPr>
          <a:xfrm>
            <a:off x="723900" y="647700"/>
            <a:ext cx="7772400" cy="762000"/>
          </a:xfrm>
        </p:spPr>
        <p:txBody>
          <a:bodyPr/>
          <a:lstStyle/>
          <a:p>
            <a:r>
              <a:rPr lang="en-US" sz="2800" b="1">
                <a:latin typeface="Arial" charset="0"/>
              </a:rPr>
              <a:t>CHAPTER 5: CHI-SQUARE TEST</a:t>
            </a:r>
            <a:endParaRPr lang="en-US"/>
          </a:p>
        </p:txBody>
      </p:sp>
      <p:sp>
        <p:nvSpPr>
          <p:cNvPr id="416771" name="Rectangle 3"/>
          <p:cNvSpPr>
            <a:spLocks noChangeArrowheads="1"/>
          </p:cNvSpPr>
          <p:nvPr/>
        </p:nvSpPr>
        <p:spPr bwMode="auto">
          <a:xfrm>
            <a:off x="685800" y="1892300"/>
            <a:ext cx="7924800" cy="42037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Control chart is constructed using periodic samples from a process</a:t>
            </a:r>
          </a:p>
          <a:p>
            <a:pPr marL="342900" indent="-342900">
              <a:lnSpc>
                <a:spcPct val="160000"/>
              </a:lnSpc>
              <a:spcBef>
                <a:spcPct val="20000"/>
              </a:spcBef>
              <a:buFontTx/>
              <a:buChar char="•"/>
            </a:pPr>
            <a:r>
              <a:rPr lang="en-US">
                <a:latin typeface="Arial" charset="0"/>
              </a:rPr>
              <a:t>It is assumed that the subgroup means are normally distributed</a:t>
            </a:r>
          </a:p>
          <a:p>
            <a:pPr marL="342900" indent="-342900">
              <a:lnSpc>
                <a:spcPct val="160000"/>
              </a:lnSpc>
              <a:spcBef>
                <a:spcPct val="20000"/>
              </a:spcBef>
              <a:buFontTx/>
              <a:buChar char="•"/>
            </a:pPr>
            <a:r>
              <a:rPr lang="en-US">
                <a:latin typeface="Arial" charset="0"/>
              </a:rPr>
              <a:t>Chi-Square test can be used to verify if the above assumption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C2EBF4EC-02FB-4044-AB0B-D7F7C7CF7727}" type="slidenum">
              <a:rPr lang="en-GB"/>
              <a:pPr/>
              <a:t>81</a:t>
            </a:fld>
            <a:endParaRPr lang="en-GB"/>
          </a:p>
        </p:txBody>
      </p:sp>
      <p:sp>
        <p:nvSpPr>
          <p:cNvPr id="41881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Chi-Square Test</a:t>
            </a:r>
            <a:endParaRPr lang="en-US" sz="4400">
              <a:solidFill>
                <a:schemeClr val="tx2"/>
              </a:solidFill>
            </a:endParaRPr>
          </a:p>
        </p:txBody>
      </p:sp>
      <p:sp>
        <p:nvSpPr>
          <p:cNvPr id="418819" name="Rectangle 3"/>
          <p:cNvSpPr>
            <a:spLocks noChangeArrowheads="1"/>
          </p:cNvSpPr>
          <p:nvPr/>
        </p:nvSpPr>
        <p:spPr bwMode="auto">
          <a:xfrm>
            <a:off x="685800" y="1514475"/>
            <a:ext cx="7924800" cy="45815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Chi-Square statistic is calculated as follows: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Where,</a:t>
            </a:r>
          </a:p>
          <a:p>
            <a:pPr marL="685800" lvl="1">
              <a:spcBef>
                <a:spcPct val="20000"/>
              </a:spcBef>
            </a:pPr>
            <a:r>
              <a:rPr lang="en-US">
                <a:latin typeface="Arial" charset="0"/>
              </a:rPr>
              <a:t>= number of classes or intervals</a:t>
            </a:r>
          </a:p>
          <a:p>
            <a:pPr marL="685800" lvl="1">
              <a:spcBef>
                <a:spcPct val="20000"/>
              </a:spcBef>
            </a:pPr>
            <a:r>
              <a:rPr lang="en-US">
                <a:latin typeface="Arial" charset="0"/>
              </a:rPr>
              <a:t>= observed frequency for each class or interval</a:t>
            </a:r>
          </a:p>
          <a:p>
            <a:pPr marL="685800" lvl="1">
              <a:spcBef>
                <a:spcPct val="20000"/>
              </a:spcBef>
            </a:pPr>
            <a:r>
              <a:rPr lang="en-US">
                <a:latin typeface="Arial" charset="0"/>
              </a:rPr>
              <a:t>= expected frequency for each class or interval</a:t>
            </a:r>
          </a:p>
          <a:p>
            <a:pPr marL="685800" lvl="1">
              <a:spcBef>
                <a:spcPct val="20000"/>
              </a:spcBef>
            </a:pPr>
            <a:endParaRPr lang="en-US">
              <a:latin typeface="Arial" charset="0"/>
            </a:endParaRPr>
          </a:p>
          <a:p>
            <a:pPr marL="685800" lvl="1">
              <a:spcBef>
                <a:spcPct val="20000"/>
              </a:spcBef>
            </a:pPr>
            <a:r>
              <a:rPr lang="en-US">
                <a:latin typeface="Arial" charset="0"/>
              </a:rPr>
              <a:t>= sum over all classes or intervals</a:t>
            </a:r>
          </a:p>
          <a:p>
            <a:pPr marL="685800" lvl="1">
              <a:spcBef>
                <a:spcPct val="20000"/>
              </a:spcBef>
            </a:pPr>
            <a:endParaRPr lang="en-US">
              <a:latin typeface="Arial" charset="0"/>
            </a:endParaRP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418820" name="Object 4"/>
          <p:cNvGraphicFramePr>
            <a:graphicFrameLocks noChangeAspect="1"/>
          </p:cNvGraphicFramePr>
          <p:nvPr/>
        </p:nvGraphicFramePr>
        <p:xfrm>
          <a:off x="3259138" y="2060575"/>
          <a:ext cx="2363787" cy="963613"/>
        </p:xfrm>
        <a:graphic>
          <a:graphicData uri="http://schemas.openxmlformats.org/presentationml/2006/ole">
            <p:oleObj spid="_x0000_s418820" name="Equation" r:id="rId3" imgW="1130040" imgH="482400" progId="Equation.3">
              <p:embed/>
            </p:oleObj>
          </a:graphicData>
        </a:graphic>
      </p:graphicFrame>
      <p:graphicFrame>
        <p:nvGraphicFramePr>
          <p:cNvPr id="418821" name="Object 5"/>
          <p:cNvGraphicFramePr>
            <a:graphicFrameLocks noChangeAspect="1"/>
          </p:cNvGraphicFramePr>
          <p:nvPr/>
        </p:nvGraphicFramePr>
        <p:xfrm>
          <a:off x="1065213" y="3330575"/>
          <a:ext cx="255587" cy="360363"/>
        </p:xfrm>
        <a:graphic>
          <a:graphicData uri="http://schemas.openxmlformats.org/presentationml/2006/ole">
            <p:oleObj spid="_x0000_s418821" name="Equation" r:id="rId4" imgW="126720" imgH="177480" progId="Equation.3">
              <p:embed/>
            </p:oleObj>
          </a:graphicData>
        </a:graphic>
      </p:graphicFrame>
      <p:graphicFrame>
        <p:nvGraphicFramePr>
          <p:cNvPr id="418822" name="Object 6"/>
          <p:cNvGraphicFramePr>
            <a:graphicFrameLocks noChangeAspect="1"/>
          </p:cNvGraphicFramePr>
          <p:nvPr/>
        </p:nvGraphicFramePr>
        <p:xfrm>
          <a:off x="1065213" y="3717925"/>
          <a:ext cx="352425" cy="455613"/>
        </p:xfrm>
        <a:graphic>
          <a:graphicData uri="http://schemas.openxmlformats.org/presentationml/2006/ole">
            <p:oleObj spid="_x0000_s418822" name="Equation" r:id="rId5" imgW="177480" imgH="228600" progId="Equation.3">
              <p:embed/>
            </p:oleObj>
          </a:graphicData>
        </a:graphic>
      </p:graphicFrame>
      <p:graphicFrame>
        <p:nvGraphicFramePr>
          <p:cNvPr id="418823" name="Object 7"/>
          <p:cNvGraphicFramePr>
            <a:graphicFrameLocks noChangeAspect="1"/>
          </p:cNvGraphicFramePr>
          <p:nvPr/>
        </p:nvGraphicFramePr>
        <p:xfrm>
          <a:off x="1065213" y="4140200"/>
          <a:ext cx="327025" cy="455613"/>
        </p:xfrm>
        <a:graphic>
          <a:graphicData uri="http://schemas.openxmlformats.org/presentationml/2006/ole">
            <p:oleObj spid="_x0000_s418823" name="Equation" r:id="rId6" imgW="164880" imgH="228600" progId="Equation.3">
              <p:embed/>
            </p:oleObj>
          </a:graphicData>
        </a:graphic>
      </p:graphicFrame>
      <p:graphicFrame>
        <p:nvGraphicFramePr>
          <p:cNvPr id="418824" name="Object 8"/>
          <p:cNvGraphicFramePr>
            <a:graphicFrameLocks noChangeAspect="1"/>
          </p:cNvGraphicFramePr>
          <p:nvPr/>
        </p:nvGraphicFramePr>
        <p:xfrm>
          <a:off x="1065213" y="4803775"/>
          <a:ext cx="582612" cy="917575"/>
        </p:xfrm>
        <a:graphic>
          <a:graphicData uri="http://schemas.openxmlformats.org/presentationml/2006/ole">
            <p:oleObj spid="_x0000_s418824" name="Equation" r:id="rId7" imgW="291960" imgH="45720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3"/>
          <p:cNvSpPr>
            <a:spLocks noGrp="1"/>
          </p:cNvSpPr>
          <p:nvPr>
            <p:ph type="sldNum" sz="quarter" idx="12"/>
          </p:nvPr>
        </p:nvSpPr>
        <p:spPr/>
        <p:txBody>
          <a:bodyPr/>
          <a:lstStyle/>
          <a:p>
            <a:fld id="{C70997F4-A69C-4EFE-BF17-D9A71DE02B09}" type="slidenum">
              <a:rPr lang="en-GB"/>
              <a:pPr/>
              <a:t>82</a:t>
            </a:fld>
            <a:endParaRPr lang="en-GB"/>
          </a:p>
        </p:txBody>
      </p:sp>
      <p:sp>
        <p:nvSpPr>
          <p:cNvPr id="41984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Chi-Square Test</a:t>
            </a:r>
            <a:endParaRPr lang="en-US" sz="4400">
              <a:solidFill>
                <a:schemeClr val="tx2"/>
              </a:solidFill>
            </a:endParaRPr>
          </a:p>
        </p:txBody>
      </p:sp>
      <p:sp>
        <p:nvSpPr>
          <p:cNvPr id="419843" name="Rectangle 3"/>
          <p:cNvSpPr>
            <a:spLocks noChangeArrowheads="1"/>
          </p:cNvSpPr>
          <p:nvPr/>
        </p:nvSpPr>
        <p:spPr bwMode="auto">
          <a:xfrm>
            <a:off x="685800" y="1514475"/>
            <a:ext cx="7924800" cy="45815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then the observed and theoretical distributions match exactly.</a:t>
            </a:r>
          </a:p>
          <a:p>
            <a:pPr marL="342900" indent="-342900">
              <a:spcBef>
                <a:spcPct val="20000"/>
              </a:spcBef>
              <a:buFontTx/>
              <a:buChar char="•"/>
            </a:pPr>
            <a:r>
              <a:rPr lang="en-US">
                <a:latin typeface="Arial" charset="0"/>
              </a:rPr>
              <a:t>The larger the value of        the greater the discrepancy between the observed and expected frequencies.</a:t>
            </a:r>
          </a:p>
          <a:p>
            <a:pPr marL="342900" indent="-342900">
              <a:spcBef>
                <a:spcPct val="20000"/>
              </a:spcBef>
              <a:buFontTx/>
              <a:buChar char="•"/>
            </a:pPr>
            <a:r>
              <a:rPr lang="en-US">
                <a:latin typeface="Arial" charset="0"/>
              </a:rPr>
              <a:t>The        statistic is computed and compared with the tabulated, critical values recorded in a       table. The critical values of       are tabulated by degrees of freedom,      vs. the level of significance,  </a:t>
            </a:r>
          </a:p>
          <a:p>
            <a:pPr marL="342900" indent="-342900">
              <a:spcBef>
                <a:spcPct val="20000"/>
              </a:spcBef>
              <a:buFontTx/>
              <a:buChar char="•"/>
            </a:pPr>
            <a:endParaRPr lang="en-US">
              <a:latin typeface="Arial" charset="0"/>
            </a:endParaRPr>
          </a:p>
        </p:txBody>
      </p:sp>
      <p:graphicFrame>
        <p:nvGraphicFramePr>
          <p:cNvPr id="419844" name="Object 4"/>
          <p:cNvGraphicFramePr>
            <a:graphicFrameLocks noChangeAspect="1"/>
          </p:cNvGraphicFramePr>
          <p:nvPr/>
        </p:nvGraphicFramePr>
        <p:xfrm>
          <a:off x="1466850" y="1481138"/>
          <a:ext cx="914400" cy="455612"/>
        </p:xfrm>
        <a:graphic>
          <a:graphicData uri="http://schemas.openxmlformats.org/presentationml/2006/ole">
            <p:oleObj spid="_x0000_s419844" name="Equation" r:id="rId3" imgW="457200" imgH="228600" progId="Equation.3">
              <p:embed/>
            </p:oleObj>
          </a:graphicData>
        </a:graphic>
      </p:graphicFrame>
      <p:graphicFrame>
        <p:nvGraphicFramePr>
          <p:cNvPr id="419845" name="Object 5"/>
          <p:cNvGraphicFramePr>
            <a:graphicFrameLocks noChangeAspect="1"/>
          </p:cNvGraphicFramePr>
          <p:nvPr/>
        </p:nvGraphicFramePr>
        <p:xfrm>
          <a:off x="4219575" y="2279650"/>
          <a:ext cx="457200" cy="455613"/>
        </p:xfrm>
        <a:graphic>
          <a:graphicData uri="http://schemas.openxmlformats.org/presentationml/2006/ole">
            <p:oleObj spid="_x0000_s419845" name="Equation" r:id="rId4" imgW="228600" imgH="228600" progId="Equation.3">
              <p:embed/>
            </p:oleObj>
          </a:graphicData>
        </a:graphic>
      </p:graphicFrame>
      <p:graphicFrame>
        <p:nvGraphicFramePr>
          <p:cNvPr id="419846" name="Object 6"/>
          <p:cNvGraphicFramePr>
            <a:graphicFrameLocks noChangeAspect="1"/>
          </p:cNvGraphicFramePr>
          <p:nvPr/>
        </p:nvGraphicFramePr>
        <p:xfrm>
          <a:off x="1854200" y="3457575"/>
          <a:ext cx="352425" cy="455613"/>
        </p:xfrm>
        <a:graphic>
          <a:graphicData uri="http://schemas.openxmlformats.org/presentationml/2006/ole">
            <p:oleObj spid="_x0000_s419846" name="Equation" r:id="rId5" imgW="177480" imgH="228600" progId="Equation.3">
              <p:embed/>
            </p:oleObj>
          </a:graphicData>
        </a:graphic>
      </p:graphicFrame>
      <p:graphicFrame>
        <p:nvGraphicFramePr>
          <p:cNvPr id="419847" name="Object 7"/>
          <p:cNvGraphicFramePr>
            <a:graphicFrameLocks noChangeAspect="1"/>
          </p:cNvGraphicFramePr>
          <p:nvPr/>
        </p:nvGraphicFramePr>
        <p:xfrm>
          <a:off x="6337300" y="3808413"/>
          <a:ext cx="352425" cy="455612"/>
        </p:xfrm>
        <a:graphic>
          <a:graphicData uri="http://schemas.openxmlformats.org/presentationml/2006/ole">
            <p:oleObj spid="_x0000_s419847" name="Equation" r:id="rId6" imgW="177480" imgH="228600" progId="Equation.3">
              <p:embed/>
            </p:oleObj>
          </a:graphicData>
        </a:graphic>
      </p:graphicFrame>
      <p:graphicFrame>
        <p:nvGraphicFramePr>
          <p:cNvPr id="419848" name="Object 8"/>
          <p:cNvGraphicFramePr>
            <a:graphicFrameLocks noChangeAspect="1"/>
          </p:cNvGraphicFramePr>
          <p:nvPr/>
        </p:nvGraphicFramePr>
        <p:xfrm>
          <a:off x="3471863" y="4140200"/>
          <a:ext cx="352425" cy="455613"/>
        </p:xfrm>
        <a:graphic>
          <a:graphicData uri="http://schemas.openxmlformats.org/presentationml/2006/ole">
            <p:oleObj spid="_x0000_s419848" name="Equation" r:id="rId7" imgW="177480" imgH="228600" progId="Equation.3">
              <p:embed/>
            </p:oleObj>
          </a:graphicData>
        </a:graphic>
      </p:graphicFrame>
      <p:graphicFrame>
        <p:nvGraphicFramePr>
          <p:cNvPr id="419849" name="Object 9"/>
          <p:cNvGraphicFramePr>
            <a:graphicFrameLocks noChangeAspect="1"/>
          </p:cNvGraphicFramePr>
          <p:nvPr/>
        </p:nvGraphicFramePr>
        <p:xfrm>
          <a:off x="2406650" y="4689475"/>
          <a:ext cx="252413" cy="280988"/>
        </p:xfrm>
        <a:graphic>
          <a:graphicData uri="http://schemas.openxmlformats.org/presentationml/2006/ole">
            <p:oleObj spid="_x0000_s419849" name="Equation" r:id="rId8" imgW="126720" imgH="139680" progId="Equation.3">
              <p:embed/>
            </p:oleObj>
          </a:graphicData>
        </a:graphic>
      </p:graphicFrame>
      <p:graphicFrame>
        <p:nvGraphicFramePr>
          <p:cNvPr id="419850" name="Object 10"/>
          <p:cNvGraphicFramePr>
            <a:graphicFrameLocks noChangeAspect="1"/>
          </p:cNvGraphicFramePr>
          <p:nvPr/>
        </p:nvGraphicFramePr>
        <p:xfrm>
          <a:off x="6605588" y="4721225"/>
          <a:ext cx="280987" cy="280988"/>
        </p:xfrm>
        <a:graphic>
          <a:graphicData uri="http://schemas.openxmlformats.org/presentationml/2006/ole">
            <p:oleObj spid="_x0000_s419850" name="Equation" r:id="rId9" imgW="139680" imgH="139680" progId="Equation.3">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5C3BD8D2-D9DA-4904-BA2C-478CAB96D954}" type="slidenum">
              <a:rPr lang="en-GB"/>
              <a:pPr/>
              <a:t>83</a:t>
            </a:fld>
            <a:endParaRPr lang="en-GB"/>
          </a:p>
        </p:txBody>
      </p:sp>
      <p:sp>
        <p:nvSpPr>
          <p:cNvPr id="420866"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Chi-Square Test</a:t>
            </a:r>
            <a:endParaRPr lang="en-US" sz="4400">
              <a:solidFill>
                <a:schemeClr val="tx2"/>
              </a:solidFill>
            </a:endParaRPr>
          </a:p>
        </p:txBody>
      </p:sp>
      <p:sp>
        <p:nvSpPr>
          <p:cNvPr id="420867" name="Rectangle 3"/>
          <p:cNvSpPr>
            <a:spLocks noChangeArrowheads="1"/>
          </p:cNvSpPr>
          <p:nvPr/>
        </p:nvSpPr>
        <p:spPr bwMode="auto">
          <a:xfrm>
            <a:off x="685800" y="1514475"/>
            <a:ext cx="7924800" cy="45815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null hypothesis, H</a:t>
            </a:r>
            <a:r>
              <a:rPr lang="en-US" baseline="-25000">
                <a:latin typeface="Arial" charset="0"/>
              </a:rPr>
              <a:t>0</a:t>
            </a:r>
            <a:r>
              <a:rPr lang="en-US">
                <a:latin typeface="Arial" charset="0"/>
              </a:rPr>
              <a:t> is that there is no significant difference between the observed and the specified theoretical distribution.</a:t>
            </a:r>
          </a:p>
          <a:p>
            <a:pPr marL="342900" indent="-342900">
              <a:spcBef>
                <a:spcPct val="20000"/>
              </a:spcBef>
              <a:buFontTx/>
              <a:buChar char="•"/>
            </a:pPr>
            <a:r>
              <a:rPr lang="en-US">
                <a:latin typeface="Arial" charset="0"/>
              </a:rPr>
              <a:t>If the computed       test statistic is greater than the tabulated critical       value, then the H</a:t>
            </a:r>
            <a:r>
              <a:rPr lang="en-US" baseline="-25000">
                <a:latin typeface="Arial" charset="0"/>
              </a:rPr>
              <a:t>0</a:t>
            </a:r>
            <a:r>
              <a:rPr lang="en-US">
                <a:latin typeface="Arial" charset="0"/>
              </a:rPr>
              <a:t> is rejected and it is concluded that there is </a:t>
            </a:r>
            <a:r>
              <a:rPr lang="en-US">
                <a:latin typeface="Arial" charset="0"/>
                <a:sym typeface="Symbol" pitchFamily="18" charset="2"/>
              </a:rPr>
              <a:t>enough statistical evidence to infer that the observed distribution is </a:t>
            </a:r>
            <a:r>
              <a:rPr lang="en-US">
                <a:latin typeface="Arial" charset="0"/>
              </a:rPr>
              <a:t>significantly different from the specified theoretical distribution.</a:t>
            </a:r>
          </a:p>
        </p:txBody>
      </p:sp>
      <p:graphicFrame>
        <p:nvGraphicFramePr>
          <p:cNvPr id="420868" name="Object 4"/>
          <p:cNvGraphicFramePr>
            <a:graphicFrameLocks noChangeAspect="1"/>
          </p:cNvGraphicFramePr>
          <p:nvPr/>
        </p:nvGraphicFramePr>
        <p:xfrm>
          <a:off x="3344863" y="2630488"/>
          <a:ext cx="352425" cy="455612"/>
        </p:xfrm>
        <a:graphic>
          <a:graphicData uri="http://schemas.openxmlformats.org/presentationml/2006/ole">
            <p:oleObj spid="_x0000_s420868" name="Equation" r:id="rId3" imgW="177480" imgH="228600" progId="Equation.3">
              <p:embed/>
            </p:oleObj>
          </a:graphicData>
        </a:graphic>
      </p:graphicFrame>
      <p:graphicFrame>
        <p:nvGraphicFramePr>
          <p:cNvPr id="420869" name="Object 5"/>
          <p:cNvGraphicFramePr>
            <a:graphicFrameLocks noChangeAspect="1"/>
          </p:cNvGraphicFramePr>
          <p:nvPr/>
        </p:nvGraphicFramePr>
        <p:xfrm>
          <a:off x="3425825" y="3001963"/>
          <a:ext cx="352425" cy="455612"/>
        </p:xfrm>
        <a:graphic>
          <a:graphicData uri="http://schemas.openxmlformats.org/presentationml/2006/ole">
            <p:oleObj spid="_x0000_s420869" name="Equation" r:id="rId4" imgW="177480" imgH="228600" progId="Equation.3">
              <p:embed/>
            </p:oleObj>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27365748-8F7B-4C41-AB10-B76318F82655}" type="slidenum">
              <a:rPr lang="en-GB"/>
              <a:pPr/>
              <a:t>84</a:t>
            </a:fld>
            <a:endParaRPr lang="en-GB"/>
          </a:p>
        </p:txBody>
      </p:sp>
      <p:sp>
        <p:nvSpPr>
          <p:cNvPr id="421890"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Chi-Square Test</a:t>
            </a:r>
            <a:endParaRPr lang="en-US" sz="4400">
              <a:solidFill>
                <a:schemeClr val="tx2"/>
              </a:solidFill>
            </a:endParaRPr>
          </a:p>
        </p:txBody>
      </p:sp>
      <p:sp>
        <p:nvSpPr>
          <p:cNvPr id="421891" name="Rectangle 3"/>
          <p:cNvSpPr>
            <a:spLocks noChangeArrowheads="1"/>
          </p:cNvSpPr>
          <p:nvPr/>
        </p:nvSpPr>
        <p:spPr bwMode="auto">
          <a:xfrm>
            <a:off x="685800" y="1514475"/>
            <a:ext cx="7924800" cy="4581525"/>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If the computed       test statistic is </a:t>
            </a:r>
            <a:r>
              <a:rPr lang="en-US">
                <a:solidFill>
                  <a:srgbClr val="FF0000"/>
                </a:solidFill>
                <a:latin typeface="Arial" charset="0"/>
              </a:rPr>
              <a:t>not</a:t>
            </a:r>
            <a:r>
              <a:rPr lang="en-US">
                <a:latin typeface="Arial" charset="0"/>
              </a:rPr>
              <a:t> greater than the tabulated critical       value, then the H</a:t>
            </a:r>
            <a:r>
              <a:rPr lang="en-US" baseline="-25000">
                <a:latin typeface="Arial" charset="0"/>
              </a:rPr>
              <a:t>0</a:t>
            </a:r>
            <a:r>
              <a:rPr lang="en-US">
                <a:latin typeface="Arial" charset="0"/>
              </a:rPr>
              <a:t> is </a:t>
            </a:r>
            <a:r>
              <a:rPr lang="en-US">
                <a:solidFill>
                  <a:srgbClr val="FF0000"/>
                </a:solidFill>
                <a:latin typeface="Arial" charset="0"/>
              </a:rPr>
              <a:t>not</a:t>
            </a:r>
            <a:r>
              <a:rPr lang="en-US">
                <a:latin typeface="Arial" charset="0"/>
              </a:rPr>
              <a:t> rejected and it is concluded that there is </a:t>
            </a:r>
            <a:r>
              <a:rPr lang="en-US">
                <a:solidFill>
                  <a:srgbClr val="FF0000"/>
                </a:solidFill>
                <a:latin typeface="Arial" charset="0"/>
              </a:rPr>
              <a:t>not</a:t>
            </a:r>
            <a:r>
              <a:rPr lang="en-US">
                <a:latin typeface="Arial" charset="0"/>
              </a:rPr>
              <a:t> </a:t>
            </a:r>
            <a:r>
              <a:rPr lang="en-US">
                <a:latin typeface="Arial" charset="0"/>
                <a:sym typeface="Symbol" pitchFamily="18" charset="2"/>
              </a:rPr>
              <a:t>enough statistical evidence to infer that the observed distribution is </a:t>
            </a:r>
            <a:r>
              <a:rPr lang="en-US">
                <a:latin typeface="Arial" charset="0"/>
              </a:rPr>
              <a:t>significantly different from the specified theoretical distribution.</a:t>
            </a:r>
          </a:p>
        </p:txBody>
      </p:sp>
      <p:graphicFrame>
        <p:nvGraphicFramePr>
          <p:cNvPr id="421892" name="Object 4"/>
          <p:cNvGraphicFramePr>
            <a:graphicFrameLocks noChangeAspect="1"/>
          </p:cNvGraphicFramePr>
          <p:nvPr/>
        </p:nvGraphicFramePr>
        <p:xfrm>
          <a:off x="3392488" y="1473200"/>
          <a:ext cx="352425" cy="455613"/>
        </p:xfrm>
        <a:graphic>
          <a:graphicData uri="http://schemas.openxmlformats.org/presentationml/2006/ole">
            <p:oleObj spid="_x0000_s421892" name="Equation" r:id="rId3" imgW="177480" imgH="228600" progId="Equation.3">
              <p:embed/>
            </p:oleObj>
          </a:graphicData>
        </a:graphic>
      </p:graphicFrame>
      <p:graphicFrame>
        <p:nvGraphicFramePr>
          <p:cNvPr id="421893" name="Object 5"/>
          <p:cNvGraphicFramePr>
            <a:graphicFrameLocks noChangeAspect="1"/>
          </p:cNvGraphicFramePr>
          <p:nvPr/>
        </p:nvGraphicFramePr>
        <p:xfrm>
          <a:off x="3473450" y="1844675"/>
          <a:ext cx="352425" cy="455613"/>
        </p:xfrm>
        <a:graphic>
          <a:graphicData uri="http://schemas.openxmlformats.org/presentationml/2006/ole">
            <p:oleObj spid="_x0000_s421893" name="Equation" r:id="rId4" imgW="177480" imgH="228600" progId="Equation.3">
              <p:embed/>
            </p:oleObj>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2"/>
          </p:nvPr>
        </p:nvSpPr>
        <p:spPr/>
        <p:txBody>
          <a:bodyPr/>
          <a:lstStyle/>
          <a:p>
            <a:fld id="{540EF179-DB2F-45ED-A05E-39A94AD86268}" type="slidenum">
              <a:rPr lang="en-GB"/>
              <a:pPr/>
              <a:t>85</a:t>
            </a:fld>
            <a:endParaRPr lang="en-GB"/>
          </a:p>
        </p:txBody>
      </p:sp>
      <p:sp>
        <p:nvSpPr>
          <p:cNvPr id="422914"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Chi-Square Test</a:t>
            </a:r>
            <a:endParaRPr lang="en-US" sz="4400">
              <a:solidFill>
                <a:schemeClr val="tx2"/>
              </a:solidFill>
            </a:endParaRPr>
          </a:p>
        </p:txBody>
      </p:sp>
      <p:sp>
        <p:nvSpPr>
          <p:cNvPr id="422915" name="Rectangle 3"/>
          <p:cNvSpPr>
            <a:spLocks noChangeArrowheads="1"/>
          </p:cNvSpPr>
          <p:nvPr/>
        </p:nvSpPr>
        <p:spPr bwMode="auto">
          <a:xfrm>
            <a:off x="685800" y="1514475"/>
            <a:ext cx="79248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The degrees of freedom,     is obtained as follows</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Where,</a:t>
            </a:r>
          </a:p>
          <a:p>
            <a:pPr marL="342900" indent="-342900">
              <a:spcBef>
                <a:spcPct val="20000"/>
              </a:spcBef>
            </a:pPr>
            <a:r>
              <a:rPr lang="en-US">
                <a:latin typeface="Arial" charset="0"/>
              </a:rPr>
              <a:t>        = number of classes or intervals</a:t>
            </a:r>
          </a:p>
          <a:p>
            <a:pPr marL="342900" indent="-342900">
              <a:spcBef>
                <a:spcPct val="20000"/>
              </a:spcBef>
            </a:pPr>
            <a:r>
              <a:rPr lang="en-US">
                <a:latin typeface="Arial" charset="0"/>
              </a:rPr>
              <a:t>        = the number of population parameters estimated                     from the sample. For example, if both the mean and standard of population date are unknown and are estimated using the sample date, then </a:t>
            </a:r>
            <a:r>
              <a:rPr lang="en-US" i="1"/>
              <a:t>p </a:t>
            </a:r>
            <a:r>
              <a:rPr lang="en-US">
                <a:latin typeface="Arial" charset="0"/>
              </a:rPr>
              <a:t>= 2</a:t>
            </a:r>
          </a:p>
          <a:p>
            <a:pPr marL="342900" indent="-342900">
              <a:spcBef>
                <a:spcPct val="20000"/>
              </a:spcBef>
              <a:buFontTx/>
              <a:buChar char="•"/>
            </a:pPr>
            <a:r>
              <a:rPr lang="en-US">
                <a:latin typeface="Arial" charset="0"/>
              </a:rPr>
              <a:t>A note: When using the Chi-Square test, there must be a frequency or count of at least 5 in each class.</a:t>
            </a:r>
          </a:p>
        </p:txBody>
      </p:sp>
      <p:graphicFrame>
        <p:nvGraphicFramePr>
          <p:cNvPr id="422916" name="Object 4"/>
          <p:cNvGraphicFramePr>
            <a:graphicFrameLocks noChangeAspect="1"/>
          </p:cNvGraphicFramePr>
          <p:nvPr/>
        </p:nvGraphicFramePr>
        <p:xfrm>
          <a:off x="4545013" y="1662113"/>
          <a:ext cx="252412" cy="280987"/>
        </p:xfrm>
        <a:graphic>
          <a:graphicData uri="http://schemas.openxmlformats.org/presentationml/2006/ole">
            <p:oleObj spid="_x0000_s422916" name="Equation" r:id="rId3" imgW="126720" imgH="139680" progId="Equation.3">
              <p:embed/>
            </p:oleObj>
          </a:graphicData>
        </a:graphic>
      </p:graphicFrame>
      <p:graphicFrame>
        <p:nvGraphicFramePr>
          <p:cNvPr id="422917" name="Object 5"/>
          <p:cNvGraphicFramePr>
            <a:graphicFrameLocks noChangeAspect="1"/>
          </p:cNvGraphicFramePr>
          <p:nvPr/>
        </p:nvGraphicFramePr>
        <p:xfrm>
          <a:off x="1065213" y="2928938"/>
          <a:ext cx="255587" cy="360362"/>
        </p:xfrm>
        <a:graphic>
          <a:graphicData uri="http://schemas.openxmlformats.org/presentationml/2006/ole">
            <p:oleObj spid="_x0000_s422917" name="Equation" r:id="rId4" imgW="126720" imgH="177480" progId="Equation.3">
              <p:embed/>
            </p:oleObj>
          </a:graphicData>
        </a:graphic>
      </p:graphicFrame>
      <p:graphicFrame>
        <p:nvGraphicFramePr>
          <p:cNvPr id="422918" name="Object 6"/>
          <p:cNvGraphicFramePr>
            <a:graphicFrameLocks noChangeAspect="1"/>
          </p:cNvGraphicFramePr>
          <p:nvPr/>
        </p:nvGraphicFramePr>
        <p:xfrm>
          <a:off x="1020763" y="3379788"/>
          <a:ext cx="301625" cy="327025"/>
        </p:xfrm>
        <a:graphic>
          <a:graphicData uri="http://schemas.openxmlformats.org/presentationml/2006/ole">
            <p:oleObj spid="_x0000_s422918" name="Equation" r:id="rId5" imgW="152280" imgH="164880" progId="Equation.3">
              <p:embed/>
            </p:oleObj>
          </a:graphicData>
        </a:graphic>
      </p:graphicFrame>
      <p:graphicFrame>
        <p:nvGraphicFramePr>
          <p:cNvPr id="422919" name="Object 7"/>
          <p:cNvGraphicFramePr>
            <a:graphicFrameLocks noChangeAspect="1"/>
          </p:cNvGraphicFramePr>
          <p:nvPr/>
        </p:nvGraphicFramePr>
        <p:xfrm>
          <a:off x="3808413" y="2176463"/>
          <a:ext cx="1562100" cy="407987"/>
        </p:xfrm>
        <a:graphic>
          <a:graphicData uri="http://schemas.openxmlformats.org/presentationml/2006/ole">
            <p:oleObj spid="_x0000_s422919" name="Equation" r:id="rId6" imgW="774360" imgH="203040" progId="Equation.3">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8874CF5F-91B7-4695-8A3B-11DC1346EA46}" type="slidenum">
              <a:rPr lang="en-GB"/>
              <a:pPr/>
              <a:t>86</a:t>
            </a:fld>
            <a:endParaRPr lang="en-GB"/>
          </a:p>
        </p:txBody>
      </p:sp>
      <p:sp>
        <p:nvSpPr>
          <p:cNvPr id="42393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23939" name="Rectangle 3"/>
          <p:cNvSpPr>
            <a:spLocks noChangeArrowheads="1"/>
          </p:cNvSpPr>
          <p:nvPr/>
        </p:nvSpPr>
        <p:spPr bwMode="auto">
          <a:xfrm>
            <a:off x="685800" y="1514475"/>
            <a:ext cx="79248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25 subgroups are collected each of size 5. For each subgroup, an average is computed and the averages are as follows:</a:t>
            </a:r>
          </a:p>
          <a:p>
            <a:pPr marL="342900" indent="-342900">
              <a:spcBef>
                <a:spcPct val="20000"/>
              </a:spcBef>
            </a:pPr>
            <a:r>
              <a:rPr lang="en-US">
                <a:solidFill>
                  <a:srgbClr val="000000"/>
                </a:solidFill>
                <a:latin typeface="Arial" charset="0"/>
              </a:rPr>
              <a:t>	104.98722		99.716159	92.127891     93.79888 97.004707		102.4385	99.61934	101.8301 99.54862		95.82537	95.85889	100.2662 92.82253		100.5916	99.67996	99.66757 100.5447		105.8182	95.63521	97.52268 100.2008		104.3002	102.5233	103.5716 112.0867</a:t>
            </a:r>
          </a:p>
          <a:p>
            <a:pPr marL="342900" indent="-342900">
              <a:spcBef>
                <a:spcPct val="20000"/>
              </a:spcBef>
              <a:buFontTx/>
              <a:buChar char="•"/>
            </a:pPr>
            <a:r>
              <a:rPr lang="en-US">
                <a:latin typeface="Arial" charset="0"/>
              </a:rPr>
              <a:t>Verify if the subgroup data are normally distributed. Consider </a:t>
            </a:r>
          </a:p>
        </p:txBody>
      </p:sp>
      <p:graphicFrame>
        <p:nvGraphicFramePr>
          <p:cNvPr id="423940" name="Object 4"/>
          <p:cNvGraphicFramePr>
            <a:graphicFrameLocks noChangeAspect="1"/>
          </p:cNvGraphicFramePr>
          <p:nvPr/>
        </p:nvGraphicFramePr>
        <p:xfrm>
          <a:off x="2478088" y="5746750"/>
          <a:ext cx="1127125" cy="355600"/>
        </p:xfrm>
        <a:graphic>
          <a:graphicData uri="http://schemas.openxmlformats.org/presentationml/2006/ole">
            <p:oleObj spid="_x0000_s423940" name="Equation" r:id="rId3" imgW="558720" imgH="177480" progId="Equation.3">
              <p:embed/>
            </p:oleObj>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7772F80B-E06A-4383-BA63-A9C25EC6E271}" type="slidenum">
              <a:rPr lang="en-GB"/>
              <a:pPr/>
              <a:t>87</a:t>
            </a:fld>
            <a:endParaRPr lang="en-GB"/>
          </a:p>
        </p:txBody>
      </p:sp>
      <p:sp>
        <p:nvSpPr>
          <p:cNvPr id="42496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24963" name="Rectangle 3"/>
          <p:cNvSpPr>
            <a:spLocks noChangeArrowheads="1"/>
          </p:cNvSpPr>
          <p:nvPr/>
        </p:nvSpPr>
        <p:spPr bwMode="auto">
          <a:xfrm>
            <a:off x="685800" y="1514475"/>
            <a:ext cx="79248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1:  Estimate the population parameters:</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graphicFrame>
        <p:nvGraphicFramePr>
          <p:cNvPr id="424964" name="Object 4"/>
          <p:cNvGraphicFramePr>
            <a:graphicFrameLocks noChangeAspect="1"/>
          </p:cNvGraphicFramePr>
          <p:nvPr/>
        </p:nvGraphicFramePr>
        <p:xfrm>
          <a:off x="981075" y="2057400"/>
          <a:ext cx="5459413" cy="2743200"/>
        </p:xfrm>
        <a:graphic>
          <a:graphicData uri="http://schemas.openxmlformats.org/presentationml/2006/ole">
            <p:oleObj spid="_x0000_s424964" name="Equation" r:id="rId3" imgW="2527200" imgH="1269720" progId="Equation.3">
              <p:embed/>
            </p:oleObj>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2"/>
          </p:nvPr>
        </p:nvSpPr>
        <p:spPr/>
        <p:txBody>
          <a:bodyPr/>
          <a:lstStyle/>
          <a:p>
            <a:fld id="{A917DB3B-E7E1-4A80-ACDC-95C4C5837CD1}" type="slidenum">
              <a:rPr lang="en-GB"/>
              <a:pPr/>
              <a:t>88</a:t>
            </a:fld>
            <a:endParaRPr lang="en-GB"/>
          </a:p>
        </p:txBody>
      </p:sp>
      <p:sp>
        <p:nvSpPr>
          <p:cNvPr id="425986"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25987" name="Rectangle 3"/>
          <p:cNvSpPr>
            <a:spLocks noChangeArrowheads="1"/>
          </p:cNvSpPr>
          <p:nvPr/>
        </p:nvSpPr>
        <p:spPr bwMode="auto">
          <a:xfrm>
            <a:off x="685800" y="1514475"/>
            <a:ext cx="79248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2: Set up the null and alternate hypotheses:</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Null hypotheses, H</a:t>
            </a:r>
            <a:r>
              <a:rPr lang="en-US" baseline="-25000">
                <a:latin typeface="Arial" charset="0"/>
              </a:rPr>
              <a:t>o</a:t>
            </a:r>
            <a:r>
              <a:rPr lang="en-US">
                <a:latin typeface="Arial" charset="0"/>
              </a:rPr>
              <a:t>: The average measurements of  subgroups with size 5 are normally distributed with mean = 99.92 and standard deviation = 4.44</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Alternate hypotheses, H</a:t>
            </a:r>
            <a:r>
              <a:rPr lang="en-US" baseline="-25000">
                <a:latin typeface="Arial" charset="0"/>
              </a:rPr>
              <a:t>A</a:t>
            </a:r>
            <a:r>
              <a:rPr lang="en-US">
                <a:latin typeface="Arial" charset="0"/>
              </a:rPr>
              <a:t>: The average measurements of  subgroups with size 5 are </a:t>
            </a:r>
            <a:r>
              <a:rPr lang="en-US">
                <a:solidFill>
                  <a:srgbClr val="FF0000"/>
                </a:solidFill>
                <a:latin typeface="Arial" charset="0"/>
              </a:rPr>
              <a:t>not</a:t>
            </a:r>
            <a:r>
              <a:rPr lang="en-US">
                <a:latin typeface="Arial" charset="0"/>
              </a:rPr>
              <a:t> normally distributed with mean = 99.92 and standard deviation = 4.44</a:t>
            </a:r>
          </a:p>
          <a:p>
            <a:pPr marL="342900" indent="-342900">
              <a:spcBef>
                <a:spcPct val="20000"/>
              </a:spcBef>
              <a:buFontTx/>
              <a:buChar char="•"/>
            </a:pPr>
            <a:endParaRPr lang="en-US">
              <a:latin typeface="Arial" charset="0"/>
            </a:endParaRPr>
          </a:p>
          <a:p>
            <a:pPr marL="342900" indent="-342900">
              <a:spcBef>
                <a:spcPct val="20000"/>
              </a:spcBef>
              <a:buFontTx/>
              <a:buChar char="•"/>
            </a:pPr>
            <a:endParaRPr lang="en-US">
              <a:latin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3D8D8F67-329F-4036-AC24-6C6B408DF34C}" type="slidenum">
              <a:rPr lang="en-GB"/>
              <a:pPr/>
              <a:t>89</a:t>
            </a:fld>
            <a:endParaRPr lang="en-GB"/>
          </a:p>
        </p:txBody>
      </p:sp>
      <p:sp>
        <p:nvSpPr>
          <p:cNvPr id="427010"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27011" name="Rectangle 3"/>
          <p:cNvSpPr>
            <a:spLocks noChangeArrowheads="1"/>
          </p:cNvSpPr>
          <p:nvPr/>
        </p:nvSpPr>
        <p:spPr bwMode="auto">
          <a:xfrm>
            <a:off x="685800" y="1514475"/>
            <a:ext cx="79248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3: Consider the following classes (left inclusive) and for each class compute the observed frequency:</a:t>
            </a:r>
          </a:p>
          <a:p>
            <a:pPr marL="685800" lvl="1">
              <a:spcBef>
                <a:spcPct val="20000"/>
              </a:spcBef>
            </a:pPr>
            <a:r>
              <a:rPr lang="en-US">
                <a:latin typeface="Arial" charset="0"/>
              </a:rPr>
              <a:t>Class 		Observed </a:t>
            </a:r>
          </a:p>
          <a:p>
            <a:pPr marL="685800" lvl="1">
              <a:spcBef>
                <a:spcPct val="20000"/>
              </a:spcBef>
            </a:pPr>
            <a:r>
              <a:rPr lang="en-US">
                <a:latin typeface="Arial" charset="0"/>
              </a:rPr>
              <a:t>Interval		Frequency </a:t>
            </a:r>
          </a:p>
          <a:p>
            <a:pPr marL="685800" lvl="1">
              <a:spcBef>
                <a:spcPct val="20000"/>
              </a:spcBef>
            </a:pPr>
            <a:endParaRPr lang="en-US">
              <a:latin typeface="Arial" charset="0"/>
            </a:endParaRPr>
          </a:p>
          <a:p>
            <a:pPr marL="685800" lvl="1">
              <a:spcBef>
                <a:spcPct val="20000"/>
              </a:spcBef>
            </a:pPr>
            <a:endParaRPr lang="en-US">
              <a:latin typeface="Arial" charset="0"/>
            </a:endParaRPr>
          </a:p>
          <a:p>
            <a:pPr marL="685800" lvl="1">
              <a:spcBef>
                <a:spcPct val="20000"/>
              </a:spcBef>
            </a:pPr>
            <a:r>
              <a:rPr lang="en-US">
                <a:latin typeface="Arial" charset="0"/>
              </a:rPr>
              <a:t>0 - 97</a:t>
            </a:r>
          </a:p>
          <a:p>
            <a:pPr marL="685800" lvl="1">
              <a:spcBef>
                <a:spcPct val="20000"/>
              </a:spcBef>
            </a:pPr>
            <a:r>
              <a:rPr lang="en-US">
                <a:latin typeface="Arial" charset="0"/>
              </a:rPr>
              <a:t>97 - 100</a:t>
            </a:r>
          </a:p>
          <a:p>
            <a:pPr marL="685800" lvl="1">
              <a:spcBef>
                <a:spcPct val="20000"/>
              </a:spcBef>
            </a:pPr>
            <a:r>
              <a:rPr lang="en-US">
                <a:latin typeface="Arial" charset="0"/>
              </a:rPr>
              <a:t>100 -103</a:t>
            </a:r>
          </a:p>
          <a:p>
            <a:pPr marL="685800" lvl="1">
              <a:spcBef>
                <a:spcPct val="20000"/>
              </a:spcBef>
            </a:pPr>
            <a:r>
              <a:rPr lang="en-US">
                <a:latin typeface="Arial" charset="0"/>
              </a:rPr>
              <a:t>103 - </a:t>
            </a:r>
          </a:p>
          <a:p>
            <a:pPr marL="342900" indent="-342900">
              <a:spcBef>
                <a:spcPct val="20000"/>
              </a:spcBef>
              <a:buFontTx/>
              <a:buChar char="•"/>
            </a:pPr>
            <a:endParaRPr lang="en-US">
              <a:latin typeface="Arial" charset="0"/>
            </a:endParaRPr>
          </a:p>
        </p:txBody>
      </p:sp>
      <p:graphicFrame>
        <p:nvGraphicFramePr>
          <p:cNvPr id="427012" name="Object 4"/>
          <p:cNvGraphicFramePr>
            <a:graphicFrameLocks noChangeAspect="1"/>
          </p:cNvGraphicFramePr>
          <p:nvPr/>
        </p:nvGraphicFramePr>
        <p:xfrm>
          <a:off x="2286000" y="5514975"/>
          <a:ext cx="306388" cy="254000"/>
        </p:xfrm>
        <a:graphic>
          <a:graphicData uri="http://schemas.openxmlformats.org/presentationml/2006/ole">
            <p:oleObj spid="_x0000_s427012" name="Equation" r:id="rId3" imgW="152280" imgH="126720" progId="Equation.3">
              <p:embed/>
            </p:oleObj>
          </a:graphicData>
        </a:graphic>
      </p:graphicFrame>
      <p:graphicFrame>
        <p:nvGraphicFramePr>
          <p:cNvPr id="427013" name="Object 5"/>
          <p:cNvGraphicFramePr>
            <a:graphicFrameLocks noChangeAspect="1"/>
          </p:cNvGraphicFramePr>
          <p:nvPr/>
        </p:nvGraphicFramePr>
        <p:xfrm>
          <a:off x="4052888" y="3270250"/>
          <a:ext cx="352425" cy="455613"/>
        </p:xfrm>
        <a:graphic>
          <a:graphicData uri="http://schemas.openxmlformats.org/presentationml/2006/ole">
            <p:oleObj spid="_x0000_s427013" name="Equation" r:id="rId4" imgW="177480" imgH="22860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3C26BD60-DC21-4A5A-A710-C10F357C4E99}" type="slidenum">
              <a:rPr lang="en-GB"/>
              <a:pPr/>
              <a:t>9</a:t>
            </a:fld>
            <a:endParaRPr lang="en-GB"/>
          </a:p>
        </p:txBody>
      </p:sp>
      <p:sp>
        <p:nvSpPr>
          <p:cNvPr id="275458" name="Rectangle 2"/>
          <p:cNvSpPr>
            <a:spLocks noGrp="1" noChangeArrowheads="1"/>
          </p:cNvSpPr>
          <p:nvPr>
            <p:ph type="title"/>
          </p:nvPr>
        </p:nvSpPr>
        <p:spPr>
          <a:xfrm>
            <a:off x="533400" y="533400"/>
            <a:ext cx="8077200" cy="1163638"/>
          </a:xfrm>
          <a:noFill/>
          <a:ln/>
        </p:spPr>
        <p:txBody>
          <a:bodyPr lIns="90488" tIns="44450" rIns="90488" bIns="44450"/>
          <a:lstStyle/>
          <a:p>
            <a:pPr defTabSz="762000"/>
            <a:r>
              <a:rPr lang="en-US" sz="2800" b="1">
                <a:latin typeface="Arial" charset="0"/>
              </a:rPr>
              <a:t>Customer-Driven Definitions of Quality</a:t>
            </a:r>
            <a:endParaRPr lang="en-US" sz="6000" b="1" i="1">
              <a:effectLst>
                <a:outerShdw blurRad="38100" dist="38100" dir="2700000" algn="tl">
                  <a:srgbClr val="C0C0C0"/>
                </a:outerShdw>
              </a:effectLst>
            </a:endParaRPr>
          </a:p>
        </p:txBody>
      </p:sp>
      <p:sp>
        <p:nvSpPr>
          <p:cNvPr id="275460" name="Rectangle 4"/>
          <p:cNvSpPr>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Conformance to specifications</a:t>
            </a:r>
          </a:p>
          <a:p>
            <a:pPr marL="742950" lvl="1" indent="-285750">
              <a:spcBef>
                <a:spcPct val="20000"/>
              </a:spcBef>
              <a:buFontTx/>
              <a:buChar char="–"/>
            </a:pPr>
            <a:r>
              <a:rPr lang="en-US">
                <a:latin typeface="Arial" charset="0"/>
              </a:rPr>
              <a:t>Conformance to advertised level of performance </a:t>
            </a:r>
          </a:p>
          <a:p>
            <a:pPr marL="342900" indent="-342900">
              <a:spcBef>
                <a:spcPct val="20000"/>
              </a:spcBef>
              <a:buFontTx/>
              <a:buChar char="•"/>
            </a:pPr>
            <a:r>
              <a:rPr lang="en-US">
                <a:latin typeface="Arial" charset="0"/>
              </a:rPr>
              <a:t>Value</a:t>
            </a:r>
          </a:p>
          <a:p>
            <a:pPr marL="742950" lvl="1" indent="-285750">
              <a:spcBef>
                <a:spcPct val="20000"/>
              </a:spcBef>
              <a:buFontTx/>
              <a:buChar char="–"/>
            </a:pPr>
            <a:r>
              <a:rPr lang="en-US">
                <a:latin typeface="Arial" charset="0"/>
              </a:rPr>
              <a:t>How well the purpose is served at a particular price. </a:t>
            </a:r>
          </a:p>
          <a:p>
            <a:pPr marL="742950" lvl="1" indent="-285750">
              <a:spcBef>
                <a:spcPct val="20000"/>
              </a:spcBef>
              <a:buFontTx/>
              <a:buChar char="–"/>
            </a:pPr>
            <a:r>
              <a:rPr lang="en-US">
                <a:latin typeface="Arial" charset="0"/>
              </a:rPr>
              <a:t>For example, if a $2.00 plastic ballpoint pen lasts for six months, one may feel that the purchase was worth the price. </a:t>
            </a:r>
          </a:p>
          <a:p>
            <a:pPr marL="342900" indent="-342900">
              <a:spcBef>
                <a:spcPct val="20000"/>
              </a:spcBef>
              <a:buFontTx/>
              <a:buChar char="•"/>
            </a:pPr>
            <a:endParaRPr lang="en-US" sz="2800">
              <a:latin typeface="Arial" charset="0"/>
            </a:endParaRPr>
          </a:p>
        </p:txBody>
      </p:sp>
    </p:spTree>
  </p:cSld>
  <p:clrMapOvr>
    <a:masterClrMapping/>
  </p:clrMapOvr>
  <p:transition spd="slow">
    <p:strips dir="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3"/>
          <p:cNvSpPr>
            <a:spLocks noGrp="1"/>
          </p:cNvSpPr>
          <p:nvPr>
            <p:ph type="sldNum" sz="quarter" idx="12"/>
          </p:nvPr>
        </p:nvSpPr>
        <p:spPr/>
        <p:txBody>
          <a:bodyPr/>
          <a:lstStyle/>
          <a:p>
            <a:fld id="{7CD14DEF-82AC-4F17-88BB-9E9025B72572}" type="slidenum">
              <a:rPr lang="en-GB"/>
              <a:pPr/>
              <a:t>90</a:t>
            </a:fld>
            <a:endParaRPr lang="en-GB"/>
          </a:p>
        </p:txBody>
      </p:sp>
      <p:sp>
        <p:nvSpPr>
          <p:cNvPr id="428034"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28035" name="Rectangle 3"/>
          <p:cNvSpPr>
            <a:spLocks noChangeArrowheads="1"/>
          </p:cNvSpPr>
          <p:nvPr/>
        </p:nvSpPr>
        <p:spPr bwMode="auto">
          <a:xfrm>
            <a:off x="685800" y="1514475"/>
            <a:ext cx="79248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3: Consider the following classes (left inclusive) and for each class compute the observed frequency:</a:t>
            </a:r>
          </a:p>
          <a:p>
            <a:pPr marL="685800" lvl="1">
              <a:spcBef>
                <a:spcPct val="20000"/>
              </a:spcBef>
            </a:pPr>
            <a:r>
              <a:rPr lang="en-US">
                <a:latin typeface="Arial" charset="0"/>
              </a:rPr>
              <a:t>Class 		Observed </a:t>
            </a:r>
          </a:p>
          <a:p>
            <a:pPr marL="685800" lvl="1">
              <a:spcBef>
                <a:spcPct val="20000"/>
              </a:spcBef>
            </a:pPr>
            <a:r>
              <a:rPr lang="en-US">
                <a:latin typeface="Arial" charset="0"/>
              </a:rPr>
              <a:t>Interval		Frequency </a:t>
            </a:r>
          </a:p>
          <a:p>
            <a:pPr marL="685800" lvl="1">
              <a:spcBef>
                <a:spcPct val="20000"/>
              </a:spcBef>
            </a:pPr>
            <a:endParaRPr lang="en-US">
              <a:latin typeface="Arial" charset="0"/>
            </a:endParaRPr>
          </a:p>
          <a:p>
            <a:pPr marL="685800" lvl="1">
              <a:spcBef>
                <a:spcPct val="20000"/>
              </a:spcBef>
            </a:pPr>
            <a:endParaRPr lang="en-US">
              <a:latin typeface="Arial" charset="0"/>
            </a:endParaRPr>
          </a:p>
          <a:p>
            <a:pPr marL="685800" lvl="1">
              <a:spcBef>
                <a:spcPct val="20000"/>
              </a:spcBef>
            </a:pPr>
            <a:r>
              <a:rPr lang="en-US">
                <a:latin typeface="Arial" charset="0"/>
              </a:rPr>
              <a:t>0 - 97		        6</a:t>
            </a:r>
          </a:p>
          <a:p>
            <a:pPr marL="685800" lvl="1">
              <a:spcBef>
                <a:spcPct val="20000"/>
              </a:spcBef>
            </a:pPr>
            <a:r>
              <a:rPr lang="en-US">
                <a:latin typeface="Arial" charset="0"/>
              </a:rPr>
              <a:t>97 - 100		        7</a:t>
            </a:r>
          </a:p>
          <a:p>
            <a:pPr marL="685800" lvl="1">
              <a:spcBef>
                <a:spcPct val="20000"/>
              </a:spcBef>
            </a:pPr>
            <a:r>
              <a:rPr lang="en-US">
                <a:latin typeface="Arial" charset="0"/>
              </a:rPr>
              <a:t>100 -103	        7</a:t>
            </a:r>
          </a:p>
          <a:p>
            <a:pPr marL="685800" lvl="1">
              <a:spcBef>
                <a:spcPct val="20000"/>
              </a:spcBef>
            </a:pPr>
            <a:r>
              <a:rPr lang="en-US">
                <a:latin typeface="Arial" charset="0"/>
              </a:rPr>
              <a:t>103 - 		        5</a:t>
            </a:r>
          </a:p>
          <a:p>
            <a:pPr marL="342900" indent="-342900">
              <a:spcBef>
                <a:spcPct val="20000"/>
              </a:spcBef>
              <a:buFontTx/>
              <a:buChar char="•"/>
            </a:pPr>
            <a:endParaRPr lang="en-US">
              <a:latin typeface="Arial" charset="0"/>
            </a:endParaRPr>
          </a:p>
        </p:txBody>
      </p:sp>
      <p:graphicFrame>
        <p:nvGraphicFramePr>
          <p:cNvPr id="428036" name="Object 4"/>
          <p:cNvGraphicFramePr>
            <a:graphicFrameLocks noChangeAspect="1"/>
          </p:cNvGraphicFramePr>
          <p:nvPr/>
        </p:nvGraphicFramePr>
        <p:xfrm>
          <a:off x="2286000" y="5514975"/>
          <a:ext cx="306388" cy="254000"/>
        </p:xfrm>
        <a:graphic>
          <a:graphicData uri="http://schemas.openxmlformats.org/presentationml/2006/ole">
            <p:oleObj spid="_x0000_s428036" name="Equation" r:id="rId3" imgW="152280" imgH="126720" progId="Equation.3">
              <p:embed/>
            </p:oleObj>
          </a:graphicData>
        </a:graphic>
      </p:graphicFrame>
      <p:graphicFrame>
        <p:nvGraphicFramePr>
          <p:cNvPr id="428037" name="Object 5"/>
          <p:cNvGraphicFramePr>
            <a:graphicFrameLocks noChangeAspect="1"/>
          </p:cNvGraphicFramePr>
          <p:nvPr/>
        </p:nvGraphicFramePr>
        <p:xfrm>
          <a:off x="4052888" y="3270250"/>
          <a:ext cx="352425" cy="455613"/>
        </p:xfrm>
        <a:graphic>
          <a:graphicData uri="http://schemas.openxmlformats.org/presentationml/2006/ole">
            <p:oleObj spid="_x0000_s428037" name="Equation" r:id="rId4" imgW="177480" imgH="228600" progId="Equation.3">
              <p:embed/>
            </p:oleObj>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76874C5C-7EE3-47AA-BCCC-4867A232B904}" type="slidenum">
              <a:rPr lang="en-GB"/>
              <a:pPr/>
              <a:t>91</a:t>
            </a:fld>
            <a:endParaRPr lang="en-GB"/>
          </a:p>
        </p:txBody>
      </p:sp>
      <p:sp>
        <p:nvSpPr>
          <p:cNvPr id="42905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29059"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4: Compute the expected frequency in each class</a:t>
            </a:r>
          </a:p>
          <a:p>
            <a:pPr marL="342900" indent="-342900">
              <a:spcBef>
                <a:spcPct val="20000"/>
              </a:spcBef>
            </a:pPr>
            <a:r>
              <a:rPr lang="en-US">
                <a:latin typeface="Arial" charset="0"/>
              </a:rPr>
              <a:t>Class					     		    Expected	</a:t>
            </a:r>
          </a:p>
          <a:p>
            <a:pPr marL="342900" indent="-342900">
              <a:spcBef>
                <a:spcPct val="20000"/>
              </a:spcBef>
            </a:pPr>
            <a:r>
              <a:rPr lang="en-US">
                <a:latin typeface="Arial" charset="0"/>
              </a:rPr>
              <a:t>Interval					     	    Frequency</a:t>
            </a:r>
          </a:p>
          <a:p>
            <a:pPr marL="685800" lvl="1">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0 - 97	  	</a:t>
            </a:r>
          </a:p>
          <a:p>
            <a:pPr marL="342900" indent="-342900">
              <a:spcBef>
                <a:spcPct val="20000"/>
              </a:spcBef>
            </a:pPr>
            <a:r>
              <a:rPr lang="en-US">
                <a:latin typeface="Arial" charset="0"/>
              </a:rPr>
              <a:t>97 - 100	</a:t>
            </a:r>
          </a:p>
          <a:p>
            <a:pPr marL="342900" indent="-342900">
              <a:spcBef>
                <a:spcPct val="20000"/>
              </a:spcBef>
            </a:pPr>
            <a:r>
              <a:rPr lang="en-US">
                <a:latin typeface="Arial" charset="0"/>
              </a:rPr>
              <a:t>100 -103	</a:t>
            </a:r>
          </a:p>
          <a:p>
            <a:pPr marL="342900" indent="-342900">
              <a:spcBef>
                <a:spcPct val="20000"/>
              </a:spcBef>
            </a:pPr>
            <a:r>
              <a:rPr lang="en-US">
                <a:latin typeface="Arial" charset="0"/>
              </a:rPr>
              <a:t>103 - 		</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The </a:t>
            </a:r>
            <a:r>
              <a:rPr lang="en-US" i="1"/>
              <a:t>Z</a:t>
            </a:r>
            <a:r>
              <a:rPr lang="en-US">
                <a:latin typeface="Arial" charset="0"/>
              </a:rPr>
              <a:t>-values are computed at the upper limit of the class</a:t>
            </a:r>
          </a:p>
        </p:txBody>
      </p:sp>
      <p:graphicFrame>
        <p:nvGraphicFramePr>
          <p:cNvPr id="429060" name="Object 4"/>
          <p:cNvGraphicFramePr>
            <a:graphicFrameLocks noChangeAspect="1"/>
          </p:cNvGraphicFramePr>
          <p:nvPr/>
        </p:nvGraphicFramePr>
        <p:xfrm>
          <a:off x="1793875" y="2092325"/>
          <a:ext cx="1900238" cy="911225"/>
        </p:xfrm>
        <a:graphic>
          <a:graphicData uri="http://schemas.openxmlformats.org/presentationml/2006/ole">
            <p:oleObj spid="_x0000_s429060" name="Equation" r:id="rId3" imgW="685800" imgH="457200" progId="Equation.3">
              <p:embed/>
            </p:oleObj>
          </a:graphicData>
        </a:graphic>
      </p:graphicFrame>
      <p:graphicFrame>
        <p:nvGraphicFramePr>
          <p:cNvPr id="429061" name="Object 5"/>
          <p:cNvGraphicFramePr>
            <a:graphicFrameLocks noChangeAspect="1"/>
          </p:cNvGraphicFramePr>
          <p:nvPr/>
        </p:nvGraphicFramePr>
        <p:xfrm>
          <a:off x="4087813" y="2378075"/>
          <a:ext cx="1155700" cy="433388"/>
        </p:xfrm>
        <a:graphic>
          <a:graphicData uri="http://schemas.openxmlformats.org/presentationml/2006/ole">
            <p:oleObj spid="_x0000_s429061" name="Equation" r:id="rId4" imgW="571320" imgH="215640" progId="Equation.3">
              <p:embed/>
            </p:oleObj>
          </a:graphicData>
        </a:graphic>
      </p:graphicFrame>
      <p:graphicFrame>
        <p:nvGraphicFramePr>
          <p:cNvPr id="429062" name="Object 6"/>
          <p:cNvGraphicFramePr>
            <a:graphicFrameLocks noChangeAspect="1"/>
          </p:cNvGraphicFramePr>
          <p:nvPr/>
        </p:nvGraphicFramePr>
        <p:xfrm>
          <a:off x="7334250" y="2836863"/>
          <a:ext cx="327025" cy="455612"/>
        </p:xfrm>
        <a:graphic>
          <a:graphicData uri="http://schemas.openxmlformats.org/presentationml/2006/ole">
            <p:oleObj spid="_x0000_s429062" name="Equation" r:id="rId5" imgW="164880" imgH="228600" progId="Equation.3">
              <p:embed/>
            </p:oleObj>
          </a:graphicData>
        </a:graphic>
      </p:graphicFrame>
      <p:graphicFrame>
        <p:nvGraphicFramePr>
          <p:cNvPr id="429063" name="Object 7"/>
          <p:cNvGraphicFramePr>
            <a:graphicFrameLocks noChangeAspect="1"/>
          </p:cNvGraphicFramePr>
          <p:nvPr/>
        </p:nvGraphicFramePr>
        <p:xfrm>
          <a:off x="5849938" y="2330450"/>
          <a:ext cx="352425" cy="452438"/>
        </p:xfrm>
        <a:graphic>
          <a:graphicData uri="http://schemas.openxmlformats.org/presentationml/2006/ole">
            <p:oleObj spid="_x0000_s429063" name="Equation" r:id="rId6" imgW="177480" imgH="228600" progId="Equation.3">
              <p:embed/>
            </p:oleObj>
          </a:graphicData>
        </a:graphic>
      </p:graphicFrame>
      <p:graphicFrame>
        <p:nvGraphicFramePr>
          <p:cNvPr id="429064" name="Object 8"/>
          <p:cNvGraphicFramePr>
            <a:graphicFrameLocks noChangeAspect="1"/>
          </p:cNvGraphicFramePr>
          <p:nvPr/>
        </p:nvGraphicFramePr>
        <p:xfrm>
          <a:off x="1222375" y="5116513"/>
          <a:ext cx="306388" cy="254000"/>
        </p:xfrm>
        <a:graphic>
          <a:graphicData uri="http://schemas.openxmlformats.org/presentationml/2006/ole">
            <p:oleObj spid="_x0000_s429064" name="Equation" r:id="rId7" imgW="152280" imgH="126720" progId="Equation.3">
              <p:embed/>
            </p:oleObj>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D440FB9B-E589-4250-ACD5-53435F6BAC1B}" type="slidenum">
              <a:rPr lang="en-GB"/>
              <a:pPr/>
              <a:t>92</a:t>
            </a:fld>
            <a:endParaRPr lang="en-GB"/>
          </a:p>
        </p:txBody>
      </p:sp>
      <p:sp>
        <p:nvSpPr>
          <p:cNvPr id="43008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0083"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4: Compute the expected frequency in each class</a:t>
            </a:r>
          </a:p>
          <a:p>
            <a:pPr marL="342900" indent="-342900">
              <a:spcBef>
                <a:spcPct val="20000"/>
              </a:spcBef>
            </a:pPr>
            <a:r>
              <a:rPr lang="en-US">
                <a:latin typeface="Arial" charset="0"/>
              </a:rPr>
              <a:t>Class					     		    Expected	</a:t>
            </a:r>
          </a:p>
          <a:p>
            <a:pPr marL="342900" indent="-342900">
              <a:spcBef>
                <a:spcPct val="20000"/>
              </a:spcBef>
            </a:pPr>
            <a:r>
              <a:rPr lang="en-US">
                <a:latin typeface="Arial" charset="0"/>
              </a:rPr>
              <a:t>Interval					     	    Frequency</a:t>
            </a:r>
          </a:p>
          <a:p>
            <a:pPr marL="685800" lvl="1">
              <a:spcBef>
                <a:spcPct val="20000"/>
              </a:spcBef>
            </a:pPr>
            <a:endParaRPr lang="en-US">
              <a:latin typeface="Arial" charset="0"/>
            </a:endParaRPr>
          </a:p>
          <a:p>
            <a:pPr marL="342900" indent="-342900">
              <a:spcBef>
                <a:spcPct val="20000"/>
              </a:spcBef>
            </a:pPr>
            <a:endParaRPr lang="en-US">
              <a:latin typeface="Arial" charset="0"/>
            </a:endParaRPr>
          </a:p>
          <a:p>
            <a:pPr marL="342900" indent="-342900">
              <a:spcBef>
                <a:spcPct val="20000"/>
              </a:spcBef>
            </a:pPr>
            <a:r>
              <a:rPr lang="en-US">
                <a:latin typeface="Arial" charset="0"/>
              </a:rPr>
              <a:t>0 - 97	  	-0.657		0.2546	0.2546	6.365</a:t>
            </a:r>
          </a:p>
          <a:p>
            <a:pPr marL="342900" indent="-342900">
              <a:spcBef>
                <a:spcPct val="20000"/>
              </a:spcBef>
            </a:pPr>
            <a:r>
              <a:rPr lang="en-US">
                <a:latin typeface="Arial" charset="0"/>
              </a:rPr>
              <a:t>97 - 100	0.018		0.5080	0.2534	6.335</a:t>
            </a:r>
          </a:p>
          <a:p>
            <a:pPr marL="342900" indent="-342900">
              <a:spcBef>
                <a:spcPct val="20000"/>
              </a:spcBef>
            </a:pPr>
            <a:r>
              <a:rPr lang="en-US">
                <a:latin typeface="Arial" charset="0"/>
              </a:rPr>
              <a:t>100 -103	0.693		0.7549	0.2469	6.1725</a:t>
            </a:r>
          </a:p>
          <a:p>
            <a:pPr marL="342900" indent="-342900">
              <a:spcBef>
                <a:spcPct val="20000"/>
              </a:spcBef>
            </a:pPr>
            <a:r>
              <a:rPr lang="en-US">
                <a:latin typeface="Arial" charset="0"/>
              </a:rPr>
              <a:t>103 - 		-------		1.0000	0.2451	6.1275</a:t>
            </a:r>
          </a:p>
          <a:p>
            <a:pPr marL="342900" indent="-342900">
              <a:spcBef>
                <a:spcPct val="20000"/>
              </a:spcBef>
              <a:buFontTx/>
              <a:buChar char="•"/>
            </a:pPr>
            <a:endParaRPr lang="en-US">
              <a:latin typeface="Arial" charset="0"/>
            </a:endParaRPr>
          </a:p>
          <a:p>
            <a:pPr marL="342900" indent="-342900">
              <a:spcBef>
                <a:spcPct val="20000"/>
              </a:spcBef>
              <a:buFontTx/>
              <a:buChar char="•"/>
            </a:pPr>
            <a:r>
              <a:rPr lang="en-US">
                <a:latin typeface="Arial" charset="0"/>
              </a:rPr>
              <a:t>The </a:t>
            </a:r>
            <a:r>
              <a:rPr lang="en-US" i="1"/>
              <a:t>Z</a:t>
            </a:r>
            <a:r>
              <a:rPr lang="en-US">
                <a:latin typeface="Arial" charset="0"/>
              </a:rPr>
              <a:t>-values are computed at the upper limit of the class</a:t>
            </a:r>
          </a:p>
        </p:txBody>
      </p:sp>
      <p:graphicFrame>
        <p:nvGraphicFramePr>
          <p:cNvPr id="430084" name="Object 4"/>
          <p:cNvGraphicFramePr>
            <a:graphicFrameLocks noChangeAspect="1"/>
          </p:cNvGraphicFramePr>
          <p:nvPr/>
        </p:nvGraphicFramePr>
        <p:xfrm>
          <a:off x="1222375" y="5116513"/>
          <a:ext cx="306388" cy="254000"/>
        </p:xfrm>
        <a:graphic>
          <a:graphicData uri="http://schemas.openxmlformats.org/presentationml/2006/ole">
            <p:oleObj spid="_x0000_s430084" name="Equation" r:id="rId3" imgW="152280" imgH="126720" progId="Equation.3">
              <p:embed/>
            </p:oleObj>
          </a:graphicData>
        </a:graphic>
      </p:graphicFrame>
      <p:graphicFrame>
        <p:nvGraphicFramePr>
          <p:cNvPr id="430085" name="Object 5"/>
          <p:cNvGraphicFramePr>
            <a:graphicFrameLocks noChangeAspect="1"/>
          </p:cNvGraphicFramePr>
          <p:nvPr/>
        </p:nvGraphicFramePr>
        <p:xfrm>
          <a:off x="1793875" y="2092325"/>
          <a:ext cx="1900238" cy="911225"/>
        </p:xfrm>
        <a:graphic>
          <a:graphicData uri="http://schemas.openxmlformats.org/presentationml/2006/ole">
            <p:oleObj spid="_x0000_s430085" name="Equation" r:id="rId4" imgW="685800" imgH="457200" progId="Equation.3">
              <p:embed/>
            </p:oleObj>
          </a:graphicData>
        </a:graphic>
      </p:graphicFrame>
      <p:graphicFrame>
        <p:nvGraphicFramePr>
          <p:cNvPr id="430086" name="Object 6"/>
          <p:cNvGraphicFramePr>
            <a:graphicFrameLocks noChangeAspect="1"/>
          </p:cNvGraphicFramePr>
          <p:nvPr/>
        </p:nvGraphicFramePr>
        <p:xfrm>
          <a:off x="4087813" y="2378075"/>
          <a:ext cx="1155700" cy="433388"/>
        </p:xfrm>
        <a:graphic>
          <a:graphicData uri="http://schemas.openxmlformats.org/presentationml/2006/ole">
            <p:oleObj spid="_x0000_s430086" name="Equation" r:id="rId5" imgW="571320" imgH="215640" progId="Equation.3">
              <p:embed/>
            </p:oleObj>
          </a:graphicData>
        </a:graphic>
      </p:graphicFrame>
      <p:graphicFrame>
        <p:nvGraphicFramePr>
          <p:cNvPr id="430087" name="Object 7"/>
          <p:cNvGraphicFramePr>
            <a:graphicFrameLocks noChangeAspect="1"/>
          </p:cNvGraphicFramePr>
          <p:nvPr/>
        </p:nvGraphicFramePr>
        <p:xfrm>
          <a:off x="7334250" y="2836863"/>
          <a:ext cx="327025" cy="455612"/>
        </p:xfrm>
        <a:graphic>
          <a:graphicData uri="http://schemas.openxmlformats.org/presentationml/2006/ole">
            <p:oleObj spid="_x0000_s430087" name="Equation" r:id="rId6" imgW="164880" imgH="228600" progId="Equation.3">
              <p:embed/>
            </p:oleObj>
          </a:graphicData>
        </a:graphic>
      </p:graphicFrame>
      <p:graphicFrame>
        <p:nvGraphicFramePr>
          <p:cNvPr id="430088" name="Object 8"/>
          <p:cNvGraphicFramePr>
            <a:graphicFrameLocks noChangeAspect="1"/>
          </p:cNvGraphicFramePr>
          <p:nvPr/>
        </p:nvGraphicFramePr>
        <p:xfrm>
          <a:off x="5849938" y="2330450"/>
          <a:ext cx="352425" cy="452438"/>
        </p:xfrm>
        <a:graphic>
          <a:graphicData uri="http://schemas.openxmlformats.org/presentationml/2006/ole">
            <p:oleObj spid="_x0000_s430088" name="Equation" r:id="rId7" imgW="177480" imgH="228600" progId="Equation.3">
              <p:embed/>
            </p:oleObj>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1B31E7AE-4F8B-48F5-98A8-2804037FEAC4}" type="slidenum">
              <a:rPr lang="en-GB"/>
              <a:pPr/>
              <a:t>93</a:t>
            </a:fld>
            <a:endParaRPr lang="en-GB"/>
          </a:p>
        </p:txBody>
      </p:sp>
      <p:sp>
        <p:nvSpPr>
          <p:cNvPr id="431106"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1107"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Sample computation for Step 4:</a:t>
            </a:r>
          </a:p>
          <a:p>
            <a:pPr marL="342900" indent="-342900">
              <a:spcBef>
                <a:spcPct val="20000"/>
              </a:spcBef>
              <a:buFontTx/>
              <a:buChar char="•"/>
            </a:pPr>
            <a:r>
              <a:rPr lang="en-US">
                <a:latin typeface="Arial" charset="0"/>
              </a:rPr>
              <a:t>Class interval 0-97</a:t>
            </a:r>
          </a:p>
          <a:p>
            <a:pPr marL="685800" lvl="1">
              <a:spcBef>
                <a:spcPct val="20000"/>
              </a:spcBef>
              <a:buFontTx/>
              <a:buChar char="–"/>
            </a:pPr>
            <a:endParaRPr lang="en-US" sz="2000">
              <a:latin typeface="Arial" charset="0"/>
            </a:endParaRPr>
          </a:p>
        </p:txBody>
      </p:sp>
      <p:graphicFrame>
        <p:nvGraphicFramePr>
          <p:cNvPr id="431108" name="Object 4"/>
          <p:cNvGraphicFramePr>
            <a:graphicFrameLocks noChangeAspect="1"/>
          </p:cNvGraphicFramePr>
          <p:nvPr/>
        </p:nvGraphicFramePr>
        <p:xfrm>
          <a:off x="1438275" y="2517775"/>
          <a:ext cx="5465763" cy="2303463"/>
        </p:xfrm>
        <a:graphic>
          <a:graphicData uri="http://schemas.openxmlformats.org/presentationml/2006/ole">
            <p:oleObj spid="_x0000_s431108" name="Equation" r:id="rId3" imgW="2743200" imgH="1155600" progId="Equation.3">
              <p:embed/>
            </p:oleObj>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4BE4D518-EC06-4653-B213-1402B9413EB0}" type="slidenum">
              <a:rPr lang="en-GB"/>
              <a:pPr/>
              <a:t>94</a:t>
            </a:fld>
            <a:endParaRPr lang="en-GB"/>
          </a:p>
        </p:txBody>
      </p:sp>
      <p:sp>
        <p:nvSpPr>
          <p:cNvPr id="432130"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2131"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Sample computation for Step 4:</a:t>
            </a:r>
          </a:p>
          <a:p>
            <a:pPr marL="342900" indent="-342900">
              <a:spcBef>
                <a:spcPct val="20000"/>
              </a:spcBef>
              <a:buFontTx/>
              <a:buChar char="•"/>
            </a:pPr>
            <a:r>
              <a:rPr lang="en-US">
                <a:latin typeface="Arial" charset="0"/>
              </a:rPr>
              <a:t>Class interval 97-100</a:t>
            </a:r>
          </a:p>
          <a:p>
            <a:pPr marL="685800" lvl="1">
              <a:spcBef>
                <a:spcPct val="20000"/>
              </a:spcBef>
              <a:buFontTx/>
              <a:buChar char="–"/>
            </a:pPr>
            <a:endParaRPr lang="en-US" sz="2000">
              <a:latin typeface="Arial" charset="0"/>
            </a:endParaRPr>
          </a:p>
        </p:txBody>
      </p:sp>
      <p:graphicFrame>
        <p:nvGraphicFramePr>
          <p:cNvPr id="432132" name="Object 4"/>
          <p:cNvGraphicFramePr>
            <a:graphicFrameLocks noChangeAspect="1"/>
          </p:cNvGraphicFramePr>
          <p:nvPr/>
        </p:nvGraphicFramePr>
        <p:xfrm>
          <a:off x="1438275" y="2517775"/>
          <a:ext cx="6981825" cy="2303463"/>
        </p:xfrm>
        <a:graphic>
          <a:graphicData uri="http://schemas.openxmlformats.org/presentationml/2006/ole">
            <p:oleObj spid="_x0000_s432132" name="Equation" r:id="rId3" imgW="3504960" imgH="1155600" progId="Equation.3">
              <p:embed/>
            </p:oleObj>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C8A7DE48-D132-435C-94C5-019AEA65C502}" type="slidenum">
              <a:rPr lang="en-GB"/>
              <a:pPr/>
              <a:t>95</a:t>
            </a:fld>
            <a:endParaRPr lang="en-GB"/>
          </a:p>
        </p:txBody>
      </p:sp>
      <p:sp>
        <p:nvSpPr>
          <p:cNvPr id="433154"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3155"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Sample computation for Step 4:</a:t>
            </a:r>
          </a:p>
          <a:p>
            <a:pPr marL="342900" indent="-342900">
              <a:spcBef>
                <a:spcPct val="20000"/>
              </a:spcBef>
              <a:buFontTx/>
              <a:buChar char="•"/>
            </a:pPr>
            <a:r>
              <a:rPr lang="en-US">
                <a:latin typeface="Arial" charset="0"/>
              </a:rPr>
              <a:t>Class interval 100 -103</a:t>
            </a:r>
          </a:p>
          <a:p>
            <a:pPr marL="685800" lvl="1">
              <a:spcBef>
                <a:spcPct val="20000"/>
              </a:spcBef>
              <a:buFontTx/>
              <a:buChar char="–"/>
            </a:pPr>
            <a:endParaRPr lang="en-US" sz="2000">
              <a:latin typeface="Arial" charset="0"/>
            </a:endParaRPr>
          </a:p>
        </p:txBody>
      </p:sp>
      <p:graphicFrame>
        <p:nvGraphicFramePr>
          <p:cNvPr id="433156" name="Object 4"/>
          <p:cNvGraphicFramePr>
            <a:graphicFrameLocks noChangeAspect="1"/>
          </p:cNvGraphicFramePr>
          <p:nvPr/>
        </p:nvGraphicFramePr>
        <p:xfrm>
          <a:off x="1438275" y="2517775"/>
          <a:ext cx="7083425" cy="2303463"/>
        </p:xfrm>
        <a:graphic>
          <a:graphicData uri="http://schemas.openxmlformats.org/presentationml/2006/ole">
            <p:oleObj spid="_x0000_s433156" name="Equation" r:id="rId3" imgW="3555720" imgH="1155600" progId="Equation.3">
              <p:embed/>
            </p:oleObj>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529BB516-CA02-4132-851F-1AA1120942E7}" type="slidenum">
              <a:rPr lang="en-GB"/>
              <a:pPr/>
              <a:t>96</a:t>
            </a:fld>
            <a:endParaRPr lang="en-GB"/>
          </a:p>
        </p:txBody>
      </p:sp>
      <p:sp>
        <p:nvSpPr>
          <p:cNvPr id="434178"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4179"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5: Compute the Chi-Square test statistic:</a:t>
            </a:r>
          </a:p>
          <a:p>
            <a:pPr marL="342900" indent="-342900">
              <a:spcBef>
                <a:spcPct val="20000"/>
              </a:spcBef>
              <a:buFontTx/>
              <a:buChar char="•"/>
            </a:pPr>
            <a:endParaRPr lang="en-US">
              <a:latin typeface="Arial" charset="0"/>
            </a:endParaRPr>
          </a:p>
        </p:txBody>
      </p:sp>
      <p:graphicFrame>
        <p:nvGraphicFramePr>
          <p:cNvPr id="434180" name="Object 4"/>
          <p:cNvGraphicFramePr>
            <a:graphicFrameLocks noChangeAspect="1"/>
          </p:cNvGraphicFramePr>
          <p:nvPr/>
        </p:nvGraphicFramePr>
        <p:xfrm>
          <a:off x="719138" y="2159000"/>
          <a:ext cx="2363787" cy="1423988"/>
        </p:xfrm>
        <a:graphic>
          <a:graphicData uri="http://schemas.openxmlformats.org/presentationml/2006/ole">
            <p:oleObj spid="_x0000_s434180" name="Equation" r:id="rId3" imgW="1130040" imgH="711000" progId="Equation.3">
              <p:embed/>
            </p:oleObj>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3"/>
          <p:cNvSpPr>
            <a:spLocks noGrp="1"/>
          </p:cNvSpPr>
          <p:nvPr>
            <p:ph type="sldNum" sz="quarter" idx="12"/>
          </p:nvPr>
        </p:nvSpPr>
        <p:spPr/>
        <p:txBody>
          <a:bodyPr/>
          <a:lstStyle/>
          <a:p>
            <a:fld id="{F8E07292-3B6B-4F04-A5E9-F56945CE627B}" type="slidenum">
              <a:rPr lang="en-GB"/>
              <a:pPr/>
              <a:t>97</a:t>
            </a:fld>
            <a:endParaRPr lang="en-GB"/>
          </a:p>
        </p:txBody>
      </p:sp>
      <p:sp>
        <p:nvSpPr>
          <p:cNvPr id="435202"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5203"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5: Compute the Chi-Square test statistic:</a:t>
            </a:r>
          </a:p>
          <a:p>
            <a:pPr marL="342900" indent="-342900">
              <a:spcBef>
                <a:spcPct val="20000"/>
              </a:spcBef>
              <a:buFontTx/>
              <a:buChar char="•"/>
            </a:pPr>
            <a:endParaRPr lang="en-US">
              <a:latin typeface="Arial" charset="0"/>
            </a:endParaRPr>
          </a:p>
        </p:txBody>
      </p:sp>
      <p:graphicFrame>
        <p:nvGraphicFramePr>
          <p:cNvPr id="435204" name="Object 4"/>
          <p:cNvGraphicFramePr>
            <a:graphicFrameLocks noChangeAspect="1"/>
          </p:cNvGraphicFramePr>
          <p:nvPr/>
        </p:nvGraphicFramePr>
        <p:xfrm>
          <a:off x="719138" y="2159000"/>
          <a:ext cx="7596187" cy="2697163"/>
        </p:xfrm>
        <a:graphic>
          <a:graphicData uri="http://schemas.openxmlformats.org/presentationml/2006/ole">
            <p:oleObj spid="_x0000_s435204" name="Equation" r:id="rId3" imgW="3632040" imgH="1346040" progId="Equation.3">
              <p:embed/>
            </p:oleObj>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AE9FC779-BA02-415B-8A56-8ED621E1EE52}" type="slidenum">
              <a:rPr lang="en-GB"/>
              <a:pPr/>
              <a:t>98</a:t>
            </a:fld>
            <a:endParaRPr lang="en-GB"/>
          </a:p>
        </p:txBody>
      </p:sp>
      <p:sp>
        <p:nvSpPr>
          <p:cNvPr id="436226"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6227"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6: Compute the degrees of freedom,      and the critical      value</a:t>
            </a:r>
          </a:p>
          <a:p>
            <a:pPr marL="685800" lvl="1">
              <a:spcBef>
                <a:spcPct val="20000"/>
              </a:spcBef>
              <a:buFontTx/>
              <a:buChar char="–"/>
            </a:pPr>
            <a:r>
              <a:rPr lang="en-US">
                <a:latin typeface="Arial" charset="0"/>
              </a:rPr>
              <a:t> There are 4 classes, so </a:t>
            </a:r>
            <a:r>
              <a:rPr lang="en-US" i="1"/>
              <a:t>k</a:t>
            </a:r>
            <a:r>
              <a:rPr lang="en-US">
                <a:latin typeface="Arial" charset="0"/>
              </a:rPr>
              <a:t> = 4</a:t>
            </a:r>
          </a:p>
          <a:p>
            <a:pPr marL="685800" lvl="1">
              <a:spcBef>
                <a:spcPct val="20000"/>
              </a:spcBef>
              <a:buFontTx/>
              <a:buChar char="–"/>
            </a:pPr>
            <a:r>
              <a:rPr lang="en-US">
                <a:latin typeface="Arial" charset="0"/>
              </a:rPr>
              <a:t> Two population parameters, mean and standard deviation are estimated, so </a:t>
            </a:r>
            <a:r>
              <a:rPr lang="en-US" i="1"/>
              <a:t>p</a:t>
            </a:r>
            <a:r>
              <a:rPr lang="en-US">
                <a:latin typeface="Arial" charset="0"/>
              </a:rPr>
              <a:t> = 2</a:t>
            </a:r>
          </a:p>
          <a:p>
            <a:pPr marL="685800" lvl="1">
              <a:spcBef>
                <a:spcPct val="20000"/>
              </a:spcBef>
              <a:buFontTx/>
              <a:buChar char="–"/>
            </a:pPr>
            <a:r>
              <a:rPr lang="en-US">
                <a:latin typeface="Arial" charset="0"/>
              </a:rPr>
              <a:t> Degrees of freedom, </a:t>
            </a:r>
          </a:p>
          <a:p>
            <a:pPr marL="685800" lvl="1">
              <a:spcBef>
                <a:spcPct val="20000"/>
              </a:spcBef>
              <a:buFontTx/>
              <a:buChar char="–"/>
            </a:pPr>
            <a:endParaRPr lang="en-US">
              <a:latin typeface="Arial" charset="0"/>
            </a:endParaRPr>
          </a:p>
          <a:p>
            <a:pPr marL="685800" lvl="1">
              <a:spcBef>
                <a:spcPct val="20000"/>
              </a:spcBef>
              <a:buFontTx/>
              <a:buChar char="–"/>
            </a:pPr>
            <a:r>
              <a:rPr lang="en-US">
                <a:latin typeface="Arial" charset="0"/>
              </a:rPr>
              <a:t> From       Table, the critical  </a:t>
            </a:r>
          </a:p>
        </p:txBody>
      </p:sp>
      <p:graphicFrame>
        <p:nvGraphicFramePr>
          <p:cNvPr id="436228" name="Object 4"/>
          <p:cNvGraphicFramePr>
            <a:graphicFrameLocks noChangeAspect="1"/>
          </p:cNvGraphicFramePr>
          <p:nvPr/>
        </p:nvGraphicFramePr>
        <p:xfrm>
          <a:off x="6518275" y="1627188"/>
          <a:ext cx="252413" cy="280987"/>
        </p:xfrm>
        <a:graphic>
          <a:graphicData uri="http://schemas.openxmlformats.org/presentationml/2006/ole">
            <p:oleObj spid="_x0000_s436228" name="Equation" r:id="rId3" imgW="126720" imgH="139680" progId="Equation.3">
              <p:embed/>
            </p:oleObj>
          </a:graphicData>
        </a:graphic>
      </p:graphicFrame>
      <p:graphicFrame>
        <p:nvGraphicFramePr>
          <p:cNvPr id="436229" name="Object 5"/>
          <p:cNvGraphicFramePr>
            <a:graphicFrameLocks noChangeAspect="1"/>
          </p:cNvGraphicFramePr>
          <p:nvPr/>
        </p:nvGraphicFramePr>
        <p:xfrm>
          <a:off x="2878138" y="3957638"/>
          <a:ext cx="1798637" cy="407987"/>
        </p:xfrm>
        <a:graphic>
          <a:graphicData uri="http://schemas.openxmlformats.org/presentationml/2006/ole">
            <p:oleObj spid="_x0000_s436229" name="Equation" r:id="rId4" imgW="888840" imgH="203040" progId="Equation.3">
              <p:embed/>
            </p:oleObj>
          </a:graphicData>
        </a:graphic>
      </p:graphicFrame>
      <p:graphicFrame>
        <p:nvGraphicFramePr>
          <p:cNvPr id="436230" name="Object 6"/>
          <p:cNvGraphicFramePr>
            <a:graphicFrameLocks noChangeAspect="1"/>
          </p:cNvGraphicFramePr>
          <p:nvPr/>
        </p:nvGraphicFramePr>
        <p:xfrm>
          <a:off x="1727200" y="1839913"/>
          <a:ext cx="352425" cy="455612"/>
        </p:xfrm>
        <a:graphic>
          <a:graphicData uri="http://schemas.openxmlformats.org/presentationml/2006/ole">
            <p:oleObj spid="_x0000_s436230" name="Equation" r:id="rId5" imgW="177480" imgH="228600" progId="Equation.3">
              <p:embed/>
            </p:oleObj>
          </a:graphicData>
        </a:graphic>
      </p:graphicFrame>
      <p:graphicFrame>
        <p:nvGraphicFramePr>
          <p:cNvPr id="436231" name="Object 7"/>
          <p:cNvGraphicFramePr>
            <a:graphicFrameLocks noChangeAspect="1"/>
          </p:cNvGraphicFramePr>
          <p:nvPr/>
        </p:nvGraphicFramePr>
        <p:xfrm>
          <a:off x="2219325" y="4456113"/>
          <a:ext cx="352425" cy="455612"/>
        </p:xfrm>
        <a:graphic>
          <a:graphicData uri="http://schemas.openxmlformats.org/presentationml/2006/ole">
            <p:oleObj spid="_x0000_s436231" name="Equation" r:id="rId6" imgW="177480" imgH="228600" progId="Equation.3">
              <p:embed/>
            </p:oleObj>
          </a:graphicData>
        </a:graphic>
      </p:graphicFrame>
      <p:graphicFrame>
        <p:nvGraphicFramePr>
          <p:cNvPr id="436232" name="Object 8"/>
          <p:cNvGraphicFramePr>
            <a:graphicFrameLocks noChangeAspect="1"/>
          </p:cNvGraphicFramePr>
          <p:nvPr/>
        </p:nvGraphicFramePr>
        <p:xfrm>
          <a:off x="3327400" y="4857750"/>
          <a:ext cx="631825" cy="455613"/>
        </p:xfrm>
        <a:graphic>
          <a:graphicData uri="http://schemas.openxmlformats.org/presentationml/2006/ole">
            <p:oleObj spid="_x0000_s436232" name="Equation" r:id="rId7" imgW="317160" imgH="228600" progId="Equation.3">
              <p:embed/>
            </p:oleObj>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3"/>
          <p:cNvSpPr>
            <a:spLocks noGrp="1"/>
          </p:cNvSpPr>
          <p:nvPr>
            <p:ph type="sldNum" sz="quarter" idx="12"/>
          </p:nvPr>
        </p:nvSpPr>
        <p:spPr/>
        <p:txBody>
          <a:bodyPr/>
          <a:lstStyle/>
          <a:p>
            <a:fld id="{2FD01A5C-AB2A-4037-87D6-7CECC7D1DBB8}" type="slidenum">
              <a:rPr lang="en-GB"/>
              <a:pPr/>
              <a:t>99</a:t>
            </a:fld>
            <a:endParaRPr lang="en-GB"/>
          </a:p>
        </p:txBody>
      </p:sp>
      <p:sp>
        <p:nvSpPr>
          <p:cNvPr id="437250" name="Rectangle 2"/>
          <p:cNvSpPr>
            <a:spLocks noChangeArrowheads="1"/>
          </p:cNvSpPr>
          <p:nvPr/>
        </p:nvSpPr>
        <p:spPr bwMode="auto">
          <a:xfrm>
            <a:off x="304800" y="533400"/>
            <a:ext cx="8458200" cy="1143000"/>
          </a:xfrm>
          <a:prstGeom prst="rect">
            <a:avLst/>
          </a:prstGeom>
          <a:noFill/>
          <a:ln w="9525">
            <a:noFill/>
            <a:miter lim="800000"/>
            <a:headEnd/>
            <a:tailEnd/>
          </a:ln>
          <a:effectLst/>
        </p:spPr>
        <p:txBody>
          <a:bodyPr lIns="92075" tIns="46038" rIns="92075" bIns="46038" anchor="ctr"/>
          <a:lstStyle/>
          <a:p>
            <a:pPr algn="ctr"/>
            <a:r>
              <a:rPr lang="en-US" sz="2800" b="1">
                <a:solidFill>
                  <a:schemeClr val="tx2"/>
                </a:solidFill>
                <a:latin typeface="Arial" charset="0"/>
              </a:rPr>
              <a:t>Example: Chi-Square Test</a:t>
            </a:r>
            <a:endParaRPr lang="en-US" sz="4400">
              <a:solidFill>
                <a:schemeClr val="tx2"/>
              </a:solidFill>
            </a:endParaRPr>
          </a:p>
        </p:txBody>
      </p:sp>
      <p:sp>
        <p:nvSpPr>
          <p:cNvPr id="437251" name="Rectangle 3"/>
          <p:cNvSpPr>
            <a:spLocks noChangeArrowheads="1"/>
          </p:cNvSpPr>
          <p:nvPr/>
        </p:nvSpPr>
        <p:spPr bwMode="auto">
          <a:xfrm>
            <a:off x="327025" y="1514475"/>
            <a:ext cx="8534400" cy="46355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a:latin typeface="Arial" charset="0"/>
              </a:rPr>
              <a:t>Step 6: Compute the degrees of freedom,      and the critical      value</a:t>
            </a:r>
          </a:p>
          <a:p>
            <a:pPr marL="685800" lvl="1">
              <a:spcBef>
                <a:spcPct val="20000"/>
              </a:spcBef>
              <a:buFontTx/>
              <a:buChar char="–"/>
            </a:pPr>
            <a:r>
              <a:rPr lang="en-US">
                <a:latin typeface="Arial" charset="0"/>
              </a:rPr>
              <a:t> There are 4 classes, so </a:t>
            </a:r>
            <a:r>
              <a:rPr lang="en-US" i="1"/>
              <a:t>k</a:t>
            </a:r>
            <a:r>
              <a:rPr lang="en-US">
                <a:latin typeface="Arial" charset="0"/>
              </a:rPr>
              <a:t> = 4</a:t>
            </a:r>
          </a:p>
          <a:p>
            <a:pPr marL="685800" lvl="1">
              <a:spcBef>
                <a:spcPct val="20000"/>
              </a:spcBef>
              <a:buFontTx/>
              <a:buChar char="–"/>
            </a:pPr>
            <a:r>
              <a:rPr lang="en-US">
                <a:latin typeface="Arial" charset="0"/>
              </a:rPr>
              <a:t> Two population parameters, mean and standard deviation are estimated, so </a:t>
            </a:r>
            <a:r>
              <a:rPr lang="en-US" i="1"/>
              <a:t>p</a:t>
            </a:r>
            <a:r>
              <a:rPr lang="en-US">
                <a:latin typeface="Arial" charset="0"/>
              </a:rPr>
              <a:t> = 2</a:t>
            </a:r>
          </a:p>
          <a:p>
            <a:pPr marL="685800" lvl="1">
              <a:spcBef>
                <a:spcPct val="20000"/>
              </a:spcBef>
              <a:buFontTx/>
              <a:buChar char="–"/>
            </a:pPr>
            <a:r>
              <a:rPr lang="en-US">
                <a:latin typeface="Arial" charset="0"/>
              </a:rPr>
              <a:t> Degrees of freedom, </a:t>
            </a:r>
          </a:p>
          <a:p>
            <a:pPr marL="685800" lvl="1">
              <a:spcBef>
                <a:spcPct val="20000"/>
              </a:spcBef>
              <a:buFontTx/>
              <a:buChar char="–"/>
            </a:pPr>
            <a:endParaRPr lang="en-US">
              <a:latin typeface="Arial" charset="0"/>
            </a:endParaRPr>
          </a:p>
          <a:p>
            <a:pPr marL="685800" lvl="1">
              <a:spcBef>
                <a:spcPct val="20000"/>
              </a:spcBef>
              <a:buFontTx/>
              <a:buChar char="–"/>
            </a:pPr>
            <a:r>
              <a:rPr lang="en-US">
                <a:latin typeface="Arial" charset="0"/>
              </a:rPr>
              <a:t> From       Table, the critical  </a:t>
            </a:r>
          </a:p>
        </p:txBody>
      </p:sp>
      <p:graphicFrame>
        <p:nvGraphicFramePr>
          <p:cNvPr id="437252" name="Object 4"/>
          <p:cNvGraphicFramePr>
            <a:graphicFrameLocks noChangeAspect="1"/>
          </p:cNvGraphicFramePr>
          <p:nvPr/>
        </p:nvGraphicFramePr>
        <p:xfrm>
          <a:off x="6518275" y="1627188"/>
          <a:ext cx="252413" cy="280987"/>
        </p:xfrm>
        <a:graphic>
          <a:graphicData uri="http://schemas.openxmlformats.org/presentationml/2006/ole">
            <p:oleObj spid="_x0000_s437252" name="Equation" r:id="rId3" imgW="126720" imgH="139680" progId="Equation.3">
              <p:embed/>
            </p:oleObj>
          </a:graphicData>
        </a:graphic>
      </p:graphicFrame>
      <p:graphicFrame>
        <p:nvGraphicFramePr>
          <p:cNvPr id="437253" name="Object 5"/>
          <p:cNvGraphicFramePr>
            <a:graphicFrameLocks noChangeAspect="1"/>
          </p:cNvGraphicFramePr>
          <p:nvPr/>
        </p:nvGraphicFramePr>
        <p:xfrm>
          <a:off x="2878138" y="3957638"/>
          <a:ext cx="3235325" cy="407987"/>
        </p:xfrm>
        <a:graphic>
          <a:graphicData uri="http://schemas.openxmlformats.org/presentationml/2006/ole">
            <p:oleObj spid="_x0000_s437253" name="Equation" r:id="rId4" imgW="1600200" imgH="203040" progId="Equation.3">
              <p:embed/>
            </p:oleObj>
          </a:graphicData>
        </a:graphic>
      </p:graphicFrame>
      <p:graphicFrame>
        <p:nvGraphicFramePr>
          <p:cNvPr id="437254" name="Object 6"/>
          <p:cNvGraphicFramePr>
            <a:graphicFrameLocks noChangeAspect="1"/>
          </p:cNvGraphicFramePr>
          <p:nvPr/>
        </p:nvGraphicFramePr>
        <p:xfrm>
          <a:off x="1727200" y="1839913"/>
          <a:ext cx="352425" cy="455612"/>
        </p:xfrm>
        <a:graphic>
          <a:graphicData uri="http://schemas.openxmlformats.org/presentationml/2006/ole">
            <p:oleObj spid="_x0000_s437254" name="Equation" r:id="rId5" imgW="177480" imgH="228600" progId="Equation.3">
              <p:embed/>
            </p:oleObj>
          </a:graphicData>
        </a:graphic>
      </p:graphicFrame>
      <p:graphicFrame>
        <p:nvGraphicFramePr>
          <p:cNvPr id="437255" name="Object 7"/>
          <p:cNvGraphicFramePr>
            <a:graphicFrameLocks noChangeAspect="1"/>
          </p:cNvGraphicFramePr>
          <p:nvPr/>
        </p:nvGraphicFramePr>
        <p:xfrm>
          <a:off x="2219325" y="4456113"/>
          <a:ext cx="352425" cy="455612"/>
        </p:xfrm>
        <a:graphic>
          <a:graphicData uri="http://schemas.openxmlformats.org/presentationml/2006/ole">
            <p:oleObj spid="_x0000_s437255" name="Equation" r:id="rId6" imgW="177480" imgH="228600" progId="Equation.3">
              <p:embed/>
            </p:oleObj>
          </a:graphicData>
        </a:graphic>
      </p:graphicFrame>
      <p:graphicFrame>
        <p:nvGraphicFramePr>
          <p:cNvPr id="437256" name="Object 8"/>
          <p:cNvGraphicFramePr>
            <a:graphicFrameLocks noChangeAspect="1"/>
          </p:cNvGraphicFramePr>
          <p:nvPr/>
        </p:nvGraphicFramePr>
        <p:xfrm>
          <a:off x="3327400" y="4857750"/>
          <a:ext cx="1219200" cy="455613"/>
        </p:xfrm>
        <a:graphic>
          <a:graphicData uri="http://schemas.openxmlformats.org/presentationml/2006/ole">
            <p:oleObj spid="_x0000_s437256" name="Equation" r:id="rId7" imgW="609480" imgH="228600" progId="Equation.3">
              <p:embed/>
            </p:oleObj>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3625</TotalTime>
  <Words>14062</Words>
  <Application>Microsoft Office PowerPoint</Application>
  <PresentationFormat>Předvádění na obrazovce (4:3)</PresentationFormat>
  <Paragraphs>2099</Paragraphs>
  <Slides>281</Slides>
  <Notes>35</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2</vt:i4>
      </vt:variant>
      <vt:variant>
        <vt:lpstr>Nadpisy snímků</vt:lpstr>
      </vt:variant>
      <vt:variant>
        <vt:i4>281</vt:i4>
      </vt:variant>
    </vt:vector>
  </HeadingPairs>
  <TitlesOfParts>
    <vt:vector size="287" baseType="lpstr">
      <vt:lpstr>Times New Roman</vt:lpstr>
      <vt:lpstr>Arial</vt:lpstr>
      <vt:lpstr>Symbol</vt:lpstr>
      <vt:lpstr>Default Design</vt:lpstr>
      <vt:lpstr>Microsoft Equation 3.0</vt:lpstr>
      <vt:lpstr>Microsoft Excel Worksheet</vt:lpstr>
      <vt:lpstr>web4.uwindsor.ca/.../All_chapters_f03_305.ppt STATISTICAL QUALITY CONTROL AND DESIGN</vt:lpstr>
      <vt:lpstr>Snímek 2</vt:lpstr>
      <vt:lpstr>A WORD ABOUT CONDUCT</vt:lpstr>
      <vt:lpstr>Snímek 4</vt:lpstr>
      <vt:lpstr>CHAPTER 1: QUALITY BASICS</vt:lpstr>
      <vt:lpstr>Snímek 6</vt:lpstr>
      <vt:lpstr>Snímek 7</vt:lpstr>
      <vt:lpstr>Snímek 8</vt:lpstr>
      <vt:lpstr>Customer-Driven Definitions of Quality</vt:lpstr>
      <vt:lpstr>Snímek 10</vt:lpstr>
      <vt:lpstr>Snímek 11</vt:lpstr>
      <vt:lpstr>Snímek 12</vt:lpstr>
      <vt:lpstr>Snímek 13</vt:lpstr>
      <vt:lpstr>Snímek 14</vt:lpstr>
      <vt:lpstr>Snímek 15</vt:lpstr>
      <vt:lpstr>Snímek 16</vt:lpstr>
      <vt:lpstr>Snímek 17</vt:lpstr>
      <vt:lpstr>TQM Wheel</vt:lpstr>
      <vt:lpstr>Snímek 19</vt:lpstr>
      <vt:lpstr>CHAPTER 3: QUALITY IMPROVEMENT</vt:lpstr>
      <vt:lpstr>     The  P-D-S-A Cycle</vt:lpstr>
      <vt:lpstr>Snímek 22</vt:lpstr>
      <vt:lpstr>Snímek 23</vt:lpstr>
      <vt:lpstr>Snímek 24</vt:lpstr>
      <vt:lpstr>Snímek 25</vt:lpstr>
      <vt:lpstr>Pareto Chart</vt:lpstr>
      <vt:lpstr>Pareto Chart</vt:lpstr>
      <vt:lpstr>Snímek 28</vt:lpstr>
      <vt:lpstr>Snímek 29</vt:lpstr>
      <vt:lpstr>Snímek 30</vt:lpstr>
      <vt:lpstr>Snímek 31</vt:lpstr>
      <vt:lpstr>Snímek 32</vt:lpstr>
      <vt:lpstr>Snímek 33</vt:lpstr>
      <vt:lpstr> Flowchart</vt:lpstr>
      <vt:lpstr> Flowchart</vt:lpstr>
      <vt:lpstr> Flowchart</vt:lpstr>
      <vt:lpstr>Snímek 37</vt:lpstr>
      <vt:lpstr>Snímek 38</vt:lpstr>
      <vt:lpstr>Check Sheet</vt:lpstr>
      <vt:lpstr>Histogram</vt:lpstr>
      <vt:lpstr>Scatter Diagram</vt:lpstr>
      <vt:lpstr>Control Chart</vt:lpstr>
      <vt:lpstr>Snímek 43</vt:lpstr>
      <vt:lpstr>Snímek 44</vt:lpstr>
      <vt:lpstr>Snímek 45</vt:lpstr>
      <vt:lpstr>Snímek 46</vt:lpstr>
      <vt:lpstr>CHAPTER 5: VARIABLE CONTROL CHARTS</vt:lpstr>
      <vt:lpstr>Snímek 48</vt:lpstr>
      <vt:lpstr>Types of Data</vt:lpstr>
      <vt:lpstr>Snímek 50</vt:lpstr>
      <vt:lpstr>Snímek 51</vt:lpstr>
      <vt:lpstr>Snímek 52</vt:lpstr>
      <vt:lpstr>Snímek 53</vt:lpstr>
      <vt:lpstr>Snímek 54</vt:lpstr>
      <vt:lpstr>Snímek 55</vt:lpstr>
      <vt:lpstr>Snímek 56</vt:lpstr>
      <vt:lpstr>Snímek 57</vt:lpstr>
      <vt:lpstr>Control Chart Examples</vt:lpstr>
      <vt:lpstr>Control Limits and Errors</vt:lpstr>
      <vt:lpstr>Control Limits and Errors</vt:lpstr>
      <vt:lpstr>Control Limits and Errors</vt:lpstr>
      <vt:lpstr>Control Limits and Errors</vt:lpstr>
      <vt:lpstr>Control Charts For Variables</vt:lpstr>
      <vt:lpstr>Snímek 64</vt:lpstr>
      <vt:lpstr>Example: Control Charts for Variables</vt:lpstr>
      <vt:lpstr>Snímek 66</vt:lpstr>
      <vt:lpstr>Snímek 67</vt:lpstr>
      <vt:lpstr>Snímek 68</vt:lpstr>
      <vt:lpstr>Snímek 69</vt:lpstr>
      <vt:lpstr>Snímek 70</vt:lpstr>
      <vt:lpstr>Snímek 71</vt:lpstr>
      <vt:lpstr>Snímek 72</vt:lpstr>
      <vt:lpstr>Snímek 73</vt:lpstr>
      <vt:lpstr>Snímek 74</vt:lpstr>
      <vt:lpstr>Snímek 75</vt:lpstr>
      <vt:lpstr>Snímek 76</vt:lpstr>
      <vt:lpstr>Snímek 77</vt:lpstr>
      <vt:lpstr>Snímek 78</vt:lpstr>
      <vt:lpstr>Snímek 79</vt:lpstr>
      <vt:lpstr>CHAPTER 5: CHI-SQUARE TEST</vt:lpstr>
      <vt:lpstr>Snímek 81</vt:lpstr>
      <vt:lpstr>Snímek 82</vt:lpstr>
      <vt:lpstr>Snímek 83</vt:lpstr>
      <vt:lpstr>Snímek 84</vt:lpstr>
      <vt:lpstr>Snímek 85</vt:lpstr>
      <vt:lpstr>Snímek 86</vt:lpstr>
      <vt:lpstr>Snímek 87</vt:lpstr>
      <vt:lpstr>Snímek 88</vt:lpstr>
      <vt:lpstr>Snímek 89</vt:lpstr>
      <vt:lpstr>Snímek 90</vt:lpstr>
      <vt:lpstr>Snímek 91</vt:lpstr>
      <vt:lpstr>Snímek 92</vt:lpstr>
      <vt:lpstr>Snímek 93</vt:lpstr>
      <vt:lpstr>Snímek 94</vt:lpstr>
      <vt:lpstr>Snímek 95</vt:lpstr>
      <vt:lpstr>Snímek 96</vt:lpstr>
      <vt:lpstr>Snímek 97</vt:lpstr>
      <vt:lpstr>Snímek 98</vt:lpstr>
      <vt:lpstr>Snímek 99</vt:lpstr>
      <vt:lpstr>Snímek 100</vt:lpstr>
      <vt:lpstr>Snímek 101</vt:lpstr>
      <vt:lpstr>Snímek 102</vt:lpstr>
      <vt:lpstr>Snímek 103</vt:lpstr>
      <vt:lpstr>Snímek 104</vt:lpstr>
      <vt:lpstr>Snímek 105</vt:lpstr>
      <vt:lpstr>Snímek 106</vt:lpstr>
      <vt:lpstr>Snímek 107</vt:lpstr>
      <vt:lpstr>Snímek 108</vt:lpstr>
      <vt:lpstr>Snímek 109</vt:lpstr>
      <vt:lpstr>Snímek 110</vt:lpstr>
      <vt:lpstr>Snímek 111</vt:lpstr>
      <vt:lpstr>Snímek 112</vt:lpstr>
      <vt:lpstr>Snímek 113</vt:lpstr>
      <vt:lpstr>Snímek 114</vt:lpstr>
      <vt:lpstr>Snímek 115</vt:lpstr>
      <vt:lpstr>Snímek 116</vt:lpstr>
      <vt:lpstr>Snímek 117</vt:lpstr>
      <vt:lpstr>Snímek 118</vt:lpstr>
      <vt:lpstr>Snímek 119</vt:lpstr>
      <vt:lpstr>Snímek 120</vt:lpstr>
      <vt:lpstr>Snímek 121</vt:lpstr>
      <vt:lpstr>Snímek 122</vt:lpstr>
      <vt:lpstr>Snímek 123</vt:lpstr>
      <vt:lpstr>Snímek 124</vt:lpstr>
      <vt:lpstr>Snímek 125</vt:lpstr>
      <vt:lpstr>Snímek 126</vt:lpstr>
      <vt:lpstr>Snímek 127</vt:lpstr>
      <vt:lpstr>Snímek 128</vt:lpstr>
      <vt:lpstr>Snímek 129</vt:lpstr>
      <vt:lpstr>Snímek 130</vt:lpstr>
      <vt:lpstr>Snímek 131</vt:lpstr>
      <vt:lpstr>Snímek 132</vt:lpstr>
      <vt:lpstr>Snímek 133</vt:lpstr>
      <vt:lpstr>Snímek 134</vt:lpstr>
      <vt:lpstr>Snímek 135</vt:lpstr>
      <vt:lpstr>Snímek 136</vt:lpstr>
      <vt:lpstr>Snímek 137</vt:lpstr>
      <vt:lpstr>Snímek 138</vt:lpstr>
      <vt:lpstr>Snímek 139</vt:lpstr>
      <vt:lpstr>Snímek 140</vt:lpstr>
      <vt:lpstr>Snímek 141</vt:lpstr>
      <vt:lpstr>Snímek 142</vt:lpstr>
      <vt:lpstr>Snímek 143</vt:lpstr>
      <vt:lpstr>Snímek 144</vt:lpstr>
      <vt:lpstr>Snímek 145</vt:lpstr>
      <vt:lpstr>Snímek 146</vt:lpstr>
      <vt:lpstr>Snímek 147</vt:lpstr>
      <vt:lpstr>Snímek 148</vt:lpstr>
      <vt:lpstr>Snímek 149</vt:lpstr>
      <vt:lpstr>Snímek 150</vt:lpstr>
      <vt:lpstr>Snímek 151</vt:lpstr>
      <vt:lpstr>Snímek 152</vt:lpstr>
      <vt:lpstr>Snímek 153</vt:lpstr>
      <vt:lpstr>Snímek 154</vt:lpstr>
      <vt:lpstr>Snímek 155</vt:lpstr>
      <vt:lpstr>Snímek 156</vt:lpstr>
      <vt:lpstr>Snímek 157</vt:lpstr>
      <vt:lpstr>Snímek 158</vt:lpstr>
      <vt:lpstr>Snímek 159</vt:lpstr>
      <vt:lpstr>Snímek 160</vt:lpstr>
      <vt:lpstr>Snímek 161</vt:lpstr>
      <vt:lpstr>Snímek 162</vt:lpstr>
      <vt:lpstr>Snímek 163</vt:lpstr>
      <vt:lpstr>Snímek 164</vt:lpstr>
      <vt:lpstr>Snímek 165</vt:lpstr>
      <vt:lpstr>Snímek 166</vt:lpstr>
      <vt:lpstr>Snímek 167</vt:lpstr>
      <vt:lpstr>Snímek 168</vt:lpstr>
      <vt:lpstr>Snímek 169</vt:lpstr>
      <vt:lpstr>Snímek 170</vt:lpstr>
      <vt:lpstr>Snímek 171</vt:lpstr>
      <vt:lpstr>Snímek 172</vt:lpstr>
      <vt:lpstr>Snímek 173</vt:lpstr>
      <vt:lpstr>Snímek 174</vt:lpstr>
      <vt:lpstr>Snímek 175</vt:lpstr>
      <vt:lpstr>Snímek 176</vt:lpstr>
      <vt:lpstr>Snímek 177</vt:lpstr>
      <vt:lpstr>Snímek 178</vt:lpstr>
      <vt:lpstr>Snímek 179</vt:lpstr>
      <vt:lpstr>Snímek 180</vt:lpstr>
      <vt:lpstr>Snímek 181</vt:lpstr>
      <vt:lpstr>Snímek 182</vt:lpstr>
      <vt:lpstr>Snímek 183</vt:lpstr>
      <vt:lpstr>Snímek 184</vt:lpstr>
      <vt:lpstr>Snímek 185</vt:lpstr>
      <vt:lpstr>Snímek 186</vt:lpstr>
      <vt:lpstr>Snímek 187</vt:lpstr>
      <vt:lpstr>Snímek 188</vt:lpstr>
      <vt:lpstr>Snímek 189</vt:lpstr>
      <vt:lpstr>Snímek 190</vt:lpstr>
      <vt:lpstr>Snímek 191</vt:lpstr>
      <vt:lpstr>Snímek 192</vt:lpstr>
      <vt:lpstr>Snímek 193</vt:lpstr>
      <vt:lpstr>Snímek 194</vt:lpstr>
      <vt:lpstr>Snímek 195</vt:lpstr>
      <vt:lpstr>Snímek 196</vt:lpstr>
      <vt:lpstr>Snímek 197</vt:lpstr>
      <vt:lpstr>Snímek 198</vt:lpstr>
      <vt:lpstr>Snímek 199</vt:lpstr>
      <vt:lpstr>Snímek 200</vt:lpstr>
      <vt:lpstr>Snímek 201</vt:lpstr>
      <vt:lpstr>Snímek 202</vt:lpstr>
      <vt:lpstr>Snímek 203</vt:lpstr>
      <vt:lpstr>Snímek 204</vt:lpstr>
      <vt:lpstr>Snímek 205</vt:lpstr>
      <vt:lpstr>Snímek 206</vt:lpstr>
      <vt:lpstr>Snímek 207</vt:lpstr>
      <vt:lpstr>Snímek 208</vt:lpstr>
      <vt:lpstr>Snímek 209</vt:lpstr>
      <vt:lpstr>Snímek 210</vt:lpstr>
      <vt:lpstr>Snímek 211</vt:lpstr>
      <vt:lpstr>Snímek 212</vt:lpstr>
      <vt:lpstr>Snímek 213</vt:lpstr>
      <vt:lpstr>Snímek 214</vt:lpstr>
      <vt:lpstr>Snímek 215</vt:lpstr>
      <vt:lpstr>Snímek 216</vt:lpstr>
      <vt:lpstr>Snímek 217</vt:lpstr>
      <vt:lpstr>Snímek 218</vt:lpstr>
      <vt:lpstr>Snímek 219</vt:lpstr>
      <vt:lpstr>Snímek 220</vt:lpstr>
      <vt:lpstr>Snímek 221</vt:lpstr>
      <vt:lpstr>Snímek 222</vt:lpstr>
      <vt:lpstr>Snímek 223</vt:lpstr>
      <vt:lpstr>Snímek 224</vt:lpstr>
      <vt:lpstr>Snímek 225</vt:lpstr>
      <vt:lpstr>Necessity of Sampling</vt:lpstr>
      <vt:lpstr>Some Sampling Plans</vt:lpstr>
      <vt:lpstr>Snímek 228</vt:lpstr>
      <vt:lpstr>Snímek 229</vt:lpstr>
      <vt:lpstr>Snímek 230</vt:lpstr>
      <vt:lpstr>Snímek 231</vt:lpstr>
      <vt:lpstr>Snímek 232</vt:lpstr>
      <vt:lpstr>Snímek 233</vt:lpstr>
      <vt:lpstr>Snímek 234</vt:lpstr>
      <vt:lpstr>Snímek 235</vt:lpstr>
      <vt:lpstr>Snímek 236</vt:lpstr>
      <vt:lpstr>Snímek 237</vt:lpstr>
      <vt:lpstr>Snímek 238</vt:lpstr>
      <vt:lpstr>Snímek 239</vt:lpstr>
      <vt:lpstr>Snímek 240</vt:lpstr>
      <vt:lpstr>Snímek 241</vt:lpstr>
      <vt:lpstr>Snímek 242</vt:lpstr>
      <vt:lpstr>Snímek 243</vt:lpstr>
      <vt:lpstr>Snímek 244</vt:lpstr>
      <vt:lpstr>Snímek 245</vt:lpstr>
      <vt:lpstr>Snímek 246</vt:lpstr>
      <vt:lpstr>Snímek 247</vt:lpstr>
      <vt:lpstr>Average Outgoing Quality</vt:lpstr>
      <vt:lpstr>Snímek 249</vt:lpstr>
      <vt:lpstr>Snímek 250</vt:lpstr>
      <vt:lpstr>Snímek 251</vt:lpstr>
      <vt:lpstr>Snímek 252</vt:lpstr>
      <vt:lpstr>Snímek 253</vt:lpstr>
      <vt:lpstr>Snímek 254</vt:lpstr>
      <vt:lpstr>Snímek 255</vt:lpstr>
      <vt:lpstr>Snímek 256</vt:lpstr>
      <vt:lpstr>CHAPTER 10 RELIABILITY</vt:lpstr>
      <vt:lpstr>Snímek 258</vt:lpstr>
      <vt:lpstr>Snímek 259</vt:lpstr>
      <vt:lpstr>Snímek 260</vt:lpstr>
      <vt:lpstr>Snímek 261</vt:lpstr>
      <vt:lpstr>Snímek 262</vt:lpstr>
      <vt:lpstr>Snímek 263</vt:lpstr>
      <vt:lpstr>Snímek 264</vt:lpstr>
      <vt:lpstr>Snímek 265</vt:lpstr>
      <vt:lpstr>Snímek 266</vt:lpstr>
      <vt:lpstr>Snímek 267</vt:lpstr>
      <vt:lpstr>Snímek 268</vt:lpstr>
      <vt:lpstr>Snímek 269</vt:lpstr>
      <vt:lpstr>Snímek 270</vt:lpstr>
      <vt:lpstr>Snímek 271</vt:lpstr>
      <vt:lpstr>Snímek 272</vt:lpstr>
      <vt:lpstr>Snímek 273</vt:lpstr>
      <vt:lpstr>Snímek 274</vt:lpstr>
      <vt:lpstr>Snímek 275</vt:lpstr>
      <vt:lpstr>Snímek 276</vt:lpstr>
      <vt:lpstr>Snímek 277</vt:lpstr>
      <vt:lpstr>Snímek 278</vt:lpstr>
      <vt:lpstr>Snímek 279</vt:lpstr>
      <vt:lpstr>Snímek 280</vt:lpstr>
      <vt:lpstr>Snímek 281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QUALITY CONTROL AND DESIGN</dc:title>
  <dc:creator>potmesil</dc:creator>
  <cp:lastModifiedBy>potmesil</cp:lastModifiedBy>
  <cp:revision>754</cp:revision>
  <cp:lastPrinted>2002-05-13T01:07:11Z</cp:lastPrinted>
  <dcterms:created xsi:type="dcterms:W3CDTF">1999-11-07T22:35:09Z</dcterms:created>
  <dcterms:modified xsi:type="dcterms:W3CDTF">2015-03-24T18:45:56Z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C:\Fazle Waterloo\Aug00Windsor\320f00\HTML</vt:lpwstr>
  </property>
</Properties>
</file>