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56" r:id="rId2"/>
    <p:sldId id="257" r:id="rId3"/>
    <p:sldId id="303" r:id="rId4"/>
    <p:sldId id="258" r:id="rId5"/>
    <p:sldId id="259" r:id="rId6"/>
    <p:sldId id="260" r:id="rId7"/>
    <p:sldId id="262" r:id="rId8"/>
    <p:sldId id="263" r:id="rId9"/>
    <p:sldId id="264" r:id="rId10"/>
    <p:sldId id="261" r:id="rId11"/>
    <p:sldId id="302" r:id="rId12"/>
    <p:sldId id="265" r:id="rId13"/>
    <p:sldId id="266" r:id="rId14"/>
    <p:sldId id="296" r:id="rId15"/>
    <p:sldId id="268" r:id="rId16"/>
    <p:sldId id="297" r:id="rId17"/>
    <p:sldId id="269" r:id="rId18"/>
    <p:sldId id="267" r:id="rId19"/>
    <p:sldId id="273" r:id="rId20"/>
    <p:sldId id="298" r:id="rId21"/>
    <p:sldId id="275" r:id="rId22"/>
    <p:sldId id="300" r:id="rId23"/>
    <p:sldId id="277" r:id="rId24"/>
    <p:sldId id="278" r:id="rId25"/>
    <p:sldId id="279" r:id="rId26"/>
    <p:sldId id="280" r:id="rId27"/>
    <p:sldId id="282" r:id="rId28"/>
    <p:sldId id="283" r:id="rId29"/>
    <p:sldId id="289" r:id="rId30"/>
    <p:sldId id="290" r:id="rId31"/>
    <p:sldId id="291" r:id="rId32"/>
    <p:sldId id="292" r:id="rId33"/>
    <p:sldId id="293" r:id="rId34"/>
    <p:sldId id="294" r:id="rId35"/>
    <p:sldId id="286" r:id="rId36"/>
    <p:sldId id="287" r:id="rId37"/>
    <p:sldId id="281" r:id="rId38"/>
    <p:sldId id="304" r:id="rId39"/>
    <p:sldId id="285" r:id="rId40"/>
    <p:sldId id="305" r:id="rId41"/>
    <p:sldId id="306" r:id="rId42"/>
    <p:sldId id="307" r:id="rId43"/>
    <p:sldId id="308" r:id="rId44"/>
  </p:sldIdLst>
  <p:sldSz cx="9144000" cy="6858000" type="screen4x3"/>
  <p:notesSz cx="6858000" cy="907732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F99"/>
    <a:srgbClr val="C0C0C0"/>
    <a:srgbClr val="969696"/>
    <a:srgbClr val="0098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854" autoAdjust="0"/>
    <p:restoredTop sz="94660"/>
  </p:normalViewPr>
  <p:slideViewPr>
    <p:cSldViewPr>
      <p:cViewPr>
        <p:scale>
          <a:sx n="75" d="100"/>
          <a:sy n="75" d="100"/>
        </p:scale>
        <p:origin x="-2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20835"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120836"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20837"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1CB9E816-67BB-4B40-A5EC-C76D5352919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38243"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7108" name="Rectangle 4"/>
          <p:cNvSpPr>
            <a:spLocks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914400" y="4311650"/>
            <a:ext cx="50292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8246" name="Rectangle 6"/>
          <p:cNvSpPr>
            <a:spLocks noGrp="1" noChangeArrowheads="1"/>
          </p:cNvSpPr>
          <p:nvPr>
            <p:ph type="ftr" sz="quarter" idx="4"/>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38247" name="Rectangle 7"/>
          <p:cNvSpPr>
            <a:spLocks noGrp="1" noChangeArrowheads="1"/>
          </p:cNvSpPr>
          <p:nvPr>
            <p:ph type="sldNum" sz="quarter" idx="5"/>
          </p:nvPr>
        </p:nvSpPr>
        <p:spPr bwMode="auto">
          <a:xfrm>
            <a:off x="388620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3B6E328-322D-4F3B-881E-9884E8F2BE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820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82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r>
              <a:rPr lang="en-US"/>
              <a:t>© Wiley 2010</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C93F3723-229E-4421-9523-AA3F293AE8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6" name="Rectangle 13"/>
          <p:cNvSpPr>
            <a:spLocks noGrp="1" noChangeArrowheads="1"/>
          </p:cNvSpPr>
          <p:nvPr>
            <p:ph type="sldNum" sz="quarter" idx="12"/>
          </p:nvPr>
        </p:nvSpPr>
        <p:spPr>
          <a:ln/>
        </p:spPr>
        <p:txBody>
          <a:bodyPr/>
          <a:lstStyle>
            <a:lvl1pPr>
              <a:defRPr/>
            </a:lvl1pPr>
          </a:lstStyle>
          <a:p>
            <a:pPr>
              <a:defRPr/>
            </a:pPr>
            <a:fld id="{A98ACA34-C49A-4448-BEDA-CEBF4A8860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6" name="Rectangle 13"/>
          <p:cNvSpPr>
            <a:spLocks noGrp="1" noChangeArrowheads="1"/>
          </p:cNvSpPr>
          <p:nvPr>
            <p:ph type="sldNum" sz="quarter" idx="12"/>
          </p:nvPr>
        </p:nvSpPr>
        <p:spPr>
          <a:ln/>
        </p:spPr>
        <p:txBody>
          <a:bodyPr/>
          <a:lstStyle>
            <a:lvl1pPr>
              <a:defRPr/>
            </a:lvl1pPr>
          </a:lstStyle>
          <a:p>
            <a:pPr>
              <a:defRPr/>
            </a:pPr>
            <a:fld id="{30A4A318-A2AE-4350-B2AC-CEDB27921E6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7" name="Rectangle 13"/>
          <p:cNvSpPr>
            <a:spLocks noGrp="1" noChangeArrowheads="1"/>
          </p:cNvSpPr>
          <p:nvPr>
            <p:ph type="sldNum" sz="quarter" idx="12"/>
          </p:nvPr>
        </p:nvSpPr>
        <p:spPr>
          <a:ln/>
        </p:spPr>
        <p:txBody>
          <a:bodyPr/>
          <a:lstStyle>
            <a:lvl1pPr>
              <a:defRPr/>
            </a:lvl1pPr>
          </a:lstStyle>
          <a:p>
            <a:pPr>
              <a:defRPr/>
            </a:pPr>
            <a:fld id="{93E260CE-FC92-4BB6-A227-68021604D5B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8" name="Rectangle 13"/>
          <p:cNvSpPr>
            <a:spLocks noGrp="1" noChangeArrowheads="1"/>
          </p:cNvSpPr>
          <p:nvPr>
            <p:ph type="sldNum" sz="quarter" idx="12"/>
          </p:nvPr>
        </p:nvSpPr>
        <p:spPr>
          <a:ln/>
        </p:spPr>
        <p:txBody>
          <a:bodyPr/>
          <a:lstStyle>
            <a:lvl1pPr>
              <a:defRPr/>
            </a:lvl1pPr>
          </a:lstStyle>
          <a:p>
            <a:pPr>
              <a:defRPr/>
            </a:pPr>
            <a:fld id="{40AB7354-2774-48A1-8EF2-197AA105FA3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8" name="Rectangle 13"/>
          <p:cNvSpPr>
            <a:spLocks noGrp="1" noChangeArrowheads="1"/>
          </p:cNvSpPr>
          <p:nvPr>
            <p:ph type="sldNum" sz="quarter" idx="12"/>
          </p:nvPr>
        </p:nvSpPr>
        <p:spPr>
          <a:ln/>
        </p:spPr>
        <p:txBody>
          <a:bodyPr/>
          <a:lstStyle>
            <a:lvl1pPr>
              <a:defRPr/>
            </a:lvl1pPr>
          </a:lstStyle>
          <a:p>
            <a:pPr>
              <a:defRPr/>
            </a:pPr>
            <a:fld id="{3387A877-372A-4507-91EF-B956465EB00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7" name="Rectangle 13"/>
          <p:cNvSpPr>
            <a:spLocks noGrp="1" noChangeArrowheads="1"/>
          </p:cNvSpPr>
          <p:nvPr>
            <p:ph type="sldNum" sz="quarter" idx="12"/>
          </p:nvPr>
        </p:nvSpPr>
        <p:spPr>
          <a:ln/>
        </p:spPr>
        <p:txBody>
          <a:bodyPr/>
          <a:lstStyle>
            <a:lvl1pPr>
              <a:defRPr/>
            </a:lvl1pPr>
          </a:lstStyle>
          <a:p>
            <a:pPr>
              <a:defRPr/>
            </a:pPr>
            <a:fld id="{166656BB-EB8A-4746-AFE5-6F8BF2DBF4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6" name="Rectangle 13"/>
          <p:cNvSpPr>
            <a:spLocks noGrp="1" noChangeArrowheads="1"/>
          </p:cNvSpPr>
          <p:nvPr>
            <p:ph type="sldNum" sz="quarter" idx="12"/>
          </p:nvPr>
        </p:nvSpPr>
        <p:spPr>
          <a:ln/>
        </p:spPr>
        <p:txBody>
          <a:bodyPr/>
          <a:lstStyle>
            <a:lvl1pPr>
              <a:defRPr/>
            </a:lvl1pPr>
          </a:lstStyle>
          <a:p>
            <a:pPr>
              <a:defRPr/>
            </a:pPr>
            <a:fld id="{4577F0DA-6BC3-466A-9AD4-3149CE50DC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6" name="Rectangle 13"/>
          <p:cNvSpPr>
            <a:spLocks noGrp="1" noChangeArrowheads="1"/>
          </p:cNvSpPr>
          <p:nvPr>
            <p:ph type="sldNum" sz="quarter" idx="12"/>
          </p:nvPr>
        </p:nvSpPr>
        <p:spPr>
          <a:ln/>
        </p:spPr>
        <p:txBody>
          <a:bodyPr/>
          <a:lstStyle>
            <a:lvl1pPr>
              <a:defRPr/>
            </a:lvl1pPr>
          </a:lstStyle>
          <a:p>
            <a:pPr>
              <a:defRPr/>
            </a:pPr>
            <a:fld id="{49A9879E-F78C-4CD4-9CCD-82F43E3225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7" name="Rectangle 13"/>
          <p:cNvSpPr>
            <a:spLocks noGrp="1" noChangeArrowheads="1"/>
          </p:cNvSpPr>
          <p:nvPr>
            <p:ph type="sldNum" sz="quarter" idx="12"/>
          </p:nvPr>
        </p:nvSpPr>
        <p:spPr>
          <a:ln/>
        </p:spPr>
        <p:txBody>
          <a:bodyPr/>
          <a:lstStyle>
            <a:lvl1pPr>
              <a:defRPr/>
            </a:lvl1pPr>
          </a:lstStyle>
          <a:p>
            <a:pPr>
              <a:defRPr/>
            </a:pPr>
            <a:fld id="{5A95EEC6-0AF2-4525-9811-1F7F534C80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9" name="Rectangle 13"/>
          <p:cNvSpPr>
            <a:spLocks noGrp="1" noChangeArrowheads="1"/>
          </p:cNvSpPr>
          <p:nvPr>
            <p:ph type="sldNum" sz="quarter" idx="12"/>
          </p:nvPr>
        </p:nvSpPr>
        <p:spPr>
          <a:ln/>
        </p:spPr>
        <p:txBody>
          <a:bodyPr/>
          <a:lstStyle>
            <a:lvl1pPr>
              <a:defRPr/>
            </a:lvl1pPr>
          </a:lstStyle>
          <a:p>
            <a:pPr>
              <a:defRPr/>
            </a:pPr>
            <a:fld id="{99F19704-045A-4C53-AAE5-19D02CCE56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5" name="Rectangle 13"/>
          <p:cNvSpPr>
            <a:spLocks noGrp="1" noChangeArrowheads="1"/>
          </p:cNvSpPr>
          <p:nvPr>
            <p:ph type="sldNum" sz="quarter" idx="12"/>
          </p:nvPr>
        </p:nvSpPr>
        <p:spPr>
          <a:ln/>
        </p:spPr>
        <p:txBody>
          <a:bodyPr/>
          <a:lstStyle>
            <a:lvl1pPr>
              <a:defRPr/>
            </a:lvl1pPr>
          </a:lstStyle>
          <a:p>
            <a:pPr>
              <a:defRPr/>
            </a:pPr>
            <a:fld id="{AFB5DA13-5760-47F8-BABB-9CDF02BC3B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4" name="Rectangle 13"/>
          <p:cNvSpPr>
            <a:spLocks noGrp="1" noChangeArrowheads="1"/>
          </p:cNvSpPr>
          <p:nvPr>
            <p:ph type="sldNum" sz="quarter" idx="12"/>
          </p:nvPr>
        </p:nvSpPr>
        <p:spPr>
          <a:ln/>
        </p:spPr>
        <p:txBody>
          <a:bodyPr/>
          <a:lstStyle>
            <a:lvl1pPr>
              <a:defRPr/>
            </a:lvl1pPr>
          </a:lstStyle>
          <a:p>
            <a:pPr>
              <a:defRPr/>
            </a:pPr>
            <a:fld id="{F4AB6A59-5A9E-446A-9729-6FB6CA2DFC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7" name="Rectangle 13"/>
          <p:cNvSpPr>
            <a:spLocks noGrp="1" noChangeArrowheads="1"/>
          </p:cNvSpPr>
          <p:nvPr>
            <p:ph type="sldNum" sz="quarter" idx="12"/>
          </p:nvPr>
        </p:nvSpPr>
        <p:spPr>
          <a:ln/>
        </p:spPr>
        <p:txBody>
          <a:bodyPr/>
          <a:lstStyle>
            <a:lvl1pPr>
              <a:defRPr/>
            </a:lvl1pPr>
          </a:lstStyle>
          <a:p>
            <a:pPr>
              <a:defRPr/>
            </a:pPr>
            <a:fld id="{182CD36E-86FD-4FA7-873D-6ADE133F4E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7" name="Rectangle 13"/>
          <p:cNvSpPr>
            <a:spLocks noGrp="1" noChangeArrowheads="1"/>
          </p:cNvSpPr>
          <p:nvPr>
            <p:ph type="sldNum" sz="quarter" idx="12"/>
          </p:nvPr>
        </p:nvSpPr>
        <p:spPr>
          <a:ln/>
        </p:spPr>
        <p:txBody>
          <a:bodyPr/>
          <a:lstStyle>
            <a:lvl1pPr>
              <a:defRPr/>
            </a:lvl1pPr>
          </a:lstStyle>
          <a:p>
            <a:pPr>
              <a:defRPr/>
            </a:pPr>
            <a:fld id="{DC98D080-47C3-48E3-97A1-1B679870E7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p>
        </p:txBody>
      </p:sp>
      <p:sp>
        <p:nvSpPr>
          <p:cNvPr id="71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717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p>
        </p:txBody>
      </p:sp>
      <p:sp>
        <p:nvSpPr>
          <p:cNvPr id="71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71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p>
        </p:txBody>
      </p:sp>
      <p:sp>
        <p:nvSpPr>
          <p:cNvPr id="717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p>
        </p:txBody>
      </p:sp>
      <p:sp>
        <p:nvSpPr>
          <p:cNvPr id="71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1434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p>
        </p:txBody>
      </p:sp>
      <p:sp>
        <p:nvSpPr>
          <p:cNvPr id="718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r>
              <a:rPr lang="en-US"/>
              <a:t>© Wiley 2010</a:t>
            </a:r>
          </a:p>
        </p:txBody>
      </p:sp>
      <p:sp>
        <p:nvSpPr>
          <p:cNvPr id="718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82A03F9A-F21D-4843-B782-115C297CA5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8.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5.xml"/><Relationship Id="rId1" Type="http://schemas.openxmlformats.org/officeDocument/2006/relationships/vmlDrawing" Target="../drawings/vmlDrawing12.v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5"/>
          <p:cNvSpPr>
            <a:spLocks noGrp="1" noChangeArrowheads="1"/>
          </p:cNvSpPr>
          <p:nvPr>
            <p:ph type="ftr" sz="quarter" idx="11"/>
          </p:nvPr>
        </p:nvSpPr>
        <p:spPr>
          <a:noFill/>
        </p:spPr>
        <p:txBody>
          <a:bodyPr/>
          <a:lstStyle/>
          <a:p>
            <a:r>
              <a:rPr lang="en-US"/>
              <a:t>© Wiley 2010</a:t>
            </a:r>
          </a:p>
        </p:txBody>
      </p:sp>
      <p:sp>
        <p:nvSpPr>
          <p:cNvPr id="16387" name="Rectangle 16"/>
          <p:cNvSpPr>
            <a:spLocks noGrp="1" noChangeArrowheads="1"/>
          </p:cNvSpPr>
          <p:nvPr>
            <p:ph type="sldNum" sz="quarter" idx="12"/>
          </p:nvPr>
        </p:nvSpPr>
        <p:spPr>
          <a:noFill/>
        </p:spPr>
        <p:txBody>
          <a:bodyPr/>
          <a:lstStyle/>
          <a:p>
            <a:fld id="{5E267D45-D886-4780-BD56-91C540A21F66}" type="slidenum">
              <a:rPr lang="en-US"/>
              <a:pPr/>
              <a:t>1</a:t>
            </a:fld>
            <a:endParaRPr lang="en-US"/>
          </a:p>
        </p:txBody>
      </p:sp>
      <p:sp>
        <p:nvSpPr>
          <p:cNvPr id="16388" name="Rectangle 2"/>
          <p:cNvSpPr>
            <a:spLocks noGrp="1" noChangeArrowheads="1"/>
          </p:cNvSpPr>
          <p:nvPr>
            <p:ph type="ctrTitle"/>
          </p:nvPr>
        </p:nvSpPr>
        <p:spPr/>
        <p:txBody>
          <a:bodyPr/>
          <a:lstStyle/>
          <a:p>
            <a:pPr eaLnBrk="1" hangingPunct="1"/>
            <a:r>
              <a:rPr lang="en-US" sz="4000" b="1" smtClean="0">
                <a:solidFill>
                  <a:schemeClr val="hlink"/>
                </a:solidFill>
              </a:rPr>
              <a:t>Chapter 6</a:t>
            </a:r>
            <a:r>
              <a:rPr lang="en-US" sz="4000" smtClean="0"/>
              <a:t> </a:t>
            </a:r>
            <a:r>
              <a:rPr lang="en-US" sz="4000" smtClean="0">
                <a:solidFill>
                  <a:schemeClr val="hlink"/>
                </a:solidFill>
              </a:rPr>
              <a:t>-</a:t>
            </a:r>
            <a:r>
              <a:rPr lang="en-US" sz="4000" smtClean="0"/>
              <a:t> Statistical Quality </a:t>
            </a:r>
            <a:br>
              <a:rPr lang="en-US" sz="4000" smtClean="0"/>
            </a:br>
            <a:r>
              <a:rPr lang="en-US" sz="4000" smtClean="0"/>
              <a:t>                   Control</a:t>
            </a:r>
          </a:p>
        </p:txBody>
      </p:sp>
      <p:sp>
        <p:nvSpPr>
          <p:cNvPr id="16389" name="Rectangle 5"/>
          <p:cNvSpPr>
            <a:spLocks noGrp="1" noChangeArrowheads="1"/>
          </p:cNvSpPr>
          <p:nvPr>
            <p:ph type="subTitle" idx="1"/>
          </p:nvPr>
        </p:nvSpPr>
        <p:spPr>
          <a:noFill/>
        </p:spPr>
        <p:txBody>
          <a:bodyPr/>
          <a:lstStyle/>
          <a:p>
            <a:pPr eaLnBrk="1" hangingPunct="1"/>
            <a:r>
              <a:rPr lang="en-US" sz="2000" b="1" smtClean="0"/>
              <a:t>Operations Management</a:t>
            </a:r>
          </a:p>
          <a:p>
            <a:pPr eaLnBrk="1" hangingPunct="1"/>
            <a:r>
              <a:rPr lang="en-US" sz="2000" smtClean="0"/>
              <a:t>by</a:t>
            </a:r>
          </a:p>
          <a:p>
            <a:pPr eaLnBrk="1" hangingPunct="1"/>
            <a:r>
              <a:rPr lang="en-US" sz="2000" b="1" smtClean="0"/>
              <a:t>R. Dan Reid &amp; Nada R. Sanders</a:t>
            </a:r>
          </a:p>
          <a:p>
            <a:pPr eaLnBrk="1" hangingPunct="1"/>
            <a:r>
              <a:rPr lang="en-US" sz="2000" smtClean="0"/>
              <a:t>4th Edition © Wiley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5"/>
          <p:cNvSpPr>
            <a:spLocks noGrp="1"/>
          </p:cNvSpPr>
          <p:nvPr>
            <p:ph type="ftr" sz="quarter" idx="11"/>
          </p:nvPr>
        </p:nvSpPr>
        <p:spPr>
          <a:noFill/>
        </p:spPr>
        <p:txBody>
          <a:bodyPr/>
          <a:lstStyle/>
          <a:p>
            <a:r>
              <a:rPr lang="en-US"/>
              <a:t>© Wiley 2010</a:t>
            </a:r>
          </a:p>
        </p:txBody>
      </p:sp>
      <p:sp>
        <p:nvSpPr>
          <p:cNvPr id="24579" name="Slide Number Placeholder 6"/>
          <p:cNvSpPr>
            <a:spLocks noGrp="1"/>
          </p:cNvSpPr>
          <p:nvPr>
            <p:ph type="sldNum" sz="quarter" idx="12"/>
          </p:nvPr>
        </p:nvSpPr>
        <p:spPr>
          <a:noFill/>
        </p:spPr>
        <p:txBody>
          <a:bodyPr/>
          <a:lstStyle/>
          <a:p>
            <a:fld id="{F9D21254-4549-4A92-B326-A6C0D2DE65F4}" type="slidenum">
              <a:rPr lang="en-US"/>
              <a:pPr/>
              <a:t>10</a:t>
            </a:fld>
            <a:endParaRPr lang="en-US"/>
          </a:p>
        </p:txBody>
      </p:sp>
      <p:sp>
        <p:nvSpPr>
          <p:cNvPr id="24580" name="Rectangle 2"/>
          <p:cNvSpPr>
            <a:spLocks noGrp="1" noChangeArrowheads="1"/>
          </p:cNvSpPr>
          <p:nvPr>
            <p:ph type="title"/>
          </p:nvPr>
        </p:nvSpPr>
        <p:spPr/>
        <p:txBody>
          <a:bodyPr/>
          <a:lstStyle/>
          <a:p>
            <a:pPr eaLnBrk="1" hangingPunct="1"/>
            <a:r>
              <a:rPr lang="en-US" smtClean="0"/>
              <a:t>Control Charts for Variables</a:t>
            </a:r>
          </a:p>
        </p:txBody>
      </p:sp>
      <p:sp>
        <p:nvSpPr>
          <p:cNvPr id="20488" name="Rectangle 8"/>
          <p:cNvSpPr>
            <a:spLocks noGrp="1" noChangeArrowheads="1"/>
          </p:cNvSpPr>
          <p:nvPr>
            <p:ph type="body" sz="half" idx="1"/>
          </p:nvPr>
        </p:nvSpPr>
        <p:spPr>
          <a:xfrm>
            <a:off x="457200" y="2017713"/>
            <a:ext cx="3810000" cy="4114800"/>
          </a:xfrm>
        </p:spPr>
        <p:txBody>
          <a:bodyPr/>
          <a:lstStyle/>
          <a:p>
            <a:pPr eaLnBrk="1" hangingPunct="1"/>
            <a:r>
              <a:rPr lang="en-US" sz="2400" smtClean="0"/>
              <a:t>Use </a:t>
            </a:r>
            <a:r>
              <a:rPr lang="en-US" sz="2400" b="1" u="sng" smtClean="0">
                <a:solidFill>
                  <a:schemeClr val="folHlink"/>
                </a:solidFill>
              </a:rPr>
              <a:t>x-bar</a:t>
            </a:r>
            <a:r>
              <a:rPr lang="en-US" sz="2400" u="sng" smtClean="0"/>
              <a:t> and </a:t>
            </a:r>
            <a:r>
              <a:rPr lang="en-US" sz="2400" b="1" u="sng" smtClean="0">
                <a:solidFill>
                  <a:schemeClr val="folHlink"/>
                </a:solidFill>
              </a:rPr>
              <a:t>R-bar</a:t>
            </a:r>
            <a:r>
              <a:rPr lang="en-US" sz="2400" smtClean="0"/>
              <a:t> charts together</a:t>
            </a:r>
          </a:p>
          <a:p>
            <a:pPr eaLnBrk="1" hangingPunct="1"/>
            <a:r>
              <a:rPr lang="en-US" sz="2400" smtClean="0"/>
              <a:t>Used to monitor different variables</a:t>
            </a:r>
          </a:p>
          <a:p>
            <a:pPr eaLnBrk="1" hangingPunct="1"/>
            <a:r>
              <a:rPr lang="en-US" sz="2400" b="1" u="sng" smtClean="0">
                <a:solidFill>
                  <a:schemeClr val="folHlink"/>
                </a:solidFill>
              </a:rPr>
              <a:t>X-bar</a:t>
            </a:r>
            <a:r>
              <a:rPr lang="en-US" sz="2400" u="sng" smtClean="0"/>
              <a:t> &amp; </a:t>
            </a:r>
            <a:r>
              <a:rPr lang="en-US" sz="2400" b="1" u="sng" smtClean="0">
                <a:solidFill>
                  <a:schemeClr val="folHlink"/>
                </a:solidFill>
              </a:rPr>
              <a:t>R-bar</a:t>
            </a:r>
            <a:r>
              <a:rPr lang="en-US" sz="2400" smtClean="0"/>
              <a:t> Charts reveal different problems</a:t>
            </a:r>
          </a:p>
          <a:p>
            <a:pPr eaLnBrk="1" hangingPunct="1"/>
            <a:r>
              <a:rPr lang="en-US" sz="2400" smtClean="0"/>
              <a:t>Is statistical control on one chart, out of control on the other chart? OK?</a:t>
            </a:r>
          </a:p>
        </p:txBody>
      </p:sp>
      <p:sp>
        <p:nvSpPr>
          <p:cNvPr id="24582" name="Rectangle 9"/>
          <p:cNvSpPr>
            <a:spLocks noGrp="1" noChangeArrowheads="1"/>
          </p:cNvSpPr>
          <p:nvPr>
            <p:ph type="body" sz="half" idx="2"/>
          </p:nvPr>
        </p:nvSpPr>
        <p:spPr>
          <a:xfrm>
            <a:off x="4876800" y="2017713"/>
            <a:ext cx="4078288" cy="4114800"/>
          </a:xfrm>
        </p:spPr>
        <p:txBody>
          <a:bodyPr/>
          <a:lstStyle/>
          <a:p>
            <a:pPr eaLnBrk="1" hangingPunct="1"/>
            <a:endParaRPr lang="cs-CZ" smtClean="0"/>
          </a:p>
        </p:txBody>
      </p:sp>
      <p:pic>
        <p:nvPicPr>
          <p:cNvPr id="24583" name="Picture 10" descr="w0139-n"/>
          <p:cNvPicPr>
            <a:picLocks noChangeAspect="1" noChangeArrowheads="1"/>
          </p:cNvPicPr>
          <p:nvPr/>
        </p:nvPicPr>
        <p:blipFill>
          <a:blip r:embed="rId2" cstate="print"/>
          <a:srcRect/>
          <a:stretch>
            <a:fillRect/>
          </a:stretch>
        </p:blipFill>
        <p:spPr bwMode="auto">
          <a:xfrm>
            <a:off x="4495800" y="1981200"/>
            <a:ext cx="44958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fade">
                                      <p:cBhvr>
                                        <p:cTn id="7" dur="500"/>
                                        <p:tgtEl>
                                          <p:spTgt spid="2048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8">
                                            <p:txEl>
                                              <p:pRg st="1" end="1"/>
                                            </p:txEl>
                                          </p:spTgt>
                                        </p:tgtEl>
                                        <p:attrNameLst>
                                          <p:attrName>style.visibility</p:attrName>
                                        </p:attrNameLst>
                                      </p:cBhvr>
                                      <p:to>
                                        <p:strVal val="visible"/>
                                      </p:to>
                                    </p:set>
                                    <p:animEffect transition="in" filter="fade">
                                      <p:cBhvr>
                                        <p:cTn id="10" dur="500"/>
                                        <p:tgtEl>
                                          <p:spTgt spid="2048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488">
                                            <p:txEl>
                                              <p:pRg st="2" end="2"/>
                                            </p:txEl>
                                          </p:spTgt>
                                        </p:tgtEl>
                                        <p:attrNameLst>
                                          <p:attrName>style.visibility</p:attrName>
                                        </p:attrNameLst>
                                      </p:cBhvr>
                                      <p:to>
                                        <p:strVal val="visible"/>
                                      </p:to>
                                    </p:set>
                                    <p:animEffect transition="in" filter="fade">
                                      <p:cBhvr>
                                        <p:cTn id="15" dur="500"/>
                                        <p:tgtEl>
                                          <p:spTgt spid="2048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488">
                                            <p:txEl>
                                              <p:pRg st="3" end="3"/>
                                            </p:txEl>
                                          </p:spTgt>
                                        </p:tgtEl>
                                        <p:attrNameLst>
                                          <p:attrName>style.visibility</p:attrName>
                                        </p:attrNameLst>
                                      </p:cBhvr>
                                      <p:to>
                                        <p:strVal val="visible"/>
                                      </p:to>
                                    </p:set>
                                    <p:animEffect transition="in" filter="fade">
                                      <p:cBhvr>
                                        <p:cTn id="18" dur="500"/>
                                        <p:tgtEl>
                                          <p:spTgt spid="204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5"/>
          <p:cNvSpPr>
            <a:spLocks noGrp="1"/>
          </p:cNvSpPr>
          <p:nvPr>
            <p:ph type="ftr" sz="quarter" idx="11"/>
          </p:nvPr>
        </p:nvSpPr>
        <p:spPr>
          <a:noFill/>
        </p:spPr>
        <p:txBody>
          <a:bodyPr/>
          <a:lstStyle/>
          <a:p>
            <a:r>
              <a:rPr lang="en-US"/>
              <a:t>© Wiley 2010</a:t>
            </a:r>
          </a:p>
        </p:txBody>
      </p:sp>
      <p:sp>
        <p:nvSpPr>
          <p:cNvPr id="25603" name="Slide Number Placeholder 6"/>
          <p:cNvSpPr>
            <a:spLocks noGrp="1"/>
          </p:cNvSpPr>
          <p:nvPr>
            <p:ph type="sldNum" sz="quarter" idx="12"/>
          </p:nvPr>
        </p:nvSpPr>
        <p:spPr>
          <a:noFill/>
        </p:spPr>
        <p:txBody>
          <a:bodyPr/>
          <a:lstStyle/>
          <a:p>
            <a:fld id="{B24CCCE4-E8F8-4096-8476-6203ADFD0071}" type="slidenum">
              <a:rPr lang="en-US"/>
              <a:pPr/>
              <a:t>11</a:t>
            </a:fld>
            <a:endParaRPr lang="en-US"/>
          </a:p>
        </p:txBody>
      </p:sp>
      <p:sp>
        <p:nvSpPr>
          <p:cNvPr id="25604" name="Rectangle 2"/>
          <p:cNvSpPr>
            <a:spLocks noGrp="1" noChangeArrowheads="1"/>
          </p:cNvSpPr>
          <p:nvPr>
            <p:ph type="title"/>
          </p:nvPr>
        </p:nvSpPr>
        <p:spPr/>
        <p:txBody>
          <a:bodyPr/>
          <a:lstStyle/>
          <a:p>
            <a:pPr eaLnBrk="1" hangingPunct="1"/>
            <a:r>
              <a:rPr lang="en-US" smtClean="0"/>
              <a:t>Control Charts for Variables</a:t>
            </a:r>
          </a:p>
        </p:txBody>
      </p:sp>
      <p:sp>
        <p:nvSpPr>
          <p:cNvPr id="155651" name="Rectangle 3"/>
          <p:cNvSpPr>
            <a:spLocks noGrp="1" noChangeArrowheads="1"/>
          </p:cNvSpPr>
          <p:nvPr>
            <p:ph type="body" sz="half" idx="1"/>
          </p:nvPr>
        </p:nvSpPr>
        <p:spPr>
          <a:xfrm>
            <a:off x="1143000" y="2017713"/>
            <a:ext cx="7086600" cy="4114800"/>
          </a:xfrm>
        </p:spPr>
        <p:txBody>
          <a:bodyPr/>
          <a:lstStyle/>
          <a:p>
            <a:pPr eaLnBrk="1" hangingPunct="1">
              <a:lnSpc>
                <a:spcPct val="90000"/>
              </a:lnSpc>
            </a:pPr>
            <a:r>
              <a:rPr lang="en-US" smtClean="0"/>
              <a:t>Use </a:t>
            </a:r>
            <a:r>
              <a:rPr lang="en-US" b="1" u="sng" smtClean="0">
                <a:solidFill>
                  <a:schemeClr val="folHlink"/>
                </a:solidFill>
              </a:rPr>
              <a:t>x-bar</a:t>
            </a:r>
            <a:r>
              <a:rPr lang="en-US" u="sng" smtClean="0"/>
              <a:t> </a:t>
            </a:r>
            <a:r>
              <a:rPr lang="en-US" smtClean="0"/>
              <a:t> charts to monitor the changes in the mean of a process (central tendencies)</a:t>
            </a:r>
          </a:p>
          <a:p>
            <a:pPr eaLnBrk="1" hangingPunct="1">
              <a:lnSpc>
                <a:spcPct val="90000"/>
              </a:lnSpc>
            </a:pPr>
            <a:r>
              <a:rPr lang="en-US" b="1" u="sng" smtClean="0">
                <a:solidFill>
                  <a:schemeClr val="folHlink"/>
                </a:solidFill>
              </a:rPr>
              <a:t>Use R-bar</a:t>
            </a:r>
            <a:r>
              <a:rPr lang="en-US" smtClean="0"/>
              <a:t> charts to monitor the dispersion or variability of the process </a:t>
            </a:r>
          </a:p>
          <a:p>
            <a:pPr eaLnBrk="1" hangingPunct="1">
              <a:lnSpc>
                <a:spcPct val="90000"/>
              </a:lnSpc>
            </a:pPr>
            <a:r>
              <a:rPr lang="en-US" smtClean="0"/>
              <a:t>System can show acceptable central tendencies but unacceptable variability or</a:t>
            </a:r>
          </a:p>
          <a:p>
            <a:pPr eaLnBrk="1" hangingPunct="1">
              <a:lnSpc>
                <a:spcPct val="90000"/>
              </a:lnSpc>
            </a:pPr>
            <a:r>
              <a:rPr lang="en-US" smtClean="0"/>
              <a:t>System can show acceptable variability but unacceptable central tendencies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fade">
                                      <p:cBhvr>
                                        <p:cTn id="7" dur="500"/>
                                        <p:tgtEl>
                                          <p:spTgt spid="155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5651">
                                            <p:txEl>
                                              <p:pRg st="1" end="1"/>
                                            </p:txEl>
                                          </p:spTgt>
                                        </p:tgtEl>
                                        <p:attrNameLst>
                                          <p:attrName>style.visibility</p:attrName>
                                        </p:attrNameLst>
                                      </p:cBhvr>
                                      <p:to>
                                        <p:strVal val="visible"/>
                                      </p:to>
                                    </p:set>
                                    <p:animEffect transition="in" filter="fade">
                                      <p:cBhvr>
                                        <p:cTn id="10" dur="500"/>
                                        <p:tgtEl>
                                          <p:spTgt spid="1556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animEffect transition="in" filter="fade">
                                      <p:cBhvr>
                                        <p:cTn id="15" dur="500"/>
                                        <p:tgtEl>
                                          <p:spTgt spid="15565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5651">
                                            <p:txEl>
                                              <p:pRg st="3" end="3"/>
                                            </p:txEl>
                                          </p:spTgt>
                                        </p:tgtEl>
                                        <p:attrNameLst>
                                          <p:attrName>style.visibility</p:attrName>
                                        </p:attrNameLst>
                                      </p:cBhvr>
                                      <p:to>
                                        <p:strVal val="visible"/>
                                      </p:to>
                                    </p:set>
                                    <p:animEffect transition="in" filter="fade">
                                      <p:cBhvr>
                                        <p:cTn id="18" dur="500"/>
                                        <p:tgtEl>
                                          <p:spTgt spid="155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5"/>
          <p:cNvSpPr>
            <a:spLocks noGrp="1"/>
          </p:cNvSpPr>
          <p:nvPr>
            <p:ph type="ftr" sz="quarter" idx="11"/>
          </p:nvPr>
        </p:nvSpPr>
        <p:spPr>
          <a:noFill/>
        </p:spPr>
        <p:txBody>
          <a:bodyPr/>
          <a:lstStyle/>
          <a:p>
            <a:r>
              <a:rPr lang="en-US"/>
              <a:t>© Wiley 2010</a:t>
            </a:r>
          </a:p>
        </p:txBody>
      </p:sp>
      <p:sp>
        <p:nvSpPr>
          <p:cNvPr id="2052" name="Slide Number Placeholder 6"/>
          <p:cNvSpPr>
            <a:spLocks noGrp="1"/>
          </p:cNvSpPr>
          <p:nvPr>
            <p:ph type="sldNum" sz="quarter" idx="12"/>
          </p:nvPr>
        </p:nvSpPr>
        <p:spPr>
          <a:noFill/>
        </p:spPr>
        <p:txBody>
          <a:bodyPr/>
          <a:lstStyle/>
          <a:p>
            <a:fld id="{991E290C-2E52-4D98-9E3B-A3547F6C241C}" type="slidenum">
              <a:rPr lang="en-US"/>
              <a:pPr/>
              <a:t>12</a:t>
            </a:fld>
            <a:endParaRPr lang="en-US"/>
          </a:p>
        </p:txBody>
      </p:sp>
      <p:graphicFrame>
        <p:nvGraphicFramePr>
          <p:cNvPr id="2050" name="Object 91"/>
          <p:cNvGraphicFramePr>
            <a:graphicFrameLocks noChangeAspect="1"/>
          </p:cNvGraphicFramePr>
          <p:nvPr>
            <p:ph sz="half" idx="4294967295"/>
          </p:nvPr>
        </p:nvGraphicFramePr>
        <p:xfrm>
          <a:off x="4724400" y="3084513"/>
          <a:ext cx="4114800" cy="2287587"/>
        </p:xfrm>
        <a:graphic>
          <a:graphicData uri="http://schemas.openxmlformats.org/presentationml/2006/ole">
            <p:oleObj spid="_x0000_s2050" name="Equation" r:id="rId3" imgW="2717640" imgH="1511280" progId="Equation.3">
              <p:embed/>
            </p:oleObj>
          </a:graphicData>
        </a:graphic>
      </p:graphicFrame>
      <p:sp>
        <p:nvSpPr>
          <p:cNvPr id="2053" name="Rectangle 2"/>
          <p:cNvSpPr>
            <a:spLocks noGrp="1" noChangeArrowheads="1"/>
          </p:cNvSpPr>
          <p:nvPr>
            <p:ph type="title"/>
          </p:nvPr>
        </p:nvSpPr>
        <p:spPr/>
        <p:txBody>
          <a:bodyPr/>
          <a:lstStyle/>
          <a:p>
            <a:pPr eaLnBrk="1" hangingPunct="1"/>
            <a:r>
              <a:rPr lang="en-US" sz="1800" b="1" u="sng" smtClean="0"/>
              <a:t>Constructing an X-bar Chart</a:t>
            </a:r>
            <a:r>
              <a:rPr lang="en-US" sz="1800" smtClean="0"/>
              <a:t>: A quality control inspector at the Cocoa Fizz soft drink company has taken </a:t>
            </a:r>
            <a:r>
              <a:rPr lang="en-US" sz="1800" b="1" smtClean="0"/>
              <a:t>three samples with four</a:t>
            </a:r>
            <a:r>
              <a:rPr lang="en-US" sz="1800" smtClean="0"/>
              <a:t> observations each of the volume of bottles filled. If the </a:t>
            </a:r>
            <a:r>
              <a:rPr lang="en-US" sz="1800" b="1" smtClean="0"/>
              <a:t>standard deviation</a:t>
            </a:r>
            <a:r>
              <a:rPr lang="en-US" sz="1800" smtClean="0"/>
              <a:t> of the bottling operation is </a:t>
            </a:r>
            <a:r>
              <a:rPr lang="en-US" sz="1800" b="1" smtClean="0"/>
              <a:t>.2 ounces</a:t>
            </a:r>
            <a:r>
              <a:rPr lang="en-US" sz="1800" smtClean="0"/>
              <a:t>, use the below data to develop control charts with limits of</a:t>
            </a:r>
            <a:r>
              <a:rPr lang="en-US" sz="1800" b="1" smtClean="0"/>
              <a:t> 3</a:t>
            </a:r>
            <a:r>
              <a:rPr lang="en-US" sz="1800" smtClean="0"/>
              <a:t> standard deviations for the 16 oz. bottling operation.</a:t>
            </a:r>
          </a:p>
        </p:txBody>
      </p:sp>
      <p:sp>
        <p:nvSpPr>
          <p:cNvPr id="2054" name="Rectangle 94"/>
          <p:cNvSpPr>
            <a:spLocks noGrp="1" noChangeArrowheads="1"/>
          </p:cNvSpPr>
          <p:nvPr>
            <p:ph type="body" sz="half" idx="2"/>
          </p:nvPr>
        </p:nvSpPr>
        <p:spPr>
          <a:xfrm>
            <a:off x="5145088" y="2017713"/>
            <a:ext cx="3810000" cy="4230687"/>
          </a:xfrm>
        </p:spPr>
        <p:txBody>
          <a:bodyPr/>
          <a:lstStyle/>
          <a:p>
            <a:pPr eaLnBrk="1" hangingPunct="1">
              <a:buFont typeface="Wingdings" pitchFamily="2" charset="2"/>
              <a:buNone/>
            </a:pPr>
            <a:r>
              <a:rPr lang="en-US" sz="2000" b="1" smtClean="0">
                <a:solidFill>
                  <a:schemeClr val="folHlink"/>
                </a:solidFill>
              </a:rPr>
              <a:t>Center line and control limit formulas</a:t>
            </a:r>
          </a:p>
        </p:txBody>
      </p:sp>
      <p:graphicFrame>
        <p:nvGraphicFramePr>
          <p:cNvPr id="31854" name="Group 110"/>
          <p:cNvGraphicFramePr>
            <a:graphicFrameLocks noGrp="1"/>
          </p:cNvGraphicFramePr>
          <p:nvPr>
            <p:ph sz="half" idx="4294967295"/>
          </p:nvPr>
        </p:nvGraphicFramePr>
        <p:xfrm>
          <a:off x="152400" y="2209800"/>
          <a:ext cx="4495800" cy="3362327"/>
        </p:xfrm>
        <a:graphic>
          <a:graphicData uri="http://schemas.openxmlformats.org/drawingml/2006/table">
            <a:tbl>
              <a:tblPr/>
              <a:tblGrid>
                <a:gridCol w="1476375"/>
                <a:gridCol w="962025"/>
                <a:gridCol w="1066800"/>
                <a:gridCol w="990600"/>
              </a:tblGrid>
              <a:tr h="314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Time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Time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Time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Observation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Observation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Observation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Observation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6600"/>
                          </a:solidFill>
                          <a:effectLst/>
                          <a:latin typeface="Tahoma" pitchFamily="34" charset="0"/>
                        </a:rPr>
                        <a:t>Sample means (X-bar)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folHlink"/>
                          </a:solidFill>
                          <a:effectLst/>
                          <a:latin typeface="Tahoma" pitchFamily="34" charset="0"/>
                        </a:rPr>
                        <a:t>15.875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folHlink"/>
                          </a:solidFill>
                          <a:effectLst/>
                          <a:latin typeface="Tahoma" pitchFamily="34" charset="0"/>
                        </a:rPr>
                        <a:t>15.975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folHlink"/>
                          </a:solidFill>
                          <a:effectLst/>
                          <a:latin typeface="Tahoma" pitchFamily="34" charset="0"/>
                        </a:rPr>
                        <a:t>15.9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6600"/>
                          </a:solidFill>
                          <a:effectLst/>
                          <a:latin typeface="Tahoma" pitchFamily="34" charset="0"/>
                        </a:rPr>
                        <a:t>Sample ranges (R)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9870"/>
                          </a:solidFill>
                          <a:effectLst/>
                          <a:latin typeface="Tahoma" pitchFamily="34"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9870"/>
                          </a:solidFill>
                          <a:effectLst/>
                          <a:latin typeface="Tahoma" pitchFamily="34"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9870"/>
                          </a:solidFill>
                          <a:effectLst/>
                          <a:latin typeface="Tahoma"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ooter Placeholder 6"/>
          <p:cNvSpPr>
            <a:spLocks noGrp="1"/>
          </p:cNvSpPr>
          <p:nvPr>
            <p:ph type="ftr" sz="quarter" idx="11"/>
          </p:nvPr>
        </p:nvSpPr>
        <p:spPr>
          <a:noFill/>
        </p:spPr>
        <p:txBody>
          <a:bodyPr/>
          <a:lstStyle/>
          <a:p>
            <a:r>
              <a:rPr lang="en-US"/>
              <a:t>© Wiley 2010</a:t>
            </a:r>
          </a:p>
        </p:txBody>
      </p:sp>
      <p:sp>
        <p:nvSpPr>
          <p:cNvPr id="3077" name="Slide Number Placeholder 7"/>
          <p:cNvSpPr>
            <a:spLocks noGrp="1"/>
          </p:cNvSpPr>
          <p:nvPr>
            <p:ph type="sldNum" sz="quarter" idx="12"/>
          </p:nvPr>
        </p:nvSpPr>
        <p:spPr>
          <a:noFill/>
        </p:spPr>
        <p:txBody>
          <a:bodyPr/>
          <a:lstStyle/>
          <a:p>
            <a:fld id="{E45166AE-85CD-4412-BDFE-4C31D30614EF}" type="slidenum">
              <a:rPr lang="en-US"/>
              <a:pPr/>
              <a:t>13</a:t>
            </a:fld>
            <a:endParaRPr lang="en-US"/>
          </a:p>
        </p:txBody>
      </p:sp>
      <p:sp>
        <p:nvSpPr>
          <p:cNvPr id="3078" name="Rectangle 2"/>
          <p:cNvSpPr>
            <a:spLocks noGrp="1" noChangeArrowheads="1"/>
          </p:cNvSpPr>
          <p:nvPr>
            <p:ph type="title"/>
          </p:nvPr>
        </p:nvSpPr>
        <p:spPr/>
        <p:txBody>
          <a:bodyPr/>
          <a:lstStyle/>
          <a:p>
            <a:pPr eaLnBrk="1" hangingPunct="1"/>
            <a:r>
              <a:rPr lang="en-US" sz="3600" smtClean="0"/>
              <a:t>Solution and Control Chart (x-bar)</a:t>
            </a:r>
          </a:p>
        </p:txBody>
      </p:sp>
      <p:sp>
        <p:nvSpPr>
          <p:cNvPr id="3079" name="Rectangle 7"/>
          <p:cNvSpPr>
            <a:spLocks noGrp="1" noChangeArrowheads="1"/>
          </p:cNvSpPr>
          <p:nvPr>
            <p:ph type="body" sz="half" idx="1"/>
          </p:nvPr>
        </p:nvSpPr>
        <p:spPr>
          <a:xfrm>
            <a:off x="1066800" y="2017713"/>
            <a:ext cx="4953000" cy="4114800"/>
          </a:xfrm>
          <a:noFill/>
        </p:spPr>
        <p:txBody>
          <a:bodyPr/>
          <a:lstStyle/>
          <a:p>
            <a:pPr eaLnBrk="1" hangingPunct="1"/>
            <a:r>
              <a:rPr lang="en-US" sz="2000" b="1" smtClean="0">
                <a:solidFill>
                  <a:schemeClr val="folHlink"/>
                </a:solidFill>
              </a:rPr>
              <a:t>Center line (x-double bar):</a:t>
            </a:r>
          </a:p>
          <a:p>
            <a:pPr eaLnBrk="1" hangingPunct="1">
              <a:buFont typeface="Wingdings" pitchFamily="2" charset="2"/>
              <a:buNone/>
            </a:pPr>
            <a:endParaRPr lang="en-US" sz="2000" smtClean="0"/>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r>
              <a:rPr lang="en-US" sz="2000" b="1" smtClean="0">
                <a:solidFill>
                  <a:schemeClr val="folHlink"/>
                </a:solidFill>
              </a:rPr>
              <a:t>Control limits for±3</a:t>
            </a:r>
            <a:r>
              <a:rPr lang="el-GR" sz="2000" b="1" smtClean="0">
                <a:solidFill>
                  <a:schemeClr val="folHlink"/>
                </a:solidFill>
              </a:rPr>
              <a:t>σ</a:t>
            </a:r>
            <a:r>
              <a:rPr lang="en-US" sz="2000" b="1" smtClean="0">
                <a:solidFill>
                  <a:schemeClr val="folHlink"/>
                </a:solidFill>
              </a:rPr>
              <a:t> limits:</a:t>
            </a:r>
          </a:p>
          <a:p>
            <a:pPr eaLnBrk="1" hangingPunct="1">
              <a:buFont typeface="Wingdings" pitchFamily="2" charset="2"/>
              <a:buNone/>
            </a:pPr>
            <a:endParaRPr lang="en-US" sz="2000" smtClean="0"/>
          </a:p>
        </p:txBody>
      </p:sp>
      <p:graphicFrame>
        <p:nvGraphicFramePr>
          <p:cNvPr id="3074" name="Object 8"/>
          <p:cNvGraphicFramePr>
            <a:graphicFrameLocks noGrp="1" noChangeAspect="1"/>
          </p:cNvGraphicFramePr>
          <p:nvPr>
            <p:ph sz="quarter" idx="2"/>
          </p:nvPr>
        </p:nvGraphicFramePr>
        <p:xfrm>
          <a:off x="1214438" y="2590800"/>
          <a:ext cx="4348162" cy="838200"/>
        </p:xfrm>
        <a:graphic>
          <a:graphicData uri="http://schemas.openxmlformats.org/presentationml/2006/ole">
            <p:oleObj spid="_x0000_s3074" name="Equation" r:id="rId3" imgW="2171520" imgH="393480" progId="Equation.3">
              <p:embed/>
            </p:oleObj>
          </a:graphicData>
        </a:graphic>
      </p:graphicFrame>
      <p:graphicFrame>
        <p:nvGraphicFramePr>
          <p:cNvPr id="3075" name="Object 14"/>
          <p:cNvGraphicFramePr>
            <a:graphicFrameLocks noGrp="1" noChangeAspect="1"/>
          </p:cNvGraphicFramePr>
          <p:nvPr>
            <p:ph sz="quarter" idx="3"/>
          </p:nvPr>
        </p:nvGraphicFramePr>
        <p:xfrm>
          <a:off x="1295400" y="4038600"/>
          <a:ext cx="4876800" cy="1847850"/>
        </p:xfrm>
        <a:graphic>
          <a:graphicData uri="http://schemas.openxmlformats.org/presentationml/2006/ole">
            <p:oleObj spid="_x0000_s3075" name="Equation" r:id="rId4" imgW="2641320" imgH="9396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a:t>© Wiley 2010</a:t>
            </a:r>
          </a:p>
        </p:txBody>
      </p:sp>
      <p:sp>
        <p:nvSpPr>
          <p:cNvPr id="26627" name="Slide Number Placeholder 5"/>
          <p:cNvSpPr>
            <a:spLocks noGrp="1"/>
          </p:cNvSpPr>
          <p:nvPr>
            <p:ph type="sldNum" sz="quarter" idx="12"/>
          </p:nvPr>
        </p:nvSpPr>
        <p:spPr>
          <a:noFill/>
        </p:spPr>
        <p:txBody>
          <a:bodyPr/>
          <a:lstStyle/>
          <a:p>
            <a:fld id="{6951353F-973F-4C03-9DB8-9F5DAB1FBF7F}" type="slidenum">
              <a:rPr lang="en-US"/>
              <a:pPr/>
              <a:t>14</a:t>
            </a:fld>
            <a:endParaRPr lang="en-US"/>
          </a:p>
        </p:txBody>
      </p:sp>
      <p:sp>
        <p:nvSpPr>
          <p:cNvPr id="26628" name="Rectangle 4"/>
          <p:cNvSpPr>
            <a:spLocks noGrp="1" noChangeArrowheads="1"/>
          </p:cNvSpPr>
          <p:nvPr>
            <p:ph type="title"/>
          </p:nvPr>
        </p:nvSpPr>
        <p:spPr/>
        <p:txBody>
          <a:bodyPr/>
          <a:lstStyle/>
          <a:p>
            <a:pPr eaLnBrk="1" hangingPunct="1"/>
            <a:r>
              <a:rPr lang="en-US" smtClean="0"/>
              <a:t>X-Bar Control Chart</a:t>
            </a:r>
          </a:p>
        </p:txBody>
      </p:sp>
      <p:pic>
        <p:nvPicPr>
          <p:cNvPr id="26629" name="Picture 6" descr="w0138-n"/>
          <p:cNvPicPr>
            <a:picLocks noChangeAspect="1" noChangeArrowheads="1"/>
          </p:cNvPicPr>
          <p:nvPr>
            <p:ph idx="1"/>
          </p:nvPr>
        </p:nvPicPr>
        <p:blipFill>
          <a:blip r:embed="rId2" cstate="print"/>
          <a:srcRect/>
          <a:stretch>
            <a:fillRect/>
          </a:stretch>
        </p:blipFill>
        <p:spPr>
          <a:xfrm>
            <a:off x="609600" y="1905000"/>
            <a:ext cx="8077200" cy="44958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5"/>
          <p:cNvSpPr>
            <a:spLocks noGrp="1"/>
          </p:cNvSpPr>
          <p:nvPr>
            <p:ph type="ftr" sz="quarter" idx="11"/>
          </p:nvPr>
        </p:nvSpPr>
        <p:spPr>
          <a:noFill/>
        </p:spPr>
        <p:txBody>
          <a:bodyPr/>
          <a:lstStyle/>
          <a:p>
            <a:r>
              <a:rPr lang="en-US"/>
              <a:t>© Wiley 2010</a:t>
            </a:r>
          </a:p>
        </p:txBody>
      </p:sp>
      <p:sp>
        <p:nvSpPr>
          <p:cNvPr id="4100" name="Slide Number Placeholder 6"/>
          <p:cNvSpPr>
            <a:spLocks noGrp="1"/>
          </p:cNvSpPr>
          <p:nvPr>
            <p:ph type="sldNum" sz="quarter" idx="12"/>
          </p:nvPr>
        </p:nvSpPr>
        <p:spPr>
          <a:noFill/>
        </p:spPr>
        <p:txBody>
          <a:bodyPr/>
          <a:lstStyle/>
          <a:p>
            <a:fld id="{6EFE7992-5841-45FC-8ABA-0CDA19395D20}" type="slidenum">
              <a:rPr lang="en-US"/>
              <a:pPr/>
              <a:t>15</a:t>
            </a:fld>
            <a:endParaRPr lang="en-US"/>
          </a:p>
        </p:txBody>
      </p:sp>
      <p:sp>
        <p:nvSpPr>
          <p:cNvPr id="4101" name="Rectangle 2"/>
          <p:cNvSpPr>
            <a:spLocks noGrp="1" noChangeArrowheads="1"/>
          </p:cNvSpPr>
          <p:nvPr>
            <p:ph type="title"/>
          </p:nvPr>
        </p:nvSpPr>
        <p:spPr/>
        <p:txBody>
          <a:bodyPr/>
          <a:lstStyle/>
          <a:p>
            <a:pPr eaLnBrk="1" hangingPunct="1"/>
            <a:r>
              <a:rPr lang="en-US" sz="3600" smtClean="0"/>
              <a:t>Control Chart for Range (R)</a:t>
            </a:r>
          </a:p>
        </p:txBody>
      </p:sp>
      <p:sp>
        <p:nvSpPr>
          <p:cNvPr id="4102" name="Rectangle 3"/>
          <p:cNvSpPr>
            <a:spLocks noGrp="1" noChangeArrowheads="1"/>
          </p:cNvSpPr>
          <p:nvPr>
            <p:ph type="body" sz="half" idx="1"/>
          </p:nvPr>
        </p:nvSpPr>
        <p:spPr>
          <a:xfrm>
            <a:off x="304800" y="2017713"/>
            <a:ext cx="4495800" cy="4114800"/>
          </a:xfrm>
        </p:spPr>
        <p:txBody>
          <a:bodyPr/>
          <a:lstStyle/>
          <a:p>
            <a:pPr eaLnBrk="1" hangingPunct="1"/>
            <a:r>
              <a:rPr lang="en-US" sz="2000" b="1" smtClean="0">
                <a:solidFill>
                  <a:schemeClr val="folHlink"/>
                </a:solidFill>
              </a:rPr>
              <a:t>Center Line and Control Limit formulas:</a:t>
            </a:r>
          </a:p>
        </p:txBody>
      </p:sp>
      <p:sp>
        <p:nvSpPr>
          <p:cNvPr id="4103" name="Rectangle 10"/>
          <p:cNvSpPr>
            <a:spLocks noGrp="1" noChangeArrowheads="1"/>
          </p:cNvSpPr>
          <p:nvPr>
            <p:ph type="body" sz="half" idx="2"/>
          </p:nvPr>
        </p:nvSpPr>
        <p:spPr>
          <a:xfrm>
            <a:off x="4572000" y="2017713"/>
            <a:ext cx="4383088" cy="4114800"/>
          </a:xfrm>
        </p:spPr>
        <p:txBody>
          <a:bodyPr/>
          <a:lstStyle/>
          <a:p>
            <a:pPr eaLnBrk="1" hangingPunct="1"/>
            <a:r>
              <a:rPr lang="en-US" sz="1800" smtClean="0">
                <a:solidFill>
                  <a:schemeClr val="folHlink"/>
                </a:solidFill>
              </a:rPr>
              <a:t>Factors for three sigma control limits</a:t>
            </a:r>
          </a:p>
          <a:p>
            <a:pPr eaLnBrk="1" hangingPunct="1"/>
            <a:endParaRPr lang="en-US" sz="1800" smtClean="0">
              <a:solidFill>
                <a:schemeClr val="folHlink"/>
              </a:solidFill>
            </a:endParaRPr>
          </a:p>
        </p:txBody>
      </p:sp>
      <p:graphicFrame>
        <p:nvGraphicFramePr>
          <p:cNvPr id="4098" name="Object 8"/>
          <p:cNvGraphicFramePr>
            <a:graphicFrameLocks noChangeAspect="1"/>
          </p:cNvGraphicFramePr>
          <p:nvPr>
            <p:ph sz="half" idx="4294967295"/>
          </p:nvPr>
        </p:nvGraphicFramePr>
        <p:xfrm>
          <a:off x="533400" y="3078163"/>
          <a:ext cx="3505200" cy="1997075"/>
        </p:xfrm>
        <a:graphic>
          <a:graphicData uri="http://schemas.openxmlformats.org/presentationml/2006/ole">
            <p:oleObj spid="_x0000_s4098" name="Equation" r:id="rId3" imgW="2006280" imgH="1143000" progId="Equation.3">
              <p:embed/>
            </p:oleObj>
          </a:graphicData>
        </a:graphic>
      </p:graphicFrame>
      <p:grpSp>
        <p:nvGrpSpPr>
          <p:cNvPr id="4104" name="Group 128"/>
          <p:cNvGrpSpPr>
            <a:grpSpLocks noChangeAspect="1"/>
          </p:cNvGrpSpPr>
          <p:nvPr/>
        </p:nvGrpSpPr>
        <p:grpSpPr bwMode="auto">
          <a:xfrm>
            <a:off x="4800600" y="2362200"/>
            <a:ext cx="4114800" cy="4267200"/>
            <a:chOff x="720" y="1152"/>
            <a:chExt cx="4378" cy="2714"/>
          </a:xfrm>
        </p:grpSpPr>
        <p:sp>
          <p:nvSpPr>
            <p:cNvPr id="4105" name="AutoShape 129"/>
            <p:cNvSpPr>
              <a:spLocks noChangeAspect="1" noChangeArrowheads="1" noTextEdit="1"/>
            </p:cNvSpPr>
            <p:nvPr/>
          </p:nvSpPr>
          <p:spPr bwMode="auto">
            <a:xfrm>
              <a:off x="720" y="1152"/>
              <a:ext cx="4368" cy="2704"/>
            </a:xfrm>
            <a:prstGeom prst="rect">
              <a:avLst/>
            </a:prstGeom>
            <a:noFill/>
            <a:ln w="9525">
              <a:noFill/>
              <a:miter lim="800000"/>
              <a:headEnd/>
              <a:tailEnd/>
            </a:ln>
          </p:spPr>
          <p:txBody>
            <a:bodyPr/>
            <a:lstStyle/>
            <a:p>
              <a:endParaRPr lang="cs-CZ"/>
            </a:p>
          </p:txBody>
        </p:sp>
        <p:sp>
          <p:nvSpPr>
            <p:cNvPr id="4106" name="Rectangle 130"/>
            <p:cNvSpPr>
              <a:spLocks noChangeArrowheads="1"/>
            </p:cNvSpPr>
            <p:nvPr/>
          </p:nvSpPr>
          <p:spPr bwMode="auto">
            <a:xfrm>
              <a:off x="720" y="1152"/>
              <a:ext cx="4368" cy="347"/>
            </a:xfrm>
            <a:prstGeom prst="rect">
              <a:avLst/>
            </a:prstGeom>
            <a:solidFill>
              <a:srgbClr val="FF9900"/>
            </a:solidFill>
            <a:ln w="9525">
              <a:noFill/>
              <a:miter lim="800000"/>
              <a:headEnd/>
              <a:tailEnd/>
            </a:ln>
          </p:spPr>
          <p:txBody>
            <a:bodyPr/>
            <a:lstStyle/>
            <a:p>
              <a:endParaRPr lang="cs-CZ"/>
            </a:p>
          </p:txBody>
        </p:sp>
        <p:sp>
          <p:nvSpPr>
            <p:cNvPr id="4107" name="Rectangle 131"/>
            <p:cNvSpPr>
              <a:spLocks noChangeArrowheads="1"/>
            </p:cNvSpPr>
            <p:nvPr/>
          </p:nvSpPr>
          <p:spPr bwMode="auto">
            <a:xfrm>
              <a:off x="720" y="1489"/>
              <a:ext cx="4368" cy="2367"/>
            </a:xfrm>
            <a:prstGeom prst="rect">
              <a:avLst/>
            </a:prstGeom>
            <a:solidFill>
              <a:srgbClr val="FFCC99"/>
            </a:solidFill>
            <a:ln w="9525">
              <a:noFill/>
              <a:miter lim="800000"/>
              <a:headEnd/>
              <a:tailEnd/>
            </a:ln>
          </p:spPr>
          <p:txBody>
            <a:bodyPr/>
            <a:lstStyle/>
            <a:p>
              <a:endParaRPr lang="cs-CZ"/>
            </a:p>
          </p:txBody>
        </p:sp>
        <p:sp>
          <p:nvSpPr>
            <p:cNvPr id="4108" name="Rectangle 132"/>
            <p:cNvSpPr>
              <a:spLocks noChangeArrowheads="1"/>
            </p:cNvSpPr>
            <p:nvPr/>
          </p:nvSpPr>
          <p:spPr bwMode="auto">
            <a:xfrm>
              <a:off x="1988" y="1162"/>
              <a:ext cx="1141" cy="97"/>
            </a:xfrm>
            <a:prstGeom prst="rect">
              <a:avLst/>
            </a:prstGeom>
            <a:noFill/>
            <a:ln w="9525">
              <a:noFill/>
              <a:miter lim="800000"/>
              <a:headEnd/>
              <a:tailEnd/>
            </a:ln>
          </p:spPr>
          <p:txBody>
            <a:bodyPr wrap="none" lIns="0" tIns="0" rIns="0" bIns="0">
              <a:spAutoFit/>
            </a:bodyPr>
            <a:lstStyle/>
            <a:p>
              <a:pPr eaLnBrk="1" hangingPunct="1"/>
              <a:r>
                <a:rPr lang="en-US" sz="1000" b="1">
                  <a:solidFill>
                    <a:srgbClr val="FFFFFF"/>
                  </a:solidFill>
                  <a:latin typeface="Arial" charset="0"/>
                </a:rPr>
                <a:t>Factor for x-Chart</a:t>
              </a:r>
              <a:endParaRPr lang="en-US" sz="1000">
                <a:latin typeface="Times New Roman" pitchFamily="18" charset="0"/>
              </a:endParaRPr>
            </a:p>
          </p:txBody>
        </p:sp>
        <p:sp>
          <p:nvSpPr>
            <p:cNvPr id="4109" name="Rectangle 133"/>
            <p:cNvSpPr>
              <a:spLocks noChangeArrowheads="1"/>
            </p:cNvSpPr>
            <p:nvPr/>
          </p:nvSpPr>
          <p:spPr bwMode="auto">
            <a:xfrm>
              <a:off x="2453" y="1330"/>
              <a:ext cx="275" cy="155"/>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A2</a:t>
              </a:r>
              <a:endParaRPr lang="en-US" sz="2400">
                <a:latin typeface="Times New Roman" pitchFamily="18" charset="0"/>
              </a:endParaRPr>
            </a:p>
          </p:txBody>
        </p:sp>
        <p:sp>
          <p:nvSpPr>
            <p:cNvPr id="4110" name="Rectangle 134"/>
            <p:cNvSpPr>
              <a:spLocks noChangeArrowheads="1"/>
            </p:cNvSpPr>
            <p:nvPr/>
          </p:nvSpPr>
          <p:spPr bwMode="auto">
            <a:xfrm>
              <a:off x="3576" y="1330"/>
              <a:ext cx="275" cy="155"/>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D3</a:t>
              </a:r>
              <a:endParaRPr lang="en-US" sz="2400">
                <a:latin typeface="Times New Roman" pitchFamily="18" charset="0"/>
              </a:endParaRPr>
            </a:p>
          </p:txBody>
        </p:sp>
        <p:sp>
          <p:nvSpPr>
            <p:cNvPr id="4111" name="Rectangle 135"/>
            <p:cNvSpPr>
              <a:spLocks noChangeArrowheads="1"/>
            </p:cNvSpPr>
            <p:nvPr/>
          </p:nvSpPr>
          <p:spPr bwMode="auto">
            <a:xfrm>
              <a:off x="4530" y="1330"/>
              <a:ext cx="276" cy="155"/>
            </a:xfrm>
            <a:prstGeom prst="rect">
              <a:avLst/>
            </a:prstGeom>
            <a:noFill/>
            <a:ln w="9525">
              <a:noFill/>
              <a:miter lim="800000"/>
              <a:headEnd/>
              <a:tailEnd/>
            </a:ln>
          </p:spPr>
          <p:txBody>
            <a:bodyPr wrap="none" lIns="0" tIns="0" rIns="0" bIns="0">
              <a:spAutoFit/>
            </a:bodyPr>
            <a:lstStyle/>
            <a:p>
              <a:pPr eaLnBrk="1" hangingPunct="1"/>
              <a:r>
                <a:rPr lang="en-US" sz="1600" b="1">
                  <a:solidFill>
                    <a:srgbClr val="FFFFFF"/>
                  </a:solidFill>
                  <a:latin typeface="Arial" charset="0"/>
                </a:rPr>
                <a:t>D4</a:t>
              </a:r>
              <a:endParaRPr lang="en-US" sz="2400">
                <a:latin typeface="Times New Roman" pitchFamily="18" charset="0"/>
              </a:endParaRPr>
            </a:p>
          </p:txBody>
        </p:sp>
        <p:sp>
          <p:nvSpPr>
            <p:cNvPr id="4112" name="Rectangle 136"/>
            <p:cNvSpPr>
              <a:spLocks noChangeArrowheads="1"/>
            </p:cNvSpPr>
            <p:nvPr/>
          </p:nvSpPr>
          <p:spPr bwMode="auto">
            <a:xfrm>
              <a:off x="1274" y="1499"/>
              <a:ext cx="120"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a:t>
              </a:r>
              <a:endParaRPr lang="en-US" sz="2400">
                <a:latin typeface="Times New Roman" pitchFamily="18" charset="0"/>
              </a:endParaRPr>
            </a:p>
          </p:txBody>
        </p:sp>
        <p:sp>
          <p:nvSpPr>
            <p:cNvPr id="4113" name="Rectangle 137"/>
            <p:cNvSpPr>
              <a:spLocks noChangeArrowheads="1"/>
            </p:cNvSpPr>
            <p:nvPr/>
          </p:nvSpPr>
          <p:spPr bwMode="auto">
            <a:xfrm>
              <a:off x="2414" y="1499"/>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1.88</a:t>
              </a:r>
              <a:endParaRPr lang="en-US" sz="2400">
                <a:latin typeface="Times New Roman" pitchFamily="18" charset="0"/>
              </a:endParaRPr>
            </a:p>
          </p:txBody>
        </p:sp>
        <p:sp>
          <p:nvSpPr>
            <p:cNvPr id="4114" name="Rectangle 138"/>
            <p:cNvSpPr>
              <a:spLocks noChangeArrowheads="1"/>
            </p:cNvSpPr>
            <p:nvPr/>
          </p:nvSpPr>
          <p:spPr bwMode="auto">
            <a:xfrm>
              <a:off x="3532" y="1499"/>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4115" name="Rectangle 139"/>
            <p:cNvSpPr>
              <a:spLocks noChangeArrowheads="1"/>
            </p:cNvSpPr>
            <p:nvPr/>
          </p:nvSpPr>
          <p:spPr bwMode="auto">
            <a:xfrm>
              <a:off x="4481" y="1499"/>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3.27</a:t>
              </a:r>
              <a:endParaRPr lang="en-US" sz="2400">
                <a:latin typeface="Times New Roman" pitchFamily="18" charset="0"/>
              </a:endParaRPr>
            </a:p>
          </p:txBody>
        </p:sp>
        <p:sp>
          <p:nvSpPr>
            <p:cNvPr id="4116" name="Rectangle 140"/>
            <p:cNvSpPr>
              <a:spLocks noChangeArrowheads="1"/>
            </p:cNvSpPr>
            <p:nvPr/>
          </p:nvSpPr>
          <p:spPr bwMode="auto">
            <a:xfrm>
              <a:off x="1274" y="1668"/>
              <a:ext cx="120"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3</a:t>
              </a:r>
              <a:endParaRPr lang="en-US" sz="2400">
                <a:latin typeface="Times New Roman" pitchFamily="18" charset="0"/>
              </a:endParaRPr>
            </a:p>
          </p:txBody>
        </p:sp>
        <p:sp>
          <p:nvSpPr>
            <p:cNvPr id="4117" name="Rectangle 141"/>
            <p:cNvSpPr>
              <a:spLocks noChangeArrowheads="1"/>
            </p:cNvSpPr>
            <p:nvPr/>
          </p:nvSpPr>
          <p:spPr bwMode="auto">
            <a:xfrm>
              <a:off x="2414" y="1668"/>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1.02</a:t>
              </a:r>
              <a:endParaRPr lang="en-US" sz="2400">
                <a:latin typeface="Times New Roman" pitchFamily="18" charset="0"/>
              </a:endParaRPr>
            </a:p>
          </p:txBody>
        </p:sp>
        <p:sp>
          <p:nvSpPr>
            <p:cNvPr id="4118" name="Rectangle 142"/>
            <p:cNvSpPr>
              <a:spLocks noChangeArrowheads="1"/>
            </p:cNvSpPr>
            <p:nvPr/>
          </p:nvSpPr>
          <p:spPr bwMode="auto">
            <a:xfrm>
              <a:off x="3532" y="1668"/>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4119" name="Rectangle 143"/>
            <p:cNvSpPr>
              <a:spLocks noChangeArrowheads="1"/>
            </p:cNvSpPr>
            <p:nvPr/>
          </p:nvSpPr>
          <p:spPr bwMode="auto">
            <a:xfrm>
              <a:off x="4481" y="1668"/>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2.57</a:t>
              </a:r>
              <a:endParaRPr lang="en-US" sz="2400">
                <a:latin typeface="Times New Roman" pitchFamily="18" charset="0"/>
              </a:endParaRPr>
            </a:p>
          </p:txBody>
        </p:sp>
        <p:sp>
          <p:nvSpPr>
            <p:cNvPr id="4120" name="Rectangle 144"/>
            <p:cNvSpPr>
              <a:spLocks noChangeArrowheads="1"/>
            </p:cNvSpPr>
            <p:nvPr/>
          </p:nvSpPr>
          <p:spPr bwMode="auto">
            <a:xfrm>
              <a:off x="1274" y="1835"/>
              <a:ext cx="120"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4</a:t>
              </a:r>
              <a:endParaRPr lang="en-US" sz="2400">
                <a:latin typeface="Times New Roman" pitchFamily="18" charset="0"/>
              </a:endParaRPr>
            </a:p>
          </p:txBody>
        </p:sp>
        <p:sp>
          <p:nvSpPr>
            <p:cNvPr id="4121" name="Rectangle 145"/>
            <p:cNvSpPr>
              <a:spLocks noChangeArrowheads="1"/>
            </p:cNvSpPr>
            <p:nvPr/>
          </p:nvSpPr>
          <p:spPr bwMode="auto">
            <a:xfrm>
              <a:off x="2414" y="1835"/>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0.73</a:t>
              </a:r>
              <a:endParaRPr lang="en-US" sz="2400">
                <a:latin typeface="Times New Roman" pitchFamily="18" charset="0"/>
              </a:endParaRPr>
            </a:p>
          </p:txBody>
        </p:sp>
        <p:sp>
          <p:nvSpPr>
            <p:cNvPr id="4122" name="Rectangle 146"/>
            <p:cNvSpPr>
              <a:spLocks noChangeArrowheads="1"/>
            </p:cNvSpPr>
            <p:nvPr/>
          </p:nvSpPr>
          <p:spPr bwMode="auto">
            <a:xfrm>
              <a:off x="3532" y="1835"/>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4123" name="Rectangle 147"/>
            <p:cNvSpPr>
              <a:spLocks noChangeArrowheads="1"/>
            </p:cNvSpPr>
            <p:nvPr/>
          </p:nvSpPr>
          <p:spPr bwMode="auto">
            <a:xfrm>
              <a:off x="4481" y="1835"/>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2.28</a:t>
              </a:r>
              <a:endParaRPr lang="en-US" sz="2400">
                <a:latin typeface="Times New Roman" pitchFamily="18" charset="0"/>
              </a:endParaRPr>
            </a:p>
          </p:txBody>
        </p:sp>
        <p:sp>
          <p:nvSpPr>
            <p:cNvPr id="4124" name="Rectangle 148"/>
            <p:cNvSpPr>
              <a:spLocks noChangeArrowheads="1"/>
            </p:cNvSpPr>
            <p:nvPr/>
          </p:nvSpPr>
          <p:spPr bwMode="auto">
            <a:xfrm>
              <a:off x="1274" y="2004"/>
              <a:ext cx="120"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5</a:t>
              </a:r>
              <a:endParaRPr lang="en-US" sz="2400">
                <a:latin typeface="Times New Roman" pitchFamily="18" charset="0"/>
              </a:endParaRPr>
            </a:p>
          </p:txBody>
        </p:sp>
        <p:sp>
          <p:nvSpPr>
            <p:cNvPr id="4125" name="Rectangle 149"/>
            <p:cNvSpPr>
              <a:spLocks noChangeArrowheads="1"/>
            </p:cNvSpPr>
            <p:nvPr/>
          </p:nvSpPr>
          <p:spPr bwMode="auto">
            <a:xfrm>
              <a:off x="2414" y="2004"/>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0.58</a:t>
              </a:r>
              <a:endParaRPr lang="en-US" sz="2400">
                <a:latin typeface="Times New Roman" pitchFamily="18" charset="0"/>
              </a:endParaRPr>
            </a:p>
          </p:txBody>
        </p:sp>
        <p:sp>
          <p:nvSpPr>
            <p:cNvPr id="4126" name="Rectangle 150"/>
            <p:cNvSpPr>
              <a:spLocks noChangeArrowheads="1"/>
            </p:cNvSpPr>
            <p:nvPr/>
          </p:nvSpPr>
          <p:spPr bwMode="auto">
            <a:xfrm>
              <a:off x="3532" y="2004"/>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4127" name="Rectangle 151"/>
            <p:cNvSpPr>
              <a:spLocks noChangeArrowheads="1"/>
            </p:cNvSpPr>
            <p:nvPr/>
          </p:nvSpPr>
          <p:spPr bwMode="auto">
            <a:xfrm>
              <a:off x="4481" y="2004"/>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2.11</a:t>
              </a:r>
              <a:endParaRPr lang="en-US" sz="2400">
                <a:latin typeface="Times New Roman" pitchFamily="18" charset="0"/>
              </a:endParaRPr>
            </a:p>
          </p:txBody>
        </p:sp>
        <p:sp>
          <p:nvSpPr>
            <p:cNvPr id="4128" name="Rectangle 152"/>
            <p:cNvSpPr>
              <a:spLocks noChangeArrowheads="1"/>
            </p:cNvSpPr>
            <p:nvPr/>
          </p:nvSpPr>
          <p:spPr bwMode="auto">
            <a:xfrm>
              <a:off x="1274" y="2171"/>
              <a:ext cx="120"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6</a:t>
              </a:r>
              <a:endParaRPr lang="en-US" sz="2400">
                <a:latin typeface="Times New Roman" pitchFamily="18" charset="0"/>
              </a:endParaRPr>
            </a:p>
          </p:txBody>
        </p:sp>
        <p:sp>
          <p:nvSpPr>
            <p:cNvPr id="4129" name="Rectangle 153"/>
            <p:cNvSpPr>
              <a:spLocks noChangeArrowheads="1"/>
            </p:cNvSpPr>
            <p:nvPr/>
          </p:nvSpPr>
          <p:spPr bwMode="auto">
            <a:xfrm>
              <a:off x="2414" y="2171"/>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0.48</a:t>
              </a:r>
              <a:endParaRPr lang="en-US" sz="2400">
                <a:latin typeface="Times New Roman" pitchFamily="18" charset="0"/>
              </a:endParaRPr>
            </a:p>
          </p:txBody>
        </p:sp>
        <p:sp>
          <p:nvSpPr>
            <p:cNvPr id="4130" name="Rectangle 154"/>
            <p:cNvSpPr>
              <a:spLocks noChangeArrowheads="1"/>
            </p:cNvSpPr>
            <p:nvPr/>
          </p:nvSpPr>
          <p:spPr bwMode="auto">
            <a:xfrm>
              <a:off x="3532" y="2171"/>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0.00</a:t>
              </a:r>
              <a:endParaRPr lang="en-US" sz="2400">
                <a:latin typeface="Times New Roman" pitchFamily="18" charset="0"/>
              </a:endParaRPr>
            </a:p>
          </p:txBody>
        </p:sp>
        <p:sp>
          <p:nvSpPr>
            <p:cNvPr id="4131" name="Rectangle 155"/>
            <p:cNvSpPr>
              <a:spLocks noChangeArrowheads="1"/>
            </p:cNvSpPr>
            <p:nvPr/>
          </p:nvSpPr>
          <p:spPr bwMode="auto">
            <a:xfrm>
              <a:off x="4481" y="2171"/>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2.00</a:t>
              </a:r>
              <a:endParaRPr lang="en-US" sz="2400">
                <a:latin typeface="Times New Roman" pitchFamily="18" charset="0"/>
              </a:endParaRPr>
            </a:p>
          </p:txBody>
        </p:sp>
        <p:sp>
          <p:nvSpPr>
            <p:cNvPr id="4132" name="Rectangle 156"/>
            <p:cNvSpPr>
              <a:spLocks noChangeArrowheads="1"/>
            </p:cNvSpPr>
            <p:nvPr/>
          </p:nvSpPr>
          <p:spPr bwMode="auto">
            <a:xfrm>
              <a:off x="1274" y="2342"/>
              <a:ext cx="120"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7</a:t>
              </a:r>
              <a:endParaRPr lang="en-US" sz="2400">
                <a:latin typeface="Times New Roman" pitchFamily="18" charset="0"/>
              </a:endParaRPr>
            </a:p>
          </p:txBody>
        </p:sp>
        <p:sp>
          <p:nvSpPr>
            <p:cNvPr id="4133" name="Rectangle 157"/>
            <p:cNvSpPr>
              <a:spLocks noChangeArrowheads="1"/>
            </p:cNvSpPr>
            <p:nvPr/>
          </p:nvSpPr>
          <p:spPr bwMode="auto">
            <a:xfrm>
              <a:off x="2414" y="2342"/>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0.42</a:t>
              </a:r>
              <a:endParaRPr lang="en-US" sz="2400">
                <a:latin typeface="Times New Roman" pitchFamily="18" charset="0"/>
              </a:endParaRPr>
            </a:p>
          </p:txBody>
        </p:sp>
        <p:sp>
          <p:nvSpPr>
            <p:cNvPr id="4134" name="Rectangle 158"/>
            <p:cNvSpPr>
              <a:spLocks noChangeArrowheads="1"/>
            </p:cNvSpPr>
            <p:nvPr/>
          </p:nvSpPr>
          <p:spPr bwMode="auto">
            <a:xfrm>
              <a:off x="3532" y="2342"/>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0.08</a:t>
              </a:r>
              <a:endParaRPr lang="en-US" sz="2400">
                <a:latin typeface="Times New Roman" pitchFamily="18" charset="0"/>
              </a:endParaRPr>
            </a:p>
          </p:txBody>
        </p:sp>
        <p:sp>
          <p:nvSpPr>
            <p:cNvPr id="4135" name="Rectangle 159"/>
            <p:cNvSpPr>
              <a:spLocks noChangeArrowheads="1"/>
            </p:cNvSpPr>
            <p:nvPr/>
          </p:nvSpPr>
          <p:spPr bwMode="auto">
            <a:xfrm>
              <a:off x="4482" y="2342"/>
              <a:ext cx="449" cy="156"/>
            </a:xfrm>
            <a:prstGeom prst="rect">
              <a:avLst/>
            </a:prstGeom>
            <a:noFill/>
            <a:ln w="9525">
              <a:noFill/>
              <a:miter lim="800000"/>
              <a:headEnd/>
              <a:tailEnd/>
            </a:ln>
          </p:spPr>
          <p:txBody>
            <a:bodyPr lIns="0" tIns="0" rIns="0" bIns="0">
              <a:spAutoFit/>
            </a:bodyPr>
            <a:lstStyle/>
            <a:p>
              <a:pPr eaLnBrk="1" hangingPunct="1"/>
              <a:r>
                <a:rPr lang="en-US" sz="1600">
                  <a:solidFill>
                    <a:srgbClr val="000000"/>
                  </a:solidFill>
                  <a:latin typeface="Arial" charset="0"/>
                </a:rPr>
                <a:t>1.92</a:t>
              </a:r>
              <a:endParaRPr lang="en-US" sz="2400">
                <a:latin typeface="Times New Roman" pitchFamily="18" charset="0"/>
              </a:endParaRPr>
            </a:p>
          </p:txBody>
        </p:sp>
        <p:sp>
          <p:nvSpPr>
            <p:cNvPr id="4136" name="Rectangle 160"/>
            <p:cNvSpPr>
              <a:spLocks noChangeArrowheads="1"/>
            </p:cNvSpPr>
            <p:nvPr/>
          </p:nvSpPr>
          <p:spPr bwMode="auto">
            <a:xfrm>
              <a:off x="1274" y="2510"/>
              <a:ext cx="120"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8</a:t>
              </a:r>
              <a:endParaRPr lang="en-US" sz="2400">
                <a:latin typeface="Times New Roman" pitchFamily="18" charset="0"/>
              </a:endParaRPr>
            </a:p>
          </p:txBody>
        </p:sp>
        <p:sp>
          <p:nvSpPr>
            <p:cNvPr id="4137" name="Rectangle 161"/>
            <p:cNvSpPr>
              <a:spLocks noChangeArrowheads="1"/>
            </p:cNvSpPr>
            <p:nvPr/>
          </p:nvSpPr>
          <p:spPr bwMode="auto">
            <a:xfrm>
              <a:off x="2414" y="2510"/>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0.37</a:t>
              </a:r>
              <a:endParaRPr lang="en-US" sz="2400">
                <a:latin typeface="Times New Roman" pitchFamily="18" charset="0"/>
              </a:endParaRPr>
            </a:p>
          </p:txBody>
        </p:sp>
        <p:sp>
          <p:nvSpPr>
            <p:cNvPr id="4138" name="Rectangle 162"/>
            <p:cNvSpPr>
              <a:spLocks noChangeArrowheads="1"/>
            </p:cNvSpPr>
            <p:nvPr/>
          </p:nvSpPr>
          <p:spPr bwMode="auto">
            <a:xfrm>
              <a:off x="3532" y="2510"/>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0.14</a:t>
              </a:r>
              <a:endParaRPr lang="en-US" sz="2400">
                <a:latin typeface="Times New Roman" pitchFamily="18" charset="0"/>
              </a:endParaRPr>
            </a:p>
          </p:txBody>
        </p:sp>
        <p:sp>
          <p:nvSpPr>
            <p:cNvPr id="4139" name="Rectangle 163"/>
            <p:cNvSpPr>
              <a:spLocks noChangeArrowheads="1"/>
            </p:cNvSpPr>
            <p:nvPr/>
          </p:nvSpPr>
          <p:spPr bwMode="auto">
            <a:xfrm>
              <a:off x="4481" y="2510"/>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1.86</a:t>
              </a:r>
              <a:endParaRPr lang="en-US" sz="2400">
                <a:latin typeface="Times New Roman" pitchFamily="18" charset="0"/>
              </a:endParaRPr>
            </a:p>
          </p:txBody>
        </p:sp>
        <p:sp>
          <p:nvSpPr>
            <p:cNvPr id="4140" name="Rectangle 164"/>
            <p:cNvSpPr>
              <a:spLocks noChangeArrowheads="1"/>
            </p:cNvSpPr>
            <p:nvPr/>
          </p:nvSpPr>
          <p:spPr bwMode="auto">
            <a:xfrm>
              <a:off x="1274" y="2676"/>
              <a:ext cx="120"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9</a:t>
              </a:r>
              <a:endParaRPr lang="en-US" sz="2400">
                <a:latin typeface="Times New Roman" pitchFamily="18" charset="0"/>
              </a:endParaRPr>
            </a:p>
          </p:txBody>
        </p:sp>
        <p:sp>
          <p:nvSpPr>
            <p:cNvPr id="4141" name="Rectangle 165"/>
            <p:cNvSpPr>
              <a:spLocks noChangeArrowheads="1"/>
            </p:cNvSpPr>
            <p:nvPr/>
          </p:nvSpPr>
          <p:spPr bwMode="auto">
            <a:xfrm>
              <a:off x="2414" y="2676"/>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0.34</a:t>
              </a:r>
              <a:endParaRPr lang="en-US" sz="2400">
                <a:latin typeface="Times New Roman" pitchFamily="18" charset="0"/>
              </a:endParaRPr>
            </a:p>
          </p:txBody>
        </p:sp>
        <p:sp>
          <p:nvSpPr>
            <p:cNvPr id="4142" name="Rectangle 166"/>
            <p:cNvSpPr>
              <a:spLocks noChangeArrowheads="1"/>
            </p:cNvSpPr>
            <p:nvPr/>
          </p:nvSpPr>
          <p:spPr bwMode="auto">
            <a:xfrm>
              <a:off x="3532" y="2676"/>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0.18</a:t>
              </a:r>
              <a:endParaRPr lang="en-US" sz="2400">
                <a:latin typeface="Times New Roman" pitchFamily="18" charset="0"/>
              </a:endParaRPr>
            </a:p>
          </p:txBody>
        </p:sp>
        <p:sp>
          <p:nvSpPr>
            <p:cNvPr id="4143" name="Rectangle 167"/>
            <p:cNvSpPr>
              <a:spLocks noChangeArrowheads="1"/>
            </p:cNvSpPr>
            <p:nvPr/>
          </p:nvSpPr>
          <p:spPr bwMode="auto">
            <a:xfrm>
              <a:off x="4481" y="2676"/>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1.82</a:t>
              </a:r>
              <a:endParaRPr lang="en-US" sz="2400">
                <a:latin typeface="Times New Roman" pitchFamily="18" charset="0"/>
              </a:endParaRPr>
            </a:p>
          </p:txBody>
        </p:sp>
        <p:sp>
          <p:nvSpPr>
            <p:cNvPr id="4144" name="Rectangle 168"/>
            <p:cNvSpPr>
              <a:spLocks noChangeArrowheads="1"/>
            </p:cNvSpPr>
            <p:nvPr/>
          </p:nvSpPr>
          <p:spPr bwMode="auto">
            <a:xfrm>
              <a:off x="1235" y="2847"/>
              <a:ext cx="240"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10</a:t>
              </a:r>
              <a:endParaRPr lang="en-US" sz="2400">
                <a:latin typeface="Times New Roman" pitchFamily="18" charset="0"/>
              </a:endParaRPr>
            </a:p>
          </p:txBody>
        </p:sp>
        <p:sp>
          <p:nvSpPr>
            <p:cNvPr id="4145" name="Rectangle 169"/>
            <p:cNvSpPr>
              <a:spLocks noChangeArrowheads="1"/>
            </p:cNvSpPr>
            <p:nvPr/>
          </p:nvSpPr>
          <p:spPr bwMode="auto">
            <a:xfrm>
              <a:off x="2414" y="2847"/>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0.31</a:t>
              </a:r>
              <a:endParaRPr lang="en-US" sz="2400">
                <a:latin typeface="Times New Roman" pitchFamily="18" charset="0"/>
              </a:endParaRPr>
            </a:p>
          </p:txBody>
        </p:sp>
        <p:sp>
          <p:nvSpPr>
            <p:cNvPr id="4146" name="Rectangle 170"/>
            <p:cNvSpPr>
              <a:spLocks noChangeArrowheads="1"/>
            </p:cNvSpPr>
            <p:nvPr/>
          </p:nvSpPr>
          <p:spPr bwMode="auto">
            <a:xfrm>
              <a:off x="3532" y="2847"/>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0.22</a:t>
              </a:r>
              <a:endParaRPr lang="en-US" sz="2400">
                <a:latin typeface="Times New Roman" pitchFamily="18" charset="0"/>
              </a:endParaRPr>
            </a:p>
          </p:txBody>
        </p:sp>
        <p:sp>
          <p:nvSpPr>
            <p:cNvPr id="4147" name="Rectangle 171"/>
            <p:cNvSpPr>
              <a:spLocks noChangeArrowheads="1"/>
            </p:cNvSpPr>
            <p:nvPr/>
          </p:nvSpPr>
          <p:spPr bwMode="auto">
            <a:xfrm>
              <a:off x="4481" y="2847"/>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1.78</a:t>
              </a:r>
              <a:endParaRPr lang="en-US" sz="2400">
                <a:latin typeface="Times New Roman" pitchFamily="18" charset="0"/>
              </a:endParaRPr>
            </a:p>
          </p:txBody>
        </p:sp>
        <p:sp>
          <p:nvSpPr>
            <p:cNvPr id="4148" name="Rectangle 172"/>
            <p:cNvSpPr>
              <a:spLocks noChangeArrowheads="1"/>
            </p:cNvSpPr>
            <p:nvPr/>
          </p:nvSpPr>
          <p:spPr bwMode="auto">
            <a:xfrm>
              <a:off x="1235" y="3014"/>
              <a:ext cx="240"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11</a:t>
              </a:r>
              <a:endParaRPr lang="en-US" sz="2400">
                <a:latin typeface="Times New Roman" pitchFamily="18" charset="0"/>
              </a:endParaRPr>
            </a:p>
          </p:txBody>
        </p:sp>
        <p:sp>
          <p:nvSpPr>
            <p:cNvPr id="4149" name="Rectangle 173"/>
            <p:cNvSpPr>
              <a:spLocks noChangeArrowheads="1"/>
            </p:cNvSpPr>
            <p:nvPr/>
          </p:nvSpPr>
          <p:spPr bwMode="auto">
            <a:xfrm>
              <a:off x="2414" y="3014"/>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0.29</a:t>
              </a:r>
              <a:endParaRPr lang="en-US" sz="2400">
                <a:latin typeface="Times New Roman" pitchFamily="18" charset="0"/>
              </a:endParaRPr>
            </a:p>
          </p:txBody>
        </p:sp>
        <p:sp>
          <p:nvSpPr>
            <p:cNvPr id="4150" name="Rectangle 174"/>
            <p:cNvSpPr>
              <a:spLocks noChangeArrowheads="1"/>
            </p:cNvSpPr>
            <p:nvPr/>
          </p:nvSpPr>
          <p:spPr bwMode="auto">
            <a:xfrm>
              <a:off x="3532" y="3014"/>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0.26</a:t>
              </a:r>
              <a:endParaRPr lang="en-US" sz="2400">
                <a:latin typeface="Times New Roman" pitchFamily="18" charset="0"/>
              </a:endParaRPr>
            </a:p>
          </p:txBody>
        </p:sp>
        <p:sp>
          <p:nvSpPr>
            <p:cNvPr id="4151" name="Rectangle 175"/>
            <p:cNvSpPr>
              <a:spLocks noChangeArrowheads="1"/>
            </p:cNvSpPr>
            <p:nvPr/>
          </p:nvSpPr>
          <p:spPr bwMode="auto">
            <a:xfrm>
              <a:off x="4481" y="3014"/>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1.74</a:t>
              </a:r>
              <a:endParaRPr lang="en-US" sz="2400">
                <a:latin typeface="Times New Roman" pitchFamily="18" charset="0"/>
              </a:endParaRPr>
            </a:p>
          </p:txBody>
        </p:sp>
        <p:sp>
          <p:nvSpPr>
            <p:cNvPr id="4152" name="Rectangle 176"/>
            <p:cNvSpPr>
              <a:spLocks noChangeArrowheads="1"/>
            </p:cNvSpPr>
            <p:nvPr/>
          </p:nvSpPr>
          <p:spPr bwMode="auto">
            <a:xfrm>
              <a:off x="1235" y="3181"/>
              <a:ext cx="240"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12</a:t>
              </a:r>
              <a:endParaRPr lang="en-US" sz="2400">
                <a:latin typeface="Times New Roman" pitchFamily="18" charset="0"/>
              </a:endParaRPr>
            </a:p>
          </p:txBody>
        </p:sp>
        <p:sp>
          <p:nvSpPr>
            <p:cNvPr id="4153" name="Rectangle 177"/>
            <p:cNvSpPr>
              <a:spLocks noChangeArrowheads="1"/>
            </p:cNvSpPr>
            <p:nvPr/>
          </p:nvSpPr>
          <p:spPr bwMode="auto">
            <a:xfrm>
              <a:off x="2414" y="3181"/>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0.27</a:t>
              </a:r>
              <a:endParaRPr lang="en-US" sz="2400">
                <a:latin typeface="Times New Roman" pitchFamily="18" charset="0"/>
              </a:endParaRPr>
            </a:p>
          </p:txBody>
        </p:sp>
        <p:sp>
          <p:nvSpPr>
            <p:cNvPr id="4154" name="Rectangle 178"/>
            <p:cNvSpPr>
              <a:spLocks noChangeArrowheads="1"/>
            </p:cNvSpPr>
            <p:nvPr/>
          </p:nvSpPr>
          <p:spPr bwMode="auto">
            <a:xfrm>
              <a:off x="3532" y="3181"/>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0.28</a:t>
              </a:r>
              <a:endParaRPr lang="en-US" sz="2400">
                <a:latin typeface="Times New Roman" pitchFamily="18" charset="0"/>
              </a:endParaRPr>
            </a:p>
          </p:txBody>
        </p:sp>
        <p:sp>
          <p:nvSpPr>
            <p:cNvPr id="4155" name="Rectangle 179"/>
            <p:cNvSpPr>
              <a:spLocks noChangeArrowheads="1"/>
            </p:cNvSpPr>
            <p:nvPr/>
          </p:nvSpPr>
          <p:spPr bwMode="auto">
            <a:xfrm>
              <a:off x="4481" y="3181"/>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1.72</a:t>
              </a:r>
              <a:endParaRPr lang="en-US" sz="2400">
                <a:latin typeface="Times New Roman" pitchFamily="18" charset="0"/>
              </a:endParaRPr>
            </a:p>
          </p:txBody>
        </p:sp>
        <p:sp>
          <p:nvSpPr>
            <p:cNvPr id="4156" name="Rectangle 180"/>
            <p:cNvSpPr>
              <a:spLocks noChangeArrowheads="1"/>
            </p:cNvSpPr>
            <p:nvPr/>
          </p:nvSpPr>
          <p:spPr bwMode="auto">
            <a:xfrm>
              <a:off x="1235" y="3350"/>
              <a:ext cx="240"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13</a:t>
              </a:r>
              <a:endParaRPr lang="en-US" sz="2400">
                <a:latin typeface="Times New Roman" pitchFamily="18" charset="0"/>
              </a:endParaRPr>
            </a:p>
          </p:txBody>
        </p:sp>
        <p:sp>
          <p:nvSpPr>
            <p:cNvPr id="4157" name="Rectangle 181"/>
            <p:cNvSpPr>
              <a:spLocks noChangeArrowheads="1"/>
            </p:cNvSpPr>
            <p:nvPr/>
          </p:nvSpPr>
          <p:spPr bwMode="auto">
            <a:xfrm>
              <a:off x="2414" y="3350"/>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0.25</a:t>
              </a:r>
              <a:endParaRPr lang="en-US" sz="2400">
                <a:latin typeface="Times New Roman" pitchFamily="18" charset="0"/>
              </a:endParaRPr>
            </a:p>
          </p:txBody>
        </p:sp>
        <p:sp>
          <p:nvSpPr>
            <p:cNvPr id="4158" name="Rectangle 182"/>
            <p:cNvSpPr>
              <a:spLocks noChangeArrowheads="1"/>
            </p:cNvSpPr>
            <p:nvPr/>
          </p:nvSpPr>
          <p:spPr bwMode="auto">
            <a:xfrm>
              <a:off x="3532" y="3350"/>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0.31</a:t>
              </a:r>
              <a:endParaRPr lang="en-US" sz="2400">
                <a:latin typeface="Times New Roman" pitchFamily="18" charset="0"/>
              </a:endParaRPr>
            </a:p>
          </p:txBody>
        </p:sp>
        <p:sp>
          <p:nvSpPr>
            <p:cNvPr id="4159" name="Rectangle 183"/>
            <p:cNvSpPr>
              <a:spLocks noChangeArrowheads="1"/>
            </p:cNvSpPr>
            <p:nvPr/>
          </p:nvSpPr>
          <p:spPr bwMode="auto">
            <a:xfrm>
              <a:off x="4481" y="3350"/>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1.69</a:t>
              </a:r>
              <a:endParaRPr lang="en-US" sz="2400">
                <a:latin typeface="Times New Roman" pitchFamily="18" charset="0"/>
              </a:endParaRPr>
            </a:p>
          </p:txBody>
        </p:sp>
        <p:sp>
          <p:nvSpPr>
            <p:cNvPr id="4160" name="Rectangle 184"/>
            <p:cNvSpPr>
              <a:spLocks noChangeArrowheads="1"/>
            </p:cNvSpPr>
            <p:nvPr/>
          </p:nvSpPr>
          <p:spPr bwMode="auto">
            <a:xfrm>
              <a:off x="1235" y="3519"/>
              <a:ext cx="240"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14</a:t>
              </a:r>
              <a:endParaRPr lang="en-US" sz="2400">
                <a:latin typeface="Times New Roman" pitchFamily="18" charset="0"/>
              </a:endParaRPr>
            </a:p>
          </p:txBody>
        </p:sp>
        <p:sp>
          <p:nvSpPr>
            <p:cNvPr id="4161" name="Rectangle 185"/>
            <p:cNvSpPr>
              <a:spLocks noChangeArrowheads="1"/>
            </p:cNvSpPr>
            <p:nvPr/>
          </p:nvSpPr>
          <p:spPr bwMode="auto">
            <a:xfrm>
              <a:off x="2414" y="3519"/>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0.24</a:t>
              </a:r>
              <a:endParaRPr lang="en-US" sz="2400">
                <a:latin typeface="Times New Roman" pitchFamily="18" charset="0"/>
              </a:endParaRPr>
            </a:p>
          </p:txBody>
        </p:sp>
        <p:sp>
          <p:nvSpPr>
            <p:cNvPr id="4162" name="Rectangle 186"/>
            <p:cNvSpPr>
              <a:spLocks noChangeArrowheads="1"/>
            </p:cNvSpPr>
            <p:nvPr/>
          </p:nvSpPr>
          <p:spPr bwMode="auto">
            <a:xfrm>
              <a:off x="3532" y="3519"/>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0.33</a:t>
              </a:r>
              <a:endParaRPr lang="en-US" sz="2400">
                <a:latin typeface="Times New Roman" pitchFamily="18" charset="0"/>
              </a:endParaRPr>
            </a:p>
          </p:txBody>
        </p:sp>
        <p:sp>
          <p:nvSpPr>
            <p:cNvPr id="4163" name="Rectangle 187"/>
            <p:cNvSpPr>
              <a:spLocks noChangeArrowheads="1"/>
            </p:cNvSpPr>
            <p:nvPr/>
          </p:nvSpPr>
          <p:spPr bwMode="auto">
            <a:xfrm>
              <a:off x="4481" y="3519"/>
              <a:ext cx="421" cy="155"/>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1.67</a:t>
              </a:r>
              <a:endParaRPr lang="en-US" sz="2400">
                <a:latin typeface="Times New Roman" pitchFamily="18" charset="0"/>
              </a:endParaRPr>
            </a:p>
          </p:txBody>
        </p:sp>
        <p:sp>
          <p:nvSpPr>
            <p:cNvPr id="4164" name="Rectangle 188"/>
            <p:cNvSpPr>
              <a:spLocks noChangeArrowheads="1"/>
            </p:cNvSpPr>
            <p:nvPr/>
          </p:nvSpPr>
          <p:spPr bwMode="auto">
            <a:xfrm>
              <a:off x="1235" y="3688"/>
              <a:ext cx="240"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15</a:t>
              </a:r>
              <a:endParaRPr lang="en-US" sz="2400">
                <a:latin typeface="Times New Roman" pitchFamily="18" charset="0"/>
              </a:endParaRPr>
            </a:p>
          </p:txBody>
        </p:sp>
        <p:sp>
          <p:nvSpPr>
            <p:cNvPr id="4165" name="Rectangle 189"/>
            <p:cNvSpPr>
              <a:spLocks noChangeArrowheads="1"/>
            </p:cNvSpPr>
            <p:nvPr/>
          </p:nvSpPr>
          <p:spPr bwMode="auto">
            <a:xfrm>
              <a:off x="2414" y="3688"/>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0.22</a:t>
              </a:r>
              <a:endParaRPr lang="en-US" sz="2400">
                <a:latin typeface="Times New Roman" pitchFamily="18" charset="0"/>
              </a:endParaRPr>
            </a:p>
          </p:txBody>
        </p:sp>
        <p:sp>
          <p:nvSpPr>
            <p:cNvPr id="4166" name="Rectangle 190"/>
            <p:cNvSpPr>
              <a:spLocks noChangeArrowheads="1"/>
            </p:cNvSpPr>
            <p:nvPr/>
          </p:nvSpPr>
          <p:spPr bwMode="auto">
            <a:xfrm>
              <a:off x="3532" y="3688"/>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0.35</a:t>
              </a:r>
              <a:endParaRPr lang="en-US" sz="2400">
                <a:latin typeface="Times New Roman" pitchFamily="18" charset="0"/>
              </a:endParaRPr>
            </a:p>
          </p:txBody>
        </p:sp>
        <p:sp>
          <p:nvSpPr>
            <p:cNvPr id="4167" name="Rectangle 191"/>
            <p:cNvSpPr>
              <a:spLocks noChangeArrowheads="1"/>
            </p:cNvSpPr>
            <p:nvPr/>
          </p:nvSpPr>
          <p:spPr bwMode="auto">
            <a:xfrm>
              <a:off x="4481" y="3688"/>
              <a:ext cx="421" cy="156"/>
            </a:xfrm>
            <a:prstGeom prst="rect">
              <a:avLst/>
            </a:prstGeom>
            <a:noFill/>
            <a:ln w="9525">
              <a:noFill/>
              <a:miter lim="800000"/>
              <a:headEnd/>
              <a:tailEnd/>
            </a:ln>
          </p:spPr>
          <p:txBody>
            <a:bodyPr wrap="none" lIns="0" tIns="0" rIns="0" bIns="0">
              <a:spAutoFit/>
            </a:bodyPr>
            <a:lstStyle/>
            <a:p>
              <a:pPr eaLnBrk="1" hangingPunct="1"/>
              <a:r>
                <a:rPr lang="en-US" sz="1600">
                  <a:solidFill>
                    <a:srgbClr val="000000"/>
                  </a:solidFill>
                  <a:latin typeface="Arial" charset="0"/>
                </a:rPr>
                <a:t>1.65</a:t>
              </a:r>
              <a:endParaRPr lang="en-US" sz="2400">
                <a:latin typeface="Times New Roman" pitchFamily="18" charset="0"/>
              </a:endParaRPr>
            </a:p>
          </p:txBody>
        </p:sp>
        <p:sp>
          <p:nvSpPr>
            <p:cNvPr id="4168" name="Rectangle 192"/>
            <p:cNvSpPr>
              <a:spLocks noChangeArrowheads="1"/>
            </p:cNvSpPr>
            <p:nvPr/>
          </p:nvSpPr>
          <p:spPr bwMode="auto">
            <a:xfrm>
              <a:off x="3558" y="1162"/>
              <a:ext cx="1238" cy="97"/>
            </a:xfrm>
            <a:prstGeom prst="rect">
              <a:avLst/>
            </a:prstGeom>
            <a:noFill/>
            <a:ln w="9525">
              <a:noFill/>
              <a:miter lim="800000"/>
              <a:headEnd/>
              <a:tailEnd/>
            </a:ln>
          </p:spPr>
          <p:txBody>
            <a:bodyPr wrap="none" lIns="0" tIns="0" rIns="0" bIns="0">
              <a:spAutoFit/>
            </a:bodyPr>
            <a:lstStyle/>
            <a:p>
              <a:pPr eaLnBrk="1" hangingPunct="1"/>
              <a:r>
                <a:rPr lang="en-US" sz="1000" b="1">
                  <a:solidFill>
                    <a:srgbClr val="FFFFFF"/>
                  </a:solidFill>
                  <a:latin typeface="Arial" charset="0"/>
                </a:rPr>
                <a:t>Factors for R-Chart</a:t>
              </a:r>
              <a:endParaRPr lang="en-US" sz="1000">
                <a:latin typeface="Times New Roman" pitchFamily="18" charset="0"/>
              </a:endParaRPr>
            </a:p>
          </p:txBody>
        </p:sp>
        <p:sp>
          <p:nvSpPr>
            <p:cNvPr id="4169" name="Rectangle 193"/>
            <p:cNvSpPr>
              <a:spLocks noChangeArrowheads="1"/>
            </p:cNvSpPr>
            <p:nvPr/>
          </p:nvSpPr>
          <p:spPr bwMode="auto">
            <a:xfrm>
              <a:off x="798" y="1241"/>
              <a:ext cx="783" cy="194"/>
            </a:xfrm>
            <a:prstGeom prst="rect">
              <a:avLst/>
            </a:prstGeom>
            <a:noFill/>
            <a:ln w="9525">
              <a:noFill/>
              <a:miter lim="800000"/>
              <a:headEnd/>
              <a:tailEnd/>
            </a:ln>
          </p:spPr>
          <p:txBody>
            <a:bodyPr wrap="none" lIns="0" tIns="0" rIns="0" bIns="0">
              <a:spAutoFit/>
            </a:bodyPr>
            <a:lstStyle/>
            <a:p>
              <a:pPr eaLnBrk="1" hangingPunct="1"/>
              <a:r>
                <a:rPr lang="en-US" sz="1000" b="1">
                  <a:solidFill>
                    <a:srgbClr val="FFFFFF"/>
                  </a:solidFill>
                  <a:latin typeface="Arial" charset="0"/>
                </a:rPr>
                <a:t>Sample Size</a:t>
              </a:r>
            </a:p>
            <a:p>
              <a:pPr eaLnBrk="1" hangingPunct="1"/>
              <a:r>
                <a:rPr lang="en-US" sz="1000" b="1">
                  <a:solidFill>
                    <a:srgbClr val="FFFFFF"/>
                  </a:solidFill>
                  <a:latin typeface="Arial" charset="0"/>
                </a:rPr>
                <a:t>        (n)</a:t>
              </a:r>
              <a:endParaRPr lang="en-US" sz="1000">
                <a:latin typeface="Times New Roman" pitchFamily="18" charset="0"/>
              </a:endParaRPr>
            </a:p>
          </p:txBody>
        </p:sp>
        <p:sp>
          <p:nvSpPr>
            <p:cNvPr id="4170" name="Rectangle 194"/>
            <p:cNvSpPr>
              <a:spLocks noChangeArrowheads="1"/>
            </p:cNvSpPr>
            <p:nvPr/>
          </p:nvSpPr>
          <p:spPr bwMode="auto">
            <a:xfrm>
              <a:off x="1681" y="1241"/>
              <a:ext cx="1" cy="116"/>
            </a:xfrm>
            <a:prstGeom prst="rect">
              <a:avLst/>
            </a:prstGeom>
            <a:noFill/>
            <a:ln w="9525">
              <a:noFill/>
              <a:miter lim="800000"/>
              <a:headEnd/>
              <a:tailEnd/>
            </a:ln>
          </p:spPr>
          <p:txBody>
            <a:bodyPr wrap="none" lIns="0" tIns="0" rIns="0" bIns="0">
              <a:spAutoFit/>
            </a:bodyPr>
            <a:lstStyle/>
            <a:p>
              <a:pPr eaLnBrk="1" hangingPunct="1"/>
              <a:endParaRPr lang="cs-CZ" sz="1200">
                <a:latin typeface="Times New Roman" pitchFamily="18" charset="0"/>
              </a:endParaRPr>
            </a:p>
          </p:txBody>
        </p:sp>
        <p:sp>
          <p:nvSpPr>
            <p:cNvPr id="4171" name="Rectangle 195"/>
            <p:cNvSpPr>
              <a:spLocks noChangeArrowheads="1"/>
            </p:cNvSpPr>
            <p:nvPr/>
          </p:nvSpPr>
          <p:spPr bwMode="auto">
            <a:xfrm>
              <a:off x="1779" y="1241"/>
              <a:ext cx="1" cy="232"/>
            </a:xfrm>
            <a:prstGeom prst="rect">
              <a:avLst/>
            </a:prstGeom>
            <a:noFill/>
            <a:ln w="9525">
              <a:noFill/>
              <a:miter lim="800000"/>
              <a:headEnd/>
              <a:tailEnd/>
            </a:ln>
          </p:spPr>
          <p:txBody>
            <a:bodyPr wrap="none" lIns="0" tIns="0" rIns="0" bIns="0">
              <a:spAutoFit/>
            </a:bodyPr>
            <a:lstStyle/>
            <a:p>
              <a:pPr eaLnBrk="1" hangingPunct="1"/>
              <a:endParaRPr lang="cs-CZ" sz="2400">
                <a:latin typeface="Times New Roman" pitchFamily="18" charset="0"/>
              </a:endParaRPr>
            </a:p>
          </p:txBody>
        </p:sp>
        <p:sp>
          <p:nvSpPr>
            <p:cNvPr id="4172" name="Rectangle 196"/>
            <p:cNvSpPr>
              <a:spLocks noChangeArrowheads="1"/>
            </p:cNvSpPr>
            <p:nvPr/>
          </p:nvSpPr>
          <p:spPr bwMode="auto">
            <a:xfrm>
              <a:off x="720" y="1152"/>
              <a:ext cx="10" cy="1"/>
            </a:xfrm>
            <a:prstGeom prst="rect">
              <a:avLst/>
            </a:prstGeom>
            <a:solidFill>
              <a:srgbClr val="C0C0C0"/>
            </a:solidFill>
            <a:ln w="9525">
              <a:noFill/>
              <a:miter lim="800000"/>
              <a:headEnd/>
              <a:tailEnd/>
            </a:ln>
          </p:spPr>
          <p:txBody>
            <a:bodyPr/>
            <a:lstStyle/>
            <a:p>
              <a:endParaRPr lang="cs-CZ"/>
            </a:p>
          </p:txBody>
        </p:sp>
        <p:sp>
          <p:nvSpPr>
            <p:cNvPr id="4173" name="Rectangle 197"/>
            <p:cNvSpPr>
              <a:spLocks noChangeArrowheads="1"/>
            </p:cNvSpPr>
            <p:nvPr/>
          </p:nvSpPr>
          <p:spPr bwMode="auto">
            <a:xfrm>
              <a:off x="1879" y="1152"/>
              <a:ext cx="10" cy="1"/>
            </a:xfrm>
            <a:prstGeom prst="rect">
              <a:avLst/>
            </a:prstGeom>
            <a:solidFill>
              <a:srgbClr val="C0C0C0"/>
            </a:solidFill>
            <a:ln w="9525">
              <a:noFill/>
              <a:miter lim="800000"/>
              <a:headEnd/>
              <a:tailEnd/>
            </a:ln>
          </p:spPr>
          <p:txBody>
            <a:bodyPr/>
            <a:lstStyle/>
            <a:p>
              <a:endParaRPr lang="cs-CZ"/>
            </a:p>
          </p:txBody>
        </p:sp>
        <p:sp>
          <p:nvSpPr>
            <p:cNvPr id="4174" name="Rectangle 198"/>
            <p:cNvSpPr>
              <a:spLocks noChangeArrowheads="1"/>
            </p:cNvSpPr>
            <p:nvPr/>
          </p:nvSpPr>
          <p:spPr bwMode="auto">
            <a:xfrm>
              <a:off x="3176" y="1152"/>
              <a:ext cx="10" cy="1"/>
            </a:xfrm>
            <a:prstGeom prst="rect">
              <a:avLst/>
            </a:prstGeom>
            <a:solidFill>
              <a:srgbClr val="C0C0C0"/>
            </a:solidFill>
            <a:ln w="9525">
              <a:noFill/>
              <a:miter lim="800000"/>
              <a:headEnd/>
              <a:tailEnd/>
            </a:ln>
          </p:spPr>
          <p:txBody>
            <a:bodyPr/>
            <a:lstStyle/>
            <a:p>
              <a:endParaRPr lang="cs-CZ"/>
            </a:p>
          </p:txBody>
        </p:sp>
        <p:sp>
          <p:nvSpPr>
            <p:cNvPr id="4175" name="Rectangle 199"/>
            <p:cNvSpPr>
              <a:spLocks noChangeArrowheads="1"/>
            </p:cNvSpPr>
            <p:nvPr/>
          </p:nvSpPr>
          <p:spPr bwMode="auto">
            <a:xfrm>
              <a:off x="5078" y="1152"/>
              <a:ext cx="10" cy="1"/>
            </a:xfrm>
            <a:prstGeom prst="rect">
              <a:avLst/>
            </a:prstGeom>
            <a:solidFill>
              <a:srgbClr val="C0C0C0"/>
            </a:solidFill>
            <a:ln w="9525">
              <a:noFill/>
              <a:miter lim="800000"/>
              <a:headEnd/>
              <a:tailEnd/>
            </a:ln>
          </p:spPr>
          <p:txBody>
            <a:bodyPr/>
            <a:lstStyle/>
            <a:p>
              <a:endParaRPr lang="cs-CZ"/>
            </a:p>
          </p:txBody>
        </p:sp>
        <p:sp>
          <p:nvSpPr>
            <p:cNvPr id="4176" name="Rectangle 200"/>
            <p:cNvSpPr>
              <a:spLocks noChangeArrowheads="1"/>
            </p:cNvSpPr>
            <p:nvPr/>
          </p:nvSpPr>
          <p:spPr bwMode="auto">
            <a:xfrm>
              <a:off x="4127" y="1152"/>
              <a:ext cx="10" cy="1"/>
            </a:xfrm>
            <a:prstGeom prst="rect">
              <a:avLst/>
            </a:prstGeom>
            <a:solidFill>
              <a:srgbClr val="C0C0C0"/>
            </a:solidFill>
            <a:ln w="9525">
              <a:noFill/>
              <a:miter lim="800000"/>
              <a:headEnd/>
              <a:tailEnd/>
            </a:ln>
          </p:spPr>
          <p:txBody>
            <a:bodyPr/>
            <a:lstStyle/>
            <a:p>
              <a:endParaRPr lang="cs-CZ"/>
            </a:p>
          </p:txBody>
        </p:sp>
        <p:sp>
          <p:nvSpPr>
            <p:cNvPr id="4177" name="Line 201"/>
            <p:cNvSpPr>
              <a:spLocks noChangeShapeType="1"/>
            </p:cNvSpPr>
            <p:nvPr/>
          </p:nvSpPr>
          <p:spPr bwMode="auto">
            <a:xfrm>
              <a:off x="720" y="3856"/>
              <a:ext cx="1" cy="1"/>
            </a:xfrm>
            <a:prstGeom prst="line">
              <a:avLst/>
            </a:prstGeom>
            <a:noFill/>
            <a:ln w="0">
              <a:solidFill>
                <a:srgbClr val="C0C0C0"/>
              </a:solidFill>
              <a:round/>
              <a:headEnd/>
              <a:tailEnd/>
            </a:ln>
          </p:spPr>
          <p:txBody>
            <a:bodyPr/>
            <a:lstStyle/>
            <a:p>
              <a:endParaRPr lang="cs-CZ"/>
            </a:p>
          </p:txBody>
        </p:sp>
        <p:sp>
          <p:nvSpPr>
            <p:cNvPr id="4178" name="Rectangle 202"/>
            <p:cNvSpPr>
              <a:spLocks noChangeArrowheads="1"/>
            </p:cNvSpPr>
            <p:nvPr/>
          </p:nvSpPr>
          <p:spPr bwMode="auto">
            <a:xfrm>
              <a:off x="720" y="3856"/>
              <a:ext cx="10" cy="10"/>
            </a:xfrm>
            <a:prstGeom prst="rect">
              <a:avLst/>
            </a:prstGeom>
            <a:solidFill>
              <a:srgbClr val="C0C0C0"/>
            </a:solidFill>
            <a:ln w="9525">
              <a:noFill/>
              <a:miter lim="800000"/>
              <a:headEnd/>
              <a:tailEnd/>
            </a:ln>
          </p:spPr>
          <p:txBody>
            <a:bodyPr/>
            <a:lstStyle/>
            <a:p>
              <a:endParaRPr lang="cs-CZ"/>
            </a:p>
          </p:txBody>
        </p:sp>
        <p:sp>
          <p:nvSpPr>
            <p:cNvPr id="4179" name="Line 203"/>
            <p:cNvSpPr>
              <a:spLocks noChangeShapeType="1"/>
            </p:cNvSpPr>
            <p:nvPr/>
          </p:nvSpPr>
          <p:spPr bwMode="auto">
            <a:xfrm>
              <a:off x="1879" y="3856"/>
              <a:ext cx="1" cy="1"/>
            </a:xfrm>
            <a:prstGeom prst="line">
              <a:avLst/>
            </a:prstGeom>
            <a:noFill/>
            <a:ln w="0">
              <a:solidFill>
                <a:srgbClr val="C0C0C0"/>
              </a:solidFill>
              <a:round/>
              <a:headEnd/>
              <a:tailEnd/>
            </a:ln>
          </p:spPr>
          <p:txBody>
            <a:bodyPr/>
            <a:lstStyle/>
            <a:p>
              <a:endParaRPr lang="cs-CZ"/>
            </a:p>
          </p:txBody>
        </p:sp>
        <p:sp>
          <p:nvSpPr>
            <p:cNvPr id="4180" name="Rectangle 204"/>
            <p:cNvSpPr>
              <a:spLocks noChangeArrowheads="1"/>
            </p:cNvSpPr>
            <p:nvPr/>
          </p:nvSpPr>
          <p:spPr bwMode="auto">
            <a:xfrm>
              <a:off x="1879" y="3856"/>
              <a:ext cx="10" cy="10"/>
            </a:xfrm>
            <a:prstGeom prst="rect">
              <a:avLst/>
            </a:prstGeom>
            <a:solidFill>
              <a:srgbClr val="C0C0C0"/>
            </a:solidFill>
            <a:ln w="9525">
              <a:noFill/>
              <a:miter lim="800000"/>
              <a:headEnd/>
              <a:tailEnd/>
            </a:ln>
          </p:spPr>
          <p:txBody>
            <a:bodyPr/>
            <a:lstStyle/>
            <a:p>
              <a:endParaRPr lang="cs-CZ"/>
            </a:p>
          </p:txBody>
        </p:sp>
        <p:sp>
          <p:nvSpPr>
            <p:cNvPr id="4181" name="Line 205"/>
            <p:cNvSpPr>
              <a:spLocks noChangeShapeType="1"/>
            </p:cNvSpPr>
            <p:nvPr/>
          </p:nvSpPr>
          <p:spPr bwMode="auto">
            <a:xfrm>
              <a:off x="3176" y="3856"/>
              <a:ext cx="1" cy="1"/>
            </a:xfrm>
            <a:prstGeom prst="line">
              <a:avLst/>
            </a:prstGeom>
            <a:noFill/>
            <a:ln w="0">
              <a:solidFill>
                <a:srgbClr val="C0C0C0"/>
              </a:solidFill>
              <a:round/>
              <a:headEnd/>
              <a:tailEnd/>
            </a:ln>
          </p:spPr>
          <p:txBody>
            <a:bodyPr/>
            <a:lstStyle/>
            <a:p>
              <a:endParaRPr lang="cs-CZ"/>
            </a:p>
          </p:txBody>
        </p:sp>
        <p:sp>
          <p:nvSpPr>
            <p:cNvPr id="4182" name="Rectangle 206"/>
            <p:cNvSpPr>
              <a:spLocks noChangeArrowheads="1"/>
            </p:cNvSpPr>
            <p:nvPr/>
          </p:nvSpPr>
          <p:spPr bwMode="auto">
            <a:xfrm>
              <a:off x="3176" y="3856"/>
              <a:ext cx="10" cy="10"/>
            </a:xfrm>
            <a:prstGeom prst="rect">
              <a:avLst/>
            </a:prstGeom>
            <a:solidFill>
              <a:srgbClr val="C0C0C0"/>
            </a:solidFill>
            <a:ln w="9525">
              <a:noFill/>
              <a:miter lim="800000"/>
              <a:headEnd/>
              <a:tailEnd/>
            </a:ln>
          </p:spPr>
          <p:txBody>
            <a:bodyPr/>
            <a:lstStyle/>
            <a:p>
              <a:endParaRPr lang="cs-CZ"/>
            </a:p>
          </p:txBody>
        </p:sp>
        <p:sp>
          <p:nvSpPr>
            <p:cNvPr id="4183" name="Line 207"/>
            <p:cNvSpPr>
              <a:spLocks noChangeShapeType="1"/>
            </p:cNvSpPr>
            <p:nvPr/>
          </p:nvSpPr>
          <p:spPr bwMode="auto">
            <a:xfrm>
              <a:off x="4127" y="3856"/>
              <a:ext cx="1" cy="1"/>
            </a:xfrm>
            <a:prstGeom prst="line">
              <a:avLst/>
            </a:prstGeom>
            <a:noFill/>
            <a:ln w="0">
              <a:solidFill>
                <a:srgbClr val="C0C0C0"/>
              </a:solidFill>
              <a:round/>
              <a:headEnd/>
              <a:tailEnd/>
            </a:ln>
          </p:spPr>
          <p:txBody>
            <a:bodyPr/>
            <a:lstStyle/>
            <a:p>
              <a:endParaRPr lang="cs-CZ"/>
            </a:p>
          </p:txBody>
        </p:sp>
        <p:sp>
          <p:nvSpPr>
            <p:cNvPr id="4184" name="Rectangle 208"/>
            <p:cNvSpPr>
              <a:spLocks noChangeArrowheads="1"/>
            </p:cNvSpPr>
            <p:nvPr/>
          </p:nvSpPr>
          <p:spPr bwMode="auto">
            <a:xfrm>
              <a:off x="4127" y="3856"/>
              <a:ext cx="10" cy="10"/>
            </a:xfrm>
            <a:prstGeom prst="rect">
              <a:avLst/>
            </a:prstGeom>
            <a:solidFill>
              <a:srgbClr val="C0C0C0"/>
            </a:solidFill>
            <a:ln w="9525">
              <a:noFill/>
              <a:miter lim="800000"/>
              <a:headEnd/>
              <a:tailEnd/>
            </a:ln>
          </p:spPr>
          <p:txBody>
            <a:bodyPr/>
            <a:lstStyle/>
            <a:p>
              <a:endParaRPr lang="cs-CZ"/>
            </a:p>
          </p:txBody>
        </p:sp>
        <p:sp>
          <p:nvSpPr>
            <p:cNvPr id="4185" name="Line 209"/>
            <p:cNvSpPr>
              <a:spLocks noChangeShapeType="1"/>
            </p:cNvSpPr>
            <p:nvPr/>
          </p:nvSpPr>
          <p:spPr bwMode="auto">
            <a:xfrm>
              <a:off x="5078" y="3856"/>
              <a:ext cx="1" cy="1"/>
            </a:xfrm>
            <a:prstGeom prst="line">
              <a:avLst/>
            </a:prstGeom>
            <a:noFill/>
            <a:ln w="0">
              <a:solidFill>
                <a:srgbClr val="C0C0C0"/>
              </a:solidFill>
              <a:round/>
              <a:headEnd/>
              <a:tailEnd/>
            </a:ln>
          </p:spPr>
          <p:txBody>
            <a:bodyPr/>
            <a:lstStyle/>
            <a:p>
              <a:endParaRPr lang="cs-CZ"/>
            </a:p>
          </p:txBody>
        </p:sp>
        <p:sp>
          <p:nvSpPr>
            <p:cNvPr id="4186" name="Rectangle 210"/>
            <p:cNvSpPr>
              <a:spLocks noChangeArrowheads="1"/>
            </p:cNvSpPr>
            <p:nvPr/>
          </p:nvSpPr>
          <p:spPr bwMode="auto">
            <a:xfrm>
              <a:off x="5078" y="3856"/>
              <a:ext cx="10" cy="10"/>
            </a:xfrm>
            <a:prstGeom prst="rect">
              <a:avLst/>
            </a:prstGeom>
            <a:solidFill>
              <a:srgbClr val="C0C0C0"/>
            </a:solidFill>
            <a:ln w="9525">
              <a:noFill/>
              <a:miter lim="800000"/>
              <a:headEnd/>
              <a:tailEnd/>
            </a:ln>
          </p:spPr>
          <p:txBody>
            <a:bodyPr/>
            <a:lstStyle/>
            <a:p>
              <a:endParaRPr lang="cs-CZ"/>
            </a:p>
          </p:txBody>
        </p:sp>
        <p:sp>
          <p:nvSpPr>
            <p:cNvPr id="4187" name="Line 211"/>
            <p:cNvSpPr>
              <a:spLocks noChangeShapeType="1"/>
            </p:cNvSpPr>
            <p:nvPr/>
          </p:nvSpPr>
          <p:spPr bwMode="auto">
            <a:xfrm>
              <a:off x="5088" y="1152"/>
              <a:ext cx="1" cy="1"/>
            </a:xfrm>
            <a:prstGeom prst="line">
              <a:avLst/>
            </a:prstGeom>
            <a:noFill/>
            <a:ln w="0">
              <a:solidFill>
                <a:srgbClr val="C0C0C0"/>
              </a:solidFill>
              <a:round/>
              <a:headEnd/>
              <a:tailEnd/>
            </a:ln>
          </p:spPr>
          <p:txBody>
            <a:bodyPr/>
            <a:lstStyle/>
            <a:p>
              <a:endParaRPr lang="cs-CZ"/>
            </a:p>
          </p:txBody>
        </p:sp>
        <p:sp>
          <p:nvSpPr>
            <p:cNvPr id="4188" name="Rectangle 212"/>
            <p:cNvSpPr>
              <a:spLocks noChangeArrowheads="1"/>
            </p:cNvSpPr>
            <p:nvPr/>
          </p:nvSpPr>
          <p:spPr bwMode="auto">
            <a:xfrm>
              <a:off x="5088" y="1152"/>
              <a:ext cx="10" cy="10"/>
            </a:xfrm>
            <a:prstGeom prst="rect">
              <a:avLst/>
            </a:prstGeom>
            <a:solidFill>
              <a:srgbClr val="C0C0C0"/>
            </a:solidFill>
            <a:ln w="9525">
              <a:noFill/>
              <a:miter lim="800000"/>
              <a:headEnd/>
              <a:tailEnd/>
            </a:ln>
          </p:spPr>
          <p:txBody>
            <a:bodyPr/>
            <a:lstStyle/>
            <a:p>
              <a:endParaRPr lang="cs-CZ"/>
            </a:p>
          </p:txBody>
        </p:sp>
        <p:sp>
          <p:nvSpPr>
            <p:cNvPr id="4189" name="Line 213"/>
            <p:cNvSpPr>
              <a:spLocks noChangeShapeType="1"/>
            </p:cNvSpPr>
            <p:nvPr/>
          </p:nvSpPr>
          <p:spPr bwMode="auto">
            <a:xfrm>
              <a:off x="5088" y="1320"/>
              <a:ext cx="1" cy="1"/>
            </a:xfrm>
            <a:prstGeom prst="line">
              <a:avLst/>
            </a:prstGeom>
            <a:noFill/>
            <a:ln w="0">
              <a:solidFill>
                <a:srgbClr val="C0C0C0"/>
              </a:solidFill>
              <a:round/>
              <a:headEnd/>
              <a:tailEnd/>
            </a:ln>
          </p:spPr>
          <p:txBody>
            <a:bodyPr/>
            <a:lstStyle/>
            <a:p>
              <a:endParaRPr lang="cs-CZ"/>
            </a:p>
          </p:txBody>
        </p:sp>
        <p:sp>
          <p:nvSpPr>
            <p:cNvPr id="4190" name="Rectangle 214"/>
            <p:cNvSpPr>
              <a:spLocks noChangeArrowheads="1"/>
            </p:cNvSpPr>
            <p:nvPr/>
          </p:nvSpPr>
          <p:spPr bwMode="auto">
            <a:xfrm>
              <a:off x="5088" y="1320"/>
              <a:ext cx="10" cy="10"/>
            </a:xfrm>
            <a:prstGeom prst="rect">
              <a:avLst/>
            </a:prstGeom>
            <a:solidFill>
              <a:srgbClr val="C0C0C0"/>
            </a:solidFill>
            <a:ln w="9525">
              <a:noFill/>
              <a:miter lim="800000"/>
              <a:headEnd/>
              <a:tailEnd/>
            </a:ln>
          </p:spPr>
          <p:txBody>
            <a:bodyPr/>
            <a:lstStyle/>
            <a:p>
              <a:endParaRPr lang="cs-CZ"/>
            </a:p>
          </p:txBody>
        </p:sp>
        <p:sp>
          <p:nvSpPr>
            <p:cNvPr id="4191" name="Line 215"/>
            <p:cNvSpPr>
              <a:spLocks noChangeShapeType="1"/>
            </p:cNvSpPr>
            <p:nvPr/>
          </p:nvSpPr>
          <p:spPr bwMode="auto">
            <a:xfrm>
              <a:off x="5088" y="1489"/>
              <a:ext cx="1" cy="1"/>
            </a:xfrm>
            <a:prstGeom prst="line">
              <a:avLst/>
            </a:prstGeom>
            <a:noFill/>
            <a:ln w="0">
              <a:solidFill>
                <a:srgbClr val="C0C0C0"/>
              </a:solidFill>
              <a:round/>
              <a:headEnd/>
              <a:tailEnd/>
            </a:ln>
          </p:spPr>
          <p:txBody>
            <a:bodyPr/>
            <a:lstStyle/>
            <a:p>
              <a:endParaRPr lang="cs-CZ"/>
            </a:p>
          </p:txBody>
        </p:sp>
        <p:sp>
          <p:nvSpPr>
            <p:cNvPr id="4192" name="Rectangle 216"/>
            <p:cNvSpPr>
              <a:spLocks noChangeArrowheads="1"/>
            </p:cNvSpPr>
            <p:nvPr/>
          </p:nvSpPr>
          <p:spPr bwMode="auto">
            <a:xfrm>
              <a:off x="5088" y="1489"/>
              <a:ext cx="10" cy="10"/>
            </a:xfrm>
            <a:prstGeom prst="rect">
              <a:avLst/>
            </a:prstGeom>
            <a:solidFill>
              <a:srgbClr val="C0C0C0"/>
            </a:solidFill>
            <a:ln w="9525">
              <a:noFill/>
              <a:miter lim="800000"/>
              <a:headEnd/>
              <a:tailEnd/>
            </a:ln>
          </p:spPr>
          <p:txBody>
            <a:bodyPr/>
            <a:lstStyle/>
            <a:p>
              <a:endParaRPr lang="cs-CZ"/>
            </a:p>
          </p:txBody>
        </p:sp>
        <p:sp>
          <p:nvSpPr>
            <p:cNvPr id="4193" name="Line 217"/>
            <p:cNvSpPr>
              <a:spLocks noChangeShapeType="1"/>
            </p:cNvSpPr>
            <p:nvPr/>
          </p:nvSpPr>
          <p:spPr bwMode="auto">
            <a:xfrm>
              <a:off x="5088" y="1657"/>
              <a:ext cx="1" cy="1"/>
            </a:xfrm>
            <a:prstGeom prst="line">
              <a:avLst/>
            </a:prstGeom>
            <a:noFill/>
            <a:ln w="0">
              <a:solidFill>
                <a:srgbClr val="C0C0C0"/>
              </a:solidFill>
              <a:round/>
              <a:headEnd/>
              <a:tailEnd/>
            </a:ln>
          </p:spPr>
          <p:txBody>
            <a:bodyPr/>
            <a:lstStyle/>
            <a:p>
              <a:endParaRPr lang="cs-CZ"/>
            </a:p>
          </p:txBody>
        </p:sp>
        <p:sp>
          <p:nvSpPr>
            <p:cNvPr id="4194" name="Rectangle 218"/>
            <p:cNvSpPr>
              <a:spLocks noChangeArrowheads="1"/>
            </p:cNvSpPr>
            <p:nvPr/>
          </p:nvSpPr>
          <p:spPr bwMode="auto">
            <a:xfrm>
              <a:off x="5088" y="1657"/>
              <a:ext cx="10" cy="10"/>
            </a:xfrm>
            <a:prstGeom prst="rect">
              <a:avLst/>
            </a:prstGeom>
            <a:solidFill>
              <a:srgbClr val="C0C0C0"/>
            </a:solidFill>
            <a:ln w="9525">
              <a:noFill/>
              <a:miter lim="800000"/>
              <a:headEnd/>
              <a:tailEnd/>
            </a:ln>
          </p:spPr>
          <p:txBody>
            <a:bodyPr/>
            <a:lstStyle/>
            <a:p>
              <a:endParaRPr lang="cs-CZ"/>
            </a:p>
          </p:txBody>
        </p:sp>
        <p:sp>
          <p:nvSpPr>
            <p:cNvPr id="4195" name="Line 219"/>
            <p:cNvSpPr>
              <a:spLocks noChangeShapeType="1"/>
            </p:cNvSpPr>
            <p:nvPr/>
          </p:nvSpPr>
          <p:spPr bwMode="auto">
            <a:xfrm>
              <a:off x="5088" y="1826"/>
              <a:ext cx="1" cy="1"/>
            </a:xfrm>
            <a:prstGeom prst="line">
              <a:avLst/>
            </a:prstGeom>
            <a:noFill/>
            <a:ln w="0">
              <a:solidFill>
                <a:srgbClr val="C0C0C0"/>
              </a:solidFill>
              <a:round/>
              <a:headEnd/>
              <a:tailEnd/>
            </a:ln>
          </p:spPr>
          <p:txBody>
            <a:bodyPr/>
            <a:lstStyle/>
            <a:p>
              <a:endParaRPr lang="cs-CZ"/>
            </a:p>
          </p:txBody>
        </p:sp>
        <p:sp>
          <p:nvSpPr>
            <p:cNvPr id="4196" name="Rectangle 220"/>
            <p:cNvSpPr>
              <a:spLocks noChangeArrowheads="1"/>
            </p:cNvSpPr>
            <p:nvPr/>
          </p:nvSpPr>
          <p:spPr bwMode="auto">
            <a:xfrm>
              <a:off x="5088" y="1826"/>
              <a:ext cx="10" cy="9"/>
            </a:xfrm>
            <a:prstGeom prst="rect">
              <a:avLst/>
            </a:prstGeom>
            <a:solidFill>
              <a:srgbClr val="C0C0C0"/>
            </a:solidFill>
            <a:ln w="9525">
              <a:noFill/>
              <a:miter lim="800000"/>
              <a:headEnd/>
              <a:tailEnd/>
            </a:ln>
          </p:spPr>
          <p:txBody>
            <a:bodyPr/>
            <a:lstStyle/>
            <a:p>
              <a:endParaRPr lang="cs-CZ"/>
            </a:p>
          </p:txBody>
        </p:sp>
        <p:sp>
          <p:nvSpPr>
            <p:cNvPr id="4197" name="Line 221"/>
            <p:cNvSpPr>
              <a:spLocks noChangeShapeType="1"/>
            </p:cNvSpPr>
            <p:nvPr/>
          </p:nvSpPr>
          <p:spPr bwMode="auto">
            <a:xfrm>
              <a:off x="5088" y="1994"/>
              <a:ext cx="1" cy="1"/>
            </a:xfrm>
            <a:prstGeom prst="line">
              <a:avLst/>
            </a:prstGeom>
            <a:noFill/>
            <a:ln w="0">
              <a:solidFill>
                <a:srgbClr val="C0C0C0"/>
              </a:solidFill>
              <a:round/>
              <a:headEnd/>
              <a:tailEnd/>
            </a:ln>
          </p:spPr>
          <p:txBody>
            <a:bodyPr/>
            <a:lstStyle/>
            <a:p>
              <a:endParaRPr lang="cs-CZ"/>
            </a:p>
          </p:txBody>
        </p:sp>
        <p:sp>
          <p:nvSpPr>
            <p:cNvPr id="4198" name="Rectangle 222"/>
            <p:cNvSpPr>
              <a:spLocks noChangeArrowheads="1"/>
            </p:cNvSpPr>
            <p:nvPr/>
          </p:nvSpPr>
          <p:spPr bwMode="auto">
            <a:xfrm>
              <a:off x="5088" y="1994"/>
              <a:ext cx="10" cy="10"/>
            </a:xfrm>
            <a:prstGeom prst="rect">
              <a:avLst/>
            </a:prstGeom>
            <a:solidFill>
              <a:srgbClr val="C0C0C0"/>
            </a:solidFill>
            <a:ln w="9525">
              <a:noFill/>
              <a:miter lim="800000"/>
              <a:headEnd/>
              <a:tailEnd/>
            </a:ln>
          </p:spPr>
          <p:txBody>
            <a:bodyPr/>
            <a:lstStyle/>
            <a:p>
              <a:endParaRPr lang="cs-CZ"/>
            </a:p>
          </p:txBody>
        </p:sp>
        <p:sp>
          <p:nvSpPr>
            <p:cNvPr id="4199" name="Line 223"/>
            <p:cNvSpPr>
              <a:spLocks noChangeShapeType="1"/>
            </p:cNvSpPr>
            <p:nvPr/>
          </p:nvSpPr>
          <p:spPr bwMode="auto">
            <a:xfrm>
              <a:off x="5088" y="2162"/>
              <a:ext cx="1" cy="1"/>
            </a:xfrm>
            <a:prstGeom prst="line">
              <a:avLst/>
            </a:prstGeom>
            <a:noFill/>
            <a:ln w="0">
              <a:solidFill>
                <a:srgbClr val="C0C0C0"/>
              </a:solidFill>
              <a:round/>
              <a:headEnd/>
              <a:tailEnd/>
            </a:ln>
          </p:spPr>
          <p:txBody>
            <a:bodyPr/>
            <a:lstStyle/>
            <a:p>
              <a:endParaRPr lang="cs-CZ"/>
            </a:p>
          </p:txBody>
        </p:sp>
        <p:sp>
          <p:nvSpPr>
            <p:cNvPr id="4200" name="Rectangle 224"/>
            <p:cNvSpPr>
              <a:spLocks noChangeArrowheads="1"/>
            </p:cNvSpPr>
            <p:nvPr/>
          </p:nvSpPr>
          <p:spPr bwMode="auto">
            <a:xfrm>
              <a:off x="5088" y="2162"/>
              <a:ext cx="10" cy="10"/>
            </a:xfrm>
            <a:prstGeom prst="rect">
              <a:avLst/>
            </a:prstGeom>
            <a:solidFill>
              <a:srgbClr val="C0C0C0"/>
            </a:solidFill>
            <a:ln w="9525">
              <a:noFill/>
              <a:miter lim="800000"/>
              <a:headEnd/>
              <a:tailEnd/>
            </a:ln>
          </p:spPr>
          <p:txBody>
            <a:bodyPr/>
            <a:lstStyle/>
            <a:p>
              <a:endParaRPr lang="cs-CZ"/>
            </a:p>
          </p:txBody>
        </p:sp>
        <p:sp>
          <p:nvSpPr>
            <p:cNvPr id="4201" name="Line 225"/>
            <p:cNvSpPr>
              <a:spLocks noChangeShapeType="1"/>
            </p:cNvSpPr>
            <p:nvPr/>
          </p:nvSpPr>
          <p:spPr bwMode="auto">
            <a:xfrm>
              <a:off x="5088" y="2331"/>
              <a:ext cx="1" cy="1"/>
            </a:xfrm>
            <a:prstGeom prst="line">
              <a:avLst/>
            </a:prstGeom>
            <a:noFill/>
            <a:ln w="0">
              <a:solidFill>
                <a:srgbClr val="C0C0C0"/>
              </a:solidFill>
              <a:round/>
              <a:headEnd/>
              <a:tailEnd/>
            </a:ln>
          </p:spPr>
          <p:txBody>
            <a:bodyPr/>
            <a:lstStyle/>
            <a:p>
              <a:endParaRPr lang="cs-CZ"/>
            </a:p>
          </p:txBody>
        </p:sp>
        <p:sp>
          <p:nvSpPr>
            <p:cNvPr id="4202" name="Rectangle 226"/>
            <p:cNvSpPr>
              <a:spLocks noChangeArrowheads="1"/>
            </p:cNvSpPr>
            <p:nvPr/>
          </p:nvSpPr>
          <p:spPr bwMode="auto">
            <a:xfrm>
              <a:off x="5088" y="2331"/>
              <a:ext cx="10" cy="10"/>
            </a:xfrm>
            <a:prstGeom prst="rect">
              <a:avLst/>
            </a:prstGeom>
            <a:solidFill>
              <a:srgbClr val="C0C0C0"/>
            </a:solidFill>
            <a:ln w="9525">
              <a:noFill/>
              <a:miter lim="800000"/>
              <a:headEnd/>
              <a:tailEnd/>
            </a:ln>
          </p:spPr>
          <p:txBody>
            <a:bodyPr/>
            <a:lstStyle/>
            <a:p>
              <a:endParaRPr lang="cs-CZ"/>
            </a:p>
          </p:txBody>
        </p:sp>
        <p:sp>
          <p:nvSpPr>
            <p:cNvPr id="4203" name="Line 227"/>
            <p:cNvSpPr>
              <a:spLocks noChangeShapeType="1"/>
            </p:cNvSpPr>
            <p:nvPr/>
          </p:nvSpPr>
          <p:spPr bwMode="auto">
            <a:xfrm>
              <a:off x="5088" y="2499"/>
              <a:ext cx="1" cy="1"/>
            </a:xfrm>
            <a:prstGeom prst="line">
              <a:avLst/>
            </a:prstGeom>
            <a:noFill/>
            <a:ln w="0">
              <a:solidFill>
                <a:srgbClr val="C0C0C0"/>
              </a:solidFill>
              <a:round/>
              <a:headEnd/>
              <a:tailEnd/>
            </a:ln>
          </p:spPr>
          <p:txBody>
            <a:bodyPr/>
            <a:lstStyle/>
            <a:p>
              <a:endParaRPr lang="cs-CZ"/>
            </a:p>
          </p:txBody>
        </p:sp>
        <p:sp>
          <p:nvSpPr>
            <p:cNvPr id="4204" name="Rectangle 228"/>
            <p:cNvSpPr>
              <a:spLocks noChangeArrowheads="1"/>
            </p:cNvSpPr>
            <p:nvPr/>
          </p:nvSpPr>
          <p:spPr bwMode="auto">
            <a:xfrm>
              <a:off x="5088" y="2499"/>
              <a:ext cx="10" cy="10"/>
            </a:xfrm>
            <a:prstGeom prst="rect">
              <a:avLst/>
            </a:prstGeom>
            <a:solidFill>
              <a:srgbClr val="C0C0C0"/>
            </a:solidFill>
            <a:ln w="9525">
              <a:noFill/>
              <a:miter lim="800000"/>
              <a:headEnd/>
              <a:tailEnd/>
            </a:ln>
          </p:spPr>
          <p:txBody>
            <a:bodyPr/>
            <a:lstStyle/>
            <a:p>
              <a:endParaRPr lang="cs-CZ"/>
            </a:p>
          </p:txBody>
        </p:sp>
        <p:sp>
          <p:nvSpPr>
            <p:cNvPr id="4205" name="Line 229"/>
            <p:cNvSpPr>
              <a:spLocks noChangeShapeType="1"/>
            </p:cNvSpPr>
            <p:nvPr/>
          </p:nvSpPr>
          <p:spPr bwMode="auto">
            <a:xfrm>
              <a:off x="5088" y="2667"/>
              <a:ext cx="1" cy="1"/>
            </a:xfrm>
            <a:prstGeom prst="line">
              <a:avLst/>
            </a:prstGeom>
            <a:noFill/>
            <a:ln w="0">
              <a:solidFill>
                <a:srgbClr val="C0C0C0"/>
              </a:solidFill>
              <a:round/>
              <a:headEnd/>
              <a:tailEnd/>
            </a:ln>
          </p:spPr>
          <p:txBody>
            <a:bodyPr/>
            <a:lstStyle/>
            <a:p>
              <a:endParaRPr lang="cs-CZ"/>
            </a:p>
          </p:txBody>
        </p:sp>
        <p:sp>
          <p:nvSpPr>
            <p:cNvPr id="4206" name="Rectangle 230"/>
            <p:cNvSpPr>
              <a:spLocks noChangeArrowheads="1"/>
            </p:cNvSpPr>
            <p:nvPr/>
          </p:nvSpPr>
          <p:spPr bwMode="auto">
            <a:xfrm>
              <a:off x="5088" y="2667"/>
              <a:ext cx="10" cy="10"/>
            </a:xfrm>
            <a:prstGeom prst="rect">
              <a:avLst/>
            </a:prstGeom>
            <a:solidFill>
              <a:srgbClr val="C0C0C0"/>
            </a:solidFill>
            <a:ln w="9525">
              <a:noFill/>
              <a:miter lim="800000"/>
              <a:headEnd/>
              <a:tailEnd/>
            </a:ln>
          </p:spPr>
          <p:txBody>
            <a:bodyPr/>
            <a:lstStyle/>
            <a:p>
              <a:endParaRPr lang="cs-CZ"/>
            </a:p>
          </p:txBody>
        </p:sp>
        <p:sp>
          <p:nvSpPr>
            <p:cNvPr id="4207" name="Line 231"/>
            <p:cNvSpPr>
              <a:spLocks noChangeShapeType="1"/>
            </p:cNvSpPr>
            <p:nvPr/>
          </p:nvSpPr>
          <p:spPr bwMode="auto">
            <a:xfrm>
              <a:off x="5088" y="2836"/>
              <a:ext cx="1" cy="1"/>
            </a:xfrm>
            <a:prstGeom prst="line">
              <a:avLst/>
            </a:prstGeom>
            <a:noFill/>
            <a:ln w="0">
              <a:solidFill>
                <a:srgbClr val="C0C0C0"/>
              </a:solidFill>
              <a:round/>
              <a:headEnd/>
              <a:tailEnd/>
            </a:ln>
          </p:spPr>
          <p:txBody>
            <a:bodyPr/>
            <a:lstStyle/>
            <a:p>
              <a:endParaRPr lang="cs-CZ"/>
            </a:p>
          </p:txBody>
        </p:sp>
        <p:sp>
          <p:nvSpPr>
            <p:cNvPr id="4208" name="Rectangle 232"/>
            <p:cNvSpPr>
              <a:spLocks noChangeArrowheads="1"/>
            </p:cNvSpPr>
            <p:nvPr/>
          </p:nvSpPr>
          <p:spPr bwMode="auto">
            <a:xfrm>
              <a:off x="5088" y="2836"/>
              <a:ext cx="10" cy="10"/>
            </a:xfrm>
            <a:prstGeom prst="rect">
              <a:avLst/>
            </a:prstGeom>
            <a:solidFill>
              <a:srgbClr val="C0C0C0"/>
            </a:solidFill>
            <a:ln w="9525">
              <a:noFill/>
              <a:miter lim="800000"/>
              <a:headEnd/>
              <a:tailEnd/>
            </a:ln>
          </p:spPr>
          <p:txBody>
            <a:bodyPr/>
            <a:lstStyle/>
            <a:p>
              <a:endParaRPr lang="cs-CZ"/>
            </a:p>
          </p:txBody>
        </p:sp>
        <p:sp>
          <p:nvSpPr>
            <p:cNvPr id="4209" name="Line 233"/>
            <p:cNvSpPr>
              <a:spLocks noChangeShapeType="1"/>
            </p:cNvSpPr>
            <p:nvPr/>
          </p:nvSpPr>
          <p:spPr bwMode="auto">
            <a:xfrm>
              <a:off x="5088" y="3004"/>
              <a:ext cx="1" cy="1"/>
            </a:xfrm>
            <a:prstGeom prst="line">
              <a:avLst/>
            </a:prstGeom>
            <a:noFill/>
            <a:ln w="0">
              <a:solidFill>
                <a:srgbClr val="C0C0C0"/>
              </a:solidFill>
              <a:round/>
              <a:headEnd/>
              <a:tailEnd/>
            </a:ln>
          </p:spPr>
          <p:txBody>
            <a:bodyPr/>
            <a:lstStyle/>
            <a:p>
              <a:endParaRPr lang="cs-CZ"/>
            </a:p>
          </p:txBody>
        </p:sp>
        <p:sp>
          <p:nvSpPr>
            <p:cNvPr id="4210" name="Rectangle 234"/>
            <p:cNvSpPr>
              <a:spLocks noChangeArrowheads="1"/>
            </p:cNvSpPr>
            <p:nvPr/>
          </p:nvSpPr>
          <p:spPr bwMode="auto">
            <a:xfrm>
              <a:off x="5088" y="3004"/>
              <a:ext cx="10" cy="10"/>
            </a:xfrm>
            <a:prstGeom prst="rect">
              <a:avLst/>
            </a:prstGeom>
            <a:solidFill>
              <a:srgbClr val="C0C0C0"/>
            </a:solidFill>
            <a:ln w="9525">
              <a:noFill/>
              <a:miter lim="800000"/>
              <a:headEnd/>
              <a:tailEnd/>
            </a:ln>
          </p:spPr>
          <p:txBody>
            <a:bodyPr/>
            <a:lstStyle/>
            <a:p>
              <a:endParaRPr lang="cs-CZ"/>
            </a:p>
          </p:txBody>
        </p:sp>
        <p:sp>
          <p:nvSpPr>
            <p:cNvPr id="4211" name="Line 235"/>
            <p:cNvSpPr>
              <a:spLocks noChangeShapeType="1"/>
            </p:cNvSpPr>
            <p:nvPr/>
          </p:nvSpPr>
          <p:spPr bwMode="auto">
            <a:xfrm>
              <a:off x="5088" y="3173"/>
              <a:ext cx="1" cy="1"/>
            </a:xfrm>
            <a:prstGeom prst="line">
              <a:avLst/>
            </a:prstGeom>
            <a:noFill/>
            <a:ln w="0">
              <a:solidFill>
                <a:srgbClr val="C0C0C0"/>
              </a:solidFill>
              <a:round/>
              <a:headEnd/>
              <a:tailEnd/>
            </a:ln>
          </p:spPr>
          <p:txBody>
            <a:bodyPr/>
            <a:lstStyle/>
            <a:p>
              <a:endParaRPr lang="cs-CZ"/>
            </a:p>
          </p:txBody>
        </p:sp>
        <p:sp>
          <p:nvSpPr>
            <p:cNvPr id="4212" name="Rectangle 236"/>
            <p:cNvSpPr>
              <a:spLocks noChangeArrowheads="1"/>
            </p:cNvSpPr>
            <p:nvPr/>
          </p:nvSpPr>
          <p:spPr bwMode="auto">
            <a:xfrm>
              <a:off x="5088" y="3173"/>
              <a:ext cx="10" cy="9"/>
            </a:xfrm>
            <a:prstGeom prst="rect">
              <a:avLst/>
            </a:prstGeom>
            <a:solidFill>
              <a:srgbClr val="C0C0C0"/>
            </a:solidFill>
            <a:ln w="9525">
              <a:noFill/>
              <a:miter lim="800000"/>
              <a:headEnd/>
              <a:tailEnd/>
            </a:ln>
          </p:spPr>
          <p:txBody>
            <a:bodyPr/>
            <a:lstStyle/>
            <a:p>
              <a:endParaRPr lang="cs-CZ"/>
            </a:p>
          </p:txBody>
        </p:sp>
        <p:sp>
          <p:nvSpPr>
            <p:cNvPr id="4213" name="Line 237"/>
            <p:cNvSpPr>
              <a:spLocks noChangeShapeType="1"/>
            </p:cNvSpPr>
            <p:nvPr/>
          </p:nvSpPr>
          <p:spPr bwMode="auto">
            <a:xfrm>
              <a:off x="5088" y="3341"/>
              <a:ext cx="1" cy="1"/>
            </a:xfrm>
            <a:prstGeom prst="line">
              <a:avLst/>
            </a:prstGeom>
            <a:noFill/>
            <a:ln w="0">
              <a:solidFill>
                <a:srgbClr val="C0C0C0"/>
              </a:solidFill>
              <a:round/>
              <a:headEnd/>
              <a:tailEnd/>
            </a:ln>
          </p:spPr>
          <p:txBody>
            <a:bodyPr/>
            <a:lstStyle/>
            <a:p>
              <a:endParaRPr lang="cs-CZ"/>
            </a:p>
          </p:txBody>
        </p:sp>
        <p:sp>
          <p:nvSpPr>
            <p:cNvPr id="4214" name="Rectangle 238"/>
            <p:cNvSpPr>
              <a:spLocks noChangeArrowheads="1"/>
            </p:cNvSpPr>
            <p:nvPr/>
          </p:nvSpPr>
          <p:spPr bwMode="auto">
            <a:xfrm>
              <a:off x="5088" y="3341"/>
              <a:ext cx="10" cy="10"/>
            </a:xfrm>
            <a:prstGeom prst="rect">
              <a:avLst/>
            </a:prstGeom>
            <a:solidFill>
              <a:srgbClr val="C0C0C0"/>
            </a:solidFill>
            <a:ln w="9525">
              <a:noFill/>
              <a:miter lim="800000"/>
              <a:headEnd/>
              <a:tailEnd/>
            </a:ln>
          </p:spPr>
          <p:txBody>
            <a:bodyPr/>
            <a:lstStyle/>
            <a:p>
              <a:endParaRPr lang="cs-CZ"/>
            </a:p>
          </p:txBody>
        </p:sp>
        <p:sp>
          <p:nvSpPr>
            <p:cNvPr id="4215" name="Line 239"/>
            <p:cNvSpPr>
              <a:spLocks noChangeShapeType="1"/>
            </p:cNvSpPr>
            <p:nvPr/>
          </p:nvSpPr>
          <p:spPr bwMode="auto">
            <a:xfrm>
              <a:off x="5088" y="3509"/>
              <a:ext cx="1" cy="1"/>
            </a:xfrm>
            <a:prstGeom prst="line">
              <a:avLst/>
            </a:prstGeom>
            <a:noFill/>
            <a:ln w="0">
              <a:solidFill>
                <a:srgbClr val="C0C0C0"/>
              </a:solidFill>
              <a:round/>
              <a:headEnd/>
              <a:tailEnd/>
            </a:ln>
          </p:spPr>
          <p:txBody>
            <a:bodyPr/>
            <a:lstStyle/>
            <a:p>
              <a:endParaRPr lang="cs-CZ"/>
            </a:p>
          </p:txBody>
        </p:sp>
        <p:sp>
          <p:nvSpPr>
            <p:cNvPr id="4216" name="Rectangle 240"/>
            <p:cNvSpPr>
              <a:spLocks noChangeArrowheads="1"/>
            </p:cNvSpPr>
            <p:nvPr/>
          </p:nvSpPr>
          <p:spPr bwMode="auto">
            <a:xfrm>
              <a:off x="5088" y="3509"/>
              <a:ext cx="10" cy="10"/>
            </a:xfrm>
            <a:prstGeom prst="rect">
              <a:avLst/>
            </a:prstGeom>
            <a:solidFill>
              <a:srgbClr val="C0C0C0"/>
            </a:solidFill>
            <a:ln w="9525">
              <a:noFill/>
              <a:miter lim="800000"/>
              <a:headEnd/>
              <a:tailEnd/>
            </a:ln>
          </p:spPr>
          <p:txBody>
            <a:bodyPr/>
            <a:lstStyle/>
            <a:p>
              <a:endParaRPr lang="cs-CZ"/>
            </a:p>
          </p:txBody>
        </p:sp>
        <p:sp>
          <p:nvSpPr>
            <p:cNvPr id="4217" name="Line 241"/>
            <p:cNvSpPr>
              <a:spLocks noChangeShapeType="1"/>
            </p:cNvSpPr>
            <p:nvPr/>
          </p:nvSpPr>
          <p:spPr bwMode="auto">
            <a:xfrm>
              <a:off x="5088" y="3678"/>
              <a:ext cx="1" cy="1"/>
            </a:xfrm>
            <a:prstGeom prst="line">
              <a:avLst/>
            </a:prstGeom>
            <a:noFill/>
            <a:ln w="0">
              <a:solidFill>
                <a:srgbClr val="C0C0C0"/>
              </a:solidFill>
              <a:round/>
              <a:headEnd/>
              <a:tailEnd/>
            </a:ln>
          </p:spPr>
          <p:txBody>
            <a:bodyPr/>
            <a:lstStyle/>
            <a:p>
              <a:endParaRPr lang="cs-CZ"/>
            </a:p>
          </p:txBody>
        </p:sp>
        <p:sp>
          <p:nvSpPr>
            <p:cNvPr id="4218" name="Rectangle 242"/>
            <p:cNvSpPr>
              <a:spLocks noChangeArrowheads="1"/>
            </p:cNvSpPr>
            <p:nvPr/>
          </p:nvSpPr>
          <p:spPr bwMode="auto">
            <a:xfrm>
              <a:off x="5088" y="3678"/>
              <a:ext cx="10" cy="10"/>
            </a:xfrm>
            <a:prstGeom prst="rect">
              <a:avLst/>
            </a:prstGeom>
            <a:solidFill>
              <a:srgbClr val="C0C0C0"/>
            </a:solidFill>
            <a:ln w="9525">
              <a:noFill/>
              <a:miter lim="800000"/>
              <a:headEnd/>
              <a:tailEnd/>
            </a:ln>
          </p:spPr>
          <p:txBody>
            <a:bodyPr/>
            <a:lstStyle/>
            <a:p>
              <a:endParaRPr lang="cs-CZ"/>
            </a:p>
          </p:txBody>
        </p:sp>
        <p:sp>
          <p:nvSpPr>
            <p:cNvPr id="4219" name="Line 243"/>
            <p:cNvSpPr>
              <a:spLocks noChangeShapeType="1"/>
            </p:cNvSpPr>
            <p:nvPr/>
          </p:nvSpPr>
          <p:spPr bwMode="auto">
            <a:xfrm>
              <a:off x="5088" y="3846"/>
              <a:ext cx="1" cy="1"/>
            </a:xfrm>
            <a:prstGeom prst="line">
              <a:avLst/>
            </a:prstGeom>
            <a:noFill/>
            <a:ln w="0">
              <a:solidFill>
                <a:srgbClr val="C0C0C0"/>
              </a:solidFill>
              <a:round/>
              <a:headEnd/>
              <a:tailEnd/>
            </a:ln>
          </p:spPr>
          <p:txBody>
            <a:bodyPr/>
            <a:lstStyle/>
            <a:p>
              <a:endParaRPr lang="cs-CZ"/>
            </a:p>
          </p:txBody>
        </p:sp>
        <p:sp>
          <p:nvSpPr>
            <p:cNvPr id="4220" name="Rectangle 244"/>
            <p:cNvSpPr>
              <a:spLocks noChangeArrowheads="1"/>
            </p:cNvSpPr>
            <p:nvPr/>
          </p:nvSpPr>
          <p:spPr bwMode="auto">
            <a:xfrm>
              <a:off x="5088" y="3846"/>
              <a:ext cx="10" cy="10"/>
            </a:xfrm>
            <a:prstGeom prst="rect">
              <a:avLst/>
            </a:prstGeom>
            <a:solidFill>
              <a:srgbClr val="C0C0C0"/>
            </a:solidFill>
            <a:ln w="9525">
              <a:noFill/>
              <a:miter lim="800000"/>
              <a:headEnd/>
              <a:tailEnd/>
            </a:ln>
          </p:spPr>
          <p:txBody>
            <a:bodyPr/>
            <a:lstStyle/>
            <a:p>
              <a:endParaRPr lang="cs-CZ"/>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p>
            <a:r>
              <a:rPr lang="en-US"/>
              <a:t>© Wiley 2010</a:t>
            </a:r>
          </a:p>
        </p:txBody>
      </p:sp>
      <p:sp>
        <p:nvSpPr>
          <p:cNvPr id="5124" name="Slide Number Placeholder 5"/>
          <p:cNvSpPr>
            <a:spLocks noGrp="1"/>
          </p:cNvSpPr>
          <p:nvPr>
            <p:ph type="sldNum" sz="quarter" idx="12"/>
          </p:nvPr>
        </p:nvSpPr>
        <p:spPr>
          <a:noFill/>
        </p:spPr>
        <p:txBody>
          <a:bodyPr/>
          <a:lstStyle/>
          <a:p>
            <a:fld id="{F252E35C-27E1-4157-8CE2-6D7E137C68AE}" type="slidenum">
              <a:rPr lang="en-US"/>
              <a:pPr/>
              <a:t>16</a:t>
            </a:fld>
            <a:endParaRPr lang="en-US"/>
          </a:p>
        </p:txBody>
      </p:sp>
      <p:sp>
        <p:nvSpPr>
          <p:cNvPr id="5125" name="Rectangle 4"/>
          <p:cNvSpPr>
            <a:spLocks noGrp="1" noChangeArrowheads="1"/>
          </p:cNvSpPr>
          <p:nvPr>
            <p:ph type="title"/>
          </p:nvPr>
        </p:nvSpPr>
        <p:spPr/>
        <p:txBody>
          <a:bodyPr/>
          <a:lstStyle/>
          <a:p>
            <a:pPr eaLnBrk="1" hangingPunct="1"/>
            <a:r>
              <a:rPr lang="en-US" smtClean="0"/>
              <a:t>R-Bar Control Chart</a:t>
            </a:r>
          </a:p>
        </p:txBody>
      </p:sp>
      <p:graphicFrame>
        <p:nvGraphicFramePr>
          <p:cNvPr id="5122" name="Object 5"/>
          <p:cNvGraphicFramePr>
            <a:graphicFrameLocks noChangeAspect="1"/>
          </p:cNvGraphicFramePr>
          <p:nvPr>
            <p:ph idx="1"/>
          </p:nvPr>
        </p:nvGraphicFramePr>
        <p:xfrm>
          <a:off x="609600" y="2017713"/>
          <a:ext cx="7859713" cy="4459287"/>
        </p:xfrm>
        <a:graphic>
          <a:graphicData uri="http://schemas.openxmlformats.org/presentationml/2006/ole">
            <p:oleObj spid="_x0000_s5122" name="Photo Editor Photo" r:id="rId3" imgW="10876190" imgH="6582694" progId="MSPhotoEd.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5"/>
          <p:cNvSpPr>
            <a:spLocks noGrp="1"/>
          </p:cNvSpPr>
          <p:nvPr>
            <p:ph type="ftr" sz="quarter" idx="11"/>
          </p:nvPr>
        </p:nvSpPr>
        <p:spPr>
          <a:noFill/>
        </p:spPr>
        <p:txBody>
          <a:bodyPr/>
          <a:lstStyle/>
          <a:p>
            <a:r>
              <a:rPr lang="en-US"/>
              <a:t>© Wiley 2010</a:t>
            </a:r>
          </a:p>
        </p:txBody>
      </p:sp>
      <p:sp>
        <p:nvSpPr>
          <p:cNvPr id="6148" name="Slide Number Placeholder 6"/>
          <p:cNvSpPr>
            <a:spLocks noGrp="1"/>
          </p:cNvSpPr>
          <p:nvPr>
            <p:ph type="sldNum" sz="quarter" idx="12"/>
          </p:nvPr>
        </p:nvSpPr>
        <p:spPr>
          <a:noFill/>
        </p:spPr>
        <p:txBody>
          <a:bodyPr/>
          <a:lstStyle/>
          <a:p>
            <a:fld id="{3AD22AE5-F68A-4238-ACDC-E4DA75E9CB47}" type="slidenum">
              <a:rPr lang="en-US"/>
              <a:pPr/>
              <a:t>17</a:t>
            </a:fld>
            <a:endParaRPr lang="en-US"/>
          </a:p>
        </p:txBody>
      </p:sp>
      <p:sp>
        <p:nvSpPr>
          <p:cNvPr id="6149" name="Rectangle 2"/>
          <p:cNvSpPr>
            <a:spLocks noGrp="1" noChangeArrowheads="1"/>
          </p:cNvSpPr>
          <p:nvPr>
            <p:ph type="title"/>
          </p:nvPr>
        </p:nvSpPr>
        <p:spPr/>
        <p:txBody>
          <a:bodyPr/>
          <a:lstStyle/>
          <a:p>
            <a:pPr eaLnBrk="1" hangingPunct="1"/>
            <a:r>
              <a:rPr lang="en-US" sz="3200" smtClean="0"/>
              <a:t>Second Method for the X-bar Chart Using</a:t>
            </a:r>
            <a:br>
              <a:rPr lang="en-US" sz="3200" smtClean="0"/>
            </a:br>
            <a:r>
              <a:rPr lang="en-US" smtClean="0"/>
              <a:t> </a:t>
            </a:r>
            <a:r>
              <a:rPr lang="en-US" sz="3200" smtClean="0"/>
              <a:t>R-bar and the A</a:t>
            </a:r>
            <a:r>
              <a:rPr lang="en-US" sz="2000" b="1" smtClean="0"/>
              <a:t>2</a:t>
            </a:r>
            <a:r>
              <a:rPr lang="en-US" sz="3200" smtClean="0"/>
              <a:t> Factor</a:t>
            </a:r>
          </a:p>
        </p:txBody>
      </p:sp>
      <p:sp>
        <p:nvSpPr>
          <p:cNvPr id="6150" name="Rectangle 3"/>
          <p:cNvSpPr>
            <a:spLocks noGrp="1" noChangeArrowheads="1"/>
          </p:cNvSpPr>
          <p:nvPr>
            <p:ph type="body" sz="half" idx="1"/>
          </p:nvPr>
        </p:nvSpPr>
        <p:spPr>
          <a:xfrm>
            <a:off x="1182688" y="2017713"/>
            <a:ext cx="7427912" cy="4114800"/>
          </a:xfrm>
        </p:spPr>
        <p:txBody>
          <a:bodyPr/>
          <a:lstStyle/>
          <a:p>
            <a:pPr eaLnBrk="1" hangingPunct="1"/>
            <a:r>
              <a:rPr lang="en-US" sz="2400" b="1" smtClean="0">
                <a:solidFill>
                  <a:schemeClr val="folHlink"/>
                </a:solidFill>
              </a:rPr>
              <a:t>Use this method when sigma for the process distribution is not know</a:t>
            </a:r>
          </a:p>
          <a:p>
            <a:pPr eaLnBrk="1" hangingPunct="1"/>
            <a:r>
              <a:rPr lang="en-US" sz="2400" b="1" smtClean="0">
                <a:solidFill>
                  <a:schemeClr val="folHlink"/>
                </a:solidFill>
              </a:rPr>
              <a:t>Control limits solution:</a:t>
            </a:r>
          </a:p>
          <a:p>
            <a:pPr eaLnBrk="1" hangingPunct="1">
              <a:buFont typeface="Wingdings" pitchFamily="2" charset="2"/>
              <a:buNone/>
            </a:pPr>
            <a:endParaRPr lang="en-US" sz="2400" b="1" smtClean="0">
              <a:solidFill>
                <a:schemeClr val="folHlink"/>
              </a:solidFill>
            </a:endParaRPr>
          </a:p>
          <a:p>
            <a:pPr eaLnBrk="1" hangingPunct="1">
              <a:buFont typeface="Wingdings" pitchFamily="2" charset="2"/>
              <a:buNone/>
            </a:pPr>
            <a:endParaRPr lang="en-US" sz="2800" smtClean="0"/>
          </a:p>
        </p:txBody>
      </p:sp>
      <p:graphicFrame>
        <p:nvGraphicFramePr>
          <p:cNvPr id="6146" name="Object 4"/>
          <p:cNvGraphicFramePr>
            <a:graphicFrameLocks noChangeAspect="1"/>
          </p:cNvGraphicFramePr>
          <p:nvPr>
            <p:ph sz="half" idx="2"/>
          </p:nvPr>
        </p:nvGraphicFramePr>
        <p:xfrm>
          <a:off x="1573213" y="3429000"/>
          <a:ext cx="6588125" cy="2819400"/>
        </p:xfrm>
        <a:graphic>
          <a:graphicData uri="http://schemas.openxmlformats.org/presentationml/2006/ole">
            <p:oleObj spid="_x0000_s6146" name="Equation" r:id="rId3" imgW="2908080" imgH="124452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t>© Wiley 2010</a:t>
            </a:r>
          </a:p>
        </p:txBody>
      </p:sp>
      <p:sp>
        <p:nvSpPr>
          <p:cNvPr id="27651" name="Slide Number Placeholder 5"/>
          <p:cNvSpPr>
            <a:spLocks noGrp="1"/>
          </p:cNvSpPr>
          <p:nvPr>
            <p:ph type="sldNum" sz="quarter" idx="12"/>
          </p:nvPr>
        </p:nvSpPr>
        <p:spPr>
          <a:noFill/>
        </p:spPr>
        <p:txBody>
          <a:bodyPr/>
          <a:lstStyle/>
          <a:p>
            <a:fld id="{1DD3C0D0-B265-457B-BB7E-5C63FC80EB93}" type="slidenum">
              <a:rPr lang="en-US"/>
              <a:pPr/>
              <a:t>18</a:t>
            </a:fld>
            <a:endParaRPr lang="en-US"/>
          </a:p>
        </p:txBody>
      </p:sp>
      <p:sp>
        <p:nvSpPr>
          <p:cNvPr id="27652" name="Rectangle 2"/>
          <p:cNvSpPr>
            <a:spLocks noGrp="1" noChangeArrowheads="1"/>
          </p:cNvSpPr>
          <p:nvPr>
            <p:ph type="title"/>
          </p:nvPr>
        </p:nvSpPr>
        <p:spPr/>
        <p:txBody>
          <a:bodyPr/>
          <a:lstStyle/>
          <a:p>
            <a:pPr eaLnBrk="1" hangingPunct="1"/>
            <a:r>
              <a:rPr lang="en-US" smtClean="0"/>
              <a:t>Control Charts for Attributes –P-Charts &amp; C-Charts</a:t>
            </a:r>
          </a:p>
        </p:txBody>
      </p:sp>
      <p:sp>
        <p:nvSpPr>
          <p:cNvPr id="60419" name="Rectangle 3"/>
          <p:cNvSpPr>
            <a:spLocks noGrp="1" noChangeArrowheads="1"/>
          </p:cNvSpPr>
          <p:nvPr>
            <p:ph type="body" idx="1"/>
          </p:nvPr>
        </p:nvSpPr>
        <p:spPr>
          <a:xfrm>
            <a:off x="762000" y="2017713"/>
            <a:ext cx="8193088" cy="4114800"/>
          </a:xfrm>
        </p:spPr>
        <p:txBody>
          <a:bodyPr/>
          <a:lstStyle/>
          <a:p>
            <a:pPr eaLnBrk="1" hangingPunct="1">
              <a:lnSpc>
                <a:spcPct val="90000"/>
              </a:lnSpc>
              <a:buFont typeface="Wingdings" pitchFamily="2" charset="2"/>
              <a:buNone/>
            </a:pPr>
            <a:r>
              <a:rPr lang="en-US" sz="2400" b="1" smtClean="0">
                <a:solidFill>
                  <a:schemeClr val="folHlink"/>
                </a:solidFill>
              </a:rPr>
              <a:t>Attributes are discrete events: yes/no or pass/fail</a:t>
            </a:r>
          </a:p>
          <a:p>
            <a:pPr lvl="1" eaLnBrk="1" hangingPunct="1">
              <a:lnSpc>
                <a:spcPct val="90000"/>
              </a:lnSpc>
            </a:pPr>
            <a:r>
              <a:rPr lang="en-US" sz="2000" b="1" smtClean="0">
                <a:solidFill>
                  <a:schemeClr val="folHlink"/>
                </a:solidFill>
              </a:rPr>
              <a:t>Use </a:t>
            </a:r>
            <a:r>
              <a:rPr lang="en-US" sz="2000" b="1" u="sng" smtClean="0">
                <a:solidFill>
                  <a:schemeClr val="folHlink"/>
                </a:solidFill>
              </a:rPr>
              <a:t>P-Charts</a:t>
            </a:r>
            <a:r>
              <a:rPr lang="en-US" sz="2000" b="1" smtClean="0">
                <a:solidFill>
                  <a:schemeClr val="folHlink"/>
                </a:solidFill>
              </a:rPr>
              <a:t> for quality characteristics that are discrete and involve </a:t>
            </a:r>
            <a:r>
              <a:rPr lang="en-US" sz="2000" b="1" u="sng" smtClean="0">
                <a:solidFill>
                  <a:schemeClr val="folHlink"/>
                </a:solidFill>
              </a:rPr>
              <a:t>yes/no or good/bad</a:t>
            </a:r>
            <a:r>
              <a:rPr lang="en-US" sz="2000" b="1" smtClean="0">
                <a:solidFill>
                  <a:schemeClr val="folHlink"/>
                </a:solidFill>
              </a:rPr>
              <a:t> decisions</a:t>
            </a:r>
          </a:p>
          <a:p>
            <a:pPr lvl="2" eaLnBrk="1" hangingPunct="1">
              <a:lnSpc>
                <a:spcPct val="90000"/>
              </a:lnSpc>
            </a:pPr>
            <a:r>
              <a:rPr lang="en-US" sz="1800" smtClean="0"/>
              <a:t>Number of leaking caulking tubes in a box of 48</a:t>
            </a:r>
          </a:p>
          <a:p>
            <a:pPr lvl="2" eaLnBrk="1" hangingPunct="1">
              <a:lnSpc>
                <a:spcPct val="90000"/>
              </a:lnSpc>
            </a:pPr>
            <a:r>
              <a:rPr lang="en-US" sz="1800" smtClean="0"/>
              <a:t>Number of broken eggs in a carton</a:t>
            </a:r>
          </a:p>
          <a:p>
            <a:pPr lvl="2" eaLnBrk="1" hangingPunct="1">
              <a:lnSpc>
                <a:spcPct val="90000"/>
              </a:lnSpc>
              <a:buFont typeface="Wingdings" pitchFamily="2" charset="2"/>
              <a:buNone/>
            </a:pPr>
            <a:endParaRPr lang="en-US" sz="1800" smtClean="0"/>
          </a:p>
          <a:p>
            <a:pPr lvl="1" eaLnBrk="1" hangingPunct="1">
              <a:lnSpc>
                <a:spcPct val="90000"/>
              </a:lnSpc>
            </a:pPr>
            <a:r>
              <a:rPr lang="en-US" sz="2000" b="1" smtClean="0">
                <a:solidFill>
                  <a:schemeClr val="folHlink"/>
                </a:solidFill>
              </a:rPr>
              <a:t>Use </a:t>
            </a:r>
            <a:r>
              <a:rPr lang="en-US" sz="2000" b="1" u="sng" smtClean="0">
                <a:solidFill>
                  <a:schemeClr val="folHlink"/>
                </a:solidFill>
              </a:rPr>
              <a:t>C-Charts</a:t>
            </a:r>
            <a:r>
              <a:rPr lang="en-US" sz="2000" b="1" smtClean="0">
                <a:solidFill>
                  <a:schemeClr val="folHlink"/>
                </a:solidFill>
              </a:rPr>
              <a:t> for discrete defects when there can be more than one defect per unit</a:t>
            </a:r>
          </a:p>
          <a:p>
            <a:pPr lvl="2" eaLnBrk="1" hangingPunct="1">
              <a:lnSpc>
                <a:spcPct val="90000"/>
              </a:lnSpc>
            </a:pPr>
            <a:r>
              <a:rPr lang="en-US" sz="1800" smtClean="0"/>
              <a:t>Number of flaws or stains in a carpet sample cut from a production run</a:t>
            </a:r>
          </a:p>
          <a:p>
            <a:pPr lvl="2" eaLnBrk="1" hangingPunct="1">
              <a:lnSpc>
                <a:spcPct val="90000"/>
              </a:lnSpc>
            </a:pPr>
            <a:r>
              <a:rPr lang="en-US" sz="1800" smtClean="0"/>
              <a:t>Number of complaints per customer at a hotel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Effect transition="in" filter="fade">
                                      <p:cBhvr>
                                        <p:cTn id="7" dur="500"/>
                                        <p:tgtEl>
                                          <p:spTgt spid="6041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419">
                                            <p:txEl>
                                              <p:pRg st="3" end="3"/>
                                            </p:txEl>
                                          </p:spTgt>
                                        </p:tgtEl>
                                        <p:attrNameLst>
                                          <p:attrName>style.visibility</p:attrName>
                                        </p:attrNameLst>
                                      </p:cBhvr>
                                      <p:to>
                                        <p:strVal val="visible"/>
                                      </p:to>
                                    </p:set>
                                    <p:animEffect transition="in" filter="fade">
                                      <p:cBhvr>
                                        <p:cTn id="10" dur="500"/>
                                        <p:tgtEl>
                                          <p:spTgt spid="6041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419">
                                            <p:txEl>
                                              <p:pRg st="5" end="5"/>
                                            </p:txEl>
                                          </p:spTgt>
                                        </p:tgtEl>
                                        <p:attrNameLst>
                                          <p:attrName>style.visibility</p:attrName>
                                        </p:attrNameLst>
                                      </p:cBhvr>
                                      <p:to>
                                        <p:strVal val="visible"/>
                                      </p:to>
                                    </p:set>
                                    <p:animEffect transition="in" filter="fade">
                                      <p:cBhvr>
                                        <p:cTn id="15" dur="500"/>
                                        <p:tgtEl>
                                          <p:spTgt spid="60419">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0419">
                                            <p:txEl>
                                              <p:pRg st="6" end="6"/>
                                            </p:txEl>
                                          </p:spTgt>
                                        </p:tgtEl>
                                        <p:attrNameLst>
                                          <p:attrName>style.visibility</p:attrName>
                                        </p:attrNameLst>
                                      </p:cBhvr>
                                      <p:to>
                                        <p:strVal val="visible"/>
                                      </p:to>
                                    </p:set>
                                    <p:animEffect transition="in" filter="fade">
                                      <p:cBhvr>
                                        <p:cTn id="18" dur="500"/>
                                        <p:tgtEl>
                                          <p:spTgt spid="60419">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0419">
                                            <p:txEl>
                                              <p:pRg st="7" end="7"/>
                                            </p:txEl>
                                          </p:spTgt>
                                        </p:tgtEl>
                                        <p:attrNameLst>
                                          <p:attrName>style.visibility</p:attrName>
                                        </p:attrNameLst>
                                      </p:cBhvr>
                                      <p:to>
                                        <p:strVal val="visible"/>
                                      </p:to>
                                    </p:set>
                                    <p:animEffect transition="in" filter="fade">
                                      <p:cBhvr>
                                        <p:cTn id="21" dur="500"/>
                                        <p:tgtEl>
                                          <p:spTgt spid="60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6"/>
          <p:cNvSpPr>
            <a:spLocks noGrp="1"/>
          </p:cNvSpPr>
          <p:nvPr>
            <p:ph type="ftr" sz="quarter" idx="11"/>
          </p:nvPr>
        </p:nvSpPr>
        <p:spPr>
          <a:noFill/>
        </p:spPr>
        <p:txBody>
          <a:bodyPr/>
          <a:lstStyle/>
          <a:p>
            <a:r>
              <a:rPr lang="en-US"/>
              <a:t>© Wiley 2010</a:t>
            </a:r>
          </a:p>
        </p:txBody>
      </p:sp>
      <p:sp>
        <p:nvSpPr>
          <p:cNvPr id="7172" name="Slide Number Placeholder 7"/>
          <p:cNvSpPr>
            <a:spLocks noGrp="1"/>
          </p:cNvSpPr>
          <p:nvPr>
            <p:ph type="sldNum" sz="quarter" idx="12"/>
          </p:nvPr>
        </p:nvSpPr>
        <p:spPr>
          <a:noFill/>
        </p:spPr>
        <p:txBody>
          <a:bodyPr/>
          <a:lstStyle/>
          <a:p>
            <a:fld id="{1F9EEB4A-1978-4DE1-A905-C4F64E466184}" type="slidenum">
              <a:rPr lang="en-US"/>
              <a:pPr/>
              <a:t>19</a:t>
            </a:fld>
            <a:endParaRPr lang="en-US"/>
          </a:p>
        </p:txBody>
      </p:sp>
      <p:sp>
        <p:nvSpPr>
          <p:cNvPr id="7173" name="Rectangle 2"/>
          <p:cNvSpPr>
            <a:spLocks noGrp="1" noChangeArrowheads="1"/>
          </p:cNvSpPr>
          <p:nvPr>
            <p:ph type="title"/>
          </p:nvPr>
        </p:nvSpPr>
        <p:spPr/>
        <p:txBody>
          <a:bodyPr/>
          <a:lstStyle/>
          <a:p>
            <a:pPr eaLnBrk="1" hangingPunct="1"/>
            <a:r>
              <a:rPr lang="en-US" sz="2000" b="1" u="sng" smtClean="0"/>
              <a:t>P-Chart Example:</a:t>
            </a:r>
            <a:r>
              <a:rPr lang="en-US" sz="2000" smtClean="0"/>
              <a:t> A production manager for a tire company has inspected the number of defective tires in five random samples with 20 tires in each sample. The table below shows the number of defective tires in each sample of 20 tires. Calculate the control limits.</a:t>
            </a:r>
          </a:p>
        </p:txBody>
      </p:sp>
      <p:graphicFrame>
        <p:nvGraphicFramePr>
          <p:cNvPr id="78114" name="Group 290"/>
          <p:cNvGraphicFramePr>
            <a:graphicFrameLocks noGrp="1"/>
          </p:cNvGraphicFramePr>
          <p:nvPr>
            <p:ph sz="quarter" idx="1"/>
          </p:nvPr>
        </p:nvGraphicFramePr>
        <p:xfrm>
          <a:off x="152400" y="1981200"/>
          <a:ext cx="4343400" cy="3444240"/>
        </p:xfrm>
        <a:graphic>
          <a:graphicData uri="http://schemas.openxmlformats.org/drawingml/2006/table">
            <a:tbl>
              <a:tblPr/>
              <a:tblGrid>
                <a:gridCol w="898525"/>
                <a:gridCol w="1047750"/>
                <a:gridCol w="1273175"/>
                <a:gridCol w="1123950"/>
              </a:tblGrid>
              <a:tr h="4635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Sample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Number of Defective Tires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Number of Tires in each Sample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Proportion Defective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pitchFamily="34"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16" name="Rectangle 45"/>
          <p:cNvSpPr>
            <a:spLocks noGrp="1" noChangeArrowheads="1"/>
          </p:cNvSpPr>
          <p:nvPr>
            <p:ph type="body" sz="half" idx="3"/>
          </p:nvPr>
        </p:nvSpPr>
        <p:spPr/>
        <p:txBody>
          <a:bodyPr/>
          <a:lstStyle/>
          <a:p>
            <a:pPr eaLnBrk="1" hangingPunct="1">
              <a:buFont typeface="Wingdings" pitchFamily="2" charset="2"/>
              <a:buNone/>
            </a:pPr>
            <a:r>
              <a:rPr lang="en-US" sz="2400" b="1" smtClean="0">
                <a:solidFill>
                  <a:schemeClr val="folHlink"/>
                </a:solidFill>
              </a:rPr>
              <a:t>Solution:</a:t>
            </a:r>
          </a:p>
          <a:p>
            <a:pPr eaLnBrk="1" hangingPunct="1"/>
            <a:endParaRPr lang="en-US" sz="2800" smtClean="0"/>
          </a:p>
        </p:txBody>
      </p:sp>
      <p:graphicFrame>
        <p:nvGraphicFramePr>
          <p:cNvPr id="7170" name="Object 88"/>
          <p:cNvGraphicFramePr>
            <a:graphicFrameLocks noChangeAspect="1"/>
          </p:cNvGraphicFramePr>
          <p:nvPr>
            <p:ph sz="quarter" idx="2"/>
          </p:nvPr>
        </p:nvGraphicFramePr>
        <p:xfrm>
          <a:off x="4648200" y="3101975"/>
          <a:ext cx="4344988" cy="2308225"/>
        </p:xfrm>
        <a:graphic>
          <a:graphicData uri="http://schemas.openxmlformats.org/presentationml/2006/ole">
            <p:oleObj spid="_x0000_s7170" name="Equation" r:id="rId3" imgW="2730240" imgH="142236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a:t>© Wiley 2010</a:t>
            </a:r>
          </a:p>
        </p:txBody>
      </p:sp>
      <p:sp>
        <p:nvSpPr>
          <p:cNvPr id="17411" name="Slide Number Placeholder 5"/>
          <p:cNvSpPr>
            <a:spLocks noGrp="1"/>
          </p:cNvSpPr>
          <p:nvPr>
            <p:ph type="sldNum" sz="quarter" idx="12"/>
          </p:nvPr>
        </p:nvSpPr>
        <p:spPr>
          <a:noFill/>
        </p:spPr>
        <p:txBody>
          <a:bodyPr/>
          <a:lstStyle/>
          <a:p>
            <a:fld id="{ECA51B47-8458-44EE-8F68-C44CA8CD2158}" type="slidenum">
              <a:rPr lang="en-US"/>
              <a:pPr/>
              <a:t>2</a:t>
            </a:fld>
            <a:endParaRPr lang="en-US"/>
          </a:p>
        </p:txBody>
      </p:sp>
      <p:sp>
        <p:nvSpPr>
          <p:cNvPr id="17412" name="Rectangle 2"/>
          <p:cNvSpPr>
            <a:spLocks noGrp="1" noChangeArrowheads="1"/>
          </p:cNvSpPr>
          <p:nvPr>
            <p:ph type="title"/>
          </p:nvPr>
        </p:nvSpPr>
        <p:spPr/>
        <p:txBody>
          <a:bodyPr/>
          <a:lstStyle/>
          <a:p>
            <a:pPr eaLnBrk="1" hangingPunct="1"/>
            <a:r>
              <a:rPr lang="en-US" smtClean="0"/>
              <a:t>Learning Objectives</a:t>
            </a:r>
            <a:endParaRPr lang="en-US" smtClean="0">
              <a:solidFill>
                <a:schemeClr val="hlink"/>
              </a:solidFill>
            </a:endParaRPr>
          </a:p>
        </p:txBody>
      </p:sp>
      <p:sp>
        <p:nvSpPr>
          <p:cNvPr id="10243" name="Rectangle 3"/>
          <p:cNvSpPr>
            <a:spLocks noGrp="1" noChangeArrowheads="1"/>
          </p:cNvSpPr>
          <p:nvPr>
            <p:ph type="body" idx="1"/>
          </p:nvPr>
        </p:nvSpPr>
        <p:spPr/>
        <p:txBody>
          <a:bodyPr/>
          <a:lstStyle/>
          <a:p>
            <a:pPr eaLnBrk="1" hangingPunct="1">
              <a:lnSpc>
                <a:spcPct val="90000"/>
              </a:lnSpc>
            </a:pPr>
            <a:r>
              <a:rPr lang="en-US" smtClean="0"/>
              <a:t>Describe categories of </a:t>
            </a:r>
            <a:r>
              <a:rPr lang="en-US" b="1" smtClean="0"/>
              <a:t>SQC</a:t>
            </a:r>
          </a:p>
          <a:p>
            <a:pPr eaLnBrk="1" hangingPunct="1">
              <a:lnSpc>
                <a:spcPct val="90000"/>
              </a:lnSpc>
            </a:pPr>
            <a:r>
              <a:rPr lang="en-US" smtClean="0"/>
              <a:t>Explain the use of descriptive statistics in measuring quality characteristics</a:t>
            </a:r>
          </a:p>
          <a:p>
            <a:pPr eaLnBrk="1" hangingPunct="1">
              <a:lnSpc>
                <a:spcPct val="90000"/>
              </a:lnSpc>
            </a:pPr>
            <a:r>
              <a:rPr lang="en-US" smtClean="0"/>
              <a:t>Identify and describe causes of variation</a:t>
            </a:r>
          </a:p>
          <a:p>
            <a:pPr eaLnBrk="1" hangingPunct="1">
              <a:lnSpc>
                <a:spcPct val="90000"/>
              </a:lnSpc>
            </a:pPr>
            <a:r>
              <a:rPr lang="en-US" smtClean="0"/>
              <a:t>Describe the use of control charts</a:t>
            </a:r>
          </a:p>
          <a:p>
            <a:pPr eaLnBrk="1" hangingPunct="1">
              <a:lnSpc>
                <a:spcPct val="90000"/>
              </a:lnSpc>
            </a:pPr>
            <a:r>
              <a:rPr lang="en-US" smtClean="0"/>
              <a:t>Identify the differences between x-bar, R-, p-, and c-charts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subTnLst>
                                    <p:animClr clrSpc="rgb" dir="cw">
                                      <p:cBhvr override="childStyle">
                                        <p:cTn dur="1" fill="hold" display="0" masterRel="nextClick" afterEffect="1"/>
                                        <p:tgtEl>
                                          <p:spTgt spid="10243">
                                            <p:txEl>
                                              <p:pRg st="0" end="0"/>
                                            </p:txEl>
                                          </p:spTgt>
                                        </p:tgtEl>
                                        <p:attrNameLst>
                                          <p:attrName>ppt_c</p:attrName>
                                        </p:attrNameLst>
                                      </p:cBhvr>
                                      <p:to>
                                        <a:srgbClr val="969696"/>
                                      </p:to>
                                    </p:animClr>
                                  </p:sub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subTnLst>
                                    <p:animClr clrSpc="rgb" dir="cw">
                                      <p:cBhvr override="childStyle">
                                        <p:cTn dur="1" fill="hold" display="0" masterRel="nextClick" afterEffect="1"/>
                                        <p:tgtEl>
                                          <p:spTgt spid="1024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fade">
                                      <p:cBhvr>
                                        <p:cTn id="15" dur="500"/>
                                        <p:tgtEl>
                                          <p:spTgt spid="10243">
                                            <p:txEl>
                                              <p:pRg st="2" end="2"/>
                                            </p:txEl>
                                          </p:spTgt>
                                        </p:tgtEl>
                                      </p:cBhvr>
                                    </p:animEffect>
                                  </p:childTnLst>
                                  <p:subTnLst>
                                    <p:animClr clrSpc="rgb" dir="cw">
                                      <p:cBhvr override="childStyle">
                                        <p:cTn dur="1" fill="hold" display="0" masterRel="nextClick" afterEffect="1"/>
                                        <p:tgtEl>
                                          <p:spTgt spid="10243">
                                            <p:txEl>
                                              <p:pRg st="2" end="2"/>
                                            </p:txEl>
                                          </p:spTgt>
                                        </p:tgtEl>
                                        <p:attrNameLst>
                                          <p:attrName>ppt_c</p:attrName>
                                        </p:attrNameLst>
                                      </p:cBhvr>
                                      <p:to>
                                        <a:srgbClr val="969696"/>
                                      </p:to>
                                    </p:animClr>
                                  </p:subTnLst>
                                </p:cTn>
                              </p:par>
                              <p:par>
                                <p:cTn id="16" presetID="10" presetClass="entr" presetSubtype="0" fill="hold" nodeType="with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fade">
                                      <p:cBhvr>
                                        <p:cTn id="18" dur="500"/>
                                        <p:tgtEl>
                                          <p:spTgt spid="10243">
                                            <p:txEl>
                                              <p:pRg st="3" end="3"/>
                                            </p:txEl>
                                          </p:spTgt>
                                        </p:tgtEl>
                                      </p:cBhvr>
                                    </p:animEffect>
                                  </p:childTnLst>
                                  <p:subTnLst>
                                    <p:animClr clrSpc="rgb" dir="cw">
                                      <p:cBhvr override="childStyle">
                                        <p:cTn dur="1" fill="hold" display="0" masterRel="nextClick" afterEffect="1"/>
                                        <p:tgtEl>
                                          <p:spTgt spid="10243">
                                            <p:txEl>
                                              <p:pRg st="3" end="3"/>
                                            </p:txEl>
                                          </p:spTgt>
                                        </p:tgtEl>
                                        <p:attrNameLst>
                                          <p:attrName>ppt_c</p:attrName>
                                        </p:attrNameLst>
                                      </p:cBhvr>
                                      <p:to>
                                        <a:srgbClr val="969696"/>
                                      </p:to>
                                    </p:animClr>
                                  </p:subTnLst>
                                </p:cTn>
                              </p:par>
                              <p:par>
                                <p:cTn id="19" presetID="10" presetClass="entr" presetSubtype="0" fill="hold"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500"/>
                                        <p:tgtEl>
                                          <p:spTgt spid="10243">
                                            <p:txEl>
                                              <p:pRg st="4" end="4"/>
                                            </p:txEl>
                                          </p:spTgt>
                                        </p:tgtEl>
                                      </p:cBhvr>
                                    </p:animEffect>
                                  </p:childTnLst>
                                  <p:subTnLst>
                                    <p:animClr clrSpc="rgb" dir="cw">
                                      <p:cBhvr override="childStyle">
                                        <p:cTn dur="1" fill="hold" display="0" masterRel="nextClick" afterEffect="1"/>
                                        <p:tgtEl>
                                          <p:spTgt spid="10243">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 Wiley 2010</a:t>
            </a:r>
          </a:p>
        </p:txBody>
      </p:sp>
      <p:sp>
        <p:nvSpPr>
          <p:cNvPr id="28675" name="Slide Number Placeholder 5"/>
          <p:cNvSpPr>
            <a:spLocks noGrp="1"/>
          </p:cNvSpPr>
          <p:nvPr>
            <p:ph type="sldNum" sz="quarter" idx="12"/>
          </p:nvPr>
        </p:nvSpPr>
        <p:spPr>
          <a:noFill/>
        </p:spPr>
        <p:txBody>
          <a:bodyPr/>
          <a:lstStyle/>
          <a:p>
            <a:fld id="{411EE06F-884E-4B65-92B2-F2A790AF74AC}" type="slidenum">
              <a:rPr lang="en-US"/>
              <a:pPr/>
              <a:t>20</a:t>
            </a:fld>
            <a:endParaRPr lang="en-US"/>
          </a:p>
        </p:txBody>
      </p:sp>
      <p:sp>
        <p:nvSpPr>
          <p:cNvPr id="28676" name="Rectangle 4"/>
          <p:cNvSpPr>
            <a:spLocks noGrp="1" noChangeArrowheads="1"/>
          </p:cNvSpPr>
          <p:nvPr>
            <p:ph type="title"/>
          </p:nvPr>
        </p:nvSpPr>
        <p:spPr/>
        <p:txBody>
          <a:bodyPr/>
          <a:lstStyle/>
          <a:p>
            <a:pPr eaLnBrk="1" hangingPunct="1"/>
            <a:r>
              <a:rPr lang="en-US" smtClean="0"/>
              <a:t>P- Control Chart</a:t>
            </a:r>
          </a:p>
        </p:txBody>
      </p:sp>
      <p:pic>
        <p:nvPicPr>
          <p:cNvPr id="28677" name="Picture 6" descr="w0143-n"/>
          <p:cNvPicPr>
            <a:picLocks noChangeAspect="1" noChangeArrowheads="1"/>
          </p:cNvPicPr>
          <p:nvPr>
            <p:ph idx="1"/>
          </p:nvPr>
        </p:nvPicPr>
        <p:blipFill>
          <a:blip r:embed="rId2" cstate="print"/>
          <a:srcRect/>
          <a:stretch>
            <a:fillRect/>
          </a:stretch>
        </p:blipFill>
        <p:spPr>
          <a:xfrm>
            <a:off x="762000" y="2209800"/>
            <a:ext cx="7696200" cy="42672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6"/>
          <p:cNvSpPr>
            <a:spLocks noGrp="1"/>
          </p:cNvSpPr>
          <p:nvPr>
            <p:ph type="ftr" sz="quarter" idx="11"/>
          </p:nvPr>
        </p:nvSpPr>
        <p:spPr>
          <a:noFill/>
        </p:spPr>
        <p:txBody>
          <a:bodyPr/>
          <a:lstStyle/>
          <a:p>
            <a:r>
              <a:rPr lang="en-US"/>
              <a:t>© Wiley 2010</a:t>
            </a:r>
          </a:p>
        </p:txBody>
      </p:sp>
      <p:sp>
        <p:nvSpPr>
          <p:cNvPr id="8196" name="Slide Number Placeholder 7"/>
          <p:cNvSpPr>
            <a:spLocks noGrp="1"/>
          </p:cNvSpPr>
          <p:nvPr>
            <p:ph type="sldNum" sz="quarter" idx="12"/>
          </p:nvPr>
        </p:nvSpPr>
        <p:spPr>
          <a:noFill/>
        </p:spPr>
        <p:txBody>
          <a:bodyPr/>
          <a:lstStyle/>
          <a:p>
            <a:fld id="{1F52844C-677A-4102-8210-F57DFEE277BD}" type="slidenum">
              <a:rPr lang="en-US"/>
              <a:pPr/>
              <a:t>21</a:t>
            </a:fld>
            <a:endParaRPr lang="en-US"/>
          </a:p>
        </p:txBody>
      </p:sp>
      <p:sp>
        <p:nvSpPr>
          <p:cNvPr id="8197" name="Rectangle 2"/>
          <p:cNvSpPr>
            <a:spLocks noGrp="1" noChangeArrowheads="1"/>
          </p:cNvSpPr>
          <p:nvPr>
            <p:ph type="title"/>
          </p:nvPr>
        </p:nvSpPr>
        <p:spPr/>
        <p:txBody>
          <a:bodyPr/>
          <a:lstStyle/>
          <a:p>
            <a:pPr eaLnBrk="1" hangingPunct="1"/>
            <a:r>
              <a:rPr lang="en-US" sz="2400" b="1" u="sng" smtClean="0"/>
              <a:t>C-Chart Example</a:t>
            </a:r>
            <a:r>
              <a:rPr lang="en-US" sz="2400" smtClean="0"/>
              <a:t>: The number of weekly </a:t>
            </a:r>
            <a:r>
              <a:rPr lang="en-US" sz="2400" b="1" smtClean="0"/>
              <a:t>customer complaints</a:t>
            </a:r>
            <a:r>
              <a:rPr lang="en-US" sz="2400" smtClean="0"/>
              <a:t> are monitored in a large hotel using a </a:t>
            </a:r>
            <a:br>
              <a:rPr lang="en-US" sz="2400" smtClean="0"/>
            </a:br>
            <a:r>
              <a:rPr lang="en-US" sz="2400" smtClean="0"/>
              <a:t>c-chart. Develop </a:t>
            </a:r>
            <a:r>
              <a:rPr lang="en-US" sz="2400" b="1" smtClean="0"/>
              <a:t>three sigma control limits</a:t>
            </a:r>
            <a:r>
              <a:rPr lang="en-US" sz="2400" smtClean="0"/>
              <a:t> using the data table below.</a:t>
            </a:r>
          </a:p>
        </p:txBody>
      </p:sp>
      <p:graphicFrame>
        <p:nvGraphicFramePr>
          <p:cNvPr id="83031" name="Group 87"/>
          <p:cNvGraphicFramePr>
            <a:graphicFrameLocks noGrp="1"/>
          </p:cNvGraphicFramePr>
          <p:nvPr>
            <p:ph sz="quarter" idx="1"/>
          </p:nvPr>
        </p:nvGraphicFramePr>
        <p:xfrm>
          <a:off x="609600" y="2017713"/>
          <a:ext cx="2819400" cy="4724400"/>
        </p:xfrm>
        <a:graphic>
          <a:graphicData uri="http://schemas.openxmlformats.org/drawingml/2006/table">
            <a:tbl>
              <a:tblPr/>
              <a:tblGrid>
                <a:gridCol w="990600"/>
                <a:gridCol w="1828800"/>
              </a:tblGrid>
              <a:tr h="2936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Week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Number of Complaints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39" name="Rectangle 49"/>
          <p:cNvSpPr>
            <a:spLocks noGrp="1" noChangeArrowheads="1"/>
          </p:cNvSpPr>
          <p:nvPr>
            <p:ph type="body" sz="half" idx="3"/>
          </p:nvPr>
        </p:nvSpPr>
        <p:spPr>
          <a:xfrm>
            <a:off x="4495800" y="2017713"/>
            <a:ext cx="4459288" cy="4114800"/>
          </a:xfrm>
        </p:spPr>
        <p:txBody>
          <a:bodyPr/>
          <a:lstStyle/>
          <a:p>
            <a:pPr eaLnBrk="1" hangingPunct="1">
              <a:buFont typeface="Wingdings" pitchFamily="2" charset="2"/>
              <a:buNone/>
            </a:pPr>
            <a:r>
              <a:rPr lang="en-US" sz="2400" b="1" smtClean="0">
                <a:solidFill>
                  <a:schemeClr val="folHlink"/>
                </a:solidFill>
              </a:rPr>
              <a:t>Solution:</a:t>
            </a:r>
          </a:p>
          <a:p>
            <a:pPr eaLnBrk="1" hangingPunct="1"/>
            <a:endParaRPr lang="en-US" sz="2400" b="1" smtClean="0">
              <a:solidFill>
                <a:schemeClr val="folHlink"/>
              </a:solidFill>
            </a:endParaRPr>
          </a:p>
        </p:txBody>
      </p:sp>
      <p:graphicFrame>
        <p:nvGraphicFramePr>
          <p:cNvPr id="8194" name="Object 82"/>
          <p:cNvGraphicFramePr>
            <a:graphicFrameLocks noChangeAspect="1"/>
          </p:cNvGraphicFramePr>
          <p:nvPr>
            <p:ph sz="quarter" idx="2"/>
          </p:nvPr>
        </p:nvGraphicFramePr>
        <p:xfrm>
          <a:off x="3733800" y="3125788"/>
          <a:ext cx="5181600" cy="1933575"/>
        </p:xfrm>
        <a:graphic>
          <a:graphicData uri="http://schemas.openxmlformats.org/presentationml/2006/ole">
            <p:oleObj spid="_x0000_s8194" name="Equation" r:id="rId3" imgW="2654280" imgH="99036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p:spPr>
        <p:txBody>
          <a:bodyPr/>
          <a:lstStyle/>
          <a:p>
            <a:r>
              <a:rPr lang="en-US"/>
              <a:t>© Wiley 2010</a:t>
            </a:r>
          </a:p>
        </p:txBody>
      </p:sp>
      <p:sp>
        <p:nvSpPr>
          <p:cNvPr id="9220" name="Slide Number Placeholder 5"/>
          <p:cNvSpPr>
            <a:spLocks noGrp="1"/>
          </p:cNvSpPr>
          <p:nvPr>
            <p:ph type="sldNum" sz="quarter" idx="12"/>
          </p:nvPr>
        </p:nvSpPr>
        <p:spPr>
          <a:noFill/>
        </p:spPr>
        <p:txBody>
          <a:bodyPr/>
          <a:lstStyle/>
          <a:p>
            <a:fld id="{2D250A1B-F366-4DAC-8540-4D15CCE18369}" type="slidenum">
              <a:rPr lang="en-US"/>
              <a:pPr/>
              <a:t>22</a:t>
            </a:fld>
            <a:endParaRPr lang="en-US"/>
          </a:p>
        </p:txBody>
      </p:sp>
      <p:sp>
        <p:nvSpPr>
          <p:cNvPr id="9221" name="Rectangle 2"/>
          <p:cNvSpPr>
            <a:spLocks noGrp="1" noChangeArrowheads="1"/>
          </p:cNvSpPr>
          <p:nvPr>
            <p:ph type="title"/>
          </p:nvPr>
        </p:nvSpPr>
        <p:spPr/>
        <p:txBody>
          <a:bodyPr/>
          <a:lstStyle/>
          <a:p>
            <a:pPr eaLnBrk="1" hangingPunct="1"/>
            <a:r>
              <a:rPr lang="en-US" smtClean="0"/>
              <a:t>C- Control Chart</a:t>
            </a:r>
          </a:p>
        </p:txBody>
      </p:sp>
      <p:graphicFrame>
        <p:nvGraphicFramePr>
          <p:cNvPr id="9218" name="Object 6"/>
          <p:cNvGraphicFramePr>
            <a:graphicFrameLocks noChangeAspect="1"/>
          </p:cNvGraphicFramePr>
          <p:nvPr>
            <p:ph idx="1"/>
          </p:nvPr>
        </p:nvGraphicFramePr>
        <p:xfrm>
          <a:off x="762000" y="2017713"/>
          <a:ext cx="7696200" cy="4306887"/>
        </p:xfrm>
        <a:graphic>
          <a:graphicData uri="http://schemas.openxmlformats.org/presentationml/2006/ole">
            <p:oleObj spid="_x0000_s9218" name="Photo Editor Photo" r:id="rId3" imgW="5420482" imgH="3561905" progId="MSPhotoEd.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Footer Placeholder 6"/>
          <p:cNvSpPr>
            <a:spLocks noGrp="1"/>
          </p:cNvSpPr>
          <p:nvPr>
            <p:ph type="ftr" sz="quarter" idx="11"/>
          </p:nvPr>
        </p:nvSpPr>
        <p:spPr>
          <a:noFill/>
        </p:spPr>
        <p:txBody>
          <a:bodyPr/>
          <a:lstStyle/>
          <a:p>
            <a:r>
              <a:rPr lang="en-US"/>
              <a:t>© Wiley 2010</a:t>
            </a:r>
          </a:p>
        </p:txBody>
      </p:sp>
      <p:sp>
        <p:nvSpPr>
          <p:cNvPr id="10245" name="Slide Number Placeholder 7"/>
          <p:cNvSpPr>
            <a:spLocks noGrp="1"/>
          </p:cNvSpPr>
          <p:nvPr>
            <p:ph type="sldNum" sz="quarter" idx="12"/>
          </p:nvPr>
        </p:nvSpPr>
        <p:spPr>
          <a:noFill/>
        </p:spPr>
        <p:txBody>
          <a:bodyPr/>
          <a:lstStyle/>
          <a:p>
            <a:fld id="{EA99B6EA-436F-40ED-89A7-A9EECA2F0157}" type="slidenum">
              <a:rPr lang="en-US"/>
              <a:pPr/>
              <a:t>23</a:t>
            </a:fld>
            <a:endParaRPr lang="en-US"/>
          </a:p>
        </p:txBody>
      </p:sp>
      <p:sp>
        <p:nvSpPr>
          <p:cNvPr id="10246" name="Rectangle 2"/>
          <p:cNvSpPr>
            <a:spLocks noGrp="1" noChangeArrowheads="1"/>
          </p:cNvSpPr>
          <p:nvPr>
            <p:ph type="title"/>
          </p:nvPr>
        </p:nvSpPr>
        <p:spPr/>
        <p:txBody>
          <a:bodyPr/>
          <a:lstStyle/>
          <a:p>
            <a:pPr eaLnBrk="1" hangingPunct="1"/>
            <a:r>
              <a:rPr lang="en-US" smtClean="0"/>
              <a:t>Process Capability</a:t>
            </a:r>
            <a:endParaRPr lang="en-US" sz="3200" smtClean="0"/>
          </a:p>
        </p:txBody>
      </p:sp>
      <p:sp>
        <p:nvSpPr>
          <p:cNvPr id="88067" name="Rectangle 3"/>
          <p:cNvSpPr>
            <a:spLocks noGrp="1" noChangeArrowheads="1"/>
          </p:cNvSpPr>
          <p:nvPr>
            <p:ph type="body" sz="half" idx="1"/>
          </p:nvPr>
        </p:nvSpPr>
        <p:spPr>
          <a:xfrm>
            <a:off x="381000" y="2017713"/>
            <a:ext cx="8763000" cy="4114800"/>
          </a:xfrm>
        </p:spPr>
        <p:txBody>
          <a:bodyPr/>
          <a:lstStyle/>
          <a:p>
            <a:pPr eaLnBrk="1" hangingPunct="1">
              <a:lnSpc>
                <a:spcPct val="110000"/>
              </a:lnSpc>
              <a:buFont typeface="Wingdings" pitchFamily="2" charset="2"/>
              <a:buNone/>
            </a:pPr>
            <a:r>
              <a:rPr lang="en-US" sz="2000" b="1" u="sng" smtClean="0">
                <a:solidFill>
                  <a:schemeClr val="folHlink"/>
                </a:solidFill>
              </a:rPr>
              <a:t>Product Specifications</a:t>
            </a:r>
          </a:p>
          <a:p>
            <a:pPr lvl="1" eaLnBrk="1" hangingPunct="1">
              <a:lnSpc>
                <a:spcPct val="110000"/>
              </a:lnSpc>
            </a:pPr>
            <a:r>
              <a:rPr lang="en-US" sz="1800" smtClean="0"/>
              <a:t>Preset product or service dimensions, tolerances: bottle fill might be 16 oz. ±.2 oz. (15.8oz.-16.2oz.)</a:t>
            </a:r>
          </a:p>
          <a:p>
            <a:pPr lvl="1" eaLnBrk="1" hangingPunct="1">
              <a:lnSpc>
                <a:spcPct val="110000"/>
              </a:lnSpc>
            </a:pPr>
            <a:r>
              <a:rPr lang="en-US" sz="1800" smtClean="0"/>
              <a:t>Based on how product is to be used or what the customer expects</a:t>
            </a:r>
          </a:p>
          <a:p>
            <a:pPr eaLnBrk="1" hangingPunct="1">
              <a:lnSpc>
                <a:spcPct val="110000"/>
              </a:lnSpc>
              <a:buFont typeface="Wingdings" pitchFamily="2" charset="2"/>
              <a:buNone/>
            </a:pPr>
            <a:r>
              <a:rPr lang="en-US" sz="2000" b="1" u="sng" smtClean="0">
                <a:solidFill>
                  <a:schemeClr val="folHlink"/>
                </a:solidFill>
              </a:rPr>
              <a:t>Process Capability </a:t>
            </a:r>
            <a:r>
              <a:rPr lang="en-US" sz="2000" u="sng" smtClean="0">
                <a:solidFill>
                  <a:schemeClr val="folHlink"/>
                </a:solidFill>
              </a:rPr>
              <a:t>– </a:t>
            </a:r>
            <a:r>
              <a:rPr lang="en-US" sz="2000" b="1" u="sng" smtClean="0">
                <a:solidFill>
                  <a:schemeClr val="folHlink"/>
                </a:solidFill>
              </a:rPr>
              <a:t>Cp and Cpk</a:t>
            </a:r>
          </a:p>
          <a:p>
            <a:pPr lvl="1" eaLnBrk="1" hangingPunct="1">
              <a:lnSpc>
                <a:spcPct val="110000"/>
              </a:lnSpc>
            </a:pPr>
            <a:r>
              <a:rPr lang="en-US" sz="1800" smtClean="0"/>
              <a:t>Assessing capability involves evaluating process variability relative to preset product or service specifications</a:t>
            </a:r>
          </a:p>
          <a:p>
            <a:pPr lvl="1" eaLnBrk="1" hangingPunct="1">
              <a:lnSpc>
                <a:spcPct val="110000"/>
              </a:lnSpc>
            </a:pPr>
            <a:r>
              <a:rPr lang="en-US" sz="1800" b="1" smtClean="0">
                <a:solidFill>
                  <a:schemeClr val="folHlink"/>
                </a:solidFill>
              </a:rPr>
              <a:t>C</a:t>
            </a:r>
            <a:r>
              <a:rPr lang="en-US" sz="1600" b="1" smtClean="0">
                <a:solidFill>
                  <a:schemeClr val="folHlink"/>
                </a:solidFill>
              </a:rPr>
              <a:t>p</a:t>
            </a:r>
            <a:r>
              <a:rPr lang="en-US" sz="1800" smtClean="0"/>
              <a:t> assumes that the process is centered in the specification range</a:t>
            </a:r>
          </a:p>
          <a:p>
            <a:pPr lvl="1" eaLnBrk="1" hangingPunct="1">
              <a:lnSpc>
                <a:spcPct val="110000"/>
              </a:lnSpc>
              <a:buFont typeface="Wingdings" pitchFamily="2" charset="2"/>
              <a:buNone/>
            </a:pPr>
            <a:endParaRPr lang="en-US" sz="1800" smtClean="0"/>
          </a:p>
          <a:p>
            <a:pPr lvl="1" eaLnBrk="1" hangingPunct="1">
              <a:lnSpc>
                <a:spcPct val="110000"/>
              </a:lnSpc>
            </a:pPr>
            <a:endParaRPr lang="en-US" sz="2000" smtClean="0"/>
          </a:p>
          <a:p>
            <a:pPr lvl="1" eaLnBrk="1" hangingPunct="1">
              <a:lnSpc>
                <a:spcPct val="110000"/>
              </a:lnSpc>
            </a:pPr>
            <a:r>
              <a:rPr lang="en-US" sz="2000" b="1" smtClean="0">
                <a:solidFill>
                  <a:schemeClr val="folHlink"/>
                </a:solidFill>
              </a:rPr>
              <a:t>C</a:t>
            </a:r>
            <a:r>
              <a:rPr lang="en-US" sz="1600" b="1" smtClean="0">
                <a:solidFill>
                  <a:schemeClr val="folHlink"/>
                </a:solidFill>
              </a:rPr>
              <a:t>pk</a:t>
            </a:r>
            <a:r>
              <a:rPr lang="en-US" sz="2000" b="1" smtClean="0">
                <a:solidFill>
                  <a:schemeClr val="folHlink"/>
                </a:solidFill>
              </a:rPr>
              <a:t> </a:t>
            </a:r>
            <a:r>
              <a:rPr lang="en-US" sz="2000" smtClean="0"/>
              <a:t>helps to address a possible lack of centering of the process</a:t>
            </a:r>
          </a:p>
          <a:p>
            <a:pPr lvl="1" eaLnBrk="1" hangingPunct="1">
              <a:lnSpc>
                <a:spcPct val="110000"/>
              </a:lnSpc>
            </a:pPr>
            <a:endParaRPr lang="en-US" sz="2000" smtClean="0"/>
          </a:p>
          <a:p>
            <a:pPr lvl="1" eaLnBrk="1" hangingPunct="1"/>
            <a:endParaRPr lang="en-US" sz="2000" smtClean="0"/>
          </a:p>
          <a:p>
            <a:pPr lvl="1" eaLnBrk="1" hangingPunct="1"/>
            <a:endParaRPr lang="en-US" sz="2400" smtClean="0"/>
          </a:p>
          <a:p>
            <a:pPr eaLnBrk="1" hangingPunct="1"/>
            <a:endParaRPr lang="en-US" sz="2800" smtClean="0"/>
          </a:p>
        </p:txBody>
      </p:sp>
      <p:graphicFrame>
        <p:nvGraphicFramePr>
          <p:cNvPr id="10242" name="Object 4"/>
          <p:cNvGraphicFramePr>
            <a:graphicFrameLocks noChangeAspect="1"/>
          </p:cNvGraphicFramePr>
          <p:nvPr>
            <p:ph sz="quarter" idx="2"/>
          </p:nvPr>
        </p:nvGraphicFramePr>
        <p:xfrm>
          <a:off x="1600200" y="4897438"/>
          <a:ext cx="5334000" cy="871537"/>
        </p:xfrm>
        <a:graphic>
          <a:graphicData uri="http://schemas.openxmlformats.org/presentationml/2006/ole">
            <p:oleObj spid="_x0000_s10242" name="Equation" r:id="rId3" imgW="2565360" imgH="419040" progId="Equation.3">
              <p:embed/>
            </p:oleObj>
          </a:graphicData>
        </a:graphic>
      </p:graphicFrame>
      <p:graphicFrame>
        <p:nvGraphicFramePr>
          <p:cNvPr id="10243" name="Object 6"/>
          <p:cNvGraphicFramePr>
            <a:graphicFrameLocks noChangeAspect="1"/>
          </p:cNvGraphicFramePr>
          <p:nvPr>
            <p:ph sz="quarter" idx="3"/>
          </p:nvPr>
        </p:nvGraphicFramePr>
        <p:xfrm>
          <a:off x="2143125" y="6019800"/>
          <a:ext cx="4017963" cy="838200"/>
        </p:xfrm>
        <a:graphic>
          <a:graphicData uri="http://schemas.openxmlformats.org/presentationml/2006/ole">
            <p:oleObj spid="_x0000_s10243" name="Equation" r:id="rId4" imgW="207000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fade">
                                      <p:cBhvr>
                                        <p:cTn id="10" dur="500"/>
                                        <p:tgtEl>
                                          <p:spTgt spid="880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fade">
                                      <p:cBhvr>
                                        <p:cTn id="13" dur="500"/>
                                        <p:tgtEl>
                                          <p:spTgt spid="880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8067">
                                            <p:txEl>
                                              <p:pRg st="3" end="3"/>
                                            </p:txEl>
                                          </p:spTgt>
                                        </p:tgtEl>
                                        <p:attrNameLst>
                                          <p:attrName>style.visibility</p:attrName>
                                        </p:attrNameLst>
                                      </p:cBhvr>
                                      <p:to>
                                        <p:strVal val="visible"/>
                                      </p:to>
                                    </p:set>
                                    <p:animEffect transition="in" filter="fade">
                                      <p:cBhvr>
                                        <p:cTn id="18" dur="500"/>
                                        <p:tgtEl>
                                          <p:spTgt spid="8806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8067">
                                            <p:txEl>
                                              <p:pRg st="4" end="4"/>
                                            </p:txEl>
                                          </p:spTgt>
                                        </p:tgtEl>
                                        <p:attrNameLst>
                                          <p:attrName>style.visibility</p:attrName>
                                        </p:attrNameLst>
                                      </p:cBhvr>
                                      <p:to>
                                        <p:strVal val="visible"/>
                                      </p:to>
                                    </p:set>
                                    <p:animEffect transition="in" filter="fade">
                                      <p:cBhvr>
                                        <p:cTn id="21" dur="500"/>
                                        <p:tgtEl>
                                          <p:spTgt spid="8806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8067">
                                            <p:txEl>
                                              <p:pRg st="5" end="5"/>
                                            </p:txEl>
                                          </p:spTgt>
                                        </p:tgtEl>
                                        <p:attrNameLst>
                                          <p:attrName>style.visibility</p:attrName>
                                        </p:attrNameLst>
                                      </p:cBhvr>
                                      <p:to>
                                        <p:strVal val="visible"/>
                                      </p:to>
                                    </p:set>
                                    <p:animEffect transition="in" filter="fade">
                                      <p:cBhvr>
                                        <p:cTn id="24" dur="500"/>
                                        <p:tgtEl>
                                          <p:spTgt spid="8806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8067">
                                            <p:txEl>
                                              <p:pRg st="8" end="8"/>
                                            </p:txEl>
                                          </p:spTgt>
                                        </p:tgtEl>
                                        <p:attrNameLst>
                                          <p:attrName>style.visibility</p:attrName>
                                        </p:attrNameLst>
                                      </p:cBhvr>
                                      <p:to>
                                        <p:strVal val="visible"/>
                                      </p:to>
                                    </p:set>
                                    <p:animEffect transition="in" filter="fade">
                                      <p:cBhvr>
                                        <p:cTn id="27" dur="500"/>
                                        <p:tgtEl>
                                          <p:spTgt spid="880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5"/>
          <p:cNvSpPr>
            <a:spLocks noGrp="1"/>
          </p:cNvSpPr>
          <p:nvPr>
            <p:ph type="ftr" sz="quarter" idx="11"/>
          </p:nvPr>
        </p:nvSpPr>
        <p:spPr>
          <a:noFill/>
        </p:spPr>
        <p:txBody>
          <a:bodyPr/>
          <a:lstStyle/>
          <a:p>
            <a:r>
              <a:rPr lang="en-US"/>
              <a:t>© Wiley 2010</a:t>
            </a:r>
          </a:p>
        </p:txBody>
      </p:sp>
      <p:sp>
        <p:nvSpPr>
          <p:cNvPr id="29699" name="Slide Number Placeholder 6"/>
          <p:cNvSpPr>
            <a:spLocks noGrp="1"/>
          </p:cNvSpPr>
          <p:nvPr>
            <p:ph type="sldNum" sz="quarter" idx="12"/>
          </p:nvPr>
        </p:nvSpPr>
        <p:spPr>
          <a:noFill/>
        </p:spPr>
        <p:txBody>
          <a:bodyPr/>
          <a:lstStyle/>
          <a:p>
            <a:fld id="{6DF51DC7-5C83-4FC9-9819-E31A5630C2B4}" type="slidenum">
              <a:rPr lang="en-US"/>
              <a:pPr/>
              <a:t>24</a:t>
            </a:fld>
            <a:endParaRPr lang="en-US"/>
          </a:p>
        </p:txBody>
      </p:sp>
      <p:sp>
        <p:nvSpPr>
          <p:cNvPr id="29700" name="Rectangle 2"/>
          <p:cNvSpPr>
            <a:spLocks noGrp="1" noChangeArrowheads="1"/>
          </p:cNvSpPr>
          <p:nvPr>
            <p:ph type="title"/>
          </p:nvPr>
        </p:nvSpPr>
        <p:spPr/>
        <p:txBody>
          <a:bodyPr/>
          <a:lstStyle/>
          <a:p>
            <a:pPr eaLnBrk="1" hangingPunct="1"/>
            <a:r>
              <a:rPr lang="en-US" sz="4000" smtClean="0"/>
              <a:t>Relationship between Process Variability and Specification Width</a:t>
            </a:r>
          </a:p>
        </p:txBody>
      </p:sp>
      <p:sp>
        <p:nvSpPr>
          <p:cNvPr id="90121" name="Rectangle 9"/>
          <p:cNvSpPr>
            <a:spLocks noGrp="1" noChangeArrowheads="1"/>
          </p:cNvSpPr>
          <p:nvPr>
            <p:ph type="body" sz="half" idx="2"/>
          </p:nvPr>
        </p:nvSpPr>
        <p:spPr>
          <a:xfrm>
            <a:off x="4953000" y="2017713"/>
            <a:ext cx="4002088" cy="4114800"/>
          </a:xfrm>
        </p:spPr>
        <p:txBody>
          <a:bodyPr/>
          <a:lstStyle/>
          <a:p>
            <a:pPr eaLnBrk="1" hangingPunct="1">
              <a:lnSpc>
                <a:spcPct val="80000"/>
              </a:lnSpc>
            </a:pPr>
            <a:r>
              <a:rPr lang="en-US" sz="1600" b="1" smtClean="0"/>
              <a:t>Three possible ranges</a:t>
            </a:r>
            <a:r>
              <a:rPr lang="en-US" sz="1600" smtClean="0"/>
              <a:t> for </a:t>
            </a:r>
            <a:r>
              <a:rPr lang="en-US" sz="1600" b="1" smtClean="0">
                <a:solidFill>
                  <a:schemeClr val="folHlink"/>
                </a:solidFill>
              </a:rPr>
              <a:t>Cp</a:t>
            </a:r>
          </a:p>
          <a:p>
            <a:pPr lvl="1" eaLnBrk="1" hangingPunct="1">
              <a:lnSpc>
                <a:spcPct val="80000"/>
              </a:lnSpc>
            </a:pPr>
            <a:endParaRPr lang="en-US" sz="1600" b="1" smtClean="0">
              <a:solidFill>
                <a:schemeClr val="folHlink"/>
              </a:solidFill>
            </a:endParaRPr>
          </a:p>
          <a:p>
            <a:pPr lvl="1" eaLnBrk="1" hangingPunct="1">
              <a:lnSpc>
                <a:spcPct val="80000"/>
              </a:lnSpc>
            </a:pPr>
            <a:r>
              <a:rPr lang="en-US" sz="1400" b="1" smtClean="0">
                <a:solidFill>
                  <a:schemeClr val="folHlink"/>
                </a:solidFill>
              </a:rPr>
              <a:t>Cp </a:t>
            </a:r>
            <a:r>
              <a:rPr lang="en-US" sz="1400" b="1" smtClean="0">
                <a:solidFill>
                  <a:schemeClr val="bg2"/>
                </a:solidFill>
              </a:rPr>
              <a:t>= 1, as in Fig. (a), process</a:t>
            </a:r>
          </a:p>
          <a:p>
            <a:pPr lvl="1" eaLnBrk="1" hangingPunct="1">
              <a:lnSpc>
                <a:spcPct val="80000"/>
              </a:lnSpc>
              <a:buFont typeface="Wingdings" pitchFamily="2" charset="2"/>
              <a:buNone/>
            </a:pPr>
            <a:r>
              <a:rPr lang="en-US" sz="1400" b="1" smtClean="0">
                <a:solidFill>
                  <a:schemeClr val="bg2"/>
                </a:solidFill>
              </a:rPr>
              <a:t>      variability just meets    specifications</a:t>
            </a:r>
          </a:p>
          <a:p>
            <a:pPr lvl="1" eaLnBrk="1" hangingPunct="1">
              <a:lnSpc>
                <a:spcPct val="80000"/>
              </a:lnSpc>
              <a:buFont typeface="Wingdings" pitchFamily="2" charset="2"/>
              <a:buNone/>
            </a:pPr>
            <a:endParaRPr lang="en-US" sz="1400" smtClean="0">
              <a:solidFill>
                <a:schemeClr val="bg2"/>
              </a:solidFill>
            </a:endParaRPr>
          </a:p>
          <a:p>
            <a:pPr lvl="1" eaLnBrk="1" hangingPunct="1">
              <a:lnSpc>
                <a:spcPct val="80000"/>
              </a:lnSpc>
            </a:pPr>
            <a:r>
              <a:rPr lang="en-US" sz="1400" b="1" smtClean="0">
                <a:solidFill>
                  <a:schemeClr val="folHlink"/>
                </a:solidFill>
              </a:rPr>
              <a:t>Cp</a:t>
            </a:r>
            <a:r>
              <a:rPr lang="en-US" sz="1400" b="1" smtClean="0">
                <a:solidFill>
                  <a:schemeClr val="bg2"/>
                </a:solidFill>
              </a:rPr>
              <a:t> ≤ 1, as in Fig. (b), process not  capable of producing within specifications</a:t>
            </a:r>
          </a:p>
          <a:p>
            <a:pPr lvl="1" eaLnBrk="1" hangingPunct="1">
              <a:lnSpc>
                <a:spcPct val="80000"/>
              </a:lnSpc>
            </a:pPr>
            <a:endParaRPr lang="en-US" sz="1400" b="1" smtClean="0">
              <a:solidFill>
                <a:schemeClr val="bg2"/>
              </a:solidFill>
            </a:endParaRPr>
          </a:p>
          <a:p>
            <a:pPr lvl="1" eaLnBrk="1" hangingPunct="1">
              <a:lnSpc>
                <a:spcPct val="80000"/>
              </a:lnSpc>
            </a:pPr>
            <a:r>
              <a:rPr lang="en-US" sz="1400" b="1" smtClean="0">
                <a:solidFill>
                  <a:schemeClr val="folHlink"/>
                </a:solidFill>
              </a:rPr>
              <a:t>Cp</a:t>
            </a:r>
            <a:r>
              <a:rPr lang="en-US" sz="1400" b="1" smtClean="0">
                <a:solidFill>
                  <a:schemeClr val="bg2"/>
                </a:solidFill>
              </a:rPr>
              <a:t> ≥ 1, as in Fig. (c), process</a:t>
            </a:r>
          </a:p>
          <a:p>
            <a:pPr lvl="1" eaLnBrk="1" hangingPunct="1">
              <a:lnSpc>
                <a:spcPct val="80000"/>
              </a:lnSpc>
              <a:buFont typeface="Wingdings" pitchFamily="2" charset="2"/>
              <a:buNone/>
            </a:pPr>
            <a:r>
              <a:rPr lang="en-US" sz="1400" b="1" smtClean="0">
                <a:solidFill>
                  <a:schemeClr val="bg2"/>
                </a:solidFill>
              </a:rPr>
              <a:t>      exceeds minimal specifications</a:t>
            </a:r>
          </a:p>
          <a:p>
            <a:pPr lvl="1" eaLnBrk="1" hangingPunct="1">
              <a:lnSpc>
                <a:spcPct val="80000"/>
              </a:lnSpc>
              <a:buFont typeface="Wingdings" pitchFamily="2" charset="2"/>
              <a:buNone/>
            </a:pPr>
            <a:endParaRPr lang="en-US" sz="1200" smtClean="0">
              <a:solidFill>
                <a:schemeClr val="bg2"/>
              </a:solidFill>
            </a:endParaRPr>
          </a:p>
          <a:p>
            <a:pPr lvl="1" eaLnBrk="1" hangingPunct="1">
              <a:lnSpc>
                <a:spcPct val="80000"/>
              </a:lnSpc>
              <a:buFont typeface="Wingdings" pitchFamily="2" charset="2"/>
              <a:buNone/>
            </a:pPr>
            <a:endParaRPr lang="en-US" sz="1200" smtClean="0">
              <a:solidFill>
                <a:schemeClr val="bg2"/>
              </a:solidFill>
            </a:endParaRPr>
          </a:p>
          <a:p>
            <a:pPr eaLnBrk="1" hangingPunct="1">
              <a:lnSpc>
                <a:spcPct val="80000"/>
              </a:lnSpc>
            </a:pPr>
            <a:r>
              <a:rPr lang="en-US" sz="1600" b="1" smtClean="0">
                <a:solidFill>
                  <a:schemeClr val="bg2"/>
                </a:solidFill>
              </a:rPr>
              <a:t>One shortcoming</a:t>
            </a:r>
            <a:r>
              <a:rPr lang="en-US" sz="1600" smtClean="0">
                <a:solidFill>
                  <a:schemeClr val="bg2"/>
                </a:solidFill>
              </a:rPr>
              <a:t>, </a:t>
            </a:r>
            <a:r>
              <a:rPr lang="en-US" sz="1600" b="1" smtClean="0">
                <a:solidFill>
                  <a:schemeClr val="folHlink"/>
                </a:solidFill>
              </a:rPr>
              <a:t>Cp</a:t>
            </a:r>
            <a:r>
              <a:rPr lang="en-US" sz="1600" smtClean="0">
                <a:solidFill>
                  <a:schemeClr val="bg2"/>
                </a:solidFill>
              </a:rPr>
              <a:t> </a:t>
            </a:r>
            <a:r>
              <a:rPr lang="en-US" sz="1600" b="1" smtClean="0">
                <a:solidFill>
                  <a:schemeClr val="bg2"/>
                </a:solidFill>
              </a:rPr>
              <a:t>assumes that the process is centered on the specification range</a:t>
            </a:r>
          </a:p>
          <a:p>
            <a:pPr eaLnBrk="1" hangingPunct="1">
              <a:lnSpc>
                <a:spcPct val="80000"/>
              </a:lnSpc>
            </a:pPr>
            <a:endParaRPr lang="en-US" sz="1400" b="1" smtClean="0">
              <a:solidFill>
                <a:schemeClr val="bg2"/>
              </a:solidFill>
            </a:endParaRPr>
          </a:p>
          <a:p>
            <a:pPr eaLnBrk="1" hangingPunct="1">
              <a:lnSpc>
                <a:spcPct val="80000"/>
              </a:lnSpc>
            </a:pPr>
            <a:r>
              <a:rPr lang="en-US" sz="1600" b="1" smtClean="0">
                <a:solidFill>
                  <a:schemeClr val="folHlink"/>
                </a:solidFill>
              </a:rPr>
              <a:t>Cp=Cpk</a:t>
            </a:r>
            <a:r>
              <a:rPr lang="en-US" sz="1600" smtClean="0">
                <a:solidFill>
                  <a:schemeClr val="bg2"/>
                </a:solidFill>
              </a:rPr>
              <a:t> </a:t>
            </a:r>
            <a:r>
              <a:rPr lang="en-US" sz="1600" b="1" smtClean="0">
                <a:solidFill>
                  <a:schemeClr val="bg2"/>
                </a:solidFill>
              </a:rPr>
              <a:t>when process is centered</a:t>
            </a:r>
          </a:p>
          <a:p>
            <a:pPr lvl="1" eaLnBrk="1" hangingPunct="1">
              <a:lnSpc>
                <a:spcPct val="80000"/>
              </a:lnSpc>
            </a:pPr>
            <a:endParaRPr lang="en-US" sz="1600" smtClean="0">
              <a:solidFill>
                <a:schemeClr val="bg2"/>
              </a:solidFill>
            </a:endParaRPr>
          </a:p>
          <a:p>
            <a:pPr lvl="1" eaLnBrk="1" hangingPunct="1">
              <a:lnSpc>
                <a:spcPct val="80000"/>
              </a:lnSpc>
            </a:pPr>
            <a:endParaRPr lang="en-US" sz="1600" smtClean="0">
              <a:solidFill>
                <a:schemeClr val="bg2"/>
              </a:solidFill>
            </a:endParaRPr>
          </a:p>
          <a:p>
            <a:pPr lvl="1" eaLnBrk="1" hangingPunct="1">
              <a:lnSpc>
                <a:spcPct val="80000"/>
              </a:lnSpc>
            </a:pPr>
            <a:endParaRPr lang="en-US" sz="1000" b="1" smtClean="0">
              <a:solidFill>
                <a:schemeClr val="folHlink"/>
              </a:solidFill>
            </a:endParaRPr>
          </a:p>
          <a:p>
            <a:pPr lvl="1" eaLnBrk="1" hangingPunct="1">
              <a:lnSpc>
                <a:spcPct val="80000"/>
              </a:lnSpc>
            </a:pPr>
            <a:endParaRPr lang="en-US" sz="1000" b="1" smtClean="0">
              <a:solidFill>
                <a:schemeClr val="folHlink"/>
              </a:solidFill>
            </a:endParaRPr>
          </a:p>
        </p:txBody>
      </p:sp>
      <p:pic>
        <p:nvPicPr>
          <p:cNvPr id="29702" name="Picture 11" descr="w0147-n"/>
          <p:cNvPicPr>
            <a:picLocks noChangeAspect="1" noChangeArrowheads="1"/>
          </p:cNvPicPr>
          <p:nvPr/>
        </p:nvPicPr>
        <p:blipFill>
          <a:blip r:embed="rId2" cstate="print"/>
          <a:srcRect/>
          <a:stretch>
            <a:fillRect/>
          </a:stretch>
        </p:blipFill>
        <p:spPr bwMode="auto">
          <a:xfrm>
            <a:off x="304800" y="1905000"/>
            <a:ext cx="45720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21">
                                            <p:txEl>
                                              <p:pRg st="0" end="0"/>
                                            </p:txEl>
                                          </p:spTgt>
                                        </p:tgtEl>
                                        <p:attrNameLst>
                                          <p:attrName>style.visibility</p:attrName>
                                        </p:attrNameLst>
                                      </p:cBhvr>
                                      <p:to>
                                        <p:strVal val="visible"/>
                                      </p:to>
                                    </p:set>
                                    <p:animEffect transition="in" filter="fade">
                                      <p:cBhvr>
                                        <p:cTn id="7" dur="500"/>
                                        <p:tgtEl>
                                          <p:spTgt spid="901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121">
                                            <p:txEl>
                                              <p:pRg st="2" end="2"/>
                                            </p:txEl>
                                          </p:spTgt>
                                        </p:tgtEl>
                                        <p:attrNameLst>
                                          <p:attrName>style.visibility</p:attrName>
                                        </p:attrNameLst>
                                      </p:cBhvr>
                                      <p:to>
                                        <p:strVal val="visible"/>
                                      </p:to>
                                    </p:set>
                                    <p:animEffect transition="in" filter="fade">
                                      <p:cBhvr>
                                        <p:cTn id="10" dur="500"/>
                                        <p:tgtEl>
                                          <p:spTgt spid="9012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0121">
                                            <p:txEl>
                                              <p:pRg st="3" end="3"/>
                                            </p:txEl>
                                          </p:spTgt>
                                        </p:tgtEl>
                                        <p:attrNameLst>
                                          <p:attrName>style.visibility</p:attrName>
                                        </p:attrNameLst>
                                      </p:cBhvr>
                                      <p:to>
                                        <p:strVal val="visible"/>
                                      </p:to>
                                    </p:set>
                                    <p:animEffect transition="in" filter="fade">
                                      <p:cBhvr>
                                        <p:cTn id="13" dur="500"/>
                                        <p:tgtEl>
                                          <p:spTgt spid="9012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0121">
                                            <p:txEl>
                                              <p:pRg st="5" end="5"/>
                                            </p:txEl>
                                          </p:spTgt>
                                        </p:tgtEl>
                                        <p:attrNameLst>
                                          <p:attrName>style.visibility</p:attrName>
                                        </p:attrNameLst>
                                      </p:cBhvr>
                                      <p:to>
                                        <p:strVal val="visible"/>
                                      </p:to>
                                    </p:set>
                                    <p:animEffect transition="in" filter="fade">
                                      <p:cBhvr>
                                        <p:cTn id="16" dur="500"/>
                                        <p:tgtEl>
                                          <p:spTgt spid="90121">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0121">
                                            <p:txEl>
                                              <p:pRg st="7" end="7"/>
                                            </p:txEl>
                                          </p:spTgt>
                                        </p:tgtEl>
                                        <p:attrNameLst>
                                          <p:attrName>style.visibility</p:attrName>
                                        </p:attrNameLst>
                                      </p:cBhvr>
                                      <p:to>
                                        <p:strVal val="visible"/>
                                      </p:to>
                                    </p:set>
                                    <p:animEffect transition="in" filter="fade">
                                      <p:cBhvr>
                                        <p:cTn id="19" dur="500"/>
                                        <p:tgtEl>
                                          <p:spTgt spid="90121">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0121">
                                            <p:txEl>
                                              <p:pRg st="8" end="8"/>
                                            </p:txEl>
                                          </p:spTgt>
                                        </p:tgtEl>
                                        <p:attrNameLst>
                                          <p:attrName>style.visibility</p:attrName>
                                        </p:attrNameLst>
                                      </p:cBhvr>
                                      <p:to>
                                        <p:strVal val="visible"/>
                                      </p:to>
                                    </p:set>
                                    <p:animEffect transition="in" filter="fade">
                                      <p:cBhvr>
                                        <p:cTn id="22" dur="500"/>
                                        <p:tgtEl>
                                          <p:spTgt spid="9012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121">
                                            <p:txEl>
                                              <p:pRg st="11" end="11"/>
                                            </p:txEl>
                                          </p:spTgt>
                                        </p:tgtEl>
                                        <p:attrNameLst>
                                          <p:attrName>style.visibility</p:attrName>
                                        </p:attrNameLst>
                                      </p:cBhvr>
                                      <p:to>
                                        <p:strVal val="visible"/>
                                      </p:to>
                                    </p:set>
                                    <p:animEffect transition="in" filter="fade">
                                      <p:cBhvr>
                                        <p:cTn id="27" dur="500"/>
                                        <p:tgtEl>
                                          <p:spTgt spid="90121">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0121">
                                            <p:txEl>
                                              <p:pRg st="13" end="13"/>
                                            </p:txEl>
                                          </p:spTgt>
                                        </p:tgtEl>
                                        <p:attrNameLst>
                                          <p:attrName>style.visibility</p:attrName>
                                        </p:attrNameLst>
                                      </p:cBhvr>
                                      <p:to>
                                        <p:strVal val="visible"/>
                                      </p:to>
                                    </p:set>
                                    <p:animEffect transition="in" filter="fade">
                                      <p:cBhvr>
                                        <p:cTn id="30" dur="500"/>
                                        <p:tgtEl>
                                          <p:spTgt spid="9012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5"/>
          <p:cNvSpPr>
            <a:spLocks noGrp="1"/>
          </p:cNvSpPr>
          <p:nvPr>
            <p:ph type="ftr" sz="quarter" idx="11"/>
          </p:nvPr>
        </p:nvSpPr>
        <p:spPr>
          <a:noFill/>
        </p:spPr>
        <p:txBody>
          <a:bodyPr/>
          <a:lstStyle/>
          <a:p>
            <a:r>
              <a:rPr lang="en-US"/>
              <a:t>© Wiley 2010</a:t>
            </a:r>
          </a:p>
        </p:txBody>
      </p:sp>
      <p:sp>
        <p:nvSpPr>
          <p:cNvPr id="11268" name="Slide Number Placeholder 6"/>
          <p:cNvSpPr>
            <a:spLocks noGrp="1"/>
          </p:cNvSpPr>
          <p:nvPr>
            <p:ph type="sldNum" sz="quarter" idx="12"/>
          </p:nvPr>
        </p:nvSpPr>
        <p:spPr>
          <a:noFill/>
        </p:spPr>
        <p:txBody>
          <a:bodyPr/>
          <a:lstStyle/>
          <a:p>
            <a:fld id="{04EE9E40-7910-4180-8C24-8E9114A9CD6D}" type="slidenum">
              <a:rPr lang="en-US"/>
              <a:pPr/>
              <a:t>25</a:t>
            </a:fld>
            <a:endParaRPr lang="en-US"/>
          </a:p>
        </p:txBody>
      </p:sp>
      <p:sp>
        <p:nvSpPr>
          <p:cNvPr id="11269" name="Rectangle 2"/>
          <p:cNvSpPr>
            <a:spLocks noGrp="1" noChangeArrowheads="1"/>
          </p:cNvSpPr>
          <p:nvPr>
            <p:ph type="title"/>
          </p:nvPr>
        </p:nvSpPr>
        <p:spPr/>
        <p:txBody>
          <a:bodyPr/>
          <a:lstStyle/>
          <a:p>
            <a:pPr eaLnBrk="1" hangingPunct="1"/>
            <a:r>
              <a:rPr lang="en-US" sz="2000" b="1" smtClean="0"/>
              <a:t>Computing the Cp Value at Cocoa Fizz</a:t>
            </a:r>
            <a:r>
              <a:rPr lang="en-US" sz="2000" smtClean="0"/>
              <a:t>: </a:t>
            </a:r>
            <a:r>
              <a:rPr lang="en-US" sz="2000" b="1" smtClean="0"/>
              <a:t>3 bottling</a:t>
            </a:r>
            <a:r>
              <a:rPr lang="en-US" sz="2000" smtClean="0"/>
              <a:t> </a:t>
            </a:r>
            <a:r>
              <a:rPr lang="en-US" sz="2000" b="1" smtClean="0"/>
              <a:t>machines</a:t>
            </a:r>
            <a:r>
              <a:rPr lang="en-US" sz="2000" smtClean="0"/>
              <a:t> are being evaluated for possible use at the Fizz plant. The machines </a:t>
            </a:r>
            <a:r>
              <a:rPr lang="en-US" sz="2000" b="1" smtClean="0"/>
              <a:t>must be capable</a:t>
            </a:r>
            <a:r>
              <a:rPr lang="en-US" sz="2000" smtClean="0"/>
              <a:t> </a:t>
            </a:r>
            <a:r>
              <a:rPr lang="en-US" sz="2000" b="1" smtClean="0"/>
              <a:t>of meeting the design</a:t>
            </a:r>
            <a:r>
              <a:rPr lang="en-US" sz="2000" smtClean="0"/>
              <a:t> </a:t>
            </a:r>
            <a:r>
              <a:rPr lang="en-US" sz="2000" b="1" smtClean="0"/>
              <a:t>specification of 15.8-16.2 oz</a:t>
            </a:r>
            <a:r>
              <a:rPr lang="en-US" sz="2000" smtClean="0"/>
              <a:t>. with at least a </a:t>
            </a:r>
            <a:r>
              <a:rPr lang="en-US" sz="2000" b="1" smtClean="0"/>
              <a:t>process capability index of 1.0 (</a:t>
            </a:r>
            <a:r>
              <a:rPr lang="en-US" sz="2000" b="1" smtClean="0">
                <a:solidFill>
                  <a:schemeClr val="folHlink"/>
                </a:solidFill>
              </a:rPr>
              <a:t>C</a:t>
            </a:r>
            <a:r>
              <a:rPr lang="en-US" sz="1600" b="1" smtClean="0">
                <a:solidFill>
                  <a:schemeClr val="folHlink"/>
                </a:solidFill>
              </a:rPr>
              <a:t>p</a:t>
            </a:r>
            <a:r>
              <a:rPr lang="en-US" sz="2000" b="1" smtClean="0">
                <a:solidFill>
                  <a:schemeClr val="folHlink"/>
                </a:solidFill>
              </a:rPr>
              <a:t>≥1</a:t>
            </a:r>
            <a:r>
              <a:rPr lang="en-US" sz="2000" b="1" smtClean="0"/>
              <a:t>)</a:t>
            </a:r>
          </a:p>
        </p:txBody>
      </p:sp>
      <p:sp>
        <p:nvSpPr>
          <p:cNvPr id="11270" name="Rectangle 4"/>
          <p:cNvSpPr>
            <a:spLocks noGrp="1" noChangeArrowheads="1"/>
          </p:cNvSpPr>
          <p:nvPr>
            <p:ph type="body" sz="half" idx="1"/>
          </p:nvPr>
        </p:nvSpPr>
        <p:spPr>
          <a:xfrm>
            <a:off x="0" y="2017713"/>
            <a:ext cx="4992688" cy="4114800"/>
          </a:xfrm>
        </p:spPr>
        <p:txBody>
          <a:bodyPr/>
          <a:lstStyle/>
          <a:p>
            <a:pPr eaLnBrk="1" hangingPunct="1">
              <a:buFont typeface="Wingdings" pitchFamily="2" charset="2"/>
              <a:buNone/>
            </a:pPr>
            <a:r>
              <a:rPr lang="en-US" sz="1800" smtClean="0"/>
              <a:t>The table below shows the information gathered from production runs on each machine. </a:t>
            </a:r>
            <a:r>
              <a:rPr lang="en-US" sz="1800" b="1" smtClean="0"/>
              <a:t>Are they all acceptable?</a:t>
            </a:r>
          </a:p>
          <a:p>
            <a:pPr eaLnBrk="1" hangingPunct="1">
              <a:buFont typeface="Wingdings" pitchFamily="2" charset="2"/>
              <a:buNone/>
            </a:pPr>
            <a:endParaRPr lang="en-US" sz="1800" b="1" smtClean="0"/>
          </a:p>
        </p:txBody>
      </p:sp>
      <p:sp>
        <p:nvSpPr>
          <p:cNvPr id="11271" name="Rectangle 50"/>
          <p:cNvSpPr>
            <a:spLocks noGrp="1" noChangeArrowheads="1"/>
          </p:cNvSpPr>
          <p:nvPr>
            <p:ph type="body" sz="half" idx="2"/>
          </p:nvPr>
        </p:nvSpPr>
        <p:spPr>
          <a:xfrm>
            <a:off x="4876800" y="2017713"/>
            <a:ext cx="4078288" cy="4459287"/>
          </a:xfrm>
        </p:spPr>
        <p:txBody>
          <a:bodyPr/>
          <a:lstStyle/>
          <a:p>
            <a:pPr eaLnBrk="1" hangingPunct="1">
              <a:buFont typeface="Wingdings" pitchFamily="2" charset="2"/>
              <a:buNone/>
            </a:pPr>
            <a:r>
              <a:rPr lang="en-US" sz="2400" b="1" smtClean="0">
                <a:solidFill>
                  <a:schemeClr val="folHlink"/>
                </a:solidFill>
              </a:rPr>
              <a:t>Solution:</a:t>
            </a:r>
          </a:p>
          <a:p>
            <a:pPr lvl="1" eaLnBrk="1" hangingPunct="1"/>
            <a:r>
              <a:rPr lang="en-US" sz="2000" b="1" smtClean="0"/>
              <a:t>Machine A</a:t>
            </a:r>
          </a:p>
          <a:p>
            <a:pPr eaLnBrk="1" hangingPunct="1"/>
            <a:endParaRPr lang="en-US" sz="2400" b="1" smtClean="0"/>
          </a:p>
          <a:p>
            <a:pPr eaLnBrk="1" hangingPunct="1"/>
            <a:endParaRPr lang="en-US" sz="2400" b="1" smtClean="0"/>
          </a:p>
          <a:p>
            <a:pPr lvl="1" eaLnBrk="1" hangingPunct="1"/>
            <a:r>
              <a:rPr lang="en-US" sz="2000" b="1" smtClean="0"/>
              <a:t>Machine B</a:t>
            </a:r>
          </a:p>
          <a:p>
            <a:pPr lvl="1" eaLnBrk="1" hangingPunct="1">
              <a:buFont typeface="Wingdings" pitchFamily="2" charset="2"/>
              <a:buNone/>
            </a:pPr>
            <a:endParaRPr lang="en-US" sz="2000" b="1" smtClean="0"/>
          </a:p>
          <a:p>
            <a:pPr lvl="1" eaLnBrk="1" hangingPunct="1">
              <a:buFont typeface="Wingdings" pitchFamily="2" charset="2"/>
              <a:buNone/>
            </a:pPr>
            <a:r>
              <a:rPr lang="en-US" sz="2000" b="1" smtClean="0"/>
              <a:t>Cp=</a:t>
            </a:r>
          </a:p>
          <a:p>
            <a:pPr lvl="1" eaLnBrk="1" hangingPunct="1">
              <a:buFont typeface="Wingdings" pitchFamily="2" charset="2"/>
              <a:buNone/>
            </a:pPr>
            <a:endParaRPr lang="en-US" sz="2000" b="1" smtClean="0"/>
          </a:p>
          <a:p>
            <a:pPr lvl="1" eaLnBrk="1" hangingPunct="1"/>
            <a:r>
              <a:rPr lang="en-US" sz="2000" b="1" smtClean="0"/>
              <a:t>Machine C</a:t>
            </a:r>
          </a:p>
          <a:p>
            <a:pPr lvl="1" eaLnBrk="1" hangingPunct="1"/>
            <a:endParaRPr lang="en-US" sz="2000" b="1" smtClean="0"/>
          </a:p>
          <a:p>
            <a:pPr lvl="1" eaLnBrk="1" hangingPunct="1">
              <a:buFont typeface="Wingdings" pitchFamily="2" charset="2"/>
              <a:buNone/>
            </a:pPr>
            <a:r>
              <a:rPr lang="en-US" sz="2000" b="1" smtClean="0"/>
              <a:t>Cp=</a:t>
            </a:r>
          </a:p>
          <a:p>
            <a:pPr eaLnBrk="1" hangingPunct="1">
              <a:buFont typeface="Wingdings" pitchFamily="2" charset="2"/>
              <a:buNone/>
            </a:pPr>
            <a:endParaRPr lang="en-US" sz="2400" b="1" smtClean="0"/>
          </a:p>
        </p:txBody>
      </p:sp>
      <p:graphicFrame>
        <p:nvGraphicFramePr>
          <p:cNvPr id="94262" name="Group 54"/>
          <p:cNvGraphicFramePr>
            <a:graphicFrameLocks noGrp="1"/>
          </p:cNvGraphicFramePr>
          <p:nvPr>
            <p:ph sz="half" idx="4294967295"/>
          </p:nvPr>
        </p:nvGraphicFramePr>
        <p:xfrm>
          <a:off x="152400" y="3429000"/>
          <a:ext cx="4114800" cy="2514600"/>
        </p:xfrm>
        <a:graphic>
          <a:graphicData uri="http://schemas.openxmlformats.org/drawingml/2006/table">
            <a:tbl>
              <a:tblPr/>
              <a:tblGrid>
                <a:gridCol w="1295400"/>
                <a:gridCol w="725488"/>
                <a:gridCol w="1289050"/>
                <a:gridCol w="804862"/>
              </a:tblGrid>
              <a:tr h="628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Machine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1" i="0" u="none" strike="noStrike" cap="none" normalizeH="0" baseline="0" smtClean="0">
                          <a:ln>
                            <a:noFill/>
                          </a:ln>
                          <a:solidFill>
                            <a:schemeClr val="tx1"/>
                          </a:solidFill>
                          <a:effectLst/>
                          <a:latin typeface="Tahoma" pitchFamily="34" charset="0"/>
                        </a:rPr>
                        <a:t>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USL-LSL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6</a:t>
                      </a:r>
                      <a:r>
                        <a:rPr kumimoji="0" lang="el-GR" sz="2000" b="1" i="0" u="none" strike="noStrike" cap="none" normalizeH="0" baseline="0" smtClean="0">
                          <a:ln>
                            <a:noFill/>
                          </a:ln>
                          <a:solidFill>
                            <a:schemeClr val="tx1"/>
                          </a:solidFill>
                          <a:effectLst/>
                          <a:latin typeface="Tahoma" pitchFamily="34" charset="0"/>
                        </a:rPr>
                        <a:t>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266" name="Object 55"/>
          <p:cNvGraphicFramePr>
            <a:graphicFrameLocks noChangeAspect="1"/>
          </p:cNvGraphicFramePr>
          <p:nvPr/>
        </p:nvGraphicFramePr>
        <p:xfrm>
          <a:off x="5443538" y="2971800"/>
          <a:ext cx="3362325" cy="685800"/>
        </p:xfrm>
        <a:graphic>
          <a:graphicData uri="http://schemas.openxmlformats.org/presentationml/2006/ole">
            <p:oleObj spid="_x0000_s11266" name="Equation" r:id="rId3" imgW="1993680" imgH="41904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5"/>
          <p:cNvSpPr>
            <a:spLocks noGrp="1"/>
          </p:cNvSpPr>
          <p:nvPr>
            <p:ph type="ftr" sz="quarter" idx="11"/>
          </p:nvPr>
        </p:nvSpPr>
        <p:spPr>
          <a:noFill/>
        </p:spPr>
        <p:txBody>
          <a:bodyPr/>
          <a:lstStyle/>
          <a:p>
            <a:r>
              <a:rPr lang="en-US"/>
              <a:t>© Wiley 2010</a:t>
            </a:r>
          </a:p>
        </p:txBody>
      </p:sp>
      <p:sp>
        <p:nvSpPr>
          <p:cNvPr id="12292" name="Slide Number Placeholder 6"/>
          <p:cNvSpPr>
            <a:spLocks noGrp="1"/>
          </p:cNvSpPr>
          <p:nvPr>
            <p:ph type="sldNum" sz="quarter" idx="12"/>
          </p:nvPr>
        </p:nvSpPr>
        <p:spPr>
          <a:noFill/>
        </p:spPr>
        <p:txBody>
          <a:bodyPr/>
          <a:lstStyle/>
          <a:p>
            <a:fld id="{6C844919-2C99-45B8-A8DB-867A26D89FA2}" type="slidenum">
              <a:rPr lang="en-US"/>
              <a:pPr/>
              <a:t>26</a:t>
            </a:fld>
            <a:endParaRPr lang="en-US"/>
          </a:p>
        </p:txBody>
      </p:sp>
      <p:sp>
        <p:nvSpPr>
          <p:cNvPr id="12293" name="Rectangle 2"/>
          <p:cNvSpPr>
            <a:spLocks noGrp="1" noChangeArrowheads="1"/>
          </p:cNvSpPr>
          <p:nvPr>
            <p:ph type="title"/>
          </p:nvPr>
        </p:nvSpPr>
        <p:spPr/>
        <p:txBody>
          <a:bodyPr/>
          <a:lstStyle/>
          <a:p>
            <a:pPr eaLnBrk="1" hangingPunct="1"/>
            <a:r>
              <a:rPr lang="en-US" sz="3200" smtClean="0"/>
              <a:t>Computing the C</a:t>
            </a:r>
            <a:r>
              <a:rPr lang="en-US" sz="2400" b="1" smtClean="0"/>
              <a:t>pk</a:t>
            </a:r>
            <a:r>
              <a:rPr lang="en-US" sz="3200" smtClean="0"/>
              <a:t> Value at Cocoa Fizz</a:t>
            </a:r>
          </a:p>
        </p:txBody>
      </p:sp>
      <p:sp>
        <p:nvSpPr>
          <p:cNvPr id="12294" name="Rectangle 9"/>
          <p:cNvSpPr>
            <a:spLocks noGrp="1" noChangeArrowheads="1"/>
          </p:cNvSpPr>
          <p:nvPr>
            <p:ph type="body" sz="half" idx="2"/>
          </p:nvPr>
        </p:nvSpPr>
        <p:spPr>
          <a:xfrm>
            <a:off x="4343400" y="2017713"/>
            <a:ext cx="4611688" cy="4535487"/>
          </a:xfrm>
        </p:spPr>
        <p:txBody>
          <a:bodyPr/>
          <a:lstStyle/>
          <a:p>
            <a:pPr eaLnBrk="1" hangingPunct="1"/>
            <a:r>
              <a:rPr lang="en-US" sz="2000" smtClean="0"/>
              <a:t>Design specifications call for a target value of </a:t>
            </a:r>
            <a:r>
              <a:rPr lang="en-US" sz="2000" b="1" smtClean="0">
                <a:solidFill>
                  <a:schemeClr val="folHlink"/>
                </a:solidFill>
              </a:rPr>
              <a:t>16.0 ±0.2 OZ.</a:t>
            </a:r>
          </a:p>
          <a:p>
            <a:pPr eaLnBrk="1" hangingPunct="1">
              <a:buFont typeface="Wingdings" pitchFamily="2" charset="2"/>
              <a:buNone/>
            </a:pPr>
            <a:r>
              <a:rPr lang="en-US" sz="2000" smtClean="0"/>
              <a:t>    </a:t>
            </a:r>
            <a:r>
              <a:rPr lang="en-US" sz="2000" b="1" smtClean="0"/>
              <a:t>(USL = 16.2 &amp; LSL = 15.8)</a:t>
            </a:r>
          </a:p>
          <a:p>
            <a:pPr eaLnBrk="1" hangingPunct="1"/>
            <a:r>
              <a:rPr lang="en-US" sz="2000" smtClean="0"/>
              <a:t>Observed process output has now shifted and has a </a:t>
            </a:r>
            <a:r>
              <a:rPr lang="en-US" sz="2000" b="1" smtClean="0">
                <a:solidFill>
                  <a:schemeClr val="folHlink"/>
                </a:solidFill>
              </a:rPr>
              <a:t>µ of 15.9</a:t>
            </a:r>
            <a:r>
              <a:rPr lang="en-US" sz="2000" smtClean="0"/>
              <a:t> and a</a:t>
            </a:r>
          </a:p>
          <a:p>
            <a:pPr eaLnBrk="1" hangingPunct="1">
              <a:buFont typeface="Wingdings" pitchFamily="2" charset="2"/>
              <a:buNone/>
            </a:pPr>
            <a:r>
              <a:rPr lang="en-US" sz="2000" smtClean="0"/>
              <a:t>     </a:t>
            </a:r>
            <a:r>
              <a:rPr lang="el-GR" sz="2000" b="1" smtClean="0">
                <a:solidFill>
                  <a:schemeClr val="folHlink"/>
                </a:solidFill>
              </a:rPr>
              <a:t>σ</a:t>
            </a:r>
            <a:r>
              <a:rPr lang="en-US" sz="2000" b="1" smtClean="0">
                <a:solidFill>
                  <a:schemeClr val="folHlink"/>
                </a:solidFill>
              </a:rPr>
              <a:t> of 0.1 oz.</a:t>
            </a:r>
          </a:p>
          <a:p>
            <a:pPr eaLnBrk="1" hangingPunct="1">
              <a:buFont typeface="Wingdings" pitchFamily="2" charset="2"/>
              <a:buNone/>
            </a:pPr>
            <a:endParaRPr lang="en-US" sz="2000" b="1" smtClean="0">
              <a:solidFill>
                <a:schemeClr val="folHlink"/>
              </a:solidFill>
            </a:endParaRPr>
          </a:p>
          <a:p>
            <a:pPr eaLnBrk="1" hangingPunct="1">
              <a:buFont typeface="Wingdings" pitchFamily="2" charset="2"/>
              <a:buNone/>
            </a:pPr>
            <a:endParaRPr lang="en-US" sz="2000" b="1" smtClean="0"/>
          </a:p>
          <a:p>
            <a:pPr eaLnBrk="1" hangingPunct="1"/>
            <a:endParaRPr lang="en-US" sz="2000" smtClean="0"/>
          </a:p>
          <a:p>
            <a:pPr eaLnBrk="1" hangingPunct="1"/>
            <a:endParaRPr lang="en-US" sz="2000" smtClean="0"/>
          </a:p>
          <a:p>
            <a:pPr eaLnBrk="1" hangingPunct="1"/>
            <a:r>
              <a:rPr lang="en-US" sz="2000" b="1" smtClean="0">
                <a:solidFill>
                  <a:schemeClr val="folHlink"/>
                </a:solidFill>
              </a:rPr>
              <a:t>Cpk</a:t>
            </a:r>
            <a:r>
              <a:rPr lang="en-US" sz="2000" smtClean="0"/>
              <a:t> </a:t>
            </a:r>
            <a:r>
              <a:rPr lang="en-US" sz="2000" b="1" smtClean="0">
                <a:solidFill>
                  <a:schemeClr val="folHlink"/>
                </a:solidFill>
              </a:rPr>
              <a:t>is less than 1</a:t>
            </a:r>
            <a:r>
              <a:rPr lang="en-US" sz="2000" smtClean="0"/>
              <a:t>, revealing that the process </a:t>
            </a:r>
            <a:r>
              <a:rPr lang="en-US" sz="2000" b="1" smtClean="0">
                <a:solidFill>
                  <a:schemeClr val="hlink"/>
                </a:solidFill>
              </a:rPr>
              <a:t>is not capable</a:t>
            </a:r>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endParaRPr lang="en-US" sz="2000" smtClean="0"/>
          </a:p>
        </p:txBody>
      </p:sp>
      <p:graphicFrame>
        <p:nvGraphicFramePr>
          <p:cNvPr id="12290" name="Object 10"/>
          <p:cNvGraphicFramePr>
            <a:graphicFrameLocks noChangeAspect="1"/>
          </p:cNvGraphicFramePr>
          <p:nvPr>
            <p:ph sz="half" idx="1"/>
          </p:nvPr>
        </p:nvGraphicFramePr>
        <p:xfrm>
          <a:off x="5040313" y="4191000"/>
          <a:ext cx="3405187" cy="1295400"/>
        </p:xfrm>
        <a:graphic>
          <a:graphicData uri="http://schemas.openxmlformats.org/presentationml/2006/ole">
            <p:oleObj spid="_x0000_s12290" name="Equation" r:id="rId3" imgW="2336760" imgH="888840" progId="Equation.3">
              <p:embed/>
            </p:oleObj>
          </a:graphicData>
        </a:graphic>
      </p:graphicFrame>
      <p:pic>
        <p:nvPicPr>
          <p:cNvPr id="12295" name="Picture 12" descr="w0148-n"/>
          <p:cNvPicPr>
            <a:picLocks noChangeAspect="1" noChangeArrowheads="1"/>
          </p:cNvPicPr>
          <p:nvPr/>
        </p:nvPicPr>
        <p:blipFill>
          <a:blip r:embed="rId4" cstate="print"/>
          <a:srcRect/>
          <a:stretch>
            <a:fillRect/>
          </a:stretch>
        </p:blipFill>
        <p:spPr bwMode="auto">
          <a:xfrm>
            <a:off x="685800" y="2133600"/>
            <a:ext cx="3597275"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5"/>
          <p:cNvSpPr>
            <a:spLocks noGrp="1"/>
          </p:cNvSpPr>
          <p:nvPr>
            <p:ph type="ftr" sz="quarter" idx="11"/>
          </p:nvPr>
        </p:nvSpPr>
        <p:spPr>
          <a:noFill/>
        </p:spPr>
        <p:txBody>
          <a:bodyPr/>
          <a:lstStyle/>
          <a:p>
            <a:r>
              <a:rPr lang="en-US"/>
              <a:t>© Wiley 2010</a:t>
            </a:r>
          </a:p>
        </p:txBody>
      </p:sp>
      <p:sp>
        <p:nvSpPr>
          <p:cNvPr id="30723" name="Slide Number Placeholder 6"/>
          <p:cNvSpPr>
            <a:spLocks noGrp="1"/>
          </p:cNvSpPr>
          <p:nvPr>
            <p:ph type="sldNum" sz="quarter" idx="12"/>
          </p:nvPr>
        </p:nvSpPr>
        <p:spPr>
          <a:noFill/>
        </p:spPr>
        <p:txBody>
          <a:bodyPr/>
          <a:lstStyle/>
          <a:p>
            <a:fld id="{4D1BBD6D-96CD-4E40-A402-C1935DA767AE}" type="slidenum">
              <a:rPr lang="en-US"/>
              <a:pPr/>
              <a:t>27</a:t>
            </a:fld>
            <a:endParaRPr lang="en-US"/>
          </a:p>
        </p:txBody>
      </p:sp>
      <p:sp>
        <p:nvSpPr>
          <p:cNvPr id="30724" name="Rectangle 2"/>
          <p:cNvSpPr>
            <a:spLocks noGrp="1" noChangeArrowheads="1"/>
          </p:cNvSpPr>
          <p:nvPr>
            <p:ph type="title"/>
          </p:nvPr>
        </p:nvSpPr>
        <p:spPr/>
        <p:txBody>
          <a:bodyPr/>
          <a:lstStyle/>
          <a:p>
            <a:pPr eaLnBrk="1" hangingPunct="1"/>
            <a:r>
              <a:rPr lang="en-US" smtClean="0"/>
              <a:t>±6 Sigma versus ± 3 Sigma</a:t>
            </a:r>
          </a:p>
        </p:txBody>
      </p:sp>
      <p:sp>
        <p:nvSpPr>
          <p:cNvPr id="105480" name="Rectangle 8"/>
          <p:cNvSpPr>
            <a:spLocks noGrp="1" noChangeArrowheads="1"/>
          </p:cNvSpPr>
          <p:nvPr>
            <p:ph type="body" sz="half" idx="1"/>
          </p:nvPr>
        </p:nvSpPr>
        <p:spPr>
          <a:xfrm>
            <a:off x="381000" y="2017713"/>
            <a:ext cx="4495800" cy="4383087"/>
          </a:xfrm>
        </p:spPr>
        <p:txBody>
          <a:bodyPr/>
          <a:lstStyle/>
          <a:p>
            <a:pPr eaLnBrk="1" hangingPunct="1">
              <a:lnSpc>
                <a:spcPct val="90000"/>
              </a:lnSpc>
            </a:pPr>
            <a:r>
              <a:rPr lang="en-US" sz="2000" b="1" smtClean="0"/>
              <a:t>In 1980’s, Motorola coined </a:t>
            </a:r>
            <a:r>
              <a:rPr lang="en-US" sz="2000" b="1" u="sng" smtClean="0">
                <a:solidFill>
                  <a:schemeClr val="folHlink"/>
                </a:solidFill>
              </a:rPr>
              <a:t>“six-sigma”</a:t>
            </a:r>
            <a:r>
              <a:rPr lang="en-US" sz="2000" b="1" smtClean="0"/>
              <a:t> to describe their higher quality efforts</a:t>
            </a:r>
          </a:p>
          <a:p>
            <a:pPr eaLnBrk="1" hangingPunct="1">
              <a:lnSpc>
                <a:spcPct val="90000"/>
              </a:lnSpc>
              <a:buFont typeface="Wingdings" pitchFamily="2" charset="2"/>
              <a:buNone/>
            </a:pPr>
            <a:r>
              <a:rPr lang="en-US" sz="2000" b="1" u="sng" smtClean="0">
                <a:solidFill>
                  <a:schemeClr val="folHlink"/>
                </a:solidFill>
              </a:rPr>
              <a:t>Six-sigma</a:t>
            </a:r>
            <a:r>
              <a:rPr lang="en-US" sz="2000" b="1" smtClean="0"/>
              <a:t> quality standard is now a benchmark in many industries</a:t>
            </a:r>
          </a:p>
          <a:p>
            <a:pPr lvl="1" eaLnBrk="1" hangingPunct="1">
              <a:lnSpc>
                <a:spcPct val="90000"/>
              </a:lnSpc>
            </a:pPr>
            <a:r>
              <a:rPr lang="en-US" sz="1800" smtClean="0"/>
              <a:t>Before design, marketing ensures customer product characteristics</a:t>
            </a:r>
          </a:p>
          <a:p>
            <a:pPr lvl="1" eaLnBrk="1" hangingPunct="1">
              <a:lnSpc>
                <a:spcPct val="90000"/>
              </a:lnSpc>
            </a:pPr>
            <a:r>
              <a:rPr lang="en-US" sz="1800" smtClean="0"/>
              <a:t>Operations ensures that product design characteristics can be met by controlling materials and processes to 6</a:t>
            </a:r>
            <a:r>
              <a:rPr lang="el-GR" sz="1800" smtClean="0"/>
              <a:t>σ</a:t>
            </a:r>
            <a:r>
              <a:rPr lang="en-US" sz="1800" smtClean="0"/>
              <a:t> levels</a:t>
            </a:r>
          </a:p>
          <a:p>
            <a:pPr lvl="1" eaLnBrk="1" hangingPunct="1">
              <a:lnSpc>
                <a:spcPct val="90000"/>
              </a:lnSpc>
            </a:pPr>
            <a:r>
              <a:rPr lang="en-US" sz="1800" smtClean="0"/>
              <a:t>Other functions like finance and accounting use 6</a:t>
            </a:r>
            <a:r>
              <a:rPr lang="el-GR" sz="1800" smtClean="0"/>
              <a:t>σ</a:t>
            </a:r>
            <a:r>
              <a:rPr lang="en-US" sz="1800" smtClean="0"/>
              <a:t> concepts to control all of their processes</a:t>
            </a:r>
          </a:p>
        </p:txBody>
      </p:sp>
      <p:sp>
        <p:nvSpPr>
          <p:cNvPr id="30726" name="Rectangle 5"/>
          <p:cNvSpPr>
            <a:spLocks noGrp="1" noChangeArrowheads="1"/>
          </p:cNvSpPr>
          <p:nvPr>
            <p:ph type="body" sz="half" idx="2"/>
          </p:nvPr>
        </p:nvSpPr>
        <p:spPr>
          <a:xfrm>
            <a:off x="4876800" y="1828800"/>
            <a:ext cx="4078288" cy="4572000"/>
          </a:xfrm>
        </p:spPr>
        <p:txBody>
          <a:bodyPr/>
          <a:lstStyle/>
          <a:p>
            <a:pPr eaLnBrk="1" hangingPunct="1">
              <a:lnSpc>
                <a:spcPct val="90000"/>
              </a:lnSpc>
            </a:pPr>
            <a:r>
              <a:rPr lang="en-US" sz="2000" b="1" smtClean="0">
                <a:solidFill>
                  <a:schemeClr val="folHlink"/>
                </a:solidFill>
              </a:rPr>
              <a:t>PPM Defective for ±3</a:t>
            </a:r>
            <a:r>
              <a:rPr lang="el-GR" sz="2000" b="1" smtClean="0">
                <a:solidFill>
                  <a:schemeClr val="folHlink"/>
                </a:solidFill>
              </a:rPr>
              <a:t>σ</a:t>
            </a:r>
            <a:r>
              <a:rPr lang="en-US" sz="2000" b="1" smtClean="0">
                <a:solidFill>
                  <a:schemeClr val="folHlink"/>
                </a:solidFill>
              </a:rPr>
              <a:t> versus ±6</a:t>
            </a:r>
            <a:r>
              <a:rPr lang="el-GR" sz="2000" b="1" smtClean="0">
                <a:solidFill>
                  <a:schemeClr val="folHlink"/>
                </a:solidFill>
              </a:rPr>
              <a:t>σ</a:t>
            </a:r>
            <a:r>
              <a:rPr lang="en-US" sz="2000" b="1" smtClean="0">
                <a:solidFill>
                  <a:schemeClr val="folHlink"/>
                </a:solidFill>
              </a:rPr>
              <a:t>  quality</a:t>
            </a:r>
          </a:p>
          <a:p>
            <a:pPr eaLnBrk="1" hangingPunct="1">
              <a:lnSpc>
                <a:spcPct val="90000"/>
              </a:lnSpc>
            </a:pPr>
            <a:endParaRPr lang="el-GR" smtClean="0"/>
          </a:p>
        </p:txBody>
      </p:sp>
      <p:pic>
        <p:nvPicPr>
          <p:cNvPr id="30727" name="Picture 9" descr="w0150-n"/>
          <p:cNvPicPr>
            <a:picLocks noChangeAspect="1" noChangeArrowheads="1"/>
          </p:cNvPicPr>
          <p:nvPr/>
        </p:nvPicPr>
        <p:blipFill>
          <a:blip r:embed="rId2" cstate="print"/>
          <a:srcRect/>
          <a:stretch>
            <a:fillRect/>
          </a:stretch>
        </p:blipFill>
        <p:spPr bwMode="auto">
          <a:xfrm>
            <a:off x="5029200" y="2743200"/>
            <a:ext cx="32131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80">
                                            <p:txEl>
                                              <p:pRg st="0" end="0"/>
                                            </p:txEl>
                                          </p:spTgt>
                                        </p:tgtEl>
                                        <p:attrNameLst>
                                          <p:attrName>style.visibility</p:attrName>
                                        </p:attrNameLst>
                                      </p:cBhvr>
                                      <p:to>
                                        <p:strVal val="visible"/>
                                      </p:to>
                                    </p:set>
                                    <p:animEffect transition="in" filter="fade">
                                      <p:cBhvr>
                                        <p:cTn id="7" dur="500"/>
                                        <p:tgtEl>
                                          <p:spTgt spid="105480">
                                            <p:txEl>
                                              <p:pRg st="0" end="0"/>
                                            </p:txEl>
                                          </p:spTgt>
                                        </p:tgtEl>
                                      </p:cBhvr>
                                    </p:animEffect>
                                  </p:childTnLst>
                                  <p:subTnLst>
                                    <p:animClr clrSpc="rgb" dir="cw">
                                      <p:cBhvr override="childStyle">
                                        <p:cTn dur="1" fill="hold" display="0" masterRel="nextClick" afterEffect="1"/>
                                        <p:tgtEl>
                                          <p:spTgt spid="105480">
                                            <p:txEl>
                                              <p:pRg st="0" end="0"/>
                                            </p:txEl>
                                          </p:spTgt>
                                        </p:tgtEl>
                                        <p:attrNameLst>
                                          <p:attrName>ppt_c</p:attrName>
                                        </p:attrNameLst>
                                      </p:cBhvr>
                                      <p:to>
                                        <a:srgbClr val="969696"/>
                                      </p:to>
                                    </p:animClr>
                                  </p:subTnLst>
                                </p:cTn>
                              </p:par>
                              <p:par>
                                <p:cTn id="8" presetID="10" presetClass="entr" presetSubtype="0" fill="hold" nodeType="withEffect">
                                  <p:stCondLst>
                                    <p:cond delay="0"/>
                                  </p:stCondLst>
                                  <p:childTnLst>
                                    <p:set>
                                      <p:cBhvr>
                                        <p:cTn id="9" dur="1" fill="hold">
                                          <p:stCondLst>
                                            <p:cond delay="0"/>
                                          </p:stCondLst>
                                        </p:cTn>
                                        <p:tgtEl>
                                          <p:spTgt spid="105480">
                                            <p:txEl>
                                              <p:pRg st="1" end="1"/>
                                            </p:txEl>
                                          </p:spTgt>
                                        </p:tgtEl>
                                        <p:attrNameLst>
                                          <p:attrName>style.visibility</p:attrName>
                                        </p:attrNameLst>
                                      </p:cBhvr>
                                      <p:to>
                                        <p:strVal val="visible"/>
                                      </p:to>
                                    </p:set>
                                    <p:animEffect transition="in" filter="fade">
                                      <p:cBhvr>
                                        <p:cTn id="10" dur="500"/>
                                        <p:tgtEl>
                                          <p:spTgt spid="105480">
                                            <p:txEl>
                                              <p:pRg st="1" end="1"/>
                                            </p:txEl>
                                          </p:spTgt>
                                        </p:tgtEl>
                                      </p:cBhvr>
                                    </p:animEffect>
                                  </p:childTnLst>
                                  <p:subTnLst>
                                    <p:animClr clrSpc="rgb" dir="cw">
                                      <p:cBhvr override="childStyle">
                                        <p:cTn dur="1" fill="hold" display="0" masterRel="nextClick" afterEffect="1"/>
                                        <p:tgtEl>
                                          <p:spTgt spid="105480">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480">
                                            <p:txEl>
                                              <p:pRg st="2" end="2"/>
                                            </p:txEl>
                                          </p:spTgt>
                                        </p:tgtEl>
                                        <p:attrNameLst>
                                          <p:attrName>style.visibility</p:attrName>
                                        </p:attrNameLst>
                                      </p:cBhvr>
                                      <p:to>
                                        <p:strVal val="visible"/>
                                      </p:to>
                                    </p:set>
                                    <p:animEffect transition="in" filter="fade">
                                      <p:cBhvr>
                                        <p:cTn id="15" dur="500"/>
                                        <p:tgtEl>
                                          <p:spTgt spid="105480">
                                            <p:txEl>
                                              <p:pRg st="2" end="2"/>
                                            </p:txEl>
                                          </p:spTgt>
                                        </p:tgtEl>
                                      </p:cBhvr>
                                    </p:animEffect>
                                  </p:childTnLst>
                                  <p:subTnLst>
                                    <p:animClr clrSpc="rgb" dir="cw">
                                      <p:cBhvr override="childStyle">
                                        <p:cTn dur="1" fill="hold" display="0" masterRel="nextClick" afterEffect="1"/>
                                        <p:tgtEl>
                                          <p:spTgt spid="105480">
                                            <p:txEl>
                                              <p:pRg st="2" end="2"/>
                                            </p:txEl>
                                          </p:spTgt>
                                        </p:tgtEl>
                                        <p:attrNameLst>
                                          <p:attrName>ppt_c</p:attrName>
                                        </p:attrNameLst>
                                      </p:cBhvr>
                                      <p:to>
                                        <a:srgbClr val="969696"/>
                                      </p:to>
                                    </p:animClr>
                                  </p:subTnLst>
                                </p:cTn>
                              </p:par>
                              <p:par>
                                <p:cTn id="16" presetID="10" presetClass="entr" presetSubtype="0" fill="hold" nodeType="withEffect">
                                  <p:stCondLst>
                                    <p:cond delay="0"/>
                                  </p:stCondLst>
                                  <p:childTnLst>
                                    <p:set>
                                      <p:cBhvr>
                                        <p:cTn id="17" dur="1" fill="hold">
                                          <p:stCondLst>
                                            <p:cond delay="0"/>
                                          </p:stCondLst>
                                        </p:cTn>
                                        <p:tgtEl>
                                          <p:spTgt spid="105480">
                                            <p:txEl>
                                              <p:pRg st="3" end="3"/>
                                            </p:txEl>
                                          </p:spTgt>
                                        </p:tgtEl>
                                        <p:attrNameLst>
                                          <p:attrName>style.visibility</p:attrName>
                                        </p:attrNameLst>
                                      </p:cBhvr>
                                      <p:to>
                                        <p:strVal val="visible"/>
                                      </p:to>
                                    </p:set>
                                    <p:animEffect transition="in" filter="fade">
                                      <p:cBhvr>
                                        <p:cTn id="18" dur="500"/>
                                        <p:tgtEl>
                                          <p:spTgt spid="105480">
                                            <p:txEl>
                                              <p:pRg st="3" end="3"/>
                                            </p:txEl>
                                          </p:spTgt>
                                        </p:tgtEl>
                                      </p:cBhvr>
                                    </p:animEffect>
                                  </p:childTnLst>
                                  <p:subTnLst>
                                    <p:animClr clrSpc="rgb" dir="cw">
                                      <p:cBhvr override="childStyle">
                                        <p:cTn dur="1" fill="hold" display="0" masterRel="nextClick" afterEffect="1"/>
                                        <p:tgtEl>
                                          <p:spTgt spid="105480">
                                            <p:txEl>
                                              <p:pRg st="3" end="3"/>
                                            </p:txEl>
                                          </p:spTgt>
                                        </p:tgtEl>
                                        <p:attrNameLst>
                                          <p:attrName>ppt_c</p:attrName>
                                        </p:attrNameLst>
                                      </p:cBhvr>
                                      <p:to>
                                        <a:srgbClr val="969696"/>
                                      </p:to>
                                    </p:animClr>
                                  </p:subTnLst>
                                </p:cTn>
                              </p:par>
                              <p:par>
                                <p:cTn id="19" presetID="10" presetClass="entr" presetSubtype="0" fill="hold" nodeType="withEffect">
                                  <p:stCondLst>
                                    <p:cond delay="0"/>
                                  </p:stCondLst>
                                  <p:childTnLst>
                                    <p:set>
                                      <p:cBhvr>
                                        <p:cTn id="20" dur="1" fill="hold">
                                          <p:stCondLst>
                                            <p:cond delay="0"/>
                                          </p:stCondLst>
                                        </p:cTn>
                                        <p:tgtEl>
                                          <p:spTgt spid="105480">
                                            <p:txEl>
                                              <p:pRg st="4" end="4"/>
                                            </p:txEl>
                                          </p:spTgt>
                                        </p:tgtEl>
                                        <p:attrNameLst>
                                          <p:attrName>style.visibility</p:attrName>
                                        </p:attrNameLst>
                                      </p:cBhvr>
                                      <p:to>
                                        <p:strVal val="visible"/>
                                      </p:to>
                                    </p:set>
                                    <p:animEffect transition="in" filter="fade">
                                      <p:cBhvr>
                                        <p:cTn id="21" dur="500"/>
                                        <p:tgtEl>
                                          <p:spTgt spid="105480">
                                            <p:txEl>
                                              <p:pRg st="4" end="4"/>
                                            </p:txEl>
                                          </p:spTgt>
                                        </p:tgtEl>
                                      </p:cBhvr>
                                    </p:animEffect>
                                  </p:childTnLst>
                                  <p:subTnLst>
                                    <p:animClr clrSpc="rgb" dir="cw">
                                      <p:cBhvr override="childStyle">
                                        <p:cTn dur="1" fill="hold" display="0" masterRel="nextClick" afterEffect="1"/>
                                        <p:tgtEl>
                                          <p:spTgt spid="105480">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a:t>© Wiley 2010</a:t>
            </a:r>
          </a:p>
        </p:txBody>
      </p:sp>
      <p:sp>
        <p:nvSpPr>
          <p:cNvPr id="31747" name="Slide Number Placeholder 5"/>
          <p:cNvSpPr>
            <a:spLocks noGrp="1"/>
          </p:cNvSpPr>
          <p:nvPr>
            <p:ph type="sldNum" sz="quarter" idx="12"/>
          </p:nvPr>
        </p:nvSpPr>
        <p:spPr>
          <a:noFill/>
        </p:spPr>
        <p:txBody>
          <a:bodyPr/>
          <a:lstStyle/>
          <a:p>
            <a:fld id="{AD88CBF6-A26F-4079-8D1B-95560D573234}" type="slidenum">
              <a:rPr lang="en-US"/>
              <a:pPr/>
              <a:t>28</a:t>
            </a:fld>
            <a:endParaRPr lang="en-US"/>
          </a:p>
        </p:txBody>
      </p:sp>
      <p:sp>
        <p:nvSpPr>
          <p:cNvPr id="31748" name="Rectangle 2"/>
          <p:cNvSpPr>
            <a:spLocks noGrp="1" noChangeArrowheads="1"/>
          </p:cNvSpPr>
          <p:nvPr>
            <p:ph type="title"/>
          </p:nvPr>
        </p:nvSpPr>
        <p:spPr/>
        <p:txBody>
          <a:bodyPr/>
          <a:lstStyle/>
          <a:p>
            <a:pPr eaLnBrk="1" hangingPunct="1"/>
            <a:r>
              <a:rPr lang="en-US" smtClean="0"/>
              <a:t>Acceptance Sampling</a:t>
            </a:r>
          </a:p>
        </p:txBody>
      </p:sp>
      <p:sp>
        <p:nvSpPr>
          <p:cNvPr id="109571" name="Rectangle 3"/>
          <p:cNvSpPr>
            <a:spLocks noGrp="1" noChangeArrowheads="1"/>
          </p:cNvSpPr>
          <p:nvPr>
            <p:ph type="body" idx="1"/>
          </p:nvPr>
        </p:nvSpPr>
        <p:spPr>
          <a:xfrm>
            <a:off x="1182688" y="2017713"/>
            <a:ext cx="7580312" cy="4306887"/>
          </a:xfrm>
        </p:spPr>
        <p:txBody>
          <a:bodyPr/>
          <a:lstStyle/>
          <a:p>
            <a:pPr eaLnBrk="1" hangingPunct="1">
              <a:buFont typeface="Wingdings" pitchFamily="2" charset="2"/>
              <a:buNone/>
            </a:pPr>
            <a:r>
              <a:rPr lang="en-US" sz="2000" b="1" smtClean="0"/>
              <a:t>Defined</a:t>
            </a:r>
            <a:r>
              <a:rPr lang="en-US" sz="2000" smtClean="0"/>
              <a:t>: </a:t>
            </a:r>
            <a:r>
              <a:rPr lang="en-US" sz="2000" b="1" smtClean="0">
                <a:solidFill>
                  <a:schemeClr val="folHlink"/>
                </a:solidFill>
              </a:rPr>
              <a:t>the third branch of SQC refers to the process of </a:t>
            </a:r>
            <a:r>
              <a:rPr lang="en-US" sz="2000" b="1" i="1" u="sng" smtClean="0">
                <a:solidFill>
                  <a:schemeClr val="folHlink"/>
                </a:solidFill>
              </a:rPr>
              <a:t>randomly inspecting</a:t>
            </a:r>
            <a:r>
              <a:rPr lang="en-US" sz="2000" b="1" smtClean="0">
                <a:solidFill>
                  <a:schemeClr val="folHlink"/>
                </a:solidFill>
              </a:rPr>
              <a:t> a certain number of items from a lot or batch in order to </a:t>
            </a:r>
            <a:r>
              <a:rPr lang="en-US" sz="2000" b="1" i="1" u="sng" smtClean="0">
                <a:solidFill>
                  <a:schemeClr val="folHlink"/>
                </a:solidFill>
              </a:rPr>
              <a:t>decide</a:t>
            </a:r>
            <a:r>
              <a:rPr lang="en-US" sz="2000" b="1" smtClean="0">
                <a:solidFill>
                  <a:schemeClr val="folHlink"/>
                </a:solidFill>
              </a:rPr>
              <a:t> whether to </a:t>
            </a:r>
            <a:r>
              <a:rPr lang="en-US" sz="2000" b="1" i="1" u="sng" smtClean="0">
                <a:solidFill>
                  <a:schemeClr val="folHlink"/>
                </a:solidFill>
              </a:rPr>
              <a:t>accept</a:t>
            </a:r>
            <a:r>
              <a:rPr lang="en-US" sz="2000" b="1" smtClean="0">
                <a:solidFill>
                  <a:schemeClr val="folHlink"/>
                </a:solidFill>
              </a:rPr>
              <a:t> or </a:t>
            </a:r>
            <a:r>
              <a:rPr lang="en-US" sz="2000" b="1" i="1" u="sng" smtClean="0">
                <a:solidFill>
                  <a:schemeClr val="folHlink"/>
                </a:solidFill>
              </a:rPr>
              <a:t>reject</a:t>
            </a:r>
            <a:r>
              <a:rPr lang="en-US" sz="2000" b="1" smtClean="0">
                <a:solidFill>
                  <a:schemeClr val="folHlink"/>
                </a:solidFill>
              </a:rPr>
              <a:t> the entire batch</a:t>
            </a:r>
          </a:p>
          <a:p>
            <a:pPr eaLnBrk="1" hangingPunct="1"/>
            <a:r>
              <a:rPr lang="en-US" sz="2000" smtClean="0">
                <a:solidFill>
                  <a:schemeClr val="folHlink"/>
                </a:solidFill>
              </a:rPr>
              <a:t>Different from SPC because acceptance sampling is performed either </a:t>
            </a:r>
            <a:r>
              <a:rPr lang="en-US" sz="2000" i="1" u="sng" smtClean="0">
                <a:solidFill>
                  <a:schemeClr val="folHlink"/>
                </a:solidFill>
              </a:rPr>
              <a:t>before</a:t>
            </a:r>
            <a:r>
              <a:rPr lang="en-US" sz="2000" u="sng" smtClean="0">
                <a:solidFill>
                  <a:schemeClr val="folHlink"/>
                </a:solidFill>
              </a:rPr>
              <a:t> </a:t>
            </a:r>
            <a:r>
              <a:rPr lang="en-US" sz="2000" smtClean="0">
                <a:solidFill>
                  <a:schemeClr val="folHlink"/>
                </a:solidFill>
              </a:rPr>
              <a:t> or </a:t>
            </a:r>
            <a:r>
              <a:rPr lang="en-US" sz="2000" i="1" u="sng" smtClean="0">
                <a:solidFill>
                  <a:schemeClr val="folHlink"/>
                </a:solidFill>
              </a:rPr>
              <a:t>after</a:t>
            </a:r>
            <a:r>
              <a:rPr lang="en-US" sz="2000" smtClean="0">
                <a:solidFill>
                  <a:schemeClr val="folHlink"/>
                </a:solidFill>
              </a:rPr>
              <a:t> the process rather than </a:t>
            </a:r>
            <a:r>
              <a:rPr lang="en-US" sz="2000" i="1" u="sng" smtClean="0">
                <a:solidFill>
                  <a:schemeClr val="folHlink"/>
                </a:solidFill>
              </a:rPr>
              <a:t>during</a:t>
            </a:r>
            <a:r>
              <a:rPr lang="en-US" sz="2000" b="1" i="1" u="sng" smtClean="0">
                <a:solidFill>
                  <a:schemeClr val="folHlink"/>
                </a:solidFill>
              </a:rPr>
              <a:t> </a:t>
            </a:r>
            <a:endParaRPr lang="en-US" sz="2000" b="1" u="sng" smtClean="0">
              <a:solidFill>
                <a:schemeClr val="folHlink"/>
              </a:solidFill>
            </a:endParaRPr>
          </a:p>
          <a:p>
            <a:pPr lvl="1" eaLnBrk="1" hangingPunct="1"/>
            <a:r>
              <a:rPr lang="en-US" sz="1800" smtClean="0"/>
              <a:t>Sampling before typically is done to supplier material</a:t>
            </a:r>
          </a:p>
          <a:p>
            <a:pPr lvl="1" eaLnBrk="1" hangingPunct="1"/>
            <a:r>
              <a:rPr lang="en-US" sz="1800" smtClean="0"/>
              <a:t>Sampling after involves sampling finished items before shipment or finished components prior to assembly</a:t>
            </a:r>
          </a:p>
          <a:p>
            <a:pPr eaLnBrk="1" hangingPunct="1"/>
            <a:r>
              <a:rPr lang="en-US" sz="2000" b="1" smtClean="0">
                <a:solidFill>
                  <a:schemeClr val="folHlink"/>
                </a:solidFill>
              </a:rPr>
              <a:t>Used where inspection is expensive, volume is high, or inspection is destructive</a:t>
            </a:r>
          </a:p>
          <a:p>
            <a:pPr eaLnBrk="1" hangingPunct="1">
              <a:buFont typeface="Wingdings" pitchFamily="2" charset="2"/>
              <a:buNone/>
            </a:pPr>
            <a:endParaRPr lang="en-US" sz="2000" b="1" smtClean="0">
              <a:solidFill>
                <a:schemeClr val="folHlink"/>
              </a:solidFill>
            </a:endParaRPr>
          </a:p>
          <a:p>
            <a:pPr lvl="1" eaLnBrk="1" hangingPunct="1"/>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animEffect transition="in" filter="fade">
                                      <p:cBhvr>
                                        <p:cTn id="7" dur="500"/>
                                        <p:tgtEl>
                                          <p:spTgt spid="109571">
                                            <p:txEl>
                                              <p:pRg st="1" end="1"/>
                                            </p:txEl>
                                          </p:spTgt>
                                        </p:tgtEl>
                                      </p:cBhvr>
                                    </p:animEffect>
                                  </p:childTnLst>
                                  <p:subTnLst>
                                    <p:animClr clrSpc="rgb" dir="cw">
                                      <p:cBhvr override="childStyle">
                                        <p:cTn dur="1" fill="hold" display="0" masterRel="nextClick" afterEffect="1"/>
                                        <p:tgtEl>
                                          <p:spTgt spid="109571">
                                            <p:txEl>
                                              <p:pRg st="1" end="1"/>
                                            </p:txEl>
                                          </p:spTgt>
                                        </p:tgtEl>
                                        <p:attrNameLst>
                                          <p:attrName>ppt_c</p:attrName>
                                        </p:attrNameLst>
                                      </p:cBhvr>
                                      <p:to>
                                        <a:srgbClr val="C0C0C0"/>
                                      </p:to>
                                    </p:animClr>
                                  </p:subTnLst>
                                </p:cTn>
                              </p:par>
                              <p:par>
                                <p:cTn id="8" presetID="10" presetClass="entr" presetSubtype="0" fill="hold" grpId="0" nodeType="withEffect">
                                  <p:stCondLst>
                                    <p:cond delay="0"/>
                                  </p:stCondLst>
                                  <p:childTnLst>
                                    <p:set>
                                      <p:cBhvr>
                                        <p:cTn id="9" dur="1" fill="hold">
                                          <p:stCondLst>
                                            <p:cond delay="0"/>
                                          </p:stCondLst>
                                        </p:cTn>
                                        <p:tgtEl>
                                          <p:spTgt spid="109571">
                                            <p:txEl>
                                              <p:pRg st="2" end="2"/>
                                            </p:txEl>
                                          </p:spTgt>
                                        </p:tgtEl>
                                        <p:attrNameLst>
                                          <p:attrName>style.visibility</p:attrName>
                                        </p:attrNameLst>
                                      </p:cBhvr>
                                      <p:to>
                                        <p:strVal val="visible"/>
                                      </p:to>
                                    </p:set>
                                    <p:animEffect transition="in" filter="fade">
                                      <p:cBhvr>
                                        <p:cTn id="10" dur="500"/>
                                        <p:tgtEl>
                                          <p:spTgt spid="109571">
                                            <p:txEl>
                                              <p:pRg st="2" end="2"/>
                                            </p:txEl>
                                          </p:spTgt>
                                        </p:tgtEl>
                                      </p:cBhvr>
                                    </p:animEffect>
                                  </p:childTnLst>
                                  <p:subTnLst>
                                    <p:animClr clrSpc="rgb" dir="cw">
                                      <p:cBhvr override="childStyle">
                                        <p:cTn dur="1" fill="hold" display="0" masterRel="nextClick" afterEffect="1"/>
                                        <p:tgtEl>
                                          <p:spTgt spid="109571">
                                            <p:txEl>
                                              <p:pRg st="2" end="2"/>
                                            </p:txEl>
                                          </p:spTgt>
                                        </p:tgtEl>
                                        <p:attrNameLst>
                                          <p:attrName>ppt_c</p:attrName>
                                        </p:attrNameLst>
                                      </p:cBhvr>
                                      <p:to>
                                        <a:srgbClr val="C0C0C0"/>
                                      </p:to>
                                    </p:animClr>
                                  </p:subTnLst>
                                </p:cTn>
                              </p:par>
                              <p:par>
                                <p:cTn id="11" presetID="10" presetClass="entr" presetSubtype="0" fill="hold" grpId="0" nodeType="withEffect">
                                  <p:stCondLst>
                                    <p:cond delay="0"/>
                                  </p:stCondLst>
                                  <p:childTnLst>
                                    <p:set>
                                      <p:cBhvr>
                                        <p:cTn id="12" dur="1" fill="hold">
                                          <p:stCondLst>
                                            <p:cond delay="0"/>
                                          </p:stCondLst>
                                        </p:cTn>
                                        <p:tgtEl>
                                          <p:spTgt spid="109571">
                                            <p:txEl>
                                              <p:pRg st="3" end="3"/>
                                            </p:txEl>
                                          </p:spTgt>
                                        </p:tgtEl>
                                        <p:attrNameLst>
                                          <p:attrName>style.visibility</p:attrName>
                                        </p:attrNameLst>
                                      </p:cBhvr>
                                      <p:to>
                                        <p:strVal val="visible"/>
                                      </p:to>
                                    </p:set>
                                    <p:animEffect transition="in" filter="fade">
                                      <p:cBhvr>
                                        <p:cTn id="13" dur="500"/>
                                        <p:tgtEl>
                                          <p:spTgt spid="109571">
                                            <p:txEl>
                                              <p:pRg st="3" end="3"/>
                                            </p:txEl>
                                          </p:spTgt>
                                        </p:tgtEl>
                                      </p:cBhvr>
                                    </p:animEffect>
                                  </p:childTnLst>
                                  <p:subTnLst>
                                    <p:animClr clrSpc="rgb" dir="cw">
                                      <p:cBhvr override="childStyle">
                                        <p:cTn dur="1" fill="hold" display="0" masterRel="nextClick" afterEffect="1"/>
                                        <p:tgtEl>
                                          <p:spTgt spid="109571">
                                            <p:txEl>
                                              <p:pRg st="3" end="3"/>
                                            </p:txEl>
                                          </p:spTgt>
                                        </p:tgtEl>
                                        <p:attrNameLst>
                                          <p:attrName>ppt_c</p:attrName>
                                        </p:attrNameLst>
                                      </p:cBhvr>
                                      <p:to>
                                        <a:srgbClr val="C0C0C0"/>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9571">
                                            <p:txEl>
                                              <p:pRg st="4" end="4"/>
                                            </p:txEl>
                                          </p:spTgt>
                                        </p:tgtEl>
                                        <p:attrNameLst>
                                          <p:attrName>style.visibility</p:attrName>
                                        </p:attrNameLst>
                                      </p:cBhvr>
                                      <p:to>
                                        <p:strVal val="visible"/>
                                      </p:to>
                                    </p:set>
                                    <p:animEffect transition="in" filter="fade">
                                      <p:cBhvr>
                                        <p:cTn id="18" dur="500"/>
                                        <p:tgtEl>
                                          <p:spTgt spid="109571">
                                            <p:txEl>
                                              <p:pRg st="4" end="4"/>
                                            </p:txEl>
                                          </p:spTgt>
                                        </p:tgtEl>
                                      </p:cBhvr>
                                    </p:animEffect>
                                  </p:childTnLst>
                                  <p:subTnLst>
                                    <p:animClr clrSpc="rgb" dir="cw">
                                      <p:cBhvr override="childStyle">
                                        <p:cTn dur="1" fill="hold" display="0" masterRel="nextClick" afterEffect="1"/>
                                        <p:tgtEl>
                                          <p:spTgt spid="109571">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 Wiley 2010</a:t>
            </a:r>
          </a:p>
        </p:txBody>
      </p:sp>
      <p:sp>
        <p:nvSpPr>
          <p:cNvPr id="32771" name="Slide Number Placeholder 5"/>
          <p:cNvSpPr>
            <a:spLocks noGrp="1"/>
          </p:cNvSpPr>
          <p:nvPr>
            <p:ph type="sldNum" sz="quarter" idx="12"/>
          </p:nvPr>
        </p:nvSpPr>
        <p:spPr>
          <a:noFill/>
        </p:spPr>
        <p:txBody>
          <a:bodyPr/>
          <a:lstStyle/>
          <a:p>
            <a:fld id="{528DED8A-B8F4-4555-A225-1D128FB23DFE}" type="slidenum">
              <a:rPr lang="en-US"/>
              <a:pPr/>
              <a:t>29</a:t>
            </a:fld>
            <a:endParaRPr lang="en-US"/>
          </a:p>
        </p:txBody>
      </p:sp>
      <p:sp>
        <p:nvSpPr>
          <p:cNvPr id="32772" name="Rectangle 2"/>
          <p:cNvSpPr>
            <a:spLocks noGrp="1" noChangeArrowheads="1"/>
          </p:cNvSpPr>
          <p:nvPr>
            <p:ph type="title"/>
          </p:nvPr>
        </p:nvSpPr>
        <p:spPr/>
        <p:txBody>
          <a:bodyPr/>
          <a:lstStyle/>
          <a:p>
            <a:pPr eaLnBrk="1" hangingPunct="1"/>
            <a:r>
              <a:rPr lang="en-US" smtClean="0"/>
              <a:t>Acceptance Sampling Plans</a:t>
            </a:r>
          </a:p>
        </p:txBody>
      </p:sp>
      <p:sp>
        <p:nvSpPr>
          <p:cNvPr id="117763" name="Rectangle 3"/>
          <p:cNvSpPr>
            <a:spLocks noGrp="1" noChangeArrowheads="1"/>
          </p:cNvSpPr>
          <p:nvPr>
            <p:ph type="body" idx="1"/>
          </p:nvPr>
        </p:nvSpPr>
        <p:spPr>
          <a:xfrm>
            <a:off x="609600" y="2017713"/>
            <a:ext cx="8345488" cy="4114800"/>
          </a:xfrm>
        </p:spPr>
        <p:txBody>
          <a:bodyPr/>
          <a:lstStyle/>
          <a:p>
            <a:pPr eaLnBrk="1" hangingPunct="1">
              <a:lnSpc>
                <a:spcPct val="125000"/>
              </a:lnSpc>
              <a:buFont typeface="Wingdings" pitchFamily="2" charset="2"/>
              <a:buNone/>
            </a:pPr>
            <a:r>
              <a:rPr lang="en-US" sz="1800" b="1" smtClean="0">
                <a:solidFill>
                  <a:schemeClr val="folHlink"/>
                </a:solidFill>
              </a:rPr>
              <a:t>Goal of Acceptance Sampling plans is to determine the criteria for acceptance or rejection based on:</a:t>
            </a:r>
          </a:p>
          <a:p>
            <a:pPr lvl="1" eaLnBrk="1" hangingPunct="1">
              <a:lnSpc>
                <a:spcPct val="125000"/>
              </a:lnSpc>
            </a:pPr>
            <a:r>
              <a:rPr lang="en-US" sz="1600" b="1" smtClean="0"/>
              <a:t>Size of the lot (N)</a:t>
            </a:r>
          </a:p>
          <a:p>
            <a:pPr lvl="1" eaLnBrk="1" hangingPunct="1">
              <a:lnSpc>
                <a:spcPct val="125000"/>
              </a:lnSpc>
            </a:pPr>
            <a:r>
              <a:rPr lang="en-US" sz="1600" b="1" smtClean="0"/>
              <a:t>Size of the sample (n)</a:t>
            </a:r>
          </a:p>
          <a:p>
            <a:pPr lvl="1" eaLnBrk="1" hangingPunct="1">
              <a:lnSpc>
                <a:spcPct val="125000"/>
              </a:lnSpc>
            </a:pPr>
            <a:r>
              <a:rPr lang="en-US" sz="1600" b="1" smtClean="0"/>
              <a:t>Number of defects above which a lot will be rejected (c)</a:t>
            </a:r>
          </a:p>
          <a:p>
            <a:pPr lvl="1" eaLnBrk="1" hangingPunct="1">
              <a:lnSpc>
                <a:spcPct val="125000"/>
              </a:lnSpc>
            </a:pPr>
            <a:r>
              <a:rPr lang="en-US" sz="1600" b="1" smtClean="0"/>
              <a:t>Level of confidence we wish to attain</a:t>
            </a:r>
          </a:p>
          <a:p>
            <a:pPr eaLnBrk="1" hangingPunct="1">
              <a:lnSpc>
                <a:spcPct val="125000"/>
              </a:lnSpc>
            </a:pPr>
            <a:r>
              <a:rPr lang="en-US" sz="1800" b="1" smtClean="0">
                <a:solidFill>
                  <a:schemeClr val="folHlink"/>
                </a:solidFill>
              </a:rPr>
              <a:t>There are single, double, and multiple sampling plans</a:t>
            </a:r>
          </a:p>
          <a:p>
            <a:pPr lvl="1" eaLnBrk="1" hangingPunct="1">
              <a:lnSpc>
                <a:spcPct val="125000"/>
              </a:lnSpc>
            </a:pPr>
            <a:r>
              <a:rPr lang="en-US" sz="1600" b="1" smtClean="0"/>
              <a:t>Which one to use is based on cost involved, time consumed, and cost of passing on a defective item</a:t>
            </a:r>
          </a:p>
          <a:p>
            <a:pPr eaLnBrk="1" hangingPunct="1">
              <a:lnSpc>
                <a:spcPct val="125000"/>
              </a:lnSpc>
            </a:pPr>
            <a:r>
              <a:rPr lang="en-US" sz="1800" b="1" smtClean="0">
                <a:solidFill>
                  <a:schemeClr val="folHlink"/>
                </a:solidFill>
              </a:rPr>
              <a:t>Can be used on either variable or attribute measures, but more commonly used for attributes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500"/>
                                        <p:tgtEl>
                                          <p:spTgt spid="117763">
                                            <p:txEl>
                                              <p:pRg st="0" end="0"/>
                                            </p:txEl>
                                          </p:spTgt>
                                        </p:tgtEl>
                                      </p:cBhvr>
                                    </p:animEffect>
                                  </p:childTnLst>
                                  <p:subTnLst>
                                    <p:animClr clrSpc="rgb" dir="cw">
                                      <p:cBhvr override="childStyle">
                                        <p:cTn dur="1" fill="hold" display="0" masterRel="nextClick" afterEffect="1"/>
                                        <p:tgtEl>
                                          <p:spTgt spid="117763">
                                            <p:txEl>
                                              <p:pRg st="0" end="0"/>
                                            </p:txEl>
                                          </p:spTgt>
                                        </p:tgtEl>
                                        <p:attrNameLst>
                                          <p:attrName>ppt_c</p:attrName>
                                        </p:attrNameLst>
                                      </p:cBhvr>
                                      <p:to>
                                        <a:srgbClr val="C0C0C0"/>
                                      </p:to>
                                    </p:animClr>
                                  </p:subTnLst>
                                </p:cTn>
                              </p:par>
                              <p:par>
                                <p:cTn id="8" presetID="10" presetClass="entr" presetSubtype="0" fill="hold" grpId="0" nodeType="withEffect">
                                  <p:stCondLst>
                                    <p:cond delay="0"/>
                                  </p:stCondLst>
                                  <p:childTnLst>
                                    <p:set>
                                      <p:cBhvr>
                                        <p:cTn id="9" dur="1" fill="hold">
                                          <p:stCondLst>
                                            <p:cond delay="0"/>
                                          </p:stCondLst>
                                        </p:cTn>
                                        <p:tgtEl>
                                          <p:spTgt spid="117763">
                                            <p:txEl>
                                              <p:pRg st="1" end="1"/>
                                            </p:txEl>
                                          </p:spTgt>
                                        </p:tgtEl>
                                        <p:attrNameLst>
                                          <p:attrName>style.visibility</p:attrName>
                                        </p:attrNameLst>
                                      </p:cBhvr>
                                      <p:to>
                                        <p:strVal val="visible"/>
                                      </p:to>
                                    </p:set>
                                    <p:animEffect transition="in" filter="fade">
                                      <p:cBhvr>
                                        <p:cTn id="10" dur="500"/>
                                        <p:tgtEl>
                                          <p:spTgt spid="117763">
                                            <p:txEl>
                                              <p:pRg st="1" end="1"/>
                                            </p:txEl>
                                          </p:spTgt>
                                        </p:tgtEl>
                                      </p:cBhvr>
                                    </p:animEffect>
                                  </p:childTnLst>
                                  <p:subTnLst>
                                    <p:animClr clrSpc="rgb" dir="cw">
                                      <p:cBhvr override="childStyle">
                                        <p:cTn dur="1" fill="hold" display="0" masterRel="nextClick" afterEffect="1"/>
                                        <p:tgtEl>
                                          <p:spTgt spid="117763">
                                            <p:txEl>
                                              <p:pRg st="1" end="1"/>
                                            </p:txEl>
                                          </p:spTgt>
                                        </p:tgtEl>
                                        <p:attrNameLst>
                                          <p:attrName>ppt_c</p:attrName>
                                        </p:attrNameLst>
                                      </p:cBhvr>
                                      <p:to>
                                        <a:srgbClr val="C0C0C0"/>
                                      </p:to>
                                    </p:animClr>
                                  </p:subTnLst>
                                </p:cTn>
                              </p:par>
                              <p:par>
                                <p:cTn id="11" presetID="10" presetClass="entr" presetSubtype="0" fill="hold" grpId="0" nodeType="withEffect">
                                  <p:stCondLst>
                                    <p:cond delay="0"/>
                                  </p:stCondLst>
                                  <p:childTnLst>
                                    <p:set>
                                      <p:cBhvr>
                                        <p:cTn id="12" dur="1" fill="hold">
                                          <p:stCondLst>
                                            <p:cond delay="0"/>
                                          </p:stCondLst>
                                        </p:cTn>
                                        <p:tgtEl>
                                          <p:spTgt spid="117763">
                                            <p:txEl>
                                              <p:pRg st="2" end="2"/>
                                            </p:txEl>
                                          </p:spTgt>
                                        </p:tgtEl>
                                        <p:attrNameLst>
                                          <p:attrName>style.visibility</p:attrName>
                                        </p:attrNameLst>
                                      </p:cBhvr>
                                      <p:to>
                                        <p:strVal val="visible"/>
                                      </p:to>
                                    </p:set>
                                    <p:animEffect transition="in" filter="fade">
                                      <p:cBhvr>
                                        <p:cTn id="13" dur="500"/>
                                        <p:tgtEl>
                                          <p:spTgt spid="117763">
                                            <p:txEl>
                                              <p:pRg st="2" end="2"/>
                                            </p:txEl>
                                          </p:spTgt>
                                        </p:tgtEl>
                                      </p:cBhvr>
                                    </p:animEffect>
                                  </p:childTnLst>
                                  <p:subTnLst>
                                    <p:animClr clrSpc="rgb" dir="cw">
                                      <p:cBhvr override="childStyle">
                                        <p:cTn dur="1" fill="hold" display="0" masterRel="nextClick" afterEffect="1"/>
                                        <p:tgtEl>
                                          <p:spTgt spid="117763">
                                            <p:txEl>
                                              <p:pRg st="2" end="2"/>
                                            </p:txEl>
                                          </p:spTgt>
                                        </p:tgtEl>
                                        <p:attrNameLst>
                                          <p:attrName>ppt_c</p:attrName>
                                        </p:attrNameLst>
                                      </p:cBhvr>
                                      <p:to>
                                        <a:srgbClr val="C0C0C0"/>
                                      </p:to>
                                    </p:animClr>
                                  </p:subTnLst>
                                </p:cTn>
                              </p:par>
                              <p:par>
                                <p:cTn id="14" presetID="10" presetClass="entr" presetSubtype="0" fill="hold" grpId="0" nodeType="withEffect">
                                  <p:stCondLst>
                                    <p:cond delay="0"/>
                                  </p:stCondLst>
                                  <p:childTnLst>
                                    <p:set>
                                      <p:cBhvr>
                                        <p:cTn id="15" dur="1" fill="hold">
                                          <p:stCondLst>
                                            <p:cond delay="0"/>
                                          </p:stCondLst>
                                        </p:cTn>
                                        <p:tgtEl>
                                          <p:spTgt spid="117763">
                                            <p:txEl>
                                              <p:pRg st="3" end="3"/>
                                            </p:txEl>
                                          </p:spTgt>
                                        </p:tgtEl>
                                        <p:attrNameLst>
                                          <p:attrName>style.visibility</p:attrName>
                                        </p:attrNameLst>
                                      </p:cBhvr>
                                      <p:to>
                                        <p:strVal val="visible"/>
                                      </p:to>
                                    </p:set>
                                    <p:animEffect transition="in" filter="fade">
                                      <p:cBhvr>
                                        <p:cTn id="16" dur="500"/>
                                        <p:tgtEl>
                                          <p:spTgt spid="117763">
                                            <p:txEl>
                                              <p:pRg st="3" end="3"/>
                                            </p:txEl>
                                          </p:spTgt>
                                        </p:tgtEl>
                                      </p:cBhvr>
                                    </p:animEffect>
                                  </p:childTnLst>
                                  <p:subTnLst>
                                    <p:animClr clrSpc="rgb" dir="cw">
                                      <p:cBhvr override="childStyle">
                                        <p:cTn dur="1" fill="hold" display="0" masterRel="nextClick" afterEffect="1"/>
                                        <p:tgtEl>
                                          <p:spTgt spid="117763">
                                            <p:txEl>
                                              <p:pRg st="3" end="3"/>
                                            </p:txEl>
                                          </p:spTgt>
                                        </p:tgtEl>
                                        <p:attrNameLst>
                                          <p:attrName>ppt_c</p:attrName>
                                        </p:attrNameLst>
                                      </p:cBhvr>
                                      <p:to>
                                        <a:srgbClr val="C0C0C0"/>
                                      </p:to>
                                    </p:animClr>
                                  </p:subTnLst>
                                </p:cTn>
                              </p:par>
                              <p:par>
                                <p:cTn id="17" presetID="10" presetClass="entr" presetSubtype="0" fill="hold" grpId="0" nodeType="withEffect">
                                  <p:stCondLst>
                                    <p:cond delay="0"/>
                                  </p:stCondLst>
                                  <p:childTnLst>
                                    <p:set>
                                      <p:cBhvr>
                                        <p:cTn id="18" dur="1" fill="hold">
                                          <p:stCondLst>
                                            <p:cond delay="0"/>
                                          </p:stCondLst>
                                        </p:cTn>
                                        <p:tgtEl>
                                          <p:spTgt spid="117763">
                                            <p:txEl>
                                              <p:pRg st="4" end="4"/>
                                            </p:txEl>
                                          </p:spTgt>
                                        </p:tgtEl>
                                        <p:attrNameLst>
                                          <p:attrName>style.visibility</p:attrName>
                                        </p:attrNameLst>
                                      </p:cBhvr>
                                      <p:to>
                                        <p:strVal val="visible"/>
                                      </p:to>
                                    </p:set>
                                    <p:animEffect transition="in" filter="fade">
                                      <p:cBhvr>
                                        <p:cTn id="19" dur="500"/>
                                        <p:tgtEl>
                                          <p:spTgt spid="117763">
                                            <p:txEl>
                                              <p:pRg st="4" end="4"/>
                                            </p:txEl>
                                          </p:spTgt>
                                        </p:tgtEl>
                                      </p:cBhvr>
                                    </p:animEffect>
                                  </p:childTnLst>
                                  <p:subTnLst>
                                    <p:animClr clrSpc="rgb" dir="cw">
                                      <p:cBhvr override="childStyle">
                                        <p:cTn dur="1" fill="hold" display="0" masterRel="nextClick" afterEffect="1"/>
                                        <p:tgtEl>
                                          <p:spTgt spid="117763">
                                            <p:txEl>
                                              <p:pRg st="4" end="4"/>
                                            </p:txEl>
                                          </p:spTgt>
                                        </p:tgtEl>
                                        <p:attrNameLst>
                                          <p:attrName>ppt_c</p:attrName>
                                        </p:attrNameLst>
                                      </p:cBhvr>
                                      <p:to>
                                        <a:srgbClr val="C0C0C0"/>
                                      </p:to>
                                    </p:animClr>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7763">
                                            <p:txEl>
                                              <p:pRg st="5" end="5"/>
                                            </p:txEl>
                                          </p:spTgt>
                                        </p:tgtEl>
                                        <p:attrNameLst>
                                          <p:attrName>style.visibility</p:attrName>
                                        </p:attrNameLst>
                                      </p:cBhvr>
                                      <p:to>
                                        <p:strVal val="visible"/>
                                      </p:to>
                                    </p:set>
                                    <p:animEffect transition="in" filter="fade">
                                      <p:cBhvr>
                                        <p:cTn id="24" dur="500"/>
                                        <p:tgtEl>
                                          <p:spTgt spid="117763">
                                            <p:txEl>
                                              <p:pRg st="5" end="5"/>
                                            </p:txEl>
                                          </p:spTgt>
                                        </p:tgtEl>
                                      </p:cBhvr>
                                    </p:animEffect>
                                  </p:childTnLst>
                                  <p:subTnLst>
                                    <p:animClr clrSpc="rgb" dir="cw">
                                      <p:cBhvr override="childStyle">
                                        <p:cTn dur="1" fill="hold" display="0" masterRel="nextClick" afterEffect="1"/>
                                        <p:tgtEl>
                                          <p:spTgt spid="117763">
                                            <p:txEl>
                                              <p:pRg st="5" end="5"/>
                                            </p:txEl>
                                          </p:spTgt>
                                        </p:tgtEl>
                                        <p:attrNameLst>
                                          <p:attrName>ppt_c</p:attrName>
                                        </p:attrNameLst>
                                      </p:cBhvr>
                                      <p:to>
                                        <a:srgbClr val="C0C0C0"/>
                                      </p:to>
                                    </p:animClr>
                                  </p:subTnLst>
                                </p:cTn>
                              </p:par>
                              <p:par>
                                <p:cTn id="25" presetID="10" presetClass="entr" presetSubtype="0" fill="hold" grpId="0" nodeType="withEffect">
                                  <p:stCondLst>
                                    <p:cond delay="0"/>
                                  </p:stCondLst>
                                  <p:childTnLst>
                                    <p:set>
                                      <p:cBhvr>
                                        <p:cTn id="26" dur="1" fill="hold">
                                          <p:stCondLst>
                                            <p:cond delay="0"/>
                                          </p:stCondLst>
                                        </p:cTn>
                                        <p:tgtEl>
                                          <p:spTgt spid="117763">
                                            <p:txEl>
                                              <p:pRg st="6" end="6"/>
                                            </p:txEl>
                                          </p:spTgt>
                                        </p:tgtEl>
                                        <p:attrNameLst>
                                          <p:attrName>style.visibility</p:attrName>
                                        </p:attrNameLst>
                                      </p:cBhvr>
                                      <p:to>
                                        <p:strVal val="visible"/>
                                      </p:to>
                                    </p:set>
                                    <p:animEffect transition="in" filter="fade">
                                      <p:cBhvr>
                                        <p:cTn id="27" dur="500"/>
                                        <p:tgtEl>
                                          <p:spTgt spid="117763">
                                            <p:txEl>
                                              <p:pRg st="6" end="6"/>
                                            </p:txEl>
                                          </p:spTgt>
                                        </p:tgtEl>
                                      </p:cBhvr>
                                    </p:animEffect>
                                  </p:childTnLst>
                                  <p:subTnLst>
                                    <p:animClr clrSpc="rgb" dir="cw">
                                      <p:cBhvr override="childStyle">
                                        <p:cTn dur="1" fill="hold" display="0" masterRel="nextClick" afterEffect="1"/>
                                        <p:tgtEl>
                                          <p:spTgt spid="117763">
                                            <p:txEl>
                                              <p:pRg st="6" end="6"/>
                                            </p:txEl>
                                          </p:spTgt>
                                        </p:tgtEl>
                                        <p:attrNameLst>
                                          <p:attrName>ppt_c</p:attrName>
                                        </p:attrNameLst>
                                      </p:cBhvr>
                                      <p:to>
                                        <a:srgbClr val="C0C0C0"/>
                                      </p:to>
                                    </p:animClr>
                                  </p:subTnLst>
                                </p:cTn>
                              </p:par>
                              <p:par>
                                <p:cTn id="28" presetID="10" presetClass="entr" presetSubtype="0" fill="hold" grpId="0" nodeType="withEffect">
                                  <p:stCondLst>
                                    <p:cond delay="0"/>
                                  </p:stCondLst>
                                  <p:childTnLst>
                                    <p:set>
                                      <p:cBhvr>
                                        <p:cTn id="29" dur="1" fill="hold">
                                          <p:stCondLst>
                                            <p:cond delay="0"/>
                                          </p:stCondLst>
                                        </p:cTn>
                                        <p:tgtEl>
                                          <p:spTgt spid="117763">
                                            <p:txEl>
                                              <p:pRg st="7" end="7"/>
                                            </p:txEl>
                                          </p:spTgt>
                                        </p:tgtEl>
                                        <p:attrNameLst>
                                          <p:attrName>style.visibility</p:attrName>
                                        </p:attrNameLst>
                                      </p:cBhvr>
                                      <p:to>
                                        <p:strVal val="visible"/>
                                      </p:to>
                                    </p:set>
                                    <p:animEffect transition="in" filter="fade">
                                      <p:cBhvr>
                                        <p:cTn id="30" dur="500"/>
                                        <p:tgtEl>
                                          <p:spTgt spid="117763">
                                            <p:txEl>
                                              <p:pRg st="7" end="7"/>
                                            </p:txEl>
                                          </p:spTgt>
                                        </p:tgtEl>
                                      </p:cBhvr>
                                    </p:animEffect>
                                  </p:childTnLst>
                                  <p:subTnLst>
                                    <p:animClr clrSpc="rgb" dir="cw">
                                      <p:cBhvr override="childStyle">
                                        <p:cTn dur="1" fill="hold" display="0" masterRel="nextClick" afterEffect="1"/>
                                        <p:tgtEl>
                                          <p:spTgt spid="117763">
                                            <p:txEl>
                                              <p:pRg st="7" end="7"/>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a:t>© Wiley 2010</a:t>
            </a:r>
          </a:p>
        </p:txBody>
      </p:sp>
      <p:sp>
        <p:nvSpPr>
          <p:cNvPr id="18435" name="Slide Number Placeholder 5"/>
          <p:cNvSpPr>
            <a:spLocks noGrp="1"/>
          </p:cNvSpPr>
          <p:nvPr>
            <p:ph type="sldNum" sz="quarter" idx="12"/>
          </p:nvPr>
        </p:nvSpPr>
        <p:spPr>
          <a:noFill/>
        </p:spPr>
        <p:txBody>
          <a:bodyPr/>
          <a:lstStyle/>
          <a:p>
            <a:fld id="{1522C0FF-401E-434D-96D3-63EF01E0E071}" type="slidenum">
              <a:rPr lang="en-US"/>
              <a:pPr/>
              <a:t>3</a:t>
            </a:fld>
            <a:endParaRPr lang="en-US"/>
          </a:p>
        </p:txBody>
      </p:sp>
      <p:sp>
        <p:nvSpPr>
          <p:cNvPr id="18436" name="Rectangle 2"/>
          <p:cNvSpPr>
            <a:spLocks noGrp="1" noChangeArrowheads="1"/>
          </p:cNvSpPr>
          <p:nvPr>
            <p:ph type="title"/>
          </p:nvPr>
        </p:nvSpPr>
        <p:spPr/>
        <p:txBody>
          <a:bodyPr/>
          <a:lstStyle/>
          <a:p>
            <a:pPr eaLnBrk="1" hangingPunct="1"/>
            <a:r>
              <a:rPr lang="en-US" smtClean="0"/>
              <a:t>Learning Objectives –con’t</a:t>
            </a:r>
            <a:endParaRPr lang="en-US" smtClean="0">
              <a:solidFill>
                <a:schemeClr val="hlink"/>
              </a:solidFill>
            </a:endParaRPr>
          </a:p>
        </p:txBody>
      </p:sp>
      <p:sp>
        <p:nvSpPr>
          <p:cNvPr id="156675" name="Rectangle 3"/>
          <p:cNvSpPr>
            <a:spLocks noGrp="1" noChangeArrowheads="1"/>
          </p:cNvSpPr>
          <p:nvPr>
            <p:ph type="body" idx="1"/>
          </p:nvPr>
        </p:nvSpPr>
        <p:spPr/>
        <p:txBody>
          <a:bodyPr/>
          <a:lstStyle/>
          <a:p>
            <a:pPr eaLnBrk="1" hangingPunct="1"/>
            <a:r>
              <a:rPr lang="en-US" sz="2800" smtClean="0"/>
              <a:t>Explain process capability and process capability index</a:t>
            </a:r>
          </a:p>
          <a:p>
            <a:pPr eaLnBrk="1" hangingPunct="1"/>
            <a:r>
              <a:rPr lang="en-US" sz="2800" smtClean="0"/>
              <a:t>Explain the concept six-sigma</a:t>
            </a:r>
          </a:p>
          <a:p>
            <a:pPr eaLnBrk="1" hangingPunct="1"/>
            <a:r>
              <a:rPr lang="en-US" sz="2800" smtClean="0"/>
              <a:t>Explain the process of acceptance sampling and describe the use of OC curves</a:t>
            </a:r>
          </a:p>
          <a:p>
            <a:pPr eaLnBrk="1" hangingPunct="1"/>
            <a:r>
              <a:rPr lang="en-US" sz="2800" smtClean="0"/>
              <a:t>Describe the challenges inherent in measuring quality in service organizations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500"/>
                                        <p:tgtEl>
                                          <p:spTgt spid="156675">
                                            <p:txEl>
                                              <p:pRg st="0" end="0"/>
                                            </p:txEl>
                                          </p:spTgt>
                                        </p:tgtEl>
                                      </p:cBhvr>
                                    </p:animEffect>
                                  </p:childTnLst>
                                  <p:subTnLst>
                                    <p:animClr clrSpc="rgb" dir="cw">
                                      <p:cBhvr override="childStyle">
                                        <p:cTn dur="1" fill="hold" display="0" masterRel="nextClick" afterEffect="1"/>
                                        <p:tgtEl>
                                          <p:spTgt spid="156675">
                                            <p:txEl>
                                              <p:pRg st="0" end="0"/>
                                            </p:txEl>
                                          </p:spTgt>
                                        </p:tgtEl>
                                        <p:attrNameLst>
                                          <p:attrName>ppt_c</p:attrName>
                                        </p:attrNameLst>
                                      </p:cBhvr>
                                      <p:to>
                                        <a:srgbClr val="969696"/>
                                      </p:to>
                                    </p:animClr>
                                  </p:subTnLst>
                                </p:cTn>
                              </p:par>
                              <p:par>
                                <p:cTn id="8" presetID="10" presetClass="entr" presetSubtype="0" fill="hold" nodeType="withEffect">
                                  <p:stCondLst>
                                    <p:cond delay="0"/>
                                  </p:stCondLst>
                                  <p:childTnLst>
                                    <p:set>
                                      <p:cBhvr>
                                        <p:cTn id="9" dur="1" fill="hold">
                                          <p:stCondLst>
                                            <p:cond delay="0"/>
                                          </p:stCondLst>
                                        </p:cTn>
                                        <p:tgtEl>
                                          <p:spTgt spid="156675">
                                            <p:txEl>
                                              <p:pRg st="1" end="1"/>
                                            </p:txEl>
                                          </p:spTgt>
                                        </p:tgtEl>
                                        <p:attrNameLst>
                                          <p:attrName>style.visibility</p:attrName>
                                        </p:attrNameLst>
                                      </p:cBhvr>
                                      <p:to>
                                        <p:strVal val="visible"/>
                                      </p:to>
                                    </p:set>
                                    <p:animEffect transition="in" filter="fade">
                                      <p:cBhvr>
                                        <p:cTn id="10" dur="500"/>
                                        <p:tgtEl>
                                          <p:spTgt spid="156675">
                                            <p:txEl>
                                              <p:pRg st="1" end="1"/>
                                            </p:txEl>
                                          </p:spTgt>
                                        </p:tgtEl>
                                      </p:cBhvr>
                                    </p:animEffect>
                                  </p:childTnLst>
                                  <p:subTnLst>
                                    <p:animClr clrSpc="rgb" dir="cw">
                                      <p:cBhvr override="childStyle">
                                        <p:cTn dur="1" fill="hold" display="0" masterRel="nextClick" afterEffect="1"/>
                                        <p:tgtEl>
                                          <p:spTgt spid="156675">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animEffect transition="in" filter="fade">
                                      <p:cBhvr>
                                        <p:cTn id="15" dur="500"/>
                                        <p:tgtEl>
                                          <p:spTgt spid="156675">
                                            <p:txEl>
                                              <p:pRg st="2" end="2"/>
                                            </p:txEl>
                                          </p:spTgt>
                                        </p:tgtEl>
                                      </p:cBhvr>
                                    </p:animEffect>
                                  </p:childTnLst>
                                  <p:subTnLst>
                                    <p:animClr clrSpc="rgb" dir="cw">
                                      <p:cBhvr override="childStyle">
                                        <p:cTn dur="1" fill="hold" display="0" masterRel="nextClick" afterEffect="1"/>
                                        <p:tgtEl>
                                          <p:spTgt spid="156675">
                                            <p:txEl>
                                              <p:pRg st="2" end="2"/>
                                            </p:txEl>
                                          </p:spTgt>
                                        </p:tgtEl>
                                        <p:attrNameLst>
                                          <p:attrName>ppt_c</p:attrName>
                                        </p:attrNameLst>
                                      </p:cBhvr>
                                      <p:to>
                                        <a:srgbClr val="969696"/>
                                      </p:to>
                                    </p:animClr>
                                  </p:subTnLst>
                                </p:cTn>
                              </p:par>
                              <p:par>
                                <p:cTn id="16" presetID="10" presetClass="entr" presetSubtype="0" fill="hold" nodeType="withEffect">
                                  <p:stCondLst>
                                    <p:cond delay="0"/>
                                  </p:stCondLst>
                                  <p:childTnLst>
                                    <p:set>
                                      <p:cBhvr>
                                        <p:cTn id="17" dur="1" fill="hold">
                                          <p:stCondLst>
                                            <p:cond delay="0"/>
                                          </p:stCondLst>
                                        </p:cTn>
                                        <p:tgtEl>
                                          <p:spTgt spid="156675">
                                            <p:txEl>
                                              <p:pRg st="3" end="3"/>
                                            </p:txEl>
                                          </p:spTgt>
                                        </p:tgtEl>
                                        <p:attrNameLst>
                                          <p:attrName>style.visibility</p:attrName>
                                        </p:attrNameLst>
                                      </p:cBhvr>
                                      <p:to>
                                        <p:strVal val="visible"/>
                                      </p:to>
                                    </p:set>
                                    <p:animEffect transition="in" filter="fade">
                                      <p:cBhvr>
                                        <p:cTn id="18" dur="500"/>
                                        <p:tgtEl>
                                          <p:spTgt spid="156675">
                                            <p:txEl>
                                              <p:pRg st="3" end="3"/>
                                            </p:txEl>
                                          </p:spTgt>
                                        </p:tgtEl>
                                      </p:cBhvr>
                                    </p:animEffect>
                                  </p:childTnLst>
                                  <p:subTnLst>
                                    <p:animClr clrSpc="rgb" dir="cw">
                                      <p:cBhvr override="childStyle">
                                        <p:cTn dur="1" fill="hold" display="0" masterRel="nextClick" afterEffect="1"/>
                                        <p:tgtEl>
                                          <p:spTgt spid="156675">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5"/>
          <p:cNvSpPr>
            <a:spLocks noGrp="1"/>
          </p:cNvSpPr>
          <p:nvPr>
            <p:ph type="ftr" sz="quarter" idx="11"/>
          </p:nvPr>
        </p:nvSpPr>
        <p:spPr>
          <a:noFill/>
        </p:spPr>
        <p:txBody>
          <a:bodyPr/>
          <a:lstStyle/>
          <a:p>
            <a:r>
              <a:rPr lang="en-US"/>
              <a:t>© Wiley 2010</a:t>
            </a:r>
          </a:p>
        </p:txBody>
      </p:sp>
      <p:sp>
        <p:nvSpPr>
          <p:cNvPr id="33795" name="Slide Number Placeholder 6"/>
          <p:cNvSpPr>
            <a:spLocks noGrp="1"/>
          </p:cNvSpPr>
          <p:nvPr>
            <p:ph type="sldNum" sz="quarter" idx="12"/>
          </p:nvPr>
        </p:nvSpPr>
        <p:spPr>
          <a:noFill/>
        </p:spPr>
        <p:txBody>
          <a:bodyPr/>
          <a:lstStyle/>
          <a:p>
            <a:fld id="{65A3A3A7-54E7-4277-B8EB-673EEAD2548B}" type="slidenum">
              <a:rPr lang="en-US"/>
              <a:pPr/>
              <a:t>30</a:t>
            </a:fld>
            <a:endParaRPr lang="en-US"/>
          </a:p>
        </p:txBody>
      </p:sp>
      <p:sp>
        <p:nvSpPr>
          <p:cNvPr id="33796" name="Rectangle 2"/>
          <p:cNvSpPr>
            <a:spLocks noGrp="1" noChangeArrowheads="1"/>
          </p:cNvSpPr>
          <p:nvPr>
            <p:ph type="title"/>
          </p:nvPr>
        </p:nvSpPr>
        <p:spPr/>
        <p:txBody>
          <a:bodyPr/>
          <a:lstStyle/>
          <a:p>
            <a:pPr eaLnBrk="1" hangingPunct="1"/>
            <a:r>
              <a:rPr lang="en-US" smtClean="0"/>
              <a:t>Operating Characteristics (OC) Curves</a:t>
            </a:r>
          </a:p>
        </p:txBody>
      </p:sp>
      <p:sp>
        <p:nvSpPr>
          <p:cNvPr id="122884" name="Rectangle 4"/>
          <p:cNvSpPr>
            <a:spLocks noGrp="1" noChangeArrowheads="1"/>
          </p:cNvSpPr>
          <p:nvPr>
            <p:ph type="body" sz="half" idx="1"/>
          </p:nvPr>
        </p:nvSpPr>
        <p:spPr>
          <a:xfrm>
            <a:off x="381000" y="2017713"/>
            <a:ext cx="4419600" cy="4114800"/>
          </a:xfrm>
        </p:spPr>
        <p:txBody>
          <a:bodyPr/>
          <a:lstStyle/>
          <a:p>
            <a:pPr eaLnBrk="1" hangingPunct="1">
              <a:lnSpc>
                <a:spcPct val="80000"/>
              </a:lnSpc>
            </a:pPr>
            <a:r>
              <a:rPr lang="en-US" sz="1800" b="1" smtClean="0"/>
              <a:t>OC curves are graphs which show the probability of accepting a lot given various proportions of</a:t>
            </a:r>
            <a:r>
              <a:rPr lang="en-US" sz="1800" smtClean="0"/>
              <a:t> </a:t>
            </a:r>
            <a:r>
              <a:rPr lang="en-US" sz="1800" b="1" smtClean="0"/>
              <a:t>defects in the lot</a:t>
            </a:r>
          </a:p>
          <a:p>
            <a:pPr eaLnBrk="1" hangingPunct="1">
              <a:lnSpc>
                <a:spcPct val="80000"/>
              </a:lnSpc>
            </a:pPr>
            <a:r>
              <a:rPr lang="en-US" sz="1800" b="1" smtClean="0"/>
              <a:t>X-axis shows % of items that are defective in a lot- “lot quality”</a:t>
            </a:r>
          </a:p>
          <a:p>
            <a:pPr eaLnBrk="1" hangingPunct="1">
              <a:lnSpc>
                <a:spcPct val="80000"/>
              </a:lnSpc>
            </a:pPr>
            <a:r>
              <a:rPr lang="en-US" sz="1800" b="1" smtClean="0"/>
              <a:t>Y-axis shows the probability or chance of accepting a lot</a:t>
            </a:r>
          </a:p>
          <a:p>
            <a:pPr eaLnBrk="1" hangingPunct="1">
              <a:lnSpc>
                <a:spcPct val="80000"/>
              </a:lnSpc>
            </a:pPr>
            <a:r>
              <a:rPr lang="en-US" sz="1800" b="1" smtClean="0"/>
              <a:t>As proportion of defects increases, the chance of accepting lot decreases</a:t>
            </a:r>
          </a:p>
          <a:p>
            <a:pPr eaLnBrk="1" hangingPunct="1">
              <a:lnSpc>
                <a:spcPct val="80000"/>
              </a:lnSpc>
            </a:pPr>
            <a:r>
              <a:rPr lang="en-US" sz="1800" b="1" smtClean="0"/>
              <a:t>Example: 90% chance of accepting a lot with 5% defectives; 10% chance of accepting a lot with 24% defectives</a:t>
            </a:r>
          </a:p>
          <a:p>
            <a:pPr eaLnBrk="1" hangingPunct="1">
              <a:lnSpc>
                <a:spcPct val="80000"/>
              </a:lnSpc>
            </a:pPr>
            <a:endParaRPr lang="en-US" sz="1800" smtClean="0"/>
          </a:p>
        </p:txBody>
      </p:sp>
      <p:pic>
        <p:nvPicPr>
          <p:cNvPr id="33798" name="Picture 6" descr="w0151-n"/>
          <p:cNvPicPr>
            <a:picLocks noChangeAspect="1" noChangeArrowheads="1"/>
          </p:cNvPicPr>
          <p:nvPr/>
        </p:nvPicPr>
        <p:blipFill>
          <a:blip r:embed="rId2" cstate="print"/>
          <a:srcRect/>
          <a:stretch>
            <a:fillRect/>
          </a:stretch>
        </p:blipFill>
        <p:spPr bwMode="auto">
          <a:xfrm>
            <a:off x="4800600" y="1905000"/>
            <a:ext cx="40386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Effect transition="in" filter="fade">
                                      <p:cBhvr>
                                        <p:cTn id="7" dur="500"/>
                                        <p:tgtEl>
                                          <p:spTgt spid="122884">
                                            <p:txEl>
                                              <p:pRg st="0" end="0"/>
                                            </p:txEl>
                                          </p:spTgt>
                                        </p:tgtEl>
                                      </p:cBhvr>
                                    </p:animEffect>
                                  </p:childTnLst>
                                  <p:subTnLst>
                                    <p:animClr clrSpc="rgb" dir="cw">
                                      <p:cBhvr override="childStyle">
                                        <p:cTn dur="1" fill="hold" display="0" masterRel="nextClick" afterEffect="1"/>
                                        <p:tgtEl>
                                          <p:spTgt spid="122884">
                                            <p:txEl>
                                              <p:pRg st="0" end="0"/>
                                            </p:txEl>
                                          </p:spTgt>
                                        </p:tgtEl>
                                        <p:attrNameLst>
                                          <p:attrName>ppt_c</p:attrName>
                                        </p:attrNameLst>
                                      </p:cBhvr>
                                      <p:to>
                                        <a:srgbClr val="C0C0C0"/>
                                      </p:to>
                                    </p:animClr>
                                  </p:subTnLst>
                                </p:cTn>
                              </p:par>
                              <p:par>
                                <p:cTn id="8" presetID="10" presetClass="entr" presetSubtype="0" fill="hold" grpId="0" nodeType="withEffect">
                                  <p:stCondLst>
                                    <p:cond delay="0"/>
                                  </p:stCondLst>
                                  <p:childTnLst>
                                    <p:set>
                                      <p:cBhvr>
                                        <p:cTn id="9" dur="1" fill="hold">
                                          <p:stCondLst>
                                            <p:cond delay="0"/>
                                          </p:stCondLst>
                                        </p:cTn>
                                        <p:tgtEl>
                                          <p:spTgt spid="122884">
                                            <p:txEl>
                                              <p:pRg st="1" end="1"/>
                                            </p:txEl>
                                          </p:spTgt>
                                        </p:tgtEl>
                                        <p:attrNameLst>
                                          <p:attrName>style.visibility</p:attrName>
                                        </p:attrNameLst>
                                      </p:cBhvr>
                                      <p:to>
                                        <p:strVal val="visible"/>
                                      </p:to>
                                    </p:set>
                                    <p:animEffect transition="in" filter="fade">
                                      <p:cBhvr>
                                        <p:cTn id="10" dur="500"/>
                                        <p:tgtEl>
                                          <p:spTgt spid="122884">
                                            <p:txEl>
                                              <p:pRg st="1" end="1"/>
                                            </p:txEl>
                                          </p:spTgt>
                                        </p:tgtEl>
                                      </p:cBhvr>
                                    </p:animEffect>
                                  </p:childTnLst>
                                  <p:subTnLst>
                                    <p:animClr clrSpc="rgb" dir="cw">
                                      <p:cBhvr override="childStyle">
                                        <p:cTn dur="1" fill="hold" display="0" masterRel="nextClick" afterEffect="1"/>
                                        <p:tgtEl>
                                          <p:spTgt spid="122884">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4">
                                            <p:txEl>
                                              <p:pRg st="2" end="2"/>
                                            </p:txEl>
                                          </p:spTgt>
                                        </p:tgtEl>
                                        <p:attrNameLst>
                                          <p:attrName>style.visibility</p:attrName>
                                        </p:attrNameLst>
                                      </p:cBhvr>
                                      <p:to>
                                        <p:strVal val="visible"/>
                                      </p:to>
                                    </p:set>
                                    <p:animEffect transition="in" filter="fade">
                                      <p:cBhvr>
                                        <p:cTn id="15" dur="500"/>
                                        <p:tgtEl>
                                          <p:spTgt spid="122884">
                                            <p:txEl>
                                              <p:pRg st="2" end="2"/>
                                            </p:txEl>
                                          </p:spTgt>
                                        </p:tgtEl>
                                      </p:cBhvr>
                                    </p:animEffect>
                                  </p:childTnLst>
                                  <p:subTnLst>
                                    <p:animClr clrSpc="rgb" dir="cw">
                                      <p:cBhvr override="childStyle">
                                        <p:cTn dur="1" fill="hold" display="0" masterRel="nextClick" afterEffect="1"/>
                                        <p:tgtEl>
                                          <p:spTgt spid="122884">
                                            <p:txEl>
                                              <p:pRg st="2" end="2"/>
                                            </p:txEl>
                                          </p:spTgt>
                                        </p:tgtEl>
                                        <p:attrNameLst>
                                          <p:attrName>ppt_c</p:attrName>
                                        </p:attrNameLst>
                                      </p:cBhvr>
                                      <p:to>
                                        <a:srgbClr val="C0C0C0"/>
                                      </p:to>
                                    </p:animClr>
                                  </p:subTnLst>
                                </p:cTn>
                              </p:par>
                              <p:par>
                                <p:cTn id="16" presetID="10" presetClass="entr" presetSubtype="0" fill="hold" grpId="0" nodeType="withEffect">
                                  <p:stCondLst>
                                    <p:cond delay="0"/>
                                  </p:stCondLst>
                                  <p:childTnLst>
                                    <p:set>
                                      <p:cBhvr>
                                        <p:cTn id="17" dur="1" fill="hold">
                                          <p:stCondLst>
                                            <p:cond delay="0"/>
                                          </p:stCondLst>
                                        </p:cTn>
                                        <p:tgtEl>
                                          <p:spTgt spid="122884">
                                            <p:txEl>
                                              <p:pRg st="3" end="3"/>
                                            </p:txEl>
                                          </p:spTgt>
                                        </p:tgtEl>
                                        <p:attrNameLst>
                                          <p:attrName>style.visibility</p:attrName>
                                        </p:attrNameLst>
                                      </p:cBhvr>
                                      <p:to>
                                        <p:strVal val="visible"/>
                                      </p:to>
                                    </p:set>
                                    <p:animEffect transition="in" filter="fade">
                                      <p:cBhvr>
                                        <p:cTn id="18" dur="500"/>
                                        <p:tgtEl>
                                          <p:spTgt spid="122884">
                                            <p:txEl>
                                              <p:pRg st="3" end="3"/>
                                            </p:txEl>
                                          </p:spTgt>
                                        </p:tgtEl>
                                      </p:cBhvr>
                                    </p:animEffect>
                                  </p:childTnLst>
                                  <p:subTnLst>
                                    <p:animClr clrSpc="rgb" dir="cw">
                                      <p:cBhvr override="childStyle">
                                        <p:cTn dur="1" fill="hold" display="0" masterRel="nextClick" afterEffect="1"/>
                                        <p:tgtEl>
                                          <p:spTgt spid="122884">
                                            <p:txEl>
                                              <p:pRg st="3" end="3"/>
                                            </p:txEl>
                                          </p:spTgt>
                                        </p:tgtEl>
                                        <p:attrNameLst>
                                          <p:attrName>ppt_c</p:attrName>
                                        </p:attrNameLst>
                                      </p:cBhvr>
                                      <p:to>
                                        <a:srgbClr val="C0C0C0"/>
                                      </p:to>
                                    </p:animClr>
                                  </p:subTnLst>
                                </p:cTn>
                              </p:par>
                              <p:par>
                                <p:cTn id="19" presetID="10" presetClass="entr" presetSubtype="0" fill="hold" grpId="0" nodeType="withEffect">
                                  <p:stCondLst>
                                    <p:cond delay="0"/>
                                  </p:stCondLst>
                                  <p:childTnLst>
                                    <p:set>
                                      <p:cBhvr>
                                        <p:cTn id="20" dur="1" fill="hold">
                                          <p:stCondLst>
                                            <p:cond delay="0"/>
                                          </p:stCondLst>
                                        </p:cTn>
                                        <p:tgtEl>
                                          <p:spTgt spid="122884">
                                            <p:txEl>
                                              <p:pRg st="4" end="4"/>
                                            </p:txEl>
                                          </p:spTgt>
                                        </p:tgtEl>
                                        <p:attrNameLst>
                                          <p:attrName>style.visibility</p:attrName>
                                        </p:attrNameLst>
                                      </p:cBhvr>
                                      <p:to>
                                        <p:strVal val="visible"/>
                                      </p:to>
                                    </p:set>
                                    <p:animEffect transition="in" filter="fade">
                                      <p:cBhvr>
                                        <p:cTn id="21" dur="500"/>
                                        <p:tgtEl>
                                          <p:spTgt spid="122884">
                                            <p:txEl>
                                              <p:pRg st="4" end="4"/>
                                            </p:txEl>
                                          </p:spTgt>
                                        </p:tgtEl>
                                      </p:cBhvr>
                                    </p:animEffect>
                                  </p:childTnLst>
                                  <p:subTnLst>
                                    <p:animClr clrSpc="rgb" dir="cw">
                                      <p:cBhvr override="childStyle">
                                        <p:cTn dur="1" fill="hold" display="0" masterRel="nextClick" afterEffect="1"/>
                                        <p:tgtEl>
                                          <p:spTgt spid="122884">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1"/>
          </p:nvPr>
        </p:nvSpPr>
        <p:spPr>
          <a:noFill/>
        </p:spPr>
        <p:txBody>
          <a:bodyPr/>
          <a:lstStyle/>
          <a:p>
            <a:r>
              <a:rPr lang="en-US"/>
              <a:t>© Wiley 2010</a:t>
            </a:r>
          </a:p>
        </p:txBody>
      </p:sp>
      <p:sp>
        <p:nvSpPr>
          <p:cNvPr id="34819" name="Slide Number Placeholder 6"/>
          <p:cNvSpPr>
            <a:spLocks noGrp="1"/>
          </p:cNvSpPr>
          <p:nvPr>
            <p:ph type="sldNum" sz="quarter" idx="12"/>
          </p:nvPr>
        </p:nvSpPr>
        <p:spPr>
          <a:noFill/>
        </p:spPr>
        <p:txBody>
          <a:bodyPr/>
          <a:lstStyle/>
          <a:p>
            <a:fld id="{F16B7E38-EECE-4B73-A172-95014A6EC1FB}" type="slidenum">
              <a:rPr lang="en-US"/>
              <a:pPr/>
              <a:t>31</a:t>
            </a:fld>
            <a:endParaRPr lang="en-US"/>
          </a:p>
        </p:txBody>
      </p:sp>
      <p:sp>
        <p:nvSpPr>
          <p:cNvPr id="34820" name="Rectangle 2"/>
          <p:cNvSpPr>
            <a:spLocks noGrp="1" noChangeArrowheads="1"/>
          </p:cNvSpPr>
          <p:nvPr>
            <p:ph type="title"/>
          </p:nvPr>
        </p:nvSpPr>
        <p:spPr/>
        <p:txBody>
          <a:bodyPr/>
          <a:lstStyle/>
          <a:p>
            <a:pPr eaLnBrk="1" hangingPunct="1"/>
            <a:r>
              <a:rPr lang="en-US" sz="4000" smtClean="0"/>
              <a:t>AQL, LTPD, Consumer’s Risk (</a:t>
            </a:r>
            <a:r>
              <a:rPr lang="el-GR" sz="4000" smtClean="0"/>
              <a:t>α</a:t>
            </a:r>
            <a:r>
              <a:rPr lang="en-US" sz="4000" smtClean="0"/>
              <a:t>) &amp; Producer’s Risk (</a:t>
            </a:r>
            <a:r>
              <a:rPr lang="el-GR" sz="4000" smtClean="0"/>
              <a:t>β</a:t>
            </a:r>
            <a:r>
              <a:rPr lang="en-US" sz="4000" smtClean="0"/>
              <a:t>)</a:t>
            </a:r>
          </a:p>
        </p:txBody>
      </p:sp>
      <p:sp>
        <p:nvSpPr>
          <p:cNvPr id="124932" name="Rectangle 4"/>
          <p:cNvSpPr>
            <a:spLocks noGrp="1" noChangeArrowheads="1"/>
          </p:cNvSpPr>
          <p:nvPr>
            <p:ph type="body" sz="half" idx="1"/>
          </p:nvPr>
        </p:nvSpPr>
        <p:spPr>
          <a:xfrm>
            <a:off x="381000" y="2017713"/>
            <a:ext cx="4343400" cy="4114800"/>
          </a:xfrm>
        </p:spPr>
        <p:txBody>
          <a:bodyPr/>
          <a:lstStyle/>
          <a:p>
            <a:pPr eaLnBrk="1" hangingPunct="1"/>
            <a:r>
              <a:rPr lang="en-US" sz="1800" b="1" smtClean="0">
                <a:solidFill>
                  <a:schemeClr val="folHlink"/>
                </a:solidFill>
              </a:rPr>
              <a:t>AQL</a:t>
            </a:r>
            <a:r>
              <a:rPr lang="en-US" sz="1800" smtClean="0"/>
              <a:t> is the small % of defects that consumers are willing to accept; order of 1-2%</a:t>
            </a:r>
          </a:p>
          <a:p>
            <a:pPr eaLnBrk="1" hangingPunct="1"/>
            <a:r>
              <a:rPr lang="en-US" sz="1800" b="1" smtClean="0">
                <a:solidFill>
                  <a:schemeClr val="folHlink"/>
                </a:solidFill>
              </a:rPr>
              <a:t>LTPD</a:t>
            </a:r>
            <a:r>
              <a:rPr lang="en-US" sz="1800" smtClean="0"/>
              <a:t> is the upper limit of the percentage of defective items consumers are willing to tolerate</a:t>
            </a:r>
          </a:p>
          <a:p>
            <a:pPr eaLnBrk="1" hangingPunct="1"/>
            <a:r>
              <a:rPr lang="en-US" sz="1800" b="1" smtClean="0">
                <a:solidFill>
                  <a:schemeClr val="folHlink"/>
                </a:solidFill>
              </a:rPr>
              <a:t>Consumer’s Risk (</a:t>
            </a:r>
            <a:r>
              <a:rPr lang="el-GR" sz="1800" b="1" smtClean="0">
                <a:solidFill>
                  <a:schemeClr val="folHlink"/>
                </a:solidFill>
              </a:rPr>
              <a:t>α</a:t>
            </a:r>
            <a:r>
              <a:rPr lang="en-US" sz="1800" b="1" smtClean="0">
                <a:solidFill>
                  <a:schemeClr val="folHlink"/>
                </a:solidFill>
              </a:rPr>
              <a:t>)</a:t>
            </a:r>
            <a:r>
              <a:rPr lang="en-US" sz="1800" smtClean="0"/>
              <a:t> is the chance of accepting a lot that contains a greater number of defects than the LTPD limit; Type II error</a:t>
            </a:r>
          </a:p>
          <a:p>
            <a:pPr eaLnBrk="1" hangingPunct="1"/>
            <a:r>
              <a:rPr lang="en-US" sz="1800" b="1" smtClean="0">
                <a:solidFill>
                  <a:schemeClr val="folHlink"/>
                </a:solidFill>
              </a:rPr>
              <a:t>Producer’s risk (</a:t>
            </a:r>
            <a:r>
              <a:rPr lang="el-GR" sz="1800" b="1" smtClean="0">
                <a:solidFill>
                  <a:schemeClr val="folHlink"/>
                </a:solidFill>
              </a:rPr>
              <a:t>β</a:t>
            </a:r>
            <a:r>
              <a:rPr lang="en-US" sz="1800" b="1" smtClean="0">
                <a:solidFill>
                  <a:schemeClr val="folHlink"/>
                </a:solidFill>
              </a:rPr>
              <a:t>)</a:t>
            </a:r>
            <a:r>
              <a:rPr lang="en-US" sz="1800" smtClean="0"/>
              <a:t> is the chance a lot containing an acceptable quality level will be rejected; Type I error</a:t>
            </a:r>
            <a:endParaRPr lang="el-GR" sz="1800" smtClean="0"/>
          </a:p>
          <a:p>
            <a:pPr eaLnBrk="1" hangingPunct="1"/>
            <a:endParaRPr lang="en-US" sz="1800" smtClean="0"/>
          </a:p>
        </p:txBody>
      </p:sp>
      <p:pic>
        <p:nvPicPr>
          <p:cNvPr id="34822" name="Picture 6" descr="w0153-n"/>
          <p:cNvPicPr>
            <a:picLocks noChangeAspect="1" noChangeArrowheads="1"/>
          </p:cNvPicPr>
          <p:nvPr/>
        </p:nvPicPr>
        <p:blipFill>
          <a:blip r:embed="rId2" cstate="print"/>
          <a:srcRect/>
          <a:stretch>
            <a:fillRect/>
          </a:stretch>
        </p:blipFill>
        <p:spPr bwMode="auto">
          <a:xfrm>
            <a:off x="4648200" y="1905000"/>
            <a:ext cx="41148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fade">
                                      <p:cBhvr>
                                        <p:cTn id="7" dur="500"/>
                                        <p:tgtEl>
                                          <p:spTgt spid="124932">
                                            <p:txEl>
                                              <p:pRg st="0" end="0"/>
                                            </p:txEl>
                                          </p:spTgt>
                                        </p:tgtEl>
                                      </p:cBhvr>
                                    </p:animEffect>
                                  </p:childTnLst>
                                  <p:subTnLst>
                                    <p:animClr clrSpc="rgb" dir="cw">
                                      <p:cBhvr override="childStyle">
                                        <p:cTn dur="1" fill="hold" display="0" masterRel="nextClick" afterEffect="1"/>
                                        <p:tgtEl>
                                          <p:spTgt spid="124932">
                                            <p:txEl>
                                              <p:pRg st="0" end="0"/>
                                            </p:txEl>
                                          </p:spTgt>
                                        </p:tgtEl>
                                        <p:attrNameLst>
                                          <p:attrName>ppt_c</p:attrName>
                                        </p:attrNameLst>
                                      </p:cBhvr>
                                      <p:to>
                                        <a:srgbClr val="C0C0C0"/>
                                      </p:to>
                                    </p:animClr>
                                  </p:subTnLst>
                                </p:cTn>
                              </p:par>
                              <p:par>
                                <p:cTn id="8" presetID="10" presetClass="entr" presetSubtype="0" fill="hold" grpId="0" nodeType="withEffect">
                                  <p:stCondLst>
                                    <p:cond delay="0"/>
                                  </p:stCondLst>
                                  <p:childTnLst>
                                    <p:set>
                                      <p:cBhvr>
                                        <p:cTn id="9" dur="1" fill="hold">
                                          <p:stCondLst>
                                            <p:cond delay="0"/>
                                          </p:stCondLst>
                                        </p:cTn>
                                        <p:tgtEl>
                                          <p:spTgt spid="124932">
                                            <p:txEl>
                                              <p:pRg st="1" end="1"/>
                                            </p:txEl>
                                          </p:spTgt>
                                        </p:tgtEl>
                                        <p:attrNameLst>
                                          <p:attrName>style.visibility</p:attrName>
                                        </p:attrNameLst>
                                      </p:cBhvr>
                                      <p:to>
                                        <p:strVal val="visible"/>
                                      </p:to>
                                    </p:set>
                                    <p:animEffect transition="in" filter="fade">
                                      <p:cBhvr>
                                        <p:cTn id="10" dur="500"/>
                                        <p:tgtEl>
                                          <p:spTgt spid="124932">
                                            <p:txEl>
                                              <p:pRg st="1" end="1"/>
                                            </p:txEl>
                                          </p:spTgt>
                                        </p:tgtEl>
                                      </p:cBhvr>
                                    </p:animEffect>
                                  </p:childTnLst>
                                  <p:subTnLst>
                                    <p:animClr clrSpc="rgb" dir="cw">
                                      <p:cBhvr override="childStyle">
                                        <p:cTn dur="1" fill="hold" display="0" masterRel="nextClick" afterEffect="1"/>
                                        <p:tgtEl>
                                          <p:spTgt spid="124932">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4932">
                                            <p:txEl>
                                              <p:pRg st="2" end="2"/>
                                            </p:txEl>
                                          </p:spTgt>
                                        </p:tgtEl>
                                        <p:attrNameLst>
                                          <p:attrName>style.visibility</p:attrName>
                                        </p:attrNameLst>
                                      </p:cBhvr>
                                      <p:to>
                                        <p:strVal val="visible"/>
                                      </p:to>
                                    </p:set>
                                    <p:animEffect transition="in" filter="fade">
                                      <p:cBhvr>
                                        <p:cTn id="15" dur="500"/>
                                        <p:tgtEl>
                                          <p:spTgt spid="124932">
                                            <p:txEl>
                                              <p:pRg st="2" end="2"/>
                                            </p:txEl>
                                          </p:spTgt>
                                        </p:tgtEl>
                                      </p:cBhvr>
                                    </p:animEffect>
                                  </p:childTnLst>
                                  <p:subTnLst>
                                    <p:animClr clrSpc="rgb" dir="cw">
                                      <p:cBhvr override="childStyle">
                                        <p:cTn dur="1" fill="hold" display="0" masterRel="nextClick" afterEffect="1"/>
                                        <p:tgtEl>
                                          <p:spTgt spid="124932">
                                            <p:txEl>
                                              <p:pRg st="2" end="2"/>
                                            </p:txEl>
                                          </p:spTgt>
                                        </p:tgtEl>
                                        <p:attrNameLst>
                                          <p:attrName>ppt_c</p:attrName>
                                        </p:attrNameLst>
                                      </p:cBhvr>
                                      <p:to>
                                        <a:srgbClr val="C0C0C0"/>
                                      </p:to>
                                    </p:animClr>
                                  </p:subTnLst>
                                </p:cTn>
                              </p:par>
                              <p:par>
                                <p:cTn id="16" presetID="10" presetClass="entr" presetSubtype="0" fill="hold" grpId="0" nodeType="withEffect">
                                  <p:stCondLst>
                                    <p:cond delay="0"/>
                                  </p:stCondLst>
                                  <p:childTnLst>
                                    <p:set>
                                      <p:cBhvr>
                                        <p:cTn id="17" dur="1" fill="hold">
                                          <p:stCondLst>
                                            <p:cond delay="0"/>
                                          </p:stCondLst>
                                        </p:cTn>
                                        <p:tgtEl>
                                          <p:spTgt spid="124932">
                                            <p:txEl>
                                              <p:pRg st="3" end="3"/>
                                            </p:txEl>
                                          </p:spTgt>
                                        </p:tgtEl>
                                        <p:attrNameLst>
                                          <p:attrName>style.visibility</p:attrName>
                                        </p:attrNameLst>
                                      </p:cBhvr>
                                      <p:to>
                                        <p:strVal val="visible"/>
                                      </p:to>
                                    </p:set>
                                    <p:animEffect transition="in" filter="fade">
                                      <p:cBhvr>
                                        <p:cTn id="18" dur="500"/>
                                        <p:tgtEl>
                                          <p:spTgt spid="124932">
                                            <p:txEl>
                                              <p:pRg st="3" end="3"/>
                                            </p:txEl>
                                          </p:spTgt>
                                        </p:tgtEl>
                                      </p:cBhvr>
                                    </p:animEffect>
                                  </p:childTnLst>
                                  <p:subTnLst>
                                    <p:animClr clrSpc="rgb" dir="cw">
                                      <p:cBhvr override="childStyle">
                                        <p:cTn dur="1" fill="hold" display="0" masterRel="nextClick" afterEffect="1"/>
                                        <p:tgtEl>
                                          <p:spTgt spid="124932">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5"/>
          <p:cNvSpPr>
            <a:spLocks noGrp="1"/>
          </p:cNvSpPr>
          <p:nvPr>
            <p:ph type="ftr" sz="quarter" idx="11"/>
          </p:nvPr>
        </p:nvSpPr>
        <p:spPr>
          <a:noFill/>
        </p:spPr>
        <p:txBody>
          <a:bodyPr/>
          <a:lstStyle/>
          <a:p>
            <a:r>
              <a:rPr lang="en-US"/>
              <a:t>© Wiley 2010</a:t>
            </a:r>
          </a:p>
        </p:txBody>
      </p:sp>
      <p:sp>
        <p:nvSpPr>
          <p:cNvPr id="35843" name="Slide Number Placeholder 6"/>
          <p:cNvSpPr>
            <a:spLocks noGrp="1"/>
          </p:cNvSpPr>
          <p:nvPr>
            <p:ph type="sldNum" sz="quarter" idx="12"/>
          </p:nvPr>
        </p:nvSpPr>
        <p:spPr>
          <a:noFill/>
        </p:spPr>
        <p:txBody>
          <a:bodyPr/>
          <a:lstStyle/>
          <a:p>
            <a:fld id="{31292FBD-F0B3-4E39-8918-BDBBD731E18D}" type="slidenum">
              <a:rPr lang="en-US"/>
              <a:pPr/>
              <a:t>32</a:t>
            </a:fld>
            <a:endParaRPr lang="en-US"/>
          </a:p>
        </p:txBody>
      </p:sp>
      <p:sp>
        <p:nvSpPr>
          <p:cNvPr id="35844" name="Rectangle 2"/>
          <p:cNvSpPr>
            <a:spLocks noGrp="1" noChangeArrowheads="1"/>
          </p:cNvSpPr>
          <p:nvPr>
            <p:ph type="title"/>
          </p:nvPr>
        </p:nvSpPr>
        <p:spPr/>
        <p:txBody>
          <a:bodyPr/>
          <a:lstStyle/>
          <a:p>
            <a:pPr eaLnBrk="1" hangingPunct="1"/>
            <a:r>
              <a:rPr lang="en-US" smtClean="0"/>
              <a:t>Developing OC Curves</a:t>
            </a:r>
          </a:p>
        </p:txBody>
      </p:sp>
      <p:sp>
        <p:nvSpPr>
          <p:cNvPr id="130051" name="Rectangle 3"/>
          <p:cNvSpPr>
            <a:spLocks noGrp="1" noChangeArrowheads="1"/>
          </p:cNvSpPr>
          <p:nvPr>
            <p:ph type="body" sz="half" idx="1"/>
          </p:nvPr>
        </p:nvSpPr>
        <p:spPr>
          <a:xfrm>
            <a:off x="685800" y="2017713"/>
            <a:ext cx="8458200" cy="1411287"/>
          </a:xfrm>
        </p:spPr>
        <p:txBody>
          <a:bodyPr/>
          <a:lstStyle/>
          <a:p>
            <a:pPr eaLnBrk="1" hangingPunct="1"/>
            <a:r>
              <a:rPr lang="en-US" sz="1800" smtClean="0"/>
              <a:t>OC curves graphically depict the discriminating power of a sampling plan</a:t>
            </a:r>
          </a:p>
          <a:p>
            <a:pPr eaLnBrk="1" hangingPunct="1"/>
            <a:r>
              <a:rPr lang="en-US" sz="1800" smtClean="0"/>
              <a:t>Cumulative binomial tables like partial table below are used to obtain probabilities of accepting a lot given varying levels of lot defectives </a:t>
            </a:r>
          </a:p>
          <a:p>
            <a:pPr eaLnBrk="1" hangingPunct="1"/>
            <a:r>
              <a:rPr lang="en-US" sz="1800" smtClean="0"/>
              <a:t>Top of the table shows value of p (proportion of defective items in lot), Left hand column shows values of n (sample size) and x represents the cumulative number of defects found</a:t>
            </a:r>
          </a:p>
          <a:p>
            <a:pPr eaLnBrk="1" hangingPunct="1">
              <a:lnSpc>
                <a:spcPct val="90000"/>
              </a:lnSpc>
            </a:pPr>
            <a:endParaRPr lang="en-US" sz="1400" smtClean="0"/>
          </a:p>
        </p:txBody>
      </p:sp>
      <p:graphicFrame>
        <p:nvGraphicFramePr>
          <p:cNvPr id="130198" name="Group 150"/>
          <p:cNvGraphicFramePr>
            <a:graphicFrameLocks noGrp="1"/>
          </p:cNvGraphicFramePr>
          <p:nvPr>
            <p:ph sz="half" idx="2"/>
          </p:nvPr>
        </p:nvGraphicFramePr>
        <p:xfrm>
          <a:off x="609600" y="4114800"/>
          <a:ext cx="8345488" cy="2271523"/>
        </p:xfrm>
        <a:graphic>
          <a:graphicData uri="http://schemas.openxmlformats.org/drawingml/2006/table">
            <a:tbl>
              <a:tblPr/>
              <a:tblGrid>
                <a:gridCol w="695325"/>
                <a:gridCol w="695325"/>
                <a:gridCol w="695325"/>
                <a:gridCol w="695325"/>
                <a:gridCol w="695325"/>
                <a:gridCol w="696913"/>
                <a:gridCol w="695325"/>
                <a:gridCol w="695325"/>
                <a:gridCol w="695325"/>
                <a:gridCol w="695325"/>
                <a:gridCol w="695325"/>
                <a:gridCol w="695325"/>
              </a:tblGrid>
              <a:tr h="536575">
                <a:tc gridSpan="1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ahoma" pitchFamily="34" charset="0"/>
                        </a:rPr>
                        <a:t>Table 6-2 Partial Cumulative Binomial Probability</a:t>
                      </a:r>
                      <a:r>
                        <a:rPr kumimoji="0" lang="en-US" sz="1400" b="0" i="0" u="none" strike="noStrike" cap="none" normalizeH="0" baseline="0" smtClean="0">
                          <a:ln>
                            <a:noFill/>
                          </a:ln>
                          <a:solidFill>
                            <a:schemeClr val="tx1"/>
                          </a:solidFill>
                          <a:effectLst/>
                          <a:latin typeface="Tahoma" pitchFamily="34" charset="0"/>
                        </a:rPr>
                        <a:t> </a:t>
                      </a:r>
                      <a:r>
                        <a:rPr kumimoji="0" lang="en-US" sz="1400" b="1" i="0" u="none" strike="noStrike" cap="none" normalizeH="0" baseline="0" smtClean="0">
                          <a:ln>
                            <a:noFill/>
                          </a:ln>
                          <a:solidFill>
                            <a:schemeClr val="tx1"/>
                          </a:solidFill>
                          <a:effectLst/>
                          <a:latin typeface="Tahoma" pitchFamily="34" charset="0"/>
                        </a:rPr>
                        <a:t>Table</a:t>
                      </a:r>
                      <a:r>
                        <a:rPr kumimoji="0" lang="en-US" sz="1400" b="0" i="0" u="none" strike="noStrike" cap="none" normalizeH="0" baseline="0" smtClean="0">
                          <a:ln>
                            <a:noFill/>
                          </a:ln>
                          <a:solidFill>
                            <a:schemeClr val="tx1"/>
                          </a:solidFill>
                          <a:effectLst/>
                          <a:latin typeface="Tahoma" pitchFamily="34" charset="0"/>
                        </a:rPr>
                        <a:t> (see Appendix C for complete table)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                                          </a:t>
                      </a:r>
                      <a:r>
                        <a:rPr kumimoji="0" lang="en-US" sz="1400" b="1" i="0" u="none" strike="noStrike" cap="none" normalizeH="0" baseline="0" smtClean="0">
                          <a:ln>
                            <a:noFill/>
                          </a:ln>
                          <a:solidFill>
                            <a:schemeClr val="tx1"/>
                          </a:solidFill>
                          <a:effectLst/>
                          <a:latin typeface="Tahoma" pitchFamily="34" charset="0"/>
                        </a:rPr>
                        <a:t>Proportion of Items Defective (p)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.7738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.5905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.4437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.3277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.2373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.1681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.0778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.0503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.0313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P</a:t>
                      </a:r>
                      <a:r>
                        <a:rPr kumimoji="0" lang="en-US" sz="1400" b="0" i="0" u="none" strike="noStrike" cap="none" normalizeH="0" baseline="0" smtClean="0">
                          <a:ln>
                            <a:noFill/>
                          </a:ln>
                          <a:solidFill>
                            <a:schemeClr val="tx1"/>
                          </a:solidFill>
                          <a:effectLst/>
                          <a:latin typeface="Tahoma" pitchFamily="34" charset="0"/>
                        </a:rPr>
                        <a:t>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.9974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.9185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.8352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.7373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.6328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.5282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.4284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.3370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.2562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hlink"/>
                          </a:solidFill>
                          <a:effectLst/>
                          <a:latin typeface="Tahoma" pitchFamily="34" charset="0"/>
                        </a:rPr>
                        <a:t>.1875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3222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AOQ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.0499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.0919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.1253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.1475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.1582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.1585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.1499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.1348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.1153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9870"/>
                          </a:solidFill>
                          <a:effectLst/>
                          <a:latin typeface="Tahoma" pitchFamily="34" charset="0"/>
                        </a:rPr>
                        <a:t>.0938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500"/>
                                        <p:tgtEl>
                                          <p:spTgt spid="130051">
                                            <p:txEl>
                                              <p:pRg st="0" end="0"/>
                                            </p:txEl>
                                          </p:spTgt>
                                        </p:tgtEl>
                                      </p:cBhvr>
                                    </p:animEffect>
                                  </p:childTnLst>
                                  <p:subTnLst>
                                    <p:animClr clrSpc="rgb" dir="cw">
                                      <p:cBhvr override="childStyle">
                                        <p:cTn dur="1" fill="hold" display="0" masterRel="nextClick" afterEffect="1"/>
                                        <p:tgtEl>
                                          <p:spTgt spid="130051">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fade">
                                      <p:cBhvr>
                                        <p:cTn id="12" dur="500"/>
                                        <p:tgtEl>
                                          <p:spTgt spid="130051">
                                            <p:txEl>
                                              <p:pRg st="1" end="1"/>
                                            </p:txEl>
                                          </p:spTgt>
                                        </p:tgtEl>
                                      </p:cBhvr>
                                    </p:animEffect>
                                  </p:childTnLst>
                                  <p:subTnLst>
                                    <p:animClr clrSpc="rgb" dir="cw">
                                      <p:cBhvr override="childStyle">
                                        <p:cTn dur="1" fill="hold" display="0" masterRel="nextClick" afterEffect="1"/>
                                        <p:tgtEl>
                                          <p:spTgt spid="130051">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fade">
                                      <p:cBhvr>
                                        <p:cTn id="17" dur="500"/>
                                        <p:tgtEl>
                                          <p:spTgt spid="130051">
                                            <p:txEl>
                                              <p:pRg st="2" end="2"/>
                                            </p:txEl>
                                          </p:spTgt>
                                        </p:tgtEl>
                                      </p:cBhvr>
                                    </p:animEffect>
                                  </p:childTnLst>
                                  <p:subTnLst>
                                    <p:animClr clrSpc="rgb" dir="cw">
                                      <p:cBhvr override="childStyle">
                                        <p:cTn dur="1" fill="hold" display="0" masterRel="nextClick" afterEffect="1"/>
                                        <p:tgtEl>
                                          <p:spTgt spid="130051">
                                            <p:txEl>
                                              <p:pRg st="2" end="2"/>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5"/>
          <p:cNvSpPr>
            <a:spLocks noGrp="1"/>
          </p:cNvSpPr>
          <p:nvPr>
            <p:ph type="ftr" sz="quarter" idx="11"/>
          </p:nvPr>
        </p:nvSpPr>
        <p:spPr>
          <a:noFill/>
        </p:spPr>
        <p:txBody>
          <a:bodyPr/>
          <a:lstStyle/>
          <a:p>
            <a:r>
              <a:rPr lang="en-US"/>
              <a:t>© Wiley 2010</a:t>
            </a:r>
          </a:p>
        </p:txBody>
      </p:sp>
      <p:sp>
        <p:nvSpPr>
          <p:cNvPr id="36867" name="Slide Number Placeholder 6"/>
          <p:cNvSpPr>
            <a:spLocks noGrp="1"/>
          </p:cNvSpPr>
          <p:nvPr>
            <p:ph type="sldNum" sz="quarter" idx="12"/>
          </p:nvPr>
        </p:nvSpPr>
        <p:spPr>
          <a:noFill/>
        </p:spPr>
        <p:txBody>
          <a:bodyPr/>
          <a:lstStyle/>
          <a:p>
            <a:fld id="{CFE205FE-B1F9-4D38-AE3F-9DA68DBFE813}" type="slidenum">
              <a:rPr lang="en-US"/>
              <a:pPr/>
              <a:t>33</a:t>
            </a:fld>
            <a:endParaRPr lang="en-US"/>
          </a:p>
        </p:txBody>
      </p:sp>
      <p:sp>
        <p:nvSpPr>
          <p:cNvPr id="36868" name="Rectangle 2"/>
          <p:cNvSpPr>
            <a:spLocks noGrp="1" noChangeArrowheads="1"/>
          </p:cNvSpPr>
          <p:nvPr>
            <p:ph type="title"/>
          </p:nvPr>
        </p:nvSpPr>
        <p:spPr/>
        <p:txBody>
          <a:bodyPr/>
          <a:lstStyle/>
          <a:p>
            <a:pPr eaLnBrk="1" hangingPunct="1"/>
            <a:r>
              <a:rPr lang="en-US" sz="3600" smtClean="0"/>
              <a:t>Example: Constructing an OC Curve</a:t>
            </a:r>
          </a:p>
        </p:txBody>
      </p:sp>
      <p:sp>
        <p:nvSpPr>
          <p:cNvPr id="132100" name="Rectangle 4"/>
          <p:cNvSpPr>
            <a:spLocks noGrp="1" noChangeArrowheads="1"/>
          </p:cNvSpPr>
          <p:nvPr>
            <p:ph type="body" sz="half" idx="1"/>
          </p:nvPr>
        </p:nvSpPr>
        <p:spPr>
          <a:xfrm>
            <a:off x="381000" y="2017713"/>
            <a:ext cx="4495800" cy="4114800"/>
          </a:xfrm>
        </p:spPr>
        <p:txBody>
          <a:bodyPr/>
          <a:lstStyle/>
          <a:p>
            <a:pPr eaLnBrk="1" hangingPunct="1"/>
            <a:r>
              <a:rPr lang="en-US" sz="1800" b="1" smtClean="0"/>
              <a:t>Lets develop an OC curve for a sampling plan in which a sample of 5 items is drawn from lots of N=1000 items</a:t>
            </a:r>
          </a:p>
          <a:p>
            <a:pPr eaLnBrk="1" hangingPunct="1"/>
            <a:r>
              <a:rPr lang="en-US" sz="1800" b="1" smtClean="0"/>
              <a:t>The accept /reject criteria are set up in such a way that we accept a lot if no more that one defect (c=1) is found</a:t>
            </a:r>
          </a:p>
          <a:p>
            <a:pPr eaLnBrk="1" hangingPunct="1"/>
            <a:r>
              <a:rPr lang="en-US" sz="1800" b="1" smtClean="0"/>
              <a:t>Using Table 6-2 and the row</a:t>
            </a:r>
            <a:r>
              <a:rPr lang="en-US" sz="1800" smtClean="0"/>
              <a:t> </a:t>
            </a:r>
            <a:r>
              <a:rPr lang="en-US" sz="1800" b="1" smtClean="0"/>
              <a:t>corresponding to n=5 and x=1</a:t>
            </a:r>
          </a:p>
          <a:p>
            <a:pPr eaLnBrk="1" hangingPunct="1"/>
            <a:r>
              <a:rPr lang="en-US" sz="1800" b="1" smtClean="0"/>
              <a:t>Note that we have a 99.74% chance of accepting a lot with 5% defects and a 73.73% chance with 20% defects</a:t>
            </a:r>
          </a:p>
          <a:p>
            <a:pPr eaLnBrk="1" hangingPunct="1"/>
            <a:endParaRPr lang="en-US" sz="1800" b="1" smtClean="0"/>
          </a:p>
        </p:txBody>
      </p:sp>
      <p:pic>
        <p:nvPicPr>
          <p:cNvPr id="36870" name="Picture 6" descr="w0154-n"/>
          <p:cNvPicPr>
            <a:picLocks noChangeAspect="1" noChangeArrowheads="1"/>
          </p:cNvPicPr>
          <p:nvPr/>
        </p:nvPicPr>
        <p:blipFill>
          <a:blip r:embed="rId2" cstate="print"/>
          <a:srcRect/>
          <a:stretch>
            <a:fillRect/>
          </a:stretch>
        </p:blipFill>
        <p:spPr bwMode="auto">
          <a:xfrm>
            <a:off x="4800600" y="1905000"/>
            <a:ext cx="41148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animEffect transition="in" filter="fade">
                                      <p:cBhvr>
                                        <p:cTn id="7" dur="500"/>
                                        <p:tgtEl>
                                          <p:spTgt spid="132100">
                                            <p:txEl>
                                              <p:pRg st="0" end="0"/>
                                            </p:txEl>
                                          </p:spTgt>
                                        </p:tgtEl>
                                      </p:cBhvr>
                                    </p:animEffect>
                                  </p:childTnLst>
                                  <p:subTnLst>
                                    <p:animClr clrSpc="rgb" dir="cw">
                                      <p:cBhvr override="childStyle">
                                        <p:cTn dur="1" fill="hold" display="0" masterRel="nextClick" afterEffect="1"/>
                                        <p:tgtEl>
                                          <p:spTgt spid="132100">
                                            <p:txEl>
                                              <p:pRg st="0" end="0"/>
                                            </p:txEl>
                                          </p:spTgt>
                                        </p:tgtEl>
                                        <p:attrNameLst>
                                          <p:attrName>ppt_c</p:attrName>
                                        </p:attrNameLst>
                                      </p:cBhvr>
                                      <p:to>
                                        <a:srgbClr val="C0C0C0"/>
                                      </p:to>
                                    </p:animClr>
                                  </p:subTnLst>
                                </p:cTn>
                              </p:par>
                              <p:par>
                                <p:cTn id="8" presetID="10" presetClass="entr" presetSubtype="0" fill="hold" grpId="0" nodeType="withEffect">
                                  <p:stCondLst>
                                    <p:cond delay="0"/>
                                  </p:stCondLst>
                                  <p:childTnLst>
                                    <p:set>
                                      <p:cBhvr>
                                        <p:cTn id="9" dur="1" fill="hold">
                                          <p:stCondLst>
                                            <p:cond delay="0"/>
                                          </p:stCondLst>
                                        </p:cTn>
                                        <p:tgtEl>
                                          <p:spTgt spid="132100">
                                            <p:txEl>
                                              <p:pRg st="1" end="1"/>
                                            </p:txEl>
                                          </p:spTgt>
                                        </p:tgtEl>
                                        <p:attrNameLst>
                                          <p:attrName>style.visibility</p:attrName>
                                        </p:attrNameLst>
                                      </p:cBhvr>
                                      <p:to>
                                        <p:strVal val="visible"/>
                                      </p:to>
                                    </p:set>
                                    <p:animEffect transition="in" filter="fade">
                                      <p:cBhvr>
                                        <p:cTn id="10" dur="500"/>
                                        <p:tgtEl>
                                          <p:spTgt spid="132100">
                                            <p:txEl>
                                              <p:pRg st="1" end="1"/>
                                            </p:txEl>
                                          </p:spTgt>
                                        </p:tgtEl>
                                      </p:cBhvr>
                                    </p:animEffect>
                                  </p:childTnLst>
                                  <p:subTnLst>
                                    <p:animClr clrSpc="rgb" dir="cw">
                                      <p:cBhvr override="childStyle">
                                        <p:cTn dur="1" fill="hold" display="0" masterRel="nextClick" afterEffect="1"/>
                                        <p:tgtEl>
                                          <p:spTgt spid="132100">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2100">
                                            <p:txEl>
                                              <p:pRg st="2" end="2"/>
                                            </p:txEl>
                                          </p:spTgt>
                                        </p:tgtEl>
                                        <p:attrNameLst>
                                          <p:attrName>style.visibility</p:attrName>
                                        </p:attrNameLst>
                                      </p:cBhvr>
                                      <p:to>
                                        <p:strVal val="visible"/>
                                      </p:to>
                                    </p:set>
                                    <p:animEffect transition="in" filter="fade">
                                      <p:cBhvr>
                                        <p:cTn id="15" dur="500"/>
                                        <p:tgtEl>
                                          <p:spTgt spid="132100">
                                            <p:txEl>
                                              <p:pRg st="2" end="2"/>
                                            </p:txEl>
                                          </p:spTgt>
                                        </p:tgtEl>
                                      </p:cBhvr>
                                    </p:animEffect>
                                  </p:childTnLst>
                                  <p:subTnLst>
                                    <p:animClr clrSpc="rgb" dir="cw">
                                      <p:cBhvr override="childStyle">
                                        <p:cTn dur="1" fill="hold" display="0" masterRel="nextClick" afterEffect="1"/>
                                        <p:tgtEl>
                                          <p:spTgt spid="132100">
                                            <p:txEl>
                                              <p:pRg st="2" end="2"/>
                                            </p:txEl>
                                          </p:spTgt>
                                        </p:tgtEl>
                                        <p:attrNameLst>
                                          <p:attrName>ppt_c</p:attrName>
                                        </p:attrNameLst>
                                      </p:cBhvr>
                                      <p:to>
                                        <a:srgbClr val="C0C0C0"/>
                                      </p:to>
                                    </p:animClr>
                                  </p:subTnLst>
                                </p:cTn>
                              </p:par>
                              <p:par>
                                <p:cTn id="16" presetID="10" presetClass="entr" presetSubtype="0" fill="hold" grpId="0" nodeType="withEffect">
                                  <p:stCondLst>
                                    <p:cond delay="0"/>
                                  </p:stCondLst>
                                  <p:childTnLst>
                                    <p:set>
                                      <p:cBhvr>
                                        <p:cTn id="17" dur="1" fill="hold">
                                          <p:stCondLst>
                                            <p:cond delay="0"/>
                                          </p:stCondLst>
                                        </p:cTn>
                                        <p:tgtEl>
                                          <p:spTgt spid="132100">
                                            <p:txEl>
                                              <p:pRg st="3" end="3"/>
                                            </p:txEl>
                                          </p:spTgt>
                                        </p:tgtEl>
                                        <p:attrNameLst>
                                          <p:attrName>style.visibility</p:attrName>
                                        </p:attrNameLst>
                                      </p:cBhvr>
                                      <p:to>
                                        <p:strVal val="visible"/>
                                      </p:to>
                                    </p:set>
                                    <p:animEffect transition="in" filter="fade">
                                      <p:cBhvr>
                                        <p:cTn id="18" dur="500"/>
                                        <p:tgtEl>
                                          <p:spTgt spid="132100">
                                            <p:txEl>
                                              <p:pRg st="3" end="3"/>
                                            </p:txEl>
                                          </p:spTgt>
                                        </p:tgtEl>
                                      </p:cBhvr>
                                    </p:animEffect>
                                  </p:childTnLst>
                                  <p:subTnLst>
                                    <p:animClr clrSpc="rgb" dir="cw">
                                      <p:cBhvr override="childStyle">
                                        <p:cTn dur="1" fill="hold" display="0" masterRel="nextClick" afterEffect="1"/>
                                        <p:tgtEl>
                                          <p:spTgt spid="132100">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p:cNvSpPr>
            <a:spLocks noGrp="1"/>
          </p:cNvSpPr>
          <p:nvPr>
            <p:ph type="ftr" sz="quarter" idx="11"/>
          </p:nvPr>
        </p:nvSpPr>
        <p:spPr>
          <a:noFill/>
        </p:spPr>
        <p:txBody>
          <a:bodyPr/>
          <a:lstStyle/>
          <a:p>
            <a:r>
              <a:rPr lang="en-US"/>
              <a:t>© Wiley 2010</a:t>
            </a:r>
          </a:p>
        </p:txBody>
      </p:sp>
      <p:sp>
        <p:nvSpPr>
          <p:cNvPr id="37891" name="Slide Number Placeholder 6"/>
          <p:cNvSpPr>
            <a:spLocks noGrp="1"/>
          </p:cNvSpPr>
          <p:nvPr>
            <p:ph type="sldNum" sz="quarter" idx="12"/>
          </p:nvPr>
        </p:nvSpPr>
        <p:spPr>
          <a:noFill/>
        </p:spPr>
        <p:txBody>
          <a:bodyPr/>
          <a:lstStyle/>
          <a:p>
            <a:fld id="{DBA92220-57B1-40A0-9B35-6645932FEE2F}" type="slidenum">
              <a:rPr lang="en-US"/>
              <a:pPr/>
              <a:t>34</a:t>
            </a:fld>
            <a:endParaRPr lang="en-US"/>
          </a:p>
        </p:txBody>
      </p:sp>
      <p:sp>
        <p:nvSpPr>
          <p:cNvPr id="37892" name="Rectangle 2"/>
          <p:cNvSpPr>
            <a:spLocks noGrp="1" noChangeArrowheads="1"/>
          </p:cNvSpPr>
          <p:nvPr>
            <p:ph type="title"/>
          </p:nvPr>
        </p:nvSpPr>
        <p:spPr/>
        <p:txBody>
          <a:bodyPr/>
          <a:lstStyle/>
          <a:p>
            <a:pPr eaLnBrk="1" hangingPunct="1"/>
            <a:r>
              <a:rPr lang="en-US" sz="4000" smtClean="0"/>
              <a:t>Average Outgoing Quality (AOQ)</a:t>
            </a:r>
          </a:p>
        </p:txBody>
      </p:sp>
      <p:sp>
        <p:nvSpPr>
          <p:cNvPr id="134148" name="Rectangle 4"/>
          <p:cNvSpPr>
            <a:spLocks noGrp="1" noChangeArrowheads="1"/>
          </p:cNvSpPr>
          <p:nvPr>
            <p:ph type="body" sz="half" idx="1"/>
          </p:nvPr>
        </p:nvSpPr>
        <p:spPr>
          <a:xfrm>
            <a:off x="457200" y="2017713"/>
            <a:ext cx="4535488" cy="4459287"/>
          </a:xfrm>
        </p:spPr>
        <p:txBody>
          <a:bodyPr/>
          <a:lstStyle/>
          <a:p>
            <a:pPr eaLnBrk="1" hangingPunct="1">
              <a:lnSpc>
                <a:spcPct val="90000"/>
              </a:lnSpc>
            </a:pPr>
            <a:r>
              <a:rPr lang="en-US" sz="1600" b="1" smtClean="0"/>
              <a:t>With OC curves, the higher the quality of the lot, the higher is the chance that it will be accepted</a:t>
            </a:r>
          </a:p>
          <a:p>
            <a:pPr eaLnBrk="1" hangingPunct="1">
              <a:lnSpc>
                <a:spcPct val="90000"/>
              </a:lnSpc>
            </a:pPr>
            <a:r>
              <a:rPr lang="en-US" sz="1600" b="1" smtClean="0"/>
              <a:t>Conversely, the lower the quality of the lot, the greater is the chance that it will be rejected</a:t>
            </a:r>
          </a:p>
          <a:p>
            <a:pPr eaLnBrk="1" hangingPunct="1">
              <a:lnSpc>
                <a:spcPct val="90000"/>
              </a:lnSpc>
            </a:pPr>
            <a:r>
              <a:rPr lang="en-US" sz="1600" b="1" smtClean="0"/>
              <a:t>The average outgoing quality level of the product (AOQ) can be computed as follows: </a:t>
            </a:r>
            <a:r>
              <a:rPr lang="en-US" sz="1600" b="1" smtClean="0">
                <a:solidFill>
                  <a:schemeClr val="folHlink"/>
                </a:solidFill>
              </a:rPr>
              <a:t>AOQ=(P</a:t>
            </a:r>
            <a:r>
              <a:rPr lang="en-US" sz="1400" b="1" smtClean="0">
                <a:solidFill>
                  <a:schemeClr val="folHlink"/>
                </a:solidFill>
              </a:rPr>
              <a:t>ac</a:t>
            </a:r>
            <a:r>
              <a:rPr lang="en-US" sz="1600" b="1" smtClean="0">
                <a:solidFill>
                  <a:schemeClr val="folHlink"/>
                </a:solidFill>
              </a:rPr>
              <a:t>)</a:t>
            </a:r>
            <a:r>
              <a:rPr lang="en-US" sz="1800" b="1" smtClean="0">
                <a:solidFill>
                  <a:schemeClr val="folHlink"/>
                </a:solidFill>
              </a:rPr>
              <a:t>p</a:t>
            </a:r>
          </a:p>
          <a:p>
            <a:pPr eaLnBrk="1" hangingPunct="1">
              <a:lnSpc>
                <a:spcPct val="90000"/>
              </a:lnSpc>
            </a:pPr>
            <a:r>
              <a:rPr lang="en-US" sz="1600" b="1" smtClean="0"/>
              <a:t>Returning to the bottom line in Table 6-2, AOQ can be calculated for each proportion of defects in a lot by using the above equation</a:t>
            </a:r>
          </a:p>
          <a:p>
            <a:pPr eaLnBrk="1" hangingPunct="1">
              <a:lnSpc>
                <a:spcPct val="90000"/>
              </a:lnSpc>
            </a:pPr>
            <a:r>
              <a:rPr lang="en-US" sz="1600" b="1" smtClean="0">
                <a:solidFill>
                  <a:schemeClr val="folHlink"/>
                </a:solidFill>
              </a:rPr>
              <a:t>This graph is for n=5 and x=1 (same as c=1)</a:t>
            </a:r>
          </a:p>
          <a:p>
            <a:pPr eaLnBrk="1" hangingPunct="1">
              <a:lnSpc>
                <a:spcPct val="90000"/>
              </a:lnSpc>
            </a:pPr>
            <a:r>
              <a:rPr lang="en-US" sz="1600" b="1" smtClean="0">
                <a:solidFill>
                  <a:schemeClr val="folHlink"/>
                </a:solidFill>
              </a:rPr>
              <a:t>AOQ is highest for lots close to 30% defects</a:t>
            </a:r>
          </a:p>
        </p:txBody>
      </p:sp>
      <p:pic>
        <p:nvPicPr>
          <p:cNvPr id="37894" name="Picture 7" descr="w0155-n"/>
          <p:cNvPicPr>
            <a:picLocks noChangeAspect="1" noChangeArrowheads="1"/>
          </p:cNvPicPr>
          <p:nvPr/>
        </p:nvPicPr>
        <p:blipFill>
          <a:blip r:embed="rId2" cstate="print"/>
          <a:srcRect/>
          <a:stretch>
            <a:fillRect/>
          </a:stretch>
        </p:blipFill>
        <p:spPr bwMode="auto">
          <a:xfrm>
            <a:off x="5029200" y="2438400"/>
            <a:ext cx="38100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animEffect transition="in" filter="fade">
                                      <p:cBhvr>
                                        <p:cTn id="7" dur="500"/>
                                        <p:tgtEl>
                                          <p:spTgt spid="134148">
                                            <p:txEl>
                                              <p:pRg st="0" end="0"/>
                                            </p:txEl>
                                          </p:spTgt>
                                        </p:tgtEl>
                                      </p:cBhvr>
                                    </p:animEffect>
                                  </p:childTnLst>
                                  <p:subTnLst>
                                    <p:animClr clrSpc="rgb" dir="cw">
                                      <p:cBhvr override="childStyle">
                                        <p:cTn dur="1" fill="hold" display="0" masterRel="nextClick" afterEffect="1"/>
                                        <p:tgtEl>
                                          <p:spTgt spid="134148">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134148">
                                            <p:txEl>
                                              <p:pRg st="1" end="1"/>
                                            </p:txEl>
                                          </p:spTgt>
                                        </p:tgtEl>
                                        <p:attrNameLst>
                                          <p:attrName>style.visibility</p:attrName>
                                        </p:attrNameLst>
                                      </p:cBhvr>
                                      <p:to>
                                        <p:strVal val="visible"/>
                                      </p:to>
                                    </p:set>
                                    <p:animEffect transition="in" filter="fade">
                                      <p:cBhvr>
                                        <p:cTn id="10" dur="500"/>
                                        <p:tgtEl>
                                          <p:spTgt spid="134148">
                                            <p:txEl>
                                              <p:pRg st="1" end="1"/>
                                            </p:txEl>
                                          </p:spTgt>
                                        </p:tgtEl>
                                      </p:cBhvr>
                                    </p:animEffect>
                                  </p:childTnLst>
                                  <p:subTnLst>
                                    <p:animClr clrSpc="rgb" dir="cw">
                                      <p:cBhvr override="childStyle">
                                        <p:cTn dur="1" fill="hold" display="0" masterRel="nextClick" afterEffect="1"/>
                                        <p:tgtEl>
                                          <p:spTgt spid="13414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4148">
                                            <p:txEl>
                                              <p:pRg st="2" end="2"/>
                                            </p:txEl>
                                          </p:spTgt>
                                        </p:tgtEl>
                                        <p:attrNameLst>
                                          <p:attrName>style.visibility</p:attrName>
                                        </p:attrNameLst>
                                      </p:cBhvr>
                                      <p:to>
                                        <p:strVal val="visible"/>
                                      </p:to>
                                    </p:set>
                                    <p:animEffect transition="in" filter="fade">
                                      <p:cBhvr>
                                        <p:cTn id="15" dur="500"/>
                                        <p:tgtEl>
                                          <p:spTgt spid="134148">
                                            <p:txEl>
                                              <p:pRg st="2" end="2"/>
                                            </p:txEl>
                                          </p:spTgt>
                                        </p:tgtEl>
                                      </p:cBhvr>
                                    </p:animEffect>
                                  </p:childTnLst>
                                  <p:subTnLst>
                                    <p:animClr clrSpc="rgb" dir="cw">
                                      <p:cBhvr override="childStyle">
                                        <p:cTn dur="1" fill="hold" display="0" masterRel="nextClick" afterEffect="1"/>
                                        <p:tgtEl>
                                          <p:spTgt spid="134148">
                                            <p:txEl>
                                              <p:pRg st="2" end="2"/>
                                            </p:txEl>
                                          </p:spTgt>
                                        </p:tgtEl>
                                        <p:attrNameLst>
                                          <p:attrName>ppt_c</p:attrName>
                                        </p:attrNameLst>
                                      </p:cBhvr>
                                      <p:to>
                                        <a:srgbClr val="969696"/>
                                      </p:to>
                                    </p:animClr>
                                  </p:subTnLst>
                                </p:cTn>
                              </p:par>
                              <p:par>
                                <p:cTn id="16" presetID="10" presetClass="entr" presetSubtype="0" fill="hold" grpId="0" nodeType="withEffect">
                                  <p:stCondLst>
                                    <p:cond delay="0"/>
                                  </p:stCondLst>
                                  <p:childTnLst>
                                    <p:set>
                                      <p:cBhvr>
                                        <p:cTn id="17" dur="1" fill="hold">
                                          <p:stCondLst>
                                            <p:cond delay="0"/>
                                          </p:stCondLst>
                                        </p:cTn>
                                        <p:tgtEl>
                                          <p:spTgt spid="134148">
                                            <p:txEl>
                                              <p:pRg st="3" end="3"/>
                                            </p:txEl>
                                          </p:spTgt>
                                        </p:tgtEl>
                                        <p:attrNameLst>
                                          <p:attrName>style.visibility</p:attrName>
                                        </p:attrNameLst>
                                      </p:cBhvr>
                                      <p:to>
                                        <p:strVal val="visible"/>
                                      </p:to>
                                    </p:set>
                                    <p:animEffect transition="in" filter="fade">
                                      <p:cBhvr>
                                        <p:cTn id="18" dur="500"/>
                                        <p:tgtEl>
                                          <p:spTgt spid="134148">
                                            <p:txEl>
                                              <p:pRg st="3" end="3"/>
                                            </p:txEl>
                                          </p:spTgt>
                                        </p:tgtEl>
                                      </p:cBhvr>
                                    </p:animEffect>
                                  </p:childTnLst>
                                  <p:subTnLst>
                                    <p:animClr clrSpc="rgb" dir="cw">
                                      <p:cBhvr override="childStyle">
                                        <p:cTn dur="1" fill="hold" display="0" masterRel="nextClick" afterEffect="1"/>
                                        <p:tgtEl>
                                          <p:spTgt spid="134148">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4148">
                                            <p:txEl>
                                              <p:pRg st="4" end="4"/>
                                            </p:txEl>
                                          </p:spTgt>
                                        </p:tgtEl>
                                        <p:attrNameLst>
                                          <p:attrName>style.visibility</p:attrName>
                                        </p:attrNameLst>
                                      </p:cBhvr>
                                      <p:to>
                                        <p:strVal val="visible"/>
                                      </p:to>
                                    </p:set>
                                    <p:animEffect transition="in" filter="fade">
                                      <p:cBhvr>
                                        <p:cTn id="23" dur="500"/>
                                        <p:tgtEl>
                                          <p:spTgt spid="134148">
                                            <p:txEl>
                                              <p:pRg st="4" end="4"/>
                                            </p:txEl>
                                          </p:spTgt>
                                        </p:tgtEl>
                                      </p:cBhvr>
                                    </p:animEffect>
                                  </p:childTnLst>
                                  <p:subTnLst>
                                    <p:animClr clrSpc="rgb" dir="cw">
                                      <p:cBhvr override="childStyle">
                                        <p:cTn dur="1" fill="hold" display="0" masterRel="nextClick" afterEffect="1"/>
                                        <p:tgtEl>
                                          <p:spTgt spid="134148">
                                            <p:txEl>
                                              <p:pRg st="4" end="4"/>
                                            </p:txEl>
                                          </p:spTgt>
                                        </p:tgtEl>
                                        <p:attrNameLst>
                                          <p:attrName>ppt_c</p:attrName>
                                        </p:attrNameLst>
                                      </p:cBhvr>
                                      <p:to>
                                        <a:srgbClr val="969696"/>
                                      </p:to>
                                    </p:animClr>
                                  </p:subTnLst>
                                </p:cTn>
                              </p:par>
                              <p:par>
                                <p:cTn id="24" presetID="10" presetClass="entr" presetSubtype="0" fill="hold" grpId="0" nodeType="withEffect">
                                  <p:stCondLst>
                                    <p:cond delay="0"/>
                                  </p:stCondLst>
                                  <p:childTnLst>
                                    <p:set>
                                      <p:cBhvr>
                                        <p:cTn id="25" dur="1" fill="hold">
                                          <p:stCondLst>
                                            <p:cond delay="0"/>
                                          </p:stCondLst>
                                        </p:cTn>
                                        <p:tgtEl>
                                          <p:spTgt spid="134148">
                                            <p:txEl>
                                              <p:pRg st="5" end="5"/>
                                            </p:txEl>
                                          </p:spTgt>
                                        </p:tgtEl>
                                        <p:attrNameLst>
                                          <p:attrName>style.visibility</p:attrName>
                                        </p:attrNameLst>
                                      </p:cBhvr>
                                      <p:to>
                                        <p:strVal val="visible"/>
                                      </p:to>
                                    </p:set>
                                    <p:animEffect transition="in" filter="fade">
                                      <p:cBhvr>
                                        <p:cTn id="26" dur="500"/>
                                        <p:tgtEl>
                                          <p:spTgt spid="134148">
                                            <p:txEl>
                                              <p:pRg st="5" end="5"/>
                                            </p:txEl>
                                          </p:spTgt>
                                        </p:tgtEl>
                                      </p:cBhvr>
                                    </p:animEffect>
                                  </p:childTnLst>
                                  <p:subTnLst>
                                    <p:animClr clrSpc="rgb" dir="cw">
                                      <p:cBhvr override="childStyle">
                                        <p:cTn dur="1" fill="hold" display="0" masterRel="nextClick" afterEffect="1"/>
                                        <p:tgtEl>
                                          <p:spTgt spid="134148">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a:t>© Wiley 2010</a:t>
            </a:r>
          </a:p>
        </p:txBody>
      </p:sp>
      <p:sp>
        <p:nvSpPr>
          <p:cNvPr id="38915" name="Slide Number Placeholder 5"/>
          <p:cNvSpPr>
            <a:spLocks noGrp="1"/>
          </p:cNvSpPr>
          <p:nvPr>
            <p:ph type="sldNum" sz="quarter" idx="12"/>
          </p:nvPr>
        </p:nvSpPr>
        <p:spPr>
          <a:noFill/>
        </p:spPr>
        <p:txBody>
          <a:bodyPr/>
          <a:lstStyle/>
          <a:p>
            <a:fld id="{FF309BB8-8ACC-428E-9DA9-0A0291433D91}" type="slidenum">
              <a:rPr lang="en-US"/>
              <a:pPr/>
              <a:t>35</a:t>
            </a:fld>
            <a:endParaRPr lang="en-US"/>
          </a:p>
        </p:txBody>
      </p:sp>
      <p:sp>
        <p:nvSpPr>
          <p:cNvPr id="38916" name="Rectangle 2"/>
          <p:cNvSpPr>
            <a:spLocks noGrp="1" noChangeArrowheads="1"/>
          </p:cNvSpPr>
          <p:nvPr>
            <p:ph type="title"/>
          </p:nvPr>
        </p:nvSpPr>
        <p:spPr/>
        <p:txBody>
          <a:bodyPr/>
          <a:lstStyle/>
          <a:p>
            <a:pPr eaLnBrk="1" hangingPunct="1"/>
            <a:r>
              <a:rPr lang="en-US" smtClean="0"/>
              <a:t>Implications for Managers</a:t>
            </a:r>
          </a:p>
        </p:txBody>
      </p:sp>
      <p:sp>
        <p:nvSpPr>
          <p:cNvPr id="112643" name="Rectangle 3"/>
          <p:cNvSpPr>
            <a:spLocks noGrp="1" noChangeArrowheads="1"/>
          </p:cNvSpPr>
          <p:nvPr>
            <p:ph type="body" idx="1"/>
          </p:nvPr>
        </p:nvSpPr>
        <p:spPr/>
        <p:txBody>
          <a:bodyPr/>
          <a:lstStyle/>
          <a:p>
            <a:pPr eaLnBrk="1" hangingPunct="1">
              <a:lnSpc>
                <a:spcPct val="90000"/>
              </a:lnSpc>
            </a:pPr>
            <a:r>
              <a:rPr lang="en-US" sz="2400" b="1" smtClean="0">
                <a:solidFill>
                  <a:schemeClr val="folHlink"/>
                </a:solidFill>
              </a:rPr>
              <a:t>How much and how often to inspect?</a:t>
            </a:r>
          </a:p>
          <a:p>
            <a:pPr lvl="1" eaLnBrk="1" hangingPunct="1">
              <a:lnSpc>
                <a:spcPct val="90000"/>
              </a:lnSpc>
            </a:pPr>
            <a:r>
              <a:rPr lang="en-US" sz="2000" smtClean="0"/>
              <a:t>Consider product cost and product volume</a:t>
            </a:r>
          </a:p>
          <a:p>
            <a:pPr lvl="1" eaLnBrk="1" hangingPunct="1">
              <a:lnSpc>
                <a:spcPct val="90000"/>
              </a:lnSpc>
            </a:pPr>
            <a:r>
              <a:rPr lang="en-US" sz="2000" smtClean="0"/>
              <a:t>Consider process stability</a:t>
            </a:r>
          </a:p>
          <a:p>
            <a:pPr lvl="1" eaLnBrk="1" hangingPunct="1">
              <a:lnSpc>
                <a:spcPct val="90000"/>
              </a:lnSpc>
            </a:pPr>
            <a:r>
              <a:rPr lang="en-US" sz="2000" smtClean="0"/>
              <a:t>Consider lot size</a:t>
            </a:r>
          </a:p>
          <a:p>
            <a:pPr eaLnBrk="1" hangingPunct="1">
              <a:lnSpc>
                <a:spcPct val="90000"/>
              </a:lnSpc>
            </a:pPr>
            <a:r>
              <a:rPr lang="en-US" sz="2400" b="1" smtClean="0">
                <a:solidFill>
                  <a:schemeClr val="folHlink"/>
                </a:solidFill>
              </a:rPr>
              <a:t>Where to inspect?</a:t>
            </a:r>
          </a:p>
          <a:p>
            <a:pPr lvl="1" eaLnBrk="1" hangingPunct="1">
              <a:lnSpc>
                <a:spcPct val="90000"/>
              </a:lnSpc>
            </a:pPr>
            <a:r>
              <a:rPr lang="en-US" sz="2000" smtClean="0"/>
              <a:t>Inbound materials</a:t>
            </a:r>
          </a:p>
          <a:p>
            <a:pPr lvl="1" eaLnBrk="1" hangingPunct="1">
              <a:lnSpc>
                <a:spcPct val="90000"/>
              </a:lnSpc>
            </a:pPr>
            <a:r>
              <a:rPr lang="en-US" sz="2000" smtClean="0"/>
              <a:t>Finished products</a:t>
            </a:r>
          </a:p>
          <a:p>
            <a:pPr lvl="1" eaLnBrk="1" hangingPunct="1">
              <a:lnSpc>
                <a:spcPct val="90000"/>
              </a:lnSpc>
            </a:pPr>
            <a:r>
              <a:rPr lang="en-US" sz="2000" smtClean="0"/>
              <a:t>Prior to costly processing</a:t>
            </a:r>
          </a:p>
          <a:p>
            <a:pPr eaLnBrk="1" hangingPunct="1">
              <a:lnSpc>
                <a:spcPct val="90000"/>
              </a:lnSpc>
            </a:pPr>
            <a:r>
              <a:rPr lang="en-US" sz="2400" b="1" smtClean="0">
                <a:solidFill>
                  <a:schemeClr val="folHlink"/>
                </a:solidFill>
              </a:rPr>
              <a:t>Which tools to use?</a:t>
            </a:r>
          </a:p>
          <a:p>
            <a:pPr lvl="1" eaLnBrk="1" hangingPunct="1">
              <a:lnSpc>
                <a:spcPct val="90000"/>
              </a:lnSpc>
            </a:pPr>
            <a:r>
              <a:rPr lang="en-US" sz="2000" smtClean="0"/>
              <a:t>Control charts are best used for in-process production</a:t>
            </a:r>
          </a:p>
          <a:p>
            <a:pPr lvl="1" eaLnBrk="1" hangingPunct="1">
              <a:lnSpc>
                <a:spcPct val="90000"/>
              </a:lnSpc>
            </a:pPr>
            <a:r>
              <a:rPr lang="en-US" sz="2000" smtClean="0"/>
              <a:t>Acceptance sampling is best used for inbound/outbound</a:t>
            </a:r>
          </a:p>
          <a:p>
            <a:pPr lvl="1" eaLnBrk="1" hangingPunct="1">
              <a:lnSpc>
                <a:spcPct val="90000"/>
              </a:lnSpc>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500"/>
                                        <p:tgtEl>
                                          <p:spTgt spid="112643">
                                            <p:txEl>
                                              <p:pRg st="0" end="0"/>
                                            </p:txEl>
                                          </p:spTgt>
                                        </p:tgtEl>
                                      </p:cBhvr>
                                    </p:animEffect>
                                  </p:childTnLst>
                                  <p:subTnLst>
                                    <p:animClr clrSpc="rgb" dir="cw">
                                      <p:cBhvr override="childStyle">
                                        <p:cTn dur="1" fill="hold" display="0" masterRel="nextClick" afterEffect="1"/>
                                        <p:tgtEl>
                                          <p:spTgt spid="112643">
                                            <p:txEl>
                                              <p:pRg st="0" end="0"/>
                                            </p:txEl>
                                          </p:spTgt>
                                        </p:tgtEl>
                                        <p:attrNameLst>
                                          <p:attrName>ppt_c</p:attrName>
                                        </p:attrNameLst>
                                      </p:cBhvr>
                                      <p:to>
                                        <a:srgbClr val="C0C0C0"/>
                                      </p:to>
                                    </p:animClr>
                                  </p:subTnLst>
                                </p:cTn>
                              </p:par>
                              <p:par>
                                <p:cTn id="8" presetID="10" presetClass="entr" presetSubtype="0" fill="hold" grpId="0" nodeType="withEffect">
                                  <p:stCondLst>
                                    <p:cond delay="0"/>
                                  </p:stCondLst>
                                  <p:childTnLst>
                                    <p:set>
                                      <p:cBhvr>
                                        <p:cTn id="9" dur="1" fill="hold">
                                          <p:stCondLst>
                                            <p:cond delay="0"/>
                                          </p:stCondLst>
                                        </p:cTn>
                                        <p:tgtEl>
                                          <p:spTgt spid="112643">
                                            <p:txEl>
                                              <p:pRg st="1" end="1"/>
                                            </p:txEl>
                                          </p:spTgt>
                                        </p:tgtEl>
                                        <p:attrNameLst>
                                          <p:attrName>style.visibility</p:attrName>
                                        </p:attrNameLst>
                                      </p:cBhvr>
                                      <p:to>
                                        <p:strVal val="visible"/>
                                      </p:to>
                                    </p:set>
                                    <p:animEffect transition="in" filter="fade">
                                      <p:cBhvr>
                                        <p:cTn id="10" dur="500"/>
                                        <p:tgtEl>
                                          <p:spTgt spid="112643">
                                            <p:txEl>
                                              <p:pRg st="1" end="1"/>
                                            </p:txEl>
                                          </p:spTgt>
                                        </p:tgtEl>
                                      </p:cBhvr>
                                    </p:animEffect>
                                  </p:childTnLst>
                                  <p:subTnLst>
                                    <p:animClr clrSpc="rgb" dir="cw">
                                      <p:cBhvr override="childStyle">
                                        <p:cTn dur="1" fill="hold" display="0" masterRel="nextClick" afterEffect="1"/>
                                        <p:tgtEl>
                                          <p:spTgt spid="112643">
                                            <p:txEl>
                                              <p:pRg st="1" end="1"/>
                                            </p:txEl>
                                          </p:spTgt>
                                        </p:tgtEl>
                                        <p:attrNameLst>
                                          <p:attrName>ppt_c</p:attrName>
                                        </p:attrNameLst>
                                      </p:cBhvr>
                                      <p:to>
                                        <a:srgbClr val="C0C0C0"/>
                                      </p:to>
                                    </p:animClr>
                                  </p:subTnLst>
                                </p:cTn>
                              </p:par>
                              <p:par>
                                <p:cTn id="11" presetID="10" presetClass="entr" presetSubtype="0" fill="hold" grpId="0" nodeType="with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animEffect transition="in" filter="fade">
                                      <p:cBhvr>
                                        <p:cTn id="13" dur="500"/>
                                        <p:tgtEl>
                                          <p:spTgt spid="112643">
                                            <p:txEl>
                                              <p:pRg st="2" end="2"/>
                                            </p:txEl>
                                          </p:spTgt>
                                        </p:tgtEl>
                                      </p:cBhvr>
                                    </p:animEffect>
                                  </p:childTnLst>
                                  <p:subTnLst>
                                    <p:animClr clrSpc="rgb" dir="cw">
                                      <p:cBhvr override="childStyle">
                                        <p:cTn dur="1" fill="hold" display="0" masterRel="nextClick" afterEffect="1"/>
                                        <p:tgtEl>
                                          <p:spTgt spid="112643">
                                            <p:txEl>
                                              <p:pRg st="2" end="2"/>
                                            </p:txEl>
                                          </p:spTgt>
                                        </p:tgtEl>
                                        <p:attrNameLst>
                                          <p:attrName>ppt_c</p:attrName>
                                        </p:attrNameLst>
                                      </p:cBhvr>
                                      <p:to>
                                        <a:srgbClr val="C0C0C0"/>
                                      </p:to>
                                    </p:animClr>
                                  </p:subTnLst>
                                </p:cTn>
                              </p:par>
                              <p:par>
                                <p:cTn id="14" presetID="10" presetClass="entr" presetSubtype="0" fill="hold" grpId="0" nodeType="withEffect">
                                  <p:stCondLst>
                                    <p:cond delay="0"/>
                                  </p:stCondLst>
                                  <p:childTnLst>
                                    <p:set>
                                      <p:cBhvr>
                                        <p:cTn id="15" dur="1" fill="hold">
                                          <p:stCondLst>
                                            <p:cond delay="0"/>
                                          </p:stCondLst>
                                        </p:cTn>
                                        <p:tgtEl>
                                          <p:spTgt spid="112643">
                                            <p:txEl>
                                              <p:pRg st="3" end="3"/>
                                            </p:txEl>
                                          </p:spTgt>
                                        </p:tgtEl>
                                        <p:attrNameLst>
                                          <p:attrName>style.visibility</p:attrName>
                                        </p:attrNameLst>
                                      </p:cBhvr>
                                      <p:to>
                                        <p:strVal val="visible"/>
                                      </p:to>
                                    </p:set>
                                    <p:animEffect transition="in" filter="fade">
                                      <p:cBhvr>
                                        <p:cTn id="16" dur="500"/>
                                        <p:tgtEl>
                                          <p:spTgt spid="112643">
                                            <p:txEl>
                                              <p:pRg st="3" end="3"/>
                                            </p:txEl>
                                          </p:spTgt>
                                        </p:tgtEl>
                                      </p:cBhvr>
                                    </p:animEffect>
                                  </p:childTnLst>
                                  <p:subTnLst>
                                    <p:animClr clrSpc="rgb" dir="cw">
                                      <p:cBhvr override="childStyle">
                                        <p:cTn dur="1" fill="hold" display="0" masterRel="nextClick" afterEffect="1"/>
                                        <p:tgtEl>
                                          <p:spTgt spid="112643">
                                            <p:txEl>
                                              <p:pRg st="3" end="3"/>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2643">
                                            <p:txEl>
                                              <p:pRg st="4" end="4"/>
                                            </p:txEl>
                                          </p:spTgt>
                                        </p:tgtEl>
                                        <p:attrNameLst>
                                          <p:attrName>style.visibility</p:attrName>
                                        </p:attrNameLst>
                                      </p:cBhvr>
                                      <p:to>
                                        <p:strVal val="visible"/>
                                      </p:to>
                                    </p:set>
                                    <p:animEffect transition="in" filter="fade">
                                      <p:cBhvr>
                                        <p:cTn id="21" dur="500"/>
                                        <p:tgtEl>
                                          <p:spTgt spid="112643">
                                            <p:txEl>
                                              <p:pRg st="4" end="4"/>
                                            </p:txEl>
                                          </p:spTgt>
                                        </p:tgtEl>
                                      </p:cBhvr>
                                    </p:animEffect>
                                  </p:childTnLst>
                                  <p:subTnLst>
                                    <p:animClr clrSpc="rgb" dir="cw">
                                      <p:cBhvr override="childStyle">
                                        <p:cTn dur="1" fill="hold" display="0" masterRel="nextClick" afterEffect="1"/>
                                        <p:tgtEl>
                                          <p:spTgt spid="112643">
                                            <p:txEl>
                                              <p:pRg st="4" end="4"/>
                                            </p:txEl>
                                          </p:spTgt>
                                        </p:tgtEl>
                                        <p:attrNameLst>
                                          <p:attrName>ppt_c</p:attrName>
                                        </p:attrNameLst>
                                      </p:cBhvr>
                                      <p:to>
                                        <a:srgbClr val="C0C0C0"/>
                                      </p:to>
                                    </p:animClr>
                                  </p:subTnLst>
                                </p:cTn>
                              </p:par>
                              <p:par>
                                <p:cTn id="22" presetID="10" presetClass="entr" presetSubtype="0" fill="hold" grpId="0" nodeType="withEffect">
                                  <p:stCondLst>
                                    <p:cond delay="0"/>
                                  </p:stCondLst>
                                  <p:childTnLst>
                                    <p:set>
                                      <p:cBhvr>
                                        <p:cTn id="23" dur="1" fill="hold">
                                          <p:stCondLst>
                                            <p:cond delay="0"/>
                                          </p:stCondLst>
                                        </p:cTn>
                                        <p:tgtEl>
                                          <p:spTgt spid="112643">
                                            <p:txEl>
                                              <p:pRg st="5" end="5"/>
                                            </p:txEl>
                                          </p:spTgt>
                                        </p:tgtEl>
                                        <p:attrNameLst>
                                          <p:attrName>style.visibility</p:attrName>
                                        </p:attrNameLst>
                                      </p:cBhvr>
                                      <p:to>
                                        <p:strVal val="visible"/>
                                      </p:to>
                                    </p:set>
                                    <p:animEffect transition="in" filter="fade">
                                      <p:cBhvr>
                                        <p:cTn id="24" dur="500"/>
                                        <p:tgtEl>
                                          <p:spTgt spid="112643">
                                            <p:txEl>
                                              <p:pRg st="5" end="5"/>
                                            </p:txEl>
                                          </p:spTgt>
                                        </p:tgtEl>
                                      </p:cBhvr>
                                    </p:animEffect>
                                  </p:childTnLst>
                                  <p:subTnLst>
                                    <p:animClr clrSpc="rgb" dir="cw">
                                      <p:cBhvr override="childStyle">
                                        <p:cTn dur="1" fill="hold" display="0" masterRel="nextClick" afterEffect="1"/>
                                        <p:tgtEl>
                                          <p:spTgt spid="112643">
                                            <p:txEl>
                                              <p:pRg st="5" end="5"/>
                                            </p:txEl>
                                          </p:spTgt>
                                        </p:tgtEl>
                                        <p:attrNameLst>
                                          <p:attrName>ppt_c</p:attrName>
                                        </p:attrNameLst>
                                      </p:cBhvr>
                                      <p:to>
                                        <a:srgbClr val="C0C0C0"/>
                                      </p:to>
                                    </p:animClr>
                                  </p:subTnLst>
                                </p:cTn>
                              </p:par>
                              <p:par>
                                <p:cTn id="25" presetID="10" presetClass="entr" presetSubtype="0" fill="hold" grpId="0" nodeType="withEffect">
                                  <p:stCondLst>
                                    <p:cond delay="0"/>
                                  </p:stCondLst>
                                  <p:childTnLst>
                                    <p:set>
                                      <p:cBhvr>
                                        <p:cTn id="26" dur="1" fill="hold">
                                          <p:stCondLst>
                                            <p:cond delay="0"/>
                                          </p:stCondLst>
                                        </p:cTn>
                                        <p:tgtEl>
                                          <p:spTgt spid="112643">
                                            <p:txEl>
                                              <p:pRg st="6" end="6"/>
                                            </p:txEl>
                                          </p:spTgt>
                                        </p:tgtEl>
                                        <p:attrNameLst>
                                          <p:attrName>style.visibility</p:attrName>
                                        </p:attrNameLst>
                                      </p:cBhvr>
                                      <p:to>
                                        <p:strVal val="visible"/>
                                      </p:to>
                                    </p:set>
                                    <p:animEffect transition="in" filter="fade">
                                      <p:cBhvr>
                                        <p:cTn id="27" dur="500"/>
                                        <p:tgtEl>
                                          <p:spTgt spid="112643">
                                            <p:txEl>
                                              <p:pRg st="6" end="6"/>
                                            </p:txEl>
                                          </p:spTgt>
                                        </p:tgtEl>
                                      </p:cBhvr>
                                    </p:animEffect>
                                  </p:childTnLst>
                                  <p:subTnLst>
                                    <p:animClr clrSpc="rgb" dir="cw">
                                      <p:cBhvr override="childStyle">
                                        <p:cTn dur="1" fill="hold" display="0" masterRel="nextClick" afterEffect="1"/>
                                        <p:tgtEl>
                                          <p:spTgt spid="112643">
                                            <p:txEl>
                                              <p:pRg st="6" end="6"/>
                                            </p:txEl>
                                          </p:spTgt>
                                        </p:tgtEl>
                                        <p:attrNameLst>
                                          <p:attrName>ppt_c</p:attrName>
                                        </p:attrNameLst>
                                      </p:cBhvr>
                                      <p:to>
                                        <a:srgbClr val="C0C0C0"/>
                                      </p:to>
                                    </p:animClr>
                                  </p:subTnLst>
                                </p:cTn>
                              </p:par>
                              <p:par>
                                <p:cTn id="28" presetID="10" presetClass="entr" presetSubtype="0" fill="hold" grpId="0" nodeType="withEffect">
                                  <p:stCondLst>
                                    <p:cond delay="0"/>
                                  </p:stCondLst>
                                  <p:childTnLst>
                                    <p:set>
                                      <p:cBhvr>
                                        <p:cTn id="29" dur="1" fill="hold">
                                          <p:stCondLst>
                                            <p:cond delay="0"/>
                                          </p:stCondLst>
                                        </p:cTn>
                                        <p:tgtEl>
                                          <p:spTgt spid="112643">
                                            <p:txEl>
                                              <p:pRg st="7" end="7"/>
                                            </p:txEl>
                                          </p:spTgt>
                                        </p:tgtEl>
                                        <p:attrNameLst>
                                          <p:attrName>style.visibility</p:attrName>
                                        </p:attrNameLst>
                                      </p:cBhvr>
                                      <p:to>
                                        <p:strVal val="visible"/>
                                      </p:to>
                                    </p:set>
                                    <p:animEffect transition="in" filter="fade">
                                      <p:cBhvr>
                                        <p:cTn id="30" dur="500"/>
                                        <p:tgtEl>
                                          <p:spTgt spid="112643">
                                            <p:txEl>
                                              <p:pRg st="7" end="7"/>
                                            </p:txEl>
                                          </p:spTgt>
                                        </p:tgtEl>
                                      </p:cBhvr>
                                    </p:animEffect>
                                  </p:childTnLst>
                                  <p:subTnLst>
                                    <p:animClr clrSpc="rgb" dir="cw">
                                      <p:cBhvr override="childStyle">
                                        <p:cTn dur="1" fill="hold" display="0" masterRel="nextClick" afterEffect="1"/>
                                        <p:tgtEl>
                                          <p:spTgt spid="112643">
                                            <p:txEl>
                                              <p:pRg st="7" end="7"/>
                                            </p:txEl>
                                          </p:spTgt>
                                        </p:tgtEl>
                                        <p:attrNameLst>
                                          <p:attrName>ppt_c</p:attrName>
                                        </p:attrNameLst>
                                      </p:cBhvr>
                                      <p:to>
                                        <a:srgbClr val="C0C0C0"/>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2643">
                                            <p:txEl>
                                              <p:pRg st="8" end="8"/>
                                            </p:txEl>
                                          </p:spTgt>
                                        </p:tgtEl>
                                        <p:attrNameLst>
                                          <p:attrName>style.visibility</p:attrName>
                                        </p:attrNameLst>
                                      </p:cBhvr>
                                      <p:to>
                                        <p:strVal val="visible"/>
                                      </p:to>
                                    </p:set>
                                    <p:animEffect transition="in" filter="fade">
                                      <p:cBhvr>
                                        <p:cTn id="35" dur="500"/>
                                        <p:tgtEl>
                                          <p:spTgt spid="112643">
                                            <p:txEl>
                                              <p:pRg st="8" end="8"/>
                                            </p:txEl>
                                          </p:spTgt>
                                        </p:tgtEl>
                                      </p:cBhvr>
                                    </p:animEffect>
                                  </p:childTnLst>
                                  <p:subTnLst>
                                    <p:animClr clrSpc="rgb" dir="cw">
                                      <p:cBhvr override="childStyle">
                                        <p:cTn dur="1" fill="hold" display="0" masterRel="nextClick" afterEffect="1"/>
                                        <p:tgtEl>
                                          <p:spTgt spid="112643">
                                            <p:txEl>
                                              <p:pRg st="8" end="8"/>
                                            </p:txEl>
                                          </p:spTgt>
                                        </p:tgtEl>
                                        <p:attrNameLst>
                                          <p:attrName>ppt_c</p:attrName>
                                        </p:attrNameLst>
                                      </p:cBhvr>
                                      <p:to>
                                        <a:srgbClr val="C0C0C0"/>
                                      </p:to>
                                    </p:animClr>
                                  </p:subTnLst>
                                </p:cTn>
                              </p:par>
                              <p:par>
                                <p:cTn id="36" presetID="10" presetClass="entr" presetSubtype="0" fill="hold" grpId="0" nodeType="withEffect">
                                  <p:stCondLst>
                                    <p:cond delay="0"/>
                                  </p:stCondLst>
                                  <p:childTnLst>
                                    <p:set>
                                      <p:cBhvr>
                                        <p:cTn id="37" dur="1" fill="hold">
                                          <p:stCondLst>
                                            <p:cond delay="0"/>
                                          </p:stCondLst>
                                        </p:cTn>
                                        <p:tgtEl>
                                          <p:spTgt spid="112643">
                                            <p:txEl>
                                              <p:pRg st="9" end="9"/>
                                            </p:txEl>
                                          </p:spTgt>
                                        </p:tgtEl>
                                        <p:attrNameLst>
                                          <p:attrName>style.visibility</p:attrName>
                                        </p:attrNameLst>
                                      </p:cBhvr>
                                      <p:to>
                                        <p:strVal val="visible"/>
                                      </p:to>
                                    </p:set>
                                    <p:animEffect transition="in" filter="fade">
                                      <p:cBhvr>
                                        <p:cTn id="38" dur="500"/>
                                        <p:tgtEl>
                                          <p:spTgt spid="112643">
                                            <p:txEl>
                                              <p:pRg st="9" end="9"/>
                                            </p:txEl>
                                          </p:spTgt>
                                        </p:tgtEl>
                                      </p:cBhvr>
                                    </p:animEffect>
                                  </p:childTnLst>
                                  <p:subTnLst>
                                    <p:animClr clrSpc="rgb" dir="cw">
                                      <p:cBhvr override="childStyle">
                                        <p:cTn dur="1" fill="hold" display="0" masterRel="nextClick" afterEffect="1"/>
                                        <p:tgtEl>
                                          <p:spTgt spid="112643">
                                            <p:txEl>
                                              <p:pRg st="9" end="9"/>
                                            </p:txEl>
                                          </p:spTgt>
                                        </p:tgtEl>
                                        <p:attrNameLst>
                                          <p:attrName>ppt_c</p:attrName>
                                        </p:attrNameLst>
                                      </p:cBhvr>
                                      <p:to>
                                        <a:srgbClr val="C0C0C0"/>
                                      </p:to>
                                    </p:animClr>
                                  </p:subTnLst>
                                </p:cTn>
                              </p:par>
                              <p:par>
                                <p:cTn id="39" presetID="10" presetClass="entr" presetSubtype="0" fill="hold" grpId="0" nodeType="withEffect">
                                  <p:stCondLst>
                                    <p:cond delay="0"/>
                                  </p:stCondLst>
                                  <p:childTnLst>
                                    <p:set>
                                      <p:cBhvr>
                                        <p:cTn id="40" dur="1" fill="hold">
                                          <p:stCondLst>
                                            <p:cond delay="0"/>
                                          </p:stCondLst>
                                        </p:cTn>
                                        <p:tgtEl>
                                          <p:spTgt spid="112643">
                                            <p:txEl>
                                              <p:pRg st="10" end="10"/>
                                            </p:txEl>
                                          </p:spTgt>
                                        </p:tgtEl>
                                        <p:attrNameLst>
                                          <p:attrName>style.visibility</p:attrName>
                                        </p:attrNameLst>
                                      </p:cBhvr>
                                      <p:to>
                                        <p:strVal val="visible"/>
                                      </p:to>
                                    </p:set>
                                    <p:animEffect transition="in" filter="fade">
                                      <p:cBhvr>
                                        <p:cTn id="41" dur="500"/>
                                        <p:tgtEl>
                                          <p:spTgt spid="112643">
                                            <p:txEl>
                                              <p:pRg st="10" end="10"/>
                                            </p:txEl>
                                          </p:spTgt>
                                        </p:tgtEl>
                                      </p:cBhvr>
                                    </p:animEffect>
                                  </p:childTnLst>
                                  <p:subTnLst>
                                    <p:animClr clrSpc="rgb" dir="cw">
                                      <p:cBhvr override="childStyle">
                                        <p:cTn dur="1" fill="hold" display="0" masterRel="nextClick" afterEffect="1"/>
                                        <p:tgtEl>
                                          <p:spTgt spid="112643">
                                            <p:txEl>
                                              <p:pRg st="10" end="10"/>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t>© Wiley 2010</a:t>
            </a:r>
          </a:p>
        </p:txBody>
      </p:sp>
      <p:sp>
        <p:nvSpPr>
          <p:cNvPr id="39939" name="Slide Number Placeholder 5"/>
          <p:cNvSpPr>
            <a:spLocks noGrp="1"/>
          </p:cNvSpPr>
          <p:nvPr>
            <p:ph type="sldNum" sz="quarter" idx="12"/>
          </p:nvPr>
        </p:nvSpPr>
        <p:spPr>
          <a:noFill/>
        </p:spPr>
        <p:txBody>
          <a:bodyPr/>
          <a:lstStyle/>
          <a:p>
            <a:fld id="{DEE01A29-0EF2-4D3D-9819-06FB639DA201}" type="slidenum">
              <a:rPr lang="en-US"/>
              <a:pPr/>
              <a:t>36</a:t>
            </a:fld>
            <a:endParaRPr lang="en-US"/>
          </a:p>
        </p:txBody>
      </p:sp>
      <p:sp>
        <p:nvSpPr>
          <p:cNvPr id="39940" name="Rectangle 2"/>
          <p:cNvSpPr>
            <a:spLocks noGrp="1" noChangeArrowheads="1"/>
          </p:cNvSpPr>
          <p:nvPr>
            <p:ph type="title"/>
          </p:nvPr>
        </p:nvSpPr>
        <p:spPr/>
        <p:txBody>
          <a:bodyPr/>
          <a:lstStyle/>
          <a:p>
            <a:pPr eaLnBrk="1" hangingPunct="1"/>
            <a:r>
              <a:rPr lang="en-US" smtClean="0"/>
              <a:t>SQC in Services</a:t>
            </a:r>
          </a:p>
        </p:txBody>
      </p:sp>
      <p:sp>
        <p:nvSpPr>
          <p:cNvPr id="39941" name="Rectangle 3"/>
          <p:cNvSpPr>
            <a:spLocks noGrp="1" noChangeArrowheads="1"/>
          </p:cNvSpPr>
          <p:nvPr>
            <p:ph type="body" idx="1"/>
          </p:nvPr>
        </p:nvSpPr>
        <p:spPr>
          <a:xfrm>
            <a:off x="609600" y="2017713"/>
            <a:ext cx="8345488" cy="4114800"/>
          </a:xfrm>
        </p:spPr>
        <p:txBody>
          <a:bodyPr/>
          <a:lstStyle/>
          <a:p>
            <a:pPr eaLnBrk="1" hangingPunct="1"/>
            <a:r>
              <a:rPr lang="en-US" sz="2000" b="1" smtClean="0">
                <a:solidFill>
                  <a:schemeClr val="folHlink"/>
                </a:solidFill>
              </a:rPr>
              <a:t>Service Organizations have lagged behind manufacturers in the use of statistical quality control</a:t>
            </a:r>
          </a:p>
          <a:p>
            <a:pPr eaLnBrk="1" hangingPunct="1"/>
            <a:r>
              <a:rPr lang="en-US" sz="2000" b="1" smtClean="0">
                <a:solidFill>
                  <a:schemeClr val="folHlink"/>
                </a:solidFill>
              </a:rPr>
              <a:t>Statistical measurements are required and it is more difficult to measure the quality of a service</a:t>
            </a:r>
          </a:p>
          <a:p>
            <a:pPr lvl="1" eaLnBrk="1" hangingPunct="1"/>
            <a:r>
              <a:rPr lang="en-US" sz="1800" smtClean="0"/>
              <a:t>Services produce more intangible products</a:t>
            </a:r>
          </a:p>
          <a:p>
            <a:pPr lvl="1" eaLnBrk="1" hangingPunct="1"/>
            <a:r>
              <a:rPr lang="en-US" sz="1800" smtClean="0"/>
              <a:t>Perceptions of quality are highly subjective</a:t>
            </a:r>
          </a:p>
          <a:p>
            <a:pPr eaLnBrk="1" hangingPunct="1"/>
            <a:r>
              <a:rPr lang="en-US" sz="2000" b="1" smtClean="0">
                <a:solidFill>
                  <a:schemeClr val="folHlink"/>
                </a:solidFill>
              </a:rPr>
              <a:t>A way to deal with service quality is to devise quantifiable measurements of the service element</a:t>
            </a:r>
          </a:p>
          <a:p>
            <a:pPr lvl="1" eaLnBrk="1" hangingPunct="1"/>
            <a:r>
              <a:rPr lang="en-US" sz="1800" smtClean="0"/>
              <a:t>Check-in time at a hotel</a:t>
            </a:r>
          </a:p>
          <a:p>
            <a:pPr lvl="1" eaLnBrk="1" hangingPunct="1"/>
            <a:r>
              <a:rPr lang="en-US" sz="1800" smtClean="0"/>
              <a:t>Number of complaints received per month at a restaurant</a:t>
            </a:r>
          </a:p>
          <a:p>
            <a:pPr lvl="1" eaLnBrk="1" hangingPunct="1"/>
            <a:r>
              <a:rPr lang="en-US" sz="1800" smtClean="0"/>
              <a:t>Number of telephone rings before a call is answered</a:t>
            </a:r>
          </a:p>
          <a:p>
            <a:pPr lvl="1" eaLnBrk="1" hangingPunct="1"/>
            <a:r>
              <a:rPr lang="en-US" sz="1800" smtClean="0"/>
              <a:t>Acceptable control limits can be developed and charted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Footer Placeholder 6"/>
          <p:cNvSpPr>
            <a:spLocks noGrp="1"/>
          </p:cNvSpPr>
          <p:nvPr>
            <p:ph type="ftr" sz="quarter" idx="11"/>
          </p:nvPr>
        </p:nvSpPr>
        <p:spPr>
          <a:noFill/>
        </p:spPr>
        <p:txBody>
          <a:bodyPr/>
          <a:lstStyle/>
          <a:p>
            <a:r>
              <a:rPr lang="en-US"/>
              <a:t>© Wiley 2010</a:t>
            </a:r>
          </a:p>
        </p:txBody>
      </p:sp>
      <p:sp>
        <p:nvSpPr>
          <p:cNvPr id="13319" name="Slide Number Placeholder 7"/>
          <p:cNvSpPr>
            <a:spLocks noGrp="1"/>
          </p:cNvSpPr>
          <p:nvPr>
            <p:ph type="sldNum" sz="quarter" idx="12"/>
          </p:nvPr>
        </p:nvSpPr>
        <p:spPr>
          <a:noFill/>
        </p:spPr>
        <p:txBody>
          <a:bodyPr/>
          <a:lstStyle/>
          <a:p>
            <a:fld id="{F9620F7E-C5B6-44B6-8230-FBC5CF640E6B}" type="slidenum">
              <a:rPr lang="en-US"/>
              <a:pPr/>
              <a:t>37</a:t>
            </a:fld>
            <a:endParaRPr lang="en-US"/>
          </a:p>
        </p:txBody>
      </p:sp>
      <p:sp>
        <p:nvSpPr>
          <p:cNvPr id="13320" name="Rectangle 2"/>
          <p:cNvSpPr>
            <a:spLocks noGrp="1" noChangeArrowheads="1"/>
          </p:cNvSpPr>
          <p:nvPr>
            <p:ph type="title"/>
          </p:nvPr>
        </p:nvSpPr>
        <p:spPr/>
        <p:txBody>
          <a:bodyPr/>
          <a:lstStyle/>
          <a:p>
            <a:pPr eaLnBrk="1" hangingPunct="1"/>
            <a:r>
              <a:rPr lang="en-US" sz="1800" b="1" smtClean="0"/>
              <a:t>Service at a bank</a:t>
            </a:r>
            <a:r>
              <a:rPr lang="en-US" sz="1800" smtClean="0"/>
              <a:t>: The Dollars Bank competes on customer service and is concerned about </a:t>
            </a:r>
            <a:r>
              <a:rPr lang="en-US" sz="1800" b="1" smtClean="0"/>
              <a:t>service time</a:t>
            </a:r>
            <a:r>
              <a:rPr lang="en-US" sz="1800" smtClean="0"/>
              <a:t> at their drive-by windows. They recently installed new system software which they hope will meet </a:t>
            </a:r>
            <a:r>
              <a:rPr lang="en-US" sz="1800" b="1" smtClean="0"/>
              <a:t>service</a:t>
            </a:r>
            <a:r>
              <a:rPr lang="en-US" sz="1800" smtClean="0"/>
              <a:t> </a:t>
            </a:r>
            <a:r>
              <a:rPr lang="en-US" sz="1800" b="1" smtClean="0"/>
              <a:t>specification limits of 5±2</a:t>
            </a:r>
            <a:r>
              <a:rPr lang="en-US" sz="1800" smtClean="0"/>
              <a:t> minutes and have a Capability Index (C</a:t>
            </a:r>
            <a:r>
              <a:rPr lang="en-US" sz="1400" smtClean="0"/>
              <a:t>pk</a:t>
            </a:r>
            <a:r>
              <a:rPr lang="en-US" sz="1800" smtClean="0"/>
              <a:t>) of at least </a:t>
            </a:r>
            <a:r>
              <a:rPr lang="en-US" sz="1800" b="1" smtClean="0"/>
              <a:t>1.2</a:t>
            </a:r>
            <a:r>
              <a:rPr lang="en-US" sz="1800" smtClean="0"/>
              <a:t>. They want to also design a control chart for bank teller use.   </a:t>
            </a:r>
          </a:p>
        </p:txBody>
      </p:sp>
      <p:sp>
        <p:nvSpPr>
          <p:cNvPr id="13321" name="Rectangle 3"/>
          <p:cNvSpPr>
            <a:spLocks noGrp="1" noChangeArrowheads="1"/>
          </p:cNvSpPr>
          <p:nvPr>
            <p:ph type="body" sz="half" idx="1"/>
          </p:nvPr>
        </p:nvSpPr>
        <p:spPr>
          <a:xfrm>
            <a:off x="685800" y="2017713"/>
            <a:ext cx="8229600" cy="4611687"/>
          </a:xfrm>
        </p:spPr>
        <p:txBody>
          <a:bodyPr/>
          <a:lstStyle/>
          <a:p>
            <a:pPr eaLnBrk="1" hangingPunct="1">
              <a:buFont typeface="Wingdings" pitchFamily="2" charset="2"/>
              <a:buNone/>
            </a:pPr>
            <a:r>
              <a:rPr lang="en-US" sz="2000" b="1" smtClean="0">
                <a:solidFill>
                  <a:schemeClr val="folHlink"/>
                </a:solidFill>
              </a:rPr>
              <a:t>They have done some sampling recently (sample size: 4 customers) and determined that the process mean has shifted to 5.2 with a Sigma of 1.0 minutes.</a:t>
            </a:r>
          </a:p>
          <a:p>
            <a:pPr eaLnBrk="1" hangingPunct="1"/>
            <a:endParaRPr lang="en-US" sz="2000" b="1" smtClean="0">
              <a:solidFill>
                <a:schemeClr val="folHlink"/>
              </a:solidFill>
            </a:endParaRPr>
          </a:p>
          <a:p>
            <a:pPr eaLnBrk="1" hangingPunct="1"/>
            <a:endParaRPr lang="en-US" sz="2000" b="1" smtClean="0">
              <a:solidFill>
                <a:schemeClr val="folHlink"/>
              </a:solidFill>
            </a:endParaRPr>
          </a:p>
          <a:p>
            <a:pPr eaLnBrk="1" hangingPunct="1"/>
            <a:endParaRPr lang="en-US" sz="2000" b="1" smtClean="0">
              <a:solidFill>
                <a:schemeClr val="folHlink"/>
              </a:solidFill>
            </a:endParaRPr>
          </a:p>
          <a:p>
            <a:pPr eaLnBrk="1" hangingPunct="1"/>
            <a:endParaRPr lang="en-US" sz="2000" b="1" smtClean="0">
              <a:solidFill>
                <a:schemeClr val="folHlink"/>
              </a:solidFill>
            </a:endParaRPr>
          </a:p>
          <a:p>
            <a:pPr eaLnBrk="1" hangingPunct="1"/>
            <a:endParaRPr lang="en-US" sz="2000" b="1" smtClean="0">
              <a:solidFill>
                <a:schemeClr val="folHlink"/>
              </a:solidFill>
            </a:endParaRPr>
          </a:p>
          <a:p>
            <a:pPr eaLnBrk="1" hangingPunct="1">
              <a:buFont typeface="Wingdings" pitchFamily="2" charset="2"/>
              <a:buNone/>
            </a:pPr>
            <a:r>
              <a:rPr lang="en-US" sz="2000" b="1" smtClean="0">
                <a:solidFill>
                  <a:schemeClr val="folHlink"/>
                </a:solidFill>
              </a:rPr>
              <a:t>Control Chart limits for ±3 sigma limits</a:t>
            </a:r>
          </a:p>
          <a:p>
            <a:pPr eaLnBrk="1" hangingPunct="1">
              <a:buFont typeface="Wingdings" pitchFamily="2" charset="2"/>
              <a:buNone/>
            </a:pPr>
            <a:endParaRPr lang="en-US" sz="2000" b="1" smtClean="0">
              <a:solidFill>
                <a:schemeClr val="folHlink"/>
              </a:solidFill>
            </a:endParaRPr>
          </a:p>
          <a:p>
            <a:pPr eaLnBrk="1" hangingPunct="1"/>
            <a:endParaRPr lang="en-US" sz="2000" b="1" smtClean="0">
              <a:solidFill>
                <a:schemeClr val="folHlink"/>
              </a:solidFill>
            </a:endParaRPr>
          </a:p>
          <a:p>
            <a:pPr eaLnBrk="1" hangingPunct="1"/>
            <a:endParaRPr lang="en-US" sz="2000" b="1" smtClean="0">
              <a:solidFill>
                <a:schemeClr val="folHlink"/>
              </a:solidFill>
            </a:endParaRPr>
          </a:p>
          <a:p>
            <a:pPr eaLnBrk="1" hangingPunct="1"/>
            <a:endParaRPr lang="en-US" sz="2000" b="1" smtClean="0">
              <a:solidFill>
                <a:schemeClr val="folHlink"/>
              </a:solidFill>
            </a:endParaRPr>
          </a:p>
          <a:p>
            <a:pPr eaLnBrk="1" hangingPunct="1">
              <a:buFont typeface="Wingdings" pitchFamily="2" charset="2"/>
              <a:buNone/>
            </a:pPr>
            <a:endParaRPr lang="en-US" sz="2000" b="1" smtClean="0">
              <a:solidFill>
                <a:schemeClr val="folHlink"/>
              </a:solidFill>
            </a:endParaRPr>
          </a:p>
        </p:txBody>
      </p:sp>
      <p:graphicFrame>
        <p:nvGraphicFramePr>
          <p:cNvPr id="13314" name="Object 4"/>
          <p:cNvGraphicFramePr>
            <a:graphicFrameLocks noChangeAspect="1"/>
          </p:cNvGraphicFramePr>
          <p:nvPr>
            <p:ph sz="quarter" idx="2"/>
          </p:nvPr>
        </p:nvGraphicFramePr>
        <p:xfrm>
          <a:off x="1676400" y="3733800"/>
          <a:ext cx="3176588" cy="1066800"/>
        </p:xfrm>
        <a:graphic>
          <a:graphicData uri="http://schemas.openxmlformats.org/presentationml/2006/ole">
            <p:oleObj spid="_x0000_s13314" name="Equation" r:id="rId3" imgW="2057400" imgH="888840" progId="Equation.3">
              <p:embed/>
            </p:oleObj>
          </a:graphicData>
        </a:graphic>
      </p:graphicFrame>
      <p:graphicFrame>
        <p:nvGraphicFramePr>
          <p:cNvPr id="13315" name="Object 6"/>
          <p:cNvGraphicFramePr>
            <a:graphicFrameLocks noChangeAspect="1"/>
          </p:cNvGraphicFramePr>
          <p:nvPr>
            <p:ph sz="quarter" idx="3"/>
          </p:nvPr>
        </p:nvGraphicFramePr>
        <p:xfrm>
          <a:off x="1752600" y="2971800"/>
          <a:ext cx="2849563" cy="762000"/>
        </p:xfrm>
        <a:graphic>
          <a:graphicData uri="http://schemas.openxmlformats.org/presentationml/2006/ole">
            <p:oleObj spid="_x0000_s13315" name="Equation" r:id="rId4" imgW="2057400" imgH="660240" progId="Equation.3">
              <p:embed/>
            </p:oleObj>
          </a:graphicData>
        </a:graphic>
      </p:graphicFrame>
      <p:graphicFrame>
        <p:nvGraphicFramePr>
          <p:cNvPr id="13316" name="Object 8"/>
          <p:cNvGraphicFramePr>
            <a:graphicFrameLocks noChangeAspect="1"/>
          </p:cNvGraphicFramePr>
          <p:nvPr/>
        </p:nvGraphicFramePr>
        <p:xfrm>
          <a:off x="1579563" y="5181600"/>
          <a:ext cx="5141912" cy="609600"/>
        </p:xfrm>
        <a:graphic>
          <a:graphicData uri="http://schemas.openxmlformats.org/presentationml/2006/ole">
            <p:oleObj spid="_x0000_s13316" name="Equation" r:id="rId5" imgW="3543120" imgH="457200" progId="Equation.3">
              <p:embed/>
            </p:oleObj>
          </a:graphicData>
        </a:graphic>
      </p:graphicFrame>
      <p:graphicFrame>
        <p:nvGraphicFramePr>
          <p:cNvPr id="13317" name="Object 9"/>
          <p:cNvGraphicFramePr>
            <a:graphicFrameLocks noChangeAspect="1"/>
          </p:cNvGraphicFramePr>
          <p:nvPr/>
        </p:nvGraphicFramePr>
        <p:xfrm>
          <a:off x="1666875" y="5791200"/>
          <a:ext cx="5048250" cy="609600"/>
        </p:xfrm>
        <a:graphic>
          <a:graphicData uri="http://schemas.openxmlformats.org/presentationml/2006/ole">
            <p:oleObj spid="_x0000_s13317" name="Equation" r:id="rId6" imgW="3530520" imgH="45720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p>
            <a:r>
              <a:rPr lang="en-US"/>
              <a:t>© Wiley 2010</a:t>
            </a:r>
          </a:p>
        </p:txBody>
      </p:sp>
      <p:sp>
        <p:nvSpPr>
          <p:cNvPr id="40963" name="Slide Number Placeholder 5"/>
          <p:cNvSpPr>
            <a:spLocks noGrp="1"/>
          </p:cNvSpPr>
          <p:nvPr>
            <p:ph type="sldNum" sz="quarter" idx="12"/>
          </p:nvPr>
        </p:nvSpPr>
        <p:spPr>
          <a:noFill/>
        </p:spPr>
        <p:txBody>
          <a:bodyPr/>
          <a:lstStyle/>
          <a:p>
            <a:fld id="{8ED01730-186C-4B21-BFDD-23D5A0C4A9A9}" type="slidenum">
              <a:rPr lang="en-US"/>
              <a:pPr/>
              <a:t>38</a:t>
            </a:fld>
            <a:endParaRPr lang="en-US"/>
          </a:p>
        </p:txBody>
      </p:sp>
      <p:sp>
        <p:nvSpPr>
          <p:cNvPr id="40964" name="Rectangle 2"/>
          <p:cNvSpPr>
            <a:spLocks noGrp="1" noChangeArrowheads="1"/>
          </p:cNvSpPr>
          <p:nvPr>
            <p:ph type="title"/>
          </p:nvPr>
        </p:nvSpPr>
        <p:spPr/>
        <p:txBody>
          <a:bodyPr/>
          <a:lstStyle/>
          <a:p>
            <a:pPr eaLnBrk="1" hangingPunct="1"/>
            <a:r>
              <a:rPr lang="en-US" smtClean="0"/>
              <a:t>SQC Across the Organization	</a:t>
            </a:r>
          </a:p>
        </p:txBody>
      </p:sp>
      <p:sp>
        <p:nvSpPr>
          <p:cNvPr id="40965" name="Rectangle 3"/>
          <p:cNvSpPr>
            <a:spLocks noGrp="1" noChangeArrowheads="1"/>
          </p:cNvSpPr>
          <p:nvPr>
            <p:ph type="body" idx="1"/>
          </p:nvPr>
        </p:nvSpPr>
        <p:spPr>
          <a:xfrm>
            <a:off x="533400" y="2017713"/>
            <a:ext cx="8421688" cy="4114800"/>
          </a:xfrm>
        </p:spPr>
        <p:txBody>
          <a:bodyPr/>
          <a:lstStyle/>
          <a:p>
            <a:pPr eaLnBrk="1" hangingPunct="1">
              <a:lnSpc>
                <a:spcPct val="80000"/>
              </a:lnSpc>
              <a:buFont typeface="Wingdings" pitchFamily="2" charset="2"/>
              <a:buNone/>
            </a:pPr>
            <a:r>
              <a:rPr lang="en-US" sz="2800" smtClean="0"/>
              <a:t>SQC requires input from other organizational functions, influences their success, and used in designing and evaluating their tasks</a:t>
            </a:r>
          </a:p>
          <a:p>
            <a:pPr lvl="1" eaLnBrk="1" hangingPunct="1">
              <a:lnSpc>
                <a:spcPct val="80000"/>
              </a:lnSpc>
            </a:pPr>
            <a:r>
              <a:rPr lang="en-US" sz="2400" smtClean="0"/>
              <a:t>Marketing – provides information on current and future quality standards</a:t>
            </a:r>
          </a:p>
          <a:p>
            <a:pPr lvl="1" eaLnBrk="1" hangingPunct="1">
              <a:lnSpc>
                <a:spcPct val="80000"/>
              </a:lnSpc>
            </a:pPr>
            <a:r>
              <a:rPr lang="en-US" sz="2400" smtClean="0"/>
              <a:t>Finance – responsible for placing financial values on SQC efforts</a:t>
            </a:r>
          </a:p>
          <a:p>
            <a:pPr lvl="1" eaLnBrk="1" hangingPunct="1">
              <a:lnSpc>
                <a:spcPct val="80000"/>
              </a:lnSpc>
            </a:pPr>
            <a:r>
              <a:rPr lang="en-US" sz="2400" smtClean="0"/>
              <a:t>Human resources – the role of workers change with SQC implementation.  Requires workers with right skills</a:t>
            </a:r>
          </a:p>
          <a:p>
            <a:pPr lvl="1" eaLnBrk="1" hangingPunct="1">
              <a:lnSpc>
                <a:spcPct val="80000"/>
              </a:lnSpc>
            </a:pPr>
            <a:r>
              <a:rPr lang="en-US" sz="2400" smtClean="0"/>
              <a:t>Information systems – makes SQC information accessible for all.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t>© Wiley 2010</a:t>
            </a:r>
          </a:p>
        </p:txBody>
      </p:sp>
      <p:sp>
        <p:nvSpPr>
          <p:cNvPr id="41987" name="Slide Number Placeholder 5"/>
          <p:cNvSpPr>
            <a:spLocks noGrp="1"/>
          </p:cNvSpPr>
          <p:nvPr>
            <p:ph type="sldNum" sz="quarter" idx="12"/>
          </p:nvPr>
        </p:nvSpPr>
        <p:spPr>
          <a:noFill/>
        </p:spPr>
        <p:txBody>
          <a:bodyPr/>
          <a:lstStyle/>
          <a:p>
            <a:fld id="{101DC813-1D10-4F48-8D53-DA5BB9F72733}" type="slidenum">
              <a:rPr lang="en-US"/>
              <a:pPr/>
              <a:t>39</a:t>
            </a:fld>
            <a:endParaRPr lang="en-US"/>
          </a:p>
        </p:txBody>
      </p:sp>
      <p:sp>
        <p:nvSpPr>
          <p:cNvPr id="41988" name="Rectangle 2"/>
          <p:cNvSpPr>
            <a:spLocks noGrp="1" noChangeArrowheads="1"/>
          </p:cNvSpPr>
          <p:nvPr>
            <p:ph type="title"/>
          </p:nvPr>
        </p:nvSpPr>
        <p:spPr/>
        <p:txBody>
          <a:bodyPr/>
          <a:lstStyle/>
          <a:p>
            <a:pPr eaLnBrk="1" hangingPunct="1"/>
            <a:r>
              <a:rPr lang="en-US" smtClean="0"/>
              <a:t>Chapter 6 Highlights</a:t>
            </a:r>
          </a:p>
        </p:txBody>
      </p:sp>
      <p:sp>
        <p:nvSpPr>
          <p:cNvPr id="111619" name="Rectangle 3"/>
          <p:cNvSpPr>
            <a:spLocks noGrp="1" noChangeArrowheads="1"/>
          </p:cNvSpPr>
          <p:nvPr>
            <p:ph type="body" idx="1"/>
          </p:nvPr>
        </p:nvSpPr>
        <p:spPr>
          <a:xfrm>
            <a:off x="457200" y="2017713"/>
            <a:ext cx="8497888" cy="4114800"/>
          </a:xfrm>
        </p:spPr>
        <p:txBody>
          <a:bodyPr/>
          <a:lstStyle/>
          <a:p>
            <a:pPr eaLnBrk="1" hangingPunct="1">
              <a:lnSpc>
                <a:spcPct val="90000"/>
              </a:lnSpc>
            </a:pPr>
            <a:r>
              <a:rPr lang="en-US" sz="2400" smtClean="0"/>
              <a:t>SQC refers to statistical tools t hat can be sued by quality professionals.  SQC an be divided into three categories: traditional statistical tools, acceptance sampling, and statistical process control (SPC).</a:t>
            </a:r>
          </a:p>
          <a:p>
            <a:pPr eaLnBrk="1" hangingPunct="1">
              <a:lnSpc>
                <a:spcPct val="90000"/>
              </a:lnSpc>
            </a:pPr>
            <a:r>
              <a:rPr lang="en-US" sz="2400" smtClean="0"/>
              <a:t>Descriptive statistics are used to describe quality characteristics, such as the mean, range, and variance.  Acceptance sampling is the process of randomly inspecting a sample of goods and deciding whether to accept or reject the entire lot.  Statistical process control involves inspecting a random sample of output from a process and deciding whether the process in producing products with characteristics that fall within preset specifications.</a:t>
            </a:r>
          </a:p>
          <a:p>
            <a:pPr eaLnBrk="1" hangingPunct="1">
              <a:lnSpc>
                <a:spcPct val="9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500"/>
                                        <p:tgtEl>
                                          <p:spTgt spid="111619">
                                            <p:txEl>
                                              <p:pRg st="0" end="0"/>
                                            </p:txEl>
                                          </p:spTgt>
                                        </p:tgtEl>
                                      </p:cBhvr>
                                    </p:animEffect>
                                  </p:childTnLst>
                                  <p:subTnLst>
                                    <p:animClr clrSpc="rgb" dir="cw">
                                      <p:cBhvr override="childStyle">
                                        <p:cTn dur="1" fill="hold" display="0" masterRel="nextClick" afterEffect="1"/>
                                        <p:tgtEl>
                                          <p:spTgt spid="111619">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fade">
                                      <p:cBhvr>
                                        <p:cTn id="12" dur="500"/>
                                        <p:tgtEl>
                                          <p:spTgt spid="111619">
                                            <p:txEl>
                                              <p:pRg st="1" end="1"/>
                                            </p:txEl>
                                          </p:spTgt>
                                        </p:tgtEl>
                                      </p:cBhvr>
                                    </p:animEffect>
                                  </p:childTnLst>
                                  <p:subTnLst>
                                    <p:animClr clrSpc="rgb" dir="cw">
                                      <p:cBhvr override="childStyle">
                                        <p:cTn dur="1" fill="hold" display="0" masterRel="nextClick" afterEffect="1"/>
                                        <p:tgtEl>
                                          <p:spTgt spid="111619">
                                            <p:txEl>
                                              <p:pRg st="1" end="1"/>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 Wiley 2010</a:t>
            </a:r>
          </a:p>
        </p:txBody>
      </p:sp>
      <p:sp>
        <p:nvSpPr>
          <p:cNvPr id="19459" name="Slide Number Placeholder 5"/>
          <p:cNvSpPr>
            <a:spLocks noGrp="1"/>
          </p:cNvSpPr>
          <p:nvPr>
            <p:ph type="sldNum" sz="quarter" idx="12"/>
          </p:nvPr>
        </p:nvSpPr>
        <p:spPr>
          <a:noFill/>
        </p:spPr>
        <p:txBody>
          <a:bodyPr/>
          <a:lstStyle/>
          <a:p>
            <a:fld id="{2CF3FA7B-E349-4FB8-854A-A7602B354530}" type="slidenum">
              <a:rPr lang="en-US"/>
              <a:pPr/>
              <a:t>4</a:t>
            </a:fld>
            <a:endParaRPr lang="en-US"/>
          </a:p>
        </p:txBody>
      </p:sp>
      <p:sp>
        <p:nvSpPr>
          <p:cNvPr id="19460" name="Rectangle 2"/>
          <p:cNvSpPr>
            <a:spLocks noGrp="1" noChangeArrowheads="1"/>
          </p:cNvSpPr>
          <p:nvPr>
            <p:ph type="title"/>
          </p:nvPr>
        </p:nvSpPr>
        <p:spPr/>
        <p:txBody>
          <a:bodyPr/>
          <a:lstStyle/>
          <a:p>
            <a:pPr eaLnBrk="1" hangingPunct="1"/>
            <a:r>
              <a:rPr lang="en-US" smtClean="0"/>
              <a:t>Three SQC Categories</a:t>
            </a:r>
          </a:p>
        </p:txBody>
      </p:sp>
      <p:sp>
        <p:nvSpPr>
          <p:cNvPr id="11267" name="Rectangle 3"/>
          <p:cNvSpPr>
            <a:spLocks noGrp="1" noChangeArrowheads="1"/>
          </p:cNvSpPr>
          <p:nvPr>
            <p:ph type="body" idx="1"/>
          </p:nvPr>
        </p:nvSpPr>
        <p:spPr>
          <a:xfrm>
            <a:off x="457200" y="1905000"/>
            <a:ext cx="7620000" cy="4419600"/>
          </a:xfrm>
        </p:spPr>
        <p:txBody>
          <a:bodyPr/>
          <a:lstStyle/>
          <a:p>
            <a:pPr marL="609600" indent="-609600" eaLnBrk="1" hangingPunct="1">
              <a:lnSpc>
                <a:spcPct val="110000"/>
              </a:lnSpc>
              <a:buFont typeface="Wingdings" pitchFamily="2" charset="2"/>
              <a:buNone/>
            </a:pPr>
            <a:r>
              <a:rPr lang="en-US" sz="2000" smtClean="0">
                <a:solidFill>
                  <a:schemeClr val="folHlink"/>
                </a:solidFill>
              </a:rPr>
              <a:t>Statistical quality control (SQC): the term used to describe the set of statistical tools used by quality professionals; SQC encompasses three broad categories of:</a:t>
            </a:r>
          </a:p>
          <a:p>
            <a:pPr marL="990600" lvl="1" indent="-533400" eaLnBrk="1" hangingPunct="1">
              <a:lnSpc>
                <a:spcPct val="110000"/>
              </a:lnSpc>
              <a:buSzTx/>
              <a:buFont typeface="Wingdings" pitchFamily="2" charset="2"/>
              <a:buAutoNum type="arabicPeriod"/>
            </a:pPr>
            <a:r>
              <a:rPr lang="en-US" sz="1800" b="1" smtClean="0">
                <a:solidFill>
                  <a:schemeClr val="folHlink"/>
                </a:solidFill>
              </a:rPr>
              <a:t>Statistical process control</a:t>
            </a:r>
            <a:r>
              <a:rPr lang="en-US" sz="1800" smtClean="0">
                <a:solidFill>
                  <a:schemeClr val="folHlink"/>
                </a:solidFill>
              </a:rPr>
              <a:t> </a:t>
            </a:r>
            <a:r>
              <a:rPr lang="en-US" sz="1800" b="1" smtClean="0">
                <a:solidFill>
                  <a:schemeClr val="folHlink"/>
                </a:solidFill>
              </a:rPr>
              <a:t>(SPC)</a:t>
            </a:r>
          </a:p>
          <a:p>
            <a:pPr marL="990600" lvl="1" indent="-533400" eaLnBrk="1" hangingPunct="1">
              <a:lnSpc>
                <a:spcPct val="110000"/>
              </a:lnSpc>
              <a:buSzTx/>
              <a:buFont typeface="Wingdings" pitchFamily="2" charset="2"/>
              <a:buAutoNum type="arabicPeriod"/>
            </a:pPr>
            <a:r>
              <a:rPr lang="en-US" sz="1800" b="1" smtClean="0">
                <a:solidFill>
                  <a:schemeClr val="folHlink"/>
                </a:solidFill>
              </a:rPr>
              <a:t>Descriptive statistics include </a:t>
            </a:r>
            <a:r>
              <a:rPr lang="en-US" sz="2000" smtClean="0"/>
              <a:t>the mean, standard deviation, and range</a:t>
            </a:r>
          </a:p>
          <a:p>
            <a:pPr marL="1371600" lvl="2" indent="-457200" eaLnBrk="1" hangingPunct="1">
              <a:lnSpc>
                <a:spcPct val="110000"/>
              </a:lnSpc>
              <a:buSzTx/>
              <a:buFont typeface="Wingdings" pitchFamily="2" charset="2"/>
              <a:buChar char="§"/>
            </a:pPr>
            <a:r>
              <a:rPr lang="en-US" sz="1800" smtClean="0"/>
              <a:t>Involve inspecting the output from a process</a:t>
            </a:r>
          </a:p>
          <a:p>
            <a:pPr marL="1371600" lvl="2" indent="-457200" eaLnBrk="1" hangingPunct="1">
              <a:lnSpc>
                <a:spcPct val="110000"/>
              </a:lnSpc>
              <a:buSzTx/>
              <a:buFont typeface="Wingdings" pitchFamily="2" charset="2"/>
              <a:buChar char="§"/>
            </a:pPr>
            <a:r>
              <a:rPr lang="en-US" sz="1800" smtClean="0"/>
              <a:t>Quality characteristics are measured and charted</a:t>
            </a:r>
          </a:p>
          <a:p>
            <a:pPr marL="1371600" lvl="2" indent="-457200" eaLnBrk="1" hangingPunct="1">
              <a:lnSpc>
                <a:spcPct val="110000"/>
              </a:lnSpc>
              <a:buSzTx/>
              <a:buFont typeface="Wingdings" pitchFamily="2" charset="2"/>
              <a:buChar char="§"/>
            </a:pPr>
            <a:r>
              <a:rPr lang="en-US" sz="1800" smtClean="0"/>
              <a:t>Helps identify in-process variations</a:t>
            </a:r>
          </a:p>
          <a:p>
            <a:pPr marL="990600" lvl="1" indent="-533400" eaLnBrk="1" hangingPunct="1">
              <a:lnSpc>
                <a:spcPct val="110000"/>
              </a:lnSpc>
              <a:buSzTx/>
              <a:buFont typeface="Wingdings" pitchFamily="2" charset="2"/>
              <a:buAutoNum type="arabicPeriod"/>
            </a:pPr>
            <a:r>
              <a:rPr lang="en-US" sz="1800" b="1" smtClean="0">
                <a:solidFill>
                  <a:schemeClr val="folHlink"/>
                </a:solidFill>
              </a:rPr>
              <a:t>Acceptance sampling</a:t>
            </a:r>
            <a:r>
              <a:rPr lang="en-US" sz="1800" smtClean="0"/>
              <a:t> used to randomly inspect a batch of goods to determine acceptance/rejection</a:t>
            </a:r>
          </a:p>
          <a:p>
            <a:pPr marL="1371600" lvl="2" indent="-457200" eaLnBrk="1" hangingPunct="1">
              <a:lnSpc>
                <a:spcPct val="110000"/>
              </a:lnSpc>
              <a:buSzTx/>
              <a:buFont typeface="Wingdings" pitchFamily="2" charset="2"/>
              <a:buChar char="§"/>
            </a:pPr>
            <a:r>
              <a:rPr lang="en-US" sz="1800" smtClean="0"/>
              <a:t>Does not help to catch in-process problems</a:t>
            </a:r>
          </a:p>
          <a:p>
            <a:pPr marL="609600" indent="-609600" eaLnBrk="1" hangingPunct="1">
              <a:lnSpc>
                <a:spcPct val="80000"/>
              </a:lnSpc>
            </a:pP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fade">
                                      <p:cBhvr>
                                        <p:cTn id="15" dur="500"/>
                                        <p:tgtEl>
                                          <p:spTgt spid="11267">
                                            <p:txEl>
                                              <p:pRg st="3" end="3"/>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1267">
                                            <p:txEl>
                                              <p:pRg st="5" end="5"/>
                                            </p:txEl>
                                          </p:spTgt>
                                        </p:tgtEl>
                                        <p:attrNameLst>
                                          <p:attrName>style.visibility</p:attrName>
                                        </p:attrNameLst>
                                      </p:cBhvr>
                                      <p:to>
                                        <p:strVal val="visible"/>
                                      </p:to>
                                    </p:set>
                                    <p:animEffect transition="in" filter="fade">
                                      <p:cBhvr>
                                        <p:cTn id="20" dur="500"/>
                                        <p:tgtEl>
                                          <p:spTgt spid="1126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Effect transition="in" filter="fade">
                                      <p:cBhvr>
                                        <p:cTn id="25" dur="500"/>
                                        <p:tgtEl>
                                          <p:spTgt spid="1126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267">
                                            <p:txEl>
                                              <p:pRg st="7" end="7"/>
                                            </p:txEl>
                                          </p:spTgt>
                                        </p:tgtEl>
                                        <p:attrNameLst>
                                          <p:attrName>style.visibility</p:attrName>
                                        </p:attrNameLst>
                                      </p:cBhvr>
                                      <p:to>
                                        <p:strVal val="visible"/>
                                      </p:to>
                                    </p:set>
                                    <p:animEffect transition="in" filter="fade">
                                      <p:cBhvr>
                                        <p:cTn id="28" dur="500"/>
                                        <p:tgtEl>
                                          <p:spTgt spid="1126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267">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267">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67">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67">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p>
            <a:r>
              <a:rPr lang="en-US"/>
              <a:t>© Wiley 2010</a:t>
            </a:r>
          </a:p>
        </p:txBody>
      </p:sp>
      <p:sp>
        <p:nvSpPr>
          <p:cNvPr id="43011" name="Slide Number Placeholder 5"/>
          <p:cNvSpPr>
            <a:spLocks noGrp="1"/>
          </p:cNvSpPr>
          <p:nvPr>
            <p:ph type="sldNum" sz="quarter" idx="12"/>
          </p:nvPr>
        </p:nvSpPr>
        <p:spPr>
          <a:noFill/>
        </p:spPr>
        <p:txBody>
          <a:bodyPr/>
          <a:lstStyle/>
          <a:p>
            <a:fld id="{C67D7A15-D444-4423-8590-A128A8B6B33B}" type="slidenum">
              <a:rPr lang="en-US"/>
              <a:pPr/>
              <a:t>40</a:t>
            </a:fld>
            <a:endParaRPr lang="en-US"/>
          </a:p>
        </p:txBody>
      </p:sp>
      <p:sp>
        <p:nvSpPr>
          <p:cNvPr id="43012" name="Rectangle 2"/>
          <p:cNvSpPr>
            <a:spLocks noGrp="1" noChangeArrowheads="1"/>
          </p:cNvSpPr>
          <p:nvPr>
            <p:ph type="title"/>
          </p:nvPr>
        </p:nvSpPr>
        <p:spPr/>
        <p:txBody>
          <a:bodyPr/>
          <a:lstStyle/>
          <a:p>
            <a:pPr eaLnBrk="1" hangingPunct="1"/>
            <a:r>
              <a:rPr lang="en-US" smtClean="0"/>
              <a:t>Chapter 6 Highlights – con’t</a:t>
            </a:r>
          </a:p>
        </p:txBody>
      </p:sp>
      <p:sp>
        <p:nvSpPr>
          <p:cNvPr id="158723" name="Rectangle 3"/>
          <p:cNvSpPr>
            <a:spLocks noGrp="1" noChangeArrowheads="1"/>
          </p:cNvSpPr>
          <p:nvPr>
            <p:ph type="body" idx="1"/>
          </p:nvPr>
        </p:nvSpPr>
        <p:spPr>
          <a:xfrm>
            <a:off x="457200" y="2017713"/>
            <a:ext cx="8497888" cy="4114800"/>
          </a:xfrm>
        </p:spPr>
        <p:txBody>
          <a:bodyPr/>
          <a:lstStyle/>
          <a:p>
            <a:pPr eaLnBrk="1" hangingPunct="1">
              <a:lnSpc>
                <a:spcPct val="80000"/>
              </a:lnSpc>
            </a:pPr>
            <a:r>
              <a:rPr lang="en-US" sz="2400" smtClean="0"/>
              <a:t>Two causes of variation in the quality of a product or process: common causes and assignable causes.  Common causes of variation are random causes that we cannot identify.  Assignable causes of variation are those that can be identified and eliminated.</a:t>
            </a:r>
          </a:p>
          <a:p>
            <a:pPr eaLnBrk="1" hangingPunct="1">
              <a:lnSpc>
                <a:spcPct val="80000"/>
              </a:lnSpc>
            </a:pPr>
            <a:r>
              <a:rPr lang="en-US" sz="2400" smtClean="0"/>
              <a:t>A control chart is a graph used in SPC that shows whether a sample of data falls within the normal range of variation.  A control chart has upper and lower control limits that separate common from assignable causes of variation.  Control charts for variables monitor characteristics that can be measured and have a continuum of values, such as height, weight, or volume.  Control charts fro attributes are used to monitor characteristics that have discrete values and can be counted.  </a:t>
            </a:r>
          </a:p>
          <a:p>
            <a:pPr eaLnBrk="1" hangingPunct="1">
              <a:lnSpc>
                <a:spcPct val="8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fade">
                                      <p:cBhvr>
                                        <p:cTn id="7" dur="500"/>
                                        <p:tgtEl>
                                          <p:spTgt spid="158723">
                                            <p:txEl>
                                              <p:pRg st="0" end="0"/>
                                            </p:txEl>
                                          </p:spTgt>
                                        </p:tgtEl>
                                      </p:cBhvr>
                                    </p:animEffect>
                                  </p:childTnLst>
                                  <p:subTnLst>
                                    <p:animClr clrSpc="rgb" dir="cw">
                                      <p:cBhvr override="childStyle">
                                        <p:cTn dur="1" fill="hold" display="0" masterRel="nextClick" afterEffect="1"/>
                                        <p:tgtEl>
                                          <p:spTgt spid="15872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fade">
                                      <p:cBhvr>
                                        <p:cTn id="12" dur="500"/>
                                        <p:tgtEl>
                                          <p:spTgt spid="158723">
                                            <p:txEl>
                                              <p:pRg st="1" end="1"/>
                                            </p:txEl>
                                          </p:spTgt>
                                        </p:tgtEl>
                                      </p:cBhvr>
                                    </p:animEffect>
                                  </p:childTnLst>
                                  <p:subTnLst>
                                    <p:animClr clrSpc="rgb" dir="cw">
                                      <p:cBhvr override="childStyle">
                                        <p:cTn dur="1" fill="hold" display="0" masterRel="nextClick" afterEffect="1"/>
                                        <p:tgtEl>
                                          <p:spTgt spid="158723">
                                            <p:txEl>
                                              <p:pRg st="1" end="1"/>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a:t>© Wiley 2010</a:t>
            </a:r>
          </a:p>
        </p:txBody>
      </p:sp>
      <p:sp>
        <p:nvSpPr>
          <p:cNvPr id="44035" name="Slide Number Placeholder 5"/>
          <p:cNvSpPr>
            <a:spLocks noGrp="1"/>
          </p:cNvSpPr>
          <p:nvPr>
            <p:ph type="sldNum" sz="quarter" idx="12"/>
          </p:nvPr>
        </p:nvSpPr>
        <p:spPr>
          <a:noFill/>
        </p:spPr>
        <p:txBody>
          <a:bodyPr/>
          <a:lstStyle/>
          <a:p>
            <a:fld id="{88D34A5D-895A-46B2-8D35-BCD0A3F2FDE8}" type="slidenum">
              <a:rPr lang="en-US"/>
              <a:pPr/>
              <a:t>41</a:t>
            </a:fld>
            <a:endParaRPr lang="en-US"/>
          </a:p>
        </p:txBody>
      </p:sp>
      <p:sp>
        <p:nvSpPr>
          <p:cNvPr id="44036" name="Rectangle 2"/>
          <p:cNvSpPr>
            <a:spLocks noGrp="1" noChangeArrowheads="1"/>
          </p:cNvSpPr>
          <p:nvPr>
            <p:ph type="title"/>
          </p:nvPr>
        </p:nvSpPr>
        <p:spPr/>
        <p:txBody>
          <a:bodyPr/>
          <a:lstStyle/>
          <a:p>
            <a:pPr eaLnBrk="1" hangingPunct="1"/>
            <a:r>
              <a:rPr lang="en-US" smtClean="0"/>
              <a:t>Chapter 6 Highlights – con’t</a:t>
            </a:r>
          </a:p>
        </p:txBody>
      </p:sp>
      <p:sp>
        <p:nvSpPr>
          <p:cNvPr id="159747" name="Rectangle 3"/>
          <p:cNvSpPr>
            <a:spLocks noGrp="1" noChangeArrowheads="1"/>
          </p:cNvSpPr>
          <p:nvPr>
            <p:ph type="body" idx="1"/>
          </p:nvPr>
        </p:nvSpPr>
        <p:spPr>
          <a:xfrm>
            <a:off x="457200" y="2017713"/>
            <a:ext cx="8497888" cy="4114800"/>
          </a:xfrm>
        </p:spPr>
        <p:txBody>
          <a:bodyPr/>
          <a:lstStyle/>
          <a:p>
            <a:pPr eaLnBrk="1" hangingPunct="1">
              <a:lnSpc>
                <a:spcPct val="80000"/>
              </a:lnSpc>
            </a:pPr>
            <a:r>
              <a:rPr lang="en-US" sz="2400" smtClean="0"/>
              <a:t>Control charts for variables include x-bar and R-charts.  X-bar charts monitor the mean or average value of a product characteristic.  R-charts monitor the range or dispersion of the values of a product characteristic.  Control charts for attributes include p-charts and c-charts.  P-charts are used to monitor the proportion of defects in a sample, C-charts are used to monitor the actual number of defects in a sample.  </a:t>
            </a:r>
          </a:p>
          <a:p>
            <a:pPr eaLnBrk="1" hangingPunct="1">
              <a:lnSpc>
                <a:spcPct val="80000"/>
              </a:lnSpc>
            </a:pPr>
            <a:r>
              <a:rPr lang="en-US" sz="2400" smtClean="0"/>
              <a:t>Process capability is the ability of the production process to meet or exceed preset specifications.  It is measured by the process capability index C</a:t>
            </a:r>
            <a:r>
              <a:rPr lang="en-US" sz="2400" baseline="-25000" smtClean="0"/>
              <a:t>p </a:t>
            </a:r>
            <a:r>
              <a:rPr lang="en-US" sz="2400" smtClean="0"/>
              <a:t>which is computed as the ratio of the specification width to the width of the process variable. </a:t>
            </a:r>
          </a:p>
          <a:p>
            <a:pPr eaLnBrk="1" hangingPunct="1">
              <a:lnSpc>
                <a:spcPct val="8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500"/>
                                        <p:tgtEl>
                                          <p:spTgt spid="159747">
                                            <p:txEl>
                                              <p:pRg st="0" end="0"/>
                                            </p:txEl>
                                          </p:spTgt>
                                        </p:tgtEl>
                                      </p:cBhvr>
                                    </p:animEffect>
                                  </p:childTnLst>
                                  <p:subTnLst>
                                    <p:animClr clrSpc="rgb" dir="cw">
                                      <p:cBhvr override="childStyle">
                                        <p:cTn dur="1" fill="hold" display="0" masterRel="nextClick" afterEffect="1"/>
                                        <p:tgtEl>
                                          <p:spTgt spid="159747">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47">
                                            <p:txEl>
                                              <p:pRg st="1" end="1"/>
                                            </p:txEl>
                                          </p:spTgt>
                                        </p:tgtEl>
                                        <p:attrNameLst>
                                          <p:attrName>style.visibility</p:attrName>
                                        </p:attrNameLst>
                                      </p:cBhvr>
                                      <p:to>
                                        <p:strVal val="visible"/>
                                      </p:to>
                                    </p:set>
                                    <p:animEffect transition="in" filter="fade">
                                      <p:cBhvr>
                                        <p:cTn id="12" dur="500"/>
                                        <p:tgtEl>
                                          <p:spTgt spid="159747">
                                            <p:txEl>
                                              <p:pRg st="1" end="1"/>
                                            </p:txEl>
                                          </p:spTgt>
                                        </p:tgtEl>
                                      </p:cBhvr>
                                    </p:animEffect>
                                  </p:childTnLst>
                                  <p:subTnLst>
                                    <p:animClr clrSpc="rgb" dir="cw">
                                      <p:cBhvr override="childStyle">
                                        <p:cTn dur="1" fill="hold" display="0" masterRel="nextClick" afterEffect="1"/>
                                        <p:tgtEl>
                                          <p:spTgt spid="159747">
                                            <p:txEl>
                                              <p:pRg st="1" end="1"/>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US"/>
              <a:t>© Wiley 2010</a:t>
            </a:r>
          </a:p>
        </p:txBody>
      </p:sp>
      <p:sp>
        <p:nvSpPr>
          <p:cNvPr id="45059" name="Slide Number Placeholder 5"/>
          <p:cNvSpPr>
            <a:spLocks noGrp="1"/>
          </p:cNvSpPr>
          <p:nvPr>
            <p:ph type="sldNum" sz="quarter" idx="12"/>
          </p:nvPr>
        </p:nvSpPr>
        <p:spPr>
          <a:noFill/>
        </p:spPr>
        <p:txBody>
          <a:bodyPr/>
          <a:lstStyle/>
          <a:p>
            <a:fld id="{8655DA2D-2D09-44D5-8EA8-725AFDF78704}" type="slidenum">
              <a:rPr lang="en-US"/>
              <a:pPr/>
              <a:t>42</a:t>
            </a:fld>
            <a:endParaRPr lang="en-US"/>
          </a:p>
        </p:txBody>
      </p:sp>
      <p:sp>
        <p:nvSpPr>
          <p:cNvPr id="45060" name="Rectangle 2"/>
          <p:cNvSpPr>
            <a:spLocks noGrp="1" noChangeArrowheads="1"/>
          </p:cNvSpPr>
          <p:nvPr>
            <p:ph type="title"/>
          </p:nvPr>
        </p:nvSpPr>
        <p:spPr/>
        <p:txBody>
          <a:bodyPr/>
          <a:lstStyle/>
          <a:p>
            <a:pPr eaLnBrk="1" hangingPunct="1"/>
            <a:r>
              <a:rPr lang="en-US" smtClean="0"/>
              <a:t>Chapter 6 Highlights – con’t</a:t>
            </a:r>
          </a:p>
        </p:txBody>
      </p:sp>
      <p:sp>
        <p:nvSpPr>
          <p:cNvPr id="160771" name="Rectangle 3"/>
          <p:cNvSpPr>
            <a:spLocks noGrp="1" noChangeArrowheads="1"/>
          </p:cNvSpPr>
          <p:nvPr>
            <p:ph type="body" idx="1"/>
          </p:nvPr>
        </p:nvSpPr>
        <p:spPr>
          <a:xfrm>
            <a:off x="457200" y="2017713"/>
            <a:ext cx="8497888" cy="4114800"/>
          </a:xfrm>
        </p:spPr>
        <p:txBody>
          <a:bodyPr/>
          <a:lstStyle/>
          <a:p>
            <a:pPr eaLnBrk="1" hangingPunct="1">
              <a:lnSpc>
                <a:spcPct val="80000"/>
              </a:lnSpc>
            </a:pPr>
            <a:r>
              <a:rPr lang="en-US" sz="2800" smtClean="0"/>
              <a:t>The term Six Sigma indicates a level of quality in which the number of defects is no more than 2.3 parts per million.</a:t>
            </a:r>
          </a:p>
          <a:p>
            <a:pPr eaLnBrk="1" hangingPunct="1">
              <a:lnSpc>
                <a:spcPct val="80000"/>
              </a:lnSpc>
            </a:pPr>
            <a:r>
              <a:rPr lang="en-US" sz="2800" smtClean="0"/>
              <a:t>The goal of acceptance sampling is to determine criteria for the desired level of confidence.  Operating characteristic curves are graphs that show the discriminating power of a sampling plan.</a:t>
            </a:r>
          </a:p>
          <a:p>
            <a:pPr eaLnBrk="1" hangingPunct="1">
              <a:lnSpc>
                <a:spcPct val="80000"/>
              </a:lnSpc>
            </a:pPr>
            <a:r>
              <a:rPr lang="en-US" sz="2800" smtClean="0"/>
              <a:t>It is more difficult to measure quality in services than in manufacturing.  The key is to devise quantifiable measurements for important service dimensions.   </a:t>
            </a:r>
          </a:p>
          <a:p>
            <a:pPr eaLnBrk="1" hangingPunct="1">
              <a:lnSpc>
                <a:spcPct val="8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500"/>
                                        <p:tgtEl>
                                          <p:spTgt spid="160771">
                                            <p:txEl>
                                              <p:pRg st="0" end="0"/>
                                            </p:txEl>
                                          </p:spTgt>
                                        </p:tgtEl>
                                      </p:cBhvr>
                                    </p:animEffect>
                                  </p:childTnLst>
                                  <p:subTnLst>
                                    <p:animClr clrSpc="rgb" dir="cw">
                                      <p:cBhvr override="childStyle">
                                        <p:cTn dur="1" fill="hold" display="0" masterRel="nextClick" afterEffect="1"/>
                                        <p:tgtEl>
                                          <p:spTgt spid="160771">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Effect transition="in" filter="fade">
                                      <p:cBhvr>
                                        <p:cTn id="12" dur="500"/>
                                        <p:tgtEl>
                                          <p:spTgt spid="160771">
                                            <p:txEl>
                                              <p:pRg st="1" end="1"/>
                                            </p:txEl>
                                          </p:spTgt>
                                        </p:tgtEl>
                                      </p:cBhvr>
                                    </p:animEffect>
                                  </p:childTnLst>
                                  <p:subTnLst>
                                    <p:animClr clrSpc="rgb" dir="cw">
                                      <p:cBhvr override="childStyle">
                                        <p:cTn dur="1" fill="hold" display="0" masterRel="nextClick" afterEffect="1"/>
                                        <p:tgtEl>
                                          <p:spTgt spid="160771">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0771">
                                            <p:txEl>
                                              <p:pRg st="2" end="2"/>
                                            </p:txEl>
                                          </p:spTgt>
                                        </p:tgtEl>
                                        <p:attrNameLst>
                                          <p:attrName>style.visibility</p:attrName>
                                        </p:attrNameLst>
                                      </p:cBhvr>
                                      <p:to>
                                        <p:strVal val="visible"/>
                                      </p:to>
                                    </p:set>
                                    <p:animEffect transition="in" filter="fade">
                                      <p:cBhvr>
                                        <p:cTn id="17" dur="500"/>
                                        <p:tgtEl>
                                          <p:spTgt spid="160771">
                                            <p:txEl>
                                              <p:pRg st="2" end="2"/>
                                            </p:txEl>
                                          </p:spTgt>
                                        </p:tgtEl>
                                      </p:cBhvr>
                                    </p:animEffect>
                                  </p:childTnLst>
                                  <p:subTnLst>
                                    <p:animClr clrSpc="rgb" dir="cw">
                                      <p:cBhvr override="childStyle">
                                        <p:cTn dur="1" fill="hold" display="0" masterRel="nextClick" afterEffect="1"/>
                                        <p:tgtEl>
                                          <p:spTgt spid="160771">
                                            <p:txEl>
                                              <p:pRg st="2" end="2"/>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5"/>
          <p:cNvSpPr>
            <a:spLocks noGrp="1"/>
          </p:cNvSpPr>
          <p:nvPr>
            <p:ph type="ftr" sz="quarter" idx="11"/>
          </p:nvPr>
        </p:nvSpPr>
        <p:spPr>
          <a:noFill/>
        </p:spPr>
        <p:txBody>
          <a:bodyPr/>
          <a:lstStyle/>
          <a:p>
            <a:r>
              <a:rPr lang="en-US"/>
              <a:t>© 2007 Wiley</a:t>
            </a:r>
          </a:p>
        </p:txBody>
      </p:sp>
      <p:sp>
        <p:nvSpPr>
          <p:cNvPr id="46083" name="Rectangle 2"/>
          <p:cNvSpPr>
            <a:spLocks noGrp="1" noChangeArrowheads="1"/>
          </p:cNvSpPr>
          <p:nvPr>
            <p:ph type="title"/>
          </p:nvPr>
        </p:nvSpPr>
        <p:spPr/>
        <p:txBody>
          <a:bodyPr/>
          <a:lstStyle/>
          <a:p>
            <a:pPr eaLnBrk="1" hangingPunct="1"/>
            <a:r>
              <a:rPr lang="en-US" smtClean="0"/>
              <a:t>Chapter 6 Homework Hints</a:t>
            </a:r>
          </a:p>
        </p:txBody>
      </p:sp>
      <p:sp>
        <p:nvSpPr>
          <p:cNvPr id="46084" name="Rectangle 3"/>
          <p:cNvSpPr>
            <a:spLocks noGrp="1" noChangeArrowheads="1"/>
          </p:cNvSpPr>
          <p:nvPr>
            <p:ph type="body" sz="half" idx="1"/>
          </p:nvPr>
        </p:nvSpPr>
        <p:spPr>
          <a:xfrm>
            <a:off x="533400" y="1828800"/>
            <a:ext cx="8458200" cy="4495800"/>
          </a:xfrm>
        </p:spPr>
        <p:txBody>
          <a:bodyPr/>
          <a:lstStyle/>
          <a:p>
            <a:pPr eaLnBrk="1" hangingPunct="1"/>
            <a:r>
              <a:rPr lang="en-US" sz="2800" smtClean="0"/>
              <a:t>6.4: calculate mean and range for all 10 samples.  Use Table 6-1 data to determine the UCL and LCL for the mean and range, and then plot both control charts (x-bar and r-bar).</a:t>
            </a:r>
          </a:p>
          <a:p>
            <a:pPr eaLnBrk="1" hangingPunct="1"/>
            <a:r>
              <a:rPr lang="en-US" sz="2800" smtClean="0"/>
              <a:t>6.8: use the data for preparing a p-bar chart.  Plot the 4 additional samples to determine your “conclusions.”</a:t>
            </a:r>
          </a:p>
          <a:p>
            <a:pPr eaLnBrk="1" hangingPunct="1"/>
            <a:r>
              <a:rPr lang="en-US" sz="2800" smtClean="0"/>
              <a:t>6.11: determine the process capabilities (CP</a:t>
            </a:r>
            <a:r>
              <a:rPr lang="en-US" sz="2800" baseline="-25000" smtClean="0"/>
              <a:t>k</a:t>
            </a:r>
            <a:r>
              <a:rPr lang="en-US" sz="2800" smtClean="0"/>
              <a:t>) of the 3 machines and decide which are “capable.”</a:t>
            </a:r>
            <a:endParaRPr lang="en-US" sz="2800" baseline="-250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a:t>© Wiley 2010</a:t>
            </a:r>
          </a:p>
        </p:txBody>
      </p:sp>
      <p:sp>
        <p:nvSpPr>
          <p:cNvPr id="20483" name="Slide Number Placeholder 5"/>
          <p:cNvSpPr>
            <a:spLocks noGrp="1"/>
          </p:cNvSpPr>
          <p:nvPr>
            <p:ph type="sldNum" sz="quarter" idx="12"/>
          </p:nvPr>
        </p:nvSpPr>
        <p:spPr>
          <a:noFill/>
        </p:spPr>
        <p:txBody>
          <a:bodyPr/>
          <a:lstStyle/>
          <a:p>
            <a:fld id="{2F1E677F-637C-49C1-BC4A-5E38275DE7CF}" type="slidenum">
              <a:rPr lang="en-US"/>
              <a:pPr/>
              <a:t>5</a:t>
            </a:fld>
            <a:endParaRPr lang="en-US"/>
          </a:p>
        </p:txBody>
      </p:sp>
      <p:sp>
        <p:nvSpPr>
          <p:cNvPr id="20484" name="Rectangle 2"/>
          <p:cNvSpPr>
            <a:spLocks noGrp="1" noChangeArrowheads="1"/>
          </p:cNvSpPr>
          <p:nvPr>
            <p:ph type="title"/>
          </p:nvPr>
        </p:nvSpPr>
        <p:spPr/>
        <p:txBody>
          <a:bodyPr/>
          <a:lstStyle/>
          <a:p>
            <a:pPr eaLnBrk="1" hangingPunct="1"/>
            <a:r>
              <a:rPr lang="en-US" smtClean="0"/>
              <a:t>Sources of Variation</a:t>
            </a:r>
          </a:p>
        </p:txBody>
      </p:sp>
      <p:sp>
        <p:nvSpPr>
          <p:cNvPr id="12291" name="Rectangle 3"/>
          <p:cNvSpPr>
            <a:spLocks noGrp="1" noChangeArrowheads="1"/>
          </p:cNvSpPr>
          <p:nvPr>
            <p:ph type="body" idx="1"/>
          </p:nvPr>
        </p:nvSpPr>
        <p:spPr/>
        <p:txBody>
          <a:bodyPr/>
          <a:lstStyle/>
          <a:p>
            <a:pPr eaLnBrk="1" hangingPunct="1">
              <a:lnSpc>
                <a:spcPct val="110000"/>
              </a:lnSpc>
            </a:pPr>
            <a:r>
              <a:rPr lang="en-US" sz="2800" b="1" smtClean="0">
                <a:solidFill>
                  <a:schemeClr val="folHlink"/>
                </a:solidFill>
              </a:rPr>
              <a:t>Variation exists in all processes.</a:t>
            </a:r>
          </a:p>
          <a:p>
            <a:pPr eaLnBrk="1" hangingPunct="1">
              <a:lnSpc>
                <a:spcPct val="110000"/>
              </a:lnSpc>
            </a:pPr>
            <a:r>
              <a:rPr lang="en-US" sz="2800" b="1" smtClean="0">
                <a:solidFill>
                  <a:schemeClr val="folHlink"/>
                </a:solidFill>
              </a:rPr>
              <a:t>Variation can be categorized as either:</a:t>
            </a:r>
          </a:p>
          <a:p>
            <a:pPr lvl="1" eaLnBrk="1" hangingPunct="1">
              <a:lnSpc>
                <a:spcPct val="110000"/>
              </a:lnSpc>
            </a:pPr>
            <a:r>
              <a:rPr lang="en-US" sz="2400" b="1" u="sng" smtClean="0">
                <a:solidFill>
                  <a:schemeClr val="folHlink"/>
                </a:solidFill>
              </a:rPr>
              <a:t>Common or Random causes</a:t>
            </a:r>
            <a:r>
              <a:rPr lang="en-US" sz="2400" b="1" smtClean="0">
                <a:solidFill>
                  <a:schemeClr val="folHlink"/>
                </a:solidFill>
              </a:rPr>
              <a:t> of variation, or</a:t>
            </a:r>
          </a:p>
          <a:p>
            <a:pPr lvl="2" eaLnBrk="1" hangingPunct="1">
              <a:lnSpc>
                <a:spcPct val="110000"/>
              </a:lnSpc>
            </a:pPr>
            <a:r>
              <a:rPr lang="en-US" sz="2000" smtClean="0"/>
              <a:t>Random causes that we cannot identify</a:t>
            </a:r>
          </a:p>
          <a:p>
            <a:pPr lvl="2" eaLnBrk="1" hangingPunct="1">
              <a:lnSpc>
                <a:spcPct val="110000"/>
              </a:lnSpc>
            </a:pPr>
            <a:r>
              <a:rPr lang="en-US" sz="2000" smtClean="0"/>
              <a:t>Unavoidable, e.g. slight differences in process variables like diameter, weight, service time, temperature</a:t>
            </a:r>
          </a:p>
          <a:p>
            <a:pPr lvl="1" eaLnBrk="1" hangingPunct="1">
              <a:lnSpc>
                <a:spcPct val="110000"/>
              </a:lnSpc>
            </a:pPr>
            <a:r>
              <a:rPr lang="en-US" sz="2400" b="1" u="sng" smtClean="0">
                <a:solidFill>
                  <a:schemeClr val="folHlink"/>
                </a:solidFill>
              </a:rPr>
              <a:t>Assignable causes</a:t>
            </a:r>
            <a:r>
              <a:rPr lang="en-US" sz="2400" b="1" smtClean="0">
                <a:solidFill>
                  <a:schemeClr val="folHlink"/>
                </a:solidFill>
              </a:rPr>
              <a:t> of variation</a:t>
            </a:r>
          </a:p>
          <a:p>
            <a:pPr lvl="2" eaLnBrk="1" hangingPunct="1">
              <a:lnSpc>
                <a:spcPct val="110000"/>
              </a:lnSpc>
            </a:pPr>
            <a:r>
              <a:rPr lang="en-US" sz="2000" smtClean="0"/>
              <a:t>Causes can be identified and eliminated: poor employee training, worn tool, machine needing repair</a:t>
            </a:r>
          </a:p>
          <a:p>
            <a:pPr lvl="1" eaLnBrk="1" hangingPunct="1"/>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fade">
                                      <p:cBhvr>
                                        <p:cTn id="18" dur="500"/>
                                        <p:tgtEl>
                                          <p:spTgt spid="1229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fade">
                                      <p:cBhvr>
                                        <p:cTn id="21" dur="500"/>
                                        <p:tgtEl>
                                          <p:spTgt spid="1229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12291">
                                            <p:txEl>
                                              <p:pRg st="6" end="6"/>
                                            </p:txEl>
                                          </p:spTgt>
                                        </p:tgtEl>
                                        <p:attrNameLst>
                                          <p:attrName>style.visibility</p:attrName>
                                        </p:attrNameLst>
                                      </p:cBhvr>
                                      <p:to>
                                        <p:strVal val="visible"/>
                                      </p:to>
                                    </p:set>
                                    <p:animEffect transition="in" filter="fade">
                                      <p:cBhvr>
                                        <p:cTn id="28"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5"/>
          <p:cNvSpPr>
            <a:spLocks noGrp="1"/>
          </p:cNvSpPr>
          <p:nvPr>
            <p:ph type="ftr" sz="quarter" idx="11"/>
          </p:nvPr>
        </p:nvSpPr>
        <p:spPr>
          <a:noFill/>
        </p:spPr>
        <p:txBody>
          <a:bodyPr/>
          <a:lstStyle/>
          <a:p>
            <a:r>
              <a:rPr lang="en-US"/>
              <a:t>© Wiley 2010</a:t>
            </a:r>
          </a:p>
        </p:txBody>
      </p:sp>
      <p:sp>
        <p:nvSpPr>
          <p:cNvPr id="1029" name="Slide Number Placeholder 6"/>
          <p:cNvSpPr>
            <a:spLocks noGrp="1"/>
          </p:cNvSpPr>
          <p:nvPr>
            <p:ph type="sldNum" sz="quarter" idx="12"/>
          </p:nvPr>
        </p:nvSpPr>
        <p:spPr>
          <a:noFill/>
        </p:spPr>
        <p:txBody>
          <a:bodyPr/>
          <a:lstStyle/>
          <a:p>
            <a:fld id="{45DCCB13-250A-4FE7-A472-00AC7349D955}" type="slidenum">
              <a:rPr lang="en-US"/>
              <a:pPr/>
              <a:t>6</a:t>
            </a:fld>
            <a:endParaRPr lang="en-US"/>
          </a:p>
        </p:txBody>
      </p:sp>
      <p:sp>
        <p:nvSpPr>
          <p:cNvPr id="1030" name="Rectangle 2"/>
          <p:cNvSpPr>
            <a:spLocks noGrp="1" noChangeArrowheads="1"/>
          </p:cNvSpPr>
          <p:nvPr>
            <p:ph type="title"/>
          </p:nvPr>
        </p:nvSpPr>
        <p:spPr/>
        <p:txBody>
          <a:bodyPr/>
          <a:lstStyle/>
          <a:p>
            <a:pPr eaLnBrk="1" hangingPunct="1"/>
            <a:r>
              <a:rPr lang="en-US" smtClean="0"/>
              <a:t>Descriptive Statistics </a:t>
            </a:r>
          </a:p>
        </p:txBody>
      </p:sp>
      <p:sp>
        <p:nvSpPr>
          <p:cNvPr id="1031" name="Rectangle 3"/>
          <p:cNvSpPr>
            <a:spLocks noGrp="1" noChangeArrowheads="1"/>
          </p:cNvSpPr>
          <p:nvPr>
            <p:ph type="body" sz="half" idx="1"/>
          </p:nvPr>
        </p:nvSpPr>
        <p:spPr>
          <a:xfrm>
            <a:off x="762000" y="1981200"/>
            <a:ext cx="4038600" cy="4114800"/>
          </a:xfrm>
        </p:spPr>
        <p:txBody>
          <a:bodyPr/>
          <a:lstStyle/>
          <a:p>
            <a:pPr eaLnBrk="1" hangingPunct="1">
              <a:lnSpc>
                <a:spcPct val="80000"/>
              </a:lnSpc>
            </a:pPr>
            <a:r>
              <a:rPr lang="en-US" sz="1800" b="1" smtClean="0">
                <a:solidFill>
                  <a:schemeClr val="folHlink"/>
                </a:solidFill>
              </a:rPr>
              <a:t>Descriptive Statistics include:</a:t>
            </a:r>
          </a:p>
          <a:p>
            <a:pPr eaLnBrk="1" hangingPunct="1">
              <a:lnSpc>
                <a:spcPct val="80000"/>
              </a:lnSpc>
              <a:buFont typeface="Wingdings" pitchFamily="2" charset="2"/>
              <a:buNone/>
            </a:pPr>
            <a:endParaRPr lang="en-US" sz="1800" b="1" smtClean="0">
              <a:solidFill>
                <a:schemeClr val="folHlink"/>
              </a:solidFill>
            </a:endParaRPr>
          </a:p>
          <a:p>
            <a:pPr lvl="1" eaLnBrk="1" hangingPunct="1">
              <a:lnSpc>
                <a:spcPct val="80000"/>
              </a:lnSpc>
            </a:pPr>
            <a:r>
              <a:rPr lang="en-US" sz="1800" b="1" smtClean="0">
                <a:solidFill>
                  <a:schemeClr val="folHlink"/>
                </a:solidFill>
              </a:rPr>
              <a:t>The  Mean-</a:t>
            </a:r>
            <a:r>
              <a:rPr lang="en-US" sz="1800" smtClean="0"/>
              <a:t> measure of central tendency</a:t>
            </a:r>
          </a:p>
          <a:p>
            <a:pPr lvl="1" eaLnBrk="1" hangingPunct="1">
              <a:lnSpc>
                <a:spcPct val="80000"/>
              </a:lnSpc>
            </a:pPr>
            <a:r>
              <a:rPr lang="en-US" sz="1800" b="1" smtClean="0">
                <a:solidFill>
                  <a:schemeClr val="folHlink"/>
                </a:solidFill>
              </a:rPr>
              <a:t>The Range-</a:t>
            </a:r>
            <a:r>
              <a:rPr lang="en-US" sz="1800" smtClean="0"/>
              <a:t> difference between largest/smallest observations in a set of data</a:t>
            </a:r>
          </a:p>
          <a:p>
            <a:pPr lvl="1" eaLnBrk="1" hangingPunct="1">
              <a:lnSpc>
                <a:spcPct val="80000"/>
              </a:lnSpc>
              <a:buFont typeface="Wingdings" pitchFamily="2" charset="2"/>
              <a:buNone/>
            </a:pPr>
            <a:endParaRPr lang="en-US" sz="1600" smtClean="0"/>
          </a:p>
          <a:p>
            <a:pPr lvl="1" eaLnBrk="1" hangingPunct="1">
              <a:lnSpc>
                <a:spcPct val="80000"/>
              </a:lnSpc>
            </a:pPr>
            <a:r>
              <a:rPr lang="en-US" sz="1800" b="1" smtClean="0">
                <a:solidFill>
                  <a:schemeClr val="folHlink"/>
                </a:solidFill>
              </a:rPr>
              <a:t>Standard Deviation</a:t>
            </a:r>
            <a:r>
              <a:rPr lang="en-US" sz="1800" smtClean="0"/>
              <a:t> measures the amount of data dispersion around mean</a:t>
            </a:r>
          </a:p>
          <a:p>
            <a:pPr lvl="1" eaLnBrk="1" hangingPunct="1">
              <a:lnSpc>
                <a:spcPct val="80000"/>
              </a:lnSpc>
            </a:pPr>
            <a:r>
              <a:rPr lang="en-US" sz="1800" b="1" smtClean="0">
                <a:solidFill>
                  <a:schemeClr val="folHlink"/>
                </a:solidFill>
              </a:rPr>
              <a:t>Distribution of Data shape</a:t>
            </a:r>
          </a:p>
          <a:p>
            <a:pPr lvl="2" eaLnBrk="1" hangingPunct="1">
              <a:lnSpc>
                <a:spcPct val="80000"/>
              </a:lnSpc>
            </a:pPr>
            <a:r>
              <a:rPr lang="en-US" sz="1800" smtClean="0"/>
              <a:t>Normal or bell shaped or</a:t>
            </a:r>
          </a:p>
          <a:p>
            <a:pPr lvl="2" eaLnBrk="1" hangingPunct="1">
              <a:lnSpc>
                <a:spcPct val="80000"/>
              </a:lnSpc>
            </a:pPr>
            <a:r>
              <a:rPr lang="en-US" sz="1800" smtClean="0"/>
              <a:t>Skewed</a:t>
            </a:r>
          </a:p>
        </p:txBody>
      </p:sp>
      <p:sp>
        <p:nvSpPr>
          <p:cNvPr id="1032" name="Rectangle 12"/>
          <p:cNvSpPr>
            <a:spLocks noGrp="1" noChangeArrowheads="1"/>
          </p:cNvSpPr>
          <p:nvPr>
            <p:ph type="body" sz="half" idx="2"/>
          </p:nvPr>
        </p:nvSpPr>
        <p:spPr/>
        <p:txBody>
          <a:bodyPr/>
          <a:lstStyle/>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p:txBody>
      </p:sp>
      <p:graphicFrame>
        <p:nvGraphicFramePr>
          <p:cNvPr id="1026" name="Object 1024"/>
          <p:cNvGraphicFramePr>
            <a:graphicFrameLocks noChangeAspect="1"/>
          </p:cNvGraphicFramePr>
          <p:nvPr>
            <p:ph sz="half" idx="4294967295"/>
          </p:nvPr>
        </p:nvGraphicFramePr>
        <p:xfrm>
          <a:off x="5867400" y="2133600"/>
          <a:ext cx="1587500" cy="1524000"/>
        </p:xfrm>
        <a:graphic>
          <a:graphicData uri="http://schemas.openxmlformats.org/presentationml/2006/ole">
            <p:oleObj spid="_x0000_s1026" name="Equation" r:id="rId3" imgW="634680" imgH="609480" progId="Equation.3">
              <p:embed/>
            </p:oleObj>
          </a:graphicData>
        </a:graphic>
      </p:graphicFrame>
      <p:graphicFrame>
        <p:nvGraphicFramePr>
          <p:cNvPr id="1027" name="Object 1025"/>
          <p:cNvGraphicFramePr>
            <a:graphicFrameLocks noChangeAspect="1"/>
          </p:cNvGraphicFramePr>
          <p:nvPr/>
        </p:nvGraphicFramePr>
        <p:xfrm>
          <a:off x="5334000" y="3962400"/>
          <a:ext cx="2895600" cy="1295400"/>
        </p:xfrm>
        <a:graphic>
          <a:graphicData uri="http://schemas.openxmlformats.org/presentationml/2006/ole">
            <p:oleObj spid="_x0000_s1027" name="Equation" r:id="rId4" imgW="1155600" imgH="66024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5"/>
          <p:cNvSpPr>
            <a:spLocks noGrp="1"/>
          </p:cNvSpPr>
          <p:nvPr>
            <p:ph type="ftr" sz="quarter" idx="11"/>
          </p:nvPr>
        </p:nvSpPr>
        <p:spPr>
          <a:noFill/>
        </p:spPr>
        <p:txBody>
          <a:bodyPr/>
          <a:lstStyle/>
          <a:p>
            <a:r>
              <a:rPr lang="en-US"/>
              <a:t>© Wiley 2010</a:t>
            </a:r>
          </a:p>
        </p:txBody>
      </p:sp>
      <p:sp>
        <p:nvSpPr>
          <p:cNvPr id="21507" name="Slide Number Placeholder 6"/>
          <p:cNvSpPr>
            <a:spLocks noGrp="1"/>
          </p:cNvSpPr>
          <p:nvPr>
            <p:ph type="sldNum" sz="quarter" idx="12"/>
          </p:nvPr>
        </p:nvSpPr>
        <p:spPr>
          <a:noFill/>
        </p:spPr>
        <p:txBody>
          <a:bodyPr/>
          <a:lstStyle/>
          <a:p>
            <a:fld id="{814A9426-D1E5-4A3D-BA78-EC9363BF908B}" type="slidenum">
              <a:rPr lang="en-US"/>
              <a:pPr/>
              <a:t>7</a:t>
            </a:fld>
            <a:endParaRPr lang="en-US"/>
          </a:p>
        </p:txBody>
      </p:sp>
      <p:sp>
        <p:nvSpPr>
          <p:cNvPr id="21508" name="Rectangle 2"/>
          <p:cNvSpPr>
            <a:spLocks noGrp="1" noChangeArrowheads="1"/>
          </p:cNvSpPr>
          <p:nvPr>
            <p:ph type="title"/>
          </p:nvPr>
        </p:nvSpPr>
        <p:spPr/>
        <p:txBody>
          <a:bodyPr/>
          <a:lstStyle/>
          <a:p>
            <a:pPr eaLnBrk="1" hangingPunct="1"/>
            <a:r>
              <a:rPr lang="en-US" smtClean="0"/>
              <a:t>Distribution of Data</a:t>
            </a:r>
          </a:p>
        </p:txBody>
      </p:sp>
      <p:sp>
        <p:nvSpPr>
          <p:cNvPr id="2" name="Rectangle 4"/>
          <p:cNvSpPr>
            <a:spLocks noGrp="1" noChangeArrowheads="1"/>
          </p:cNvSpPr>
          <p:nvPr>
            <p:ph type="body" sz="half" idx="1"/>
          </p:nvPr>
        </p:nvSpPr>
        <p:spPr/>
        <p:txBody>
          <a:bodyPr/>
          <a:lstStyle/>
          <a:p>
            <a:pPr eaLnBrk="1" hangingPunct="1"/>
            <a:r>
              <a:rPr lang="en-US" sz="2400" b="1" u="sng" smtClean="0">
                <a:solidFill>
                  <a:schemeClr val="folHlink"/>
                </a:solidFill>
              </a:rPr>
              <a:t>Normal distributions</a:t>
            </a:r>
          </a:p>
          <a:p>
            <a:pPr eaLnBrk="1" hangingPunct="1">
              <a:buFont typeface="Wingdings" pitchFamily="2" charset="2"/>
              <a:buNone/>
            </a:pPr>
            <a:endParaRPr lang="en-US" sz="2400" u="sng" smtClean="0"/>
          </a:p>
        </p:txBody>
      </p:sp>
      <p:sp>
        <p:nvSpPr>
          <p:cNvPr id="21509" name="Rectangle 5"/>
          <p:cNvSpPr>
            <a:spLocks noGrp="1" noChangeArrowheads="1"/>
          </p:cNvSpPr>
          <p:nvPr>
            <p:ph type="body" sz="half" idx="2"/>
          </p:nvPr>
        </p:nvSpPr>
        <p:spPr/>
        <p:txBody>
          <a:bodyPr/>
          <a:lstStyle/>
          <a:p>
            <a:pPr eaLnBrk="1" hangingPunct="1"/>
            <a:r>
              <a:rPr lang="en-US" sz="2400" b="1" u="sng" smtClean="0">
                <a:solidFill>
                  <a:schemeClr val="folHlink"/>
                </a:solidFill>
              </a:rPr>
              <a:t>Skewed distribution</a:t>
            </a:r>
          </a:p>
          <a:p>
            <a:pPr eaLnBrk="1" hangingPunct="1">
              <a:buFont typeface="Wingdings" pitchFamily="2" charset="2"/>
              <a:buNone/>
            </a:pPr>
            <a:endParaRPr lang="en-US" sz="2400" u="sng" smtClean="0"/>
          </a:p>
        </p:txBody>
      </p:sp>
      <p:pic>
        <p:nvPicPr>
          <p:cNvPr id="21512" name="Picture 8" descr="w0131-n"/>
          <p:cNvPicPr>
            <a:picLocks noChangeAspect="1" noChangeArrowheads="1"/>
          </p:cNvPicPr>
          <p:nvPr/>
        </p:nvPicPr>
        <p:blipFill>
          <a:blip r:embed="rId2" cstate="print"/>
          <a:srcRect/>
          <a:stretch>
            <a:fillRect/>
          </a:stretch>
        </p:blipFill>
        <p:spPr bwMode="auto">
          <a:xfrm>
            <a:off x="1371600" y="2590800"/>
            <a:ext cx="3657600" cy="3352800"/>
          </a:xfrm>
          <a:prstGeom prst="rect">
            <a:avLst/>
          </a:prstGeom>
          <a:noFill/>
          <a:ln w="9525">
            <a:noFill/>
            <a:miter lim="800000"/>
            <a:headEnd/>
            <a:tailEnd/>
          </a:ln>
        </p:spPr>
      </p:pic>
      <p:pic>
        <p:nvPicPr>
          <p:cNvPr id="21513" name="Picture 9" descr="w0132-n"/>
          <p:cNvPicPr>
            <a:picLocks noChangeAspect="1" noChangeArrowheads="1"/>
          </p:cNvPicPr>
          <p:nvPr/>
        </p:nvPicPr>
        <p:blipFill>
          <a:blip r:embed="rId3" cstate="print"/>
          <a:srcRect/>
          <a:stretch>
            <a:fillRect/>
          </a:stretch>
        </p:blipFill>
        <p:spPr bwMode="auto">
          <a:xfrm>
            <a:off x="5334000" y="2590800"/>
            <a:ext cx="34290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150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5"/>
          <p:cNvSpPr>
            <a:spLocks noGrp="1"/>
          </p:cNvSpPr>
          <p:nvPr>
            <p:ph type="ftr" sz="quarter" idx="11"/>
          </p:nvPr>
        </p:nvSpPr>
        <p:spPr>
          <a:noFill/>
        </p:spPr>
        <p:txBody>
          <a:bodyPr/>
          <a:lstStyle/>
          <a:p>
            <a:r>
              <a:rPr lang="en-US"/>
              <a:t>© Wiley 2010</a:t>
            </a:r>
          </a:p>
        </p:txBody>
      </p:sp>
      <p:sp>
        <p:nvSpPr>
          <p:cNvPr id="22531" name="Slide Number Placeholder 6"/>
          <p:cNvSpPr>
            <a:spLocks noGrp="1"/>
          </p:cNvSpPr>
          <p:nvPr>
            <p:ph type="sldNum" sz="quarter" idx="12"/>
          </p:nvPr>
        </p:nvSpPr>
        <p:spPr>
          <a:noFill/>
        </p:spPr>
        <p:txBody>
          <a:bodyPr/>
          <a:lstStyle/>
          <a:p>
            <a:fld id="{59E28682-1D5B-4C00-BB4D-1BBB23F81CCE}" type="slidenum">
              <a:rPr lang="en-US"/>
              <a:pPr/>
              <a:t>8</a:t>
            </a:fld>
            <a:endParaRPr lang="en-US"/>
          </a:p>
        </p:txBody>
      </p:sp>
      <p:sp>
        <p:nvSpPr>
          <p:cNvPr id="22532" name="Rectangle 2"/>
          <p:cNvSpPr>
            <a:spLocks noGrp="1" noChangeArrowheads="1"/>
          </p:cNvSpPr>
          <p:nvPr>
            <p:ph type="title"/>
          </p:nvPr>
        </p:nvSpPr>
        <p:spPr/>
        <p:txBody>
          <a:bodyPr/>
          <a:lstStyle/>
          <a:p>
            <a:pPr eaLnBrk="1" hangingPunct="1"/>
            <a:r>
              <a:rPr lang="en-US" smtClean="0"/>
              <a:t>SPC Methods-Developing Control Charts</a:t>
            </a:r>
          </a:p>
        </p:txBody>
      </p:sp>
      <p:sp>
        <p:nvSpPr>
          <p:cNvPr id="23555" name="Rectangle 3"/>
          <p:cNvSpPr>
            <a:spLocks noGrp="1" noChangeArrowheads="1"/>
          </p:cNvSpPr>
          <p:nvPr>
            <p:ph type="body" sz="half" idx="1"/>
          </p:nvPr>
        </p:nvSpPr>
        <p:spPr>
          <a:xfrm>
            <a:off x="304800" y="2017713"/>
            <a:ext cx="8610600" cy="4840287"/>
          </a:xfrm>
        </p:spPr>
        <p:txBody>
          <a:bodyPr/>
          <a:lstStyle/>
          <a:p>
            <a:pPr eaLnBrk="1" hangingPunct="1">
              <a:lnSpc>
                <a:spcPct val="90000"/>
              </a:lnSpc>
              <a:buFont typeface="Wingdings" pitchFamily="2" charset="2"/>
              <a:buNone/>
            </a:pPr>
            <a:r>
              <a:rPr lang="en-US" sz="2000" b="1" smtClean="0">
                <a:solidFill>
                  <a:schemeClr val="folHlink"/>
                </a:solidFill>
              </a:rPr>
              <a:t>Control Charts</a:t>
            </a:r>
            <a:r>
              <a:rPr lang="en-US" sz="2000" smtClean="0"/>
              <a:t> (aka process or QC charts) show sample data plotted on a graph with CL, UCL, and LCL</a:t>
            </a:r>
          </a:p>
          <a:p>
            <a:pPr eaLnBrk="1" hangingPunct="1">
              <a:lnSpc>
                <a:spcPct val="90000"/>
              </a:lnSpc>
              <a:buFont typeface="Wingdings" pitchFamily="2" charset="2"/>
              <a:buNone/>
            </a:pPr>
            <a:r>
              <a:rPr lang="en-US" sz="2000" b="1" smtClean="0">
                <a:solidFill>
                  <a:schemeClr val="folHlink"/>
                </a:solidFill>
              </a:rPr>
              <a:t>Control chart for </a:t>
            </a:r>
            <a:r>
              <a:rPr lang="en-US" sz="2000" b="1" u="sng" smtClean="0">
                <a:solidFill>
                  <a:schemeClr val="folHlink"/>
                </a:solidFill>
              </a:rPr>
              <a:t>variables</a:t>
            </a:r>
            <a:r>
              <a:rPr lang="en-US" sz="2000" smtClean="0"/>
              <a:t> are used to monitor characteristics that can be measured, e.g. length, weight, diameter, time</a:t>
            </a:r>
          </a:p>
          <a:p>
            <a:pPr eaLnBrk="1" hangingPunct="1">
              <a:lnSpc>
                <a:spcPct val="90000"/>
              </a:lnSpc>
              <a:buFont typeface="Wingdings" pitchFamily="2" charset="2"/>
              <a:buNone/>
            </a:pPr>
            <a:r>
              <a:rPr lang="en-US" sz="2000" b="1" smtClean="0">
                <a:solidFill>
                  <a:schemeClr val="folHlink"/>
                </a:solidFill>
              </a:rPr>
              <a:t>Control charts for </a:t>
            </a:r>
            <a:r>
              <a:rPr lang="en-US" sz="2000" b="1" u="sng" smtClean="0">
                <a:solidFill>
                  <a:schemeClr val="folHlink"/>
                </a:solidFill>
              </a:rPr>
              <a:t>attributes</a:t>
            </a:r>
            <a:r>
              <a:rPr lang="en-US" sz="2000" smtClean="0"/>
              <a:t> are used to monitor characteristics that have discrete values and can be counted, e.g. % defective, # of flaws in a shirt, etc.</a:t>
            </a:r>
          </a:p>
          <a:p>
            <a:pPr eaLnBrk="1" hangingPunct="1">
              <a:lnSpc>
                <a:spcPct val="90000"/>
              </a:lnSpc>
              <a:buFont typeface="Wingdings" pitchFamily="2" charset="2"/>
              <a:buNone/>
            </a:pPr>
            <a:r>
              <a:rPr lang="en-US" sz="2000" smtClean="0"/>
              <a:t>     </a:t>
            </a:r>
            <a:endParaRPr lang="en-US" sz="1800" smtClean="0"/>
          </a:p>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pic>
        <p:nvPicPr>
          <p:cNvPr id="22534" name="Picture 6" descr="06_03"/>
          <p:cNvPicPr>
            <a:picLocks noChangeAspect="1" noChangeArrowheads="1"/>
          </p:cNvPicPr>
          <p:nvPr>
            <p:ph sz="half" idx="2"/>
          </p:nvPr>
        </p:nvPicPr>
        <p:blipFill>
          <a:blip r:embed="rId2" cstate="print"/>
          <a:srcRect/>
          <a:stretch>
            <a:fillRect/>
          </a:stretch>
        </p:blipFill>
        <p:spPr>
          <a:xfrm>
            <a:off x="2514600" y="3962400"/>
            <a:ext cx="4800600" cy="23622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p:cNvSpPr>
            <a:spLocks noGrp="1"/>
          </p:cNvSpPr>
          <p:nvPr>
            <p:ph type="ftr" sz="quarter" idx="11"/>
          </p:nvPr>
        </p:nvSpPr>
        <p:spPr>
          <a:noFill/>
        </p:spPr>
        <p:txBody>
          <a:bodyPr/>
          <a:lstStyle/>
          <a:p>
            <a:r>
              <a:rPr lang="en-US"/>
              <a:t>© Wiley 2010</a:t>
            </a:r>
          </a:p>
        </p:txBody>
      </p:sp>
      <p:sp>
        <p:nvSpPr>
          <p:cNvPr id="23555" name="Slide Number Placeholder 6"/>
          <p:cNvSpPr>
            <a:spLocks noGrp="1"/>
          </p:cNvSpPr>
          <p:nvPr>
            <p:ph type="sldNum" sz="quarter" idx="12"/>
          </p:nvPr>
        </p:nvSpPr>
        <p:spPr>
          <a:noFill/>
        </p:spPr>
        <p:txBody>
          <a:bodyPr/>
          <a:lstStyle/>
          <a:p>
            <a:fld id="{88486780-AC3B-4E65-AF45-316E68C97989}" type="slidenum">
              <a:rPr lang="en-US"/>
              <a:pPr/>
              <a:t>9</a:t>
            </a:fld>
            <a:endParaRPr lang="en-US"/>
          </a:p>
        </p:txBody>
      </p:sp>
      <p:sp>
        <p:nvSpPr>
          <p:cNvPr id="23556" name="Rectangle 2"/>
          <p:cNvSpPr>
            <a:spLocks noGrp="1" noChangeArrowheads="1"/>
          </p:cNvSpPr>
          <p:nvPr>
            <p:ph type="title"/>
          </p:nvPr>
        </p:nvSpPr>
        <p:spPr/>
        <p:txBody>
          <a:bodyPr/>
          <a:lstStyle/>
          <a:p>
            <a:pPr eaLnBrk="1" hangingPunct="1"/>
            <a:r>
              <a:rPr lang="en-US" smtClean="0"/>
              <a:t>Setting Control Limits</a:t>
            </a:r>
          </a:p>
        </p:txBody>
      </p:sp>
      <p:sp>
        <p:nvSpPr>
          <p:cNvPr id="26628" name="Rectangle 4"/>
          <p:cNvSpPr>
            <a:spLocks noGrp="1" noChangeArrowheads="1"/>
          </p:cNvSpPr>
          <p:nvPr>
            <p:ph type="body" sz="half" idx="1"/>
          </p:nvPr>
        </p:nvSpPr>
        <p:spPr>
          <a:xfrm>
            <a:off x="304800" y="2017713"/>
            <a:ext cx="4419600" cy="4114800"/>
          </a:xfrm>
        </p:spPr>
        <p:txBody>
          <a:bodyPr/>
          <a:lstStyle/>
          <a:p>
            <a:pPr eaLnBrk="1" hangingPunct="1"/>
            <a:r>
              <a:rPr lang="en-US" sz="2400" b="1" smtClean="0">
                <a:solidFill>
                  <a:schemeClr val="folHlink"/>
                </a:solidFill>
              </a:rPr>
              <a:t>Percentage of values under normal curve</a:t>
            </a:r>
          </a:p>
          <a:p>
            <a:pPr eaLnBrk="1" hangingPunct="1">
              <a:buFont typeface="Wingdings" pitchFamily="2" charset="2"/>
              <a:buNone/>
            </a:pPr>
            <a:r>
              <a:rPr lang="en-US" sz="3200" smtClean="0">
                <a:solidFill>
                  <a:schemeClr val="folHlink"/>
                </a:solidFill>
              </a:rPr>
              <a:t> </a:t>
            </a:r>
          </a:p>
        </p:txBody>
      </p:sp>
      <p:sp>
        <p:nvSpPr>
          <p:cNvPr id="26629" name="Rectangle 5"/>
          <p:cNvSpPr>
            <a:spLocks noGrp="1" noChangeArrowheads="1"/>
          </p:cNvSpPr>
          <p:nvPr>
            <p:ph type="body" sz="half" idx="2"/>
          </p:nvPr>
        </p:nvSpPr>
        <p:spPr>
          <a:xfrm>
            <a:off x="4876800" y="2017713"/>
            <a:ext cx="4078288" cy="4114800"/>
          </a:xfrm>
        </p:spPr>
        <p:txBody>
          <a:bodyPr/>
          <a:lstStyle/>
          <a:p>
            <a:pPr eaLnBrk="1" hangingPunct="1"/>
            <a:r>
              <a:rPr lang="en-US" sz="2400" b="1" smtClean="0">
                <a:solidFill>
                  <a:schemeClr val="folHlink"/>
                </a:solidFill>
              </a:rPr>
              <a:t>Control limits</a:t>
            </a:r>
            <a:r>
              <a:rPr lang="en-US" b="1" smtClean="0">
                <a:solidFill>
                  <a:schemeClr val="folHlink"/>
                </a:solidFill>
              </a:rPr>
              <a:t> </a:t>
            </a:r>
            <a:r>
              <a:rPr lang="en-US" sz="2400" b="1" smtClean="0">
                <a:solidFill>
                  <a:schemeClr val="folHlink"/>
                </a:solidFill>
              </a:rPr>
              <a:t>balance</a:t>
            </a:r>
          </a:p>
          <a:p>
            <a:pPr eaLnBrk="1" hangingPunct="1">
              <a:buFont typeface="Wingdings" pitchFamily="2" charset="2"/>
              <a:buNone/>
            </a:pPr>
            <a:r>
              <a:rPr lang="en-US" sz="2400" b="1" smtClean="0">
                <a:solidFill>
                  <a:schemeClr val="folHlink"/>
                </a:solidFill>
              </a:rPr>
              <a:t>    risks like Type I error</a:t>
            </a:r>
          </a:p>
          <a:p>
            <a:pPr eaLnBrk="1" hangingPunct="1">
              <a:buFont typeface="Wingdings" pitchFamily="2" charset="2"/>
              <a:buNone/>
            </a:pPr>
            <a:endParaRPr lang="en-US" sz="2400" smtClean="0"/>
          </a:p>
        </p:txBody>
      </p:sp>
      <p:pic>
        <p:nvPicPr>
          <p:cNvPr id="23559" name="Picture 8" descr="w0134-n"/>
          <p:cNvPicPr>
            <a:picLocks noChangeAspect="1" noChangeArrowheads="1"/>
          </p:cNvPicPr>
          <p:nvPr/>
        </p:nvPicPr>
        <p:blipFill>
          <a:blip r:embed="rId2" cstate="print"/>
          <a:srcRect/>
          <a:stretch>
            <a:fillRect/>
          </a:stretch>
        </p:blipFill>
        <p:spPr bwMode="auto">
          <a:xfrm>
            <a:off x="762000" y="2971800"/>
            <a:ext cx="3429000" cy="3200400"/>
          </a:xfrm>
          <a:prstGeom prst="rect">
            <a:avLst/>
          </a:prstGeom>
          <a:noFill/>
          <a:ln w="9525">
            <a:noFill/>
            <a:miter lim="800000"/>
            <a:headEnd/>
            <a:tailEnd/>
          </a:ln>
        </p:spPr>
      </p:pic>
      <p:pic>
        <p:nvPicPr>
          <p:cNvPr id="23560" name="Picture 9" descr="w0135-n"/>
          <p:cNvPicPr>
            <a:picLocks noChangeAspect="1" noChangeArrowheads="1"/>
          </p:cNvPicPr>
          <p:nvPr/>
        </p:nvPicPr>
        <p:blipFill>
          <a:blip r:embed="rId3" cstate="print"/>
          <a:srcRect/>
          <a:stretch>
            <a:fillRect/>
          </a:stretch>
        </p:blipFill>
        <p:spPr bwMode="auto">
          <a:xfrm>
            <a:off x="5105400" y="3048000"/>
            <a:ext cx="35052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9">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6629">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6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P spid="26629" grpId="0" build="p"/>
      <p:bldP spid="26629" grpId="1" build="p"/>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3757</TotalTime>
  <Words>3191</Words>
  <Application>Microsoft Office PowerPoint</Application>
  <PresentationFormat>Předvádění na obrazovce (4:3)</PresentationFormat>
  <Paragraphs>555</Paragraphs>
  <Slides>43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2</vt:i4>
      </vt:variant>
      <vt:variant>
        <vt:lpstr>Nadpisy snímků</vt:lpstr>
      </vt:variant>
      <vt:variant>
        <vt:i4>43</vt:i4>
      </vt:variant>
    </vt:vector>
  </HeadingPairs>
  <TitlesOfParts>
    <vt:vector size="50" baseType="lpstr">
      <vt:lpstr>Tahoma</vt:lpstr>
      <vt:lpstr>Arial</vt:lpstr>
      <vt:lpstr>Wingdings</vt:lpstr>
      <vt:lpstr>Times New Roman</vt:lpstr>
      <vt:lpstr>Blends</vt:lpstr>
      <vt:lpstr>Microsoft Equation 3.0</vt:lpstr>
      <vt:lpstr>Microsoft Photo Editor 3.0 Photo</vt:lpstr>
      <vt:lpstr>Chapter 6 - Statistical Quality                     Control</vt:lpstr>
      <vt:lpstr>Learning Objectives</vt:lpstr>
      <vt:lpstr>Learning Objectives –con’t</vt:lpstr>
      <vt:lpstr>Three SQC Categories</vt:lpstr>
      <vt:lpstr>Sources of Variation</vt:lpstr>
      <vt:lpstr>Descriptive Statistics </vt:lpstr>
      <vt:lpstr>Distribution of Data</vt:lpstr>
      <vt:lpstr>SPC Methods-Developing Control Charts</vt:lpstr>
      <vt:lpstr>Setting Control Limits</vt:lpstr>
      <vt:lpstr>Control Charts for Variables</vt:lpstr>
      <vt:lpstr>Control Charts for Variables</vt:lpstr>
      <vt:lpstr>Constructing an X-bar Chart: A quality control inspector at the Cocoa Fizz soft drink company has taken three samples with four observations each of the volume of bottles filled. If the standard deviation of the bottling operation is .2 ounces, use the below data to develop control charts with limits of 3 standard deviations for the 16 oz. bottling operation.</vt:lpstr>
      <vt:lpstr>Solution and Control Chart (x-bar)</vt:lpstr>
      <vt:lpstr>X-Bar Control Chart</vt:lpstr>
      <vt:lpstr>Control Chart for Range (R)</vt:lpstr>
      <vt:lpstr>R-Bar Control Chart</vt:lpstr>
      <vt:lpstr>Second Method for the X-bar Chart Using  R-bar and the A2 Factor</vt:lpstr>
      <vt:lpstr>Control Charts for Attributes –P-Charts &amp; C-Charts</vt:lpstr>
      <vt:lpstr>P-Chart Example: A production manager for a tire company has inspected the number of defective tires in five random samples with 20 tires in each sample. The table below shows the number of defective tires in each sample of 20 tires. Calculate the control limits.</vt:lpstr>
      <vt:lpstr>P- Control Chart</vt:lpstr>
      <vt:lpstr>C-Chart Example: The number of weekly customer complaints are monitored in a large hotel using a  c-chart. Develop three sigma control limits using the data table below.</vt:lpstr>
      <vt:lpstr>C- Control Chart</vt:lpstr>
      <vt:lpstr>Process Capability</vt:lpstr>
      <vt:lpstr>Relationship between Process Variability and Specification Width</vt:lpstr>
      <vt:lpstr>Computing the Cp Value at Cocoa Fizz: 3 bottling machines are being evaluated for possible use at the Fizz plant. The machines must be capable of meeting the design specification of 15.8-16.2 oz. with at least a process capability index of 1.0 (Cp≥1)</vt:lpstr>
      <vt:lpstr>Computing the Cpk Value at Cocoa Fizz</vt:lpstr>
      <vt:lpstr>±6 Sigma versus ± 3 Sigma</vt:lpstr>
      <vt:lpstr>Acceptance Sampling</vt:lpstr>
      <vt:lpstr>Acceptance Sampling Plans</vt:lpstr>
      <vt:lpstr>Operating Characteristics (OC) Curves</vt:lpstr>
      <vt:lpstr>AQL, LTPD, Consumer’s Risk (α) &amp; Producer’s Risk (β)</vt:lpstr>
      <vt:lpstr>Developing OC Curves</vt:lpstr>
      <vt:lpstr>Example: Constructing an OC Curve</vt:lpstr>
      <vt:lpstr>Average Outgoing Quality (AOQ)</vt:lpstr>
      <vt:lpstr>Implications for Managers</vt:lpstr>
      <vt:lpstr>SQC in Services</vt:lpstr>
      <vt:lpstr>Service at a bank: The Dollars Bank competes on customer service and is concerned about service time at their drive-by windows. They recently installed new system software which they hope will meet service specification limits of 5±2 minutes and have a Capability Index (Cpk) of at least 1.2. They want to also design a control chart for bank teller use.   </vt:lpstr>
      <vt:lpstr>SQC Across the Organization </vt:lpstr>
      <vt:lpstr>Chapter 6 Highlights</vt:lpstr>
      <vt:lpstr>Chapter 6 Highlights – con’t</vt:lpstr>
      <vt:lpstr>Chapter 6 Highlights – con’t</vt:lpstr>
      <vt:lpstr>Chapter 6 Highlights – con’t</vt:lpstr>
      <vt:lpstr>Chapter 6 Homework Hints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potmesil</dc:creator>
  <cp:lastModifiedBy>potmesil</cp:lastModifiedBy>
  <cp:revision>66</cp:revision>
  <dcterms:created xsi:type="dcterms:W3CDTF">1601-01-01T00:00:00Z</dcterms:created>
  <dcterms:modified xsi:type="dcterms:W3CDTF">2015-03-24T19:53:17Z</dcterms:modified>
</cp:coreProperties>
</file>