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8"/>
  </p:notesMasterIdLst>
  <p:handoutMasterIdLst>
    <p:handoutMasterId r:id="rId49"/>
  </p:handoutMasterIdLst>
  <p:sldIdLst>
    <p:sldId id="257" r:id="rId2"/>
    <p:sldId id="299" r:id="rId3"/>
    <p:sldId id="300" r:id="rId4"/>
    <p:sldId id="301" r:id="rId5"/>
    <p:sldId id="295" r:id="rId6"/>
    <p:sldId id="297" r:id="rId7"/>
    <p:sldId id="296" r:id="rId8"/>
    <p:sldId id="303" r:id="rId9"/>
    <p:sldId id="305" r:id="rId10"/>
    <p:sldId id="306" r:id="rId11"/>
    <p:sldId id="304" r:id="rId12"/>
    <p:sldId id="309" r:id="rId13"/>
    <p:sldId id="308" r:id="rId14"/>
    <p:sldId id="310" r:id="rId15"/>
    <p:sldId id="311" r:id="rId16"/>
    <p:sldId id="312" r:id="rId17"/>
    <p:sldId id="307" r:id="rId18"/>
    <p:sldId id="258" r:id="rId19"/>
    <p:sldId id="259" r:id="rId20"/>
    <p:sldId id="260" r:id="rId21"/>
    <p:sldId id="280" r:id="rId22"/>
    <p:sldId id="279" r:id="rId23"/>
    <p:sldId id="281" r:id="rId24"/>
    <p:sldId id="282" r:id="rId25"/>
    <p:sldId id="283" r:id="rId26"/>
    <p:sldId id="318" r:id="rId27"/>
    <p:sldId id="278" r:id="rId28"/>
    <p:sldId id="277" r:id="rId29"/>
    <p:sldId id="276" r:id="rId30"/>
    <p:sldId id="284" r:id="rId31"/>
    <p:sldId id="285" r:id="rId32"/>
    <p:sldId id="286" r:id="rId33"/>
    <p:sldId id="287" r:id="rId34"/>
    <p:sldId id="288" r:id="rId35"/>
    <p:sldId id="289" r:id="rId36"/>
    <p:sldId id="290" r:id="rId37"/>
    <p:sldId id="291" r:id="rId38"/>
    <p:sldId id="292" r:id="rId39"/>
    <p:sldId id="293" r:id="rId40"/>
    <p:sldId id="294" r:id="rId41"/>
    <p:sldId id="314" r:id="rId42"/>
    <p:sldId id="313" r:id="rId43"/>
    <p:sldId id="315" r:id="rId44"/>
    <p:sldId id="316" r:id="rId45"/>
    <p:sldId id="319" r:id="rId46"/>
    <p:sldId id="317" r:id="rId47"/>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20"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130"/>
    </p:cViewPr>
  </p:sorterViewPr>
  <p:notesViewPr>
    <p:cSldViewPr snapToGrid="0">
      <p:cViewPr varScale="1">
        <p:scale>
          <a:sx n="38" d="100"/>
          <a:sy n="38" d="100"/>
        </p:scale>
        <p:origin x="-1530"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a:lvl1pPr>
          </a:lstStyle>
          <a:p>
            <a:endParaRPr lang="en-GB"/>
          </a:p>
        </p:txBody>
      </p:sp>
      <p:sp>
        <p:nvSpPr>
          <p:cNvPr id="30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a:lvl1pPr>
          </a:lstStyle>
          <a:p>
            <a:endParaRPr lang="en-GB"/>
          </a:p>
        </p:txBody>
      </p:sp>
      <p:sp>
        <p:nvSpPr>
          <p:cNvPr id="30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a:lvl1pPr>
          </a:lstStyle>
          <a:p>
            <a:endParaRPr lang="en-GB"/>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a:lvl1pPr>
          </a:lstStyle>
          <a:p>
            <a:fld id="{B1235B40-6D8F-4A9F-96B1-371C1648336E}"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a:lvl1pPr>
          </a:lstStyle>
          <a:p>
            <a:endParaRPr lang="en-GB"/>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a:lvl1pPr>
          </a:lstStyle>
          <a:p>
            <a:endParaRPr lang="en-GB"/>
          </a:p>
        </p:txBody>
      </p:sp>
      <p:sp>
        <p:nvSpPr>
          <p:cNvPr id="2052" name="Rectangle 4"/>
          <p:cNvSpPr>
            <a:spLocks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a:effectLst/>
        </p:spPr>
      </p:sp>
      <p:sp>
        <p:nvSpPr>
          <p:cNvPr id="2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a:lvl1pPr>
          </a:lstStyle>
          <a:p>
            <a:endParaRPr lang="en-GB"/>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a:lvl1pPr>
          </a:lstStyle>
          <a:p>
            <a:fld id="{2A7FE6A8-5E29-4313-B6E9-CE7D1C237295}" type="slidenum">
              <a:rPr lang="en-GB"/>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1E6226AB-B957-47F2-B802-4C9FA85EFF80}" type="slidenum">
              <a:rPr lang="en-GB"/>
              <a:pPr/>
              <a:t>4</a:t>
            </a:fld>
            <a:endParaRPr lang="en-GB"/>
          </a:p>
        </p:txBody>
      </p:sp>
      <p:sp>
        <p:nvSpPr>
          <p:cNvPr id="283650" name="Rectangle 2"/>
          <p:cNvSpPr>
            <a:spLocks noChangeArrowheads="1"/>
          </p:cNvSpPr>
          <p:nvPr/>
        </p:nvSpPr>
        <p:spPr bwMode="auto">
          <a:xfrm>
            <a:off x="3884613" y="4763"/>
            <a:ext cx="2973387" cy="428625"/>
          </a:xfrm>
          <a:prstGeom prst="rect">
            <a:avLst/>
          </a:prstGeom>
          <a:noFill/>
          <a:ln w="12700">
            <a:noFill/>
            <a:miter lim="800000"/>
            <a:headEnd/>
            <a:tailEnd/>
          </a:ln>
          <a:effectLst/>
        </p:spPr>
        <p:txBody>
          <a:bodyPr wrap="none" anchor="ctr"/>
          <a:lstStyle/>
          <a:p>
            <a:endParaRPr lang="cs-CZ"/>
          </a:p>
        </p:txBody>
      </p:sp>
      <p:sp>
        <p:nvSpPr>
          <p:cNvPr id="283651" name="Rectangle 3"/>
          <p:cNvSpPr>
            <a:spLocks noChangeArrowheads="1"/>
          </p:cNvSpPr>
          <p:nvPr/>
        </p:nvSpPr>
        <p:spPr bwMode="auto">
          <a:xfrm>
            <a:off x="3884613" y="8709025"/>
            <a:ext cx="2973387" cy="428625"/>
          </a:xfrm>
          <a:prstGeom prst="rect">
            <a:avLst/>
          </a:prstGeom>
          <a:noFill/>
          <a:ln w="12700">
            <a:noFill/>
            <a:miter lim="800000"/>
            <a:headEnd/>
            <a:tailEnd/>
          </a:ln>
          <a:effectLst/>
        </p:spPr>
        <p:txBody>
          <a:bodyPr lIns="19050" tIns="0" rIns="19050" bIns="0" anchor="b"/>
          <a:lstStyle/>
          <a:p>
            <a:pPr algn="r" defTabSz="762000"/>
            <a:r>
              <a:rPr lang="en-US" sz="1000" i="1"/>
              <a:t>2</a:t>
            </a:r>
          </a:p>
        </p:txBody>
      </p:sp>
      <p:sp>
        <p:nvSpPr>
          <p:cNvPr id="283652" name="Rectangle 4"/>
          <p:cNvSpPr>
            <a:spLocks noChangeArrowheads="1"/>
          </p:cNvSpPr>
          <p:nvPr/>
        </p:nvSpPr>
        <p:spPr bwMode="auto">
          <a:xfrm>
            <a:off x="-1588" y="8709025"/>
            <a:ext cx="2971801" cy="428625"/>
          </a:xfrm>
          <a:prstGeom prst="rect">
            <a:avLst/>
          </a:prstGeom>
          <a:noFill/>
          <a:ln w="12700">
            <a:noFill/>
            <a:miter lim="800000"/>
            <a:headEnd/>
            <a:tailEnd/>
          </a:ln>
          <a:effectLst/>
        </p:spPr>
        <p:txBody>
          <a:bodyPr wrap="none" anchor="ctr"/>
          <a:lstStyle/>
          <a:p>
            <a:endParaRPr lang="cs-CZ"/>
          </a:p>
        </p:txBody>
      </p:sp>
      <p:sp>
        <p:nvSpPr>
          <p:cNvPr id="283653" name="Rectangle 5"/>
          <p:cNvSpPr>
            <a:spLocks noChangeArrowheads="1"/>
          </p:cNvSpPr>
          <p:nvPr/>
        </p:nvSpPr>
        <p:spPr bwMode="auto">
          <a:xfrm>
            <a:off x="-1588" y="4763"/>
            <a:ext cx="2971801" cy="428625"/>
          </a:xfrm>
          <a:prstGeom prst="rect">
            <a:avLst/>
          </a:prstGeom>
          <a:noFill/>
          <a:ln w="12700">
            <a:noFill/>
            <a:miter lim="800000"/>
            <a:headEnd/>
            <a:tailEnd/>
          </a:ln>
          <a:effectLst/>
        </p:spPr>
        <p:txBody>
          <a:bodyPr wrap="none" anchor="ctr"/>
          <a:lstStyle/>
          <a:p>
            <a:endParaRPr lang="cs-CZ"/>
          </a:p>
        </p:txBody>
      </p:sp>
      <p:sp>
        <p:nvSpPr>
          <p:cNvPr id="283654" name="Rectangle 6"/>
          <p:cNvSpPr>
            <a:spLocks noChangeArrowheads="1" noTextEdit="1"/>
          </p:cNvSpPr>
          <p:nvPr>
            <p:ph type="sldImg"/>
          </p:nvPr>
        </p:nvSpPr>
        <p:spPr>
          <a:ln cap="flat">
            <a:solidFill>
              <a:schemeClr val="tx1"/>
            </a:solidFill>
          </a:ln>
        </p:spPr>
      </p:sp>
      <p:sp>
        <p:nvSpPr>
          <p:cNvPr id="283655" name="Rectangle 7"/>
          <p:cNvSpPr>
            <a:spLocks noGrp="1" noChangeArrowheads="1"/>
          </p:cNvSpPr>
          <p:nvPr>
            <p:ph type="body" idx="1"/>
          </p:nvPr>
        </p:nvSpPr>
        <p:spPr>
          <a:noFill/>
          <a:ln/>
        </p:spPr>
        <p:txBody>
          <a:bodyPr lIns="90488" tIns="44450" rIns="90488" bIns="44450"/>
          <a:lstStyle/>
          <a:p>
            <a:r>
              <a:rPr lang="en-US"/>
              <a:t>This slide presents the TQM Wheel from page 141.  This can be left on the screen while you discuss whatever aspects of the wheel you choose.  The Employee Involvement section is presented in more detail on a subsequent slide.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F36BC3A4-57B9-47C1-B8A5-BD33AA2EFEF9}" type="slidenum">
              <a:rPr lang="en-GB"/>
              <a:pPr/>
              <a:t>33</a:t>
            </a:fld>
            <a:endParaRPr lang="en-GB"/>
          </a:p>
        </p:txBody>
      </p:sp>
      <p:sp>
        <p:nvSpPr>
          <p:cNvPr id="226306"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26307"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11</a:t>
            </a:r>
          </a:p>
        </p:txBody>
      </p:sp>
      <p:sp>
        <p:nvSpPr>
          <p:cNvPr id="226308"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26309"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26310" name="Rectangle 6"/>
          <p:cNvSpPr>
            <a:spLocks noChangeArrowheads="1" noTextEdit="1"/>
          </p:cNvSpPr>
          <p:nvPr>
            <p:ph type="sldImg"/>
          </p:nvPr>
        </p:nvSpPr>
        <p:spPr>
          <a:ln cap="flat">
            <a:solidFill>
              <a:schemeClr val="tx1"/>
            </a:solidFill>
          </a:ln>
        </p:spPr>
      </p:sp>
      <p:sp>
        <p:nvSpPr>
          <p:cNvPr id="226311" name="Rectangle 7"/>
          <p:cNvSpPr>
            <a:spLocks noGrp="1" noChangeArrowheads="1"/>
          </p:cNvSpPr>
          <p:nvPr>
            <p:ph type="body" idx="1"/>
          </p:nvPr>
        </p:nvSpPr>
        <p:spPr>
          <a:noFill/>
          <a:ln/>
        </p:spPr>
        <p:txBody>
          <a:bodyPr lIns="90488" tIns="44450" rIns="90488" bIns="44450"/>
          <a:lstStyle/>
          <a:p>
            <a:r>
              <a:rPr lang="en-US"/>
              <a:t>A skewed (non-normal) distribution will result in a different pattern of variability.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F85207CA-FCAD-4B78-ABFA-8A2C2E10DB2C}" type="slidenum">
              <a:rPr lang="en-GB"/>
              <a:pPr/>
              <a:t>34</a:t>
            </a:fld>
            <a:endParaRPr lang="en-GB"/>
          </a:p>
        </p:txBody>
      </p:sp>
      <p:sp>
        <p:nvSpPr>
          <p:cNvPr id="228354"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28355"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20</a:t>
            </a:r>
          </a:p>
        </p:txBody>
      </p:sp>
      <p:sp>
        <p:nvSpPr>
          <p:cNvPr id="228356"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28357"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28358" name="Rectangle 6"/>
          <p:cNvSpPr>
            <a:spLocks noChangeArrowheads="1" noTextEdit="1"/>
          </p:cNvSpPr>
          <p:nvPr>
            <p:ph type="sldImg"/>
          </p:nvPr>
        </p:nvSpPr>
        <p:spPr>
          <a:ln cap="flat">
            <a:solidFill>
              <a:schemeClr val="tx1"/>
            </a:solidFill>
          </a:ln>
        </p:spPr>
      </p:sp>
      <p:sp>
        <p:nvSpPr>
          <p:cNvPr id="228359" name="Rectangle 7"/>
          <p:cNvSpPr>
            <a:spLocks noGrp="1" noChangeArrowheads="1"/>
          </p:cNvSpPr>
          <p:nvPr>
            <p:ph type="body" idx="1"/>
          </p:nvPr>
        </p:nvSpPr>
        <p:spPr>
          <a:noFill/>
          <a:ln/>
        </p:spPr>
        <p:txBody>
          <a:bodyPr lIns="90488" tIns="44450" rIns="90488" bIns="44450"/>
          <a:lstStyle/>
          <a:p>
            <a:r>
              <a:rPr lang="en-US"/>
              <a:t>And at +/- 3 sigma, the most common choice of confidence/control limits in quality control application, the area is 99.97%.</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4AB2AD6D-9063-477F-B8C4-2ABCC5DE9F01}" type="slidenum">
              <a:rPr lang="en-GB"/>
              <a:pPr/>
              <a:t>35</a:t>
            </a:fld>
            <a:endParaRPr lang="en-GB"/>
          </a:p>
        </p:txBody>
      </p:sp>
      <p:sp>
        <p:nvSpPr>
          <p:cNvPr id="230402"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30403"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24</a:t>
            </a:r>
          </a:p>
        </p:txBody>
      </p:sp>
      <p:sp>
        <p:nvSpPr>
          <p:cNvPr id="230404"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30405"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30406" name="Rectangle 6"/>
          <p:cNvSpPr>
            <a:spLocks noChangeArrowheads="1" noTextEdit="1"/>
          </p:cNvSpPr>
          <p:nvPr>
            <p:ph type="sldImg"/>
          </p:nvPr>
        </p:nvSpPr>
        <p:spPr>
          <a:ln cap="flat">
            <a:solidFill>
              <a:schemeClr val="tx1"/>
            </a:solidFill>
          </a:ln>
        </p:spPr>
      </p:sp>
      <p:sp>
        <p:nvSpPr>
          <p:cNvPr id="230407" name="Rectangle 7"/>
          <p:cNvSpPr>
            <a:spLocks noGrp="1" noChangeArrowheads="1"/>
          </p:cNvSpPr>
          <p:nvPr>
            <p:ph type="body" idx="1"/>
          </p:nvPr>
        </p:nvSpPr>
        <p:spPr>
          <a:noFill/>
          <a:ln/>
        </p:spPr>
        <p:txBody>
          <a:bodyPr lIns="90488" tIns="44450" rIns="90488" bIns="44450"/>
          <a:lstStyle/>
          <a:p>
            <a:r>
              <a:rPr lang="en-US"/>
              <a:t>However, the third sample plots outside the original distribution, indicating the likely presence of an assignable cause.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78BE7DAC-0ACD-43FB-890E-DBD1B49D876E}" type="slidenum">
              <a:rPr lang="en-GB"/>
              <a:pPr/>
              <a:t>36</a:t>
            </a:fld>
            <a:endParaRPr lang="en-GB"/>
          </a:p>
        </p:txBody>
      </p:sp>
      <p:sp>
        <p:nvSpPr>
          <p:cNvPr id="232450"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32451"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30</a:t>
            </a:r>
          </a:p>
        </p:txBody>
      </p:sp>
      <p:sp>
        <p:nvSpPr>
          <p:cNvPr id="232452"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32453"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32454" name="Rectangle 6"/>
          <p:cNvSpPr>
            <a:spLocks noChangeArrowheads="1" noTextEdit="1"/>
          </p:cNvSpPr>
          <p:nvPr>
            <p:ph type="sldImg"/>
          </p:nvPr>
        </p:nvSpPr>
        <p:spPr>
          <a:ln cap="flat">
            <a:solidFill>
              <a:schemeClr val="tx1"/>
            </a:solidFill>
          </a:ln>
        </p:spPr>
      </p:sp>
      <p:sp>
        <p:nvSpPr>
          <p:cNvPr id="232455" name="Rectangle 7"/>
          <p:cNvSpPr>
            <a:spLocks noGrp="1" noChangeArrowheads="1"/>
          </p:cNvSpPr>
          <p:nvPr>
            <p:ph type="body" idx="1"/>
          </p:nvPr>
        </p:nvSpPr>
        <p:spPr>
          <a:noFill/>
          <a:ln/>
        </p:spPr>
        <p:txBody>
          <a:bodyPr lIns="90488" tIns="44450" rIns="90488" bIns="44450"/>
          <a:lstStyle/>
          <a:p>
            <a:r>
              <a:rPr lang="en-US"/>
              <a:t>And finally, this chart shows a process with two points actually outside the control limits, an easy indicator to detect but not the only one.</a:t>
            </a:r>
          </a:p>
          <a:p>
            <a:endParaRPr lang="en-US"/>
          </a:p>
          <a:p>
            <a:r>
              <a:rPr lang="en-US"/>
              <a:t>These rules, there are a few more, are commonly referred to as the Western Electric Rules and can be found in any advanced quality reference.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C11B867E-FFC1-4A76-BCB4-B86B86201143}" type="slidenum">
              <a:rPr lang="en-GB"/>
              <a:pPr/>
              <a:t>37</a:t>
            </a:fld>
            <a:endParaRPr lang="en-GB"/>
          </a:p>
        </p:txBody>
      </p:sp>
      <p:sp>
        <p:nvSpPr>
          <p:cNvPr id="234498"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34499"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32</a:t>
            </a:r>
          </a:p>
        </p:txBody>
      </p:sp>
      <p:sp>
        <p:nvSpPr>
          <p:cNvPr id="234500"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34501"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34502" name="Rectangle 6"/>
          <p:cNvSpPr>
            <a:spLocks noChangeArrowheads="1" noTextEdit="1"/>
          </p:cNvSpPr>
          <p:nvPr>
            <p:ph type="sldImg"/>
          </p:nvPr>
        </p:nvSpPr>
        <p:spPr>
          <a:ln cap="flat">
            <a:solidFill>
              <a:schemeClr val="tx1"/>
            </a:solidFill>
          </a:ln>
        </p:spPr>
      </p:sp>
      <p:sp>
        <p:nvSpPr>
          <p:cNvPr id="234503" name="Rectangle 7"/>
          <p:cNvSpPr>
            <a:spLocks noGrp="1" noChangeArrowheads="1"/>
          </p:cNvSpPr>
          <p:nvPr>
            <p:ph type="body" idx="1"/>
          </p:nvPr>
        </p:nvSpPr>
        <p:spPr>
          <a:noFill/>
          <a:ln/>
        </p:spPr>
        <p:txBody>
          <a:bodyPr lIns="90488" tIns="44450" rIns="90488" bIns="44450"/>
          <a:lstStyle/>
          <a:p>
            <a:r>
              <a:rPr lang="en-US"/>
              <a:t>As long as the area encompassed by the control limits is less than 100% of the area under the distribution, there will be a probability of a Type I error.  A Type I error occurs when it is concluded that a process is out of control when in fact pure randomness is present.  Given +/- 3 sigma, the probability of a Type I error is 1 - 0.9997 = 0.0003, a very small probability.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E3D10B39-9DEC-441A-9E20-9BEDB275C153}" type="slidenum">
              <a:rPr lang="en-GB"/>
              <a:pPr/>
              <a:t>38</a:t>
            </a:fld>
            <a:endParaRPr lang="en-GB"/>
          </a:p>
        </p:txBody>
      </p:sp>
      <p:sp>
        <p:nvSpPr>
          <p:cNvPr id="236546"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36547"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33</a:t>
            </a:r>
          </a:p>
        </p:txBody>
      </p:sp>
      <p:sp>
        <p:nvSpPr>
          <p:cNvPr id="236548"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36549"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36550" name="Rectangle 6"/>
          <p:cNvSpPr>
            <a:spLocks noChangeArrowheads="1" noTextEdit="1"/>
          </p:cNvSpPr>
          <p:nvPr>
            <p:ph type="sldImg"/>
          </p:nvPr>
        </p:nvSpPr>
        <p:spPr>
          <a:ln cap="flat">
            <a:solidFill>
              <a:schemeClr val="tx1"/>
            </a:solidFill>
          </a:ln>
        </p:spPr>
      </p:sp>
      <p:sp>
        <p:nvSpPr>
          <p:cNvPr id="236551" name="Rectangle 7"/>
          <p:cNvSpPr>
            <a:spLocks noGrp="1" noChangeArrowheads="1"/>
          </p:cNvSpPr>
          <p:nvPr>
            <p:ph type="body" idx="1"/>
          </p:nvPr>
        </p:nvSpPr>
        <p:spPr>
          <a:noFill/>
          <a:ln/>
        </p:spPr>
        <p:txBody>
          <a:bodyPr lIns="90488" tIns="44450" rIns="90488" bIns="44450"/>
          <a:lstStyle/>
          <a:p>
            <a:r>
              <a:rPr lang="en-US"/>
              <a:t>When the control limits are changed to +/- 2 sigma, the probability of a Type I error goes up considerably, from 0.0003 to 1 - 0.9544 = 0.0456.  While this is still a small probability, it is a change that should be carefully considered.  In practice, this would mean more samples would be identified inappropriately as out-of-control.  Even if they were subsequently ‘Okd’, there would be increased costs due to many more cycles through the four step improvement process shown previously.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7859C138-C75D-4361-9742-0740126E50AC}" type="slidenum">
              <a:rPr lang="en-GB"/>
              <a:pPr/>
              <a:t>39</a:t>
            </a:fld>
            <a:endParaRPr lang="en-GB"/>
          </a:p>
        </p:txBody>
      </p:sp>
      <p:sp>
        <p:nvSpPr>
          <p:cNvPr id="238594"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38595"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34</a:t>
            </a:r>
          </a:p>
        </p:txBody>
      </p:sp>
      <p:sp>
        <p:nvSpPr>
          <p:cNvPr id="238596"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38597"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38598" name="Rectangle 6"/>
          <p:cNvSpPr>
            <a:spLocks noChangeArrowheads="1" noTextEdit="1"/>
          </p:cNvSpPr>
          <p:nvPr>
            <p:ph type="sldImg"/>
          </p:nvPr>
        </p:nvSpPr>
        <p:spPr>
          <a:ln cap="flat">
            <a:solidFill>
              <a:schemeClr val="tx1"/>
            </a:solidFill>
          </a:ln>
        </p:spPr>
      </p:sp>
      <p:sp>
        <p:nvSpPr>
          <p:cNvPr id="238599" name="Rectangle 7"/>
          <p:cNvSpPr>
            <a:spLocks noGrp="1" noChangeArrowheads="1"/>
          </p:cNvSpPr>
          <p:nvPr>
            <p:ph type="body" idx="1"/>
          </p:nvPr>
        </p:nvSpPr>
        <p:spPr>
          <a:noFill/>
          <a:ln/>
        </p:spPr>
        <p:txBody>
          <a:bodyPr lIns="90488" tIns="44450" rIns="90488" bIns="44450"/>
          <a:lstStyle/>
          <a:p>
            <a:r>
              <a:rPr lang="en-US"/>
              <a:t>Returning to the 3 sigma limits, we can see the probability of making a Type II error, in this case failing to detect a shift in the process mean.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572D6541-279A-4B63-9A22-8EA574B0B826}" type="slidenum">
              <a:rPr lang="en-GB"/>
              <a:pPr/>
              <a:t>40</a:t>
            </a:fld>
            <a:endParaRPr lang="en-GB"/>
          </a:p>
        </p:txBody>
      </p:sp>
      <p:sp>
        <p:nvSpPr>
          <p:cNvPr id="240642"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40643"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35</a:t>
            </a:r>
          </a:p>
        </p:txBody>
      </p:sp>
      <p:sp>
        <p:nvSpPr>
          <p:cNvPr id="240644"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40645"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40646" name="Rectangle 6"/>
          <p:cNvSpPr>
            <a:spLocks noChangeArrowheads="1" noTextEdit="1"/>
          </p:cNvSpPr>
          <p:nvPr>
            <p:ph type="sldImg"/>
          </p:nvPr>
        </p:nvSpPr>
        <p:spPr>
          <a:ln cap="flat">
            <a:solidFill>
              <a:schemeClr val="tx1"/>
            </a:solidFill>
          </a:ln>
        </p:spPr>
      </p:sp>
      <p:sp>
        <p:nvSpPr>
          <p:cNvPr id="240647" name="Rectangle 7"/>
          <p:cNvSpPr>
            <a:spLocks noGrp="1" noChangeArrowheads="1"/>
          </p:cNvSpPr>
          <p:nvPr>
            <p:ph type="body" idx="1"/>
          </p:nvPr>
        </p:nvSpPr>
        <p:spPr>
          <a:noFill/>
          <a:ln/>
        </p:spPr>
        <p:txBody>
          <a:bodyPr lIns="90488" tIns="44450" rIns="90488" bIns="44450"/>
          <a:lstStyle/>
          <a:p>
            <a:r>
              <a:rPr lang="en-US"/>
              <a:t>By reducing the control limits to +/- 2 sigma, we see the probability of failing to detect the shift has been reduced.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D1125202-8F4F-4A10-B7A3-4AE9DC42F3B2}" type="slidenum">
              <a:rPr lang="en-GB"/>
              <a:pPr/>
              <a:t>5</a:t>
            </a:fld>
            <a:endParaRPr lang="en-GB"/>
          </a:p>
        </p:txBody>
      </p:sp>
      <p:sp>
        <p:nvSpPr>
          <p:cNvPr id="276482" name="Rectangle 2"/>
          <p:cNvSpPr>
            <a:spLocks noChangeArrowheads="1"/>
          </p:cNvSpPr>
          <p:nvPr/>
        </p:nvSpPr>
        <p:spPr bwMode="auto">
          <a:xfrm>
            <a:off x="3884613" y="4763"/>
            <a:ext cx="2973387" cy="428625"/>
          </a:xfrm>
          <a:prstGeom prst="rect">
            <a:avLst/>
          </a:prstGeom>
          <a:noFill/>
          <a:ln w="12700">
            <a:noFill/>
            <a:miter lim="800000"/>
            <a:headEnd/>
            <a:tailEnd/>
          </a:ln>
          <a:effectLst/>
        </p:spPr>
        <p:txBody>
          <a:bodyPr wrap="none" anchor="ctr"/>
          <a:lstStyle/>
          <a:p>
            <a:endParaRPr lang="cs-CZ"/>
          </a:p>
        </p:txBody>
      </p:sp>
      <p:sp>
        <p:nvSpPr>
          <p:cNvPr id="276483" name="Rectangle 3"/>
          <p:cNvSpPr>
            <a:spLocks noChangeArrowheads="1"/>
          </p:cNvSpPr>
          <p:nvPr/>
        </p:nvSpPr>
        <p:spPr bwMode="auto">
          <a:xfrm>
            <a:off x="3884613" y="8709025"/>
            <a:ext cx="2973387" cy="428625"/>
          </a:xfrm>
          <a:prstGeom prst="rect">
            <a:avLst/>
          </a:prstGeom>
          <a:noFill/>
          <a:ln w="12700">
            <a:noFill/>
            <a:miter lim="800000"/>
            <a:headEnd/>
            <a:tailEnd/>
          </a:ln>
          <a:effectLst/>
        </p:spPr>
        <p:txBody>
          <a:bodyPr lIns="19050" tIns="0" rIns="19050" bIns="0" anchor="b"/>
          <a:lstStyle/>
          <a:p>
            <a:pPr algn="r" defTabSz="762000"/>
            <a:r>
              <a:rPr lang="en-US" sz="1000" i="1"/>
              <a:t>3</a:t>
            </a:r>
          </a:p>
        </p:txBody>
      </p:sp>
      <p:sp>
        <p:nvSpPr>
          <p:cNvPr id="276484" name="Rectangle 4"/>
          <p:cNvSpPr>
            <a:spLocks noChangeArrowheads="1"/>
          </p:cNvSpPr>
          <p:nvPr/>
        </p:nvSpPr>
        <p:spPr bwMode="auto">
          <a:xfrm>
            <a:off x="-1588" y="8709025"/>
            <a:ext cx="2971801" cy="428625"/>
          </a:xfrm>
          <a:prstGeom prst="rect">
            <a:avLst/>
          </a:prstGeom>
          <a:noFill/>
          <a:ln w="12700">
            <a:noFill/>
            <a:miter lim="800000"/>
            <a:headEnd/>
            <a:tailEnd/>
          </a:ln>
          <a:effectLst/>
        </p:spPr>
        <p:txBody>
          <a:bodyPr wrap="none" anchor="ctr"/>
          <a:lstStyle/>
          <a:p>
            <a:endParaRPr lang="cs-CZ"/>
          </a:p>
        </p:txBody>
      </p:sp>
      <p:sp>
        <p:nvSpPr>
          <p:cNvPr id="276485" name="Rectangle 5"/>
          <p:cNvSpPr>
            <a:spLocks noChangeArrowheads="1"/>
          </p:cNvSpPr>
          <p:nvPr/>
        </p:nvSpPr>
        <p:spPr bwMode="auto">
          <a:xfrm>
            <a:off x="-1588" y="4763"/>
            <a:ext cx="2971801" cy="428625"/>
          </a:xfrm>
          <a:prstGeom prst="rect">
            <a:avLst/>
          </a:prstGeom>
          <a:noFill/>
          <a:ln w="12700">
            <a:noFill/>
            <a:miter lim="800000"/>
            <a:headEnd/>
            <a:tailEnd/>
          </a:ln>
          <a:effectLst/>
        </p:spPr>
        <p:txBody>
          <a:bodyPr wrap="none" anchor="ctr"/>
          <a:lstStyle/>
          <a:p>
            <a:endParaRPr lang="cs-CZ"/>
          </a:p>
        </p:txBody>
      </p:sp>
      <p:sp>
        <p:nvSpPr>
          <p:cNvPr id="276486" name="Rectangle 6"/>
          <p:cNvSpPr>
            <a:spLocks noChangeArrowheads="1" noTextEdit="1"/>
          </p:cNvSpPr>
          <p:nvPr>
            <p:ph type="sldImg"/>
          </p:nvPr>
        </p:nvSpPr>
        <p:spPr>
          <a:ln cap="flat">
            <a:solidFill>
              <a:schemeClr val="tx1"/>
            </a:solidFill>
          </a:ln>
        </p:spPr>
      </p:sp>
      <p:sp>
        <p:nvSpPr>
          <p:cNvPr id="276487" name="Rectangle 7"/>
          <p:cNvSpPr>
            <a:spLocks noGrp="1" noChangeArrowheads="1"/>
          </p:cNvSpPr>
          <p:nvPr>
            <p:ph type="body" idx="1"/>
          </p:nvPr>
        </p:nvSpPr>
        <p:spPr>
          <a:noFill/>
          <a:ln/>
        </p:spPr>
        <p:txBody>
          <a:bodyPr lIns="90488" tIns="44450" rIns="90488" bIns="44450"/>
          <a:lstStyle/>
          <a:p>
            <a:r>
              <a:rPr lang="en-US"/>
              <a:t>These are the five dimensions of quality as listed and defined on page 142.  We build on this slide as we advance so each definition can be discussed in depth.</a:t>
            </a:r>
          </a:p>
          <a:p>
            <a:endParaRPr lang="en-US"/>
          </a:p>
          <a:p>
            <a:r>
              <a:rPr lang="en-US"/>
              <a:t>Note: This list adds the important element of Value to what is essentially a simplified version of Garvin’s 8 dimensions of quality.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00601D-2945-4A4B-BEE5-15B58BA869AF}" type="slidenum">
              <a:rPr lang="en-GB"/>
              <a:pPr/>
              <a:t>21</a:t>
            </a:fld>
            <a:endParaRPr lang="en-GB"/>
          </a:p>
        </p:txBody>
      </p:sp>
      <p:sp>
        <p:nvSpPr>
          <p:cNvPr id="215042" name="Rectangle 2"/>
          <p:cNvSpPr>
            <a:spLocks noChangeArrowheads="1" noTextEdit="1"/>
          </p:cNvSpPr>
          <p:nvPr>
            <p:ph type="sldImg"/>
          </p:nvPr>
        </p:nvSpPr>
        <p:spPr>
          <a:xfrm>
            <a:off x="1157288" y="684213"/>
            <a:ext cx="4545012" cy="3408362"/>
          </a:xfrm>
          <a:ln cap="flat">
            <a:solidFill>
              <a:schemeClr val="tx1"/>
            </a:solidFill>
          </a:ln>
        </p:spPr>
      </p:sp>
      <p:sp>
        <p:nvSpPr>
          <p:cNvPr id="215043" name="Rectangle 3"/>
          <p:cNvSpPr>
            <a:spLocks noGrp="1" noChangeArrowheads="1"/>
          </p:cNvSpPr>
          <p:nvPr>
            <p:ph type="body" idx="1"/>
          </p:nvPr>
        </p:nvSpPr>
        <p:spPr>
          <a:xfrm>
            <a:off x="915988" y="4341813"/>
            <a:ext cx="5029200" cy="4116387"/>
          </a:xfrm>
          <a:noFill/>
          <a:ln/>
        </p:spPr>
        <p:txBody>
          <a:bodyPr/>
          <a:lstStyle/>
          <a:p>
            <a:r>
              <a:rPr lang="en-US"/>
              <a:t>The mean or X-bar chart indicates how sample results relate to the process average or mean.  The range or R chart reflects the amount of dispersion that is present in each sample.  These charts are normally used together to determine if a process is in control.</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C22D8B-6042-49D2-8B4D-B7083793CBE3}" type="slidenum">
              <a:rPr lang="en-GB"/>
              <a:pPr/>
              <a:t>22</a:t>
            </a:fld>
            <a:endParaRPr lang="en-GB"/>
          </a:p>
        </p:txBody>
      </p:sp>
      <p:sp>
        <p:nvSpPr>
          <p:cNvPr id="212994" name="Rectangle 2"/>
          <p:cNvSpPr>
            <a:spLocks noChangeArrowheads="1" noTextEdit="1"/>
          </p:cNvSpPr>
          <p:nvPr>
            <p:ph type="sldImg"/>
          </p:nvPr>
        </p:nvSpPr>
        <p:spPr>
          <a:ln cap="flat">
            <a:solidFill>
              <a:schemeClr val="tx1"/>
            </a:solidFill>
          </a:ln>
        </p:spPr>
      </p:sp>
      <p:sp>
        <p:nvSpPr>
          <p:cNvPr id="212995" name="Rectangle 3"/>
          <p:cNvSpPr>
            <a:spLocks noGrp="1" noChangeArrowheads="1"/>
          </p:cNvSpPr>
          <p:nvPr>
            <p:ph type="body" idx="1"/>
          </p:nvPr>
        </p:nvSpPr>
        <p:spPr>
          <a:noFill/>
          <a:ln/>
        </p:spPr>
        <p:txBody>
          <a:bodyPr lIns="93662" tIns="47625" rIns="93662" bIns="47625"/>
          <a:lstStyle/>
          <a:p>
            <a:r>
              <a:rPr lang="en-US"/>
              <a:t>Example4.3</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01CFDF-E81E-41B5-BB08-2FD2B800CC7C}" type="slidenum">
              <a:rPr lang="en-GB"/>
              <a:pPr/>
              <a:t>27</a:t>
            </a:fld>
            <a:endParaRPr lang="en-GB"/>
          </a:p>
        </p:txBody>
      </p:sp>
      <p:sp>
        <p:nvSpPr>
          <p:cNvPr id="210946" name="Rectangle 2"/>
          <p:cNvSpPr>
            <a:spLocks noChangeArrowheads="1" noTextEdit="1"/>
          </p:cNvSpPr>
          <p:nvPr>
            <p:ph type="sldImg"/>
          </p:nvPr>
        </p:nvSpPr>
        <p:spPr>
          <a:ln cap="flat">
            <a:solidFill>
              <a:schemeClr val="tx1"/>
            </a:solidFill>
          </a:ln>
        </p:spPr>
      </p:sp>
      <p:sp>
        <p:nvSpPr>
          <p:cNvPr id="210947" name="Rectangle 3"/>
          <p:cNvSpPr>
            <a:spLocks noGrp="1" noChangeArrowheads="1"/>
          </p:cNvSpPr>
          <p:nvPr>
            <p:ph type="body" idx="1"/>
          </p:nvPr>
        </p:nvSpPr>
        <p:spPr>
          <a:ln/>
        </p:spPr>
        <p:txBody>
          <a:bodyPr lIns="93662" tIns="47625" rIns="93662" bIns="47625"/>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758613-3195-4B4C-A110-F43077F00BA8}" type="slidenum">
              <a:rPr lang="en-GB"/>
              <a:pPr/>
              <a:t>28</a:t>
            </a:fld>
            <a:endParaRPr lang="en-GB"/>
          </a:p>
        </p:txBody>
      </p:sp>
      <p:sp>
        <p:nvSpPr>
          <p:cNvPr id="208898" name="Rectangle 2"/>
          <p:cNvSpPr>
            <a:spLocks noChangeArrowheads="1" noTextEdit="1"/>
          </p:cNvSpPr>
          <p:nvPr>
            <p:ph type="sldImg"/>
          </p:nvPr>
        </p:nvSpPr>
        <p:spPr>
          <a:ln cap="flat">
            <a:solidFill>
              <a:schemeClr val="tx1"/>
            </a:solidFill>
          </a:ln>
        </p:spPr>
      </p:sp>
      <p:sp>
        <p:nvSpPr>
          <p:cNvPr id="208899" name="Rectangle 3"/>
          <p:cNvSpPr>
            <a:spLocks noGrp="1" noChangeArrowheads="1"/>
          </p:cNvSpPr>
          <p:nvPr>
            <p:ph type="body" idx="1"/>
          </p:nvPr>
        </p:nvSpPr>
        <p:spPr>
          <a:ln/>
        </p:spPr>
        <p:txBody>
          <a:bodyPr lIns="93662" tIns="47625" rIns="93662" bIns="47625"/>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0CE4D231-FF99-4011-A707-16996CA623AF}" type="slidenum">
              <a:rPr lang="en-GB"/>
              <a:pPr/>
              <a:t>30</a:t>
            </a:fld>
            <a:endParaRPr lang="en-GB"/>
          </a:p>
        </p:txBody>
      </p:sp>
      <p:sp>
        <p:nvSpPr>
          <p:cNvPr id="220162"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20163"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2</a:t>
            </a:r>
          </a:p>
        </p:txBody>
      </p:sp>
      <p:sp>
        <p:nvSpPr>
          <p:cNvPr id="220164"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20165"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20166" name="Rectangle 6"/>
          <p:cNvSpPr>
            <a:spLocks noChangeArrowheads="1" noTextEdit="1"/>
          </p:cNvSpPr>
          <p:nvPr>
            <p:ph type="sldImg"/>
          </p:nvPr>
        </p:nvSpPr>
        <p:spPr>
          <a:ln cap="flat">
            <a:solidFill>
              <a:schemeClr val="tx1"/>
            </a:solidFill>
          </a:ln>
        </p:spPr>
      </p:sp>
      <p:sp>
        <p:nvSpPr>
          <p:cNvPr id="220167" name="Rectangle 7"/>
          <p:cNvSpPr>
            <a:spLocks noGrp="1" noChangeArrowheads="1"/>
          </p:cNvSpPr>
          <p:nvPr>
            <p:ph type="body" idx="1"/>
          </p:nvPr>
        </p:nvSpPr>
        <p:spPr>
          <a:noFill/>
          <a:ln/>
        </p:spPr>
        <p:txBody>
          <a:bodyPr lIns="90488" tIns="44450" rIns="90488" bIns="44450"/>
          <a:lstStyle/>
          <a:p>
            <a:r>
              <a:rPr lang="en-US"/>
              <a:t>The first set of slides presents the various aspects of common and assignable causes.  This slide and the two following show a normal process distribution and how it allows for expected variability which is termed common causes.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31CECB3B-F501-4F46-B5A6-D1C281A3C81F}" type="slidenum">
              <a:rPr lang="en-GB"/>
              <a:pPr/>
              <a:t>31</a:t>
            </a:fld>
            <a:endParaRPr lang="en-GB"/>
          </a:p>
        </p:txBody>
      </p:sp>
      <p:sp>
        <p:nvSpPr>
          <p:cNvPr id="222210"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22211"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7</a:t>
            </a:r>
          </a:p>
        </p:txBody>
      </p:sp>
      <p:sp>
        <p:nvSpPr>
          <p:cNvPr id="222212"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22213"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22214" name="Rectangle 6"/>
          <p:cNvSpPr>
            <a:spLocks noChangeArrowheads="1" noTextEdit="1"/>
          </p:cNvSpPr>
          <p:nvPr>
            <p:ph type="sldImg"/>
          </p:nvPr>
        </p:nvSpPr>
        <p:spPr>
          <a:ln cap="flat">
            <a:solidFill>
              <a:schemeClr val="tx1"/>
            </a:solidFill>
          </a:ln>
        </p:spPr>
      </p:sp>
      <p:sp>
        <p:nvSpPr>
          <p:cNvPr id="222215" name="Rectangle 7"/>
          <p:cNvSpPr>
            <a:spLocks noGrp="1" noChangeArrowheads="1"/>
          </p:cNvSpPr>
          <p:nvPr>
            <p:ph type="body" idx="1"/>
          </p:nvPr>
        </p:nvSpPr>
        <p:spPr>
          <a:noFill/>
          <a:ln/>
        </p:spPr>
        <p:txBody>
          <a:bodyPr lIns="90488" tIns="44450" rIns="90488" bIns="44450"/>
          <a:lstStyle/>
          <a:p>
            <a:r>
              <a:rPr lang="en-US"/>
              <a:t>The new distribution will look as shown in this slide.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BD1236BF-ADC7-4A19-9BB8-F2A1D3FFA3F1}" type="slidenum">
              <a:rPr lang="en-GB"/>
              <a:pPr/>
              <a:t>32</a:t>
            </a:fld>
            <a:endParaRPr lang="en-GB"/>
          </a:p>
        </p:txBody>
      </p:sp>
      <p:sp>
        <p:nvSpPr>
          <p:cNvPr id="224258" name="Rectangle 2"/>
          <p:cNvSpPr>
            <a:spLocks noChangeArrowheads="1"/>
          </p:cNvSpPr>
          <p:nvPr/>
        </p:nvSpPr>
        <p:spPr bwMode="auto">
          <a:xfrm>
            <a:off x="3884613" y="9525"/>
            <a:ext cx="2973387" cy="425450"/>
          </a:xfrm>
          <a:prstGeom prst="rect">
            <a:avLst/>
          </a:prstGeom>
          <a:noFill/>
          <a:ln w="12700">
            <a:noFill/>
            <a:miter lim="800000"/>
            <a:headEnd/>
            <a:tailEnd/>
          </a:ln>
          <a:effectLst/>
        </p:spPr>
        <p:txBody>
          <a:bodyPr wrap="none" anchor="ctr"/>
          <a:lstStyle/>
          <a:p>
            <a:endParaRPr lang="cs-CZ"/>
          </a:p>
        </p:txBody>
      </p:sp>
      <p:sp>
        <p:nvSpPr>
          <p:cNvPr id="224259" name="Rectangle 3"/>
          <p:cNvSpPr>
            <a:spLocks noChangeArrowheads="1"/>
          </p:cNvSpPr>
          <p:nvPr/>
        </p:nvSpPr>
        <p:spPr bwMode="auto">
          <a:xfrm>
            <a:off x="3884613" y="8707438"/>
            <a:ext cx="2973387" cy="425450"/>
          </a:xfrm>
          <a:prstGeom prst="rect">
            <a:avLst/>
          </a:prstGeom>
          <a:noFill/>
          <a:ln w="12700">
            <a:noFill/>
            <a:miter lim="800000"/>
            <a:headEnd/>
            <a:tailEnd/>
          </a:ln>
          <a:effectLst/>
        </p:spPr>
        <p:txBody>
          <a:bodyPr lIns="19050" tIns="0" rIns="19050" bIns="0" anchor="b"/>
          <a:lstStyle/>
          <a:p>
            <a:pPr algn="r" defTabSz="762000"/>
            <a:r>
              <a:rPr lang="en-US" sz="1000" i="1"/>
              <a:t>9</a:t>
            </a:r>
          </a:p>
        </p:txBody>
      </p:sp>
      <p:sp>
        <p:nvSpPr>
          <p:cNvPr id="224260" name="Rectangle 4"/>
          <p:cNvSpPr>
            <a:spLocks noChangeArrowheads="1"/>
          </p:cNvSpPr>
          <p:nvPr/>
        </p:nvSpPr>
        <p:spPr bwMode="auto">
          <a:xfrm>
            <a:off x="-1588" y="8707438"/>
            <a:ext cx="2971801" cy="425450"/>
          </a:xfrm>
          <a:prstGeom prst="rect">
            <a:avLst/>
          </a:prstGeom>
          <a:noFill/>
          <a:ln w="12700">
            <a:noFill/>
            <a:miter lim="800000"/>
            <a:headEnd/>
            <a:tailEnd/>
          </a:ln>
          <a:effectLst/>
        </p:spPr>
        <p:txBody>
          <a:bodyPr wrap="none" anchor="ctr"/>
          <a:lstStyle/>
          <a:p>
            <a:endParaRPr lang="cs-CZ"/>
          </a:p>
        </p:txBody>
      </p:sp>
      <p:sp>
        <p:nvSpPr>
          <p:cNvPr id="224261" name="Rectangle 5"/>
          <p:cNvSpPr>
            <a:spLocks noChangeArrowheads="1"/>
          </p:cNvSpPr>
          <p:nvPr/>
        </p:nvSpPr>
        <p:spPr bwMode="auto">
          <a:xfrm>
            <a:off x="-1588" y="9525"/>
            <a:ext cx="2971801" cy="425450"/>
          </a:xfrm>
          <a:prstGeom prst="rect">
            <a:avLst/>
          </a:prstGeom>
          <a:noFill/>
          <a:ln w="12700">
            <a:noFill/>
            <a:miter lim="800000"/>
            <a:headEnd/>
            <a:tailEnd/>
          </a:ln>
          <a:effectLst/>
        </p:spPr>
        <p:txBody>
          <a:bodyPr wrap="none" anchor="ctr"/>
          <a:lstStyle/>
          <a:p>
            <a:endParaRPr lang="cs-CZ"/>
          </a:p>
        </p:txBody>
      </p:sp>
      <p:sp>
        <p:nvSpPr>
          <p:cNvPr id="224262" name="Rectangle 6"/>
          <p:cNvSpPr>
            <a:spLocks noChangeArrowheads="1" noTextEdit="1"/>
          </p:cNvSpPr>
          <p:nvPr>
            <p:ph type="sldImg"/>
          </p:nvPr>
        </p:nvSpPr>
        <p:spPr>
          <a:ln cap="flat">
            <a:solidFill>
              <a:schemeClr val="tx1"/>
            </a:solidFill>
          </a:ln>
        </p:spPr>
      </p:sp>
      <p:sp>
        <p:nvSpPr>
          <p:cNvPr id="224263" name="Rectangle 7"/>
          <p:cNvSpPr>
            <a:spLocks noGrp="1" noChangeArrowheads="1"/>
          </p:cNvSpPr>
          <p:nvPr>
            <p:ph type="body" idx="1"/>
          </p:nvPr>
        </p:nvSpPr>
        <p:spPr>
          <a:noFill/>
          <a:ln/>
        </p:spPr>
        <p:txBody>
          <a:bodyPr lIns="90488" tIns="44450" rIns="90488" bIns="44450"/>
          <a:lstStyle/>
          <a:p>
            <a:r>
              <a:rPr lang="en-US"/>
              <a:t>The new distribution has a much greater spread (higher standard deviation).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lvl1pPr>
              <a:defRPr/>
            </a:lvl1pPr>
          </a:lstStyle>
          <a:p>
            <a:endParaRPr lang="en-GB"/>
          </a:p>
        </p:txBody>
      </p:sp>
      <p:sp>
        <p:nvSpPr>
          <p:cNvPr id="5" name="Zástupný symbol pro zápatí 4"/>
          <p:cNvSpPr>
            <a:spLocks noGrp="1"/>
          </p:cNvSpPr>
          <p:nvPr>
            <p:ph type="ftr" sz="quarter" idx="11"/>
          </p:nvPr>
        </p:nvSpPr>
        <p:spPr/>
        <p:txBody>
          <a:bodyPr/>
          <a:lstStyle>
            <a:lvl1pPr>
              <a:defRPr/>
            </a:lvl1pPr>
          </a:lstStyle>
          <a:p>
            <a:endParaRPr lang="en-GB"/>
          </a:p>
        </p:txBody>
      </p:sp>
      <p:sp>
        <p:nvSpPr>
          <p:cNvPr id="6" name="Zástupný symbol pro číslo snímku 5"/>
          <p:cNvSpPr>
            <a:spLocks noGrp="1"/>
          </p:cNvSpPr>
          <p:nvPr>
            <p:ph type="sldNum" sz="quarter" idx="12"/>
          </p:nvPr>
        </p:nvSpPr>
        <p:spPr/>
        <p:txBody>
          <a:bodyPr/>
          <a:lstStyle>
            <a:lvl1pPr>
              <a:defRPr/>
            </a:lvl1pPr>
          </a:lstStyle>
          <a:p>
            <a:fld id="{550FCB04-EAE7-4FD7-A76C-599E2EE37E75}"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en-GB"/>
          </a:p>
        </p:txBody>
      </p:sp>
      <p:sp>
        <p:nvSpPr>
          <p:cNvPr id="5" name="Zástupný symbol pro zápatí 4"/>
          <p:cNvSpPr>
            <a:spLocks noGrp="1"/>
          </p:cNvSpPr>
          <p:nvPr>
            <p:ph type="ftr" sz="quarter" idx="11"/>
          </p:nvPr>
        </p:nvSpPr>
        <p:spPr/>
        <p:txBody>
          <a:bodyPr/>
          <a:lstStyle>
            <a:lvl1pPr>
              <a:defRPr/>
            </a:lvl1pPr>
          </a:lstStyle>
          <a:p>
            <a:endParaRPr lang="en-GB"/>
          </a:p>
        </p:txBody>
      </p:sp>
      <p:sp>
        <p:nvSpPr>
          <p:cNvPr id="6" name="Zástupný symbol pro číslo snímku 5"/>
          <p:cNvSpPr>
            <a:spLocks noGrp="1"/>
          </p:cNvSpPr>
          <p:nvPr>
            <p:ph type="sldNum" sz="quarter" idx="12"/>
          </p:nvPr>
        </p:nvSpPr>
        <p:spPr/>
        <p:txBody>
          <a:bodyPr/>
          <a:lstStyle>
            <a:lvl1pPr>
              <a:defRPr/>
            </a:lvl1pPr>
          </a:lstStyle>
          <a:p>
            <a:fld id="{C75E96E1-B869-4156-A684-6EE023C6399F}"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15100" y="609600"/>
            <a:ext cx="1943100" cy="5486400"/>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685800" y="609600"/>
            <a:ext cx="5676900" cy="5486400"/>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en-GB"/>
          </a:p>
        </p:txBody>
      </p:sp>
      <p:sp>
        <p:nvSpPr>
          <p:cNvPr id="5" name="Zástupný symbol pro zápatí 4"/>
          <p:cNvSpPr>
            <a:spLocks noGrp="1"/>
          </p:cNvSpPr>
          <p:nvPr>
            <p:ph type="ftr" sz="quarter" idx="11"/>
          </p:nvPr>
        </p:nvSpPr>
        <p:spPr/>
        <p:txBody>
          <a:bodyPr/>
          <a:lstStyle>
            <a:lvl1pPr>
              <a:defRPr/>
            </a:lvl1pPr>
          </a:lstStyle>
          <a:p>
            <a:endParaRPr lang="en-GB"/>
          </a:p>
        </p:txBody>
      </p:sp>
      <p:sp>
        <p:nvSpPr>
          <p:cNvPr id="6" name="Zástupný symbol pro číslo snímku 5"/>
          <p:cNvSpPr>
            <a:spLocks noGrp="1"/>
          </p:cNvSpPr>
          <p:nvPr>
            <p:ph type="sldNum" sz="quarter" idx="12"/>
          </p:nvPr>
        </p:nvSpPr>
        <p:spPr/>
        <p:txBody>
          <a:bodyPr/>
          <a:lstStyle>
            <a:lvl1pPr>
              <a:defRPr/>
            </a:lvl1pPr>
          </a:lstStyle>
          <a:p>
            <a:fld id="{15522785-8E03-4823-8AE8-B01CA93B30FC}"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en-GB"/>
          </a:p>
        </p:txBody>
      </p:sp>
      <p:sp>
        <p:nvSpPr>
          <p:cNvPr id="5" name="Zástupný symbol pro zápatí 4"/>
          <p:cNvSpPr>
            <a:spLocks noGrp="1"/>
          </p:cNvSpPr>
          <p:nvPr>
            <p:ph type="ftr" sz="quarter" idx="11"/>
          </p:nvPr>
        </p:nvSpPr>
        <p:spPr/>
        <p:txBody>
          <a:bodyPr/>
          <a:lstStyle>
            <a:lvl1pPr>
              <a:defRPr/>
            </a:lvl1pPr>
          </a:lstStyle>
          <a:p>
            <a:endParaRPr lang="en-GB"/>
          </a:p>
        </p:txBody>
      </p:sp>
      <p:sp>
        <p:nvSpPr>
          <p:cNvPr id="6" name="Zástupný symbol pro číslo snímku 5"/>
          <p:cNvSpPr>
            <a:spLocks noGrp="1"/>
          </p:cNvSpPr>
          <p:nvPr>
            <p:ph type="sldNum" sz="quarter" idx="12"/>
          </p:nvPr>
        </p:nvSpPr>
        <p:spPr/>
        <p:txBody>
          <a:bodyPr/>
          <a:lstStyle>
            <a:lvl1pPr>
              <a:defRPr/>
            </a:lvl1pPr>
          </a:lstStyle>
          <a:p>
            <a:fld id="{1235DE83-B7D1-43ED-B3C3-DE851875AEAF}"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endParaRPr lang="en-GB"/>
          </a:p>
        </p:txBody>
      </p:sp>
      <p:sp>
        <p:nvSpPr>
          <p:cNvPr id="5" name="Zástupný symbol pro zápatí 4"/>
          <p:cNvSpPr>
            <a:spLocks noGrp="1"/>
          </p:cNvSpPr>
          <p:nvPr>
            <p:ph type="ftr" sz="quarter" idx="11"/>
          </p:nvPr>
        </p:nvSpPr>
        <p:spPr/>
        <p:txBody>
          <a:bodyPr/>
          <a:lstStyle>
            <a:lvl1pPr>
              <a:defRPr/>
            </a:lvl1pPr>
          </a:lstStyle>
          <a:p>
            <a:endParaRPr lang="en-GB"/>
          </a:p>
        </p:txBody>
      </p:sp>
      <p:sp>
        <p:nvSpPr>
          <p:cNvPr id="6" name="Zástupný symbol pro číslo snímku 5"/>
          <p:cNvSpPr>
            <a:spLocks noGrp="1"/>
          </p:cNvSpPr>
          <p:nvPr>
            <p:ph type="sldNum" sz="quarter" idx="12"/>
          </p:nvPr>
        </p:nvSpPr>
        <p:spPr/>
        <p:txBody>
          <a:bodyPr/>
          <a:lstStyle>
            <a:lvl1pPr>
              <a:defRPr/>
            </a:lvl1pPr>
          </a:lstStyle>
          <a:p>
            <a:fld id="{9C91BB64-4392-4E3C-A2AC-547DDEFF0D5B}"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lvl1pPr>
              <a:defRPr/>
            </a:lvl1pPr>
          </a:lstStyle>
          <a:p>
            <a:endParaRPr lang="en-GB"/>
          </a:p>
        </p:txBody>
      </p:sp>
      <p:sp>
        <p:nvSpPr>
          <p:cNvPr id="6" name="Zástupný symbol pro zápatí 5"/>
          <p:cNvSpPr>
            <a:spLocks noGrp="1"/>
          </p:cNvSpPr>
          <p:nvPr>
            <p:ph type="ftr" sz="quarter" idx="11"/>
          </p:nvPr>
        </p:nvSpPr>
        <p:spPr/>
        <p:txBody>
          <a:bodyPr/>
          <a:lstStyle>
            <a:lvl1pPr>
              <a:defRPr/>
            </a:lvl1pPr>
          </a:lstStyle>
          <a:p>
            <a:endParaRPr lang="en-GB"/>
          </a:p>
        </p:txBody>
      </p:sp>
      <p:sp>
        <p:nvSpPr>
          <p:cNvPr id="7" name="Zástupný symbol pro číslo snímku 6"/>
          <p:cNvSpPr>
            <a:spLocks noGrp="1"/>
          </p:cNvSpPr>
          <p:nvPr>
            <p:ph type="sldNum" sz="quarter" idx="12"/>
          </p:nvPr>
        </p:nvSpPr>
        <p:spPr/>
        <p:txBody>
          <a:bodyPr/>
          <a:lstStyle>
            <a:lvl1pPr>
              <a:defRPr/>
            </a:lvl1pPr>
          </a:lstStyle>
          <a:p>
            <a:fld id="{E9537186-DC2A-4E85-9B47-5BA739E4B0B0}"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lvl1pPr>
              <a:defRPr/>
            </a:lvl1pPr>
          </a:lstStyle>
          <a:p>
            <a:endParaRPr lang="en-GB"/>
          </a:p>
        </p:txBody>
      </p:sp>
      <p:sp>
        <p:nvSpPr>
          <p:cNvPr id="8" name="Zástupný symbol pro zápatí 7"/>
          <p:cNvSpPr>
            <a:spLocks noGrp="1"/>
          </p:cNvSpPr>
          <p:nvPr>
            <p:ph type="ftr" sz="quarter" idx="11"/>
          </p:nvPr>
        </p:nvSpPr>
        <p:spPr/>
        <p:txBody>
          <a:bodyPr/>
          <a:lstStyle>
            <a:lvl1pPr>
              <a:defRPr/>
            </a:lvl1pPr>
          </a:lstStyle>
          <a:p>
            <a:endParaRPr lang="en-GB"/>
          </a:p>
        </p:txBody>
      </p:sp>
      <p:sp>
        <p:nvSpPr>
          <p:cNvPr id="9" name="Zástupný symbol pro číslo snímku 8"/>
          <p:cNvSpPr>
            <a:spLocks noGrp="1"/>
          </p:cNvSpPr>
          <p:nvPr>
            <p:ph type="sldNum" sz="quarter" idx="12"/>
          </p:nvPr>
        </p:nvSpPr>
        <p:spPr/>
        <p:txBody>
          <a:bodyPr/>
          <a:lstStyle>
            <a:lvl1pPr>
              <a:defRPr/>
            </a:lvl1pPr>
          </a:lstStyle>
          <a:p>
            <a:fld id="{4C601208-5F47-4464-B39F-BF4B13CF24A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lvl1pPr>
              <a:defRPr/>
            </a:lvl1pPr>
          </a:lstStyle>
          <a:p>
            <a:endParaRPr lang="en-GB"/>
          </a:p>
        </p:txBody>
      </p:sp>
      <p:sp>
        <p:nvSpPr>
          <p:cNvPr id="4" name="Zástupný symbol pro zápatí 3"/>
          <p:cNvSpPr>
            <a:spLocks noGrp="1"/>
          </p:cNvSpPr>
          <p:nvPr>
            <p:ph type="ftr" sz="quarter" idx="11"/>
          </p:nvPr>
        </p:nvSpPr>
        <p:spPr/>
        <p:txBody>
          <a:bodyPr/>
          <a:lstStyle>
            <a:lvl1pPr>
              <a:defRPr/>
            </a:lvl1pPr>
          </a:lstStyle>
          <a:p>
            <a:endParaRPr lang="en-GB"/>
          </a:p>
        </p:txBody>
      </p:sp>
      <p:sp>
        <p:nvSpPr>
          <p:cNvPr id="5" name="Zástupný symbol pro číslo snímku 4"/>
          <p:cNvSpPr>
            <a:spLocks noGrp="1"/>
          </p:cNvSpPr>
          <p:nvPr>
            <p:ph type="sldNum" sz="quarter" idx="12"/>
          </p:nvPr>
        </p:nvSpPr>
        <p:spPr/>
        <p:txBody>
          <a:bodyPr/>
          <a:lstStyle>
            <a:lvl1pPr>
              <a:defRPr/>
            </a:lvl1pPr>
          </a:lstStyle>
          <a:p>
            <a:fld id="{6CACCEF8-ECED-4F50-83FB-A0B3F70355F0}"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lvl1pPr>
          </a:lstStyle>
          <a:p>
            <a:endParaRPr lang="en-GB"/>
          </a:p>
        </p:txBody>
      </p:sp>
      <p:sp>
        <p:nvSpPr>
          <p:cNvPr id="3" name="Zástupný symbol pro zápatí 2"/>
          <p:cNvSpPr>
            <a:spLocks noGrp="1"/>
          </p:cNvSpPr>
          <p:nvPr>
            <p:ph type="ftr" sz="quarter" idx="11"/>
          </p:nvPr>
        </p:nvSpPr>
        <p:spPr/>
        <p:txBody>
          <a:bodyPr/>
          <a:lstStyle>
            <a:lvl1pPr>
              <a:defRPr/>
            </a:lvl1pPr>
          </a:lstStyle>
          <a:p>
            <a:endParaRPr lang="en-GB"/>
          </a:p>
        </p:txBody>
      </p:sp>
      <p:sp>
        <p:nvSpPr>
          <p:cNvPr id="4" name="Zástupný symbol pro číslo snímku 3"/>
          <p:cNvSpPr>
            <a:spLocks noGrp="1"/>
          </p:cNvSpPr>
          <p:nvPr>
            <p:ph type="sldNum" sz="quarter" idx="12"/>
          </p:nvPr>
        </p:nvSpPr>
        <p:spPr/>
        <p:txBody>
          <a:bodyPr/>
          <a:lstStyle>
            <a:lvl1pPr>
              <a:defRPr/>
            </a:lvl1pPr>
          </a:lstStyle>
          <a:p>
            <a:fld id="{595688B7-DB04-46A8-AEFB-CB828ED359E4}"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en-GB"/>
          </a:p>
        </p:txBody>
      </p:sp>
      <p:sp>
        <p:nvSpPr>
          <p:cNvPr id="6" name="Zástupný symbol pro zápatí 5"/>
          <p:cNvSpPr>
            <a:spLocks noGrp="1"/>
          </p:cNvSpPr>
          <p:nvPr>
            <p:ph type="ftr" sz="quarter" idx="11"/>
          </p:nvPr>
        </p:nvSpPr>
        <p:spPr/>
        <p:txBody>
          <a:bodyPr/>
          <a:lstStyle>
            <a:lvl1pPr>
              <a:defRPr/>
            </a:lvl1pPr>
          </a:lstStyle>
          <a:p>
            <a:endParaRPr lang="en-GB"/>
          </a:p>
        </p:txBody>
      </p:sp>
      <p:sp>
        <p:nvSpPr>
          <p:cNvPr id="7" name="Zástupný symbol pro číslo snímku 6"/>
          <p:cNvSpPr>
            <a:spLocks noGrp="1"/>
          </p:cNvSpPr>
          <p:nvPr>
            <p:ph type="sldNum" sz="quarter" idx="12"/>
          </p:nvPr>
        </p:nvSpPr>
        <p:spPr/>
        <p:txBody>
          <a:bodyPr/>
          <a:lstStyle>
            <a:lvl1pPr>
              <a:defRPr/>
            </a:lvl1pPr>
          </a:lstStyle>
          <a:p>
            <a:fld id="{FA5BB928-EDE9-4C77-A337-2A71664AE168}"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en-GB"/>
          </a:p>
        </p:txBody>
      </p:sp>
      <p:sp>
        <p:nvSpPr>
          <p:cNvPr id="6" name="Zástupný symbol pro zápatí 5"/>
          <p:cNvSpPr>
            <a:spLocks noGrp="1"/>
          </p:cNvSpPr>
          <p:nvPr>
            <p:ph type="ftr" sz="quarter" idx="11"/>
          </p:nvPr>
        </p:nvSpPr>
        <p:spPr/>
        <p:txBody>
          <a:bodyPr/>
          <a:lstStyle>
            <a:lvl1pPr>
              <a:defRPr/>
            </a:lvl1pPr>
          </a:lstStyle>
          <a:p>
            <a:endParaRPr lang="en-GB"/>
          </a:p>
        </p:txBody>
      </p:sp>
      <p:sp>
        <p:nvSpPr>
          <p:cNvPr id="7" name="Zástupný symbol pro číslo snímku 6"/>
          <p:cNvSpPr>
            <a:spLocks noGrp="1"/>
          </p:cNvSpPr>
          <p:nvPr>
            <p:ph type="sldNum" sz="quarter" idx="12"/>
          </p:nvPr>
        </p:nvSpPr>
        <p:spPr/>
        <p:txBody>
          <a:bodyPr/>
          <a:lstStyle>
            <a:lvl1pPr>
              <a:defRPr/>
            </a:lvl1pPr>
          </a:lstStyle>
          <a:p>
            <a:fld id="{9A5793F2-765B-498B-8D0F-CAF799B72F67}"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400"/>
            </a:lvl1pPr>
          </a:lstStyle>
          <a:p>
            <a:fld id="{B2877938-726A-436F-ABDE-F4E6DE3E2A17}"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oleObject" Target="../embeddings/oleObject12.bin"/></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0BB396E1-C96F-4863-989C-C0F1D1827591}" type="slidenum">
              <a:rPr lang="en-GB"/>
              <a:pPr/>
              <a:t>1</a:t>
            </a:fld>
            <a:endParaRPr lang="en-GB"/>
          </a:p>
        </p:txBody>
      </p:sp>
      <p:sp>
        <p:nvSpPr>
          <p:cNvPr id="177156" name="Rectangle 4"/>
          <p:cNvSpPr>
            <a:spLocks noGrp="1" noChangeArrowheads="1"/>
          </p:cNvSpPr>
          <p:nvPr>
            <p:ph type="title"/>
          </p:nvPr>
        </p:nvSpPr>
        <p:spPr/>
        <p:txBody>
          <a:bodyPr/>
          <a:lstStyle/>
          <a:p>
            <a:r>
              <a:rPr lang="en-US" sz="2800" b="1">
                <a:latin typeface="Arial" charset="0"/>
              </a:rPr>
              <a:t>Quality and Education</a:t>
            </a:r>
            <a:endParaRPr lang="en-US"/>
          </a:p>
        </p:txBody>
      </p:sp>
      <p:sp>
        <p:nvSpPr>
          <p:cNvPr id="177157" name="Rectangle 5"/>
          <p:cNvSpPr>
            <a:spLocks noGrp="1" noChangeArrowheads="1"/>
          </p:cNvSpPr>
          <p:nvPr>
            <p:ph type="body" idx="1"/>
          </p:nvPr>
        </p:nvSpPr>
        <p:spPr>
          <a:xfrm>
            <a:off x="685800" y="2376488"/>
            <a:ext cx="8167688" cy="3719512"/>
          </a:xfrm>
        </p:spPr>
        <p:txBody>
          <a:bodyPr/>
          <a:lstStyle/>
          <a:p>
            <a:pPr>
              <a:buFontTx/>
              <a:buNone/>
            </a:pPr>
            <a:r>
              <a:rPr lang="en-US" sz="2400">
                <a:latin typeface="Arial" charset="0"/>
              </a:rPr>
              <a:t>    </a:t>
            </a:r>
            <a:r>
              <a:rPr lang="en-US" sz="2400" i="1">
                <a:latin typeface="Arial" charset="0"/>
              </a:rPr>
              <a:t>Business has made progress toward quality over the past several years. But I don’t believe we can truly make quality a way of life … until we make quality a part of every student’s education</a:t>
            </a:r>
          </a:p>
          <a:p>
            <a:pPr>
              <a:buFontTx/>
              <a:buNone/>
            </a:pPr>
            <a:endParaRPr lang="en-US" sz="2400">
              <a:latin typeface="Arial" charset="0"/>
            </a:endParaRPr>
          </a:p>
          <a:p>
            <a:pPr lvl="4">
              <a:buFontTx/>
              <a:buNone/>
            </a:pPr>
            <a:r>
              <a:rPr lang="en-US" sz="2400">
                <a:latin typeface="Arial" charset="0"/>
              </a:rPr>
              <a:t>   </a:t>
            </a:r>
            <a:r>
              <a:rPr lang="en-US">
                <a:latin typeface="Arial" charset="0"/>
              </a:rPr>
              <a:t>Edwin Artzt, Chairman and CEO, Proctor &amp; Gamble Co., Quality Progress, October 1992, p. 25</a:t>
            </a:r>
            <a:endParaRPr lang="en-US" sz="2400">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57CFFFAF-FC12-4479-BA5A-2162047FE406}" type="slidenum">
              <a:rPr lang="en-GB"/>
              <a:pPr/>
              <a:t>10</a:t>
            </a:fld>
            <a:endParaRPr lang="en-GB"/>
          </a:p>
        </p:txBody>
      </p:sp>
      <p:sp>
        <p:nvSpPr>
          <p:cNvPr id="289794" name="Rectangle 2"/>
          <p:cNvSpPr>
            <a:spLocks noChangeArrowheads="1"/>
          </p:cNvSpPr>
          <p:nvPr/>
        </p:nvSpPr>
        <p:spPr bwMode="auto">
          <a:xfrm>
            <a:off x="533400" y="533400"/>
            <a:ext cx="8077200" cy="1163638"/>
          </a:xfrm>
          <a:prstGeom prst="rect">
            <a:avLst/>
          </a:prstGeom>
          <a:noFill/>
          <a:ln w="12700">
            <a:noFill/>
            <a:miter lim="800000"/>
            <a:headEnd/>
            <a:tailEnd/>
          </a:ln>
          <a:effectLst/>
        </p:spPr>
        <p:txBody>
          <a:bodyPr lIns="90488" tIns="44450" rIns="90488" bIns="44450" anchor="ctr"/>
          <a:lstStyle/>
          <a:p>
            <a:pPr algn="ctr" defTabSz="762000"/>
            <a:r>
              <a:rPr lang="en-US" sz="2800" b="1">
                <a:solidFill>
                  <a:schemeClr val="tx2"/>
                </a:solidFill>
                <a:latin typeface="Arial" charset="0"/>
              </a:rPr>
              <a:t>Quality Costs</a:t>
            </a:r>
            <a:endParaRPr lang="en-US" sz="6000" b="1" i="1">
              <a:solidFill>
                <a:schemeClr val="tx2"/>
              </a:solidFill>
              <a:effectLst>
                <a:outerShdw blurRad="38100" dist="38100" dir="2700000" algn="tl">
                  <a:srgbClr val="C0C0C0"/>
                </a:outerShdw>
              </a:effectLst>
            </a:endParaRPr>
          </a:p>
        </p:txBody>
      </p:sp>
      <p:sp>
        <p:nvSpPr>
          <p:cNvPr id="289795"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Internal failure costs</a:t>
            </a:r>
          </a:p>
          <a:p>
            <a:pPr marL="742950" lvl="1" indent="-285750">
              <a:spcBef>
                <a:spcPct val="20000"/>
              </a:spcBef>
              <a:buFontTx/>
              <a:buChar char="–"/>
            </a:pPr>
            <a:r>
              <a:rPr lang="en-US">
                <a:latin typeface="Arial" charset="0"/>
              </a:rPr>
              <a:t>Rework, scrap, repair</a:t>
            </a:r>
          </a:p>
          <a:p>
            <a:pPr marL="342900" indent="-342900">
              <a:spcBef>
                <a:spcPct val="20000"/>
              </a:spcBef>
              <a:buFontTx/>
              <a:buChar char="•"/>
            </a:pPr>
            <a:r>
              <a:rPr lang="en-US">
                <a:latin typeface="Arial" charset="0"/>
              </a:rPr>
              <a:t>External failure costs</a:t>
            </a:r>
          </a:p>
          <a:p>
            <a:pPr marL="742950" lvl="1" indent="-285750">
              <a:spcBef>
                <a:spcPct val="20000"/>
              </a:spcBef>
              <a:buFontTx/>
              <a:buChar char="–"/>
            </a:pPr>
            <a:r>
              <a:rPr lang="en-US">
                <a:latin typeface="Arial" charset="0"/>
              </a:rPr>
              <a:t>Returned goods, warranty costs, liability costs, penalties</a:t>
            </a:r>
          </a:p>
          <a:p>
            <a:pPr marL="342900" indent="-342900">
              <a:spcBef>
                <a:spcPct val="20000"/>
              </a:spcBef>
              <a:buFontTx/>
              <a:buChar char="•"/>
            </a:pPr>
            <a:r>
              <a:rPr lang="en-US">
                <a:latin typeface="Arial" charset="0"/>
              </a:rPr>
              <a:t>Intangible costs</a:t>
            </a:r>
          </a:p>
          <a:p>
            <a:pPr marL="742950" lvl="1" indent="-285750">
              <a:spcBef>
                <a:spcPct val="20000"/>
              </a:spcBef>
              <a:buFontTx/>
              <a:buChar char="–"/>
            </a:pPr>
            <a:r>
              <a:rPr lang="en-US">
                <a:latin typeface="Arial" charset="0"/>
              </a:rPr>
              <a:t>Customer dissatisfaction, company image, lost sales, loss of customer goodwill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ástupný symbol pro číslo snímku 3"/>
          <p:cNvSpPr>
            <a:spLocks noGrp="1"/>
          </p:cNvSpPr>
          <p:nvPr>
            <p:ph type="sldNum" sz="quarter" idx="12"/>
          </p:nvPr>
        </p:nvSpPr>
        <p:spPr/>
        <p:txBody>
          <a:bodyPr/>
          <a:lstStyle/>
          <a:p>
            <a:fld id="{E93824C1-F9B0-438D-9AEF-A92562FCC1B1}" type="slidenum">
              <a:rPr lang="en-GB"/>
              <a:pPr/>
              <a:t>11</a:t>
            </a:fld>
            <a:endParaRPr lang="en-GB"/>
          </a:p>
        </p:txBody>
      </p:sp>
      <p:sp>
        <p:nvSpPr>
          <p:cNvPr id="287746" name="Rectangle 2"/>
          <p:cNvSpPr>
            <a:spLocks noChangeArrowheads="1"/>
          </p:cNvSpPr>
          <p:nvPr/>
        </p:nvSpPr>
        <p:spPr bwMode="auto">
          <a:xfrm>
            <a:off x="2452688" y="387350"/>
            <a:ext cx="4716462" cy="515938"/>
          </a:xfrm>
          <a:prstGeom prst="rect">
            <a:avLst/>
          </a:prstGeom>
          <a:noFill/>
          <a:ln w="12700">
            <a:noFill/>
            <a:miter lim="800000"/>
            <a:headEnd/>
            <a:tailEnd/>
          </a:ln>
          <a:effectLst/>
        </p:spPr>
        <p:txBody>
          <a:bodyPr wrap="none" lIns="90488" tIns="44450" rIns="90488" bIns="44450">
            <a:spAutoFit/>
          </a:bodyPr>
          <a:lstStyle/>
          <a:p>
            <a:r>
              <a:rPr lang="en-US" sz="2800" b="1">
                <a:solidFill>
                  <a:schemeClr val="tx2"/>
                </a:solidFill>
                <a:latin typeface="Arial" charset="0"/>
              </a:rPr>
              <a:t>Costs of Detecting Defects</a:t>
            </a:r>
            <a:endParaRPr lang="en-US" sz="4800" b="1" i="1">
              <a:solidFill>
                <a:schemeClr val="tx2"/>
              </a:solidFill>
              <a:effectLst>
                <a:outerShdw blurRad="38100" dist="38100" dir="2700000" algn="tl">
                  <a:srgbClr val="C0C0C0"/>
                </a:outerShdw>
              </a:effectLst>
              <a:latin typeface="Arial" charset="0"/>
            </a:endParaRPr>
          </a:p>
        </p:txBody>
      </p:sp>
      <p:grpSp>
        <p:nvGrpSpPr>
          <p:cNvPr id="287747" name="Group 3"/>
          <p:cNvGrpSpPr>
            <a:grpSpLocks/>
          </p:cNvGrpSpPr>
          <p:nvPr/>
        </p:nvGrpSpPr>
        <p:grpSpPr bwMode="auto">
          <a:xfrm>
            <a:off x="1597025" y="1449388"/>
            <a:ext cx="5711825" cy="4941887"/>
            <a:chOff x="1006" y="913"/>
            <a:chExt cx="3598" cy="3113"/>
          </a:xfrm>
        </p:grpSpPr>
        <p:sp>
          <p:nvSpPr>
            <p:cNvPr id="287748" name="Freeform 4"/>
            <p:cNvSpPr>
              <a:spLocks/>
            </p:cNvSpPr>
            <p:nvPr/>
          </p:nvSpPr>
          <p:spPr bwMode="auto">
            <a:xfrm>
              <a:off x="1314" y="913"/>
              <a:ext cx="3290" cy="2646"/>
            </a:xfrm>
            <a:custGeom>
              <a:avLst/>
              <a:gdLst/>
              <a:ahLst/>
              <a:cxnLst>
                <a:cxn ang="0">
                  <a:pos x="0" y="0"/>
                </a:cxn>
                <a:cxn ang="0">
                  <a:pos x="0" y="2645"/>
                </a:cxn>
                <a:cxn ang="0">
                  <a:pos x="3289" y="2645"/>
                </a:cxn>
              </a:cxnLst>
              <a:rect l="0" t="0" r="r" b="b"/>
              <a:pathLst>
                <a:path w="3290" h="2646">
                  <a:moveTo>
                    <a:pt x="0" y="0"/>
                  </a:moveTo>
                  <a:lnTo>
                    <a:pt x="0" y="2645"/>
                  </a:lnTo>
                  <a:lnTo>
                    <a:pt x="3289" y="2645"/>
                  </a:lnTo>
                </a:path>
              </a:pathLst>
            </a:custGeom>
            <a:noFill/>
            <a:ln w="25400" cap="rnd" cmpd="sng">
              <a:solidFill>
                <a:schemeClr val="tx1"/>
              </a:solidFill>
              <a:prstDash val="solid"/>
              <a:round/>
              <a:headEnd type="none" w="med" len="med"/>
              <a:tailEnd type="none" w="med" len="med"/>
            </a:ln>
            <a:effectLst/>
          </p:spPr>
          <p:txBody>
            <a:bodyPr/>
            <a:lstStyle/>
            <a:p>
              <a:endParaRPr lang="cs-CZ"/>
            </a:p>
          </p:txBody>
        </p:sp>
        <p:sp>
          <p:nvSpPr>
            <p:cNvPr id="287749" name="Arc 5"/>
            <p:cNvSpPr>
              <a:spLocks/>
            </p:cNvSpPr>
            <p:nvPr/>
          </p:nvSpPr>
          <p:spPr bwMode="auto">
            <a:xfrm>
              <a:off x="1734" y="1212"/>
              <a:ext cx="2489" cy="1933"/>
            </a:xfrm>
            <a:custGeom>
              <a:avLst/>
              <a:gdLst>
                <a:gd name="G0" fmla="+- 1894 0 0"/>
                <a:gd name="G1" fmla="+- 0 0 0"/>
                <a:gd name="G2" fmla="+- 21600 0 0"/>
                <a:gd name="T0" fmla="*/ 23442 w 23442"/>
                <a:gd name="T1" fmla="*/ 1498 h 21600"/>
                <a:gd name="T2" fmla="*/ 0 w 23442"/>
                <a:gd name="T3" fmla="*/ 21517 h 21600"/>
                <a:gd name="T4" fmla="*/ 1894 w 23442"/>
                <a:gd name="T5" fmla="*/ 0 h 21600"/>
              </a:gdLst>
              <a:ahLst/>
              <a:cxnLst>
                <a:cxn ang="0">
                  <a:pos x="T0" y="T1"/>
                </a:cxn>
                <a:cxn ang="0">
                  <a:pos x="T2" y="T3"/>
                </a:cxn>
                <a:cxn ang="0">
                  <a:pos x="T4" y="T5"/>
                </a:cxn>
              </a:cxnLst>
              <a:rect l="0" t="0" r="r" b="b"/>
              <a:pathLst>
                <a:path w="23442" h="21600" fill="none" extrusionOk="0">
                  <a:moveTo>
                    <a:pt x="23441" y="1497"/>
                  </a:moveTo>
                  <a:cubicBezTo>
                    <a:pt x="22654" y="12818"/>
                    <a:pt x="13241" y="21599"/>
                    <a:pt x="1894" y="21600"/>
                  </a:cubicBezTo>
                  <a:cubicBezTo>
                    <a:pt x="1261" y="21600"/>
                    <a:pt x="629" y="21572"/>
                    <a:pt x="0" y="21516"/>
                  </a:cubicBezTo>
                </a:path>
                <a:path w="23442" h="21600" stroke="0" extrusionOk="0">
                  <a:moveTo>
                    <a:pt x="23441" y="1497"/>
                  </a:moveTo>
                  <a:cubicBezTo>
                    <a:pt x="22654" y="12818"/>
                    <a:pt x="13241" y="21599"/>
                    <a:pt x="1894" y="21600"/>
                  </a:cubicBezTo>
                  <a:cubicBezTo>
                    <a:pt x="1261" y="21600"/>
                    <a:pt x="629" y="21572"/>
                    <a:pt x="0" y="21516"/>
                  </a:cubicBezTo>
                  <a:lnTo>
                    <a:pt x="1894" y="0"/>
                  </a:lnTo>
                  <a:close/>
                </a:path>
              </a:pathLst>
            </a:custGeom>
            <a:noFill/>
            <a:ln w="127000" cap="rnd">
              <a:solidFill>
                <a:srgbClr val="FC0128"/>
              </a:solidFill>
              <a:round/>
              <a:headEnd/>
              <a:tailEnd/>
            </a:ln>
            <a:effectLst/>
          </p:spPr>
          <p:txBody>
            <a:bodyPr wrap="none" anchor="ctr"/>
            <a:lstStyle/>
            <a:p>
              <a:endParaRPr lang="cs-CZ"/>
            </a:p>
          </p:txBody>
        </p:sp>
        <p:sp>
          <p:nvSpPr>
            <p:cNvPr id="287750" name="Rectangle 6"/>
            <p:cNvSpPr>
              <a:spLocks noChangeArrowheads="1"/>
            </p:cNvSpPr>
            <p:nvPr/>
          </p:nvSpPr>
          <p:spPr bwMode="auto">
            <a:xfrm rot="16200000">
              <a:off x="-97" y="2044"/>
              <a:ext cx="2491" cy="286"/>
            </a:xfrm>
            <a:prstGeom prst="rect">
              <a:avLst/>
            </a:prstGeom>
            <a:noFill/>
            <a:ln w="12700">
              <a:noFill/>
              <a:miter lim="800000"/>
              <a:headEnd/>
              <a:tailEnd/>
            </a:ln>
            <a:effectLst/>
          </p:spPr>
          <p:txBody>
            <a:bodyPr wrap="none" lIns="90488" tIns="44450" rIns="90488" bIns="44450">
              <a:spAutoFit/>
            </a:bodyPr>
            <a:lstStyle/>
            <a:p>
              <a:r>
                <a:rPr lang="en-US" b="1">
                  <a:latin typeface="Arial" charset="0"/>
                </a:rPr>
                <a:t>Cost of detection (dollars)</a:t>
              </a:r>
            </a:p>
          </p:txBody>
        </p:sp>
        <p:sp>
          <p:nvSpPr>
            <p:cNvPr id="287751" name="Rectangle 7"/>
            <p:cNvSpPr>
              <a:spLocks noChangeArrowheads="1"/>
            </p:cNvSpPr>
            <p:nvPr/>
          </p:nvSpPr>
          <p:spPr bwMode="auto">
            <a:xfrm>
              <a:off x="1417" y="3567"/>
              <a:ext cx="3154" cy="459"/>
            </a:xfrm>
            <a:prstGeom prst="rect">
              <a:avLst/>
            </a:prstGeom>
            <a:noFill/>
            <a:ln w="12700">
              <a:noFill/>
              <a:miter lim="800000"/>
              <a:headEnd/>
              <a:tailEnd/>
            </a:ln>
            <a:effectLst/>
          </p:spPr>
          <p:txBody>
            <a:bodyPr wrap="none" lIns="90488" tIns="44450" rIns="90488" bIns="44450">
              <a:spAutoFit/>
            </a:bodyPr>
            <a:lstStyle/>
            <a:p>
              <a:pPr algn="ctr"/>
              <a:r>
                <a:rPr lang="en-US" sz="1800" b="1">
                  <a:latin typeface="Arial" charset="0"/>
                </a:rPr>
                <a:t>Process            Final testing            Customer</a:t>
              </a:r>
              <a:endParaRPr lang="en-US" b="1">
                <a:latin typeface="Arial" charset="0"/>
              </a:endParaRPr>
            </a:p>
            <a:p>
              <a:pPr algn="ctr"/>
              <a:r>
                <a:rPr lang="en-US" b="1">
                  <a:latin typeface="Arial" charset="0"/>
                </a:rPr>
                <a:t>When defect is detected</a:t>
              </a:r>
            </a:p>
          </p:txBody>
        </p:sp>
        <p:sp>
          <p:nvSpPr>
            <p:cNvPr id="287752" name="Line 8"/>
            <p:cNvSpPr>
              <a:spLocks noChangeShapeType="1"/>
            </p:cNvSpPr>
            <p:nvPr/>
          </p:nvSpPr>
          <p:spPr bwMode="auto">
            <a:xfrm>
              <a:off x="1855" y="3445"/>
              <a:ext cx="0" cy="101"/>
            </a:xfrm>
            <a:prstGeom prst="line">
              <a:avLst/>
            </a:prstGeom>
            <a:noFill/>
            <a:ln w="25400">
              <a:solidFill>
                <a:schemeClr val="tx1"/>
              </a:solidFill>
              <a:round/>
              <a:headEnd/>
              <a:tailEnd/>
            </a:ln>
            <a:effectLst/>
          </p:spPr>
          <p:txBody>
            <a:bodyPr wrap="none" anchor="ctr"/>
            <a:lstStyle/>
            <a:p>
              <a:endParaRPr lang="cs-CZ"/>
            </a:p>
          </p:txBody>
        </p:sp>
        <p:sp>
          <p:nvSpPr>
            <p:cNvPr id="287753" name="Line 9"/>
            <p:cNvSpPr>
              <a:spLocks noChangeShapeType="1"/>
            </p:cNvSpPr>
            <p:nvPr/>
          </p:nvSpPr>
          <p:spPr bwMode="auto">
            <a:xfrm>
              <a:off x="2979" y="3445"/>
              <a:ext cx="0" cy="101"/>
            </a:xfrm>
            <a:prstGeom prst="line">
              <a:avLst/>
            </a:prstGeom>
            <a:noFill/>
            <a:ln w="25400">
              <a:solidFill>
                <a:schemeClr val="tx1"/>
              </a:solidFill>
              <a:round/>
              <a:headEnd/>
              <a:tailEnd/>
            </a:ln>
            <a:effectLst/>
          </p:spPr>
          <p:txBody>
            <a:bodyPr wrap="none" anchor="ctr"/>
            <a:lstStyle/>
            <a:p>
              <a:endParaRPr lang="cs-CZ"/>
            </a:p>
          </p:txBody>
        </p:sp>
        <p:sp>
          <p:nvSpPr>
            <p:cNvPr id="287754" name="Line 10"/>
            <p:cNvSpPr>
              <a:spLocks noChangeShapeType="1"/>
            </p:cNvSpPr>
            <p:nvPr/>
          </p:nvSpPr>
          <p:spPr bwMode="auto">
            <a:xfrm>
              <a:off x="4091" y="3445"/>
              <a:ext cx="0" cy="101"/>
            </a:xfrm>
            <a:prstGeom prst="line">
              <a:avLst/>
            </a:prstGeom>
            <a:noFill/>
            <a:ln w="25400">
              <a:solidFill>
                <a:schemeClr val="tx1"/>
              </a:solidFill>
              <a:round/>
              <a:headEnd/>
              <a:tailEnd/>
            </a:ln>
            <a:effectLst/>
          </p:spPr>
          <p:txBody>
            <a:bodyPr wrap="none" anchor="ctr"/>
            <a:lstStyle/>
            <a:p>
              <a:endParaRPr lang="cs-CZ"/>
            </a:p>
          </p:txBody>
        </p:sp>
        <p:sp>
          <p:nvSpPr>
            <p:cNvPr id="287755" name="Arc 11"/>
            <p:cNvSpPr>
              <a:spLocks/>
            </p:cNvSpPr>
            <p:nvPr/>
          </p:nvSpPr>
          <p:spPr bwMode="auto">
            <a:xfrm>
              <a:off x="1730" y="1207"/>
              <a:ext cx="2430" cy="1887"/>
            </a:xfrm>
            <a:custGeom>
              <a:avLst/>
              <a:gdLst>
                <a:gd name="G0" fmla="+- 1892 0 0"/>
                <a:gd name="G1" fmla="+- 0 0 0"/>
                <a:gd name="G2" fmla="+- 21600 0 0"/>
                <a:gd name="T0" fmla="*/ 23440 w 23440"/>
                <a:gd name="T1" fmla="*/ 1500 h 21600"/>
                <a:gd name="T2" fmla="*/ 0 w 23440"/>
                <a:gd name="T3" fmla="*/ 21517 h 21600"/>
                <a:gd name="T4" fmla="*/ 1892 w 23440"/>
                <a:gd name="T5" fmla="*/ 0 h 21600"/>
              </a:gdLst>
              <a:ahLst/>
              <a:cxnLst>
                <a:cxn ang="0">
                  <a:pos x="T0" y="T1"/>
                </a:cxn>
                <a:cxn ang="0">
                  <a:pos x="T2" y="T3"/>
                </a:cxn>
                <a:cxn ang="0">
                  <a:pos x="T4" y="T5"/>
                </a:cxn>
              </a:cxnLst>
              <a:rect l="0" t="0" r="r" b="b"/>
              <a:pathLst>
                <a:path w="23440" h="21600" fill="none" extrusionOk="0">
                  <a:moveTo>
                    <a:pt x="23439" y="1499"/>
                  </a:moveTo>
                  <a:cubicBezTo>
                    <a:pt x="22651" y="12819"/>
                    <a:pt x="13239" y="21599"/>
                    <a:pt x="1892" y="21600"/>
                  </a:cubicBezTo>
                  <a:cubicBezTo>
                    <a:pt x="1260" y="21600"/>
                    <a:pt x="629" y="21572"/>
                    <a:pt x="0" y="21516"/>
                  </a:cubicBezTo>
                </a:path>
                <a:path w="23440" h="21600" stroke="0" extrusionOk="0">
                  <a:moveTo>
                    <a:pt x="23439" y="1499"/>
                  </a:moveTo>
                  <a:cubicBezTo>
                    <a:pt x="22651" y="12819"/>
                    <a:pt x="13239" y="21599"/>
                    <a:pt x="1892" y="21600"/>
                  </a:cubicBezTo>
                  <a:cubicBezTo>
                    <a:pt x="1260" y="21600"/>
                    <a:pt x="629" y="21572"/>
                    <a:pt x="0" y="21516"/>
                  </a:cubicBezTo>
                  <a:lnTo>
                    <a:pt x="1892" y="0"/>
                  </a:lnTo>
                  <a:close/>
                </a:path>
              </a:pathLst>
            </a:custGeom>
            <a:noFill/>
            <a:ln w="127000" cap="rnd">
              <a:solidFill>
                <a:srgbClr val="FC0128"/>
              </a:solidFill>
              <a:round/>
              <a:headEnd/>
              <a:tailEnd/>
            </a:ln>
            <a:effectLst/>
          </p:spPr>
          <p:txBody>
            <a:bodyPr wrap="none" anchor="ctr"/>
            <a:lstStyle/>
            <a:p>
              <a:endParaRPr lang="cs-CZ"/>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3"/>
          <p:cNvSpPr>
            <a:spLocks noGrp="1"/>
          </p:cNvSpPr>
          <p:nvPr>
            <p:ph type="sldNum" sz="quarter" idx="12"/>
          </p:nvPr>
        </p:nvSpPr>
        <p:spPr/>
        <p:txBody>
          <a:bodyPr/>
          <a:lstStyle/>
          <a:p>
            <a:fld id="{24BEB8BB-54EE-47B0-A1C2-54602A9E345A}" type="slidenum">
              <a:rPr lang="en-GB"/>
              <a:pPr/>
              <a:t>12</a:t>
            </a:fld>
            <a:endParaRPr lang="en-GB"/>
          </a:p>
        </p:txBody>
      </p:sp>
      <p:sp>
        <p:nvSpPr>
          <p:cNvPr id="292866"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Statistical Quality Control</a:t>
            </a:r>
            <a:br>
              <a:rPr lang="en-US" sz="2800" b="1">
                <a:solidFill>
                  <a:schemeClr val="tx2"/>
                </a:solidFill>
                <a:latin typeface="Arial" charset="0"/>
              </a:rPr>
            </a:br>
            <a:r>
              <a:rPr lang="en-US" sz="2800" b="1">
                <a:solidFill>
                  <a:schemeClr val="tx2"/>
                </a:solidFill>
                <a:latin typeface="Arial" charset="0"/>
              </a:rPr>
              <a:t>Introduction</a:t>
            </a:r>
            <a:endParaRPr lang="en-US" sz="4400">
              <a:solidFill>
                <a:schemeClr val="tx2"/>
              </a:solidFill>
            </a:endParaRPr>
          </a:p>
        </p:txBody>
      </p:sp>
      <p:sp>
        <p:nvSpPr>
          <p:cNvPr id="292867"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Control charts and sampling</a:t>
            </a:r>
          </a:p>
          <a:p>
            <a:pPr marL="342900" indent="-342900">
              <a:spcBef>
                <a:spcPct val="20000"/>
              </a:spcBef>
              <a:buFontTx/>
              <a:buChar char="•"/>
            </a:pPr>
            <a:r>
              <a:rPr lang="en-US">
                <a:latin typeface="Arial" charset="0"/>
              </a:rPr>
              <a:t>Simple     and </a:t>
            </a:r>
            <a:r>
              <a:rPr lang="en-US" i="1">
                <a:latin typeface="Arial" charset="0"/>
              </a:rPr>
              <a:t>R</a:t>
            </a:r>
            <a:r>
              <a:rPr lang="en-US">
                <a:latin typeface="Arial" charset="0"/>
              </a:rPr>
              <a:t> charts</a:t>
            </a:r>
          </a:p>
          <a:p>
            <a:pPr marL="342900" indent="-342900">
              <a:spcBef>
                <a:spcPct val="20000"/>
              </a:spcBef>
              <a:buFontTx/>
              <a:buChar char="•"/>
            </a:pPr>
            <a:r>
              <a:rPr lang="en-US">
                <a:latin typeface="Arial" charset="0"/>
              </a:rPr>
              <a:t>Variation</a:t>
            </a:r>
          </a:p>
          <a:p>
            <a:pPr marL="342900" indent="-342900">
              <a:spcBef>
                <a:spcPct val="20000"/>
              </a:spcBef>
              <a:buFontTx/>
              <a:buChar char="•"/>
            </a:pPr>
            <a:r>
              <a:rPr lang="en-US">
                <a:latin typeface="Arial" charset="0"/>
              </a:rPr>
              <a:t>Common and assignable causes</a:t>
            </a:r>
          </a:p>
          <a:p>
            <a:pPr marL="342900" indent="-342900">
              <a:spcBef>
                <a:spcPct val="20000"/>
              </a:spcBef>
              <a:buFontTx/>
              <a:buChar char="•"/>
            </a:pPr>
            <a:endParaRPr lang="en-US">
              <a:latin typeface="Arial" charset="0"/>
            </a:endParaRPr>
          </a:p>
        </p:txBody>
      </p:sp>
      <p:graphicFrame>
        <p:nvGraphicFramePr>
          <p:cNvPr id="292868" name="Object 4"/>
          <p:cNvGraphicFramePr>
            <a:graphicFrameLocks noChangeAspect="1"/>
          </p:cNvGraphicFramePr>
          <p:nvPr/>
        </p:nvGraphicFramePr>
        <p:xfrm>
          <a:off x="2093913" y="2465388"/>
          <a:ext cx="320675" cy="366712"/>
        </p:xfrm>
        <a:graphic>
          <a:graphicData uri="http://schemas.openxmlformats.org/presentationml/2006/ole">
            <p:oleObj spid="_x0000_s292868" name="Equation" r:id="rId3" imgW="177480" imgH="203040" progId="Equation.3">
              <p:embed/>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47BAD0FC-47C7-4BBD-A6AB-05FDC78CDCAA}" type="slidenum">
              <a:rPr lang="en-GB"/>
              <a:pPr/>
              <a:t>13</a:t>
            </a:fld>
            <a:endParaRPr lang="en-GB"/>
          </a:p>
        </p:txBody>
      </p:sp>
      <p:sp>
        <p:nvSpPr>
          <p:cNvPr id="291842"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Control Chart Viewpoint</a:t>
            </a:r>
            <a:endParaRPr lang="en-US" sz="4400">
              <a:solidFill>
                <a:schemeClr val="tx2"/>
              </a:solidFill>
            </a:endParaRPr>
          </a:p>
        </p:txBody>
      </p:sp>
      <p:sp>
        <p:nvSpPr>
          <p:cNvPr id="291843" name="Rectangle 3"/>
          <p:cNvSpPr>
            <a:spLocks noChangeArrowheads="1"/>
          </p:cNvSpPr>
          <p:nvPr/>
        </p:nvSpPr>
        <p:spPr bwMode="auto">
          <a:xfrm>
            <a:off x="685800" y="1981200"/>
            <a:ext cx="79248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Variation due to </a:t>
            </a:r>
          </a:p>
          <a:p>
            <a:pPr marL="685800" lvl="1">
              <a:spcBef>
                <a:spcPct val="20000"/>
              </a:spcBef>
              <a:buFontTx/>
              <a:buChar char="–"/>
            </a:pPr>
            <a:r>
              <a:rPr lang="en-US">
                <a:latin typeface="Arial" charset="0"/>
              </a:rPr>
              <a:t> Common or chance causes</a:t>
            </a:r>
          </a:p>
          <a:p>
            <a:pPr marL="685800" lvl="1">
              <a:spcBef>
                <a:spcPct val="20000"/>
              </a:spcBef>
              <a:buFontTx/>
              <a:buChar char="–"/>
            </a:pPr>
            <a:r>
              <a:rPr lang="en-US">
                <a:latin typeface="Arial" charset="0"/>
              </a:rPr>
              <a:t> Assignable causes</a:t>
            </a:r>
          </a:p>
          <a:p>
            <a:pPr marL="342900" indent="-342900">
              <a:spcBef>
                <a:spcPct val="20000"/>
              </a:spcBef>
              <a:buFontTx/>
              <a:buChar char="•"/>
            </a:pPr>
            <a:r>
              <a:rPr lang="en-US">
                <a:latin typeface="Arial" charset="0"/>
              </a:rPr>
              <a:t>Control chart may be used to discover “assignable causes”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318A9EF3-E08E-4CFD-A501-745CD9E1DDB3}" type="slidenum">
              <a:rPr lang="en-GB"/>
              <a:pPr/>
              <a:t>14</a:t>
            </a:fld>
            <a:endParaRPr lang="en-GB"/>
          </a:p>
        </p:txBody>
      </p:sp>
      <p:sp>
        <p:nvSpPr>
          <p:cNvPr id="293890"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Scientific Sampling</a:t>
            </a:r>
            <a:endParaRPr lang="en-US" sz="4400">
              <a:solidFill>
                <a:schemeClr val="tx2"/>
              </a:solidFill>
            </a:endParaRPr>
          </a:p>
        </p:txBody>
      </p:sp>
      <p:sp>
        <p:nvSpPr>
          <p:cNvPr id="293891" name="Rectangle 3"/>
          <p:cNvSpPr>
            <a:spLocks noChangeArrowheads="1"/>
          </p:cNvSpPr>
          <p:nvPr/>
        </p:nvSpPr>
        <p:spPr bwMode="auto">
          <a:xfrm>
            <a:off x="685800" y="1981200"/>
            <a:ext cx="79248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Inspection</a:t>
            </a:r>
          </a:p>
          <a:p>
            <a:pPr marL="685800" lvl="1">
              <a:spcBef>
                <a:spcPct val="20000"/>
              </a:spcBef>
              <a:buFontTx/>
              <a:buChar char="–"/>
            </a:pPr>
            <a:r>
              <a:rPr lang="en-US">
                <a:latin typeface="Arial" charset="0"/>
              </a:rPr>
              <a:t> Incoming materials, in-process products, finished goods</a:t>
            </a:r>
          </a:p>
          <a:p>
            <a:pPr marL="342900" indent="-342900">
              <a:spcBef>
                <a:spcPct val="20000"/>
              </a:spcBef>
              <a:buFontTx/>
              <a:buChar char="•"/>
            </a:pPr>
            <a:r>
              <a:rPr lang="en-US">
                <a:latin typeface="Arial" charset="0"/>
              </a:rPr>
              <a:t>JIT inventory control makes formal sampling impractical except for quality audit purposes</a:t>
            </a:r>
          </a:p>
          <a:p>
            <a:pPr marL="685800" lvl="1">
              <a:spcBef>
                <a:spcPct val="20000"/>
              </a:spcBef>
              <a:buFontTx/>
              <a:buChar char="–"/>
            </a:pPr>
            <a:r>
              <a:rPr lang="en-US">
                <a:latin typeface="Arial" charset="0"/>
              </a:rPr>
              <a:t> The supplier performs sampling inspection and provides statistical evidence of conformance to specifications</a:t>
            </a:r>
          </a:p>
          <a:p>
            <a:pPr marL="342900" indent="-342900">
              <a:spcBef>
                <a:spcPct val="20000"/>
              </a:spcBef>
              <a:buFontTx/>
              <a:buChar char="•"/>
            </a:pPr>
            <a:r>
              <a:rPr lang="en-US">
                <a:latin typeface="Arial" charset="0"/>
              </a:rPr>
              <a:t>100% inspection may be impractical or uneconomical</a:t>
            </a:r>
            <a:endParaRPr lang="en-US" sz="2000">
              <a:latin typeface="Arial" charset="0"/>
            </a:endParaRPr>
          </a:p>
          <a:p>
            <a:pPr marL="685800" lvl="1">
              <a:spcBef>
                <a:spcPct val="20000"/>
              </a:spcBef>
              <a:buFontTx/>
              <a:buChar char="–"/>
            </a:pPr>
            <a:endParaRPr lang="en-US" sz="2000">
              <a:latin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520CF5BF-C4AF-4F73-8940-40D127A61D13}" type="slidenum">
              <a:rPr lang="en-GB"/>
              <a:pPr/>
              <a:t>15</a:t>
            </a:fld>
            <a:endParaRPr lang="en-GB"/>
          </a:p>
        </p:txBody>
      </p:sp>
      <p:sp>
        <p:nvSpPr>
          <p:cNvPr id="294914"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Some Terms</a:t>
            </a:r>
            <a:endParaRPr lang="en-US" sz="4400">
              <a:solidFill>
                <a:schemeClr val="tx2"/>
              </a:solidFill>
            </a:endParaRPr>
          </a:p>
        </p:txBody>
      </p:sp>
      <p:sp>
        <p:nvSpPr>
          <p:cNvPr id="294915" name="Rectangle 3"/>
          <p:cNvSpPr>
            <a:spLocks noChangeArrowheads="1"/>
          </p:cNvSpPr>
          <p:nvPr/>
        </p:nvSpPr>
        <p:spPr bwMode="auto">
          <a:xfrm>
            <a:off x="685800" y="1981200"/>
            <a:ext cx="79248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Run chart - without any upper/lower limits</a:t>
            </a:r>
          </a:p>
          <a:p>
            <a:pPr marL="342900" indent="-342900">
              <a:spcBef>
                <a:spcPct val="20000"/>
              </a:spcBef>
              <a:buFontTx/>
              <a:buChar char="•"/>
            </a:pPr>
            <a:r>
              <a:rPr lang="en-US">
                <a:latin typeface="Arial" charset="0"/>
              </a:rPr>
              <a:t>Specification/tolerance limits - not statistical</a:t>
            </a:r>
          </a:p>
          <a:p>
            <a:pPr marL="342900" indent="-342900">
              <a:spcBef>
                <a:spcPct val="20000"/>
              </a:spcBef>
              <a:buFontTx/>
              <a:buChar char="•"/>
            </a:pPr>
            <a:r>
              <a:rPr lang="en-US">
                <a:latin typeface="Arial" charset="0"/>
              </a:rPr>
              <a:t>Control limits - statistical</a:t>
            </a:r>
            <a:endParaRPr lang="en-US" sz="2000">
              <a:latin typeface="Arial" charset="0"/>
            </a:endParaRPr>
          </a:p>
          <a:p>
            <a:pPr marL="685800" lvl="1">
              <a:spcBef>
                <a:spcPct val="20000"/>
              </a:spcBef>
              <a:buFontTx/>
              <a:buChar char="–"/>
            </a:pPr>
            <a:endParaRPr lang="en-US" sz="2000">
              <a:latin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44B71A47-66B2-47CA-8F1A-D62292AAFAC6}" type="slidenum">
              <a:rPr lang="en-GB"/>
              <a:pPr/>
              <a:t>16</a:t>
            </a:fld>
            <a:endParaRPr lang="en-GB"/>
          </a:p>
        </p:txBody>
      </p:sp>
      <p:sp>
        <p:nvSpPr>
          <p:cNvPr id="295938"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Weakness of Plotting Individual Measurements against Specification/Tolerance Limits</a:t>
            </a:r>
            <a:endParaRPr lang="en-US" sz="4400">
              <a:solidFill>
                <a:schemeClr val="tx2"/>
              </a:solidFill>
            </a:endParaRPr>
          </a:p>
        </p:txBody>
      </p:sp>
      <p:sp>
        <p:nvSpPr>
          <p:cNvPr id="295939" name="Rectangle 3"/>
          <p:cNvSpPr>
            <a:spLocks noChangeArrowheads="1"/>
          </p:cNvSpPr>
          <p:nvPr/>
        </p:nvSpPr>
        <p:spPr bwMode="auto">
          <a:xfrm>
            <a:off x="685800" y="1782763"/>
            <a:ext cx="7924800" cy="46355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If individual measurements are plotted against specification/tolerance limits, following problems may occur</a:t>
            </a:r>
          </a:p>
          <a:p>
            <a:pPr marL="685800" lvl="1">
              <a:spcBef>
                <a:spcPct val="20000"/>
              </a:spcBef>
              <a:buFontTx/>
              <a:buChar char="–"/>
            </a:pPr>
            <a:r>
              <a:rPr lang="en-US">
                <a:latin typeface="Arial" charset="0"/>
              </a:rPr>
              <a:t> If specification/tolerance limits are too wide, the systems may fail to detect some variations that are less likely to be caused by chance and more likely to be caused by some problems in the production system (see Example 1.1)</a:t>
            </a:r>
          </a:p>
          <a:p>
            <a:pPr marL="685800" lvl="1">
              <a:spcBef>
                <a:spcPct val="20000"/>
              </a:spcBef>
              <a:buFontTx/>
              <a:buChar char="–"/>
            </a:pPr>
            <a:r>
              <a:rPr lang="en-US">
                <a:latin typeface="Arial" charset="0"/>
              </a:rPr>
              <a:t> If specification/tolerance limits are too narrow, unavoidable random variations may be considered as defects and too many items may be rejected (see Example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105CA0F4-640D-4F34-A1B8-A466859718D8}" type="slidenum">
              <a:rPr lang="en-GB"/>
              <a:pPr/>
              <a:t>17</a:t>
            </a:fld>
            <a:endParaRPr lang="en-GB"/>
          </a:p>
        </p:txBody>
      </p:sp>
      <p:sp>
        <p:nvSpPr>
          <p:cNvPr id="290818"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Control Charts</a:t>
            </a:r>
            <a:endParaRPr lang="en-US" sz="4400">
              <a:solidFill>
                <a:schemeClr val="tx2"/>
              </a:solidFill>
            </a:endParaRPr>
          </a:p>
        </p:txBody>
      </p:sp>
      <p:sp>
        <p:nvSpPr>
          <p:cNvPr id="290819" name="Rectangle 3"/>
          <p:cNvSpPr>
            <a:spLocks noChangeArrowheads="1"/>
          </p:cNvSpPr>
          <p:nvPr/>
        </p:nvSpPr>
        <p:spPr bwMode="auto">
          <a:xfrm>
            <a:off x="685800" y="1981200"/>
            <a:ext cx="79248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Take periodic samples from a process</a:t>
            </a:r>
          </a:p>
          <a:p>
            <a:pPr marL="342900" indent="-342900">
              <a:lnSpc>
                <a:spcPct val="160000"/>
              </a:lnSpc>
              <a:spcBef>
                <a:spcPct val="20000"/>
              </a:spcBef>
              <a:buFontTx/>
              <a:buChar char="•"/>
            </a:pPr>
            <a:r>
              <a:rPr lang="en-US">
                <a:latin typeface="Arial" charset="0"/>
              </a:rPr>
              <a:t>Plot the sample points on a control chart</a:t>
            </a:r>
          </a:p>
          <a:p>
            <a:pPr marL="342900" indent="-342900">
              <a:lnSpc>
                <a:spcPct val="160000"/>
              </a:lnSpc>
              <a:spcBef>
                <a:spcPct val="20000"/>
              </a:spcBef>
              <a:buFontTx/>
              <a:buChar char="•"/>
            </a:pPr>
            <a:r>
              <a:rPr lang="en-US">
                <a:latin typeface="Arial" charset="0"/>
              </a:rPr>
              <a:t>Determine if the process is within limits</a:t>
            </a:r>
          </a:p>
          <a:p>
            <a:pPr marL="342900" indent="-342900">
              <a:lnSpc>
                <a:spcPct val="160000"/>
              </a:lnSpc>
              <a:spcBef>
                <a:spcPct val="20000"/>
              </a:spcBef>
              <a:buFontTx/>
              <a:buChar char="•"/>
            </a:pPr>
            <a:r>
              <a:rPr lang="en-US">
                <a:latin typeface="Arial" charset="0"/>
              </a:rPr>
              <a:t>Correct the process before defects occur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474F2D1A-4043-4BBC-B8A8-3BC294F67E47}" type="slidenum">
              <a:rPr lang="en-GB"/>
              <a:pPr/>
              <a:t>18</a:t>
            </a:fld>
            <a:endParaRPr lang="en-GB"/>
          </a:p>
        </p:txBody>
      </p:sp>
      <p:sp>
        <p:nvSpPr>
          <p:cNvPr id="178178" name="Rectangle 2"/>
          <p:cNvSpPr>
            <a:spLocks noGrp="1" noChangeArrowheads="1"/>
          </p:cNvSpPr>
          <p:nvPr>
            <p:ph type="title"/>
          </p:nvPr>
        </p:nvSpPr>
        <p:spPr>
          <a:xfrm>
            <a:off x="304800" y="533400"/>
            <a:ext cx="8458200" cy="1143000"/>
          </a:xfrm>
          <a:noFill/>
          <a:ln/>
        </p:spPr>
        <p:txBody>
          <a:bodyPr lIns="90488" tIns="44450" rIns="90488" bIns="44450"/>
          <a:lstStyle/>
          <a:p>
            <a:r>
              <a:rPr lang="en-US" sz="2800" b="1">
                <a:latin typeface="Arial" charset="0"/>
              </a:rPr>
              <a:t>Types of Data</a:t>
            </a:r>
            <a:endParaRPr lang="en-US"/>
          </a:p>
        </p:txBody>
      </p:sp>
      <p:sp>
        <p:nvSpPr>
          <p:cNvPr id="178179" name="Rectangle 3"/>
          <p:cNvSpPr>
            <a:spLocks noGrp="1" noChangeArrowheads="1"/>
          </p:cNvSpPr>
          <p:nvPr>
            <p:ph type="body" idx="1"/>
          </p:nvPr>
        </p:nvSpPr>
        <p:spPr>
          <a:xfrm>
            <a:off x="449263" y="1981200"/>
            <a:ext cx="8313737" cy="4114800"/>
          </a:xfrm>
          <a:noFill/>
          <a:ln/>
        </p:spPr>
        <p:txBody>
          <a:bodyPr lIns="90488" tIns="44450" rIns="90488" bIns="44450"/>
          <a:lstStyle/>
          <a:p>
            <a:r>
              <a:rPr lang="en-US" sz="2400">
                <a:latin typeface="Arial" charset="0"/>
              </a:rPr>
              <a:t>Variable data</a:t>
            </a:r>
          </a:p>
          <a:p>
            <a:pPr marL="685800" lvl="1" indent="0">
              <a:buFontTx/>
              <a:buChar char="•"/>
            </a:pPr>
            <a:r>
              <a:rPr lang="en-US" sz="2400">
                <a:latin typeface="Arial" charset="0"/>
              </a:rPr>
              <a:t> Product characteristic that can be measured</a:t>
            </a:r>
          </a:p>
          <a:p>
            <a:pPr marL="1314450" lvl="2"/>
            <a:r>
              <a:rPr lang="en-US">
                <a:latin typeface="Arial" charset="0"/>
              </a:rPr>
              <a:t>Length, size, weight, height, time, velocity</a:t>
            </a:r>
          </a:p>
          <a:p>
            <a:pPr>
              <a:buClr>
                <a:srgbClr val="FFFF66"/>
              </a:buClr>
            </a:pPr>
            <a:endParaRPr lang="en-US" sz="2400">
              <a:latin typeface="Arial" charset="0"/>
            </a:endParaRPr>
          </a:p>
          <a:p>
            <a:pPr>
              <a:buClr>
                <a:schemeClr val="tx1"/>
              </a:buClr>
            </a:pPr>
            <a:r>
              <a:rPr lang="en-US" sz="2400">
                <a:latin typeface="Arial" charset="0"/>
              </a:rPr>
              <a:t>Attribute data</a:t>
            </a:r>
          </a:p>
          <a:p>
            <a:pPr marL="1314450" lvl="2">
              <a:buClr>
                <a:schemeClr val="tx1"/>
              </a:buClr>
            </a:pPr>
            <a:r>
              <a:rPr lang="en-US">
                <a:latin typeface="Arial" charset="0"/>
              </a:rPr>
              <a:t>Product characteristic evaluated with a discrete choice</a:t>
            </a:r>
          </a:p>
          <a:p>
            <a:pPr marL="1657350" lvl="3">
              <a:buClr>
                <a:schemeClr val="tx1"/>
              </a:buClr>
              <a:buFontTx/>
              <a:buChar char="•"/>
            </a:pPr>
            <a:r>
              <a:rPr lang="en-US" sz="2400">
                <a:latin typeface="Arial" charset="0"/>
              </a:rPr>
              <a:t>Good/bad, yes/no</a:t>
            </a:r>
          </a:p>
          <a:p>
            <a:endParaRPr lang="en-US" sz="2400">
              <a:latin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Zástupný symbol pro číslo snímku 3"/>
          <p:cNvSpPr>
            <a:spLocks noGrp="1"/>
          </p:cNvSpPr>
          <p:nvPr>
            <p:ph type="sldNum" sz="quarter" idx="12"/>
          </p:nvPr>
        </p:nvSpPr>
        <p:spPr/>
        <p:txBody>
          <a:bodyPr/>
          <a:lstStyle/>
          <a:p>
            <a:fld id="{6A2D54E9-30B4-442E-B4A3-C9EDBA0F0C11}" type="slidenum">
              <a:rPr lang="en-GB"/>
              <a:pPr/>
              <a:t>19</a:t>
            </a:fld>
            <a:endParaRPr lang="en-GB"/>
          </a:p>
        </p:txBody>
      </p:sp>
      <p:sp>
        <p:nvSpPr>
          <p:cNvPr id="179202" name="Rectangle 2"/>
          <p:cNvSpPr>
            <a:spLocks noChangeArrowheads="1"/>
          </p:cNvSpPr>
          <p:nvPr/>
        </p:nvSpPr>
        <p:spPr bwMode="auto">
          <a:xfrm>
            <a:off x="1481138" y="3581400"/>
            <a:ext cx="7239000" cy="1371600"/>
          </a:xfrm>
          <a:prstGeom prst="rect">
            <a:avLst/>
          </a:prstGeom>
          <a:noFill/>
          <a:ln w="9525">
            <a:noFill/>
            <a:miter lim="800000"/>
            <a:headEnd/>
            <a:tailEnd/>
          </a:ln>
          <a:effectLst/>
        </p:spPr>
        <p:txBody>
          <a:bodyPr wrap="none" anchor="ctr"/>
          <a:lstStyle/>
          <a:p>
            <a:endParaRPr lang="cs-CZ"/>
          </a:p>
        </p:txBody>
      </p:sp>
      <p:sp>
        <p:nvSpPr>
          <p:cNvPr id="179203" name="Rectangle 3"/>
          <p:cNvSpPr>
            <a:spLocks noChangeArrowheads="1"/>
          </p:cNvSpPr>
          <p:nvPr/>
        </p:nvSpPr>
        <p:spPr bwMode="auto">
          <a:xfrm>
            <a:off x="1481138" y="2209800"/>
            <a:ext cx="7239000" cy="1371600"/>
          </a:xfrm>
          <a:prstGeom prst="rect">
            <a:avLst/>
          </a:prstGeom>
          <a:noFill/>
          <a:ln w="9525">
            <a:noFill/>
            <a:miter lim="800000"/>
            <a:headEnd/>
            <a:tailEnd/>
          </a:ln>
          <a:effectLst/>
        </p:spPr>
        <p:txBody>
          <a:bodyPr wrap="none" anchor="ctr"/>
          <a:lstStyle/>
          <a:p>
            <a:endParaRPr lang="cs-CZ"/>
          </a:p>
        </p:txBody>
      </p:sp>
      <p:sp>
        <p:nvSpPr>
          <p:cNvPr id="179204" name="Rectangle 4"/>
          <p:cNvSpPr>
            <a:spLocks noChangeArrowheads="1"/>
          </p:cNvSpPr>
          <p:nvPr/>
        </p:nvSpPr>
        <p:spPr bwMode="auto">
          <a:xfrm>
            <a:off x="566738" y="533400"/>
            <a:ext cx="84582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Process Control Chart</a:t>
            </a:r>
            <a:endParaRPr lang="en-US" sz="4400">
              <a:solidFill>
                <a:schemeClr val="tx2"/>
              </a:solidFill>
            </a:endParaRPr>
          </a:p>
        </p:txBody>
      </p:sp>
      <p:sp>
        <p:nvSpPr>
          <p:cNvPr id="179205" name="Line 5"/>
          <p:cNvSpPr>
            <a:spLocks noChangeShapeType="1"/>
          </p:cNvSpPr>
          <p:nvPr/>
        </p:nvSpPr>
        <p:spPr bwMode="auto">
          <a:xfrm flipV="1">
            <a:off x="1471613" y="1697038"/>
            <a:ext cx="0" cy="3856037"/>
          </a:xfrm>
          <a:prstGeom prst="line">
            <a:avLst/>
          </a:prstGeom>
          <a:noFill/>
          <a:ln w="12700">
            <a:solidFill>
              <a:schemeClr val="tx1"/>
            </a:solidFill>
            <a:round/>
            <a:headEnd type="none" w="sm" len="sm"/>
            <a:tailEnd type="none" w="sm" len="sm"/>
          </a:ln>
          <a:effectLst/>
        </p:spPr>
        <p:txBody>
          <a:bodyPr wrap="none" anchor="ctr"/>
          <a:lstStyle/>
          <a:p>
            <a:endParaRPr lang="cs-CZ"/>
          </a:p>
        </p:txBody>
      </p:sp>
      <p:grpSp>
        <p:nvGrpSpPr>
          <p:cNvPr id="179206" name="Group 6"/>
          <p:cNvGrpSpPr>
            <a:grpSpLocks/>
          </p:cNvGrpSpPr>
          <p:nvPr/>
        </p:nvGrpSpPr>
        <p:grpSpPr bwMode="auto">
          <a:xfrm>
            <a:off x="1477963" y="5329238"/>
            <a:ext cx="7394575" cy="695325"/>
            <a:chOff x="766" y="3357"/>
            <a:chExt cx="4658" cy="438"/>
          </a:xfrm>
        </p:grpSpPr>
        <p:sp>
          <p:nvSpPr>
            <p:cNvPr id="179207" name="Line 7"/>
            <p:cNvSpPr>
              <a:spLocks noChangeShapeType="1"/>
            </p:cNvSpPr>
            <p:nvPr/>
          </p:nvSpPr>
          <p:spPr bwMode="auto">
            <a:xfrm>
              <a:off x="766" y="3504"/>
              <a:ext cx="4517"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08" name="Line 8"/>
            <p:cNvSpPr>
              <a:spLocks noChangeShapeType="1"/>
            </p:cNvSpPr>
            <p:nvPr/>
          </p:nvSpPr>
          <p:spPr bwMode="auto">
            <a:xfrm flipV="1">
              <a:off x="1624" y="3369"/>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09" name="Line 9"/>
            <p:cNvSpPr>
              <a:spLocks noChangeShapeType="1"/>
            </p:cNvSpPr>
            <p:nvPr/>
          </p:nvSpPr>
          <p:spPr bwMode="auto">
            <a:xfrm flipV="1">
              <a:off x="2538" y="3369"/>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10" name="Line 10"/>
            <p:cNvSpPr>
              <a:spLocks noChangeShapeType="1"/>
            </p:cNvSpPr>
            <p:nvPr/>
          </p:nvSpPr>
          <p:spPr bwMode="auto">
            <a:xfrm flipV="1">
              <a:off x="3453" y="3369"/>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11" name="Line 11"/>
            <p:cNvSpPr>
              <a:spLocks noChangeShapeType="1"/>
            </p:cNvSpPr>
            <p:nvPr/>
          </p:nvSpPr>
          <p:spPr bwMode="auto">
            <a:xfrm flipV="1">
              <a:off x="4368" y="3369"/>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12" name="Line 12"/>
            <p:cNvSpPr>
              <a:spLocks noChangeShapeType="1"/>
            </p:cNvSpPr>
            <p:nvPr/>
          </p:nvSpPr>
          <p:spPr bwMode="auto">
            <a:xfrm flipV="1">
              <a:off x="1204" y="3369"/>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13" name="Line 13"/>
            <p:cNvSpPr>
              <a:spLocks noChangeShapeType="1"/>
            </p:cNvSpPr>
            <p:nvPr/>
          </p:nvSpPr>
          <p:spPr bwMode="auto">
            <a:xfrm flipV="1">
              <a:off x="2114" y="3360"/>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14" name="Line 14"/>
            <p:cNvSpPr>
              <a:spLocks noChangeShapeType="1"/>
            </p:cNvSpPr>
            <p:nvPr/>
          </p:nvSpPr>
          <p:spPr bwMode="auto">
            <a:xfrm flipV="1">
              <a:off x="2982" y="3360"/>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15" name="Line 15"/>
            <p:cNvSpPr>
              <a:spLocks noChangeShapeType="1"/>
            </p:cNvSpPr>
            <p:nvPr/>
          </p:nvSpPr>
          <p:spPr bwMode="auto">
            <a:xfrm flipV="1">
              <a:off x="3920" y="3360"/>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16" name="Rectangle 16"/>
            <p:cNvSpPr>
              <a:spLocks noChangeArrowheads="1"/>
            </p:cNvSpPr>
            <p:nvPr/>
          </p:nvSpPr>
          <p:spPr bwMode="auto">
            <a:xfrm>
              <a:off x="1083" y="3507"/>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1</a:t>
              </a:r>
            </a:p>
          </p:txBody>
        </p:sp>
        <p:sp>
          <p:nvSpPr>
            <p:cNvPr id="179217" name="Rectangle 17"/>
            <p:cNvSpPr>
              <a:spLocks noChangeArrowheads="1"/>
            </p:cNvSpPr>
            <p:nvPr/>
          </p:nvSpPr>
          <p:spPr bwMode="auto">
            <a:xfrm>
              <a:off x="1503" y="3507"/>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2</a:t>
              </a:r>
            </a:p>
          </p:txBody>
        </p:sp>
        <p:sp>
          <p:nvSpPr>
            <p:cNvPr id="179218" name="Rectangle 18"/>
            <p:cNvSpPr>
              <a:spLocks noChangeArrowheads="1"/>
            </p:cNvSpPr>
            <p:nvPr/>
          </p:nvSpPr>
          <p:spPr bwMode="auto">
            <a:xfrm>
              <a:off x="1993" y="3507"/>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3</a:t>
              </a:r>
            </a:p>
          </p:txBody>
        </p:sp>
        <p:sp>
          <p:nvSpPr>
            <p:cNvPr id="179219" name="Rectangle 19"/>
            <p:cNvSpPr>
              <a:spLocks noChangeArrowheads="1"/>
            </p:cNvSpPr>
            <p:nvPr/>
          </p:nvSpPr>
          <p:spPr bwMode="auto">
            <a:xfrm>
              <a:off x="2427" y="3507"/>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4</a:t>
              </a:r>
            </a:p>
          </p:txBody>
        </p:sp>
        <p:sp>
          <p:nvSpPr>
            <p:cNvPr id="179220" name="Rectangle 20"/>
            <p:cNvSpPr>
              <a:spLocks noChangeArrowheads="1"/>
            </p:cNvSpPr>
            <p:nvPr/>
          </p:nvSpPr>
          <p:spPr bwMode="auto">
            <a:xfrm>
              <a:off x="2860" y="3507"/>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5</a:t>
              </a:r>
            </a:p>
          </p:txBody>
        </p:sp>
        <p:sp>
          <p:nvSpPr>
            <p:cNvPr id="179221" name="Rectangle 21"/>
            <p:cNvSpPr>
              <a:spLocks noChangeArrowheads="1"/>
            </p:cNvSpPr>
            <p:nvPr/>
          </p:nvSpPr>
          <p:spPr bwMode="auto">
            <a:xfrm>
              <a:off x="3322" y="3507"/>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6</a:t>
              </a:r>
            </a:p>
          </p:txBody>
        </p:sp>
        <p:sp>
          <p:nvSpPr>
            <p:cNvPr id="179222" name="Rectangle 22"/>
            <p:cNvSpPr>
              <a:spLocks noChangeArrowheads="1"/>
            </p:cNvSpPr>
            <p:nvPr/>
          </p:nvSpPr>
          <p:spPr bwMode="auto">
            <a:xfrm>
              <a:off x="3798" y="3507"/>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7</a:t>
              </a:r>
            </a:p>
          </p:txBody>
        </p:sp>
        <p:sp>
          <p:nvSpPr>
            <p:cNvPr id="179223" name="Line 23"/>
            <p:cNvSpPr>
              <a:spLocks noChangeShapeType="1"/>
            </p:cNvSpPr>
            <p:nvPr/>
          </p:nvSpPr>
          <p:spPr bwMode="auto">
            <a:xfrm flipV="1">
              <a:off x="4802" y="3360"/>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24" name="Line 24"/>
            <p:cNvSpPr>
              <a:spLocks noChangeShapeType="1"/>
            </p:cNvSpPr>
            <p:nvPr/>
          </p:nvSpPr>
          <p:spPr bwMode="auto">
            <a:xfrm flipV="1">
              <a:off x="5287" y="3357"/>
              <a:ext cx="0" cy="134"/>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25" name="Rectangle 25"/>
            <p:cNvSpPr>
              <a:spLocks noChangeArrowheads="1"/>
            </p:cNvSpPr>
            <p:nvPr/>
          </p:nvSpPr>
          <p:spPr bwMode="auto">
            <a:xfrm>
              <a:off x="4260" y="3507"/>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8</a:t>
              </a:r>
            </a:p>
          </p:txBody>
        </p:sp>
        <p:sp>
          <p:nvSpPr>
            <p:cNvPr id="179226" name="Rectangle 26"/>
            <p:cNvSpPr>
              <a:spLocks noChangeArrowheads="1"/>
            </p:cNvSpPr>
            <p:nvPr/>
          </p:nvSpPr>
          <p:spPr bwMode="auto">
            <a:xfrm>
              <a:off x="4703" y="3504"/>
              <a:ext cx="223"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9</a:t>
              </a:r>
            </a:p>
          </p:txBody>
        </p:sp>
        <p:sp>
          <p:nvSpPr>
            <p:cNvPr id="179227" name="Rectangle 27"/>
            <p:cNvSpPr>
              <a:spLocks noChangeArrowheads="1"/>
            </p:cNvSpPr>
            <p:nvPr/>
          </p:nvSpPr>
          <p:spPr bwMode="auto">
            <a:xfrm>
              <a:off x="5094" y="3501"/>
              <a:ext cx="330" cy="288"/>
            </a:xfrm>
            <a:prstGeom prst="rect">
              <a:avLst/>
            </a:prstGeom>
            <a:noFill/>
            <a:ln w="9525">
              <a:noFill/>
              <a:miter lim="800000"/>
              <a:headEnd/>
              <a:tailEnd/>
            </a:ln>
            <a:effectLst/>
          </p:spPr>
          <p:txBody>
            <a:bodyPr wrap="none" lIns="92075" tIns="46038" rIns="92075" bIns="46038">
              <a:spAutoFit/>
            </a:bodyPr>
            <a:lstStyle/>
            <a:p>
              <a:pPr algn="ctr"/>
              <a:r>
                <a:rPr lang="en-US">
                  <a:latin typeface="Arial" charset="0"/>
                </a:rPr>
                <a:t>10</a:t>
              </a:r>
            </a:p>
          </p:txBody>
        </p:sp>
      </p:grpSp>
      <p:sp>
        <p:nvSpPr>
          <p:cNvPr id="179228" name="Rectangle 28"/>
          <p:cNvSpPr>
            <a:spLocks noChangeArrowheads="1"/>
          </p:cNvSpPr>
          <p:nvPr/>
        </p:nvSpPr>
        <p:spPr bwMode="auto">
          <a:xfrm>
            <a:off x="3852863" y="6021388"/>
            <a:ext cx="2498725" cy="469900"/>
          </a:xfrm>
          <a:prstGeom prst="rect">
            <a:avLst/>
          </a:prstGeom>
          <a:noFill/>
          <a:ln w="9525">
            <a:noFill/>
            <a:miter lim="800000"/>
            <a:headEnd/>
            <a:tailEnd/>
          </a:ln>
          <a:effectLst/>
        </p:spPr>
        <p:txBody>
          <a:bodyPr wrap="none" lIns="106362" tIns="52388" rIns="106362" bIns="52388">
            <a:spAutoFit/>
          </a:bodyPr>
          <a:lstStyle/>
          <a:p>
            <a:pPr algn="ctr" defTabSz="1208088"/>
            <a:r>
              <a:rPr lang="en-US" b="1">
                <a:latin typeface="Arial" charset="0"/>
              </a:rPr>
              <a:t>Sample number</a:t>
            </a:r>
          </a:p>
        </p:txBody>
      </p:sp>
      <p:grpSp>
        <p:nvGrpSpPr>
          <p:cNvPr id="179229" name="Group 29"/>
          <p:cNvGrpSpPr>
            <a:grpSpLocks/>
          </p:cNvGrpSpPr>
          <p:nvPr/>
        </p:nvGrpSpPr>
        <p:grpSpPr bwMode="auto">
          <a:xfrm>
            <a:off x="261938" y="1804988"/>
            <a:ext cx="1287462" cy="3854450"/>
            <a:chOff x="86" y="1137"/>
            <a:chExt cx="811" cy="2428"/>
          </a:xfrm>
        </p:grpSpPr>
        <p:sp>
          <p:nvSpPr>
            <p:cNvPr id="179230" name="Rectangle 30"/>
            <p:cNvSpPr>
              <a:spLocks noChangeArrowheads="1"/>
            </p:cNvSpPr>
            <p:nvPr/>
          </p:nvSpPr>
          <p:spPr bwMode="auto">
            <a:xfrm>
              <a:off x="86" y="1137"/>
              <a:ext cx="693" cy="748"/>
            </a:xfrm>
            <a:prstGeom prst="rect">
              <a:avLst/>
            </a:prstGeom>
            <a:noFill/>
            <a:ln w="9525">
              <a:noFill/>
              <a:miter lim="800000"/>
              <a:headEnd/>
              <a:tailEnd/>
            </a:ln>
            <a:effectLst/>
          </p:spPr>
          <p:txBody>
            <a:bodyPr wrap="none" lIns="92075" tIns="46038" rIns="92075" bIns="46038">
              <a:spAutoFit/>
            </a:bodyPr>
            <a:lstStyle/>
            <a:p>
              <a:r>
                <a:rPr lang="en-US">
                  <a:latin typeface="Arial" charset="0"/>
                </a:rPr>
                <a:t>Upper</a:t>
              </a:r>
            </a:p>
            <a:p>
              <a:r>
                <a:rPr lang="en-US">
                  <a:latin typeface="Arial" charset="0"/>
                </a:rPr>
                <a:t>control</a:t>
              </a:r>
            </a:p>
            <a:p>
              <a:r>
                <a:rPr lang="en-US">
                  <a:latin typeface="Arial" charset="0"/>
                </a:rPr>
                <a:t>limit</a:t>
              </a:r>
            </a:p>
          </p:txBody>
        </p:sp>
        <p:sp>
          <p:nvSpPr>
            <p:cNvPr id="179231" name="Rectangle 31"/>
            <p:cNvSpPr>
              <a:spLocks noChangeArrowheads="1"/>
            </p:cNvSpPr>
            <p:nvPr/>
          </p:nvSpPr>
          <p:spPr bwMode="auto">
            <a:xfrm>
              <a:off x="86" y="2097"/>
              <a:ext cx="811" cy="518"/>
            </a:xfrm>
            <a:prstGeom prst="rect">
              <a:avLst/>
            </a:prstGeom>
            <a:noFill/>
            <a:ln w="9525">
              <a:noFill/>
              <a:miter lim="800000"/>
              <a:headEnd/>
              <a:tailEnd/>
            </a:ln>
            <a:effectLst/>
          </p:spPr>
          <p:txBody>
            <a:bodyPr wrap="none" lIns="92075" tIns="46038" rIns="92075" bIns="46038">
              <a:spAutoFit/>
            </a:bodyPr>
            <a:lstStyle/>
            <a:p>
              <a:r>
                <a:rPr lang="en-US">
                  <a:latin typeface="Arial" charset="0"/>
                </a:rPr>
                <a:t>Process</a:t>
              </a:r>
            </a:p>
            <a:p>
              <a:r>
                <a:rPr lang="en-US">
                  <a:latin typeface="Arial" charset="0"/>
                </a:rPr>
                <a:t>average</a:t>
              </a:r>
            </a:p>
          </p:txBody>
        </p:sp>
        <p:sp>
          <p:nvSpPr>
            <p:cNvPr id="179232" name="Rectangle 32"/>
            <p:cNvSpPr>
              <a:spLocks noChangeArrowheads="1"/>
            </p:cNvSpPr>
            <p:nvPr/>
          </p:nvSpPr>
          <p:spPr bwMode="auto">
            <a:xfrm>
              <a:off x="86" y="2817"/>
              <a:ext cx="693" cy="748"/>
            </a:xfrm>
            <a:prstGeom prst="rect">
              <a:avLst/>
            </a:prstGeom>
            <a:noFill/>
            <a:ln w="9525">
              <a:noFill/>
              <a:miter lim="800000"/>
              <a:headEnd/>
              <a:tailEnd/>
            </a:ln>
            <a:effectLst/>
          </p:spPr>
          <p:txBody>
            <a:bodyPr wrap="none" lIns="92075" tIns="46038" rIns="92075" bIns="46038">
              <a:spAutoFit/>
            </a:bodyPr>
            <a:lstStyle/>
            <a:p>
              <a:r>
                <a:rPr lang="en-US">
                  <a:latin typeface="Arial" charset="0"/>
                </a:rPr>
                <a:t>Lower</a:t>
              </a:r>
            </a:p>
            <a:p>
              <a:r>
                <a:rPr lang="en-US">
                  <a:latin typeface="Arial" charset="0"/>
                </a:rPr>
                <a:t>control</a:t>
              </a:r>
            </a:p>
            <a:p>
              <a:r>
                <a:rPr lang="en-US">
                  <a:latin typeface="Arial" charset="0"/>
                </a:rPr>
                <a:t>limit</a:t>
              </a:r>
            </a:p>
          </p:txBody>
        </p:sp>
      </p:grpSp>
      <p:sp>
        <p:nvSpPr>
          <p:cNvPr id="179233" name="Line 33"/>
          <p:cNvSpPr>
            <a:spLocks noChangeShapeType="1"/>
          </p:cNvSpPr>
          <p:nvPr/>
        </p:nvSpPr>
        <p:spPr bwMode="auto">
          <a:xfrm>
            <a:off x="1482725" y="2211388"/>
            <a:ext cx="7185025" cy="3175"/>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34" name="Line 34"/>
          <p:cNvSpPr>
            <a:spLocks noChangeShapeType="1"/>
          </p:cNvSpPr>
          <p:nvPr/>
        </p:nvSpPr>
        <p:spPr bwMode="auto">
          <a:xfrm>
            <a:off x="1482725" y="3581400"/>
            <a:ext cx="7161213" cy="0"/>
          </a:xfrm>
          <a:prstGeom prst="line">
            <a:avLst/>
          </a:prstGeom>
          <a:noFill/>
          <a:ln w="12700">
            <a:solidFill>
              <a:schemeClr val="tx1"/>
            </a:solidFill>
            <a:prstDash val="lgDash"/>
            <a:round/>
            <a:headEnd type="none" w="sm" len="sm"/>
            <a:tailEnd type="none" w="sm" len="sm"/>
          </a:ln>
          <a:effectLst/>
        </p:spPr>
        <p:txBody>
          <a:bodyPr wrap="none" anchor="ctr"/>
          <a:lstStyle/>
          <a:p>
            <a:endParaRPr lang="cs-CZ"/>
          </a:p>
        </p:txBody>
      </p:sp>
      <p:sp>
        <p:nvSpPr>
          <p:cNvPr id="179235" name="Line 35"/>
          <p:cNvSpPr>
            <a:spLocks noChangeShapeType="1"/>
          </p:cNvSpPr>
          <p:nvPr/>
        </p:nvSpPr>
        <p:spPr bwMode="auto">
          <a:xfrm>
            <a:off x="1482725" y="4953000"/>
            <a:ext cx="7175500"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179236" name="Line 36"/>
          <p:cNvSpPr>
            <a:spLocks noChangeShapeType="1"/>
          </p:cNvSpPr>
          <p:nvPr/>
        </p:nvSpPr>
        <p:spPr bwMode="auto">
          <a:xfrm flipV="1">
            <a:off x="2200275" y="3505200"/>
            <a:ext cx="658813" cy="782638"/>
          </a:xfrm>
          <a:prstGeom prst="line">
            <a:avLst/>
          </a:prstGeom>
          <a:noFill/>
          <a:ln w="12700">
            <a:solidFill>
              <a:schemeClr val="tx1"/>
            </a:solidFill>
            <a:round/>
            <a:headEnd type="oval" w="med" len="med"/>
            <a:tailEnd type="oval" w="med" len="med"/>
          </a:ln>
          <a:effectLst/>
        </p:spPr>
        <p:txBody>
          <a:bodyPr wrap="none" anchor="ctr"/>
          <a:lstStyle/>
          <a:p>
            <a:endParaRPr lang="cs-CZ"/>
          </a:p>
        </p:txBody>
      </p:sp>
      <p:sp>
        <p:nvSpPr>
          <p:cNvPr id="179237" name="Line 37"/>
          <p:cNvSpPr>
            <a:spLocks noChangeShapeType="1"/>
          </p:cNvSpPr>
          <p:nvPr/>
        </p:nvSpPr>
        <p:spPr bwMode="auto">
          <a:xfrm>
            <a:off x="2873375" y="3503613"/>
            <a:ext cx="747713" cy="431800"/>
          </a:xfrm>
          <a:prstGeom prst="line">
            <a:avLst/>
          </a:prstGeom>
          <a:noFill/>
          <a:ln w="12700">
            <a:solidFill>
              <a:schemeClr val="tx1"/>
            </a:solidFill>
            <a:round/>
            <a:headEnd type="oval" w="med" len="med"/>
            <a:tailEnd type="oval" w="med" len="med"/>
          </a:ln>
          <a:effectLst/>
        </p:spPr>
        <p:txBody>
          <a:bodyPr wrap="none" anchor="ctr"/>
          <a:lstStyle/>
          <a:p>
            <a:endParaRPr lang="cs-CZ"/>
          </a:p>
        </p:txBody>
      </p:sp>
      <p:sp>
        <p:nvSpPr>
          <p:cNvPr id="179238" name="Line 38"/>
          <p:cNvSpPr>
            <a:spLocks noChangeShapeType="1"/>
          </p:cNvSpPr>
          <p:nvPr/>
        </p:nvSpPr>
        <p:spPr bwMode="auto">
          <a:xfrm flipV="1">
            <a:off x="3625850" y="3021013"/>
            <a:ext cx="665163" cy="903287"/>
          </a:xfrm>
          <a:prstGeom prst="line">
            <a:avLst/>
          </a:prstGeom>
          <a:noFill/>
          <a:ln w="12700">
            <a:solidFill>
              <a:schemeClr val="tx1"/>
            </a:solidFill>
            <a:round/>
            <a:headEnd type="oval" w="med" len="med"/>
            <a:tailEnd type="oval" w="med" len="med"/>
          </a:ln>
          <a:effectLst/>
        </p:spPr>
        <p:txBody>
          <a:bodyPr wrap="none" anchor="ctr"/>
          <a:lstStyle/>
          <a:p>
            <a:endParaRPr lang="cs-CZ"/>
          </a:p>
        </p:txBody>
      </p:sp>
      <p:sp>
        <p:nvSpPr>
          <p:cNvPr id="179239" name="Line 39"/>
          <p:cNvSpPr>
            <a:spLocks noChangeShapeType="1"/>
          </p:cNvSpPr>
          <p:nvPr/>
        </p:nvSpPr>
        <p:spPr bwMode="auto">
          <a:xfrm>
            <a:off x="4324350" y="3019425"/>
            <a:ext cx="681038" cy="1000125"/>
          </a:xfrm>
          <a:prstGeom prst="line">
            <a:avLst/>
          </a:prstGeom>
          <a:noFill/>
          <a:ln w="12700">
            <a:solidFill>
              <a:schemeClr val="tx1"/>
            </a:solidFill>
            <a:round/>
            <a:headEnd type="oval" w="med" len="med"/>
            <a:tailEnd type="oval" w="med" len="med"/>
          </a:ln>
          <a:effectLst/>
        </p:spPr>
        <p:txBody>
          <a:bodyPr wrap="none" anchor="ctr"/>
          <a:lstStyle/>
          <a:p>
            <a:endParaRPr lang="cs-CZ"/>
          </a:p>
        </p:txBody>
      </p:sp>
      <p:sp>
        <p:nvSpPr>
          <p:cNvPr id="179240" name="Line 40"/>
          <p:cNvSpPr>
            <a:spLocks noChangeShapeType="1"/>
          </p:cNvSpPr>
          <p:nvPr/>
        </p:nvSpPr>
        <p:spPr bwMode="auto">
          <a:xfrm>
            <a:off x="5008563" y="4008438"/>
            <a:ext cx="739775" cy="449262"/>
          </a:xfrm>
          <a:prstGeom prst="line">
            <a:avLst/>
          </a:prstGeom>
          <a:noFill/>
          <a:ln w="12700">
            <a:solidFill>
              <a:schemeClr val="tx1"/>
            </a:solidFill>
            <a:round/>
            <a:headEnd type="oval" w="med" len="med"/>
            <a:tailEnd type="oval" w="med" len="med"/>
          </a:ln>
          <a:effectLst/>
        </p:spPr>
        <p:txBody>
          <a:bodyPr wrap="none" anchor="ctr"/>
          <a:lstStyle/>
          <a:p>
            <a:endParaRPr lang="cs-CZ"/>
          </a:p>
        </p:txBody>
      </p:sp>
      <p:sp>
        <p:nvSpPr>
          <p:cNvPr id="179241" name="Line 41"/>
          <p:cNvSpPr>
            <a:spLocks noChangeShapeType="1"/>
          </p:cNvSpPr>
          <p:nvPr/>
        </p:nvSpPr>
        <p:spPr bwMode="auto">
          <a:xfrm flipV="1">
            <a:off x="5759450" y="3390900"/>
            <a:ext cx="712788" cy="1060450"/>
          </a:xfrm>
          <a:prstGeom prst="line">
            <a:avLst/>
          </a:prstGeom>
          <a:noFill/>
          <a:ln w="12700">
            <a:solidFill>
              <a:schemeClr val="tx1"/>
            </a:solidFill>
            <a:round/>
            <a:headEnd type="oval" w="med" len="med"/>
            <a:tailEnd type="oval" w="med" len="med"/>
          </a:ln>
          <a:effectLst/>
        </p:spPr>
        <p:txBody>
          <a:bodyPr wrap="none" anchor="ctr"/>
          <a:lstStyle/>
          <a:p>
            <a:endParaRPr lang="cs-CZ"/>
          </a:p>
        </p:txBody>
      </p:sp>
      <p:sp>
        <p:nvSpPr>
          <p:cNvPr id="179242" name="Line 42"/>
          <p:cNvSpPr>
            <a:spLocks noChangeShapeType="1"/>
          </p:cNvSpPr>
          <p:nvPr/>
        </p:nvSpPr>
        <p:spPr bwMode="auto">
          <a:xfrm flipV="1">
            <a:off x="6492875" y="2795588"/>
            <a:ext cx="693738" cy="576262"/>
          </a:xfrm>
          <a:prstGeom prst="line">
            <a:avLst/>
          </a:prstGeom>
          <a:noFill/>
          <a:ln w="12700">
            <a:solidFill>
              <a:schemeClr val="tx1"/>
            </a:solidFill>
            <a:round/>
            <a:headEnd type="oval" w="med" len="med"/>
            <a:tailEnd type="oval" w="med" len="med"/>
          </a:ln>
          <a:effectLst/>
        </p:spPr>
        <p:txBody>
          <a:bodyPr wrap="none" anchor="ctr"/>
          <a:lstStyle/>
          <a:p>
            <a:endParaRPr lang="cs-CZ"/>
          </a:p>
        </p:txBody>
      </p:sp>
      <p:sp>
        <p:nvSpPr>
          <p:cNvPr id="179243" name="Line 43"/>
          <p:cNvSpPr>
            <a:spLocks noChangeShapeType="1"/>
          </p:cNvSpPr>
          <p:nvPr/>
        </p:nvSpPr>
        <p:spPr bwMode="auto">
          <a:xfrm flipV="1">
            <a:off x="7197725" y="2000250"/>
            <a:ext cx="684213" cy="777875"/>
          </a:xfrm>
          <a:prstGeom prst="line">
            <a:avLst/>
          </a:prstGeom>
          <a:noFill/>
          <a:ln w="12700">
            <a:solidFill>
              <a:schemeClr val="tx1"/>
            </a:solidFill>
            <a:round/>
            <a:headEnd type="oval" w="med" len="med"/>
            <a:tailEnd type="oval" w="med" len="med"/>
          </a:ln>
          <a:effectLst/>
        </p:spPr>
        <p:txBody>
          <a:bodyPr wrap="none" anchor="ctr"/>
          <a:lstStyle/>
          <a:p>
            <a:endParaRPr lang="cs-CZ"/>
          </a:p>
        </p:txBody>
      </p:sp>
      <p:sp>
        <p:nvSpPr>
          <p:cNvPr id="179244" name="Line 44"/>
          <p:cNvSpPr>
            <a:spLocks noChangeShapeType="1"/>
          </p:cNvSpPr>
          <p:nvPr/>
        </p:nvSpPr>
        <p:spPr bwMode="auto">
          <a:xfrm>
            <a:off x="7883525" y="1992313"/>
            <a:ext cx="788988" cy="744537"/>
          </a:xfrm>
          <a:prstGeom prst="line">
            <a:avLst/>
          </a:prstGeom>
          <a:noFill/>
          <a:ln w="12700">
            <a:solidFill>
              <a:schemeClr val="tx1"/>
            </a:solidFill>
            <a:round/>
            <a:headEnd type="oval" w="med" len="med"/>
            <a:tailEnd type="oval" w="med" len="med"/>
          </a:ln>
          <a:effectLst/>
        </p:spPr>
        <p:txBody>
          <a:bodyPr wrap="none" anchor="ctr"/>
          <a:lstStyle/>
          <a:p>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FC8BFEC8-2A7C-47F0-ABB3-137F4C23A3B1}" type="slidenum">
              <a:rPr lang="en-GB"/>
              <a:pPr/>
              <a:t>2</a:t>
            </a:fld>
            <a:endParaRPr lang="en-GB"/>
          </a:p>
        </p:txBody>
      </p:sp>
      <p:sp>
        <p:nvSpPr>
          <p:cNvPr id="280578"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Quality and Competitive Advantage</a:t>
            </a:r>
            <a:endParaRPr lang="en-US" sz="4400">
              <a:solidFill>
                <a:schemeClr val="tx2"/>
              </a:solidFill>
            </a:endParaRPr>
          </a:p>
        </p:txBody>
      </p:sp>
      <p:sp>
        <p:nvSpPr>
          <p:cNvPr id="280579"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Better price</a:t>
            </a:r>
          </a:p>
          <a:p>
            <a:pPr marL="742950" lvl="1" indent="-285750">
              <a:spcBef>
                <a:spcPct val="20000"/>
              </a:spcBef>
              <a:buFontTx/>
              <a:buChar char="–"/>
            </a:pPr>
            <a:r>
              <a:rPr lang="en-US">
                <a:latin typeface="Arial" charset="0"/>
              </a:rPr>
              <a:t>The better customers judge the quality of a product, the more they will pay for it</a:t>
            </a:r>
          </a:p>
          <a:p>
            <a:pPr marL="342900" indent="-342900">
              <a:spcBef>
                <a:spcPct val="20000"/>
              </a:spcBef>
              <a:buFontTx/>
              <a:buChar char="•"/>
            </a:pPr>
            <a:r>
              <a:rPr lang="en-US">
                <a:latin typeface="Arial" charset="0"/>
              </a:rPr>
              <a:t>Lower production cost</a:t>
            </a:r>
          </a:p>
          <a:p>
            <a:pPr marL="742950" lvl="1" indent="-285750">
              <a:spcBef>
                <a:spcPct val="20000"/>
              </a:spcBef>
              <a:buFontTx/>
              <a:buChar char="–"/>
            </a:pPr>
            <a:r>
              <a:rPr lang="en-US">
                <a:latin typeface="Arial" charset="0"/>
              </a:rPr>
              <a:t>It is cheaper to do a job right the first time than do it over</a:t>
            </a:r>
          </a:p>
          <a:p>
            <a:pPr marL="342900" indent="-342900">
              <a:spcBef>
                <a:spcPct val="20000"/>
              </a:spcBef>
              <a:buFontTx/>
              <a:buChar char="•"/>
            </a:pPr>
            <a:r>
              <a:rPr lang="en-US">
                <a:latin typeface="Arial" charset="0"/>
              </a:rPr>
              <a:t>Faster response</a:t>
            </a:r>
          </a:p>
          <a:p>
            <a:pPr marL="742950" lvl="1" indent="-285750">
              <a:spcBef>
                <a:spcPct val="20000"/>
              </a:spcBef>
              <a:buFontTx/>
              <a:buChar char="–"/>
            </a:pPr>
            <a:r>
              <a:rPr lang="en-US">
                <a:latin typeface="Arial" charset="0"/>
              </a:rPr>
              <a:t>A company with quality processes for handling orders, producing products, and delivering them can provide fast response to customer requests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4C757F7F-3557-407F-B321-B2F6C4DA422C}" type="slidenum">
              <a:rPr lang="en-GB"/>
              <a:pPr/>
              <a:t>20</a:t>
            </a:fld>
            <a:endParaRPr lang="en-GB"/>
          </a:p>
        </p:txBody>
      </p:sp>
      <p:sp>
        <p:nvSpPr>
          <p:cNvPr id="180226"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Constructing a Control Chart</a:t>
            </a:r>
            <a:endParaRPr lang="en-US" sz="4400">
              <a:solidFill>
                <a:schemeClr val="tx2"/>
              </a:solidFill>
            </a:endParaRPr>
          </a:p>
        </p:txBody>
      </p:sp>
      <p:sp>
        <p:nvSpPr>
          <p:cNvPr id="180227" name="Rectangle 3"/>
          <p:cNvSpPr>
            <a:spLocks noChangeArrowheads="1"/>
          </p:cNvSpPr>
          <p:nvPr/>
        </p:nvSpPr>
        <p:spPr bwMode="auto">
          <a:xfrm>
            <a:off x="361950" y="1771650"/>
            <a:ext cx="84582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Decide what to measure or count</a:t>
            </a:r>
          </a:p>
          <a:p>
            <a:pPr marL="342900" indent="-342900">
              <a:spcBef>
                <a:spcPct val="20000"/>
              </a:spcBef>
              <a:buFontTx/>
              <a:buChar char="•"/>
            </a:pPr>
            <a:r>
              <a:rPr lang="en-US">
                <a:latin typeface="Arial" charset="0"/>
              </a:rPr>
              <a:t>Collect the sample data</a:t>
            </a:r>
          </a:p>
          <a:p>
            <a:pPr marL="342900" indent="-342900">
              <a:spcBef>
                <a:spcPct val="20000"/>
              </a:spcBef>
              <a:buFontTx/>
              <a:buChar char="•"/>
            </a:pPr>
            <a:r>
              <a:rPr lang="en-US">
                <a:latin typeface="Arial" charset="0"/>
              </a:rPr>
              <a:t>Plot the samples on a control chart</a:t>
            </a:r>
          </a:p>
          <a:p>
            <a:pPr marL="342900" indent="-342900">
              <a:spcBef>
                <a:spcPct val="20000"/>
              </a:spcBef>
              <a:buFontTx/>
              <a:buChar char="•"/>
            </a:pPr>
            <a:r>
              <a:rPr lang="en-US">
                <a:latin typeface="Arial" charset="0"/>
              </a:rPr>
              <a:t>Calculate and plot the control limits on the control chart</a:t>
            </a:r>
          </a:p>
          <a:p>
            <a:pPr marL="342900" indent="-342900">
              <a:spcBef>
                <a:spcPct val="20000"/>
              </a:spcBef>
              <a:buFontTx/>
              <a:buChar char="•"/>
            </a:pPr>
            <a:r>
              <a:rPr lang="en-US">
                <a:latin typeface="Arial" charset="0"/>
              </a:rPr>
              <a:t>Determine if the data is in-control </a:t>
            </a:r>
          </a:p>
          <a:p>
            <a:pPr marL="342900" indent="-342900">
              <a:spcBef>
                <a:spcPct val="20000"/>
              </a:spcBef>
              <a:buFontTx/>
              <a:buChar char="•"/>
            </a:pPr>
            <a:r>
              <a:rPr lang="en-US">
                <a:latin typeface="Arial" charset="0"/>
              </a:rPr>
              <a:t>If non-random variation is present, discard the data (fix the problem) and recalculate the control limits</a:t>
            </a:r>
            <a:endParaRPr lang="en-US"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207BAAA6-2909-43A3-B781-A6A7E7739350}" type="slidenum">
              <a:rPr lang="en-GB"/>
              <a:pPr/>
              <a:t>21</a:t>
            </a:fld>
            <a:endParaRPr lang="en-GB"/>
          </a:p>
        </p:txBody>
      </p:sp>
      <p:sp>
        <p:nvSpPr>
          <p:cNvPr id="214018" name="Rectangle 1026"/>
          <p:cNvSpPr>
            <a:spLocks noGrp="1" noChangeArrowheads="1"/>
          </p:cNvSpPr>
          <p:nvPr>
            <p:ph type="title"/>
          </p:nvPr>
        </p:nvSpPr>
        <p:spPr>
          <a:noFill/>
          <a:ln/>
        </p:spPr>
        <p:txBody>
          <a:bodyPr/>
          <a:lstStyle/>
          <a:p>
            <a:r>
              <a:rPr lang="en-US" sz="2800" b="1">
                <a:latin typeface="Arial" charset="0"/>
              </a:rPr>
              <a:t>Control Charts For Variables</a:t>
            </a:r>
            <a:endParaRPr lang="en-US"/>
          </a:p>
        </p:txBody>
      </p:sp>
      <p:sp>
        <p:nvSpPr>
          <p:cNvPr id="214019" name="Rectangle 1027"/>
          <p:cNvSpPr>
            <a:spLocks noGrp="1" noChangeArrowheads="1"/>
          </p:cNvSpPr>
          <p:nvPr>
            <p:ph type="body" idx="1"/>
          </p:nvPr>
        </p:nvSpPr>
        <p:spPr>
          <a:xfrm>
            <a:off x="590550" y="1909763"/>
            <a:ext cx="8458200" cy="4114800"/>
          </a:xfrm>
          <a:noFill/>
          <a:ln/>
        </p:spPr>
        <p:txBody>
          <a:bodyPr/>
          <a:lstStyle/>
          <a:p>
            <a:r>
              <a:rPr lang="en-US" sz="2400">
                <a:latin typeface="Arial" charset="0"/>
              </a:rPr>
              <a:t>Mean chart (X-Bar Chart)</a:t>
            </a:r>
          </a:p>
          <a:p>
            <a:pPr marL="685800" lvl="1" indent="0"/>
            <a:r>
              <a:rPr lang="en-US" sz="2400">
                <a:latin typeface="Arial" charset="0"/>
              </a:rPr>
              <a:t>Measures central tendency of a sample</a:t>
            </a:r>
          </a:p>
          <a:p>
            <a:pPr marL="685800" lvl="1" indent="0">
              <a:lnSpc>
                <a:spcPct val="20000"/>
              </a:lnSpc>
            </a:pPr>
            <a:endParaRPr lang="en-US" sz="2400">
              <a:latin typeface="Arial" charset="0"/>
            </a:endParaRPr>
          </a:p>
          <a:p>
            <a:r>
              <a:rPr lang="en-US" sz="2400">
                <a:latin typeface="Arial" charset="0"/>
              </a:rPr>
              <a:t>Range chart (R-Chart)</a:t>
            </a:r>
          </a:p>
          <a:p>
            <a:pPr marL="685800" lvl="1" indent="0"/>
            <a:r>
              <a:rPr lang="en-US" sz="2400">
                <a:latin typeface="Arial" charset="0"/>
              </a:rPr>
              <a:t>Measures amount of dispersion in a sample</a:t>
            </a:r>
          </a:p>
          <a:p>
            <a:pPr marL="685800" lvl="1" indent="0">
              <a:lnSpc>
                <a:spcPct val="60000"/>
              </a:lnSpc>
            </a:pPr>
            <a:endParaRPr lang="en-US" sz="2400">
              <a:latin typeface="Arial" charset="0"/>
            </a:endParaRPr>
          </a:p>
          <a:p>
            <a:r>
              <a:rPr lang="en-US" sz="2400">
                <a:latin typeface="Arial" charset="0"/>
              </a:rPr>
              <a:t>Each chart measures the process differently. Both the process average and process variability must be in control for the process to be in control.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1970" name="Rectangle 1026"/>
          <p:cNvSpPr>
            <a:spLocks noGrp="1" noChangeArrowheads="1"/>
          </p:cNvSpPr>
          <p:nvPr>
            <p:ph type="title"/>
          </p:nvPr>
        </p:nvSpPr>
        <p:spPr>
          <a:xfrm>
            <a:off x="304800" y="0"/>
            <a:ext cx="8839200" cy="1295400"/>
          </a:xfrm>
          <a:noFill/>
          <a:ln/>
        </p:spPr>
        <p:txBody>
          <a:bodyPr/>
          <a:lstStyle/>
          <a:p>
            <a:r>
              <a:rPr lang="en-US" sz="2800" b="1">
                <a:latin typeface="Arial" charset="0"/>
              </a:rPr>
              <a:t>Example: Control Charts for Variable Data</a:t>
            </a:r>
            <a:endParaRPr lang="en-US" sz="3600"/>
          </a:p>
        </p:txBody>
      </p:sp>
      <p:sp>
        <p:nvSpPr>
          <p:cNvPr id="211971" name="Rectangle 1027"/>
          <p:cNvSpPr>
            <a:spLocks noGrp="1" noChangeArrowheads="1"/>
          </p:cNvSpPr>
          <p:nvPr>
            <p:ph type="body" idx="1"/>
          </p:nvPr>
        </p:nvSpPr>
        <p:spPr>
          <a:xfrm>
            <a:off x="304800" y="1066800"/>
            <a:ext cx="8458200" cy="5172075"/>
          </a:xfrm>
          <a:noFill/>
          <a:ln/>
        </p:spPr>
        <p:txBody>
          <a:bodyPr/>
          <a:lstStyle/>
          <a:p>
            <a:pPr>
              <a:buFontTx/>
              <a:buNone/>
              <a:tabLst>
                <a:tab pos="1828800" algn="ctr"/>
                <a:tab pos="2743200" algn="ctr"/>
                <a:tab pos="3657600" algn="ctr"/>
                <a:tab pos="4572000" algn="ctr"/>
                <a:tab pos="5486400" algn="ctr"/>
                <a:tab pos="6400800" algn="ctr"/>
                <a:tab pos="7315200" algn="ctr"/>
              </a:tabLst>
            </a:pPr>
            <a:r>
              <a:rPr lang="en-US" sz="2400"/>
              <a:t>                        Slip Ring Diameter (cm)</a:t>
            </a:r>
          </a:p>
          <a:p>
            <a:pPr>
              <a:buFontTx/>
              <a:buNone/>
              <a:tabLst>
                <a:tab pos="1828800" algn="ctr"/>
                <a:tab pos="2743200" algn="ctr"/>
                <a:tab pos="3657600" algn="ctr"/>
                <a:tab pos="4572000" algn="ctr"/>
                <a:tab pos="5486400" algn="ctr"/>
                <a:tab pos="6400800" algn="ctr"/>
                <a:tab pos="7315200" algn="ctr"/>
              </a:tabLst>
            </a:pPr>
            <a:r>
              <a:rPr lang="en-US" sz="2400"/>
              <a:t>Sample 	1	2	3	4	5	    X	   R</a:t>
            </a:r>
          </a:p>
          <a:p>
            <a:pPr>
              <a:buFontTx/>
              <a:buNone/>
              <a:tabLst>
                <a:tab pos="1828800" algn="ctr"/>
                <a:tab pos="2743200" algn="ctr"/>
                <a:tab pos="3657600" algn="ctr"/>
                <a:tab pos="4572000" algn="ctr"/>
                <a:tab pos="5486400" algn="ctr"/>
                <a:tab pos="6400800" algn="ctr"/>
                <a:tab pos="7315200" algn="ctr"/>
              </a:tabLst>
            </a:pPr>
            <a:r>
              <a:rPr lang="en-US" sz="2400"/>
              <a:t>	1	5.02	5.01	4.94	4.99	4.96	    4.98	    0.08</a:t>
            </a:r>
          </a:p>
          <a:p>
            <a:pPr>
              <a:buFontTx/>
              <a:buNone/>
              <a:tabLst>
                <a:tab pos="1828800" algn="ctr"/>
                <a:tab pos="2743200" algn="ctr"/>
                <a:tab pos="3657600" algn="ctr"/>
                <a:tab pos="4572000" algn="ctr"/>
                <a:tab pos="5486400" algn="ctr"/>
                <a:tab pos="6400800" algn="ctr"/>
                <a:tab pos="7315200" algn="ctr"/>
              </a:tabLst>
            </a:pPr>
            <a:r>
              <a:rPr lang="en-US" sz="2400"/>
              <a:t>	2	5.01	5.03	5.07	4.95	4.96	    5.00	    0.12</a:t>
            </a:r>
          </a:p>
          <a:p>
            <a:pPr>
              <a:buFontTx/>
              <a:buNone/>
              <a:tabLst>
                <a:tab pos="1828800" algn="ctr"/>
                <a:tab pos="2743200" algn="ctr"/>
                <a:tab pos="3657600" algn="ctr"/>
                <a:tab pos="4572000" algn="ctr"/>
                <a:tab pos="5486400" algn="ctr"/>
                <a:tab pos="6400800" algn="ctr"/>
                <a:tab pos="7315200" algn="ctr"/>
              </a:tabLst>
            </a:pPr>
            <a:r>
              <a:rPr lang="en-US" sz="2400"/>
              <a:t>	3	4.99	5.00	4.93	4.92	4.99	    4.97	    0.08</a:t>
            </a:r>
          </a:p>
          <a:p>
            <a:pPr>
              <a:buFontTx/>
              <a:buNone/>
              <a:tabLst>
                <a:tab pos="1828800" algn="ctr"/>
                <a:tab pos="2743200" algn="ctr"/>
                <a:tab pos="3657600" algn="ctr"/>
                <a:tab pos="4572000" algn="ctr"/>
                <a:tab pos="5486400" algn="ctr"/>
                <a:tab pos="6400800" algn="ctr"/>
                <a:tab pos="7315200" algn="ctr"/>
              </a:tabLst>
            </a:pPr>
            <a:r>
              <a:rPr lang="en-US" sz="2400"/>
              <a:t>	4	5.03	4.91	5.01	4.98	4.89	    4.96	    0.14</a:t>
            </a:r>
          </a:p>
          <a:p>
            <a:pPr>
              <a:buFontTx/>
              <a:buNone/>
              <a:tabLst>
                <a:tab pos="1828800" algn="ctr"/>
                <a:tab pos="2743200" algn="ctr"/>
                <a:tab pos="3657600" algn="ctr"/>
                <a:tab pos="4572000" algn="ctr"/>
                <a:tab pos="5486400" algn="ctr"/>
                <a:tab pos="6400800" algn="ctr"/>
                <a:tab pos="7315200" algn="ctr"/>
              </a:tabLst>
            </a:pPr>
            <a:r>
              <a:rPr lang="en-US" sz="2400"/>
              <a:t>	5	4.95	4.92	5.03	5.05	5.01	    4.99	    0.13</a:t>
            </a:r>
          </a:p>
          <a:p>
            <a:pPr>
              <a:buFontTx/>
              <a:buNone/>
              <a:tabLst>
                <a:tab pos="1828800" algn="ctr"/>
                <a:tab pos="2743200" algn="ctr"/>
                <a:tab pos="3657600" algn="ctr"/>
                <a:tab pos="4572000" algn="ctr"/>
                <a:tab pos="5486400" algn="ctr"/>
                <a:tab pos="6400800" algn="ctr"/>
                <a:tab pos="7315200" algn="ctr"/>
              </a:tabLst>
            </a:pPr>
            <a:r>
              <a:rPr lang="en-US" sz="2400"/>
              <a:t>	6	4.97	5.06	5.06	4.96	5.03	    5.01	    0.10	</a:t>
            </a:r>
          </a:p>
          <a:p>
            <a:pPr>
              <a:buFontTx/>
              <a:buNone/>
              <a:tabLst>
                <a:tab pos="1828800" algn="ctr"/>
                <a:tab pos="2743200" algn="ctr"/>
                <a:tab pos="3657600" algn="ctr"/>
                <a:tab pos="4572000" algn="ctr"/>
                <a:tab pos="5486400" algn="ctr"/>
                <a:tab pos="6400800" algn="ctr"/>
                <a:tab pos="7315200" algn="ctr"/>
              </a:tabLst>
            </a:pPr>
            <a:r>
              <a:rPr lang="en-US" sz="2400"/>
              <a:t>	7	5.05	5.01	5.10	4.96	4.99	    5.02	    0.14	</a:t>
            </a:r>
          </a:p>
          <a:p>
            <a:pPr>
              <a:buFontTx/>
              <a:buNone/>
              <a:tabLst>
                <a:tab pos="1828800" algn="ctr"/>
                <a:tab pos="2743200" algn="ctr"/>
                <a:tab pos="3657600" algn="ctr"/>
                <a:tab pos="4572000" algn="ctr"/>
                <a:tab pos="5486400" algn="ctr"/>
                <a:tab pos="6400800" algn="ctr"/>
                <a:tab pos="7315200" algn="ctr"/>
              </a:tabLst>
            </a:pPr>
            <a:r>
              <a:rPr lang="en-US" sz="2400"/>
              <a:t>	8	5.09	5.10	5.00	4.99	5.08	    5.05	    0.11</a:t>
            </a:r>
          </a:p>
          <a:p>
            <a:pPr>
              <a:buFontTx/>
              <a:buNone/>
              <a:tabLst>
                <a:tab pos="1828800" algn="ctr"/>
                <a:tab pos="2743200" algn="ctr"/>
                <a:tab pos="3657600" algn="ctr"/>
                <a:tab pos="4572000" algn="ctr"/>
                <a:tab pos="5486400" algn="ctr"/>
                <a:tab pos="6400800" algn="ctr"/>
                <a:tab pos="7315200" algn="ctr"/>
              </a:tabLst>
            </a:pPr>
            <a:r>
              <a:rPr lang="en-US" sz="2400"/>
              <a:t>	9	5.14	5.10	4.99	5.08	5.09	    5.08	    0.15	</a:t>
            </a:r>
          </a:p>
          <a:p>
            <a:pPr>
              <a:buFontTx/>
              <a:buNone/>
              <a:tabLst>
                <a:tab pos="1828800" algn="ctr"/>
                <a:tab pos="2743200" algn="ctr"/>
                <a:tab pos="3657600" algn="ctr"/>
                <a:tab pos="4572000" algn="ctr"/>
                <a:tab pos="5486400" algn="ctr"/>
                <a:tab pos="6400800" algn="ctr"/>
                <a:tab pos="7315200" algn="ctr"/>
              </a:tabLst>
            </a:pPr>
            <a:r>
              <a:rPr lang="en-US" sz="2400"/>
              <a:t>  10	5.01	4.98	5.08	5.07	4.99	    </a:t>
            </a:r>
            <a:r>
              <a:rPr lang="en-US" sz="2400" u="sng"/>
              <a:t>5.03	</a:t>
            </a:r>
            <a:r>
              <a:rPr lang="en-US" sz="2400"/>
              <a:t>    </a:t>
            </a:r>
            <a:r>
              <a:rPr lang="en-US" sz="2400" u="sng"/>
              <a:t>0.10</a:t>
            </a:r>
          </a:p>
          <a:p>
            <a:pPr>
              <a:buFontTx/>
              <a:buNone/>
              <a:tabLst>
                <a:tab pos="1828800" algn="ctr"/>
                <a:tab pos="2743200" algn="ctr"/>
                <a:tab pos="3657600" algn="ctr"/>
                <a:tab pos="4572000" algn="ctr"/>
                <a:tab pos="5486400" algn="ctr"/>
                <a:tab pos="6400800" algn="ctr"/>
                <a:tab pos="7315200" algn="ctr"/>
              </a:tabLst>
            </a:pPr>
            <a:r>
              <a:rPr lang="en-US" sz="2400"/>
              <a:t>							    50.09	   1.15	</a:t>
            </a:r>
          </a:p>
        </p:txBody>
      </p:sp>
      <p:sp>
        <p:nvSpPr>
          <p:cNvPr id="211972" name="Line 1028"/>
          <p:cNvSpPr>
            <a:spLocks noChangeShapeType="1"/>
          </p:cNvSpPr>
          <p:nvPr/>
        </p:nvSpPr>
        <p:spPr bwMode="auto">
          <a:xfrm>
            <a:off x="6859588" y="1447800"/>
            <a:ext cx="150812"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11973" name="Line 1029"/>
          <p:cNvSpPr>
            <a:spLocks noChangeShapeType="1"/>
          </p:cNvSpPr>
          <p:nvPr/>
        </p:nvSpPr>
        <p:spPr bwMode="auto">
          <a:xfrm>
            <a:off x="6400800" y="1144588"/>
            <a:ext cx="0" cy="5484812"/>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11974" name="Line 1030"/>
          <p:cNvSpPr>
            <a:spLocks noChangeShapeType="1"/>
          </p:cNvSpPr>
          <p:nvPr/>
        </p:nvSpPr>
        <p:spPr bwMode="auto">
          <a:xfrm>
            <a:off x="1524000" y="1144588"/>
            <a:ext cx="0" cy="5713412"/>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11975" name="Line 1031"/>
          <p:cNvSpPr>
            <a:spLocks noChangeShapeType="1"/>
          </p:cNvSpPr>
          <p:nvPr/>
        </p:nvSpPr>
        <p:spPr bwMode="auto">
          <a:xfrm>
            <a:off x="1588" y="1905000"/>
            <a:ext cx="8380412" cy="0"/>
          </a:xfrm>
          <a:prstGeom prst="line">
            <a:avLst/>
          </a:prstGeom>
          <a:noFill/>
          <a:ln w="12700">
            <a:solidFill>
              <a:schemeClr val="tx1"/>
            </a:solidFill>
            <a:round/>
            <a:headEnd type="none" w="sm" len="sm"/>
            <a:tailEnd type="none" w="sm" len="sm"/>
          </a:ln>
          <a:effectLst/>
        </p:spPr>
        <p:txBody>
          <a:bodyPr wrap="none" anchor="ctr"/>
          <a:lstStyle/>
          <a:p>
            <a:endParaRPr lang="cs-CZ"/>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1349D453-A1E7-4C51-85B4-F15E2CA5082B}" type="slidenum">
              <a:rPr lang="en-GB"/>
              <a:pPr/>
              <a:t>23</a:t>
            </a:fld>
            <a:endParaRPr lang="en-GB"/>
          </a:p>
        </p:txBody>
      </p:sp>
      <p:sp>
        <p:nvSpPr>
          <p:cNvPr id="216066" name="Rectangle 2050"/>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Normal Distribution Review</a:t>
            </a:r>
            <a:endParaRPr lang="en-US" sz="4400">
              <a:solidFill>
                <a:schemeClr val="tx2"/>
              </a:solidFill>
            </a:endParaRPr>
          </a:p>
        </p:txBody>
      </p:sp>
      <p:sp>
        <p:nvSpPr>
          <p:cNvPr id="216067" name="Rectangle 2051"/>
          <p:cNvSpPr>
            <a:spLocks noChangeArrowheads="1"/>
          </p:cNvSpPr>
          <p:nvPr/>
        </p:nvSpPr>
        <p:spPr bwMode="auto">
          <a:xfrm>
            <a:off x="590550" y="1909763"/>
            <a:ext cx="8029575"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If the diameters are normally distributed with a mean of 5.01 cm and a standard deviation of 0.05 cm, find the probability that the sample means are smaller than 4.98 cm or bigger than 5.02 cm.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BADCED60-7BDB-4C9C-9C3F-D5B6A7381538}" type="slidenum">
              <a:rPr lang="en-GB"/>
              <a:pPr/>
              <a:t>24</a:t>
            </a:fld>
            <a:endParaRPr lang="en-GB"/>
          </a:p>
        </p:txBody>
      </p:sp>
      <p:sp>
        <p:nvSpPr>
          <p:cNvPr id="217091" name="Rectangle 3"/>
          <p:cNvSpPr>
            <a:spLocks noChangeArrowheads="1"/>
          </p:cNvSpPr>
          <p:nvPr/>
        </p:nvSpPr>
        <p:spPr bwMode="auto">
          <a:xfrm>
            <a:off x="590550" y="1909763"/>
            <a:ext cx="8029575"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If the diameters are normally distributed with a mean of 5.01 cm and a standard deviation of 0.05 cm, find a lower value and an upper value of the sample means such that 97% sample means are between the lower and upper values.</a:t>
            </a:r>
          </a:p>
        </p:txBody>
      </p:sp>
      <p:sp>
        <p:nvSpPr>
          <p:cNvPr id="217092" name="Rectangle 4"/>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Normal Distribution Review</a:t>
            </a:r>
            <a:endParaRPr lang="en-US" sz="4400">
              <a:solidFill>
                <a:schemeClr val="tx2"/>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3"/>
          <p:cNvSpPr>
            <a:spLocks noGrp="1"/>
          </p:cNvSpPr>
          <p:nvPr>
            <p:ph type="sldNum" sz="quarter" idx="12"/>
          </p:nvPr>
        </p:nvSpPr>
        <p:spPr/>
        <p:txBody>
          <a:bodyPr/>
          <a:lstStyle/>
          <a:p>
            <a:fld id="{B351B6CD-7482-4E84-9EDA-B59F3E2AE4B1}" type="slidenum">
              <a:rPr lang="en-GB"/>
              <a:pPr/>
              <a:t>25</a:t>
            </a:fld>
            <a:endParaRPr lang="en-GB"/>
          </a:p>
        </p:txBody>
      </p:sp>
      <p:sp>
        <p:nvSpPr>
          <p:cNvPr id="218115" name="Rectangle 3"/>
          <p:cNvSpPr>
            <a:spLocks noChangeArrowheads="1"/>
          </p:cNvSpPr>
          <p:nvPr/>
        </p:nvSpPr>
        <p:spPr bwMode="auto">
          <a:xfrm>
            <a:off x="590550" y="1909763"/>
            <a:ext cx="8029575"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Define the 3-sigma limits for sample means as follows:</a:t>
            </a:r>
          </a:p>
          <a:p>
            <a:pPr marL="342900" indent="-342900">
              <a:spcBef>
                <a:spcPct val="20000"/>
              </a:spcBef>
              <a:buFontTx/>
              <a:buChar char="•"/>
            </a:pPr>
            <a:endParaRPr lang="en-US">
              <a:latin typeface="Arial" charset="0"/>
            </a:endParaRPr>
          </a:p>
          <a:p>
            <a:pPr marL="342900" indent="-342900">
              <a:spcBef>
                <a:spcPct val="20000"/>
              </a:spcBef>
              <a:buFontTx/>
              <a:buChar char="•"/>
            </a:pPr>
            <a:endParaRPr lang="en-US">
              <a:latin typeface="Arial" charset="0"/>
            </a:endParaRPr>
          </a:p>
          <a:p>
            <a:pPr marL="342900" indent="-342900">
              <a:spcBef>
                <a:spcPct val="20000"/>
              </a:spcBef>
              <a:buFontTx/>
              <a:buChar char="•"/>
            </a:pPr>
            <a:endParaRPr lang="en-US">
              <a:latin typeface="Arial" charset="0"/>
            </a:endParaRPr>
          </a:p>
          <a:p>
            <a:pPr marL="342900" indent="-342900">
              <a:spcBef>
                <a:spcPct val="20000"/>
              </a:spcBef>
              <a:buFontTx/>
              <a:buChar char="•"/>
            </a:pPr>
            <a:endParaRPr lang="en-US">
              <a:latin typeface="Arial" charset="0"/>
            </a:endParaRPr>
          </a:p>
          <a:p>
            <a:pPr marL="342900" indent="-342900">
              <a:spcBef>
                <a:spcPct val="20000"/>
              </a:spcBef>
              <a:buFontTx/>
              <a:buChar char="•"/>
            </a:pPr>
            <a:r>
              <a:rPr lang="en-US">
                <a:latin typeface="Arial" charset="0"/>
              </a:rPr>
              <a:t>What is the probability that the sample means will lie outside 3-sigma limits?</a:t>
            </a:r>
          </a:p>
        </p:txBody>
      </p:sp>
      <p:sp>
        <p:nvSpPr>
          <p:cNvPr id="218118" name="Rectangle 6"/>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Normal Distribution Review</a:t>
            </a:r>
            <a:endParaRPr lang="en-US" sz="4400">
              <a:solidFill>
                <a:schemeClr val="tx2"/>
              </a:solidFill>
            </a:endParaRPr>
          </a:p>
        </p:txBody>
      </p:sp>
      <p:graphicFrame>
        <p:nvGraphicFramePr>
          <p:cNvPr id="304128" name="Object 0"/>
          <p:cNvGraphicFramePr>
            <a:graphicFrameLocks noChangeAspect="1"/>
          </p:cNvGraphicFramePr>
          <p:nvPr/>
        </p:nvGraphicFramePr>
        <p:xfrm>
          <a:off x="1385888" y="2393950"/>
          <a:ext cx="5700712" cy="1652588"/>
        </p:xfrm>
        <a:graphic>
          <a:graphicData uri="http://schemas.openxmlformats.org/presentationml/2006/ole">
            <p:oleObj spid="_x0000_s304128" name="Equation" r:id="rId3" imgW="2971800" imgH="863280" progId="Equation.3">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3"/>
          <p:cNvSpPr>
            <a:spLocks noGrp="1"/>
          </p:cNvSpPr>
          <p:nvPr>
            <p:ph type="sldNum" sz="quarter" idx="12"/>
          </p:nvPr>
        </p:nvSpPr>
        <p:spPr/>
        <p:txBody>
          <a:bodyPr/>
          <a:lstStyle/>
          <a:p>
            <a:fld id="{31671214-4078-4E2C-9658-9D7646D84AC9}" type="slidenum">
              <a:rPr lang="en-GB"/>
              <a:pPr/>
              <a:t>26</a:t>
            </a:fld>
            <a:endParaRPr lang="en-GB"/>
          </a:p>
        </p:txBody>
      </p:sp>
      <p:sp>
        <p:nvSpPr>
          <p:cNvPr id="302082"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Normal Distribution Review</a:t>
            </a:r>
            <a:endParaRPr lang="en-US" sz="4400">
              <a:solidFill>
                <a:schemeClr val="tx2"/>
              </a:solidFill>
            </a:endParaRPr>
          </a:p>
        </p:txBody>
      </p:sp>
      <p:sp>
        <p:nvSpPr>
          <p:cNvPr id="302083" name="Rectangle 3"/>
          <p:cNvSpPr>
            <a:spLocks noChangeArrowheads="1"/>
          </p:cNvSpPr>
          <p:nvPr/>
        </p:nvSpPr>
        <p:spPr bwMode="auto">
          <a:xfrm>
            <a:off x="590550" y="1909763"/>
            <a:ext cx="8029575"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Note that the 3-sigma limits for sample means are different from natural tolerances which are at  </a:t>
            </a:r>
          </a:p>
        </p:txBody>
      </p:sp>
      <p:graphicFrame>
        <p:nvGraphicFramePr>
          <p:cNvPr id="302084" name="Object 4"/>
          <p:cNvGraphicFramePr>
            <a:graphicFrameLocks noChangeAspect="1"/>
          </p:cNvGraphicFramePr>
          <p:nvPr/>
        </p:nvGraphicFramePr>
        <p:xfrm>
          <a:off x="7196138" y="2305050"/>
          <a:ext cx="1017587" cy="436563"/>
        </p:xfrm>
        <a:graphic>
          <a:graphicData uri="http://schemas.openxmlformats.org/presentationml/2006/ole">
            <p:oleObj spid="_x0000_s302084" name="Equation" r:id="rId3" imgW="469800" imgH="203040" progId="Equation.3">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číslo snímku 5"/>
          <p:cNvSpPr>
            <a:spLocks noGrp="1"/>
          </p:cNvSpPr>
          <p:nvPr>
            <p:ph type="sldNum" sz="quarter" idx="12"/>
          </p:nvPr>
        </p:nvSpPr>
        <p:spPr/>
        <p:txBody>
          <a:bodyPr/>
          <a:lstStyle/>
          <a:p>
            <a:fld id="{B82D4D59-E842-4113-861B-5E5849E87178}" type="slidenum">
              <a:rPr lang="en-GB"/>
              <a:pPr/>
              <a:t>27</a:t>
            </a:fld>
            <a:endParaRPr lang="en-GB"/>
          </a:p>
        </p:txBody>
      </p:sp>
      <p:sp>
        <p:nvSpPr>
          <p:cNvPr id="209922" name="Rectangle 2"/>
          <p:cNvSpPr>
            <a:spLocks noGrp="1" noChangeArrowheads="1"/>
          </p:cNvSpPr>
          <p:nvPr>
            <p:ph type="title"/>
          </p:nvPr>
        </p:nvSpPr>
        <p:spPr>
          <a:xfrm>
            <a:off x="666750" y="303213"/>
            <a:ext cx="7772400" cy="1143000"/>
          </a:xfrm>
          <a:noFill/>
          <a:ln/>
        </p:spPr>
        <p:txBody>
          <a:bodyPr/>
          <a:lstStyle/>
          <a:p>
            <a:r>
              <a:rPr lang="en-US" sz="2800" b="1">
                <a:latin typeface="Arial" charset="0"/>
              </a:rPr>
              <a:t>Constructing a Range Chart</a:t>
            </a:r>
            <a:endParaRPr lang="en-US"/>
          </a:p>
        </p:txBody>
      </p:sp>
      <p:graphicFrame>
        <p:nvGraphicFramePr>
          <p:cNvPr id="305152" name="Object 0"/>
          <p:cNvGraphicFramePr>
            <a:graphicFrameLocks noChangeAspect="1"/>
          </p:cNvGraphicFramePr>
          <p:nvPr/>
        </p:nvGraphicFramePr>
        <p:xfrm>
          <a:off x="819150" y="1663700"/>
          <a:ext cx="4432300" cy="974725"/>
        </p:xfrm>
        <a:graphic>
          <a:graphicData uri="http://schemas.openxmlformats.org/presentationml/2006/ole">
            <p:oleObj spid="_x0000_s305152" name="Equation" r:id="rId4" imgW="2311200" imgH="507960" progId="Equation.3">
              <p:embed/>
            </p:oleObj>
          </a:graphicData>
        </a:graphic>
      </p:graphicFrame>
      <p:graphicFrame>
        <p:nvGraphicFramePr>
          <p:cNvPr id="305153" name="Object 1"/>
          <p:cNvGraphicFramePr>
            <a:graphicFrameLocks noChangeAspect="1"/>
          </p:cNvGraphicFramePr>
          <p:nvPr/>
        </p:nvGraphicFramePr>
        <p:xfrm>
          <a:off x="642938" y="3332163"/>
          <a:ext cx="7061200" cy="1825625"/>
        </p:xfrm>
        <a:graphic>
          <a:graphicData uri="http://schemas.openxmlformats.org/presentationml/2006/ole">
            <p:oleObj spid="_x0000_s305153" name="Equation" r:id="rId5" imgW="3733560" imgH="965160" progId="Equation.3">
              <p:embed/>
            </p:oleObj>
          </a:graphicData>
        </a:graphic>
      </p:graphicFrame>
      <p:sp>
        <p:nvSpPr>
          <p:cNvPr id="209926" name="Text Box 6"/>
          <p:cNvSpPr txBox="1">
            <a:spLocks noChangeArrowheads="1"/>
          </p:cNvSpPr>
          <p:nvPr/>
        </p:nvSpPr>
        <p:spPr bwMode="auto">
          <a:xfrm>
            <a:off x="500063" y="5516563"/>
            <a:ext cx="8405812" cy="822325"/>
          </a:xfrm>
          <a:prstGeom prst="rect">
            <a:avLst/>
          </a:prstGeom>
          <a:noFill/>
          <a:ln w="12700">
            <a:noFill/>
            <a:miter lim="800000"/>
            <a:headEnd type="none" w="sm" len="sm"/>
            <a:tailEnd type="none" w="sm" len="sm"/>
          </a:ln>
          <a:effectLst/>
        </p:spPr>
        <p:txBody>
          <a:bodyPr wrap="none">
            <a:spAutoFit/>
          </a:bodyPr>
          <a:lstStyle/>
          <a:p>
            <a:r>
              <a:rPr lang="en-US">
                <a:latin typeface="Arial" charset="0"/>
              </a:rPr>
              <a:t>Note: The control limits are only preliminary with 10 samples.</a:t>
            </a:r>
          </a:p>
          <a:p>
            <a:r>
              <a:rPr lang="en-US">
                <a:latin typeface="Arial" charset="0"/>
              </a:rPr>
              <a:t>It is desirable to have at least 25 samples.</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fld id="{9750C61B-43DB-497F-9C77-FAB6C56189FF}" type="slidenum">
              <a:rPr lang="en-GB"/>
              <a:pPr/>
              <a:t>28</a:t>
            </a:fld>
            <a:endParaRPr lang="en-GB"/>
          </a:p>
        </p:txBody>
      </p:sp>
      <p:sp>
        <p:nvSpPr>
          <p:cNvPr id="207874" name="Rectangle 2"/>
          <p:cNvSpPr>
            <a:spLocks noGrp="1" noChangeArrowheads="1"/>
          </p:cNvSpPr>
          <p:nvPr>
            <p:ph type="title"/>
          </p:nvPr>
        </p:nvSpPr>
        <p:spPr>
          <a:xfrm>
            <a:off x="304800" y="336550"/>
            <a:ext cx="8458200" cy="855663"/>
          </a:xfrm>
          <a:noFill/>
          <a:ln/>
        </p:spPr>
        <p:txBody>
          <a:bodyPr/>
          <a:lstStyle/>
          <a:p>
            <a:r>
              <a:rPr lang="en-US" sz="2800" b="1">
                <a:latin typeface="Arial" charset="0"/>
              </a:rPr>
              <a:t>Constructing A Mean Chart</a:t>
            </a:r>
            <a:endParaRPr lang="en-US"/>
          </a:p>
        </p:txBody>
      </p:sp>
      <p:graphicFrame>
        <p:nvGraphicFramePr>
          <p:cNvPr id="306176" name="Object 0"/>
          <p:cNvGraphicFramePr>
            <a:graphicFrameLocks noChangeAspect="1"/>
          </p:cNvGraphicFramePr>
          <p:nvPr/>
        </p:nvGraphicFramePr>
        <p:xfrm>
          <a:off x="944563" y="1668463"/>
          <a:ext cx="6157912" cy="1246187"/>
        </p:xfrm>
        <a:graphic>
          <a:graphicData uri="http://schemas.openxmlformats.org/presentationml/2006/ole">
            <p:oleObj spid="_x0000_s306176" name="Equation" r:id="rId4" imgW="3009600" imgH="609480" progId="Equation.3">
              <p:embed/>
            </p:oleObj>
          </a:graphicData>
        </a:graphic>
      </p:graphicFrame>
      <p:graphicFrame>
        <p:nvGraphicFramePr>
          <p:cNvPr id="306177" name="Object 1"/>
          <p:cNvGraphicFramePr>
            <a:graphicFrameLocks noChangeAspect="1"/>
          </p:cNvGraphicFramePr>
          <p:nvPr/>
        </p:nvGraphicFramePr>
        <p:xfrm>
          <a:off x="636588" y="3316288"/>
          <a:ext cx="7165975" cy="2540000"/>
        </p:xfrm>
        <a:graphic>
          <a:graphicData uri="http://schemas.openxmlformats.org/presentationml/2006/ole">
            <p:oleObj spid="_x0000_s306177" name="Equation" r:id="rId5" imgW="3543120" imgH="1257120" progId="Equation.3">
              <p:embed/>
            </p:oleObj>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3"/>
          <p:cNvSpPr>
            <a:spLocks noGrp="1"/>
          </p:cNvSpPr>
          <p:nvPr>
            <p:ph type="sldNum" sz="quarter" idx="12"/>
          </p:nvPr>
        </p:nvSpPr>
        <p:spPr/>
        <p:txBody>
          <a:bodyPr/>
          <a:lstStyle/>
          <a:p>
            <a:fld id="{080313DB-47FB-4AE9-BAB3-0097C0BCC825}" type="slidenum">
              <a:rPr lang="en-GB"/>
              <a:pPr/>
              <a:t>29</a:t>
            </a:fld>
            <a:endParaRPr lang="en-GB"/>
          </a:p>
        </p:txBody>
      </p:sp>
      <p:sp>
        <p:nvSpPr>
          <p:cNvPr id="206850"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3-Sigma Control Chart Factors</a:t>
            </a:r>
            <a:endParaRPr lang="en-US" sz="4400">
              <a:solidFill>
                <a:schemeClr val="tx2"/>
              </a:solidFill>
            </a:endParaRPr>
          </a:p>
        </p:txBody>
      </p:sp>
      <p:sp>
        <p:nvSpPr>
          <p:cNvPr id="206851"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tabLst>
                <a:tab pos="914400" algn="ctr"/>
                <a:tab pos="3200400" algn="ctr"/>
                <a:tab pos="5029200" algn="ctr"/>
                <a:tab pos="5943600" algn="ctr"/>
                <a:tab pos="6858000" algn="ctr"/>
              </a:tabLst>
            </a:pPr>
            <a:r>
              <a:rPr lang="en-US">
                <a:solidFill>
                  <a:schemeClr val="tx2"/>
                </a:solidFill>
                <a:latin typeface="Arial" charset="0"/>
              </a:rPr>
              <a:t>Sample size	         X-chart       		R-chart</a:t>
            </a:r>
            <a:endParaRPr lang="en-US">
              <a:latin typeface="Arial" charset="0"/>
            </a:endParaRPr>
          </a:p>
          <a:p>
            <a:pPr marL="342900" indent="-342900">
              <a:spcBef>
                <a:spcPct val="20000"/>
              </a:spcBef>
              <a:tabLst>
                <a:tab pos="914400" algn="ctr"/>
                <a:tab pos="3200400" algn="ctr"/>
                <a:tab pos="5029200" algn="ctr"/>
                <a:tab pos="5943600" algn="ctr"/>
                <a:tab pos="6858000" algn="ctr"/>
              </a:tabLst>
            </a:pPr>
            <a:r>
              <a:rPr lang="en-US">
                <a:latin typeface="Arial" charset="0"/>
              </a:rPr>
              <a:t>		</a:t>
            </a:r>
            <a:r>
              <a:rPr lang="en-US" b="1">
                <a:solidFill>
                  <a:schemeClr val="tx2"/>
                </a:solidFill>
                <a:latin typeface="Arial" charset="0"/>
              </a:rPr>
              <a:t>n</a:t>
            </a:r>
            <a:r>
              <a:rPr lang="en-US">
                <a:solidFill>
                  <a:schemeClr val="tx2"/>
                </a:solidFill>
                <a:latin typeface="Arial" charset="0"/>
              </a:rPr>
              <a:t>	</a:t>
            </a:r>
            <a:r>
              <a:rPr lang="en-US" b="1" i="1">
                <a:solidFill>
                  <a:schemeClr val="tx2"/>
                </a:solidFill>
                <a:latin typeface="Arial" charset="0"/>
              </a:rPr>
              <a:t>A</a:t>
            </a:r>
            <a:r>
              <a:rPr lang="en-US" b="1" baseline="-25000">
                <a:solidFill>
                  <a:schemeClr val="tx2"/>
                </a:solidFill>
                <a:latin typeface="Arial" charset="0"/>
              </a:rPr>
              <a:t>2</a:t>
            </a:r>
            <a:r>
              <a:rPr lang="en-US">
                <a:solidFill>
                  <a:schemeClr val="tx2"/>
                </a:solidFill>
                <a:latin typeface="Arial" charset="0"/>
              </a:rPr>
              <a:t>	</a:t>
            </a:r>
            <a:r>
              <a:rPr lang="en-US" b="1" i="1">
                <a:solidFill>
                  <a:schemeClr val="tx2"/>
                </a:solidFill>
                <a:latin typeface="Arial" charset="0"/>
              </a:rPr>
              <a:t>D</a:t>
            </a:r>
            <a:r>
              <a:rPr lang="en-US" b="1" baseline="-25000">
                <a:solidFill>
                  <a:schemeClr val="tx2"/>
                </a:solidFill>
                <a:latin typeface="Arial" charset="0"/>
              </a:rPr>
              <a:t>3</a:t>
            </a:r>
            <a:r>
              <a:rPr lang="en-US">
                <a:solidFill>
                  <a:schemeClr val="tx2"/>
                </a:solidFill>
                <a:latin typeface="Arial" charset="0"/>
              </a:rPr>
              <a:t>		</a:t>
            </a:r>
            <a:r>
              <a:rPr lang="en-US" b="1" i="1">
                <a:solidFill>
                  <a:schemeClr val="tx2"/>
                </a:solidFill>
                <a:latin typeface="Arial" charset="0"/>
              </a:rPr>
              <a:t>D</a:t>
            </a:r>
            <a:r>
              <a:rPr lang="en-US" b="1" baseline="-25000">
                <a:solidFill>
                  <a:schemeClr val="tx2"/>
                </a:solidFill>
                <a:latin typeface="Arial" charset="0"/>
              </a:rPr>
              <a:t>4</a:t>
            </a:r>
            <a:endParaRPr lang="en-US">
              <a:solidFill>
                <a:schemeClr val="tx2"/>
              </a:solidFill>
              <a:latin typeface="Arial" charset="0"/>
            </a:endParaRPr>
          </a:p>
          <a:p>
            <a:pPr marL="342900" indent="-342900">
              <a:spcBef>
                <a:spcPct val="20000"/>
              </a:spcBef>
              <a:tabLst>
                <a:tab pos="914400" algn="ctr"/>
                <a:tab pos="3200400" algn="ctr"/>
                <a:tab pos="5029200" algn="ctr"/>
                <a:tab pos="5943600" algn="ctr"/>
                <a:tab pos="6858000" algn="ctr"/>
              </a:tabLst>
            </a:pPr>
            <a:r>
              <a:rPr lang="en-US">
                <a:latin typeface="Arial" charset="0"/>
              </a:rPr>
              <a:t>		2	1.88	0		3.27</a:t>
            </a:r>
          </a:p>
          <a:p>
            <a:pPr marL="342900" indent="-342900">
              <a:spcBef>
                <a:spcPct val="20000"/>
              </a:spcBef>
              <a:tabLst>
                <a:tab pos="914400" algn="ctr"/>
                <a:tab pos="3200400" algn="ctr"/>
                <a:tab pos="5029200" algn="ctr"/>
                <a:tab pos="5943600" algn="ctr"/>
                <a:tab pos="6858000" algn="ctr"/>
              </a:tabLst>
            </a:pPr>
            <a:r>
              <a:rPr lang="en-US">
                <a:latin typeface="Arial" charset="0"/>
              </a:rPr>
              <a:t>		3	1.02	0		2.57</a:t>
            </a:r>
          </a:p>
          <a:p>
            <a:pPr marL="342900" indent="-342900">
              <a:spcBef>
                <a:spcPct val="20000"/>
              </a:spcBef>
              <a:tabLst>
                <a:tab pos="914400" algn="ctr"/>
                <a:tab pos="3200400" algn="ctr"/>
                <a:tab pos="5029200" algn="ctr"/>
                <a:tab pos="5943600" algn="ctr"/>
                <a:tab pos="6858000" algn="ctr"/>
              </a:tabLst>
            </a:pPr>
            <a:r>
              <a:rPr lang="en-US">
                <a:latin typeface="Arial" charset="0"/>
              </a:rPr>
              <a:t>		4	0.73	0		2.28</a:t>
            </a:r>
          </a:p>
          <a:p>
            <a:pPr marL="342900" indent="-342900">
              <a:spcBef>
                <a:spcPct val="20000"/>
              </a:spcBef>
              <a:tabLst>
                <a:tab pos="914400" algn="ctr"/>
                <a:tab pos="3200400" algn="ctr"/>
                <a:tab pos="5029200" algn="ctr"/>
                <a:tab pos="5943600" algn="ctr"/>
                <a:tab pos="6858000" algn="ctr"/>
              </a:tabLst>
            </a:pPr>
            <a:r>
              <a:rPr lang="en-US">
                <a:latin typeface="Arial" charset="0"/>
              </a:rPr>
              <a:t>		5	0.58	0		2.11</a:t>
            </a:r>
          </a:p>
          <a:p>
            <a:pPr marL="342900" indent="-342900">
              <a:spcBef>
                <a:spcPct val="20000"/>
              </a:spcBef>
              <a:tabLst>
                <a:tab pos="914400" algn="ctr"/>
                <a:tab pos="3200400" algn="ctr"/>
                <a:tab pos="5029200" algn="ctr"/>
                <a:tab pos="5943600" algn="ctr"/>
                <a:tab pos="6858000" algn="ctr"/>
              </a:tabLst>
            </a:pPr>
            <a:r>
              <a:rPr lang="en-US">
                <a:latin typeface="Arial" charset="0"/>
              </a:rPr>
              <a:t>		6	0.48	0		2.00</a:t>
            </a:r>
          </a:p>
          <a:p>
            <a:pPr marL="342900" indent="-342900">
              <a:spcBef>
                <a:spcPct val="20000"/>
              </a:spcBef>
              <a:tabLst>
                <a:tab pos="914400" algn="ctr"/>
                <a:tab pos="3200400" algn="ctr"/>
                <a:tab pos="5029200" algn="ctr"/>
                <a:tab pos="5943600" algn="ctr"/>
                <a:tab pos="6858000" algn="ctr"/>
              </a:tabLst>
            </a:pPr>
            <a:r>
              <a:rPr lang="en-US">
                <a:latin typeface="Arial" charset="0"/>
              </a:rPr>
              <a:t>		7	0.42	0.08		1.92</a:t>
            </a:r>
          </a:p>
          <a:p>
            <a:pPr marL="342900" indent="-342900">
              <a:spcBef>
                <a:spcPct val="20000"/>
              </a:spcBef>
              <a:tabLst>
                <a:tab pos="914400" algn="ctr"/>
                <a:tab pos="3200400" algn="ctr"/>
                <a:tab pos="5029200" algn="ctr"/>
                <a:tab pos="5943600" algn="ctr"/>
                <a:tab pos="6858000" algn="ctr"/>
              </a:tabLst>
            </a:pPr>
            <a:r>
              <a:rPr lang="en-US">
                <a:latin typeface="Arial" charset="0"/>
              </a:rPr>
              <a:t>		8	0.37	0.14		1.86</a:t>
            </a:r>
            <a:endParaRPr lang="en-US"/>
          </a:p>
        </p:txBody>
      </p:sp>
      <p:sp>
        <p:nvSpPr>
          <p:cNvPr id="206852" name="Line 4"/>
          <p:cNvSpPr>
            <a:spLocks noChangeShapeType="1"/>
          </p:cNvSpPr>
          <p:nvPr/>
        </p:nvSpPr>
        <p:spPr bwMode="auto">
          <a:xfrm>
            <a:off x="3575050" y="1987550"/>
            <a:ext cx="165100" cy="0"/>
          </a:xfrm>
          <a:prstGeom prst="line">
            <a:avLst/>
          </a:prstGeom>
          <a:noFill/>
          <a:ln w="12700">
            <a:solidFill>
              <a:schemeClr val="tx1"/>
            </a:solidFill>
            <a:round/>
            <a:headEnd type="none" w="sm" len="sm"/>
            <a:tailEnd type="none" w="sm" len="sm"/>
          </a:ln>
          <a:effectLst/>
        </p:spPr>
        <p:txBody>
          <a:bodyPr wrap="none" anchor="ctr"/>
          <a:lstStyle/>
          <a:p>
            <a:endParaRPr lang="cs-C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CD062F40-269B-4E7A-BC51-833925276F43}" type="slidenum">
              <a:rPr lang="en-GB"/>
              <a:pPr/>
              <a:t>3</a:t>
            </a:fld>
            <a:endParaRPr lang="en-GB"/>
          </a:p>
        </p:txBody>
      </p:sp>
      <p:sp>
        <p:nvSpPr>
          <p:cNvPr id="281602"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r>
              <a:rPr lang="en-US" sz="2800" b="1">
                <a:solidFill>
                  <a:schemeClr val="tx2"/>
                </a:solidFill>
                <a:latin typeface="Arial" charset="0"/>
              </a:rPr>
              <a:t>Quality and Competitive Advantage</a:t>
            </a:r>
            <a:endParaRPr lang="en-US" sz="4400">
              <a:solidFill>
                <a:schemeClr val="tx2"/>
              </a:solidFill>
            </a:endParaRPr>
          </a:p>
        </p:txBody>
      </p:sp>
      <p:sp>
        <p:nvSpPr>
          <p:cNvPr id="281603"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Reduced Inventory</a:t>
            </a:r>
          </a:p>
          <a:p>
            <a:pPr marL="742950" lvl="1" indent="-285750">
              <a:spcBef>
                <a:spcPct val="20000"/>
              </a:spcBef>
              <a:buFontTx/>
              <a:buChar char="–"/>
            </a:pPr>
            <a:r>
              <a:rPr lang="en-US">
                <a:latin typeface="Arial" charset="0"/>
              </a:rPr>
              <a:t>When the production line runs smoothly with predictable results, inventory levels can be reduced</a:t>
            </a:r>
          </a:p>
          <a:p>
            <a:pPr marL="342900" indent="-342900">
              <a:spcBef>
                <a:spcPct val="20000"/>
              </a:spcBef>
              <a:buFontTx/>
              <a:buChar char="•"/>
            </a:pPr>
            <a:r>
              <a:rPr lang="en-US">
                <a:latin typeface="Arial" charset="0"/>
              </a:rPr>
              <a:t>Improved competitive position in the marketplace</a:t>
            </a:r>
          </a:p>
          <a:p>
            <a:pPr marL="742950" lvl="1" indent="-285750">
              <a:spcBef>
                <a:spcPct val="20000"/>
              </a:spcBef>
              <a:buFontTx/>
              <a:buChar char="–"/>
            </a:pPr>
            <a:r>
              <a:rPr lang="en-US" i="1">
                <a:latin typeface="Arial" charset="0"/>
              </a:rPr>
              <a:t>A customer who is satisfied with quality will tell 8 people about it; a dissatisfied customer will tell 22</a:t>
            </a:r>
            <a:r>
              <a:rPr lang="en-US">
                <a:latin typeface="Arial" charset="0"/>
              </a:rPr>
              <a:t> (A.V. Feigenbaum, Quality Progress, February 1986, p. 27)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číslo snímku 5"/>
          <p:cNvSpPr>
            <a:spLocks noGrp="1"/>
          </p:cNvSpPr>
          <p:nvPr>
            <p:ph type="sldNum" sz="quarter" idx="12"/>
          </p:nvPr>
        </p:nvSpPr>
        <p:spPr/>
        <p:txBody>
          <a:bodyPr/>
          <a:lstStyle/>
          <a:p>
            <a:fld id="{2540B379-052C-40D8-89B9-96DA53206371}" type="slidenum">
              <a:rPr lang="en-GB"/>
              <a:pPr/>
              <a:t>30</a:t>
            </a:fld>
            <a:endParaRPr lang="en-GB"/>
          </a:p>
        </p:txBody>
      </p:sp>
      <p:sp>
        <p:nvSpPr>
          <p:cNvPr id="219138" name="Rectangle 2"/>
          <p:cNvSpPr>
            <a:spLocks noChangeArrowheads="1"/>
          </p:cNvSpPr>
          <p:nvPr/>
        </p:nvSpPr>
        <p:spPr bwMode="auto">
          <a:xfrm>
            <a:off x="766763" y="557213"/>
            <a:ext cx="4759325" cy="771525"/>
          </a:xfrm>
          <a:prstGeom prst="rect">
            <a:avLst/>
          </a:prstGeom>
          <a:noFill/>
          <a:ln w="12700">
            <a:noFill/>
            <a:miter lim="800000"/>
            <a:headEnd/>
            <a:tailEnd/>
          </a:ln>
          <a:effectLst/>
        </p:spPr>
        <p:txBody>
          <a:bodyPr wrap="none" lIns="90488" tIns="44450" rIns="90488" bIns="44450">
            <a:spAutoFit/>
          </a:bodyPr>
          <a:lstStyle/>
          <a:p>
            <a:r>
              <a:rPr lang="en-US" sz="4400" b="1" i="1">
                <a:effectLst>
                  <a:outerShdw blurRad="38100" dist="38100" dir="2700000" algn="tl">
                    <a:srgbClr val="C0C0C0"/>
                  </a:outerShdw>
                </a:effectLst>
                <a:latin typeface="Arial" charset="0"/>
              </a:rPr>
              <a:t>Common Causes</a:t>
            </a:r>
          </a:p>
        </p:txBody>
      </p:sp>
      <p:grpSp>
        <p:nvGrpSpPr>
          <p:cNvPr id="219139" name="Group 3"/>
          <p:cNvGrpSpPr>
            <a:grpSpLocks/>
          </p:cNvGrpSpPr>
          <p:nvPr/>
        </p:nvGrpSpPr>
        <p:grpSpPr bwMode="auto">
          <a:xfrm>
            <a:off x="2041525" y="3073400"/>
            <a:ext cx="5041900" cy="2643188"/>
            <a:chOff x="1286" y="1936"/>
            <a:chExt cx="3176" cy="1665"/>
          </a:xfrm>
        </p:grpSpPr>
        <p:sp>
          <p:nvSpPr>
            <p:cNvPr id="219140" name="Freeform 4"/>
            <p:cNvSpPr>
              <a:spLocks/>
            </p:cNvSpPr>
            <p:nvPr/>
          </p:nvSpPr>
          <p:spPr bwMode="auto">
            <a:xfrm>
              <a:off x="1286" y="1936"/>
              <a:ext cx="3169" cy="1641"/>
            </a:xfrm>
            <a:custGeom>
              <a:avLst/>
              <a:gdLst/>
              <a:ahLst/>
              <a:cxnLst>
                <a:cxn ang="0">
                  <a:pos x="0" y="1640"/>
                </a:cxn>
                <a:cxn ang="0">
                  <a:pos x="159" y="1581"/>
                </a:cxn>
                <a:cxn ang="0">
                  <a:pos x="317" y="1460"/>
                </a:cxn>
                <a:cxn ang="0">
                  <a:pos x="476" y="1275"/>
                </a:cxn>
                <a:cxn ang="0">
                  <a:pos x="624" y="1067"/>
                </a:cxn>
                <a:cxn ang="0">
                  <a:pos x="792" y="815"/>
                </a:cxn>
                <a:cxn ang="0">
                  <a:pos x="946" y="559"/>
                </a:cxn>
                <a:cxn ang="0">
                  <a:pos x="1109" y="315"/>
                </a:cxn>
                <a:cxn ang="0">
                  <a:pos x="1263" y="130"/>
                </a:cxn>
                <a:cxn ang="0">
                  <a:pos x="1421" y="26"/>
                </a:cxn>
                <a:cxn ang="0">
                  <a:pos x="1580" y="0"/>
                </a:cxn>
                <a:cxn ang="0">
                  <a:pos x="1748" y="26"/>
                </a:cxn>
                <a:cxn ang="0">
                  <a:pos x="1901" y="130"/>
                </a:cxn>
                <a:cxn ang="0">
                  <a:pos x="2060" y="315"/>
                </a:cxn>
                <a:cxn ang="0">
                  <a:pos x="2213" y="559"/>
                </a:cxn>
                <a:cxn ang="0">
                  <a:pos x="2372" y="824"/>
                </a:cxn>
                <a:cxn ang="0">
                  <a:pos x="2540" y="1063"/>
                </a:cxn>
                <a:cxn ang="0">
                  <a:pos x="2688" y="1270"/>
                </a:cxn>
                <a:cxn ang="0">
                  <a:pos x="2852" y="1455"/>
                </a:cxn>
                <a:cxn ang="0">
                  <a:pos x="3010" y="1577"/>
                </a:cxn>
                <a:cxn ang="0">
                  <a:pos x="3168" y="1640"/>
                </a:cxn>
              </a:cxnLst>
              <a:rect l="0" t="0" r="r" b="b"/>
              <a:pathLst>
                <a:path w="3169" h="1641">
                  <a:moveTo>
                    <a:pt x="0" y="1640"/>
                  </a:moveTo>
                  <a:lnTo>
                    <a:pt x="159" y="1581"/>
                  </a:lnTo>
                  <a:lnTo>
                    <a:pt x="317" y="1460"/>
                  </a:lnTo>
                  <a:lnTo>
                    <a:pt x="476" y="1275"/>
                  </a:lnTo>
                  <a:lnTo>
                    <a:pt x="624" y="1067"/>
                  </a:lnTo>
                  <a:lnTo>
                    <a:pt x="792" y="815"/>
                  </a:lnTo>
                  <a:lnTo>
                    <a:pt x="946" y="559"/>
                  </a:lnTo>
                  <a:lnTo>
                    <a:pt x="1109" y="315"/>
                  </a:lnTo>
                  <a:lnTo>
                    <a:pt x="1263" y="130"/>
                  </a:lnTo>
                  <a:lnTo>
                    <a:pt x="1421" y="26"/>
                  </a:lnTo>
                  <a:lnTo>
                    <a:pt x="1580" y="0"/>
                  </a:lnTo>
                  <a:lnTo>
                    <a:pt x="1748" y="26"/>
                  </a:lnTo>
                  <a:lnTo>
                    <a:pt x="1901" y="130"/>
                  </a:lnTo>
                  <a:lnTo>
                    <a:pt x="2060" y="315"/>
                  </a:lnTo>
                  <a:lnTo>
                    <a:pt x="2213" y="559"/>
                  </a:lnTo>
                  <a:lnTo>
                    <a:pt x="2372" y="824"/>
                  </a:lnTo>
                  <a:lnTo>
                    <a:pt x="2540" y="1063"/>
                  </a:lnTo>
                  <a:lnTo>
                    <a:pt x="2688" y="1270"/>
                  </a:lnTo>
                  <a:lnTo>
                    <a:pt x="2852" y="1455"/>
                  </a:lnTo>
                  <a:lnTo>
                    <a:pt x="3010" y="1577"/>
                  </a:lnTo>
                  <a:lnTo>
                    <a:pt x="3168" y="1640"/>
                  </a:lnTo>
                </a:path>
              </a:pathLst>
            </a:custGeom>
            <a:noFill/>
            <a:ln w="76200" cap="rnd" cmpd="sng">
              <a:solidFill>
                <a:srgbClr val="008000"/>
              </a:solidFill>
              <a:prstDash val="solid"/>
              <a:round/>
              <a:headEnd type="none" w="med" len="med"/>
              <a:tailEnd type="none" w="med" len="med"/>
            </a:ln>
            <a:effectLst/>
          </p:spPr>
          <p:txBody>
            <a:bodyPr/>
            <a:lstStyle/>
            <a:p>
              <a:endParaRPr lang="cs-CZ"/>
            </a:p>
          </p:txBody>
        </p:sp>
        <p:sp>
          <p:nvSpPr>
            <p:cNvPr id="219141" name="Freeform 5"/>
            <p:cNvSpPr>
              <a:spLocks/>
            </p:cNvSpPr>
            <p:nvPr/>
          </p:nvSpPr>
          <p:spPr bwMode="auto">
            <a:xfrm>
              <a:off x="1293" y="1939"/>
              <a:ext cx="3169" cy="1662"/>
            </a:xfrm>
            <a:custGeom>
              <a:avLst/>
              <a:gdLst/>
              <a:ahLst/>
              <a:cxnLst>
                <a:cxn ang="0">
                  <a:pos x="0" y="1655"/>
                </a:cxn>
                <a:cxn ang="0">
                  <a:pos x="157" y="1575"/>
                </a:cxn>
                <a:cxn ang="0">
                  <a:pos x="310" y="1445"/>
                </a:cxn>
                <a:cxn ang="0">
                  <a:pos x="435" y="1306"/>
                </a:cxn>
                <a:cxn ang="0">
                  <a:pos x="632" y="1027"/>
                </a:cxn>
                <a:cxn ang="0">
                  <a:pos x="790" y="807"/>
                </a:cxn>
                <a:cxn ang="0">
                  <a:pos x="905" y="605"/>
                </a:cxn>
                <a:cxn ang="0">
                  <a:pos x="1131" y="274"/>
                </a:cxn>
                <a:cxn ang="0">
                  <a:pos x="1256" y="120"/>
                </a:cxn>
                <a:cxn ang="0">
                  <a:pos x="1429" y="19"/>
                </a:cxn>
                <a:cxn ang="0">
                  <a:pos x="1577" y="0"/>
                </a:cxn>
                <a:cxn ang="0">
                  <a:pos x="1726" y="10"/>
                </a:cxn>
                <a:cxn ang="0">
                  <a:pos x="1875" y="111"/>
                </a:cxn>
                <a:cxn ang="0">
                  <a:pos x="2062" y="322"/>
                </a:cxn>
                <a:cxn ang="0">
                  <a:pos x="2403" y="903"/>
                </a:cxn>
                <a:cxn ang="0">
                  <a:pos x="2653" y="1239"/>
                </a:cxn>
                <a:cxn ang="0">
                  <a:pos x="2840" y="1445"/>
                </a:cxn>
                <a:cxn ang="0">
                  <a:pos x="2984" y="1570"/>
                </a:cxn>
                <a:cxn ang="0">
                  <a:pos x="3168" y="1661"/>
                </a:cxn>
                <a:cxn ang="0">
                  <a:pos x="0" y="1655"/>
                </a:cxn>
              </a:cxnLst>
              <a:rect l="0" t="0" r="r" b="b"/>
              <a:pathLst>
                <a:path w="3169" h="1662">
                  <a:moveTo>
                    <a:pt x="0" y="1655"/>
                  </a:moveTo>
                  <a:lnTo>
                    <a:pt x="157" y="1575"/>
                  </a:lnTo>
                  <a:lnTo>
                    <a:pt x="310" y="1445"/>
                  </a:lnTo>
                  <a:lnTo>
                    <a:pt x="435" y="1306"/>
                  </a:lnTo>
                  <a:lnTo>
                    <a:pt x="632" y="1027"/>
                  </a:lnTo>
                  <a:lnTo>
                    <a:pt x="790" y="807"/>
                  </a:lnTo>
                  <a:lnTo>
                    <a:pt x="905" y="605"/>
                  </a:lnTo>
                  <a:lnTo>
                    <a:pt x="1131" y="274"/>
                  </a:lnTo>
                  <a:lnTo>
                    <a:pt x="1256" y="120"/>
                  </a:lnTo>
                  <a:lnTo>
                    <a:pt x="1429" y="19"/>
                  </a:lnTo>
                  <a:lnTo>
                    <a:pt x="1577" y="0"/>
                  </a:lnTo>
                  <a:lnTo>
                    <a:pt x="1726" y="10"/>
                  </a:lnTo>
                  <a:lnTo>
                    <a:pt x="1875" y="111"/>
                  </a:lnTo>
                  <a:lnTo>
                    <a:pt x="2062" y="322"/>
                  </a:lnTo>
                  <a:lnTo>
                    <a:pt x="2403" y="903"/>
                  </a:lnTo>
                  <a:lnTo>
                    <a:pt x="2653" y="1239"/>
                  </a:lnTo>
                  <a:lnTo>
                    <a:pt x="2840" y="1445"/>
                  </a:lnTo>
                  <a:lnTo>
                    <a:pt x="2984" y="1570"/>
                  </a:lnTo>
                  <a:lnTo>
                    <a:pt x="3168" y="1661"/>
                  </a:lnTo>
                  <a:lnTo>
                    <a:pt x="0" y="1655"/>
                  </a:lnTo>
                </a:path>
              </a:pathLst>
            </a:custGeom>
            <a:noFill/>
            <a:ln w="12700" cap="rnd" cmpd="sng">
              <a:solidFill>
                <a:srgbClr val="008000"/>
              </a:solidFill>
              <a:prstDash val="solid"/>
              <a:round/>
              <a:headEnd type="none" w="med" len="med"/>
              <a:tailEnd type="none" w="med" len="med"/>
            </a:ln>
            <a:effectLst/>
          </p:spPr>
          <p:txBody>
            <a:bodyPr/>
            <a:lstStyle/>
            <a:p>
              <a:endParaRPr lang="cs-CZ"/>
            </a:p>
          </p:txBody>
        </p:sp>
      </p:grpSp>
    </p:spTree>
  </p:cSld>
  <p:clrMapOvr>
    <a:masterClrMapping/>
  </p:clrMapOvr>
  <p:transition spd="slow">
    <p:pull dir="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číslo snímku 5"/>
          <p:cNvSpPr>
            <a:spLocks noGrp="1"/>
          </p:cNvSpPr>
          <p:nvPr>
            <p:ph type="sldNum" sz="quarter" idx="12"/>
          </p:nvPr>
        </p:nvSpPr>
        <p:spPr/>
        <p:txBody>
          <a:bodyPr/>
          <a:lstStyle/>
          <a:p>
            <a:fld id="{7850EE93-C67C-4294-A5A7-27F560C1E224}" type="slidenum">
              <a:rPr lang="en-GB"/>
              <a:pPr/>
              <a:t>31</a:t>
            </a:fld>
            <a:endParaRPr lang="en-GB"/>
          </a:p>
        </p:txBody>
      </p:sp>
      <p:sp>
        <p:nvSpPr>
          <p:cNvPr id="221186" name="Freeform 2"/>
          <p:cNvSpPr>
            <a:spLocks/>
          </p:cNvSpPr>
          <p:nvPr/>
        </p:nvSpPr>
        <p:spPr bwMode="auto">
          <a:xfrm>
            <a:off x="1709738" y="2717800"/>
            <a:ext cx="5030787" cy="2605088"/>
          </a:xfrm>
          <a:custGeom>
            <a:avLst/>
            <a:gdLst/>
            <a:ahLst/>
            <a:cxnLst>
              <a:cxn ang="0">
                <a:pos x="0" y="1640"/>
              </a:cxn>
              <a:cxn ang="0">
                <a:pos x="159" y="1581"/>
              </a:cxn>
              <a:cxn ang="0">
                <a:pos x="317" y="1460"/>
              </a:cxn>
              <a:cxn ang="0">
                <a:pos x="476" y="1275"/>
              </a:cxn>
              <a:cxn ang="0">
                <a:pos x="624" y="1067"/>
              </a:cxn>
              <a:cxn ang="0">
                <a:pos x="792" y="815"/>
              </a:cxn>
              <a:cxn ang="0">
                <a:pos x="946" y="559"/>
              </a:cxn>
              <a:cxn ang="0">
                <a:pos x="1109" y="315"/>
              </a:cxn>
              <a:cxn ang="0">
                <a:pos x="1263" y="130"/>
              </a:cxn>
              <a:cxn ang="0">
                <a:pos x="1421" y="26"/>
              </a:cxn>
              <a:cxn ang="0">
                <a:pos x="1580" y="0"/>
              </a:cxn>
              <a:cxn ang="0">
                <a:pos x="1748" y="26"/>
              </a:cxn>
              <a:cxn ang="0">
                <a:pos x="1901" y="130"/>
              </a:cxn>
              <a:cxn ang="0">
                <a:pos x="2060" y="315"/>
              </a:cxn>
              <a:cxn ang="0">
                <a:pos x="2213" y="559"/>
              </a:cxn>
              <a:cxn ang="0">
                <a:pos x="2372" y="824"/>
              </a:cxn>
              <a:cxn ang="0">
                <a:pos x="2540" y="1063"/>
              </a:cxn>
              <a:cxn ang="0">
                <a:pos x="2688" y="1270"/>
              </a:cxn>
              <a:cxn ang="0">
                <a:pos x="2852" y="1455"/>
              </a:cxn>
              <a:cxn ang="0">
                <a:pos x="3010" y="1577"/>
              </a:cxn>
              <a:cxn ang="0">
                <a:pos x="3168" y="1640"/>
              </a:cxn>
            </a:cxnLst>
            <a:rect l="0" t="0" r="r" b="b"/>
            <a:pathLst>
              <a:path w="3169" h="1641">
                <a:moveTo>
                  <a:pt x="0" y="1640"/>
                </a:moveTo>
                <a:lnTo>
                  <a:pt x="159" y="1581"/>
                </a:lnTo>
                <a:lnTo>
                  <a:pt x="317" y="1460"/>
                </a:lnTo>
                <a:lnTo>
                  <a:pt x="476" y="1275"/>
                </a:lnTo>
                <a:lnTo>
                  <a:pt x="624" y="1067"/>
                </a:lnTo>
                <a:lnTo>
                  <a:pt x="792" y="815"/>
                </a:lnTo>
                <a:lnTo>
                  <a:pt x="946" y="559"/>
                </a:lnTo>
                <a:lnTo>
                  <a:pt x="1109" y="315"/>
                </a:lnTo>
                <a:lnTo>
                  <a:pt x="1263" y="130"/>
                </a:lnTo>
                <a:lnTo>
                  <a:pt x="1421" y="26"/>
                </a:lnTo>
                <a:lnTo>
                  <a:pt x="1580" y="0"/>
                </a:lnTo>
                <a:lnTo>
                  <a:pt x="1748" y="26"/>
                </a:lnTo>
                <a:lnTo>
                  <a:pt x="1901" y="130"/>
                </a:lnTo>
                <a:lnTo>
                  <a:pt x="2060" y="315"/>
                </a:lnTo>
                <a:lnTo>
                  <a:pt x="2213" y="559"/>
                </a:lnTo>
                <a:lnTo>
                  <a:pt x="2372" y="824"/>
                </a:lnTo>
                <a:lnTo>
                  <a:pt x="2540" y="1063"/>
                </a:lnTo>
                <a:lnTo>
                  <a:pt x="2688" y="1270"/>
                </a:lnTo>
                <a:lnTo>
                  <a:pt x="2852" y="1455"/>
                </a:lnTo>
                <a:lnTo>
                  <a:pt x="3010" y="1577"/>
                </a:lnTo>
                <a:lnTo>
                  <a:pt x="3168" y="1640"/>
                </a:lnTo>
              </a:path>
            </a:pathLst>
          </a:custGeom>
          <a:noFill/>
          <a:ln w="127000" cap="rnd" cmpd="sng">
            <a:solidFill>
              <a:srgbClr val="008000"/>
            </a:solidFill>
            <a:prstDash val="solid"/>
            <a:round/>
            <a:headEnd type="none" w="med" len="med"/>
            <a:tailEnd type="none" w="med" len="med"/>
          </a:ln>
          <a:effectLst/>
        </p:spPr>
        <p:txBody>
          <a:bodyPr/>
          <a:lstStyle/>
          <a:p>
            <a:endParaRPr lang="cs-CZ"/>
          </a:p>
        </p:txBody>
      </p:sp>
      <p:sp>
        <p:nvSpPr>
          <p:cNvPr id="221187" name="Line 3"/>
          <p:cNvSpPr>
            <a:spLocks noChangeShapeType="1"/>
          </p:cNvSpPr>
          <p:nvPr/>
        </p:nvSpPr>
        <p:spPr bwMode="auto">
          <a:xfrm>
            <a:off x="1633538" y="5461000"/>
            <a:ext cx="5214937" cy="0"/>
          </a:xfrm>
          <a:prstGeom prst="line">
            <a:avLst/>
          </a:prstGeom>
          <a:noFill/>
          <a:ln w="50800">
            <a:solidFill>
              <a:schemeClr val="tx1"/>
            </a:solidFill>
            <a:round/>
            <a:headEnd/>
            <a:tailEnd/>
          </a:ln>
          <a:effectLst/>
        </p:spPr>
        <p:txBody>
          <a:bodyPr wrap="none" anchor="ctr"/>
          <a:lstStyle/>
          <a:p>
            <a:endParaRPr lang="cs-CZ"/>
          </a:p>
        </p:txBody>
      </p:sp>
      <p:sp>
        <p:nvSpPr>
          <p:cNvPr id="221188" name="Rectangle 4"/>
          <p:cNvSpPr>
            <a:spLocks noChangeArrowheads="1"/>
          </p:cNvSpPr>
          <p:nvPr/>
        </p:nvSpPr>
        <p:spPr bwMode="auto">
          <a:xfrm>
            <a:off x="766763" y="557213"/>
            <a:ext cx="5308600" cy="758825"/>
          </a:xfrm>
          <a:prstGeom prst="rect">
            <a:avLst/>
          </a:prstGeom>
          <a:noFill/>
          <a:ln w="12700">
            <a:noFill/>
            <a:miter lim="800000"/>
            <a:headEnd/>
            <a:tailEnd/>
          </a:ln>
          <a:effectLst/>
        </p:spPr>
        <p:txBody>
          <a:bodyPr wrap="none" lIns="90488" tIns="44450" rIns="90488" bIns="44450">
            <a:spAutoFit/>
          </a:bodyPr>
          <a:lstStyle/>
          <a:p>
            <a:r>
              <a:rPr lang="en-US" sz="4400" b="1" i="1">
                <a:effectLst>
                  <a:outerShdw blurRad="38100" dist="38100" dir="2700000" algn="tl">
                    <a:srgbClr val="C0C0C0"/>
                  </a:outerShdw>
                </a:effectLst>
                <a:latin typeface="Arial" charset="0"/>
              </a:rPr>
              <a:t>Assignable Causes</a:t>
            </a:r>
          </a:p>
        </p:txBody>
      </p:sp>
      <p:sp>
        <p:nvSpPr>
          <p:cNvPr id="221189" name="Freeform 5"/>
          <p:cNvSpPr>
            <a:spLocks/>
          </p:cNvSpPr>
          <p:nvPr/>
        </p:nvSpPr>
        <p:spPr bwMode="auto">
          <a:xfrm>
            <a:off x="2387600" y="2717800"/>
            <a:ext cx="5030788" cy="2605088"/>
          </a:xfrm>
          <a:custGeom>
            <a:avLst/>
            <a:gdLst/>
            <a:ahLst/>
            <a:cxnLst>
              <a:cxn ang="0">
                <a:pos x="0" y="1640"/>
              </a:cxn>
              <a:cxn ang="0">
                <a:pos x="159" y="1581"/>
              </a:cxn>
              <a:cxn ang="0">
                <a:pos x="317" y="1460"/>
              </a:cxn>
              <a:cxn ang="0">
                <a:pos x="476" y="1275"/>
              </a:cxn>
              <a:cxn ang="0">
                <a:pos x="624" y="1067"/>
              </a:cxn>
              <a:cxn ang="0">
                <a:pos x="792" y="815"/>
              </a:cxn>
              <a:cxn ang="0">
                <a:pos x="946" y="559"/>
              </a:cxn>
              <a:cxn ang="0">
                <a:pos x="1109" y="315"/>
              </a:cxn>
              <a:cxn ang="0">
                <a:pos x="1263" y="130"/>
              </a:cxn>
              <a:cxn ang="0">
                <a:pos x="1421" y="26"/>
              </a:cxn>
              <a:cxn ang="0">
                <a:pos x="1580" y="0"/>
              </a:cxn>
              <a:cxn ang="0">
                <a:pos x="1748" y="26"/>
              </a:cxn>
              <a:cxn ang="0">
                <a:pos x="1901" y="130"/>
              </a:cxn>
              <a:cxn ang="0">
                <a:pos x="2060" y="315"/>
              </a:cxn>
              <a:cxn ang="0">
                <a:pos x="2213" y="559"/>
              </a:cxn>
              <a:cxn ang="0">
                <a:pos x="2372" y="824"/>
              </a:cxn>
              <a:cxn ang="0">
                <a:pos x="2540" y="1063"/>
              </a:cxn>
              <a:cxn ang="0">
                <a:pos x="2688" y="1270"/>
              </a:cxn>
              <a:cxn ang="0">
                <a:pos x="2852" y="1455"/>
              </a:cxn>
              <a:cxn ang="0">
                <a:pos x="3010" y="1577"/>
              </a:cxn>
              <a:cxn ang="0">
                <a:pos x="3168" y="1640"/>
              </a:cxn>
            </a:cxnLst>
            <a:rect l="0" t="0" r="r" b="b"/>
            <a:pathLst>
              <a:path w="3169" h="1641">
                <a:moveTo>
                  <a:pt x="0" y="1640"/>
                </a:moveTo>
                <a:lnTo>
                  <a:pt x="159" y="1581"/>
                </a:lnTo>
                <a:lnTo>
                  <a:pt x="317" y="1460"/>
                </a:lnTo>
                <a:lnTo>
                  <a:pt x="476" y="1275"/>
                </a:lnTo>
                <a:lnTo>
                  <a:pt x="624" y="1067"/>
                </a:lnTo>
                <a:lnTo>
                  <a:pt x="792" y="815"/>
                </a:lnTo>
                <a:lnTo>
                  <a:pt x="946" y="559"/>
                </a:lnTo>
                <a:lnTo>
                  <a:pt x="1109" y="315"/>
                </a:lnTo>
                <a:lnTo>
                  <a:pt x="1263" y="130"/>
                </a:lnTo>
                <a:lnTo>
                  <a:pt x="1421" y="26"/>
                </a:lnTo>
                <a:lnTo>
                  <a:pt x="1580" y="0"/>
                </a:lnTo>
                <a:lnTo>
                  <a:pt x="1748" y="26"/>
                </a:lnTo>
                <a:lnTo>
                  <a:pt x="1901" y="130"/>
                </a:lnTo>
                <a:lnTo>
                  <a:pt x="2060" y="315"/>
                </a:lnTo>
                <a:lnTo>
                  <a:pt x="2213" y="559"/>
                </a:lnTo>
                <a:lnTo>
                  <a:pt x="2372" y="824"/>
                </a:lnTo>
                <a:lnTo>
                  <a:pt x="2540" y="1063"/>
                </a:lnTo>
                <a:lnTo>
                  <a:pt x="2688" y="1270"/>
                </a:lnTo>
                <a:lnTo>
                  <a:pt x="2852" y="1455"/>
                </a:lnTo>
                <a:lnTo>
                  <a:pt x="3010" y="1577"/>
                </a:lnTo>
                <a:lnTo>
                  <a:pt x="3168" y="1640"/>
                </a:lnTo>
              </a:path>
            </a:pathLst>
          </a:custGeom>
          <a:noFill/>
          <a:ln w="127000" cap="rnd" cmpd="sng">
            <a:solidFill>
              <a:srgbClr val="FF0000"/>
            </a:solidFill>
            <a:prstDash val="sysDot"/>
            <a:round/>
            <a:headEnd type="none" w="med" len="med"/>
            <a:tailEnd type="none" w="med" len="med"/>
          </a:ln>
          <a:effectLst/>
        </p:spPr>
        <p:txBody>
          <a:bodyPr/>
          <a:lstStyle/>
          <a:p>
            <a:endParaRPr lang="cs-CZ"/>
          </a:p>
        </p:txBody>
      </p:sp>
      <p:sp>
        <p:nvSpPr>
          <p:cNvPr id="221190" name="Line 6"/>
          <p:cNvSpPr>
            <a:spLocks noChangeShapeType="1"/>
          </p:cNvSpPr>
          <p:nvPr/>
        </p:nvSpPr>
        <p:spPr bwMode="auto">
          <a:xfrm>
            <a:off x="2311400" y="5461000"/>
            <a:ext cx="5214938" cy="0"/>
          </a:xfrm>
          <a:prstGeom prst="line">
            <a:avLst/>
          </a:prstGeom>
          <a:noFill/>
          <a:ln w="50800">
            <a:solidFill>
              <a:schemeClr val="tx1"/>
            </a:solidFill>
            <a:round/>
            <a:headEnd/>
            <a:tailEnd/>
          </a:ln>
          <a:effectLst/>
        </p:spPr>
        <p:txBody>
          <a:bodyPr wrap="none" anchor="ctr"/>
          <a:lstStyle/>
          <a:p>
            <a:endParaRPr lang="cs-CZ"/>
          </a:p>
        </p:txBody>
      </p:sp>
      <p:sp>
        <p:nvSpPr>
          <p:cNvPr id="221191" name="Rectangle 7"/>
          <p:cNvSpPr>
            <a:spLocks noChangeArrowheads="1"/>
          </p:cNvSpPr>
          <p:nvPr/>
        </p:nvSpPr>
        <p:spPr bwMode="auto">
          <a:xfrm>
            <a:off x="817563" y="5840413"/>
            <a:ext cx="1825625" cy="576262"/>
          </a:xfrm>
          <a:prstGeom prst="rect">
            <a:avLst/>
          </a:prstGeom>
          <a:noFill/>
          <a:ln w="12700">
            <a:noFill/>
            <a:miter lim="800000"/>
            <a:headEnd/>
            <a:tailEnd/>
          </a:ln>
          <a:effectLst/>
        </p:spPr>
        <p:txBody>
          <a:bodyPr wrap="none" lIns="90488" tIns="44450" rIns="90488" bIns="44450">
            <a:spAutoFit/>
          </a:bodyPr>
          <a:lstStyle/>
          <a:p>
            <a:r>
              <a:rPr lang="en-US" sz="3200" b="1">
                <a:latin typeface="Arial" charset="0"/>
              </a:rPr>
              <a:t>(a) Mean</a:t>
            </a:r>
          </a:p>
        </p:txBody>
      </p:sp>
      <p:sp>
        <p:nvSpPr>
          <p:cNvPr id="221192" name="Rectangle 8"/>
          <p:cNvSpPr>
            <a:spLocks noChangeArrowheads="1"/>
          </p:cNvSpPr>
          <p:nvPr/>
        </p:nvSpPr>
        <p:spPr bwMode="auto">
          <a:xfrm>
            <a:off x="3748088" y="5580063"/>
            <a:ext cx="1308100" cy="515937"/>
          </a:xfrm>
          <a:prstGeom prst="rect">
            <a:avLst/>
          </a:prstGeom>
          <a:noFill/>
          <a:ln w="12700">
            <a:noFill/>
            <a:miter lim="800000"/>
            <a:headEnd/>
            <a:tailEnd/>
          </a:ln>
          <a:effectLst/>
        </p:spPr>
        <p:txBody>
          <a:bodyPr wrap="none" lIns="90488" tIns="44450" rIns="90488" bIns="44450">
            <a:spAutoFit/>
          </a:bodyPr>
          <a:lstStyle/>
          <a:p>
            <a:r>
              <a:rPr lang="en-US" sz="2800" b="1">
                <a:latin typeface="Arial" charset="0"/>
              </a:rPr>
              <a:t>Grams</a:t>
            </a:r>
          </a:p>
        </p:txBody>
      </p:sp>
      <p:sp>
        <p:nvSpPr>
          <p:cNvPr id="221193" name="Line 9"/>
          <p:cNvSpPr>
            <a:spLocks noChangeShapeType="1"/>
          </p:cNvSpPr>
          <p:nvPr/>
        </p:nvSpPr>
        <p:spPr bwMode="auto">
          <a:xfrm>
            <a:off x="4216400" y="2133600"/>
            <a:ext cx="0" cy="3436938"/>
          </a:xfrm>
          <a:prstGeom prst="line">
            <a:avLst/>
          </a:prstGeom>
          <a:noFill/>
          <a:ln w="50800">
            <a:solidFill>
              <a:schemeClr val="tx1"/>
            </a:solidFill>
            <a:round/>
            <a:headEnd/>
            <a:tailEnd/>
          </a:ln>
          <a:effectLst/>
        </p:spPr>
        <p:txBody>
          <a:bodyPr wrap="none" anchor="ctr"/>
          <a:lstStyle/>
          <a:p>
            <a:endParaRPr lang="cs-CZ"/>
          </a:p>
        </p:txBody>
      </p:sp>
      <p:sp>
        <p:nvSpPr>
          <p:cNvPr id="221194" name="Line 10"/>
          <p:cNvSpPr>
            <a:spLocks noChangeShapeType="1"/>
          </p:cNvSpPr>
          <p:nvPr/>
        </p:nvSpPr>
        <p:spPr bwMode="auto">
          <a:xfrm>
            <a:off x="4894263" y="2116138"/>
            <a:ext cx="0" cy="3454400"/>
          </a:xfrm>
          <a:prstGeom prst="line">
            <a:avLst/>
          </a:prstGeom>
          <a:noFill/>
          <a:ln w="50800">
            <a:solidFill>
              <a:schemeClr val="tx1"/>
            </a:solidFill>
            <a:round/>
            <a:headEnd/>
            <a:tailEnd/>
          </a:ln>
          <a:effectLst/>
        </p:spPr>
        <p:txBody>
          <a:bodyPr wrap="none" anchor="ctr"/>
          <a:lstStyle/>
          <a:p>
            <a:endParaRPr lang="cs-CZ"/>
          </a:p>
        </p:txBody>
      </p:sp>
      <p:sp>
        <p:nvSpPr>
          <p:cNvPr id="221195" name="Rectangle 11"/>
          <p:cNvSpPr>
            <a:spLocks noChangeArrowheads="1"/>
          </p:cNvSpPr>
          <p:nvPr/>
        </p:nvSpPr>
        <p:spPr bwMode="auto">
          <a:xfrm>
            <a:off x="2393950" y="1620838"/>
            <a:ext cx="1600200" cy="528637"/>
          </a:xfrm>
          <a:prstGeom prst="rect">
            <a:avLst/>
          </a:prstGeom>
          <a:noFill/>
          <a:ln w="12700">
            <a:noFill/>
            <a:miter lim="800000"/>
            <a:headEnd/>
            <a:tailEnd/>
          </a:ln>
          <a:effectLst/>
        </p:spPr>
        <p:txBody>
          <a:bodyPr wrap="none" lIns="90488" tIns="44450" rIns="90488" bIns="44450">
            <a:spAutoFit/>
          </a:bodyPr>
          <a:lstStyle/>
          <a:p>
            <a:r>
              <a:rPr lang="en-US" sz="2800" b="1">
                <a:latin typeface="Arial" charset="0"/>
              </a:rPr>
              <a:t>Average</a:t>
            </a:r>
          </a:p>
        </p:txBody>
      </p:sp>
      <p:sp>
        <p:nvSpPr>
          <p:cNvPr id="221196" name="Line 12"/>
          <p:cNvSpPr>
            <a:spLocks noChangeShapeType="1"/>
          </p:cNvSpPr>
          <p:nvPr/>
        </p:nvSpPr>
        <p:spPr bwMode="auto">
          <a:xfrm>
            <a:off x="3206750" y="2165350"/>
            <a:ext cx="1003300" cy="477838"/>
          </a:xfrm>
          <a:prstGeom prst="line">
            <a:avLst/>
          </a:prstGeom>
          <a:noFill/>
          <a:ln w="12700">
            <a:solidFill>
              <a:schemeClr val="tx1"/>
            </a:solidFill>
            <a:round/>
            <a:headEnd/>
            <a:tailEnd/>
          </a:ln>
          <a:effectLst/>
        </p:spPr>
        <p:txBody>
          <a:bodyPr wrap="none" anchor="ctr"/>
          <a:lstStyle/>
          <a:p>
            <a:endParaRPr lang="cs-CZ"/>
          </a:p>
        </p:txBody>
      </p:sp>
      <p:sp>
        <p:nvSpPr>
          <p:cNvPr id="221197" name="Line 13"/>
          <p:cNvSpPr>
            <a:spLocks noChangeShapeType="1"/>
          </p:cNvSpPr>
          <p:nvPr/>
        </p:nvSpPr>
        <p:spPr bwMode="auto">
          <a:xfrm>
            <a:off x="3494088" y="2165350"/>
            <a:ext cx="1393825" cy="360363"/>
          </a:xfrm>
          <a:prstGeom prst="line">
            <a:avLst/>
          </a:prstGeom>
          <a:noFill/>
          <a:ln w="12700">
            <a:solidFill>
              <a:schemeClr val="tx1"/>
            </a:solidFill>
            <a:round/>
            <a:headEnd/>
            <a:tailEnd/>
          </a:ln>
          <a:effectLst/>
        </p:spPr>
        <p:txBody>
          <a:bodyPr wrap="none" anchor="ctr"/>
          <a:lstStyle/>
          <a:p>
            <a:endParaRPr lang="cs-CZ"/>
          </a:p>
        </p:txBody>
      </p:sp>
    </p:spTree>
  </p:cSld>
  <p:clrMapOvr>
    <a:masterClrMapping/>
  </p:clrMapOvr>
  <p:transition spd="slow">
    <p:split orient="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ástupný symbol pro číslo snímku 5"/>
          <p:cNvSpPr>
            <a:spLocks noGrp="1"/>
          </p:cNvSpPr>
          <p:nvPr>
            <p:ph type="sldNum" sz="quarter" idx="12"/>
          </p:nvPr>
        </p:nvSpPr>
        <p:spPr/>
        <p:txBody>
          <a:bodyPr/>
          <a:lstStyle/>
          <a:p>
            <a:fld id="{9ED2D5C6-ABBE-4DA3-9546-0C85AC5C299F}" type="slidenum">
              <a:rPr lang="en-GB"/>
              <a:pPr/>
              <a:t>32</a:t>
            </a:fld>
            <a:endParaRPr lang="en-GB"/>
          </a:p>
        </p:txBody>
      </p:sp>
      <p:sp>
        <p:nvSpPr>
          <p:cNvPr id="223234" name="Rectangle 2"/>
          <p:cNvSpPr>
            <a:spLocks noChangeArrowheads="1"/>
          </p:cNvSpPr>
          <p:nvPr/>
        </p:nvSpPr>
        <p:spPr bwMode="auto">
          <a:xfrm>
            <a:off x="766763" y="557213"/>
            <a:ext cx="5308600" cy="758825"/>
          </a:xfrm>
          <a:prstGeom prst="rect">
            <a:avLst/>
          </a:prstGeom>
          <a:noFill/>
          <a:ln w="12700">
            <a:noFill/>
            <a:miter lim="800000"/>
            <a:headEnd/>
            <a:tailEnd/>
          </a:ln>
          <a:effectLst/>
        </p:spPr>
        <p:txBody>
          <a:bodyPr wrap="none" lIns="90488" tIns="44450" rIns="90488" bIns="44450">
            <a:spAutoFit/>
          </a:bodyPr>
          <a:lstStyle/>
          <a:p>
            <a:r>
              <a:rPr lang="en-US" sz="4400" b="1" i="1">
                <a:effectLst>
                  <a:outerShdw blurRad="38100" dist="38100" dir="2700000" algn="tl">
                    <a:srgbClr val="C0C0C0"/>
                  </a:outerShdw>
                </a:effectLst>
                <a:latin typeface="Arial" charset="0"/>
              </a:rPr>
              <a:t>Assignable Causes</a:t>
            </a:r>
          </a:p>
        </p:txBody>
      </p:sp>
      <p:sp>
        <p:nvSpPr>
          <p:cNvPr id="223235" name="Rectangle 3"/>
          <p:cNvSpPr>
            <a:spLocks noChangeArrowheads="1"/>
          </p:cNvSpPr>
          <p:nvPr/>
        </p:nvSpPr>
        <p:spPr bwMode="auto">
          <a:xfrm>
            <a:off x="817563" y="5840413"/>
            <a:ext cx="2187575" cy="576262"/>
          </a:xfrm>
          <a:prstGeom prst="rect">
            <a:avLst/>
          </a:prstGeom>
          <a:noFill/>
          <a:ln w="12700">
            <a:noFill/>
            <a:miter lim="800000"/>
            <a:headEnd/>
            <a:tailEnd/>
          </a:ln>
          <a:effectLst/>
        </p:spPr>
        <p:txBody>
          <a:bodyPr wrap="none" lIns="90488" tIns="44450" rIns="90488" bIns="44450">
            <a:spAutoFit/>
          </a:bodyPr>
          <a:lstStyle/>
          <a:p>
            <a:r>
              <a:rPr lang="en-US" sz="3200" b="1">
                <a:latin typeface="Arial" charset="0"/>
              </a:rPr>
              <a:t>(b) Spread</a:t>
            </a:r>
          </a:p>
        </p:txBody>
      </p:sp>
      <p:sp>
        <p:nvSpPr>
          <p:cNvPr id="223236" name="Freeform 4"/>
          <p:cNvSpPr>
            <a:spLocks/>
          </p:cNvSpPr>
          <p:nvPr/>
        </p:nvSpPr>
        <p:spPr bwMode="auto">
          <a:xfrm>
            <a:off x="2147888" y="2717800"/>
            <a:ext cx="5030787" cy="2605088"/>
          </a:xfrm>
          <a:custGeom>
            <a:avLst/>
            <a:gdLst/>
            <a:ahLst/>
            <a:cxnLst>
              <a:cxn ang="0">
                <a:pos x="0" y="1640"/>
              </a:cxn>
              <a:cxn ang="0">
                <a:pos x="159" y="1581"/>
              </a:cxn>
              <a:cxn ang="0">
                <a:pos x="317" y="1460"/>
              </a:cxn>
              <a:cxn ang="0">
                <a:pos x="476" y="1275"/>
              </a:cxn>
              <a:cxn ang="0">
                <a:pos x="624" y="1067"/>
              </a:cxn>
              <a:cxn ang="0">
                <a:pos x="792" y="815"/>
              </a:cxn>
              <a:cxn ang="0">
                <a:pos x="946" y="559"/>
              </a:cxn>
              <a:cxn ang="0">
                <a:pos x="1109" y="315"/>
              </a:cxn>
              <a:cxn ang="0">
                <a:pos x="1263" y="130"/>
              </a:cxn>
              <a:cxn ang="0">
                <a:pos x="1421" y="26"/>
              </a:cxn>
              <a:cxn ang="0">
                <a:pos x="1580" y="0"/>
              </a:cxn>
              <a:cxn ang="0">
                <a:pos x="1748" y="26"/>
              </a:cxn>
              <a:cxn ang="0">
                <a:pos x="1901" y="130"/>
              </a:cxn>
              <a:cxn ang="0">
                <a:pos x="2060" y="315"/>
              </a:cxn>
              <a:cxn ang="0">
                <a:pos x="2213" y="559"/>
              </a:cxn>
              <a:cxn ang="0">
                <a:pos x="2372" y="824"/>
              </a:cxn>
              <a:cxn ang="0">
                <a:pos x="2540" y="1063"/>
              </a:cxn>
              <a:cxn ang="0">
                <a:pos x="2688" y="1270"/>
              </a:cxn>
              <a:cxn ang="0">
                <a:pos x="2852" y="1455"/>
              </a:cxn>
              <a:cxn ang="0">
                <a:pos x="3010" y="1577"/>
              </a:cxn>
              <a:cxn ang="0">
                <a:pos x="3168" y="1640"/>
              </a:cxn>
            </a:cxnLst>
            <a:rect l="0" t="0" r="r" b="b"/>
            <a:pathLst>
              <a:path w="3169" h="1641">
                <a:moveTo>
                  <a:pt x="0" y="1640"/>
                </a:moveTo>
                <a:lnTo>
                  <a:pt x="159" y="1581"/>
                </a:lnTo>
                <a:lnTo>
                  <a:pt x="317" y="1460"/>
                </a:lnTo>
                <a:lnTo>
                  <a:pt x="476" y="1275"/>
                </a:lnTo>
                <a:lnTo>
                  <a:pt x="624" y="1067"/>
                </a:lnTo>
                <a:lnTo>
                  <a:pt x="792" y="815"/>
                </a:lnTo>
                <a:lnTo>
                  <a:pt x="946" y="559"/>
                </a:lnTo>
                <a:lnTo>
                  <a:pt x="1109" y="315"/>
                </a:lnTo>
                <a:lnTo>
                  <a:pt x="1263" y="130"/>
                </a:lnTo>
                <a:lnTo>
                  <a:pt x="1421" y="26"/>
                </a:lnTo>
                <a:lnTo>
                  <a:pt x="1580" y="0"/>
                </a:lnTo>
                <a:lnTo>
                  <a:pt x="1748" y="26"/>
                </a:lnTo>
                <a:lnTo>
                  <a:pt x="1901" y="130"/>
                </a:lnTo>
                <a:lnTo>
                  <a:pt x="2060" y="315"/>
                </a:lnTo>
                <a:lnTo>
                  <a:pt x="2213" y="559"/>
                </a:lnTo>
                <a:lnTo>
                  <a:pt x="2372" y="824"/>
                </a:lnTo>
                <a:lnTo>
                  <a:pt x="2540" y="1063"/>
                </a:lnTo>
                <a:lnTo>
                  <a:pt x="2688" y="1270"/>
                </a:lnTo>
                <a:lnTo>
                  <a:pt x="2852" y="1455"/>
                </a:lnTo>
                <a:lnTo>
                  <a:pt x="3010" y="1577"/>
                </a:lnTo>
                <a:lnTo>
                  <a:pt x="3168" y="1640"/>
                </a:lnTo>
              </a:path>
            </a:pathLst>
          </a:custGeom>
          <a:noFill/>
          <a:ln w="127000" cap="rnd" cmpd="sng">
            <a:solidFill>
              <a:srgbClr val="008000"/>
            </a:solidFill>
            <a:prstDash val="solid"/>
            <a:round/>
            <a:headEnd type="none" w="med" len="med"/>
            <a:tailEnd type="none" w="med" len="med"/>
          </a:ln>
          <a:effectLst/>
        </p:spPr>
        <p:txBody>
          <a:bodyPr/>
          <a:lstStyle/>
          <a:p>
            <a:endParaRPr lang="cs-CZ"/>
          </a:p>
        </p:txBody>
      </p:sp>
      <p:sp>
        <p:nvSpPr>
          <p:cNvPr id="223237" name="Line 5"/>
          <p:cNvSpPr>
            <a:spLocks noChangeShapeType="1"/>
          </p:cNvSpPr>
          <p:nvPr/>
        </p:nvSpPr>
        <p:spPr bwMode="auto">
          <a:xfrm>
            <a:off x="1333500" y="5461000"/>
            <a:ext cx="6654800" cy="0"/>
          </a:xfrm>
          <a:prstGeom prst="line">
            <a:avLst/>
          </a:prstGeom>
          <a:noFill/>
          <a:ln w="50800">
            <a:solidFill>
              <a:schemeClr val="tx1"/>
            </a:solidFill>
            <a:round/>
            <a:headEnd/>
            <a:tailEnd/>
          </a:ln>
          <a:effectLst/>
        </p:spPr>
        <p:txBody>
          <a:bodyPr wrap="none" anchor="ctr"/>
          <a:lstStyle/>
          <a:p>
            <a:endParaRPr lang="cs-CZ"/>
          </a:p>
        </p:txBody>
      </p:sp>
      <p:sp>
        <p:nvSpPr>
          <p:cNvPr id="223238" name="Freeform 6"/>
          <p:cNvSpPr>
            <a:spLocks/>
          </p:cNvSpPr>
          <p:nvPr/>
        </p:nvSpPr>
        <p:spPr bwMode="auto">
          <a:xfrm>
            <a:off x="1427163" y="3633788"/>
            <a:ext cx="6503987" cy="1673225"/>
          </a:xfrm>
          <a:custGeom>
            <a:avLst/>
            <a:gdLst/>
            <a:ahLst/>
            <a:cxnLst>
              <a:cxn ang="0">
                <a:pos x="0" y="1053"/>
              </a:cxn>
              <a:cxn ang="0">
                <a:pos x="206" y="1015"/>
              </a:cxn>
              <a:cxn ang="0">
                <a:pos x="410" y="937"/>
              </a:cxn>
              <a:cxn ang="0">
                <a:pos x="615" y="819"/>
              </a:cxn>
              <a:cxn ang="0">
                <a:pos x="807" y="685"/>
              </a:cxn>
              <a:cxn ang="0">
                <a:pos x="1024" y="523"/>
              </a:cxn>
              <a:cxn ang="0">
                <a:pos x="1223" y="359"/>
              </a:cxn>
              <a:cxn ang="0">
                <a:pos x="1434" y="203"/>
              </a:cxn>
              <a:cxn ang="0">
                <a:pos x="1633" y="84"/>
              </a:cxn>
              <a:cxn ang="0">
                <a:pos x="1837" y="17"/>
              </a:cxn>
              <a:cxn ang="0">
                <a:pos x="2043" y="0"/>
              </a:cxn>
              <a:cxn ang="0">
                <a:pos x="2260" y="17"/>
              </a:cxn>
              <a:cxn ang="0">
                <a:pos x="2458" y="84"/>
              </a:cxn>
              <a:cxn ang="0">
                <a:pos x="2663" y="203"/>
              </a:cxn>
              <a:cxn ang="0">
                <a:pos x="2861" y="359"/>
              </a:cxn>
              <a:cxn ang="0">
                <a:pos x="3067" y="529"/>
              </a:cxn>
              <a:cxn ang="0">
                <a:pos x="3284" y="682"/>
              </a:cxn>
              <a:cxn ang="0">
                <a:pos x="3475" y="816"/>
              </a:cxn>
              <a:cxn ang="0">
                <a:pos x="3687" y="934"/>
              </a:cxn>
              <a:cxn ang="0">
                <a:pos x="3892" y="1013"/>
              </a:cxn>
              <a:cxn ang="0">
                <a:pos x="4096" y="1053"/>
              </a:cxn>
            </a:cxnLst>
            <a:rect l="0" t="0" r="r" b="b"/>
            <a:pathLst>
              <a:path w="4097" h="1054">
                <a:moveTo>
                  <a:pt x="0" y="1053"/>
                </a:moveTo>
                <a:lnTo>
                  <a:pt x="206" y="1015"/>
                </a:lnTo>
                <a:lnTo>
                  <a:pt x="410" y="937"/>
                </a:lnTo>
                <a:lnTo>
                  <a:pt x="615" y="819"/>
                </a:lnTo>
                <a:lnTo>
                  <a:pt x="807" y="685"/>
                </a:lnTo>
                <a:lnTo>
                  <a:pt x="1024" y="523"/>
                </a:lnTo>
                <a:lnTo>
                  <a:pt x="1223" y="359"/>
                </a:lnTo>
                <a:lnTo>
                  <a:pt x="1434" y="203"/>
                </a:lnTo>
                <a:lnTo>
                  <a:pt x="1633" y="84"/>
                </a:lnTo>
                <a:lnTo>
                  <a:pt x="1837" y="17"/>
                </a:lnTo>
                <a:lnTo>
                  <a:pt x="2043" y="0"/>
                </a:lnTo>
                <a:lnTo>
                  <a:pt x="2260" y="17"/>
                </a:lnTo>
                <a:lnTo>
                  <a:pt x="2458" y="84"/>
                </a:lnTo>
                <a:lnTo>
                  <a:pt x="2663" y="203"/>
                </a:lnTo>
                <a:lnTo>
                  <a:pt x="2861" y="359"/>
                </a:lnTo>
                <a:lnTo>
                  <a:pt x="3067" y="529"/>
                </a:lnTo>
                <a:lnTo>
                  <a:pt x="3284" y="682"/>
                </a:lnTo>
                <a:lnTo>
                  <a:pt x="3475" y="816"/>
                </a:lnTo>
                <a:lnTo>
                  <a:pt x="3687" y="934"/>
                </a:lnTo>
                <a:lnTo>
                  <a:pt x="3892" y="1013"/>
                </a:lnTo>
                <a:lnTo>
                  <a:pt x="4096" y="1053"/>
                </a:lnTo>
              </a:path>
            </a:pathLst>
          </a:custGeom>
          <a:noFill/>
          <a:ln w="127000" cap="rnd" cmpd="sng">
            <a:solidFill>
              <a:srgbClr val="FF0000"/>
            </a:solidFill>
            <a:prstDash val="sysDot"/>
            <a:round/>
            <a:headEnd type="none" w="med" len="med"/>
            <a:tailEnd type="none" w="med" len="med"/>
          </a:ln>
          <a:effectLst/>
        </p:spPr>
        <p:txBody>
          <a:bodyPr/>
          <a:lstStyle/>
          <a:p>
            <a:endParaRPr lang="cs-CZ"/>
          </a:p>
        </p:txBody>
      </p:sp>
      <p:sp>
        <p:nvSpPr>
          <p:cNvPr id="223239" name="Rectangle 7"/>
          <p:cNvSpPr>
            <a:spLocks noChangeArrowheads="1"/>
          </p:cNvSpPr>
          <p:nvPr/>
        </p:nvSpPr>
        <p:spPr bwMode="auto">
          <a:xfrm>
            <a:off x="4017963" y="5597525"/>
            <a:ext cx="1308100" cy="515938"/>
          </a:xfrm>
          <a:prstGeom prst="rect">
            <a:avLst/>
          </a:prstGeom>
          <a:noFill/>
          <a:ln w="12700">
            <a:noFill/>
            <a:miter lim="800000"/>
            <a:headEnd/>
            <a:tailEnd/>
          </a:ln>
          <a:effectLst/>
        </p:spPr>
        <p:txBody>
          <a:bodyPr wrap="none" lIns="90488" tIns="44450" rIns="90488" bIns="44450">
            <a:spAutoFit/>
          </a:bodyPr>
          <a:lstStyle/>
          <a:p>
            <a:r>
              <a:rPr lang="en-US" sz="2800" b="1">
                <a:latin typeface="Arial" charset="0"/>
              </a:rPr>
              <a:t>Grams</a:t>
            </a:r>
          </a:p>
        </p:txBody>
      </p:sp>
      <p:sp>
        <p:nvSpPr>
          <p:cNvPr id="223240" name="Line 8"/>
          <p:cNvSpPr>
            <a:spLocks noChangeShapeType="1"/>
          </p:cNvSpPr>
          <p:nvPr/>
        </p:nvSpPr>
        <p:spPr bwMode="auto">
          <a:xfrm>
            <a:off x="4678363" y="2133600"/>
            <a:ext cx="0" cy="3436938"/>
          </a:xfrm>
          <a:prstGeom prst="line">
            <a:avLst/>
          </a:prstGeom>
          <a:noFill/>
          <a:ln w="50800">
            <a:solidFill>
              <a:schemeClr val="tx1"/>
            </a:solidFill>
            <a:round/>
            <a:headEnd/>
            <a:tailEnd/>
          </a:ln>
          <a:effectLst/>
        </p:spPr>
        <p:txBody>
          <a:bodyPr wrap="none" anchor="ctr"/>
          <a:lstStyle/>
          <a:p>
            <a:endParaRPr lang="cs-CZ"/>
          </a:p>
        </p:txBody>
      </p:sp>
      <p:sp>
        <p:nvSpPr>
          <p:cNvPr id="223241" name="Rectangle 9"/>
          <p:cNvSpPr>
            <a:spLocks noChangeArrowheads="1"/>
          </p:cNvSpPr>
          <p:nvPr/>
        </p:nvSpPr>
        <p:spPr bwMode="auto">
          <a:xfrm>
            <a:off x="3879850" y="1620838"/>
            <a:ext cx="1600200" cy="528637"/>
          </a:xfrm>
          <a:prstGeom prst="rect">
            <a:avLst/>
          </a:prstGeom>
          <a:noFill/>
          <a:ln w="12700">
            <a:noFill/>
            <a:miter lim="800000"/>
            <a:headEnd/>
            <a:tailEnd/>
          </a:ln>
          <a:effectLst/>
        </p:spPr>
        <p:txBody>
          <a:bodyPr wrap="none" lIns="90488" tIns="44450" rIns="90488" bIns="44450">
            <a:spAutoFit/>
          </a:bodyPr>
          <a:lstStyle/>
          <a:p>
            <a:r>
              <a:rPr lang="en-US" sz="2800" b="1">
                <a:latin typeface="Arial" charset="0"/>
              </a:rPr>
              <a:t>Average</a:t>
            </a:r>
          </a:p>
        </p:txBody>
      </p:sp>
    </p:spTree>
  </p:cSld>
  <p:clrMapOvr>
    <a:masterClrMapping/>
  </p:clrMapOvr>
  <p:transition spd="slow">
    <p:split orient="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ástupný symbol pro číslo snímku 5"/>
          <p:cNvSpPr>
            <a:spLocks noGrp="1"/>
          </p:cNvSpPr>
          <p:nvPr>
            <p:ph type="sldNum" sz="quarter" idx="12"/>
          </p:nvPr>
        </p:nvSpPr>
        <p:spPr/>
        <p:txBody>
          <a:bodyPr/>
          <a:lstStyle/>
          <a:p>
            <a:fld id="{E3B28892-5F43-4062-A8E7-C937C1CA0BFE}" type="slidenum">
              <a:rPr lang="en-GB"/>
              <a:pPr/>
              <a:t>33</a:t>
            </a:fld>
            <a:endParaRPr lang="en-GB"/>
          </a:p>
        </p:txBody>
      </p:sp>
      <p:sp>
        <p:nvSpPr>
          <p:cNvPr id="225282" name="Rectangle 2"/>
          <p:cNvSpPr>
            <a:spLocks noChangeArrowheads="1"/>
          </p:cNvSpPr>
          <p:nvPr/>
        </p:nvSpPr>
        <p:spPr bwMode="auto">
          <a:xfrm>
            <a:off x="766763" y="557213"/>
            <a:ext cx="5308600" cy="758825"/>
          </a:xfrm>
          <a:prstGeom prst="rect">
            <a:avLst/>
          </a:prstGeom>
          <a:noFill/>
          <a:ln w="12700">
            <a:noFill/>
            <a:miter lim="800000"/>
            <a:headEnd/>
            <a:tailEnd/>
          </a:ln>
          <a:effectLst/>
        </p:spPr>
        <p:txBody>
          <a:bodyPr wrap="none" lIns="90488" tIns="44450" rIns="90488" bIns="44450">
            <a:spAutoFit/>
          </a:bodyPr>
          <a:lstStyle/>
          <a:p>
            <a:r>
              <a:rPr lang="en-US" sz="4400" b="1" i="1">
                <a:effectLst>
                  <a:outerShdw blurRad="38100" dist="38100" dir="2700000" algn="tl">
                    <a:srgbClr val="C0C0C0"/>
                  </a:outerShdw>
                </a:effectLst>
                <a:latin typeface="Arial" charset="0"/>
              </a:rPr>
              <a:t>Assignable Causes</a:t>
            </a:r>
          </a:p>
        </p:txBody>
      </p:sp>
      <p:sp>
        <p:nvSpPr>
          <p:cNvPr id="225283" name="Rectangle 3"/>
          <p:cNvSpPr>
            <a:spLocks noChangeArrowheads="1"/>
          </p:cNvSpPr>
          <p:nvPr/>
        </p:nvSpPr>
        <p:spPr bwMode="auto">
          <a:xfrm>
            <a:off x="712788" y="5840413"/>
            <a:ext cx="2019300" cy="588962"/>
          </a:xfrm>
          <a:prstGeom prst="rect">
            <a:avLst/>
          </a:prstGeom>
          <a:noFill/>
          <a:ln w="12700">
            <a:noFill/>
            <a:miter lim="800000"/>
            <a:headEnd/>
            <a:tailEnd/>
          </a:ln>
          <a:effectLst/>
        </p:spPr>
        <p:txBody>
          <a:bodyPr wrap="none" lIns="90488" tIns="44450" rIns="90488" bIns="44450">
            <a:spAutoFit/>
          </a:bodyPr>
          <a:lstStyle/>
          <a:p>
            <a:r>
              <a:rPr lang="en-US" sz="3200" b="1">
                <a:latin typeface="Arial" charset="0"/>
              </a:rPr>
              <a:t>(c) Shape</a:t>
            </a:r>
          </a:p>
        </p:txBody>
      </p:sp>
      <p:sp>
        <p:nvSpPr>
          <p:cNvPr id="225284" name="Freeform 4"/>
          <p:cNvSpPr>
            <a:spLocks/>
          </p:cNvSpPr>
          <p:nvPr/>
        </p:nvSpPr>
        <p:spPr bwMode="auto">
          <a:xfrm>
            <a:off x="2147888" y="2717800"/>
            <a:ext cx="5030787" cy="2605088"/>
          </a:xfrm>
          <a:custGeom>
            <a:avLst/>
            <a:gdLst/>
            <a:ahLst/>
            <a:cxnLst>
              <a:cxn ang="0">
                <a:pos x="0" y="1640"/>
              </a:cxn>
              <a:cxn ang="0">
                <a:pos x="159" y="1581"/>
              </a:cxn>
              <a:cxn ang="0">
                <a:pos x="317" y="1460"/>
              </a:cxn>
              <a:cxn ang="0">
                <a:pos x="476" y="1275"/>
              </a:cxn>
              <a:cxn ang="0">
                <a:pos x="624" y="1067"/>
              </a:cxn>
              <a:cxn ang="0">
                <a:pos x="792" y="815"/>
              </a:cxn>
              <a:cxn ang="0">
                <a:pos x="946" y="559"/>
              </a:cxn>
              <a:cxn ang="0">
                <a:pos x="1109" y="315"/>
              </a:cxn>
              <a:cxn ang="0">
                <a:pos x="1263" y="130"/>
              </a:cxn>
              <a:cxn ang="0">
                <a:pos x="1421" y="26"/>
              </a:cxn>
              <a:cxn ang="0">
                <a:pos x="1580" y="0"/>
              </a:cxn>
              <a:cxn ang="0">
                <a:pos x="1748" y="26"/>
              </a:cxn>
              <a:cxn ang="0">
                <a:pos x="1901" y="130"/>
              </a:cxn>
              <a:cxn ang="0">
                <a:pos x="2060" y="315"/>
              </a:cxn>
              <a:cxn ang="0">
                <a:pos x="2213" y="559"/>
              </a:cxn>
              <a:cxn ang="0">
                <a:pos x="2372" y="824"/>
              </a:cxn>
              <a:cxn ang="0">
                <a:pos x="2540" y="1063"/>
              </a:cxn>
              <a:cxn ang="0">
                <a:pos x="2688" y="1270"/>
              </a:cxn>
              <a:cxn ang="0">
                <a:pos x="2852" y="1455"/>
              </a:cxn>
              <a:cxn ang="0">
                <a:pos x="3010" y="1577"/>
              </a:cxn>
              <a:cxn ang="0">
                <a:pos x="3168" y="1640"/>
              </a:cxn>
            </a:cxnLst>
            <a:rect l="0" t="0" r="r" b="b"/>
            <a:pathLst>
              <a:path w="3169" h="1641">
                <a:moveTo>
                  <a:pt x="0" y="1640"/>
                </a:moveTo>
                <a:lnTo>
                  <a:pt x="159" y="1581"/>
                </a:lnTo>
                <a:lnTo>
                  <a:pt x="317" y="1460"/>
                </a:lnTo>
                <a:lnTo>
                  <a:pt x="476" y="1275"/>
                </a:lnTo>
                <a:lnTo>
                  <a:pt x="624" y="1067"/>
                </a:lnTo>
                <a:lnTo>
                  <a:pt x="792" y="815"/>
                </a:lnTo>
                <a:lnTo>
                  <a:pt x="946" y="559"/>
                </a:lnTo>
                <a:lnTo>
                  <a:pt x="1109" y="315"/>
                </a:lnTo>
                <a:lnTo>
                  <a:pt x="1263" y="130"/>
                </a:lnTo>
                <a:lnTo>
                  <a:pt x="1421" y="26"/>
                </a:lnTo>
                <a:lnTo>
                  <a:pt x="1580" y="0"/>
                </a:lnTo>
                <a:lnTo>
                  <a:pt x="1748" y="26"/>
                </a:lnTo>
                <a:lnTo>
                  <a:pt x="1901" y="130"/>
                </a:lnTo>
                <a:lnTo>
                  <a:pt x="2060" y="315"/>
                </a:lnTo>
                <a:lnTo>
                  <a:pt x="2213" y="559"/>
                </a:lnTo>
                <a:lnTo>
                  <a:pt x="2372" y="824"/>
                </a:lnTo>
                <a:lnTo>
                  <a:pt x="2540" y="1063"/>
                </a:lnTo>
                <a:lnTo>
                  <a:pt x="2688" y="1270"/>
                </a:lnTo>
                <a:lnTo>
                  <a:pt x="2852" y="1455"/>
                </a:lnTo>
                <a:lnTo>
                  <a:pt x="3010" y="1577"/>
                </a:lnTo>
                <a:lnTo>
                  <a:pt x="3168" y="1640"/>
                </a:lnTo>
              </a:path>
            </a:pathLst>
          </a:custGeom>
          <a:noFill/>
          <a:ln w="127000" cap="rnd" cmpd="sng">
            <a:solidFill>
              <a:srgbClr val="008000"/>
            </a:solidFill>
            <a:prstDash val="solid"/>
            <a:round/>
            <a:headEnd type="none" w="med" len="med"/>
            <a:tailEnd type="none" w="med" len="med"/>
          </a:ln>
          <a:effectLst/>
        </p:spPr>
        <p:txBody>
          <a:bodyPr/>
          <a:lstStyle/>
          <a:p>
            <a:endParaRPr lang="cs-CZ"/>
          </a:p>
        </p:txBody>
      </p:sp>
      <p:sp>
        <p:nvSpPr>
          <p:cNvPr id="225285" name="Line 5"/>
          <p:cNvSpPr>
            <a:spLocks noChangeShapeType="1"/>
          </p:cNvSpPr>
          <p:nvPr/>
        </p:nvSpPr>
        <p:spPr bwMode="auto">
          <a:xfrm>
            <a:off x="1333500" y="5461000"/>
            <a:ext cx="6654800" cy="0"/>
          </a:xfrm>
          <a:prstGeom prst="line">
            <a:avLst/>
          </a:prstGeom>
          <a:noFill/>
          <a:ln w="50800">
            <a:solidFill>
              <a:schemeClr val="tx1"/>
            </a:solidFill>
            <a:round/>
            <a:headEnd/>
            <a:tailEnd/>
          </a:ln>
          <a:effectLst/>
        </p:spPr>
        <p:txBody>
          <a:bodyPr wrap="none" anchor="ctr"/>
          <a:lstStyle/>
          <a:p>
            <a:endParaRPr lang="cs-CZ"/>
          </a:p>
        </p:txBody>
      </p:sp>
      <p:sp>
        <p:nvSpPr>
          <p:cNvPr id="225286" name="Rectangle 6"/>
          <p:cNvSpPr>
            <a:spLocks noChangeArrowheads="1"/>
          </p:cNvSpPr>
          <p:nvPr/>
        </p:nvSpPr>
        <p:spPr bwMode="auto">
          <a:xfrm>
            <a:off x="4017963" y="5597525"/>
            <a:ext cx="1320800" cy="528638"/>
          </a:xfrm>
          <a:prstGeom prst="rect">
            <a:avLst/>
          </a:prstGeom>
          <a:noFill/>
          <a:ln w="12700">
            <a:noFill/>
            <a:miter lim="800000"/>
            <a:headEnd/>
            <a:tailEnd/>
          </a:ln>
          <a:effectLst/>
        </p:spPr>
        <p:txBody>
          <a:bodyPr wrap="none" lIns="90488" tIns="44450" rIns="90488" bIns="44450">
            <a:spAutoFit/>
          </a:bodyPr>
          <a:lstStyle/>
          <a:p>
            <a:r>
              <a:rPr lang="en-US" sz="2800" b="1">
                <a:latin typeface="Arial" charset="0"/>
              </a:rPr>
              <a:t>Grams</a:t>
            </a:r>
          </a:p>
        </p:txBody>
      </p:sp>
      <p:sp>
        <p:nvSpPr>
          <p:cNvPr id="225287" name="Line 7"/>
          <p:cNvSpPr>
            <a:spLocks noChangeShapeType="1"/>
          </p:cNvSpPr>
          <p:nvPr/>
        </p:nvSpPr>
        <p:spPr bwMode="auto">
          <a:xfrm>
            <a:off x="4678363" y="2133600"/>
            <a:ext cx="0" cy="3436938"/>
          </a:xfrm>
          <a:prstGeom prst="line">
            <a:avLst/>
          </a:prstGeom>
          <a:noFill/>
          <a:ln w="50800">
            <a:solidFill>
              <a:schemeClr val="tx1"/>
            </a:solidFill>
            <a:round/>
            <a:headEnd/>
            <a:tailEnd/>
          </a:ln>
          <a:effectLst/>
        </p:spPr>
        <p:txBody>
          <a:bodyPr wrap="none" anchor="ctr"/>
          <a:lstStyle/>
          <a:p>
            <a:endParaRPr lang="cs-CZ"/>
          </a:p>
        </p:txBody>
      </p:sp>
      <p:sp>
        <p:nvSpPr>
          <p:cNvPr id="225288" name="Rectangle 8"/>
          <p:cNvSpPr>
            <a:spLocks noChangeArrowheads="1"/>
          </p:cNvSpPr>
          <p:nvPr/>
        </p:nvSpPr>
        <p:spPr bwMode="auto">
          <a:xfrm>
            <a:off x="3879850" y="1620838"/>
            <a:ext cx="1600200" cy="528637"/>
          </a:xfrm>
          <a:prstGeom prst="rect">
            <a:avLst/>
          </a:prstGeom>
          <a:noFill/>
          <a:ln w="12700">
            <a:noFill/>
            <a:miter lim="800000"/>
            <a:headEnd/>
            <a:tailEnd/>
          </a:ln>
          <a:effectLst/>
        </p:spPr>
        <p:txBody>
          <a:bodyPr wrap="none" lIns="90488" tIns="44450" rIns="90488" bIns="44450">
            <a:spAutoFit/>
          </a:bodyPr>
          <a:lstStyle/>
          <a:p>
            <a:r>
              <a:rPr lang="en-US" sz="2800" b="1">
                <a:latin typeface="Arial" charset="0"/>
              </a:rPr>
              <a:t>Average</a:t>
            </a:r>
          </a:p>
        </p:txBody>
      </p:sp>
      <p:sp>
        <p:nvSpPr>
          <p:cNvPr id="225289" name="Freeform 9"/>
          <p:cNvSpPr>
            <a:spLocks/>
          </p:cNvSpPr>
          <p:nvPr/>
        </p:nvSpPr>
        <p:spPr bwMode="auto">
          <a:xfrm>
            <a:off x="2387600" y="2751138"/>
            <a:ext cx="4951413" cy="2571750"/>
          </a:xfrm>
          <a:custGeom>
            <a:avLst/>
            <a:gdLst/>
            <a:ahLst/>
            <a:cxnLst>
              <a:cxn ang="0">
                <a:pos x="0" y="1619"/>
              </a:cxn>
              <a:cxn ang="0">
                <a:pos x="117" y="1503"/>
              </a:cxn>
              <a:cxn ang="0">
                <a:pos x="213" y="1398"/>
              </a:cxn>
              <a:cxn ang="0">
                <a:pos x="331" y="1206"/>
              </a:cxn>
              <a:cxn ang="0">
                <a:pos x="469" y="896"/>
              </a:cxn>
              <a:cxn ang="0">
                <a:pos x="565" y="640"/>
              </a:cxn>
              <a:cxn ang="0">
                <a:pos x="661" y="374"/>
              </a:cxn>
              <a:cxn ang="0">
                <a:pos x="757" y="192"/>
              </a:cxn>
              <a:cxn ang="0">
                <a:pos x="906" y="48"/>
              </a:cxn>
              <a:cxn ang="0">
                <a:pos x="1088" y="0"/>
              </a:cxn>
              <a:cxn ang="0">
                <a:pos x="1251" y="57"/>
              </a:cxn>
              <a:cxn ang="0">
                <a:pos x="1381" y="182"/>
              </a:cxn>
              <a:cxn ang="0">
                <a:pos x="1496" y="369"/>
              </a:cxn>
              <a:cxn ang="0">
                <a:pos x="1630" y="609"/>
              </a:cxn>
              <a:cxn ang="0">
                <a:pos x="1779" y="849"/>
              </a:cxn>
              <a:cxn ang="0">
                <a:pos x="1957" y="1104"/>
              </a:cxn>
              <a:cxn ang="0">
                <a:pos x="2130" y="1257"/>
              </a:cxn>
              <a:cxn ang="0">
                <a:pos x="2398" y="1416"/>
              </a:cxn>
              <a:cxn ang="0">
                <a:pos x="2600" y="1488"/>
              </a:cxn>
              <a:cxn ang="0">
                <a:pos x="2883" y="1565"/>
              </a:cxn>
              <a:cxn ang="0">
                <a:pos x="3118" y="1613"/>
              </a:cxn>
            </a:cxnLst>
            <a:rect l="0" t="0" r="r" b="b"/>
            <a:pathLst>
              <a:path w="3119" h="1620">
                <a:moveTo>
                  <a:pt x="0" y="1619"/>
                </a:moveTo>
                <a:lnTo>
                  <a:pt x="117" y="1503"/>
                </a:lnTo>
                <a:lnTo>
                  <a:pt x="213" y="1398"/>
                </a:lnTo>
                <a:lnTo>
                  <a:pt x="331" y="1206"/>
                </a:lnTo>
                <a:lnTo>
                  <a:pt x="469" y="896"/>
                </a:lnTo>
                <a:lnTo>
                  <a:pt x="565" y="640"/>
                </a:lnTo>
                <a:lnTo>
                  <a:pt x="661" y="374"/>
                </a:lnTo>
                <a:lnTo>
                  <a:pt x="757" y="192"/>
                </a:lnTo>
                <a:lnTo>
                  <a:pt x="906" y="48"/>
                </a:lnTo>
                <a:lnTo>
                  <a:pt x="1088" y="0"/>
                </a:lnTo>
                <a:lnTo>
                  <a:pt x="1251" y="57"/>
                </a:lnTo>
                <a:lnTo>
                  <a:pt x="1381" y="182"/>
                </a:lnTo>
                <a:lnTo>
                  <a:pt x="1496" y="369"/>
                </a:lnTo>
                <a:lnTo>
                  <a:pt x="1630" y="609"/>
                </a:lnTo>
                <a:lnTo>
                  <a:pt x="1779" y="849"/>
                </a:lnTo>
                <a:lnTo>
                  <a:pt x="1957" y="1104"/>
                </a:lnTo>
                <a:lnTo>
                  <a:pt x="2130" y="1257"/>
                </a:lnTo>
                <a:lnTo>
                  <a:pt x="2398" y="1416"/>
                </a:lnTo>
                <a:lnTo>
                  <a:pt x="2600" y="1488"/>
                </a:lnTo>
                <a:lnTo>
                  <a:pt x="2883" y="1565"/>
                </a:lnTo>
                <a:lnTo>
                  <a:pt x="3118" y="1613"/>
                </a:lnTo>
              </a:path>
            </a:pathLst>
          </a:custGeom>
          <a:noFill/>
          <a:ln w="127000" cap="rnd" cmpd="sng">
            <a:solidFill>
              <a:srgbClr val="FF0000"/>
            </a:solidFill>
            <a:prstDash val="sysDot"/>
            <a:round/>
            <a:headEnd type="none" w="med" len="med"/>
            <a:tailEnd type="none" w="med" len="med"/>
          </a:ln>
          <a:effectLst/>
        </p:spPr>
        <p:txBody>
          <a:bodyPr/>
          <a:lstStyle/>
          <a:p>
            <a:endParaRPr lang="cs-CZ"/>
          </a:p>
        </p:txBody>
      </p:sp>
    </p:spTree>
  </p:cSld>
  <p:clrMapOvr>
    <a:masterClrMapping/>
  </p:clrMapOvr>
  <p:transition spd="slow">
    <p:split orient="ver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Zástupný symbol pro číslo snímku 5"/>
          <p:cNvSpPr>
            <a:spLocks noGrp="1"/>
          </p:cNvSpPr>
          <p:nvPr>
            <p:ph type="sldNum" sz="quarter" idx="12"/>
          </p:nvPr>
        </p:nvSpPr>
        <p:spPr/>
        <p:txBody>
          <a:bodyPr/>
          <a:lstStyle/>
          <a:p>
            <a:fld id="{8E9DC459-2F1F-466A-9413-8B64C50CE4EB}" type="slidenum">
              <a:rPr lang="en-GB"/>
              <a:pPr/>
              <a:t>34</a:t>
            </a:fld>
            <a:endParaRPr lang="en-GB"/>
          </a:p>
        </p:txBody>
      </p:sp>
      <p:sp>
        <p:nvSpPr>
          <p:cNvPr id="227330" name="Rectangle 2"/>
          <p:cNvSpPr>
            <a:spLocks noChangeArrowheads="1"/>
          </p:cNvSpPr>
          <p:nvPr/>
        </p:nvSpPr>
        <p:spPr bwMode="auto">
          <a:xfrm>
            <a:off x="547688" y="760413"/>
            <a:ext cx="3328987" cy="1441450"/>
          </a:xfrm>
          <a:prstGeom prst="rect">
            <a:avLst/>
          </a:prstGeom>
          <a:noFill/>
          <a:ln w="12700">
            <a:noFill/>
            <a:miter lim="800000"/>
            <a:headEnd/>
            <a:tailEnd/>
          </a:ln>
          <a:effectLst/>
        </p:spPr>
        <p:txBody>
          <a:bodyPr wrap="none" lIns="90488" tIns="44450" rIns="90488" bIns="44450">
            <a:spAutoFit/>
          </a:bodyPr>
          <a:lstStyle/>
          <a:p>
            <a:r>
              <a:rPr lang="en-US" sz="4400" b="1" i="1">
                <a:effectLst>
                  <a:outerShdw blurRad="38100" dist="38100" dir="2700000" algn="tl">
                    <a:srgbClr val="C0C0C0"/>
                  </a:outerShdw>
                </a:effectLst>
                <a:latin typeface="Arial" charset="0"/>
              </a:rPr>
              <a:t>The Normal</a:t>
            </a:r>
          </a:p>
          <a:p>
            <a:r>
              <a:rPr lang="en-US" sz="4400" b="1" i="1">
                <a:effectLst>
                  <a:outerShdw blurRad="38100" dist="38100" dir="2700000" algn="tl">
                    <a:srgbClr val="C0C0C0"/>
                  </a:outerShdw>
                </a:effectLst>
                <a:latin typeface="Arial" charset="0"/>
              </a:rPr>
              <a:t>Distribution</a:t>
            </a:r>
          </a:p>
        </p:txBody>
      </p:sp>
      <p:grpSp>
        <p:nvGrpSpPr>
          <p:cNvPr id="227331" name="Group 3"/>
          <p:cNvGrpSpPr>
            <a:grpSpLocks/>
          </p:cNvGrpSpPr>
          <p:nvPr/>
        </p:nvGrpSpPr>
        <p:grpSpPr bwMode="auto">
          <a:xfrm>
            <a:off x="3405188" y="730250"/>
            <a:ext cx="4573587" cy="5575300"/>
            <a:chOff x="2145" y="460"/>
            <a:chExt cx="2881" cy="3512"/>
          </a:xfrm>
        </p:grpSpPr>
        <p:sp>
          <p:nvSpPr>
            <p:cNvPr id="227332" name="Freeform 4"/>
            <p:cNvSpPr>
              <a:spLocks/>
            </p:cNvSpPr>
            <p:nvPr/>
          </p:nvSpPr>
          <p:spPr bwMode="auto">
            <a:xfrm>
              <a:off x="2236" y="618"/>
              <a:ext cx="2695" cy="1916"/>
            </a:xfrm>
            <a:custGeom>
              <a:avLst/>
              <a:gdLst/>
              <a:ahLst/>
              <a:cxnLst>
                <a:cxn ang="0">
                  <a:pos x="0" y="1915"/>
                </a:cxn>
                <a:cxn ang="0">
                  <a:pos x="140" y="1830"/>
                </a:cxn>
                <a:cxn ang="0">
                  <a:pos x="241" y="1724"/>
                </a:cxn>
                <a:cxn ang="0">
                  <a:pos x="388" y="1493"/>
                </a:cxn>
                <a:cxn ang="0">
                  <a:pos x="518" y="1246"/>
                </a:cxn>
                <a:cxn ang="0">
                  <a:pos x="647" y="994"/>
                </a:cxn>
                <a:cxn ang="0">
                  <a:pos x="760" y="741"/>
                </a:cxn>
                <a:cxn ang="0">
                  <a:pos x="895" y="449"/>
                </a:cxn>
                <a:cxn ang="0">
                  <a:pos x="997" y="252"/>
                </a:cxn>
                <a:cxn ang="0">
                  <a:pos x="1086" y="124"/>
                </a:cxn>
                <a:cxn ang="0">
                  <a:pos x="1205" y="39"/>
                </a:cxn>
                <a:cxn ang="0">
                  <a:pos x="1335" y="0"/>
                </a:cxn>
                <a:cxn ang="0">
                  <a:pos x="1470" y="28"/>
                </a:cxn>
                <a:cxn ang="0">
                  <a:pos x="1589" y="135"/>
                </a:cxn>
                <a:cxn ang="0">
                  <a:pos x="1735" y="381"/>
                </a:cxn>
                <a:cxn ang="0">
                  <a:pos x="1746" y="393"/>
                </a:cxn>
                <a:cxn ang="0">
                  <a:pos x="1904" y="769"/>
                </a:cxn>
                <a:cxn ang="0">
                  <a:pos x="1983" y="943"/>
                </a:cxn>
                <a:cxn ang="0">
                  <a:pos x="2130" y="1235"/>
                </a:cxn>
                <a:cxn ang="0">
                  <a:pos x="2304" y="1544"/>
                </a:cxn>
                <a:cxn ang="0">
                  <a:pos x="2316" y="1556"/>
                </a:cxn>
                <a:cxn ang="0">
                  <a:pos x="2412" y="1707"/>
                </a:cxn>
                <a:cxn ang="0">
                  <a:pos x="2536" y="1830"/>
                </a:cxn>
                <a:cxn ang="0">
                  <a:pos x="2694" y="1915"/>
                </a:cxn>
                <a:cxn ang="0">
                  <a:pos x="0" y="1915"/>
                </a:cxn>
              </a:cxnLst>
              <a:rect l="0" t="0" r="r" b="b"/>
              <a:pathLst>
                <a:path w="2695" h="1916">
                  <a:moveTo>
                    <a:pt x="0" y="1915"/>
                  </a:moveTo>
                  <a:lnTo>
                    <a:pt x="140" y="1830"/>
                  </a:lnTo>
                  <a:lnTo>
                    <a:pt x="241" y="1724"/>
                  </a:lnTo>
                  <a:lnTo>
                    <a:pt x="388" y="1493"/>
                  </a:lnTo>
                  <a:lnTo>
                    <a:pt x="518" y="1246"/>
                  </a:lnTo>
                  <a:lnTo>
                    <a:pt x="647" y="994"/>
                  </a:lnTo>
                  <a:lnTo>
                    <a:pt x="760" y="741"/>
                  </a:lnTo>
                  <a:lnTo>
                    <a:pt x="895" y="449"/>
                  </a:lnTo>
                  <a:lnTo>
                    <a:pt x="997" y="252"/>
                  </a:lnTo>
                  <a:lnTo>
                    <a:pt x="1086" y="124"/>
                  </a:lnTo>
                  <a:lnTo>
                    <a:pt x="1205" y="39"/>
                  </a:lnTo>
                  <a:lnTo>
                    <a:pt x="1335" y="0"/>
                  </a:lnTo>
                  <a:lnTo>
                    <a:pt x="1470" y="28"/>
                  </a:lnTo>
                  <a:lnTo>
                    <a:pt x="1589" y="135"/>
                  </a:lnTo>
                  <a:lnTo>
                    <a:pt x="1735" y="381"/>
                  </a:lnTo>
                  <a:lnTo>
                    <a:pt x="1746" y="393"/>
                  </a:lnTo>
                  <a:lnTo>
                    <a:pt x="1904" y="769"/>
                  </a:lnTo>
                  <a:lnTo>
                    <a:pt x="1983" y="943"/>
                  </a:lnTo>
                  <a:lnTo>
                    <a:pt x="2130" y="1235"/>
                  </a:lnTo>
                  <a:lnTo>
                    <a:pt x="2304" y="1544"/>
                  </a:lnTo>
                  <a:lnTo>
                    <a:pt x="2316" y="1556"/>
                  </a:lnTo>
                  <a:lnTo>
                    <a:pt x="2412" y="1707"/>
                  </a:lnTo>
                  <a:lnTo>
                    <a:pt x="2536" y="1830"/>
                  </a:lnTo>
                  <a:lnTo>
                    <a:pt x="2694" y="1915"/>
                  </a:lnTo>
                  <a:lnTo>
                    <a:pt x="0" y="1915"/>
                  </a:lnTo>
                </a:path>
              </a:pathLst>
            </a:custGeom>
            <a:noFill/>
            <a:ln w="12700" cap="rnd" cmpd="sng">
              <a:noFill/>
              <a:prstDash val="solid"/>
              <a:round/>
              <a:headEnd type="none" w="med" len="med"/>
              <a:tailEnd type="none" w="med" len="med"/>
            </a:ln>
            <a:effectLst/>
          </p:spPr>
          <p:txBody>
            <a:bodyPr/>
            <a:lstStyle/>
            <a:p>
              <a:endParaRPr lang="cs-CZ"/>
            </a:p>
          </p:txBody>
        </p:sp>
        <p:sp>
          <p:nvSpPr>
            <p:cNvPr id="227333" name="Line 5"/>
            <p:cNvSpPr>
              <a:spLocks noChangeShapeType="1"/>
            </p:cNvSpPr>
            <p:nvPr/>
          </p:nvSpPr>
          <p:spPr bwMode="auto">
            <a:xfrm>
              <a:off x="2149" y="2662"/>
              <a:ext cx="2848" cy="0"/>
            </a:xfrm>
            <a:prstGeom prst="line">
              <a:avLst/>
            </a:prstGeom>
            <a:noFill/>
            <a:ln w="50800">
              <a:solidFill>
                <a:schemeClr val="tx1"/>
              </a:solidFill>
              <a:round/>
              <a:headEnd/>
              <a:tailEnd/>
            </a:ln>
            <a:effectLst/>
          </p:spPr>
          <p:txBody>
            <a:bodyPr wrap="none" anchor="ctr"/>
            <a:lstStyle/>
            <a:p>
              <a:endParaRPr lang="cs-CZ"/>
            </a:p>
          </p:txBody>
        </p:sp>
        <p:sp>
          <p:nvSpPr>
            <p:cNvPr id="227334" name="Rectangle 6"/>
            <p:cNvSpPr>
              <a:spLocks noChangeArrowheads="1"/>
            </p:cNvSpPr>
            <p:nvPr/>
          </p:nvSpPr>
          <p:spPr bwMode="auto">
            <a:xfrm>
              <a:off x="2145" y="2948"/>
              <a:ext cx="2881" cy="286"/>
            </a:xfrm>
            <a:prstGeom prst="rect">
              <a:avLst/>
            </a:prstGeom>
            <a:noFill/>
            <a:ln w="12700">
              <a:noFill/>
              <a:miter lim="800000"/>
              <a:headEnd/>
              <a:tailEnd/>
            </a:ln>
            <a:effectLst/>
          </p:spPr>
          <p:txBody>
            <a:bodyPr wrap="none" lIns="90488" tIns="44450" rIns="90488" bIns="44450">
              <a:spAutoFit/>
            </a:bodyPr>
            <a:lstStyle/>
            <a:p>
              <a:r>
                <a:rPr lang="en-US" b="1">
                  <a:latin typeface="Arial" charset="0"/>
                </a:rPr>
                <a:t>-3</a:t>
              </a:r>
              <a:r>
                <a:rPr lang="en-US" b="1">
                  <a:latin typeface="Symbol" pitchFamily="18" charset="2"/>
                </a:rPr>
                <a:t></a:t>
              </a:r>
              <a:r>
                <a:rPr lang="en-US" b="1">
                  <a:latin typeface="Arial" charset="0"/>
                </a:rPr>
                <a:t>  -2</a:t>
              </a:r>
              <a:r>
                <a:rPr lang="en-US" b="1">
                  <a:latin typeface="Symbol" pitchFamily="18" charset="2"/>
                </a:rPr>
                <a:t></a:t>
              </a:r>
              <a:r>
                <a:rPr lang="en-US" b="1">
                  <a:latin typeface="Arial" charset="0"/>
                </a:rPr>
                <a:t>  -1</a:t>
              </a:r>
              <a:r>
                <a:rPr lang="en-US" b="1">
                  <a:latin typeface="Symbol" pitchFamily="18" charset="2"/>
                </a:rPr>
                <a:t></a:t>
              </a:r>
              <a:r>
                <a:rPr lang="en-US" b="1">
                  <a:latin typeface="Arial" charset="0"/>
                </a:rPr>
                <a:t>         +1</a:t>
              </a:r>
              <a:r>
                <a:rPr lang="en-US" b="1">
                  <a:latin typeface="Symbol" pitchFamily="18" charset="2"/>
                </a:rPr>
                <a:t></a:t>
              </a:r>
              <a:r>
                <a:rPr lang="en-US" b="1">
                  <a:latin typeface="Arial" charset="0"/>
                </a:rPr>
                <a:t>  +2</a:t>
              </a:r>
              <a:r>
                <a:rPr lang="en-US" b="1">
                  <a:latin typeface="Symbol" pitchFamily="18" charset="2"/>
                </a:rPr>
                <a:t></a:t>
              </a:r>
              <a:r>
                <a:rPr lang="en-US" b="1">
                  <a:latin typeface="Arial" charset="0"/>
                </a:rPr>
                <a:t>  +3</a:t>
              </a:r>
              <a:r>
                <a:rPr lang="en-US" b="1">
                  <a:latin typeface="Symbol" pitchFamily="18" charset="2"/>
                </a:rPr>
                <a:t></a:t>
              </a:r>
            </a:p>
          </p:txBody>
        </p:sp>
        <p:sp>
          <p:nvSpPr>
            <p:cNvPr id="227335" name="Rectangle 7"/>
            <p:cNvSpPr>
              <a:spLocks noChangeArrowheads="1"/>
            </p:cNvSpPr>
            <p:nvPr/>
          </p:nvSpPr>
          <p:spPr bwMode="auto">
            <a:xfrm>
              <a:off x="3244" y="2723"/>
              <a:ext cx="605" cy="286"/>
            </a:xfrm>
            <a:prstGeom prst="rect">
              <a:avLst/>
            </a:prstGeom>
            <a:noFill/>
            <a:ln w="12700">
              <a:noFill/>
              <a:miter lim="800000"/>
              <a:headEnd/>
              <a:tailEnd/>
            </a:ln>
            <a:effectLst/>
          </p:spPr>
          <p:txBody>
            <a:bodyPr wrap="none" lIns="90488" tIns="44450" rIns="90488" bIns="44450">
              <a:spAutoFit/>
            </a:bodyPr>
            <a:lstStyle/>
            <a:p>
              <a:r>
                <a:rPr lang="en-US" b="1">
                  <a:latin typeface="Arial" charset="0"/>
                </a:rPr>
                <a:t>Mean</a:t>
              </a:r>
            </a:p>
          </p:txBody>
        </p:sp>
        <p:sp>
          <p:nvSpPr>
            <p:cNvPr id="227336" name="Line 8"/>
            <p:cNvSpPr>
              <a:spLocks noChangeShapeType="1"/>
            </p:cNvSpPr>
            <p:nvPr/>
          </p:nvSpPr>
          <p:spPr bwMode="auto">
            <a:xfrm>
              <a:off x="3167" y="1013"/>
              <a:ext cx="0" cy="1931"/>
            </a:xfrm>
            <a:prstGeom prst="line">
              <a:avLst/>
            </a:prstGeom>
            <a:noFill/>
            <a:ln w="25400">
              <a:solidFill>
                <a:schemeClr val="tx1"/>
              </a:solidFill>
              <a:round/>
              <a:headEnd/>
              <a:tailEnd/>
            </a:ln>
            <a:effectLst/>
          </p:spPr>
          <p:txBody>
            <a:bodyPr wrap="none" anchor="ctr"/>
            <a:lstStyle/>
            <a:p>
              <a:endParaRPr lang="cs-CZ"/>
            </a:p>
          </p:txBody>
        </p:sp>
        <p:sp>
          <p:nvSpPr>
            <p:cNvPr id="227337" name="Line 9"/>
            <p:cNvSpPr>
              <a:spLocks noChangeShapeType="1"/>
            </p:cNvSpPr>
            <p:nvPr/>
          </p:nvSpPr>
          <p:spPr bwMode="auto">
            <a:xfrm>
              <a:off x="2782" y="1850"/>
              <a:ext cx="0" cy="1092"/>
            </a:xfrm>
            <a:prstGeom prst="line">
              <a:avLst/>
            </a:prstGeom>
            <a:noFill/>
            <a:ln w="25400">
              <a:solidFill>
                <a:schemeClr val="tx1"/>
              </a:solidFill>
              <a:round/>
              <a:headEnd/>
              <a:tailEnd/>
            </a:ln>
            <a:effectLst/>
          </p:spPr>
          <p:txBody>
            <a:bodyPr wrap="none" anchor="ctr"/>
            <a:lstStyle/>
            <a:p>
              <a:endParaRPr lang="cs-CZ"/>
            </a:p>
          </p:txBody>
        </p:sp>
        <p:sp>
          <p:nvSpPr>
            <p:cNvPr id="227338" name="Line 10"/>
            <p:cNvSpPr>
              <a:spLocks noChangeShapeType="1"/>
            </p:cNvSpPr>
            <p:nvPr/>
          </p:nvSpPr>
          <p:spPr bwMode="auto">
            <a:xfrm>
              <a:off x="2386" y="2457"/>
              <a:ext cx="0" cy="487"/>
            </a:xfrm>
            <a:prstGeom prst="line">
              <a:avLst/>
            </a:prstGeom>
            <a:noFill/>
            <a:ln w="25400">
              <a:solidFill>
                <a:schemeClr val="tx1"/>
              </a:solidFill>
              <a:round/>
              <a:headEnd/>
              <a:tailEnd/>
            </a:ln>
            <a:effectLst/>
          </p:spPr>
          <p:txBody>
            <a:bodyPr wrap="none" anchor="ctr"/>
            <a:lstStyle/>
            <a:p>
              <a:endParaRPr lang="cs-CZ"/>
            </a:p>
          </p:txBody>
        </p:sp>
        <p:sp>
          <p:nvSpPr>
            <p:cNvPr id="227339" name="Line 11"/>
            <p:cNvSpPr>
              <a:spLocks noChangeShapeType="1"/>
            </p:cNvSpPr>
            <p:nvPr/>
          </p:nvSpPr>
          <p:spPr bwMode="auto">
            <a:xfrm>
              <a:off x="4759" y="2472"/>
              <a:ext cx="0" cy="472"/>
            </a:xfrm>
            <a:prstGeom prst="line">
              <a:avLst/>
            </a:prstGeom>
            <a:noFill/>
            <a:ln w="25400">
              <a:solidFill>
                <a:schemeClr val="tx1"/>
              </a:solidFill>
              <a:round/>
              <a:headEnd/>
              <a:tailEnd/>
            </a:ln>
            <a:effectLst/>
          </p:spPr>
          <p:txBody>
            <a:bodyPr wrap="none" anchor="ctr"/>
            <a:lstStyle/>
            <a:p>
              <a:endParaRPr lang="cs-CZ"/>
            </a:p>
          </p:txBody>
        </p:sp>
        <p:sp>
          <p:nvSpPr>
            <p:cNvPr id="227340" name="Line 12"/>
            <p:cNvSpPr>
              <a:spLocks noChangeShapeType="1"/>
            </p:cNvSpPr>
            <p:nvPr/>
          </p:nvSpPr>
          <p:spPr bwMode="auto">
            <a:xfrm>
              <a:off x="4361" y="1890"/>
              <a:ext cx="0" cy="1054"/>
            </a:xfrm>
            <a:prstGeom prst="line">
              <a:avLst/>
            </a:prstGeom>
            <a:noFill/>
            <a:ln w="25400">
              <a:solidFill>
                <a:schemeClr val="tx1"/>
              </a:solidFill>
              <a:round/>
              <a:headEnd/>
              <a:tailEnd/>
            </a:ln>
            <a:effectLst/>
          </p:spPr>
          <p:txBody>
            <a:bodyPr wrap="none" anchor="ctr"/>
            <a:lstStyle/>
            <a:p>
              <a:endParaRPr lang="cs-CZ"/>
            </a:p>
          </p:txBody>
        </p:sp>
        <p:sp>
          <p:nvSpPr>
            <p:cNvPr id="227341" name="Line 13"/>
            <p:cNvSpPr>
              <a:spLocks noChangeShapeType="1"/>
            </p:cNvSpPr>
            <p:nvPr/>
          </p:nvSpPr>
          <p:spPr bwMode="auto">
            <a:xfrm>
              <a:off x="3972" y="999"/>
              <a:ext cx="0" cy="1945"/>
            </a:xfrm>
            <a:prstGeom prst="line">
              <a:avLst/>
            </a:prstGeom>
            <a:noFill/>
            <a:ln w="25400">
              <a:solidFill>
                <a:schemeClr val="tx1"/>
              </a:solidFill>
              <a:round/>
              <a:headEnd/>
              <a:tailEnd/>
            </a:ln>
            <a:effectLst/>
          </p:spPr>
          <p:txBody>
            <a:bodyPr wrap="none" anchor="ctr"/>
            <a:lstStyle/>
            <a:p>
              <a:endParaRPr lang="cs-CZ"/>
            </a:p>
          </p:txBody>
        </p:sp>
        <p:sp>
          <p:nvSpPr>
            <p:cNvPr id="227342" name="Freeform 14"/>
            <p:cNvSpPr>
              <a:spLocks/>
            </p:cNvSpPr>
            <p:nvPr/>
          </p:nvSpPr>
          <p:spPr bwMode="auto">
            <a:xfrm>
              <a:off x="2235" y="614"/>
              <a:ext cx="2676" cy="1919"/>
            </a:xfrm>
            <a:custGeom>
              <a:avLst/>
              <a:gdLst/>
              <a:ahLst/>
              <a:cxnLst>
                <a:cxn ang="0">
                  <a:pos x="0" y="1918"/>
                </a:cxn>
                <a:cxn ang="0">
                  <a:pos x="134" y="1849"/>
                </a:cxn>
                <a:cxn ang="0">
                  <a:pos x="268" y="1707"/>
                </a:cxn>
                <a:cxn ang="0">
                  <a:pos x="402" y="1491"/>
                </a:cxn>
                <a:cxn ang="0">
                  <a:pos x="527" y="1248"/>
                </a:cxn>
                <a:cxn ang="0">
                  <a:pos x="669" y="953"/>
                </a:cxn>
                <a:cxn ang="0">
                  <a:pos x="799" y="653"/>
                </a:cxn>
                <a:cxn ang="0">
                  <a:pos x="936" y="369"/>
                </a:cxn>
                <a:cxn ang="0">
                  <a:pos x="1066" y="153"/>
                </a:cxn>
                <a:cxn ang="0">
                  <a:pos x="1200" y="31"/>
                </a:cxn>
                <a:cxn ang="0">
                  <a:pos x="1334" y="0"/>
                </a:cxn>
                <a:cxn ang="0">
                  <a:pos x="1476" y="31"/>
                </a:cxn>
                <a:cxn ang="0">
                  <a:pos x="1605" y="153"/>
                </a:cxn>
                <a:cxn ang="0">
                  <a:pos x="1739" y="369"/>
                </a:cxn>
                <a:cxn ang="0">
                  <a:pos x="1869" y="653"/>
                </a:cxn>
                <a:cxn ang="0">
                  <a:pos x="2003" y="964"/>
                </a:cxn>
                <a:cxn ang="0">
                  <a:pos x="2145" y="1243"/>
                </a:cxn>
                <a:cxn ang="0">
                  <a:pos x="2270" y="1485"/>
                </a:cxn>
                <a:cxn ang="0">
                  <a:pos x="2408" y="1702"/>
                </a:cxn>
                <a:cxn ang="0">
                  <a:pos x="2542" y="1844"/>
                </a:cxn>
                <a:cxn ang="0">
                  <a:pos x="2675" y="1918"/>
                </a:cxn>
              </a:cxnLst>
              <a:rect l="0" t="0" r="r" b="b"/>
              <a:pathLst>
                <a:path w="2676" h="1919">
                  <a:moveTo>
                    <a:pt x="0" y="1918"/>
                  </a:moveTo>
                  <a:lnTo>
                    <a:pt x="134" y="1849"/>
                  </a:lnTo>
                  <a:lnTo>
                    <a:pt x="268" y="1707"/>
                  </a:lnTo>
                  <a:lnTo>
                    <a:pt x="402" y="1491"/>
                  </a:lnTo>
                  <a:lnTo>
                    <a:pt x="527" y="1248"/>
                  </a:lnTo>
                  <a:lnTo>
                    <a:pt x="669" y="953"/>
                  </a:lnTo>
                  <a:lnTo>
                    <a:pt x="799" y="653"/>
                  </a:lnTo>
                  <a:lnTo>
                    <a:pt x="936" y="369"/>
                  </a:lnTo>
                  <a:lnTo>
                    <a:pt x="1066" y="153"/>
                  </a:lnTo>
                  <a:lnTo>
                    <a:pt x="1200" y="31"/>
                  </a:lnTo>
                  <a:lnTo>
                    <a:pt x="1334" y="0"/>
                  </a:lnTo>
                  <a:lnTo>
                    <a:pt x="1476" y="31"/>
                  </a:lnTo>
                  <a:lnTo>
                    <a:pt x="1605" y="153"/>
                  </a:lnTo>
                  <a:lnTo>
                    <a:pt x="1739" y="369"/>
                  </a:lnTo>
                  <a:lnTo>
                    <a:pt x="1869" y="653"/>
                  </a:lnTo>
                  <a:lnTo>
                    <a:pt x="2003" y="964"/>
                  </a:lnTo>
                  <a:lnTo>
                    <a:pt x="2145" y="1243"/>
                  </a:lnTo>
                  <a:lnTo>
                    <a:pt x="2270" y="1485"/>
                  </a:lnTo>
                  <a:lnTo>
                    <a:pt x="2408" y="1702"/>
                  </a:lnTo>
                  <a:lnTo>
                    <a:pt x="2542" y="1844"/>
                  </a:lnTo>
                  <a:lnTo>
                    <a:pt x="2675" y="1918"/>
                  </a:lnTo>
                </a:path>
              </a:pathLst>
            </a:custGeom>
            <a:noFill/>
            <a:ln w="127000" cap="rnd" cmpd="sng">
              <a:solidFill>
                <a:srgbClr val="00FFFF"/>
              </a:solidFill>
              <a:prstDash val="solid"/>
              <a:round/>
              <a:headEnd type="none" w="med" len="med"/>
              <a:tailEnd type="none" w="med" len="med"/>
            </a:ln>
            <a:effectLst/>
          </p:spPr>
          <p:txBody>
            <a:bodyPr/>
            <a:lstStyle/>
            <a:p>
              <a:endParaRPr lang="cs-CZ"/>
            </a:p>
          </p:txBody>
        </p:sp>
        <p:sp>
          <p:nvSpPr>
            <p:cNvPr id="227343" name="Line 15"/>
            <p:cNvSpPr>
              <a:spLocks noChangeShapeType="1"/>
            </p:cNvSpPr>
            <p:nvPr/>
          </p:nvSpPr>
          <p:spPr bwMode="auto">
            <a:xfrm>
              <a:off x="3572" y="460"/>
              <a:ext cx="0" cy="2271"/>
            </a:xfrm>
            <a:prstGeom prst="line">
              <a:avLst/>
            </a:prstGeom>
            <a:noFill/>
            <a:ln w="50800">
              <a:solidFill>
                <a:schemeClr val="tx1"/>
              </a:solidFill>
              <a:round/>
              <a:headEnd/>
              <a:tailEnd/>
            </a:ln>
            <a:effectLst/>
          </p:spPr>
          <p:txBody>
            <a:bodyPr wrap="none" anchor="ctr"/>
            <a:lstStyle/>
            <a:p>
              <a:endParaRPr lang="cs-CZ"/>
            </a:p>
          </p:txBody>
        </p:sp>
        <p:sp>
          <p:nvSpPr>
            <p:cNvPr id="227344" name="Rectangle 16"/>
            <p:cNvSpPr>
              <a:spLocks noChangeArrowheads="1"/>
            </p:cNvSpPr>
            <p:nvPr/>
          </p:nvSpPr>
          <p:spPr bwMode="auto">
            <a:xfrm>
              <a:off x="3182" y="3226"/>
              <a:ext cx="766" cy="746"/>
            </a:xfrm>
            <a:prstGeom prst="rect">
              <a:avLst/>
            </a:prstGeom>
            <a:noFill/>
            <a:ln w="12700">
              <a:noFill/>
              <a:miter lim="800000"/>
              <a:headEnd/>
              <a:tailEnd/>
            </a:ln>
            <a:effectLst/>
          </p:spPr>
          <p:txBody>
            <a:bodyPr wrap="none" lIns="90488" tIns="44450" rIns="90488" bIns="44450">
              <a:spAutoFit/>
            </a:bodyPr>
            <a:lstStyle/>
            <a:p>
              <a:r>
                <a:rPr lang="en-US" b="1">
                  <a:latin typeface="Arial" charset="0"/>
                </a:rPr>
                <a:t>68.26%</a:t>
              </a:r>
            </a:p>
            <a:p>
              <a:r>
                <a:rPr lang="en-US" b="1">
                  <a:latin typeface="Arial" charset="0"/>
                </a:rPr>
                <a:t>95.44%</a:t>
              </a:r>
            </a:p>
            <a:p>
              <a:r>
                <a:rPr lang="en-US" b="1">
                  <a:latin typeface="Arial" charset="0"/>
                </a:rPr>
                <a:t>99.74%</a:t>
              </a:r>
            </a:p>
          </p:txBody>
        </p:sp>
        <p:sp>
          <p:nvSpPr>
            <p:cNvPr id="227345" name="Line 17"/>
            <p:cNvSpPr>
              <a:spLocks noChangeShapeType="1"/>
            </p:cNvSpPr>
            <p:nvPr/>
          </p:nvSpPr>
          <p:spPr bwMode="auto">
            <a:xfrm>
              <a:off x="3167" y="3204"/>
              <a:ext cx="0" cy="229"/>
            </a:xfrm>
            <a:prstGeom prst="line">
              <a:avLst/>
            </a:prstGeom>
            <a:noFill/>
            <a:ln w="25400">
              <a:solidFill>
                <a:schemeClr val="tx1"/>
              </a:solidFill>
              <a:round/>
              <a:headEnd/>
              <a:tailEnd/>
            </a:ln>
            <a:effectLst/>
          </p:spPr>
          <p:txBody>
            <a:bodyPr wrap="none" anchor="ctr"/>
            <a:lstStyle/>
            <a:p>
              <a:endParaRPr lang="cs-CZ"/>
            </a:p>
          </p:txBody>
        </p:sp>
        <p:sp>
          <p:nvSpPr>
            <p:cNvPr id="227346" name="Line 18"/>
            <p:cNvSpPr>
              <a:spLocks noChangeShapeType="1"/>
            </p:cNvSpPr>
            <p:nvPr/>
          </p:nvSpPr>
          <p:spPr bwMode="auto">
            <a:xfrm>
              <a:off x="3972" y="3204"/>
              <a:ext cx="0" cy="229"/>
            </a:xfrm>
            <a:prstGeom prst="line">
              <a:avLst/>
            </a:prstGeom>
            <a:noFill/>
            <a:ln w="25400">
              <a:solidFill>
                <a:schemeClr val="tx1"/>
              </a:solidFill>
              <a:round/>
              <a:headEnd/>
              <a:tailEnd/>
            </a:ln>
            <a:effectLst/>
          </p:spPr>
          <p:txBody>
            <a:bodyPr wrap="none" anchor="ctr"/>
            <a:lstStyle/>
            <a:p>
              <a:endParaRPr lang="cs-CZ"/>
            </a:p>
          </p:txBody>
        </p:sp>
        <p:sp>
          <p:nvSpPr>
            <p:cNvPr id="227347" name="Line 19"/>
            <p:cNvSpPr>
              <a:spLocks noChangeShapeType="1"/>
            </p:cNvSpPr>
            <p:nvPr/>
          </p:nvSpPr>
          <p:spPr bwMode="auto">
            <a:xfrm>
              <a:off x="2784" y="3204"/>
              <a:ext cx="0" cy="452"/>
            </a:xfrm>
            <a:prstGeom prst="line">
              <a:avLst/>
            </a:prstGeom>
            <a:noFill/>
            <a:ln w="25400">
              <a:solidFill>
                <a:schemeClr val="tx1"/>
              </a:solidFill>
              <a:round/>
              <a:headEnd/>
              <a:tailEnd/>
            </a:ln>
            <a:effectLst/>
          </p:spPr>
          <p:txBody>
            <a:bodyPr wrap="none" anchor="ctr"/>
            <a:lstStyle/>
            <a:p>
              <a:endParaRPr lang="cs-CZ"/>
            </a:p>
          </p:txBody>
        </p:sp>
        <p:sp>
          <p:nvSpPr>
            <p:cNvPr id="227348" name="Line 20"/>
            <p:cNvSpPr>
              <a:spLocks noChangeShapeType="1"/>
            </p:cNvSpPr>
            <p:nvPr/>
          </p:nvSpPr>
          <p:spPr bwMode="auto">
            <a:xfrm>
              <a:off x="4361" y="3204"/>
              <a:ext cx="0" cy="459"/>
            </a:xfrm>
            <a:prstGeom prst="line">
              <a:avLst/>
            </a:prstGeom>
            <a:noFill/>
            <a:ln w="25400">
              <a:solidFill>
                <a:schemeClr val="tx1"/>
              </a:solidFill>
              <a:round/>
              <a:headEnd/>
              <a:tailEnd/>
            </a:ln>
            <a:effectLst/>
          </p:spPr>
          <p:txBody>
            <a:bodyPr wrap="none" anchor="ctr"/>
            <a:lstStyle/>
            <a:p>
              <a:endParaRPr lang="cs-CZ"/>
            </a:p>
          </p:txBody>
        </p:sp>
        <p:sp>
          <p:nvSpPr>
            <p:cNvPr id="227349" name="Line 21"/>
            <p:cNvSpPr>
              <a:spLocks noChangeShapeType="1"/>
            </p:cNvSpPr>
            <p:nvPr/>
          </p:nvSpPr>
          <p:spPr bwMode="auto">
            <a:xfrm>
              <a:off x="2388" y="3204"/>
              <a:ext cx="0" cy="711"/>
            </a:xfrm>
            <a:prstGeom prst="line">
              <a:avLst/>
            </a:prstGeom>
            <a:noFill/>
            <a:ln w="25400">
              <a:solidFill>
                <a:schemeClr val="tx1"/>
              </a:solidFill>
              <a:round/>
              <a:headEnd/>
              <a:tailEnd/>
            </a:ln>
            <a:effectLst/>
          </p:spPr>
          <p:txBody>
            <a:bodyPr wrap="none" anchor="ctr"/>
            <a:lstStyle/>
            <a:p>
              <a:endParaRPr lang="cs-CZ"/>
            </a:p>
          </p:txBody>
        </p:sp>
        <p:sp>
          <p:nvSpPr>
            <p:cNvPr id="227350" name="Line 22"/>
            <p:cNvSpPr>
              <a:spLocks noChangeShapeType="1"/>
            </p:cNvSpPr>
            <p:nvPr/>
          </p:nvSpPr>
          <p:spPr bwMode="auto">
            <a:xfrm>
              <a:off x="4757" y="3204"/>
              <a:ext cx="0" cy="711"/>
            </a:xfrm>
            <a:prstGeom prst="line">
              <a:avLst/>
            </a:prstGeom>
            <a:noFill/>
            <a:ln w="25400">
              <a:solidFill>
                <a:schemeClr val="tx1"/>
              </a:solidFill>
              <a:round/>
              <a:headEnd/>
              <a:tailEnd/>
            </a:ln>
            <a:effectLst/>
          </p:spPr>
          <p:txBody>
            <a:bodyPr wrap="none" anchor="ctr"/>
            <a:lstStyle/>
            <a:p>
              <a:endParaRPr lang="cs-CZ"/>
            </a:p>
          </p:txBody>
        </p:sp>
        <p:sp>
          <p:nvSpPr>
            <p:cNvPr id="227351" name="Line 23"/>
            <p:cNvSpPr>
              <a:spLocks noChangeShapeType="1"/>
            </p:cNvSpPr>
            <p:nvPr/>
          </p:nvSpPr>
          <p:spPr bwMode="auto">
            <a:xfrm>
              <a:off x="2397" y="3829"/>
              <a:ext cx="784" cy="0"/>
            </a:xfrm>
            <a:prstGeom prst="line">
              <a:avLst/>
            </a:prstGeom>
            <a:noFill/>
            <a:ln w="25400">
              <a:solidFill>
                <a:schemeClr val="tx1"/>
              </a:solidFill>
              <a:round/>
              <a:headEnd type="triangle" w="med" len="med"/>
              <a:tailEnd/>
            </a:ln>
            <a:effectLst/>
          </p:spPr>
          <p:txBody>
            <a:bodyPr wrap="none" anchor="ctr"/>
            <a:lstStyle/>
            <a:p>
              <a:endParaRPr lang="cs-CZ"/>
            </a:p>
          </p:txBody>
        </p:sp>
        <p:sp>
          <p:nvSpPr>
            <p:cNvPr id="227352" name="Line 24"/>
            <p:cNvSpPr>
              <a:spLocks noChangeShapeType="1"/>
            </p:cNvSpPr>
            <p:nvPr/>
          </p:nvSpPr>
          <p:spPr bwMode="auto">
            <a:xfrm>
              <a:off x="3943" y="3829"/>
              <a:ext cx="784" cy="0"/>
            </a:xfrm>
            <a:prstGeom prst="line">
              <a:avLst/>
            </a:prstGeom>
            <a:noFill/>
            <a:ln w="25400">
              <a:solidFill>
                <a:schemeClr val="tx1"/>
              </a:solidFill>
              <a:round/>
              <a:headEnd/>
              <a:tailEnd type="triangle" w="med" len="med"/>
            </a:ln>
            <a:effectLst/>
          </p:spPr>
          <p:txBody>
            <a:bodyPr wrap="none" anchor="ctr"/>
            <a:lstStyle/>
            <a:p>
              <a:endParaRPr lang="cs-CZ"/>
            </a:p>
          </p:txBody>
        </p:sp>
        <p:sp>
          <p:nvSpPr>
            <p:cNvPr id="227353" name="Line 25"/>
            <p:cNvSpPr>
              <a:spLocks noChangeShapeType="1"/>
            </p:cNvSpPr>
            <p:nvPr/>
          </p:nvSpPr>
          <p:spPr bwMode="auto">
            <a:xfrm>
              <a:off x="2802" y="3595"/>
              <a:ext cx="375" cy="0"/>
            </a:xfrm>
            <a:prstGeom prst="line">
              <a:avLst/>
            </a:prstGeom>
            <a:noFill/>
            <a:ln w="25400">
              <a:solidFill>
                <a:schemeClr val="tx1"/>
              </a:solidFill>
              <a:round/>
              <a:headEnd type="triangle" w="med" len="med"/>
              <a:tailEnd/>
            </a:ln>
            <a:effectLst/>
          </p:spPr>
          <p:txBody>
            <a:bodyPr wrap="none" anchor="ctr"/>
            <a:lstStyle/>
            <a:p>
              <a:endParaRPr lang="cs-CZ"/>
            </a:p>
          </p:txBody>
        </p:sp>
        <p:sp>
          <p:nvSpPr>
            <p:cNvPr id="227354" name="Line 26"/>
            <p:cNvSpPr>
              <a:spLocks noChangeShapeType="1"/>
            </p:cNvSpPr>
            <p:nvPr/>
          </p:nvSpPr>
          <p:spPr bwMode="auto">
            <a:xfrm>
              <a:off x="3939" y="3595"/>
              <a:ext cx="415" cy="0"/>
            </a:xfrm>
            <a:prstGeom prst="line">
              <a:avLst/>
            </a:prstGeom>
            <a:noFill/>
            <a:ln w="25400">
              <a:solidFill>
                <a:schemeClr val="tx1"/>
              </a:solidFill>
              <a:round/>
              <a:headEnd/>
              <a:tailEnd type="triangle" w="med" len="med"/>
            </a:ln>
            <a:effectLst/>
          </p:spPr>
          <p:txBody>
            <a:bodyPr wrap="none" anchor="ctr"/>
            <a:lstStyle/>
            <a:p>
              <a:endParaRPr lang="cs-CZ"/>
            </a:p>
          </p:txBody>
        </p:sp>
      </p:grpSp>
      <p:sp>
        <p:nvSpPr>
          <p:cNvPr id="227355" name="Rectangle 27"/>
          <p:cNvSpPr>
            <a:spLocks noChangeArrowheads="1"/>
          </p:cNvSpPr>
          <p:nvPr/>
        </p:nvSpPr>
        <p:spPr bwMode="auto">
          <a:xfrm>
            <a:off x="665163" y="2497138"/>
            <a:ext cx="3500437" cy="466725"/>
          </a:xfrm>
          <a:prstGeom prst="rect">
            <a:avLst/>
          </a:prstGeom>
          <a:noFill/>
          <a:ln w="12700">
            <a:noFill/>
            <a:miter lim="800000"/>
            <a:headEnd/>
            <a:tailEnd/>
          </a:ln>
          <a:effectLst/>
        </p:spPr>
        <p:txBody>
          <a:bodyPr wrap="none" lIns="90488" tIns="44450" rIns="90488" bIns="44450">
            <a:spAutoFit/>
          </a:bodyPr>
          <a:lstStyle/>
          <a:p>
            <a:r>
              <a:rPr lang="en-US" b="1">
                <a:latin typeface="Symbol" pitchFamily="18" charset="2"/>
              </a:rPr>
              <a:t></a:t>
            </a:r>
            <a:r>
              <a:rPr lang="en-US" b="1">
                <a:latin typeface="Arial" charset="0"/>
              </a:rPr>
              <a:t>  = Standard deviation</a:t>
            </a:r>
          </a:p>
        </p:txBody>
      </p:sp>
    </p:spTree>
  </p:cSld>
  <p:clrMapOvr>
    <a:masterClrMapping/>
  </p:clrMapOvr>
  <p:transition spd="slow">
    <p:wipe di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Zástupný symbol pro číslo snímku 5"/>
          <p:cNvSpPr>
            <a:spLocks noGrp="1"/>
          </p:cNvSpPr>
          <p:nvPr>
            <p:ph type="sldNum" sz="quarter" idx="12"/>
          </p:nvPr>
        </p:nvSpPr>
        <p:spPr/>
        <p:txBody>
          <a:bodyPr/>
          <a:lstStyle/>
          <a:p>
            <a:fld id="{E4C1CC3A-F2AB-410C-89D5-30847AAA52D7}" type="slidenum">
              <a:rPr lang="en-GB"/>
              <a:pPr/>
              <a:t>35</a:t>
            </a:fld>
            <a:endParaRPr lang="en-GB"/>
          </a:p>
        </p:txBody>
      </p:sp>
      <p:sp>
        <p:nvSpPr>
          <p:cNvPr id="229378" name="Rectangle 2"/>
          <p:cNvSpPr>
            <a:spLocks noChangeArrowheads="1"/>
          </p:cNvSpPr>
          <p:nvPr/>
        </p:nvSpPr>
        <p:spPr bwMode="auto">
          <a:xfrm>
            <a:off x="766763" y="557213"/>
            <a:ext cx="4105275" cy="771525"/>
          </a:xfrm>
          <a:prstGeom prst="rect">
            <a:avLst/>
          </a:prstGeom>
          <a:noFill/>
          <a:ln w="12700">
            <a:noFill/>
            <a:miter lim="800000"/>
            <a:headEnd/>
            <a:tailEnd/>
          </a:ln>
          <a:effectLst/>
        </p:spPr>
        <p:txBody>
          <a:bodyPr wrap="none" lIns="90488" tIns="44450" rIns="90488" bIns="44450">
            <a:spAutoFit/>
          </a:bodyPr>
          <a:lstStyle/>
          <a:p>
            <a:r>
              <a:rPr lang="en-US" sz="4400" b="1" i="1">
                <a:effectLst>
                  <a:outerShdw blurRad="38100" dist="38100" dir="2700000" algn="tl">
                    <a:srgbClr val="C0C0C0"/>
                  </a:outerShdw>
                </a:effectLst>
                <a:latin typeface="Arial" charset="0"/>
              </a:rPr>
              <a:t>Control Charts</a:t>
            </a:r>
          </a:p>
        </p:txBody>
      </p:sp>
      <p:sp>
        <p:nvSpPr>
          <p:cNvPr id="229379" name="Rectangle 3"/>
          <p:cNvSpPr>
            <a:spLocks noChangeArrowheads="1"/>
          </p:cNvSpPr>
          <p:nvPr/>
        </p:nvSpPr>
        <p:spPr bwMode="auto">
          <a:xfrm>
            <a:off x="7577138" y="2338388"/>
            <a:ext cx="820737" cy="466725"/>
          </a:xfrm>
          <a:prstGeom prst="rect">
            <a:avLst/>
          </a:prstGeom>
          <a:noFill/>
          <a:ln w="12700">
            <a:noFill/>
            <a:miter lim="800000"/>
            <a:headEnd/>
            <a:tailEnd/>
          </a:ln>
          <a:effectLst/>
        </p:spPr>
        <p:txBody>
          <a:bodyPr wrap="none" lIns="90488" tIns="44450" rIns="90488" bIns="44450">
            <a:spAutoFit/>
          </a:bodyPr>
          <a:lstStyle/>
          <a:p>
            <a:r>
              <a:rPr lang="en-US" b="1">
                <a:latin typeface="Arial" charset="0"/>
              </a:rPr>
              <a:t>UCL</a:t>
            </a:r>
          </a:p>
        </p:txBody>
      </p:sp>
      <p:sp>
        <p:nvSpPr>
          <p:cNvPr id="229380" name="Rectangle 4"/>
          <p:cNvSpPr>
            <a:spLocks noChangeArrowheads="1"/>
          </p:cNvSpPr>
          <p:nvPr/>
        </p:nvSpPr>
        <p:spPr bwMode="auto">
          <a:xfrm>
            <a:off x="7577138" y="3543300"/>
            <a:ext cx="1395412" cy="466725"/>
          </a:xfrm>
          <a:prstGeom prst="rect">
            <a:avLst/>
          </a:prstGeom>
          <a:noFill/>
          <a:ln w="12700">
            <a:noFill/>
            <a:miter lim="800000"/>
            <a:headEnd/>
            <a:tailEnd/>
          </a:ln>
          <a:effectLst/>
        </p:spPr>
        <p:txBody>
          <a:bodyPr wrap="none" lIns="90488" tIns="44450" rIns="90488" bIns="44450">
            <a:spAutoFit/>
          </a:bodyPr>
          <a:lstStyle/>
          <a:p>
            <a:r>
              <a:rPr lang="en-US" b="1">
                <a:latin typeface="Arial" charset="0"/>
              </a:rPr>
              <a:t>Nominal</a:t>
            </a:r>
          </a:p>
        </p:txBody>
      </p:sp>
      <p:sp>
        <p:nvSpPr>
          <p:cNvPr id="229381" name="Rectangle 5"/>
          <p:cNvSpPr>
            <a:spLocks noChangeArrowheads="1"/>
          </p:cNvSpPr>
          <p:nvPr/>
        </p:nvSpPr>
        <p:spPr bwMode="auto">
          <a:xfrm>
            <a:off x="7577138" y="4699000"/>
            <a:ext cx="785812" cy="466725"/>
          </a:xfrm>
          <a:prstGeom prst="rect">
            <a:avLst/>
          </a:prstGeom>
          <a:noFill/>
          <a:ln w="12700">
            <a:noFill/>
            <a:miter lim="800000"/>
            <a:headEnd/>
            <a:tailEnd/>
          </a:ln>
          <a:effectLst/>
        </p:spPr>
        <p:txBody>
          <a:bodyPr wrap="none" lIns="90488" tIns="44450" rIns="90488" bIns="44450">
            <a:spAutoFit/>
          </a:bodyPr>
          <a:lstStyle/>
          <a:p>
            <a:r>
              <a:rPr lang="en-US" b="1">
                <a:latin typeface="Arial" charset="0"/>
              </a:rPr>
              <a:t>LCL</a:t>
            </a:r>
          </a:p>
        </p:txBody>
      </p:sp>
      <p:sp>
        <p:nvSpPr>
          <p:cNvPr id="229382" name="Rectangle 6"/>
          <p:cNvSpPr>
            <a:spLocks noChangeArrowheads="1"/>
          </p:cNvSpPr>
          <p:nvPr/>
        </p:nvSpPr>
        <p:spPr bwMode="auto">
          <a:xfrm>
            <a:off x="5643563" y="581025"/>
            <a:ext cx="2014537" cy="1184275"/>
          </a:xfrm>
          <a:prstGeom prst="rect">
            <a:avLst/>
          </a:prstGeom>
          <a:noFill/>
          <a:ln w="12700">
            <a:noFill/>
            <a:miter lim="800000"/>
            <a:headEnd/>
            <a:tailEnd/>
          </a:ln>
          <a:effectLst/>
        </p:spPr>
        <p:txBody>
          <a:bodyPr lIns="90488" tIns="44450" rIns="90488" bIns="44450">
            <a:spAutoFit/>
          </a:bodyPr>
          <a:lstStyle/>
          <a:p>
            <a:r>
              <a:rPr lang="en-US" b="1">
                <a:latin typeface="Arial" charset="0"/>
              </a:rPr>
              <a:t>Assignable causes likely</a:t>
            </a:r>
          </a:p>
        </p:txBody>
      </p:sp>
      <p:sp>
        <p:nvSpPr>
          <p:cNvPr id="229383" name="Line 7"/>
          <p:cNvSpPr>
            <a:spLocks noChangeShapeType="1"/>
          </p:cNvSpPr>
          <p:nvPr/>
        </p:nvSpPr>
        <p:spPr bwMode="auto">
          <a:xfrm flipV="1">
            <a:off x="7127875" y="1949450"/>
            <a:ext cx="0" cy="3636963"/>
          </a:xfrm>
          <a:prstGeom prst="line">
            <a:avLst/>
          </a:prstGeom>
          <a:noFill/>
          <a:ln w="50800">
            <a:solidFill>
              <a:schemeClr val="tx1"/>
            </a:solidFill>
            <a:round/>
            <a:headEnd/>
            <a:tailEnd/>
          </a:ln>
          <a:effectLst/>
        </p:spPr>
        <p:txBody>
          <a:bodyPr wrap="none" anchor="ctr"/>
          <a:lstStyle/>
          <a:p>
            <a:endParaRPr lang="cs-CZ"/>
          </a:p>
        </p:txBody>
      </p:sp>
      <p:sp>
        <p:nvSpPr>
          <p:cNvPr id="229384" name="Freeform 8"/>
          <p:cNvSpPr>
            <a:spLocks/>
          </p:cNvSpPr>
          <p:nvPr/>
        </p:nvSpPr>
        <p:spPr bwMode="auto">
          <a:xfrm>
            <a:off x="5299075" y="2281238"/>
            <a:ext cx="1749425" cy="2973387"/>
          </a:xfrm>
          <a:custGeom>
            <a:avLst/>
            <a:gdLst/>
            <a:ahLst/>
            <a:cxnLst>
              <a:cxn ang="0">
                <a:pos x="1098" y="1872"/>
              </a:cxn>
              <a:cxn ang="0">
                <a:pos x="1043" y="1757"/>
              </a:cxn>
              <a:cxn ang="0">
                <a:pos x="970" y="1674"/>
              </a:cxn>
              <a:cxn ang="0">
                <a:pos x="842" y="1578"/>
              </a:cxn>
              <a:cxn ang="0">
                <a:pos x="663" y="1466"/>
              </a:cxn>
              <a:cxn ang="0">
                <a:pos x="535" y="1395"/>
              </a:cxn>
              <a:cxn ang="0">
                <a:pos x="349" y="1296"/>
              </a:cxn>
              <a:cxn ang="0">
                <a:pos x="167" y="1181"/>
              </a:cxn>
              <a:cxn ang="0">
                <a:pos x="93" y="1130"/>
              </a:cxn>
              <a:cxn ang="0">
                <a:pos x="29" y="1031"/>
              </a:cxn>
              <a:cxn ang="0">
                <a:pos x="0" y="935"/>
              </a:cxn>
              <a:cxn ang="0">
                <a:pos x="16" y="851"/>
              </a:cxn>
              <a:cxn ang="0">
                <a:pos x="83" y="762"/>
              </a:cxn>
              <a:cxn ang="0">
                <a:pos x="173" y="679"/>
              </a:cxn>
              <a:cxn ang="0">
                <a:pos x="330" y="586"/>
              </a:cxn>
              <a:cxn ang="0">
                <a:pos x="535" y="480"/>
              </a:cxn>
              <a:cxn ang="0">
                <a:pos x="695" y="394"/>
              </a:cxn>
              <a:cxn ang="0">
                <a:pos x="829" y="295"/>
              </a:cxn>
              <a:cxn ang="0">
                <a:pos x="941" y="218"/>
              </a:cxn>
              <a:cxn ang="0">
                <a:pos x="1037" y="125"/>
              </a:cxn>
              <a:cxn ang="0">
                <a:pos x="1101" y="0"/>
              </a:cxn>
              <a:cxn ang="0">
                <a:pos x="1098" y="1872"/>
              </a:cxn>
            </a:cxnLst>
            <a:rect l="0" t="0" r="r" b="b"/>
            <a:pathLst>
              <a:path w="1102" h="1873">
                <a:moveTo>
                  <a:pt x="1098" y="1872"/>
                </a:moveTo>
                <a:lnTo>
                  <a:pt x="1043" y="1757"/>
                </a:lnTo>
                <a:lnTo>
                  <a:pt x="970" y="1674"/>
                </a:lnTo>
                <a:lnTo>
                  <a:pt x="842" y="1578"/>
                </a:lnTo>
                <a:lnTo>
                  <a:pt x="663" y="1466"/>
                </a:lnTo>
                <a:lnTo>
                  <a:pt x="535" y="1395"/>
                </a:lnTo>
                <a:lnTo>
                  <a:pt x="349" y="1296"/>
                </a:lnTo>
                <a:lnTo>
                  <a:pt x="167" y="1181"/>
                </a:lnTo>
                <a:lnTo>
                  <a:pt x="93" y="1130"/>
                </a:lnTo>
                <a:lnTo>
                  <a:pt x="29" y="1031"/>
                </a:lnTo>
                <a:lnTo>
                  <a:pt x="0" y="935"/>
                </a:lnTo>
                <a:lnTo>
                  <a:pt x="16" y="851"/>
                </a:lnTo>
                <a:lnTo>
                  <a:pt x="83" y="762"/>
                </a:lnTo>
                <a:lnTo>
                  <a:pt x="173" y="679"/>
                </a:lnTo>
                <a:lnTo>
                  <a:pt x="330" y="586"/>
                </a:lnTo>
                <a:lnTo>
                  <a:pt x="535" y="480"/>
                </a:lnTo>
                <a:lnTo>
                  <a:pt x="695" y="394"/>
                </a:lnTo>
                <a:lnTo>
                  <a:pt x="829" y="295"/>
                </a:lnTo>
                <a:lnTo>
                  <a:pt x="941" y="218"/>
                </a:lnTo>
                <a:lnTo>
                  <a:pt x="1037" y="125"/>
                </a:lnTo>
                <a:lnTo>
                  <a:pt x="1101" y="0"/>
                </a:lnTo>
                <a:lnTo>
                  <a:pt x="1098" y="1872"/>
                </a:lnTo>
              </a:path>
            </a:pathLst>
          </a:custGeom>
          <a:noFill/>
          <a:ln w="12700" cap="rnd" cmpd="sng">
            <a:noFill/>
            <a:prstDash val="solid"/>
            <a:round/>
            <a:headEnd type="none" w="med" len="med"/>
            <a:tailEnd type="none" w="med" len="med"/>
          </a:ln>
          <a:effectLst/>
        </p:spPr>
        <p:txBody>
          <a:bodyPr/>
          <a:lstStyle/>
          <a:p>
            <a:endParaRPr lang="cs-CZ"/>
          </a:p>
        </p:txBody>
      </p:sp>
      <p:sp>
        <p:nvSpPr>
          <p:cNvPr id="229385" name="Freeform 9"/>
          <p:cNvSpPr>
            <a:spLocks/>
          </p:cNvSpPr>
          <p:nvPr/>
        </p:nvSpPr>
        <p:spPr bwMode="auto">
          <a:xfrm>
            <a:off x="5303838" y="2295525"/>
            <a:ext cx="1725612" cy="2930525"/>
          </a:xfrm>
          <a:custGeom>
            <a:avLst/>
            <a:gdLst/>
            <a:ahLst/>
            <a:cxnLst>
              <a:cxn ang="0">
                <a:pos x="1086" y="1845"/>
              </a:cxn>
              <a:cxn ang="0">
                <a:pos x="1047" y="1752"/>
              </a:cxn>
              <a:cxn ang="0">
                <a:pos x="967" y="1660"/>
              </a:cxn>
              <a:cxn ang="0">
                <a:pos x="844" y="1568"/>
              </a:cxn>
              <a:cxn ang="0">
                <a:pos x="707" y="1482"/>
              </a:cxn>
              <a:cxn ang="0">
                <a:pos x="540" y="1384"/>
              </a:cxn>
              <a:cxn ang="0">
                <a:pos x="370" y="1294"/>
              </a:cxn>
              <a:cxn ang="0">
                <a:pos x="209" y="1199"/>
              </a:cxn>
              <a:cxn ang="0">
                <a:pos x="86" y="1109"/>
              </a:cxn>
              <a:cxn ang="0">
                <a:pos x="17" y="1017"/>
              </a:cxn>
              <a:cxn ang="0">
                <a:pos x="0" y="925"/>
              </a:cxn>
              <a:cxn ang="0">
                <a:pos x="17" y="827"/>
              </a:cxn>
              <a:cxn ang="0">
                <a:pos x="86" y="738"/>
              </a:cxn>
              <a:cxn ang="0">
                <a:pos x="209" y="645"/>
              </a:cxn>
              <a:cxn ang="0">
                <a:pos x="370" y="556"/>
              </a:cxn>
              <a:cxn ang="0">
                <a:pos x="546" y="464"/>
              </a:cxn>
              <a:cxn ang="0">
                <a:pos x="704" y="366"/>
              </a:cxn>
              <a:cxn ang="0">
                <a:pos x="841" y="280"/>
              </a:cxn>
              <a:cxn ang="0">
                <a:pos x="964" y="184"/>
              </a:cxn>
              <a:cxn ang="0">
                <a:pos x="1044" y="92"/>
              </a:cxn>
              <a:cxn ang="0">
                <a:pos x="1086" y="0"/>
              </a:cxn>
            </a:cxnLst>
            <a:rect l="0" t="0" r="r" b="b"/>
            <a:pathLst>
              <a:path w="1087" h="1846">
                <a:moveTo>
                  <a:pt x="1086" y="1845"/>
                </a:moveTo>
                <a:lnTo>
                  <a:pt x="1047" y="1752"/>
                </a:lnTo>
                <a:lnTo>
                  <a:pt x="967" y="1660"/>
                </a:lnTo>
                <a:lnTo>
                  <a:pt x="844" y="1568"/>
                </a:lnTo>
                <a:lnTo>
                  <a:pt x="707" y="1482"/>
                </a:lnTo>
                <a:lnTo>
                  <a:pt x="540" y="1384"/>
                </a:lnTo>
                <a:lnTo>
                  <a:pt x="370" y="1294"/>
                </a:lnTo>
                <a:lnTo>
                  <a:pt x="209" y="1199"/>
                </a:lnTo>
                <a:lnTo>
                  <a:pt x="86" y="1109"/>
                </a:lnTo>
                <a:lnTo>
                  <a:pt x="17" y="1017"/>
                </a:lnTo>
                <a:lnTo>
                  <a:pt x="0" y="925"/>
                </a:lnTo>
                <a:lnTo>
                  <a:pt x="17" y="827"/>
                </a:lnTo>
                <a:lnTo>
                  <a:pt x="86" y="738"/>
                </a:lnTo>
                <a:lnTo>
                  <a:pt x="209" y="645"/>
                </a:lnTo>
                <a:lnTo>
                  <a:pt x="370" y="556"/>
                </a:lnTo>
                <a:lnTo>
                  <a:pt x="546" y="464"/>
                </a:lnTo>
                <a:lnTo>
                  <a:pt x="704" y="366"/>
                </a:lnTo>
                <a:lnTo>
                  <a:pt x="841" y="280"/>
                </a:lnTo>
                <a:lnTo>
                  <a:pt x="964" y="184"/>
                </a:lnTo>
                <a:lnTo>
                  <a:pt x="1044" y="92"/>
                </a:lnTo>
                <a:lnTo>
                  <a:pt x="1086" y="0"/>
                </a:lnTo>
              </a:path>
            </a:pathLst>
          </a:custGeom>
          <a:noFill/>
          <a:ln w="76200" cap="rnd" cmpd="sng">
            <a:solidFill>
              <a:srgbClr val="FF0000"/>
            </a:solidFill>
            <a:prstDash val="sysDot"/>
            <a:round/>
            <a:headEnd type="none" w="med" len="med"/>
            <a:tailEnd type="none" w="med" len="med"/>
          </a:ln>
          <a:effectLst/>
        </p:spPr>
        <p:txBody>
          <a:bodyPr/>
          <a:lstStyle/>
          <a:p>
            <a:endParaRPr lang="cs-CZ"/>
          </a:p>
        </p:txBody>
      </p:sp>
      <p:sp>
        <p:nvSpPr>
          <p:cNvPr id="229386" name="Freeform 10"/>
          <p:cNvSpPr>
            <a:spLocks/>
          </p:cNvSpPr>
          <p:nvPr/>
        </p:nvSpPr>
        <p:spPr bwMode="auto">
          <a:xfrm>
            <a:off x="3165475" y="2281238"/>
            <a:ext cx="1749425" cy="2973387"/>
          </a:xfrm>
          <a:custGeom>
            <a:avLst/>
            <a:gdLst/>
            <a:ahLst/>
            <a:cxnLst>
              <a:cxn ang="0">
                <a:pos x="1098" y="1872"/>
              </a:cxn>
              <a:cxn ang="0">
                <a:pos x="1043" y="1757"/>
              </a:cxn>
              <a:cxn ang="0">
                <a:pos x="970" y="1674"/>
              </a:cxn>
              <a:cxn ang="0">
                <a:pos x="842" y="1578"/>
              </a:cxn>
              <a:cxn ang="0">
                <a:pos x="663" y="1466"/>
              </a:cxn>
              <a:cxn ang="0">
                <a:pos x="535" y="1395"/>
              </a:cxn>
              <a:cxn ang="0">
                <a:pos x="349" y="1296"/>
              </a:cxn>
              <a:cxn ang="0">
                <a:pos x="167" y="1181"/>
              </a:cxn>
              <a:cxn ang="0">
                <a:pos x="93" y="1130"/>
              </a:cxn>
              <a:cxn ang="0">
                <a:pos x="29" y="1031"/>
              </a:cxn>
              <a:cxn ang="0">
                <a:pos x="0" y="935"/>
              </a:cxn>
              <a:cxn ang="0">
                <a:pos x="16" y="851"/>
              </a:cxn>
              <a:cxn ang="0">
                <a:pos x="83" y="762"/>
              </a:cxn>
              <a:cxn ang="0">
                <a:pos x="173" y="679"/>
              </a:cxn>
              <a:cxn ang="0">
                <a:pos x="330" y="586"/>
              </a:cxn>
              <a:cxn ang="0">
                <a:pos x="535" y="480"/>
              </a:cxn>
              <a:cxn ang="0">
                <a:pos x="695" y="394"/>
              </a:cxn>
              <a:cxn ang="0">
                <a:pos x="829" y="295"/>
              </a:cxn>
              <a:cxn ang="0">
                <a:pos x="941" y="218"/>
              </a:cxn>
              <a:cxn ang="0">
                <a:pos x="1037" y="125"/>
              </a:cxn>
              <a:cxn ang="0">
                <a:pos x="1101" y="0"/>
              </a:cxn>
              <a:cxn ang="0">
                <a:pos x="1098" y="1872"/>
              </a:cxn>
            </a:cxnLst>
            <a:rect l="0" t="0" r="r" b="b"/>
            <a:pathLst>
              <a:path w="1102" h="1873">
                <a:moveTo>
                  <a:pt x="1098" y="1872"/>
                </a:moveTo>
                <a:lnTo>
                  <a:pt x="1043" y="1757"/>
                </a:lnTo>
                <a:lnTo>
                  <a:pt x="970" y="1674"/>
                </a:lnTo>
                <a:lnTo>
                  <a:pt x="842" y="1578"/>
                </a:lnTo>
                <a:lnTo>
                  <a:pt x="663" y="1466"/>
                </a:lnTo>
                <a:lnTo>
                  <a:pt x="535" y="1395"/>
                </a:lnTo>
                <a:lnTo>
                  <a:pt x="349" y="1296"/>
                </a:lnTo>
                <a:lnTo>
                  <a:pt x="167" y="1181"/>
                </a:lnTo>
                <a:lnTo>
                  <a:pt x="93" y="1130"/>
                </a:lnTo>
                <a:lnTo>
                  <a:pt x="29" y="1031"/>
                </a:lnTo>
                <a:lnTo>
                  <a:pt x="0" y="935"/>
                </a:lnTo>
                <a:lnTo>
                  <a:pt x="16" y="851"/>
                </a:lnTo>
                <a:lnTo>
                  <a:pt x="83" y="762"/>
                </a:lnTo>
                <a:lnTo>
                  <a:pt x="173" y="679"/>
                </a:lnTo>
                <a:lnTo>
                  <a:pt x="330" y="586"/>
                </a:lnTo>
                <a:lnTo>
                  <a:pt x="535" y="480"/>
                </a:lnTo>
                <a:lnTo>
                  <a:pt x="695" y="394"/>
                </a:lnTo>
                <a:lnTo>
                  <a:pt x="829" y="295"/>
                </a:lnTo>
                <a:lnTo>
                  <a:pt x="941" y="218"/>
                </a:lnTo>
                <a:lnTo>
                  <a:pt x="1037" y="125"/>
                </a:lnTo>
                <a:lnTo>
                  <a:pt x="1101" y="0"/>
                </a:lnTo>
                <a:lnTo>
                  <a:pt x="1098" y="1872"/>
                </a:lnTo>
              </a:path>
            </a:pathLst>
          </a:custGeom>
          <a:noFill/>
          <a:ln w="12700" cap="rnd" cmpd="sng">
            <a:noFill/>
            <a:prstDash val="solid"/>
            <a:round/>
            <a:headEnd type="none" w="med" len="med"/>
            <a:tailEnd type="none" w="med" len="med"/>
          </a:ln>
          <a:effectLst/>
        </p:spPr>
        <p:txBody>
          <a:bodyPr/>
          <a:lstStyle/>
          <a:p>
            <a:endParaRPr lang="cs-CZ"/>
          </a:p>
        </p:txBody>
      </p:sp>
      <p:sp>
        <p:nvSpPr>
          <p:cNvPr id="229387" name="Freeform 11"/>
          <p:cNvSpPr>
            <a:spLocks/>
          </p:cNvSpPr>
          <p:nvPr/>
        </p:nvSpPr>
        <p:spPr bwMode="auto">
          <a:xfrm>
            <a:off x="3170238" y="2295525"/>
            <a:ext cx="1725612" cy="2930525"/>
          </a:xfrm>
          <a:custGeom>
            <a:avLst/>
            <a:gdLst/>
            <a:ahLst/>
            <a:cxnLst>
              <a:cxn ang="0">
                <a:pos x="1086" y="1845"/>
              </a:cxn>
              <a:cxn ang="0">
                <a:pos x="1047" y="1752"/>
              </a:cxn>
              <a:cxn ang="0">
                <a:pos x="967" y="1660"/>
              </a:cxn>
              <a:cxn ang="0">
                <a:pos x="844" y="1568"/>
              </a:cxn>
              <a:cxn ang="0">
                <a:pos x="707" y="1482"/>
              </a:cxn>
              <a:cxn ang="0">
                <a:pos x="540" y="1384"/>
              </a:cxn>
              <a:cxn ang="0">
                <a:pos x="370" y="1294"/>
              </a:cxn>
              <a:cxn ang="0">
                <a:pos x="209" y="1199"/>
              </a:cxn>
              <a:cxn ang="0">
                <a:pos x="86" y="1109"/>
              </a:cxn>
              <a:cxn ang="0">
                <a:pos x="17" y="1017"/>
              </a:cxn>
              <a:cxn ang="0">
                <a:pos x="0" y="925"/>
              </a:cxn>
              <a:cxn ang="0">
                <a:pos x="17" y="827"/>
              </a:cxn>
              <a:cxn ang="0">
                <a:pos x="86" y="738"/>
              </a:cxn>
              <a:cxn ang="0">
                <a:pos x="209" y="645"/>
              </a:cxn>
              <a:cxn ang="0">
                <a:pos x="370" y="556"/>
              </a:cxn>
              <a:cxn ang="0">
                <a:pos x="546" y="464"/>
              </a:cxn>
              <a:cxn ang="0">
                <a:pos x="704" y="366"/>
              </a:cxn>
              <a:cxn ang="0">
                <a:pos x="841" y="280"/>
              </a:cxn>
              <a:cxn ang="0">
                <a:pos x="964" y="184"/>
              </a:cxn>
              <a:cxn ang="0">
                <a:pos x="1044" y="92"/>
              </a:cxn>
              <a:cxn ang="0">
                <a:pos x="1086" y="0"/>
              </a:cxn>
            </a:cxnLst>
            <a:rect l="0" t="0" r="r" b="b"/>
            <a:pathLst>
              <a:path w="1087" h="1846">
                <a:moveTo>
                  <a:pt x="1086" y="1845"/>
                </a:moveTo>
                <a:lnTo>
                  <a:pt x="1047" y="1752"/>
                </a:lnTo>
                <a:lnTo>
                  <a:pt x="967" y="1660"/>
                </a:lnTo>
                <a:lnTo>
                  <a:pt x="844" y="1568"/>
                </a:lnTo>
                <a:lnTo>
                  <a:pt x="707" y="1482"/>
                </a:lnTo>
                <a:lnTo>
                  <a:pt x="540" y="1384"/>
                </a:lnTo>
                <a:lnTo>
                  <a:pt x="370" y="1294"/>
                </a:lnTo>
                <a:lnTo>
                  <a:pt x="209" y="1199"/>
                </a:lnTo>
                <a:lnTo>
                  <a:pt x="86" y="1109"/>
                </a:lnTo>
                <a:lnTo>
                  <a:pt x="17" y="1017"/>
                </a:lnTo>
                <a:lnTo>
                  <a:pt x="0" y="925"/>
                </a:lnTo>
                <a:lnTo>
                  <a:pt x="17" y="827"/>
                </a:lnTo>
                <a:lnTo>
                  <a:pt x="86" y="738"/>
                </a:lnTo>
                <a:lnTo>
                  <a:pt x="209" y="645"/>
                </a:lnTo>
                <a:lnTo>
                  <a:pt x="370" y="556"/>
                </a:lnTo>
                <a:lnTo>
                  <a:pt x="546" y="464"/>
                </a:lnTo>
                <a:lnTo>
                  <a:pt x="704" y="366"/>
                </a:lnTo>
                <a:lnTo>
                  <a:pt x="841" y="280"/>
                </a:lnTo>
                <a:lnTo>
                  <a:pt x="964" y="184"/>
                </a:lnTo>
                <a:lnTo>
                  <a:pt x="1044" y="92"/>
                </a:lnTo>
                <a:lnTo>
                  <a:pt x="1086" y="0"/>
                </a:lnTo>
              </a:path>
            </a:pathLst>
          </a:custGeom>
          <a:noFill/>
          <a:ln w="76200" cap="rnd" cmpd="sng">
            <a:solidFill>
              <a:srgbClr val="008000"/>
            </a:solidFill>
            <a:prstDash val="solid"/>
            <a:round/>
            <a:headEnd type="none" w="med" len="med"/>
            <a:tailEnd type="none" w="med" len="med"/>
          </a:ln>
          <a:effectLst/>
        </p:spPr>
        <p:txBody>
          <a:bodyPr/>
          <a:lstStyle/>
          <a:p>
            <a:endParaRPr lang="cs-CZ"/>
          </a:p>
        </p:txBody>
      </p:sp>
      <p:sp>
        <p:nvSpPr>
          <p:cNvPr id="229388" name="Freeform 12"/>
          <p:cNvSpPr>
            <a:spLocks/>
          </p:cNvSpPr>
          <p:nvPr/>
        </p:nvSpPr>
        <p:spPr bwMode="auto">
          <a:xfrm>
            <a:off x="1031875" y="2281238"/>
            <a:ext cx="1749425" cy="2973387"/>
          </a:xfrm>
          <a:custGeom>
            <a:avLst/>
            <a:gdLst/>
            <a:ahLst/>
            <a:cxnLst>
              <a:cxn ang="0">
                <a:pos x="1098" y="1872"/>
              </a:cxn>
              <a:cxn ang="0">
                <a:pos x="1043" y="1757"/>
              </a:cxn>
              <a:cxn ang="0">
                <a:pos x="970" y="1674"/>
              </a:cxn>
              <a:cxn ang="0">
                <a:pos x="842" y="1578"/>
              </a:cxn>
              <a:cxn ang="0">
                <a:pos x="663" y="1466"/>
              </a:cxn>
              <a:cxn ang="0">
                <a:pos x="535" y="1395"/>
              </a:cxn>
              <a:cxn ang="0">
                <a:pos x="349" y="1296"/>
              </a:cxn>
              <a:cxn ang="0">
                <a:pos x="167" y="1181"/>
              </a:cxn>
              <a:cxn ang="0">
                <a:pos x="93" y="1130"/>
              </a:cxn>
              <a:cxn ang="0">
                <a:pos x="29" y="1031"/>
              </a:cxn>
              <a:cxn ang="0">
                <a:pos x="0" y="935"/>
              </a:cxn>
              <a:cxn ang="0">
                <a:pos x="16" y="851"/>
              </a:cxn>
              <a:cxn ang="0">
                <a:pos x="83" y="762"/>
              </a:cxn>
              <a:cxn ang="0">
                <a:pos x="173" y="679"/>
              </a:cxn>
              <a:cxn ang="0">
                <a:pos x="330" y="586"/>
              </a:cxn>
              <a:cxn ang="0">
                <a:pos x="535" y="480"/>
              </a:cxn>
              <a:cxn ang="0">
                <a:pos x="695" y="394"/>
              </a:cxn>
              <a:cxn ang="0">
                <a:pos x="829" y="295"/>
              </a:cxn>
              <a:cxn ang="0">
                <a:pos x="941" y="218"/>
              </a:cxn>
              <a:cxn ang="0">
                <a:pos x="1037" y="125"/>
              </a:cxn>
              <a:cxn ang="0">
                <a:pos x="1101" y="0"/>
              </a:cxn>
              <a:cxn ang="0">
                <a:pos x="1098" y="1872"/>
              </a:cxn>
            </a:cxnLst>
            <a:rect l="0" t="0" r="r" b="b"/>
            <a:pathLst>
              <a:path w="1102" h="1873">
                <a:moveTo>
                  <a:pt x="1098" y="1872"/>
                </a:moveTo>
                <a:lnTo>
                  <a:pt x="1043" y="1757"/>
                </a:lnTo>
                <a:lnTo>
                  <a:pt x="970" y="1674"/>
                </a:lnTo>
                <a:lnTo>
                  <a:pt x="842" y="1578"/>
                </a:lnTo>
                <a:lnTo>
                  <a:pt x="663" y="1466"/>
                </a:lnTo>
                <a:lnTo>
                  <a:pt x="535" y="1395"/>
                </a:lnTo>
                <a:lnTo>
                  <a:pt x="349" y="1296"/>
                </a:lnTo>
                <a:lnTo>
                  <a:pt x="167" y="1181"/>
                </a:lnTo>
                <a:lnTo>
                  <a:pt x="93" y="1130"/>
                </a:lnTo>
                <a:lnTo>
                  <a:pt x="29" y="1031"/>
                </a:lnTo>
                <a:lnTo>
                  <a:pt x="0" y="935"/>
                </a:lnTo>
                <a:lnTo>
                  <a:pt x="16" y="851"/>
                </a:lnTo>
                <a:lnTo>
                  <a:pt x="83" y="762"/>
                </a:lnTo>
                <a:lnTo>
                  <a:pt x="173" y="679"/>
                </a:lnTo>
                <a:lnTo>
                  <a:pt x="330" y="586"/>
                </a:lnTo>
                <a:lnTo>
                  <a:pt x="535" y="480"/>
                </a:lnTo>
                <a:lnTo>
                  <a:pt x="695" y="394"/>
                </a:lnTo>
                <a:lnTo>
                  <a:pt x="829" y="295"/>
                </a:lnTo>
                <a:lnTo>
                  <a:pt x="941" y="218"/>
                </a:lnTo>
                <a:lnTo>
                  <a:pt x="1037" y="125"/>
                </a:lnTo>
                <a:lnTo>
                  <a:pt x="1101" y="0"/>
                </a:lnTo>
                <a:lnTo>
                  <a:pt x="1098" y="1872"/>
                </a:lnTo>
              </a:path>
            </a:pathLst>
          </a:custGeom>
          <a:noFill/>
          <a:ln w="12700" cap="rnd" cmpd="sng">
            <a:noFill/>
            <a:prstDash val="solid"/>
            <a:round/>
            <a:headEnd type="none" w="med" len="med"/>
            <a:tailEnd type="none" w="med" len="med"/>
          </a:ln>
          <a:effectLst/>
        </p:spPr>
        <p:txBody>
          <a:bodyPr/>
          <a:lstStyle/>
          <a:p>
            <a:endParaRPr lang="cs-CZ"/>
          </a:p>
        </p:txBody>
      </p:sp>
      <p:sp>
        <p:nvSpPr>
          <p:cNvPr id="229389" name="Freeform 13"/>
          <p:cNvSpPr>
            <a:spLocks/>
          </p:cNvSpPr>
          <p:nvPr/>
        </p:nvSpPr>
        <p:spPr bwMode="auto">
          <a:xfrm>
            <a:off x="1036638" y="2295525"/>
            <a:ext cx="1725612" cy="2930525"/>
          </a:xfrm>
          <a:custGeom>
            <a:avLst/>
            <a:gdLst/>
            <a:ahLst/>
            <a:cxnLst>
              <a:cxn ang="0">
                <a:pos x="1086" y="1845"/>
              </a:cxn>
              <a:cxn ang="0">
                <a:pos x="1047" y="1752"/>
              </a:cxn>
              <a:cxn ang="0">
                <a:pos x="967" y="1660"/>
              </a:cxn>
              <a:cxn ang="0">
                <a:pos x="844" y="1568"/>
              </a:cxn>
              <a:cxn ang="0">
                <a:pos x="707" y="1482"/>
              </a:cxn>
              <a:cxn ang="0">
                <a:pos x="540" y="1384"/>
              </a:cxn>
              <a:cxn ang="0">
                <a:pos x="370" y="1294"/>
              </a:cxn>
              <a:cxn ang="0">
                <a:pos x="209" y="1199"/>
              </a:cxn>
              <a:cxn ang="0">
                <a:pos x="86" y="1109"/>
              </a:cxn>
              <a:cxn ang="0">
                <a:pos x="17" y="1017"/>
              </a:cxn>
              <a:cxn ang="0">
                <a:pos x="0" y="925"/>
              </a:cxn>
              <a:cxn ang="0">
                <a:pos x="17" y="827"/>
              </a:cxn>
              <a:cxn ang="0">
                <a:pos x="86" y="738"/>
              </a:cxn>
              <a:cxn ang="0">
                <a:pos x="209" y="645"/>
              </a:cxn>
              <a:cxn ang="0">
                <a:pos x="370" y="556"/>
              </a:cxn>
              <a:cxn ang="0">
                <a:pos x="546" y="464"/>
              </a:cxn>
              <a:cxn ang="0">
                <a:pos x="704" y="366"/>
              </a:cxn>
              <a:cxn ang="0">
                <a:pos x="841" y="280"/>
              </a:cxn>
              <a:cxn ang="0">
                <a:pos x="964" y="184"/>
              </a:cxn>
              <a:cxn ang="0">
                <a:pos x="1044" y="92"/>
              </a:cxn>
              <a:cxn ang="0">
                <a:pos x="1086" y="0"/>
              </a:cxn>
            </a:cxnLst>
            <a:rect l="0" t="0" r="r" b="b"/>
            <a:pathLst>
              <a:path w="1087" h="1846">
                <a:moveTo>
                  <a:pt x="1086" y="1845"/>
                </a:moveTo>
                <a:lnTo>
                  <a:pt x="1047" y="1752"/>
                </a:lnTo>
                <a:lnTo>
                  <a:pt x="967" y="1660"/>
                </a:lnTo>
                <a:lnTo>
                  <a:pt x="844" y="1568"/>
                </a:lnTo>
                <a:lnTo>
                  <a:pt x="707" y="1482"/>
                </a:lnTo>
                <a:lnTo>
                  <a:pt x="540" y="1384"/>
                </a:lnTo>
                <a:lnTo>
                  <a:pt x="370" y="1294"/>
                </a:lnTo>
                <a:lnTo>
                  <a:pt x="209" y="1199"/>
                </a:lnTo>
                <a:lnTo>
                  <a:pt x="86" y="1109"/>
                </a:lnTo>
                <a:lnTo>
                  <a:pt x="17" y="1017"/>
                </a:lnTo>
                <a:lnTo>
                  <a:pt x="0" y="925"/>
                </a:lnTo>
                <a:lnTo>
                  <a:pt x="17" y="827"/>
                </a:lnTo>
                <a:lnTo>
                  <a:pt x="86" y="738"/>
                </a:lnTo>
                <a:lnTo>
                  <a:pt x="209" y="645"/>
                </a:lnTo>
                <a:lnTo>
                  <a:pt x="370" y="556"/>
                </a:lnTo>
                <a:lnTo>
                  <a:pt x="546" y="464"/>
                </a:lnTo>
                <a:lnTo>
                  <a:pt x="704" y="366"/>
                </a:lnTo>
                <a:lnTo>
                  <a:pt x="841" y="280"/>
                </a:lnTo>
                <a:lnTo>
                  <a:pt x="964" y="184"/>
                </a:lnTo>
                <a:lnTo>
                  <a:pt x="1044" y="92"/>
                </a:lnTo>
                <a:lnTo>
                  <a:pt x="1086" y="0"/>
                </a:lnTo>
              </a:path>
            </a:pathLst>
          </a:custGeom>
          <a:noFill/>
          <a:ln w="76200" cap="rnd" cmpd="sng">
            <a:solidFill>
              <a:srgbClr val="008000"/>
            </a:solidFill>
            <a:prstDash val="solid"/>
            <a:round/>
            <a:headEnd type="none" w="med" len="med"/>
            <a:tailEnd type="none" w="med" len="med"/>
          </a:ln>
          <a:effectLst/>
        </p:spPr>
        <p:txBody>
          <a:bodyPr/>
          <a:lstStyle/>
          <a:p>
            <a:endParaRPr lang="cs-CZ"/>
          </a:p>
        </p:txBody>
      </p:sp>
      <p:sp>
        <p:nvSpPr>
          <p:cNvPr id="229390" name="Line 14"/>
          <p:cNvSpPr>
            <a:spLocks noChangeShapeType="1"/>
          </p:cNvSpPr>
          <p:nvPr/>
        </p:nvSpPr>
        <p:spPr bwMode="auto">
          <a:xfrm>
            <a:off x="509588" y="3767138"/>
            <a:ext cx="6889750" cy="0"/>
          </a:xfrm>
          <a:prstGeom prst="line">
            <a:avLst/>
          </a:prstGeom>
          <a:noFill/>
          <a:ln w="50800">
            <a:solidFill>
              <a:schemeClr val="tx1"/>
            </a:solidFill>
            <a:round/>
            <a:headEnd/>
            <a:tailEnd/>
          </a:ln>
          <a:effectLst/>
        </p:spPr>
        <p:txBody>
          <a:bodyPr wrap="none" anchor="ctr"/>
          <a:lstStyle/>
          <a:p>
            <a:endParaRPr lang="cs-CZ"/>
          </a:p>
        </p:txBody>
      </p:sp>
      <p:sp>
        <p:nvSpPr>
          <p:cNvPr id="229391" name="Line 15"/>
          <p:cNvSpPr>
            <a:spLocks noChangeShapeType="1"/>
          </p:cNvSpPr>
          <p:nvPr/>
        </p:nvSpPr>
        <p:spPr bwMode="auto">
          <a:xfrm flipV="1">
            <a:off x="2860675" y="1949450"/>
            <a:ext cx="0" cy="3636963"/>
          </a:xfrm>
          <a:prstGeom prst="line">
            <a:avLst/>
          </a:prstGeom>
          <a:noFill/>
          <a:ln w="50800">
            <a:solidFill>
              <a:schemeClr val="tx1"/>
            </a:solidFill>
            <a:round/>
            <a:headEnd/>
            <a:tailEnd/>
          </a:ln>
          <a:effectLst/>
        </p:spPr>
        <p:txBody>
          <a:bodyPr wrap="none" anchor="ctr"/>
          <a:lstStyle/>
          <a:p>
            <a:endParaRPr lang="cs-CZ"/>
          </a:p>
        </p:txBody>
      </p:sp>
      <p:sp>
        <p:nvSpPr>
          <p:cNvPr id="229392" name="Line 16"/>
          <p:cNvSpPr>
            <a:spLocks noChangeShapeType="1"/>
          </p:cNvSpPr>
          <p:nvPr/>
        </p:nvSpPr>
        <p:spPr bwMode="auto">
          <a:xfrm flipV="1">
            <a:off x="4994275" y="1949450"/>
            <a:ext cx="0" cy="3636963"/>
          </a:xfrm>
          <a:prstGeom prst="line">
            <a:avLst/>
          </a:prstGeom>
          <a:noFill/>
          <a:ln w="50800">
            <a:solidFill>
              <a:schemeClr val="tx1"/>
            </a:solidFill>
            <a:round/>
            <a:headEnd/>
            <a:tailEnd/>
          </a:ln>
          <a:effectLst/>
        </p:spPr>
        <p:txBody>
          <a:bodyPr wrap="none" anchor="ctr"/>
          <a:lstStyle/>
          <a:p>
            <a:endParaRPr lang="cs-CZ"/>
          </a:p>
        </p:txBody>
      </p:sp>
      <p:sp>
        <p:nvSpPr>
          <p:cNvPr id="229393" name="Line 17"/>
          <p:cNvSpPr>
            <a:spLocks noChangeShapeType="1"/>
          </p:cNvSpPr>
          <p:nvPr/>
        </p:nvSpPr>
        <p:spPr bwMode="auto">
          <a:xfrm>
            <a:off x="2606675" y="4930775"/>
            <a:ext cx="4792663" cy="0"/>
          </a:xfrm>
          <a:prstGeom prst="line">
            <a:avLst/>
          </a:prstGeom>
          <a:noFill/>
          <a:ln w="50800">
            <a:solidFill>
              <a:srgbClr val="FF0000"/>
            </a:solidFill>
            <a:round/>
            <a:headEnd/>
            <a:tailEnd/>
          </a:ln>
          <a:effectLst/>
        </p:spPr>
        <p:txBody>
          <a:bodyPr wrap="none" anchor="ctr"/>
          <a:lstStyle/>
          <a:p>
            <a:endParaRPr lang="cs-CZ"/>
          </a:p>
        </p:txBody>
      </p:sp>
      <p:sp>
        <p:nvSpPr>
          <p:cNvPr id="229394" name="Line 18"/>
          <p:cNvSpPr>
            <a:spLocks noChangeShapeType="1"/>
          </p:cNvSpPr>
          <p:nvPr/>
        </p:nvSpPr>
        <p:spPr bwMode="auto">
          <a:xfrm>
            <a:off x="2600325" y="2582863"/>
            <a:ext cx="4799013" cy="0"/>
          </a:xfrm>
          <a:prstGeom prst="line">
            <a:avLst/>
          </a:prstGeom>
          <a:noFill/>
          <a:ln w="50800">
            <a:solidFill>
              <a:srgbClr val="FF0000"/>
            </a:solidFill>
            <a:round/>
            <a:headEnd/>
            <a:tailEnd/>
          </a:ln>
          <a:effectLst/>
        </p:spPr>
        <p:txBody>
          <a:bodyPr wrap="none" anchor="ctr"/>
          <a:lstStyle/>
          <a:p>
            <a:endParaRPr lang="cs-CZ"/>
          </a:p>
        </p:txBody>
      </p:sp>
      <p:sp>
        <p:nvSpPr>
          <p:cNvPr id="229395" name="Oval 19"/>
          <p:cNvSpPr>
            <a:spLocks noChangeArrowheads="1"/>
          </p:cNvSpPr>
          <p:nvPr/>
        </p:nvSpPr>
        <p:spPr bwMode="auto">
          <a:xfrm>
            <a:off x="2562225" y="2774950"/>
            <a:ext cx="190500" cy="190500"/>
          </a:xfrm>
          <a:prstGeom prst="ellipse">
            <a:avLst/>
          </a:prstGeom>
          <a:solidFill>
            <a:srgbClr val="008000"/>
          </a:solidFill>
          <a:ln w="12700">
            <a:solidFill>
              <a:schemeClr val="bg1"/>
            </a:solidFill>
            <a:round/>
            <a:headEnd/>
            <a:tailEnd/>
          </a:ln>
          <a:effectLst/>
        </p:spPr>
        <p:txBody>
          <a:bodyPr wrap="none" anchor="ctr"/>
          <a:lstStyle/>
          <a:p>
            <a:endParaRPr lang="cs-CZ"/>
          </a:p>
        </p:txBody>
      </p:sp>
      <p:sp>
        <p:nvSpPr>
          <p:cNvPr id="229396" name="Oval 20"/>
          <p:cNvSpPr>
            <a:spLocks noChangeArrowheads="1"/>
          </p:cNvSpPr>
          <p:nvPr/>
        </p:nvSpPr>
        <p:spPr bwMode="auto">
          <a:xfrm>
            <a:off x="4695825" y="4113213"/>
            <a:ext cx="190500" cy="190500"/>
          </a:xfrm>
          <a:prstGeom prst="ellipse">
            <a:avLst/>
          </a:prstGeom>
          <a:solidFill>
            <a:srgbClr val="008000"/>
          </a:solidFill>
          <a:ln w="12700">
            <a:solidFill>
              <a:schemeClr val="bg1"/>
            </a:solidFill>
            <a:round/>
            <a:headEnd/>
            <a:tailEnd/>
          </a:ln>
          <a:effectLst/>
        </p:spPr>
        <p:txBody>
          <a:bodyPr wrap="none" anchor="ctr"/>
          <a:lstStyle/>
          <a:p>
            <a:endParaRPr lang="cs-CZ"/>
          </a:p>
        </p:txBody>
      </p:sp>
      <p:sp>
        <p:nvSpPr>
          <p:cNvPr id="229397" name="Oval 21"/>
          <p:cNvSpPr>
            <a:spLocks noChangeArrowheads="1"/>
          </p:cNvSpPr>
          <p:nvPr/>
        </p:nvSpPr>
        <p:spPr bwMode="auto">
          <a:xfrm>
            <a:off x="6829425" y="1895475"/>
            <a:ext cx="190500" cy="190500"/>
          </a:xfrm>
          <a:prstGeom prst="ellipse">
            <a:avLst/>
          </a:prstGeom>
          <a:solidFill>
            <a:srgbClr val="FC0128"/>
          </a:solidFill>
          <a:ln w="12700">
            <a:solidFill>
              <a:schemeClr val="tx1"/>
            </a:solidFill>
            <a:round/>
            <a:headEnd/>
            <a:tailEnd/>
          </a:ln>
          <a:effectLst/>
        </p:spPr>
        <p:txBody>
          <a:bodyPr wrap="none" anchor="ctr"/>
          <a:lstStyle/>
          <a:p>
            <a:endParaRPr lang="cs-CZ"/>
          </a:p>
        </p:txBody>
      </p:sp>
      <p:sp>
        <p:nvSpPr>
          <p:cNvPr id="229398" name="Rectangle 22"/>
          <p:cNvSpPr>
            <a:spLocks noChangeArrowheads="1"/>
          </p:cNvSpPr>
          <p:nvPr/>
        </p:nvSpPr>
        <p:spPr bwMode="auto">
          <a:xfrm>
            <a:off x="2641600" y="5745163"/>
            <a:ext cx="4657725" cy="831850"/>
          </a:xfrm>
          <a:prstGeom prst="rect">
            <a:avLst/>
          </a:prstGeom>
          <a:noFill/>
          <a:ln w="12700">
            <a:noFill/>
            <a:miter lim="800000"/>
            <a:headEnd/>
            <a:tailEnd/>
          </a:ln>
          <a:effectLst/>
        </p:spPr>
        <p:txBody>
          <a:bodyPr wrap="none" lIns="90488" tIns="44450" rIns="90488" bIns="44450">
            <a:spAutoFit/>
          </a:bodyPr>
          <a:lstStyle/>
          <a:p>
            <a:pPr algn="ctr"/>
            <a:r>
              <a:rPr lang="en-US" b="1">
                <a:latin typeface="Arial" charset="0"/>
              </a:rPr>
              <a:t>1                        2                       3</a:t>
            </a:r>
          </a:p>
          <a:p>
            <a:pPr algn="ctr"/>
            <a:r>
              <a:rPr lang="en-US" b="1">
                <a:latin typeface="Arial" charset="0"/>
              </a:rPr>
              <a:t>Samples</a:t>
            </a:r>
          </a:p>
        </p:txBody>
      </p:sp>
      <p:sp>
        <p:nvSpPr>
          <p:cNvPr id="229399" name="Line 23"/>
          <p:cNvSpPr>
            <a:spLocks noChangeShapeType="1"/>
          </p:cNvSpPr>
          <p:nvPr/>
        </p:nvSpPr>
        <p:spPr bwMode="auto">
          <a:xfrm>
            <a:off x="6510338" y="1439863"/>
            <a:ext cx="355600" cy="439737"/>
          </a:xfrm>
          <a:prstGeom prst="line">
            <a:avLst/>
          </a:prstGeom>
          <a:noFill/>
          <a:ln w="50800">
            <a:solidFill>
              <a:schemeClr val="tx1"/>
            </a:solidFill>
            <a:round/>
            <a:headEnd/>
            <a:tailEnd/>
          </a:ln>
          <a:effectLst/>
        </p:spPr>
        <p:txBody>
          <a:bodyPr wrap="none" anchor="ctr"/>
          <a:lstStyle/>
          <a:p>
            <a:endParaRPr lang="cs-CZ"/>
          </a:p>
        </p:txBody>
      </p:sp>
    </p:spTree>
  </p:cSld>
  <p:clrMapOvr>
    <a:masterClrMapping/>
  </p:clrMapOvr>
  <p:transition spd="slow">
    <p:spli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Zástupný symbol pro číslo snímku 4"/>
          <p:cNvSpPr>
            <a:spLocks noGrp="1"/>
          </p:cNvSpPr>
          <p:nvPr>
            <p:ph type="sldNum" sz="quarter" idx="12"/>
          </p:nvPr>
        </p:nvSpPr>
        <p:spPr/>
        <p:txBody>
          <a:bodyPr/>
          <a:lstStyle/>
          <a:p>
            <a:fld id="{60909570-1DB3-4383-A57F-9DAE59FE5588}" type="slidenum">
              <a:rPr lang="en-GB"/>
              <a:pPr/>
              <a:t>36</a:t>
            </a:fld>
            <a:endParaRPr lang="en-GB"/>
          </a:p>
        </p:txBody>
      </p:sp>
      <p:sp>
        <p:nvSpPr>
          <p:cNvPr id="231426" name="Rectangle 2"/>
          <p:cNvSpPr>
            <a:spLocks noGrp="1" noChangeArrowheads="1"/>
          </p:cNvSpPr>
          <p:nvPr>
            <p:ph type="title"/>
          </p:nvPr>
        </p:nvSpPr>
        <p:spPr>
          <a:noFill/>
          <a:ln/>
        </p:spPr>
        <p:txBody>
          <a:bodyPr lIns="90488" tIns="44450" rIns="90488" bIns="44450"/>
          <a:lstStyle/>
          <a:p>
            <a:pPr defTabSz="762000"/>
            <a:r>
              <a:rPr lang="en-US" sz="4800" b="1" i="1">
                <a:solidFill>
                  <a:schemeClr val="tx1"/>
                </a:solidFill>
                <a:effectLst>
                  <a:outerShdw blurRad="38100" dist="38100" dir="2700000" algn="tl">
                    <a:srgbClr val="C0C0C0"/>
                  </a:outerShdw>
                </a:effectLst>
              </a:rPr>
              <a:t>Control Chart Examples</a:t>
            </a:r>
          </a:p>
        </p:txBody>
      </p:sp>
      <p:sp>
        <p:nvSpPr>
          <p:cNvPr id="231427" name="Rectangle 3"/>
          <p:cNvSpPr>
            <a:spLocks noChangeArrowheads="1"/>
          </p:cNvSpPr>
          <p:nvPr/>
        </p:nvSpPr>
        <p:spPr bwMode="auto">
          <a:xfrm>
            <a:off x="1771650" y="2028825"/>
            <a:ext cx="5105400" cy="2816225"/>
          </a:xfrm>
          <a:prstGeom prst="rect">
            <a:avLst/>
          </a:prstGeom>
          <a:noFill/>
          <a:ln w="12700">
            <a:noFill/>
            <a:miter lim="800000"/>
            <a:headEnd/>
            <a:tailEnd/>
          </a:ln>
          <a:effectLst/>
        </p:spPr>
        <p:txBody>
          <a:bodyPr wrap="none" anchor="ctr"/>
          <a:lstStyle/>
          <a:p>
            <a:endParaRPr lang="cs-CZ"/>
          </a:p>
        </p:txBody>
      </p:sp>
      <p:sp>
        <p:nvSpPr>
          <p:cNvPr id="231428" name="Rectangle 4"/>
          <p:cNvSpPr>
            <a:spLocks noChangeArrowheads="1"/>
          </p:cNvSpPr>
          <p:nvPr/>
        </p:nvSpPr>
        <p:spPr bwMode="auto">
          <a:xfrm>
            <a:off x="6694488" y="3073400"/>
            <a:ext cx="1968500" cy="715963"/>
          </a:xfrm>
          <a:prstGeom prst="rect">
            <a:avLst/>
          </a:prstGeom>
          <a:noFill/>
          <a:ln w="12700">
            <a:noFill/>
            <a:miter lim="800000"/>
            <a:headEnd/>
            <a:tailEnd/>
          </a:ln>
          <a:effectLst/>
        </p:spPr>
        <p:txBody>
          <a:bodyPr wrap="none" lIns="276225" tIns="138112" rIns="276225" bIns="138112">
            <a:spAutoFit/>
          </a:bodyPr>
          <a:lstStyle/>
          <a:p>
            <a:pPr defTabSz="6858000"/>
            <a:r>
              <a:rPr lang="en-US" sz="2800" b="1">
                <a:latin typeface="Arial" charset="0"/>
              </a:rPr>
              <a:t>Nominal</a:t>
            </a:r>
          </a:p>
        </p:txBody>
      </p:sp>
      <p:sp>
        <p:nvSpPr>
          <p:cNvPr id="231429" name="Rectangle 5"/>
          <p:cNvSpPr>
            <a:spLocks noChangeArrowheads="1"/>
          </p:cNvSpPr>
          <p:nvPr/>
        </p:nvSpPr>
        <p:spPr bwMode="auto">
          <a:xfrm>
            <a:off x="6694488" y="2368550"/>
            <a:ext cx="1296987" cy="715963"/>
          </a:xfrm>
          <a:prstGeom prst="rect">
            <a:avLst/>
          </a:prstGeom>
          <a:noFill/>
          <a:ln w="12700">
            <a:noFill/>
            <a:miter lim="800000"/>
            <a:headEnd/>
            <a:tailEnd/>
          </a:ln>
          <a:effectLst/>
        </p:spPr>
        <p:txBody>
          <a:bodyPr wrap="none" lIns="276225" tIns="138112" rIns="276225" bIns="138112">
            <a:spAutoFit/>
          </a:bodyPr>
          <a:lstStyle/>
          <a:p>
            <a:pPr defTabSz="6858000"/>
            <a:r>
              <a:rPr lang="en-US" sz="2800" b="1">
                <a:latin typeface="Arial" charset="0"/>
              </a:rPr>
              <a:t>UCL</a:t>
            </a:r>
          </a:p>
        </p:txBody>
      </p:sp>
      <p:sp>
        <p:nvSpPr>
          <p:cNvPr id="231430" name="Rectangle 6"/>
          <p:cNvSpPr>
            <a:spLocks noChangeArrowheads="1"/>
          </p:cNvSpPr>
          <p:nvPr/>
        </p:nvSpPr>
        <p:spPr bwMode="auto">
          <a:xfrm>
            <a:off x="6694488" y="3783013"/>
            <a:ext cx="1257300" cy="715962"/>
          </a:xfrm>
          <a:prstGeom prst="rect">
            <a:avLst/>
          </a:prstGeom>
          <a:noFill/>
          <a:ln w="12700">
            <a:noFill/>
            <a:miter lim="800000"/>
            <a:headEnd/>
            <a:tailEnd/>
          </a:ln>
          <a:effectLst/>
        </p:spPr>
        <p:txBody>
          <a:bodyPr wrap="none" lIns="276225" tIns="138112" rIns="276225" bIns="138112">
            <a:spAutoFit/>
          </a:bodyPr>
          <a:lstStyle/>
          <a:p>
            <a:pPr defTabSz="6858000"/>
            <a:r>
              <a:rPr lang="en-US" sz="2800" b="1">
                <a:latin typeface="Arial" charset="0"/>
              </a:rPr>
              <a:t>LCL</a:t>
            </a:r>
          </a:p>
        </p:txBody>
      </p:sp>
      <p:sp>
        <p:nvSpPr>
          <p:cNvPr id="231431" name="Line 7"/>
          <p:cNvSpPr>
            <a:spLocks noChangeShapeType="1"/>
          </p:cNvSpPr>
          <p:nvPr/>
        </p:nvSpPr>
        <p:spPr bwMode="auto">
          <a:xfrm>
            <a:off x="1793875" y="2738438"/>
            <a:ext cx="5049838" cy="0"/>
          </a:xfrm>
          <a:prstGeom prst="line">
            <a:avLst/>
          </a:prstGeom>
          <a:noFill/>
          <a:ln w="50800">
            <a:solidFill>
              <a:srgbClr val="FF0000"/>
            </a:solidFill>
            <a:round/>
            <a:headEnd/>
            <a:tailEnd/>
          </a:ln>
          <a:effectLst/>
        </p:spPr>
        <p:txBody>
          <a:bodyPr wrap="none" anchor="ctr"/>
          <a:lstStyle/>
          <a:p>
            <a:endParaRPr lang="cs-CZ"/>
          </a:p>
        </p:txBody>
      </p:sp>
      <p:sp>
        <p:nvSpPr>
          <p:cNvPr id="231432" name="Line 8"/>
          <p:cNvSpPr>
            <a:spLocks noChangeShapeType="1"/>
          </p:cNvSpPr>
          <p:nvPr/>
        </p:nvSpPr>
        <p:spPr bwMode="auto">
          <a:xfrm>
            <a:off x="1793875" y="3443288"/>
            <a:ext cx="5049838" cy="0"/>
          </a:xfrm>
          <a:prstGeom prst="line">
            <a:avLst/>
          </a:prstGeom>
          <a:noFill/>
          <a:ln w="50800">
            <a:solidFill>
              <a:srgbClr val="000000"/>
            </a:solidFill>
            <a:round/>
            <a:headEnd/>
            <a:tailEnd/>
          </a:ln>
          <a:effectLst/>
        </p:spPr>
        <p:txBody>
          <a:bodyPr wrap="none" anchor="ctr"/>
          <a:lstStyle/>
          <a:p>
            <a:endParaRPr lang="cs-CZ"/>
          </a:p>
        </p:txBody>
      </p:sp>
      <p:sp>
        <p:nvSpPr>
          <p:cNvPr id="231433" name="Line 9"/>
          <p:cNvSpPr>
            <a:spLocks noChangeShapeType="1"/>
          </p:cNvSpPr>
          <p:nvPr/>
        </p:nvSpPr>
        <p:spPr bwMode="auto">
          <a:xfrm>
            <a:off x="1793875" y="4148138"/>
            <a:ext cx="5049838" cy="0"/>
          </a:xfrm>
          <a:prstGeom prst="line">
            <a:avLst/>
          </a:prstGeom>
          <a:noFill/>
          <a:ln w="50800">
            <a:solidFill>
              <a:srgbClr val="FF0000"/>
            </a:solidFill>
            <a:round/>
            <a:headEnd/>
            <a:tailEnd/>
          </a:ln>
          <a:effectLst/>
        </p:spPr>
        <p:txBody>
          <a:bodyPr wrap="none" anchor="ctr"/>
          <a:lstStyle/>
          <a:p>
            <a:endParaRPr lang="cs-CZ"/>
          </a:p>
        </p:txBody>
      </p:sp>
      <p:sp>
        <p:nvSpPr>
          <p:cNvPr id="231434" name="Rectangle 10"/>
          <p:cNvSpPr>
            <a:spLocks noChangeArrowheads="1"/>
          </p:cNvSpPr>
          <p:nvPr/>
        </p:nvSpPr>
        <p:spPr bwMode="auto">
          <a:xfrm>
            <a:off x="2574925" y="4826000"/>
            <a:ext cx="3233738" cy="715963"/>
          </a:xfrm>
          <a:prstGeom prst="rect">
            <a:avLst/>
          </a:prstGeom>
          <a:noFill/>
          <a:ln w="12700">
            <a:noFill/>
            <a:miter lim="800000"/>
            <a:headEnd/>
            <a:tailEnd/>
          </a:ln>
          <a:effectLst/>
        </p:spPr>
        <p:txBody>
          <a:bodyPr wrap="none" lIns="276225" tIns="138112" rIns="276225" bIns="138112">
            <a:spAutoFit/>
          </a:bodyPr>
          <a:lstStyle/>
          <a:p>
            <a:pPr defTabSz="6858000"/>
            <a:r>
              <a:rPr lang="en-US" sz="2800" b="1">
                <a:latin typeface="Arial" charset="0"/>
              </a:rPr>
              <a:t>Sample number</a:t>
            </a:r>
          </a:p>
        </p:txBody>
      </p:sp>
      <p:sp>
        <p:nvSpPr>
          <p:cNvPr id="231435" name="Rectangle 11"/>
          <p:cNvSpPr>
            <a:spLocks noChangeArrowheads="1"/>
          </p:cNvSpPr>
          <p:nvPr/>
        </p:nvSpPr>
        <p:spPr bwMode="auto">
          <a:xfrm rot="16200000">
            <a:off x="351631" y="3185319"/>
            <a:ext cx="1901825" cy="515938"/>
          </a:xfrm>
          <a:prstGeom prst="rect">
            <a:avLst/>
          </a:prstGeom>
          <a:noFill/>
          <a:ln w="12700">
            <a:noFill/>
            <a:miter lim="800000"/>
            <a:headEnd/>
            <a:tailEnd/>
          </a:ln>
          <a:effectLst/>
        </p:spPr>
        <p:txBody>
          <a:bodyPr wrap="none" lIns="90488" tIns="44450" rIns="90488" bIns="44450">
            <a:spAutoFit/>
          </a:bodyPr>
          <a:lstStyle/>
          <a:p>
            <a:pPr defTabSz="762000"/>
            <a:r>
              <a:rPr lang="en-US" sz="2800" b="1">
                <a:latin typeface="Arial" charset="0"/>
              </a:rPr>
              <a:t>Variations</a:t>
            </a:r>
          </a:p>
        </p:txBody>
      </p:sp>
      <p:grpSp>
        <p:nvGrpSpPr>
          <p:cNvPr id="231436" name="Group 12"/>
          <p:cNvGrpSpPr>
            <a:grpSpLocks/>
          </p:cNvGrpSpPr>
          <p:nvPr/>
        </p:nvGrpSpPr>
        <p:grpSpPr bwMode="auto">
          <a:xfrm>
            <a:off x="1844675" y="2498725"/>
            <a:ext cx="4586288" cy="1892300"/>
            <a:chOff x="1162" y="1574"/>
            <a:chExt cx="2889" cy="1192"/>
          </a:xfrm>
        </p:grpSpPr>
        <p:sp>
          <p:nvSpPr>
            <p:cNvPr id="231437" name="Freeform 13"/>
            <p:cNvSpPr>
              <a:spLocks/>
            </p:cNvSpPr>
            <p:nvPr/>
          </p:nvSpPr>
          <p:spPr bwMode="auto">
            <a:xfrm>
              <a:off x="1203" y="1835"/>
              <a:ext cx="319" cy="265"/>
            </a:xfrm>
            <a:custGeom>
              <a:avLst/>
              <a:gdLst/>
              <a:ahLst/>
              <a:cxnLst>
                <a:cxn ang="0">
                  <a:pos x="0" y="222"/>
                </a:cxn>
                <a:cxn ang="0">
                  <a:pos x="282" y="0"/>
                </a:cxn>
                <a:cxn ang="0">
                  <a:pos x="318" y="42"/>
                </a:cxn>
                <a:cxn ang="0">
                  <a:pos x="36" y="264"/>
                </a:cxn>
                <a:cxn ang="0">
                  <a:pos x="0" y="222"/>
                </a:cxn>
              </a:cxnLst>
              <a:rect l="0" t="0" r="r" b="b"/>
              <a:pathLst>
                <a:path w="319" h="265">
                  <a:moveTo>
                    <a:pt x="0" y="222"/>
                  </a:moveTo>
                  <a:lnTo>
                    <a:pt x="282" y="0"/>
                  </a:lnTo>
                  <a:lnTo>
                    <a:pt x="318" y="42"/>
                  </a:lnTo>
                  <a:lnTo>
                    <a:pt x="36" y="264"/>
                  </a:lnTo>
                  <a:lnTo>
                    <a:pt x="0" y="222"/>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38" name="Freeform 14"/>
            <p:cNvSpPr>
              <a:spLocks/>
            </p:cNvSpPr>
            <p:nvPr/>
          </p:nvSpPr>
          <p:spPr bwMode="auto">
            <a:xfrm>
              <a:off x="1470" y="1842"/>
              <a:ext cx="331" cy="718"/>
            </a:xfrm>
            <a:custGeom>
              <a:avLst/>
              <a:gdLst/>
              <a:ahLst/>
              <a:cxnLst>
                <a:cxn ang="0">
                  <a:pos x="57" y="0"/>
                </a:cxn>
                <a:cxn ang="0">
                  <a:pos x="330" y="696"/>
                </a:cxn>
                <a:cxn ang="0">
                  <a:pos x="282" y="717"/>
                </a:cxn>
                <a:cxn ang="0">
                  <a:pos x="0" y="21"/>
                </a:cxn>
                <a:cxn ang="0">
                  <a:pos x="57" y="0"/>
                </a:cxn>
              </a:cxnLst>
              <a:rect l="0" t="0" r="r" b="b"/>
              <a:pathLst>
                <a:path w="331" h="718">
                  <a:moveTo>
                    <a:pt x="57" y="0"/>
                  </a:moveTo>
                  <a:lnTo>
                    <a:pt x="330" y="696"/>
                  </a:lnTo>
                  <a:lnTo>
                    <a:pt x="282" y="717"/>
                  </a:lnTo>
                  <a:lnTo>
                    <a:pt x="0" y="21"/>
                  </a:lnTo>
                  <a:lnTo>
                    <a:pt x="57" y="0"/>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39" name="Freeform 15"/>
            <p:cNvSpPr>
              <a:spLocks/>
            </p:cNvSpPr>
            <p:nvPr/>
          </p:nvSpPr>
          <p:spPr bwMode="auto">
            <a:xfrm>
              <a:off x="1485" y="1806"/>
              <a:ext cx="49" cy="52"/>
            </a:xfrm>
            <a:custGeom>
              <a:avLst/>
              <a:gdLst/>
              <a:ahLst/>
              <a:cxnLst>
                <a:cxn ang="0">
                  <a:pos x="0" y="30"/>
                </a:cxn>
                <a:cxn ang="0">
                  <a:pos x="34" y="0"/>
                </a:cxn>
                <a:cxn ang="0">
                  <a:pos x="48" y="36"/>
                </a:cxn>
                <a:cxn ang="0">
                  <a:pos x="17" y="51"/>
                </a:cxn>
                <a:cxn ang="0">
                  <a:pos x="0" y="30"/>
                </a:cxn>
              </a:cxnLst>
              <a:rect l="0" t="0" r="r" b="b"/>
              <a:pathLst>
                <a:path w="49" h="52">
                  <a:moveTo>
                    <a:pt x="0" y="30"/>
                  </a:moveTo>
                  <a:lnTo>
                    <a:pt x="34" y="0"/>
                  </a:lnTo>
                  <a:lnTo>
                    <a:pt x="48" y="36"/>
                  </a:lnTo>
                  <a:lnTo>
                    <a:pt x="17" y="51"/>
                  </a:lnTo>
                  <a:lnTo>
                    <a:pt x="0" y="30"/>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0" name="Freeform 16"/>
            <p:cNvSpPr>
              <a:spLocks/>
            </p:cNvSpPr>
            <p:nvPr/>
          </p:nvSpPr>
          <p:spPr bwMode="auto">
            <a:xfrm>
              <a:off x="1753" y="1992"/>
              <a:ext cx="316" cy="568"/>
            </a:xfrm>
            <a:custGeom>
              <a:avLst/>
              <a:gdLst/>
              <a:ahLst/>
              <a:cxnLst>
                <a:cxn ang="0">
                  <a:pos x="0" y="537"/>
                </a:cxn>
                <a:cxn ang="0">
                  <a:pos x="258" y="0"/>
                </a:cxn>
                <a:cxn ang="0">
                  <a:pos x="315" y="30"/>
                </a:cxn>
                <a:cxn ang="0">
                  <a:pos x="48" y="567"/>
                </a:cxn>
                <a:cxn ang="0">
                  <a:pos x="0" y="537"/>
                </a:cxn>
              </a:cxnLst>
              <a:rect l="0" t="0" r="r" b="b"/>
              <a:pathLst>
                <a:path w="316" h="568">
                  <a:moveTo>
                    <a:pt x="0" y="537"/>
                  </a:moveTo>
                  <a:lnTo>
                    <a:pt x="258" y="0"/>
                  </a:lnTo>
                  <a:lnTo>
                    <a:pt x="315" y="30"/>
                  </a:lnTo>
                  <a:lnTo>
                    <a:pt x="48" y="567"/>
                  </a:lnTo>
                  <a:lnTo>
                    <a:pt x="0" y="537"/>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1" name="Freeform 17"/>
            <p:cNvSpPr>
              <a:spLocks/>
            </p:cNvSpPr>
            <p:nvPr/>
          </p:nvSpPr>
          <p:spPr bwMode="auto">
            <a:xfrm>
              <a:off x="1752" y="2543"/>
              <a:ext cx="49" cy="73"/>
            </a:xfrm>
            <a:custGeom>
              <a:avLst/>
              <a:gdLst/>
              <a:ahLst/>
              <a:cxnLst>
                <a:cxn ang="0">
                  <a:pos x="48" y="15"/>
                </a:cxn>
                <a:cxn ang="0">
                  <a:pos x="21" y="72"/>
                </a:cxn>
                <a:cxn ang="0">
                  <a:pos x="0" y="15"/>
                </a:cxn>
                <a:cxn ang="0">
                  <a:pos x="27" y="0"/>
                </a:cxn>
                <a:cxn ang="0">
                  <a:pos x="48" y="15"/>
                </a:cxn>
              </a:cxnLst>
              <a:rect l="0" t="0" r="r" b="b"/>
              <a:pathLst>
                <a:path w="49" h="73">
                  <a:moveTo>
                    <a:pt x="48" y="15"/>
                  </a:moveTo>
                  <a:lnTo>
                    <a:pt x="21" y="72"/>
                  </a:lnTo>
                  <a:lnTo>
                    <a:pt x="0" y="15"/>
                  </a:lnTo>
                  <a:lnTo>
                    <a:pt x="27" y="0"/>
                  </a:lnTo>
                  <a:lnTo>
                    <a:pt x="48" y="15"/>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2" name="Freeform 18"/>
            <p:cNvSpPr>
              <a:spLocks/>
            </p:cNvSpPr>
            <p:nvPr/>
          </p:nvSpPr>
          <p:spPr bwMode="auto">
            <a:xfrm>
              <a:off x="2016" y="1611"/>
              <a:ext cx="319" cy="412"/>
            </a:xfrm>
            <a:custGeom>
              <a:avLst/>
              <a:gdLst/>
              <a:ahLst/>
              <a:cxnLst>
                <a:cxn ang="0">
                  <a:pos x="0" y="381"/>
                </a:cxn>
                <a:cxn ang="0">
                  <a:pos x="273" y="0"/>
                </a:cxn>
                <a:cxn ang="0">
                  <a:pos x="318" y="36"/>
                </a:cxn>
                <a:cxn ang="0">
                  <a:pos x="45" y="411"/>
                </a:cxn>
                <a:cxn ang="0">
                  <a:pos x="0" y="381"/>
                </a:cxn>
              </a:cxnLst>
              <a:rect l="0" t="0" r="r" b="b"/>
              <a:pathLst>
                <a:path w="319" h="412">
                  <a:moveTo>
                    <a:pt x="0" y="381"/>
                  </a:moveTo>
                  <a:lnTo>
                    <a:pt x="273" y="0"/>
                  </a:lnTo>
                  <a:lnTo>
                    <a:pt x="318" y="36"/>
                  </a:lnTo>
                  <a:lnTo>
                    <a:pt x="45" y="411"/>
                  </a:lnTo>
                  <a:lnTo>
                    <a:pt x="0" y="381"/>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3" name="Freeform 19"/>
            <p:cNvSpPr>
              <a:spLocks/>
            </p:cNvSpPr>
            <p:nvPr/>
          </p:nvSpPr>
          <p:spPr bwMode="auto">
            <a:xfrm>
              <a:off x="2010" y="1991"/>
              <a:ext cx="49" cy="49"/>
            </a:xfrm>
            <a:custGeom>
              <a:avLst/>
              <a:gdLst/>
              <a:ahLst/>
              <a:cxnLst>
                <a:cxn ang="0">
                  <a:pos x="0" y="0"/>
                </a:cxn>
                <a:cxn ang="0">
                  <a:pos x="10" y="0"/>
                </a:cxn>
                <a:cxn ang="0">
                  <a:pos x="48" y="48"/>
                </a:cxn>
                <a:cxn ang="0">
                  <a:pos x="0" y="0"/>
                </a:cxn>
              </a:cxnLst>
              <a:rect l="0" t="0" r="r" b="b"/>
              <a:pathLst>
                <a:path w="49" h="49">
                  <a:moveTo>
                    <a:pt x="0" y="0"/>
                  </a:moveTo>
                  <a:lnTo>
                    <a:pt x="10" y="0"/>
                  </a:lnTo>
                  <a:lnTo>
                    <a:pt x="48" y="48"/>
                  </a:lnTo>
                  <a:lnTo>
                    <a:pt x="0" y="0"/>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4" name="Freeform 20"/>
            <p:cNvSpPr>
              <a:spLocks/>
            </p:cNvSpPr>
            <p:nvPr/>
          </p:nvSpPr>
          <p:spPr bwMode="auto">
            <a:xfrm>
              <a:off x="2284" y="1619"/>
              <a:ext cx="352" cy="703"/>
            </a:xfrm>
            <a:custGeom>
              <a:avLst/>
              <a:gdLst/>
              <a:ahLst/>
              <a:cxnLst>
                <a:cxn ang="0">
                  <a:pos x="57" y="0"/>
                </a:cxn>
                <a:cxn ang="0">
                  <a:pos x="351" y="672"/>
                </a:cxn>
                <a:cxn ang="0">
                  <a:pos x="294" y="702"/>
                </a:cxn>
                <a:cxn ang="0">
                  <a:pos x="0" y="27"/>
                </a:cxn>
                <a:cxn ang="0">
                  <a:pos x="57" y="0"/>
                </a:cxn>
              </a:cxnLst>
              <a:rect l="0" t="0" r="r" b="b"/>
              <a:pathLst>
                <a:path w="352" h="703">
                  <a:moveTo>
                    <a:pt x="57" y="0"/>
                  </a:moveTo>
                  <a:lnTo>
                    <a:pt x="351" y="672"/>
                  </a:lnTo>
                  <a:lnTo>
                    <a:pt x="294" y="702"/>
                  </a:lnTo>
                  <a:lnTo>
                    <a:pt x="0" y="27"/>
                  </a:lnTo>
                  <a:lnTo>
                    <a:pt x="57" y="0"/>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5" name="Freeform 21"/>
            <p:cNvSpPr>
              <a:spLocks/>
            </p:cNvSpPr>
            <p:nvPr/>
          </p:nvSpPr>
          <p:spPr bwMode="auto">
            <a:xfrm>
              <a:off x="2290" y="1574"/>
              <a:ext cx="52" cy="61"/>
            </a:xfrm>
            <a:custGeom>
              <a:avLst/>
              <a:gdLst/>
              <a:ahLst/>
              <a:cxnLst>
                <a:cxn ang="0">
                  <a:pos x="0" y="36"/>
                </a:cxn>
                <a:cxn ang="0">
                  <a:pos x="30" y="0"/>
                </a:cxn>
                <a:cxn ang="0">
                  <a:pos x="51" y="45"/>
                </a:cxn>
                <a:cxn ang="0">
                  <a:pos x="21" y="60"/>
                </a:cxn>
                <a:cxn ang="0">
                  <a:pos x="0" y="36"/>
                </a:cxn>
              </a:cxnLst>
              <a:rect l="0" t="0" r="r" b="b"/>
              <a:pathLst>
                <a:path w="52" h="61">
                  <a:moveTo>
                    <a:pt x="0" y="36"/>
                  </a:moveTo>
                  <a:lnTo>
                    <a:pt x="30" y="0"/>
                  </a:lnTo>
                  <a:lnTo>
                    <a:pt x="51" y="45"/>
                  </a:lnTo>
                  <a:lnTo>
                    <a:pt x="21" y="60"/>
                  </a:lnTo>
                  <a:lnTo>
                    <a:pt x="0" y="36"/>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6" name="Freeform 22"/>
            <p:cNvSpPr>
              <a:spLocks/>
            </p:cNvSpPr>
            <p:nvPr/>
          </p:nvSpPr>
          <p:spPr bwMode="auto">
            <a:xfrm>
              <a:off x="2583" y="2049"/>
              <a:ext cx="319" cy="280"/>
            </a:xfrm>
            <a:custGeom>
              <a:avLst/>
              <a:gdLst/>
              <a:ahLst/>
              <a:cxnLst>
                <a:cxn ang="0">
                  <a:pos x="0" y="237"/>
                </a:cxn>
                <a:cxn ang="0">
                  <a:pos x="282" y="0"/>
                </a:cxn>
                <a:cxn ang="0">
                  <a:pos x="318" y="45"/>
                </a:cxn>
                <a:cxn ang="0">
                  <a:pos x="45" y="279"/>
                </a:cxn>
                <a:cxn ang="0">
                  <a:pos x="0" y="237"/>
                </a:cxn>
              </a:cxnLst>
              <a:rect l="0" t="0" r="r" b="b"/>
              <a:pathLst>
                <a:path w="319" h="280">
                  <a:moveTo>
                    <a:pt x="0" y="237"/>
                  </a:moveTo>
                  <a:lnTo>
                    <a:pt x="282" y="0"/>
                  </a:lnTo>
                  <a:lnTo>
                    <a:pt x="318" y="45"/>
                  </a:lnTo>
                  <a:lnTo>
                    <a:pt x="45" y="279"/>
                  </a:lnTo>
                  <a:lnTo>
                    <a:pt x="0" y="237"/>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7" name="Freeform 23"/>
            <p:cNvSpPr>
              <a:spLocks/>
            </p:cNvSpPr>
            <p:nvPr/>
          </p:nvSpPr>
          <p:spPr bwMode="auto">
            <a:xfrm>
              <a:off x="2578" y="2307"/>
              <a:ext cx="52" cy="52"/>
            </a:xfrm>
            <a:custGeom>
              <a:avLst/>
              <a:gdLst/>
              <a:ahLst/>
              <a:cxnLst>
                <a:cxn ang="0">
                  <a:pos x="51" y="21"/>
                </a:cxn>
                <a:cxn ang="0">
                  <a:pos x="15" y="51"/>
                </a:cxn>
                <a:cxn ang="0">
                  <a:pos x="0" y="15"/>
                </a:cxn>
                <a:cxn ang="0">
                  <a:pos x="30" y="0"/>
                </a:cxn>
                <a:cxn ang="0">
                  <a:pos x="51" y="21"/>
                </a:cxn>
              </a:cxnLst>
              <a:rect l="0" t="0" r="r" b="b"/>
              <a:pathLst>
                <a:path w="52" h="52">
                  <a:moveTo>
                    <a:pt x="51" y="21"/>
                  </a:moveTo>
                  <a:lnTo>
                    <a:pt x="15" y="51"/>
                  </a:lnTo>
                  <a:lnTo>
                    <a:pt x="0" y="15"/>
                  </a:lnTo>
                  <a:lnTo>
                    <a:pt x="30" y="0"/>
                  </a:lnTo>
                  <a:lnTo>
                    <a:pt x="51" y="21"/>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8" name="Freeform 24"/>
            <p:cNvSpPr>
              <a:spLocks/>
            </p:cNvSpPr>
            <p:nvPr/>
          </p:nvSpPr>
          <p:spPr bwMode="auto">
            <a:xfrm>
              <a:off x="2860" y="2048"/>
              <a:ext cx="322" cy="397"/>
            </a:xfrm>
            <a:custGeom>
              <a:avLst/>
              <a:gdLst/>
              <a:ahLst/>
              <a:cxnLst>
                <a:cxn ang="0">
                  <a:pos x="48" y="0"/>
                </a:cxn>
                <a:cxn ang="0">
                  <a:pos x="321" y="351"/>
                </a:cxn>
                <a:cxn ang="0">
                  <a:pos x="279" y="396"/>
                </a:cxn>
                <a:cxn ang="0">
                  <a:pos x="0" y="45"/>
                </a:cxn>
                <a:cxn ang="0">
                  <a:pos x="48" y="0"/>
                </a:cxn>
              </a:cxnLst>
              <a:rect l="0" t="0" r="r" b="b"/>
              <a:pathLst>
                <a:path w="322" h="397">
                  <a:moveTo>
                    <a:pt x="48" y="0"/>
                  </a:moveTo>
                  <a:lnTo>
                    <a:pt x="321" y="351"/>
                  </a:lnTo>
                  <a:lnTo>
                    <a:pt x="279" y="396"/>
                  </a:lnTo>
                  <a:lnTo>
                    <a:pt x="0" y="45"/>
                  </a:lnTo>
                  <a:lnTo>
                    <a:pt x="48" y="0"/>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49" name="Freeform 25"/>
            <p:cNvSpPr>
              <a:spLocks/>
            </p:cNvSpPr>
            <p:nvPr/>
          </p:nvSpPr>
          <p:spPr bwMode="auto">
            <a:xfrm>
              <a:off x="2865" y="2027"/>
              <a:ext cx="49" cy="49"/>
            </a:xfrm>
            <a:custGeom>
              <a:avLst/>
              <a:gdLst/>
              <a:ahLst/>
              <a:cxnLst>
                <a:cxn ang="0">
                  <a:pos x="0" y="24"/>
                </a:cxn>
                <a:cxn ang="0">
                  <a:pos x="24" y="0"/>
                </a:cxn>
                <a:cxn ang="0">
                  <a:pos x="48" y="24"/>
                </a:cxn>
                <a:cxn ang="0">
                  <a:pos x="17" y="48"/>
                </a:cxn>
                <a:cxn ang="0">
                  <a:pos x="0" y="24"/>
                </a:cxn>
              </a:cxnLst>
              <a:rect l="0" t="0" r="r" b="b"/>
              <a:pathLst>
                <a:path w="49" h="49">
                  <a:moveTo>
                    <a:pt x="0" y="24"/>
                  </a:moveTo>
                  <a:lnTo>
                    <a:pt x="24" y="0"/>
                  </a:lnTo>
                  <a:lnTo>
                    <a:pt x="48" y="24"/>
                  </a:lnTo>
                  <a:lnTo>
                    <a:pt x="17" y="48"/>
                  </a:lnTo>
                  <a:lnTo>
                    <a:pt x="0" y="24"/>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0" name="Freeform 26"/>
            <p:cNvSpPr>
              <a:spLocks/>
            </p:cNvSpPr>
            <p:nvPr/>
          </p:nvSpPr>
          <p:spPr bwMode="auto">
            <a:xfrm>
              <a:off x="3139" y="2399"/>
              <a:ext cx="316" cy="331"/>
            </a:xfrm>
            <a:custGeom>
              <a:avLst/>
              <a:gdLst/>
              <a:ahLst/>
              <a:cxnLst>
                <a:cxn ang="0">
                  <a:pos x="42" y="0"/>
                </a:cxn>
                <a:cxn ang="0">
                  <a:pos x="315" y="288"/>
                </a:cxn>
                <a:cxn ang="0">
                  <a:pos x="273" y="330"/>
                </a:cxn>
                <a:cxn ang="0">
                  <a:pos x="0" y="45"/>
                </a:cxn>
                <a:cxn ang="0">
                  <a:pos x="42" y="0"/>
                </a:cxn>
              </a:cxnLst>
              <a:rect l="0" t="0" r="r" b="b"/>
              <a:pathLst>
                <a:path w="316" h="331">
                  <a:moveTo>
                    <a:pt x="42" y="0"/>
                  </a:moveTo>
                  <a:lnTo>
                    <a:pt x="315" y="288"/>
                  </a:lnTo>
                  <a:lnTo>
                    <a:pt x="273" y="330"/>
                  </a:lnTo>
                  <a:lnTo>
                    <a:pt x="0" y="45"/>
                  </a:lnTo>
                  <a:lnTo>
                    <a:pt x="42" y="0"/>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1" name="Freeform 27"/>
            <p:cNvSpPr>
              <a:spLocks/>
            </p:cNvSpPr>
            <p:nvPr/>
          </p:nvSpPr>
          <p:spPr bwMode="auto">
            <a:xfrm>
              <a:off x="3138" y="2420"/>
              <a:ext cx="49" cy="49"/>
            </a:xfrm>
            <a:custGeom>
              <a:avLst/>
              <a:gdLst/>
              <a:ahLst/>
              <a:cxnLst>
                <a:cxn ang="0">
                  <a:pos x="0" y="48"/>
                </a:cxn>
                <a:cxn ang="0">
                  <a:pos x="48" y="0"/>
                </a:cxn>
                <a:cxn ang="0">
                  <a:pos x="0" y="48"/>
                </a:cxn>
              </a:cxnLst>
              <a:rect l="0" t="0" r="r" b="b"/>
              <a:pathLst>
                <a:path w="49" h="49">
                  <a:moveTo>
                    <a:pt x="0" y="48"/>
                  </a:moveTo>
                  <a:lnTo>
                    <a:pt x="48" y="0"/>
                  </a:lnTo>
                  <a:lnTo>
                    <a:pt x="0" y="48"/>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2" name="Freeform 28"/>
            <p:cNvSpPr>
              <a:spLocks/>
            </p:cNvSpPr>
            <p:nvPr/>
          </p:nvSpPr>
          <p:spPr bwMode="auto">
            <a:xfrm>
              <a:off x="3411" y="2315"/>
              <a:ext cx="325" cy="415"/>
            </a:xfrm>
            <a:custGeom>
              <a:avLst/>
              <a:gdLst/>
              <a:ahLst/>
              <a:cxnLst>
                <a:cxn ang="0">
                  <a:pos x="0" y="378"/>
                </a:cxn>
                <a:cxn ang="0">
                  <a:pos x="273" y="0"/>
                </a:cxn>
                <a:cxn ang="0">
                  <a:pos x="324" y="27"/>
                </a:cxn>
                <a:cxn ang="0">
                  <a:pos x="51" y="414"/>
                </a:cxn>
                <a:cxn ang="0">
                  <a:pos x="0" y="378"/>
                </a:cxn>
              </a:cxnLst>
              <a:rect l="0" t="0" r="r" b="b"/>
              <a:pathLst>
                <a:path w="325" h="415">
                  <a:moveTo>
                    <a:pt x="0" y="378"/>
                  </a:moveTo>
                  <a:lnTo>
                    <a:pt x="273" y="0"/>
                  </a:lnTo>
                  <a:lnTo>
                    <a:pt x="324" y="27"/>
                  </a:lnTo>
                  <a:lnTo>
                    <a:pt x="51" y="414"/>
                  </a:lnTo>
                  <a:lnTo>
                    <a:pt x="0" y="378"/>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3" name="Freeform 29"/>
            <p:cNvSpPr>
              <a:spLocks/>
            </p:cNvSpPr>
            <p:nvPr/>
          </p:nvSpPr>
          <p:spPr bwMode="auto">
            <a:xfrm>
              <a:off x="3412" y="2709"/>
              <a:ext cx="52" cy="52"/>
            </a:xfrm>
            <a:custGeom>
              <a:avLst/>
              <a:gdLst/>
              <a:ahLst/>
              <a:cxnLst>
                <a:cxn ang="0">
                  <a:pos x="51" y="21"/>
                </a:cxn>
                <a:cxn ang="0">
                  <a:pos x="30" y="51"/>
                </a:cxn>
                <a:cxn ang="0">
                  <a:pos x="0" y="21"/>
                </a:cxn>
                <a:cxn ang="0">
                  <a:pos x="21" y="0"/>
                </a:cxn>
                <a:cxn ang="0">
                  <a:pos x="51" y="21"/>
                </a:cxn>
              </a:cxnLst>
              <a:rect l="0" t="0" r="r" b="b"/>
              <a:pathLst>
                <a:path w="52" h="52">
                  <a:moveTo>
                    <a:pt x="51" y="21"/>
                  </a:moveTo>
                  <a:lnTo>
                    <a:pt x="30" y="51"/>
                  </a:lnTo>
                  <a:lnTo>
                    <a:pt x="0" y="21"/>
                  </a:lnTo>
                  <a:lnTo>
                    <a:pt x="21" y="0"/>
                  </a:lnTo>
                  <a:lnTo>
                    <a:pt x="51" y="21"/>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4" name="Freeform 30"/>
            <p:cNvSpPr>
              <a:spLocks/>
            </p:cNvSpPr>
            <p:nvPr/>
          </p:nvSpPr>
          <p:spPr bwMode="auto">
            <a:xfrm>
              <a:off x="3690" y="2033"/>
              <a:ext cx="319" cy="319"/>
            </a:xfrm>
            <a:custGeom>
              <a:avLst/>
              <a:gdLst/>
              <a:ahLst/>
              <a:cxnLst>
                <a:cxn ang="0">
                  <a:pos x="0" y="273"/>
                </a:cxn>
                <a:cxn ang="0">
                  <a:pos x="273" y="0"/>
                </a:cxn>
                <a:cxn ang="0">
                  <a:pos x="318" y="45"/>
                </a:cxn>
                <a:cxn ang="0">
                  <a:pos x="45" y="318"/>
                </a:cxn>
                <a:cxn ang="0">
                  <a:pos x="0" y="273"/>
                </a:cxn>
              </a:cxnLst>
              <a:rect l="0" t="0" r="r" b="b"/>
              <a:pathLst>
                <a:path w="319" h="319">
                  <a:moveTo>
                    <a:pt x="0" y="273"/>
                  </a:moveTo>
                  <a:lnTo>
                    <a:pt x="273" y="0"/>
                  </a:lnTo>
                  <a:lnTo>
                    <a:pt x="318" y="45"/>
                  </a:lnTo>
                  <a:lnTo>
                    <a:pt x="45" y="318"/>
                  </a:lnTo>
                  <a:lnTo>
                    <a:pt x="0" y="273"/>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5" name="Freeform 31"/>
            <p:cNvSpPr>
              <a:spLocks/>
            </p:cNvSpPr>
            <p:nvPr/>
          </p:nvSpPr>
          <p:spPr bwMode="auto">
            <a:xfrm>
              <a:off x="3684" y="2306"/>
              <a:ext cx="49" cy="49"/>
            </a:xfrm>
            <a:custGeom>
              <a:avLst/>
              <a:gdLst/>
              <a:ahLst/>
              <a:cxnLst>
                <a:cxn ang="0">
                  <a:pos x="0" y="20"/>
                </a:cxn>
                <a:cxn ang="0">
                  <a:pos x="9" y="0"/>
                </a:cxn>
                <a:cxn ang="0">
                  <a:pos x="48" y="48"/>
                </a:cxn>
                <a:cxn ang="0">
                  <a:pos x="0" y="20"/>
                </a:cxn>
              </a:cxnLst>
              <a:rect l="0" t="0" r="r" b="b"/>
              <a:pathLst>
                <a:path w="49" h="49">
                  <a:moveTo>
                    <a:pt x="0" y="20"/>
                  </a:moveTo>
                  <a:lnTo>
                    <a:pt x="9" y="0"/>
                  </a:lnTo>
                  <a:lnTo>
                    <a:pt x="48" y="48"/>
                  </a:lnTo>
                  <a:lnTo>
                    <a:pt x="0" y="20"/>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6" name="Freeform 32"/>
            <p:cNvSpPr>
              <a:spLocks/>
            </p:cNvSpPr>
            <p:nvPr/>
          </p:nvSpPr>
          <p:spPr bwMode="auto">
            <a:xfrm>
              <a:off x="1162" y="2021"/>
              <a:ext cx="124" cy="115"/>
            </a:xfrm>
            <a:custGeom>
              <a:avLst/>
              <a:gdLst/>
              <a:ahLst/>
              <a:cxnLst>
                <a:cxn ang="0">
                  <a:pos x="66" y="114"/>
                </a:cxn>
                <a:cxn ang="0">
                  <a:pos x="87" y="114"/>
                </a:cxn>
                <a:cxn ang="0">
                  <a:pos x="108" y="99"/>
                </a:cxn>
                <a:cxn ang="0">
                  <a:pos x="114" y="78"/>
                </a:cxn>
                <a:cxn ang="0">
                  <a:pos x="123" y="57"/>
                </a:cxn>
                <a:cxn ang="0">
                  <a:pos x="114" y="36"/>
                </a:cxn>
                <a:cxn ang="0">
                  <a:pos x="108" y="12"/>
                </a:cxn>
                <a:cxn ang="0">
                  <a:pos x="87" y="0"/>
                </a:cxn>
                <a:cxn ang="0">
                  <a:pos x="66" y="0"/>
                </a:cxn>
                <a:cxn ang="0">
                  <a:pos x="36" y="0"/>
                </a:cxn>
                <a:cxn ang="0">
                  <a:pos x="21" y="12"/>
                </a:cxn>
                <a:cxn ang="0">
                  <a:pos x="9" y="36"/>
                </a:cxn>
                <a:cxn ang="0">
                  <a:pos x="0" y="57"/>
                </a:cxn>
                <a:cxn ang="0">
                  <a:pos x="9" y="78"/>
                </a:cxn>
                <a:cxn ang="0">
                  <a:pos x="21" y="99"/>
                </a:cxn>
                <a:cxn ang="0">
                  <a:pos x="36" y="114"/>
                </a:cxn>
                <a:cxn ang="0">
                  <a:pos x="66" y="114"/>
                </a:cxn>
              </a:cxnLst>
              <a:rect l="0" t="0" r="r" b="b"/>
              <a:pathLst>
                <a:path w="124" h="115">
                  <a:moveTo>
                    <a:pt x="66" y="114"/>
                  </a:moveTo>
                  <a:lnTo>
                    <a:pt x="87" y="114"/>
                  </a:lnTo>
                  <a:lnTo>
                    <a:pt x="108" y="99"/>
                  </a:lnTo>
                  <a:lnTo>
                    <a:pt x="114" y="78"/>
                  </a:lnTo>
                  <a:lnTo>
                    <a:pt x="123" y="57"/>
                  </a:lnTo>
                  <a:lnTo>
                    <a:pt x="114" y="36"/>
                  </a:lnTo>
                  <a:lnTo>
                    <a:pt x="108" y="12"/>
                  </a:lnTo>
                  <a:lnTo>
                    <a:pt x="87" y="0"/>
                  </a:lnTo>
                  <a:lnTo>
                    <a:pt x="66" y="0"/>
                  </a:lnTo>
                  <a:lnTo>
                    <a:pt x="36" y="0"/>
                  </a:lnTo>
                  <a:lnTo>
                    <a:pt x="21" y="12"/>
                  </a:lnTo>
                  <a:lnTo>
                    <a:pt x="9" y="36"/>
                  </a:lnTo>
                  <a:lnTo>
                    <a:pt x="0" y="57"/>
                  </a:lnTo>
                  <a:lnTo>
                    <a:pt x="9" y="78"/>
                  </a:lnTo>
                  <a:lnTo>
                    <a:pt x="21" y="99"/>
                  </a:lnTo>
                  <a:lnTo>
                    <a:pt x="36" y="114"/>
                  </a:lnTo>
                  <a:lnTo>
                    <a:pt x="66" y="114"/>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7" name="Freeform 33"/>
            <p:cNvSpPr>
              <a:spLocks/>
            </p:cNvSpPr>
            <p:nvPr/>
          </p:nvSpPr>
          <p:spPr bwMode="auto">
            <a:xfrm>
              <a:off x="1443" y="1799"/>
              <a:ext cx="115" cy="115"/>
            </a:xfrm>
            <a:custGeom>
              <a:avLst/>
              <a:gdLst/>
              <a:ahLst/>
              <a:cxnLst>
                <a:cxn ang="0">
                  <a:pos x="57" y="114"/>
                </a:cxn>
                <a:cxn ang="0">
                  <a:pos x="78" y="114"/>
                </a:cxn>
                <a:cxn ang="0">
                  <a:pos x="99" y="99"/>
                </a:cxn>
                <a:cxn ang="0">
                  <a:pos x="114" y="78"/>
                </a:cxn>
                <a:cxn ang="0">
                  <a:pos x="114" y="57"/>
                </a:cxn>
                <a:cxn ang="0">
                  <a:pos x="114" y="36"/>
                </a:cxn>
                <a:cxn ang="0">
                  <a:pos x="99" y="12"/>
                </a:cxn>
                <a:cxn ang="0">
                  <a:pos x="78" y="0"/>
                </a:cxn>
                <a:cxn ang="0">
                  <a:pos x="57" y="0"/>
                </a:cxn>
                <a:cxn ang="0">
                  <a:pos x="36" y="0"/>
                </a:cxn>
                <a:cxn ang="0">
                  <a:pos x="12" y="12"/>
                </a:cxn>
                <a:cxn ang="0">
                  <a:pos x="0" y="36"/>
                </a:cxn>
                <a:cxn ang="0">
                  <a:pos x="0" y="57"/>
                </a:cxn>
                <a:cxn ang="0">
                  <a:pos x="0" y="78"/>
                </a:cxn>
                <a:cxn ang="0">
                  <a:pos x="12" y="99"/>
                </a:cxn>
                <a:cxn ang="0">
                  <a:pos x="36" y="114"/>
                </a:cxn>
                <a:cxn ang="0">
                  <a:pos x="57" y="114"/>
                </a:cxn>
              </a:cxnLst>
              <a:rect l="0" t="0" r="r" b="b"/>
              <a:pathLst>
                <a:path w="115" h="115">
                  <a:moveTo>
                    <a:pt x="57" y="114"/>
                  </a:moveTo>
                  <a:lnTo>
                    <a:pt x="78" y="114"/>
                  </a:lnTo>
                  <a:lnTo>
                    <a:pt x="99" y="99"/>
                  </a:lnTo>
                  <a:lnTo>
                    <a:pt x="114" y="78"/>
                  </a:lnTo>
                  <a:lnTo>
                    <a:pt x="114" y="57"/>
                  </a:lnTo>
                  <a:lnTo>
                    <a:pt x="114" y="36"/>
                  </a:lnTo>
                  <a:lnTo>
                    <a:pt x="99" y="12"/>
                  </a:lnTo>
                  <a:lnTo>
                    <a:pt x="78" y="0"/>
                  </a:lnTo>
                  <a:lnTo>
                    <a:pt x="57" y="0"/>
                  </a:lnTo>
                  <a:lnTo>
                    <a:pt x="36" y="0"/>
                  </a:lnTo>
                  <a:lnTo>
                    <a:pt x="12" y="12"/>
                  </a:lnTo>
                  <a:lnTo>
                    <a:pt x="0" y="36"/>
                  </a:lnTo>
                  <a:lnTo>
                    <a:pt x="0" y="57"/>
                  </a:lnTo>
                  <a:lnTo>
                    <a:pt x="0" y="78"/>
                  </a:lnTo>
                  <a:lnTo>
                    <a:pt x="12" y="99"/>
                  </a:lnTo>
                  <a:lnTo>
                    <a:pt x="36" y="114"/>
                  </a:lnTo>
                  <a:lnTo>
                    <a:pt x="57" y="114"/>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8" name="Freeform 34"/>
            <p:cNvSpPr>
              <a:spLocks/>
            </p:cNvSpPr>
            <p:nvPr/>
          </p:nvSpPr>
          <p:spPr bwMode="auto">
            <a:xfrm>
              <a:off x="1716" y="2486"/>
              <a:ext cx="121" cy="115"/>
            </a:xfrm>
            <a:custGeom>
              <a:avLst/>
              <a:gdLst/>
              <a:ahLst/>
              <a:cxnLst>
                <a:cxn ang="0">
                  <a:pos x="63" y="114"/>
                </a:cxn>
                <a:cxn ang="0">
                  <a:pos x="84" y="114"/>
                </a:cxn>
                <a:cxn ang="0">
                  <a:pos x="99" y="99"/>
                </a:cxn>
                <a:cxn ang="0">
                  <a:pos x="114" y="78"/>
                </a:cxn>
                <a:cxn ang="0">
                  <a:pos x="120" y="57"/>
                </a:cxn>
                <a:cxn ang="0">
                  <a:pos x="114" y="36"/>
                </a:cxn>
                <a:cxn ang="0">
                  <a:pos x="99" y="15"/>
                </a:cxn>
                <a:cxn ang="0">
                  <a:pos x="84" y="0"/>
                </a:cxn>
                <a:cxn ang="0">
                  <a:pos x="63" y="0"/>
                </a:cxn>
                <a:cxn ang="0">
                  <a:pos x="36" y="0"/>
                </a:cxn>
                <a:cxn ang="0">
                  <a:pos x="21" y="15"/>
                </a:cxn>
                <a:cxn ang="0">
                  <a:pos x="6" y="36"/>
                </a:cxn>
                <a:cxn ang="0">
                  <a:pos x="0" y="57"/>
                </a:cxn>
                <a:cxn ang="0">
                  <a:pos x="6" y="78"/>
                </a:cxn>
                <a:cxn ang="0">
                  <a:pos x="21" y="99"/>
                </a:cxn>
                <a:cxn ang="0">
                  <a:pos x="36" y="114"/>
                </a:cxn>
                <a:cxn ang="0">
                  <a:pos x="63" y="114"/>
                </a:cxn>
              </a:cxnLst>
              <a:rect l="0" t="0" r="r" b="b"/>
              <a:pathLst>
                <a:path w="121" h="115">
                  <a:moveTo>
                    <a:pt x="63" y="114"/>
                  </a:moveTo>
                  <a:lnTo>
                    <a:pt x="84" y="114"/>
                  </a:lnTo>
                  <a:lnTo>
                    <a:pt x="99" y="99"/>
                  </a:lnTo>
                  <a:lnTo>
                    <a:pt x="114" y="78"/>
                  </a:lnTo>
                  <a:lnTo>
                    <a:pt x="120" y="57"/>
                  </a:lnTo>
                  <a:lnTo>
                    <a:pt x="114" y="36"/>
                  </a:lnTo>
                  <a:lnTo>
                    <a:pt x="99" y="15"/>
                  </a:lnTo>
                  <a:lnTo>
                    <a:pt x="84" y="0"/>
                  </a:lnTo>
                  <a:lnTo>
                    <a:pt x="63" y="0"/>
                  </a:lnTo>
                  <a:lnTo>
                    <a:pt x="36" y="0"/>
                  </a:lnTo>
                  <a:lnTo>
                    <a:pt x="21" y="15"/>
                  </a:lnTo>
                  <a:lnTo>
                    <a:pt x="6" y="36"/>
                  </a:lnTo>
                  <a:lnTo>
                    <a:pt x="0" y="57"/>
                  </a:lnTo>
                  <a:lnTo>
                    <a:pt x="6" y="78"/>
                  </a:lnTo>
                  <a:lnTo>
                    <a:pt x="21" y="99"/>
                  </a:lnTo>
                  <a:lnTo>
                    <a:pt x="36" y="114"/>
                  </a:lnTo>
                  <a:lnTo>
                    <a:pt x="63" y="114"/>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59" name="Freeform 35"/>
            <p:cNvSpPr>
              <a:spLocks/>
            </p:cNvSpPr>
            <p:nvPr/>
          </p:nvSpPr>
          <p:spPr bwMode="auto">
            <a:xfrm>
              <a:off x="1981" y="1949"/>
              <a:ext cx="118" cy="115"/>
            </a:xfrm>
            <a:custGeom>
              <a:avLst/>
              <a:gdLst/>
              <a:ahLst/>
              <a:cxnLst>
                <a:cxn ang="0">
                  <a:pos x="57" y="114"/>
                </a:cxn>
                <a:cxn ang="0">
                  <a:pos x="81" y="114"/>
                </a:cxn>
                <a:cxn ang="0">
                  <a:pos x="102" y="99"/>
                </a:cxn>
                <a:cxn ang="0">
                  <a:pos x="117" y="78"/>
                </a:cxn>
                <a:cxn ang="0">
                  <a:pos x="117" y="57"/>
                </a:cxn>
                <a:cxn ang="0">
                  <a:pos x="117" y="36"/>
                </a:cxn>
                <a:cxn ang="0">
                  <a:pos x="102" y="15"/>
                </a:cxn>
                <a:cxn ang="0">
                  <a:pos x="81" y="0"/>
                </a:cxn>
                <a:cxn ang="0">
                  <a:pos x="57" y="0"/>
                </a:cxn>
                <a:cxn ang="0">
                  <a:pos x="36" y="0"/>
                </a:cxn>
                <a:cxn ang="0">
                  <a:pos x="15" y="15"/>
                </a:cxn>
                <a:cxn ang="0">
                  <a:pos x="0" y="36"/>
                </a:cxn>
                <a:cxn ang="0">
                  <a:pos x="0" y="57"/>
                </a:cxn>
                <a:cxn ang="0">
                  <a:pos x="0" y="78"/>
                </a:cxn>
                <a:cxn ang="0">
                  <a:pos x="15" y="99"/>
                </a:cxn>
                <a:cxn ang="0">
                  <a:pos x="36" y="114"/>
                </a:cxn>
                <a:cxn ang="0">
                  <a:pos x="57" y="114"/>
                </a:cxn>
              </a:cxnLst>
              <a:rect l="0" t="0" r="r" b="b"/>
              <a:pathLst>
                <a:path w="118" h="115">
                  <a:moveTo>
                    <a:pt x="57" y="114"/>
                  </a:moveTo>
                  <a:lnTo>
                    <a:pt x="81" y="114"/>
                  </a:lnTo>
                  <a:lnTo>
                    <a:pt x="102" y="99"/>
                  </a:lnTo>
                  <a:lnTo>
                    <a:pt x="117" y="78"/>
                  </a:lnTo>
                  <a:lnTo>
                    <a:pt x="117" y="57"/>
                  </a:lnTo>
                  <a:lnTo>
                    <a:pt x="117" y="36"/>
                  </a:lnTo>
                  <a:lnTo>
                    <a:pt x="102" y="15"/>
                  </a:lnTo>
                  <a:lnTo>
                    <a:pt x="81" y="0"/>
                  </a:lnTo>
                  <a:lnTo>
                    <a:pt x="57" y="0"/>
                  </a:lnTo>
                  <a:lnTo>
                    <a:pt x="36" y="0"/>
                  </a:lnTo>
                  <a:lnTo>
                    <a:pt x="15" y="15"/>
                  </a:lnTo>
                  <a:lnTo>
                    <a:pt x="0" y="36"/>
                  </a:lnTo>
                  <a:lnTo>
                    <a:pt x="0" y="57"/>
                  </a:lnTo>
                  <a:lnTo>
                    <a:pt x="0" y="78"/>
                  </a:lnTo>
                  <a:lnTo>
                    <a:pt x="15" y="99"/>
                  </a:lnTo>
                  <a:lnTo>
                    <a:pt x="36" y="114"/>
                  </a:lnTo>
                  <a:lnTo>
                    <a:pt x="57" y="114"/>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60" name="Freeform 36"/>
            <p:cNvSpPr>
              <a:spLocks/>
            </p:cNvSpPr>
            <p:nvPr/>
          </p:nvSpPr>
          <p:spPr bwMode="auto">
            <a:xfrm>
              <a:off x="2254" y="1575"/>
              <a:ext cx="118" cy="118"/>
            </a:xfrm>
            <a:custGeom>
              <a:avLst/>
              <a:gdLst/>
              <a:ahLst/>
              <a:cxnLst>
                <a:cxn ang="0">
                  <a:pos x="57" y="117"/>
                </a:cxn>
                <a:cxn ang="0">
                  <a:pos x="81" y="117"/>
                </a:cxn>
                <a:cxn ang="0">
                  <a:pos x="102" y="102"/>
                </a:cxn>
                <a:cxn ang="0">
                  <a:pos x="117" y="81"/>
                </a:cxn>
                <a:cxn ang="0">
                  <a:pos x="117" y="60"/>
                </a:cxn>
                <a:cxn ang="0">
                  <a:pos x="117" y="36"/>
                </a:cxn>
                <a:cxn ang="0">
                  <a:pos x="102" y="15"/>
                </a:cxn>
                <a:cxn ang="0">
                  <a:pos x="81" y="0"/>
                </a:cxn>
                <a:cxn ang="0">
                  <a:pos x="57" y="0"/>
                </a:cxn>
                <a:cxn ang="0">
                  <a:pos x="36" y="0"/>
                </a:cxn>
                <a:cxn ang="0">
                  <a:pos x="15" y="15"/>
                </a:cxn>
                <a:cxn ang="0">
                  <a:pos x="0" y="36"/>
                </a:cxn>
                <a:cxn ang="0">
                  <a:pos x="0" y="60"/>
                </a:cxn>
                <a:cxn ang="0">
                  <a:pos x="0" y="81"/>
                </a:cxn>
                <a:cxn ang="0">
                  <a:pos x="15" y="102"/>
                </a:cxn>
                <a:cxn ang="0">
                  <a:pos x="36" y="117"/>
                </a:cxn>
                <a:cxn ang="0">
                  <a:pos x="57" y="117"/>
                </a:cxn>
              </a:cxnLst>
              <a:rect l="0" t="0" r="r" b="b"/>
              <a:pathLst>
                <a:path w="118" h="118">
                  <a:moveTo>
                    <a:pt x="57" y="117"/>
                  </a:moveTo>
                  <a:lnTo>
                    <a:pt x="81" y="117"/>
                  </a:lnTo>
                  <a:lnTo>
                    <a:pt x="102" y="102"/>
                  </a:lnTo>
                  <a:lnTo>
                    <a:pt x="117" y="81"/>
                  </a:lnTo>
                  <a:lnTo>
                    <a:pt x="117" y="60"/>
                  </a:lnTo>
                  <a:lnTo>
                    <a:pt x="117" y="36"/>
                  </a:lnTo>
                  <a:lnTo>
                    <a:pt x="102" y="15"/>
                  </a:lnTo>
                  <a:lnTo>
                    <a:pt x="81" y="0"/>
                  </a:lnTo>
                  <a:lnTo>
                    <a:pt x="57" y="0"/>
                  </a:lnTo>
                  <a:lnTo>
                    <a:pt x="36" y="0"/>
                  </a:lnTo>
                  <a:lnTo>
                    <a:pt x="15" y="15"/>
                  </a:lnTo>
                  <a:lnTo>
                    <a:pt x="0" y="36"/>
                  </a:lnTo>
                  <a:lnTo>
                    <a:pt x="0" y="60"/>
                  </a:lnTo>
                  <a:lnTo>
                    <a:pt x="0" y="81"/>
                  </a:lnTo>
                  <a:lnTo>
                    <a:pt x="15" y="102"/>
                  </a:lnTo>
                  <a:lnTo>
                    <a:pt x="36" y="117"/>
                  </a:lnTo>
                  <a:lnTo>
                    <a:pt x="57" y="117"/>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61" name="Freeform 37"/>
            <p:cNvSpPr>
              <a:spLocks/>
            </p:cNvSpPr>
            <p:nvPr/>
          </p:nvSpPr>
          <p:spPr bwMode="auto">
            <a:xfrm>
              <a:off x="2550" y="2249"/>
              <a:ext cx="115" cy="115"/>
            </a:xfrm>
            <a:custGeom>
              <a:avLst/>
              <a:gdLst/>
              <a:ahLst/>
              <a:cxnLst>
                <a:cxn ang="0">
                  <a:pos x="57" y="114"/>
                </a:cxn>
                <a:cxn ang="0">
                  <a:pos x="78" y="114"/>
                </a:cxn>
                <a:cxn ang="0">
                  <a:pos x="99" y="102"/>
                </a:cxn>
                <a:cxn ang="0">
                  <a:pos x="114" y="78"/>
                </a:cxn>
                <a:cxn ang="0">
                  <a:pos x="114" y="57"/>
                </a:cxn>
                <a:cxn ang="0">
                  <a:pos x="114" y="36"/>
                </a:cxn>
                <a:cxn ang="0">
                  <a:pos x="99" y="15"/>
                </a:cxn>
                <a:cxn ang="0">
                  <a:pos x="78" y="0"/>
                </a:cxn>
                <a:cxn ang="0">
                  <a:pos x="57" y="0"/>
                </a:cxn>
                <a:cxn ang="0">
                  <a:pos x="33" y="0"/>
                </a:cxn>
                <a:cxn ang="0">
                  <a:pos x="12" y="15"/>
                </a:cxn>
                <a:cxn ang="0">
                  <a:pos x="0" y="36"/>
                </a:cxn>
                <a:cxn ang="0">
                  <a:pos x="0" y="57"/>
                </a:cxn>
                <a:cxn ang="0">
                  <a:pos x="0" y="78"/>
                </a:cxn>
                <a:cxn ang="0">
                  <a:pos x="12" y="102"/>
                </a:cxn>
                <a:cxn ang="0">
                  <a:pos x="33" y="114"/>
                </a:cxn>
                <a:cxn ang="0">
                  <a:pos x="57" y="114"/>
                </a:cxn>
              </a:cxnLst>
              <a:rect l="0" t="0" r="r" b="b"/>
              <a:pathLst>
                <a:path w="115" h="115">
                  <a:moveTo>
                    <a:pt x="57" y="114"/>
                  </a:moveTo>
                  <a:lnTo>
                    <a:pt x="78" y="114"/>
                  </a:lnTo>
                  <a:lnTo>
                    <a:pt x="99" y="102"/>
                  </a:lnTo>
                  <a:lnTo>
                    <a:pt x="114" y="78"/>
                  </a:lnTo>
                  <a:lnTo>
                    <a:pt x="114" y="57"/>
                  </a:lnTo>
                  <a:lnTo>
                    <a:pt x="114" y="36"/>
                  </a:lnTo>
                  <a:lnTo>
                    <a:pt x="99" y="15"/>
                  </a:lnTo>
                  <a:lnTo>
                    <a:pt x="78" y="0"/>
                  </a:lnTo>
                  <a:lnTo>
                    <a:pt x="57" y="0"/>
                  </a:lnTo>
                  <a:lnTo>
                    <a:pt x="33" y="0"/>
                  </a:lnTo>
                  <a:lnTo>
                    <a:pt x="12" y="15"/>
                  </a:lnTo>
                  <a:lnTo>
                    <a:pt x="0" y="36"/>
                  </a:lnTo>
                  <a:lnTo>
                    <a:pt x="0" y="57"/>
                  </a:lnTo>
                  <a:lnTo>
                    <a:pt x="0" y="78"/>
                  </a:lnTo>
                  <a:lnTo>
                    <a:pt x="12" y="102"/>
                  </a:lnTo>
                  <a:lnTo>
                    <a:pt x="33" y="114"/>
                  </a:lnTo>
                  <a:lnTo>
                    <a:pt x="57" y="114"/>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62" name="Freeform 38"/>
            <p:cNvSpPr>
              <a:spLocks/>
            </p:cNvSpPr>
            <p:nvPr/>
          </p:nvSpPr>
          <p:spPr bwMode="auto">
            <a:xfrm>
              <a:off x="2823" y="2012"/>
              <a:ext cx="121" cy="115"/>
            </a:xfrm>
            <a:custGeom>
              <a:avLst/>
              <a:gdLst/>
              <a:ahLst/>
              <a:cxnLst>
                <a:cxn ang="0">
                  <a:pos x="57" y="114"/>
                </a:cxn>
                <a:cxn ang="0">
                  <a:pos x="84" y="114"/>
                </a:cxn>
                <a:cxn ang="0">
                  <a:pos x="99" y="102"/>
                </a:cxn>
                <a:cxn ang="0">
                  <a:pos x="114" y="81"/>
                </a:cxn>
                <a:cxn ang="0">
                  <a:pos x="120" y="57"/>
                </a:cxn>
                <a:cxn ang="0">
                  <a:pos x="114" y="36"/>
                </a:cxn>
                <a:cxn ang="0">
                  <a:pos x="99" y="15"/>
                </a:cxn>
                <a:cxn ang="0">
                  <a:pos x="84" y="0"/>
                </a:cxn>
                <a:cxn ang="0">
                  <a:pos x="57" y="0"/>
                </a:cxn>
                <a:cxn ang="0">
                  <a:pos x="36" y="0"/>
                </a:cxn>
                <a:cxn ang="0">
                  <a:pos x="21" y="15"/>
                </a:cxn>
                <a:cxn ang="0">
                  <a:pos x="6" y="36"/>
                </a:cxn>
                <a:cxn ang="0">
                  <a:pos x="0" y="57"/>
                </a:cxn>
                <a:cxn ang="0">
                  <a:pos x="6" y="81"/>
                </a:cxn>
                <a:cxn ang="0">
                  <a:pos x="21" y="102"/>
                </a:cxn>
                <a:cxn ang="0">
                  <a:pos x="36" y="114"/>
                </a:cxn>
                <a:cxn ang="0">
                  <a:pos x="57" y="114"/>
                </a:cxn>
              </a:cxnLst>
              <a:rect l="0" t="0" r="r" b="b"/>
              <a:pathLst>
                <a:path w="121" h="115">
                  <a:moveTo>
                    <a:pt x="57" y="114"/>
                  </a:moveTo>
                  <a:lnTo>
                    <a:pt x="84" y="114"/>
                  </a:lnTo>
                  <a:lnTo>
                    <a:pt x="99" y="102"/>
                  </a:lnTo>
                  <a:lnTo>
                    <a:pt x="114" y="81"/>
                  </a:lnTo>
                  <a:lnTo>
                    <a:pt x="120" y="57"/>
                  </a:lnTo>
                  <a:lnTo>
                    <a:pt x="114" y="36"/>
                  </a:lnTo>
                  <a:lnTo>
                    <a:pt x="99" y="15"/>
                  </a:lnTo>
                  <a:lnTo>
                    <a:pt x="84" y="0"/>
                  </a:lnTo>
                  <a:lnTo>
                    <a:pt x="57" y="0"/>
                  </a:lnTo>
                  <a:lnTo>
                    <a:pt x="36" y="0"/>
                  </a:lnTo>
                  <a:lnTo>
                    <a:pt x="21" y="15"/>
                  </a:lnTo>
                  <a:lnTo>
                    <a:pt x="6" y="36"/>
                  </a:lnTo>
                  <a:lnTo>
                    <a:pt x="0" y="57"/>
                  </a:lnTo>
                  <a:lnTo>
                    <a:pt x="6" y="81"/>
                  </a:lnTo>
                  <a:lnTo>
                    <a:pt x="21" y="102"/>
                  </a:lnTo>
                  <a:lnTo>
                    <a:pt x="36" y="114"/>
                  </a:lnTo>
                  <a:lnTo>
                    <a:pt x="57" y="114"/>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63" name="Freeform 39"/>
            <p:cNvSpPr>
              <a:spLocks/>
            </p:cNvSpPr>
            <p:nvPr/>
          </p:nvSpPr>
          <p:spPr bwMode="auto">
            <a:xfrm>
              <a:off x="3102" y="2364"/>
              <a:ext cx="115" cy="118"/>
            </a:xfrm>
            <a:custGeom>
              <a:avLst/>
              <a:gdLst/>
              <a:ahLst/>
              <a:cxnLst>
                <a:cxn ang="0">
                  <a:pos x="57" y="117"/>
                </a:cxn>
                <a:cxn ang="0">
                  <a:pos x="78" y="117"/>
                </a:cxn>
                <a:cxn ang="0">
                  <a:pos x="102" y="102"/>
                </a:cxn>
                <a:cxn ang="0">
                  <a:pos x="114" y="81"/>
                </a:cxn>
                <a:cxn ang="0">
                  <a:pos x="114" y="57"/>
                </a:cxn>
                <a:cxn ang="0">
                  <a:pos x="114" y="36"/>
                </a:cxn>
                <a:cxn ang="0">
                  <a:pos x="102" y="15"/>
                </a:cxn>
                <a:cxn ang="0">
                  <a:pos x="78" y="0"/>
                </a:cxn>
                <a:cxn ang="0">
                  <a:pos x="57" y="0"/>
                </a:cxn>
                <a:cxn ang="0">
                  <a:pos x="36" y="0"/>
                </a:cxn>
                <a:cxn ang="0">
                  <a:pos x="15" y="15"/>
                </a:cxn>
                <a:cxn ang="0">
                  <a:pos x="0" y="36"/>
                </a:cxn>
                <a:cxn ang="0">
                  <a:pos x="0" y="57"/>
                </a:cxn>
                <a:cxn ang="0">
                  <a:pos x="0" y="81"/>
                </a:cxn>
                <a:cxn ang="0">
                  <a:pos x="15" y="102"/>
                </a:cxn>
                <a:cxn ang="0">
                  <a:pos x="36" y="117"/>
                </a:cxn>
                <a:cxn ang="0">
                  <a:pos x="57" y="117"/>
                </a:cxn>
              </a:cxnLst>
              <a:rect l="0" t="0" r="r" b="b"/>
              <a:pathLst>
                <a:path w="115" h="118">
                  <a:moveTo>
                    <a:pt x="57" y="117"/>
                  </a:moveTo>
                  <a:lnTo>
                    <a:pt x="78" y="117"/>
                  </a:lnTo>
                  <a:lnTo>
                    <a:pt x="102" y="102"/>
                  </a:lnTo>
                  <a:lnTo>
                    <a:pt x="114" y="81"/>
                  </a:lnTo>
                  <a:lnTo>
                    <a:pt x="114" y="57"/>
                  </a:lnTo>
                  <a:lnTo>
                    <a:pt x="114" y="36"/>
                  </a:lnTo>
                  <a:lnTo>
                    <a:pt x="102" y="15"/>
                  </a:lnTo>
                  <a:lnTo>
                    <a:pt x="78" y="0"/>
                  </a:lnTo>
                  <a:lnTo>
                    <a:pt x="57" y="0"/>
                  </a:lnTo>
                  <a:lnTo>
                    <a:pt x="36" y="0"/>
                  </a:lnTo>
                  <a:lnTo>
                    <a:pt x="15" y="15"/>
                  </a:lnTo>
                  <a:lnTo>
                    <a:pt x="0" y="36"/>
                  </a:lnTo>
                  <a:lnTo>
                    <a:pt x="0" y="57"/>
                  </a:lnTo>
                  <a:lnTo>
                    <a:pt x="0" y="81"/>
                  </a:lnTo>
                  <a:lnTo>
                    <a:pt x="15" y="102"/>
                  </a:lnTo>
                  <a:lnTo>
                    <a:pt x="36" y="117"/>
                  </a:lnTo>
                  <a:lnTo>
                    <a:pt x="57" y="117"/>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64" name="Freeform 40"/>
            <p:cNvSpPr>
              <a:spLocks/>
            </p:cNvSpPr>
            <p:nvPr/>
          </p:nvSpPr>
          <p:spPr bwMode="auto">
            <a:xfrm>
              <a:off x="3376" y="2651"/>
              <a:ext cx="124" cy="115"/>
            </a:xfrm>
            <a:custGeom>
              <a:avLst/>
              <a:gdLst/>
              <a:ahLst/>
              <a:cxnLst>
                <a:cxn ang="0">
                  <a:pos x="57" y="114"/>
                </a:cxn>
                <a:cxn ang="0">
                  <a:pos x="87" y="114"/>
                </a:cxn>
                <a:cxn ang="0">
                  <a:pos x="102" y="99"/>
                </a:cxn>
                <a:cxn ang="0">
                  <a:pos x="114" y="78"/>
                </a:cxn>
                <a:cxn ang="0">
                  <a:pos x="123" y="57"/>
                </a:cxn>
                <a:cxn ang="0">
                  <a:pos x="114" y="36"/>
                </a:cxn>
                <a:cxn ang="0">
                  <a:pos x="102" y="15"/>
                </a:cxn>
                <a:cxn ang="0">
                  <a:pos x="87" y="0"/>
                </a:cxn>
                <a:cxn ang="0">
                  <a:pos x="57" y="0"/>
                </a:cxn>
                <a:cxn ang="0">
                  <a:pos x="36" y="0"/>
                </a:cxn>
                <a:cxn ang="0">
                  <a:pos x="15" y="15"/>
                </a:cxn>
                <a:cxn ang="0">
                  <a:pos x="6" y="36"/>
                </a:cxn>
                <a:cxn ang="0">
                  <a:pos x="0" y="57"/>
                </a:cxn>
                <a:cxn ang="0">
                  <a:pos x="6" y="78"/>
                </a:cxn>
                <a:cxn ang="0">
                  <a:pos x="15" y="99"/>
                </a:cxn>
                <a:cxn ang="0">
                  <a:pos x="36" y="114"/>
                </a:cxn>
                <a:cxn ang="0">
                  <a:pos x="57" y="114"/>
                </a:cxn>
              </a:cxnLst>
              <a:rect l="0" t="0" r="r" b="b"/>
              <a:pathLst>
                <a:path w="124" h="115">
                  <a:moveTo>
                    <a:pt x="57" y="114"/>
                  </a:moveTo>
                  <a:lnTo>
                    <a:pt x="87" y="114"/>
                  </a:lnTo>
                  <a:lnTo>
                    <a:pt x="102" y="99"/>
                  </a:lnTo>
                  <a:lnTo>
                    <a:pt x="114" y="78"/>
                  </a:lnTo>
                  <a:lnTo>
                    <a:pt x="123" y="57"/>
                  </a:lnTo>
                  <a:lnTo>
                    <a:pt x="114" y="36"/>
                  </a:lnTo>
                  <a:lnTo>
                    <a:pt x="102" y="15"/>
                  </a:lnTo>
                  <a:lnTo>
                    <a:pt x="87" y="0"/>
                  </a:lnTo>
                  <a:lnTo>
                    <a:pt x="57" y="0"/>
                  </a:lnTo>
                  <a:lnTo>
                    <a:pt x="36" y="0"/>
                  </a:lnTo>
                  <a:lnTo>
                    <a:pt x="15" y="15"/>
                  </a:lnTo>
                  <a:lnTo>
                    <a:pt x="6" y="36"/>
                  </a:lnTo>
                  <a:lnTo>
                    <a:pt x="0" y="57"/>
                  </a:lnTo>
                  <a:lnTo>
                    <a:pt x="6" y="78"/>
                  </a:lnTo>
                  <a:lnTo>
                    <a:pt x="15" y="99"/>
                  </a:lnTo>
                  <a:lnTo>
                    <a:pt x="36" y="114"/>
                  </a:lnTo>
                  <a:lnTo>
                    <a:pt x="57" y="114"/>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65" name="Freeform 41"/>
            <p:cNvSpPr>
              <a:spLocks/>
            </p:cNvSpPr>
            <p:nvPr/>
          </p:nvSpPr>
          <p:spPr bwMode="auto">
            <a:xfrm>
              <a:off x="3649" y="2271"/>
              <a:ext cx="124" cy="118"/>
            </a:xfrm>
            <a:custGeom>
              <a:avLst/>
              <a:gdLst/>
              <a:ahLst/>
              <a:cxnLst>
                <a:cxn ang="0">
                  <a:pos x="66" y="117"/>
                </a:cxn>
                <a:cxn ang="0">
                  <a:pos x="87" y="117"/>
                </a:cxn>
                <a:cxn ang="0">
                  <a:pos x="108" y="102"/>
                </a:cxn>
                <a:cxn ang="0">
                  <a:pos x="114" y="81"/>
                </a:cxn>
                <a:cxn ang="0">
                  <a:pos x="123" y="57"/>
                </a:cxn>
                <a:cxn ang="0">
                  <a:pos x="114" y="36"/>
                </a:cxn>
                <a:cxn ang="0">
                  <a:pos x="108" y="15"/>
                </a:cxn>
                <a:cxn ang="0">
                  <a:pos x="87" y="0"/>
                </a:cxn>
                <a:cxn ang="0">
                  <a:pos x="66" y="0"/>
                </a:cxn>
                <a:cxn ang="0">
                  <a:pos x="42" y="0"/>
                </a:cxn>
                <a:cxn ang="0">
                  <a:pos x="21" y="15"/>
                </a:cxn>
                <a:cxn ang="0">
                  <a:pos x="6" y="36"/>
                </a:cxn>
                <a:cxn ang="0">
                  <a:pos x="0" y="57"/>
                </a:cxn>
                <a:cxn ang="0">
                  <a:pos x="6" y="81"/>
                </a:cxn>
                <a:cxn ang="0">
                  <a:pos x="21" y="102"/>
                </a:cxn>
                <a:cxn ang="0">
                  <a:pos x="42" y="117"/>
                </a:cxn>
                <a:cxn ang="0">
                  <a:pos x="66" y="117"/>
                </a:cxn>
              </a:cxnLst>
              <a:rect l="0" t="0" r="r" b="b"/>
              <a:pathLst>
                <a:path w="124" h="118">
                  <a:moveTo>
                    <a:pt x="66" y="117"/>
                  </a:moveTo>
                  <a:lnTo>
                    <a:pt x="87" y="117"/>
                  </a:lnTo>
                  <a:lnTo>
                    <a:pt x="108" y="102"/>
                  </a:lnTo>
                  <a:lnTo>
                    <a:pt x="114" y="81"/>
                  </a:lnTo>
                  <a:lnTo>
                    <a:pt x="123" y="57"/>
                  </a:lnTo>
                  <a:lnTo>
                    <a:pt x="114" y="36"/>
                  </a:lnTo>
                  <a:lnTo>
                    <a:pt x="108" y="15"/>
                  </a:lnTo>
                  <a:lnTo>
                    <a:pt x="87" y="0"/>
                  </a:lnTo>
                  <a:lnTo>
                    <a:pt x="66" y="0"/>
                  </a:lnTo>
                  <a:lnTo>
                    <a:pt x="42" y="0"/>
                  </a:lnTo>
                  <a:lnTo>
                    <a:pt x="21" y="15"/>
                  </a:lnTo>
                  <a:lnTo>
                    <a:pt x="6" y="36"/>
                  </a:lnTo>
                  <a:lnTo>
                    <a:pt x="0" y="57"/>
                  </a:lnTo>
                  <a:lnTo>
                    <a:pt x="6" y="81"/>
                  </a:lnTo>
                  <a:lnTo>
                    <a:pt x="21" y="102"/>
                  </a:lnTo>
                  <a:lnTo>
                    <a:pt x="42" y="117"/>
                  </a:lnTo>
                  <a:lnTo>
                    <a:pt x="66" y="117"/>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sp>
          <p:nvSpPr>
            <p:cNvPr id="231466" name="Freeform 42"/>
            <p:cNvSpPr>
              <a:spLocks/>
            </p:cNvSpPr>
            <p:nvPr/>
          </p:nvSpPr>
          <p:spPr bwMode="auto">
            <a:xfrm>
              <a:off x="3930" y="1998"/>
              <a:ext cx="121" cy="118"/>
            </a:xfrm>
            <a:custGeom>
              <a:avLst/>
              <a:gdLst/>
              <a:ahLst/>
              <a:cxnLst>
                <a:cxn ang="0">
                  <a:pos x="57" y="117"/>
                </a:cxn>
                <a:cxn ang="0">
                  <a:pos x="78" y="117"/>
                </a:cxn>
                <a:cxn ang="0">
                  <a:pos x="99" y="102"/>
                </a:cxn>
                <a:cxn ang="0">
                  <a:pos x="114" y="81"/>
                </a:cxn>
                <a:cxn ang="0">
                  <a:pos x="120" y="60"/>
                </a:cxn>
                <a:cxn ang="0">
                  <a:pos x="114" y="36"/>
                </a:cxn>
                <a:cxn ang="0">
                  <a:pos x="99" y="15"/>
                </a:cxn>
                <a:cxn ang="0">
                  <a:pos x="78" y="0"/>
                </a:cxn>
                <a:cxn ang="0">
                  <a:pos x="57" y="0"/>
                </a:cxn>
                <a:cxn ang="0">
                  <a:pos x="33" y="0"/>
                </a:cxn>
                <a:cxn ang="0">
                  <a:pos x="12" y="15"/>
                </a:cxn>
                <a:cxn ang="0">
                  <a:pos x="6" y="36"/>
                </a:cxn>
                <a:cxn ang="0">
                  <a:pos x="0" y="60"/>
                </a:cxn>
                <a:cxn ang="0">
                  <a:pos x="6" y="81"/>
                </a:cxn>
                <a:cxn ang="0">
                  <a:pos x="12" y="102"/>
                </a:cxn>
                <a:cxn ang="0">
                  <a:pos x="33" y="117"/>
                </a:cxn>
                <a:cxn ang="0">
                  <a:pos x="57" y="117"/>
                </a:cxn>
              </a:cxnLst>
              <a:rect l="0" t="0" r="r" b="b"/>
              <a:pathLst>
                <a:path w="121" h="118">
                  <a:moveTo>
                    <a:pt x="57" y="117"/>
                  </a:moveTo>
                  <a:lnTo>
                    <a:pt x="78" y="117"/>
                  </a:lnTo>
                  <a:lnTo>
                    <a:pt x="99" y="102"/>
                  </a:lnTo>
                  <a:lnTo>
                    <a:pt x="114" y="81"/>
                  </a:lnTo>
                  <a:lnTo>
                    <a:pt x="120" y="60"/>
                  </a:lnTo>
                  <a:lnTo>
                    <a:pt x="114" y="36"/>
                  </a:lnTo>
                  <a:lnTo>
                    <a:pt x="99" y="15"/>
                  </a:lnTo>
                  <a:lnTo>
                    <a:pt x="78" y="0"/>
                  </a:lnTo>
                  <a:lnTo>
                    <a:pt x="57" y="0"/>
                  </a:lnTo>
                  <a:lnTo>
                    <a:pt x="33" y="0"/>
                  </a:lnTo>
                  <a:lnTo>
                    <a:pt x="12" y="15"/>
                  </a:lnTo>
                  <a:lnTo>
                    <a:pt x="6" y="36"/>
                  </a:lnTo>
                  <a:lnTo>
                    <a:pt x="0" y="60"/>
                  </a:lnTo>
                  <a:lnTo>
                    <a:pt x="6" y="81"/>
                  </a:lnTo>
                  <a:lnTo>
                    <a:pt x="12" y="102"/>
                  </a:lnTo>
                  <a:lnTo>
                    <a:pt x="33" y="117"/>
                  </a:lnTo>
                  <a:lnTo>
                    <a:pt x="57" y="117"/>
                  </a:lnTo>
                </a:path>
              </a:pathLst>
            </a:custGeom>
            <a:solidFill>
              <a:srgbClr val="00FFFF"/>
            </a:solidFill>
            <a:ln w="12700" cap="rnd" cmpd="sng">
              <a:solidFill>
                <a:schemeClr val="tx1"/>
              </a:solidFill>
              <a:prstDash val="solid"/>
              <a:round/>
              <a:headEnd type="none" w="med" len="med"/>
              <a:tailEnd type="none" w="med" len="med"/>
            </a:ln>
            <a:effectLst/>
          </p:spPr>
          <p:txBody>
            <a:bodyPr/>
            <a:lstStyle/>
            <a:p>
              <a:endParaRPr lang="cs-CZ"/>
            </a:p>
          </p:txBody>
        </p:sp>
      </p:grpSp>
    </p:spTree>
  </p:cSld>
  <p:clrMapOvr>
    <a:masterClrMapping/>
  </p:clrMapOvr>
  <p:transition spd="slow">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číslo snímku 4"/>
          <p:cNvSpPr>
            <a:spLocks noGrp="1"/>
          </p:cNvSpPr>
          <p:nvPr>
            <p:ph type="sldNum" sz="quarter" idx="12"/>
          </p:nvPr>
        </p:nvSpPr>
        <p:spPr/>
        <p:txBody>
          <a:bodyPr/>
          <a:lstStyle/>
          <a:p>
            <a:fld id="{0AC0403B-D997-4E8F-9A24-FC04546C98E4}" type="slidenum">
              <a:rPr lang="en-GB"/>
              <a:pPr/>
              <a:t>37</a:t>
            </a:fld>
            <a:endParaRPr lang="en-GB"/>
          </a:p>
        </p:txBody>
      </p:sp>
      <p:sp>
        <p:nvSpPr>
          <p:cNvPr id="233474" name="Rectangle 2"/>
          <p:cNvSpPr>
            <a:spLocks noGrp="1" noChangeArrowheads="1"/>
          </p:cNvSpPr>
          <p:nvPr>
            <p:ph type="title"/>
          </p:nvPr>
        </p:nvSpPr>
        <p:spPr>
          <a:xfrm>
            <a:off x="685800" y="609600"/>
            <a:ext cx="7077075" cy="1143000"/>
          </a:xfrm>
          <a:noFill/>
          <a:ln/>
        </p:spPr>
        <p:txBody>
          <a:bodyPr lIns="90488" tIns="44450" rIns="90488" bIns="44450"/>
          <a:lstStyle/>
          <a:p>
            <a:pPr algn="l" defTabSz="762000"/>
            <a:r>
              <a:rPr lang="en-US" b="1" i="1">
                <a:solidFill>
                  <a:schemeClr val="tx1"/>
                </a:solidFill>
                <a:effectLst>
                  <a:outerShdw blurRad="38100" dist="38100" dir="2700000" algn="tl">
                    <a:srgbClr val="C0C0C0"/>
                  </a:outerShdw>
                </a:effectLst>
              </a:rPr>
              <a:t>Control Limits and Errors</a:t>
            </a:r>
          </a:p>
        </p:txBody>
      </p:sp>
      <p:sp>
        <p:nvSpPr>
          <p:cNvPr id="233475" name="Rectangle 3"/>
          <p:cNvSpPr>
            <a:spLocks noChangeArrowheads="1"/>
          </p:cNvSpPr>
          <p:nvPr/>
        </p:nvSpPr>
        <p:spPr bwMode="auto">
          <a:xfrm>
            <a:off x="7443788" y="5402263"/>
            <a:ext cx="885825" cy="503237"/>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LCL</a:t>
            </a:r>
          </a:p>
        </p:txBody>
      </p:sp>
      <p:sp>
        <p:nvSpPr>
          <p:cNvPr id="233476" name="Rectangle 4"/>
          <p:cNvSpPr>
            <a:spLocks noChangeArrowheads="1"/>
          </p:cNvSpPr>
          <p:nvPr/>
        </p:nvSpPr>
        <p:spPr bwMode="auto">
          <a:xfrm>
            <a:off x="7443788" y="4122738"/>
            <a:ext cx="1225550" cy="723900"/>
          </a:xfrm>
          <a:prstGeom prst="rect">
            <a:avLst/>
          </a:prstGeom>
          <a:noFill/>
          <a:ln w="12700">
            <a:noFill/>
            <a:miter lim="800000"/>
            <a:headEnd/>
            <a:tailEnd/>
          </a:ln>
          <a:effectLst/>
        </p:spPr>
        <p:txBody>
          <a:bodyPr wrap="none" lIns="161925" tIns="80962" rIns="161925" bIns="80962">
            <a:spAutoFit/>
          </a:bodyPr>
          <a:lstStyle/>
          <a:p>
            <a:pPr defTabSz="2360613"/>
            <a:r>
              <a:rPr lang="en-US" sz="1800" b="1">
                <a:latin typeface="Arial" charset="0"/>
              </a:rPr>
              <a:t>Process</a:t>
            </a:r>
          </a:p>
          <a:p>
            <a:pPr defTabSz="2360613"/>
            <a:r>
              <a:rPr lang="en-US" sz="1800" b="1">
                <a:latin typeface="Arial" charset="0"/>
              </a:rPr>
              <a:t>average</a:t>
            </a:r>
          </a:p>
        </p:txBody>
      </p:sp>
      <p:sp>
        <p:nvSpPr>
          <p:cNvPr id="233477" name="Rectangle 5"/>
          <p:cNvSpPr>
            <a:spLocks noChangeArrowheads="1"/>
          </p:cNvSpPr>
          <p:nvPr/>
        </p:nvSpPr>
        <p:spPr bwMode="auto">
          <a:xfrm>
            <a:off x="7443788" y="3148013"/>
            <a:ext cx="911225" cy="503237"/>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UCL</a:t>
            </a:r>
          </a:p>
        </p:txBody>
      </p:sp>
      <p:sp>
        <p:nvSpPr>
          <p:cNvPr id="233478" name="Line 6"/>
          <p:cNvSpPr>
            <a:spLocks noChangeShapeType="1"/>
          </p:cNvSpPr>
          <p:nvPr/>
        </p:nvSpPr>
        <p:spPr bwMode="auto">
          <a:xfrm>
            <a:off x="3035300" y="2751138"/>
            <a:ext cx="0" cy="3516312"/>
          </a:xfrm>
          <a:prstGeom prst="line">
            <a:avLst/>
          </a:prstGeom>
          <a:noFill/>
          <a:ln w="50800">
            <a:solidFill>
              <a:schemeClr val="tx1"/>
            </a:solidFill>
            <a:round/>
            <a:headEnd/>
            <a:tailEnd/>
          </a:ln>
          <a:effectLst/>
        </p:spPr>
        <p:txBody>
          <a:bodyPr wrap="none" anchor="ctr"/>
          <a:lstStyle/>
          <a:p>
            <a:endParaRPr lang="cs-CZ"/>
          </a:p>
        </p:txBody>
      </p:sp>
      <p:sp>
        <p:nvSpPr>
          <p:cNvPr id="233479" name="Freeform 7"/>
          <p:cNvSpPr>
            <a:spLocks/>
          </p:cNvSpPr>
          <p:nvPr/>
        </p:nvSpPr>
        <p:spPr bwMode="auto">
          <a:xfrm>
            <a:off x="2719388" y="2838450"/>
            <a:ext cx="295275" cy="546100"/>
          </a:xfrm>
          <a:custGeom>
            <a:avLst/>
            <a:gdLst/>
            <a:ahLst/>
            <a:cxnLst>
              <a:cxn ang="0">
                <a:pos x="0" y="343"/>
              </a:cxn>
              <a:cxn ang="0">
                <a:pos x="79" y="234"/>
              </a:cxn>
              <a:cxn ang="0">
                <a:pos x="139" y="123"/>
              </a:cxn>
              <a:cxn ang="0">
                <a:pos x="169" y="0"/>
              </a:cxn>
              <a:cxn ang="0">
                <a:pos x="185" y="0"/>
              </a:cxn>
              <a:cxn ang="0">
                <a:pos x="185" y="342"/>
              </a:cxn>
              <a:cxn ang="0">
                <a:pos x="0" y="343"/>
              </a:cxn>
            </a:cxnLst>
            <a:rect l="0" t="0" r="r" b="b"/>
            <a:pathLst>
              <a:path w="186" h="344">
                <a:moveTo>
                  <a:pt x="0" y="343"/>
                </a:moveTo>
                <a:lnTo>
                  <a:pt x="79" y="234"/>
                </a:lnTo>
                <a:lnTo>
                  <a:pt x="139" y="123"/>
                </a:lnTo>
                <a:lnTo>
                  <a:pt x="169" y="0"/>
                </a:lnTo>
                <a:lnTo>
                  <a:pt x="185" y="0"/>
                </a:lnTo>
                <a:lnTo>
                  <a:pt x="185" y="342"/>
                </a:lnTo>
                <a:lnTo>
                  <a:pt x="0" y="343"/>
                </a:lnTo>
              </a:path>
            </a:pathLst>
          </a:custGeom>
          <a:solidFill>
            <a:srgbClr val="FF0000"/>
          </a:solidFill>
          <a:ln w="12700" cap="rnd" cmpd="sng">
            <a:noFill/>
            <a:prstDash val="solid"/>
            <a:round/>
            <a:headEnd type="none" w="med" len="med"/>
            <a:tailEnd type="none" w="med" len="med"/>
          </a:ln>
          <a:effectLst/>
        </p:spPr>
        <p:txBody>
          <a:bodyPr/>
          <a:lstStyle/>
          <a:p>
            <a:endParaRPr lang="cs-CZ"/>
          </a:p>
        </p:txBody>
      </p:sp>
      <p:sp>
        <p:nvSpPr>
          <p:cNvPr id="233480" name="Freeform 8"/>
          <p:cNvSpPr>
            <a:spLocks/>
          </p:cNvSpPr>
          <p:nvPr/>
        </p:nvSpPr>
        <p:spPr bwMode="auto">
          <a:xfrm>
            <a:off x="1898650" y="2860675"/>
            <a:ext cx="1084263" cy="3321050"/>
          </a:xfrm>
          <a:custGeom>
            <a:avLst/>
            <a:gdLst/>
            <a:ahLst/>
            <a:cxnLst>
              <a:cxn ang="0">
                <a:pos x="682" y="2091"/>
              </a:cxn>
              <a:cxn ang="0">
                <a:pos x="657" y="1985"/>
              </a:cxn>
              <a:cxn ang="0">
                <a:pos x="607" y="1881"/>
              </a:cxn>
              <a:cxn ang="0">
                <a:pos x="530" y="1777"/>
              </a:cxn>
              <a:cxn ang="0">
                <a:pos x="443" y="1679"/>
              </a:cxn>
              <a:cxn ang="0">
                <a:pos x="339" y="1568"/>
              </a:cxn>
              <a:cxn ang="0">
                <a:pos x="232" y="1466"/>
              </a:cxn>
              <a:cxn ang="0">
                <a:pos x="131" y="1358"/>
              </a:cxn>
              <a:cxn ang="0">
                <a:pos x="54" y="1256"/>
              </a:cxn>
              <a:cxn ang="0">
                <a:pos x="10" y="1152"/>
              </a:cxn>
              <a:cxn ang="0">
                <a:pos x="0" y="1048"/>
              </a:cxn>
              <a:cxn ang="0">
                <a:pos x="10" y="937"/>
              </a:cxn>
              <a:cxn ang="0">
                <a:pos x="54" y="836"/>
              </a:cxn>
              <a:cxn ang="0">
                <a:pos x="131" y="731"/>
              </a:cxn>
              <a:cxn ang="0">
                <a:pos x="232" y="630"/>
              </a:cxn>
              <a:cxn ang="0">
                <a:pos x="342" y="525"/>
              </a:cxn>
              <a:cxn ang="0">
                <a:pos x="442" y="414"/>
              </a:cxn>
              <a:cxn ang="0">
                <a:pos x="528" y="317"/>
              </a:cxn>
              <a:cxn ang="0">
                <a:pos x="605" y="208"/>
              </a:cxn>
              <a:cxn ang="0">
                <a:pos x="655" y="104"/>
              </a:cxn>
              <a:cxn ang="0">
                <a:pos x="682" y="0"/>
              </a:cxn>
            </a:cxnLst>
            <a:rect l="0" t="0" r="r" b="b"/>
            <a:pathLst>
              <a:path w="683" h="2092">
                <a:moveTo>
                  <a:pt x="682" y="2091"/>
                </a:moveTo>
                <a:lnTo>
                  <a:pt x="657" y="1985"/>
                </a:lnTo>
                <a:lnTo>
                  <a:pt x="607" y="1881"/>
                </a:lnTo>
                <a:lnTo>
                  <a:pt x="530" y="1777"/>
                </a:lnTo>
                <a:lnTo>
                  <a:pt x="443" y="1679"/>
                </a:lnTo>
                <a:lnTo>
                  <a:pt x="339" y="1568"/>
                </a:lnTo>
                <a:lnTo>
                  <a:pt x="232" y="1466"/>
                </a:lnTo>
                <a:lnTo>
                  <a:pt x="131" y="1358"/>
                </a:lnTo>
                <a:lnTo>
                  <a:pt x="54" y="1256"/>
                </a:lnTo>
                <a:lnTo>
                  <a:pt x="10" y="1152"/>
                </a:lnTo>
                <a:lnTo>
                  <a:pt x="0" y="1048"/>
                </a:lnTo>
                <a:lnTo>
                  <a:pt x="10" y="937"/>
                </a:lnTo>
                <a:lnTo>
                  <a:pt x="54" y="836"/>
                </a:lnTo>
                <a:lnTo>
                  <a:pt x="131" y="731"/>
                </a:lnTo>
                <a:lnTo>
                  <a:pt x="232" y="630"/>
                </a:lnTo>
                <a:lnTo>
                  <a:pt x="342" y="525"/>
                </a:lnTo>
                <a:lnTo>
                  <a:pt x="442" y="414"/>
                </a:lnTo>
                <a:lnTo>
                  <a:pt x="528" y="317"/>
                </a:lnTo>
                <a:lnTo>
                  <a:pt x="605" y="208"/>
                </a:lnTo>
                <a:lnTo>
                  <a:pt x="655" y="104"/>
                </a:lnTo>
                <a:lnTo>
                  <a:pt x="682" y="0"/>
                </a:lnTo>
              </a:path>
            </a:pathLst>
          </a:custGeom>
          <a:noFill/>
          <a:ln w="76200" cap="rnd" cmpd="sng">
            <a:solidFill>
              <a:srgbClr val="008000"/>
            </a:solidFill>
            <a:prstDash val="solid"/>
            <a:round/>
            <a:headEnd type="none" w="med" len="med"/>
            <a:tailEnd type="none" w="med" len="med"/>
          </a:ln>
          <a:effectLst/>
        </p:spPr>
        <p:txBody>
          <a:bodyPr/>
          <a:lstStyle/>
          <a:p>
            <a:endParaRPr lang="cs-CZ"/>
          </a:p>
        </p:txBody>
      </p:sp>
      <p:sp>
        <p:nvSpPr>
          <p:cNvPr id="233481" name="Line 9"/>
          <p:cNvSpPr>
            <a:spLocks noChangeShapeType="1"/>
          </p:cNvSpPr>
          <p:nvPr/>
        </p:nvSpPr>
        <p:spPr bwMode="auto">
          <a:xfrm>
            <a:off x="1239838" y="3386138"/>
            <a:ext cx="6302375" cy="0"/>
          </a:xfrm>
          <a:prstGeom prst="line">
            <a:avLst/>
          </a:prstGeom>
          <a:noFill/>
          <a:ln w="50800">
            <a:solidFill>
              <a:srgbClr val="FF0000"/>
            </a:solidFill>
            <a:round/>
            <a:headEnd/>
            <a:tailEnd/>
          </a:ln>
          <a:effectLst/>
        </p:spPr>
        <p:txBody>
          <a:bodyPr wrap="none" anchor="ctr"/>
          <a:lstStyle/>
          <a:p>
            <a:endParaRPr lang="cs-CZ"/>
          </a:p>
        </p:txBody>
      </p:sp>
      <p:sp>
        <p:nvSpPr>
          <p:cNvPr id="233482" name="Line 10"/>
          <p:cNvSpPr>
            <a:spLocks noChangeShapeType="1"/>
          </p:cNvSpPr>
          <p:nvPr/>
        </p:nvSpPr>
        <p:spPr bwMode="auto">
          <a:xfrm>
            <a:off x="1239838" y="5645150"/>
            <a:ext cx="6302375" cy="0"/>
          </a:xfrm>
          <a:prstGeom prst="line">
            <a:avLst/>
          </a:prstGeom>
          <a:noFill/>
          <a:ln w="50800">
            <a:solidFill>
              <a:srgbClr val="FF0000"/>
            </a:solidFill>
            <a:round/>
            <a:headEnd/>
            <a:tailEnd/>
          </a:ln>
          <a:effectLst/>
        </p:spPr>
        <p:txBody>
          <a:bodyPr wrap="none" anchor="ctr"/>
          <a:lstStyle/>
          <a:p>
            <a:endParaRPr lang="cs-CZ"/>
          </a:p>
        </p:txBody>
      </p:sp>
      <p:sp>
        <p:nvSpPr>
          <p:cNvPr id="233483" name="Line 11"/>
          <p:cNvSpPr>
            <a:spLocks noChangeShapeType="1"/>
          </p:cNvSpPr>
          <p:nvPr/>
        </p:nvSpPr>
        <p:spPr bwMode="auto">
          <a:xfrm flipH="1">
            <a:off x="1238250" y="4514850"/>
            <a:ext cx="6334125" cy="0"/>
          </a:xfrm>
          <a:prstGeom prst="line">
            <a:avLst/>
          </a:prstGeom>
          <a:noFill/>
          <a:ln w="50800">
            <a:solidFill>
              <a:schemeClr val="tx1"/>
            </a:solidFill>
            <a:round/>
            <a:headEnd/>
            <a:tailEnd/>
          </a:ln>
          <a:effectLst/>
        </p:spPr>
        <p:txBody>
          <a:bodyPr wrap="none" anchor="ctr"/>
          <a:lstStyle/>
          <a:p>
            <a:endParaRPr lang="cs-CZ"/>
          </a:p>
        </p:txBody>
      </p:sp>
      <p:sp>
        <p:nvSpPr>
          <p:cNvPr id="233484" name="Rectangle 12"/>
          <p:cNvSpPr>
            <a:spLocks noChangeArrowheads="1"/>
          </p:cNvSpPr>
          <p:nvPr/>
        </p:nvSpPr>
        <p:spPr bwMode="auto">
          <a:xfrm>
            <a:off x="5060950" y="5911850"/>
            <a:ext cx="2813050" cy="406400"/>
          </a:xfrm>
          <a:prstGeom prst="rect">
            <a:avLst/>
          </a:prstGeom>
          <a:noFill/>
          <a:ln w="12700">
            <a:noFill/>
            <a:miter lim="800000"/>
            <a:headEnd/>
            <a:tailEnd/>
          </a:ln>
          <a:effectLst/>
        </p:spPr>
        <p:txBody>
          <a:bodyPr wrap="none" lIns="90488" tIns="44450" rIns="90488" bIns="44450">
            <a:spAutoFit/>
          </a:bodyPr>
          <a:lstStyle/>
          <a:p>
            <a:pPr defTabSz="762000"/>
            <a:r>
              <a:rPr lang="en-US" sz="2000" b="1">
                <a:latin typeface="Arial" charset="0"/>
              </a:rPr>
              <a:t>(a) Three-sigma limits</a:t>
            </a:r>
          </a:p>
        </p:txBody>
      </p:sp>
      <p:sp>
        <p:nvSpPr>
          <p:cNvPr id="233485" name="Rectangle 13"/>
          <p:cNvSpPr>
            <a:spLocks noChangeArrowheads="1"/>
          </p:cNvSpPr>
          <p:nvPr/>
        </p:nvSpPr>
        <p:spPr bwMode="auto">
          <a:xfrm>
            <a:off x="989013" y="1758950"/>
            <a:ext cx="3359150" cy="985838"/>
          </a:xfrm>
          <a:prstGeom prst="rect">
            <a:avLst/>
          </a:prstGeom>
          <a:noFill/>
          <a:ln w="12700">
            <a:noFill/>
            <a:miter lim="800000"/>
            <a:headEnd/>
            <a:tailEnd/>
          </a:ln>
          <a:effectLst/>
        </p:spPr>
        <p:txBody>
          <a:bodyPr wrap="none" lIns="161925" tIns="80962" rIns="161925" bIns="80962">
            <a:spAutoFit/>
          </a:bodyPr>
          <a:lstStyle/>
          <a:p>
            <a:pPr defTabSz="2360613"/>
            <a:r>
              <a:rPr lang="en-US" sz="1800" b="1">
                <a:latin typeface="Arial" charset="0"/>
              </a:rPr>
              <a:t>Type I error:</a:t>
            </a:r>
          </a:p>
          <a:p>
            <a:pPr defTabSz="2360613"/>
            <a:r>
              <a:rPr lang="en-US" sz="1800" b="1">
                <a:latin typeface="Arial" charset="0"/>
              </a:rPr>
              <a:t>Probability of searching for </a:t>
            </a:r>
          </a:p>
          <a:p>
            <a:pPr defTabSz="2360613"/>
            <a:r>
              <a:rPr lang="en-US" sz="1800" b="1">
                <a:latin typeface="Arial" charset="0"/>
              </a:rPr>
              <a:t>a cause when none exists</a:t>
            </a:r>
          </a:p>
        </p:txBody>
      </p:sp>
      <p:sp>
        <p:nvSpPr>
          <p:cNvPr id="233486" name="Line 14"/>
          <p:cNvSpPr>
            <a:spLocks noChangeShapeType="1"/>
          </p:cNvSpPr>
          <p:nvPr/>
        </p:nvSpPr>
        <p:spPr bwMode="auto">
          <a:xfrm>
            <a:off x="2133600" y="2709863"/>
            <a:ext cx="669925" cy="355600"/>
          </a:xfrm>
          <a:prstGeom prst="line">
            <a:avLst/>
          </a:prstGeom>
          <a:noFill/>
          <a:ln w="50800">
            <a:solidFill>
              <a:schemeClr val="tx1"/>
            </a:solidFill>
            <a:round/>
            <a:headEnd/>
            <a:tailEnd/>
          </a:ln>
          <a:effectLst/>
        </p:spPr>
        <p:txBody>
          <a:bodyPr wrap="none" anchor="ctr"/>
          <a:lstStyle/>
          <a:p>
            <a:endParaRPr lang="cs-CZ"/>
          </a:p>
        </p:txBody>
      </p:sp>
    </p:spTree>
  </p:cSld>
  <p:clrMapOvr>
    <a:masterClrMapping/>
  </p:clrMapOvr>
  <p:transition spd="slow">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číslo snímku 4"/>
          <p:cNvSpPr>
            <a:spLocks noGrp="1"/>
          </p:cNvSpPr>
          <p:nvPr>
            <p:ph type="sldNum" sz="quarter" idx="12"/>
          </p:nvPr>
        </p:nvSpPr>
        <p:spPr/>
        <p:txBody>
          <a:bodyPr/>
          <a:lstStyle/>
          <a:p>
            <a:fld id="{7F972642-D6C8-4AF0-9856-CF2A7627BD1D}" type="slidenum">
              <a:rPr lang="en-GB"/>
              <a:pPr/>
              <a:t>38</a:t>
            </a:fld>
            <a:endParaRPr lang="en-GB"/>
          </a:p>
        </p:txBody>
      </p:sp>
      <p:sp>
        <p:nvSpPr>
          <p:cNvPr id="235522" name="Rectangle 2"/>
          <p:cNvSpPr>
            <a:spLocks noGrp="1" noChangeArrowheads="1"/>
          </p:cNvSpPr>
          <p:nvPr>
            <p:ph type="title"/>
          </p:nvPr>
        </p:nvSpPr>
        <p:spPr>
          <a:xfrm>
            <a:off x="685800" y="609600"/>
            <a:ext cx="7077075" cy="1143000"/>
          </a:xfrm>
          <a:noFill/>
          <a:ln/>
        </p:spPr>
        <p:txBody>
          <a:bodyPr lIns="90488" tIns="44450" rIns="90488" bIns="44450"/>
          <a:lstStyle/>
          <a:p>
            <a:pPr algn="l" defTabSz="762000"/>
            <a:r>
              <a:rPr lang="en-US" b="1" i="1">
                <a:solidFill>
                  <a:schemeClr val="tx1"/>
                </a:solidFill>
                <a:effectLst>
                  <a:outerShdw blurRad="38100" dist="38100" dir="2700000" algn="tl">
                    <a:srgbClr val="C0C0C0"/>
                  </a:outerShdw>
                </a:effectLst>
              </a:rPr>
              <a:t>Control Limits and Errors</a:t>
            </a:r>
          </a:p>
        </p:txBody>
      </p:sp>
      <p:sp>
        <p:nvSpPr>
          <p:cNvPr id="235523" name="Rectangle 3"/>
          <p:cNvSpPr>
            <a:spLocks noChangeArrowheads="1"/>
          </p:cNvSpPr>
          <p:nvPr/>
        </p:nvSpPr>
        <p:spPr bwMode="auto">
          <a:xfrm>
            <a:off x="989013" y="1758950"/>
            <a:ext cx="3371850" cy="998538"/>
          </a:xfrm>
          <a:prstGeom prst="rect">
            <a:avLst/>
          </a:prstGeom>
          <a:noFill/>
          <a:ln w="12700">
            <a:noFill/>
            <a:miter lim="800000"/>
            <a:headEnd/>
            <a:tailEnd/>
          </a:ln>
          <a:effectLst/>
        </p:spPr>
        <p:txBody>
          <a:bodyPr wrap="none" lIns="161925" tIns="80962" rIns="161925" bIns="80962">
            <a:spAutoFit/>
          </a:bodyPr>
          <a:lstStyle/>
          <a:p>
            <a:pPr defTabSz="2360613"/>
            <a:r>
              <a:rPr lang="en-US" sz="1800" b="1">
                <a:latin typeface="Arial" charset="0"/>
              </a:rPr>
              <a:t>Type I error:</a:t>
            </a:r>
          </a:p>
          <a:p>
            <a:pPr defTabSz="2360613"/>
            <a:r>
              <a:rPr lang="en-US" sz="1800" b="1">
                <a:latin typeface="Arial" charset="0"/>
              </a:rPr>
              <a:t>Probability of searching for </a:t>
            </a:r>
          </a:p>
          <a:p>
            <a:pPr defTabSz="2360613"/>
            <a:r>
              <a:rPr lang="en-US" sz="1800" b="1">
                <a:latin typeface="Arial" charset="0"/>
              </a:rPr>
              <a:t>a cause when none exists</a:t>
            </a:r>
          </a:p>
        </p:txBody>
      </p:sp>
      <p:sp>
        <p:nvSpPr>
          <p:cNvPr id="235524" name="Line 4"/>
          <p:cNvSpPr>
            <a:spLocks noChangeShapeType="1"/>
          </p:cNvSpPr>
          <p:nvPr/>
        </p:nvSpPr>
        <p:spPr bwMode="auto">
          <a:xfrm>
            <a:off x="2133600" y="2709863"/>
            <a:ext cx="669925" cy="355600"/>
          </a:xfrm>
          <a:prstGeom prst="line">
            <a:avLst/>
          </a:prstGeom>
          <a:noFill/>
          <a:ln w="50800">
            <a:solidFill>
              <a:schemeClr val="tx1"/>
            </a:solidFill>
            <a:round/>
            <a:headEnd/>
            <a:tailEnd/>
          </a:ln>
          <a:effectLst/>
        </p:spPr>
        <p:txBody>
          <a:bodyPr wrap="none" anchor="ctr"/>
          <a:lstStyle/>
          <a:p>
            <a:endParaRPr lang="cs-CZ"/>
          </a:p>
        </p:txBody>
      </p:sp>
      <p:sp>
        <p:nvSpPr>
          <p:cNvPr id="235525" name="Rectangle 5"/>
          <p:cNvSpPr>
            <a:spLocks noChangeArrowheads="1"/>
          </p:cNvSpPr>
          <p:nvPr/>
        </p:nvSpPr>
        <p:spPr bwMode="auto">
          <a:xfrm>
            <a:off x="7443788" y="3148013"/>
            <a:ext cx="911225" cy="503237"/>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UCL</a:t>
            </a:r>
          </a:p>
        </p:txBody>
      </p:sp>
      <p:sp>
        <p:nvSpPr>
          <p:cNvPr id="235526" name="Freeform 6"/>
          <p:cNvSpPr>
            <a:spLocks/>
          </p:cNvSpPr>
          <p:nvPr/>
        </p:nvSpPr>
        <p:spPr bwMode="auto">
          <a:xfrm>
            <a:off x="2371725" y="2838450"/>
            <a:ext cx="657225" cy="939800"/>
          </a:xfrm>
          <a:custGeom>
            <a:avLst/>
            <a:gdLst/>
            <a:ahLst/>
            <a:cxnLst>
              <a:cxn ang="0">
                <a:pos x="0" y="591"/>
              </a:cxn>
              <a:cxn ang="0">
                <a:pos x="209" y="359"/>
              </a:cxn>
              <a:cxn ang="0">
                <a:pos x="358" y="123"/>
              </a:cxn>
              <a:cxn ang="0">
                <a:pos x="388" y="0"/>
              </a:cxn>
              <a:cxn ang="0">
                <a:pos x="404" y="0"/>
              </a:cxn>
              <a:cxn ang="0">
                <a:pos x="413" y="587"/>
              </a:cxn>
              <a:cxn ang="0">
                <a:pos x="0" y="591"/>
              </a:cxn>
            </a:cxnLst>
            <a:rect l="0" t="0" r="r" b="b"/>
            <a:pathLst>
              <a:path w="414" h="592">
                <a:moveTo>
                  <a:pt x="0" y="591"/>
                </a:moveTo>
                <a:lnTo>
                  <a:pt x="209" y="359"/>
                </a:lnTo>
                <a:lnTo>
                  <a:pt x="358" y="123"/>
                </a:lnTo>
                <a:lnTo>
                  <a:pt x="388" y="0"/>
                </a:lnTo>
                <a:lnTo>
                  <a:pt x="404" y="0"/>
                </a:lnTo>
                <a:lnTo>
                  <a:pt x="413" y="587"/>
                </a:lnTo>
                <a:lnTo>
                  <a:pt x="0" y="591"/>
                </a:lnTo>
              </a:path>
            </a:pathLst>
          </a:custGeom>
          <a:solidFill>
            <a:srgbClr val="FF0000"/>
          </a:solidFill>
          <a:ln w="12700" cap="rnd" cmpd="sng">
            <a:noFill/>
            <a:prstDash val="solid"/>
            <a:round/>
            <a:headEnd type="none" w="med" len="med"/>
            <a:tailEnd type="none" w="med" len="med"/>
          </a:ln>
          <a:effectLst/>
        </p:spPr>
        <p:txBody>
          <a:bodyPr/>
          <a:lstStyle/>
          <a:p>
            <a:endParaRPr lang="cs-CZ"/>
          </a:p>
        </p:txBody>
      </p:sp>
      <p:sp>
        <p:nvSpPr>
          <p:cNvPr id="235527" name="Freeform 7"/>
          <p:cNvSpPr>
            <a:spLocks/>
          </p:cNvSpPr>
          <p:nvPr/>
        </p:nvSpPr>
        <p:spPr bwMode="auto">
          <a:xfrm>
            <a:off x="1898650" y="2860675"/>
            <a:ext cx="1084263" cy="3321050"/>
          </a:xfrm>
          <a:custGeom>
            <a:avLst/>
            <a:gdLst/>
            <a:ahLst/>
            <a:cxnLst>
              <a:cxn ang="0">
                <a:pos x="682" y="2091"/>
              </a:cxn>
              <a:cxn ang="0">
                <a:pos x="657" y="1985"/>
              </a:cxn>
              <a:cxn ang="0">
                <a:pos x="607" y="1881"/>
              </a:cxn>
              <a:cxn ang="0">
                <a:pos x="530" y="1777"/>
              </a:cxn>
              <a:cxn ang="0">
                <a:pos x="443" y="1679"/>
              </a:cxn>
              <a:cxn ang="0">
                <a:pos x="339" y="1568"/>
              </a:cxn>
              <a:cxn ang="0">
                <a:pos x="232" y="1466"/>
              </a:cxn>
              <a:cxn ang="0">
                <a:pos x="131" y="1358"/>
              </a:cxn>
              <a:cxn ang="0">
                <a:pos x="54" y="1256"/>
              </a:cxn>
              <a:cxn ang="0">
                <a:pos x="10" y="1152"/>
              </a:cxn>
              <a:cxn ang="0">
                <a:pos x="0" y="1048"/>
              </a:cxn>
              <a:cxn ang="0">
                <a:pos x="10" y="937"/>
              </a:cxn>
              <a:cxn ang="0">
                <a:pos x="54" y="836"/>
              </a:cxn>
              <a:cxn ang="0">
                <a:pos x="131" y="731"/>
              </a:cxn>
              <a:cxn ang="0">
                <a:pos x="232" y="630"/>
              </a:cxn>
              <a:cxn ang="0">
                <a:pos x="342" y="525"/>
              </a:cxn>
              <a:cxn ang="0">
                <a:pos x="442" y="414"/>
              </a:cxn>
              <a:cxn ang="0">
                <a:pos x="528" y="317"/>
              </a:cxn>
              <a:cxn ang="0">
                <a:pos x="605" y="208"/>
              </a:cxn>
              <a:cxn ang="0">
                <a:pos x="655" y="104"/>
              </a:cxn>
              <a:cxn ang="0">
                <a:pos x="682" y="0"/>
              </a:cxn>
            </a:cxnLst>
            <a:rect l="0" t="0" r="r" b="b"/>
            <a:pathLst>
              <a:path w="683" h="2092">
                <a:moveTo>
                  <a:pt x="682" y="2091"/>
                </a:moveTo>
                <a:lnTo>
                  <a:pt x="657" y="1985"/>
                </a:lnTo>
                <a:lnTo>
                  <a:pt x="607" y="1881"/>
                </a:lnTo>
                <a:lnTo>
                  <a:pt x="530" y="1777"/>
                </a:lnTo>
                <a:lnTo>
                  <a:pt x="443" y="1679"/>
                </a:lnTo>
                <a:lnTo>
                  <a:pt x="339" y="1568"/>
                </a:lnTo>
                <a:lnTo>
                  <a:pt x="232" y="1466"/>
                </a:lnTo>
                <a:lnTo>
                  <a:pt x="131" y="1358"/>
                </a:lnTo>
                <a:lnTo>
                  <a:pt x="54" y="1256"/>
                </a:lnTo>
                <a:lnTo>
                  <a:pt x="10" y="1152"/>
                </a:lnTo>
                <a:lnTo>
                  <a:pt x="0" y="1048"/>
                </a:lnTo>
                <a:lnTo>
                  <a:pt x="10" y="937"/>
                </a:lnTo>
                <a:lnTo>
                  <a:pt x="54" y="836"/>
                </a:lnTo>
                <a:lnTo>
                  <a:pt x="131" y="731"/>
                </a:lnTo>
                <a:lnTo>
                  <a:pt x="232" y="630"/>
                </a:lnTo>
                <a:lnTo>
                  <a:pt x="342" y="525"/>
                </a:lnTo>
                <a:lnTo>
                  <a:pt x="442" y="414"/>
                </a:lnTo>
                <a:lnTo>
                  <a:pt x="528" y="317"/>
                </a:lnTo>
                <a:lnTo>
                  <a:pt x="605" y="208"/>
                </a:lnTo>
                <a:lnTo>
                  <a:pt x="655" y="104"/>
                </a:lnTo>
                <a:lnTo>
                  <a:pt x="682" y="0"/>
                </a:lnTo>
              </a:path>
            </a:pathLst>
          </a:custGeom>
          <a:noFill/>
          <a:ln w="76200" cap="rnd" cmpd="sng">
            <a:solidFill>
              <a:srgbClr val="008000"/>
            </a:solidFill>
            <a:prstDash val="solid"/>
            <a:round/>
            <a:headEnd type="none" w="med" len="med"/>
            <a:tailEnd type="none" w="med" len="med"/>
          </a:ln>
          <a:effectLst/>
        </p:spPr>
        <p:txBody>
          <a:bodyPr/>
          <a:lstStyle/>
          <a:p>
            <a:endParaRPr lang="cs-CZ"/>
          </a:p>
        </p:txBody>
      </p:sp>
      <p:sp>
        <p:nvSpPr>
          <p:cNvPr id="235528" name="Rectangle 8"/>
          <p:cNvSpPr>
            <a:spLocks noChangeArrowheads="1"/>
          </p:cNvSpPr>
          <p:nvPr/>
        </p:nvSpPr>
        <p:spPr bwMode="auto">
          <a:xfrm>
            <a:off x="7443788" y="5402263"/>
            <a:ext cx="885825" cy="503237"/>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LCL</a:t>
            </a:r>
          </a:p>
        </p:txBody>
      </p:sp>
      <p:sp>
        <p:nvSpPr>
          <p:cNvPr id="235529" name="Rectangle 9"/>
          <p:cNvSpPr>
            <a:spLocks noChangeArrowheads="1"/>
          </p:cNvSpPr>
          <p:nvPr/>
        </p:nvSpPr>
        <p:spPr bwMode="auto">
          <a:xfrm>
            <a:off x="7443788" y="4122738"/>
            <a:ext cx="1225550" cy="723900"/>
          </a:xfrm>
          <a:prstGeom prst="rect">
            <a:avLst/>
          </a:prstGeom>
          <a:noFill/>
          <a:ln w="12700">
            <a:noFill/>
            <a:miter lim="800000"/>
            <a:headEnd/>
            <a:tailEnd/>
          </a:ln>
          <a:effectLst/>
        </p:spPr>
        <p:txBody>
          <a:bodyPr wrap="none" lIns="161925" tIns="80962" rIns="161925" bIns="80962">
            <a:spAutoFit/>
          </a:bodyPr>
          <a:lstStyle/>
          <a:p>
            <a:pPr defTabSz="2360613"/>
            <a:r>
              <a:rPr lang="en-US" sz="1800" b="1">
                <a:latin typeface="Arial" charset="0"/>
              </a:rPr>
              <a:t>Process</a:t>
            </a:r>
          </a:p>
          <a:p>
            <a:pPr defTabSz="2360613"/>
            <a:r>
              <a:rPr lang="en-US" sz="1800" b="1">
                <a:latin typeface="Arial" charset="0"/>
              </a:rPr>
              <a:t>average</a:t>
            </a:r>
          </a:p>
        </p:txBody>
      </p:sp>
      <p:sp>
        <p:nvSpPr>
          <p:cNvPr id="235530" name="Rectangle 10"/>
          <p:cNvSpPr>
            <a:spLocks noChangeArrowheads="1"/>
          </p:cNvSpPr>
          <p:nvPr/>
        </p:nvSpPr>
        <p:spPr bwMode="auto">
          <a:xfrm>
            <a:off x="5062538" y="5911850"/>
            <a:ext cx="2643187" cy="406400"/>
          </a:xfrm>
          <a:prstGeom prst="rect">
            <a:avLst/>
          </a:prstGeom>
          <a:noFill/>
          <a:ln w="12700">
            <a:noFill/>
            <a:miter lim="800000"/>
            <a:headEnd/>
            <a:tailEnd/>
          </a:ln>
          <a:effectLst/>
        </p:spPr>
        <p:txBody>
          <a:bodyPr wrap="none" lIns="90488" tIns="44450" rIns="90488" bIns="44450">
            <a:spAutoFit/>
          </a:bodyPr>
          <a:lstStyle/>
          <a:p>
            <a:pPr defTabSz="762000"/>
            <a:r>
              <a:rPr lang="en-US" sz="2000" b="1">
                <a:latin typeface="Arial" charset="0"/>
              </a:rPr>
              <a:t>(b) Two-sigma limits</a:t>
            </a:r>
          </a:p>
        </p:txBody>
      </p:sp>
      <p:sp>
        <p:nvSpPr>
          <p:cNvPr id="235531" name="Line 11"/>
          <p:cNvSpPr>
            <a:spLocks noChangeShapeType="1"/>
          </p:cNvSpPr>
          <p:nvPr/>
        </p:nvSpPr>
        <p:spPr bwMode="auto">
          <a:xfrm>
            <a:off x="3035300" y="2751138"/>
            <a:ext cx="0" cy="3516312"/>
          </a:xfrm>
          <a:prstGeom prst="line">
            <a:avLst/>
          </a:prstGeom>
          <a:noFill/>
          <a:ln w="50800">
            <a:solidFill>
              <a:schemeClr val="tx1"/>
            </a:solidFill>
            <a:round/>
            <a:headEnd/>
            <a:tailEnd/>
          </a:ln>
          <a:effectLst/>
        </p:spPr>
        <p:txBody>
          <a:bodyPr wrap="none" anchor="ctr"/>
          <a:lstStyle/>
          <a:p>
            <a:endParaRPr lang="cs-CZ"/>
          </a:p>
        </p:txBody>
      </p:sp>
      <p:sp>
        <p:nvSpPr>
          <p:cNvPr id="235532" name="Line 12"/>
          <p:cNvSpPr>
            <a:spLocks noChangeShapeType="1"/>
          </p:cNvSpPr>
          <p:nvPr/>
        </p:nvSpPr>
        <p:spPr bwMode="auto">
          <a:xfrm>
            <a:off x="1262063" y="3775075"/>
            <a:ext cx="6302375" cy="0"/>
          </a:xfrm>
          <a:prstGeom prst="line">
            <a:avLst/>
          </a:prstGeom>
          <a:noFill/>
          <a:ln w="50800">
            <a:solidFill>
              <a:srgbClr val="FF0000"/>
            </a:solidFill>
            <a:round/>
            <a:headEnd/>
            <a:tailEnd/>
          </a:ln>
          <a:effectLst/>
        </p:spPr>
        <p:txBody>
          <a:bodyPr wrap="none" anchor="ctr"/>
          <a:lstStyle/>
          <a:p>
            <a:endParaRPr lang="cs-CZ"/>
          </a:p>
        </p:txBody>
      </p:sp>
      <p:sp>
        <p:nvSpPr>
          <p:cNvPr id="235533" name="Line 13"/>
          <p:cNvSpPr>
            <a:spLocks noChangeShapeType="1"/>
          </p:cNvSpPr>
          <p:nvPr/>
        </p:nvSpPr>
        <p:spPr bwMode="auto">
          <a:xfrm>
            <a:off x="1239838" y="5241925"/>
            <a:ext cx="6302375" cy="0"/>
          </a:xfrm>
          <a:prstGeom prst="line">
            <a:avLst/>
          </a:prstGeom>
          <a:noFill/>
          <a:ln w="50800">
            <a:solidFill>
              <a:srgbClr val="FF0000"/>
            </a:solidFill>
            <a:round/>
            <a:headEnd/>
            <a:tailEnd/>
          </a:ln>
          <a:effectLst/>
        </p:spPr>
        <p:txBody>
          <a:bodyPr wrap="none" anchor="ctr"/>
          <a:lstStyle/>
          <a:p>
            <a:endParaRPr lang="cs-CZ"/>
          </a:p>
        </p:txBody>
      </p:sp>
      <p:sp>
        <p:nvSpPr>
          <p:cNvPr id="235534" name="Line 14"/>
          <p:cNvSpPr>
            <a:spLocks noChangeShapeType="1"/>
          </p:cNvSpPr>
          <p:nvPr/>
        </p:nvSpPr>
        <p:spPr bwMode="auto">
          <a:xfrm flipH="1">
            <a:off x="1238250" y="4514850"/>
            <a:ext cx="6334125" cy="0"/>
          </a:xfrm>
          <a:prstGeom prst="line">
            <a:avLst/>
          </a:prstGeom>
          <a:noFill/>
          <a:ln w="50800">
            <a:solidFill>
              <a:schemeClr val="tx1"/>
            </a:solidFill>
            <a:round/>
            <a:headEnd/>
            <a:tailEnd/>
          </a:ln>
          <a:effectLst/>
        </p:spPr>
        <p:txBody>
          <a:bodyPr wrap="none" anchor="ctr"/>
          <a:lstStyle/>
          <a:p>
            <a:endParaRPr lang="cs-CZ"/>
          </a:p>
        </p:txBody>
      </p:sp>
    </p:spTree>
  </p:cSld>
  <p:clrMapOvr>
    <a:masterClrMapping/>
  </p:clrMapOvr>
  <p:transition spd="slow">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Zástupný symbol pro číslo snímku 4"/>
          <p:cNvSpPr>
            <a:spLocks noGrp="1"/>
          </p:cNvSpPr>
          <p:nvPr>
            <p:ph type="sldNum" sz="quarter" idx="12"/>
          </p:nvPr>
        </p:nvSpPr>
        <p:spPr/>
        <p:txBody>
          <a:bodyPr/>
          <a:lstStyle/>
          <a:p>
            <a:fld id="{E2C7023A-9185-4467-8F39-B4F9B516DF44}" type="slidenum">
              <a:rPr lang="en-GB"/>
              <a:pPr/>
              <a:t>39</a:t>
            </a:fld>
            <a:endParaRPr lang="en-GB"/>
          </a:p>
        </p:txBody>
      </p:sp>
      <p:sp>
        <p:nvSpPr>
          <p:cNvPr id="237570" name="Rectangle 2"/>
          <p:cNvSpPr>
            <a:spLocks noChangeArrowheads="1"/>
          </p:cNvSpPr>
          <p:nvPr/>
        </p:nvSpPr>
        <p:spPr bwMode="auto">
          <a:xfrm>
            <a:off x="4811713" y="1758950"/>
            <a:ext cx="3117850" cy="998538"/>
          </a:xfrm>
          <a:prstGeom prst="rect">
            <a:avLst/>
          </a:prstGeom>
          <a:noFill/>
          <a:ln w="12700">
            <a:noFill/>
            <a:miter lim="800000"/>
            <a:headEnd/>
            <a:tailEnd/>
          </a:ln>
          <a:effectLst/>
        </p:spPr>
        <p:txBody>
          <a:bodyPr wrap="none" lIns="161925" tIns="80962" rIns="161925" bIns="80962">
            <a:spAutoFit/>
          </a:bodyPr>
          <a:lstStyle/>
          <a:p>
            <a:pPr defTabSz="2360613"/>
            <a:r>
              <a:rPr lang="en-US" sz="1800" b="1">
                <a:latin typeface="Arial" charset="0"/>
              </a:rPr>
              <a:t>Type II error:</a:t>
            </a:r>
          </a:p>
          <a:p>
            <a:pPr defTabSz="2360613"/>
            <a:r>
              <a:rPr lang="en-US" sz="1800" b="1">
                <a:latin typeface="Arial" charset="0"/>
              </a:rPr>
              <a:t>Probability of concluding</a:t>
            </a:r>
          </a:p>
          <a:p>
            <a:pPr defTabSz="2360613"/>
            <a:r>
              <a:rPr lang="en-US" sz="1800" b="1">
                <a:latin typeface="Arial" charset="0"/>
              </a:rPr>
              <a:t>that nothing has changed</a:t>
            </a:r>
          </a:p>
        </p:txBody>
      </p:sp>
      <p:sp>
        <p:nvSpPr>
          <p:cNvPr id="237571" name="Line 3"/>
          <p:cNvSpPr>
            <a:spLocks noChangeShapeType="1"/>
          </p:cNvSpPr>
          <p:nvPr/>
        </p:nvSpPr>
        <p:spPr bwMode="auto">
          <a:xfrm>
            <a:off x="4557713" y="2374900"/>
            <a:ext cx="0" cy="3516313"/>
          </a:xfrm>
          <a:prstGeom prst="line">
            <a:avLst/>
          </a:prstGeom>
          <a:noFill/>
          <a:ln w="50800">
            <a:solidFill>
              <a:schemeClr val="tx1"/>
            </a:solidFill>
            <a:round/>
            <a:headEnd/>
            <a:tailEnd/>
          </a:ln>
          <a:effectLst/>
        </p:spPr>
        <p:txBody>
          <a:bodyPr wrap="none" anchor="ctr"/>
          <a:lstStyle/>
          <a:p>
            <a:endParaRPr lang="cs-CZ"/>
          </a:p>
        </p:txBody>
      </p:sp>
      <p:sp>
        <p:nvSpPr>
          <p:cNvPr id="237572" name="Freeform 4"/>
          <p:cNvSpPr>
            <a:spLocks/>
          </p:cNvSpPr>
          <p:nvPr/>
        </p:nvSpPr>
        <p:spPr bwMode="auto">
          <a:xfrm>
            <a:off x="3449638" y="3379788"/>
            <a:ext cx="1095375" cy="2451100"/>
          </a:xfrm>
          <a:custGeom>
            <a:avLst/>
            <a:gdLst/>
            <a:ahLst/>
            <a:cxnLst>
              <a:cxn ang="0">
                <a:pos x="689" y="1543"/>
              </a:cxn>
              <a:cxn ang="0">
                <a:pos x="654" y="1412"/>
              </a:cxn>
              <a:cxn ang="0">
                <a:pos x="608" y="1318"/>
              </a:cxn>
              <a:cxn ang="0">
                <a:pos x="528" y="1209"/>
              </a:cxn>
              <a:cxn ang="0">
                <a:pos x="416" y="1083"/>
              </a:cxn>
              <a:cxn ang="0">
                <a:pos x="335" y="1002"/>
              </a:cxn>
              <a:cxn ang="0">
                <a:pos x="218" y="890"/>
              </a:cxn>
              <a:cxn ang="0">
                <a:pos x="104" y="760"/>
              </a:cxn>
              <a:cxn ang="0">
                <a:pos x="58" y="702"/>
              </a:cxn>
              <a:cxn ang="0">
                <a:pos x="18" y="590"/>
              </a:cxn>
              <a:cxn ang="0">
                <a:pos x="0" y="481"/>
              </a:cxn>
              <a:cxn ang="0">
                <a:pos x="10" y="386"/>
              </a:cxn>
              <a:cxn ang="0">
                <a:pos x="52" y="285"/>
              </a:cxn>
              <a:cxn ang="0">
                <a:pos x="108" y="191"/>
              </a:cxn>
              <a:cxn ang="0">
                <a:pos x="207" y="86"/>
              </a:cxn>
              <a:cxn ang="0">
                <a:pos x="299" y="2"/>
              </a:cxn>
              <a:cxn ang="0">
                <a:pos x="417" y="1"/>
              </a:cxn>
              <a:cxn ang="0">
                <a:pos x="507" y="0"/>
              </a:cxn>
              <a:cxn ang="0">
                <a:pos x="576" y="0"/>
              </a:cxn>
              <a:cxn ang="0">
                <a:pos x="628" y="2"/>
              </a:cxn>
              <a:cxn ang="0">
                <a:pos x="683" y="2"/>
              </a:cxn>
              <a:cxn ang="0">
                <a:pos x="689" y="1543"/>
              </a:cxn>
            </a:cxnLst>
            <a:rect l="0" t="0" r="r" b="b"/>
            <a:pathLst>
              <a:path w="690" h="1544">
                <a:moveTo>
                  <a:pt x="689" y="1543"/>
                </a:moveTo>
                <a:lnTo>
                  <a:pt x="654" y="1412"/>
                </a:lnTo>
                <a:lnTo>
                  <a:pt x="608" y="1318"/>
                </a:lnTo>
                <a:lnTo>
                  <a:pt x="528" y="1209"/>
                </a:lnTo>
                <a:lnTo>
                  <a:pt x="416" y="1083"/>
                </a:lnTo>
                <a:lnTo>
                  <a:pt x="335" y="1002"/>
                </a:lnTo>
                <a:lnTo>
                  <a:pt x="218" y="890"/>
                </a:lnTo>
                <a:lnTo>
                  <a:pt x="104" y="760"/>
                </a:lnTo>
                <a:lnTo>
                  <a:pt x="58" y="702"/>
                </a:lnTo>
                <a:lnTo>
                  <a:pt x="18" y="590"/>
                </a:lnTo>
                <a:lnTo>
                  <a:pt x="0" y="481"/>
                </a:lnTo>
                <a:lnTo>
                  <a:pt x="10" y="386"/>
                </a:lnTo>
                <a:lnTo>
                  <a:pt x="52" y="285"/>
                </a:lnTo>
                <a:lnTo>
                  <a:pt x="108" y="191"/>
                </a:lnTo>
                <a:lnTo>
                  <a:pt x="207" y="86"/>
                </a:lnTo>
                <a:lnTo>
                  <a:pt x="299" y="2"/>
                </a:lnTo>
                <a:lnTo>
                  <a:pt x="417" y="1"/>
                </a:lnTo>
                <a:lnTo>
                  <a:pt x="507" y="0"/>
                </a:lnTo>
                <a:lnTo>
                  <a:pt x="576" y="0"/>
                </a:lnTo>
                <a:lnTo>
                  <a:pt x="628" y="2"/>
                </a:lnTo>
                <a:lnTo>
                  <a:pt x="683" y="2"/>
                </a:lnTo>
                <a:lnTo>
                  <a:pt x="689" y="1543"/>
                </a:lnTo>
              </a:path>
            </a:pathLst>
          </a:custGeom>
          <a:solidFill>
            <a:srgbClr val="008000"/>
          </a:solidFill>
          <a:ln w="12700" cap="rnd" cmpd="sng">
            <a:noFill/>
            <a:prstDash val="solid"/>
            <a:round/>
            <a:headEnd type="none" w="med" len="med"/>
            <a:tailEnd type="none" w="med" len="med"/>
          </a:ln>
          <a:effectLst/>
        </p:spPr>
        <p:txBody>
          <a:bodyPr/>
          <a:lstStyle/>
          <a:p>
            <a:endParaRPr lang="cs-CZ"/>
          </a:p>
        </p:txBody>
      </p:sp>
      <p:sp>
        <p:nvSpPr>
          <p:cNvPr id="237573" name="Freeform 5"/>
          <p:cNvSpPr>
            <a:spLocks/>
          </p:cNvSpPr>
          <p:nvPr/>
        </p:nvSpPr>
        <p:spPr bwMode="auto">
          <a:xfrm>
            <a:off x="3452813" y="2478088"/>
            <a:ext cx="1084262" cy="3321050"/>
          </a:xfrm>
          <a:custGeom>
            <a:avLst/>
            <a:gdLst/>
            <a:ahLst/>
            <a:cxnLst>
              <a:cxn ang="0">
                <a:pos x="682" y="2091"/>
              </a:cxn>
              <a:cxn ang="0">
                <a:pos x="657" y="1985"/>
              </a:cxn>
              <a:cxn ang="0">
                <a:pos x="607" y="1881"/>
              </a:cxn>
              <a:cxn ang="0">
                <a:pos x="530" y="1777"/>
              </a:cxn>
              <a:cxn ang="0">
                <a:pos x="443" y="1679"/>
              </a:cxn>
              <a:cxn ang="0">
                <a:pos x="339" y="1568"/>
              </a:cxn>
              <a:cxn ang="0">
                <a:pos x="232" y="1466"/>
              </a:cxn>
              <a:cxn ang="0">
                <a:pos x="131" y="1358"/>
              </a:cxn>
              <a:cxn ang="0">
                <a:pos x="54" y="1256"/>
              </a:cxn>
              <a:cxn ang="0">
                <a:pos x="10" y="1152"/>
              </a:cxn>
              <a:cxn ang="0">
                <a:pos x="0" y="1048"/>
              </a:cxn>
              <a:cxn ang="0">
                <a:pos x="10" y="937"/>
              </a:cxn>
              <a:cxn ang="0">
                <a:pos x="54" y="836"/>
              </a:cxn>
              <a:cxn ang="0">
                <a:pos x="131" y="731"/>
              </a:cxn>
              <a:cxn ang="0">
                <a:pos x="232" y="630"/>
              </a:cxn>
              <a:cxn ang="0">
                <a:pos x="342" y="525"/>
              </a:cxn>
              <a:cxn ang="0">
                <a:pos x="442" y="414"/>
              </a:cxn>
              <a:cxn ang="0">
                <a:pos x="528" y="317"/>
              </a:cxn>
              <a:cxn ang="0">
                <a:pos x="605" y="208"/>
              </a:cxn>
              <a:cxn ang="0">
                <a:pos x="655" y="104"/>
              </a:cxn>
              <a:cxn ang="0">
                <a:pos x="682" y="0"/>
              </a:cxn>
            </a:cxnLst>
            <a:rect l="0" t="0" r="r" b="b"/>
            <a:pathLst>
              <a:path w="683" h="2092">
                <a:moveTo>
                  <a:pt x="682" y="2091"/>
                </a:moveTo>
                <a:lnTo>
                  <a:pt x="657" y="1985"/>
                </a:lnTo>
                <a:lnTo>
                  <a:pt x="607" y="1881"/>
                </a:lnTo>
                <a:lnTo>
                  <a:pt x="530" y="1777"/>
                </a:lnTo>
                <a:lnTo>
                  <a:pt x="443" y="1679"/>
                </a:lnTo>
                <a:lnTo>
                  <a:pt x="339" y="1568"/>
                </a:lnTo>
                <a:lnTo>
                  <a:pt x="232" y="1466"/>
                </a:lnTo>
                <a:lnTo>
                  <a:pt x="131" y="1358"/>
                </a:lnTo>
                <a:lnTo>
                  <a:pt x="54" y="1256"/>
                </a:lnTo>
                <a:lnTo>
                  <a:pt x="10" y="1152"/>
                </a:lnTo>
                <a:lnTo>
                  <a:pt x="0" y="1048"/>
                </a:lnTo>
                <a:lnTo>
                  <a:pt x="10" y="937"/>
                </a:lnTo>
                <a:lnTo>
                  <a:pt x="54" y="836"/>
                </a:lnTo>
                <a:lnTo>
                  <a:pt x="131" y="731"/>
                </a:lnTo>
                <a:lnTo>
                  <a:pt x="232" y="630"/>
                </a:lnTo>
                <a:lnTo>
                  <a:pt x="342" y="525"/>
                </a:lnTo>
                <a:lnTo>
                  <a:pt x="442" y="414"/>
                </a:lnTo>
                <a:lnTo>
                  <a:pt x="528" y="317"/>
                </a:lnTo>
                <a:lnTo>
                  <a:pt x="605" y="208"/>
                </a:lnTo>
                <a:lnTo>
                  <a:pt x="655" y="104"/>
                </a:lnTo>
                <a:lnTo>
                  <a:pt x="682" y="0"/>
                </a:lnTo>
              </a:path>
            </a:pathLst>
          </a:custGeom>
          <a:noFill/>
          <a:ln w="76200" cap="rnd" cmpd="sng">
            <a:solidFill>
              <a:srgbClr val="FF0000"/>
            </a:solidFill>
            <a:prstDash val="sysDot"/>
            <a:round/>
            <a:headEnd type="none" w="med" len="med"/>
            <a:tailEnd type="none" w="med" len="med"/>
          </a:ln>
          <a:effectLst/>
        </p:spPr>
        <p:txBody>
          <a:bodyPr/>
          <a:lstStyle/>
          <a:p>
            <a:endParaRPr lang="cs-CZ"/>
          </a:p>
        </p:txBody>
      </p:sp>
      <p:sp>
        <p:nvSpPr>
          <p:cNvPr id="237574" name="Rectangle 6"/>
          <p:cNvSpPr>
            <a:spLocks noGrp="1" noChangeArrowheads="1"/>
          </p:cNvSpPr>
          <p:nvPr>
            <p:ph type="title"/>
          </p:nvPr>
        </p:nvSpPr>
        <p:spPr>
          <a:xfrm>
            <a:off x="685800" y="609600"/>
            <a:ext cx="7077075" cy="1143000"/>
          </a:xfrm>
          <a:noFill/>
          <a:ln/>
        </p:spPr>
        <p:txBody>
          <a:bodyPr lIns="90488" tIns="44450" rIns="90488" bIns="44450"/>
          <a:lstStyle/>
          <a:p>
            <a:pPr algn="l" defTabSz="762000"/>
            <a:r>
              <a:rPr lang="en-US" b="1" i="1">
                <a:solidFill>
                  <a:schemeClr val="tx1"/>
                </a:solidFill>
                <a:effectLst>
                  <a:outerShdw blurRad="38100" dist="38100" dir="2700000" algn="tl">
                    <a:srgbClr val="C0C0C0"/>
                  </a:outerShdw>
                </a:effectLst>
              </a:rPr>
              <a:t>Control Limits and Errors</a:t>
            </a:r>
          </a:p>
        </p:txBody>
      </p:sp>
      <p:sp>
        <p:nvSpPr>
          <p:cNvPr id="237575" name="Rectangle 7"/>
          <p:cNvSpPr>
            <a:spLocks noChangeArrowheads="1"/>
          </p:cNvSpPr>
          <p:nvPr/>
        </p:nvSpPr>
        <p:spPr bwMode="auto">
          <a:xfrm>
            <a:off x="7443788" y="3148013"/>
            <a:ext cx="911225" cy="503237"/>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UCL</a:t>
            </a:r>
          </a:p>
        </p:txBody>
      </p:sp>
      <p:sp>
        <p:nvSpPr>
          <p:cNvPr id="237576" name="Rectangle 8"/>
          <p:cNvSpPr>
            <a:spLocks noChangeArrowheads="1"/>
          </p:cNvSpPr>
          <p:nvPr/>
        </p:nvSpPr>
        <p:spPr bwMode="auto">
          <a:xfrm>
            <a:off x="5805488" y="3781425"/>
            <a:ext cx="2219325" cy="777875"/>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Shift in process </a:t>
            </a:r>
          </a:p>
          <a:p>
            <a:pPr defTabSz="4184650"/>
            <a:r>
              <a:rPr lang="en-US" sz="1800" b="1">
                <a:latin typeface="Arial" charset="0"/>
              </a:rPr>
              <a:t>average</a:t>
            </a:r>
          </a:p>
        </p:txBody>
      </p:sp>
      <p:sp>
        <p:nvSpPr>
          <p:cNvPr id="237577" name="Freeform 9"/>
          <p:cNvSpPr>
            <a:spLocks/>
          </p:cNvSpPr>
          <p:nvPr/>
        </p:nvSpPr>
        <p:spPr bwMode="auto">
          <a:xfrm>
            <a:off x="5781675" y="4124325"/>
            <a:ext cx="171450" cy="390525"/>
          </a:xfrm>
          <a:custGeom>
            <a:avLst/>
            <a:gdLst/>
            <a:ahLst/>
            <a:cxnLst>
              <a:cxn ang="0">
                <a:pos x="0" y="0"/>
              </a:cxn>
              <a:cxn ang="0">
                <a:pos x="23" y="3"/>
              </a:cxn>
              <a:cxn ang="0">
                <a:pos x="39" y="12"/>
              </a:cxn>
              <a:cxn ang="0">
                <a:pos x="51" y="25"/>
              </a:cxn>
              <a:cxn ang="0">
                <a:pos x="51" y="43"/>
              </a:cxn>
              <a:cxn ang="0">
                <a:pos x="51" y="86"/>
              </a:cxn>
              <a:cxn ang="0">
                <a:pos x="55" y="102"/>
              </a:cxn>
              <a:cxn ang="0">
                <a:pos x="67" y="115"/>
              </a:cxn>
              <a:cxn ang="0">
                <a:pos x="83" y="124"/>
              </a:cxn>
              <a:cxn ang="0">
                <a:pos x="107" y="124"/>
              </a:cxn>
              <a:cxn ang="0">
                <a:pos x="83" y="129"/>
              </a:cxn>
              <a:cxn ang="0">
                <a:pos x="67" y="136"/>
              </a:cxn>
              <a:cxn ang="0">
                <a:pos x="55" y="151"/>
              </a:cxn>
              <a:cxn ang="0">
                <a:pos x="51" y="167"/>
              </a:cxn>
              <a:cxn ang="0">
                <a:pos x="51" y="201"/>
              </a:cxn>
              <a:cxn ang="0">
                <a:pos x="51" y="219"/>
              </a:cxn>
              <a:cxn ang="0">
                <a:pos x="39" y="232"/>
              </a:cxn>
              <a:cxn ang="0">
                <a:pos x="23" y="241"/>
              </a:cxn>
              <a:cxn ang="0">
                <a:pos x="0" y="245"/>
              </a:cxn>
            </a:cxnLst>
            <a:rect l="0" t="0" r="r" b="b"/>
            <a:pathLst>
              <a:path w="108" h="246">
                <a:moveTo>
                  <a:pt x="0" y="0"/>
                </a:moveTo>
                <a:lnTo>
                  <a:pt x="23" y="3"/>
                </a:lnTo>
                <a:lnTo>
                  <a:pt x="39" y="12"/>
                </a:lnTo>
                <a:lnTo>
                  <a:pt x="51" y="25"/>
                </a:lnTo>
                <a:lnTo>
                  <a:pt x="51" y="43"/>
                </a:lnTo>
                <a:lnTo>
                  <a:pt x="51" y="86"/>
                </a:lnTo>
                <a:lnTo>
                  <a:pt x="55" y="102"/>
                </a:lnTo>
                <a:lnTo>
                  <a:pt x="67" y="115"/>
                </a:lnTo>
                <a:lnTo>
                  <a:pt x="83" y="124"/>
                </a:lnTo>
                <a:lnTo>
                  <a:pt x="107" y="124"/>
                </a:lnTo>
                <a:lnTo>
                  <a:pt x="83" y="129"/>
                </a:lnTo>
                <a:lnTo>
                  <a:pt x="67" y="136"/>
                </a:lnTo>
                <a:lnTo>
                  <a:pt x="55" y="151"/>
                </a:lnTo>
                <a:lnTo>
                  <a:pt x="51" y="167"/>
                </a:lnTo>
                <a:lnTo>
                  <a:pt x="51" y="201"/>
                </a:lnTo>
                <a:lnTo>
                  <a:pt x="51" y="219"/>
                </a:lnTo>
                <a:lnTo>
                  <a:pt x="39" y="232"/>
                </a:lnTo>
                <a:lnTo>
                  <a:pt x="23" y="241"/>
                </a:lnTo>
                <a:lnTo>
                  <a:pt x="0" y="245"/>
                </a:lnTo>
              </a:path>
            </a:pathLst>
          </a:custGeom>
          <a:noFill/>
          <a:ln w="50800" cap="rnd" cmpd="sng">
            <a:solidFill>
              <a:schemeClr val="tx1"/>
            </a:solidFill>
            <a:prstDash val="solid"/>
            <a:round/>
            <a:headEnd type="none" w="med" len="med"/>
            <a:tailEnd type="none" w="med" len="med"/>
          </a:ln>
          <a:effectLst/>
        </p:spPr>
        <p:txBody>
          <a:bodyPr/>
          <a:lstStyle/>
          <a:p>
            <a:endParaRPr lang="cs-CZ"/>
          </a:p>
        </p:txBody>
      </p:sp>
      <p:sp>
        <p:nvSpPr>
          <p:cNvPr id="237578" name="Rectangle 10"/>
          <p:cNvSpPr>
            <a:spLocks noChangeArrowheads="1"/>
          </p:cNvSpPr>
          <p:nvPr/>
        </p:nvSpPr>
        <p:spPr bwMode="auto">
          <a:xfrm>
            <a:off x="7443788" y="5402263"/>
            <a:ext cx="885825" cy="503237"/>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LCL</a:t>
            </a:r>
          </a:p>
        </p:txBody>
      </p:sp>
      <p:sp>
        <p:nvSpPr>
          <p:cNvPr id="237579" name="Rectangle 11"/>
          <p:cNvSpPr>
            <a:spLocks noChangeArrowheads="1"/>
          </p:cNvSpPr>
          <p:nvPr/>
        </p:nvSpPr>
        <p:spPr bwMode="auto">
          <a:xfrm>
            <a:off x="7443788" y="4122738"/>
            <a:ext cx="1225550" cy="723900"/>
          </a:xfrm>
          <a:prstGeom prst="rect">
            <a:avLst/>
          </a:prstGeom>
          <a:noFill/>
          <a:ln w="12700">
            <a:noFill/>
            <a:miter lim="800000"/>
            <a:headEnd/>
            <a:tailEnd/>
          </a:ln>
          <a:effectLst/>
        </p:spPr>
        <p:txBody>
          <a:bodyPr wrap="none" lIns="161925" tIns="80962" rIns="161925" bIns="80962">
            <a:spAutoFit/>
          </a:bodyPr>
          <a:lstStyle/>
          <a:p>
            <a:pPr defTabSz="2360613"/>
            <a:r>
              <a:rPr lang="en-US" sz="1800" b="1">
                <a:latin typeface="Arial" charset="0"/>
              </a:rPr>
              <a:t>Process</a:t>
            </a:r>
          </a:p>
          <a:p>
            <a:pPr defTabSz="2360613"/>
            <a:r>
              <a:rPr lang="en-US" sz="1800" b="1">
                <a:latin typeface="Arial" charset="0"/>
              </a:rPr>
              <a:t>average</a:t>
            </a:r>
          </a:p>
        </p:txBody>
      </p:sp>
      <p:sp>
        <p:nvSpPr>
          <p:cNvPr id="237580" name="Line 12"/>
          <p:cNvSpPr>
            <a:spLocks noChangeShapeType="1"/>
          </p:cNvSpPr>
          <p:nvPr/>
        </p:nvSpPr>
        <p:spPr bwMode="auto">
          <a:xfrm flipH="1">
            <a:off x="3430588" y="4135438"/>
            <a:ext cx="2292350" cy="0"/>
          </a:xfrm>
          <a:prstGeom prst="line">
            <a:avLst/>
          </a:prstGeom>
          <a:noFill/>
          <a:ln w="50800">
            <a:solidFill>
              <a:srgbClr val="FF0000"/>
            </a:solidFill>
            <a:round/>
            <a:headEnd/>
            <a:tailEnd/>
          </a:ln>
          <a:effectLst/>
        </p:spPr>
        <p:txBody>
          <a:bodyPr wrap="none" anchor="ctr"/>
          <a:lstStyle/>
          <a:p>
            <a:endParaRPr lang="cs-CZ"/>
          </a:p>
        </p:txBody>
      </p:sp>
      <p:sp>
        <p:nvSpPr>
          <p:cNvPr id="237581" name="Line 13"/>
          <p:cNvSpPr>
            <a:spLocks noChangeShapeType="1"/>
          </p:cNvSpPr>
          <p:nvPr/>
        </p:nvSpPr>
        <p:spPr bwMode="auto">
          <a:xfrm>
            <a:off x="1239838" y="3386138"/>
            <a:ext cx="6302375" cy="0"/>
          </a:xfrm>
          <a:prstGeom prst="line">
            <a:avLst/>
          </a:prstGeom>
          <a:noFill/>
          <a:ln w="50800">
            <a:solidFill>
              <a:srgbClr val="FF0000"/>
            </a:solidFill>
            <a:round/>
            <a:headEnd/>
            <a:tailEnd/>
          </a:ln>
          <a:effectLst/>
        </p:spPr>
        <p:txBody>
          <a:bodyPr wrap="none" anchor="ctr"/>
          <a:lstStyle/>
          <a:p>
            <a:endParaRPr lang="cs-CZ"/>
          </a:p>
        </p:txBody>
      </p:sp>
      <p:sp>
        <p:nvSpPr>
          <p:cNvPr id="237582" name="Line 14"/>
          <p:cNvSpPr>
            <a:spLocks noChangeShapeType="1"/>
          </p:cNvSpPr>
          <p:nvPr/>
        </p:nvSpPr>
        <p:spPr bwMode="auto">
          <a:xfrm>
            <a:off x="1239838" y="5645150"/>
            <a:ext cx="6302375" cy="0"/>
          </a:xfrm>
          <a:prstGeom prst="line">
            <a:avLst/>
          </a:prstGeom>
          <a:noFill/>
          <a:ln w="50800">
            <a:solidFill>
              <a:srgbClr val="FF0000"/>
            </a:solidFill>
            <a:round/>
            <a:headEnd/>
            <a:tailEnd/>
          </a:ln>
          <a:effectLst/>
        </p:spPr>
        <p:txBody>
          <a:bodyPr wrap="none" anchor="ctr"/>
          <a:lstStyle/>
          <a:p>
            <a:endParaRPr lang="cs-CZ"/>
          </a:p>
        </p:txBody>
      </p:sp>
      <p:sp>
        <p:nvSpPr>
          <p:cNvPr id="237583" name="Line 15"/>
          <p:cNvSpPr>
            <a:spLocks noChangeShapeType="1"/>
          </p:cNvSpPr>
          <p:nvPr/>
        </p:nvSpPr>
        <p:spPr bwMode="auto">
          <a:xfrm flipH="1">
            <a:off x="1238250" y="4514850"/>
            <a:ext cx="6334125" cy="0"/>
          </a:xfrm>
          <a:prstGeom prst="line">
            <a:avLst/>
          </a:prstGeom>
          <a:noFill/>
          <a:ln w="50800">
            <a:solidFill>
              <a:schemeClr val="tx1"/>
            </a:solidFill>
            <a:round/>
            <a:headEnd/>
            <a:tailEnd/>
          </a:ln>
          <a:effectLst/>
        </p:spPr>
        <p:txBody>
          <a:bodyPr wrap="none" anchor="ctr"/>
          <a:lstStyle/>
          <a:p>
            <a:endParaRPr lang="cs-CZ"/>
          </a:p>
        </p:txBody>
      </p:sp>
      <p:sp>
        <p:nvSpPr>
          <p:cNvPr id="237584" name="Line 16"/>
          <p:cNvSpPr>
            <a:spLocks noChangeShapeType="1"/>
          </p:cNvSpPr>
          <p:nvPr/>
        </p:nvSpPr>
        <p:spPr bwMode="auto">
          <a:xfrm flipH="1">
            <a:off x="4529138" y="2746375"/>
            <a:ext cx="971550" cy="922338"/>
          </a:xfrm>
          <a:prstGeom prst="line">
            <a:avLst/>
          </a:prstGeom>
          <a:noFill/>
          <a:ln w="50800">
            <a:solidFill>
              <a:schemeClr val="tx1"/>
            </a:solidFill>
            <a:round/>
            <a:headEnd/>
            <a:tailEnd/>
          </a:ln>
          <a:effectLst/>
        </p:spPr>
        <p:txBody>
          <a:bodyPr wrap="none" anchor="ctr"/>
          <a:lstStyle/>
          <a:p>
            <a:endParaRPr lang="cs-CZ"/>
          </a:p>
        </p:txBody>
      </p:sp>
      <p:sp>
        <p:nvSpPr>
          <p:cNvPr id="237585" name="Rectangle 17"/>
          <p:cNvSpPr>
            <a:spLocks noChangeArrowheads="1"/>
          </p:cNvSpPr>
          <p:nvPr/>
        </p:nvSpPr>
        <p:spPr bwMode="auto">
          <a:xfrm>
            <a:off x="5060950" y="5911850"/>
            <a:ext cx="2813050" cy="406400"/>
          </a:xfrm>
          <a:prstGeom prst="rect">
            <a:avLst/>
          </a:prstGeom>
          <a:noFill/>
          <a:ln w="12700">
            <a:noFill/>
            <a:miter lim="800000"/>
            <a:headEnd/>
            <a:tailEnd/>
          </a:ln>
          <a:effectLst/>
        </p:spPr>
        <p:txBody>
          <a:bodyPr wrap="none" lIns="90488" tIns="44450" rIns="90488" bIns="44450">
            <a:spAutoFit/>
          </a:bodyPr>
          <a:lstStyle/>
          <a:p>
            <a:pPr defTabSz="762000"/>
            <a:r>
              <a:rPr lang="en-US" sz="2000" b="1">
                <a:latin typeface="Arial" charset="0"/>
              </a:rPr>
              <a:t>(a) Three-sigma limits</a:t>
            </a:r>
          </a:p>
        </p:txBody>
      </p:sp>
    </p:spTree>
  </p:cSld>
  <p:clrMapOvr>
    <a:masterClrMapping/>
  </p:clrMapOvr>
  <p:transition spd="slow">
    <p:spli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Zástupný symbol pro číslo snímku 5"/>
          <p:cNvSpPr>
            <a:spLocks noGrp="1"/>
          </p:cNvSpPr>
          <p:nvPr>
            <p:ph type="sldNum" sz="quarter" idx="12"/>
          </p:nvPr>
        </p:nvSpPr>
        <p:spPr/>
        <p:txBody>
          <a:bodyPr/>
          <a:lstStyle/>
          <a:p>
            <a:fld id="{9A4FB6CE-41D4-439A-A462-14B3E481CB60}" type="slidenum">
              <a:rPr lang="en-GB"/>
              <a:pPr/>
              <a:t>4</a:t>
            </a:fld>
            <a:endParaRPr lang="en-GB"/>
          </a:p>
        </p:txBody>
      </p:sp>
      <p:sp>
        <p:nvSpPr>
          <p:cNvPr id="282626" name="Rectangle 2"/>
          <p:cNvSpPr>
            <a:spLocks noGrp="1" noChangeArrowheads="1"/>
          </p:cNvSpPr>
          <p:nvPr>
            <p:ph type="ctrTitle"/>
          </p:nvPr>
        </p:nvSpPr>
        <p:spPr>
          <a:xfrm>
            <a:off x="396875" y="434975"/>
            <a:ext cx="1411288" cy="1096963"/>
          </a:xfrm>
          <a:noFill/>
          <a:ln/>
        </p:spPr>
        <p:txBody>
          <a:bodyPr lIns="90488" tIns="44450" rIns="90488" bIns="44450"/>
          <a:lstStyle/>
          <a:p>
            <a:pPr algn="l" defTabSz="762000"/>
            <a:r>
              <a:rPr lang="en-US" sz="2800" b="1">
                <a:latin typeface="Arial" charset="0"/>
              </a:rPr>
              <a:t>TQM</a:t>
            </a:r>
            <a:br>
              <a:rPr lang="en-US" sz="2800" b="1">
                <a:latin typeface="Arial" charset="0"/>
              </a:rPr>
            </a:br>
            <a:r>
              <a:rPr lang="en-US" sz="2800" b="1">
                <a:latin typeface="Arial" charset="0"/>
              </a:rPr>
              <a:t>Wheel</a:t>
            </a:r>
            <a:endParaRPr lang="en-US" sz="6600" b="1" i="1">
              <a:effectLst>
                <a:outerShdw blurRad="38100" dist="38100" dir="2700000" algn="tl">
                  <a:srgbClr val="C0C0C0"/>
                </a:outerShdw>
              </a:effectLst>
            </a:endParaRPr>
          </a:p>
        </p:txBody>
      </p:sp>
      <p:sp>
        <p:nvSpPr>
          <p:cNvPr id="282628" name="Freeform 4"/>
          <p:cNvSpPr>
            <a:spLocks/>
          </p:cNvSpPr>
          <p:nvPr/>
        </p:nvSpPr>
        <p:spPr bwMode="auto">
          <a:xfrm>
            <a:off x="1965325" y="182563"/>
            <a:ext cx="6894513" cy="6580187"/>
          </a:xfrm>
          <a:custGeom>
            <a:avLst/>
            <a:gdLst/>
            <a:ahLst/>
            <a:cxnLst>
              <a:cxn ang="0">
                <a:pos x="1586" y="3176"/>
              </a:cxn>
              <a:cxn ang="0">
                <a:pos x="1751" y="3168"/>
              </a:cxn>
              <a:cxn ang="0">
                <a:pos x="1909" y="3145"/>
              </a:cxn>
              <a:cxn ang="0">
                <a:pos x="2058" y="3103"/>
              </a:cxn>
              <a:cxn ang="0">
                <a:pos x="2204" y="3049"/>
              </a:cxn>
              <a:cxn ang="0">
                <a:pos x="2477" y="2903"/>
              </a:cxn>
              <a:cxn ang="0">
                <a:pos x="2711" y="2711"/>
              </a:cxn>
              <a:cxn ang="0">
                <a:pos x="2903" y="2477"/>
              </a:cxn>
              <a:cxn ang="0">
                <a:pos x="3053" y="2204"/>
              </a:cxn>
              <a:cxn ang="0">
                <a:pos x="3107" y="2058"/>
              </a:cxn>
              <a:cxn ang="0">
                <a:pos x="3145" y="1909"/>
              </a:cxn>
              <a:cxn ang="0">
                <a:pos x="3168" y="1751"/>
              </a:cxn>
              <a:cxn ang="0">
                <a:pos x="3176" y="1586"/>
              </a:cxn>
              <a:cxn ang="0">
                <a:pos x="3168" y="1425"/>
              </a:cxn>
              <a:cxn ang="0">
                <a:pos x="3145" y="1267"/>
              </a:cxn>
              <a:cxn ang="0">
                <a:pos x="3107" y="1114"/>
              </a:cxn>
              <a:cxn ang="0">
                <a:pos x="3053" y="968"/>
              </a:cxn>
              <a:cxn ang="0">
                <a:pos x="2903" y="699"/>
              </a:cxn>
              <a:cxn ang="0">
                <a:pos x="2711" y="465"/>
              </a:cxn>
              <a:cxn ang="0">
                <a:pos x="2477" y="269"/>
              </a:cxn>
              <a:cxn ang="0">
                <a:pos x="2204" y="123"/>
              </a:cxn>
              <a:cxn ang="0">
                <a:pos x="2058" y="69"/>
              </a:cxn>
              <a:cxn ang="0">
                <a:pos x="1909" y="31"/>
              </a:cxn>
              <a:cxn ang="0">
                <a:pos x="1751" y="8"/>
              </a:cxn>
              <a:cxn ang="0">
                <a:pos x="1586" y="0"/>
              </a:cxn>
              <a:cxn ang="0">
                <a:pos x="1425" y="8"/>
              </a:cxn>
              <a:cxn ang="0">
                <a:pos x="1267" y="31"/>
              </a:cxn>
              <a:cxn ang="0">
                <a:pos x="1114" y="69"/>
              </a:cxn>
              <a:cxn ang="0">
                <a:pos x="968" y="123"/>
              </a:cxn>
              <a:cxn ang="0">
                <a:pos x="699" y="269"/>
              </a:cxn>
              <a:cxn ang="0">
                <a:pos x="465" y="465"/>
              </a:cxn>
              <a:cxn ang="0">
                <a:pos x="269" y="699"/>
              </a:cxn>
              <a:cxn ang="0">
                <a:pos x="123" y="968"/>
              </a:cxn>
              <a:cxn ang="0">
                <a:pos x="69" y="1114"/>
              </a:cxn>
              <a:cxn ang="0">
                <a:pos x="31" y="1267"/>
              </a:cxn>
              <a:cxn ang="0">
                <a:pos x="8" y="1425"/>
              </a:cxn>
              <a:cxn ang="0">
                <a:pos x="0" y="1586"/>
              </a:cxn>
              <a:cxn ang="0">
                <a:pos x="8" y="1751"/>
              </a:cxn>
              <a:cxn ang="0">
                <a:pos x="31" y="1909"/>
              </a:cxn>
              <a:cxn ang="0">
                <a:pos x="69" y="2058"/>
              </a:cxn>
              <a:cxn ang="0">
                <a:pos x="123" y="2204"/>
              </a:cxn>
              <a:cxn ang="0">
                <a:pos x="269" y="2477"/>
              </a:cxn>
              <a:cxn ang="0">
                <a:pos x="465" y="2711"/>
              </a:cxn>
              <a:cxn ang="0">
                <a:pos x="699" y="2903"/>
              </a:cxn>
              <a:cxn ang="0">
                <a:pos x="968" y="3049"/>
              </a:cxn>
              <a:cxn ang="0">
                <a:pos x="1114" y="3103"/>
              </a:cxn>
              <a:cxn ang="0">
                <a:pos x="1267" y="3145"/>
              </a:cxn>
              <a:cxn ang="0">
                <a:pos x="1425" y="3168"/>
              </a:cxn>
              <a:cxn ang="0">
                <a:pos x="1586" y="3176"/>
              </a:cxn>
            </a:cxnLst>
            <a:rect l="0" t="0" r="r" b="b"/>
            <a:pathLst>
              <a:path w="3177" h="3177">
                <a:moveTo>
                  <a:pt x="1586" y="3176"/>
                </a:moveTo>
                <a:lnTo>
                  <a:pt x="1751" y="3168"/>
                </a:lnTo>
                <a:lnTo>
                  <a:pt x="1909" y="3145"/>
                </a:lnTo>
                <a:lnTo>
                  <a:pt x="2058" y="3103"/>
                </a:lnTo>
                <a:lnTo>
                  <a:pt x="2204" y="3049"/>
                </a:lnTo>
                <a:lnTo>
                  <a:pt x="2477" y="2903"/>
                </a:lnTo>
                <a:lnTo>
                  <a:pt x="2711" y="2711"/>
                </a:lnTo>
                <a:lnTo>
                  <a:pt x="2903" y="2477"/>
                </a:lnTo>
                <a:lnTo>
                  <a:pt x="3053" y="2204"/>
                </a:lnTo>
                <a:lnTo>
                  <a:pt x="3107" y="2058"/>
                </a:lnTo>
                <a:lnTo>
                  <a:pt x="3145" y="1909"/>
                </a:lnTo>
                <a:lnTo>
                  <a:pt x="3168" y="1751"/>
                </a:lnTo>
                <a:lnTo>
                  <a:pt x="3176" y="1586"/>
                </a:lnTo>
                <a:lnTo>
                  <a:pt x="3168" y="1425"/>
                </a:lnTo>
                <a:lnTo>
                  <a:pt x="3145" y="1267"/>
                </a:lnTo>
                <a:lnTo>
                  <a:pt x="3107" y="1114"/>
                </a:lnTo>
                <a:lnTo>
                  <a:pt x="3053" y="968"/>
                </a:lnTo>
                <a:lnTo>
                  <a:pt x="2903" y="699"/>
                </a:lnTo>
                <a:lnTo>
                  <a:pt x="2711" y="465"/>
                </a:lnTo>
                <a:lnTo>
                  <a:pt x="2477" y="269"/>
                </a:lnTo>
                <a:lnTo>
                  <a:pt x="2204" y="123"/>
                </a:lnTo>
                <a:lnTo>
                  <a:pt x="2058" y="69"/>
                </a:lnTo>
                <a:lnTo>
                  <a:pt x="1909" y="31"/>
                </a:lnTo>
                <a:lnTo>
                  <a:pt x="1751" y="8"/>
                </a:lnTo>
                <a:lnTo>
                  <a:pt x="1586" y="0"/>
                </a:lnTo>
                <a:lnTo>
                  <a:pt x="1425" y="8"/>
                </a:lnTo>
                <a:lnTo>
                  <a:pt x="1267" y="31"/>
                </a:lnTo>
                <a:lnTo>
                  <a:pt x="1114" y="69"/>
                </a:lnTo>
                <a:lnTo>
                  <a:pt x="968" y="123"/>
                </a:lnTo>
                <a:lnTo>
                  <a:pt x="699" y="269"/>
                </a:lnTo>
                <a:lnTo>
                  <a:pt x="465" y="465"/>
                </a:lnTo>
                <a:lnTo>
                  <a:pt x="269" y="699"/>
                </a:lnTo>
                <a:lnTo>
                  <a:pt x="123" y="968"/>
                </a:lnTo>
                <a:lnTo>
                  <a:pt x="69" y="1114"/>
                </a:lnTo>
                <a:lnTo>
                  <a:pt x="31" y="1267"/>
                </a:lnTo>
                <a:lnTo>
                  <a:pt x="8" y="1425"/>
                </a:lnTo>
                <a:lnTo>
                  <a:pt x="0" y="1586"/>
                </a:lnTo>
                <a:lnTo>
                  <a:pt x="8" y="1751"/>
                </a:lnTo>
                <a:lnTo>
                  <a:pt x="31" y="1909"/>
                </a:lnTo>
                <a:lnTo>
                  <a:pt x="69" y="2058"/>
                </a:lnTo>
                <a:lnTo>
                  <a:pt x="123" y="2204"/>
                </a:lnTo>
                <a:lnTo>
                  <a:pt x="269" y="2477"/>
                </a:lnTo>
                <a:lnTo>
                  <a:pt x="465" y="2711"/>
                </a:lnTo>
                <a:lnTo>
                  <a:pt x="699" y="2903"/>
                </a:lnTo>
                <a:lnTo>
                  <a:pt x="968" y="3049"/>
                </a:lnTo>
                <a:lnTo>
                  <a:pt x="1114" y="3103"/>
                </a:lnTo>
                <a:lnTo>
                  <a:pt x="1267" y="3145"/>
                </a:lnTo>
                <a:lnTo>
                  <a:pt x="1425" y="3168"/>
                </a:lnTo>
                <a:lnTo>
                  <a:pt x="1586" y="3176"/>
                </a:lnTo>
              </a:path>
            </a:pathLst>
          </a:custGeom>
          <a:noFill/>
          <a:ln w="12700" cap="rnd" cmpd="sng">
            <a:solidFill>
              <a:srgbClr val="000000"/>
            </a:solidFill>
            <a:prstDash val="solid"/>
            <a:round/>
            <a:headEnd type="none" w="med" len="med"/>
            <a:tailEnd type="none" w="med" len="med"/>
          </a:ln>
          <a:effectLst/>
        </p:spPr>
        <p:txBody>
          <a:bodyPr/>
          <a:lstStyle/>
          <a:p>
            <a:endParaRPr lang="cs-CZ"/>
          </a:p>
        </p:txBody>
      </p:sp>
      <p:sp>
        <p:nvSpPr>
          <p:cNvPr id="282629" name="Freeform 5"/>
          <p:cNvSpPr>
            <a:spLocks/>
          </p:cNvSpPr>
          <p:nvPr/>
        </p:nvSpPr>
        <p:spPr bwMode="auto">
          <a:xfrm>
            <a:off x="3024188" y="1193800"/>
            <a:ext cx="2384425" cy="4557713"/>
          </a:xfrm>
          <a:custGeom>
            <a:avLst/>
            <a:gdLst/>
            <a:ahLst/>
            <a:cxnLst>
              <a:cxn ang="0">
                <a:pos x="1098" y="1709"/>
              </a:cxn>
              <a:cxn ang="0">
                <a:pos x="1037" y="1709"/>
              </a:cxn>
              <a:cxn ang="0">
                <a:pos x="975" y="1697"/>
              </a:cxn>
              <a:cxn ang="0">
                <a:pos x="918" y="1682"/>
              </a:cxn>
              <a:cxn ang="0">
                <a:pos x="864" y="1663"/>
              </a:cxn>
              <a:cxn ang="0">
                <a:pos x="810" y="1636"/>
              </a:cxn>
              <a:cxn ang="0">
                <a:pos x="760" y="1605"/>
              </a:cxn>
              <a:cxn ang="0">
                <a:pos x="710" y="1570"/>
              </a:cxn>
              <a:cxn ang="0">
                <a:pos x="668" y="1532"/>
              </a:cxn>
              <a:cxn ang="0">
                <a:pos x="630" y="1486"/>
              </a:cxn>
              <a:cxn ang="0">
                <a:pos x="595" y="1440"/>
              </a:cxn>
              <a:cxn ang="0">
                <a:pos x="564" y="1390"/>
              </a:cxn>
              <a:cxn ang="0">
                <a:pos x="537" y="1336"/>
              </a:cxn>
              <a:cxn ang="0">
                <a:pos x="518" y="1282"/>
              </a:cxn>
              <a:cxn ang="0">
                <a:pos x="503" y="1221"/>
              </a:cxn>
              <a:cxn ang="0">
                <a:pos x="491" y="1163"/>
              </a:cxn>
              <a:cxn ang="0">
                <a:pos x="487" y="1098"/>
              </a:cxn>
              <a:cxn ang="0">
                <a:pos x="491" y="1037"/>
              </a:cxn>
              <a:cxn ang="0">
                <a:pos x="503" y="975"/>
              </a:cxn>
              <a:cxn ang="0">
                <a:pos x="518" y="918"/>
              </a:cxn>
              <a:cxn ang="0">
                <a:pos x="537" y="860"/>
              </a:cxn>
              <a:cxn ang="0">
                <a:pos x="564" y="806"/>
              </a:cxn>
              <a:cxn ang="0">
                <a:pos x="595" y="756"/>
              </a:cxn>
              <a:cxn ang="0">
                <a:pos x="630" y="710"/>
              </a:cxn>
              <a:cxn ang="0">
                <a:pos x="668" y="668"/>
              </a:cxn>
              <a:cxn ang="0">
                <a:pos x="710" y="630"/>
              </a:cxn>
              <a:cxn ang="0">
                <a:pos x="760" y="591"/>
              </a:cxn>
              <a:cxn ang="0">
                <a:pos x="810" y="560"/>
              </a:cxn>
              <a:cxn ang="0">
                <a:pos x="864" y="537"/>
              </a:cxn>
              <a:cxn ang="0">
                <a:pos x="918" y="514"/>
              </a:cxn>
              <a:cxn ang="0">
                <a:pos x="975" y="499"/>
              </a:cxn>
              <a:cxn ang="0">
                <a:pos x="1037" y="491"/>
              </a:cxn>
              <a:cxn ang="0">
                <a:pos x="1098" y="487"/>
              </a:cxn>
              <a:cxn ang="0">
                <a:pos x="1098" y="0"/>
              </a:cxn>
              <a:cxn ang="0">
                <a:pos x="879" y="23"/>
              </a:cxn>
              <a:cxn ang="0">
                <a:pos x="672" y="84"/>
              </a:cxn>
              <a:cxn ang="0">
                <a:pos x="484" y="188"/>
              </a:cxn>
              <a:cxn ang="0">
                <a:pos x="322" y="322"/>
              </a:cxn>
              <a:cxn ang="0">
                <a:pos x="188" y="484"/>
              </a:cxn>
              <a:cxn ang="0">
                <a:pos x="88" y="672"/>
              </a:cxn>
              <a:cxn ang="0">
                <a:pos x="23" y="879"/>
              </a:cxn>
              <a:cxn ang="0">
                <a:pos x="0" y="1098"/>
              </a:cxn>
              <a:cxn ang="0">
                <a:pos x="23" y="1321"/>
              </a:cxn>
              <a:cxn ang="0">
                <a:pos x="88" y="1528"/>
              </a:cxn>
              <a:cxn ang="0">
                <a:pos x="188" y="1713"/>
              </a:cxn>
              <a:cxn ang="0">
                <a:pos x="322" y="1878"/>
              </a:cxn>
              <a:cxn ang="0">
                <a:pos x="484" y="2012"/>
              </a:cxn>
              <a:cxn ang="0">
                <a:pos x="672" y="2112"/>
              </a:cxn>
              <a:cxn ang="0">
                <a:pos x="879" y="2177"/>
              </a:cxn>
              <a:cxn ang="0">
                <a:pos x="1098" y="2200"/>
              </a:cxn>
              <a:cxn ang="0">
                <a:pos x="1098" y="1709"/>
              </a:cxn>
            </a:cxnLst>
            <a:rect l="0" t="0" r="r" b="b"/>
            <a:pathLst>
              <a:path w="1099" h="2201">
                <a:moveTo>
                  <a:pt x="1098" y="1709"/>
                </a:moveTo>
                <a:lnTo>
                  <a:pt x="1037" y="1709"/>
                </a:lnTo>
                <a:lnTo>
                  <a:pt x="975" y="1697"/>
                </a:lnTo>
                <a:lnTo>
                  <a:pt x="918" y="1682"/>
                </a:lnTo>
                <a:lnTo>
                  <a:pt x="864" y="1663"/>
                </a:lnTo>
                <a:lnTo>
                  <a:pt x="810" y="1636"/>
                </a:lnTo>
                <a:lnTo>
                  <a:pt x="760" y="1605"/>
                </a:lnTo>
                <a:lnTo>
                  <a:pt x="710" y="1570"/>
                </a:lnTo>
                <a:lnTo>
                  <a:pt x="668" y="1532"/>
                </a:lnTo>
                <a:lnTo>
                  <a:pt x="630" y="1486"/>
                </a:lnTo>
                <a:lnTo>
                  <a:pt x="595" y="1440"/>
                </a:lnTo>
                <a:lnTo>
                  <a:pt x="564" y="1390"/>
                </a:lnTo>
                <a:lnTo>
                  <a:pt x="537" y="1336"/>
                </a:lnTo>
                <a:lnTo>
                  <a:pt x="518" y="1282"/>
                </a:lnTo>
                <a:lnTo>
                  <a:pt x="503" y="1221"/>
                </a:lnTo>
                <a:lnTo>
                  <a:pt x="491" y="1163"/>
                </a:lnTo>
                <a:lnTo>
                  <a:pt x="487" y="1098"/>
                </a:lnTo>
                <a:lnTo>
                  <a:pt x="491" y="1037"/>
                </a:lnTo>
                <a:lnTo>
                  <a:pt x="503" y="975"/>
                </a:lnTo>
                <a:lnTo>
                  <a:pt x="518" y="918"/>
                </a:lnTo>
                <a:lnTo>
                  <a:pt x="537" y="860"/>
                </a:lnTo>
                <a:lnTo>
                  <a:pt x="564" y="806"/>
                </a:lnTo>
                <a:lnTo>
                  <a:pt x="595" y="756"/>
                </a:lnTo>
                <a:lnTo>
                  <a:pt x="630" y="710"/>
                </a:lnTo>
                <a:lnTo>
                  <a:pt x="668" y="668"/>
                </a:lnTo>
                <a:lnTo>
                  <a:pt x="710" y="630"/>
                </a:lnTo>
                <a:lnTo>
                  <a:pt x="760" y="591"/>
                </a:lnTo>
                <a:lnTo>
                  <a:pt x="810" y="560"/>
                </a:lnTo>
                <a:lnTo>
                  <a:pt x="864" y="537"/>
                </a:lnTo>
                <a:lnTo>
                  <a:pt x="918" y="514"/>
                </a:lnTo>
                <a:lnTo>
                  <a:pt x="975" y="499"/>
                </a:lnTo>
                <a:lnTo>
                  <a:pt x="1037" y="491"/>
                </a:lnTo>
                <a:lnTo>
                  <a:pt x="1098" y="487"/>
                </a:lnTo>
                <a:lnTo>
                  <a:pt x="1098" y="0"/>
                </a:lnTo>
                <a:lnTo>
                  <a:pt x="879" y="23"/>
                </a:lnTo>
                <a:lnTo>
                  <a:pt x="672" y="84"/>
                </a:lnTo>
                <a:lnTo>
                  <a:pt x="484" y="188"/>
                </a:lnTo>
                <a:lnTo>
                  <a:pt x="322" y="322"/>
                </a:lnTo>
                <a:lnTo>
                  <a:pt x="188" y="484"/>
                </a:lnTo>
                <a:lnTo>
                  <a:pt x="88" y="672"/>
                </a:lnTo>
                <a:lnTo>
                  <a:pt x="23" y="879"/>
                </a:lnTo>
                <a:lnTo>
                  <a:pt x="0" y="1098"/>
                </a:lnTo>
                <a:lnTo>
                  <a:pt x="23" y="1321"/>
                </a:lnTo>
                <a:lnTo>
                  <a:pt x="88" y="1528"/>
                </a:lnTo>
                <a:lnTo>
                  <a:pt x="188" y="1713"/>
                </a:lnTo>
                <a:lnTo>
                  <a:pt x="322" y="1878"/>
                </a:lnTo>
                <a:lnTo>
                  <a:pt x="484" y="2012"/>
                </a:lnTo>
                <a:lnTo>
                  <a:pt x="672" y="2112"/>
                </a:lnTo>
                <a:lnTo>
                  <a:pt x="879" y="2177"/>
                </a:lnTo>
                <a:lnTo>
                  <a:pt x="1098" y="2200"/>
                </a:lnTo>
                <a:lnTo>
                  <a:pt x="1098" y="1709"/>
                </a:lnTo>
              </a:path>
            </a:pathLst>
          </a:custGeom>
          <a:noFill/>
          <a:ln w="12700" cap="rnd" cmpd="sng">
            <a:noFill/>
            <a:prstDash val="solid"/>
            <a:round/>
            <a:headEnd type="none" w="med" len="med"/>
            <a:tailEnd type="none" w="med" len="med"/>
          </a:ln>
          <a:effectLst/>
        </p:spPr>
        <p:txBody>
          <a:bodyPr/>
          <a:lstStyle/>
          <a:p>
            <a:endParaRPr lang="cs-CZ"/>
          </a:p>
        </p:txBody>
      </p:sp>
      <p:sp>
        <p:nvSpPr>
          <p:cNvPr id="282630" name="Freeform 6"/>
          <p:cNvSpPr>
            <a:spLocks/>
          </p:cNvSpPr>
          <p:nvPr/>
        </p:nvSpPr>
        <p:spPr bwMode="auto">
          <a:xfrm>
            <a:off x="5407025" y="1193800"/>
            <a:ext cx="2393950" cy="4557713"/>
          </a:xfrm>
          <a:custGeom>
            <a:avLst/>
            <a:gdLst/>
            <a:ahLst/>
            <a:cxnLst>
              <a:cxn ang="0">
                <a:pos x="1102" y="1098"/>
              </a:cxn>
              <a:cxn ang="0">
                <a:pos x="1079" y="879"/>
              </a:cxn>
              <a:cxn ang="0">
                <a:pos x="1014" y="672"/>
              </a:cxn>
              <a:cxn ang="0">
                <a:pos x="914" y="484"/>
              </a:cxn>
              <a:cxn ang="0">
                <a:pos x="780" y="322"/>
              </a:cxn>
              <a:cxn ang="0">
                <a:pos x="618" y="188"/>
              </a:cxn>
              <a:cxn ang="0">
                <a:pos x="430" y="84"/>
              </a:cxn>
              <a:cxn ang="0">
                <a:pos x="223" y="23"/>
              </a:cxn>
              <a:cxn ang="0">
                <a:pos x="0" y="0"/>
              </a:cxn>
              <a:cxn ang="0">
                <a:pos x="0" y="487"/>
              </a:cxn>
              <a:cxn ang="0">
                <a:pos x="65" y="491"/>
              </a:cxn>
              <a:cxn ang="0">
                <a:pos x="127" y="499"/>
              </a:cxn>
              <a:cxn ang="0">
                <a:pos x="184" y="514"/>
              </a:cxn>
              <a:cxn ang="0">
                <a:pos x="238" y="537"/>
              </a:cxn>
              <a:cxn ang="0">
                <a:pos x="292" y="560"/>
              </a:cxn>
              <a:cxn ang="0">
                <a:pos x="342" y="591"/>
              </a:cxn>
              <a:cxn ang="0">
                <a:pos x="392" y="630"/>
              </a:cxn>
              <a:cxn ang="0">
                <a:pos x="434" y="668"/>
              </a:cxn>
              <a:cxn ang="0">
                <a:pos x="472" y="710"/>
              </a:cxn>
              <a:cxn ang="0">
                <a:pos x="507" y="756"/>
              </a:cxn>
              <a:cxn ang="0">
                <a:pos x="538" y="806"/>
              </a:cxn>
              <a:cxn ang="0">
                <a:pos x="565" y="860"/>
              </a:cxn>
              <a:cxn ang="0">
                <a:pos x="584" y="918"/>
              </a:cxn>
              <a:cxn ang="0">
                <a:pos x="599" y="975"/>
              </a:cxn>
              <a:cxn ang="0">
                <a:pos x="611" y="1037"/>
              </a:cxn>
              <a:cxn ang="0">
                <a:pos x="615" y="1098"/>
              </a:cxn>
              <a:cxn ang="0">
                <a:pos x="611" y="1163"/>
              </a:cxn>
              <a:cxn ang="0">
                <a:pos x="599" y="1221"/>
              </a:cxn>
              <a:cxn ang="0">
                <a:pos x="584" y="1282"/>
              </a:cxn>
              <a:cxn ang="0">
                <a:pos x="565" y="1336"/>
              </a:cxn>
              <a:cxn ang="0">
                <a:pos x="538" y="1390"/>
              </a:cxn>
              <a:cxn ang="0">
                <a:pos x="507" y="1440"/>
              </a:cxn>
              <a:cxn ang="0">
                <a:pos x="472" y="1486"/>
              </a:cxn>
              <a:cxn ang="0">
                <a:pos x="434" y="1532"/>
              </a:cxn>
              <a:cxn ang="0">
                <a:pos x="392" y="1570"/>
              </a:cxn>
              <a:cxn ang="0">
                <a:pos x="342" y="1605"/>
              </a:cxn>
              <a:cxn ang="0">
                <a:pos x="292" y="1636"/>
              </a:cxn>
              <a:cxn ang="0">
                <a:pos x="238" y="1663"/>
              </a:cxn>
              <a:cxn ang="0">
                <a:pos x="184" y="1682"/>
              </a:cxn>
              <a:cxn ang="0">
                <a:pos x="127" y="1697"/>
              </a:cxn>
              <a:cxn ang="0">
                <a:pos x="65" y="1709"/>
              </a:cxn>
              <a:cxn ang="0">
                <a:pos x="0" y="1709"/>
              </a:cxn>
              <a:cxn ang="0">
                <a:pos x="0" y="2200"/>
              </a:cxn>
              <a:cxn ang="0">
                <a:pos x="223" y="2177"/>
              </a:cxn>
              <a:cxn ang="0">
                <a:pos x="430" y="2112"/>
              </a:cxn>
              <a:cxn ang="0">
                <a:pos x="618" y="2012"/>
              </a:cxn>
              <a:cxn ang="0">
                <a:pos x="780" y="1878"/>
              </a:cxn>
              <a:cxn ang="0">
                <a:pos x="914" y="1713"/>
              </a:cxn>
              <a:cxn ang="0">
                <a:pos x="1014" y="1528"/>
              </a:cxn>
              <a:cxn ang="0">
                <a:pos x="1079" y="1321"/>
              </a:cxn>
              <a:cxn ang="0">
                <a:pos x="1102" y="1098"/>
              </a:cxn>
            </a:cxnLst>
            <a:rect l="0" t="0" r="r" b="b"/>
            <a:pathLst>
              <a:path w="1103" h="2201">
                <a:moveTo>
                  <a:pt x="1102" y="1098"/>
                </a:moveTo>
                <a:lnTo>
                  <a:pt x="1079" y="879"/>
                </a:lnTo>
                <a:lnTo>
                  <a:pt x="1014" y="672"/>
                </a:lnTo>
                <a:lnTo>
                  <a:pt x="914" y="484"/>
                </a:lnTo>
                <a:lnTo>
                  <a:pt x="780" y="322"/>
                </a:lnTo>
                <a:lnTo>
                  <a:pt x="618" y="188"/>
                </a:lnTo>
                <a:lnTo>
                  <a:pt x="430" y="84"/>
                </a:lnTo>
                <a:lnTo>
                  <a:pt x="223" y="23"/>
                </a:lnTo>
                <a:lnTo>
                  <a:pt x="0" y="0"/>
                </a:lnTo>
                <a:lnTo>
                  <a:pt x="0" y="487"/>
                </a:lnTo>
                <a:lnTo>
                  <a:pt x="65" y="491"/>
                </a:lnTo>
                <a:lnTo>
                  <a:pt x="127" y="499"/>
                </a:lnTo>
                <a:lnTo>
                  <a:pt x="184" y="514"/>
                </a:lnTo>
                <a:lnTo>
                  <a:pt x="238" y="537"/>
                </a:lnTo>
                <a:lnTo>
                  <a:pt x="292" y="560"/>
                </a:lnTo>
                <a:lnTo>
                  <a:pt x="342" y="591"/>
                </a:lnTo>
                <a:lnTo>
                  <a:pt x="392" y="630"/>
                </a:lnTo>
                <a:lnTo>
                  <a:pt x="434" y="668"/>
                </a:lnTo>
                <a:lnTo>
                  <a:pt x="472" y="710"/>
                </a:lnTo>
                <a:lnTo>
                  <a:pt x="507" y="756"/>
                </a:lnTo>
                <a:lnTo>
                  <a:pt x="538" y="806"/>
                </a:lnTo>
                <a:lnTo>
                  <a:pt x="565" y="860"/>
                </a:lnTo>
                <a:lnTo>
                  <a:pt x="584" y="918"/>
                </a:lnTo>
                <a:lnTo>
                  <a:pt x="599" y="975"/>
                </a:lnTo>
                <a:lnTo>
                  <a:pt x="611" y="1037"/>
                </a:lnTo>
                <a:lnTo>
                  <a:pt x="615" y="1098"/>
                </a:lnTo>
                <a:lnTo>
                  <a:pt x="611" y="1163"/>
                </a:lnTo>
                <a:lnTo>
                  <a:pt x="599" y="1221"/>
                </a:lnTo>
                <a:lnTo>
                  <a:pt x="584" y="1282"/>
                </a:lnTo>
                <a:lnTo>
                  <a:pt x="565" y="1336"/>
                </a:lnTo>
                <a:lnTo>
                  <a:pt x="538" y="1390"/>
                </a:lnTo>
                <a:lnTo>
                  <a:pt x="507" y="1440"/>
                </a:lnTo>
                <a:lnTo>
                  <a:pt x="472" y="1486"/>
                </a:lnTo>
                <a:lnTo>
                  <a:pt x="434" y="1532"/>
                </a:lnTo>
                <a:lnTo>
                  <a:pt x="392" y="1570"/>
                </a:lnTo>
                <a:lnTo>
                  <a:pt x="342" y="1605"/>
                </a:lnTo>
                <a:lnTo>
                  <a:pt x="292" y="1636"/>
                </a:lnTo>
                <a:lnTo>
                  <a:pt x="238" y="1663"/>
                </a:lnTo>
                <a:lnTo>
                  <a:pt x="184" y="1682"/>
                </a:lnTo>
                <a:lnTo>
                  <a:pt x="127" y="1697"/>
                </a:lnTo>
                <a:lnTo>
                  <a:pt x="65" y="1709"/>
                </a:lnTo>
                <a:lnTo>
                  <a:pt x="0" y="1709"/>
                </a:lnTo>
                <a:lnTo>
                  <a:pt x="0" y="2200"/>
                </a:lnTo>
                <a:lnTo>
                  <a:pt x="223" y="2177"/>
                </a:lnTo>
                <a:lnTo>
                  <a:pt x="430" y="2112"/>
                </a:lnTo>
                <a:lnTo>
                  <a:pt x="618" y="2012"/>
                </a:lnTo>
                <a:lnTo>
                  <a:pt x="780" y="1878"/>
                </a:lnTo>
                <a:lnTo>
                  <a:pt x="914" y="1713"/>
                </a:lnTo>
                <a:lnTo>
                  <a:pt x="1014" y="1528"/>
                </a:lnTo>
                <a:lnTo>
                  <a:pt x="1079" y="1321"/>
                </a:lnTo>
                <a:lnTo>
                  <a:pt x="1102" y="1098"/>
                </a:lnTo>
              </a:path>
            </a:pathLst>
          </a:custGeom>
          <a:noFill/>
          <a:ln w="12700" cap="rnd" cmpd="sng">
            <a:noFill/>
            <a:prstDash val="solid"/>
            <a:round/>
            <a:headEnd type="none" w="med" len="med"/>
            <a:tailEnd type="none" w="med" len="med"/>
          </a:ln>
          <a:effectLst/>
        </p:spPr>
        <p:txBody>
          <a:bodyPr/>
          <a:lstStyle/>
          <a:p>
            <a:endParaRPr lang="cs-CZ"/>
          </a:p>
        </p:txBody>
      </p:sp>
      <p:sp>
        <p:nvSpPr>
          <p:cNvPr id="282631" name="Freeform 7"/>
          <p:cNvSpPr>
            <a:spLocks/>
          </p:cNvSpPr>
          <p:nvPr/>
        </p:nvSpPr>
        <p:spPr bwMode="auto">
          <a:xfrm>
            <a:off x="4081463" y="2201863"/>
            <a:ext cx="2662237" cy="2533650"/>
          </a:xfrm>
          <a:custGeom>
            <a:avLst/>
            <a:gdLst/>
            <a:ahLst/>
            <a:cxnLst>
              <a:cxn ang="0">
                <a:pos x="676" y="1222"/>
              </a:cxn>
              <a:cxn ang="0">
                <a:pos x="795" y="1195"/>
              </a:cxn>
              <a:cxn ang="0">
                <a:pos x="903" y="1149"/>
              </a:cxn>
              <a:cxn ang="0">
                <a:pos x="1003" y="1083"/>
              </a:cxn>
              <a:cxn ang="0">
                <a:pos x="1083" y="999"/>
              </a:cxn>
              <a:cxn ang="0">
                <a:pos x="1149" y="903"/>
              </a:cxn>
              <a:cxn ang="0">
                <a:pos x="1195" y="795"/>
              </a:cxn>
              <a:cxn ang="0">
                <a:pos x="1222" y="676"/>
              </a:cxn>
              <a:cxn ang="0">
                <a:pos x="1222" y="550"/>
              </a:cxn>
              <a:cxn ang="0">
                <a:pos x="1195" y="431"/>
              </a:cxn>
              <a:cxn ang="0">
                <a:pos x="1149" y="319"/>
              </a:cxn>
              <a:cxn ang="0">
                <a:pos x="1083" y="223"/>
              </a:cxn>
              <a:cxn ang="0">
                <a:pos x="1003" y="143"/>
              </a:cxn>
              <a:cxn ang="0">
                <a:pos x="903" y="73"/>
              </a:cxn>
              <a:cxn ang="0">
                <a:pos x="795" y="27"/>
              </a:cxn>
              <a:cxn ang="0">
                <a:pos x="676" y="4"/>
              </a:cxn>
              <a:cxn ang="0">
                <a:pos x="550" y="4"/>
              </a:cxn>
              <a:cxn ang="0">
                <a:pos x="431" y="27"/>
              </a:cxn>
              <a:cxn ang="0">
                <a:pos x="323" y="73"/>
              </a:cxn>
              <a:cxn ang="0">
                <a:pos x="223" y="143"/>
              </a:cxn>
              <a:cxn ang="0">
                <a:pos x="143" y="223"/>
              </a:cxn>
              <a:cxn ang="0">
                <a:pos x="77" y="319"/>
              </a:cxn>
              <a:cxn ang="0">
                <a:pos x="31" y="431"/>
              </a:cxn>
              <a:cxn ang="0">
                <a:pos x="4" y="550"/>
              </a:cxn>
              <a:cxn ang="0">
                <a:pos x="4" y="676"/>
              </a:cxn>
              <a:cxn ang="0">
                <a:pos x="31" y="795"/>
              </a:cxn>
              <a:cxn ang="0">
                <a:pos x="77" y="903"/>
              </a:cxn>
              <a:cxn ang="0">
                <a:pos x="143" y="999"/>
              </a:cxn>
              <a:cxn ang="0">
                <a:pos x="223" y="1083"/>
              </a:cxn>
              <a:cxn ang="0">
                <a:pos x="323" y="1149"/>
              </a:cxn>
              <a:cxn ang="0">
                <a:pos x="431" y="1195"/>
              </a:cxn>
              <a:cxn ang="0">
                <a:pos x="550" y="1222"/>
              </a:cxn>
            </a:cxnLst>
            <a:rect l="0" t="0" r="r" b="b"/>
            <a:pathLst>
              <a:path w="1227" h="1223">
                <a:moveTo>
                  <a:pt x="611" y="1222"/>
                </a:moveTo>
                <a:lnTo>
                  <a:pt x="676" y="1222"/>
                </a:lnTo>
                <a:lnTo>
                  <a:pt x="738" y="1210"/>
                </a:lnTo>
                <a:lnTo>
                  <a:pt x="795" y="1195"/>
                </a:lnTo>
                <a:lnTo>
                  <a:pt x="849" y="1176"/>
                </a:lnTo>
                <a:lnTo>
                  <a:pt x="903" y="1149"/>
                </a:lnTo>
                <a:lnTo>
                  <a:pt x="953" y="1118"/>
                </a:lnTo>
                <a:lnTo>
                  <a:pt x="1003" y="1083"/>
                </a:lnTo>
                <a:lnTo>
                  <a:pt x="1045" y="1045"/>
                </a:lnTo>
                <a:lnTo>
                  <a:pt x="1083" y="999"/>
                </a:lnTo>
                <a:lnTo>
                  <a:pt x="1118" y="953"/>
                </a:lnTo>
                <a:lnTo>
                  <a:pt x="1149" y="903"/>
                </a:lnTo>
                <a:lnTo>
                  <a:pt x="1176" y="849"/>
                </a:lnTo>
                <a:lnTo>
                  <a:pt x="1195" y="795"/>
                </a:lnTo>
                <a:lnTo>
                  <a:pt x="1210" y="734"/>
                </a:lnTo>
                <a:lnTo>
                  <a:pt x="1222" y="676"/>
                </a:lnTo>
                <a:lnTo>
                  <a:pt x="1226" y="611"/>
                </a:lnTo>
                <a:lnTo>
                  <a:pt x="1222" y="550"/>
                </a:lnTo>
                <a:lnTo>
                  <a:pt x="1210" y="488"/>
                </a:lnTo>
                <a:lnTo>
                  <a:pt x="1195" y="431"/>
                </a:lnTo>
                <a:lnTo>
                  <a:pt x="1176" y="373"/>
                </a:lnTo>
                <a:lnTo>
                  <a:pt x="1149" y="319"/>
                </a:lnTo>
                <a:lnTo>
                  <a:pt x="1118" y="269"/>
                </a:lnTo>
                <a:lnTo>
                  <a:pt x="1083" y="223"/>
                </a:lnTo>
                <a:lnTo>
                  <a:pt x="1045" y="181"/>
                </a:lnTo>
                <a:lnTo>
                  <a:pt x="1003" y="143"/>
                </a:lnTo>
                <a:lnTo>
                  <a:pt x="953" y="104"/>
                </a:lnTo>
                <a:lnTo>
                  <a:pt x="903" y="73"/>
                </a:lnTo>
                <a:lnTo>
                  <a:pt x="849" y="50"/>
                </a:lnTo>
                <a:lnTo>
                  <a:pt x="795" y="27"/>
                </a:lnTo>
                <a:lnTo>
                  <a:pt x="738" y="12"/>
                </a:lnTo>
                <a:lnTo>
                  <a:pt x="676" y="4"/>
                </a:lnTo>
                <a:lnTo>
                  <a:pt x="611" y="0"/>
                </a:lnTo>
                <a:lnTo>
                  <a:pt x="550" y="4"/>
                </a:lnTo>
                <a:lnTo>
                  <a:pt x="488" y="12"/>
                </a:lnTo>
                <a:lnTo>
                  <a:pt x="431" y="27"/>
                </a:lnTo>
                <a:lnTo>
                  <a:pt x="377" y="50"/>
                </a:lnTo>
                <a:lnTo>
                  <a:pt x="323" y="73"/>
                </a:lnTo>
                <a:lnTo>
                  <a:pt x="273" y="104"/>
                </a:lnTo>
                <a:lnTo>
                  <a:pt x="223" y="143"/>
                </a:lnTo>
                <a:lnTo>
                  <a:pt x="181" y="181"/>
                </a:lnTo>
                <a:lnTo>
                  <a:pt x="143" y="223"/>
                </a:lnTo>
                <a:lnTo>
                  <a:pt x="108" y="269"/>
                </a:lnTo>
                <a:lnTo>
                  <a:pt x="77" y="319"/>
                </a:lnTo>
                <a:lnTo>
                  <a:pt x="50" y="373"/>
                </a:lnTo>
                <a:lnTo>
                  <a:pt x="31" y="431"/>
                </a:lnTo>
                <a:lnTo>
                  <a:pt x="16" y="488"/>
                </a:lnTo>
                <a:lnTo>
                  <a:pt x="4" y="550"/>
                </a:lnTo>
                <a:lnTo>
                  <a:pt x="0" y="611"/>
                </a:lnTo>
                <a:lnTo>
                  <a:pt x="4" y="676"/>
                </a:lnTo>
                <a:lnTo>
                  <a:pt x="16" y="734"/>
                </a:lnTo>
                <a:lnTo>
                  <a:pt x="31" y="795"/>
                </a:lnTo>
                <a:lnTo>
                  <a:pt x="50" y="849"/>
                </a:lnTo>
                <a:lnTo>
                  <a:pt x="77" y="903"/>
                </a:lnTo>
                <a:lnTo>
                  <a:pt x="108" y="953"/>
                </a:lnTo>
                <a:lnTo>
                  <a:pt x="143" y="999"/>
                </a:lnTo>
                <a:lnTo>
                  <a:pt x="181" y="1045"/>
                </a:lnTo>
                <a:lnTo>
                  <a:pt x="223" y="1083"/>
                </a:lnTo>
                <a:lnTo>
                  <a:pt x="273" y="1118"/>
                </a:lnTo>
                <a:lnTo>
                  <a:pt x="323" y="1149"/>
                </a:lnTo>
                <a:lnTo>
                  <a:pt x="377" y="1176"/>
                </a:lnTo>
                <a:lnTo>
                  <a:pt x="431" y="1195"/>
                </a:lnTo>
                <a:lnTo>
                  <a:pt x="488" y="1210"/>
                </a:lnTo>
                <a:lnTo>
                  <a:pt x="550" y="1222"/>
                </a:lnTo>
                <a:lnTo>
                  <a:pt x="611" y="1222"/>
                </a:lnTo>
              </a:path>
            </a:pathLst>
          </a:custGeom>
          <a:solidFill>
            <a:srgbClr val="FFFFFF"/>
          </a:solidFill>
          <a:ln w="12700" cap="rnd" cmpd="sng">
            <a:solidFill>
              <a:srgbClr val="000000"/>
            </a:solidFill>
            <a:prstDash val="solid"/>
            <a:round/>
            <a:headEnd type="none" w="med" len="med"/>
            <a:tailEnd type="none" w="med" len="med"/>
          </a:ln>
          <a:effectLst/>
        </p:spPr>
        <p:txBody>
          <a:bodyPr/>
          <a:lstStyle/>
          <a:p>
            <a:endParaRPr lang="cs-CZ"/>
          </a:p>
        </p:txBody>
      </p:sp>
      <p:sp>
        <p:nvSpPr>
          <p:cNvPr id="282632" name="Rectangle 8"/>
          <p:cNvSpPr>
            <a:spLocks noChangeArrowheads="1"/>
          </p:cNvSpPr>
          <p:nvPr/>
        </p:nvSpPr>
        <p:spPr bwMode="auto">
          <a:xfrm>
            <a:off x="4675188" y="3041650"/>
            <a:ext cx="1185862" cy="333375"/>
          </a:xfrm>
          <a:prstGeom prst="rect">
            <a:avLst/>
          </a:prstGeom>
          <a:noFill/>
          <a:ln w="12700">
            <a:noFill/>
            <a:miter lim="800000"/>
            <a:headEnd/>
            <a:tailEnd/>
          </a:ln>
          <a:effectLst/>
        </p:spPr>
        <p:txBody>
          <a:bodyPr wrap="none" lIns="90488" tIns="44450" rIns="90488" bIns="44450">
            <a:spAutoFit/>
          </a:bodyPr>
          <a:lstStyle/>
          <a:p>
            <a:pPr defTabSz="762000"/>
            <a:r>
              <a:rPr lang="en-US" sz="1600" b="1">
                <a:latin typeface="Arial" charset="0"/>
              </a:rPr>
              <a:t>Customer </a:t>
            </a:r>
          </a:p>
        </p:txBody>
      </p:sp>
      <p:sp>
        <p:nvSpPr>
          <p:cNvPr id="282633" name="Rectangle 9"/>
          <p:cNvSpPr>
            <a:spLocks noChangeArrowheads="1"/>
          </p:cNvSpPr>
          <p:nvPr/>
        </p:nvSpPr>
        <p:spPr bwMode="auto">
          <a:xfrm>
            <a:off x="4583113" y="3438525"/>
            <a:ext cx="1311275" cy="333375"/>
          </a:xfrm>
          <a:prstGeom prst="rect">
            <a:avLst/>
          </a:prstGeom>
          <a:noFill/>
          <a:ln w="12700">
            <a:noFill/>
            <a:miter lim="800000"/>
            <a:headEnd/>
            <a:tailEnd/>
          </a:ln>
          <a:effectLst/>
        </p:spPr>
        <p:txBody>
          <a:bodyPr wrap="none" lIns="90488" tIns="44450" rIns="90488" bIns="44450">
            <a:spAutoFit/>
          </a:bodyPr>
          <a:lstStyle/>
          <a:p>
            <a:pPr defTabSz="762000"/>
            <a:r>
              <a:rPr lang="en-US" sz="1600" b="1">
                <a:latin typeface="Arial" charset="0"/>
              </a:rPr>
              <a:t>satisfaction</a:t>
            </a:r>
          </a:p>
        </p:txBody>
      </p:sp>
      <p:sp>
        <p:nvSpPr>
          <p:cNvPr id="282634" name="Freeform 10"/>
          <p:cNvSpPr>
            <a:spLocks/>
          </p:cNvSpPr>
          <p:nvPr/>
        </p:nvSpPr>
        <p:spPr bwMode="auto">
          <a:xfrm>
            <a:off x="3890963" y="4533900"/>
            <a:ext cx="244475" cy="231775"/>
          </a:xfrm>
          <a:custGeom>
            <a:avLst/>
            <a:gdLst/>
            <a:ahLst/>
            <a:cxnLst>
              <a:cxn ang="0">
                <a:pos x="42" y="111"/>
              </a:cxn>
              <a:cxn ang="0">
                <a:pos x="0" y="61"/>
              </a:cxn>
              <a:cxn ang="0">
                <a:pos x="8" y="53"/>
              </a:cxn>
              <a:cxn ang="0">
                <a:pos x="46" y="96"/>
              </a:cxn>
              <a:cxn ang="0">
                <a:pos x="65" y="76"/>
              </a:cxn>
              <a:cxn ang="0">
                <a:pos x="31" y="38"/>
              </a:cxn>
              <a:cxn ang="0">
                <a:pos x="39" y="30"/>
              </a:cxn>
              <a:cxn ang="0">
                <a:pos x="73" y="69"/>
              </a:cxn>
              <a:cxn ang="0">
                <a:pos x="96" y="50"/>
              </a:cxn>
              <a:cxn ang="0">
                <a:pos x="58" y="7"/>
              </a:cxn>
              <a:cxn ang="0">
                <a:pos x="69" y="0"/>
              </a:cxn>
              <a:cxn ang="0">
                <a:pos x="112" y="50"/>
              </a:cxn>
              <a:cxn ang="0">
                <a:pos x="42" y="111"/>
              </a:cxn>
              <a:cxn ang="0">
                <a:pos x="23" y="88"/>
              </a:cxn>
              <a:cxn ang="0">
                <a:pos x="42" y="111"/>
              </a:cxn>
            </a:cxnLst>
            <a:rect l="0" t="0" r="r" b="b"/>
            <a:pathLst>
              <a:path w="113" h="112">
                <a:moveTo>
                  <a:pt x="42" y="111"/>
                </a:moveTo>
                <a:lnTo>
                  <a:pt x="0" y="61"/>
                </a:lnTo>
                <a:lnTo>
                  <a:pt x="8" y="53"/>
                </a:lnTo>
                <a:lnTo>
                  <a:pt x="46" y="96"/>
                </a:lnTo>
                <a:lnTo>
                  <a:pt x="65" y="76"/>
                </a:lnTo>
                <a:lnTo>
                  <a:pt x="31" y="38"/>
                </a:lnTo>
                <a:lnTo>
                  <a:pt x="39" y="30"/>
                </a:lnTo>
                <a:lnTo>
                  <a:pt x="73" y="69"/>
                </a:lnTo>
                <a:lnTo>
                  <a:pt x="96" y="50"/>
                </a:lnTo>
                <a:lnTo>
                  <a:pt x="58" y="7"/>
                </a:lnTo>
                <a:lnTo>
                  <a:pt x="69" y="0"/>
                </a:lnTo>
                <a:lnTo>
                  <a:pt x="112" y="50"/>
                </a:lnTo>
                <a:lnTo>
                  <a:pt x="42" y="111"/>
                </a:lnTo>
                <a:lnTo>
                  <a:pt x="23" y="88"/>
                </a:lnTo>
                <a:lnTo>
                  <a:pt x="42" y="1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35" name="Freeform 11"/>
          <p:cNvSpPr>
            <a:spLocks/>
          </p:cNvSpPr>
          <p:nvPr/>
        </p:nvSpPr>
        <p:spPr bwMode="auto">
          <a:xfrm>
            <a:off x="3798888" y="4357688"/>
            <a:ext cx="219075" cy="241300"/>
          </a:xfrm>
          <a:custGeom>
            <a:avLst/>
            <a:gdLst/>
            <a:ahLst/>
            <a:cxnLst>
              <a:cxn ang="0">
                <a:pos x="46" y="115"/>
              </a:cxn>
              <a:cxn ang="0">
                <a:pos x="42" y="104"/>
              </a:cxn>
              <a:cxn ang="0">
                <a:pos x="50" y="100"/>
              </a:cxn>
              <a:cxn ang="0">
                <a:pos x="38" y="96"/>
              </a:cxn>
              <a:cxn ang="0">
                <a:pos x="31" y="96"/>
              </a:cxn>
              <a:cxn ang="0">
                <a:pos x="27" y="89"/>
              </a:cxn>
              <a:cxn ang="0">
                <a:pos x="23" y="85"/>
              </a:cxn>
              <a:cxn ang="0">
                <a:pos x="23" y="77"/>
              </a:cxn>
              <a:cxn ang="0">
                <a:pos x="27" y="69"/>
              </a:cxn>
              <a:cxn ang="0">
                <a:pos x="19" y="69"/>
              </a:cxn>
              <a:cxn ang="0">
                <a:pos x="15" y="65"/>
              </a:cxn>
              <a:cxn ang="0">
                <a:pos x="11" y="62"/>
              </a:cxn>
              <a:cxn ang="0">
                <a:pos x="8" y="58"/>
              </a:cxn>
              <a:cxn ang="0">
                <a:pos x="4" y="54"/>
              </a:cxn>
              <a:cxn ang="0">
                <a:pos x="0" y="46"/>
              </a:cxn>
              <a:cxn ang="0">
                <a:pos x="0" y="42"/>
              </a:cxn>
              <a:cxn ang="0">
                <a:pos x="4" y="39"/>
              </a:cxn>
              <a:cxn ang="0">
                <a:pos x="8" y="31"/>
              </a:cxn>
              <a:cxn ang="0">
                <a:pos x="15" y="27"/>
              </a:cxn>
              <a:cxn ang="0">
                <a:pos x="50" y="0"/>
              </a:cxn>
              <a:cxn ang="0">
                <a:pos x="57" y="12"/>
              </a:cxn>
              <a:cxn ang="0">
                <a:pos x="19" y="39"/>
              </a:cxn>
              <a:cxn ang="0">
                <a:pos x="15" y="42"/>
              </a:cxn>
              <a:cxn ang="0">
                <a:pos x="11" y="46"/>
              </a:cxn>
              <a:cxn ang="0">
                <a:pos x="15" y="50"/>
              </a:cxn>
              <a:cxn ang="0">
                <a:pos x="15" y="54"/>
              </a:cxn>
              <a:cxn ang="0">
                <a:pos x="19" y="58"/>
              </a:cxn>
              <a:cxn ang="0">
                <a:pos x="27" y="62"/>
              </a:cxn>
              <a:cxn ang="0">
                <a:pos x="34" y="62"/>
              </a:cxn>
              <a:cxn ang="0">
                <a:pos x="42" y="58"/>
              </a:cxn>
              <a:cxn ang="0">
                <a:pos x="73" y="35"/>
              </a:cxn>
              <a:cxn ang="0">
                <a:pos x="81" y="42"/>
              </a:cxn>
              <a:cxn ang="0">
                <a:pos x="42" y="69"/>
              </a:cxn>
              <a:cxn ang="0">
                <a:pos x="34" y="77"/>
              </a:cxn>
              <a:cxn ang="0">
                <a:pos x="34" y="81"/>
              </a:cxn>
              <a:cxn ang="0">
                <a:pos x="38" y="85"/>
              </a:cxn>
              <a:cxn ang="0">
                <a:pos x="42" y="89"/>
              </a:cxn>
              <a:cxn ang="0">
                <a:pos x="50" y="92"/>
              </a:cxn>
              <a:cxn ang="0">
                <a:pos x="57" y="92"/>
              </a:cxn>
              <a:cxn ang="0">
                <a:pos x="65" y="89"/>
              </a:cxn>
              <a:cxn ang="0">
                <a:pos x="96" y="65"/>
              </a:cxn>
              <a:cxn ang="0">
                <a:pos x="100" y="77"/>
              </a:cxn>
              <a:cxn ang="0">
                <a:pos x="46" y="115"/>
              </a:cxn>
            </a:cxnLst>
            <a:rect l="0" t="0" r="r" b="b"/>
            <a:pathLst>
              <a:path w="101" h="116">
                <a:moveTo>
                  <a:pt x="46" y="115"/>
                </a:moveTo>
                <a:lnTo>
                  <a:pt x="42" y="104"/>
                </a:lnTo>
                <a:lnTo>
                  <a:pt x="50" y="100"/>
                </a:lnTo>
                <a:lnTo>
                  <a:pt x="38" y="96"/>
                </a:lnTo>
                <a:lnTo>
                  <a:pt x="31" y="96"/>
                </a:lnTo>
                <a:lnTo>
                  <a:pt x="27" y="89"/>
                </a:lnTo>
                <a:lnTo>
                  <a:pt x="23" y="85"/>
                </a:lnTo>
                <a:lnTo>
                  <a:pt x="23" y="77"/>
                </a:lnTo>
                <a:lnTo>
                  <a:pt x="27" y="69"/>
                </a:lnTo>
                <a:lnTo>
                  <a:pt x="19" y="69"/>
                </a:lnTo>
                <a:lnTo>
                  <a:pt x="15" y="65"/>
                </a:lnTo>
                <a:lnTo>
                  <a:pt x="11" y="62"/>
                </a:lnTo>
                <a:lnTo>
                  <a:pt x="8" y="58"/>
                </a:lnTo>
                <a:lnTo>
                  <a:pt x="4" y="54"/>
                </a:lnTo>
                <a:lnTo>
                  <a:pt x="0" y="46"/>
                </a:lnTo>
                <a:lnTo>
                  <a:pt x="0" y="42"/>
                </a:lnTo>
                <a:lnTo>
                  <a:pt x="4" y="39"/>
                </a:lnTo>
                <a:lnTo>
                  <a:pt x="8" y="31"/>
                </a:lnTo>
                <a:lnTo>
                  <a:pt x="15" y="27"/>
                </a:lnTo>
                <a:lnTo>
                  <a:pt x="50" y="0"/>
                </a:lnTo>
                <a:lnTo>
                  <a:pt x="57" y="12"/>
                </a:lnTo>
                <a:lnTo>
                  <a:pt x="19" y="39"/>
                </a:lnTo>
                <a:lnTo>
                  <a:pt x="15" y="42"/>
                </a:lnTo>
                <a:lnTo>
                  <a:pt x="11" y="46"/>
                </a:lnTo>
                <a:lnTo>
                  <a:pt x="15" y="50"/>
                </a:lnTo>
                <a:lnTo>
                  <a:pt x="15" y="54"/>
                </a:lnTo>
                <a:lnTo>
                  <a:pt x="19" y="58"/>
                </a:lnTo>
                <a:lnTo>
                  <a:pt x="27" y="62"/>
                </a:lnTo>
                <a:lnTo>
                  <a:pt x="34" y="62"/>
                </a:lnTo>
                <a:lnTo>
                  <a:pt x="42" y="58"/>
                </a:lnTo>
                <a:lnTo>
                  <a:pt x="73" y="35"/>
                </a:lnTo>
                <a:lnTo>
                  <a:pt x="81" y="42"/>
                </a:lnTo>
                <a:lnTo>
                  <a:pt x="42" y="69"/>
                </a:lnTo>
                <a:lnTo>
                  <a:pt x="34" y="77"/>
                </a:lnTo>
                <a:lnTo>
                  <a:pt x="34" y="81"/>
                </a:lnTo>
                <a:lnTo>
                  <a:pt x="38" y="85"/>
                </a:lnTo>
                <a:lnTo>
                  <a:pt x="42" y="89"/>
                </a:lnTo>
                <a:lnTo>
                  <a:pt x="50" y="92"/>
                </a:lnTo>
                <a:lnTo>
                  <a:pt x="57" y="92"/>
                </a:lnTo>
                <a:lnTo>
                  <a:pt x="65" y="89"/>
                </a:lnTo>
                <a:lnTo>
                  <a:pt x="96" y="65"/>
                </a:lnTo>
                <a:lnTo>
                  <a:pt x="100" y="77"/>
                </a:lnTo>
                <a:lnTo>
                  <a:pt x="46" y="11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36" name="Freeform 12"/>
          <p:cNvSpPr>
            <a:spLocks/>
          </p:cNvSpPr>
          <p:nvPr/>
        </p:nvSpPr>
        <p:spPr bwMode="auto">
          <a:xfrm>
            <a:off x="3722688" y="4254500"/>
            <a:ext cx="219075" cy="153988"/>
          </a:xfrm>
          <a:custGeom>
            <a:avLst/>
            <a:gdLst/>
            <a:ahLst/>
            <a:cxnLst>
              <a:cxn ang="0">
                <a:pos x="58" y="19"/>
              </a:cxn>
              <a:cxn ang="0">
                <a:pos x="54" y="12"/>
              </a:cxn>
              <a:cxn ang="0">
                <a:pos x="46" y="12"/>
              </a:cxn>
              <a:cxn ang="0">
                <a:pos x="35" y="12"/>
              </a:cxn>
              <a:cxn ang="0">
                <a:pos x="27" y="16"/>
              </a:cxn>
              <a:cxn ang="0">
                <a:pos x="16" y="23"/>
              </a:cxn>
              <a:cxn ang="0">
                <a:pos x="12" y="27"/>
              </a:cxn>
              <a:cxn ang="0">
                <a:pos x="12" y="35"/>
              </a:cxn>
              <a:cxn ang="0">
                <a:pos x="12" y="39"/>
              </a:cxn>
              <a:cxn ang="0">
                <a:pos x="12" y="43"/>
              </a:cxn>
              <a:cxn ang="0">
                <a:pos x="16" y="46"/>
              </a:cxn>
              <a:cxn ang="0">
                <a:pos x="20" y="50"/>
              </a:cxn>
              <a:cxn ang="0">
                <a:pos x="27" y="50"/>
              </a:cxn>
              <a:cxn ang="0">
                <a:pos x="31" y="50"/>
              </a:cxn>
              <a:cxn ang="0">
                <a:pos x="46" y="46"/>
              </a:cxn>
              <a:cxn ang="0">
                <a:pos x="58" y="39"/>
              </a:cxn>
              <a:cxn ang="0">
                <a:pos x="58" y="31"/>
              </a:cxn>
              <a:cxn ang="0">
                <a:pos x="62" y="27"/>
              </a:cxn>
              <a:cxn ang="0">
                <a:pos x="58" y="23"/>
              </a:cxn>
              <a:cxn ang="0">
                <a:pos x="58" y="19"/>
              </a:cxn>
              <a:cxn ang="0">
                <a:pos x="20" y="73"/>
              </a:cxn>
              <a:cxn ang="0">
                <a:pos x="16" y="62"/>
              </a:cxn>
              <a:cxn ang="0">
                <a:pos x="23" y="58"/>
              </a:cxn>
              <a:cxn ang="0">
                <a:pos x="12" y="54"/>
              </a:cxn>
              <a:cxn ang="0">
                <a:pos x="8" y="50"/>
              </a:cxn>
              <a:cxn ang="0">
                <a:pos x="4" y="46"/>
              </a:cxn>
              <a:cxn ang="0">
                <a:pos x="0" y="35"/>
              </a:cxn>
              <a:cxn ang="0">
                <a:pos x="0" y="23"/>
              </a:cxn>
              <a:cxn ang="0">
                <a:pos x="8" y="16"/>
              </a:cxn>
              <a:cxn ang="0">
                <a:pos x="20" y="4"/>
              </a:cxn>
              <a:cxn ang="0">
                <a:pos x="39" y="0"/>
              </a:cxn>
              <a:cxn ang="0">
                <a:pos x="46" y="0"/>
              </a:cxn>
              <a:cxn ang="0">
                <a:pos x="54" y="0"/>
              </a:cxn>
              <a:cxn ang="0">
                <a:pos x="62" y="4"/>
              </a:cxn>
              <a:cxn ang="0">
                <a:pos x="66" y="12"/>
              </a:cxn>
              <a:cxn ang="0">
                <a:pos x="69" y="19"/>
              </a:cxn>
              <a:cxn ang="0">
                <a:pos x="69" y="23"/>
              </a:cxn>
              <a:cxn ang="0">
                <a:pos x="66" y="35"/>
              </a:cxn>
              <a:cxn ang="0">
                <a:pos x="96" y="16"/>
              </a:cxn>
              <a:cxn ang="0">
                <a:pos x="100" y="27"/>
              </a:cxn>
              <a:cxn ang="0">
                <a:pos x="20" y="73"/>
              </a:cxn>
              <a:cxn ang="0">
                <a:pos x="58" y="19"/>
              </a:cxn>
            </a:cxnLst>
            <a:rect l="0" t="0" r="r" b="b"/>
            <a:pathLst>
              <a:path w="101" h="74">
                <a:moveTo>
                  <a:pt x="58" y="19"/>
                </a:moveTo>
                <a:lnTo>
                  <a:pt x="54" y="12"/>
                </a:lnTo>
                <a:lnTo>
                  <a:pt x="46" y="12"/>
                </a:lnTo>
                <a:lnTo>
                  <a:pt x="35" y="12"/>
                </a:lnTo>
                <a:lnTo>
                  <a:pt x="27" y="16"/>
                </a:lnTo>
                <a:lnTo>
                  <a:pt x="16" y="23"/>
                </a:lnTo>
                <a:lnTo>
                  <a:pt x="12" y="27"/>
                </a:lnTo>
                <a:lnTo>
                  <a:pt x="12" y="35"/>
                </a:lnTo>
                <a:lnTo>
                  <a:pt x="12" y="39"/>
                </a:lnTo>
                <a:lnTo>
                  <a:pt x="12" y="43"/>
                </a:lnTo>
                <a:lnTo>
                  <a:pt x="16" y="46"/>
                </a:lnTo>
                <a:lnTo>
                  <a:pt x="20" y="50"/>
                </a:lnTo>
                <a:lnTo>
                  <a:pt x="27" y="50"/>
                </a:lnTo>
                <a:lnTo>
                  <a:pt x="31" y="50"/>
                </a:lnTo>
                <a:lnTo>
                  <a:pt x="46" y="46"/>
                </a:lnTo>
                <a:lnTo>
                  <a:pt x="58" y="39"/>
                </a:lnTo>
                <a:lnTo>
                  <a:pt x="58" y="31"/>
                </a:lnTo>
                <a:lnTo>
                  <a:pt x="62" y="27"/>
                </a:lnTo>
                <a:lnTo>
                  <a:pt x="58" y="23"/>
                </a:lnTo>
                <a:lnTo>
                  <a:pt x="58" y="19"/>
                </a:lnTo>
                <a:lnTo>
                  <a:pt x="20" y="73"/>
                </a:lnTo>
                <a:lnTo>
                  <a:pt x="16" y="62"/>
                </a:lnTo>
                <a:lnTo>
                  <a:pt x="23" y="58"/>
                </a:lnTo>
                <a:lnTo>
                  <a:pt x="12" y="54"/>
                </a:lnTo>
                <a:lnTo>
                  <a:pt x="8" y="50"/>
                </a:lnTo>
                <a:lnTo>
                  <a:pt x="4" y="46"/>
                </a:lnTo>
                <a:lnTo>
                  <a:pt x="0" y="35"/>
                </a:lnTo>
                <a:lnTo>
                  <a:pt x="0" y="23"/>
                </a:lnTo>
                <a:lnTo>
                  <a:pt x="8" y="16"/>
                </a:lnTo>
                <a:lnTo>
                  <a:pt x="20" y="4"/>
                </a:lnTo>
                <a:lnTo>
                  <a:pt x="39" y="0"/>
                </a:lnTo>
                <a:lnTo>
                  <a:pt x="46" y="0"/>
                </a:lnTo>
                <a:lnTo>
                  <a:pt x="54" y="0"/>
                </a:lnTo>
                <a:lnTo>
                  <a:pt x="62" y="4"/>
                </a:lnTo>
                <a:lnTo>
                  <a:pt x="66" y="12"/>
                </a:lnTo>
                <a:lnTo>
                  <a:pt x="69" y="19"/>
                </a:lnTo>
                <a:lnTo>
                  <a:pt x="69" y="23"/>
                </a:lnTo>
                <a:lnTo>
                  <a:pt x="66" y="35"/>
                </a:lnTo>
                <a:lnTo>
                  <a:pt x="96" y="16"/>
                </a:lnTo>
                <a:lnTo>
                  <a:pt x="100" y="27"/>
                </a:lnTo>
                <a:lnTo>
                  <a:pt x="20" y="73"/>
                </a:lnTo>
                <a:lnTo>
                  <a:pt x="58" y="19"/>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37" name="Freeform 13"/>
          <p:cNvSpPr>
            <a:spLocks/>
          </p:cNvSpPr>
          <p:nvPr/>
        </p:nvSpPr>
        <p:spPr bwMode="auto">
          <a:xfrm>
            <a:off x="3632200" y="4184650"/>
            <a:ext cx="185738" cy="104775"/>
          </a:xfrm>
          <a:custGeom>
            <a:avLst/>
            <a:gdLst/>
            <a:ahLst/>
            <a:cxnLst>
              <a:cxn ang="0">
                <a:pos x="4" y="50"/>
              </a:cxn>
              <a:cxn ang="0">
                <a:pos x="0" y="38"/>
              </a:cxn>
              <a:cxn ang="0">
                <a:pos x="81" y="0"/>
              </a:cxn>
              <a:cxn ang="0">
                <a:pos x="85" y="11"/>
              </a:cxn>
              <a:cxn ang="0">
                <a:pos x="4" y="50"/>
              </a:cxn>
            </a:cxnLst>
            <a:rect l="0" t="0" r="r" b="b"/>
            <a:pathLst>
              <a:path w="86" h="51">
                <a:moveTo>
                  <a:pt x="4" y="50"/>
                </a:moveTo>
                <a:lnTo>
                  <a:pt x="0" y="38"/>
                </a:lnTo>
                <a:lnTo>
                  <a:pt x="81" y="0"/>
                </a:lnTo>
                <a:lnTo>
                  <a:pt x="85" y="11"/>
                </a:lnTo>
                <a:lnTo>
                  <a:pt x="4" y="5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38" name="Freeform 14"/>
          <p:cNvSpPr>
            <a:spLocks/>
          </p:cNvSpPr>
          <p:nvPr/>
        </p:nvSpPr>
        <p:spPr bwMode="auto">
          <a:xfrm>
            <a:off x="3622675" y="4064000"/>
            <a:ext cx="161925" cy="130175"/>
          </a:xfrm>
          <a:custGeom>
            <a:avLst/>
            <a:gdLst/>
            <a:ahLst/>
            <a:cxnLst>
              <a:cxn ang="0">
                <a:pos x="62" y="19"/>
              </a:cxn>
              <a:cxn ang="0">
                <a:pos x="58" y="15"/>
              </a:cxn>
              <a:cxn ang="0">
                <a:pos x="58" y="12"/>
              </a:cxn>
              <a:cxn ang="0">
                <a:pos x="54" y="12"/>
              </a:cxn>
              <a:cxn ang="0">
                <a:pos x="46" y="12"/>
              </a:cxn>
              <a:cxn ang="0">
                <a:pos x="39" y="12"/>
              </a:cxn>
              <a:cxn ang="0">
                <a:pos x="27" y="12"/>
              </a:cxn>
              <a:cxn ang="0">
                <a:pos x="19" y="15"/>
              </a:cxn>
              <a:cxn ang="0">
                <a:pos x="16" y="23"/>
              </a:cxn>
              <a:cxn ang="0">
                <a:pos x="12" y="27"/>
              </a:cxn>
              <a:cxn ang="0">
                <a:pos x="12" y="31"/>
              </a:cxn>
              <a:cxn ang="0">
                <a:pos x="12" y="35"/>
              </a:cxn>
              <a:cxn ang="0">
                <a:pos x="12" y="39"/>
              </a:cxn>
              <a:cxn ang="0">
                <a:pos x="19" y="46"/>
              </a:cxn>
              <a:cxn ang="0">
                <a:pos x="23" y="50"/>
              </a:cxn>
              <a:cxn ang="0">
                <a:pos x="27" y="50"/>
              </a:cxn>
              <a:cxn ang="0">
                <a:pos x="35" y="50"/>
              </a:cxn>
              <a:cxn ang="0">
                <a:pos x="46" y="50"/>
              </a:cxn>
              <a:cxn ang="0">
                <a:pos x="54" y="42"/>
              </a:cxn>
              <a:cxn ang="0">
                <a:pos x="62" y="39"/>
              </a:cxn>
              <a:cxn ang="0">
                <a:pos x="62" y="35"/>
              </a:cxn>
              <a:cxn ang="0">
                <a:pos x="62" y="31"/>
              </a:cxn>
              <a:cxn ang="0">
                <a:pos x="62" y="19"/>
              </a:cxn>
              <a:cxn ang="0">
                <a:pos x="4" y="42"/>
              </a:cxn>
              <a:cxn ang="0">
                <a:pos x="0" y="31"/>
              </a:cxn>
              <a:cxn ang="0">
                <a:pos x="4" y="19"/>
              </a:cxn>
              <a:cxn ang="0">
                <a:pos x="8" y="15"/>
              </a:cxn>
              <a:cxn ang="0">
                <a:pos x="12" y="12"/>
              </a:cxn>
              <a:cxn ang="0">
                <a:pos x="23" y="4"/>
              </a:cxn>
              <a:cxn ang="0">
                <a:pos x="39" y="0"/>
              </a:cxn>
              <a:cxn ang="0">
                <a:pos x="50" y="0"/>
              </a:cxn>
              <a:cxn ang="0">
                <a:pos x="58" y="0"/>
              </a:cxn>
              <a:cxn ang="0">
                <a:pos x="62" y="4"/>
              </a:cxn>
              <a:cxn ang="0">
                <a:pos x="66" y="12"/>
              </a:cxn>
              <a:cxn ang="0">
                <a:pos x="69" y="19"/>
              </a:cxn>
              <a:cxn ang="0">
                <a:pos x="73" y="31"/>
              </a:cxn>
              <a:cxn ang="0">
                <a:pos x="73" y="35"/>
              </a:cxn>
              <a:cxn ang="0">
                <a:pos x="69" y="42"/>
              </a:cxn>
              <a:cxn ang="0">
                <a:pos x="62" y="50"/>
              </a:cxn>
              <a:cxn ang="0">
                <a:pos x="50" y="58"/>
              </a:cxn>
              <a:cxn ang="0">
                <a:pos x="35" y="62"/>
              </a:cxn>
              <a:cxn ang="0">
                <a:pos x="23" y="62"/>
              </a:cxn>
              <a:cxn ang="0">
                <a:pos x="16" y="58"/>
              </a:cxn>
              <a:cxn ang="0">
                <a:pos x="12" y="54"/>
              </a:cxn>
              <a:cxn ang="0">
                <a:pos x="4" y="42"/>
              </a:cxn>
              <a:cxn ang="0">
                <a:pos x="62" y="19"/>
              </a:cxn>
            </a:cxnLst>
            <a:rect l="0" t="0" r="r" b="b"/>
            <a:pathLst>
              <a:path w="74" h="63">
                <a:moveTo>
                  <a:pt x="62" y="19"/>
                </a:moveTo>
                <a:lnTo>
                  <a:pt x="58" y="15"/>
                </a:lnTo>
                <a:lnTo>
                  <a:pt x="58" y="12"/>
                </a:lnTo>
                <a:lnTo>
                  <a:pt x="54" y="12"/>
                </a:lnTo>
                <a:lnTo>
                  <a:pt x="46" y="12"/>
                </a:lnTo>
                <a:lnTo>
                  <a:pt x="39" y="12"/>
                </a:lnTo>
                <a:lnTo>
                  <a:pt x="27" y="12"/>
                </a:lnTo>
                <a:lnTo>
                  <a:pt x="19" y="15"/>
                </a:lnTo>
                <a:lnTo>
                  <a:pt x="16" y="23"/>
                </a:lnTo>
                <a:lnTo>
                  <a:pt x="12" y="27"/>
                </a:lnTo>
                <a:lnTo>
                  <a:pt x="12" y="31"/>
                </a:lnTo>
                <a:lnTo>
                  <a:pt x="12" y="35"/>
                </a:lnTo>
                <a:lnTo>
                  <a:pt x="12" y="39"/>
                </a:lnTo>
                <a:lnTo>
                  <a:pt x="19" y="46"/>
                </a:lnTo>
                <a:lnTo>
                  <a:pt x="23" y="50"/>
                </a:lnTo>
                <a:lnTo>
                  <a:pt x="27" y="50"/>
                </a:lnTo>
                <a:lnTo>
                  <a:pt x="35" y="50"/>
                </a:lnTo>
                <a:lnTo>
                  <a:pt x="46" y="50"/>
                </a:lnTo>
                <a:lnTo>
                  <a:pt x="54" y="42"/>
                </a:lnTo>
                <a:lnTo>
                  <a:pt x="62" y="39"/>
                </a:lnTo>
                <a:lnTo>
                  <a:pt x="62" y="35"/>
                </a:lnTo>
                <a:lnTo>
                  <a:pt x="62" y="31"/>
                </a:lnTo>
                <a:lnTo>
                  <a:pt x="62" y="19"/>
                </a:lnTo>
                <a:lnTo>
                  <a:pt x="4" y="42"/>
                </a:lnTo>
                <a:lnTo>
                  <a:pt x="0" y="31"/>
                </a:lnTo>
                <a:lnTo>
                  <a:pt x="4" y="19"/>
                </a:lnTo>
                <a:lnTo>
                  <a:pt x="8" y="15"/>
                </a:lnTo>
                <a:lnTo>
                  <a:pt x="12" y="12"/>
                </a:lnTo>
                <a:lnTo>
                  <a:pt x="23" y="4"/>
                </a:lnTo>
                <a:lnTo>
                  <a:pt x="39" y="0"/>
                </a:lnTo>
                <a:lnTo>
                  <a:pt x="50" y="0"/>
                </a:lnTo>
                <a:lnTo>
                  <a:pt x="58" y="0"/>
                </a:lnTo>
                <a:lnTo>
                  <a:pt x="62" y="4"/>
                </a:lnTo>
                <a:lnTo>
                  <a:pt x="66" y="12"/>
                </a:lnTo>
                <a:lnTo>
                  <a:pt x="69" y="19"/>
                </a:lnTo>
                <a:lnTo>
                  <a:pt x="73" y="31"/>
                </a:lnTo>
                <a:lnTo>
                  <a:pt x="73" y="35"/>
                </a:lnTo>
                <a:lnTo>
                  <a:pt x="69" y="42"/>
                </a:lnTo>
                <a:lnTo>
                  <a:pt x="62" y="50"/>
                </a:lnTo>
                <a:lnTo>
                  <a:pt x="50" y="58"/>
                </a:lnTo>
                <a:lnTo>
                  <a:pt x="35" y="62"/>
                </a:lnTo>
                <a:lnTo>
                  <a:pt x="23" y="62"/>
                </a:lnTo>
                <a:lnTo>
                  <a:pt x="16" y="58"/>
                </a:lnTo>
                <a:lnTo>
                  <a:pt x="12" y="54"/>
                </a:lnTo>
                <a:lnTo>
                  <a:pt x="4" y="42"/>
                </a:lnTo>
                <a:lnTo>
                  <a:pt x="62" y="19"/>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39" name="Freeform 15"/>
          <p:cNvSpPr>
            <a:spLocks/>
          </p:cNvSpPr>
          <p:nvPr/>
        </p:nvSpPr>
        <p:spPr bwMode="auto">
          <a:xfrm>
            <a:off x="3563938" y="3952875"/>
            <a:ext cx="228600" cy="122238"/>
          </a:xfrm>
          <a:custGeom>
            <a:avLst/>
            <a:gdLst/>
            <a:ahLst/>
            <a:cxnLst>
              <a:cxn ang="0">
                <a:pos x="4" y="12"/>
              </a:cxn>
              <a:cxn ang="0">
                <a:pos x="0" y="0"/>
              </a:cxn>
              <a:cxn ang="0">
                <a:pos x="31" y="0"/>
              </a:cxn>
              <a:cxn ang="0">
                <a:pos x="62" y="4"/>
              </a:cxn>
              <a:cxn ang="0">
                <a:pos x="96" y="8"/>
              </a:cxn>
              <a:cxn ang="0">
                <a:pos x="100" y="12"/>
              </a:cxn>
              <a:cxn ang="0">
                <a:pos x="104" y="20"/>
              </a:cxn>
              <a:cxn ang="0">
                <a:pos x="104" y="23"/>
              </a:cxn>
              <a:cxn ang="0">
                <a:pos x="96" y="27"/>
              </a:cxn>
              <a:cxn ang="0">
                <a:pos x="96" y="23"/>
              </a:cxn>
              <a:cxn ang="0">
                <a:pos x="93" y="16"/>
              </a:cxn>
              <a:cxn ang="0">
                <a:pos x="89" y="16"/>
              </a:cxn>
              <a:cxn ang="0">
                <a:pos x="85" y="16"/>
              </a:cxn>
              <a:cxn ang="0">
                <a:pos x="77" y="16"/>
              </a:cxn>
              <a:cxn ang="0">
                <a:pos x="20" y="58"/>
              </a:cxn>
              <a:cxn ang="0">
                <a:pos x="16" y="46"/>
              </a:cxn>
              <a:cxn ang="0">
                <a:pos x="62" y="12"/>
              </a:cxn>
              <a:cxn ang="0">
                <a:pos x="4" y="12"/>
              </a:cxn>
              <a:cxn ang="0">
                <a:pos x="8" y="31"/>
              </a:cxn>
              <a:cxn ang="0">
                <a:pos x="4" y="12"/>
              </a:cxn>
            </a:cxnLst>
            <a:rect l="0" t="0" r="r" b="b"/>
            <a:pathLst>
              <a:path w="105" h="59">
                <a:moveTo>
                  <a:pt x="4" y="12"/>
                </a:moveTo>
                <a:lnTo>
                  <a:pt x="0" y="0"/>
                </a:lnTo>
                <a:lnTo>
                  <a:pt x="31" y="0"/>
                </a:lnTo>
                <a:lnTo>
                  <a:pt x="62" y="4"/>
                </a:lnTo>
                <a:lnTo>
                  <a:pt x="96" y="8"/>
                </a:lnTo>
                <a:lnTo>
                  <a:pt x="100" y="12"/>
                </a:lnTo>
                <a:lnTo>
                  <a:pt x="104" y="20"/>
                </a:lnTo>
                <a:lnTo>
                  <a:pt x="104" y="23"/>
                </a:lnTo>
                <a:lnTo>
                  <a:pt x="96" y="27"/>
                </a:lnTo>
                <a:lnTo>
                  <a:pt x="96" y="23"/>
                </a:lnTo>
                <a:lnTo>
                  <a:pt x="93" y="16"/>
                </a:lnTo>
                <a:lnTo>
                  <a:pt x="89" y="16"/>
                </a:lnTo>
                <a:lnTo>
                  <a:pt x="85" y="16"/>
                </a:lnTo>
                <a:lnTo>
                  <a:pt x="77" y="16"/>
                </a:lnTo>
                <a:lnTo>
                  <a:pt x="20" y="58"/>
                </a:lnTo>
                <a:lnTo>
                  <a:pt x="16" y="46"/>
                </a:lnTo>
                <a:lnTo>
                  <a:pt x="62" y="12"/>
                </a:lnTo>
                <a:lnTo>
                  <a:pt x="4" y="12"/>
                </a:lnTo>
                <a:lnTo>
                  <a:pt x="8" y="31"/>
                </a:lnTo>
                <a:lnTo>
                  <a:pt x="4" y="12"/>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0" name="Freeform 16"/>
          <p:cNvSpPr>
            <a:spLocks/>
          </p:cNvSpPr>
          <p:nvPr/>
        </p:nvSpPr>
        <p:spPr bwMode="auto">
          <a:xfrm>
            <a:off x="3540125" y="3794125"/>
            <a:ext cx="152400" cy="128588"/>
          </a:xfrm>
          <a:custGeom>
            <a:avLst/>
            <a:gdLst/>
            <a:ahLst/>
            <a:cxnLst>
              <a:cxn ang="0">
                <a:pos x="0" y="38"/>
              </a:cxn>
              <a:cxn ang="0">
                <a:pos x="0" y="30"/>
              </a:cxn>
              <a:cxn ang="0">
                <a:pos x="0" y="23"/>
              </a:cxn>
              <a:cxn ang="0">
                <a:pos x="4" y="15"/>
              </a:cxn>
              <a:cxn ang="0">
                <a:pos x="8" y="11"/>
              </a:cxn>
              <a:cxn ang="0">
                <a:pos x="15" y="3"/>
              </a:cxn>
              <a:cxn ang="0">
                <a:pos x="31" y="0"/>
              </a:cxn>
              <a:cxn ang="0">
                <a:pos x="42" y="46"/>
              </a:cxn>
              <a:cxn ang="0">
                <a:pos x="50" y="46"/>
              </a:cxn>
              <a:cxn ang="0">
                <a:pos x="57" y="38"/>
              </a:cxn>
              <a:cxn ang="0">
                <a:pos x="61" y="34"/>
              </a:cxn>
              <a:cxn ang="0">
                <a:pos x="61" y="23"/>
              </a:cxn>
              <a:cxn ang="0">
                <a:pos x="57" y="15"/>
              </a:cxn>
              <a:cxn ang="0">
                <a:pos x="50" y="11"/>
              </a:cxn>
              <a:cxn ang="0">
                <a:pos x="42" y="7"/>
              </a:cxn>
              <a:cxn ang="0">
                <a:pos x="38" y="0"/>
              </a:cxn>
              <a:cxn ang="0">
                <a:pos x="50" y="0"/>
              </a:cxn>
              <a:cxn ang="0">
                <a:pos x="57" y="3"/>
              </a:cxn>
              <a:cxn ang="0">
                <a:pos x="61" y="7"/>
              </a:cxn>
              <a:cxn ang="0">
                <a:pos x="65" y="15"/>
              </a:cxn>
              <a:cxn ang="0">
                <a:pos x="69" y="23"/>
              </a:cxn>
              <a:cxn ang="0">
                <a:pos x="69" y="34"/>
              </a:cxn>
              <a:cxn ang="0">
                <a:pos x="65" y="46"/>
              </a:cxn>
              <a:cxn ang="0">
                <a:pos x="61" y="49"/>
              </a:cxn>
              <a:cxn ang="0">
                <a:pos x="57" y="53"/>
              </a:cxn>
              <a:cxn ang="0">
                <a:pos x="42" y="61"/>
              </a:cxn>
              <a:cxn ang="0">
                <a:pos x="27" y="61"/>
              </a:cxn>
              <a:cxn ang="0">
                <a:pos x="15" y="57"/>
              </a:cxn>
              <a:cxn ang="0">
                <a:pos x="11" y="53"/>
              </a:cxn>
              <a:cxn ang="0">
                <a:pos x="4" y="49"/>
              </a:cxn>
              <a:cxn ang="0">
                <a:pos x="0" y="38"/>
              </a:cxn>
              <a:cxn ang="0">
                <a:pos x="27" y="11"/>
              </a:cxn>
              <a:cxn ang="0">
                <a:pos x="15" y="19"/>
              </a:cxn>
              <a:cxn ang="0">
                <a:pos x="11" y="23"/>
              </a:cxn>
              <a:cxn ang="0">
                <a:pos x="11" y="26"/>
              </a:cxn>
              <a:cxn ang="0">
                <a:pos x="11" y="34"/>
              </a:cxn>
              <a:cxn ang="0">
                <a:pos x="11" y="42"/>
              </a:cxn>
              <a:cxn ang="0">
                <a:pos x="19" y="46"/>
              </a:cxn>
              <a:cxn ang="0">
                <a:pos x="27" y="49"/>
              </a:cxn>
              <a:cxn ang="0">
                <a:pos x="34" y="49"/>
              </a:cxn>
              <a:cxn ang="0">
                <a:pos x="27" y="11"/>
              </a:cxn>
              <a:cxn ang="0">
                <a:pos x="0" y="38"/>
              </a:cxn>
              <a:cxn ang="0">
                <a:pos x="27" y="11"/>
              </a:cxn>
              <a:cxn ang="0">
                <a:pos x="0" y="38"/>
              </a:cxn>
            </a:cxnLst>
            <a:rect l="0" t="0" r="r" b="b"/>
            <a:pathLst>
              <a:path w="70" h="62">
                <a:moveTo>
                  <a:pt x="0" y="38"/>
                </a:moveTo>
                <a:lnTo>
                  <a:pt x="0" y="30"/>
                </a:lnTo>
                <a:lnTo>
                  <a:pt x="0" y="23"/>
                </a:lnTo>
                <a:lnTo>
                  <a:pt x="4" y="15"/>
                </a:lnTo>
                <a:lnTo>
                  <a:pt x="8" y="11"/>
                </a:lnTo>
                <a:lnTo>
                  <a:pt x="15" y="3"/>
                </a:lnTo>
                <a:lnTo>
                  <a:pt x="31" y="0"/>
                </a:lnTo>
                <a:lnTo>
                  <a:pt x="42" y="46"/>
                </a:lnTo>
                <a:lnTo>
                  <a:pt x="50" y="46"/>
                </a:lnTo>
                <a:lnTo>
                  <a:pt x="57" y="38"/>
                </a:lnTo>
                <a:lnTo>
                  <a:pt x="61" y="34"/>
                </a:lnTo>
                <a:lnTo>
                  <a:pt x="61" y="23"/>
                </a:lnTo>
                <a:lnTo>
                  <a:pt x="57" y="15"/>
                </a:lnTo>
                <a:lnTo>
                  <a:pt x="50" y="11"/>
                </a:lnTo>
                <a:lnTo>
                  <a:pt x="42" y="7"/>
                </a:lnTo>
                <a:lnTo>
                  <a:pt x="38" y="0"/>
                </a:lnTo>
                <a:lnTo>
                  <a:pt x="50" y="0"/>
                </a:lnTo>
                <a:lnTo>
                  <a:pt x="57" y="3"/>
                </a:lnTo>
                <a:lnTo>
                  <a:pt x="61" y="7"/>
                </a:lnTo>
                <a:lnTo>
                  <a:pt x="65" y="15"/>
                </a:lnTo>
                <a:lnTo>
                  <a:pt x="69" y="23"/>
                </a:lnTo>
                <a:lnTo>
                  <a:pt x="69" y="34"/>
                </a:lnTo>
                <a:lnTo>
                  <a:pt x="65" y="46"/>
                </a:lnTo>
                <a:lnTo>
                  <a:pt x="61" y="49"/>
                </a:lnTo>
                <a:lnTo>
                  <a:pt x="57" y="53"/>
                </a:lnTo>
                <a:lnTo>
                  <a:pt x="42" y="61"/>
                </a:lnTo>
                <a:lnTo>
                  <a:pt x="27" y="61"/>
                </a:lnTo>
                <a:lnTo>
                  <a:pt x="15" y="57"/>
                </a:lnTo>
                <a:lnTo>
                  <a:pt x="11" y="53"/>
                </a:lnTo>
                <a:lnTo>
                  <a:pt x="4" y="49"/>
                </a:lnTo>
                <a:lnTo>
                  <a:pt x="0" y="38"/>
                </a:lnTo>
                <a:lnTo>
                  <a:pt x="27" y="11"/>
                </a:lnTo>
                <a:lnTo>
                  <a:pt x="15" y="19"/>
                </a:lnTo>
                <a:lnTo>
                  <a:pt x="11" y="23"/>
                </a:lnTo>
                <a:lnTo>
                  <a:pt x="11" y="26"/>
                </a:lnTo>
                <a:lnTo>
                  <a:pt x="11" y="34"/>
                </a:lnTo>
                <a:lnTo>
                  <a:pt x="11" y="42"/>
                </a:lnTo>
                <a:lnTo>
                  <a:pt x="19" y="46"/>
                </a:lnTo>
                <a:lnTo>
                  <a:pt x="27" y="49"/>
                </a:lnTo>
                <a:lnTo>
                  <a:pt x="34" y="49"/>
                </a:lnTo>
                <a:lnTo>
                  <a:pt x="27" y="11"/>
                </a:lnTo>
                <a:lnTo>
                  <a:pt x="0" y="38"/>
                </a:lnTo>
                <a:lnTo>
                  <a:pt x="27" y="11"/>
                </a:lnTo>
                <a:lnTo>
                  <a:pt x="0" y="3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1" name="Freeform 17"/>
          <p:cNvSpPr>
            <a:spLocks/>
          </p:cNvSpPr>
          <p:nvPr/>
        </p:nvSpPr>
        <p:spPr bwMode="auto">
          <a:xfrm>
            <a:off x="3514725" y="3643313"/>
            <a:ext cx="152400" cy="128587"/>
          </a:xfrm>
          <a:custGeom>
            <a:avLst/>
            <a:gdLst/>
            <a:ahLst/>
            <a:cxnLst>
              <a:cxn ang="0">
                <a:pos x="0" y="34"/>
              </a:cxn>
              <a:cxn ang="0">
                <a:pos x="0" y="30"/>
              </a:cxn>
              <a:cxn ang="0">
                <a:pos x="0" y="23"/>
              </a:cxn>
              <a:cxn ang="0">
                <a:pos x="4" y="15"/>
              </a:cxn>
              <a:cxn ang="0">
                <a:pos x="8" y="11"/>
              </a:cxn>
              <a:cxn ang="0">
                <a:pos x="20" y="3"/>
              </a:cxn>
              <a:cxn ang="0">
                <a:pos x="35" y="0"/>
              </a:cxn>
              <a:cxn ang="0">
                <a:pos x="39" y="49"/>
              </a:cxn>
              <a:cxn ang="0">
                <a:pos x="50" y="46"/>
              </a:cxn>
              <a:cxn ang="0">
                <a:pos x="54" y="42"/>
              </a:cxn>
              <a:cxn ang="0">
                <a:pos x="58" y="38"/>
              </a:cxn>
              <a:cxn ang="0">
                <a:pos x="58" y="26"/>
              </a:cxn>
              <a:cxn ang="0">
                <a:pos x="58" y="19"/>
              </a:cxn>
              <a:cxn ang="0">
                <a:pos x="50" y="15"/>
              </a:cxn>
              <a:cxn ang="0">
                <a:pos x="43" y="11"/>
              </a:cxn>
              <a:cxn ang="0">
                <a:pos x="43" y="0"/>
              </a:cxn>
              <a:cxn ang="0">
                <a:pos x="50" y="3"/>
              </a:cxn>
              <a:cxn ang="0">
                <a:pos x="58" y="7"/>
              </a:cxn>
              <a:cxn ang="0">
                <a:pos x="62" y="11"/>
              </a:cxn>
              <a:cxn ang="0">
                <a:pos x="66" y="19"/>
              </a:cxn>
              <a:cxn ang="0">
                <a:pos x="69" y="26"/>
              </a:cxn>
              <a:cxn ang="0">
                <a:pos x="69" y="38"/>
              </a:cxn>
              <a:cxn ang="0">
                <a:pos x="62" y="49"/>
              </a:cxn>
              <a:cxn ang="0">
                <a:pos x="58" y="53"/>
              </a:cxn>
              <a:cxn ang="0">
                <a:pos x="54" y="57"/>
              </a:cxn>
              <a:cxn ang="0">
                <a:pos x="39" y="61"/>
              </a:cxn>
              <a:cxn ang="0">
                <a:pos x="23" y="61"/>
              </a:cxn>
              <a:cxn ang="0">
                <a:pos x="12" y="57"/>
              </a:cxn>
              <a:cxn ang="0">
                <a:pos x="8" y="53"/>
              </a:cxn>
              <a:cxn ang="0">
                <a:pos x="4" y="49"/>
              </a:cxn>
              <a:cxn ang="0">
                <a:pos x="0" y="34"/>
              </a:cxn>
              <a:cxn ang="0">
                <a:pos x="27" y="15"/>
              </a:cxn>
              <a:cxn ang="0">
                <a:pos x="16" y="19"/>
              </a:cxn>
              <a:cxn ang="0">
                <a:pos x="12" y="23"/>
              </a:cxn>
              <a:cxn ang="0">
                <a:pos x="8" y="26"/>
              </a:cxn>
              <a:cxn ang="0">
                <a:pos x="8" y="34"/>
              </a:cxn>
              <a:cxn ang="0">
                <a:pos x="12" y="42"/>
              </a:cxn>
              <a:cxn ang="0">
                <a:pos x="16" y="46"/>
              </a:cxn>
              <a:cxn ang="0">
                <a:pos x="23" y="49"/>
              </a:cxn>
              <a:cxn ang="0">
                <a:pos x="31" y="49"/>
              </a:cxn>
              <a:cxn ang="0">
                <a:pos x="27" y="15"/>
              </a:cxn>
              <a:cxn ang="0">
                <a:pos x="0" y="38"/>
              </a:cxn>
              <a:cxn ang="0">
                <a:pos x="27" y="15"/>
              </a:cxn>
              <a:cxn ang="0">
                <a:pos x="0" y="34"/>
              </a:cxn>
            </a:cxnLst>
            <a:rect l="0" t="0" r="r" b="b"/>
            <a:pathLst>
              <a:path w="70" h="62">
                <a:moveTo>
                  <a:pt x="0" y="34"/>
                </a:moveTo>
                <a:lnTo>
                  <a:pt x="0" y="30"/>
                </a:lnTo>
                <a:lnTo>
                  <a:pt x="0" y="23"/>
                </a:lnTo>
                <a:lnTo>
                  <a:pt x="4" y="15"/>
                </a:lnTo>
                <a:lnTo>
                  <a:pt x="8" y="11"/>
                </a:lnTo>
                <a:lnTo>
                  <a:pt x="20" y="3"/>
                </a:lnTo>
                <a:lnTo>
                  <a:pt x="35" y="0"/>
                </a:lnTo>
                <a:lnTo>
                  <a:pt x="39" y="49"/>
                </a:lnTo>
                <a:lnTo>
                  <a:pt x="50" y="46"/>
                </a:lnTo>
                <a:lnTo>
                  <a:pt x="54" y="42"/>
                </a:lnTo>
                <a:lnTo>
                  <a:pt x="58" y="38"/>
                </a:lnTo>
                <a:lnTo>
                  <a:pt x="58" y="26"/>
                </a:lnTo>
                <a:lnTo>
                  <a:pt x="58" y="19"/>
                </a:lnTo>
                <a:lnTo>
                  <a:pt x="50" y="15"/>
                </a:lnTo>
                <a:lnTo>
                  <a:pt x="43" y="11"/>
                </a:lnTo>
                <a:lnTo>
                  <a:pt x="43" y="0"/>
                </a:lnTo>
                <a:lnTo>
                  <a:pt x="50" y="3"/>
                </a:lnTo>
                <a:lnTo>
                  <a:pt x="58" y="7"/>
                </a:lnTo>
                <a:lnTo>
                  <a:pt x="62" y="11"/>
                </a:lnTo>
                <a:lnTo>
                  <a:pt x="66" y="19"/>
                </a:lnTo>
                <a:lnTo>
                  <a:pt x="69" y="26"/>
                </a:lnTo>
                <a:lnTo>
                  <a:pt x="69" y="38"/>
                </a:lnTo>
                <a:lnTo>
                  <a:pt x="62" y="49"/>
                </a:lnTo>
                <a:lnTo>
                  <a:pt x="58" y="53"/>
                </a:lnTo>
                <a:lnTo>
                  <a:pt x="54" y="57"/>
                </a:lnTo>
                <a:lnTo>
                  <a:pt x="39" y="61"/>
                </a:lnTo>
                <a:lnTo>
                  <a:pt x="23" y="61"/>
                </a:lnTo>
                <a:lnTo>
                  <a:pt x="12" y="57"/>
                </a:lnTo>
                <a:lnTo>
                  <a:pt x="8" y="53"/>
                </a:lnTo>
                <a:lnTo>
                  <a:pt x="4" y="49"/>
                </a:lnTo>
                <a:lnTo>
                  <a:pt x="0" y="34"/>
                </a:lnTo>
                <a:lnTo>
                  <a:pt x="27" y="15"/>
                </a:lnTo>
                <a:lnTo>
                  <a:pt x="16" y="19"/>
                </a:lnTo>
                <a:lnTo>
                  <a:pt x="12" y="23"/>
                </a:lnTo>
                <a:lnTo>
                  <a:pt x="8" y="26"/>
                </a:lnTo>
                <a:lnTo>
                  <a:pt x="8" y="34"/>
                </a:lnTo>
                <a:lnTo>
                  <a:pt x="12" y="42"/>
                </a:lnTo>
                <a:lnTo>
                  <a:pt x="16" y="46"/>
                </a:lnTo>
                <a:lnTo>
                  <a:pt x="23" y="49"/>
                </a:lnTo>
                <a:lnTo>
                  <a:pt x="31" y="49"/>
                </a:lnTo>
                <a:lnTo>
                  <a:pt x="27" y="15"/>
                </a:lnTo>
                <a:lnTo>
                  <a:pt x="0" y="38"/>
                </a:lnTo>
                <a:lnTo>
                  <a:pt x="27" y="15"/>
                </a:lnTo>
                <a:lnTo>
                  <a:pt x="0" y="3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2" name="Freeform 18"/>
          <p:cNvSpPr>
            <a:spLocks/>
          </p:cNvSpPr>
          <p:nvPr/>
        </p:nvSpPr>
        <p:spPr bwMode="auto">
          <a:xfrm>
            <a:off x="3449638" y="3514725"/>
            <a:ext cx="201612" cy="36513"/>
          </a:xfrm>
          <a:custGeom>
            <a:avLst/>
            <a:gdLst/>
            <a:ahLst/>
            <a:cxnLst>
              <a:cxn ang="0">
                <a:pos x="23" y="12"/>
              </a:cxn>
              <a:cxn ang="0">
                <a:pos x="23" y="0"/>
              </a:cxn>
              <a:cxn ang="0">
                <a:pos x="88" y="0"/>
              </a:cxn>
              <a:cxn ang="0">
                <a:pos x="92" y="12"/>
              </a:cxn>
              <a:cxn ang="0">
                <a:pos x="23" y="12"/>
              </a:cxn>
              <a:cxn ang="0">
                <a:pos x="0" y="16"/>
              </a:cxn>
              <a:cxn ang="0">
                <a:pos x="0" y="4"/>
              </a:cxn>
              <a:cxn ang="0">
                <a:pos x="11" y="4"/>
              </a:cxn>
              <a:cxn ang="0">
                <a:pos x="11" y="16"/>
              </a:cxn>
              <a:cxn ang="0">
                <a:pos x="0" y="16"/>
              </a:cxn>
              <a:cxn ang="0">
                <a:pos x="23" y="12"/>
              </a:cxn>
            </a:cxnLst>
            <a:rect l="0" t="0" r="r" b="b"/>
            <a:pathLst>
              <a:path w="93" h="17">
                <a:moveTo>
                  <a:pt x="23" y="12"/>
                </a:moveTo>
                <a:lnTo>
                  <a:pt x="23" y="0"/>
                </a:lnTo>
                <a:lnTo>
                  <a:pt x="88" y="0"/>
                </a:lnTo>
                <a:lnTo>
                  <a:pt x="92" y="12"/>
                </a:lnTo>
                <a:lnTo>
                  <a:pt x="23" y="12"/>
                </a:lnTo>
                <a:lnTo>
                  <a:pt x="0" y="16"/>
                </a:lnTo>
                <a:lnTo>
                  <a:pt x="0" y="4"/>
                </a:lnTo>
                <a:lnTo>
                  <a:pt x="11" y="4"/>
                </a:lnTo>
                <a:lnTo>
                  <a:pt x="11" y="16"/>
                </a:lnTo>
                <a:lnTo>
                  <a:pt x="0" y="16"/>
                </a:lnTo>
                <a:lnTo>
                  <a:pt x="23" y="12"/>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3" name="Freeform 19"/>
          <p:cNvSpPr>
            <a:spLocks/>
          </p:cNvSpPr>
          <p:nvPr/>
        </p:nvSpPr>
        <p:spPr bwMode="auto">
          <a:xfrm>
            <a:off x="3498850" y="3363913"/>
            <a:ext cx="152400" cy="122237"/>
          </a:xfrm>
          <a:custGeom>
            <a:avLst/>
            <a:gdLst/>
            <a:ahLst/>
            <a:cxnLst>
              <a:cxn ang="0">
                <a:pos x="0" y="54"/>
              </a:cxn>
              <a:cxn ang="0">
                <a:pos x="0" y="42"/>
              </a:cxn>
              <a:cxn ang="0">
                <a:pos x="7" y="42"/>
              </a:cxn>
              <a:cxn ang="0">
                <a:pos x="3" y="39"/>
              </a:cxn>
              <a:cxn ang="0">
                <a:pos x="0" y="35"/>
              </a:cxn>
              <a:cxn ang="0">
                <a:pos x="0" y="27"/>
              </a:cxn>
              <a:cxn ang="0">
                <a:pos x="0" y="23"/>
              </a:cxn>
              <a:cxn ang="0">
                <a:pos x="0" y="16"/>
              </a:cxn>
              <a:cxn ang="0">
                <a:pos x="0" y="12"/>
              </a:cxn>
              <a:cxn ang="0">
                <a:pos x="3" y="8"/>
              </a:cxn>
              <a:cxn ang="0">
                <a:pos x="7" y="4"/>
              </a:cxn>
              <a:cxn ang="0">
                <a:pos x="15" y="0"/>
              </a:cxn>
              <a:cxn ang="0">
                <a:pos x="23" y="0"/>
              </a:cxn>
              <a:cxn ang="0">
                <a:pos x="69" y="0"/>
              </a:cxn>
              <a:cxn ang="0">
                <a:pos x="69" y="12"/>
              </a:cxn>
              <a:cxn ang="0">
                <a:pos x="27" y="12"/>
              </a:cxn>
              <a:cxn ang="0">
                <a:pos x="15" y="16"/>
              </a:cxn>
              <a:cxn ang="0">
                <a:pos x="11" y="19"/>
              </a:cxn>
              <a:cxn ang="0">
                <a:pos x="7" y="23"/>
              </a:cxn>
              <a:cxn ang="0">
                <a:pos x="7" y="31"/>
              </a:cxn>
              <a:cxn ang="0">
                <a:pos x="11" y="35"/>
              </a:cxn>
              <a:cxn ang="0">
                <a:pos x="15" y="39"/>
              </a:cxn>
              <a:cxn ang="0">
                <a:pos x="23" y="42"/>
              </a:cxn>
              <a:cxn ang="0">
                <a:pos x="30" y="46"/>
              </a:cxn>
              <a:cxn ang="0">
                <a:pos x="65" y="46"/>
              </a:cxn>
              <a:cxn ang="0">
                <a:pos x="65" y="58"/>
              </a:cxn>
              <a:cxn ang="0">
                <a:pos x="0" y="54"/>
              </a:cxn>
              <a:cxn ang="0">
                <a:pos x="0" y="27"/>
              </a:cxn>
              <a:cxn ang="0">
                <a:pos x="0" y="54"/>
              </a:cxn>
            </a:cxnLst>
            <a:rect l="0" t="0" r="r" b="b"/>
            <a:pathLst>
              <a:path w="70" h="59">
                <a:moveTo>
                  <a:pt x="0" y="54"/>
                </a:moveTo>
                <a:lnTo>
                  <a:pt x="0" y="42"/>
                </a:lnTo>
                <a:lnTo>
                  <a:pt x="7" y="42"/>
                </a:lnTo>
                <a:lnTo>
                  <a:pt x="3" y="39"/>
                </a:lnTo>
                <a:lnTo>
                  <a:pt x="0" y="35"/>
                </a:lnTo>
                <a:lnTo>
                  <a:pt x="0" y="27"/>
                </a:lnTo>
                <a:lnTo>
                  <a:pt x="0" y="23"/>
                </a:lnTo>
                <a:lnTo>
                  <a:pt x="0" y="16"/>
                </a:lnTo>
                <a:lnTo>
                  <a:pt x="0" y="12"/>
                </a:lnTo>
                <a:lnTo>
                  <a:pt x="3" y="8"/>
                </a:lnTo>
                <a:lnTo>
                  <a:pt x="7" y="4"/>
                </a:lnTo>
                <a:lnTo>
                  <a:pt x="15" y="0"/>
                </a:lnTo>
                <a:lnTo>
                  <a:pt x="23" y="0"/>
                </a:lnTo>
                <a:lnTo>
                  <a:pt x="69" y="0"/>
                </a:lnTo>
                <a:lnTo>
                  <a:pt x="69" y="12"/>
                </a:lnTo>
                <a:lnTo>
                  <a:pt x="27" y="12"/>
                </a:lnTo>
                <a:lnTo>
                  <a:pt x="15" y="16"/>
                </a:lnTo>
                <a:lnTo>
                  <a:pt x="11" y="19"/>
                </a:lnTo>
                <a:lnTo>
                  <a:pt x="7" y="23"/>
                </a:lnTo>
                <a:lnTo>
                  <a:pt x="7" y="31"/>
                </a:lnTo>
                <a:lnTo>
                  <a:pt x="11" y="35"/>
                </a:lnTo>
                <a:lnTo>
                  <a:pt x="15" y="39"/>
                </a:lnTo>
                <a:lnTo>
                  <a:pt x="23" y="42"/>
                </a:lnTo>
                <a:lnTo>
                  <a:pt x="30" y="46"/>
                </a:lnTo>
                <a:lnTo>
                  <a:pt x="65" y="46"/>
                </a:lnTo>
                <a:lnTo>
                  <a:pt x="65" y="58"/>
                </a:lnTo>
                <a:lnTo>
                  <a:pt x="0" y="54"/>
                </a:lnTo>
                <a:lnTo>
                  <a:pt x="0" y="27"/>
                </a:lnTo>
                <a:lnTo>
                  <a:pt x="0" y="5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4" name="Freeform 20"/>
          <p:cNvSpPr>
            <a:spLocks/>
          </p:cNvSpPr>
          <p:nvPr/>
        </p:nvSpPr>
        <p:spPr bwMode="auto">
          <a:xfrm>
            <a:off x="3498850" y="3205163"/>
            <a:ext cx="161925" cy="130175"/>
          </a:xfrm>
          <a:custGeom>
            <a:avLst/>
            <a:gdLst/>
            <a:ahLst/>
            <a:cxnLst>
              <a:cxn ang="0">
                <a:pos x="3" y="50"/>
              </a:cxn>
              <a:cxn ang="0">
                <a:pos x="57" y="39"/>
              </a:cxn>
              <a:cxn ang="0">
                <a:pos x="7" y="16"/>
              </a:cxn>
              <a:cxn ang="0">
                <a:pos x="7" y="0"/>
              </a:cxn>
              <a:cxn ang="0">
                <a:pos x="73" y="35"/>
              </a:cxn>
              <a:cxn ang="0">
                <a:pos x="69" y="46"/>
              </a:cxn>
              <a:cxn ang="0">
                <a:pos x="0" y="62"/>
              </a:cxn>
              <a:cxn ang="0">
                <a:pos x="3" y="50"/>
              </a:cxn>
            </a:cxnLst>
            <a:rect l="0" t="0" r="r" b="b"/>
            <a:pathLst>
              <a:path w="74" h="63">
                <a:moveTo>
                  <a:pt x="3" y="50"/>
                </a:moveTo>
                <a:lnTo>
                  <a:pt x="57" y="39"/>
                </a:lnTo>
                <a:lnTo>
                  <a:pt x="7" y="16"/>
                </a:lnTo>
                <a:lnTo>
                  <a:pt x="7" y="0"/>
                </a:lnTo>
                <a:lnTo>
                  <a:pt x="73" y="35"/>
                </a:lnTo>
                <a:lnTo>
                  <a:pt x="69" y="46"/>
                </a:lnTo>
                <a:lnTo>
                  <a:pt x="0" y="62"/>
                </a:lnTo>
                <a:lnTo>
                  <a:pt x="3" y="5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5" name="Freeform 21"/>
          <p:cNvSpPr>
            <a:spLocks/>
          </p:cNvSpPr>
          <p:nvPr/>
        </p:nvSpPr>
        <p:spPr bwMode="auto">
          <a:xfrm>
            <a:off x="3532188" y="3070225"/>
            <a:ext cx="152400" cy="136525"/>
          </a:xfrm>
          <a:custGeom>
            <a:avLst/>
            <a:gdLst/>
            <a:ahLst/>
            <a:cxnLst>
              <a:cxn ang="0">
                <a:pos x="58" y="38"/>
              </a:cxn>
              <a:cxn ang="0">
                <a:pos x="58" y="31"/>
              </a:cxn>
              <a:cxn ang="0">
                <a:pos x="58" y="27"/>
              </a:cxn>
              <a:cxn ang="0">
                <a:pos x="58" y="23"/>
              </a:cxn>
              <a:cxn ang="0">
                <a:pos x="54" y="19"/>
              </a:cxn>
              <a:cxn ang="0">
                <a:pos x="46" y="15"/>
              </a:cxn>
              <a:cxn ang="0">
                <a:pos x="35" y="12"/>
              </a:cxn>
              <a:cxn ang="0">
                <a:pos x="27" y="12"/>
              </a:cxn>
              <a:cxn ang="0">
                <a:pos x="19" y="12"/>
              </a:cxn>
              <a:cxn ang="0">
                <a:pos x="15" y="15"/>
              </a:cxn>
              <a:cxn ang="0">
                <a:pos x="12" y="19"/>
              </a:cxn>
              <a:cxn ang="0">
                <a:pos x="8" y="23"/>
              </a:cxn>
              <a:cxn ang="0">
                <a:pos x="8" y="27"/>
              </a:cxn>
              <a:cxn ang="0">
                <a:pos x="8" y="38"/>
              </a:cxn>
              <a:cxn ang="0">
                <a:pos x="12" y="42"/>
              </a:cxn>
              <a:cxn ang="0">
                <a:pos x="19" y="50"/>
              </a:cxn>
              <a:cxn ang="0">
                <a:pos x="31" y="50"/>
              </a:cxn>
              <a:cxn ang="0">
                <a:pos x="42" y="54"/>
              </a:cxn>
              <a:cxn ang="0">
                <a:pos x="50" y="50"/>
              </a:cxn>
              <a:cxn ang="0">
                <a:pos x="54" y="50"/>
              </a:cxn>
              <a:cxn ang="0">
                <a:pos x="54" y="46"/>
              </a:cxn>
              <a:cxn ang="0">
                <a:pos x="58" y="38"/>
              </a:cxn>
              <a:cxn ang="0">
                <a:pos x="0" y="27"/>
              </a:cxn>
              <a:cxn ang="0">
                <a:pos x="4" y="15"/>
              </a:cxn>
              <a:cxn ang="0">
                <a:pos x="12" y="4"/>
              </a:cxn>
              <a:cxn ang="0">
                <a:pos x="15" y="4"/>
              </a:cxn>
              <a:cxn ang="0">
                <a:pos x="23" y="0"/>
              </a:cxn>
              <a:cxn ang="0">
                <a:pos x="38" y="0"/>
              </a:cxn>
              <a:cxn ang="0">
                <a:pos x="50" y="8"/>
              </a:cxn>
              <a:cxn ang="0">
                <a:pos x="61" y="15"/>
              </a:cxn>
              <a:cxn ang="0">
                <a:pos x="65" y="19"/>
              </a:cxn>
              <a:cxn ang="0">
                <a:pos x="69" y="27"/>
              </a:cxn>
              <a:cxn ang="0">
                <a:pos x="69" y="31"/>
              </a:cxn>
              <a:cxn ang="0">
                <a:pos x="69" y="38"/>
              </a:cxn>
              <a:cxn ang="0">
                <a:pos x="65" y="54"/>
              </a:cxn>
              <a:cxn ang="0">
                <a:pos x="61" y="58"/>
              </a:cxn>
              <a:cxn ang="0">
                <a:pos x="54" y="62"/>
              </a:cxn>
              <a:cxn ang="0">
                <a:pos x="42" y="65"/>
              </a:cxn>
              <a:cxn ang="0">
                <a:pos x="27" y="62"/>
              </a:cxn>
              <a:cxn ang="0">
                <a:pos x="15" y="58"/>
              </a:cxn>
              <a:cxn ang="0">
                <a:pos x="4" y="50"/>
              </a:cxn>
              <a:cxn ang="0">
                <a:pos x="0" y="46"/>
              </a:cxn>
              <a:cxn ang="0">
                <a:pos x="0" y="38"/>
              </a:cxn>
              <a:cxn ang="0">
                <a:pos x="0" y="27"/>
              </a:cxn>
              <a:cxn ang="0">
                <a:pos x="58" y="38"/>
              </a:cxn>
            </a:cxnLst>
            <a:rect l="0" t="0" r="r" b="b"/>
            <a:pathLst>
              <a:path w="70" h="66">
                <a:moveTo>
                  <a:pt x="58" y="38"/>
                </a:moveTo>
                <a:lnTo>
                  <a:pt x="58" y="31"/>
                </a:lnTo>
                <a:lnTo>
                  <a:pt x="58" y="27"/>
                </a:lnTo>
                <a:lnTo>
                  <a:pt x="58" y="23"/>
                </a:lnTo>
                <a:lnTo>
                  <a:pt x="54" y="19"/>
                </a:lnTo>
                <a:lnTo>
                  <a:pt x="46" y="15"/>
                </a:lnTo>
                <a:lnTo>
                  <a:pt x="35" y="12"/>
                </a:lnTo>
                <a:lnTo>
                  <a:pt x="27" y="12"/>
                </a:lnTo>
                <a:lnTo>
                  <a:pt x="19" y="12"/>
                </a:lnTo>
                <a:lnTo>
                  <a:pt x="15" y="15"/>
                </a:lnTo>
                <a:lnTo>
                  <a:pt x="12" y="19"/>
                </a:lnTo>
                <a:lnTo>
                  <a:pt x="8" y="23"/>
                </a:lnTo>
                <a:lnTo>
                  <a:pt x="8" y="27"/>
                </a:lnTo>
                <a:lnTo>
                  <a:pt x="8" y="38"/>
                </a:lnTo>
                <a:lnTo>
                  <a:pt x="12" y="42"/>
                </a:lnTo>
                <a:lnTo>
                  <a:pt x="19" y="50"/>
                </a:lnTo>
                <a:lnTo>
                  <a:pt x="31" y="50"/>
                </a:lnTo>
                <a:lnTo>
                  <a:pt x="42" y="54"/>
                </a:lnTo>
                <a:lnTo>
                  <a:pt x="50" y="50"/>
                </a:lnTo>
                <a:lnTo>
                  <a:pt x="54" y="50"/>
                </a:lnTo>
                <a:lnTo>
                  <a:pt x="54" y="46"/>
                </a:lnTo>
                <a:lnTo>
                  <a:pt x="58" y="38"/>
                </a:lnTo>
                <a:lnTo>
                  <a:pt x="0" y="27"/>
                </a:lnTo>
                <a:lnTo>
                  <a:pt x="4" y="15"/>
                </a:lnTo>
                <a:lnTo>
                  <a:pt x="12" y="4"/>
                </a:lnTo>
                <a:lnTo>
                  <a:pt x="15" y="4"/>
                </a:lnTo>
                <a:lnTo>
                  <a:pt x="23" y="0"/>
                </a:lnTo>
                <a:lnTo>
                  <a:pt x="38" y="0"/>
                </a:lnTo>
                <a:lnTo>
                  <a:pt x="50" y="8"/>
                </a:lnTo>
                <a:lnTo>
                  <a:pt x="61" y="15"/>
                </a:lnTo>
                <a:lnTo>
                  <a:pt x="65" y="19"/>
                </a:lnTo>
                <a:lnTo>
                  <a:pt x="69" y="27"/>
                </a:lnTo>
                <a:lnTo>
                  <a:pt x="69" y="31"/>
                </a:lnTo>
                <a:lnTo>
                  <a:pt x="69" y="38"/>
                </a:lnTo>
                <a:lnTo>
                  <a:pt x="65" y="54"/>
                </a:lnTo>
                <a:lnTo>
                  <a:pt x="61" y="58"/>
                </a:lnTo>
                <a:lnTo>
                  <a:pt x="54" y="62"/>
                </a:lnTo>
                <a:lnTo>
                  <a:pt x="42" y="65"/>
                </a:lnTo>
                <a:lnTo>
                  <a:pt x="27" y="62"/>
                </a:lnTo>
                <a:lnTo>
                  <a:pt x="15" y="58"/>
                </a:lnTo>
                <a:lnTo>
                  <a:pt x="4" y="50"/>
                </a:lnTo>
                <a:lnTo>
                  <a:pt x="0" y="46"/>
                </a:lnTo>
                <a:lnTo>
                  <a:pt x="0" y="38"/>
                </a:lnTo>
                <a:lnTo>
                  <a:pt x="0" y="27"/>
                </a:lnTo>
                <a:lnTo>
                  <a:pt x="58" y="3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6" name="Freeform 22"/>
          <p:cNvSpPr>
            <a:spLocks/>
          </p:cNvSpPr>
          <p:nvPr/>
        </p:nvSpPr>
        <p:spPr bwMode="auto">
          <a:xfrm>
            <a:off x="3498850" y="2990850"/>
            <a:ext cx="203200" cy="73025"/>
          </a:xfrm>
          <a:custGeom>
            <a:avLst/>
            <a:gdLst/>
            <a:ahLst/>
            <a:cxnLst>
              <a:cxn ang="0">
                <a:pos x="0" y="11"/>
              </a:cxn>
              <a:cxn ang="0">
                <a:pos x="3" y="0"/>
              </a:cxn>
              <a:cxn ang="0">
                <a:pos x="92" y="23"/>
              </a:cxn>
              <a:cxn ang="0">
                <a:pos x="92" y="34"/>
              </a:cxn>
              <a:cxn ang="0">
                <a:pos x="0" y="11"/>
              </a:cxn>
            </a:cxnLst>
            <a:rect l="0" t="0" r="r" b="b"/>
            <a:pathLst>
              <a:path w="93" h="35">
                <a:moveTo>
                  <a:pt x="0" y="11"/>
                </a:moveTo>
                <a:lnTo>
                  <a:pt x="3" y="0"/>
                </a:lnTo>
                <a:lnTo>
                  <a:pt x="92" y="23"/>
                </a:lnTo>
                <a:lnTo>
                  <a:pt x="92" y="34"/>
                </a:lnTo>
                <a:lnTo>
                  <a:pt x="0" y="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7" name="Freeform 23"/>
          <p:cNvSpPr>
            <a:spLocks/>
          </p:cNvSpPr>
          <p:nvPr/>
        </p:nvSpPr>
        <p:spPr bwMode="auto">
          <a:xfrm>
            <a:off x="3563938" y="2854325"/>
            <a:ext cx="169862" cy="122238"/>
          </a:xfrm>
          <a:custGeom>
            <a:avLst/>
            <a:gdLst/>
            <a:ahLst/>
            <a:cxnLst>
              <a:cxn ang="0">
                <a:pos x="4" y="46"/>
              </a:cxn>
              <a:cxn ang="0">
                <a:pos x="62" y="46"/>
              </a:cxn>
              <a:cxn ang="0">
                <a:pos x="16" y="12"/>
              </a:cxn>
              <a:cxn ang="0">
                <a:pos x="20" y="0"/>
              </a:cxn>
              <a:cxn ang="0">
                <a:pos x="77" y="43"/>
              </a:cxn>
              <a:cxn ang="0">
                <a:pos x="73" y="54"/>
              </a:cxn>
              <a:cxn ang="0">
                <a:pos x="0" y="58"/>
              </a:cxn>
              <a:cxn ang="0">
                <a:pos x="4" y="46"/>
              </a:cxn>
            </a:cxnLst>
            <a:rect l="0" t="0" r="r" b="b"/>
            <a:pathLst>
              <a:path w="78" h="59">
                <a:moveTo>
                  <a:pt x="4" y="46"/>
                </a:moveTo>
                <a:lnTo>
                  <a:pt x="62" y="46"/>
                </a:lnTo>
                <a:lnTo>
                  <a:pt x="16" y="12"/>
                </a:lnTo>
                <a:lnTo>
                  <a:pt x="20" y="0"/>
                </a:lnTo>
                <a:lnTo>
                  <a:pt x="77" y="43"/>
                </a:lnTo>
                <a:lnTo>
                  <a:pt x="73" y="54"/>
                </a:lnTo>
                <a:lnTo>
                  <a:pt x="0" y="58"/>
                </a:lnTo>
                <a:lnTo>
                  <a:pt x="4" y="46"/>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8" name="Freeform 24"/>
          <p:cNvSpPr>
            <a:spLocks/>
          </p:cNvSpPr>
          <p:nvPr/>
        </p:nvSpPr>
        <p:spPr bwMode="auto">
          <a:xfrm>
            <a:off x="3632200" y="2736850"/>
            <a:ext cx="160338" cy="136525"/>
          </a:xfrm>
          <a:custGeom>
            <a:avLst/>
            <a:gdLst/>
            <a:ahLst/>
            <a:cxnLst>
              <a:cxn ang="0">
                <a:pos x="4" y="15"/>
              </a:cxn>
              <a:cxn ang="0">
                <a:pos x="8" y="11"/>
              </a:cxn>
              <a:cxn ang="0">
                <a:pos x="12" y="4"/>
              </a:cxn>
              <a:cxn ang="0">
                <a:pos x="19" y="0"/>
              </a:cxn>
              <a:cxn ang="0">
                <a:pos x="23" y="0"/>
              </a:cxn>
              <a:cxn ang="0">
                <a:pos x="35" y="0"/>
              </a:cxn>
              <a:cxn ang="0">
                <a:pos x="50" y="4"/>
              </a:cxn>
              <a:cxn ang="0">
                <a:pos x="31" y="50"/>
              </a:cxn>
              <a:cxn ang="0">
                <a:pos x="42" y="54"/>
              </a:cxn>
              <a:cxn ang="0">
                <a:pos x="50" y="50"/>
              </a:cxn>
              <a:cxn ang="0">
                <a:pos x="54" y="46"/>
              </a:cxn>
              <a:cxn ang="0">
                <a:pos x="62" y="42"/>
              </a:cxn>
              <a:cxn ang="0">
                <a:pos x="62" y="34"/>
              </a:cxn>
              <a:cxn ang="0">
                <a:pos x="62" y="27"/>
              </a:cxn>
              <a:cxn ang="0">
                <a:pos x="54" y="19"/>
              </a:cxn>
              <a:cxn ang="0">
                <a:pos x="58" y="7"/>
              </a:cxn>
              <a:cxn ang="0">
                <a:pos x="65" y="15"/>
              </a:cxn>
              <a:cxn ang="0">
                <a:pos x="69" y="23"/>
              </a:cxn>
              <a:cxn ang="0">
                <a:pos x="73" y="30"/>
              </a:cxn>
              <a:cxn ang="0">
                <a:pos x="69" y="38"/>
              </a:cxn>
              <a:cxn ang="0">
                <a:pos x="69" y="46"/>
              </a:cxn>
              <a:cxn ang="0">
                <a:pos x="62" y="54"/>
              </a:cxn>
              <a:cxn ang="0">
                <a:pos x="54" y="61"/>
              </a:cxn>
              <a:cxn ang="0">
                <a:pos x="46" y="61"/>
              </a:cxn>
              <a:cxn ang="0">
                <a:pos x="38" y="65"/>
              </a:cxn>
              <a:cxn ang="0">
                <a:pos x="27" y="61"/>
              </a:cxn>
              <a:cxn ang="0">
                <a:pos x="12" y="54"/>
              </a:cxn>
              <a:cxn ang="0">
                <a:pos x="4" y="42"/>
              </a:cxn>
              <a:cxn ang="0">
                <a:pos x="0" y="34"/>
              </a:cxn>
              <a:cxn ang="0">
                <a:pos x="0" y="30"/>
              </a:cxn>
              <a:cxn ang="0">
                <a:pos x="4" y="15"/>
              </a:cxn>
              <a:cxn ang="0">
                <a:pos x="38" y="11"/>
              </a:cxn>
              <a:cxn ang="0">
                <a:pos x="27" y="11"/>
              </a:cxn>
              <a:cxn ang="0">
                <a:pos x="23" y="11"/>
              </a:cxn>
              <a:cxn ang="0">
                <a:pos x="19" y="11"/>
              </a:cxn>
              <a:cxn ang="0">
                <a:pos x="12" y="23"/>
              </a:cxn>
              <a:cxn ang="0">
                <a:pos x="12" y="27"/>
              </a:cxn>
              <a:cxn ang="0">
                <a:pos x="12" y="34"/>
              </a:cxn>
              <a:cxn ang="0">
                <a:pos x="15" y="42"/>
              </a:cxn>
              <a:cxn ang="0">
                <a:pos x="23" y="46"/>
              </a:cxn>
              <a:cxn ang="0">
                <a:pos x="38" y="11"/>
              </a:cxn>
              <a:cxn ang="0">
                <a:pos x="4" y="19"/>
              </a:cxn>
              <a:cxn ang="0">
                <a:pos x="38" y="11"/>
              </a:cxn>
              <a:cxn ang="0">
                <a:pos x="4" y="15"/>
              </a:cxn>
            </a:cxnLst>
            <a:rect l="0" t="0" r="r" b="b"/>
            <a:pathLst>
              <a:path w="74" h="66">
                <a:moveTo>
                  <a:pt x="4" y="15"/>
                </a:moveTo>
                <a:lnTo>
                  <a:pt x="8" y="11"/>
                </a:lnTo>
                <a:lnTo>
                  <a:pt x="12" y="4"/>
                </a:lnTo>
                <a:lnTo>
                  <a:pt x="19" y="0"/>
                </a:lnTo>
                <a:lnTo>
                  <a:pt x="23" y="0"/>
                </a:lnTo>
                <a:lnTo>
                  <a:pt x="35" y="0"/>
                </a:lnTo>
                <a:lnTo>
                  <a:pt x="50" y="4"/>
                </a:lnTo>
                <a:lnTo>
                  <a:pt x="31" y="50"/>
                </a:lnTo>
                <a:lnTo>
                  <a:pt x="42" y="54"/>
                </a:lnTo>
                <a:lnTo>
                  <a:pt x="50" y="50"/>
                </a:lnTo>
                <a:lnTo>
                  <a:pt x="54" y="46"/>
                </a:lnTo>
                <a:lnTo>
                  <a:pt x="62" y="42"/>
                </a:lnTo>
                <a:lnTo>
                  <a:pt x="62" y="34"/>
                </a:lnTo>
                <a:lnTo>
                  <a:pt x="62" y="27"/>
                </a:lnTo>
                <a:lnTo>
                  <a:pt x="54" y="19"/>
                </a:lnTo>
                <a:lnTo>
                  <a:pt x="58" y="7"/>
                </a:lnTo>
                <a:lnTo>
                  <a:pt x="65" y="15"/>
                </a:lnTo>
                <a:lnTo>
                  <a:pt x="69" y="23"/>
                </a:lnTo>
                <a:lnTo>
                  <a:pt x="73" y="30"/>
                </a:lnTo>
                <a:lnTo>
                  <a:pt x="69" y="38"/>
                </a:lnTo>
                <a:lnTo>
                  <a:pt x="69" y="46"/>
                </a:lnTo>
                <a:lnTo>
                  <a:pt x="62" y="54"/>
                </a:lnTo>
                <a:lnTo>
                  <a:pt x="54" y="61"/>
                </a:lnTo>
                <a:lnTo>
                  <a:pt x="46" y="61"/>
                </a:lnTo>
                <a:lnTo>
                  <a:pt x="38" y="65"/>
                </a:lnTo>
                <a:lnTo>
                  <a:pt x="27" y="61"/>
                </a:lnTo>
                <a:lnTo>
                  <a:pt x="12" y="54"/>
                </a:lnTo>
                <a:lnTo>
                  <a:pt x="4" y="42"/>
                </a:lnTo>
                <a:lnTo>
                  <a:pt x="0" y="34"/>
                </a:lnTo>
                <a:lnTo>
                  <a:pt x="0" y="30"/>
                </a:lnTo>
                <a:lnTo>
                  <a:pt x="4" y="15"/>
                </a:lnTo>
                <a:lnTo>
                  <a:pt x="38" y="11"/>
                </a:lnTo>
                <a:lnTo>
                  <a:pt x="27" y="11"/>
                </a:lnTo>
                <a:lnTo>
                  <a:pt x="23" y="11"/>
                </a:lnTo>
                <a:lnTo>
                  <a:pt x="19" y="11"/>
                </a:lnTo>
                <a:lnTo>
                  <a:pt x="12" y="23"/>
                </a:lnTo>
                <a:lnTo>
                  <a:pt x="12" y="27"/>
                </a:lnTo>
                <a:lnTo>
                  <a:pt x="12" y="34"/>
                </a:lnTo>
                <a:lnTo>
                  <a:pt x="15" y="42"/>
                </a:lnTo>
                <a:lnTo>
                  <a:pt x="23" y="46"/>
                </a:lnTo>
                <a:lnTo>
                  <a:pt x="38" y="11"/>
                </a:lnTo>
                <a:lnTo>
                  <a:pt x="4" y="19"/>
                </a:lnTo>
                <a:lnTo>
                  <a:pt x="38" y="11"/>
                </a:lnTo>
                <a:lnTo>
                  <a:pt x="4" y="1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49" name="Freeform 25"/>
          <p:cNvSpPr>
            <a:spLocks/>
          </p:cNvSpPr>
          <p:nvPr/>
        </p:nvSpPr>
        <p:spPr bwMode="auto">
          <a:xfrm>
            <a:off x="3681413" y="2528888"/>
            <a:ext cx="228600" cy="217487"/>
          </a:xfrm>
          <a:custGeom>
            <a:avLst/>
            <a:gdLst/>
            <a:ahLst/>
            <a:cxnLst>
              <a:cxn ang="0">
                <a:pos x="0" y="73"/>
              </a:cxn>
              <a:cxn ang="0">
                <a:pos x="8" y="61"/>
              </a:cxn>
              <a:cxn ang="0">
                <a:pos x="15" y="69"/>
              </a:cxn>
              <a:cxn ang="0">
                <a:pos x="12" y="58"/>
              </a:cxn>
              <a:cxn ang="0">
                <a:pos x="12" y="50"/>
              </a:cxn>
              <a:cxn ang="0">
                <a:pos x="15" y="46"/>
              </a:cxn>
              <a:cxn ang="0">
                <a:pos x="19" y="38"/>
              </a:cxn>
              <a:cxn ang="0">
                <a:pos x="23" y="34"/>
              </a:cxn>
              <a:cxn ang="0">
                <a:pos x="31" y="34"/>
              </a:cxn>
              <a:cxn ang="0">
                <a:pos x="31" y="27"/>
              </a:cxn>
              <a:cxn ang="0">
                <a:pos x="31" y="23"/>
              </a:cxn>
              <a:cxn ang="0">
                <a:pos x="31" y="15"/>
              </a:cxn>
              <a:cxn ang="0">
                <a:pos x="31" y="11"/>
              </a:cxn>
              <a:cxn ang="0">
                <a:pos x="35" y="8"/>
              </a:cxn>
              <a:cxn ang="0">
                <a:pos x="39" y="4"/>
              </a:cxn>
              <a:cxn ang="0">
                <a:pos x="46" y="0"/>
              </a:cxn>
              <a:cxn ang="0">
                <a:pos x="50" y="0"/>
              </a:cxn>
              <a:cxn ang="0">
                <a:pos x="58" y="0"/>
              </a:cxn>
              <a:cxn ang="0">
                <a:pos x="62" y="4"/>
              </a:cxn>
              <a:cxn ang="0">
                <a:pos x="104" y="27"/>
              </a:cxn>
              <a:cxn ang="0">
                <a:pos x="96" y="34"/>
              </a:cxn>
              <a:cxn ang="0">
                <a:pos x="58" y="15"/>
              </a:cxn>
              <a:cxn ang="0">
                <a:pos x="50" y="11"/>
              </a:cxn>
              <a:cxn ang="0">
                <a:pos x="46" y="11"/>
              </a:cxn>
              <a:cxn ang="0">
                <a:pos x="42" y="15"/>
              </a:cxn>
              <a:cxn ang="0">
                <a:pos x="39" y="19"/>
              </a:cxn>
              <a:cxn ang="0">
                <a:pos x="39" y="23"/>
              </a:cxn>
              <a:cxn ang="0">
                <a:pos x="39" y="31"/>
              </a:cxn>
              <a:cxn ang="0">
                <a:pos x="42" y="34"/>
              </a:cxn>
              <a:cxn ang="0">
                <a:pos x="50" y="42"/>
              </a:cxn>
              <a:cxn ang="0">
                <a:pos x="85" y="61"/>
              </a:cxn>
              <a:cxn ang="0">
                <a:pos x="77" y="69"/>
              </a:cxn>
              <a:cxn ang="0">
                <a:pos x="39" y="50"/>
              </a:cxn>
              <a:cxn ang="0">
                <a:pos x="31" y="46"/>
              </a:cxn>
              <a:cxn ang="0">
                <a:pos x="27" y="46"/>
              </a:cxn>
              <a:cxn ang="0">
                <a:pos x="23" y="54"/>
              </a:cxn>
              <a:cxn ang="0">
                <a:pos x="19" y="58"/>
              </a:cxn>
              <a:cxn ang="0">
                <a:pos x="19" y="65"/>
              </a:cxn>
              <a:cxn ang="0">
                <a:pos x="23" y="73"/>
              </a:cxn>
              <a:cxn ang="0">
                <a:pos x="35" y="77"/>
              </a:cxn>
              <a:cxn ang="0">
                <a:pos x="65" y="96"/>
              </a:cxn>
              <a:cxn ang="0">
                <a:pos x="58" y="104"/>
              </a:cxn>
              <a:cxn ang="0">
                <a:pos x="0" y="73"/>
              </a:cxn>
            </a:cxnLst>
            <a:rect l="0" t="0" r="r" b="b"/>
            <a:pathLst>
              <a:path w="105" h="105">
                <a:moveTo>
                  <a:pt x="0" y="73"/>
                </a:moveTo>
                <a:lnTo>
                  <a:pt x="8" y="61"/>
                </a:lnTo>
                <a:lnTo>
                  <a:pt x="15" y="69"/>
                </a:lnTo>
                <a:lnTo>
                  <a:pt x="12" y="58"/>
                </a:lnTo>
                <a:lnTo>
                  <a:pt x="12" y="50"/>
                </a:lnTo>
                <a:lnTo>
                  <a:pt x="15" y="46"/>
                </a:lnTo>
                <a:lnTo>
                  <a:pt x="19" y="38"/>
                </a:lnTo>
                <a:lnTo>
                  <a:pt x="23" y="34"/>
                </a:lnTo>
                <a:lnTo>
                  <a:pt x="31" y="34"/>
                </a:lnTo>
                <a:lnTo>
                  <a:pt x="31" y="27"/>
                </a:lnTo>
                <a:lnTo>
                  <a:pt x="31" y="23"/>
                </a:lnTo>
                <a:lnTo>
                  <a:pt x="31" y="15"/>
                </a:lnTo>
                <a:lnTo>
                  <a:pt x="31" y="11"/>
                </a:lnTo>
                <a:lnTo>
                  <a:pt x="35" y="8"/>
                </a:lnTo>
                <a:lnTo>
                  <a:pt x="39" y="4"/>
                </a:lnTo>
                <a:lnTo>
                  <a:pt x="46" y="0"/>
                </a:lnTo>
                <a:lnTo>
                  <a:pt x="50" y="0"/>
                </a:lnTo>
                <a:lnTo>
                  <a:pt x="58" y="0"/>
                </a:lnTo>
                <a:lnTo>
                  <a:pt x="62" y="4"/>
                </a:lnTo>
                <a:lnTo>
                  <a:pt x="104" y="27"/>
                </a:lnTo>
                <a:lnTo>
                  <a:pt x="96" y="34"/>
                </a:lnTo>
                <a:lnTo>
                  <a:pt x="58" y="15"/>
                </a:lnTo>
                <a:lnTo>
                  <a:pt x="50" y="11"/>
                </a:lnTo>
                <a:lnTo>
                  <a:pt x="46" y="11"/>
                </a:lnTo>
                <a:lnTo>
                  <a:pt x="42" y="15"/>
                </a:lnTo>
                <a:lnTo>
                  <a:pt x="39" y="19"/>
                </a:lnTo>
                <a:lnTo>
                  <a:pt x="39" y="23"/>
                </a:lnTo>
                <a:lnTo>
                  <a:pt x="39" y="31"/>
                </a:lnTo>
                <a:lnTo>
                  <a:pt x="42" y="34"/>
                </a:lnTo>
                <a:lnTo>
                  <a:pt x="50" y="42"/>
                </a:lnTo>
                <a:lnTo>
                  <a:pt x="85" y="61"/>
                </a:lnTo>
                <a:lnTo>
                  <a:pt x="77" y="69"/>
                </a:lnTo>
                <a:lnTo>
                  <a:pt x="39" y="50"/>
                </a:lnTo>
                <a:lnTo>
                  <a:pt x="31" y="46"/>
                </a:lnTo>
                <a:lnTo>
                  <a:pt x="27" y="46"/>
                </a:lnTo>
                <a:lnTo>
                  <a:pt x="23" y="54"/>
                </a:lnTo>
                <a:lnTo>
                  <a:pt x="19" y="58"/>
                </a:lnTo>
                <a:lnTo>
                  <a:pt x="19" y="65"/>
                </a:lnTo>
                <a:lnTo>
                  <a:pt x="23" y="73"/>
                </a:lnTo>
                <a:lnTo>
                  <a:pt x="35" y="77"/>
                </a:lnTo>
                <a:lnTo>
                  <a:pt x="65" y="96"/>
                </a:lnTo>
                <a:lnTo>
                  <a:pt x="58" y="104"/>
                </a:lnTo>
                <a:lnTo>
                  <a:pt x="0" y="7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0" name="Freeform 26"/>
          <p:cNvSpPr>
            <a:spLocks/>
          </p:cNvSpPr>
          <p:nvPr/>
        </p:nvSpPr>
        <p:spPr bwMode="auto">
          <a:xfrm>
            <a:off x="3822700" y="2400300"/>
            <a:ext cx="153988" cy="147638"/>
          </a:xfrm>
          <a:custGeom>
            <a:avLst/>
            <a:gdLst/>
            <a:ahLst/>
            <a:cxnLst>
              <a:cxn ang="0">
                <a:pos x="4" y="16"/>
              </a:cxn>
              <a:cxn ang="0">
                <a:pos x="8" y="8"/>
              </a:cxn>
              <a:cxn ang="0">
                <a:pos x="16" y="4"/>
              </a:cxn>
              <a:cxn ang="0">
                <a:pos x="23" y="0"/>
              </a:cxn>
              <a:cxn ang="0">
                <a:pos x="27" y="0"/>
              </a:cxn>
              <a:cxn ang="0">
                <a:pos x="43" y="4"/>
              </a:cxn>
              <a:cxn ang="0">
                <a:pos x="54" y="12"/>
              </a:cxn>
              <a:cxn ang="0">
                <a:pos x="27" y="50"/>
              </a:cxn>
              <a:cxn ang="0">
                <a:pos x="35" y="58"/>
              </a:cxn>
              <a:cxn ang="0">
                <a:pos x="43" y="58"/>
              </a:cxn>
              <a:cxn ang="0">
                <a:pos x="50" y="54"/>
              </a:cxn>
              <a:cxn ang="0">
                <a:pos x="54" y="50"/>
              </a:cxn>
              <a:cxn ang="0">
                <a:pos x="58" y="43"/>
              </a:cxn>
              <a:cxn ang="0">
                <a:pos x="58" y="35"/>
              </a:cxn>
              <a:cxn ang="0">
                <a:pos x="54" y="27"/>
              </a:cxn>
              <a:cxn ang="0">
                <a:pos x="62" y="16"/>
              </a:cxn>
              <a:cxn ang="0">
                <a:pos x="66" y="24"/>
              </a:cxn>
              <a:cxn ang="0">
                <a:pos x="70" y="35"/>
              </a:cxn>
              <a:cxn ang="0">
                <a:pos x="70" y="39"/>
              </a:cxn>
              <a:cxn ang="0">
                <a:pos x="66" y="47"/>
              </a:cxn>
              <a:cxn ang="0">
                <a:pos x="62" y="54"/>
              </a:cxn>
              <a:cxn ang="0">
                <a:pos x="54" y="66"/>
              </a:cxn>
              <a:cxn ang="0">
                <a:pos x="43" y="70"/>
              </a:cxn>
              <a:cxn ang="0">
                <a:pos x="35" y="70"/>
              </a:cxn>
              <a:cxn ang="0">
                <a:pos x="31" y="66"/>
              </a:cxn>
              <a:cxn ang="0">
                <a:pos x="16" y="62"/>
              </a:cxn>
              <a:cxn ang="0">
                <a:pos x="8" y="50"/>
              </a:cxn>
              <a:cxn ang="0">
                <a:pos x="0" y="39"/>
              </a:cxn>
              <a:cxn ang="0">
                <a:pos x="0" y="31"/>
              </a:cxn>
              <a:cxn ang="0">
                <a:pos x="0" y="27"/>
              </a:cxn>
              <a:cxn ang="0">
                <a:pos x="4" y="16"/>
              </a:cxn>
              <a:cxn ang="0">
                <a:pos x="39" y="16"/>
              </a:cxn>
              <a:cxn ang="0">
                <a:pos x="27" y="12"/>
              </a:cxn>
              <a:cxn ang="0">
                <a:pos x="23" y="12"/>
              </a:cxn>
              <a:cxn ang="0">
                <a:pos x="20" y="16"/>
              </a:cxn>
              <a:cxn ang="0">
                <a:pos x="12" y="20"/>
              </a:cxn>
              <a:cxn ang="0">
                <a:pos x="8" y="27"/>
              </a:cxn>
              <a:cxn ang="0">
                <a:pos x="12" y="35"/>
              </a:cxn>
              <a:cxn ang="0">
                <a:pos x="12" y="43"/>
              </a:cxn>
              <a:cxn ang="0">
                <a:pos x="20" y="47"/>
              </a:cxn>
              <a:cxn ang="0">
                <a:pos x="39" y="16"/>
              </a:cxn>
              <a:cxn ang="0">
                <a:pos x="4" y="16"/>
              </a:cxn>
              <a:cxn ang="0">
                <a:pos x="39" y="16"/>
              </a:cxn>
              <a:cxn ang="0">
                <a:pos x="4" y="16"/>
              </a:cxn>
            </a:cxnLst>
            <a:rect l="0" t="0" r="r" b="b"/>
            <a:pathLst>
              <a:path w="71" h="71">
                <a:moveTo>
                  <a:pt x="4" y="16"/>
                </a:moveTo>
                <a:lnTo>
                  <a:pt x="8" y="8"/>
                </a:lnTo>
                <a:lnTo>
                  <a:pt x="16" y="4"/>
                </a:lnTo>
                <a:lnTo>
                  <a:pt x="23" y="0"/>
                </a:lnTo>
                <a:lnTo>
                  <a:pt x="27" y="0"/>
                </a:lnTo>
                <a:lnTo>
                  <a:pt x="43" y="4"/>
                </a:lnTo>
                <a:lnTo>
                  <a:pt x="54" y="12"/>
                </a:lnTo>
                <a:lnTo>
                  <a:pt x="27" y="50"/>
                </a:lnTo>
                <a:lnTo>
                  <a:pt x="35" y="58"/>
                </a:lnTo>
                <a:lnTo>
                  <a:pt x="43" y="58"/>
                </a:lnTo>
                <a:lnTo>
                  <a:pt x="50" y="54"/>
                </a:lnTo>
                <a:lnTo>
                  <a:pt x="54" y="50"/>
                </a:lnTo>
                <a:lnTo>
                  <a:pt x="58" y="43"/>
                </a:lnTo>
                <a:lnTo>
                  <a:pt x="58" y="35"/>
                </a:lnTo>
                <a:lnTo>
                  <a:pt x="54" y="27"/>
                </a:lnTo>
                <a:lnTo>
                  <a:pt x="62" y="16"/>
                </a:lnTo>
                <a:lnTo>
                  <a:pt x="66" y="24"/>
                </a:lnTo>
                <a:lnTo>
                  <a:pt x="70" y="35"/>
                </a:lnTo>
                <a:lnTo>
                  <a:pt x="70" y="39"/>
                </a:lnTo>
                <a:lnTo>
                  <a:pt x="66" y="47"/>
                </a:lnTo>
                <a:lnTo>
                  <a:pt x="62" y="54"/>
                </a:lnTo>
                <a:lnTo>
                  <a:pt x="54" y="66"/>
                </a:lnTo>
                <a:lnTo>
                  <a:pt x="43" y="70"/>
                </a:lnTo>
                <a:lnTo>
                  <a:pt x="35" y="70"/>
                </a:lnTo>
                <a:lnTo>
                  <a:pt x="31" y="66"/>
                </a:lnTo>
                <a:lnTo>
                  <a:pt x="16" y="62"/>
                </a:lnTo>
                <a:lnTo>
                  <a:pt x="8" y="50"/>
                </a:lnTo>
                <a:lnTo>
                  <a:pt x="0" y="39"/>
                </a:lnTo>
                <a:lnTo>
                  <a:pt x="0" y="31"/>
                </a:lnTo>
                <a:lnTo>
                  <a:pt x="0" y="27"/>
                </a:lnTo>
                <a:lnTo>
                  <a:pt x="4" y="16"/>
                </a:lnTo>
                <a:lnTo>
                  <a:pt x="39" y="16"/>
                </a:lnTo>
                <a:lnTo>
                  <a:pt x="27" y="12"/>
                </a:lnTo>
                <a:lnTo>
                  <a:pt x="23" y="12"/>
                </a:lnTo>
                <a:lnTo>
                  <a:pt x="20" y="16"/>
                </a:lnTo>
                <a:lnTo>
                  <a:pt x="12" y="20"/>
                </a:lnTo>
                <a:lnTo>
                  <a:pt x="8" y="27"/>
                </a:lnTo>
                <a:lnTo>
                  <a:pt x="12" y="35"/>
                </a:lnTo>
                <a:lnTo>
                  <a:pt x="12" y="43"/>
                </a:lnTo>
                <a:lnTo>
                  <a:pt x="20" y="47"/>
                </a:lnTo>
                <a:lnTo>
                  <a:pt x="39" y="16"/>
                </a:lnTo>
                <a:lnTo>
                  <a:pt x="4" y="16"/>
                </a:lnTo>
                <a:lnTo>
                  <a:pt x="39" y="16"/>
                </a:lnTo>
                <a:lnTo>
                  <a:pt x="4" y="16"/>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1" name="Freeform 27"/>
          <p:cNvSpPr>
            <a:spLocks/>
          </p:cNvSpPr>
          <p:nvPr/>
        </p:nvSpPr>
        <p:spPr bwMode="auto">
          <a:xfrm>
            <a:off x="3898900" y="2282825"/>
            <a:ext cx="184150" cy="161925"/>
          </a:xfrm>
          <a:custGeom>
            <a:avLst/>
            <a:gdLst/>
            <a:ahLst/>
            <a:cxnLst>
              <a:cxn ang="0">
                <a:pos x="0" y="34"/>
              </a:cxn>
              <a:cxn ang="0">
                <a:pos x="4" y="27"/>
              </a:cxn>
              <a:cxn ang="0">
                <a:pos x="11" y="31"/>
              </a:cxn>
              <a:cxn ang="0">
                <a:pos x="11" y="23"/>
              </a:cxn>
              <a:cxn ang="0">
                <a:pos x="11" y="19"/>
              </a:cxn>
              <a:cxn ang="0">
                <a:pos x="15" y="11"/>
              </a:cxn>
              <a:cxn ang="0">
                <a:pos x="19" y="8"/>
              </a:cxn>
              <a:cxn ang="0">
                <a:pos x="23" y="4"/>
              </a:cxn>
              <a:cxn ang="0">
                <a:pos x="27" y="0"/>
              </a:cxn>
              <a:cxn ang="0">
                <a:pos x="35" y="0"/>
              </a:cxn>
              <a:cxn ang="0">
                <a:pos x="38" y="0"/>
              </a:cxn>
              <a:cxn ang="0">
                <a:pos x="46" y="4"/>
              </a:cxn>
              <a:cxn ang="0">
                <a:pos x="54" y="8"/>
              </a:cxn>
              <a:cxn ang="0">
                <a:pos x="84" y="34"/>
              </a:cxn>
              <a:cxn ang="0">
                <a:pos x="77" y="42"/>
              </a:cxn>
              <a:cxn ang="0">
                <a:pos x="46" y="15"/>
              </a:cxn>
              <a:cxn ang="0">
                <a:pos x="38" y="11"/>
              </a:cxn>
              <a:cxn ang="0">
                <a:pos x="31" y="11"/>
              </a:cxn>
              <a:cxn ang="0">
                <a:pos x="23" y="15"/>
              </a:cxn>
              <a:cxn ang="0">
                <a:pos x="23" y="23"/>
              </a:cxn>
              <a:cxn ang="0">
                <a:pos x="19" y="27"/>
              </a:cxn>
              <a:cxn ang="0">
                <a:pos x="19" y="31"/>
              </a:cxn>
              <a:cxn ang="0">
                <a:pos x="23" y="38"/>
              </a:cxn>
              <a:cxn ang="0">
                <a:pos x="31" y="46"/>
              </a:cxn>
              <a:cxn ang="0">
                <a:pos x="58" y="69"/>
              </a:cxn>
              <a:cxn ang="0">
                <a:pos x="50" y="77"/>
              </a:cxn>
              <a:cxn ang="0">
                <a:pos x="0" y="34"/>
              </a:cxn>
              <a:cxn ang="0">
                <a:pos x="15" y="11"/>
              </a:cxn>
              <a:cxn ang="0">
                <a:pos x="0" y="34"/>
              </a:cxn>
            </a:cxnLst>
            <a:rect l="0" t="0" r="r" b="b"/>
            <a:pathLst>
              <a:path w="85" h="78">
                <a:moveTo>
                  <a:pt x="0" y="34"/>
                </a:moveTo>
                <a:lnTo>
                  <a:pt x="4" y="27"/>
                </a:lnTo>
                <a:lnTo>
                  <a:pt x="11" y="31"/>
                </a:lnTo>
                <a:lnTo>
                  <a:pt x="11" y="23"/>
                </a:lnTo>
                <a:lnTo>
                  <a:pt x="11" y="19"/>
                </a:lnTo>
                <a:lnTo>
                  <a:pt x="15" y="11"/>
                </a:lnTo>
                <a:lnTo>
                  <a:pt x="19" y="8"/>
                </a:lnTo>
                <a:lnTo>
                  <a:pt x="23" y="4"/>
                </a:lnTo>
                <a:lnTo>
                  <a:pt x="27" y="0"/>
                </a:lnTo>
                <a:lnTo>
                  <a:pt x="35" y="0"/>
                </a:lnTo>
                <a:lnTo>
                  <a:pt x="38" y="0"/>
                </a:lnTo>
                <a:lnTo>
                  <a:pt x="46" y="4"/>
                </a:lnTo>
                <a:lnTo>
                  <a:pt x="54" y="8"/>
                </a:lnTo>
                <a:lnTo>
                  <a:pt x="84" y="34"/>
                </a:lnTo>
                <a:lnTo>
                  <a:pt x="77" y="42"/>
                </a:lnTo>
                <a:lnTo>
                  <a:pt x="46" y="15"/>
                </a:lnTo>
                <a:lnTo>
                  <a:pt x="38" y="11"/>
                </a:lnTo>
                <a:lnTo>
                  <a:pt x="31" y="11"/>
                </a:lnTo>
                <a:lnTo>
                  <a:pt x="23" y="15"/>
                </a:lnTo>
                <a:lnTo>
                  <a:pt x="23" y="23"/>
                </a:lnTo>
                <a:lnTo>
                  <a:pt x="19" y="27"/>
                </a:lnTo>
                <a:lnTo>
                  <a:pt x="19" y="31"/>
                </a:lnTo>
                <a:lnTo>
                  <a:pt x="23" y="38"/>
                </a:lnTo>
                <a:lnTo>
                  <a:pt x="31" y="46"/>
                </a:lnTo>
                <a:lnTo>
                  <a:pt x="58" y="69"/>
                </a:lnTo>
                <a:lnTo>
                  <a:pt x="50" y="77"/>
                </a:lnTo>
                <a:lnTo>
                  <a:pt x="0" y="34"/>
                </a:lnTo>
                <a:lnTo>
                  <a:pt x="15" y="11"/>
                </a:lnTo>
                <a:lnTo>
                  <a:pt x="0" y="3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2" name="Freeform 28"/>
          <p:cNvSpPr>
            <a:spLocks/>
          </p:cNvSpPr>
          <p:nvPr/>
        </p:nvSpPr>
        <p:spPr bwMode="auto">
          <a:xfrm>
            <a:off x="3975100" y="2187575"/>
            <a:ext cx="176213" cy="128588"/>
          </a:xfrm>
          <a:custGeom>
            <a:avLst/>
            <a:gdLst/>
            <a:ahLst/>
            <a:cxnLst>
              <a:cxn ang="0">
                <a:pos x="0" y="7"/>
              </a:cxn>
              <a:cxn ang="0">
                <a:pos x="7" y="0"/>
              </a:cxn>
              <a:cxn ang="0">
                <a:pos x="23" y="11"/>
              </a:cxn>
              <a:cxn ang="0">
                <a:pos x="30" y="4"/>
              </a:cxn>
              <a:cxn ang="0">
                <a:pos x="38" y="11"/>
              </a:cxn>
              <a:cxn ang="0">
                <a:pos x="30" y="19"/>
              </a:cxn>
              <a:cxn ang="0">
                <a:pos x="61" y="50"/>
              </a:cxn>
              <a:cxn ang="0">
                <a:pos x="65" y="50"/>
              </a:cxn>
              <a:cxn ang="0">
                <a:pos x="69" y="46"/>
              </a:cxn>
              <a:cxn ang="0">
                <a:pos x="73" y="46"/>
              </a:cxn>
              <a:cxn ang="0">
                <a:pos x="80" y="50"/>
              </a:cxn>
              <a:cxn ang="0">
                <a:pos x="76" y="54"/>
              </a:cxn>
              <a:cxn ang="0">
                <a:pos x="73" y="57"/>
              </a:cxn>
              <a:cxn ang="0">
                <a:pos x="69" y="61"/>
              </a:cxn>
              <a:cxn ang="0">
                <a:pos x="65" y="61"/>
              </a:cxn>
              <a:cxn ang="0">
                <a:pos x="57" y="61"/>
              </a:cxn>
              <a:cxn ang="0">
                <a:pos x="53" y="57"/>
              </a:cxn>
              <a:cxn ang="0">
                <a:pos x="23" y="27"/>
              </a:cxn>
              <a:cxn ang="0">
                <a:pos x="15" y="34"/>
              </a:cxn>
              <a:cxn ang="0">
                <a:pos x="7" y="27"/>
              </a:cxn>
              <a:cxn ang="0">
                <a:pos x="15" y="19"/>
              </a:cxn>
              <a:cxn ang="0">
                <a:pos x="0" y="7"/>
              </a:cxn>
            </a:cxnLst>
            <a:rect l="0" t="0" r="r" b="b"/>
            <a:pathLst>
              <a:path w="81" h="62">
                <a:moveTo>
                  <a:pt x="0" y="7"/>
                </a:moveTo>
                <a:lnTo>
                  <a:pt x="7" y="0"/>
                </a:lnTo>
                <a:lnTo>
                  <a:pt x="23" y="11"/>
                </a:lnTo>
                <a:lnTo>
                  <a:pt x="30" y="4"/>
                </a:lnTo>
                <a:lnTo>
                  <a:pt x="38" y="11"/>
                </a:lnTo>
                <a:lnTo>
                  <a:pt x="30" y="19"/>
                </a:lnTo>
                <a:lnTo>
                  <a:pt x="61" y="50"/>
                </a:lnTo>
                <a:lnTo>
                  <a:pt x="65" y="50"/>
                </a:lnTo>
                <a:lnTo>
                  <a:pt x="69" y="46"/>
                </a:lnTo>
                <a:lnTo>
                  <a:pt x="73" y="46"/>
                </a:lnTo>
                <a:lnTo>
                  <a:pt x="80" y="50"/>
                </a:lnTo>
                <a:lnTo>
                  <a:pt x="76" y="54"/>
                </a:lnTo>
                <a:lnTo>
                  <a:pt x="73" y="57"/>
                </a:lnTo>
                <a:lnTo>
                  <a:pt x="69" y="61"/>
                </a:lnTo>
                <a:lnTo>
                  <a:pt x="65" y="61"/>
                </a:lnTo>
                <a:lnTo>
                  <a:pt x="57" y="61"/>
                </a:lnTo>
                <a:lnTo>
                  <a:pt x="53" y="57"/>
                </a:lnTo>
                <a:lnTo>
                  <a:pt x="23" y="27"/>
                </a:lnTo>
                <a:lnTo>
                  <a:pt x="15" y="34"/>
                </a:lnTo>
                <a:lnTo>
                  <a:pt x="7" y="27"/>
                </a:lnTo>
                <a:lnTo>
                  <a:pt x="15" y="19"/>
                </a:lnTo>
                <a:lnTo>
                  <a:pt x="0" y="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3" name="Freeform 29"/>
          <p:cNvSpPr>
            <a:spLocks/>
          </p:cNvSpPr>
          <p:nvPr/>
        </p:nvSpPr>
        <p:spPr bwMode="auto">
          <a:xfrm>
            <a:off x="6599238" y="2084388"/>
            <a:ext cx="209550" cy="200025"/>
          </a:xfrm>
          <a:custGeom>
            <a:avLst/>
            <a:gdLst/>
            <a:ahLst/>
            <a:cxnLst>
              <a:cxn ang="0">
                <a:pos x="81" y="15"/>
              </a:cxn>
              <a:cxn ang="0">
                <a:pos x="92" y="27"/>
              </a:cxn>
              <a:cxn ang="0">
                <a:pos x="96" y="31"/>
              </a:cxn>
              <a:cxn ang="0">
                <a:pos x="96" y="38"/>
              </a:cxn>
              <a:cxn ang="0">
                <a:pos x="96" y="50"/>
              </a:cxn>
              <a:cxn ang="0">
                <a:pos x="89" y="61"/>
              </a:cxn>
              <a:cxn ang="0">
                <a:pos x="81" y="54"/>
              </a:cxn>
              <a:cxn ang="0">
                <a:pos x="85" y="46"/>
              </a:cxn>
              <a:cxn ang="0">
                <a:pos x="85" y="38"/>
              </a:cxn>
              <a:cxn ang="0">
                <a:pos x="81" y="31"/>
              </a:cxn>
              <a:cxn ang="0">
                <a:pos x="77" y="23"/>
              </a:cxn>
              <a:cxn ang="0">
                <a:pos x="66" y="15"/>
              </a:cxn>
              <a:cxn ang="0">
                <a:pos x="54" y="11"/>
              </a:cxn>
              <a:cxn ang="0">
                <a:pos x="46" y="15"/>
              </a:cxn>
              <a:cxn ang="0">
                <a:pos x="39" y="19"/>
              </a:cxn>
              <a:cxn ang="0">
                <a:pos x="27" y="27"/>
              </a:cxn>
              <a:cxn ang="0">
                <a:pos x="19" y="42"/>
              </a:cxn>
              <a:cxn ang="0">
                <a:pos x="16" y="54"/>
              </a:cxn>
              <a:cxn ang="0">
                <a:pos x="16" y="57"/>
              </a:cxn>
              <a:cxn ang="0">
                <a:pos x="16" y="65"/>
              </a:cxn>
              <a:cxn ang="0">
                <a:pos x="23" y="77"/>
              </a:cxn>
              <a:cxn ang="0">
                <a:pos x="27" y="81"/>
              </a:cxn>
              <a:cxn ang="0">
                <a:pos x="35" y="81"/>
              </a:cxn>
              <a:cxn ang="0">
                <a:pos x="39" y="84"/>
              </a:cxn>
              <a:cxn ang="0">
                <a:pos x="46" y="81"/>
              </a:cxn>
              <a:cxn ang="0">
                <a:pos x="54" y="81"/>
              </a:cxn>
              <a:cxn ang="0">
                <a:pos x="62" y="77"/>
              </a:cxn>
              <a:cxn ang="0">
                <a:pos x="69" y="84"/>
              </a:cxn>
              <a:cxn ang="0">
                <a:pos x="58" y="92"/>
              </a:cxn>
              <a:cxn ang="0">
                <a:pos x="42" y="96"/>
              </a:cxn>
              <a:cxn ang="0">
                <a:pos x="35" y="92"/>
              </a:cxn>
              <a:cxn ang="0">
                <a:pos x="27" y="92"/>
              </a:cxn>
              <a:cxn ang="0">
                <a:pos x="23" y="88"/>
              </a:cxn>
              <a:cxn ang="0">
                <a:pos x="16" y="81"/>
              </a:cxn>
              <a:cxn ang="0">
                <a:pos x="4" y="69"/>
              </a:cxn>
              <a:cxn ang="0">
                <a:pos x="0" y="57"/>
              </a:cxn>
              <a:cxn ang="0">
                <a:pos x="4" y="46"/>
              </a:cxn>
              <a:cxn ang="0">
                <a:pos x="4" y="38"/>
              </a:cxn>
              <a:cxn ang="0">
                <a:pos x="12" y="27"/>
              </a:cxn>
              <a:cxn ang="0">
                <a:pos x="19" y="19"/>
              </a:cxn>
              <a:cxn ang="0">
                <a:pos x="35" y="8"/>
              </a:cxn>
              <a:cxn ang="0">
                <a:pos x="42" y="4"/>
              </a:cxn>
              <a:cxn ang="0">
                <a:pos x="50" y="0"/>
              </a:cxn>
              <a:cxn ang="0">
                <a:pos x="58" y="0"/>
              </a:cxn>
              <a:cxn ang="0">
                <a:pos x="66" y="4"/>
              </a:cxn>
              <a:cxn ang="0">
                <a:pos x="73" y="8"/>
              </a:cxn>
              <a:cxn ang="0">
                <a:pos x="81" y="15"/>
              </a:cxn>
              <a:cxn ang="0">
                <a:pos x="81" y="11"/>
              </a:cxn>
              <a:cxn ang="0">
                <a:pos x="81" y="15"/>
              </a:cxn>
            </a:cxnLst>
            <a:rect l="0" t="0" r="r" b="b"/>
            <a:pathLst>
              <a:path w="97" h="97">
                <a:moveTo>
                  <a:pt x="81" y="15"/>
                </a:moveTo>
                <a:lnTo>
                  <a:pt x="92" y="27"/>
                </a:lnTo>
                <a:lnTo>
                  <a:pt x="96" y="31"/>
                </a:lnTo>
                <a:lnTo>
                  <a:pt x="96" y="38"/>
                </a:lnTo>
                <a:lnTo>
                  <a:pt x="96" y="50"/>
                </a:lnTo>
                <a:lnTo>
                  <a:pt x="89" y="61"/>
                </a:lnTo>
                <a:lnTo>
                  <a:pt x="81" y="54"/>
                </a:lnTo>
                <a:lnTo>
                  <a:pt x="85" y="46"/>
                </a:lnTo>
                <a:lnTo>
                  <a:pt x="85" y="38"/>
                </a:lnTo>
                <a:lnTo>
                  <a:pt x="81" y="31"/>
                </a:lnTo>
                <a:lnTo>
                  <a:pt x="77" y="23"/>
                </a:lnTo>
                <a:lnTo>
                  <a:pt x="66" y="15"/>
                </a:lnTo>
                <a:lnTo>
                  <a:pt x="54" y="11"/>
                </a:lnTo>
                <a:lnTo>
                  <a:pt x="46" y="15"/>
                </a:lnTo>
                <a:lnTo>
                  <a:pt x="39" y="19"/>
                </a:lnTo>
                <a:lnTo>
                  <a:pt x="27" y="27"/>
                </a:lnTo>
                <a:lnTo>
                  <a:pt x="19" y="42"/>
                </a:lnTo>
                <a:lnTo>
                  <a:pt x="16" y="54"/>
                </a:lnTo>
                <a:lnTo>
                  <a:pt x="16" y="57"/>
                </a:lnTo>
                <a:lnTo>
                  <a:pt x="16" y="65"/>
                </a:lnTo>
                <a:lnTo>
                  <a:pt x="23" y="77"/>
                </a:lnTo>
                <a:lnTo>
                  <a:pt x="27" y="81"/>
                </a:lnTo>
                <a:lnTo>
                  <a:pt x="35" y="81"/>
                </a:lnTo>
                <a:lnTo>
                  <a:pt x="39" y="84"/>
                </a:lnTo>
                <a:lnTo>
                  <a:pt x="46" y="81"/>
                </a:lnTo>
                <a:lnTo>
                  <a:pt x="54" y="81"/>
                </a:lnTo>
                <a:lnTo>
                  <a:pt x="62" y="77"/>
                </a:lnTo>
                <a:lnTo>
                  <a:pt x="69" y="84"/>
                </a:lnTo>
                <a:lnTo>
                  <a:pt x="58" y="92"/>
                </a:lnTo>
                <a:lnTo>
                  <a:pt x="42" y="96"/>
                </a:lnTo>
                <a:lnTo>
                  <a:pt x="35" y="92"/>
                </a:lnTo>
                <a:lnTo>
                  <a:pt x="27" y="92"/>
                </a:lnTo>
                <a:lnTo>
                  <a:pt x="23" y="88"/>
                </a:lnTo>
                <a:lnTo>
                  <a:pt x="16" y="81"/>
                </a:lnTo>
                <a:lnTo>
                  <a:pt x="4" y="69"/>
                </a:lnTo>
                <a:lnTo>
                  <a:pt x="0" y="57"/>
                </a:lnTo>
                <a:lnTo>
                  <a:pt x="4" y="46"/>
                </a:lnTo>
                <a:lnTo>
                  <a:pt x="4" y="38"/>
                </a:lnTo>
                <a:lnTo>
                  <a:pt x="12" y="27"/>
                </a:lnTo>
                <a:lnTo>
                  <a:pt x="19" y="19"/>
                </a:lnTo>
                <a:lnTo>
                  <a:pt x="35" y="8"/>
                </a:lnTo>
                <a:lnTo>
                  <a:pt x="42" y="4"/>
                </a:lnTo>
                <a:lnTo>
                  <a:pt x="50" y="0"/>
                </a:lnTo>
                <a:lnTo>
                  <a:pt x="58" y="0"/>
                </a:lnTo>
                <a:lnTo>
                  <a:pt x="66" y="4"/>
                </a:lnTo>
                <a:lnTo>
                  <a:pt x="73" y="8"/>
                </a:lnTo>
                <a:lnTo>
                  <a:pt x="81" y="15"/>
                </a:lnTo>
                <a:lnTo>
                  <a:pt x="81" y="11"/>
                </a:lnTo>
                <a:lnTo>
                  <a:pt x="81" y="1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4" name="Freeform 30"/>
          <p:cNvSpPr>
            <a:spLocks/>
          </p:cNvSpPr>
          <p:nvPr/>
        </p:nvSpPr>
        <p:spPr bwMode="auto">
          <a:xfrm>
            <a:off x="6732588" y="2252663"/>
            <a:ext cx="152400" cy="144462"/>
          </a:xfrm>
          <a:custGeom>
            <a:avLst/>
            <a:gdLst/>
            <a:ahLst/>
            <a:cxnLst>
              <a:cxn ang="0">
                <a:pos x="15" y="53"/>
              </a:cxn>
              <a:cxn ang="0">
                <a:pos x="19" y="53"/>
              </a:cxn>
              <a:cxn ang="0">
                <a:pos x="23" y="57"/>
              </a:cxn>
              <a:cxn ang="0">
                <a:pos x="27" y="57"/>
              </a:cxn>
              <a:cxn ang="0">
                <a:pos x="30" y="57"/>
              </a:cxn>
              <a:cxn ang="0">
                <a:pos x="38" y="53"/>
              </a:cxn>
              <a:cxn ang="0">
                <a:pos x="46" y="49"/>
              </a:cxn>
              <a:cxn ang="0">
                <a:pos x="53" y="42"/>
              </a:cxn>
              <a:cxn ang="0">
                <a:pos x="57" y="38"/>
              </a:cxn>
              <a:cxn ang="0">
                <a:pos x="57" y="30"/>
              </a:cxn>
              <a:cxn ang="0">
                <a:pos x="57" y="26"/>
              </a:cxn>
              <a:cxn ang="0">
                <a:pos x="57" y="23"/>
              </a:cxn>
              <a:cxn ang="0">
                <a:pos x="53" y="19"/>
              </a:cxn>
              <a:cxn ang="0">
                <a:pos x="46" y="11"/>
              </a:cxn>
              <a:cxn ang="0">
                <a:pos x="42" y="11"/>
              </a:cxn>
              <a:cxn ang="0">
                <a:pos x="38" y="11"/>
              </a:cxn>
              <a:cxn ang="0">
                <a:pos x="27" y="15"/>
              </a:cxn>
              <a:cxn ang="0">
                <a:pos x="19" y="19"/>
              </a:cxn>
              <a:cxn ang="0">
                <a:pos x="11" y="26"/>
              </a:cxn>
              <a:cxn ang="0">
                <a:pos x="7" y="34"/>
              </a:cxn>
              <a:cxn ang="0">
                <a:pos x="7" y="38"/>
              </a:cxn>
              <a:cxn ang="0">
                <a:pos x="7" y="46"/>
              </a:cxn>
              <a:cxn ang="0">
                <a:pos x="15" y="53"/>
              </a:cxn>
              <a:cxn ang="0">
                <a:pos x="61" y="11"/>
              </a:cxn>
              <a:cxn ang="0">
                <a:pos x="65" y="23"/>
              </a:cxn>
              <a:cxn ang="0">
                <a:pos x="69" y="34"/>
              </a:cxn>
              <a:cxn ang="0">
                <a:pos x="69" y="42"/>
              </a:cxn>
              <a:cxn ang="0">
                <a:pos x="65" y="46"/>
              </a:cxn>
              <a:cxn ang="0">
                <a:pos x="53" y="57"/>
              </a:cxn>
              <a:cxn ang="0">
                <a:pos x="42" y="65"/>
              </a:cxn>
              <a:cxn ang="0">
                <a:pos x="30" y="69"/>
              </a:cxn>
              <a:cxn ang="0">
                <a:pos x="23" y="69"/>
              </a:cxn>
              <a:cxn ang="0">
                <a:pos x="15" y="65"/>
              </a:cxn>
              <a:cxn ang="0">
                <a:pos x="11" y="61"/>
              </a:cxn>
              <a:cxn ang="0">
                <a:pos x="7" y="57"/>
              </a:cxn>
              <a:cxn ang="0">
                <a:pos x="0" y="46"/>
              </a:cxn>
              <a:cxn ang="0">
                <a:pos x="0" y="42"/>
              </a:cxn>
              <a:cxn ang="0">
                <a:pos x="0" y="34"/>
              </a:cxn>
              <a:cxn ang="0">
                <a:pos x="4" y="23"/>
              </a:cxn>
              <a:cxn ang="0">
                <a:pos x="11" y="11"/>
              </a:cxn>
              <a:cxn ang="0">
                <a:pos x="27" y="3"/>
              </a:cxn>
              <a:cxn ang="0">
                <a:pos x="38" y="0"/>
              </a:cxn>
              <a:cxn ang="0">
                <a:pos x="46" y="3"/>
              </a:cxn>
              <a:cxn ang="0">
                <a:pos x="50" y="3"/>
              </a:cxn>
              <a:cxn ang="0">
                <a:pos x="61" y="11"/>
              </a:cxn>
              <a:cxn ang="0">
                <a:pos x="15" y="53"/>
              </a:cxn>
            </a:cxnLst>
            <a:rect l="0" t="0" r="r" b="b"/>
            <a:pathLst>
              <a:path w="70" h="70">
                <a:moveTo>
                  <a:pt x="15" y="53"/>
                </a:moveTo>
                <a:lnTo>
                  <a:pt x="19" y="53"/>
                </a:lnTo>
                <a:lnTo>
                  <a:pt x="23" y="57"/>
                </a:lnTo>
                <a:lnTo>
                  <a:pt x="27" y="57"/>
                </a:lnTo>
                <a:lnTo>
                  <a:pt x="30" y="57"/>
                </a:lnTo>
                <a:lnTo>
                  <a:pt x="38" y="53"/>
                </a:lnTo>
                <a:lnTo>
                  <a:pt x="46" y="49"/>
                </a:lnTo>
                <a:lnTo>
                  <a:pt x="53" y="42"/>
                </a:lnTo>
                <a:lnTo>
                  <a:pt x="57" y="38"/>
                </a:lnTo>
                <a:lnTo>
                  <a:pt x="57" y="30"/>
                </a:lnTo>
                <a:lnTo>
                  <a:pt x="57" y="26"/>
                </a:lnTo>
                <a:lnTo>
                  <a:pt x="57" y="23"/>
                </a:lnTo>
                <a:lnTo>
                  <a:pt x="53" y="19"/>
                </a:lnTo>
                <a:lnTo>
                  <a:pt x="46" y="11"/>
                </a:lnTo>
                <a:lnTo>
                  <a:pt x="42" y="11"/>
                </a:lnTo>
                <a:lnTo>
                  <a:pt x="38" y="11"/>
                </a:lnTo>
                <a:lnTo>
                  <a:pt x="27" y="15"/>
                </a:lnTo>
                <a:lnTo>
                  <a:pt x="19" y="19"/>
                </a:lnTo>
                <a:lnTo>
                  <a:pt x="11" y="26"/>
                </a:lnTo>
                <a:lnTo>
                  <a:pt x="7" y="34"/>
                </a:lnTo>
                <a:lnTo>
                  <a:pt x="7" y="38"/>
                </a:lnTo>
                <a:lnTo>
                  <a:pt x="7" y="46"/>
                </a:lnTo>
                <a:lnTo>
                  <a:pt x="15" y="53"/>
                </a:lnTo>
                <a:lnTo>
                  <a:pt x="61" y="11"/>
                </a:lnTo>
                <a:lnTo>
                  <a:pt x="65" y="23"/>
                </a:lnTo>
                <a:lnTo>
                  <a:pt x="69" y="34"/>
                </a:lnTo>
                <a:lnTo>
                  <a:pt x="69" y="42"/>
                </a:lnTo>
                <a:lnTo>
                  <a:pt x="65" y="46"/>
                </a:lnTo>
                <a:lnTo>
                  <a:pt x="53" y="57"/>
                </a:lnTo>
                <a:lnTo>
                  <a:pt x="42" y="65"/>
                </a:lnTo>
                <a:lnTo>
                  <a:pt x="30" y="69"/>
                </a:lnTo>
                <a:lnTo>
                  <a:pt x="23" y="69"/>
                </a:lnTo>
                <a:lnTo>
                  <a:pt x="15" y="65"/>
                </a:lnTo>
                <a:lnTo>
                  <a:pt x="11" y="61"/>
                </a:lnTo>
                <a:lnTo>
                  <a:pt x="7" y="57"/>
                </a:lnTo>
                <a:lnTo>
                  <a:pt x="0" y="46"/>
                </a:lnTo>
                <a:lnTo>
                  <a:pt x="0" y="42"/>
                </a:lnTo>
                <a:lnTo>
                  <a:pt x="0" y="34"/>
                </a:lnTo>
                <a:lnTo>
                  <a:pt x="4" y="23"/>
                </a:lnTo>
                <a:lnTo>
                  <a:pt x="11" y="11"/>
                </a:lnTo>
                <a:lnTo>
                  <a:pt x="27" y="3"/>
                </a:lnTo>
                <a:lnTo>
                  <a:pt x="38" y="0"/>
                </a:lnTo>
                <a:lnTo>
                  <a:pt x="46" y="3"/>
                </a:lnTo>
                <a:lnTo>
                  <a:pt x="50" y="3"/>
                </a:lnTo>
                <a:lnTo>
                  <a:pt x="61" y="11"/>
                </a:lnTo>
                <a:lnTo>
                  <a:pt x="15" y="5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5" name="Freeform 31"/>
          <p:cNvSpPr>
            <a:spLocks/>
          </p:cNvSpPr>
          <p:nvPr/>
        </p:nvSpPr>
        <p:spPr bwMode="auto">
          <a:xfrm>
            <a:off x="6807200" y="2352675"/>
            <a:ext cx="177800" cy="179388"/>
          </a:xfrm>
          <a:custGeom>
            <a:avLst/>
            <a:gdLst/>
            <a:ahLst/>
            <a:cxnLst>
              <a:cxn ang="0">
                <a:pos x="54" y="0"/>
              </a:cxn>
              <a:cxn ang="0">
                <a:pos x="62" y="8"/>
              </a:cxn>
              <a:cxn ang="0">
                <a:pos x="54" y="16"/>
              </a:cxn>
              <a:cxn ang="0">
                <a:pos x="62" y="16"/>
              </a:cxn>
              <a:cxn ang="0">
                <a:pos x="66" y="20"/>
              </a:cxn>
              <a:cxn ang="0">
                <a:pos x="73" y="23"/>
              </a:cxn>
              <a:cxn ang="0">
                <a:pos x="77" y="27"/>
              </a:cxn>
              <a:cxn ang="0">
                <a:pos x="81" y="31"/>
              </a:cxn>
              <a:cxn ang="0">
                <a:pos x="81" y="39"/>
              </a:cxn>
              <a:cxn ang="0">
                <a:pos x="81" y="43"/>
              </a:cxn>
              <a:cxn ang="0">
                <a:pos x="81" y="47"/>
              </a:cxn>
              <a:cxn ang="0">
                <a:pos x="73" y="54"/>
              </a:cxn>
              <a:cxn ang="0">
                <a:pos x="69" y="58"/>
              </a:cxn>
              <a:cxn ang="0">
                <a:pos x="35" y="85"/>
              </a:cxn>
              <a:cxn ang="0">
                <a:pos x="27" y="73"/>
              </a:cxn>
              <a:cxn ang="0">
                <a:pos x="62" y="50"/>
              </a:cxn>
              <a:cxn ang="0">
                <a:pos x="69" y="43"/>
              </a:cxn>
              <a:cxn ang="0">
                <a:pos x="69" y="35"/>
              </a:cxn>
              <a:cxn ang="0">
                <a:pos x="66" y="31"/>
              </a:cxn>
              <a:cxn ang="0">
                <a:pos x="62" y="27"/>
              </a:cxn>
              <a:cxn ang="0">
                <a:pos x="58" y="23"/>
              </a:cxn>
              <a:cxn ang="0">
                <a:pos x="54" y="23"/>
              </a:cxn>
              <a:cxn ang="0">
                <a:pos x="46" y="23"/>
              </a:cxn>
              <a:cxn ang="0">
                <a:pos x="35" y="27"/>
              </a:cxn>
              <a:cxn ang="0">
                <a:pos x="8" y="50"/>
              </a:cxn>
              <a:cxn ang="0">
                <a:pos x="0" y="39"/>
              </a:cxn>
              <a:cxn ang="0">
                <a:pos x="54" y="0"/>
              </a:cxn>
              <a:cxn ang="0">
                <a:pos x="73" y="20"/>
              </a:cxn>
              <a:cxn ang="0">
                <a:pos x="54" y="0"/>
              </a:cxn>
            </a:cxnLst>
            <a:rect l="0" t="0" r="r" b="b"/>
            <a:pathLst>
              <a:path w="82" h="86">
                <a:moveTo>
                  <a:pt x="54" y="0"/>
                </a:moveTo>
                <a:lnTo>
                  <a:pt x="62" y="8"/>
                </a:lnTo>
                <a:lnTo>
                  <a:pt x="54" y="16"/>
                </a:lnTo>
                <a:lnTo>
                  <a:pt x="62" y="16"/>
                </a:lnTo>
                <a:lnTo>
                  <a:pt x="66" y="20"/>
                </a:lnTo>
                <a:lnTo>
                  <a:pt x="73" y="23"/>
                </a:lnTo>
                <a:lnTo>
                  <a:pt x="77" y="27"/>
                </a:lnTo>
                <a:lnTo>
                  <a:pt x="81" y="31"/>
                </a:lnTo>
                <a:lnTo>
                  <a:pt x="81" y="39"/>
                </a:lnTo>
                <a:lnTo>
                  <a:pt x="81" y="43"/>
                </a:lnTo>
                <a:lnTo>
                  <a:pt x="81" y="47"/>
                </a:lnTo>
                <a:lnTo>
                  <a:pt x="73" y="54"/>
                </a:lnTo>
                <a:lnTo>
                  <a:pt x="69" y="58"/>
                </a:lnTo>
                <a:lnTo>
                  <a:pt x="35" y="85"/>
                </a:lnTo>
                <a:lnTo>
                  <a:pt x="27" y="73"/>
                </a:lnTo>
                <a:lnTo>
                  <a:pt x="62" y="50"/>
                </a:lnTo>
                <a:lnTo>
                  <a:pt x="69" y="43"/>
                </a:lnTo>
                <a:lnTo>
                  <a:pt x="69" y="35"/>
                </a:lnTo>
                <a:lnTo>
                  <a:pt x="66" y="31"/>
                </a:lnTo>
                <a:lnTo>
                  <a:pt x="62" y="27"/>
                </a:lnTo>
                <a:lnTo>
                  <a:pt x="58" y="23"/>
                </a:lnTo>
                <a:lnTo>
                  <a:pt x="54" y="23"/>
                </a:lnTo>
                <a:lnTo>
                  <a:pt x="46" y="23"/>
                </a:lnTo>
                <a:lnTo>
                  <a:pt x="35" y="27"/>
                </a:lnTo>
                <a:lnTo>
                  <a:pt x="8" y="50"/>
                </a:lnTo>
                <a:lnTo>
                  <a:pt x="0" y="39"/>
                </a:lnTo>
                <a:lnTo>
                  <a:pt x="54" y="0"/>
                </a:lnTo>
                <a:lnTo>
                  <a:pt x="73" y="20"/>
                </a:lnTo>
                <a:lnTo>
                  <a:pt x="54" y="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6" name="Freeform 32"/>
          <p:cNvSpPr>
            <a:spLocks/>
          </p:cNvSpPr>
          <p:nvPr/>
        </p:nvSpPr>
        <p:spPr bwMode="auto">
          <a:xfrm>
            <a:off x="6907213" y="2465388"/>
            <a:ext cx="168275" cy="136525"/>
          </a:xfrm>
          <a:custGeom>
            <a:avLst/>
            <a:gdLst/>
            <a:ahLst/>
            <a:cxnLst>
              <a:cxn ang="0">
                <a:pos x="69" y="0"/>
              </a:cxn>
              <a:cxn ang="0">
                <a:pos x="77" y="12"/>
              </a:cxn>
              <a:cxn ang="0">
                <a:pos x="62" y="19"/>
              </a:cxn>
              <a:cxn ang="0">
                <a:pos x="66" y="31"/>
              </a:cxn>
              <a:cxn ang="0">
                <a:pos x="58" y="35"/>
              </a:cxn>
              <a:cxn ang="0">
                <a:pos x="54" y="27"/>
              </a:cxn>
              <a:cxn ang="0">
                <a:pos x="16" y="50"/>
              </a:cxn>
              <a:cxn ang="0">
                <a:pos x="12" y="50"/>
              </a:cxn>
              <a:cxn ang="0">
                <a:pos x="12" y="54"/>
              </a:cxn>
              <a:cxn ang="0">
                <a:pos x="16" y="58"/>
              </a:cxn>
              <a:cxn ang="0">
                <a:pos x="16" y="62"/>
              </a:cxn>
              <a:cxn ang="0">
                <a:pos x="8" y="65"/>
              </a:cxn>
              <a:cxn ang="0">
                <a:pos x="8" y="62"/>
              </a:cxn>
              <a:cxn ang="0">
                <a:pos x="4" y="58"/>
              </a:cxn>
              <a:cxn ang="0">
                <a:pos x="0" y="54"/>
              </a:cxn>
              <a:cxn ang="0">
                <a:pos x="0" y="46"/>
              </a:cxn>
              <a:cxn ang="0">
                <a:pos x="4" y="42"/>
              </a:cxn>
              <a:cxn ang="0">
                <a:pos x="8" y="39"/>
              </a:cxn>
              <a:cxn ang="0">
                <a:pos x="46" y="16"/>
              </a:cxn>
              <a:cxn ang="0">
                <a:pos x="43" y="8"/>
              </a:cxn>
              <a:cxn ang="0">
                <a:pos x="50" y="4"/>
              </a:cxn>
              <a:cxn ang="0">
                <a:pos x="54" y="12"/>
              </a:cxn>
              <a:cxn ang="0">
                <a:pos x="69" y="0"/>
              </a:cxn>
            </a:cxnLst>
            <a:rect l="0" t="0" r="r" b="b"/>
            <a:pathLst>
              <a:path w="78" h="66">
                <a:moveTo>
                  <a:pt x="69" y="0"/>
                </a:moveTo>
                <a:lnTo>
                  <a:pt x="77" y="12"/>
                </a:lnTo>
                <a:lnTo>
                  <a:pt x="62" y="19"/>
                </a:lnTo>
                <a:lnTo>
                  <a:pt x="66" y="31"/>
                </a:lnTo>
                <a:lnTo>
                  <a:pt x="58" y="35"/>
                </a:lnTo>
                <a:lnTo>
                  <a:pt x="54" y="27"/>
                </a:lnTo>
                <a:lnTo>
                  <a:pt x="16" y="50"/>
                </a:lnTo>
                <a:lnTo>
                  <a:pt x="12" y="50"/>
                </a:lnTo>
                <a:lnTo>
                  <a:pt x="12" y="54"/>
                </a:lnTo>
                <a:lnTo>
                  <a:pt x="16" y="58"/>
                </a:lnTo>
                <a:lnTo>
                  <a:pt x="16" y="62"/>
                </a:lnTo>
                <a:lnTo>
                  <a:pt x="8" y="65"/>
                </a:lnTo>
                <a:lnTo>
                  <a:pt x="8" y="62"/>
                </a:lnTo>
                <a:lnTo>
                  <a:pt x="4" y="58"/>
                </a:lnTo>
                <a:lnTo>
                  <a:pt x="0" y="54"/>
                </a:lnTo>
                <a:lnTo>
                  <a:pt x="0" y="46"/>
                </a:lnTo>
                <a:lnTo>
                  <a:pt x="4" y="42"/>
                </a:lnTo>
                <a:lnTo>
                  <a:pt x="8" y="39"/>
                </a:lnTo>
                <a:lnTo>
                  <a:pt x="46" y="16"/>
                </a:lnTo>
                <a:lnTo>
                  <a:pt x="43" y="8"/>
                </a:lnTo>
                <a:lnTo>
                  <a:pt x="50" y="4"/>
                </a:lnTo>
                <a:lnTo>
                  <a:pt x="54" y="12"/>
                </a:lnTo>
                <a:lnTo>
                  <a:pt x="69" y="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7" name="Freeform 33"/>
          <p:cNvSpPr>
            <a:spLocks/>
          </p:cNvSpPr>
          <p:nvPr/>
        </p:nvSpPr>
        <p:spPr bwMode="auto">
          <a:xfrm>
            <a:off x="6942138" y="2528888"/>
            <a:ext cx="184150" cy="114300"/>
          </a:xfrm>
          <a:custGeom>
            <a:avLst/>
            <a:gdLst/>
            <a:ahLst/>
            <a:cxnLst>
              <a:cxn ang="0">
                <a:pos x="57" y="11"/>
              </a:cxn>
              <a:cxn ang="0">
                <a:pos x="61" y="19"/>
              </a:cxn>
              <a:cxn ang="0">
                <a:pos x="4" y="54"/>
              </a:cxn>
              <a:cxn ang="0">
                <a:pos x="0" y="42"/>
              </a:cxn>
              <a:cxn ang="0">
                <a:pos x="57" y="11"/>
              </a:cxn>
              <a:cxn ang="0">
                <a:pos x="80" y="0"/>
              </a:cxn>
              <a:cxn ang="0">
                <a:pos x="84" y="8"/>
              </a:cxn>
              <a:cxn ang="0">
                <a:pos x="73" y="15"/>
              </a:cxn>
              <a:cxn ang="0">
                <a:pos x="69" y="4"/>
              </a:cxn>
              <a:cxn ang="0">
                <a:pos x="80" y="0"/>
              </a:cxn>
              <a:cxn ang="0">
                <a:pos x="57" y="11"/>
              </a:cxn>
            </a:cxnLst>
            <a:rect l="0" t="0" r="r" b="b"/>
            <a:pathLst>
              <a:path w="85" h="55">
                <a:moveTo>
                  <a:pt x="57" y="11"/>
                </a:moveTo>
                <a:lnTo>
                  <a:pt x="61" y="19"/>
                </a:lnTo>
                <a:lnTo>
                  <a:pt x="4" y="54"/>
                </a:lnTo>
                <a:lnTo>
                  <a:pt x="0" y="42"/>
                </a:lnTo>
                <a:lnTo>
                  <a:pt x="57" y="11"/>
                </a:lnTo>
                <a:lnTo>
                  <a:pt x="80" y="0"/>
                </a:lnTo>
                <a:lnTo>
                  <a:pt x="84" y="8"/>
                </a:lnTo>
                <a:lnTo>
                  <a:pt x="73" y="15"/>
                </a:lnTo>
                <a:lnTo>
                  <a:pt x="69" y="4"/>
                </a:lnTo>
                <a:lnTo>
                  <a:pt x="80" y="0"/>
                </a:lnTo>
                <a:lnTo>
                  <a:pt x="57" y="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8" name="Freeform 34"/>
          <p:cNvSpPr>
            <a:spLocks/>
          </p:cNvSpPr>
          <p:nvPr/>
        </p:nvSpPr>
        <p:spPr bwMode="auto">
          <a:xfrm>
            <a:off x="6973888" y="2608263"/>
            <a:ext cx="169862" cy="169862"/>
          </a:xfrm>
          <a:custGeom>
            <a:avLst/>
            <a:gdLst/>
            <a:ahLst/>
            <a:cxnLst>
              <a:cxn ang="0">
                <a:pos x="58" y="0"/>
              </a:cxn>
              <a:cxn ang="0">
                <a:pos x="62" y="12"/>
              </a:cxn>
              <a:cxn ang="0">
                <a:pos x="54" y="16"/>
              </a:cxn>
              <a:cxn ang="0">
                <a:pos x="62" y="16"/>
              </a:cxn>
              <a:cxn ang="0">
                <a:pos x="65" y="20"/>
              </a:cxn>
              <a:cxn ang="0">
                <a:pos x="69" y="23"/>
              </a:cxn>
              <a:cxn ang="0">
                <a:pos x="73" y="31"/>
              </a:cxn>
              <a:cxn ang="0">
                <a:pos x="77" y="35"/>
              </a:cxn>
              <a:cxn ang="0">
                <a:pos x="77" y="43"/>
              </a:cxn>
              <a:cxn ang="0">
                <a:pos x="77" y="46"/>
              </a:cxn>
              <a:cxn ang="0">
                <a:pos x="73" y="50"/>
              </a:cxn>
              <a:cxn ang="0">
                <a:pos x="69" y="54"/>
              </a:cxn>
              <a:cxn ang="0">
                <a:pos x="62" y="62"/>
              </a:cxn>
              <a:cxn ang="0">
                <a:pos x="23" y="81"/>
              </a:cxn>
              <a:cxn ang="0">
                <a:pos x="15" y="69"/>
              </a:cxn>
              <a:cxn ang="0">
                <a:pos x="54" y="50"/>
              </a:cxn>
              <a:cxn ang="0">
                <a:pos x="62" y="43"/>
              </a:cxn>
              <a:cxn ang="0">
                <a:pos x="65" y="39"/>
              </a:cxn>
              <a:cxn ang="0">
                <a:pos x="65" y="31"/>
              </a:cxn>
              <a:cxn ang="0">
                <a:pos x="62" y="27"/>
              </a:cxn>
              <a:cxn ang="0">
                <a:pos x="58" y="23"/>
              </a:cxn>
              <a:cxn ang="0">
                <a:pos x="50" y="23"/>
              </a:cxn>
              <a:cxn ang="0">
                <a:pos x="42" y="20"/>
              </a:cxn>
              <a:cxn ang="0">
                <a:pos x="35" y="23"/>
              </a:cxn>
              <a:cxn ang="0">
                <a:pos x="4" y="39"/>
              </a:cxn>
              <a:cxn ang="0">
                <a:pos x="0" y="31"/>
              </a:cxn>
              <a:cxn ang="0">
                <a:pos x="58" y="0"/>
              </a:cxn>
              <a:cxn ang="0">
                <a:pos x="73" y="23"/>
              </a:cxn>
              <a:cxn ang="0">
                <a:pos x="58" y="0"/>
              </a:cxn>
            </a:cxnLst>
            <a:rect l="0" t="0" r="r" b="b"/>
            <a:pathLst>
              <a:path w="78" h="82">
                <a:moveTo>
                  <a:pt x="58" y="0"/>
                </a:moveTo>
                <a:lnTo>
                  <a:pt x="62" y="12"/>
                </a:lnTo>
                <a:lnTo>
                  <a:pt x="54" y="16"/>
                </a:lnTo>
                <a:lnTo>
                  <a:pt x="62" y="16"/>
                </a:lnTo>
                <a:lnTo>
                  <a:pt x="65" y="20"/>
                </a:lnTo>
                <a:lnTo>
                  <a:pt x="69" y="23"/>
                </a:lnTo>
                <a:lnTo>
                  <a:pt x="73" y="31"/>
                </a:lnTo>
                <a:lnTo>
                  <a:pt x="77" y="35"/>
                </a:lnTo>
                <a:lnTo>
                  <a:pt x="77" y="43"/>
                </a:lnTo>
                <a:lnTo>
                  <a:pt x="77" y="46"/>
                </a:lnTo>
                <a:lnTo>
                  <a:pt x="73" y="50"/>
                </a:lnTo>
                <a:lnTo>
                  <a:pt x="69" y="54"/>
                </a:lnTo>
                <a:lnTo>
                  <a:pt x="62" y="62"/>
                </a:lnTo>
                <a:lnTo>
                  <a:pt x="23" y="81"/>
                </a:lnTo>
                <a:lnTo>
                  <a:pt x="15" y="69"/>
                </a:lnTo>
                <a:lnTo>
                  <a:pt x="54" y="50"/>
                </a:lnTo>
                <a:lnTo>
                  <a:pt x="62" y="43"/>
                </a:lnTo>
                <a:lnTo>
                  <a:pt x="65" y="39"/>
                </a:lnTo>
                <a:lnTo>
                  <a:pt x="65" y="31"/>
                </a:lnTo>
                <a:lnTo>
                  <a:pt x="62" y="27"/>
                </a:lnTo>
                <a:lnTo>
                  <a:pt x="58" y="23"/>
                </a:lnTo>
                <a:lnTo>
                  <a:pt x="50" y="23"/>
                </a:lnTo>
                <a:lnTo>
                  <a:pt x="42" y="20"/>
                </a:lnTo>
                <a:lnTo>
                  <a:pt x="35" y="23"/>
                </a:lnTo>
                <a:lnTo>
                  <a:pt x="4" y="39"/>
                </a:lnTo>
                <a:lnTo>
                  <a:pt x="0" y="31"/>
                </a:lnTo>
                <a:lnTo>
                  <a:pt x="58" y="0"/>
                </a:lnTo>
                <a:lnTo>
                  <a:pt x="73" y="23"/>
                </a:lnTo>
                <a:lnTo>
                  <a:pt x="58" y="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59" name="Freeform 35"/>
          <p:cNvSpPr>
            <a:spLocks/>
          </p:cNvSpPr>
          <p:nvPr/>
        </p:nvSpPr>
        <p:spPr bwMode="auto">
          <a:xfrm>
            <a:off x="7040563" y="2751138"/>
            <a:ext cx="176212" cy="152400"/>
          </a:xfrm>
          <a:custGeom>
            <a:avLst/>
            <a:gdLst/>
            <a:ahLst/>
            <a:cxnLst>
              <a:cxn ang="0">
                <a:pos x="65" y="8"/>
              </a:cxn>
              <a:cxn ang="0">
                <a:pos x="23" y="27"/>
              </a:cxn>
              <a:cxn ang="0">
                <a:pos x="15" y="31"/>
              </a:cxn>
              <a:cxn ang="0">
                <a:pos x="15" y="35"/>
              </a:cxn>
              <a:cxn ang="0">
                <a:pos x="11" y="35"/>
              </a:cxn>
              <a:cxn ang="0">
                <a:pos x="15" y="43"/>
              </a:cxn>
              <a:cxn ang="0">
                <a:pos x="15" y="47"/>
              </a:cxn>
              <a:cxn ang="0">
                <a:pos x="19" y="50"/>
              </a:cxn>
              <a:cxn ang="0">
                <a:pos x="23" y="54"/>
              </a:cxn>
              <a:cxn ang="0">
                <a:pos x="31" y="54"/>
              </a:cxn>
              <a:cxn ang="0">
                <a:pos x="46" y="50"/>
              </a:cxn>
              <a:cxn ang="0">
                <a:pos x="77" y="39"/>
              </a:cxn>
              <a:cxn ang="0">
                <a:pos x="80" y="50"/>
              </a:cxn>
              <a:cxn ang="0">
                <a:pos x="15" y="73"/>
              </a:cxn>
              <a:cxn ang="0">
                <a:pos x="11" y="66"/>
              </a:cxn>
              <a:cxn ang="0">
                <a:pos x="23" y="62"/>
              </a:cxn>
              <a:cxn ang="0">
                <a:pos x="15" y="58"/>
              </a:cxn>
              <a:cxn ang="0">
                <a:pos x="7" y="54"/>
              </a:cxn>
              <a:cxn ang="0">
                <a:pos x="4" y="47"/>
              </a:cxn>
              <a:cxn ang="0">
                <a:pos x="4" y="39"/>
              </a:cxn>
              <a:cxn ang="0">
                <a:pos x="0" y="31"/>
              </a:cxn>
              <a:cxn ang="0">
                <a:pos x="4" y="27"/>
              </a:cxn>
              <a:cxn ang="0">
                <a:pos x="4" y="23"/>
              </a:cxn>
              <a:cxn ang="0">
                <a:pos x="11" y="20"/>
              </a:cxn>
              <a:cxn ang="0">
                <a:pos x="19" y="16"/>
              </a:cxn>
              <a:cxn ang="0">
                <a:pos x="61" y="0"/>
              </a:cxn>
              <a:cxn ang="0">
                <a:pos x="65" y="8"/>
              </a:cxn>
              <a:cxn ang="0">
                <a:pos x="73" y="23"/>
              </a:cxn>
              <a:cxn ang="0">
                <a:pos x="65" y="8"/>
              </a:cxn>
            </a:cxnLst>
            <a:rect l="0" t="0" r="r" b="b"/>
            <a:pathLst>
              <a:path w="81" h="74">
                <a:moveTo>
                  <a:pt x="65" y="8"/>
                </a:moveTo>
                <a:lnTo>
                  <a:pt x="23" y="27"/>
                </a:lnTo>
                <a:lnTo>
                  <a:pt x="15" y="31"/>
                </a:lnTo>
                <a:lnTo>
                  <a:pt x="15" y="35"/>
                </a:lnTo>
                <a:lnTo>
                  <a:pt x="11" y="35"/>
                </a:lnTo>
                <a:lnTo>
                  <a:pt x="15" y="43"/>
                </a:lnTo>
                <a:lnTo>
                  <a:pt x="15" y="47"/>
                </a:lnTo>
                <a:lnTo>
                  <a:pt x="19" y="50"/>
                </a:lnTo>
                <a:lnTo>
                  <a:pt x="23" y="54"/>
                </a:lnTo>
                <a:lnTo>
                  <a:pt x="31" y="54"/>
                </a:lnTo>
                <a:lnTo>
                  <a:pt x="46" y="50"/>
                </a:lnTo>
                <a:lnTo>
                  <a:pt x="77" y="39"/>
                </a:lnTo>
                <a:lnTo>
                  <a:pt x="80" y="50"/>
                </a:lnTo>
                <a:lnTo>
                  <a:pt x="15" y="73"/>
                </a:lnTo>
                <a:lnTo>
                  <a:pt x="11" y="66"/>
                </a:lnTo>
                <a:lnTo>
                  <a:pt x="23" y="62"/>
                </a:lnTo>
                <a:lnTo>
                  <a:pt x="15" y="58"/>
                </a:lnTo>
                <a:lnTo>
                  <a:pt x="7" y="54"/>
                </a:lnTo>
                <a:lnTo>
                  <a:pt x="4" y="47"/>
                </a:lnTo>
                <a:lnTo>
                  <a:pt x="4" y="39"/>
                </a:lnTo>
                <a:lnTo>
                  <a:pt x="0" y="31"/>
                </a:lnTo>
                <a:lnTo>
                  <a:pt x="4" y="27"/>
                </a:lnTo>
                <a:lnTo>
                  <a:pt x="4" y="23"/>
                </a:lnTo>
                <a:lnTo>
                  <a:pt x="11" y="20"/>
                </a:lnTo>
                <a:lnTo>
                  <a:pt x="19" y="16"/>
                </a:lnTo>
                <a:lnTo>
                  <a:pt x="61" y="0"/>
                </a:lnTo>
                <a:lnTo>
                  <a:pt x="65" y="8"/>
                </a:lnTo>
                <a:lnTo>
                  <a:pt x="73" y="23"/>
                </a:lnTo>
                <a:lnTo>
                  <a:pt x="65" y="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0" name="Freeform 36"/>
          <p:cNvSpPr>
            <a:spLocks/>
          </p:cNvSpPr>
          <p:nvPr/>
        </p:nvSpPr>
        <p:spPr bwMode="auto">
          <a:xfrm>
            <a:off x="7099300" y="2901950"/>
            <a:ext cx="152400" cy="130175"/>
          </a:xfrm>
          <a:custGeom>
            <a:avLst/>
            <a:gdLst/>
            <a:ahLst/>
            <a:cxnLst>
              <a:cxn ang="0">
                <a:pos x="11" y="39"/>
              </a:cxn>
              <a:cxn ang="0">
                <a:pos x="11" y="43"/>
              </a:cxn>
              <a:cxn ang="0">
                <a:pos x="15" y="46"/>
              </a:cxn>
              <a:cxn ang="0">
                <a:pos x="19" y="50"/>
              </a:cxn>
              <a:cxn ang="0">
                <a:pos x="23" y="50"/>
              </a:cxn>
              <a:cxn ang="0">
                <a:pos x="30" y="50"/>
              </a:cxn>
              <a:cxn ang="0">
                <a:pos x="42" y="50"/>
              </a:cxn>
              <a:cxn ang="0">
                <a:pos x="50" y="46"/>
              </a:cxn>
              <a:cxn ang="0">
                <a:pos x="53" y="43"/>
              </a:cxn>
              <a:cxn ang="0">
                <a:pos x="57" y="39"/>
              </a:cxn>
              <a:cxn ang="0">
                <a:pos x="61" y="35"/>
              </a:cxn>
              <a:cxn ang="0">
                <a:pos x="61" y="31"/>
              </a:cxn>
              <a:cxn ang="0">
                <a:pos x="61" y="23"/>
              </a:cxn>
              <a:cxn ang="0">
                <a:pos x="53" y="16"/>
              </a:cxn>
              <a:cxn ang="0">
                <a:pos x="53" y="12"/>
              </a:cxn>
              <a:cxn ang="0">
                <a:pos x="46" y="12"/>
              </a:cxn>
              <a:cxn ang="0">
                <a:pos x="38" y="12"/>
              </a:cxn>
              <a:cxn ang="0">
                <a:pos x="27" y="12"/>
              </a:cxn>
              <a:cxn ang="0">
                <a:pos x="19" y="16"/>
              </a:cxn>
              <a:cxn ang="0">
                <a:pos x="11" y="23"/>
              </a:cxn>
              <a:cxn ang="0">
                <a:pos x="11" y="27"/>
              </a:cxn>
              <a:cxn ang="0">
                <a:pos x="7" y="31"/>
              </a:cxn>
              <a:cxn ang="0">
                <a:pos x="11" y="39"/>
              </a:cxn>
              <a:cxn ang="0">
                <a:pos x="69" y="23"/>
              </a:cxn>
              <a:cxn ang="0">
                <a:pos x="69" y="35"/>
              </a:cxn>
              <a:cxn ang="0">
                <a:pos x="65" y="46"/>
              </a:cxn>
              <a:cxn ang="0">
                <a:pos x="65" y="50"/>
              </a:cxn>
              <a:cxn ang="0">
                <a:pos x="57" y="54"/>
              </a:cxn>
              <a:cxn ang="0">
                <a:pos x="46" y="62"/>
              </a:cxn>
              <a:cxn ang="0">
                <a:pos x="30" y="62"/>
              </a:cxn>
              <a:cxn ang="0">
                <a:pos x="19" y="62"/>
              </a:cxn>
              <a:cxn ang="0">
                <a:pos x="11" y="58"/>
              </a:cxn>
              <a:cxn ang="0">
                <a:pos x="7" y="54"/>
              </a:cxn>
              <a:cxn ang="0">
                <a:pos x="4" y="46"/>
              </a:cxn>
              <a:cxn ang="0">
                <a:pos x="0" y="39"/>
              </a:cxn>
              <a:cxn ang="0">
                <a:pos x="0" y="27"/>
              </a:cxn>
              <a:cxn ang="0">
                <a:pos x="0" y="23"/>
              </a:cxn>
              <a:cxn ang="0">
                <a:pos x="4" y="16"/>
              </a:cxn>
              <a:cxn ang="0">
                <a:pos x="11" y="8"/>
              </a:cxn>
              <a:cxn ang="0">
                <a:pos x="23" y="0"/>
              </a:cxn>
              <a:cxn ang="0">
                <a:pos x="38" y="0"/>
              </a:cxn>
              <a:cxn ang="0">
                <a:pos x="53" y="4"/>
              </a:cxn>
              <a:cxn ang="0">
                <a:pos x="57" y="4"/>
              </a:cxn>
              <a:cxn ang="0">
                <a:pos x="61" y="12"/>
              </a:cxn>
              <a:cxn ang="0">
                <a:pos x="69" y="23"/>
              </a:cxn>
              <a:cxn ang="0">
                <a:pos x="69" y="20"/>
              </a:cxn>
              <a:cxn ang="0">
                <a:pos x="69" y="23"/>
              </a:cxn>
              <a:cxn ang="0">
                <a:pos x="11" y="39"/>
              </a:cxn>
            </a:cxnLst>
            <a:rect l="0" t="0" r="r" b="b"/>
            <a:pathLst>
              <a:path w="70" h="63">
                <a:moveTo>
                  <a:pt x="11" y="39"/>
                </a:moveTo>
                <a:lnTo>
                  <a:pt x="11" y="43"/>
                </a:lnTo>
                <a:lnTo>
                  <a:pt x="15" y="46"/>
                </a:lnTo>
                <a:lnTo>
                  <a:pt x="19" y="50"/>
                </a:lnTo>
                <a:lnTo>
                  <a:pt x="23" y="50"/>
                </a:lnTo>
                <a:lnTo>
                  <a:pt x="30" y="50"/>
                </a:lnTo>
                <a:lnTo>
                  <a:pt x="42" y="50"/>
                </a:lnTo>
                <a:lnTo>
                  <a:pt x="50" y="46"/>
                </a:lnTo>
                <a:lnTo>
                  <a:pt x="53" y="43"/>
                </a:lnTo>
                <a:lnTo>
                  <a:pt x="57" y="39"/>
                </a:lnTo>
                <a:lnTo>
                  <a:pt x="61" y="35"/>
                </a:lnTo>
                <a:lnTo>
                  <a:pt x="61" y="31"/>
                </a:lnTo>
                <a:lnTo>
                  <a:pt x="61" y="23"/>
                </a:lnTo>
                <a:lnTo>
                  <a:pt x="53" y="16"/>
                </a:lnTo>
                <a:lnTo>
                  <a:pt x="53" y="12"/>
                </a:lnTo>
                <a:lnTo>
                  <a:pt x="46" y="12"/>
                </a:lnTo>
                <a:lnTo>
                  <a:pt x="38" y="12"/>
                </a:lnTo>
                <a:lnTo>
                  <a:pt x="27" y="12"/>
                </a:lnTo>
                <a:lnTo>
                  <a:pt x="19" y="16"/>
                </a:lnTo>
                <a:lnTo>
                  <a:pt x="11" y="23"/>
                </a:lnTo>
                <a:lnTo>
                  <a:pt x="11" y="27"/>
                </a:lnTo>
                <a:lnTo>
                  <a:pt x="7" y="31"/>
                </a:lnTo>
                <a:lnTo>
                  <a:pt x="11" y="39"/>
                </a:lnTo>
                <a:lnTo>
                  <a:pt x="69" y="23"/>
                </a:lnTo>
                <a:lnTo>
                  <a:pt x="69" y="35"/>
                </a:lnTo>
                <a:lnTo>
                  <a:pt x="65" y="46"/>
                </a:lnTo>
                <a:lnTo>
                  <a:pt x="65" y="50"/>
                </a:lnTo>
                <a:lnTo>
                  <a:pt x="57" y="54"/>
                </a:lnTo>
                <a:lnTo>
                  <a:pt x="46" y="62"/>
                </a:lnTo>
                <a:lnTo>
                  <a:pt x="30" y="62"/>
                </a:lnTo>
                <a:lnTo>
                  <a:pt x="19" y="62"/>
                </a:lnTo>
                <a:lnTo>
                  <a:pt x="11" y="58"/>
                </a:lnTo>
                <a:lnTo>
                  <a:pt x="7" y="54"/>
                </a:lnTo>
                <a:lnTo>
                  <a:pt x="4" y="46"/>
                </a:lnTo>
                <a:lnTo>
                  <a:pt x="0" y="39"/>
                </a:lnTo>
                <a:lnTo>
                  <a:pt x="0" y="27"/>
                </a:lnTo>
                <a:lnTo>
                  <a:pt x="0" y="23"/>
                </a:lnTo>
                <a:lnTo>
                  <a:pt x="4" y="16"/>
                </a:lnTo>
                <a:lnTo>
                  <a:pt x="11" y="8"/>
                </a:lnTo>
                <a:lnTo>
                  <a:pt x="23" y="0"/>
                </a:lnTo>
                <a:lnTo>
                  <a:pt x="38" y="0"/>
                </a:lnTo>
                <a:lnTo>
                  <a:pt x="53" y="4"/>
                </a:lnTo>
                <a:lnTo>
                  <a:pt x="57" y="4"/>
                </a:lnTo>
                <a:lnTo>
                  <a:pt x="61" y="12"/>
                </a:lnTo>
                <a:lnTo>
                  <a:pt x="69" y="23"/>
                </a:lnTo>
                <a:lnTo>
                  <a:pt x="69" y="20"/>
                </a:lnTo>
                <a:lnTo>
                  <a:pt x="69" y="23"/>
                </a:lnTo>
                <a:lnTo>
                  <a:pt x="11" y="39"/>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1" name="Freeform 37"/>
          <p:cNvSpPr>
            <a:spLocks/>
          </p:cNvSpPr>
          <p:nvPr/>
        </p:nvSpPr>
        <p:spPr bwMode="auto">
          <a:xfrm>
            <a:off x="7132638" y="3048000"/>
            <a:ext cx="168275" cy="136525"/>
          </a:xfrm>
          <a:custGeom>
            <a:avLst/>
            <a:gdLst/>
            <a:ahLst/>
            <a:cxnLst>
              <a:cxn ang="0">
                <a:pos x="65" y="11"/>
              </a:cxn>
              <a:cxn ang="0">
                <a:pos x="23" y="19"/>
              </a:cxn>
              <a:cxn ang="0">
                <a:pos x="15" y="23"/>
              </a:cxn>
              <a:cxn ang="0">
                <a:pos x="12" y="26"/>
              </a:cxn>
              <a:cxn ang="0">
                <a:pos x="12" y="34"/>
              </a:cxn>
              <a:cxn ang="0">
                <a:pos x="15" y="38"/>
              </a:cxn>
              <a:cxn ang="0">
                <a:pos x="15" y="42"/>
              </a:cxn>
              <a:cxn ang="0">
                <a:pos x="19" y="46"/>
              </a:cxn>
              <a:cxn ang="0">
                <a:pos x="27" y="46"/>
              </a:cxn>
              <a:cxn ang="0">
                <a:pos x="42" y="46"/>
              </a:cxn>
              <a:cxn ang="0">
                <a:pos x="73" y="42"/>
              </a:cxn>
              <a:cxn ang="0">
                <a:pos x="77" y="49"/>
              </a:cxn>
              <a:cxn ang="0">
                <a:pos x="12" y="65"/>
              </a:cxn>
              <a:cxn ang="0">
                <a:pos x="8" y="53"/>
              </a:cxn>
              <a:cxn ang="0">
                <a:pos x="19" y="53"/>
              </a:cxn>
              <a:cxn ang="0">
                <a:pos x="12" y="49"/>
              </a:cxn>
              <a:cxn ang="0">
                <a:pos x="4" y="42"/>
              </a:cxn>
              <a:cxn ang="0">
                <a:pos x="0" y="34"/>
              </a:cxn>
              <a:cxn ang="0">
                <a:pos x="0" y="26"/>
              </a:cxn>
              <a:cxn ang="0">
                <a:pos x="0" y="23"/>
              </a:cxn>
              <a:cxn ang="0">
                <a:pos x="4" y="19"/>
              </a:cxn>
              <a:cxn ang="0">
                <a:pos x="8" y="15"/>
              </a:cxn>
              <a:cxn ang="0">
                <a:pos x="12" y="11"/>
              </a:cxn>
              <a:cxn ang="0">
                <a:pos x="19" y="7"/>
              </a:cxn>
              <a:cxn ang="0">
                <a:pos x="65" y="0"/>
              </a:cxn>
              <a:cxn ang="0">
                <a:pos x="65" y="11"/>
              </a:cxn>
              <a:cxn ang="0">
                <a:pos x="73" y="23"/>
              </a:cxn>
              <a:cxn ang="0">
                <a:pos x="65" y="11"/>
              </a:cxn>
            </a:cxnLst>
            <a:rect l="0" t="0" r="r" b="b"/>
            <a:pathLst>
              <a:path w="78" h="66">
                <a:moveTo>
                  <a:pt x="65" y="11"/>
                </a:moveTo>
                <a:lnTo>
                  <a:pt x="23" y="19"/>
                </a:lnTo>
                <a:lnTo>
                  <a:pt x="15" y="23"/>
                </a:lnTo>
                <a:lnTo>
                  <a:pt x="12" y="26"/>
                </a:lnTo>
                <a:lnTo>
                  <a:pt x="12" y="34"/>
                </a:lnTo>
                <a:lnTo>
                  <a:pt x="15" y="38"/>
                </a:lnTo>
                <a:lnTo>
                  <a:pt x="15" y="42"/>
                </a:lnTo>
                <a:lnTo>
                  <a:pt x="19" y="46"/>
                </a:lnTo>
                <a:lnTo>
                  <a:pt x="27" y="46"/>
                </a:lnTo>
                <a:lnTo>
                  <a:pt x="42" y="46"/>
                </a:lnTo>
                <a:lnTo>
                  <a:pt x="73" y="42"/>
                </a:lnTo>
                <a:lnTo>
                  <a:pt x="77" y="49"/>
                </a:lnTo>
                <a:lnTo>
                  <a:pt x="12" y="65"/>
                </a:lnTo>
                <a:lnTo>
                  <a:pt x="8" y="53"/>
                </a:lnTo>
                <a:lnTo>
                  <a:pt x="19" y="53"/>
                </a:lnTo>
                <a:lnTo>
                  <a:pt x="12" y="49"/>
                </a:lnTo>
                <a:lnTo>
                  <a:pt x="4" y="42"/>
                </a:lnTo>
                <a:lnTo>
                  <a:pt x="0" y="34"/>
                </a:lnTo>
                <a:lnTo>
                  <a:pt x="0" y="26"/>
                </a:lnTo>
                <a:lnTo>
                  <a:pt x="0" y="23"/>
                </a:lnTo>
                <a:lnTo>
                  <a:pt x="4" y="19"/>
                </a:lnTo>
                <a:lnTo>
                  <a:pt x="8" y="15"/>
                </a:lnTo>
                <a:lnTo>
                  <a:pt x="12" y="11"/>
                </a:lnTo>
                <a:lnTo>
                  <a:pt x="19" y="7"/>
                </a:lnTo>
                <a:lnTo>
                  <a:pt x="65" y="0"/>
                </a:lnTo>
                <a:lnTo>
                  <a:pt x="65" y="11"/>
                </a:lnTo>
                <a:lnTo>
                  <a:pt x="73" y="23"/>
                </a:lnTo>
                <a:lnTo>
                  <a:pt x="65" y="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2" name="Freeform 38"/>
          <p:cNvSpPr>
            <a:spLocks/>
          </p:cNvSpPr>
          <p:nvPr/>
        </p:nvSpPr>
        <p:spPr bwMode="auto">
          <a:xfrm>
            <a:off x="7158038" y="3198813"/>
            <a:ext cx="160337" cy="119062"/>
          </a:xfrm>
          <a:custGeom>
            <a:avLst/>
            <a:gdLst/>
            <a:ahLst/>
            <a:cxnLst>
              <a:cxn ang="0">
                <a:pos x="23" y="11"/>
              </a:cxn>
              <a:cxn ang="0">
                <a:pos x="19" y="11"/>
              </a:cxn>
              <a:cxn ang="0">
                <a:pos x="15" y="15"/>
              </a:cxn>
              <a:cxn ang="0">
                <a:pos x="11" y="23"/>
              </a:cxn>
              <a:cxn ang="0">
                <a:pos x="11" y="30"/>
              </a:cxn>
              <a:cxn ang="0">
                <a:pos x="11" y="38"/>
              </a:cxn>
              <a:cxn ang="0">
                <a:pos x="15" y="42"/>
              </a:cxn>
              <a:cxn ang="0">
                <a:pos x="19" y="46"/>
              </a:cxn>
              <a:cxn ang="0">
                <a:pos x="23" y="46"/>
              </a:cxn>
              <a:cxn ang="0">
                <a:pos x="26" y="42"/>
              </a:cxn>
              <a:cxn ang="0">
                <a:pos x="30" y="42"/>
              </a:cxn>
              <a:cxn ang="0">
                <a:pos x="30" y="30"/>
              </a:cxn>
              <a:cxn ang="0">
                <a:pos x="34" y="23"/>
              </a:cxn>
              <a:cxn ang="0">
                <a:pos x="34" y="7"/>
              </a:cxn>
              <a:cxn ang="0">
                <a:pos x="42" y="3"/>
              </a:cxn>
              <a:cxn ang="0">
                <a:pos x="46" y="0"/>
              </a:cxn>
              <a:cxn ang="0">
                <a:pos x="57" y="0"/>
              </a:cxn>
              <a:cxn ang="0">
                <a:pos x="65" y="3"/>
              </a:cxn>
              <a:cxn ang="0">
                <a:pos x="69" y="11"/>
              </a:cxn>
              <a:cxn ang="0">
                <a:pos x="73" y="23"/>
              </a:cxn>
              <a:cxn ang="0">
                <a:pos x="73" y="34"/>
              </a:cxn>
              <a:cxn ang="0">
                <a:pos x="69" y="42"/>
              </a:cxn>
              <a:cxn ang="0">
                <a:pos x="65" y="46"/>
              </a:cxn>
              <a:cxn ang="0">
                <a:pos x="61" y="49"/>
              </a:cxn>
              <a:cxn ang="0">
                <a:pos x="53" y="49"/>
              </a:cxn>
              <a:cxn ang="0">
                <a:pos x="53" y="38"/>
              </a:cxn>
              <a:cxn ang="0">
                <a:pos x="57" y="38"/>
              </a:cxn>
              <a:cxn ang="0">
                <a:pos x="61" y="34"/>
              </a:cxn>
              <a:cxn ang="0">
                <a:pos x="61" y="30"/>
              </a:cxn>
              <a:cxn ang="0">
                <a:pos x="61" y="23"/>
              </a:cxn>
              <a:cxn ang="0">
                <a:pos x="61" y="15"/>
              </a:cxn>
              <a:cxn ang="0">
                <a:pos x="57" y="11"/>
              </a:cxn>
              <a:cxn ang="0">
                <a:pos x="53" y="11"/>
              </a:cxn>
              <a:cxn ang="0">
                <a:pos x="49" y="11"/>
              </a:cxn>
              <a:cxn ang="0">
                <a:pos x="46" y="15"/>
              </a:cxn>
              <a:cxn ang="0">
                <a:pos x="42" y="23"/>
              </a:cxn>
              <a:cxn ang="0">
                <a:pos x="42" y="30"/>
              </a:cxn>
              <a:cxn ang="0">
                <a:pos x="38" y="46"/>
              </a:cxn>
              <a:cxn ang="0">
                <a:pos x="34" y="53"/>
              </a:cxn>
              <a:cxn ang="0">
                <a:pos x="26" y="57"/>
              </a:cxn>
              <a:cxn ang="0">
                <a:pos x="19" y="53"/>
              </a:cxn>
              <a:cxn ang="0">
                <a:pos x="11" y="49"/>
              </a:cxn>
              <a:cxn ang="0">
                <a:pos x="3" y="42"/>
              </a:cxn>
              <a:cxn ang="0">
                <a:pos x="0" y="30"/>
              </a:cxn>
              <a:cxn ang="0">
                <a:pos x="0" y="19"/>
              </a:cxn>
              <a:cxn ang="0">
                <a:pos x="3" y="15"/>
              </a:cxn>
              <a:cxn ang="0">
                <a:pos x="3" y="11"/>
              </a:cxn>
              <a:cxn ang="0">
                <a:pos x="11" y="3"/>
              </a:cxn>
              <a:cxn ang="0">
                <a:pos x="23" y="0"/>
              </a:cxn>
              <a:cxn ang="0">
                <a:pos x="23" y="11"/>
              </a:cxn>
              <a:cxn ang="0">
                <a:pos x="73" y="23"/>
              </a:cxn>
              <a:cxn ang="0">
                <a:pos x="23" y="11"/>
              </a:cxn>
            </a:cxnLst>
            <a:rect l="0" t="0" r="r" b="b"/>
            <a:pathLst>
              <a:path w="74" h="58">
                <a:moveTo>
                  <a:pt x="23" y="11"/>
                </a:moveTo>
                <a:lnTo>
                  <a:pt x="19" y="11"/>
                </a:lnTo>
                <a:lnTo>
                  <a:pt x="15" y="15"/>
                </a:lnTo>
                <a:lnTo>
                  <a:pt x="11" y="23"/>
                </a:lnTo>
                <a:lnTo>
                  <a:pt x="11" y="30"/>
                </a:lnTo>
                <a:lnTo>
                  <a:pt x="11" y="38"/>
                </a:lnTo>
                <a:lnTo>
                  <a:pt x="15" y="42"/>
                </a:lnTo>
                <a:lnTo>
                  <a:pt x="19" y="46"/>
                </a:lnTo>
                <a:lnTo>
                  <a:pt x="23" y="46"/>
                </a:lnTo>
                <a:lnTo>
                  <a:pt x="26" y="42"/>
                </a:lnTo>
                <a:lnTo>
                  <a:pt x="30" y="42"/>
                </a:lnTo>
                <a:lnTo>
                  <a:pt x="30" y="30"/>
                </a:lnTo>
                <a:lnTo>
                  <a:pt x="34" y="23"/>
                </a:lnTo>
                <a:lnTo>
                  <a:pt x="34" y="7"/>
                </a:lnTo>
                <a:lnTo>
                  <a:pt x="42" y="3"/>
                </a:lnTo>
                <a:lnTo>
                  <a:pt x="46" y="0"/>
                </a:lnTo>
                <a:lnTo>
                  <a:pt x="57" y="0"/>
                </a:lnTo>
                <a:lnTo>
                  <a:pt x="65" y="3"/>
                </a:lnTo>
                <a:lnTo>
                  <a:pt x="69" y="11"/>
                </a:lnTo>
                <a:lnTo>
                  <a:pt x="73" y="23"/>
                </a:lnTo>
                <a:lnTo>
                  <a:pt x="73" y="34"/>
                </a:lnTo>
                <a:lnTo>
                  <a:pt x="69" y="42"/>
                </a:lnTo>
                <a:lnTo>
                  <a:pt x="65" y="46"/>
                </a:lnTo>
                <a:lnTo>
                  <a:pt x="61" y="49"/>
                </a:lnTo>
                <a:lnTo>
                  <a:pt x="53" y="49"/>
                </a:lnTo>
                <a:lnTo>
                  <a:pt x="53" y="38"/>
                </a:lnTo>
                <a:lnTo>
                  <a:pt x="57" y="38"/>
                </a:lnTo>
                <a:lnTo>
                  <a:pt x="61" y="34"/>
                </a:lnTo>
                <a:lnTo>
                  <a:pt x="61" y="30"/>
                </a:lnTo>
                <a:lnTo>
                  <a:pt x="61" y="23"/>
                </a:lnTo>
                <a:lnTo>
                  <a:pt x="61" y="15"/>
                </a:lnTo>
                <a:lnTo>
                  <a:pt x="57" y="11"/>
                </a:lnTo>
                <a:lnTo>
                  <a:pt x="53" y="11"/>
                </a:lnTo>
                <a:lnTo>
                  <a:pt x="49" y="11"/>
                </a:lnTo>
                <a:lnTo>
                  <a:pt x="46" y="15"/>
                </a:lnTo>
                <a:lnTo>
                  <a:pt x="42" y="23"/>
                </a:lnTo>
                <a:lnTo>
                  <a:pt x="42" y="30"/>
                </a:lnTo>
                <a:lnTo>
                  <a:pt x="38" y="46"/>
                </a:lnTo>
                <a:lnTo>
                  <a:pt x="34" y="53"/>
                </a:lnTo>
                <a:lnTo>
                  <a:pt x="26" y="57"/>
                </a:lnTo>
                <a:lnTo>
                  <a:pt x="19" y="53"/>
                </a:lnTo>
                <a:lnTo>
                  <a:pt x="11" y="49"/>
                </a:lnTo>
                <a:lnTo>
                  <a:pt x="3" y="42"/>
                </a:lnTo>
                <a:lnTo>
                  <a:pt x="0" y="30"/>
                </a:lnTo>
                <a:lnTo>
                  <a:pt x="0" y="19"/>
                </a:lnTo>
                <a:lnTo>
                  <a:pt x="3" y="15"/>
                </a:lnTo>
                <a:lnTo>
                  <a:pt x="3" y="11"/>
                </a:lnTo>
                <a:lnTo>
                  <a:pt x="11" y="3"/>
                </a:lnTo>
                <a:lnTo>
                  <a:pt x="23" y="0"/>
                </a:lnTo>
                <a:lnTo>
                  <a:pt x="23" y="11"/>
                </a:lnTo>
                <a:lnTo>
                  <a:pt x="73" y="23"/>
                </a:lnTo>
                <a:lnTo>
                  <a:pt x="23" y="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3" name="Freeform 39"/>
          <p:cNvSpPr>
            <a:spLocks/>
          </p:cNvSpPr>
          <p:nvPr/>
        </p:nvSpPr>
        <p:spPr bwMode="auto">
          <a:xfrm>
            <a:off x="7181850" y="3411538"/>
            <a:ext cx="193675" cy="34925"/>
          </a:xfrm>
          <a:custGeom>
            <a:avLst/>
            <a:gdLst/>
            <a:ahLst/>
            <a:cxnLst>
              <a:cxn ang="0">
                <a:pos x="65" y="0"/>
              </a:cxn>
              <a:cxn ang="0">
                <a:pos x="65" y="16"/>
              </a:cxn>
              <a:cxn ang="0">
                <a:pos x="0" y="16"/>
              </a:cxn>
              <a:cxn ang="0">
                <a:pos x="0" y="0"/>
              </a:cxn>
              <a:cxn ang="0">
                <a:pos x="65" y="0"/>
              </a:cxn>
              <a:cxn ang="0">
                <a:pos x="88" y="0"/>
              </a:cxn>
              <a:cxn ang="0">
                <a:pos x="88" y="16"/>
              </a:cxn>
              <a:cxn ang="0">
                <a:pos x="77" y="16"/>
              </a:cxn>
              <a:cxn ang="0">
                <a:pos x="77" y="0"/>
              </a:cxn>
              <a:cxn ang="0">
                <a:pos x="88" y="0"/>
              </a:cxn>
              <a:cxn ang="0">
                <a:pos x="65" y="0"/>
              </a:cxn>
            </a:cxnLst>
            <a:rect l="0" t="0" r="r" b="b"/>
            <a:pathLst>
              <a:path w="89" h="17">
                <a:moveTo>
                  <a:pt x="65" y="0"/>
                </a:moveTo>
                <a:lnTo>
                  <a:pt x="65" y="16"/>
                </a:lnTo>
                <a:lnTo>
                  <a:pt x="0" y="16"/>
                </a:lnTo>
                <a:lnTo>
                  <a:pt x="0" y="0"/>
                </a:lnTo>
                <a:lnTo>
                  <a:pt x="65" y="0"/>
                </a:lnTo>
                <a:lnTo>
                  <a:pt x="88" y="0"/>
                </a:lnTo>
                <a:lnTo>
                  <a:pt x="88" y="16"/>
                </a:lnTo>
                <a:lnTo>
                  <a:pt x="77" y="16"/>
                </a:lnTo>
                <a:lnTo>
                  <a:pt x="77" y="0"/>
                </a:lnTo>
                <a:lnTo>
                  <a:pt x="88" y="0"/>
                </a:lnTo>
                <a:lnTo>
                  <a:pt x="65" y="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4" name="Freeform 40"/>
          <p:cNvSpPr>
            <a:spLocks/>
          </p:cNvSpPr>
          <p:nvPr/>
        </p:nvSpPr>
        <p:spPr bwMode="auto">
          <a:xfrm>
            <a:off x="7173913" y="3476625"/>
            <a:ext cx="152400" cy="192088"/>
          </a:xfrm>
          <a:custGeom>
            <a:avLst/>
            <a:gdLst/>
            <a:ahLst/>
            <a:cxnLst>
              <a:cxn ang="0">
                <a:pos x="69" y="4"/>
              </a:cxn>
              <a:cxn ang="0">
                <a:pos x="69" y="15"/>
              </a:cxn>
              <a:cxn ang="0">
                <a:pos x="62" y="11"/>
              </a:cxn>
              <a:cxn ang="0">
                <a:pos x="66" y="19"/>
              </a:cxn>
              <a:cxn ang="0">
                <a:pos x="69" y="27"/>
              </a:cxn>
              <a:cxn ang="0">
                <a:pos x="69" y="34"/>
              </a:cxn>
              <a:cxn ang="0">
                <a:pos x="69" y="42"/>
              </a:cxn>
              <a:cxn ang="0">
                <a:pos x="66" y="46"/>
              </a:cxn>
              <a:cxn ang="0">
                <a:pos x="58" y="50"/>
              </a:cxn>
              <a:cxn ang="0">
                <a:pos x="62" y="54"/>
              </a:cxn>
              <a:cxn ang="0">
                <a:pos x="66" y="61"/>
              </a:cxn>
              <a:cxn ang="0">
                <a:pos x="69" y="65"/>
              </a:cxn>
              <a:cxn ang="0">
                <a:pos x="69" y="73"/>
              </a:cxn>
              <a:cxn ang="0">
                <a:pos x="66" y="77"/>
              </a:cxn>
              <a:cxn ang="0">
                <a:pos x="66" y="84"/>
              </a:cxn>
              <a:cxn ang="0">
                <a:pos x="62" y="88"/>
              </a:cxn>
              <a:cxn ang="0">
                <a:pos x="58" y="88"/>
              </a:cxn>
              <a:cxn ang="0">
                <a:pos x="50" y="92"/>
              </a:cxn>
              <a:cxn ang="0">
                <a:pos x="42" y="92"/>
              </a:cxn>
              <a:cxn ang="0">
                <a:pos x="0" y="88"/>
              </a:cxn>
              <a:cxn ang="0">
                <a:pos x="0" y="77"/>
              </a:cxn>
              <a:cxn ang="0">
                <a:pos x="46" y="81"/>
              </a:cxn>
              <a:cxn ang="0">
                <a:pos x="50" y="81"/>
              </a:cxn>
              <a:cxn ang="0">
                <a:pos x="54" y="77"/>
              </a:cxn>
              <a:cxn ang="0">
                <a:pos x="58" y="73"/>
              </a:cxn>
              <a:cxn ang="0">
                <a:pos x="58" y="69"/>
              </a:cxn>
              <a:cxn ang="0">
                <a:pos x="58" y="61"/>
              </a:cxn>
              <a:cxn ang="0">
                <a:pos x="54" y="58"/>
              </a:cxn>
              <a:cxn ang="0">
                <a:pos x="50" y="54"/>
              </a:cxn>
              <a:cxn ang="0">
                <a:pos x="39" y="50"/>
              </a:cxn>
              <a:cxn ang="0">
                <a:pos x="0" y="50"/>
              </a:cxn>
              <a:cxn ang="0">
                <a:pos x="0" y="38"/>
              </a:cxn>
              <a:cxn ang="0">
                <a:pos x="46" y="42"/>
              </a:cxn>
              <a:cxn ang="0">
                <a:pos x="54" y="38"/>
              </a:cxn>
              <a:cxn ang="0">
                <a:pos x="58" y="34"/>
              </a:cxn>
              <a:cxn ang="0">
                <a:pos x="62" y="31"/>
              </a:cxn>
              <a:cxn ang="0">
                <a:pos x="58" y="23"/>
              </a:cxn>
              <a:cxn ang="0">
                <a:pos x="58" y="19"/>
              </a:cxn>
              <a:cxn ang="0">
                <a:pos x="50" y="15"/>
              </a:cxn>
              <a:cxn ang="0">
                <a:pos x="39" y="11"/>
              </a:cxn>
              <a:cxn ang="0">
                <a:pos x="4" y="11"/>
              </a:cxn>
              <a:cxn ang="0">
                <a:pos x="4" y="0"/>
              </a:cxn>
              <a:cxn ang="0">
                <a:pos x="69" y="4"/>
              </a:cxn>
            </a:cxnLst>
            <a:rect l="0" t="0" r="r" b="b"/>
            <a:pathLst>
              <a:path w="70" h="93">
                <a:moveTo>
                  <a:pt x="69" y="4"/>
                </a:moveTo>
                <a:lnTo>
                  <a:pt x="69" y="15"/>
                </a:lnTo>
                <a:lnTo>
                  <a:pt x="62" y="11"/>
                </a:lnTo>
                <a:lnTo>
                  <a:pt x="66" y="19"/>
                </a:lnTo>
                <a:lnTo>
                  <a:pt x="69" y="27"/>
                </a:lnTo>
                <a:lnTo>
                  <a:pt x="69" y="34"/>
                </a:lnTo>
                <a:lnTo>
                  <a:pt x="69" y="42"/>
                </a:lnTo>
                <a:lnTo>
                  <a:pt x="66" y="46"/>
                </a:lnTo>
                <a:lnTo>
                  <a:pt x="58" y="50"/>
                </a:lnTo>
                <a:lnTo>
                  <a:pt x="62" y="54"/>
                </a:lnTo>
                <a:lnTo>
                  <a:pt x="66" y="61"/>
                </a:lnTo>
                <a:lnTo>
                  <a:pt x="69" y="65"/>
                </a:lnTo>
                <a:lnTo>
                  <a:pt x="69" y="73"/>
                </a:lnTo>
                <a:lnTo>
                  <a:pt x="66" y="77"/>
                </a:lnTo>
                <a:lnTo>
                  <a:pt x="66" y="84"/>
                </a:lnTo>
                <a:lnTo>
                  <a:pt x="62" y="88"/>
                </a:lnTo>
                <a:lnTo>
                  <a:pt x="58" y="88"/>
                </a:lnTo>
                <a:lnTo>
                  <a:pt x="50" y="92"/>
                </a:lnTo>
                <a:lnTo>
                  <a:pt x="42" y="92"/>
                </a:lnTo>
                <a:lnTo>
                  <a:pt x="0" y="88"/>
                </a:lnTo>
                <a:lnTo>
                  <a:pt x="0" y="77"/>
                </a:lnTo>
                <a:lnTo>
                  <a:pt x="46" y="81"/>
                </a:lnTo>
                <a:lnTo>
                  <a:pt x="50" y="81"/>
                </a:lnTo>
                <a:lnTo>
                  <a:pt x="54" y="77"/>
                </a:lnTo>
                <a:lnTo>
                  <a:pt x="58" y="73"/>
                </a:lnTo>
                <a:lnTo>
                  <a:pt x="58" y="69"/>
                </a:lnTo>
                <a:lnTo>
                  <a:pt x="58" y="61"/>
                </a:lnTo>
                <a:lnTo>
                  <a:pt x="54" y="58"/>
                </a:lnTo>
                <a:lnTo>
                  <a:pt x="50" y="54"/>
                </a:lnTo>
                <a:lnTo>
                  <a:pt x="39" y="50"/>
                </a:lnTo>
                <a:lnTo>
                  <a:pt x="0" y="50"/>
                </a:lnTo>
                <a:lnTo>
                  <a:pt x="0" y="38"/>
                </a:lnTo>
                <a:lnTo>
                  <a:pt x="46" y="42"/>
                </a:lnTo>
                <a:lnTo>
                  <a:pt x="54" y="38"/>
                </a:lnTo>
                <a:lnTo>
                  <a:pt x="58" y="34"/>
                </a:lnTo>
                <a:lnTo>
                  <a:pt x="62" y="31"/>
                </a:lnTo>
                <a:lnTo>
                  <a:pt x="58" y="23"/>
                </a:lnTo>
                <a:lnTo>
                  <a:pt x="58" y="19"/>
                </a:lnTo>
                <a:lnTo>
                  <a:pt x="50" y="15"/>
                </a:lnTo>
                <a:lnTo>
                  <a:pt x="39" y="11"/>
                </a:lnTo>
                <a:lnTo>
                  <a:pt x="4" y="11"/>
                </a:lnTo>
                <a:lnTo>
                  <a:pt x="4" y="0"/>
                </a:lnTo>
                <a:lnTo>
                  <a:pt x="69" y="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5" name="Freeform 41"/>
          <p:cNvSpPr>
            <a:spLocks/>
          </p:cNvSpPr>
          <p:nvPr/>
        </p:nvSpPr>
        <p:spPr bwMode="auto">
          <a:xfrm>
            <a:off x="7108825" y="3683000"/>
            <a:ext cx="201613" cy="144463"/>
          </a:xfrm>
          <a:custGeom>
            <a:avLst/>
            <a:gdLst/>
            <a:ahLst/>
            <a:cxnLst>
              <a:cxn ang="0">
                <a:pos x="30" y="34"/>
              </a:cxn>
              <a:cxn ang="0">
                <a:pos x="30" y="42"/>
              </a:cxn>
              <a:cxn ang="0">
                <a:pos x="34" y="46"/>
              </a:cxn>
              <a:cxn ang="0">
                <a:pos x="42" y="54"/>
              </a:cxn>
              <a:cxn ang="0">
                <a:pos x="53" y="57"/>
              </a:cxn>
              <a:cxn ang="0">
                <a:pos x="65" y="57"/>
              </a:cxn>
              <a:cxn ang="0">
                <a:pos x="72" y="54"/>
              </a:cxn>
              <a:cxn ang="0">
                <a:pos x="76" y="50"/>
              </a:cxn>
              <a:cxn ang="0">
                <a:pos x="76" y="46"/>
              </a:cxn>
              <a:cxn ang="0">
                <a:pos x="80" y="42"/>
              </a:cxn>
              <a:cxn ang="0">
                <a:pos x="80" y="34"/>
              </a:cxn>
              <a:cxn ang="0">
                <a:pos x="76" y="30"/>
              </a:cxn>
              <a:cxn ang="0">
                <a:pos x="76" y="27"/>
              </a:cxn>
              <a:cxn ang="0">
                <a:pos x="69" y="23"/>
              </a:cxn>
              <a:cxn ang="0">
                <a:pos x="53" y="19"/>
              </a:cxn>
              <a:cxn ang="0">
                <a:pos x="42" y="19"/>
              </a:cxn>
              <a:cxn ang="0">
                <a:pos x="38" y="23"/>
              </a:cxn>
              <a:cxn ang="0">
                <a:pos x="34" y="23"/>
              </a:cxn>
              <a:cxn ang="0">
                <a:pos x="30" y="27"/>
              </a:cxn>
              <a:cxn ang="0">
                <a:pos x="30" y="34"/>
              </a:cxn>
              <a:cxn ang="0">
                <a:pos x="92" y="15"/>
              </a:cxn>
              <a:cxn ang="0">
                <a:pos x="92" y="27"/>
              </a:cxn>
              <a:cxn ang="0">
                <a:pos x="80" y="23"/>
              </a:cxn>
              <a:cxn ang="0">
                <a:pos x="88" y="30"/>
              </a:cxn>
              <a:cxn ang="0">
                <a:pos x="88" y="38"/>
              </a:cxn>
              <a:cxn ang="0">
                <a:pos x="88" y="46"/>
              </a:cxn>
              <a:cxn ang="0">
                <a:pos x="84" y="57"/>
              </a:cxn>
              <a:cxn ang="0">
                <a:pos x="76" y="65"/>
              </a:cxn>
              <a:cxn ang="0">
                <a:pos x="65" y="69"/>
              </a:cxn>
              <a:cxn ang="0">
                <a:pos x="49" y="69"/>
              </a:cxn>
              <a:cxn ang="0">
                <a:pos x="34" y="61"/>
              </a:cxn>
              <a:cxn ang="0">
                <a:pos x="26" y="57"/>
              </a:cxn>
              <a:cxn ang="0">
                <a:pos x="23" y="50"/>
              </a:cxn>
              <a:cxn ang="0">
                <a:pos x="19" y="42"/>
              </a:cxn>
              <a:cxn ang="0">
                <a:pos x="19" y="34"/>
              </a:cxn>
              <a:cxn ang="0">
                <a:pos x="23" y="27"/>
              </a:cxn>
              <a:cxn ang="0">
                <a:pos x="23" y="23"/>
              </a:cxn>
              <a:cxn ang="0">
                <a:pos x="30" y="15"/>
              </a:cxn>
              <a:cxn ang="0">
                <a:pos x="0" y="11"/>
              </a:cxn>
              <a:cxn ang="0">
                <a:pos x="0" y="0"/>
              </a:cxn>
              <a:cxn ang="0">
                <a:pos x="92" y="15"/>
              </a:cxn>
              <a:cxn ang="0">
                <a:pos x="30" y="34"/>
              </a:cxn>
            </a:cxnLst>
            <a:rect l="0" t="0" r="r" b="b"/>
            <a:pathLst>
              <a:path w="93" h="70">
                <a:moveTo>
                  <a:pt x="30" y="34"/>
                </a:moveTo>
                <a:lnTo>
                  <a:pt x="30" y="42"/>
                </a:lnTo>
                <a:lnTo>
                  <a:pt x="34" y="46"/>
                </a:lnTo>
                <a:lnTo>
                  <a:pt x="42" y="54"/>
                </a:lnTo>
                <a:lnTo>
                  <a:pt x="53" y="57"/>
                </a:lnTo>
                <a:lnTo>
                  <a:pt x="65" y="57"/>
                </a:lnTo>
                <a:lnTo>
                  <a:pt x="72" y="54"/>
                </a:lnTo>
                <a:lnTo>
                  <a:pt x="76" y="50"/>
                </a:lnTo>
                <a:lnTo>
                  <a:pt x="76" y="46"/>
                </a:lnTo>
                <a:lnTo>
                  <a:pt x="80" y="42"/>
                </a:lnTo>
                <a:lnTo>
                  <a:pt x="80" y="34"/>
                </a:lnTo>
                <a:lnTo>
                  <a:pt x="76" y="30"/>
                </a:lnTo>
                <a:lnTo>
                  <a:pt x="76" y="27"/>
                </a:lnTo>
                <a:lnTo>
                  <a:pt x="69" y="23"/>
                </a:lnTo>
                <a:lnTo>
                  <a:pt x="53" y="19"/>
                </a:lnTo>
                <a:lnTo>
                  <a:pt x="42" y="19"/>
                </a:lnTo>
                <a:lnTo>
                  <a:pt x="38" y="23"/>
                </a:lnTo>
                <a:lnTo>
                  <a:pt x="34" y="23"/>
                </a:lnTo>
                <a:lnTo>
                  <a:pt x="30" y="27"/>
                </a:lnTo>
                <a:lnTo>
                  <a:pt x="30" y="34"/>
                </a:lnTo>
                <a:lnTo>
                  <a:pt x="92" y="15"/>
                </a:lnTo>
                <a:lnTo>
                  <a:pt x="92" y="27"/>
                </a:lnTo>
                <a:lnTo>
                  <a:pt x="80" y="23"/>
                </a:lnTo>
                <a:lnTo>
                  <a:pt x="88" y="30"/>
                </a:lnTo>
                <a:lnTo>
                  <a:pt x="88" y="38"/>
                </a:lnTo>
                <a:lnTo>
                  <a:pt x="88" y="46"/>
                </a:lnTo>
                <a:lnTo>
                  <a:pt x="84" y="57"/>
                </a:lnTo>
                <a:lnTo>
                  <a:pt x="76" y="65"/>
                </a:lnTo>
                <a:lnTo>
                  <a:pt x="65" y="69"/>
                </a:lnTo>
                <a:lnTo>
                  <a:pt x="49" y="69"/>
                </a:lnTo>
                <a:lnTo>
                  <a:pt x="34" y="61"/>
                </a:lnTo>
                <a:lnTo>
                  <a:pt x="26" y="57"/>
                </a:lnTo>
                <a:lnTo>
                  <a:pt x="23" y="50"/>
                </a:lnTo>
                <a:lnTo>
                  <a:pt x="19" y="42"/>
                </a:lnTo>
                <a:lnTo>
                  <a:pt x="19" y="34"/>
                </a:lnTo>
                <a:lnTo>
                  <a:pt x="23" y="27"/>
                </a:lnTo>
                <a:lnTo>
                  <a:pt x="23" y="23"/>
                </a:lnTo>
                <a:lnTo>
                  <a:pt x="30" y="15"/>
                </a:lnTo>
                <a:lnTo>
                  <a:pt x="0" y="11"/>
                </a:lnTo>
                <a:lnTo>
                  <a:pt x="0" y="0"/>
                </a:lnTo>
                <a:lnTo>
                  <a:pt x="92" y="15"/>
                </a:lnTo>
                <a:lnTo>
                  <a:pt x="30" y="3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6" name="Freeform 42"/>
          <p:cNvSpPr>
            <a:spLocks/>
          </p:cNvSpPr>
          <p:nvPr/>
        </p:nvSpPr>
        <p:spPr bwMode="auto">
          <a:xfrm>
            <a:off x="7132638" y="3833813"/>
            <a:ext cx="152400" cy="106362"/>
          </a:xfrm>
          <a:custGeom>
            <a:avLst/>
            <a:gdLst/>
            <a:ahLst/>
            <a:cxnLst>
              <a:cxn ang="0">
                <a:pos x="69" y="15"/>
              </a:cxn>
              <a:cxn ang="0">
                <a:pos x="65" y="27"/>
              </a:cxn>
              <a:cxn ang="0">
                <a:pos x="54" y="23"/>
              </a:cxn>
              <a:cxn ang="0">
                <a:pos x="61" y="34"/>
              </a:cxn>
              <a:cxn ang="0">
                <a:pos x="61" y="38"/>
              </a:cxn>
              <a:cxn ang="0">
                <a:pos x="61" y="46"/>
              </a:cxn>
              <a:cxn ang="0">
                <a:pos x="61" y="50"/>
              </a:cxn>
              <a:cxn ang="0">
                <a:pos x="50" y="46"/>
              </a:cxn>
              <a:cxn ang="0">
                <a:pos x="50" y="42"/>
              </a:cxn>
              <a:cxn ang="0">
                <a:pos x="50" y="34"/>
              </a:cxn>
              <a:cxn ang="0">
                <a:pos x="50" y="27"/>
              </a:cxn>
              <a:cxn ang="0">
                <a:pos x="42" y="23"/>
              </a:cxn>
              <a:cxn ang="0">
                <a:pos x="38" y="23"/>
              </a:cxn>
              <a:cxn ang="0">
                <a:pos x="0" y="11"/>
              </a:cxn>
              <a:cxn ang="0">
                <a:pos x="4" y="0"/>
              </a:cxn>
              <a:cxn ang="0">
                <a:pos x="69" y="15"/>
              </a:cxn>
            </a:cxnLst>
            <a:rect l="0" t="0" r="r" b="b"/>
            <a:pathLst>
              <a:path w="70" h="51">
                <a:moveTo>
                  <a:pt x="69" y="15"/>
                </a:moveTo>
                <a:lnTo>
                  <a:pt x="65" y="27"/>
                </a:lnTo>
                <a:lnTo>
                  <a:pt x="54" y="23"/>
                </a:lnTo>
                <a:lnTo>
                  <a:pt x="61" y="34"/>
                </a:lnTo>
                <a:lnTo>
                  <a:pt x="61" y="38"/>
                </a:lnTo>
                <a:lnTo>
                  <a:pt x="61" y="46"/>
                </a:lnTo>
                <a:lnTo>
                  <a:pt x="61" y="50"/>
                </a:lnTo>
                <a:lnTo>
                  <a:pt x="50" y="46"/>
                </a:lnTo>
                <a:lnTo>
                  <a:pt x="50" y="42"/>
                </a:lnTo>
                <a:lnTo>
                  <a:pt x="50" y="34"/>
                </a:lnTo>
                <a:lnTo>
                  <a:pt x="50" y="27"/>
                </a:lnTo>
                <a:lnTo>
                  <a:pt x="42" y="23"/>
                </a:lnTo>
                <a:lnTo>
                  <a:pt x="38" y="23"/>
                </a:lnTo>
                <a:lnTo>
                  <a:pt x="0" y="11"/>
                </a:lnTo>
                <a:lnTo>
                  <a:pt x="4" y="0"/>
                </a:lnTo>
                <a:lnTo>
                  <a:pt x="69" y="1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7" name="Freeform 43"/>
          <p:cNvSpPr>
            <a:spLocks/>
          </p:cNvSpPr>
          <p:nvPr/>
        </p:nvSpPr>
        <p:spPr bwMode="auto">
          <a:xfrm>
            <a:off x="7091363" y="3929063"/>
            <a:ext cx="152400" cy="136525"/>
          </a:xfrm>
          <a:custGeom>
            <a:avLst/>
            <a:gdLst/>
            <a:ahLst/>
            <a:cxnLst>
              <a:cxn ang="0">
                <a:pos x="11" y="23"/>
              </a:cxn>
              <a:cxn ang="0">
                <a:pos x="11" y="27"/>
              </a:cxn>
              <a:cxn ang="0">
                <a:pos x="11" y="34"/>
              </a:cxn>
              <a:cxn ang="0">
                <a:pos x="11" y="38"/>
              </a:cxn>
              <a:cxn ang="0">
                <a:pos x="15" y="42"/>
              </a:cxn>
              <a:cxn ang="0">
                <a:pos x="23" y="46"/>
              </a:cxn>
              <a:cxn ang="0">
                <a:pos x="31" y="50"/>
              </a:cxn>
              <a:cxn ang="0">
                <a:pos x="38" y="54"/>
              </a:cxn>
              <a:cxn ang="0">
                <a:pos x="46" y="54"/>
              </a:cxn>
              <a:cxn ang="0">
                <a:pos x="50" y="50"/>
              </a:cxn>
              <a:cxn ang="0">
                <a:pos x="54" y="50"/>
              </a:cxn>
              <a:cxn ang="0">
                <a:pos x="57" y="46"/>
              </a:cxn>
              <a:cxn ang="0">
                <a:pos x="61" y="38"/>
              </a:cxn>
              <a:cxn ang="0">
                <a:pos x="61" y="31"/>
              </a:cxn>
              <a:cxn ang="0">
                <a:pos x="61" y="27"/>
              </a:cxn>
              <a:cxn ang="0">
                <a:pos x="57" y="23"/>
              </a:cxn>
              <a:cxn ang="0">
                <a:pos x="50" y="15"/>
              </a:cxn>
              <a:cxn ang="0">
                <a:pos x="42" y="11"/>
              </a:cxn>
              <a:cxn ang="0">
                <a:pos x="31" y="11"/>
              </a:cxn>
              <a:cxn ang="0">
                <a:pos x="23" y="11"/>
              </a:cxn>
              <a:cxn ang="0">
                <a:pos x="19" y="11"/>
              </a:cxn>
              <a:cxn ang="0">
                <a:pos x="15" y="15"/>
              </a:cxn>
              <a:cxn ang="0">
                <a:pos x="11" y="23"/>
              </a:cxn>
              <a:cxn ang="0">
                <a:pos x="69" y="42"/>
              </a:cxn>
              <a:cxn ang="0">
                <a:pos x="65" y="54"/>
              </a:cxn>
              <a:cxn ang="0">
                <a:pos x="54" y="61"/>
              </a:cxn>
              <a:cxn ang="0">
                <a:pos x="50" y="61"/>
              </a:cxn>
              <a:cxn ang="0">
                <a:pos x="42" y="65"/>
              </a:cxn>
              <a:cxn ang="0">
                <a:pos x="27" y="61"/>
              </a:cxn>
              <a:cxn ang="0">
                <a:pos x="15" y="54"/>
              </a:cxn>
              <a:cxn ang="0">
                <a:pos x="4" y="46"/>
              </a:cxn>
              <a:cxn ang="0">
                <a:pos x="0" y="42"/>
              </a:cxn>
              <a:cxn ang="0">
                <a:pos x="0" y="34"/>
              </a:cxn>
              <a:cxn ang="0">
                <a:pos x="0" y="27"/>
              </a:cxn>
              <a:cxn ang="0">
                <a:pos x="0" y="19"/>
              </a:cxn>
              <a:cxn ang="0">
                <a:pos x="8" y="8"/>
              </a:cxn>
              <a:cxn ang="0">
                <a:pos x="11" y="4"/>
              </a:cxn>
              <a:cxn ang="0">
                <a:pos x="19" y="0"/>
              </a:cxn>
              <a:cxn ang="0">
                <a:pos x="31" y="0"/>
              </a:cxn>
              <a:cxn ang="0">
                <a:pos x="42" y="0"/>
              </a:cxn>
              <a:cxn ang="0">
                <a:pos x="57" y="8"/>
              </a:cxn>
              <a:cxn ang="0">
                <a:pos x="65" y="19"/>
              </a:cxn>
              <a:cxn ang="0">
                <a:pos x="69" y="23"/>
              </a:cxn>
              <a:cxn ang="0">
                <a:pos x="69" y="31"/>
              </a:cxn>
              <a:cxn ang="0">
                <a:pos x="69" y="42"/>
              </a:cxn>
              <a:cxn ang="0">
                <a:pos x="11" y="23"/>
              </a:cxn>
            </a:cxnLst>
            <a:rect l="0" t="0" r="r" b="b"/>
            <a:pathLst>
              <a:path w="70" h="66">
                <a:moveTo>
                  <a:pt x="11" y="23"/>
                </a:moveTo>
                <a:lnTo>
                  <a:pt x="11" y="27"/>
                </a:lnTo>
                <a:lnTo>
                  <a:pt x="11" y="34"/>
                </a:lnTo>
                <a:lnTo>
                  <a:pt x="11" y="38"/>
                </a:lnTo>
                <a:lnTo>
                  <a:pt x="15" y="42"/>
                </a:lnTo>
                <a:lnTo>
                  <a:pt x="23" y="46"/>
                </a:lnTo>
                <a:lnTo>
                  <a:pt x="31" y="50"/>
                </a:lnTo>
                <a:lnTo>
                  <a:pt x="38" y="54"/>
                </a:lnTo>
                <a:lnTo>
                  <a:pt x="46" y="54"/>
                </a:lnTo>
                <a:lnTo>
                  <a:pt x="50" y="50"/>
                </a:lnTo>
                <a:lnTo>
                  <a:pt x="54" y="50"/>
                </a:lnTo>
                <a:lnTo>
                  <a:pt x="57" y="46"/>
                </a:lnTo>
                <a:lnTo>
                  <a:pt x="61" y="38"/>
                </a:lnTo>
                <a:lnTo>
                  <a:pt x="61" y="31"/>
                </a:lnTo>
                <a:lnTo>
                  <a:pt x="61" y="27"/>
                </a:lnTo>
                <a:lnTo>
                  <a:pt x="57" y="23"/>
                </a:lnTo>
                <a:lnTo>
                  <a:pt x="50" y="15"/>
                </a:lnTo>
                <a:lnTo>
                  <a:pt x="42" y="11"/>
                </a:lnTo>
                <a:lnTo>
                  <a:pt x="31" y="11"/>
                </a:lnTo>
                <a:lnTo>
                  <a:pt x="23" y="11"/>
                </a:lnTo>
                <a:lnTo>
                  <a:pt x="19" y="11"/>
                </a:lnTo>
                <a:lnTo>
                  <a:pt x="15" y="15"/>
                </a:lnTo>
                <a:lnTo>
                  <a:pt x="11" y="23"/>
                </a:lnTo>
                <a:lnTo>
                  <a:pt x="69" y="42"/>
                </a:lnTo>
                <a:lnTo>
                  <a:pt x="65" y="54"/>
                </a:lnTo>
                <a:lnTo>
                  <a:pt x="54" y="61"/>
                </a:lnTo>
                <a:lnTo>
                  <a:pt x="50" y="61"/>
                </a:lnTo>
                <a:lnTo>
                  <a:pt x="42" y="65"/>
                </a:lnTo>
                <a:lnTo>
                  <a:pt x="27" y="61"/>
                </a:lnTo>
                <a:lnTo>
                  <a:pt x="15" y="54"/>
                </a:lnTo>
                <a:lnTo>
                  <a:pt x="4" y="46"/>
                </a:lnTo>
                <a:lnTo>
                  <a:pt x="0" y="42"/>
                </a:lnTo>
                <a:lnTo>
                  <a:pt x="0" y="34"/>
                </a:lnTo>
                <a:lnTo>
                  <a:pt x="0" y="27"/>
                </a:lnTo>
                <a:lnTo>
                  <a:pt x="0" y="19"/>
                </a:lnTo>
                <a:lnTo>
                  <a:pt x="8" y="8"/>
                </a:lnTo>
                <a:lnTo>
                  <a:pt x="11" y="4"/>
                </a:lnTo>
                <a:lnTo>
                  <a:pt x="19" y="0"/>
                </a:lnTo>
                <a:lnTo>
                  <a:pt x="31" y="0"/>
                </a:lnTo>
                <a:lnTo>
                  <a:pt x="42" y="0"/>
                </a:lnTo>
                <a:lnTo>
                  <a:pt x="57" y="8"/>
                </a:lnTo>
                <a:lnTo>
                  <a:pt x="65" y="19"/>
                </a:lnTo>
                <a:lnTo>
                  <a:pt x="69" y="23"/>
                </a:lnTo>
                <a:lnTo>
                  <a:pt x="69" y="31"/>
                </a:lnTo>
                <a:lnTo>
                  <a:pt x="69" y="42"/>
                </a:lnTo>
                <a:lnTo>
                  <a:pt x="11" y="2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8" name="Freeform 44"/>
          <p:cNvSpPr>
            <a:spLocks/>
          </p:cNvSpPr>
          <p:nvPr/>
        </p:nvSpPr>
        <p:spPr bwMode="auto">
          <a:xfrm>
            <a:off x="7040563" y="4095750"/>
            <a:ext cx="169862" cy="122238"/>
          </a:xfrm>
          <a:custGeom>
            <a:avLst/>
            <a:gdLst/>
            <a:ahLst/>
            <a:cxnLst>
              <a:cxn ang="0">
                <a:pos x="73" y="12"/>
              </a:cxn>
              <a:cxn ang="0">
                <a:pos x="15" y="8"/>
              </a:cxn>
              <a:cxn ang="0">
                <a:pos x="57" y="47"/>
              </a:cxn>
              <a:cxn ang="0">
                <a:pos x="54" y="58"/>
              </a:cxn>
              <a:cxn ang="0">
                <a:pos x="0" y="12"/>
              </a:cxn>
              <a:cxn ang="0">
                <a:pos x="7" y="0"/>
              </a:cxn>
              <a:cxn ang="0">
                <a:pos x="77" y="0"/>
              </a:cxn>
              <a:cxn ang="0">
                <a:pos x="73" y="12"/>
              </a:cxn>
            </a:cxnLst>
            <a:rect l="0" t="0" r="r" b="b"/>
            <a:pathLst>
              <a:path w="78" h="59">
                <a:moveTo>
                  <a:pt x="73" y="12"/>
                </a:moveTo>
                <a:lnTo>
                  <a:pt x="15" y="8"/>
                </a:lnTo>
                <a:lnTo>
                  <a:pt x="57" y="47"/>
                </a:lnTo>
                <a:lnTo>
                  <a:pt x="54" y="58"/>
                </a:lnTo>
                <a:lnTo>
                  <a:pt x="0" y="12"/>
                </a:lnTo>
                <a:lnTo>
                  <a:pt x="7" y="0"/>
                </a:lnTo>
                <a:lnTo>
                  <a:pt x="77" y="0"/>
                </a:lnTo>
                <a:lnTo>
                  <a:pt x="73" y="12"/>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69" name="Freeform 45"/>
          <p:cNvSpPr>
            <a:spLocks/>
          </p:cNvSpPr>
          <p:nvPr/>
        </p:nvSpPr>
        <p:spPr bwMode="auto">
          <a:xfrm>
            <a:off x="6973888" y="4198938"/>
            <a:ext cx="152400" cy="138112"/>
          </a:xfrm>
          <a:custGeom>
            <a:avLst/>
            <a:gdLst/>
            <a:ahLst/>
            <a:cxnLst>
              <a:cxn ang="0">
                <a:pos x="69" y="46"/>
              </a:cxn>
              <a:cxn ang="0">
                <a:pos x="65" y="54"/>
              </a:cxn>
              <a:cxn ang="0">
                <a:pos x="58" y="58"/>
              </a:cxn>
              <a:cxn ang="0">
                <a:pos x="54" y="62"/>
              </a:cxn>
              <a:cxn ang="0">
                <a:pos x="46" y="66"/>
              </a:cxn>
              <a:cxn ang="0">
                <a:pos x="35" y="62"/>
              </a:cxn>
              <a:cxn ang="0">
                <a:pos x="19" y="58"/>
              </a:cxn>
              <a:cxn ang="0">
                <a:pos x="42" y="12"/>
              </a:cxn>
              <a:cxn ang="0">
                <a:pos x="35" y="12"/>
              </a:cxn>
              <a:cxn ang="0">
                <a:pos x="27" y="12"/>
              </a:cxn>
              <a:cxn ang="0">
                <a:pos x="19" y="12"/>
              </a:cxn>
              <a:cxn ang="0">
                <a:pos x="12" y="20"/>
              </a:cxn>
              <a:cxn ang="0">
                <a:pos x="12" y="27"/>
              </a:cxn>
              <a:cxn ang="0">
                <a:pos x="12" y="35"/>
              </a:cxn>
              <a:cxn ang="0">
                <a:pos x="15" y="43"/>
              </a:cxn>
              <a:cxn ang="0">
                <a:pos x="12" y="50"/>
              </a:cxn>
              <a:cxn ang="0">
                <a:pos x="8" y="46"/>
              </a:cxn>
              <a:cxn ang="0">
                <a:pos x="4" y="39"/>
              </a:cxn>
              <a:cxn ang="0">
                <a:pos x="0" y="31"/>
              </a:cxn>
              <a:cxn ang="0">
                <a:pos x="0" y="23"/>
              </a:cxn>
              <a:cxn ang="0">
                <a:pos x="4" y="16"/>
              </a:cxn>
              <a:cxn ang="0">
                <a:pos x="12" y="4"/>
              </a:cxn>
              <a:cxn ang="0">
                <a:pos x="23" y="0"/>
              </a:cxn>
              <a:cxn ang="0">
                <a:pos x="31" y="0"/>
              </a:cxn>
              <a:cxn ang="0">
                <a:pos x="35" y="0"/>
              </a:cxn>
              <a:cxn ang="0">
                <a:pos x="50" y="4"/>
              </a:cxn>
              <a:cxn ang="0">
                <a:pos x="62" y="12"/>
              </a:cxn>
              <a:cxn ang="0">
                <a:pos x="69" y="23"/>
              </a:cxn>
              <a:cxn ang="0">
                <a:pos x="69" y="31"/>
              </a:cxn>
              <a:cxn ang="0">
                <a:pos x="69" y="35"/>
              </a:cxn>
              <a:cxn ang="0">
                <a:pos x="69" y="46"/>
              </a:cxn>
              <a:cxn ang="0">
                <a:pos x="35" y="50"/>
              </a:cxn>
              <a:cxn ang="0">
                <a:pos x="46" y="54"/>
              </a:cxn>
              <a:cxn ang="0">
                <a:pos x="50" y="54"/>
              </a:cxn>
              <a:cxn ang="0">
                <a:pos x="54" y="50"/>
              </a:cxn>
              <a:cxn ang="0">
                <a:pos x="58" y="43"/>
              </a:cxn>
              <a:cxn ang="0">
                <a:pos x="62" y="35"/>
              </a:cxn>
              <a:cxn ang="0">
                <a:pos x="62" y="27"/>
              </a:cxn>
              <a:cxn ang="0">
                <a:pos x="58" y="23"/>
              </a:cxn>
              <a:cxn ang="0">
                <a:pos x="50" y="16"/>
              </a:cxn>
              <a:cxn ang="0">
                <a:pos x="35" y="50"/>
              </a:cxn>
              <a:cxn ang="0">
                <a:pos x="69" y="46"/>
              </a:cxn>
              <a:cxn ang="0">
                <a:pos x="35" y="50"/>
              </a:cxn>
              <a:cxn ang="0">
                <a:pos x="69" y="46"/>
              </a:cxn>
            </a:cxnLst>
            <a:rect l="0" t="0" r="r" b="b"/>
            <a:pathLst>
              <a:path w="70" h="67">
                <a:moveTo>
                  <a:pt x="69" y="46"/>
                </a:moveTo>
                <a:lnTo>
                  <a:pt x="65" y="54"/>
                </a:lnTo>
                <a:lnTo>
                  <a:pt x="58" y="58"/>
                </a:lnTo>
                <a:lnTo>
                  <a:pt x="54" y="62"/>
                </a:lnTo>
                <a:lnTo>
                  <a:pt x="46" y="66"/>
                </a:lnTo>
                <a:lnTo>
                  <a:pt x="35" y="62"/>
                </a:lnTo>
                <a:lnTo>
                  <a:pt x="19" y="58"/>
                </a:lnTo>
                <a:lnTo>
                  <a:pt x="42" y="12"/>
                </a:lnTo>
                <a:lnTo>
                  <a:pt x="35" y="12"/>
                </a:lnTo>
                <a:lnTo>
                  <a:pt x="27" y="12"/>
                </a:lnTo>
                <a:lnTo>
                  <a:pt x="19" y="12"/>
                </a:lnTo>
                <a:lnTo>
                  <a:pt x="12" y="20"/>
                </a:lnTo>
                <a:lnTo>
                  <a:pt x="12" y="27"/>
                </a:lnTo>
                <a:lnTo>
                  <a:pt x="12" y="35"/>
                </a:lnTo>
                <a:lnTo>
                  <a:pt x="15" y="43"/>
                </a:lnTo>
                <a:lnTo>
                  <a:pt x="12" y="50"/>
                </a:lnTo>
                <a:lnTo>
                  <a:pt x="8" y="46"/>
                </a:lnTo>
                <a:lnTo>
                  <a:pt x="4" y="39"/>
                </a:lnTo>
                <a:lnTo>
                  <a:pt x="0" y="31"/>
                </a:lnTo>
                <a:lnTo>
                  <a:pt x="0" y="23"/>
                </a:lnTo>
                <a:lnTo>
                  <a:pt x="4" y="16"/>
                </a:lnTo>
                <a:lnTo>
                  <a:pt x="12" y="4"/>
                </a:lnTo>
                <a:lnTo>
                  <a:pt x="23" y="0"/>
                </a:lnTo>
                <a:lnTo>
                  <a:pt x="31" y="0"/>
                </a:lnTo>
                <a:lnTo>
                  <a:pt x="35" y="0"/>
                </a:lnTo>
                <a:lnTo>
                  <a:pt x="50" y="4"/>
                </a:lnTo>
                <a:lnTo>
                  <a:pt x="62" y="12"/>
                </a:lnTo>
                <a:lnTo>
                  <a:pt x="69" y="23"/>
                </a:lnTo>
                <a:lnTo>
                  <a:pt x="69" y="31"/>
                </a:lnTo>
                <a:lnTo>
                  <a:pt x="69" y="35"/>
                </a:lnTo>
                <a:lnTo>
                  <a:pt x="69" y="46"/>
                </a:lnTo>
                <a:lnTo>
                  <a:pt x="35" y="50"/>
                </a:lnTo>
                <a:lnTo>
                  <a:pt x="46" y="54"/>
                </a:lnTo>
                <a:lnTo>
                  <a:pt x="50" y="54"/>
                </a:lnTo>
                <a:lnTo>
                  <a:pt x="54" y="50"/>
                </a:lnTo>
                <a:lnTo>
                  <a:pt x="58" y="43"/>
                </a:lnTo>
                <a:lnTo>
                  <a:pt x="62" y="35"/>
                </a:lnTo>
                <a:lnTo>
                  <a:pt x="62" y="27"/>
                </a:lnTo>
                <a:lnTo>
                  <a:pt x="58" y="23"/>
                </a:lnTo>
                <a:lnTo>
                  <a:pt x="50" y="16"/>
                </a:lnTo>
                <a:lnTo>
                  <a:pt x="35" y="50"/>
                </a:lnTo>
                <a:lnTo>
                  <a:pt x="69" y="46"/>
                </a:lnTo>
                <a:lnTo>
                  <a:pt x="35" y="50"/>
                </a:lnTo>
                <a:lnTo>
                  <a:pt x="69" y="46"/>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0" name="Freeform 46"/>
          <p:cNvSpPr>
            <a:spLocks/>
          </p:cNvSpPr>
          <p:nvPr/>
        </p:nvSpPr>
        <p:spPr bwMode="auto">
          <a:xfrm>
            <a:off x="6842125" y="4310063"/>
            <a:ext cx="225425" cy="217487"/>
          </a:xfrm>
          <a:custGeom>
            <a:avLst/>
            <a:gdLst/>
            <a:ahLst/>
            <a:cxnLst>
              <a:cxn ang="0">
                <a:pos x="103" y="35"/>
              </a:cxn>
              <a:cxn ang="0">
                <a:pos x="99" y="46"/>
              </a:cxn>
              <a:cxn ang="0">
                <a:pos x="92" y="39"/>
              </a:cxn>
              <a:cxn ang="0">
                <a:pos x="92" y="50"/>
              </a:cxn>
              <a:cxn ang="0">
                <a:pos x="92" y="58"/>
              </a:cxn>
              <a:cxn ang="0">
                <a:pos x="88" y="62"/>
              </a:cxn>
              <a:cxn ang="0">
                <a:pos x="84" y="69"/>
              </a:cxn>
              <a:cxn ang="0">
                <a:pos x="80" y="73"/>
              </a:cxn>
              <a:cxn ang="0">
                <a:pos x="73" y="73"/>
              </a:cxn>
              <a:cxn ang="0">
                <a:pos x="73" y="77"/>
              </a:cxn>
              <a:cxn ang="0">
                <a:pos x="73" y="85"/>
              </a:cxn>
              <a:cxn ang="0">
                <a:pos x="73" y="88"/>
              </a:cxn>
              <a:cxn ang="0">
                <a:pos x="69" y="96"/>
              </a:cxn>
              <a:cxn ang="0">
                <a:pos x="65" y="100"/>
              </a:cxn>
              <a:cxn ang="0">
                <a:pos x="61" y="104"/>
              </a:cxn>
              <a:cxn ang="0">
                <a:pos x="57" y="104"/>
              </a:cxn>
              <a:cxn ang="0">
                <a:pos x="50" y="104"/>
              </a:cxn>
              <a:cxn ang="0">
                <a:pos x="46" y="104"/>
              </a:cxn>
              <a:cxn ang="0">
                <a:pos x="38" y="100"/>
              </a:cxn>
              <a:cxn ang="0">
                <a:pos x="0" y="77"/>
              </a:cxn>
              <a:cxn ang="0">
                <a:pos x="7" y="65"/>
              </a:cxn>
              <a:cxn ang="0">
                <a:pos x="46" y="92"/>
              </a:cxn>
              <a:cxn ang="0">
                <a:pos x="50" y="92"/>
              </a:cxn>
              <a:cxn ang="0">
                <a:pos x="53" y="92"/>
              </a:cxn>
              <a:cxn ang="0">
                <a:pos x="57" y="92"/>
              </a:cxn>
              <a:cxn ang="0">
                <a:pos x="61" y="88"/>
              </a:cxn>
              <a:cxn ang="0">
                <a:pos x="65" y="81"/>
              </a:cxn>
              <a:cxn ang="0">
                <a:pos x="65" y="77"/>
              </a:cxn>
              <a:cxn ang="0">
                <a:pos x="61" y="69"/>
              </a:cxn>
              <a:cxn ang="0">
                <a:pos x="53" y="62"/>
              </a:cxn>
              <a:cxn ang="0">
                <a:pos x="23" y="42"/>
              </a:cxn>
              <a:cxn ang="0">
                <a:pos x="27" y="31"/>
              </a:cxn>
              <a:cxn ang="0">
                <a:pos x="65" y="58"/>
              </a:cxn>
              <a:cxn ang="0">
                <a:pos x="73" y="62"/>
              </a:cxn>
              <a:cxn ang="0">
                <a:pos x="80" y="58"/>
              </a:cxn>
              <a:cxn ang="0">
                <a:pos x="84" y="54"/>
              </a:cxn>
              <a:cxn ang="0">
                <a:pos x="84" y="50"/>
              </a:cxn>
              <a:cxn ang="0">
                <a:pos x="84" y="42"/>
              </a:cxn>
              <a:cxn ang="0">
                <a:pos x="80" y="35"/>
              </a:cxn>
              <a:cxn ang="0">
                <a:pos x="73" y="27"/>
              </a:cxn>
              <a:cxn ang="0">
                <a:pos x="42" y="8"/>
              </a:cxn>
              <a:cxn ang="0">
                <a:pos x="50" y="0"/>
              </a:cxn>
              <a:cxn ang="0">
                <a:pos x="103" y="35"/>
              </a:cxn>
            </a:cxnLst>
            <a:rect l="0" t="0" r="r" b="b"/>
            <a:pathLst>
              <a:path w="104" h="105">
                <a:moveTo>
                  <a:pt x="103" y="35"/>
                </a:moveTo>
                <a:lnTo>
                  <a:pt x="99" y="46"/>
                </a:lnTo>
                <a:lnTo>
                  <a:pt x="92" y="39"/>
                </a:lnTo>
                <a:lnTo>
                  <a:pt x="92" y="50"/>
                </a:lnTo>
                <a:lnTo>
                  <a:pt x="92" y="58"/>
                </a:lnTo>
                <a:lnTo>
                  <a:pt x="88" y="62"/>
                </a:lnTo>
                <a:lnTo>
                  <a:pt x="84" y="69"/>
                </a:lnTo>
                <a:lnTo>
                  <a:pt x="80" y="73"/>
                </a:lnTo>
                <a:lnTo>
                  <a:pt x="73" y="73"/>
                </a:lnTo>
                <a:lnTo>
                  <a:pt x="73" y="77"/>
                </a:lnTo>
                <a:lnTo>
                  <a:pt x="73" y="85"/>
                </a:lnTo>
                <a:lnTo>
                  <a:pt x="73" y="88"/>
                </a:lnTo>
                <a:lnTo>
                  <a:pt x="69" y="96"/>
                </a:lnTo>
                <a:lnTo>
                  <a:pt x="65" y="100"/>
                </a:lnTo>
                <a:lnTo>
                  <a:pt x="61" y="104"/>
                </a:lnTo>
                <a:lnTo>
                  <a:pt x="57" y="104"/>
                </a:lnTo>
                <a:lnTo>
                  <a:pt x="50" y="104"/>
                </a:lnTo>
                <a:lnTo>
                  <a:pt x="46" y="104"/>
                </a:lnTo>
                <a:lnTo>
                  <a:pt x="38" y="100"/>
                </a:lnTo>
                <a:lnTo>
                  <a:pt x="0" y="77"/>
                </a:lnTo>
                <a:lnTo>
                  <a:pt x="7" y="65"/>
                </a:lnTo>
                <a:lnTo>
                  <a:pt x="46" y="92"/>
                </a:lnTo>
                <a:lnTo>
                  <a:pt x="50" y="92"/>
                </a:lnTo>
                <a:lnTo>
                  <a:pt x="53" y="92"/>
                </a:lnTo>
                <a:lnTo>
                  <a:pt x="57" y="92"/>
                </a:lnTo>
                <a:lnTo>
                  <a:pt x="61" y="88"/>
                </a:lnTo>
                <a:lnTo>
                  <a:pt x="65" y="81"/>
                </a:lnTo>
                <a:lnTo>
                  <a:pt x="65" y="77"/>
                </a:lnTo>
                <a:lnTo>
                  <a:pt x="61" y="69"/>
                </a:lnTo>
                <a:lnTo>
                  <a:pt x="53" y="62"/>
                </a:lnTo>
                <a:lnTo>
                  <a:pt x="23" y="42"/>
                </a:lnTo>
                <a:lnTo>
                  <a:pt x="27" y="31"/>
                </a:lnTo>
                <a:lnTo>
                  <a:pt x="65" y="58"/>
                </a:lnTo>
                <a:lnTo>
                  <a:pt x="73" y="62"/>
                </a:lnTo>
                <a:lnTo>
                  <a:pt x="80" y="58"/>
                </a:lnTo>
                <a:lnTo>
                  <a:pt x="84" y="54"/>
                </a:lnTo>
                <a:lnTo>
                  <a:pt x="84" y="50"/>
                </a:lnTo>
                <a:lnTo>
                  <a:pt x="84" y="42"/>
                </a:lnTo>
                <a:lnTo>
                  <a:pt x="80" y="35"/>
                </a:lnTo>
                <a:lnTo>
                  <a:pt x="73" y="27"/>
                </a:lnTo>
                <a:lnTo>
                  <a:pt x="42" y="8"/>
                </a:lnTo>
                <a:lnTo>
                  <a:pt x="50" y="0"/>
                </a:lnTo>
                <a:lnTo>
                  <a:pt x="103" y="3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1" name="Freeform 47"/>
          <p:cNvSpPr>
            <a:spLocks/>
          </p:cNvSpPr>
          <p:nvPr/>
        </p:nvSpPr>
        <p:spPr bwMode="auto">
          <a:xfrm>
            <a:off x="6765925" y="4500563"/>
            <a:ext cx="152400" cy="146050"/>
          </a:xfrm>
          <a:custGeom>
            <a:avLst/>
            <a:gdLst/>
            <a:ahLst/>
            <a:cxnLst>
              <a:cxn ang="0">
                <a:pos x="62" y="58"/>
              </a:cxn>
              <a:cxn ang="0">
                <a:pos x="58" y="66"/>
              </a:cxn>
              <a:cxn ang="0">
                <a:pos x="50" y="69"/>
              </a:cxn>
              <a:cxn ang="0">
                <a:pos x="42" y="69"/>
              </a:cxn>
              <a:cxn ang="0">
                <a:pos x="38" y="69"/>
              </a:cxn>
              <a:cxn ang="0">
                <a:pos x="23" y="66"/>
              </a:cxn>
              <a:cxn ang="0">
                <a:pos x="12" y="58"/>
              </a:cxn>
              <a:cxn ang="0">
                <a:pos x="42" y="20"/>
              </a:cxn>
              <a:cxn ang="0">
                <a:pos x="35" y="16"/>
              </a:cxn>
              <a:cxn ang="0">
                <a:pos x="27" y="12"/>
              </a:cxn>
              <a:cxn ang="0">
                <a:pos x="19" y="16"/>
              </a:cxn>
              <a:cxn ang="0">
                <a:pos x="15" y="20"/>
              </a:cxn>
              <a:cxn ang="0">
                <a:pos x="12" y="27"/>
              </a:cxn>
              <a:cxn ang="0">
                <a:pos x="12" y="35"/>
              </a:cxn>
              <a:cxn ang="0">
                <a:pos x="15" y="43"/>
              </a:cxn>
              <a:cxn ang="0">
                <a:pos x="8" y="50"/>
              </a:cxn>
              <a:cxn ang="0">
                <a:pos x="4" y="43"/>
              </a:cxn>
              <a:cxn ang="0">
                <a:pos x="0" y="35"/>
              </a:cxn>
              <a:cxn ang="0">
                <a:pos x="0" y="27"/>
              </a:cxn>
              <a:cxn ang="0">
                <a:pos x="4" y="20"/>
              </a:cxn>
              <a:cxn ang="0">
                <a:pos x="8" y="12"/>
              </a:cxn>
              <a:cxn ang="0">
                <a:pos x="15" y="4"/>
              </a:cxn>
              <a:cxn ang="0">
                <a:pos x="27" y="0"/>
              </a:cxn>
              <a:cxn ang="0">
                <a:pos x="35" y="4"/>
              </a:cxn>
              <a:cxn ang="0">
                <a:pos x="42" y="4"/>
              </a:cxn>
              <a:cxn ang="0">
                <a:pos x="54" y="12"/>
              </a:cxn>
              <a:cxn ang="0">
                <a:pos x="62" y="23"/>
              </a:cxn>
              <a:cxn ang="0">
                <a:pos x="69" y="35"/>
              </a:cxn>
              <a:cxn ang="0">
                <a:pos x="69" y="43"/>
              </a:cxn>
              <a:cxn ang="0">
                <a:pos x="69" y="46"/>
              </a:cxn>
              <a:cxn ang="0">
                <a:pos x="62" y="58"/>
              </a:cxn>
              <a:cxn ang="0">
                <a:pos x="27" y="54"/>
              </a:cxn>
              <a:cxn ang="0">
                <a:pos x="38" y="58"/>
              </a:cxn>
              <a:cxn ang="0">
                <a:pos x="42" y="58"/>
              </a:cxn>
              <a:cxn ang="0">
                <a:pos x="46" y="58"/>
              </a:cxn>
              <a:cxn ang="0">
                <a:pos x="54" y="54"/>
              </a:cxn>
              <a:cxn ang="0">
                <a:pos x="58" y="46"/>
              </a:cxn>
              <a:cxn ang="0">
                <a:pos x="58" y="39"/>
              </a:cxn>
              <a:cxn ang="0">
                <a:pos x="54" y="31"/>
              </a:cxn>
              <a:cxn ang="0">
                <a:pos x="50" y="27"/>
              </a:cxn>
              <a:cxn ang="0">
                <a:pos x="27" y="54"/>
              </a:cxn>
              <a:cxn ang="0">
                <a:pos x="62" y="58"/>
              </a:cxn>
              <a:cxn ang="0">
                <a:pos x="27" y="54"/>
              </a:cxn>
              <a:cxn ang="0">
                <a:pos x="62" y="58"/>
              </a:cxn>
            </a:cxnLst>
            <a:rect l="0" t="0" r="r" b="b"/>
            <a:pathLst>
              <a:path w="70" h="70">
                <a:moveTo>
                  <a:pt x="62" y="58"/>
                </a:moveTo>
                <a:lnTo>
                  <a:pt x="58" y="66"/>
                </a:lnTo>
                <a:lnTo>
                  <a:pt x="50" y="69"/>
                </a:lnTo>
                <a:lnTo>
                  <a:pt x="42" y="69"/>
                </a:lnTo>
                <a:lnTo>
                  <a:pt x="38" y="69"/>
                </a:lnTo>
                <a:lnTo>
                  <a:pt x="23" y="66"/>
                </a:lnTo>
                <a:lnTo>
                  <a:pt x="12" y="58"/>
                </a:lnTo>
                <a:lnTo>
                  <a:pt x="42" y="20"/>
                </a:lnTo>
                <a:lnTo>
                  <a:pt x="35" y="16"/>
                </a:lnTo>
                <a:lnTo>
                  <a:pt x="27" y="12"/>
                </a:lnTo>
                <a:lnTo>
                  <a:pt x="19" y="16"/>
                </a:lnTo>
                <a:lnTo>
                  <a:pt x="15" y="20"/>
                </a:lnTo>
                <a:lnTo>
                  <a:pt x="12" y="27"/>
                </a:lnTo>
                <a:lnTo>
                  <a:pt x="12" y="35"/>
                </a:lnTo>
                <a:lnTo>
                  <a:pt x="15" y="43"/>
                </a:lnTo>
                <a:lnTo>
                  <a:pt x="8" y="50"/>
                </a:lnTo>
                <a:lnTo>
                  <a:pt x="4" y="43"/>
                </a:lnTo>
                <a:lnTo>
                  <a:pt x="0" y="35"/>
                </a:lnTo>
                <a:lnTo>
                  <a:pt x="0" y="27"/>
                </a:lnTo>
                <a:lnTo>
                  <a:pt x="4" y="20"/>
                </a:lnTo>
                <a:lnTo>
                  <a:pt x="8" y="12"/>
                </a:lnTo>
                <a:lnTo>
                  <a:pt x="15" y="4"/>
                </a:lnTo>
                <a:lnTo>
                  <a:pt x="27" y="0"/>
                </a:lnTo>
                <a:lnTo>
                  <a:pt x="35" y="4"/>
                </a:lnTo>
                <a:lnTo>
                  <a:pt x="42" y="4"/>
                </a:lnTo>
                <a:lnTo>
                  <a:pt x="54" y="12"/>
                </a:lnTo>
                <a:lnTo>
                  <a:pt x="62" y="23"/>
                </a:lnTo>
                <a:lnTo>
                  <a:pt x="69" y="35"/>
                </a:lnTo>
                <a:lnTo>
                  <a:pt x="69" y="43"/>
                </a:lnTo>
                <a:lnTo>
                  <a:pt x="69" y="46"/>
                </a:lnTo>
                <a:lnTo>
                  <a:pt x="62" y="58"/>
                </a:lnTo>
                <a:lnTo>
                  <a:pt x="27" y="54"/>
                </a:lnTo>
                <a:lnTo>
                  <a:pt x="38" y="58"/>
                </a:lnTo>
                <a:lnTo>
                  <a:pt x="42" y="58"/>
                </a:lnTo>
                <a:lnTo>
                  <a:pt x="46" y="58"/>
                </a:lnTo>
                <a:lnTo>
                  <a:pt x="54" y="54"/>
                </a:lnTo>
                <a:lnTo>
                  <a:pt x="58" y="46"/>
                </a:lnTo>
                <a:lnTo>
                  <a:pt x="58" y="39"/>
                </a:lnTo>
                <a:lnTo>
                  <a:pt x="54" y="31"/>
                </a:lnTo>
                <a:lnTo>
                  <a:pt x="50" y="27"/>
                </a:lnTo>
                <a:lnTo>
                  <a:pt x="27" y="54"/>
                </a:lnTo>
                <a:lnTo>
                  <a:pt x="62" y="58"/>
                </a:lnTo>
                <a:lnTo>
                  <a:pt x="27" y="54"/>
                </a:lnTo>
                <a:lnTo>
                  <a:pt x="62" y="5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2" name="Freeform 48"/>
          <p:cNvSpPr>
            <a:spLocks/>
          </p:cNvSpPr>
          <p:nvPr/>
        </p:nvSpPr>
        <p:spPr bwMode="auto">
          <a:xfrm>
            <a:off x="6640513" y="4595813"/>
            <a:ext cx="195262" cy="169862"/>
          </a:xfrm>
          <a:custGeom>
            <a:avLst/>
            <a:gdLst/>
            <a:ahLst/>
            <a:cxnLst>
              <a:cxn ang="0">
                <a:pos x="89" y="46"/>
              </a:cxn>
              <a:cxn ang="0">
                <a:pos x="81" y="54"/>
              </a:cxn>
              <a:cxn ang="0">
                <a:pos x="73" y="50"/>
              </a:cxn>
              <a:cxn ang="0">
                <a:pos x="73" y="58"/>
              </a:cxn>
              <a:cxn ang="0">
                <a:pos x="73" y="62"/>
              </a:cxn>
              <a:cxn ang="0">
                <a:pos x="70" y="66"/>
              </a:cxn>
              <a:cxn ang="0">
                <a:pos x="66" y="73"/>
              </a:cxn>
              <a:cxn ang="0">
                <a:pos x="62" y="77"/>
              </a:cxn>
              <a:cxn ang="0">
                <a:pos x="58" y="81"/>
              </a:cxn>
              <a:cxn ang="0">
                <a:pos x="50" y="81"/>
              </a:cxn>
              <a:cxn ang="0">
                <a:pos x="47" y="81"/>
              </a:cxn>
              <a:cxn ang="0">
                <a:pos x="39" y="77"/>
              </a:cxn>
              <a:cxn ang="0">
                <a:pos x="31" y="70"/>
              </a:cxn>
              <a:cxn ang="0">
                <a:pos x="0" y="43"/>
              </a:cxn>
              <a:cxn ang="0">
                <a:pos x="8" y="31"/>
              </a:cxn>
              <a:cxn ang="0">
                <a:pos x="39" y="62"/>
              </a:cxn>
              <a:cxn ang="0">
                <a:pos x="50" y="66"/>
              </a:cxn>
              <a:cxn ang="0">
                <a:pos x="54" y="70"/>
              </a:cxn>
              <a:cxn ang="0">
                <a:pos x="62" y="66"/>
              </a:cxn>
              <a:cxn ang="0">
                <a:pos x="66" y="58"/>
              </a:cxn>
              <a:cxn ang="0">
                <a:pos x="66" y="54"/>
              </a:cxn>
              <a:cxn ang="0">
                <a:pos x="66" y="50"/>
              </a:cxn>
              <a:cxn ang="0">
                <a:pos x="66" y="43"/>
              </a:cxn>
              <a:cxn ang="0">
                <a:pos x="58" y="35"/>
              </a:cxn>
              <a:cxn ang="0">
                <a:pos x="31" y="8"/>
              </a:cxn>
              <a:cxn ang="0">
                <a:pos x="39" y="0"/>
              </a:cxn>
              <a:cxn ang="0">
                <a:pos x="89" y="46"/>
              </a:cxn>
              <a:cxn ang="0">
                <a:pos x="70" y="70"/>
              </a:cxn>
              <a:cxn ang="0">
                <a:pos x="89" y="46"/>
              </a:cxn>
            </a:cxnLst>
            <a:rect l="0" t="0" r="r" b="b"/>
            <a:pathLst>
              <a:path w="90" h="82">
                <a:moveTo>
                  <a:pt x="89" y="46"/>
                </a:moveTo>
                <a:lnTo>
                  <a:pt x="81" y="54"/>
                </a:lnTo>
                <a:lnTo>
                  <a:pt x="73" y="50"/>
                </a:lnTo>
                <a:lnTo>
                  <a:pt x="73" y="58"/>
                </a:lnTo>
                <a:lnTo>
                  <a:pt x="73" y="62"/>
                </a:lnTo>
                <a:lnTo>
                  <a:pt x="70" y="66"/>
                </a:lnTo>
                <a:lnTo>
                  <a:pt x="66" y="73"/>
                </a:lnTo>
                <a:lnTo>
                  <a:pt x="62" y="77"/>
                </a:lnTo>
                <a:lnTo>
                  <a:pt x="58" y="81"/>
                </a:lnTo>
                <a:lnTo>
                  <a:pt x="50" y="81"/>
                </a:lnTo>
                <a:lnTo>
                  <a:pt x="47" y="81"/>
                </a:lnTo>
                <a:lnTo>
                  <a:pt x="39" y="77"/>
                </a:lnTo>
                <a:lnTo>
                  <a:pt x="31" y="70"/>
                </a:lnTo>
                <a:lnTo>
                  <a:pt x="0" y="43"/>
                </a:lnTo>
                <a:lnTo>
                  <a:pt x="8" y="31"/>
                </a:lnTo>
                <a:lnTo>
                  <a:pt x="39" y="62"/>
                </a:lnTo>
                <a:lnTo>
                  <a:pt x="50" y="66"/>
                </a:lnTo>
                <a:lnTo>
                  <a:pt x="54" y="70"/>
                </a:lnTo>
                <a:lnTo>
                  <a:pt x="62" y="66"/>
                </a:lnTo>
                <a:lnTo>
                  <a:pt x="66" y="58"/>
                </a:lnTo>
                <a:lnTo>
                  <a:pt x="66" y="54"/>
                </a:lnTo>
                <a:lnTo>
                  <a:pt x="66" y="50"/>
                </a:lnTo>
                <a:lnTo>
                  <a:pt x="66" y="43"/>
                </a:lnTo>
                <a:lnTo>
                  <a:pt x="58" y="35"/>
                </a:lnTo>
                <a:lnTo>
                  <a:pt x="31" y="8"/>
                </a:lnTo>
                <a:lnTo>
                  <a:pt x="39" y="0"/>
                </a:lnTo>
                <a:lnTo>
                  <a:pt x="89" y="46"/>
                </a:lnTo>
                <a:lnTo>
                  <a:pt x="70" y="70"/>
                </a:lnTo>
                <a:lnTo>
                  <a:pt x="89" y="46"/>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3" name="Freeform 49"/>
          <p:cNvSpPr>
            <a:spLocks/>
          </p:cNvSpPr>
          <p:nvPr/>
        </p:nvSpPr>
        <p:spPr bwMode="auto">
          <a:xfrm>
            <a:off x="6575425" y="4716463"/>
            <a:ext cx="168275" cy="136525"/>
          </a:xfrm>
          <a:custGeom>
            <a:avLst/>
            <a:gdLst/>
            <a:ahLst/>
            <a:cxnLst>
              <a:cxn ang="0">
                <a:pos x="77" y="58"/>
              </a:cxn>
              <a:cxn ang="0">
                <a:pos x="69" y="65"/>
              </a:cxn>
              <a:cxn ang="0">
                <a:pos x="53" y="54"/>
              </a:cxn>
              <a:cxn ang="0">
                <a:pos x="46" y="61"/>
              </a:cxn>
              <a:cxn ang="0">
                <a:pos x="42" y="54"/>
              </a:cxn>
              <a:cxn ang="0">
                <a:pos x="50" y="46"/>
              </a:cxn>
              <a:cxn ang="0">
                <a:pos x="19" y="15"/>
              </a:cxn>
              <a:cxn ang="0">
                <a:pos x="15" y="12"/>
              </a:cxn>
              <a:cxn ang="0">
                <a:pos x="11" y="15"/>
              </a:cxn>
              <a:cxn ang="0">
                <a:pos x="7" y="15"/>
              </a:cxn>
              <a:cxn ang="0">
                <a:pos x="0" y="12"/>
              </a:cxn>
              <a:cxn ang="0">
                <a:pos x="4" y="8"/>
              </a:cxn>
              <a:cxn ang="0">
                <a:pos x="7" y="4"/>
              </a:cxn>
              <a:cxn ang="0">
                <a:pos x="11" y="0"/>
              </a:cxn>
              <a:cxn ang="0">
                <a:pos x="19" y="0"/>
              </a:cxn>
              <a:cxn ang="0">
                <a:pos x="23" y="0"/>
              </a:cxn>
              <a:cxn ang="0">
                <a:pos x="27" y="4"/>
              </a:cxn>
              <a:cxn ang="0">
                <a:pos x="57" y="38"/>
              </a:cxn>
              <a:cxn ang="0">
                <a:pos x="65" y="31"/>
              </a:cxn>
              <a:cxn ang="0">
                <a:pos x="69" y="38"/>
              </a:cxn>
              <a:cxn ang="0">
                <a:pos x="61" y="46"/>
              </a:cxn>
              <a:cxn ang="0">
                <a:pos x="77" y="58"/>
              </a:cxn>
            </a:cxnLst>
            <a:rect l="0" t="0" r="r" b="b"/>
            <a:pathLst>
              <a:path w="78" h="66">
                <a:moveTo>
                  <a:pt x="77" y="58"/>
                </a:moveTo>
                <a:lnTo>
                  <a:pt x="69" y="65"/>
                </a:lnTo>
                <a:lnTo>
                  <a:pt x="53" y="54"/>
                </a:lnTo>
                <a:lnTo>
                  <a:pt x="46" y="61"/>
                </a:lnTo>
                <a:lnTo>
                  <a:pt x="42" y="54"/>
                </a:lnTo>
                <a:lnTo>
                  <a:pt x="50" y="46"/>
                </a:lnTo>
                <a:lnTo>
                  <a:pt x="19" y="15"/>
                </a:lnTo>
                <a:lnTo>
                  <a:pt x="15" y="12"/>
                </a:lnTo>
                <a:lnTo>
                  <a:pt x="11" y="15"/>
                </a:lnTo>
                <a:lnTo>
                  <a:pt x="7" y="15"/>
                </a:lnTo>
                <a:lnTo>
                  <a:pt x="0" y="12"/>
                </a:lnTo>
                <a:lnTo>
                  <a:pt x="4" y="8"/>
                </a:lnTo>
                <a:lnTo>
                  <a:pt x="7" y="4"/>
                </a:lnTo>
                <a:lnTo>
                  <a:pt x="11" y="0"/>
                </a:lnTo>
                <a:lnTo>
                  <a:pt x="19" y="0"/>
                </a:lnTo>
                <a:lnTo>
                  <a:pt x="23" y="0"/>
                </a:lnTo>
                <a:lnTo>
                  <a:pt x="27" y="4"/>
                </a:lnTo>
                <a:lnTo>
                  <a:pt x="57" y="38"/>
                </a:lnTo>
                <a:lnTo>
                  <a:pt x="65" y="31"/>
                </a:lnTo>
                <a:lnTo>
                  <a:pt x="69" y="38"/>
                </a:lnTo>
                <a:lnTo>
                  <a:pt x="61" y="46"/>
                </a:lnTo>
                <a:lnTo>
                  <a:pt x="77" y="5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4" name="Freeform 50"/>
          <p:cNvSpPr>
            <a:spLocks/>
          </p:cNvSpPr>
          <p:nvPr/>
        </p:nvSpPr>
        <p:spPr bwMode="auto">
          <a:xfrm>
            <a:off x="3197225" y="5313363"/>
            <a:ext cx="228600" cy="217487"/>
          </a:xfrm>
          <a:custGeom>
            <a:avLst/>
            <a:gdLst/>
            <a:ahLst/>
            <a:cxnLst>
              <a:cxn ang="0">
                <a:pos x="73" y="23"/>
              </a:cxn>
              <a:cxn ang="0">
                <a:pos x="66" y="15"/>
              </a:cxn>
              <a:cxn ang="0">
                <a:pos x="58" y="12"/>
              </a:cxn>
              <a:cxn ang="0">
                <a:pos x="50" y="12"/>
              </a:cxn>
              <a:cxn ang="0">
                <a:pos x="43" y="15"/>
              </a:cxn>
              <a:cxn ang="0">
                <a:pos x="35" y="19"/>
              </a:cxn>
              <a:cxn ang="0">
                <a:pos x="27" y="27"/>
              </a:cxn>
              <a:cxn ang="0">
                <a:pos x="20" y="38"/>
              </a:cxn>
              <a:cxn ang="0">
                <a:pos x="12" y="50"/>
              </a:cxn>
              <a:cxn ang="0">
                <a:pos x="12" y="54"/>
              </a:cxn>
              <a:cxn ang="0">
                <a:pos x="16" y="61"/>
              </a:cxn>
              <a:cxn ang="0">
                <a:pos x="23" y="69"/>
              </a:cxn>
              <a:cxn ang="0">
                <a:pos x="39" y="88"/>
              </a:cxn>
              <a:cxn ang="0">
                <a:pos x="89" y="38"/>
              </a:cxn>
              <a:cxn ang="0">
                <a:pos x="73" y="23"/>
              </a:cxn>
              <a:cxn ang="0">
                <a:pos x="39" y="104"/>
              </a:cxn>
              <a:cxn ang="0">
                <a:pos x="12" y="77"/>
              </a:cxn>
              <a:cxn ang="0">
                <a:pos x="8" y="69"/>
              </a:cxn>
              <a:cxn ang="0">
                <a:pos x="4" y="61"/>
              </a:cxn>
              <a:cxn ang="0">
                <a:pos x="0" y="54"/>
              </a:cxn>
              <a:cxn ang="0">
                <a:pos x="0" y="46"/>
              </a:cxn>
              <a:cxn ang="0">
                <a:pos x="8" y="31"/>
              </a:cxn>
              <a:cxn ang="0">
                <a:pos x="20" y="19"/>
              </a:cxn>
              <a:cxn ang="0">
                <a:pos x="27" y="8"/>
              </a:cxn>
              <a:cxn ang="0">
                <a:pos x="39" y="4"/>
              </a:cxn>
              <a:cxn ang="0">
                <a:pos x="50" y="0"/>
              </a:cxn>
              <a:cxn ang="0">
                <a:pos x="62" y="0"/>
              </a:cxn>
              <a:cxn ang="0">
                <a:pos x="70" y="4"/>
              </a:cxn>
              <a:cxn ang="0">
                <a:pos x="77" y="12"/>
              </a:cxn>
              <a:cxn ang="0">
                <a:pos x="104" y="38"/>
              </a:cxn>
              <a:cxn ang="0">
                <a:pos x="39" y="104"/>
              </a:cxn>
              <a:cxn ang="0">
                <a:pos x="73" y="23"/>
              </a:cxn>
            </a:cxnLst>
            <a:rect l="0" t="0" r="r" b="b"/>
            <a:pathLst>
              <a:path w="105" h="105">
                <a:moveTo>
                  <a:pt x="73" y="23"/>
                </a:moveTo>
                <a:lnTo>
                  <a:pt x="66" y="15"/>
                </a:lnTo>
                <a:lnTo>
                  <a:pt x="58" y="12"/>
                </a:lnTo>
                <a:lnTo>
                  <a:pt x="50" y="12"/>
                </a:lnTo>
                <a:lnTo>
                  <a:pt x="43" y="15"/>
                </a:lnTo>
                <a:lnTo>
                  <a:pt x="35" y="19"/>
                </a:lnTo>
                <a:lnTo>
                  <a:pt x="27" y="27"/>
                </a:lnTo>
                <a:lnTo>
                  <a:pt x="20" y="38"/>
                </a:lnTo>
                <a:lnTo>
                  <a:pt x="12" y="50"/>
                </a:lnTo>
                <a:lnTo>
                  <a:pt x="12" y="54"/>
                </a:lnTo>
                <a:lnTo>
                  <a:pt x="16" y="61"/>
                </a:lnTo>
                <a:lnTo>
                  <a:pt x="23" y="69"/>
                </a:lnTo>
                <a:lnTo>
                  <a:pt x="39" y="88"/>
                </a:lnTo>
                <a:lnTo>
                  <a:pt x="89" y="38"/>
                </a:lnTo>
                <a:lnTo>
                  <a:pt x="73" y="23"/>
                </a:lnTo>
                <a:lnTo>
                  <a:pt x="39" y="104"/>
                </a:lnTo>
                <a:lnTo>
                  <a:pt x="12" y="77"/>
                </a:lnTo>
                <a:lnTo>
                  <a:pt x="8" y="69"/>
                </a:lnTo>
                <a:lnTo>
                  <a:pt x="4" y="61"/>
                </a:lnTo>
                <a:lnTo>
                  <a:pt x="0" y="54"/>
                </a:lnTo>
                <a:lnTo>
                  <a:pt x="0" y="46"/>
                </a:lnTo>
                <a:lnTo>
                  <a:pt x="8" y="31"/>
                </a:lnTo>
                <a:lnTo>
                  <a:pt x="20" y="19"/>
                </a:lnTo>
                <a:lnTo>
                  <a:pt x="27" y="8"/>
                </a:lnTo>
                <a:lnTo>
                  <a:pt x="39" y="4"/>
                </a:lnTo>
                <a:lnTo>
                  <a:pt x="50" y="0"/>
                </a:lnTo>
                <a:lnTo>
                  <a:pt x="62" y="0"/>
                </a:lnTo>
                <a:lnTo>
                  <a:pt x="70" y="4"/>
                </a:lnTo>
                <a:lnTo>
                  <a:pt x="77" y="12"/>
                </a:lnTo>
                <a:lnTo>
                  <a:pt x="104" y="38"/>
                </a:lnTo>
                <a:lnTo>
                  <a:pt x="39" y="104"/>
                </a:lnTo>
                <a:lnTo>
                  <a:pt x="73" y="2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5" name="Freeform 51"/>
          <p:cNvSpPr>
            <a:spLocks/>
          </p:cNvSpPr>
          <p:nvPr/>
        </p:nvSpPr>
        <p:spPr bwMode="auto">
          <a:xfrm>
            <a:off x="3124200" y="5186363"/>
            <a:ext cx="152400" cy="146050"/>
          </a:xfrm>
          <a:custGeom>
            <a:avLst/>
            <a:gdLst/>
            <a:ahLst/>
            <a:cxnLst>
              <a:cxn ang="0">
                <a:pos x="7" y="57"/>
              </a:cxn>
              <a:cxn ang="0">
                <a:pos x="4" y="53"/>
              </a:cxn>
              <a:cxn ang="0">
                <a:pos x="0" y="46"/>
              </a:cxn>
              <a:cxn ang="0">
                <a:pos x="0" y="38"/>
              </a:cxn>
              <a:cxn ang="0">
                <a:pos x="0" y="30"/>
              </a:cxn>
              <a:cxn ang="0">
                <a:pos x="7" y="19"/>
              </a:cxn>
              <a:cxn ang="0">
                <a:pos x="15" y="11"/>
              </a:cxn>
              <a:cxn ang="0">
                <a:pos x="50" y="46"/>
              </a:cxn>
              <a:cxn ang="0">
                <a:pos x="54" y="42"/>
              </a:cxn>
              <a:cxn ang="0">
                <a:pos x="57" y="34"/>
              </a:cxn>
              <a:cxn ang="0">
                <a:pos x="57" y="26"/>
              </a:cxn>
              <a:cxn ang="0">
                <a:pos x="54" y="19"/>
              </a:cxn>
              <a:cxn ang="0">
                <a:pos x="46" y="15"/>
              </a:cxn>
              <a:cxn ang="0">
                <a:pos x="38" y="11"/>
              </a:cxn>
              <a:cxn ang="0">
                <a:pos x="31" y="15"/>
              </a:cxn>
              <a:cxn ang="0">
                <a:pos x="23" y="3"/>
              </a:cxn>
              <a:cxn ang="0">
                <a:pos x="31" y="3"/>
              </a:cxn>
              <a:cxn ang="0">
                <a:pos x="42" y="0"/>
              </a:cxn>
              <a:cxn ang="0">
                <a:pos x="50" y="3"/>
              </a:cxn>
              <a:cxn ang="0">
                <a:pos x="54" y="7"/>
              </a:cxn>
              <a:cxn ang="0">
                <a:pos x="61" y="11"/>
              </a:cxn>
              <a:cxn ang="0">
                <a:pos x="65" y="23"/>
              </a:cxn>
              <a:cxn ang="0">
                <a:pos x="69" y="34"/>
              </a:cxn>
              <a:cxn ang="0">
                <a:pos x="65" y="42"/>
              </a:cxn>
              <a:cxn ang="0">
                <a:pos x="65" y="46"/>
              </a:cxn>
              <a:cxn ang="0">
                <a:pos x="54" y="57"/>
              </a:cxn>
              <a:cxn ang="0">
                <a:pos x="42" y="65"/>
              </a:cxn>
              <a:cxn ang="0">
                <a:pos x="27" y="69"/>
              </a:cxn>
              <a:cxn ang="0">
                <a:pos x="23" y="69"/>
              </a:cxn>
              <a:cxn ang="0">
                <a:pos x="15" y="65"/>
              </a:cxn>
              <a:cxn ang="0">
                <a:pos x="7" y="57"/>
              </a:cxn>
              <a:cxn ang="0">
                <a:pos x="19" y="23"/>
              </a:cxn>
              <a:cxn ang="0">
                <a:pos x="11" y="34"/>
              </a:cxn>
              <a:cxn ang="0">
                <a:pos x="7" y="38"/>
              </a:cxn>
              <a:cxn ang="0">
                <a:pos x="11" y="42"/>
              </a:cxn>
              <a:cxn ang="0">
                <a:pos x="15" y="53"/>
              </a:cxn>
              <a:cxn ang="0">
                <a:pos x="19" y="57"/>
              </a:cxn>
              <a:cxn ang="0">
                <a:pos x="27" y="57"/>
              </a:cxn>
              <a:cxn ang="0">
                <a:pos x="34" y="57"/>
              </a:cxn>
              <a:cxn ang="0">
                <a:pos x="42" y="53"/>
              </a:cxn>
              <a:cxn ang="0">
                <a:pos x="19" y="23"/>
              </a:cxn>
              <a:cxn ang="0">
                <a:pos x="7" y="57"/>
              </a:cxn>
              <a:cxn ang="0">
                <a:pos x="19" y="23"/>
              </a:cxn>
              <a:cxn ang="0">
                <a:pos x="7" y="57"/>
              </a:cxn>
            </a:cxnLst>
            <a:rect l="0" t="0" r="r" b="b"/>
            <a:pathLst>
              <a:path w="70" h="70">
                <a:moveTo>
                  <a:pt x="7" y="57"/>
                </a:moveTo>
                <a:lnTo>
                  <a:pt x="4" y="53"/>
                </a:lnTo>
                <a:lnTo>
                  <a:pt x="0" y="46"/>
                </a:lnTo>
                <a:lnTo>
                  <a:pt x="0" y="38"/>
                </a:lnTo>
                <a:lnTo>
                  <a:pt x="0" y="30"/>
                </a:lnTo>
                <a:lnTo>
                  <a:pt x="7" y="19"/>
                </a:lnTo>
                <a:lnTo>
                  <a:pt x="15" y="11"/>
                </a:lnTo>
                <a:lnTo>
                  <a:pt x="50" y="46"/>
                </a:lnTo>
                <a:lnTo>
                  <a:pt x="54" y="42"/>
                </a:lnTo>
                <a:lnTo>
                  <a:pt x="57" y="34"/>
                </a:lnTo>
                <a:lnTo>
                  <a:pt x="57" y="26"/>
                </a:lnTo>
                <a:lnTo>
                  <a:pt x="54" y="19"/>
                </a:lnTo>
                <a:lnTo>
                  <a:pt x="46" y="15"/>
                </a:lnTo>
                <a:lnTo>
                  <a:pt x="38" y="11"/>
                </a:lnTo>
                <a:lnTo>
                  <a:pt x="31" y="15"/>
                </a:lnTo>
                <a:lnTo>
                  <a:pt x="23" y="3"/>
                </a:lnTo>
                <a:lnTo>
                  <a:pt x="31" y="3"/>
                </a:lnTo>
                <a:lnTo>
                  <a:pt x="42" y="0"/>
                </a:lnTo>
                <a:lnTo>
                  <a:pt x="50" y="3"/>
                </a:lnTo>
                <a:lnTo>
                  <a:pt x="54" y="7"/>
                </a:lnTo>
                <a:lnTo>
                  <a:pt x="61" y="11"/>
                </a:lnTo>
                <a:lnTo>
                  <a:pt x="65" y="23"/>
                </a:lnTo>
                <a:lnTo>
                  <a:pt x="69" y="34"/>
                </a:lnTo>
                <a:lnTo>
                  <a:pt x="65" y="42"/>
                </a:lnTo>
                <a:lnTo>
                  <a:pt x="65" y="46"/>
                </a:lnTo>
                <a:lnTo>
                  <a:pt x="54" y="57"/>
                </a:lnTo>
                <a:lnTo>
                  <a:pt x="42" y="65"/>
                </a:lnTo>
                <a:lnTo>
                  <a:pt x="27" y="69"/>
                </a:lnTo>
                <a:lnTo>
                  <a:pt x="23" y="69"/>
                </a:lnTo>
                <a:lnTo>
                  <a:pt x="15" y="65"/>
                </a:lnTo>
                <a:lnTo>
                  <a:pt x="7" y="57"/>
                </a:lnTo>
                <a:lnTo>
                  <a:pt x="19" y="23"/>
                </a:lnTo>
                <a:lnTo>
                  <a:pt x="11" y="34"/>
                </a:lnTo>
                <a:lnTo>
                  <a:pt x="7" y="38"/>
                </a:lnTo>
                <a:lnTo>
                  <a:pt x="11" y="42"/>
                </a:lnTo>
                <a:lnTo>
                  <a:pt x="15" y="53"/>
                </a:lnTo>
                <a:lnTo>
                  <a:pt x="19" y="57"/>
                </a:lnTo>
                <a:lnTo>
                  <a:pt x="27" y="57"/>
                </a:lnTo>
                <a:lnTo>
                  <a:pt x="34" y="57"/>
                </a:lnTo>
                <a:lnTo>
                  <a:pt x="42" y="53"/>
                </a:lnTo>
                <a:lnTo>
                  <a:pt x="19" y="23"/>
                </a:lnTo>
                <a:lnTo>
                  <a:pt x="7" y="57"/>
                </a:lnTo>
                <a:lnTo>
                  <a:pt x="19" y="23"/>
                </a:lnTo>
                <a:lnTo>
                  <a:pt x="7" y="5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6" name="Freeform 52"/>
          <p:cNvSpPr>
            <a:spLocks/>
          </p:cNvSpPr>
          <p:nvPr/>
        </p:nvSpPr>
        <p:spPr bwMode="auto">
          <a:xfrm>
            <a:off x="3024188" y="5075238"/>
            <a:ext cx="152400" cy="136525"/>
          </a:xfrm>
          <a:custGeom>
            <a:avLst/>
            <a:gdLst/>
            <a:ahLst/>
            <a:cxnLst>
              <a:cxn ang="0">
                <a:pos x="7" y="54"/>
              </a:cxn>
              <a:cxn ang="0">
                <a:pos x="0" y="46"/>
              </a:cxn>
              <a:cxn ang="0">
                <a:pos x="0" y="38"/>
              </a:cxn>
              <a:cxn ang="0">
                <a:pos x="4" y="27"/>
              </a:cxn>
              <a:cxn ang="0">
                <a:pos x="7" y="19"/>
              </a:cxn>
              <a:cxn ang="0">
                <a:pos x="15" y="27"/>
              </a:cxn>
              <a:cxn ang="0">
                <a:pos x="11" y="31"/>
              </a:cxn>
              <a:cxn ang="0">
                <a:pos x="11" y="38"/>
              </a:cxn>
              <a:cxn ang="0">
                <a:pos x="11" y="42"/>
              </a:cxn>
              <a:cxn ang="0">
                <a:pos x="15" y="50"/>
              </a:cxn>
              <a:cxn ang="0">
                <a:pos x="19" y="54"/>
              </a:cxn>
              <a:cxn ang="0">
                <a:pos x="23" y="54"/>
              </a:cxn>
              <a:cxn ang="0">
                <a:pos x="27" y="54"/>
              </a:cxn>
              <a:cxn ang="0">
                <a:pos x="30" y="54"/>
              </a:cxn>
              <a:cxn ang="0">
                <a:pos x="38" y="54"/>
              </a:cxn>
              <a:cxn ang="0">
                <a:pos x="46" y="46"/>
              </a:cxn>
              <a:cxn ang="0">
                <a:pos x="53" y="42"/>
              </a:cxn>
              <a:cxn ang="0">
                <a:pos x="57" y="34"/>
              </a:cxn>
              <a:cxn ang="0">
                <a:pos x="57" y="27"/>
              </a:cxn>
              <a:cxn ang="0">
                <a:pos x="53" y="19"/>
              </a:cxn>
              <a:cxn ang="0">
                <a:pos x="50" y="15"/>
              </a:cxn>
              <a:cxn ang="0">
                <a:pos x="46" y="11"/>
              </a:cxn>
              <a:cxn ang="0">
                <a:pos x="38" y="11"/>
              </a:cxn>
              <a:cxn ang="0">
                <a:pos x="34" y="15"/>
              </a:cxn>
              <a:cxn ang="0">
                <a:pos x="27" y="8"/>
              </a:cxn>
              <a:cxn ang="0">
                <a:pos x="38" y="0"/>
              </a:cxn>
              <a:cxn ang="0">
                <a:pos x="46" y="0"/>
              </a:cxn>
              <a:cxn ang="0">
                <a:pos x="57" y="8"/>
              </a:cxn>
              <a:cxn ang="0">
                <a:pos x="65" y="11"/>
              </a:cxn>
              <a:cxn ang="0">
                <a:pos x="69" y="23"/>
              </a:cxn>
              <a:cxn ang="0">
                <a:pos x="69" y="31"/>
              </a:cxn>
              <a:cxn ang="0">
                <a:pos x="69" y="34"/>
              </a:cxn>
              <a:cxn ang="0">
                <a:pos x="65" y="46"/>
              </a:cxn>
              <a:cxn ang="0">
                <a:pos x="53" y="57"/>
              </a:cxn>
              <a:cxn ang="0">
                <a:pos x="42" y="65"/>
              </a:cxn>
              <a:cxn ang="0">
                <a:pos x="27" y="65"/>
              </a:cxn>
              <a:cxn ang="0">
                <a:pos x="15" y="61"/>
              </a:cxn>
              <a:cxn ang="0">
                <a:pos x="7" y="54"/>
              </a:cxn>
              <a:cxn ang="0">
                <a:pos x="7" y="57"/>
              </a:cxn>
              <a:cxn ang="0">
                <a:pos x="7" y="54"/>
              </a:cxn>
            </a:cxnLst>
            <a:rect l="0" t="0" r="r" b="b"/>
            <a:pathLst>
              <a:path w="70" h="66">
                <a:moveTo>
                  <a:pt x="7" y="54"/>
                </a:moveTo>
                <a:lnTo>
                  <a:pt x="0" y="46"/>
                </a:lnTo>
                <a:lnTo>
                  <a:pt x="0" y="38"/>
                </a:lnTo>
                <a:lnTo>
                  <a:pt x="4" y="27"/>
                </a:lnTo>
                <a:lnTo>
                  <a:pt x="7" y="19"/>
                </a:lnTo>
                <a:lnTo>
                  <a:pt x="15" y="27"/>
                </a:lnTo>
                <a:lnTo>
                  <a:pt x="11" y="31"/>
                </a:lnTo>
                <a:lnTo>
                  <a:pt x="11" y="38"/>
                </a:lnTo>
                <a:lnTo>
                  <a:pt x="11" y="42"/>
                </a:lnTo>
                <a:lnTo>
                  <a:pt x="15" y="50"/>
                </a:lnTo>
                <a:lnTo>
                  <a:pt x="19" y="54"/>
                </a:lnTo>
                <a:lnTo>
                  <a:pt x="23" y="54"/>
                </a:lnTo>
                <a:lnTo>
                  <a:pt x="27" y="54"/>
                </a:lnTo>
                <a:lnTo>
                  <a:pt x="30" y="54"/>
                </a:lnTo>
                <a:lnTo>
                  <a:pt x="38" y="54"/>
                </a:lnTo>
                <a:lnTo>
                  <a:pt x="46" y="46"/>
                </a:lnTo>
                <a:lnTo>
                  <a:pt x="53" y="42"/>
                </a:lnTo>
                <a:lnTo>
                  <a:pt x="57" y="34"/>
                </a:lnTo>
                <a:lnTo>
                  <a:pt x="57" y="27"/>
                </a:lnTo>
                <a:lnTo>
                  <a:pt x="53" y="19"/>
                </a:lnTo>
                <a:lnTo>
                  <a:pt x="50" y="15"/>
                </a:lnTo>
                <a:lnTo>
                  <a:pt x="46" y="11"/>
                </a:lnTo>
                <a:lnTo>
                  <a:pt x="38" y="11"/>
                </a:lnTo>
                <a:lnTo>
                  <a:pt x="34" y="15"/>
                </a:lnTo>
                <a:lnTo>
                  <a:pt x="27" y="8"/>
                </a:lnTo>
                <a:lnTo>
                  <a:pt x="38" y="0"/>
                </a:lnTo>
                <a:lnTo>
                  <a:pt x="46" y="0"/>
                </a:lnTo>
                <a:lnTo>
                  <a:pt x="57" y="8"/>
                </a:lnTo>
                <a:lnTo>
                  <a:pt x="65" y="11"/>
                </a:lnTo>
                <a:lnTo>
                  <a:pt x="69" y="23"/>
                </a:lnTo>
                <a:lnTo>
                  <a:pt x="69" y="31"/>
                </a:lnTo>
                <a:lnTo>
                  <a:pt x="69" y="34"/>
                </a:lnTo>
                <a:lnTo>
                  <a:pt x="65" y="46"/>
                </a:lnTo>
                <a:lnTo>
                  <a:pt x="53" y="57"/>
                </a:lnTo>
                <a:lnTo>
                  <a:pt x="42" y="65"/>
                </a:lnTo>
                <a:lnTo>
                  <a:pt x="27" y="65"/>
                </a:lnTo>
                <a:lnTo>
                  <a:pt x="15" y="61"/>
                </a:lnTo>
                <a:lnTo>
                  <a:pt x="7" y="54"/>
                </a:lnTo>
                <a:lnTo>
                  <a:pt x="7" y="57"/>
                </a:lnTo>
                <a:lnTo>
                  <a:pt x="7" y="5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7" name="Freeform 53"/>
          <p:cNvSpPr>
            <a:spLocks/>
          </p:cNvSpPr>
          <p:nvPr/>
        </p:nvSpPr>
        <p:spPr bwMode="auto">
          <a:xfrm>
            <a:off x="2930525" y="5019675"/>
            <a:ext cx="177800" cy="127000"/>
          </a:xfrm>
          <a:custGeom>
            <a:avLst/>
            <a:gdLst/>
            <a:ahLst/>
            <a:cxnLst>
              <a:cxn ang="0">
                <a:pos x="27" y="46"/>
              </a:cxn>
              <a:cxn ang="0">
                <a:pos x="20" y="38"/>
              </a:cxn>
              <a:cxn ang="0">
                <a:pos x="73" y="0"/>
              </a:cxn>
              <a:cxn ang="0">
                <a:pos x="81" y="8"/>
              </a:cxn>
              <a:cxn ang="0">
                <a:pos x="27" y="46"/>
              </a:cxn>
              <a:cxn ang="0">
                <a:pos x="8" y="61"/>
              </a:cxn>
              <a:cxn ang="0">
                <a:pos x="0" y="54"/>
              </a:cxn>
              <a:cxn ang="0">
                <a:pos x="8" y="46"/>
              </a:cxn>
              <a:cxn ang="0">
                <a:pos x="16" y="54"/>
              </a:cxn>
              <a:cxn ang="0">
                <a:pos x="8" y="61"/>
              </a:cxn>
              <a:cxn ang="0">
                <a:pos x="27" y="46"/>
              </a:cxn>
            </a:cxnLst>
            <a:rect l="0" t="0" r="r" b="b"/>
            <a:pathLst>
              <a:path w="82" h="62">
                <a:moveTo>
                  <a:pt x="27" y="46"/>
                </a:moveTo>
                <a:lnTo>
                  <a:pt x="20" y="38"/>
                </a:lnTo>
                <a:lnTo>
                  <a:pt x="73" y="0"/>
                </a:lnTo>
                <a:lnTo>
                  <a:pt x="81" y="8"/>
                </a:lnTo>
                <a:lnTo>
                  <a:pt x="27" y="46"/>
                </a:lnTo>
                <a:lnTo>
                  <a:pt x="8" y="61"/>
                </a:lnTo>
                <a:lnTo>
                  <a:pt x="0" y="54"/>
                </a:lnTo>
                <a:lnTo>
                  <a:pt x="8" y="46"/>
                </a:lnTo>
                <a:lnTo>
                  <a:pt x="16" y="54"/>
                </a:lnTo>
                <a:lnTo>
                  <a:pt x="8" y="61"/>
                </a:lnTo>
                <a:lnTo>
                  <a:pt x="27" y="46"/>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8" name="Freeform 54"/>
          <p:cNvSpPr>
            <a:spLocks/>
          </p:cNvSpPr>
          <p:nvPr/>
        </p:nvSpPr>
        <p:spPr bwMode="auto">
          <a:xfrm>
            <a:off x="2906713" y="4914900"/>
            <a:ext cx="160337" cy="136525"/>
          </a:xfrm>
          <a:custGeom>
            <a:avLst/>
            <a:gdLst/>
            <a:ahLst/>
            <a:cxnLst>
              <a:cxn ang="0">
                <a:pos x="54" y="42"/>
              </a:cxn>
              <a:cxn ang="0">
                <a:pos x="58" y="38"/>
              </a:cxn>
              <a:cxn ang="0">
                <a:pos x="61" y="35"/>
              </a:cxn>
              <a:cxn ang="0">
                <a:pos x="61" y="27"/>
              </a:cxn>
              <a:cxn ang="0">
                <a:pos x="58" y="19"/>
              </a:cxn>
              <a:cxn ang="0">
                <a:pos x="54" y="15"/>
              </a:cxn>
              <a:cxn ang="0">
                <a:pos x="50" y="12"/>
              </a:cxn>
              <a:cxn ang="0">
                <a:pos x="42" y="12"/>
              </a:cxn>
              <a:cxn ang="0">
                <a:pos x="38" y="12"/>
              </a:cxn>
              <a:cxn ang="0">
                <a:pos x="35" y="15"/>
              </a:cxn>
              <a:cxn ang="0">
                <a:pos x="35" y="19"/>
              </a:cxn>
              <a:cxn ang="0">
                <a:pos x="38" y="31"/>
              </a:cxn>
              <a:cxn ang="0">
                <a:pos x="42" y="38"/>
              </a:cxn>
              <a:cxn ang="0">
                <a:pos x="42" y="50"/>
              </a:cxn>
              <a:cxn ang="0">
                <a:pos x="42" y="58"/>
              </a:cxn>
              <a:cxn ang="0">
                <a:pos x="38" y="65"/>
              </a:cxn>
              <a:cxn ang="0">
                <a:pos x="31" y="65"/>
              </a:cxn>
              <a:cxn ang="0">
                <a:pos x="19" y="65"/>
              </a:cxn>
              <a:cxn ang="0">
                <a:pos x="11" y="61"/>
              </a:cxn>
              <a:cxn ang="0">
                <a:pos x="4" y="54"/>
              </a:cxn>
              <a:cxn ang="0">
                <a:pos x="0" y="42"/>
              </a:cxn>
              <a:cxn ang="0">
                <a:pos x="0" y="38"/>
              </a:cxn>
              <a:cxn ang="0">
                <a:pos x="0" y="31"/>
              </a:cxn>
              <a:cxn ang="0">
                <a:pos x="4" y="27"/>
              </a:cxn>
              <a:cxn ang="0">
                <a:pos x="8" y="23"/>
              </a:cxn>
              <a:cxn ang="0">
                <a:pos x="15" y="31"/>
              </a:cxn>
              <a:cxn ang="0">
                <a:pos x="11" y="35"/>
              </a:cxn>
              <a:cxn ang="0">
                <a:pos x="11" y="42"/>
              </a:cxn>
              <a:cxn ang="0">
                <a:pos x="15" y="50"/>
              </a:cxn>
              <a:cxn ang="0">
                <a:pos x="19" y="54"/>
              </a:cxn>
              <a:cxn ang="0">
                <a:pos x="23" y="58"/>
              </a:cxn>
              <a:cxn ang="0">
                <a:pos x="27" y="58"/>
              </a:cxn>
              <a:cxn ang="0">
                <a:pos x="31" y="54"/>
              </a:cxn>
              <a:cxn ang="0">
                <a:pos x="31" y="50"/>
              </a:cxn>
              <a:cxn ang="0">
                <a:pos x="31" y="42"/>
              </a:cxn>
              <a:cxn ang="0">
                <a:pos x="27" y="35"/>
              </a:cxn>
              <a:cxn ang="0">
                <a:pos x="23" y="15"/>
              </a:cxn>
              <a:cxn ang="0">
                <a:pos x="27" y="8"/>
              </a:cxn>
              <a:cxn ang="0">
                <a:pos x="31" y="4"/>
              </a:cxn>
              <a:cxn ang="0">
                <a:pos x="38" y="0"/>
              </a:cxn>
              <a:cxn ang="0">
                <a:pos x="50" y="0"/>
              </a:cxn>
              <a:cxn ang="0">
                <a:pos x="58" y="4"/>
              </a:cxn>
              <a:cxn ang="0">
                <a:pos x="65" y="15"/>
              </a:cxn>
              <a:cxn ang="0">
                <a:pos x="69" y="27"/>
              </a:cxn>
              <a:cxn ang="0">
                <a:pos x="73" y="31"/>
              </a:cxn>
              <a:cxn ang="0">
                <a:pos x="69" y="35"/>
              </a:cxn>
              <a:cxn ang="0">
                <a:pos x="65" y="46"/>
              </a:cxn>
              <a:cxn ang="0">
                <a:pos x="61" y="50"/>
              </a:cxn>
              <a:cxn ang="0">
                <a:pos x="54" y="42"/>
              </a:cxn>
              <a:cxn ang="0">
                <a:pos x="4" y="54"/>
              </a:cxn>
              <a:cxn ang="0">
                <a:pos x="54" y="42"/>
              </a:cxn>
            </a:cxnLst>
            <a:rect l="0" t="0" r="r" b="b"/>
            <a:pathLst>
              <a:path w="74" h="66">
                <a:moveTo>
                  <a:pt x="54" y="42"/>
                </a:moveTo>
                <a:lnTo>
                  <a:pt x="58" y="38"/>
                </a:lnTo>
                <a:lnTo>
                  <a:pt x="61" y="35"/>
                </a:lnTo>
                <a:lnTo>
                  <a:pt x="61" y="27"/>
                </a:lnTo>
                <a:lnTo>
                  <a:pt x="58" y="19"/>
                </a:lnTo>
                <a:lnTo>
                  <a:pt x="54" y="15"/>
                </a:lnTo>
                <a:lnTo>
                  <a:pt x="50" y="12"/>
                </a:lnTo>
                <a:lnTo>
                  <a:pt x="42" y="12"/>
                </a:lnTo>
                <a:lnTo>
                  <a:pt x="38" y="12"/>
                </a:lnTo>
                <a:lnTo>
                  <a:pt x="35" y="15"/>
                </a:lnTo>
                <a:lnTo>
                  <a:pt x="35" y="19"/>
                </a:lnTo>
                <a:lnTo>
                  <a:pt x="38" y="31"/>
                </a:lnTo>
                <a:lnTo>
                  <a:pt x="42" y="38"/>
                </a:lnTo>
                <a:lnTo>
                  <a:pt x="42" y="50"/>
                </a:lnTo>
                <a:lnTo>
                  <a:pt x="42" y="58"/>
                </a:lnTo>
                <a:lnTo>
                  <a:pt x="38" y="65"/>
                </a:lnTo>
                <a:lnTo>
                  <a:pt x="31" y="65"/>
                </a:lnTo>
                <a:lnTo>
                  <a:pt x="19" y="65"/>
                </a:lnTo>
                <a:lnTo>
                  <a:pt x="11" y="61"/>
                </a:lnTo>
                <a:lnTo>
                  <a:pt x="4" y="54"/>
                </a:lnTo>
                <a:lnTo>
                  <a:pt x="0" y="42"/>
                </a:lnTo>
                <a:lnTo>
                  <a:pt x="0" y="38"/>
                </a:lnTo>
                <a:lnTo>
                  <a:pt x="0" y="31"/>
                </a:lnTo>
                <a:lnTo>
                  <a:pt x="4" y="27"/>
                </a:lnTo>
                <a:lnTo>
                  <a:pt x="8" y="23"/>
                </a:lnTo>
                <a:lnTo>
                  <a:pt x="15" y="31"/>
                </a:lnTo>
                <a:lnTo>
                  <a:pt x="11" y="35"/>
                </a:lnTo>
                <a:lnTo>
                  <a:pt x="11" y="42"/>
                </a:lnTo>
                <a:lnTo>
                  <a:pt x="15" y="50"/>
                </a:lnTo>
                <a:lnTo>
                  <a:pt x="19" y="54"/>
                </a:lnTo>
                <a:lnTo>
                  <a:pt x="23" y="58"/>
                </a:lnTo>
                <a:lnTo>
                  <a:pt x="27" y="58"/>
                </a:lnTo>
                <a:lnTo>
                  <a:pt x="31" y="54"/>
                </a:lnTo>
                <a:lnTo>
                  <a:pt x="31" y="50"/>
                </a:lnTo>
                <a:lnTo>
                  <a:pt x="31" y="42"/>
                </a:lnTo>
                <a:lnTo>
                  <a:pt x="27" y="35"/>
                </a:lnTo>
                <a:lnTo>
                  <a:pt x="23" y="15"/>
                </a:lnTo>
                <a:lnTo>
                  <a:pt x="27" y="8"/>
                </a:lnTo>
                <a:lnTo>
                  <a:pt x="31" y="4"/>
                </a:lnTo>
                <a:lnTo>
                  <a:pt x="38" y="0"/>
                </a:lnTo>
                <a:lnTo>
                  <a:pt x="50" y="0"/>
                </a:lnTo>
                <a:lnTo>
                  <a:pt x="58" y="4"/>
                </a:lnTo>
                <a:lnTo>
                  <a:pt x="65" y="15"/>
                </a:lnTo>
                <a:lnTo>
                  <a:pt x="69" y="27"/>
                </a:lnTo>
                <a:lnTo>
                  <a:pt x="73" y="31"/>
                </a:lnTo>
                <a:lnTo>
                  <a:pt x="69" y="35"/>
                </a:lnTo>
                <a:lnTo>
                  <a:pt x="65" y="46"/>
                </a:lnTo>
                <a:lnTo>
                  <a:pt x="61" y="50"/>
                </a:lnTo>
                <a:lnTo>
                  <a:pt x="54" y="42"/>
                </a:lnTo>
                <a:lnTo>
                  <a:pt x="4" y="54"/>
                </a:lnTo>
                <a:lnTo>
                  <a:pt x="54" y="42"/>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79" name="Freeform 55"/>
          <p:cNvSpPr>
            <a:spLocks/>
          </p:cNvSpPr>
          <p:nvPr/>
        </p:nvSpPr>
        <p:spPr bwMode="auto">
          <a:xfrm>
            <a:off x="2816225" y="4859338"/>
            <a:ext cx="184150" cy="122237"/>
          </a:xfrm>
          <a:custGeom>
            <a:avLst/>
            <a:gdLst/>
            <a:ahLst/>
            <a:cxnLst>
              <a:cxn ang="0">
                <a:pos x="27" y="42"/>
              </a:cxn>
              <a:cxn ang="0">
                <a:pos x="19" y="35"/>
              </a:cxn>
              <a:cxn ang="0">
                <a:pos x="77" y="0"/>
              </a:cxn>
              <a:cxn ang="0">
                <a:pos x="84" y="8"/>
              </a:cxn>
              <a:cxn ang="0">
                <a:pos x="27" y="42"/>
              </a:cxn>
              <a:cxn ang="0">
                <a:pos x="4" y="58"/>
              </a:cxn>
              <a:cxn ang="0">
                <a:pos x="0" y="46"/>
              </a:cxn>
              <a:cxn ang="0">
                <a:pos x="11" y="39"/>
              </a:cxn>
              <a:cxn ang="0">
                <a:pos x="15" y="50"/>
              </a:cxn>
              <a:cxn ang="0">
                <a:pos x="4" y="58"/>
              </a:cxn>
              <a:cxn ang="0">
                <a:pos x="27" y="42"/>
              </a:cxn>
            </a:cxnLst>
            <a:rect l="0" t="0" r="r" b="b"/>
            <a:pathLst>
              <a:path w="85" h="59">
                <a:moveTo>
                  <a:pt x="27" y="42"/>
                </a:moveTo>
                <a:lnTo>
                  <a:pt x="19" y="35"/>
                </a:lnTo>
                <a:lnTo>
                  <a:pt x="77" y="0"/>
                </a:lnTo>
                <a:lnTo>
                  <a:pt x="84" y="8"/>
                </a:lnTo>
                <a:lnTo>
                  <a:pt x="27" y="42"/>
                </a:lnTo>
                <a:lnTo>
                  <a:pt x="4" y="58"/>
                </a:lnTo>
                <a:lnTo>
                  <a:pt x="0" y="46"/>
                </a:lnTo>
                <a:lnTo>
                  <a:pt x="11" y="39"/>
                </a:lnTo>
                <a:lnTo>
                  <a:pt x="15" y="50"/>
                </a:lnTo>
                <a:lnTo>
                  <a:pt x="4" y="58"/>
                </a:lnTo>
                <a:lnTo>
                  <a:pt x="27" y="42"/>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0" name="Freeform 56"/>
          <p:cNvSpPr>
            <a:spLocks/>
          </p:cNvSpPr>
          <p:nvPr/>
        </p:nvSpPr>
        <p:spPr bwMode="auto">
          <a:xfrm>
            <a:off x="2798763" y="4748213"/>
            <a:ext cx="152400" cy="130175"/>
          </a:xfrm>
          <a:custGeom>
            <a:avLst/>
            <a:gdLst/>
            <a:ahLst/>
            <a:cxnLst>
              <a:cxn ang="0">
                <a:pos x="58" y="20"/>
              </a:cxn>
              <a:cxn ang="0">
                <a:pos x="54" y="16"/>
              </a:cxn>
              <a:cxn ang="0">
                <a:pos x="50" y="12"/>
              </a:cxn>
              <a:cxn ang="0">
                <a:pos x="46" y="8"/>
              </a:cxn>
              <a:cxn ang="0">
                <a:pos x="42" y="8"/>
              </a:cxn>
              <a:cxn ang="0">
                <a:pos x="35" y="12"/>
              </a:cxn>
              <a:cxn ang="0">
                <a:pos x="23" y="16"/>
              </a:cxn>
              <a:cxn ang="0">
                <a:pos x="15" y="20"/>
              </a:cxn>
              <a:cxn ang="0">
                <a:pos x="12" y="23"/>
              </a:cxn>
              <a:cxn ang="0">
                <a:pos x="12" y="31"/>
              </a:cxn>
              <a:cxn ang="0">
                <a:pos x="8" y="35"/>
              </a:cxn>
              <a:cxn ang="0">
                <a:pos x="12" y="39"/>
              </a:cxn>
              <a:cxn ang="0">
                <a:pos x="12" y="43"/>
              </a:cxn>
              <a:cxn ang="0">
                <a:pos x="19" y="50"/>
              </a:cxn>
              <a:cxn ang="0">
                <a:pos x="23" y="54"/>
              </a:cxn>
              <a:cxn ang="0">
                <a:pos x="27" y="54"/>
              </a:cxn>
              <a:cxn ang="0">
                <a:pos x="35" y="50"/>
              </a:cxn>
              <a:cxn ang="0">
                <a:pos x="46" y="46"/>
              </a:cxn>
              <a:cxn ang="0">
                <a:pos x="54" y="43"/>
              </a:cxn>
              <a:cxn ang="0">
                <a:pos x="58" y="35"/>
              </a:cxn>
              <a:cxn ang="0">
                <a:pos x="58" y="31"/>
              </a:cxn>
              <a:cxn ang="0">
                <a:pos x="61" y="27"/>
              </a:cxn>
              <a:cxn ang="0">
                <a:pos x="58" y="20"/>
              </a:cxn>
              <a:cxn ang="0">
                <a:pos x="4" y="46"/>
              </a:cxn>
              <a:cxn ang="0">
                <a:pos x="0" y="35"/>
              </a:cxn>
              <a:cxn ang="0">
                <a:pos x="0" y="23"/>
              </a:cxn>
              <a:cxn ang="0">
                <a:pos x="4" y="20"/>
              </a:cxn>
              <a:cxn ang="0">
                <a:pos x="8" y="16"/>
              </a:cxn>
              <a:cxn ang="0">
                <a:pos x="19" y="4"/>
              </a:cxn>
              <a:cxn ang="0">
                <a:pos x="31" y="0"/>
              </a:cxn>
              <a:cxn ang="0">
                <a:pos x="46" y="0"/>
              </a:cxn>
              <a:cxn ang="0">
                <a:pos x="50" y="0"/>
              </a:cxn>
              <a:cxn ang="0">
                <a:pos x="58" y="4"/>
              </a:cxn>
              <a:cxn ang="0">
                <a:pos x="61" y="8"/>
              </a:cxn>
              <a:cxn ang="0">
                <a:pos x="65" y="16"/>
              </a:cxn>
              <a:cxn ang="0">
                <a:pos x="69" y="27"/>
              </a:cxn>
              <a:cxn ang="0">
                <a:pos x="69" y="31"/>
              </a:cxn>
              <a:cxn ang="0">
                <a:pos x="69" y="39"/>
              </a:cxn>
              <a:cxn ang="0">
                <a:pos x="61" y="50"/>
              </a:cxn>
              <a:cxn ang="0">
                <a:pos x="50" y="58"/>
              </a:cxn>
              <a:cxn ang="0">
                <a:pos x="35" y="62"/>
              </a:cxn>
              <a:cxn ang="0">
                <a:pos x="23" y="62"/>
              </a:cxn>
              <a:cxn ang="0">
                <a:pos x="15" y="62"/>
              </a:cxn>
              <a:cxn ang="0">
                <a:pos x="12" y="58"/>
              </a:cxn>
              <a:cxn ang="0">
                <a:pos x="4" y="46"/>
              </a:cxn>
              <a:cxn ang="0">
                <a:pos x="4" y="50"/>
              </a:cxn>
              <a:cxn ang="0">
                <a:pos x="4" y="46"/>
              </a:cxn>
              <a:cxn ang="0">
                <a:pos x="58" y="20"/>
              </a:cxn>
            </a:cxnLst>
            <a:rect l="0" t="0" r="r" b="b"/>
            <a:pathLst>
              <a:path w="70" h="63">
                <a:moveTo>
                  <a:pt x="58" y="20"/>
                </a:moveTo>
                <a:lnTo>
                  <a:pt x="54" y="16"/>
                </a:lnTo>
                <a:lnTo>
                  <a:pt x="50" y="12"/>
                </a:lnTo>
                <a:lnTo>
                  <a:pt x="46" y="8"/>
                </a:lnTo>
                <a:lnTo>
                  <a:pt x="42" y="8"/>
                </a:lnTo>
                <a:lnTo>
                  <a:pt x="35" y="12"/>
                </a:lnTo>
                <a:lnTo>
                  <a:pt x="23" y="16"/>
                </a:lnTo>
                <a:lnTo>
                  <a:pt x="15" y="20"/>
                </a:lnTo>
                <a:lnTo>
                  <a:pt x="12" y="23"/>
                </a:lnTo>
                <a:lnTo>
                  <a:pt x="12" y="31"/>
                </a:lnTo>
                <a:lnTo>
                  <a:pt x="8" y="35"/>
                </a:lnTo>
                <a:lnTo>
                  <a:pt x="12" y="39"/>
                </a:lnTo>
                <a:lnTo>
                  <a:pt x="12" y="43"/>
                </a:lnTo>
                <a:lnTo>
                  <a:pt x="19" y="50"/>
                </a:lnTo>
                <a:lnTo>
                  <a:pt x="23" y="54"/>
                </a:lnTo>
                <a:lnTo>
                  <a:pt x="27" y="54"/>
                </a:lnTo>
                <a:lnTo>
                  <a:pt x="35" y="50"/>
                </a:lnTo>
                <a:lnTo>
                  <a:pt x="46" y="46"/>
                </a:lnTo>
                <a:lnTo>
                  <a:pt x="54" y="43"/>
                </a:lnTo>
                <a:lnTo>
                  <a:pt x="58" y="35"/>
                </a:lnTo>
                <a:lnTo>
                  <a:pt x="58" y="31"/>
                </a:lnTo>
                <a:lnTo>
                  <a:pt x="61" y="27"/>
                </a:lnTo>
                <a:lnTo>
                  <a:pt x="58" y="20"/>
                </a:lnTo>
                <a:lnTo>
                  <a:pt x="4" y="46"/>
                </a:lnTo>
                <a:lnTo>
                  <a:pt x="0" y="35"/>
                </a:lnTo>
                <a:lnTo>
                  <a:pt x="0" y="23"/>
                </a:lnTo>
                <a:lnTo>
                  <a:pt x="4" y="20"/>
                </a:lnTo>
                <a:lnTo>
                  <a:pt x="8" y="16"/>
                </a:lnTo>
                <a:lnTo>
                  <a:pt x="19" y="4"/>
                </a:lnTo>
                <a:lnTo>
                  <a:pt x="31" y="0"/>
                </a:lnTo>
                <a:lnTo>
                  <a:pt x="46" y="0"/>
                </a:lnTo>
                <a:lnTo>
                  <a:pt x="50" y="0"/>
                </a:lnTo>
                <a:lnTo>
                  <a:pt x="58" y="4"/>
                </a:lnTo>
                <a:lnTo>
                  <a:pt x="61" y="8"/>
                </a:lnTo>
                <a:lnTo>
                  <a:pt x="65" y="16"/>
                </a:lnTo>
                <a:lnTo>
                  <a:pt x="69" y="27"/>
                </a:lnTo>
                <a:lnTo>
                  <a:pt x="69" y="31"/>
                </a:lnTo>
                <a:lnTo>
                  <a:pt x="69" y="39"/>
                </a:lnTo>
                <a:lnTo>
                  <a:pt x="61" y="50"/>
                </a:lnTo>
                <a:lnTo>
                  <a:pt x="50" y="58"/>
                </a:lnTo>
                <a:lnTo>
                  <a:pt x="35" y="62"/>
                </a:lnTo>
                <a:lnTo>
                  <a:pt x="23" y="62"/>
                </a:lnTo>
                <a:lnTo>
                  <a:pt x="15" y="62"/>
                </a:lnTo>
                <a:lnTo>
                  <a:pt x="12" y="58"/>
                </a:lnTo>
                <a:lnTo>
                  <a:pt x="4" y="46"/>
                </a:lnTo>
                <a:lnTo>
                  <a:pt x="4" y="50"/>
                </a:lnTo>
                <a:lnTo>
                  <a:pt x="4" y="46"/>
                </a:lnTo>
                <a:lnTo>
                  <a:pt x="58" y="2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1" name="Freeform 57"/>
          <p:cNvSpPr>
            <a:spLocks/>
          </p:cNvSpPr>
          <p:nvPr/>
        </p:nvSpPr>
        <p:spPr bwMode="auto">
          <a:xfrm>
            <a:off x="2716213" y="4595813"/>
            <a:ext cx="176212" cy="161925"/>
          </a:xfrm>
          <a:custGeom>
            <a:avLst/>
            <a:gdLst/>
            <a:ahLst/>
            <a:cxnLst>
              <a:cxn ang="0">
                <a:pos x="19" y="77"/>
              </a:cxn>
              <a:cxn ang="0">
                <a:pos x="15" y="70"/>
              </a:cxn>
              <a:cxn ang="0">
                <a:pos x="23" y="66"/>
              </a:cxn>
              <a:cxn ang="0">
                <a:pos x="19" y="62"/>
              </a:cxn>
              <a:cxn ang="0">
                <a:pos x="11" y="58"/>
              </a:cxn>
              <a:cxn ang="0">
                <a:pos x="7" y="54"/>
              </a:cxn>
              <a:cxn ang="0">
                <a:pos x="3" y="50"/>
              </a:cxn>
              <a:cxn ang="0">
                <a:pos x="3" y="43"/>
              </a:cxn>
              <a:cxn ang="0">
                <a:pos x="0" y="39"/>
              </a:cxn>
              <a:cxn ang="0">
                <a:pos x="3" y="31"/>
              </a:cxn>
              <a:cxn ang="0">
                <a:pos x="3" y="27"/>
              </a:cxn>
              <a:cxn ang="0">
                <a:pos x="11" y="23"/>
              </a:cxn>
              <a:cxn ang="0">
                <a:pos x="19" y="20"/>
              </a:cxn>
              <a:cxn ang="0">
                <a:pos x="57" y="0"/>
              </a:cxn>
              <a:cxn ang="0">
                <a:pos x="61" y="8"/>
              </a:cxn>
              <a:cxn ang="0">
                <a:pos x="23" y="27"/>
              </a:cxn>
              <a:cxn ang="0">
                <a:pos x="15" y="35"/>
              </a:cxn>
              <a:cxn ang="0">
                <a:pos x="11" y="39"/>
              </a:cxn>
              <a:cxn ang="0">
                <a:pos x="15" y="46"/>
              </a:cxn>
              <a:cxn ang="0">
                <a:pos x="19" y="54"/>
              </a:cxn>
              <a:cxn ang="0">
                <a:pos x="23" y="54"/>
              </a:cxn>
              <a:cxn ang="0">
                <a:pos x="27" y="58"/>
              </a:cxn>
              <a:cxn ang="0">
                <a:pos x="34" y="58"/>
              </a:cxn>
              <a:cxn ang="0">
                <a:pos x="42" y="54"/>
              </a:cxn>
              <a:cxn ang="0">
                <a:pos x="76" y="39"/>
              </a:cxn>
              <a:cxn ang="0">
                <a:pos x="80" y="50"/>
              </a:cxn>
              <a:cxn ang="0">
                <a:pos x="19" y="77"/>
              </a:cxn>
              <a:cxn ang="0">
                <a:pos x="7" y="54"/>
              </a:cxn>
              <a:cxn ang="0">
                <a:pos x="19" y="77"/>
              </a:cxn>
            </a:cxnLst>
            <a:rect l="0" t="0" r="r" b="b"/>
            <a:pathLst>
              <a:path w="81" h="78">
                <a:moveTo>
                  <a:pt x="19" y="77"/>
                </a:moveTo>
                <a:lnTo>
                  <a:pt x="15" y="70"/>
                </a:lnTo>
                <a:lnTo>
                  <a:pt x="23" y="66"/>
                </a:lnTo>
                <a:lnTo>
                  <a:pt x="19" y="62"/>
                </a:lnTo>
                <a:lnTo>
                  <a:pt x="11" y="58"/>
                </a:lnTo>
                <a:lnTo>
                  <a:pt x="7" y="54"/>
                </a:lnTo>
                <a:lnTo>
                  <a:pt x="3" y="50"/>
                </a:lnTo>
                <a:lnTo>
                  <a:pt x="3" y="43"/>
                </a:lnTo>
                <a:lnTo>
                  <a:pt x="0" y="39"/>
                </a:lnTo>
                <a:lnTo>
                  <a:pt x="3" y="31"/>
                </a:lnTo>
                <a:lnTo>
                  <a:pt x="3" y="27"/>
                </a:lnTo>
                <a:lnTo>
                  <a:pt x="11" y="23"/>
                </a:lnTo>
                <a:lnTo>
                  <a:pt x="19" y="20"/>
                </a:lnTo>
                <a:lnTo>
                  <a:pt x="57" y="0"/>
                </a:lnTo>
                <a:lnTo>
                  <a:pt x="61" y="8"/>
                </a:lnTo>
                <a:lnTo>
                  <a:pt x="23" y="27"/>
                </a:lnTo>
                <a:lnTo>
                  <a:pt x="15" y="35"/>
                </a:lnTo>
                <a:lnTo>
                  <a:pt x="11" y="39"/>
                </a:lnTo>
                <a:lnTo>
                  <a:pt x="15" y="46"/>
                </a:lnTo>
                <a:lnTo>
                  <a:pt x="19" y="54"/>
                </a:lnTo>
                <a:lnTo>
                  <a:pt x="23" y="54"/>
                </a:lnTo>
                <a:lnTo>
                  <a:pt x="27" y="58"/>
                </a:lnTo>
                <a:lnTo>
                  <a:pt x="34" y="58"/>
                </a:lnTo>
                <a:lnTo>
                  <a:pt x="42" y="54"/>
                </a:lnTo>
                <a:lnTo>
                  <a:pt x="76" y="39"/>
                </a:lnTo>
                <a:lnTo>
                  <a:pt x="80" y="50"/>
                </a:lnTo>
                <a:lnTo>
                  <a:pt x="19" y="77"/>
                </a:lnTo>
                <a:lnTo>
                  <a:pt x="7" y="54"/>
                </a:lnTo>
                <a:lnTo>
                  <a:pt x="19" y="7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2" name="Freeform 58"/>
          <p:cNvSpPr>
            <a:spLocks/>
          </p:cNvSpPr>
          <p:nvPr/>
        </p:nvSpPr>
        <p:spPr bwMode="auto">
          <a:xfrm>
            <a:off x="2716213" y="4533900"/>
            <a:ext cx="52387" cy="73025"/>
          </a:xfrm>
          <a:custGeom>
            <a:avLst/>
            <a:gdLst/>
            <a:ahLst/>
            <a:cxnLst>
              <a:cxn ang="0">
                <a:pos x="11" y="34"/>
              </a:cxn>
              <a:cxn ang="0">
                <a:pos x="0" y="4"/>
              </a:cxn>
              <a:cxn ang="0">
                <a:pos x="11" y="0"/>
              </a:cxn>
              <a:cxn ang="0">
                <a:pos x="23" y="30"/>
              </a:cxn>
              <a:cxn ang="0">
                <a:pos x="11" y="34"/>
              </a:cxn>
            </a:cxnLst>
            <a:rect l="0" t="0" r="r" b="b"/>
            <a:pathLst>
              <a:path w="24" h="35">
                <a:moveTo>
                  <a:pt x="11" y="34"/>
                </a:moveTo>
                <a:lnTo>
                  <a:pt x="0" y="4"/>
                </a:lnTo>
                <a:lnTo>
                  <a:pt x="11" y="0"/>
                </a:lnTo>
                <a:lnTo>
                  <a:pt x="23" y="30"/>
                </a:lnTo>
                <a:lnTo>
                  <a:pt x="11" y="3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3" name="Freeform 59"/>
          <p:cNvSpPr>
            <a:spLocks/>
          </p:cNvSpPr>
          <p:nvPr/>
        </p:nvSpPr>
        <p:spPr bwMode="auto">
          <a:xfrm>
            <a:off x="2590800" y="4310063"/>
            <a:ext cx="201613" cy="227012"/>
          </a:xfrm>
          <a:custGeom>
            <a:avLst/>
            <a:gdLst/>
            <a:ahLst/>
            <a:cxnLst>
              <a:cxn ang="0">
                <a:pos x="27" y="108"/>
              </a:cxn>
              <a:cxn ang="0">
                <a:pos x="23" y="96"/>
              </a:cxn>
              <a:cxn ang="0">
                <a:pos x="35" y="92"/>
              </a:cxn>
              <a:cxn ang="0">
                <a:pos x="23" y="88"/>
              </a:cxn>
              <a:cxn ang="0">
                <a:pos x="19" y="85"/>
              </a:cxn>
              <a:cxn ang="0">
                <a:pos x="15" y="77"/>
              </a:cxn>
              <a:cxn ang="0">
                <a:pos x="15" y="73"/>
              </a:cxn>
              <a:cxn ang="0">
                <a:pos x="15" y="65"/>
              </a:cxn>
              <a:cxn ang="0">
                <a:pos x="19" y="58"/>
              </a:cxn>
              <a:cxn ang="0">
                <a:pos x="15" y="58"/>
              </a:cxn>
              <a:cxn ang="0">
                <a:pos x="8" y="54"/>
              </a:cxn>
              <a:cxn ang="0">
                <a:pos x="4" y="50"/>
              </a:cxn>
              <a:cxn ang="0">
                <a:pos x="4" y="42"/>
              </a:cxn>
              <a:cxn ang="0">
                <a:pos x="0" y="39"/>
              </a:cxn>
              <a:cxn ang="0">
                <a:pos x="0" y="31"/>
              </a:cxn>
              <a:cxn ang="0">
                <a:pos x="4" y="27"/>
              </a:cxn>
              <a:cxn ang="0">
                <a:pos x="4" y="23"/>
              </a:cxn>
              <a:cxn ang="0">
                <a:pos x="12" y="19"/>
              </a:cxn>
              <a:cxn ang="0">
                <a:pos x="19" y="16"/>
              </a:cxn>
              <a:cxn ang="0">
                <a:pos x="61" y="0"/>
              </a:cxn>
              <a:cxn ang="0">
                <a:pos x="65" y="12"/>
              </a:cxn>
              <a:cxn ang="0">
                <a:pos x="19" y="27"/>
              </a:cxn>
              <a:cxn ang="0">
                <a:pos x="15" y="31"/>
              </a:cxn>
              <a:cxn ang="0">
                <a:pos x="12" y="35"/>
              </a:cxn>
              <a:cxn ang="0">
                <a:pos x="12" y="39"/>
              </a:cxn>
              <a:cxn ang="0">
                <a:pos x="12" y="42"/>
              </a:cxn>
              <a:cxn ang="0">
                <a:pos x="15" y="46"/>
              </a:cxn>
              <a:cxn ang="0">
                <a:pos x="23" y="50"/>
              </a:cxn>
              <a:cxn ang="0">
                <a:pos x="27" y="54"/>
              </a:cxn>
              <a:cxn ang="0">
                <a:pos x="38" y="50"/>
              </a:cxn>
              <a:cxn ang="0">
                <a:pos x="73" y="39"/>
              </a:cxn>
              <a:cxn ang="0">
                <a:pos x="77" y="46"/>
              </a:cxn>
              <a:cxn ang="0">
                <a:pos x="35" y="62"/>
              </a:cxn>
              <a:cxn ang="0">
                <a:pos x="27" y="69"/>
              </a:cxn>
              <a:cxn ang="0">
                <a:pos x="27" y="73"/>
              </a:cxn>
              <a:cxn ang="0">
                <a:pos x="27" y="77"/>
              </a:cxn>
              <a:cxn ang="0">
                <a:pos x="31" y="85"/>
              </a:cxn>
              <a:cxn ang="0">
                <a:pos x="35" y="88"/>
              </a:cxn>
              <a:cxn ang="0">
                <a:pos x="42" y="88"/>
              </a:cxn>
              <a:cxn ang="0">
                <a:pos x="54" y="85"/>
              </a:cxn>
              <a:cxn ang="0">
                <a:pos x="88" y="73"/>
              </a:cxn>
              <a:cxn ang="0">
                <a:pos x="92" y="85"/>
              </a:cxn>
              <a:cxn ang="0">
                <a:pos x="27" y="108"/>
              </a:cxn>
            </a:cxnLst>
            <a:rect l="0" t="0" r="r" b="b"/>
            <a:pathLst>
              <a:path w="93" h="109">
                <a:moveTo>
                  <a:pt x="27" y="108"/>
                </a:moveTo>
                <a:lnTo>
                  <a:pt x="23" y="96"/>
                </a:lnTo>
                <a:lnTo>
                  <a:pt x="35" y="92"/>
                </a:lnTo>
                <a:lnTo>
                  <a:pt x="23" y="88"/>
                </a:lnTo>
                <a:lnTo>
                  <a:pt x="19" y="85"/>
                </a:lnTo>
                <a:lnTo>
                  <a:pt x="15" y="77"/>
                </a:lnTo>
                <a:lnTo>
                  <a:pt x="15" y="73"/>
                </a:lnTo>
                <a:lnTo>
                  <a:pt x="15" y="65"/>
                </a:lnTo>
                <a:lnTo>
                  <a:pt x="19" y="58"/>
                </a:lnTo>
                <a:lnTo>
                  <a:pt x="15" y="58"/>
                </a:lnTo>
                <a:lnTo>
                  <a:pt x="8" y="54"/>
                </a:lnTo>
                <a:lnTo>
                  <a:pt x="4" y="50"/>
                </a:lnTo>
                <a:lnTo>
                  <a:pt x="4" y="42"/>
                </a:lnTo>
                <a:lnTo>
                  <a:pt x="0" y="39"/>
                </a:lnTo>
                <a:lnTo>
                  <a:pt x="0" y="31"/>
                </a:lnTo>
                <a:lnTo>
                  <a:pt x="4" y="27"/>
                </a:lnTo>
                <a:lnTo>
                  <a:pt x="4" y="23"/>
                </a:lnTo>
                <a:lnTo>
                  <a:pt x="12" y="19"/>
                </a:lnTo>
                <a:lnTo>
                  <a:pt x="19" y="16"/>
                </a:lnTo>
                <a:lnTo>
                  <a:pt x="61" y="0"/>
                </a:lnTo>
                <a:lnTo>
                  <a:pt x="65" y="12"/>
                </a:lnTo>
                <a:lnTo>
                  <a:pt x="19" y="27"/>
                </a:lnTo>
                <a:lnTo>
                  <a:pt x="15" y="31"/>
                </a:lnTo>
                <a:lnTo>
                  <a:pt x="12" y="35"/>
                </a:lnTo>
                <a:lnTo>
                  <a:pt x="12" y="39"/>
                </a:lnTo>
                <a:lnTo>
                  <a:pt x="12" y="42"/>
                </a:lnTo>
                <a:lnTo>
                  <a:pt x="15" y="46"/>
                </a:lnTo>
                <a:lnTo>
                  <a:pt x="23" y="50"/>
                </a:lnTo>
                <a:lnTo>
                  <a:pt x="27" y="54"/>
                </a:lnTo>
                <a:lnTo>
                  <a:pt x="38" y="50"/>
                </a:lnTo>
                <a:lnTo>
                  <a:pt x="73" y="39"/>
                </a:lnTo>
                <a:lnTo>
                  <a:pt x="77" y="46"/>
                </a:lnTo>
                <a:lnTo>
                  <a:pt x="35" y="62"/>
                </a:lnTo>
                <a:lnTo>
                  <a:pt x="27" y="69"/>
                </a:lnTo>
                <a:lnTo>
                  <a:pt x="27" y="73"/>
                </a:lnTo>
                <a:lnTo>
                  <a:pt x="27" y="77"/>
                </a:lnTo>
                <a:lnTo>
                  <a:pt x="31" y="85"/>
                </a:lnTo>
                <a:lnTo>
                  <a:pt x="35" y="88"/>
                </a:lnTo>
                <a:lnTo>
                  <a:pt x="42" y="88"/>
                </a:lnTo>
                <a:lnTo>
                  <a:pt x="54" y="85"/>
                </a:lnTo>
                <a:lnTo>
                  <a:pt x="88" y="73"/>
                </a:lnTo>
                <a:lnTo>
                  <a:pt x="92" y="85"/>
                </a:lnTo>
                <a:lnTo>
                  <a:pt x="27" y="10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4" name="Freeform 60"/>
          <p:cNvSpPr>
            <a:spLocks/>
          </p:cNvSpPr>
          <p:nvPr/>
        </p:nvSpPr>
        <p:spPr bwMode="auto">
          <a:xfrm>
            <a:off x="2549525" y="4159250"/>
            <a:ext cx="160338" cy="153988"/>
          </a:xfrm>
          <a:custGeom>
            <a:avLst/>
            <a:gdLst/>
            <a:ahLst/>
            <a:cxnLst>
              <a:cxn ang="0">
                <a:pos x="57" y="54"/>
              </a:cxn>
              <a:cxn ang="0">
                <a:pos x="61" y="46"/>
              </a:cxn>
              <a:cxn ang="0">
                <a:pos x="61" y="35"/>
              </a:cxn>
              <a:cxn ang="0">
                <a:pos x="54" y="27"/>
              </a:cxn>
              <a:cxn ang="0">
                <a:pos x="42" y="23"/>
              </a:cxn>
              <a:cxn ang="0">
                <a:pos x="31" y="27"/>
              </a:cxn>
              <a:cxn ang="0">
                <a:pos x="38" y="39"/>
              </a:cxn>
              <a:cxn ang="0">
                <a:pos x="46" y="50"/>
              </a:cxn>
              <a:cxn ang="0">
                <a:pos x="54" y="54"/>
              </a:cxn>
              <a:cxn ang="0">
                <a:pos x="23" y="31"/>
              </a:cxn>
              <a:cxn ang="0">
                <a:pos x="11" y="35"/>
              </a:cxn>
              <a:cxn ang="0">
                <a:pos x="8" y="42"/>
              </a:cxn>
              <a:cxn ang="0">
                <a:pos x="15" y="58"/>
              </a:cxn>
              <a:cxn ang="0">
                <a:pos x="23" y="62"/>
              </a:cxn>
              <a:cxn ang="0">
                <a:pos x="31" y="69"/>
              </a:cxn>
              <a:cxn ang="0">
                <a:pos x="15" y="69"/>
              </a:cxn>
              <a:cxn ang="0">
                <a:pos x="4" y="62"/>
              </a:cxn>
              <a:cxn ang="0">
                <a:pos x="0" y="42"/>
              </a:cxn>
              <a:cxn ang="0">
                <a:pos x="4" y="23"/>
              </a:cxn>
              <a:cxn ang="0">
                <a:pos x="50" y="12"/>
              </a:cxn>
              <a:cxn ang="0">
                <a:pos x="54" y="8"/>
              </a:cxn>
              <a:cxn ang="0">
                <a:pos x="50" y="0"/>
              </a:cxn>
              <a:cxn ang="0">
                <a:pos x="61" y="4"/>
              </a:cxn>
              <a:cxn ang="0">
                <a:pos x="61" y="12"/>
              </a:cxn>
              <a:cxn ang="0">
                <a:pos x="54" y="19"/>
              </a:cxn>
              <a:cxn ang="0">
                <a:pos x="65" y="27"/>
              </a:cxn>
              <a:cxn ang="0">
                <a:pos x="73" y="39"/>
              </a:cxn>
              <a:cxn ang="0">
                <a:pos x="69" y="58"/>
              </a:cxn>
              <a:cxn ang="0">
                <a:pos x="57" y="65"/>
              </a:cxn>
              <a:cxn ang="0">
                <a:pos x="42" y="65"/>
              </a:cxn>
              <a:cxn ang="0">
                <a:pos x="34" y="50"/>
              </a:cxn>
              <a:cxn ang="0">
                <a:pos x="0" y="50"/>
              </a:cxn>
              <a:cxn ang="0">
                <a:pos x="54" y="54"/>
              </a:cxn>
            </a:cxnLst>
            <a:rect l="0" t="0" r="r" b="b"/>
            <a:pathLst>
              <a:path w="74" h="74">
                <a:moveTo>
                  <a:pt x="54" y="54"/>
                </a:moveTo>
                <a:lnTo>
                  <a:pt x="57" y="54"/>
                </a:lnTo>
                <a:lnTo>
                  <a:pt x="61" y="50"/>
                </a:lnTo>
                <a:lnTo>
                  <a:pt x="61" y="46"/>
                </a:lnTo>
                <a:lnTo>
                  <a:pt x="61" y="39"/>
                </a:lnTo>
                <a:lnTo>
                  <a:pt x="61" y="35"/>
                </a:lnTo>
                <a:lnTo>
                  <a:pt x="57" y="31"/>
                </a:lnTo>
                <a:lnTo>
                  <a:pt x="54" y="27"/>
                </a:lnTo>
                <a:lnTo>
                  <a:pt x="50" y="23"/>
                </a:lnTo>
                <a:lnTo>
                  <a:pt x="42" y="23"/>
                </a:lnTo>
                <a:lnTo>
                  <a:pt x="38" y="23"/>
                </a:lnTo>
                <a:lnTo>
                  <a:pt x="31" y="27"/>
                </a:lnTo>
                <a:lnTo>
                  <a:pt x="34" y="31"/>
                </a:lnTo>
                <a:lnTo>
                  <a:pt x="38" y="39"/>
                </a:lnTo>
                <a:lnTo>
                  <a:pt x="38" y="42"/>
                </a:lnTo>
                <a:lnTo>
                  <a:pt x="46" y="50"/>
                </a:lnTo>
                <a:lnTo>
                  <a:pt x="50" y="54"/>
                </a:lnTo>
                <a:lnTo>
                  <a:pt x="54" y="54"/>
                </a:lnTo>
                <a:lnTo>
                  <a:pt x="27" y="35"/>
                </a:lnTo>
                <a:lnTo>
                  <a:pt x="23" y="31"/>
                </a:lnTo>
                <a:lnTo>
                  <a:pt x="15" y="31"/>
                </a:lnTo>
                <a:lnTo>
                  <a:pt x="11" y="35"/>
                </a:lnTo>
                <a:lnTo>
                  <a:pt x="11" y="39"/>
                </a:lnTo>
                <a:lnTo>
                  <a:pt x="8" y="42"/>
                </a:lnTo>
                <a:lnTo>
                  <a:pt x="11" y="50"/>
                </a:lnTo>
                <a:lnTo>
                  <a:pt x="15" y="58"/>
                </a:lnTo>
                <a:lnTo>
                  <a:pt x="19" y="62"/>
                </a:lnTo>
                <a:lnTo>
                  <a:pt x="23" y="62"/>
                </a:lnTo>
                <a:lnTo>
                  <a:pt x="27" y="62"/>
                </a:lnTo>
                <a:lnTo>
                  <a:pt x="31" y="69"/>
                </a:lnTo>
                <a:lnTo>
                  <a:pt x="19" y="73"/>
                </a:lnTo>
                <a:lnTo>
                  <a:pt x="15" y="69"/>
                </a:lnTo>
                <a:lnTo>
                  <a:pt x="11" y="69"/>
                </a:lnTo>
                <a:lnTo>
                  <a:pt x="4" y="62"/>
                </a:lnTo>
                <a:lnTo>
                  <a:pt x="0" y="50"/>
                </a:lnTo>
                <a:lnTo>
                  <a:pt x="0" y="42"/>
                </a:lnTo>
                <a:lnTo>
                  <a:pt x="0" y="31"/>
                </a:lnTo>
                <a:lnTo>
                  <a:pt x="4" y="23"/>
                </a:lnTo>
                <a:lnTo>
                  <a:pt x="11" y="19"/>
                </a:lnTo>
                <a:lnTo>
                  <a:pt x="50" y="12"/>
                </a:lnTo>
                <a:lnTo>
                  <a:pt x="50" y="8"/>
                </a:lnTo>
                <a:lnTo>
                  <a:pt x="54" y="8"/>
                </a:lnTo>
                <a:lnTo>
                  <a:pt x="50" y="4"/>
                </a:lnTo>
                <a:lnTo>
                  <a:pt x="50" y="0"/>
                </a:lnTo>
                <a:lnTo>
                  <a:pt x="57" y="0"/>
                </a:lnTo>
                <a:lnTo>
                  <a:pt x="61" y="4"/>
                </a:lnTo>
                <a:lnTo>
                  <a:pt x="61" y="8"/>
                </a:lnTo>
                <a:lnTo>
                  <a:pt x="61" y="12"/>
                </a:lnTo>
                <a:lnTo>
                  <a:pt x="61" y="16"/>
                </a:lnTo>
                <a:lnTo>
                  <a:pt x="54" y="19"/>
                </a:lnTo>
                <a:lnTo>
                  <a:pt x="61" y="23"/>
                </a:lnTo>
                <a:lnTo>
                  <a:pt x="65" y="27"/>
                </a:lnTo>
                <a:lnTo>
                  <a:pt x="69" y="31"/>
                </a:lnTo>
                <a:lnTo>
                  <a:pt x="73" y="39"/>
                </a:lnTo>
                <a:lnTo>
                  <a:pt x="73" y="50"/>
                </a:lnTo>
                <a:lnTo>
                  <a:pt x="69" y="58"/>
                </a:lnTo>
                <a:lnTo>
                  <a:pt x="65" y="62"/>
                </a:lnTo>
                <a:lnTo>
                  <a:pt x="57" y="65"/>
                </a:lnTo>
                <a:lnTo>
                  <a:pt x="50" y="65"/>
                </a:lnTo>
                <a:lnTo>
                  <a:pt x="42" y="65"/>
                </a:lnTo>
                <a:lnTo>
                  <a:pt x="38" y="58"/>
                </a:lnTo>
                <a:lnTo>
                  <a:pt x="34" y="50"/>
                </a:lnTo>
                <a:lnTo>
                  <a:pt x="27" y="35"/>
                </a:lnTo>
                <a:lnTo>
                  <a:pt x="0" y="50"/>
                </a:lnTo>
                <a:lnTo>
                  <a:pt x="27" y="35"/>
                </a:lnTo>
                <a:lnTo>
                  <a:pt x="54" y="5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5" name="Freeform 61"/>
          <p:cNvSpPr>
            <a:spLocks/>
          </p:cNvSpPr>
          <p:nvPr/>
        </p:nvSpPr>
        <p:spPr bwMode="auto">
          <a:xfrm>
            <a:off x="2473325" y="4024313"/>
            <a:ext cx="195263" cy="161925"/>
          </a:xfrm>
          <a:custGeom>
            <a:avLst/>
            <a:gdLst/>
            <a:ahLst/>
            <a:cxnLst>
              <a:cxn ang="0">
                <a:pos x="0" y="77"/>
              </a:cxn>
              <a:cxn ang="0">
                <a:pos x="0" y="65"/>
              </a:cxn>
              <a:cxn ang="0">
                <a:pos x="50" y="54"/>
              </a:cxn>
              <a:cxn ang="0">
                <a:pos x="16" y="31"/>
              </a:cxn>
              <a:cxn ang="0">
                <a:pos x="12" y="19"/>
              </a:cxn>
              <a:cxn ang="0">
                <a:pos x="43" y="38"/>
              </a:cxn>
              <a:cxn ang="0">
                <a:pos x="77" y="0"/>
              </a:cxn>
              <a:cxn ang="0">
                <a:pos x="81" y="15"/>
              </a:cxn>
              <a:cxn ang="0">
                <a:pos x="54" y="42"/>
              </a:cxn>
              <a:cxn ang="0">
                <a:pos x="62" y="50"/>
              </a:cxn>
              <a:cxn ang="0">
                <a:pos x="89" y="46"/>
              </a:cxn>
              <a:cxn ang="0">
                <a:pos x="89" y="54"/>
              </a:cxn>
              <a:cxn ang="0">
                <a:pos x="0" y="77"/>
              </a:cxn>
            </a:cxnLst>
            <a:rect l="0" t="0" r="r" b="b"/>
            <a:pathLst>
              <a:path w="90" h="78">
                <a:moveTo>
                  <a:pt x="0" y="77"/>
                </a:moveTo>
                <a:lnTo>
                  <a:pt x="0" y="65"/>
                </a:lnTo>
                <a:lnTo>
                  <a:pt x="50" y="54"/>
                </a:lnTo>
                <a:lnTo>
                  <a:pt x="16" y="31"/>
                </a:lnTo>
                <a:lnTo>
                  <a:pt x="12" y="19"/>
                </a:lnTo>
                <a:lnTo>
                  <a:pt x="43" y="38"/>
                </a:lnTo>
                <a:lnTo>
                  <a:pt x="77" y="0"/>
                </a:lnTo>
                <a:lnTo>
                  <a:pt x="81" y="15"/>
                </a:lnTo>
                <a:lnTo>
                  <a:pt x="54" y="42"/>
                </a:lnTo>
                <a:lnTo>
                  <a:pt x="62" y="50"/>
                </a:lnTo>
                <a:lnTo>
                  <a:pt x="89" y="46"/>
                </a:lnTo>
                <a:lnTo>
                  <a:pt x="89" y="54"/>
                </a:lnTo>
                <a:lnTo>
                  <a:pt x="0" y="7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6" name="Freeform 62"/>
          <p:cNvSpPr>
            <a:spLocks/>
          </p:cNvSpPr>
          <p:nvPr/>
        </p:nvSpPr>
        <p:spPr bwMode="auto">
          <a:xfrm>
            <a:off x="2439988" y="3986213"/>
            <a:ext cx="203200" cy="63500"/>
          </a:xfrm>
          <a:custGeom>
            <a:avLst/>
            <a:gdLst/>
            <a:ahLst/>
            <a:cxnLst>
              <a:cxn ang="0">
                <a:pos x="27" y="23"/>
              </a:cxn>
              <a:cxn ang="0">
                <a:pos x="23" y="11"/>
              </a:cxn>
              <a:cxn ang="0">
                <a:pos x="88" y="0"/>
              </a:cxn>
              <a:cxn ang="0">
                <a:pos x="92" y="11"/>
              </a:cxn>
              <a:cxn ang="0">
                <a:pos x="27" y="23"/>
              </a:cxn>
              <a:cxn ang="0">
                <a:pos x="0" y="30"/>
              </a:cxn>
              <a:cxn ang="0">
                <a:pos x="0" y="19"/>
              </a:cxn>
              <a:cxn ang="0">
                <a:pos x="11" y="15"/>
              </a:cxn>
              <a:cxn ang="0">
                <a:pos x="15" y="27"/>
              </a:cxn>
              <a:cxn ang="0">
                <a:pos x="0" y="30"/>
              </a:cxn>
              <a:cxn ang="0">
                <a:pos x="27" y="23"/>
              </a:cxn>
            </a:cxnLst>
            <a:rect l="0" t="0" r="r" b="b"/>
            <a:pathLst>
              <a:path w="93" h="31">
                <a:moveTo>
                  <a:pt x="27" y="23"/>
                </a:moveTo>
                <a:lnTo>
                  <a:pt x="23" y="11"/>
                </a:lnTo>
                <a:lnTo>
                  <a:pt x="88" y="0"/>
                </a:lnTo>
                <a:lnTo>
                  <a:pt x="92" y="11"/>
                </a:lnTo>
                <a:lnTo>
                  <a:pt x="27" y="23"/>
                </a:lnTo>
                <a:lnTo>
                  <a:pt x="0" y="30"/>
                </a:lnTo>
                <a:lnTo>
                  <a:pt x="0" y="19"/>
                </a:lnTo>
                <a:lnTo>
                  <a:pt x="11" y="15"/>
                </a:lnTo>
                <a:lnTo>
                  <a:pt x="15" y="27"/>
                </a:lnTo>
                <a:lnTo>
                  <a:pt x="0" y="30"/>
                </a:lnTo>
                <a:lnTo>
                  <a:pt x="27" y="2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7" name="Freeform 63"/>
          <p:cNvSpPr>
            <a:spLocks/>
          </p:cNvSpPr>
          <p:nvPr/>
        </p:nvSpPr>
        <p:spPr bwMode="auto">
          <a:xfrm>
            <a:off x="2463800" y="3841750"/>
            <a:ext cx="161925" cy="138113"/>
          </a:xfrm>
          <a:custGeom>
            <a:avLst/>
            <a:gdLst/>
            <a:ahLst/>
            <a:cxnLst>
              <a:cxn ang="0">
                <a:pos x="8" y="65"/>
              </a:cxn>
              <a:cxn ang="0">
                <a:pos x="8" y="53"/>
              </a:cxn>
              <a:cxn ang="0">
                <a:pos x="16" y="50"/>
              </a:cxn>
              <a:cxn ang="0">
                <a:pos x="12" y="46"/>
              </a:cxn>
              <a:cxn ang="0">
                <a:pos x="4" y="42"/>
              </a:cxn>
              <a:cxn ang="0">
                <a:pos x="4" y="38"/>
              </a:cxn>
              <a:cxn ang="0">
                <a:pos x="0" y="30"/>
              </a:cxn>
              <a:cxn ang="0">
                <a:pos x="0" y="26"/>
              </a:cxn>
              <a:cxn ang="0">
                <a:pos x="0" y="19"/>
              </a:cxn>
              <a:cxn ang="0">
                <a:pos x="4" y="15"/>
              </a:cxn>
              <a:cxn ang="0">
                <a:pos x="8" y="11"/>
              </a:cxn>
              <a:cxn ang="0">
                <a:pos x="16" y="7"/>
              </a:cxn>
              <a:cxn ang="0">
                <a:pos x="23" y="7"/>
              </a:cxn>
              <a:cxn ang="0">
                <a:pos x="66" y="0"/>
              </a:cxn>
              <a:cxn ang="0">
                <a:pos x="66" y="11"/>
              </a:cxn>
              <a:cxn ang="0">
                <a:pos x="27" y="15"/>
              </a:cxn>
              <a:cxn ang="0">
                <a:pos x="16" y="19"/>
              </a:cxn>
              <a:cxn ang="0">
                <a:pos x="12" y="26"/>
              </a:cxn>
              <a:cxn ang="0">
                <a:pos x="12" y="30"/>
              </a:cxn>
              <a:cxn ang="0">
                <a:pos x="16" y="38"/>
              </a:cxn>
              <a:cxn ang="0">
                <a:pos x="16" y="42"/>
              </a:cxn>
              <a:cxn ang="0">
                <a:pos x="20" y="46"/>
              </a:cxn>
              <a:cxn ang="0">
                <a:pos x="27" y="50"/>
              </a:cxn>
              <a:cxn ang="0">
                <a:pos x="39" y="46"/>
              </a:cxn>
              <a:cxn ang="0">
                <a:pos x="73" y="42"/>
              </a:cxn>
              <a:cxn ang="0">
                <a:pos x="73" y="53"/>
              </a:cxn>
              <a:cxn ang="0">
                <a:pos x="8" y="65"/>
              </a:cxn>
              <a:cxn ang="0">
                <a:pos x="4" y="38"/>
              </a:cxn>
              <a:cxn ang="0">
                <a:pos x="8" y="65"/>
              </a:cxn>
            </a:cxnLst>
            <a:rect l="0" t="0" r="r" b="b"/>
            <a:pathLst>
              <a:path w="74" h="66">
                <a:moveTo>
                  <a:pt x="8" y="65"/>
                </a:moveTo>
                <a:lnTo>
                  <a:pt x="8" y="53"/>
                </a:lnTo>
                <a:lnTo>
                  <a:pt x="16" y="50"/>
                </a:lnTo>
                <a:lnTo>
                  <a:pt x="12" y="46"/>
                </a:lnTo>
                <a:lnTo>
                  <a:pt x="4" y="42"/>
                </a:lnTo>
                <a:lnTo>
                  <a:pt x="4" y="38"/>
                </a:lnTo>
                <a:lnTo>
                  <a:pt x="0" y="30"/>
                </a:lnTo>
                <a:lnTo>
                  <a:pt x="0" y="26"/>
                </a:lnTo>
                <a:lnTo>
                  <a:pt x="0" y="19"/>
                </a:lnTo>
                <a:lnTo>
                  <a:pt x="4" y="15"/>
                </a:lnTo>
                <a:lnTo>
                  <a:pt x="8" y="11"/>
                </a:lnTo>
                <a:lnTo>
                  <a:pt x="16" y="7"/>
                </a:lnTo>
                <a:lnTo>
                  <a:pt x="23" y="7"/>
                </a:lnTo>
                <a:lnTo>
                  <a:pt x="66" y="0"/>
                </a:lnTo>
                <a:lnTo>
                  <a:pt x="66" y="11"/>
                </a:lnTo>
                <a:lnTo>
                  <a:pt x="27" y="15"/>
                </a:lnTo>
                <a:lnTo>
                  <a:pt x="16" y="19"/>
                </a:lnTo>
                <a:lnTo>
                  <a:pt x="12" y="26"/>
                </a:lnTo>
                <a:lnTo>
                  <a:pt x="12" y="30"/>
                </a:lnTo>
                <a:lnTo>
                  <a:pt x="16" y="38"/>
                </a:lnTo>
                <a:lnTo>
                  <a:pt x="16" y="42"/>
                </a:lnTo>
                <a:lnTo>
                  <a:pt x="20" y="46"/>
                </a:lnTo>
                <a:lnTo>
                  <a:pt x="27" y="50"/>
                </a:lnTo>
                <a:lnTo>
                  <a:pt x="39" y="46"/>
                </a:lnTo>
                <a:lnTo>
                  <a:pt x="73" y="42"/>
                </a:lnTo>
                <a:lnTo>
                  <a:pt x="73" y="53"/>
                </a:lnTo>
                <a:lnTo>
                  <a:pt x="8" y="65"/>
                </a:lnTo>
                <a:lnTo>
                  <a:pt x="4" y="38"/>
                </a:lnTo>
                <a:lnTo>
                  <a:pt x="8" y="6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8" name="Freeform 64"/>
          <p:cNvSpPr>
            <a:spLocks/>
          </p:cNvSpPr>
          <p:nvPr/>
        </p:nvSpPr>
        <p:spPr bwMode="auto">
          <a:xfrm>
            <a:off x="2449513" y="3697288"/>
            <a:ext cx="209550" cy="130175"/>
          </a:xfrm>
          <a:custGeom>
            <a:avLst/>
            <a:gdLst/>
            <a:ahLst/>
            <a:cxnLst>
              <a:cxn ang="0">
                <a:pos x="0" y="27"/>
              </a:cxn>
              <a:cxn ang="0">
                <a:pos x="7" y="16"/>
              </a:cxn>
              <a:cxn ang="0">
                <a:pos x="0" y="4"/>
              </a:cxn>
              <a:cxn ang="0">
                <a:pos x="73" y="0"/>
              </a:cxn>
              <a:cxn ang="0">
                <a:pos x="88" y="4"/>
              </a:cxn>
              <a:cxn ang="0">
                <a:pos x="96" y="16"/>
              </a:cxn>
              <a:cxn ang="0">
                <a:pos x="96" y="35"/>
              </a:cxn>
              <a:cxn ang="0">
                <a:pos x="88" y="50"/>
              </a:cxn>
              <a:cxn ang="0">
                <a:pos x="77" y="43"/>
              </a:cxn>
              <a:cxn ang="0">
                <a:pos x="84" y="39"/>
              </a:cxn>
              <a:cxn ang="0">
                <a:pos x="88" y="27"/>
              </a:cxn>
              <a:cxn ang="0">
                <a:pos x="84" y="16"/>
              </a:cxn>
              <a:cxn ang="0">
                <a:pos x="77" y="12"/>
              </a:cxn>
              <a:cxn ang="0">
                <a:pos x="57" y="12"/>
              </a:cxn>
              <a:cxn ang="0">
                <a:pos x="65" y="16"/>
              </a:cxn>
              <a:cxn ang="0">
                <a:pos x="69" y="31"/>
              </a:cxn>
              <a:cxn ang="0">
                <a:pos x="65" y="50"/>
              </a:cxn>
              <a:cxn ang="0">
                <a:pos x="54" y="58"/>
              </a:cxn>
              <a:cxn ang="0">
                <a:pos x="23" y="58"/>
              </a:cxn>
              <a:cxn ang="0">
                <a:pos x="4" y="47"/>
              </a:cxn>
              <a:cxn ang="0">
                <a:pos x="34" y="12"/>
              </a:cxn>
              <a:cxn ang="0">
                <a:pos x="15" y="20"/>
              </a:cxn>
              <a:cxn ang="0">
                <a:pos x="11" y="35"/>
              </a:cxn>
              <a:cxn ang="0">
                <a:pos x="15" y="43"/>
              </a:cxn>
              <a:cxn ang="0">
                <a:pos x="23" y="47"/>
              </a:cxn>
              <a:cxn ang="0">
                <a:pos x="50" y="47"/>
              </a:cxn>
              <a:cxn ang="0">
                <a:pos x="57" y="35"/>
              </a:cxn>
              <a:cxn ang="0">
                <a:pos x="57" y="23"/>
              </a:cxn>
              <a:cxn ang="0">
                <a:pos x="54" y="16"/>
              </a:cxn>
              <a:cxn ang="0">
                <a:pos x="42" y="12"/>
              </a:cxn>
              <a:cxn ang="0">
                <a:pos x="0" y="35"/>
              </a:cxn>
              <a:cxn ang="0">
                <a:pos x="0" y="35"/>
              </a:cxn>
            </a:cxnLst>
            <a:rect l="0" t="0" r="r" b="b"/>
            <a:pathLst>
              <a:path w="97" h="63">
                <a:moveTo>
                  <a:pt x="0" y="35"/>
                </a:moveTo>
                <a:lnTo>
                  <a:pt x="0" y="27"/>
                </a:lnTo>
                <a:lnTo>
                  <a:pt x="4" y="23"/>
                </a:lnTo>
                <a:lnTo>
                  <a:pt x="7" y="16"/>
                </a:lnTo>
                <a:lnTo>
                  <a:pt x="0" y="16"/>
                </a:lnTo>
                <a:lnTo>
                  <a:pt x="0" y="4"/>
                </a:lnTo>
                <a:lnTo>
                  <a:pt x="61" y="0"/>
                </a:lnTo>
                <a:lnTo>
                  <a:pt x="73" y="0"/>
                </a:lnTo>
                <a:lnTo>
                  <a:pt x="80" y="0"/>
                </a:lnTo>
                <a:lnTo>
                  <a:pt x="88" y="4"/>
                </a:lnTo>
                <a:lnTo>
                  <a:pt x="92" y="8"/>
                </a:lnTo>
                <a:lnTo>
                  <a:pt x="96" y="16"/>
                </a:lnTo>
                <a:lnTo>
                  <a:pt x="96" y="27"/>
                </a:lnTo>
                <a:lnTo>
                  <a:pt x="96" y="35"/>
                </a:lnTo>
                <a:lnTo>
                  <a:pt x="92" y="43"/>
                </a:lnTo>
                <a:lnTo>
                  <a:pt x="88" y="50"/>
                </a:lnTo>
                <a:lnTo>
                  <a:pt x="80" y="54"/>
                </a:lnTo>
                <a:lnTo>
                  <a:pt x="77" y="43"/>
                </a:lnTo>
                <a:lnTo>
                  <a:pt x="80" y="43"/>
                </a:lnTo>
                <a:lnTo>
                  <a:pt x="84" y="39"/>
                </a:lnTo>
                <a:lnTo>
                  <a:pt x="88" y="35"/>
                </a:lnTo>
                <a:lnTo>
                  <a:pt x="88" y="27"/>
                </a:lnTo>
                <a:lnTo>
                  <a:pt x="84" y="20"/>
                </a:lnTo>
                <a:lnTo>
                  <a:pt x="84" y="16"/>
                </a:lnTo>
                <a:lnTo>
                  <a:pt x="80" y="12"/>
                </a:lnTo>
                <a:lnTo>
                  <a:pt x="77" y="12"/>
                </a:lnTo>
                <a:lnTo>
                  <a:pt x="69" y="8"/>
                </a:lnTo>
                <a:lnTo>
                  <a:pt x="57" y="12"/>
                </a:lnTo>
                <a:lnTo>
                  <a:pt x="61" y="12"/>
                </a:lnTo>
                <a:lnTo>
                  <a:pt x="65" y="16"/>
                </a:lnTo>
                <a:lnTo>
                  <a:pt x="69" y="23"/>
                </a:lnTo>
                <a:lnTo>
                  <a:pt x="69" y="31"/>
                </a:lnTo>
                <a:lnTo>
                  <a:pt x="69" y="39"/>
                </a:lnTo>
                <a:lnTo>
                  <a:pt x="65" y="50"/>
                </a:lnTo>
                <a:lnTo>
                  <a:pt x="57" y="54"/>
                </a:lnTo>
                <a:lnTo>
                  <a:pt x="54" y="58"/>
                </a:lnTo>
                <a:lnTo>
                  <a:pt x="38" y="62"/>
                </a:lnTo>
                <a:lnTo>
                  <a:pt x="23" y="58"/>
                </a:lnTo>
                <a:lnTo>
                  <a:pt x="11" y="54"/>
                </a:lnTo>
                <a:lnTo>
                  <a:pt x="4" y="47"/>
                </a:lnTo>
                <a:lnTo>
                  <a:pt x="0" y="35"/>
                </a:lnTo>
                <a:lnTo>
                  <a:pt x="34" y="12"/>
                </a:lnTo>
                <a:lnTo>
                  <a:pt x="23" y="16"/>
                </a:lnTo>
                <a:lnTo>
                  <a:pt x="15" y="20"/>
                </a:lnTo>
                <a:lnTo>
                  <a:pt x="11" y="27"/>
                </a:lnTo>
                <a:lnTo>
                  <a:pt x="11" y="35"/>
                </a:lnTo>
                <a:lnTo>
                  <a:pt x="11" y="39"/>
                </a:lnTo>
                <a:lnTo>
                  <a:pt x="15" y="43"/>
                </a:lnTo>
                <a:lnTo>
                  <a:pt x="19" y="47"/>
                </a:lnTo>
                <a:lnTo>
                  <a:pt x="23" y="47"/>
                </a:lnTo>
                <a:lnTo>
                  <a:pt x="38" y="50"/>
                </a:lnTo>
                <a:lnTo>
                  <a:pt x="50" y="47"/>
                </a:lnTo>
                <a:lnTo>
                  <a:pt x="54" y="43"/>
                </a:lnTo>
                <a:lnTo>
                  <a:pt x="57" y="35"/>
                </a:lnTo>
                <a:lnTo>
                  <a:pt x="61" y="31"/>
                </a:lnTo>
                <a:lnTo>
                  <a:pt x="57" y="23"/>
                </a:lnTo>
                <a:lnTo>
                  <a:pt x="57" y="20"/>
                </a:lnTo>
                <a:lnTo>
                  <a:pt x="54" y="16"/>
                </a:lnTo>
                <a:lnTo>
                  <a:pt x="46" y="12"/>
                </a:lnTo>
                <a:lnTo>
                  <a:pt x="42" y="12"/>
                </a:lnTo>
                <a:lnTo>
                  <a:pt x="34" y="12"/>
                </a:lnTo>
                <a:lnTo>
                  <a:pt x="0" y="35"/>
                </a:lnTo>
                <a:lnTo>
                  <a:pt x="34" y="12"/>
                </a:lnTo>
                <a:lnTo>
                  <a:pt x="0" y="3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89" name="Freeform 65"/>
          <p:cNvSpPr>
            <a:spLocks/>
          </p:cNvSpPr>
          <p:nvPr/>
        </p:nvSpPr>
        <p:spPr bwMode="auto">
          <a:xfrm>
            <a:off x="2398713" y="3540125"/>
            <a:ext cx="185737" cy="63500"/>
          </a:xfrm>
          <a:custGeom>
            <a:avLst/>
            <a:gdLst/>
            <a:ahLst/>
            <a:cxnLst>
              <a:cxn ang="0">
                <a:pos x="0" y="23"/>
              </a:cxn>
              <a:cxn ang="0">
                <a:pos x="0" y="11"/>
              </a:cxn>
              <a:cxn ang="0">
                <a:pos x="19" y="11"/>
              </a:cxn>
              <a:cxn ang="0">
                <a:pos x="19" y="0"/>
              </a:cxn>
              <a:cxn ang="0">
                <a:pos x="27" y="0"/>
              </a:cxn>
              <a:cxn ang="0">
                <a:pos x="27" y="11"/>
              </a:cxn>
              <a:cxn ang="0">
                <a:pos x="69" y="11"/>
              </a:cxn>
              <a:cxn ang="0">
                <a:pos x="73" y="7"/>
              </a:cxn>
              <a:cxn ang="0">
                <a:pos x="77" y="7"/>
              </a:cxn>
              <a:cxn ang="0">
                <a:pos x="77" y="3"/>
              </a:cxn>
              <a:cxn ang="0">
                <a:pos x="77" y="0"/>
              </a:cxn>
              <a:cxn ang="0">
                <a:pos x="84" y="0"/>
              </a:cxn>
              <a:cxn ang="0">
                <a:pos x="84" y="3"/>
              </a:cxn>
              <a:cxn ang="0">
                <a:pos x="84" y="7"/>
              </a:cxn>
              <a:cxn ang="0">
                <a:pos x="84" y="15"/>
              </a:cxn>
              <a:cxn ang="0">
                <a:pos x="80" y="19"/>
              </a:cxn>
              <a:cxn ang="0">
                <a:pos x="77" y="19"/>
              </a:cxn>
              <a:cxn ang="0">
                <a:pos x="73" y="19"/>
              </a:cxn>
              <a:cxn ang="0">
                <a:pos x="27" y="23"/>
              </a:cxn>
              <a:cxn ang="0">
                <a:pos x="27" y="30"/>
              </a:cxn>
              <a:cxn ang="0">
                <a:pos x="19" y="30"/>
              </a:cxn>
              <a:cxn ang="0">
                <a:pos x="19" y="23"/>
              </a:cxn>
              <a:cxn ang="0">
                <a:pos x="0" y="23"/>
              </a:cxn>
            </a:cxnLst>
            <a:rect l="0" t="0" r="r" b="b"/>
            <a:pathLst>
              <a:path w="85" h="31">
                <a:moveTo>
                  <a:pt x="0" y="23"/>
                </a:moveTo>
                <a:lnTo>
                  <a:pt x="0" y="11"/>
                </a:lnTo>
                <a:lnTo>
                  <a:pt x="19" y="11"/>
                </a:lnTo>
                <a:lnTo>
                  <a:pt x="19" y="0"/>
                </a:lnTo>
                <a:lnTo>
                  <a:pt x="27" y="0"/>
                </a:lnTo>
                <a:lnTo>
                  <a:pt x="27" y="11"/>
                </a:lnTo>
                <a:lnTo>
                  <a:pt x="69" y="11"/>
                </a:lnTo>
                <a:lnTo>
                  <a:pt x="73" y="7"/>
                </a:lnTo>
                <a:lnTo>
                  <a:pt x="77" y="7"/>
                </a:lnTo>
                <a:lnTo>
                  <a:pt x="77" y="3"/>
                </a:lnTo>
                <a:lnTo>
                  <a:pt x="77" y="0"/>
                </a:lnTo>
                <a:lnTo>
                  <a:pt x="84" y="0"/>
                </a:lnTo>
                <a:lnTo>
                  <a:pt x="84" y="3"/>
                </a:lnTo>
                <a:lnTo>
                  <a:pt x="84" y="7"/>
                </a:lnTo>
                <a:lnTo>
                  <a:pt x="84" y="15"/>
                </a:lnTo>
                <a:lnTo>
                  <a:pt x="80" y="19"/>
                </a:lnTo>
                <a:lnTo>
                  <a:pt x="77" y="19"/>
                </a:lnTo>
                <a:lnTo>
                  <a:pt x="73" y="19"/>
                </a:lnTo>
                <a:lnTo>
                  <a:pt x="27" y="23"/>
                </a:lnTo>
                <a:lnTo>
                  <a:pt x="27" y="30"/>
                </a:lnTo>
                <a:lnTo>
                  <a:pt x="19" y="30"/>
                </a:lnTo>
                <a:lnTo>
                  <a:pt x="19" y="23"/>
                </a:lnTo>
                <a:lnTo>
                  <a:pt x="0" y="2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90" name="Freeform 66"/>
          <p:cNvSpPr>
            <a:spLocks/>
          </p:cNvSpPr>
          <p:nvPr/>
        </p:nvSpPr>
        <p:spPr bwMode="auto">
          <a:xfrm>
            <a:off x="2432050" y="3397250"/>
            <a:ext cx="152400" cy="128588"/>
          </a:xfrm>
          <a:custGeom>
            <a:avLst/>
            <a:gdLst/>
            <a:ahLst/>
            <a:cxnLst>
              <a:cxn ang="0">
                <a:pos x="62" y="30"/>
              </a:cxn>
              <a:cxn ang="0">
                <a:pos x="62" y="23"/>
              </a:cxn>
              <a:cxn ang="0">
                <a:pos x="58" y="19"/>
              </a:cxn>
              <a:cxn ang="0">
                <a:pos x="58" y="15"/>
              </a:cxn>
              <a:cxn ang="0">
                <a:pos x="54" y="15"/>
              </a:cxn>
              <a:cxn ang="0">
                <a:pos x="42" y="11"/>
              </a:cxn>
              <a:cxn ang="0">
                <a:pos x="35" y="11"/>
              </a:cxn>
              <a:cxn ang="0">
                <a:pos x="27" y="11"/>
              </a:cxn>
              <a:cxn ang="0">
                <a:pos x="19" y="11"/>
              </a:cxn>
              <a:cxn ang="0">
                <a:pos x="15" y="15"/>
              </a:cxn>
              <a:cxn ang="0">
                <a:pos x="12" y="19"/>
              </a:cxn>
              <a:cxn ang="0">
                <a:pos x="12" y="23"/>
              </a:cxn>
              <a:cxn ang="0">
                <a:pos x="8" y="30"/>
              </a:cxn>
              <a:cxn ang="0">
                <a:pos x="12" y="38"/>
              </a:cxn>
              <a:cxn ang="0">
                <a:pos x="15" y="42"/>
              </a:cxn>
              <a:cxn ang="0">
                <a:pos x="15" y="46"/>
              </a:cxn>
              <a:cxn ang="0">
                <a:pos x="27" y="49"/>
              </a:cxn>
              <a:cxn ang="0">
                <a:pos x="35" y="49"/>
              </a:cxn>
              <a:cxn ang="0">
                <a:pos x="46" y="49"/>
              </a:cxn>
              <a:cxn ang="0">
                <a:pos x="54" y="46"/>
              </a:cxn>
              <a:cxn ang="0">
                <a:pos x="58" y="42"/>
              </a:cxn>
              <a:cxn ang="0">
                <a:pos x="58" y="38"/>
              </a:cxn>
              <a:cxn ang="0">
                <a:pos x="62" y="30"/>
              </a:cxn>
              <a:cxn ang="0">
                <a:pos x="0" y="30"/>
              </a:cxn>
              <a:cxn ang="0">
                <a:pos x="0" y="15"/>
              </a:cxn>
              <a:cxn ang="0">
                <a:pos x="8" y="7"/>
              </a:cxn>
              <a:cxn ang="0">
                <a:pos x="12" y="3"/>
              </a:cxn>
              <a:cxn ang="0">
                <a:pos x="19" y="0"/>
              </a:cxn>
              <a:cxn ang="0">
                <a:pos x="35" y="0"/>
              </a:cxn>
              <a:cxn ang="0">
                <a:pos x="50" y="0"/>
              </a:cxn>
              <a:cxn ang="0">
                <a:pos x="62" y="7"/>
              </a:cxn>
              <a:cxn ang="0">
                <a:pos x="65" y="11"/>
              </a:cxn>
              <a:cxn ang="0">
                <a:pos x="69" y="15"/>
              </a:cxn>
              <a:cxn ang="0">
                <a:pos x="69" y="23"/>
              </a:cxn>
              <a:cxn ang="0">
                <a:pos x="69" y="30"/>
              </a:cxn>
              <a:cxn ang="0">
                <a:pos x="69" y="42"/>
              </a:cxn>
              <a:cxn ang="0">
                <a:pos x="65" y="49"/>
              </a:cxn>
              <a:cxn ang="0">
                <a:pos x="62" y="53"/>
              </a:cxn>
              <a:cxn ang="0">
                <a:pos x="50" y="57"/>
              </a:cxn>
              <a:cxn ang="0">
                <a:pos x="35" y="61"/>
              </a:cxn>
              <a:cxn ang="0">
                <a:pos x="23" y="57"/>
              </a:cxn>
              <a:cxn ang="0">
                <a:pos x="8" y="53"/>
              </a:cxn>
              <a:cxn ang="0">
                <a:pos x="4" y="46"/>
              </a:cxn>
              <a:cxn ang="0">
                <a:pos x="4" y="42"/>
              </a:cxn>
              <a:cxn ang="0">
                <a:pos x="0" y="30"/>
              </a:cxn>
              <a:cxn ang="0">
                <a:pos x="62" y="30"/>
              </a:cxn>
            </a:cxnLst>
            <a:rect l="0" t="0" r="r" b="b"/>
            <a:pathLst>
              <a:path w="70" h="62">
                <a:moveTo>
                  <a:pt x="62" y="30"/>
                </a:moveTo>
                <a:lnTo>
                  <a:pt x="62" y="23"/>
                </a:lnTo>
                <a:lnTo>
                  <a:pt x="58" y="19"/>
                </a:lnTo>
                <a:lnTo>
                  <a:pt x="58" y="15"/>
                </a:lnTo>
                <a:lnTo>
                  <a:pt x="54" y="15"/>
                </a:lnTo>
                <a:lnTo>
                  <a:pt x="42" y="11"/>
                </a:lnTo>
                <a:lnTo>
                  <a:pt x="35" y="11"/>
                </a:lnTo>
                <a:lnTo>
                  <a:pt x="27" y="11"/>
                </a:lnTo>
                <a:lnTo>
                  <a:pt x="19" y="11"/>
                </a:lnTo>
                <a:lnTo>
                  <a:pt x="15" y="15"/>
                </a:lnTo>
                <a:lnTo>
                  <a:pt x="12" y="19"/>
                </a:lnTo>
                <a:lnTo>
                  <a:pt x="12" y="23"/>
                </a:lnTo>
                <a:lnTo>
                  <a:pt x="8" y="30"/>
                </a:lnTo>
                <a:lnTo>
                  <a:pt x="12" y="38"/>
                </a:lnTo>
                <a:lnTo>
                  <a:pt x="15" y="42"/>
                </a:lnTo>
                <a:lnTo>
                  <a:pt x="15" y="46"/>
                </a:lnTo>
                <a:lnTo>
                  <a:pt x="27" y="49"/>
                </a:lnTo>
                <a:lnTo>
                  <a:pt x="35" y="49"/>
                </a:lnTo>
                <a:lnTo>
                  <a:pt x="46" y="49"/>
                </a:lnTo>
                <a:lnTo>
                  <a:pt x="54" y="46"/>
                </a:lnTo>
                <a:lnTo>
                  <a:pt x="58" y="42"/>
                </a:lnTo>
                <a:lnTo>
                  <a:pt x="58" y="38"/>
                </a:lnTo>
                <a:lnTo>
                  <a:pt x="62" y="30"/>
                </a:lnTo>
                <a:lnTo>
                  <a:pt x="0" y="30"/>
                </a:lnTo>
                <a:lnTo>
                  <a:pt x="0" y="15"/>
                </a:lnTo>
                <a:lnTo>
                  <a:pt x="8" y="7"/>
                </a:lnTo>
                <a:lnTo>
                  <a:pt x="12" y="3"/>
                </a:lnTo>
                <a:lnTo>
                  <a:pt x="19" y="0"/>
                </a:lnTo>
                <a:lnTo>
                  <a:pt x="35" y="0"/>
                </a:lnTo>
                <a:lnTo>
                  <a:pt x="50" y="0"/>
                </a:lnTo>
                <a:lnTo>
                  <a:pt x="62" y="7"/>
                </a:lnTo>
                <a:lnTo>
                  <a:pt x="65" y="11"/>
                </a:lnTo>
                <a:lnTo>
                  <a:pt x="69" y="15"/>
                </a:lnTo>
                <a:lnTo>
                  <a:pt x="69" y="23"/>
                </a:lnTo>
                <a:lnTo>
                  <a:pt x="69" y="30"/>
                </a:lnTo>
                <a:lnTo>
                  <a:pt x="69" y="42"/>
                </a:lnTo>
                <a:lnTo>
                  <a:pt x="65" y="49"/>
                </a:lnTo>
                <a:lnTo>
                  <a:pt x="62" y="53"/>
                </a:lnTo>
                <a:lnTo>
                  <a:pt x="50" y="57"/>
                </a:lnTo>
                <a:lnTo>
                  <a:pt x="35" y="61"/>
                </a:lnTo>
                <a:lnTo>
                  <a:pt x="23" y="57"/>
                </a:lnTo>
                <a:lnTo>
                  <a:pt x="8" y="53"/>
                </a:lnTo>
                <a:lnTo>
                  <a:pt x="4" y="46"/>
                </a:lnTo>
                <a:lnTo>
                  <a:pt x="4" y="42"/>
                </a:lnTo>
                <a:lnTo>
                  <a:pt x="0" y="30"/>
                </a:lnTo>
                <a:lnTo>
                  <a:pt x="62" y="3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91" name="Freeform 67"/>
          <p:cNvSpPr>
            <a:spLocks/>
          </p:cNvSpPr>
          <p:nvPr/>
        </p:nvSpPr>
        <p:spPr bwMode="auto">
          <a:xfrm>
            <a:off x="2439988" y="3246438"/>
            <a:ext cx="152400" cy="128587"/>
          </a:xfrm>
          <a:custGeom>
            <a:avLst/>
            <a:gdLst/>
            <a:ahLst/>
            <a:cxnLst>
              <a:cxn ang="0">
                <a:pos x="61" y="30"/>
              </a:cxn>
              <a:cxn ang="0">
                <a:pos x="58" y="26"/>
              </a:cxn>
              <a:cxn ang="0">
                <a:pos x="58" y="23"/>
              </a:cxn>
              <a:cxn ang="0">
                <a:pos x="54" y="19"/>
              </a:cxn>
              <a:cxn ang="0">
                <a:pos x="54" y="15"/>
              </a:cxn>
              <a:cxn ang="0">
                <a:pos x="42" y="11"/>
              </a:cxn>
              <a:cxn ang="0">
                <a:pos x="34" y="11"/>
              </a:cxn>
              <a:cxn ang="0">
                <a:pos x="27" y="11"/>
              </a:cxn>
              <a:cxn ang="0">
                <a:pos x="19" y="11"/>
              </a:cxn>
              <a:cxn ang="0">
                <a:pos x="15" y="15"/>
              </a:cxn>
              <a:cxn ang="0">
                <a:pos x="11" y="19"/>
              </a:cxn>
              <a:cxn ang="0">
                <a:pos x="8" y="23"/>
              </a:cxn>
              <a:cxn ang="0">
                <a:pos x="8" y="26"/>
              </a:cxn>
              <a:cxn ang="0">
                <a:pos x="8" y="38"/>
              </a:cxn>
              <a:cxn ang="0">
                <a:pos x="11" y="42"/>
              </a:cxn>
              <a:cxn ang="0">
                <a:pos x="15" y="42"/>
              </a:cxn>
              <a:cxn ang="0">
                <a:pos x="23" y="46"/>
              </a:cxn>
              <a:cxn ang="0">
                <a:pos x="34" y="49"/>
              </a:cxn>
              <a:cxn ang="0">
                <a:pos x="42" y="49"/>
              </a:cxn>
              <a:cxn ang="0">
                <a:pos x="50" y="46"/>
              </a:cxn>
              <a:cxn ang="0">
                <a:pos x="54" y="42"/>
              </a:cxn>
              <a:cxn ang="0">
                <a:pos x="58" y="38"/>
              </a:cxn>
              <a:cxn ang="0">
                <a:pos x="61" y="30"/>
              </a:cxn>
              <a:cxn ang="0">
                <a:pos x="0" y="26"/>
              </a:cxn>
              <a:cxn ang="0">
                <a:pos x="0" y="15"/>
              </a:cxn>
              <a:cxn ang="0">
                <a:pos x="8" y="7"/>
              </a:cxn>
              <a:cxn ang="0">
                <a:pos x="11" y="3"/>
              </a:cxn>
              <a:cxn ang="0">
                <a:pos x="19" y="0"/>
              </a:cxn>
              <a:cxn ang="0">
                <a:pos x="34" y="0"/>
              </a:cxn>
              <a:cxn ang="0">
                <a:pos x="50" y="0"/>
              </a:cxn>
              <a:cxn ang="0">
                <a:pos x="61" y="7"/>
              </a:cxn>
              <a:cxn ang="0">
                <a:pos x="65" y="11"/>
              </a:cxn>
              <a:cxn ang="0">
                <a:pos x="69" y="19"/>
              </a:cxn>
              <a:cxn ang="0">
                <a:pos x="69" y="26"/>
              </a:cxn>
              <a:cxn ang="0">
                <a:pos x="69" y="34"/>
              </a:cxn>
              <a:cxn ang="0">
                <a:pos x="65" y="46"/>
              </a:cxn>
              <a:cxn ang="0">
                <a:pos x="61" y="49"/>
              </a:cxn>
              <a:cxn ang="0">
                <a:pos x="58" y="53"/>
              </a:cxn>
              <a:cxn ang="0">
                <a:pos x="46" y="61"/>
              </a:cxn>
              <a:cxn ang="0">
                <a:pos x="34" y="61"/>
              </a:cxn>
              <a:cxn ang="0">
                <a:pos x="19" y="57"/>
              </a:cxn>
              <a:cxn ang="0">
                <a:pos x="8" y="49"/>
              </a:cxn>
              <a:cxn ang="0">
                <a:pos x="4" y="46"/>
              </a:cxn>
              <a:cxn ang="0">
                <a:pos x="0" y="42"/>
              </a:cxn>
              <a:cxn ang="0">
                <a:pos x="0" y="26"/>
              </a:cxn>
              <a:cxn ang="0">
                <a:pos x="61" y="30"/>
              </a:cxn>
            </a:cxnLst>
            <a:rect l="0" t="0" r="r" b="b"/>
            <a:pathLst>
              <a:path w="70" h="62">
                <a:moveTo>
                  <a:pt x="61" y="30"/>
                </a:moveTo>
                <a:lnTo>
                  <a:pt x="58" y="26"/>
                </a:lnTo>
                <a:lnTo>
                  <a:pt x="58" y="23"/>
                </a:lnTo>
                <a:lnTo>
                  <a:pt x="54" y="19"/>
                </a:lnTo>
                <a:lnTo>
                  <a:pt x="54" y="15"/>
                </a:lnTo>
                <a:lnTo>
                  <a:pt x="42" y="11"/>
                </a:lnTo>
                <a:lnTo>
                  <a:pt x="34" y="11"/>
                </a:lnTo>
                <a:lnTo>
                  <a:pt x="27" y="11"/>
                </a:lnTo>
                <a:lnTo>
                  <a:pt x="19" y="11"/>
                </a:lnTo>
                <a:lnTo>
                  <a:pt x="15" y="15"/>
                </a:lnTo>
                <a:lnTo>
                  <a:pt x="11" y="19"/>
                </a:lnTo>
                <a:lnTo>
                  <a:pt x="8" y="23"/>
                </a:lnTo>
                <a:lnTo>
                  <a:pt x="8" y="26"/>
                </a:lnTo>
                <a:lnTo>
                  <a:pt x="8" y="38"/>
                </a:lnTo>
                <a:lnTo>
                  <a:pt x="11" y="42"/>
                </a:lnTo>
                <a:lnTo>
                  <a:pt x="15" y="42"/>
                </a:lnTo>
                <a:lnTo>
                  <a:pt x="23" y="46"/>
                </a:lnTo>
                <a:lnTo>
                  <a:pt x="34" y="49"/>
                </a:lnTo>
                <a:lnTo>
                  <a:pt x="42" y="49"/>
                </a:lnTo>
                <a:lnTo>
                  <a:pt x="50" y="46"/>
                </a:lnTo>
                <a:lnTo>
                  <a:pt x="54" y="42"/>
                </a:lnTo>
                <a:lnTo>
                  <a:pt x="58" y="38"/>
                </a:lnTo>
                <a:lnTo>
                  <a:pt x="61" y="30"/>
                </a:lnTo>
                <a:lnTo>
                  <a:pt x="0" y="26"/>
                </a:lnTo>
                <a:lnTo>
                  <a:pt x="0" y="15"/>
                </a:lnTo>
                <a:lnTo>
                  <a:pt x="8" y="7"/>
                </a:lnTo>
                <a:lnTo>
                  <a:pt x="11" y="3"/>
                </a:lnTo>
                <a:lnTo>
                  <a:pt x="19" y="0"/>
                </a:lnTo>
                <a:lnTo>
                  <a:pt x="34" y="0"/>
                </a:lnTo>
                <a:lnTo>
                  <a:pt x="50" y="0"/>
                </a:lnTo>
                <a:lnTo>
                  <a:pt x="61" y="7"/>
                </a:lnTo>
                <a:lnTo>
                  <a:pt x="65" y="11"/>
                </a:lnTo>
                <a:lnTo>
                  <a:pt x="69" y="19"/>
                </a:lnTo>
                <a:lnTo>
                  <a:pt x="69" y="26"/>
                </a:lnTo>
                <a:lnTo>
                  <a:pt x="69" y="34"/>
                </a:lnTo>
                <a:lnTo>
                  <a:pt x="65" y="46"/>
                </a:lnTo>
                <a:lnTo>
                  <a:pt x="61" y="49"/>
                </a:lnTo>
                <a:lnTo>
                  <a:pt x="58" y="53"/>
                </a:lnTo>
                <a:lnTo>
                  <a:pt x="46" y="61"/>
                </a:lnTo>
                <a:lnTo>
                  <a:pt x="34" y="61"/>
                </a:lnTo>
                <a:lnTo>
                  <a:pt x="19" y="57"/>
                </a:lnTo>
                <a:lnTo>
                  <a:pt x="8" y="49"/>
                </a:lnTo>
                <a:lnTo>
                  <a:pt x="4" y="46"/>
                </a:lnTo>
                <a:lnTo>
                  <a:pt x="0" y="42"/>
                </a:lnTo>
                <a:lnTo>
                  <a:pt x="0" y="26"/>
                </a:lnTo>
                <a:lnTo>
                  <a:pt x="61" y="3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92" name="Freeform 68"/>
          <p:cNvSpPr>
            <a:spLocks/>
          </p:cNvSpPr>
          <p:nvPr/>
        </p:nvSpPr>
        <p:spPr bwMode="auto">
          <a:xfrm>
            <a:off x="2398713" y="3173413"/>
            <a:ext cx="203200" cy="49212"/>
          </a:xfrm>
          <a:custGeom>
            <a:avLst/>
            <a:gdLst/>
            <a:ahLst/>
            <a:cxnLst>
              <a:cxn ang="0">
                <a:pos x="0" y="12"/>
              </a:cxn>
              <a:cxn ang="0">
                <a:pos x="0" y="0"/>
              </a:cxn>
              <a:cxn ang="0">
                <a:pos x="92" y="12"/>
              </a:cxn>
              <a:cxn ang="0">
                <a:pos x="88" y="23"/>
              </a:cxn>
              <a:cxn ang="0">
                <a:pos x="0" y="12"/>
              </a:cxn>
            </a:cxnLst>
            <a:rect l="0" t="0" r="r" b="b"/>
            <a:pathLst>
              <a:path w="93" h="24">
                <a:moveTo>
                  <a:pt x="0" y="12"/>
                </a:moveTo>
                <a:lnTo>
                  <a:pt x="0" y="0"/>
                </a:lnTo>
                <a:lnTo>
                  <a:pt x="92" y="12"/>
                </a:lnTo>
                <a:lnTo>
                  <a:pt x="88" y="23"/>
                </a:lnTo>
                <a:lnTo>
                  <a:pt x="0" y="12"/>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93" name="Freeform 69"/>
          <p:cNvSpPr>
            <a:spLocks/>
          </p:cNvSpPr>
          <p:nvPr/>
        </p:nvSpPr>
        <p:spPr bwMode="auto">
          <a:xfrm>
            <a:off x="2457450" y="3048000"/>
            <a:ext cx="152400" cy="119063"/>
          </a:xfrm>
          <a:custGeom>
            <a:avLst/>
            <a:gdLst/>
            <a:ahLst/>
            <a:cxnLst>
              <a:cxn ang="0">
                <a:pos x="46" y="46"/>
              </a:cxn>
              <a:cxn ang="0">
                <a:pos x="50" y="46"/>
              </a:cxn>
              <a:cxn ang="0">
                <a:pos x="53" y="46"/>
              </a:cxn>
              <a:cxn ang="0">
                <a:pos x="57" y="38"/>
              </a:cxn>
              <a:cxn ang="0">
                <a:pos x="61" y="30"/>
              </a:cxn>
              <a:cxn ang="0">
                <a:pos x="61" y="23"/>
              </a:cxn>
              <a:cxn ang="0">
                <a:pos x="61" y="19"/>
              </a:cxn>
              <a:cxn ang="0">
                <a:pos x="57" y="15"/>
              </a:cxn>
              <a:cxn ang="0">
                <a:pos x="53" y="11"/>
              </a:cxn>
              <a:cxn ang="0">
                <a:pos x="50" y="15"/>
              </a:cxn>
              <a:cxn ang="0">
                <a:pos x="46" y="15"/>
              </a:cxn>
              <a:cxn ang="0">
                <a:pos x="42" y="26"/>
              </a:cxn>
              <a:cxn ang="0">
                <a:pos x="38" y="34"/>
              </a:cxn>
              <a:cxn ang="0">
                <a:pos x="30" y="46"/>
              </a:cxn>
              <a:cxn ang="0">
                <a:pos x="26" y="49"/>
              </a:cxn>
              <a:cxn ang="0">
                <a:pos x="19" y="49"/>
              </a:cxn>
              <a:cxn ang="0">
                <a:pos x="11" y="49"/>
              </a:cxn>
              <a:cxn ang="0">
                <a:pos x="3" y="42"/>
              </a:cxn>
              <a:cxn ang="0">
                <a:pos x="0" y="34"/>
              </a:cxn>
              <a:cxn ang="0">
                <a:pos x="0" y="23"/>
              </a:cxn>
              <a:cxn ang="0">
                <a:pos x="3" y="11"/>
              </a:cxn>
              <a:cxn ang="0">
                <a:pos x="7" y="7"/>
              </a:cxn>
              <a:cxn ang="0">
                <a:pos x="11" y="3"/>
              </a:cxn>
              <a:cxn ang="0">
                <a:pos x="19" y="0"/>
              </a:cxn>
              <a:cxn ang="0">
                <a:pos x="23" y="0"/>
              </a:cxn>
              <a:cxn ang="0">
                <a:pos x="23" y="11"/>
              </a:cxn>
              <a:cxn ang="0">
                <a:pos x="19" y="11"/>
              </a:cxn>
              <a:cxn ang="0">
                <a:pos x="15" y="11"/>
              </a:cxn>
              <a:cxn ang="0">
                <a:pos x="11" y="19"/>
              </a:cxn>
              <a:cxn ang="0">
                <a:pos x="11" y="26"/>
              </a:cxn>
              <a:cxn ang="0">
                <a:pos x="7" y="30"/>
              </a:cxn>
              <a:cxn ang="0">
                <a:pos x="11" y="34"/>
              </a:cxn>
              <a:cxn ang="0">
                <a:pos x="11" y="38"/>
              </a:cxn>
              <a:cxn ang="0">
                <a:pos x="15" y="38"/>
              </a:cxn>
              <a:cxn ang="0">
                <a:pos x="19" y="38"/>
              </a:cxn>
              <a:cxn ang="0">
                <a:pos x="23" y="34"/>
              </a:cxn>
              <a:cxn ang="0">
                <a:pos x="26" y="30"/>
              </a:cxn>
              <a:cxn ang="0">
                <a:pos x="30" y="23"/>
              </a:cxn>
              <a:cxn ang="0">
                <a:pos x="38" y="7"/>
              </a:cxn>
              <a:cxn ang="0">
                <a:pos x="46" y="3"/>
              </a:cxn>
              <a:cxn ang="0">
                <a:pos x="53" y="3"/>
              </a:cxn>
              <a:cxn ang="0">
                <a:pos x="61" y="3"/>
              </a:cxn>
              <a:cxn ang="0">
                <a:pos x="69" y="11"/>
              </a:cxn>
              <a:cxn ang="0">
                <a:pos x="69" y="19"/>
              </a:cxn>
              <a:cxn ang="0">
                <a:pos x="69" y="30"/>
              </a:cxn>
              <a:cxn ang="0">
                <a:pos x="69" y="46"/>
              </a:cxn>
              <a:cxn ang="0">
                <a:pos x="65" y="49"/>
              </a:cxn>
              <a:cxn ang="0">
                <a:pos x="61" y="53"/>
              </a:cxn>
              <a:cxn ang="0">
                <a:pos x="53" y="57"/>
              </a:cxn>
              <a:cxn ang="0">
                <a:pos x="42" y="57"/>
              </a:cxn>
              <a:cxn ang="0">
                <a:pos x="46" y="46"/>
              </a:cxn>
              <a:cxn ang="0">
                <a:pos x="0" y="23"/>
              </a:cxn>
              <a:cxn ang="0">
                <a:pos x="46" y="46"/>
              </a:cxn>
            </a:cxnLst>
            <a:rect l="0" t="0" r="r" b="b"/>
            <a:pathLst>
              <a:path w="70" h="58">
                <a:moveTo>
                  <a:pt x="46" y="46"/>
                </a:moveTo>
                <a:lnTo>
                  <a:pt x="50" y="46"/>
                </a:lnTo>
                <a:lnTo>
                  <a:pt x="53" y="46"/>
                </a:lnTo>
                <a:lnTo>
                  <a:pt x="57" y="38"/>
                </a:lnTo>
                <a:lnTo>
                  <a:pt x="61" y="30"/>
                </a:lnTo>
                <a:lnTo>
                  <a:pt x="61" y="23"/>
                </a:lnTo>
                <a:lnTo>
                  <a:pt x="61" y="19"/>
                </a:lnTo>
                <a:lnTo>
                  <a:pt x="57" y="15"/>
                </a:lnTo>
                <a:lnTo>
                  <a:pt x="53" y="11"/>
                </a:lnTo>
                <a:lnTo>
                  <a:pt x="50" y="15"/>
                </a:lnTo>
                <a:lnTo>
                  <a:pt x="46" y="15"/>
                </a:lnTo>
                <a:lnTo>
                  <a:pt x="42" y="26"/>
                </a:lnTo>
                <a:lnTo>
                  <a:pt x="38" y="34"/>
                </a:lnTo>
                <a:lnTo>
                  <a:pt x="30" y="46"/>
                </a:lnTo>
                <a:lnTo>
                  <a:pt x="26" y="49"/>
                </a:lnTo>
                <a:lnTo>
                  <a:pt x="19" y="49"/>
                </a:lnTo>
                <a:lnTo>
                  <a:pt x="11" y="49"/>
                </a:lnTo>
                <a:lnTo>
                  <a:pt x="3" y="42"/>
                </a:lnTo>
                <a:lnTo>
                  <a:pt x="0" y="34"/>
                </a:lnTo>
                <a:lnTo>
                  <a:pt x="0" y="23"/>
                </a:lnTo>
                <a:lnTo>
                  <a:pt x="3" y="11"/>
                </a:lnTo>
                <a:lnTo>
                  <a:pt x="7" y="7"/>
                </a:lnTo>
                <a:lnTo>
                  <a:pt x="11" y="3"/>
                </a:lnTo>
                <a:lnTo>
                  <a:pt x="19" y="0"/>
                </a:lnTo>
                <a:lnTo>
                  <a:pt x="23" y="0"/>
                </a:lnTo>
                <a:lnTo>
                  <a:pt x="23" y="11"/>
                </a:lnTo>
                <a:lnTo>
                  <a:pt x="19" y="11"/>
                </a:lnTo>
                <a:lnTo>
                  <a:pt x="15" y="11"/>
                </a:lnTo>
                <a:lnTo>
                  <a:pt x="11" y="19"/>
                </a:lnTo>
                <a:lnTo>
                  <a:pt x="11" y="26"/>
                </a:lnTo>
                <a:lnTo>
                  <a:pt x="7" y="30"/>
                </a:lnTo>
                <a:lnTo>
                  <a:pt x="11" y="34"/>
                </a:lnTo>
                <a:lnTo>
                  <a:pt x="11" y="38"/>
                </a:lnTo>
                <a:lnTo>
                  <a:pt x="15" y="38"/>
                </a:lnTo>
                <a:lnTo>
                  <a:pt x="19" y="38"/>
                </a:lnTo>
                <a:lnTo>
                  <a:pt x="23" y="34"/>
                </a:lnTo>
                <a:lnTo>
                  <a:pt x="26" y="30"/>
                </a:lnTo>
                <a:lnTo>
                  <a:pt x="30" y="23"/>
                </a:lnTo>
                <a:lnTo>
                  <a:pt x="38" y="7"/>
                </a:lnTo>
                <a:lnTo>
                  <a:pt x="46" y="3"/>
                </a:lnTo>
                <a:lnTo>
                  <a:pt x="53" y="3"/>
                </a:lnTo>
                <a:lnTo>
                  <a:pt x="61" y="3"/>
                </a:lnTo>
                <a:lnTo>
                  <a:pt x="69" y="11"/>
                </a:lnTo>
                <a:lnTo>
                  <a:pt x="69" y="19"/>
                </a:lnTo>
                <a:lnTo>
                  <a:pt x="69" y="30"/>
                </a:lnTo>
                <a:lnTo>
                  <a:pt x="69" y="46"/>
                </a:lnTo>
                <a:lnTo>
                  <a:pt x="65" y="49"/>
                </a:lnTo>
                <a:lnTo>
                  <a:pt x="61" y="53"/>
                </a:lnTo>
                <a:lnTo>
                  <a:pt x="53" y="57"/>
                </a:lnTo>
                <a:lnTo>
                  <a:pt x="42" y="57"/>
                </a:lnTo>
                <a:lnTo>
                  <a:pt x="46" y="46"/>
                </a:lnTo>
                <a:lnTo>
                  <a:pt x="0" y="23"/>
                </a:lnTo>
                <a:lnTo>
                  <a:pt x="46" y="46"/>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694" name="Freeform 70"/>
          <p:cNvSpPr>
            <a:spLocks/>
          </p:cNvSpPr>
          <p:nvPr/>
        </p:nvSpPr>
        <p:spPr bwMode="auto">
          <a:xfrm>
            <a:off x="4524375" y="6084888"/>
            <a:ext cx="184150" cy="207962"/>
          </a:xfrm>
          <a:custGeom>
            <a:avLst/>
            <a:gdLst/>
            <a:ahLst/>
            <a:cxnLst>
              <a:cxn ang="0">
                <a:pos x="50" y="46"/>
              </a:cxn>
              <a:cxn ang="0">
                <a:pos x="58" y="49"/>
              </a:cxn>
              <a:cxn ang="0">
                <a:pos x="61" y="49"/>
              </a:cxn>
              <a:cxn ang="0">
                <a:pos x="65" y="46"/>
              </a:cxn>
              <a:cxn ang="0">
                <a:pos x="69" y="46"/>
              </a:cxn>
              <a:cxn ang="0">
                <a:pos x="73" y="38"/>
              </a:cxn>
              <a:cxn ang="0">
                <a:pos x="73" y="30"/>
              </a:cxn>
              <a:cxn ang="0">
                <a:pos x="69" y="26"/>
              </a:cxn>
              <a:cxn ang="0">
                <a:pos x="58" y="19"/>
              </a:cxn>
              <a:cxn ang="0">
                <a:pos x="35" y="15"/>
              </a:cxn>
              <a:cxn ang="0">
                <a:pos x="27" y="42"/>
              </a:cxn>
              <a:cxn ang="0">
                <a:pos x="50" y="46"/>
              </a:cxn>
              <a:cxn ang="0">
                <a:pos x="42" y="88"/>
              </a:cxn>
              <a:cxn ang="0">
                <a:pos x="50" y="92"/>
              </a:cxn>
              <a:cxn ang="0">
                <a:pos x="54" y="88"/>
              </a:cxn>
              <a:cxn ang="0">
                <a:pos x="58" y="88"/>
              </a:cxn>
              <a:cxn ang="0">
                <a:pos x="61" y="84"/>
              </a:cxn>
              <a:cxn ang="0">
                <a:pos x="65" y="76"/>
              </a:cxn>
              <a:cxn ang="0">
                <a:pos x="65" y="73"/>
              </a:cxn>
              <a:cxn ang="0">
                <a:pos x="65" y="69"/>
              </a:cxn>
              <a:cxn ang="0">
                <a:pos x="61" y="65"/>
              </a:cxn>
              <a:cxn ang="0">
                <a:pos x="61" y="61"/>
              </a:cxn>
              <a:cxn ang="0">
                <a:pos x="50" y="57"/>
              </a:cxn>
              <a:cxn ang="0">
                <a:pos x="23" y="49"/>
              </a:cxn>
              <a:cxn ang="0">
                <a:pos x="15" y="80"/>
              </a:cxn>
              <a:cxn ang="0">
                <a:pos x="42" y="88"/>
              </a:cxn>
              <a:cxn ang="0">
                <a:pos x="27" y="0"/>
              </a:cxn>
              <a:cxn ang="0">
                <a:pos x="65" y="11"/>
              </a:cxn>
              <a:cxn ang="0">
                <a:pos x="77" y="19"/>
              </a:cxn>
              <a:cxn ang="0">
                <a:pos x="81" y="23"/>
              </a:cxn>
              <a:cxn ang="0">
                <a:pos x="84" y="26"/>
              </a:cxn>
              <a:cxn ang="0">
                <a:pos x="84" y="34"/>
              </a:cxn>
              <a:cxn ang="0">
                <a:pos x="84" y="42"/>
              </a:cxn>
              <a:cxn ang="0">
                <a:pos x="81" y="46"/>
              </a:cxn>
              <a:cxn ang="0">
                <a:pos x="77" y="53"/>
              </a:cxn>
              <a:cxn ang="0">
                <a:pos x="65" y="57"/>
              </a:cxn>
              <a:cxn ang="0">
                <a:pos x="77" y="65"/>
              </a:cxn>
              <a:cxn ang="0">
                <a:pos x="77" y="73"/>
              </a:cxn>
              <a:cxn ang="0">
                <a:pos x="77" y="80"/>
              </a:cxn>
              <a:cxn ang="0">
                <a:pos x="73" y="88"/>
              </a:cxn>
              <a:cxn ang="0">
                <a:pos x="65" y="96"/>
              </a:cxn>
              <a:cxn ang="0">
                <a:pos x="61" y="99"/>
              </a:cxn>
              <a:cxn ang="0">
                <a:pos x="54" y="99"/>
              </a:cxn>
              <a:cxn ang="0">
                <a:pos x="38" y="99"/>
              </a:cxn>
              <a:cxn ang="0">
                <a:pos x="0" y="88"/>
              </a:cxn>
              <a:cxn ang="0">
                <a:pos x="27" y="0"/>
              </a:cxn>
              <a:cxn ang="0">
                <a:pos x="42" y="88"/>
              </a:cxn>
              <a:cxn ang="0">
                <a:pos x="50" y="46"/>
              </a:cxn>
            </a:cxnLst>
            <a:rect l="0" t="0" r="r" b="b"/>
            <a:pathLst>
              <a:path w="85" h="100">
                <a:moveTo>
                  <a:pt x="50" y="46"/>
                </a:moveTo>
                <a:lnTo>
                  <a:pt x="58" y="49"/>
                </a:lnTo>
                <a:lnTo>
                  <a:pt x="61" y="49"/>
                </a:lnTo>
                <a:lnTo>
                  <a:pt x="65" y="46"/>
                </a:lnTo>
                <a:lnTo>
                  <a:pt x="69" y="46"/>
                </a:lnTo>
                <a:lnTo>
                  <a:pt x="73" y="38"/>
                </a:lnTo>
                <a:lnTo>
                  <a:pt x="73" y="30"/>
                </a:lnTo>
                <a:lnTo>
                  <a:pt x="69" y="26"/>
                </a:lnTo>
                <a:lnTo>
                  <a:pt x="58" y="19"/>
                </a:lnTo>
                <a:lnTo>
                  <a:pt x="35" y="15"/>
                </a:lnTo>
                <a:lnTo>
                  <a:pt x="27" y="42"/>
                </a:lnTo>
                <a:lnTo>
                  <a:pt x="50" y="46"/>
                </a:lnTo>
                <a:lnTo>
                  <a:pt x="42" y="88"/>
                </a:lnTo>
                <a:lnTo>
                  <a:pt x="50" y="92"/>
                </a:lnTo>
                <a:lnTo>
                  <a:pt x="54" y="88"/>
                </a:lnTo>
                <a:lnTo>
                  <a:pt x="58" y="88"/>
                </a:lnTo>
                <a:lnTo>
                  <a:pt x="61" y="84"/>
                </a:lnTo>
                <a:lnTo>
                  <a:pt x="65" y="76"/>
                </a:lnTo>
                <a:lnTo>
                  <a:pt x="65" y="73"/>
                </a:lnTo>
                <a:lnTo>
                  <a:pt x="65" y="69"/>
                </a:lnTo>
                <a:lnTo>
                  <a:pt x="61" y="65"/>
                </a:lnTo>
                <a:lnTo>
                  <a:pt x="61" y="61"/>
                </a:lnTo>
                <a:lnTo>
                  <a:pt x="50" y="57"/>
                </a:lnTo>
                <a:lnTo>
                  <a:pt x="23" y="49"/>
                </a:lnTo>
                <a:lnTo>
                  <a:pt x="15" y="80"/>
                </a:lnTo>
                <a:lnTo>
                  <a:pt x="42" y="88"/>
                </a:lnTo>
                <a:lnTo>
                  <a:pt x="27" y="0"/>
                </a:lnTo>
                <a:lnTo>
                  <a:pt x="65" y="11"/>
                </a:lnTo>
                <a:lnTo>
                  <a:pt x="77" y="19"/>
                </a:lnTo>
                <a:lnTo>
                  <a:pt x="81" y="23"/>
                </a:lnTo>
                <a:lnTo>
                  <a:pt x="84" y="26"/>
                </a:lnTo>
                <a:lnTo>
                  <a:pt x="84" y="34"/>
                </a:lnTo>
                <a:lnTo>
                  <a:pt x="84" y="42"/>
                </a:lnTo>
                <a:lnTo>
                  <a:pt x="81" y="46"/>
                </a:lnTo>
                <a:lnTo>
                  <a:pt x="77" y="53"/>
                </a:lnTo>
                <a:lnTo>
                  <a:pt x="65" y="57"/>
                </a:lnTo>
                <a:lnTo>
                  <a:pt x="77" y="65"/>
                </a:lnTo>
                <a:lnTo>
                  <a:pt x="77" y="73"/>
                </a:lnTo>
                <a:lnTo>
                  <a:pt x="77" y="80"/>
                </a:lnTo>
                <a:lnTo>
                  <a:pt x="73" y="88"/>
                </a:lnTo>
                <a:lnTo>
                  <a:pt x="65" y="96"/>
                </a:lnTo>
                <a:lnTo>
                  <a:pt x="61" y="99"/>
                </a:lnTo>
                <a:lnTo>
                  <a:pt x="54" y="99"/>
                </a:lnTo>
                <a:lnTo>
                  <a:pt x="38" y="99"/>
                </a:lnTo>
                <a:lnTo>
                  <a:pt x="0" y="88"/>
                </a:lnTo>
                <a:lnTo>
                  <a:pt x="27" y="0"/>
                </a:lnTo>
                <a:lnTo>
                  <a:pt x="42" y="88"/>
                </a:lnTo>
                <a:lnTo>
                  <a:pt x="50" y="46"/>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695" name="Freeform 71"/>
          <p:cNvSpPr>
            <a:spLocks/>
          </p:cNvSpPr>
          <p:nvPr/>
        </p:nvSpPr>
        <p:spPr bwMode="auto">
          <a:xfrm>
            <a:off x="4714875" y="6186488"/>
            <a:ext cx="136525" cy="147637"/>
          </a:xfrm>
          <a:custGeom>
            <a:avLst/>
            <a:gdLst/>
            <a:ahLst/>
            <a:cxnLst>
              <a:cxn ang="0">
                <a:pos x="39" y="0"/>
              </a:cxn>
              <a:cxn ang="0">
                <a:pos x="46" y="4"/>
              </a:cxn>
              <a:cxn ang="0">
                <a:pos x="54" y="8"/>
              </a:cxn>
              <a:cxn ang="0">
                <a:pos x="58" y="12"/>
              </a:cxn>
              <a:cxn ang="0">
                <a:pos x="62" y="20"/>
              </a:cxn>
              <a:cxn ang="0">
                <a:pos x="62" y="31"/>
              </a:cxn>
              <a:cxn ang="0">
                <a:pos x="62" y="47"/>
              </a:cxn>
              <a:cxn ang="0">
                <a:pos x="12" y="35"/>
              </a:cxn>
              <a:cxn ang="0">
                <a:pos x="12" y="43"/>
              </a:cxn>
              <a:cxn ang="0">
                <a:pos x="12" y="50"/>
              </a:cxn>
              <a:cxn ang="0">
                <a:pos x="20" y="58"/>
              </a:cxn>
              <a:cxn ang="0">
                <a:pos x="27" y="62"/>
              </a:cxn>
              <a:cxn ang="0">
                <a:pos x="35" y="62"/>
              </a:cxn>
              <a:cxn ang="0">
                <a:pos x="43" y="58"/>
              </a:cxn>
              <a:cxn ang="0">
                <a:pos x="46" y="50"/>
              </a:cxn>
              <a:cxn ang="0">
                <a:pos x="58" y="54"/>
              </a:cxn>
              <a:cxn ang="0">
                <a:pos x="54" y="62"/>
              </a:cxn>
              <a:cxn ang="0">
                <a:pos x="46" y="66"/>
              </a:cxn>
              <a:cxn ang="0">
                <a:pos x="39" y="70"/>
              </a:cxn>
              <a:cxn ang="0">
                <a:pos x="31" y="70"/>
              </a:cxn>
              <a:cxn ang="0">
                <a:pos x="23" y="70"/>
              </a:cxn>
              <a:cxn ang="0">
                <a:pos x="12" y="66"/>
              </a:cxn>
              <a:cxn ang="0">
                <a:pos x="4" y="58"/>
              </a:cxn>
              <a:cxn ang="0">
                <a:pos x="0" y="50"/>
              </a:cxn>
              <a:cxn ang="0">
                <a:pos x="0" y="47"/>
              </a:cxn>
              <a:cxn ang="0">
                <a:pos x="0" y="31"/>
              </a:cxn>
              <a:cxn ang="0">
                <a:pos x="8" y="16"/>
              </a:cxn>
              <a:cxn ang="0">
                <a:pos x="16" y="8"/>
              </a:cxn>
              <a:cxn ang="0">
                <a:pos x="20" y="4"/>
              </a:cxn>
              <a:cxn ang="0">
                <a:pos x="27" y="0"/>
              </a:cxn>
              <a:cxn ang="0">
                <a:pos x="39" y="0"/>
              </a:cxn>
              <a:cxn ang="0">
                <a:pos x="50" y="35"/>
              </a:cxn>
              <a:cxn ang="0">
                <a:pos x="50" y="24"/>
              </a:cxn>
              <a:cxn ang="0">
                <a:pos x="50" y="20"/>
              </a:cxn>
              <a:cxn ang="0">
                <a:pos x="46" y="16"/>
              </a:cxn>
              <a:cxn ang="0">
                <a:pos x="39" y="12"/>
              </a:cxn>
              <a:cxn ang="0">
                <a:pos x="31" y="12"/>
              </a:cxn>
              <a:cxn ang="0">
                <a:pos x="23" y="12"/>
              </a:cxn>
              <a:cxn ang="0">
                <a:pos x="20" y="20"/>
              </a:cxn>
              <a:cxn ang="0">
                <a:pos x="16" y="27"/>
              </a:cxn>
              <a:cxn ang="0">
                <a:pos x="50" y="35"/>
              </a:cxn>
              <a:cxn ang="0">
                <a:pos x="39" y="0"/>
              </a:cxn>
              <a:cxn ang="0">
                <a:pos x="50" y="35"/>
              </a:cxn>
              <a:cxn ang="0">
                <a:pos x="39" y="0"/>
              </a:cxn>
            </a:cxnLst>
            <a:rect l="0" t="0" r="r" b="b"/>
            <a:pathLst>
              <a:path w="63" h="71">
                <a:moveTo>
                  <a:pt x="39" y="0"/>
                </a:moveTo>
                <a:lnTo>
                  <a:pt x="46" y="4"/>
                </a:lnTo>
                <a:lnTo>
                  <a:pt x="54" y="8"/>
                </a:lnTo>
                <a:lnTo>
                  <a:pt x="58" y="12"/>
                </a:lnTo>
                <a:lnTo>
                  <a:pt x="62" y="20"/>
                </a:lnTo>
                <a:lnTo>
                  <a:pt x="62" y="31"/>
                </a:lnTo>
                <a:lnTo>
                  <a:pt x="62" y="47"/>
                </a:lnTo>
                <a:lnTo>
                  <a:pt x="12" y="35"/>
                </a:lnTo>
                <a:lnTo>
                  <a:pt x="12" y="43"/>
                </a:lnTo>
                <a:lnTo>
                  <a:pt x="12" y="50"/>
                </a:lnTo>
                <a:lnTo>
                  <a:pt x="20" y="58"/>
                </a:lnTo>
                <a:lnTo>
                  <a:pt x="27" y="62"/>
                </a:lnTo>
                <a:lnTo>
                  <a:pt x="35" y="62"/>
                </a:lnTo>
                <a:lnTo>
                  <a:pt x="43" y="58"/>
                </a:lnTo>
                <a:lnTo>
                  <a:pt x="46" y="50"/>
                </a:lnTo>
                <a:lnTo>
                  <a:pt x="58" y="54"/>
                </a:lnTo>
                <a:lnTo>
                  <a:pt x="54" y="62"/>
                </a:lnTo>
                <a:lnTo>
                  <a:pt x="46" y="66"/>
                </a:lnTo>
                <a:lnTo>
                  <a:pt x="39" y="70"/>
                </a:lnTo>
                <a:lnTo>
                  <a:pt x="31" y="70"/>
                </a:lnTo>
                <a:lnTo>
                  <a:pt x="23" y="70"/>
                </a:lnTo>
                <a:lnTo>
                  <a:pt x="12" y="66"/>
                </a:lnTo>
                <a:lnTo>
                  <a:pt x="4" y="58"/>
                </a:lnTo>
                <a:lnTo>
                  <a:pt x="0" y="50"/>
                </a:lnTo>
                <a:lnTo>
                  <a:pt x="0" y="47"/>
                </a:lnTo>
                <a:lnTo>
                  <a:pt x="0" y="31"/>
                </a:lnTo>
                <a:lnTo>
                  <a:pt x="8" y="16"/>
                </a:lnTo>
                <a:lnTo>
                  <a:pt x="16" y="8"/>
                </a:lnTo>
                <a:lnTo>
                  <a:pt x="20" y="4"/>
                </a:lnTo>
                <a:lnTo>
                  <a:pt x="27" y="0"/>
                </a:lnTo>
                <a:lnTo>
                  <a:pt x="39" y="0"/>
                </a:lnTo>
                <a:lnTo>
                  <a:pt x="50" y="35"/>
                </a:lnTo>
                <a:lnTo>
                  <a:pt x="50" y="24"/>
                </a:lnTo>
                <a:lnTo>
                  <a:pt x="50" y="20"/>
                </a:lnTo>
                <a:lnTo>
                  <a:pt x="46" y="16"/>
                </a:lnTo>
                <a:lnTo>
                  <a:pt x="39" y="12"/>
                </a:lnTo>
                <a:lnTo>
                  <a:pt x="31" y="12"/>
                </a:lnTo>
                <a:lnTo>
                  <a:pt x="23" y="12"/>
                </a:lnTo>
                <a:lnTo>
                  <a:pt x="20" y="20"/>
                </a:lnTo>
                <a:lnTo>
                  <a:pt x="16" y="27"/>
                </a:lnTo>
                <a:lnTo>
                  <a:pt x="50" y="35"/>
                </a:lnTo>
                <a:lnTo>
                  <a:pt x="39" y="0"/>
                </a:lnTo>
                <a:lnTo>
                  <a:pt x="50" y="35"/>
                </a:lnTo>
                <a:lnTo>
                  <a:pt x="39" y="0"/>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696" name="Freeform 72"/>
          <p:cNvSpPr>
            <a:spLocks/>
          </p:cNvSpPr>
          <p:nvPr/>
        </p:nvSpPr>
        <p:spPr bwMode="auto">
          <a:xfrm>
            <a:off x="4864100" y="6211888"/>
            <a:ext cx="136525" cy="153987"/>
          </a:xfrm>
          <a:custGeom>
            <a:avLst/>
            <a:gdLst/>
            <a:ahLst/>
            <a:cxnLst>
              <a:cxn ang="0">
                <a:pos x="12" y="0"/>
              </a:cxn>
              <a:cxn ang="0">
                <a:pos x="23" y="0"/>
              </a:cxn>
              <a:cxn ang="0">
                <a:pos x="20" y="12"/>
              </a:cxn>
              <a:cxn ang="0">
                <a:pos x="27" y="8"/>
              </a:cxn>
              <a:cxn ang="0">
                <a:pos x="31" y="4"/>
              </a:cxn>
              <a:cxn ang="0">
                <a:pos x="39" y="4"/>
              </a:cxn>
              <a:cxn ang="0">
                <a:pos x="47" y="4"/>
              </a:cxn>
              <a:cxn ang="0">
                <a:pos x="50" y="4"/>
              </a:cxn>
              <a:cxn ang="0">
                <a:pos x="58" y="8"/>
              </a:cxn>
              <a:cxn ang="0">
                <a:pos x="58" y="12"/>
              </a:cxn>
              <a:cxn ang="0">
                <a:pos x="62" y="15"/>
              </a:cxn>
              <a:cxn ang="0">
                <a:pos x="62" y="23"/>
              </a:cxn>
              <a:cxn ang="0">
                <a:pos x="62" y="31"/>
              </a:cxn>
              <a:cxn ang="0">
                <a:pos x="54" y="73"/>
              </a:cxn>
              <a:cxn ang="0">
                <a:pos x="43" y="73"/>
              </a:cxn>
              <a:cxn ang="0">
                <a:pos x="50" y="31"/>
              </a:cxn>
              <a:cxn ang="0">
                <a:pos x="50" y="19"/>
              </a:cxn>
              <a:cxn ang="0">
                <a:pos x="47" y="15"/>
              </a:cxn>
              <a:cxn ang="0">
                <a:pos x="43" y="12"/>
              </a:cxn>
              <a:cxn ang="0">
                <a:pos x="35" y="12"/>
              </a:cxn>
              <a:cxn ang="0">
                <a:pos x="31" y="15"/>
              </a:cxn>
              <a:cxn ang="0">
                <a:pos x="27" y="15"/>
              </a:cxn>
              <a:cxn ang="0">
                <a:pos x="20" y="23"/>
              </a:cxn>
              <a:cxn ang="0">
                <a:pos x="20" y="35"/>
              </a:cxn>
              <a:cxn ang="0">
                <a:pos x="12" y="69"/>
              </a:cxn>
              <a:cxn ang="0">
                <a:pos x="0" y="65"/>
              </a:cxn>
              <a:cxn ang="0">
                <a:pos x="12" y="0"/>
              </a:cxn>
              <a:cxn ang="0">
                <a:pos x="39" y="4"/>
              </a:cxn>
              <a:cxn ang="0">
                <a:pos x="12" y="0"/>
              </a:cxn>
            </a:cxnLst>
            <a:rect l="0" t="0" r="r" b="b"/>
            <a:pathLst>
              <a:path w="63" h="74">
                <a:moveTo>
                  <a:pt x="12" y="0"/>
                </a:moveTo>
                <a:lnTo>
                  <a:pt x="23" y="0"/>
                </a:lnTo>
                <a:lnTo>
                  <a:pt x="20" y="12"/>
                </a:lnTo>
                <a:lnTo>
                  <a:pt x="27" y="8"/>
                </a:lnTo>
                <a:lnTo>
                  <a:pt x="31" y="4"/>
                </a:lnTo>
                <a:lnTo>
                  <a:pt x="39" y="4"/>
                </a:lnTo>
                <a:lnTo>
                  <a:pt x="47" y="4"/>
                </a:lnTo>
                <a:lnTo>
                  <a:pt x="50" y="4"/>
                </a:lnTo>
                <a:lnTo>
                  <a:pt x="58" y="8"/>
                </a:lnTo>
                <a:lnTo>
                  <a:pt x="58" y="12"/>
                </a:lnTo>
                <a:lnTo>
                  <a:pt x="62" y="15"/>
                </a:lnTo>
                <a:lnTo>
                  <a:pt x="62" y="23"/>
                </a:lnTo>
                <a:lnTo>
                  <a:pt x="62" y="31"/>
                </a:lnTo>
                <a:lnTo>
                  <a:pt x="54" y="73"/>
                </a:lnTo>
                <a:lnTo>
                  <a:pt x="43" y="73"/>
                </a:lnTo>
                <a:lnTo>
                  <a:pt x="50" y="31"/>
                </a:lnTo>
                <a:lnTo>
                  <a:pt x="50" y="19"/>
                </a:lnTo>
                <a:lnTo>
                  <a:pt x="47" y="15"/>
                </a:lnTo>
                <a:lnTo>
                  <a:pt x="43" y="12"/>
                </a:lnTo>
                <a:lnTo>
                  <a:pt x="35" y="12"/>
                </a:lnTo>
                <a:lnTo>
                  <a:pt x="31" y="15"/>
                </a:lnTo>
                <a:lnTo>
                  <a:pt x="27" y="15"/>
                </a:lnTo>
                <a:lnTo>
                  <a:pt x="20" y="23"/>
                </a:lnTo>
                <a:lnTo>
                  <a:pt x="20" y="35"/>
                </a:lnTo>
                <a:lnTo>
                  <a:pt x="12" y="69"/>
                </a:lnTo>
                <a:lnTo>
                  <a:pt x="0" y="65"/>
                </a:lnTo>
                <a:lnTo>
                  <a:pt x="12" y="0"/>
                </a:lnTo>
                <a:lnTo>
                  <a:pt x="39" y="4"/>
                </a:lnTo>
                <a:lnTo>
                  <a:pt x="12" y="0"/>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697" name="Freeform 73"/>
          <p:cNvSpPr>
            <a:spLocks/>
          </p:cNvSpPr>
          <p:nvPr/>
        </p:nvSpPr>
        <p:spPr bwMode="auto">
          <a:xfrm>
            <a:off x="5022850" y="6237288"/>
            <a:ext cx="128588" cy="144462"/>
          </a:xfrm>
          <a:custGeom>
            <a:avLst/>
            <a:gdLst/>
            <a:ahLst/>
            <a:cxnLst>
              <a:cxn ang="0">
                <a:pos x="35" y="0"/>
              </a:cxn>
              <a:cxn ang="0">
                <a:pos x="47" y="0"/>
              </a:cxn>
              <a:cxn ang="0">
                <a:pos x="54" y="7"/>
              </a:cxn>
              <a:cxn ang="0">
                <a:pos x="58" y="15"/>
              </a:cxn>
              <a:cxn ang="0">
                <a:pos x="58" y="26"/>
              </a:cxn>
              <a:cxn ang="0">
                <a:pos x="50" y="26"/>
              </a:cxn>
              <a:cxn ang="0">
                <a:pos x="47" y="19"/>
              </a:cxn>
              <a:cxn ang="0">
                <a:pos x="47" y="15"/>
              </a:cxn>
              <a:cxn ang="0">
                <a:pos x="43" y="11"/>
              </a:cxn>
              <a:cxn ang="0">
                <a:pos x="35" y="7"/>
              </a:cxn>
              <a:cxn ang="0">
                <a:pos x="31" y="7"/>
              </a:cxn>
              <a:cxn ang="0">
                <a:pos x="23" y="11"/>
              </a:cxn>
              <a:cxn ang="0">
                <a:pos x="20" y="15"/>
              </a:cxn>
              <a:cxn ang="0">
                <a:pos x="20" y="19"/>
              </a:cxn>
              <a:cxn ang="0">
                <a:pos x="16" y="26"/>
              </a:cxn>
              <a:cxn ang="0">
                <a:pos x="12" y="34"/>
              </a:cxn>
              <a:cxn ang="0">
                <a:pos x="12" y="42"/>
              </a:cxn>
              <a:cxn ang="0">
                <a:pos x="16" y="49"/>
              </a:cxn>
              <a:cxn ang="0">
                <a:pos x="20" y="57"/>
              </a:cxn>
              <a:cxn ang="0">
                <a:pos x="27" y="61"/>
              </a:cxn>
              <a:cxn ang="0">
                <a:pos x="35" y="61"/>
              </a:cxn>
              <a:cxn ang="0">
                <a:pos x="39" y="57"/>
              </a:cxn>
              <a:cxn ang="0">
                <a:pos x="43" y="53"/>
              </a:cxn>
              <a:cxn ang="0">
                <a:pos x="47" y="46"/>
              </a:cxn>
              <a:cxn ang="0">
                <a:pos x="58" y="46"/>
              </a:cxn>
              <a:cxn ang="0">
                <a:pos x="54" y="57"/>
              </a:cxn>
              <a:cxn ang="0">
                <a:pos x="47" y="65"/>
              </a:cxn>
              <a:cxn ang="0">
                <a:pos x="35" y="69"/>
              </a:cxn>
              <a:cxn ang="0">
                <a:pos x="27" y="69"/>
              </a:cxn>
              <a:cxn ang="0">
                <a:pos x="16" y="65"/>
              </a:cxn>
              <a:cxn ang="0">
                <a:pos x="12" y="61"/>
              </a:cxn>
              <a:cxn ang="0">
                <a:pos x="8" y="57"/>
              </a:cxn>
              <a:cxn ang="0">
                <a:pos x="0" y="46"/>
              </a:cxn>
              <a:cxn ang="0">
                <a:pos x="0" y="34"/>
              </a:cxn>
              <a:cxn ang="0">
                <a:pos x="4" y="19"/>
              </a:cxn>
              <a:cxn ang="0">
                <a:pos x="12" y="7"/>
              </a:cxn>
              <a:cxn ang="0">
                <a:pos x="23" y="0"/>
              </a:cxn>
              <a:cxn ang="0">
                <a:pos x="35" y="0"/>
              </a:cxn>
            </a:cxnLst>
            <a:rect l="0" t="0" r="r" b="b"/>
            <a:pathLst>
              <a:path w="59" h="70">
                <a:moveTo>
                  <a:pt x="35" y="0"/>
                </a:moveTo>
                <a:lnTo>
                  <a:pt x="47" y="0"/>
                </a:lnTo>
                <a:lnTo>
                  <a:pt x="54" y="7"/>
                </a:lnTo>
                <a:lnTo>
                  <a:pt x="58" y="15"/>
                </a:lnTo>
                <a:lnTo>
                  <a:pt x="58" y="26"/>
                </a:lnTo>
                <a:lnTo>
                  <a:pt x="50" y="26"/>
                </a:lnTo>
                <a:lnTo>
                  <a:pt x="47" y="19"/>
                </a:lnTo>
                <a:lnTo>
                  <a:pt x="47" y="15"/>
                </a:lnTo>
                <a:lnTo>
                  <a:pt x="43" y="11"/>
                </a:lnTo>
                <a:lnTo>
                  <a:pt x="35" y="7"/>
                </a:lnTo>
                <a:lnTo>
                  <a:pt x="31" y="7"/>
                </a:lnTo>
                <a:lnTo>
                  <a:pt x="23" y="11"/>
                </a:lnTo>
                <a:lnTo>
                  <a:pt x="20" y="15"/>
                </a:lnTo>
                <a:lnTo>
                  <a:pt x="20" y="19"/>
                </a:lnTo>
                <a:lnTo>
                  <a:pt x="16" y="26"/>
                </a:lnTo>
                <a:lnTo>
                  <a:pt x="12" y="34"/>
                </a:lnTo>
                <a:lnTo>
                  <a:pt x="12" y="42"/>
                </a:lnTo>
                <a:lnTo>
                  <a:pt x="16" y="49"/>
                </a:lnTo>
                <a:lnTo>
                  <a:pt x="20" y="57"/>
                </a:lnTo>
                <a:lnTo>
                  <a:pt x="27" y="61"/>
                </a:lnTo>
                <a:lnTo>
                  <a:pt x="35" y="61"/>
                </a:lnTo>
                <a:lnTo>
                  <a:pt x="39" y="57"/>
                </a:lnTo>
                <a:lnTo>
                  <a:pt x="43" y="53"/>
                </a:lnTo>
                <a:lnTo>
                  <a:pt x="47" y="46"/>
                </a:lnTo>
                <a:lnTo>
                  <a:pt x="58" y="46"/>
                </a:lnTo>
                <a:lnTo>
                  <a:pt x="54" y="57"/>
                </a:lnTo>
                <a:lnTo>
                  <a:pt x="47" y="65"/>
                </a:lnTo>
                <a:lnTo>
                  <a:pt x="35" y="69"/>
                </a:lnTo>
                <a:lnTo>
                  <a:pt x="27" y="69"/>
                </a:lnTo>
                <a:lnTo>
                  <a:pt x="16" y="65"/>
                </a:lnTo>
                <a:lnTo>
                  <a:pt x="12" y="61"/>
                </a:lnTo>
                <a:lnTo>
                  <a:pt x="8" y="57"/>
                </a:lnTo>
                <a:lnTo>
                  <a:pt x="0" y="46"/>
                </a:lnTo>
                <a:lnTo>
                  <a:pt x="0" y="34"/>
                </a:lnTo>
                <a:lnTo>
                  <a:pt x="4" y="19"/>
                </a:lnTo>
                <a:lnTo>
                  <a:pt x="12" y="7"/>
                </a:lnTo>
                <a:lnTo>
                  <a:pt x="23" y="0"/>
                </a:lnTo>
                <a:lnTo>
                  <a:pt x="35" y="0"/>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698" name="Freeform 74"/>
          <p:cNvSpPr>
            <a:spLocks/>
          </p:cNvSpPr>
          <p:nvPr/>
        </p:nvSpPr>
        <p:spPr bwMode="auto">
          <a:xfrm>
            <a:off x="5175250" y="6196013"/>
            <a:ext cx="125413" cy="200025"/>
          </a:xfrm>
          <a:custGeom>
            <a:avLst/>
            <a:gdLst/>
            <a:ahLst/>
            <a:cxnLst>
              <a:cxn ang="0">
                <a:pos x="3" y="0"/>
              </a:cxn>
              <a:cxn ang="0">
                <a:pos x="15" y="0"/>
              </a:cxn>
              <a:cxn ang="0">
                <a:pos x="15" y="35"/>
              </a:cxn>
              <a:cxn ang="0">
                <a:pos x="23" y="27"/>
              </a:cxn>
              <a:cxn ang="0">
                <a:pos x="26" y="23"/>
              </a:cxn>
              <a:cxn ang="0">
                <a:pos x="34" y="23"/>
              </a:cxn>
              <a:cxn ang="0">
                <a:pos x="42" y="27"/>
              </a:cxn>
              <a:cxn ang="0">
                <a:pos x="46" y="27"/>
              </a:cxn>
              <a:cxn ang="0">
                <a:pos x="49" y="31"/>
              </a:cxn>
              <a:cxn ang="0">
                <a:pos x="53" y="35"/>
              </a:cxn>
              <a:cxn ang="0">
                <a:pos x="57" y="43"/>
              </a:cxn>
              <a:cxn ang="0">
                <a:pos x="57" y="50"/>
              </a:cxn>
              <a:cxn ang="0">
                <a:pos x="53" y="96"/>
              </a:cxn>
              <a:cxn ang="0">
                <a:pos x="42" y="93"/>
              </a:cxn>
              <a:cxn ang="0">
                <a:pos x="46" y="50"/>
              </a:cxn>
              <a:cxn ang="0">
                <a:pos x="46" y="46"/>
              </a:cxn>
              <a:cxn ang="0">
                <a:pos x="42" y="43"/>
              </a:cxn>
              <a:cxn ang="0">
                <a:pos x="38" y="35"/>
              </a:cxn>
              <a:cxn ang="0">
                <a:pos x="30" y="35"/>
              </a:cxn>
              <a:cxn ang="0">
                <a:pos x="26" y="35"/>
              </a:cxn>
              <a:cxn ang="0">
                <a:pos x="19" y="39"/>
              </a:cxn>
              <a:cxn ang="0">
                <a:pos x="15" y="43"/>
              </a:cxn>
              <a:cxn ang="0">
                <a:pos x="15" y="46"/>
              </a:cxn>
              <a:cxn ang="0">
                <a:pos x="11" y="58"/>
              </a:cxn>
              <a:cxn ang="0">
                <a:pos x="11" y="93"/>
              </a:cxn>
              <a:cxn ang="0">
                <a:pos x="0" y="93"/>
              </a:cxn>
              <a:cxn ang="0">
                <a:pos x="3" y="0"/>
              </a:cxn>
            </a:cxnLst>
            <a:rect l="0" t="0" r="r" b="b"/>
            <a:pathLst>
              <a:path w="58" h="97">
                <a:moveTo>
                  <a:pt x="3" y="0"/>
                </a:moveTo>
                <a:lnTo>
                  <a:pt x="15" y="0"/>
                </a:lnTo>
                <a:lnTo>
                  <a:pt x="15" y="35"/>
                </a:lnTo>
                <a:lnTo>
                  <a:pt x="23" y="27"/>
                </a:lnTo>
                <a:lnTo>
                  <a:pt x="26" y="23"/>
                </a:lnTo>
                <a:lnTo>
                  <a:pt x="34" y="23"/>
                </a:lnTo>
                <a:lnTo>
                  <a:pt x="42" y="27"/>
                </a:lnTo>
                <a:lnTo>
                  <a:pt x="46" y="27"/>
                </a:lnTo>
                <a:lnTo>
                  <a:pt x="49" y="31"/>
                </a:lnTo>
                <a:lnTo>
                  <a:pt x="53" y="35"/>
                </a:lnTo>
                <a:lnTo>
                  <a:pt x="57" y="43"/>
                </a:lnTo>
                <a:lnTo>
                  <a:pt x="57" y="50"/>
                </a:lnTo>
                <a:lnTo>
                  <a:pt x="53" y="96"/>
                </a:lnTo>
                <a:lnTo>
                  <a:pt x="42" y="93"/>
                </a:lnTo>
                <a:lnTo>
                  <a:pt x="46" y="50"/>
                </a:lnTo>
                <a:lnTo>
                  <a:pt x="46" y="46"/>
                </a:lnTo>
                <a:lnTo>
                  <a:pt x="42" y="43"/>
                </a:lnTo>
                <a:lnTo>
                  <a:pt x="38" y="35"/>
                </a:lnTo>
                <a:lnTo>
                  <a:pt x="30" y="35"/>
                </a:lnTo>
                <a:lnTo>
                  <a:pt x="26" y="35"/>
                </a:lnTo>
                <a:lnTo>
                  <a:pt x="19" y="39"/>
                </a:lnTo>
                <a:lnTo>
                  <a:pt x="15" y="43"/>
                </a:lnTo>
                <a:lnTo>
                  <a:pt x="15" y="46"/>
                </a:lnTo>
                <a:lnTo>
                  <a:pt x="11" y="58"/>
                </a:lnTo>
                <a:lnTo>
                  <a:pt x="11" y="93"/>
                </a:lnTo>
                <a:lnTo>
                  <a:pt x="0" y="93"/>
                </a:lnTo>
                <a:lnTo>
                  <a:pt x="3" y="0"/>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699" name="Freeform 75"/>
          <p:cNvSpPr>
            <a:spLocks/>
          </p:cNvSpPr>
          <p:nvPr/>
        </p:nvSpPr>
        <p:spPr bwMode="auto">
          <a:xfrm>
            <a:off x="5334000" y="6251575"/>
            <a:ext cx="201613" cy="144463"/>
          </a:xfrm>
          <a:custGeom>
            <a:avLst/>
            <a:gdLst/>
            <a:ahLst/>
            <a:cxnLst>
              <a:cxn ang="0">
                <a:pos x="0" y="0"/>
              </a:cxn>
              <a:cxn ang="0">
                <a:pos x="11" y="0"/>
              </a:cxn>
              <a:cxn ang="0">
                <a:pos x="11" y="12"/>
              </a:cxn>
              <a:cxn ang="0">
                <a:pos x="19" y="4"/>
              </a:cxn>
              <a:cxn ang="0">
                <a:pos x="23" y="0"/>
              </a:cxn>
              <a:cxn ang="0">
                <a:pos x="30" y="0"/>
              </a:cxn>
              <a:cxn ang="0">
                <a:pos x="38" y="0"/>
              </a:cxn>
              <a:cxn ang="0">
                <a:pos x="46" y="4"/>
              </a:cxn>
              <a:cxn ang="0">
                <a:pos x="49" y="12"/>
              </a:cxn>
              <a:cxn ang="0">
                <a:pos x="53" y="4"/>
              </a:cxn>
              <a:cxn ang="0">
                <a:pos x="57" y="4"/>
              </a:cxn>
              <a:cxn ang="0">
                <a:pos x="65" y="0"/>
              </a:cxn>
              <a:cxn ang="0">
                <a:pos x="69" y="0"/>
              </a:cxn>
              <a:cxn ang="0">
                <a:pos x="76" y="0"/>
              </a:cxn>
              <a:cxn ang="0">
                <a:pos x="80" y="4"/>
              </a:cxn>
              <a:cxn ang="0">
                <a:pos x="84" y="4"/>
              </a:cxn>
              <a:cxn ang="0">
                <a:pos x="88" y="8"/>
              </a:cxn>
              <a:cxn ang="0">
                <a:pos x="88" y="16"/>
              </a:cxn>
              <a:cxn ang="0">
                <a:pos x="92" y="23"/>
              </a:cxn>
              <a:cxn ang="0">
                <a:pos x="92" y="69"/>
              </a:cxn>
              <a:cxn ang="0">
                <a:pos x="80" y="69"/>
              </a:cxn>
              <a:cxn ang="0">
                <a:pos x="80" y="23"/>
              </a:cxn>
              <a:cxn ang="0">
                <a:pos x="76" y="16"/>
              </a:cxn>
              <a:cxn ang="0">
                <a:pos x="76" y="12"/>
              </a:cxn>
              <a:cxn ang="0">
                <a:pos x="72" y="12"/>
              </a:cxn>
              <a:cxn ang="0">
                <a:pos x="69" y="12"/>
              </a:cxn>
              <a:cxn ang="0">
                <a:pos x="61" y="12"/>
              </a:cxn>
              <a:cxn ang="0">
                <a:pos x="57" y="16"/>
              </a:cxn>
              <a:cxn ang="0">
                <a:pos x="53" y="19"/>
              </a:cxn>
              <a:cxn ang="0">
                <a:pos x="49" y="31"/>
              </a:cxn>
              <a:cxn ang="0">
                <a:pos x="49" y="69"/>
              </a:cxn>
              <a:cxn ang="0">
                <a:pos x="38" y="69"/>
              </a:cxn>
              <a:cxn ang="0">
                <a:pos x="38" y="23"/>
              </a:cxn>
              <a:cxn ang="0">
                <a:pos x="38" y="16"/>
              </a:cxn>
              <a:cxn ang="0">
                <a:pos x="34" y="12"/>
              </a:cxn>
              <a:cxn ang="0">
                <a:pos x="26" y="12"/>
              </a:cxn>
              <a:cxn ang="0">
                <a:pos x="23" y="12"/>
              </a:cxn>
              <a:cxn ang="0">
                <a:pos x="15" y="16"/>
              </a:cxn>
              <a:cxn ang="0">
                <a:pos x="11" y="23"/>
              </a:cxn>
              <a:cxn ang="0">
                <a:pos x="11" y="35"/>
              </a:cxn>
              <a:cxn ang="0">
                <a:pos x="11" y="69"/>
              </a:cxn>
              <a:cxn ang="0">
                <a:pos x="0" y="69"/>
              </a:cxn>
              <a:cxn ang="0">
                <a:pos x="0" y="0"/>
              </a:cxn>
            </a:cxnLst>
            <a:rect l="0" t="0" r="r" b="b"/>
            <a:pathLst>
              <a:path w="93" h="70">
                <a:moveTo>
                  <a:pt x="0" y="0"/>
                </a:moveTo>
                <a:lnTo>
                  <a:pt x="11" y="0"/>
                </a:lnTo>
                <a:lnTo>
                  <a:pt x="11" y="12"/>
                </a:lnTo>
                <a:lnTo>
                  <a:pt x="19" y="4"/>
                </a:lnTo>
                <a:lnTo>
                  <a:pt x="23" y="0"/>
                </a:lnTo>
                <a:lnTo>
                  <a:pt x="30" y="0"/>
                </a:lnTo>
                <a:lnTo>
                  <a:pt x="38" y="0"/>
                </a:lnTo>
                <a:lnTo>
                  <a:pt x="46" y="4"/>
                </a:lnTo>
                <a:lnTo>
                  <a:pt x="49" y="12"/>
                </a:lnTo>
                <a:lnTo>
                  <a:pt x="53" y="4"/>
                </a:lnTo>
                <a:lnTo>
                  <a:pt x="57" y="4"/>
                </a:lnTo>
                <a:lnTo>
                  <a:pt x="65" y="0"/>
                </a:lnTo>
                <a:lnTo>
                  <a:pt x="69" y="0"/>
                </a:lnTo>
                <a:lnTo>
                  <a:pt x="76" y="0"/>
                </a:lnTo>
                <a:lnTo>
                  <a:pt x="80" y="4"/>
                </a:lnTo>
                <a:lnTo>
                  <a:pt x="84" y="4"/>
                </a:lnTo>
                <a:lnTo>
                  <a:pt x="88" y="8"/>
                </a:lnTo>
                <a:lnTo>
                  <a:pt x="88" y="16"/>
                </a:lnTo>
                <a:lnTo>
                  <a:pt x="92" y="23"/>
                </a:lnTo>
                <a:lnTo>
                  <a:pt x="92" y="69"/>
                </a:lnTo>
                <a:lnTo>
                  <a:pt x="80" y="69"/>
                </a:lnTo>
                <a:lnTo>
                  <a:pt x="80" y="23"/>
                </a:lnTo>
                <a:lnTo>
                  <a:pt x="76" y="16"/>
                </a:lnTo>
                <a:lnTo>
                  <a:pt x="76" y="12"/>
                </a:lnTo>
                <a:lnTo>
                  <a:pt x="72" y="12"/>
                </a:lnTo>
                <a:lnTo>
                  <a:pt x="69" y="12"/>
                </a:lnTo>
                <a:lnTo>
                  <a:pt x="61" y="12"/>
                </a:lnTo>
                <a:lnTo>
                  <a:pt x="57" y="16"/>
                </a:lnTo>
                <a:lnTo>
                  <a:pt x="53" y="19"/>
                </a:lnTo>
                <a:lnTo>
                  <a:pt x="49" y="31"/>
                </a:lnTo>
                <a:lnTo>
                  <a:pt x="49" y="69"/>
                </a:lnTo>
                <a:lnTo>
                  <a:pt x="38" y="69"/>
                </a:lnTo>
                <a:lnTo>
                  <a:pt x="38" y="23"/>
                </a:lnTo>
                <a:lnTo>
                  <a:pt x="38" y="16"/>
                </a:lnTo>
                <a:lnTo>
                  <a:pt x="34" y="12"/>
                </a:lnTo>
                <a:lnTo>
                  <a:pt x="26" y="12"/>
                </a:lnTo>
                <a:lnTo>
                  <a:pt x="23" y="12"/>
                </a:lnTo>
                <a:lnTo>
                  <a:pt x="15" y="16"/>
                </a:lnTo>
                <a:lnTo>
                  <a:pt x="11" y="23"/>
                </a:lnTo>
                <a:lnTo>
                  <a:pt x="11" y="35"/>
                </a:lnTo>
                <a:lnTo>
                  <a:pt x="11" y="69"/>
                </a:lnTo>
                <a:lnTo>
                  <a:pt x="0" y="69"/>
                </a:lnTo>
                <a:lnTo>
                  <a:pt x="0" y="0"/>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700" name="Freeform 76"/>
          <p:cNvSpPr>
            <a:spLocks/>
          </p:cNvSpPr>
          <p:nvPr/>
        </p:nvSpPr>
        <p:spPr bwMode="auto">
          <a:xfrm>
            <a:off x="5565775" y="6243638"/>
            <a:ext cx="142875" cy="152400"/>
          </a:xfrm>
          <a:custGeom>
            <a:avLst/>
            <a:gdLst/>
            <a:ahLst/>
            <a:cxnLst>
              <a:cxn ang="0">
                <a:pos x="12" y="58"/>
              </a:cxn>
              <a:cxn ang="0">
                <a:pos x="19" y="62"/>
              </a:cxn>
              <a:cxn ang="0">
                <a:pos x="31" y="62"/>
              </a:cxn>
              <a:cxn ang="0">
                <a:pos x="38" y="54"/>
              </a:cxn>
              <a:cxn ang="0">
                <a:pos x="42" y="46"/>
              </a:cxn>
              <a:cxn ang="0">
                <a:pos x="42" y="35"/>
              </a:cxn>
              <a:cxn ang="0">
                <a:pos x="31" y="39"/>
              </a:cxn>
              <a:cxn ang="0">
                <a:pos x="15" y="43"/>
              </a:cxn>
              <a:cxn ang="0">
                <a:pos x="12" y="54"/>
              </a:cxn>
              <a:cxn ang="0">
                <a:pos x="42" y="23"/>
              </a:cxn>
              <a:cxn ang="0">
                <a:pos x="42" y="16"/>
              </a:cxn>
              <a:cxn ang="0">
                <a:pos x="31" y="12"/>
              </a:cxn>
              <a:cxn ang="0">
                <a:pos x="19" y="12"/>
              </a:cxn>
              <a:cxn ang="0">
                <a:pos x="12" y="20"/>
              </a:cxn>
              <a:cxn ang="0">
                <a:pos x="0" y="23"/>
              </a:cxn>
              <a:cxn ang="0">
                <a:pos x="4" y="8"/>
              </a:cxn>
              <a:cxn ang="0">
                <a:pos x="15" y="4"/>
              </a:cxn>
              <a:cxn ang="0">
                <a:pos x="35" y="0"/>
              </a:cxn>
              <a:cxn ang="0">
                <a:pos x="50" y="8"/>
              </a:cxn>
              <a:cxn ang="0">
                <a:pos x="58" y="54"/>
              </a:cxn>
              <a:cxn ang="0">
                <a:pos x="61" y="58"/>
              </a:cxn>
              <a:cxn ang="0">
                <a:pos x="65" y="66"/>
              </a:cxn>
              <a:cxn ang="0">
                <a:pos x="58" y="70"/>
              </a:cxn>
              <a:cxn ang="0">
                <a:pos x="46" y="66"/>
              </a:cxn>
              <a:cxn ang="0">
                <a:pos x="42" y="62"/>
              </a:cxn>
              <a:cxn ang="0">
                <a:pos x="31" y="70"/>
              </a:cxn>
              <a:cxn ang="0">
                <a:pos x="15" y="70"/>
              </a:cxn>
              <a:cxn ang="0">
                <a:pos x="0" y="62"/>
              </a:cxn>
              <a:cxn ang="0">
                <a:pos x="0" y="46"/>
              </a:cxn>
              <a:cxn ang="0">
                <a:pos x="12" y="35"/>
              </a:cxn>
              <a:cxn ang="0">
                <a:pos x="38" y="27"/>
              </a:cxn>
              <a:cxn ang="0">
                <a:pos x="38" y="27"/>
              </a:cxn>
            </a:cxnLst>
            <a:rect l="0" t="0" r="r" b="b"/>
            <a:pathLst>
              <a:path w="66" h="74">
                <a:moveTo>
                  <a:pt x="12" y="54"/>
                </a:moveTo>
                <a:lnTo>
                  <a:pt x="12" y="58"/>
                </a:lnTo>
                <a:lnTo>
                  <a:pt x="15" y="58"/>
                </a:lnTo>
                <a:lnTo>
                  <a:pt x="19" y="62"/>
                </a:lnTo>
                <a:lnTo>
                  <a:pt x="23" y="62"/>
                </a:lnTo>
                <a:lnTo>
                  <a:pt x="31" y="62"/>
                </a:lnTo>
                <a:lnTo>
                  <a:pt x="35" y="58"/>
                </a:lnTo>
                <a:lnTo>
                  <a:pt x="38" y="54"/>
                </a:lnTo>
                <a:lnTo>
                  <a:pt x="42" y="50"/>
                </a:lnTo>
                <a:lnTo>
                  <a:pt x="42" y="46"/>
                </a:lnTo>
                <a:lnTo>
                  <a:pt x="42" y="43"/>
                </a:lnTo>
                <a:lnTo>
                  <a:pt x="42" y="35"/>
                </a:lnTo>
                <a:lnTo>
                  <a:pt x="38" y="35"/>
                </a:lnTo>
                <a:lnTo>
                  <a:pt x="31" y="39"/>
                </a:lnTo>
                <a:lnTo>
                  <a:pt x="23" y="39"/>
                </a:lnTo>
                <a:lnTo>
                  <a:pt x="15" y="43"/>
                </a:lnTo>
                <a:lnTo>
                  <a:pt x="12" y="46"/>
                </a:lnTo>
                <a:lnTo>
                  <a:pt x="12" y="54"/>
                </a:lnTo>
                <a:lnTo>
                  <a:pt x="38" y="27"/>
                </a:lnTo>
                <a:lnTo>
                  <a:pt x="42" y="23"/>
                </a:lnTo>
                <a:lnTo>
                  <a:pt x="42" y="20"/>
                </a:lnTo>
                <a:lnTo>
                  <a:pt x="42" y="16"/>
                </a:lnTo>
                <a:lnTo>
                  <a:pt x="38" y="12"/>
                </a:lnTo>
                <a:lnTo>
                  <a:pt x="31" y="12"/>
                </a:lnTo>
                <a:lnTo>
                  <a:pt x="27" y="8"/>
                </a:lnTo>
                <a:lnTo>
                  <a:pt x="19" y="12"/>
                </a:lnTo>
                <a:lnTo>
                  <a:pt x="15" y="16"/>
                </a:lnTo>
                <a:lnTo>
                  <a:pt x="12" y="20"/>
                </a:lnTo>
                <a:lnTo>
                  <a:pt x="12" y="23"/>
                </a:lnTo>
                <a:lnTo>
                  <a:pt x="0" y="23"/>
                </a:lnTo>
                <a:lnTo>
                  <a:pt x="4" y="12"/>
                </a:lnTo>
                <a:lnTo>
                  <a:pt x="4" y="8"/>
                </a:lnTo>
                <a:lnTo>
                  <a:pt x="8" y="8"/>
                </a:lnTo>
                <a:lnTo>
                  <a:pt x="15" y="4"/>
                </a:lnTo>
                <a:lnTo>
                  <a:pt x="27" y="0"/>
                </a:lnTo>
                <a:lnTo>
                  <a:pt x="35" y="0"/>
                </a:lnTo>
                <a:lnTo>
                  <a:pt x="46" y="4"/>
                </a:lnTo>
                <a:lnTo>
                  <a:pt x="50" y="8"/>
                </a:lnTo>
                <a:lnTo>
                  <a:pt x="54" y="16"/>
                </a:lnTo>
                <a:lnTo>
                  <a:pt x="58" y="54"/>
                </a:lnTo>
                <a:lnTo>
                  <a:pt x="58" y="58"/>
                </a:lnTo>
                <a:lnTo>
                  <a:pt x="61" y="58"/>
                </a:lnTo>
                <a:lnTo>
                  <a:pt x="65" y="58"/>
                </a:lnTo>
                <a:lnTo>
                  <a:pt x="65" y="66"/>
                </a:lnTo>
                <a:lnTo>
                  <a:pt x="61" y="70"/>
                </a:lnTo>
                <a:lnTo>
                  <a:pt x="58" y="70"/>
                </a:lnTo>
                <a:lnTo>
                  <a:pt x="50" y="70"/>
                </a:lnTo>
                <a:lnTo>
                  <a:pt x="46" y="66"/>
                </a:lnTo>
                <a:lnTo>
                  <a:pt x="46" y="58"/>
                </a:lnTo>
                <a:lnTo>
                  <a:pt x="42" y="62"/>
                </a:lnTo>
                <a:lnTo>
                  <a:pt x="35" y="66"/>
                </a:lnTo>
                <a:lnTo>
                  <a:pt x="31" y="70"/>
                </a:lnTo>
                <a:lnTo>
                  <a:pt x="23" y="73"/>
                </a:lnTo>
                <a:lnTo>
                  <a:pt x="15" y="70"/>
                </a:lnTo>
                <a:lnTo>
                  <a:pt x="8" y="66"/>
                </a:lnTo>
                <a:lnTo>
                  <a:pt x="0" y="62"/>
                </a:lnTo>
                <a:lnTo>
                  <a:pt x="0" y="54"/>
                </a:lnTo>
                <a:lnTo>
                  <a:pt x="0" y="46"/>
                </a:lnTo>
                <a:lnTo>
                  <a:pt x="4" y="39"/>
                </a:lnTo>
                <a:lnTo>
                  <a:pt x="12" y="35"/>
                </a:lnTo>
                <a:lnTo>
                  <a:pt x="19" y="31"/>
                </a:lnTo>
                <a:lnTo>
                  <a:pt x="38" y="27"/>
                </a:lnTo>
                <a:lnTo>
                  <a:pt x="27" y="0"/>
                </a:lnTo>
                <a:lnTo>
                  <a:pt x="38" y="27"/>
                </a:lnTo>
                <a:lnTo>
                  <a:pt x="12" y="54"/>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701" name="Freeform 77"/>
          <p:cNvSpPr>
            <a:spLocks/>
          </p:cNvSpPr>
          <p:nvPr/>
        </p:nvSpPr>
        <p:spPr bwMode="auto">
          <a:xfrm>
            <a:off x="5715000" y="6227763"/>
            <a:ext cx="77788" cy="153987"/>
          </a:xfrm>
          <a:custGeom>
            <a:avLst/>
            <a:gdLst/>
            <a:ahLst/>
            <a:cxnLst>
              <a:cxn ang="0">
                <a:pos x="0" y="4"/>
              </a:cxn>
              <a:cxn ang="0">
                <a:pos x="12" y="4"/>
              </a:cxn>
              <a:cxn ang="0">
                <a:pos x="12" y="15"/>
              </a:cxn>
              <a:cxn ang="0">
                <a:pos x="19" y="7"/>
              </a:cxn>
              <a:cxn ang="0">
                <a:pos x="23" y="4"/>
              </a:cxn>
              <a:cxn ang="0">
                <a:pos x="31" y="0"/>
              </a:cxn>
              <a:cxn ang="0">
                <a:pos x="35" y="0"/>
              </a:cxn>
              <a:cxn ang="0">
                <a:pos x="35" y="11"/>
              </a:cxn>
              <a:cxn ang="0">
                <a:pos x="31" y="11"/>
              </a:cxn>
              <a:cxn ang="0">
                <a:pos x="23" y="15"/>
              </a:cxn>
              <a:cxn ang="0">
                <a:pos x="19" y="19"/>
              </a:cxn>
              <a:cxn ang="0">
                <a:pos x="16" y="27"/>
              </a:cxn>
              <a:cxn ang="0">
                <a:pos x="16" y="30"/>
              </a:cxn>
              <a:cxn ang="0">
                <a:pos x="19" y="69"/>
              </a:cxn>
              <a:cxn ang="0">
                <a:pos x="8" y="73"/>
              </a:cxn>
              <a:cxn ang="0">
                <a:pos x="0" y="4"/>
              </a:cxn>
            </a:cxnLst>
            <a:rect l="0" t="0" r="r" b="b"/>
            <a:pathLst>
              <a:path w="36" h="74">
                <a:moveTo>
                  <a:pt x="0" y="4"/>
                </a:moveTo>
                <a:lnTo>
                  <a:pt x="12" y="4"/>
                </a:lnTo>
                <a:lnTo>
                  <a:pt x="12" y="15"/>
                </a:lnTo>
                <a:lnTo>
                  <a:pt x="19" y="7"/>
                </a:lnTo>
                <a:lnTo>
                  <a:pt x="23" y="4"/>
                </a:lnTo>
                <a:lnTo>
                  <a:pt x="31" y="0"/>
                </a:lnTo>
                <a:lnTo>
                  <a:pt x="35" y="0"/>
                </a:lnTo>
                <a:lnTo>
                  <a:pt x="35" y="11"/>
                </a:lnTo>
                <a:lnTo>
                  <a:pt x="31" y="11"/>
                </a:lnTo>
                <a:lnTo>
                  <a:pt x="23" y="15"/>
                </a:lnTo>
                <a:lnTo>
                  <a:pt x="19" y="19"/>
                </a:lnTo>
                <a:lnTo>
                  <a:pt x="16" y="27"/>
                </a:lnTo>
                <a:lnTo>
                  <a:pt x="16" y="30"/>
                </a:lnTo>
                <a:lnTo>
                  <a:pt x="19" y="69"/>
                </a:lnTo>
                <a:lnTo>
                  <a:pt x="8" y="73"/>
                </a:lnTo>
                <a:lnTo>
                  <a:pt x="0" y="4"/>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702" name="Freeform 78"/>
          <p:cNvSpPr>
            <a:spLocks/>
          </p:cNvSpPr>
          <p:nvPr/>
        </p:nvSpPr>
        <p:spPr bwMode="auto">
          <a:xfrm>
            <a:off x="5800725" y="6172200"/>
            <a:ext cx="150813" cy="193675"/>
          </a:xfrm>
          <a:custGeom>
            <a:avLst/>
            <a:gdLst/>
            <a:ahLst/>
            <a:cxnLst>
              <a:cxn ang="0">
                <a:pos x="0" y="4"/>
              </a:cxn>
              <a:cxn ang="0">
                <a:pos x="11" y="0"/>
              </a:cxn>
              <a:cxn ang="0">
                <a:pos x="19" y="54"/>
              </a:cxn>
              <a:cxn ang="0">
                <a:pos x="42" y="23"/>
              </a:cxn>
              <a:cxn ang="0">
                <a:pos x="57" y="19"/>
              </a:cxn>
              <a:cxn ang="0">
                <a:pos x="34" y="46"/>
              </a:cxn>
              <a:cxn ang="0">
                <a:pos x="69" y="84"/>
              </a:cxn>
              <a:cxn ang="0">
                <a:pos x="53" y="88"/>
              </a:cxn>
              <a:cxn ang="0">
                <a:pos x="30" y="57"/>
              </a:cxn>
              <a:cxn ang="0">
                <a:pos x="23" y="69"/>
              </a:cxn>
              <a:cxn ang="0">
                <a:pos x="26" y="92"/>
              </a:cxn>
              <a:cxn ang="0">
                <a:pos x="15" y="92"/>
              </a:cxn>
              <a:cxn ang="0">
                <a:pos x="0" y="4"/>
              </a:cxn>
            </a:cxnLst>
            <a:rect l="0" t="0" r="r" b="b"/>
            <a:pathLst>
              <a:path w="70" h="93">
                <a:moveTo>
                  <a:pt x="0" y="4"/>
                </a:moveTo>
                <a:lnTo>
                  <a:pt x="11" y="0"/>
                </a:lnTo>
                <a:lnTo>
                  <a:pt x="19" y="54"/>
                </a:lnTo>
                <a:lnTo>
                  <a:pt x="42" y="23"/>
                </a:lnTo>
                <a:lnTo>
                  <a:pt x="57" y="19"/>
                </a:lnTo>
                <a:lnTo>
                  <a:pt x="34" y="46"/>
                </a:lnTo>
                <a:lnTo>
                  <a:pt x="69" y="84"/>
                </a:lnTo>
                <a:lnTo>
                  <a:pt x="53" y="88"/>
                </a:lnTo>
                <a:lnTo>
                  <a:pt x="30" y="57"/>
                </a:lnTo>
                <a:lnTo>
                  <a:pt x="23" y="69"/>
                </a:lnTo>
                <a:lnTo>
                  <a:pt x="26" y="92"/>
                </a:lnTo>
                <a:lnTo>
                  <a:pt x="15" y="92"/>
                </a:lnTo>
                <a:lnTo>
                  <a:pt x="0" y="4"/>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703" name="Freeform 79"/>
          <p:cNvSpPr>
            <a:spLocks/>
          </p:cNvSpPr>
          <p:nvPr/>
        </p:nvSpPr>
        <p:spPr bwMode="auto">
          <a:xfrm>
            <a:off x="5932488" y="6156325"/>
            <a:ext cx="69850" cy="192088"/>
          </a:xfrm>
          <a:custGeom>
            <a:avLst/>
            <a:gdLst/>
            <a:ahLst/>
            <a:cxnLst>
              <a:cxn ang="0">
                <a:pos x="8" y="27"/>
              </a:cxn>
              <a:cxn ang="0">
                <a:pos x="15" y="23"/>
              </a:cxn>
              <a:cxn ang="0">
                <a:pos x="31" y="88"/>
              </a:cxn>
              <a:cxn ang="0">
                <a:pos x="19" y="92"/>
              </a:cxn>
              <a:cxn ang="0">
                <a:pos x="8" y="27"/>
              </a:cxn>
              <a:cxn ang="0">
                <a:pos x="0" y="0"/>
              </a:cxn>
              <a:cxn ang="0">
                <a:pos x="12" y="0"/>
              </a:cxn>
              <a:cxn ang="0">
                <a:pos x="15" y="12"/>
              </a:cxn>
              <a:cxn ang="0">
                <a:pos x="4" y="12"/>
              </a:cxn>
              <a:cxn ang="0">
                <a:pos x="0" y="0"/>
              </a:cxn>
              <a:cxn ang="0">
                <a:pos x="8" y="27"/>
              </a:cxn>
            </a:cxnLst>
            <a:rect l="0" t="0" r="r" b="b"/>
            <a:pathLst>
              <a:path w="32" h="93">
                <a:moveTo>
                  <a:pt x="8" y="27"/>
                </a:moveTo>
                <a:lnTo>
                  <a:pt x="15" y="23"/>
                </a:lnTo>
                <a:lnTo>
                  <a:pt x="31" y="88"/>
                </a:lnTo>
                <a:lnTo>
                  <a:pt x="19" y="92"/>
                </a:lnTo>
                <a:lnTo>
                  <a:pt x="8" y="27"/>
                </a:lnTo>
                <a:lnTo>
                  <a:pt x="0" y="0"/>
                </a:lnTo>
                <a:lnTo>
                  <a:pt x="12" y="0"/>
                </a:lnTo>
                <a:lnTo>
                  <a:pt x="15" y="12"/>
                </a:lnTo>
                <a:lnTo>
                  <a:pt x="4" y="12"/>
                </a:lnTo>
                <a:lnTo>
                  <a:pt x="0" y="0"/>
                </a:lnTo>
                <a:lnTo>
                  <a:pt x="8" y="27"/>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704" name="Freeform 80"/>
          <p:cNvSpPr>
            <a:spLocks/>
          </p:cNvSpPr>
          <p:nvPr/>
        </p:nvSpPr>
        <p:spPr bwMode="auto">
          <a:xfrm>
            <a:off x="6008688" y="6180138"/>
            <a:ext cx="150812" cy="153987"/>
          </a:xfrm>
          <a:custGeom>
            <a:avLst/>
            <a:gdLst/>
            <a:ahLst/>
            <a:cxnLst>
              <a:cxn ang="0">
                <a:pos x="0" y="7"/>
              </a:cxn>
              <a:cxn ang="0">
                <a:pos x="7" y="7"/>
              </a:cxn>
              <a:cxn ang="0">
                <a:pos x="11" y="15"/>
              </a:cxn>
              <a:cxn ang="0">
                <a:pos x="15" y="7"/>
              </a:cxn>
              <a:cxn ang="0">
                <a:pos x="19" y="3"/>
              </a:cxn>
              <a:cxn ang="0">
                <a:pos x="23" y="0"/>
              </a:cxn>
              <a:cxn ang="0">
                <a:pos x="30" y="0"/>
              </a:cxn>
              <a:cxn ang="0">
                <a:pos x="38" y="0"/>
              </a:cxn>
              <a:cxn ang="0">
                <a:pos x="42" y="0"/>
              </a:cxn>
              <a:cxn ang="0">
                <a:pos x="46" y="0"/>
              </a:cxn>
              <a:cxn ang="0">
                <a:pos x="50" y="3"/>
              </a:cxn>
              <a:cxn ang="0">
                <a:pos x="53" y="11"/>
              </a:cxn>
              <a:cxn ang="0">
                <a:pos x="57" y="19"/>
              </a:cxn>
              <a:cxn ang="0">
                <a:pos x="69" y="61"/>
              </a:cxn>
              <a:cxn ang="0">
                <a:pos x="57" y="65"/>
              </a:cxn>
              <a:cxn ang="0">
                <a:pos x="46" y="23"/>
              </a:cxn>
              <a:cxn ang="0">
                <a:pos x="42" y="15"/>
              </a:cxn>
              <a:cxn ang="0">
                <a:pos x="38" y="11"/>
              </a:cxn>
              <a:cxn ang="0">
                <a:pos x="30" y="11"/>
              </a:cxn>
              <a:cxn ang="0">
                <a:pos x="23" y="11"/>
              </a:cxn>
              <a:cxn ang="0">
                <a:pos x="19" y="15"/>
              </a:cxn>
              <a:cxn ang="0">
                <a:pos x="19" y="19"/>
              </a:cxn>
              <a:cxn ang="0">
                <a:pos x="15" y="27"/>
              </a:cxn>
              <a:cxn ang="0">
                <a:pos x="15" y="38"/>
              </a:cxn>
              <a:cxn ang="0">
                <a:pos x="26" y="69"/>
              </a:cxn>
              <a:cxn ang="0">
                <a:pos x="15" y="73"/>
              </a:cxn>
              <a:cxn ang="0">
                <a:pos x="0" y="7"/>
              </a:cxn>
              <a:cxn ang="0">
                <a:pos x="23" y="0"/>
              </a:cxn>
              <a:cxn ang="0">
                <a:pos x="0" y="7"/>
              </a:cxn>
            </a:cxnLst>
            <a:rect l="0" t="0" r="r" b="b"/>
            <a:pathLst>
              <a:path w="70" h="74">
                <a:moveTo>
                  <a:pt x="0" y="7"/>
                </a:moveTo>
                <a:lnTo>
                  <a:pt x="7" y="7"/>
                </a:lnTo>
                <a:lnTo>
                  <a:pt x="11" y="15"/>
                </a:lnTo>
                <a:lnTo>
                  <a:pt x="15" y="7"/>
                </a:lnTo>
                <a:lnTo>
                  <a:pt x="19" y="3"/>
                </a:lnTo>
                <a:lnTo>
                  <a:pt x="23" y="0"/>
                </a:lnTo>
                <a:lnTo>
                  <a:pt x="30" y="0"/>
                </a:lnTo>
                <a:lnTo>
                  <a:pt x="38" y="0"/>
                </a:lnTo>
                <a:lnTo>
                  <a:pt x="42" y="0"/>
                </a:lnTo>
                <a:lnTo>
                  <a:pt x="46" y="0"/>
                </a:lnTo>
                <a:lnTo>
                  <a:pt x="50" y="3"/>
                </a:lnTo>
                <a:lnTo>
                  <a:pt x="53" y="11"/>
                </a:lnTo>
                <a:lnTo>
                  <a:pt x="57" y="19"/>
                </a:lnTo>
                <a:lnTo>
                  <a:pt x="69" y="61"/>
                </a:lnTo>
                <a:lnTo>
                  <a:pt x="57" y="65"/>
                </a:lnTo>
                <a:lnTo>
                  <a:pt x="46" y="23"/>
                </a:lnTo>
                <a:lnTo>
                  <a:pt x="42" y="15"/>
                </a:lnTo>
                <a:lnTo>
                  <a:pt x="38" y="11"/>
                </a:lnTo>
                <a:lnTo>
                  <a:pt x="30" y="11"/>
                </a:lnTo>
                <a:lnTo>
                  <a:pt x="23" y="11"/>
                </a:lnTo>
                <a:lnTo>
                  <a:pt x="19" y="15"/>
                </a:lnTo>
                <a:lnTo>
                  <a:pt x="19" y="19"/>
                </a:lnTo>
                <a:lnTo>
                  <a:pt x="15" y="27"/>
                </a:lnTo>
                <a:lnTo>
                  <a:pt x="15" y="38"/>
                </a:lnTo>
                <a:lnTo>
                  <a:pt x="26" y="69"/>
                </a:lnTo>
                <a:lnTo>
                  <a:pt x="15" y="73"/>
                </a:lnTo>
                <a:lnTo>
                  <a:pt x="0" y="7"/>
                </a:lnTo>
                <a:lnTo>
                  <a:pt x="23" y="0"/>
                </a:lnTo>
                <a:lnTo>
                  <a:pt x="0" y="7"/>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705" name="Freeform 81"/>
          <p:cNvSpPr>
            <a:spLocks/>
          </p:cNvSpPr>
          <p:nvPr/>
        </p:nvSpPr>
        <p:spPr bwMode="auto">
          <a:xfrm>
            <a:off x="6167438" y="6132513"/>
            <a:ext cx="142875" cy="207962"/>
          </a:xfrm>
          <a:custGeom>
            <a:avLst/>
            <a:gdLst/>
            <a:ahLst/>
            <a:cxnLst>
              <a:cxn ang="0">
                <a:pos x="23" y="7"/>
              </a:cxn>
              <a:cxn ang="0">
                <a:pos x="38" y="11"/>
              </a:cxn>
              <a:cxn ang="0">
                <a:pos x="46" y="0"/>
              </a:cxn>
              <a:cxn ang="0">
                <a:pos x="65" y="69"/>
              </a:cxn>
              <a:cxn ang="0">
                <a:pos x="65" y="88"/>
              </a:cxn>
              <a:cxn ang="0">
                <a:pos x="53" y="96"/>
              </a:cxn>
              <a:cxn ang="0">
                <a:pos x="34" y="99"/>
              </a:cxn>
              <a:cxn ang="0">
                <a:pos x="19" y="96"/>
              </a:cxn>
              <a:cxn ang="0">
                <a:pos x="23" y="84"/>
              </a:cxn>
              <a:cxn ang="0">
                <a:pos x="30" y="92"/>
              </a:cxn>
              <a:cxn ang="0">
                <a:pos x="42" y="92"/>
              </a:cxn>
              <a:cxn ang="0">
                <a:pos x="49" y="84"/>
              </a:cxn>
              <a:cxn ang="0">
                <a:pos x="57" y="76"/>
              </a:cxn>
              <a:cxn ang="0">
                <a:pos x="53" y="57"/>
              </a:cxn>
              <a:cxn ang="0">
                <a:pos x="46" y="69"/>
              </a:cxn>
              <a:cxn ang="0">
                <a:pos x="34" y="73"/>
              </a:cxn>
              <a:cxn ang="0">
                <a:pos x="15" y="73"/>
              </a:cxn>
              <a:cxn ang="0">
                <a:pos x="7" y="65"/>
              </a:cxn>
              <a:cxn ang="0">
                <a:pos x="0" y="34"/>
              </a:cxn>
              <a:cxn ang="0">
                <a:pos x="7" y="11"/>
              </a:cxn>
              <a:cxn ang="0">
                <a:pos x="46" y="34"/>
              </a:cxn>
              <a:cxn ang="0">
                <a:pos x="34" y="19"/>
              </a:cxn>
              <a:cxn ang="0">
                <a:pos x="23" y="15"/>
              </a:cxn>
              <a:cxn ang="0">
                <a:pos x="11" y="23"/>
              </a:cxn>
              <a:cxn ang="0">
                <a:pos x="11" y="30"/>
              </a:cxn>
              <a:cxn ang="0">
                <a:pos x="15" y="57"/>
              </a:cxn>
              <a:cxn ang="0">
                <a:pos x="26" y="65"/>
              </a:cxn>
              <a:cxn ang="0">
                <a:pos x="38" y="61"/>
              </a:cxn>
              <a:cxn ang="0">
                <a:pos x="46" y="53"/>
              </a:cxn>
              <a:cxn ang="0">
                <a:pos x="46" y="42"/>
              </a:cxn>
              <a:cxn ang="0">
                <a:pos x="19" y="7"/>
              </a:cxn>
              <a:cxn ang="0">
                <a:pos x="19" y="7"/>
              </a:cxn>
            </a:cxnLst>
            <a:rect l="0" t="0" r="r" b="b"/>
            <a:pathLst>
              <a:path w="66" h="100">
                <a:moveTo>
                  <a:pt x="19" y="7"/>
                </a:moveTo>
                <a:lnTo>
                  <a:pt x="23" y="7"/>
                </a:lnTo>
                <a:lnTo>
                  <a:pt x="30" y="7"/>
                </a:lnTo>
                <a:lnTo>
                  <a:pt x="38" y="11"/>
                </a:lnTo>
                <a:lnTo>
                  <a:pt x="38" y="3"/>
                </a:lnTo>
                <a:lnTo>
                  <a:pt x="46" y="0"/>
                </a:lnTo>
                <a:lnTo>
                  <a:pt x="65" y="57"/>
                </a:lnTo>
                <a:lnTo>
                  <a:pt x="65" y="69"/>
                </a:lnTo>
                <a:lnTo>
                  <a:pt x="65" y="80"/>
                </a:lnTo>
                <a:lnTo>
                  <a:pt x="65" y="88"/>
                </a:lnTo>
                <a:lnTo>
                  <a:pt x="57" y="92"/>
                </a:lnTo>
                <a:lnTo>
                  <a:pt x="53" y="96"/>
                </a:lnTo>
                <a:lnTo>
                  <a:pt x="46" y="99"/>
                </a:lnTo>
                <a:lnTo>
                  <a:pt x="34" y="99"/>
                </a:lnTo>
                <a:lnTo>
                  <a:pt x="26" y="99"/>
                </a:lnTo>
                <a:lnTo>
                  <a:pt x="19" y="96"/>
                </a:lnTo>
                <a:lnTo>
                  <a:pt x="15" y="88"/>
                </a:lnTo>
                <a:lnTo>
                  <a:pt x="23" y="84"/>
                </a:lnTo>
                <a:lnTo>
                  <a:pt x="26" y="88"/>
                </a:lnTo>
                <a:lnTo>
                  <a:pt x="30" y="92"/>
                </a:lnTo>
                <a:lnTo>
                  <a:pt x="34" y="92"/>
                </a:lnTo>
                <a:lnTo>
                  <a:pt x="42" y="92"/>
                </a:lnTo>
                <a:lnTo>
                  <a:pt x="46" y="88"/>
                </a:lnTo>
                <a:lnTo>
                  <a:pt x="49" y="84"/>
                </a:lnTo>
                <a:lnTo>
                  <a:pt x="53" y="80"/>
                </a:lnTo>
                <a:lnTo>
                  <a:pt x="57" y="76"/>
                </a:lnTo>
                <a:lnTo>
                  <a:pt x="53" y="69"/>
                </a:lnTo>
                <a:lnTo>
                  <a:pt x="53" y="57"/>
                </a:lnTo>
                <a:lnTo>
                  <a:pt x="49" y="65"/>
                </a:lnTo>
                <a:lnTo>
                  <a:pt x="46" y="69"/>
                </a:lnTo>
                <a:lnTo>
                  <a:pt x="42" y="73"/>
                </a:lnTo>
                <a:lnTo>
                  <a:pt x="34" y="73"/>
                </a:lnTo>
                <a:lnTo>
                  <a:pt x="26" y="73"/>
                </a:lnTo>
                <a:lnTo>
                  <a:pt x="15" y="73"/>
                </a:lnTo>
                <a:lnTo>
                  <a:pt x="11" y="69"/>
                </a:lnTo>
                <a:lnTo>
                  <a:pt x="7" y="65"/>
                </a:lnTo>
                <a:lnTo>
                  <a:pt x="0" y="50"/>
                </a:lnTo>
                <a:lnTo>
                  <a:pt x="0" y="34"/>
                </a:lnTo>
                <a:lnTo>
                  <a:pt x="0" y="23"/>
                </a:lnTo>
                <a:lnTo>
                  <a:pt x="7" y="11"/>
                </a:lnTo>
                <a:lnTo>
                  <a:pt x="19" y="7"/>
                </a:lnTo>
                <a:lnTo>
                  <a:pt x="46" y="34"/>
                </a:lnTo>
                <a:lnTo>
                  <a:pt x="42" y="23"/>
                </a:lnTo>
                <a:lnTo>
                  <a:pt x="34" y="19"/>
                </a:lnTo>
                <a:lnTo>
                  <a:pt x="30" y="15"/>
                </a:lnTo>
                <a:lnTo>
                  <a:pt x="23" y="15"/>
                </a:lnTo>
                <a:lnTo>
                  <a:pt x="15" y="19"/>
                </a:lnTo>
                <a:lnTo>
                  <a:pt x="11" y="23"/>
                </a:lnTo>
                <a:lnTo>
                  <a:pt x="11" y="26"/>
                </a:lnTo>
                <a:lnTo>
                  <a:pt x="11" y="30"/>
                </a:lnTo>
                <a:lnTo>
                  <a:pt x="11" y="46"/>
                </a:lnTo>
                <a:lnTo>
                  <a:pt x="15" y="57"/>
                </a:lnTo>
                <a:lnTo>
                  <a:pt x="19" y="61"/>
                </a:lnTo>
                <a:lnTo>
                  <a:pt x="26" y="65"/>
                </a:lnTo>
                <a:lnTo>
                  <a:pt x="34" y="65"/>
                </a:lnTo>
                <a:lnTo>
                  <a:pt x="38" y="61"/>
                </a:lnTo>
                <a:lnTo>
                  <a:pt x="42" y="57"/>
                </a:lnTo>
                <a:lnTo>
                  <a:pt x="46" y="53"/>
                </a:lnTo>
                <a:lnTo>
                  <a:pt x="46" y="50"/>
                </a:lnTo>
                <a:lnTo>
                  <a:pt x="46" y="42"/>
                </a:lnTo>
                <a:lnTo>
                  <a:pt x="46" y="34"/>
                </a:lnTo>
                <a:lnTo>
                  <a:pt x="19" y="7"/>
                </a:lnTo>
                <a:lnTo>
                  <a:pt x="46" y="34"/>
                </a:lnTo>
                <a:lnTo>
                  <a:pt x="19" y="7"/>
                </a:lnTo>
              </a:path>
            </a:pathLst>
          </a:custGeom>
          <a:solidFill>
            <a:schemeClr val="tx2"/>
          </a:solidFill>
          <a:ln w="12700" cap="rnd" cmpd="sng">
            <a:noFill/>
            <a:prstDash val="solid"/>
            <a:round/>
            <a:headEnd type="none" w="med" len="med"/>
            <a:tailEnd type="none" w="med" len="med"/>
          </a:ln>
          <a:effectLst/>
        </p:spPr>
        <p:txBody>
          <a:bodyPr/>
          <a:lstStyle/>
          <a:p>
            <a:endParaRPr lang="cs-CZ"/>
          </a:p>
        </p:txBody>
      </p:sp>
      <p:sp>
        <p:nvSpPr>
          <p:cNvPr id="282706" name="Freeform 82"/>
          <p:cNvSpPr>
            <a:spLocks/>
          </p:cNvSpPr>
          <p:nvPr/>
        </p:nvSpPr>
        <p:spPr bwMode="auto">
          <a:xfrm>
            <a:off x="2690813" y="2114550"/>
            <a:ext cx="192087" cy="193675"/>
          </a:xfrm>
          <a:custGeom>
            <a:avLst/>
            <a:gdLst/>
            <a:ahLst/>
            <a:cxnLst>
              <a:cxn ang="0">
                <a:pos x="0" y="54"/>
              </a:cxn>
              <a:cxn ang="0">
                <a:pos x="19" y="16"/>
              </a:cxn>
              <a:cxn ang="0">
                <a:pos x="27" y="8"/>
              </a:cxn>
              <a:cxn ang="0">
                <a:pos x="35" y="0"/>
              </a:cxn>
              <a:cxn ang="0">
                <a:pos x="42" y="0"/>
              </a:cxn>
              <a:cxn ang="0">
                <a:pos x="54" y="4"/>
              </a:cxn>
              <a:cxn ang="0">
                <a:pos x="62" y="8"/>
              </a:cxn>
              <a:cxn ang="0">
                <a:pos x="69" y="19"/>
              </a:cxn>
              <a:cxn ang="0">
                <a:pos x="69" y="23"/>
              </a:cxn>
              <a:cxn ang="0">
                <a:pos x="69" y="27"/>
              </a:cxn>
              <a:cxn ang="0">
                <a:pos x="65" y="39"/>
              </a:cxn>
              <a:cxn ang="0">
                <a:pos x="54" y="66"/>
              </a:cxn>
              <a:cxn ang="0">
                <a:pos x="88" y="85"/>
              </a:cxn>
              <a:cxn ang="0">
                <a:pos x="81" y="92"/>
              </a:cxn>
              <a:cxn ang="0">
                <a:pos x="0" y="54"/>
              </a:cxn>
              <a:cxn ang="0">
                <a:pos x="50" y="16"/>
              </a:cxn>
              <a:cxn ang="0">
                <a:pos x="42" y="12"/>
              </a:cxn>
              <a:cxn ang="0">
                <a:pos x="39" y="12"/>
              </a:cxn>
              <a:cxn ang="0">
                <a:pos x="35" y="16"/>
              </a:cxn>
              <a:cxn ang="0">
                <a:pos x="27" y="23"/>
              </a:cxn>
              <a:cxn ang="0">
                <a:pos x="15" y="46"/>
              </a:cxn>
              <a:cxn ang="0">
                <a:pos x="42" y="62"/>
              </a:cxn>
              <a:cxn ang="0">
                <a:pos x="54" y="39"/>
              </a:cxn>
              <a:cxn ang="0">
                <a:pos x="58" y="31"/>
              </a:cxn>
              <a:cxn ang="0">
                <a:pos x="58" y="23"/>
              </a:cxn>
              <a:cxn ang="0">
                <a:pos x="54" y="19"/>
              </a:cxn>
              <a:cxn ang="0">
                <a:pos x="50" y="16"/>
              </a:cxn>
              <a:cxn ang="0">
                <a:pos x="0" y="54"/>
              </a:cxn>
            </a:cxnLst>
            <a:rect l="0" t="0" r="r" b="b"/>
            <a:pathLst>
              <a:path w="89" h="93">
                <a:moveTo>
                  <a:pt x="0" y="54"/>
                </a:moveTo>
                <a:lnTo>
                  <a:pt x="19" y="16"/>
                </a:lnTo>
                <a:lnTo>
                  <a:pt x="27" y="8"/>
                </a:lnTo>
                <a:lnTo>
                  <a:pt x="35" y="0"/>
                </a:lnTo>
                <a:lnTo>
                  <a:pt x="42" y="0"/>
                </a:lnTo>
                <a:lnTo>
                  <a:pt x="54" y="4"/>
                </a:lnTo>
                <a:lnTo>
                  <a:pt x="62" y="8"/>
                </a:lnTo>
                <a:lnTo>
                  <a:pt x="69" y="19"/>
                </a:lnTo>
                <a:lnTo>
                  <a:pt x="69" y="23"/>
                </a:lnTo>
                <a:lnTo>
                  <a:pt x="69" y="27"/>
                </a:lnTo>
                <a:lnTo>
                  <a:pt x="65" y="39"/>
                </a:lnTo>
                <a:lnTo>
                  <a:pt x="54" y="66"/>
                </a:lnTo>
                <a:lnTo>
                  <a:pt x="88" y="85"/>
                </a:lnTo>
                <a:lnTo>
                  <a:pt x="81" y="92"/>
                </a:lnTo>
                <a:lnTo>
                  <a:pt x="0" y="54"/>
                </a:lnTo>
                <a:lnTo>
                  <a:pt x="50" y="16"/>
                </a:lnTo>
                <a:lnTo>
                  <a:pt x="42" y="12"/>
                </a:lnTo>
                <a:lnTo>
                  <a:pt x="39" y="12"/>
                </a:lnTo>
                <a:lnTo>
                  <a:pt x="35" y="16"/>
                </a:lnTo>
                <a:lnTo>
                  <a:pt x="27" y="23"/>
                </a:lnTo>
                <a:lnTo>
                  <a:pt x="15" y="46"/>
                </a:lnTo>
                <a:lnTo>
                  <a:pt x="42" y="62"/>
                </a:lnTo>
                <a:lnTo>
                  <a:pt x="54" y="39"/>
                </a:lnTo>
                <a:lnTo>
                  <a:pt x="58" y="31"/>
                </a:lnTo>
                <a:lnTo>
                  <a:pt x="58" y="23"/>
                </a:lnTo>
                <a:lnTo>
                  <a:pt x="54" y="19"/>
                </a:lnTo>
                <a:lnTo>
                  <a:pt x="50" y="16"/>
                </a:lnTo>
                <a:lnTo>
                  <a:pt x="0" y="5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07" name="Freeform 83"/>
          <p:cNvSpPr>
            <a:spLocks/>
          </p:cNvSpPr>
          <p:nvPr/>
        </p:nvSpPr>
        <p:spPr bwMode="auto">
          <a:xfrm>
            <a:off x="2824163" y="2028825"/>
            <a:ext cx="144462" cy="128588"/>
          </a:xfrm>
          <a:custGeom>
            <a:avLst/>
            <a:gdLst/>
            <a:ahLst/>
            <a:cxnLst>
              <a:cxn ang="0">
                <a:pos x="0" y="31"/>
              </a:cxn>
              <a:cxn ang="0">
                <a:pos x="7" y="19"/>
              </a:cxn>
              <a:cxn ang="0">
                <a:pos x="15" y="27"/>
              </a:cxn>
              <a:cxn ang="0">
                <a:pos x="11" y="15"/>
              </a:cxn>
              <a:cxn ang="0">
                <a:pos x="11" y="8"/>
              </a:cxn>
              <a:cxn ang="0">
                <a:pos x="15" y="4"/>
              </a:cxn>
              <a:cxn ang="0">
                <a:pos x="15" y="0"/>
              </a:cxn>
              <a:cxn ang="0">
                <a:pos x="26" y="8"/>
              </a:cxn>
              <a:cxn ang="0">
                <a:pos x="23" y="8"/>
              </a:cxn>
              <a:cxn ang="0">
                <a:pos x="23" y="15"/>
              </a:cxn>
              <a:cxn ang="0">
                <a:pos x="23" y="23"/>
              </a:cxn>
              <a:cxn ang="0">
                <a:pos x="26" y="31"/>
              </a:cxn>
              <a:cxn ang="0">
                <a:pos x="30" y="35"/>
              </a:cxn>
              <a:cxn ang="0">
                <a:pos x="65" y="54"/>
              </a:cxn>
              <a:cxn ang="0">
                <a:pos x="57" y="61"/>
              </a:cxn>
              <a:cxn ang="0">
                <a:pos x="0" y="31"/>
              </a:cxn>
            </a:cxnLst>
            <a:rect l="0" t="0" r="r" b="b"/>
            <a:pathLst>
              <a:path w="66" h="62">
                <a:moveTo>
                  <a:pt x="0" y="31"/>
                </a:moveTo>
                <a:lnTo>
                  <a:pt x="7" y="19"/>
                </a:lnTo>
                <a:lnTo>
                  <a:pt x="15" y="27"/>
                </a:lnTo>
                <a:lnTo>
                  <a:pt x="11" y="15"/>
                </a:lnTo>
                <a:lnTo>
                  <a:pt x="11" y="8"/>
                </a:lnTo>
                <a:lnTo>
                  <a:pt x="15" y="4"/>
                </a:lnTo>
                <a:lnTo>
                  <a:pt x="15" y="0"/>
                </a:lnTo>
                <a:lnTo>
                  <a:pt x="26" y="8"/>
                </a:lnTo>
                <a:lnTo>
                  <a:pt x="23" y="8"/>
                </a:lnTo>
                <a:lnTo>
                  <a:pt x="23" y="15"/>
                </a:lnTo>
                <a:lnTo>
                  <a:pt x="23" y="23"/>
                </a:lnTo>
                <a:lnTo>
                  <a:pt x="26" y="31"/>
                </a:lnTo>
                <a:lnTo>
                  <a:pt x="30" y="35"/>
                </a:lnTo>
                <a:lnTo>
                  <a:pt x="65" y="54"/>
                </a:lnTo>
                <a:lnTo>
                  <a:pt x="57" y="61"/>
                </a:lnTo>
                <a:lnTo>
                  <a:pt x="0" y="3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08" name="Freeform 84"/>
          <p:cNvSpPr>
            <a:spLocks/>
          </p:cNvSpPr>
          <p:nvPr/>
        </p:nvSpPr>
        <p:spPr bwMode="auto">
          <a:xfrm>
            <a:off x="2889250" y="1924050"/>
            <a:ext cx="152400" cy="146050"/>
          </a:xfrm>
          <a:custGeom>
            <a:avLst/>
            <a:gdLst/>
            <a:ahLst/>
            <a:cxnLst>
              <a:cxn ang="0">
                <a:pos x="58" y="50"/>
              </a:cxn>
              <a:cxn ang="0">
                <a:pos x="62" y="46"/>
              </a:cxn>
              <a:cxn ang="0">
                <a:pos x="62" y="38"/>
              </a:cxn>
              <a:cxn ang="0">
                <a:pos x="62" y="35"/>
              </a:cxn>
              <a:cxn ang="0">
                <a:pos x="58" y="31"/>
              </a:cxn>
              <a:cxn ang="0">
                <a:pos x="54" y="23"/>
              </a:cxn>
              <a:cxn ang="0">
                <a:pos x="46" y="19"/>
              </a:cxn>
              <a:cxn ang="0">
                <a:pos x="39" y="15"/>
              </a:cxn>
              <a:cxn ang="0">
                <a:pos x="31" y="12"/>
              </a:cxn>
              <a:cxn ang="0">
                <a:pos x="27" y="12"/>
              </a:cxn>
              <a:cxn ang="0">
                <a:pos x="19" y="15"/>
              </a:cxn>
              <a:cxn ang="0">
                <a:pos x="16" y="15"/>
              </a:cxn>
              <a:cxn ang="0">
                <a:pos x="16" y="23"/>
              </a:cxn>
              <a:cxn ang="0">
                <a:pos x="12" y="31"/>
              </a:cxn>
              <a:cxn ang="0">
                <a:pos x="12" y="35"/>
              </a:cxn>
              <a:cxn ang="0">
                <a:pos x="12" y="38"/>
              </a:cxn>
              <a:cxn ang="0">
                <a:pos x="19" y="46"/>
              </a:cxn>
              <a:cxn ang="0">
                <a:pos x="27" y="54"/>
              </a:cxn>
              <a:cxn ang="0">
                <a:pos x="35" y="58"/>
              </a:cxn>
              <a:cxn ang="0">
                <a:pos x="43" y="58"/>
              </a:cxn>
              <a:cxn ang="0">
                <a:pos x="46" y="58"/>
              </a:cxn>
              <a:cxn ang="0">
                <a:pos x="50" y="54"/>
              </a:cxn>
              <a:cxn ang="0">
                <a:pos x="58" y="50"/>
              </a:cxn>
              <a:cxn ang="0">
                <a:pos x="4" y="15"/>
              </a:cxn>
              <a:cxn ang="0">
                <a:pos x="16" y="8"/>
              </a:cxn>
              <a:cxn ang="0">
                <a:pos x="23" y="4"/>
              </a:cxn>
              <a:cxn ang="0">
                <a:pos x="31" y="0"/>
              </a:cxn>
              <a:cxn ang="0">
                <a:pos x="39" y="4"/>
              </a:cxn>
              <a:cxn ang="0">
                <a:pos x="50" y="8"/>
              </a:cxn>
              <a:cxn ang="0">
                <a:pos x="62" y="19"/>
              </a:cxn>
              <a:cxn ang="0">
                <a:pos x="69" y="31"/>
              </a:cxn>
              <a:cxn ang="0">
                <a:pos x="69" y="35"/>
              </a:cxn>
              <a:cxn ang="0">
                <a:pos x="69" y="42"/>
              </a:cxn>
              <a:cxn ang="0">
                <a:pos x="69" y="50"/>
              </a:cxn>
              <a:cxn ang="0">
                <a:pos x="66" y="54"/>
              </a:cxn>
              <a:cxn ang="0">
                <a:pos x="58" y="65"/>
              </a:cxn>
              <a:cxn ang="0">
                <a:pos x="50" y="65"/>
              </a:cxn>
              <a:cxn ang="0">
                <a:pos x="46" y="69"/>
              </a:cxn>
              <a:cxn ang="0">
                <a:pos x="35" y="69"/>
              </a:cxn>
              <a:cxn ang="0">
                <a:pos x="19" y="61"/>
              </a:cxn>
              <a:cxn ang="0">
                <a:pos x="8" y="54"/>
              </a:cxn>
              <a:cxn ang="0">
                <a:pos x="0" y="42"/>
              </a:cxn>
              <a:cxn ang="0">
                <a:pos x="0" y="35"/>
              </a:cxn>
              <a:cxn ang="0">
                <a:pos x="0" y="27"/>
              </a:cxn>
              <a:cxn ang="0">
                <a:pos x="4" y="15"/>
              </a:cxn>
              <a:cxn ang="0">
                <a:pos x="58" y="50"/>
              </a:cxn>
            </a:cxnLst>
            <a:rect l="0" t="0" r="r" b="b"/>
            <a:pathLst>
              <a:path w="70" h="70">
                <a:moveTo>
                  <a:pt x="58" y="50"/>
                </a:moveTo>
                <a:lnTo>
                  <a:pt x="62" y="46"/>
                </a:lnTo>
                <a:lnTo>
                  <a:pt x="62" y="38"/>
                </a:lnTo>
                <a:lnTo>
                  <a:pt x="62" y="35"/>
                </a:lnTo>
                <a:lnTo>
                  <a:pt x="58" y="31"/>
                </a:lnTo>
                <a:lnTo>
                  <a:pt x="54" y="23"/>
                </a:lnTo>
                <a:lnTo>
                  <a:pt x="46" y="19"/>
                </a:lnTo>
                <a:lnTo>
                  <a:pt x="39" y="15"/>
                </a:lnTo>
                <a:lnTo>
                  <a:pt x="31" y="12"/>
                </a:lnTo>
                <a:lnTo>
                  <a:pt x="27" y="12"/>
                </a:lnTo>
                <a:lnTo>
                  <a:pt x="19" y="15"/>
                </a:lnTo>
                <a:lnTo>
                  <a:pt x="16" y="15"/>
                </a:lnTo>
                <a:lnTo>
                  <a:pt x="16" y="23"/>
                </a:lnTo>
                <a:lnTo>
                  <a:pt x="12" y="31"/>
                </a:lnTo>
                <a:lnTo>
                  <a:pt x="12" y="35"/>
                </a:lnTo>
                <a:lnTo>
                  <a:pt x="12" y="38"/>
                </a:lnTo>
                <a:lnTo>
                  <a:pt x="19" y="46"/>
                </a:lnTo>
                <a:lnTo>
                  <a:pt x="27" y="54"/>
                </a:lnTo>
                <a:lnTo>
                  <a:pt x="35" y="58"/>
                </a:lnTo>
                <a:lnTo>
                  <a:pt x="43" y="58"/>
                </a:lnTo>
                <a:lnTo>
                  <a:pt x="46" y="58"/>
                </a:lnTo>
                <a:lnTo>
                  <a:pt x="50" y="54"/>
                </a:lnTo>
                <a:lnTo>
                  <a:pt x="58" y="50"/>
                </a:lnTo>
                <a:lnTo>
                  <a:pt x="4" y="15"/>
                </a:lnTo>
                <a:lnTo>
                  <a:pt x="16" y="8"/>
                </a:lnTo>
                <a:lnTo>
                  <a:pt x="23" y="4"/>
                </a:lnTo>
                <a:lnTo>
                  <a:pt x="31" y="0"/>
                </a:lnTo>
                <a:lnTo>
                  <a:pt x="39" y="4"/>
                </a:lnTo>
                <a:lnTo>
                  <a:pt x="50" y="8"/>
                </a:lnTo>
                <a:lnTo>
                  <a:pt x="62" y="19"/>
                </a:lnTo>
                <a:lnTo>
                  <a:pt x="69" y="31"/>
                </a:lnTo>
                <a:lnTo>
                  <a:pt x="69" y="35"/>
                </a:lnTo>
                <a:lnTo>
                  <a:pt x="69" y="42"/>
                </a:lnTo>
                <a:lnTo>
                  <a:pt x="69" y="50"/>
                </a:lnTo>
                <a:lnTo>
                  <a:pt x="66" y="54"/>
                </a:lnTo>
                <a:lnTo>
                  <a:pt x="58" y="65"/>
                </a:lnTo>
                <a:lnTo>
                  <a:pt x="50" y="65"/>
                </a:lnTo>
                <a:lnTo>
                  <a:pt x="46" y="69"/>
                </a:lnTo>
                <a:lnTo>
                  <a:pt x="35" y="69"/>
                </a:lnTo>
                <a:lnTo>
                  <a:pt x="19" y="61"/>
                </a:lnTo>
                <a:lnTo>
                  <a:pt x="8" y="54"/>
                </a:lnTo>
                <a:lnTo>
                  <a:pt x="0" y="42"/>
                </a:lnTo>
                <a:lnTo>
                  <a:pt x="0" y="35"/>
                </a:lnTo>
                <a:lnTo>
                  <a:pt x="0" y="27"/>
                </a:lnTo>
                <a:lnTo>
                  <a:pt x="4" y="15"/>
                </a:lnTo>
                <a:lnTo>
                  <a:pt x="58" y="5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09" name="Freeform 85"/>
          <p:cNvSpPr>
            <a:spLocks/>
          </p:cNvSpPr>
          <p:nvPr/>
        </p:nvSpPr>
        <p:spPr bwMode="auto">
          <a:xfrm>
            <a:off x="2974975" y="1757363"/>
            <a:ext cx="174625" cy="185737"/>
          </a:xfrm>
          <a:custGeom>
            <a:avLst/>
            <a:gdLst/>
            <a:ahLst/>
            <a:cxnLst>
              <a:cxn ang="0">
                <a:pos x="27" y="73"/>
              </a:cxn>
              <a:cxn ang="0">
                <a:pos x="34" y="77"/>
              </a:cxn>
              <a:cxn ang="0">
                <a:pos x="46" y="77"/>
              </a:cxn>
              <a:cxn ang="0">
                <a:pos x="50" y="77"/>
              </a:cxn>
              <a:cxn ang="0">
                <a:pos x="53" y="77"/>
              </a:cxn>
              <a:cxn ang="0">
                <a:pos x="57" y="70"/>
              </a:cxn>
              <a:cxn ang="0">
                <a:pos x="61" y="66"/>
              </a:cxn>
              <a:cxn ang="0">
                <a:pos x="61" y="58"/>
              </a:cxn>
              <a:cxn ang="0">
                <a:pos x="57" y="50"/>
              </a:cxn>
              <a:cxn ang="0">
                <a:pos x="46" y="43"/>
              </a:cxn>
              <a:cxn ang="0">
                <a:pos x="38" y="35"/>
              </a:cxn>
              <a:cxn ang="0">
                <a:pos x="30" y="35"/>
              </a:cxn>
              <a:cxn ang="0">
                <a:pos x="23" y="35"/>
              </a:cxn>
              <a:cxn ang="0">
                <a:pos x="15" y="43"/>
              </a:cxn>
              <a:cxn ang="0">
                <a:pos x="15" y="50"/>
              </a:cxn>
              <a:cxn ang="0">
                <a:pos x="15" y="58"/>
              </a:cxn>
              <a:cxn ang="0">
                <a:pos x="19" y="66"/>
              </a:cxn>
              <a:cxn ang="0">
                <a:pos x="27" y="73"/>
              </a:cxn>
              <a:cxn ang="0">
                <a:pos x="7" y="39"/>
              </a:cxn>
              <a:cxn ang="0">
                <a:pos x="11" y="31"/>
              </a:cxn>
              <a:cxn ang="0">
                <a:pos x="19" y="27"/>
              </a:cxn>
              <a:cxn ang="0">
                <a:pos x="27" y="27"/>
              </a:cxn>
              <a:cxn ang="0">
                <a:pos x="0" y="8"/>
              </a:cxn>
              <a:cxn ang="0">
                <a:pos x="7" y="0"/>
              </a:cxn>
              <a:cxn ang="0">
                <a:pos x="80" y="50"/>
              </a:cxn>
              <a:cxn ang="0">
                <a:pos x="76" y="62"/>
              </a:cxn>
              <a:cxn ang="0">
                <a:pos x="69" y="54"/>
              </a:cxn>
              <a:cxn ang="0">
                <a:pos x="69" y="62"/>
              </a:cxn>
              <a:cxn ang="0">
                <a:pos x="69" y="66"/>
              </a:cxn>
              <a:cxn ang="0">
                <a:pos x="69" y="73"/>
              </a:cxn>
              <a:cxn ang="0">
                <a:pos x="65" y="81"/>
              </a:cxn>
              <a:cxn ang="0">
                <a:pos x="57" y="85"/>
              </a:cxn>
              <a:cxn ang="0">
                <a:pos x="46" y="89"/>
              </a:cxn>
              <a:cxn ang="0">
                <a:pos x="34" y="89"/>
              </a:cxn>
              <a:cxn ang="0">
                <a:pos x="19" y="81"/>
              </a:cxn>
              <a:cxn ang="0">
                <a:pos x="11" y="73"/>
              </a:cxn>
              <a:cxn ang="0">
                <a:pos x="4" y="62"/>
              </a:cxn>
              <a:cxn ang="0">
                <a:pos x="4" y="54"/>
              </a:cxn>
              <a:cxn ang="0">
                <a:pos x="4" y="50"/>
              </a:cxn>
              <a:cxn ang="0">
                <a:pos x="4" y="43"/>
              </a:cxn>
              <a:cxn ang="0">
                <a:pos x="7" y="39"/>
              </a:cxn>
              <a:cxn ang="0">
                <a:pos x="27" y="73"/>
              </a:cxn>
            </a:cxnLst>
            <a:rect l="0" t="0" r="r" b="b"/>
            <a:pathLst>
              <a:path w="81" h="90">
                <a:moveTo>
                  <a:pt x="27" y="73"/>
                </a:moveTo>
                <a:lnTo>
                  <a:pt x="34" y="77"/>
                </a:lnTo>
                <a:lnTo>
                  <a:pt x="46" y="77"/>
                </a:lnTo>
                <a:lnTo>
                  <a:pt x="50" y="77"/>
                </a:lnTo>
                <a:lnTo>
                  <a:pt x="53" y="77"/>
                </a:lnTo>
                <a:lnTo>
                  <a:pt x="57" y="70"/>
                </a:lnTo>
                <a:lnTo>
                  <a:pt x="61" y="66"/>
                </a:lnTo>
                <a:lnTo>
                  <a:pt x="61" y="58"/>
                </a:lnTo>
                <a:lnTo>
                  <a:pt x="57" y="50"/>
                </a:lnTo>
                <a:lnTo>
                  <a:pt x="46" y="43"/>
                </a:lnTo>
                <a:lnTo>
                  <a:pt x="38" y="35"/>
                </a:lnTo>
                <a:lnTo>
                  <a:pt x="30" y="35"/>
                </a:lnTo>
                <a:lnTo>
                  <a:pt x="23" y="35"/>
                </a:lnTo>
                <a:lnTo>
                  <a:pt x="15" y="43"/>
                </a:lnTo>
                <a:lnTo>
                  <a:pt x="15" y="50"/>
                </a:lnTo>
                <a:lnTo>
                  <a:pt x="15" y="58"/>
                </a:lnTo>
                <a:lnTo>
                  <a:pt x="19" y="66"/>
                </a:lnTo>
                <a:lnTo>
                  <a:pt x="27" y="73"/>
                </a:lnTo>
                <a:lnTo>
                  <a:pt x="7" y="39"/>
                </a:lnTo>
                <a:lnTo>
                  <a:pt x="11" y="31"/>
                </a:lnTo>
                <a:lnTo>
                  <a:pt x="19" y="27"/>
                </a:lnTo>
                <a:lnTo>
                  <a:pt x="27" y="27"/>
                </a:lnTo>
                <a:lnTo>
                  <a:pt x="0" y="8"/>
                </a:lnTo>
                <a:lnTo>
                  <a:pt x="7" y="0"/>
                </a:lnTo>
                <a:lnTo>
                  <a:pt x="80" y="50"/>
                </a:lnTo>
                <a:lnTo>
                  <a:pt x="76" y="62"/>
                </a:lnTo>
                <a:lnTo>
                  <a:pt x="69" y="54"/>
                </a:lnTo>
                <a:lnTo>
                  <a:pt x="69" y="62"/>
                </a:lnTo>
                <a:lnTo>
                  <a:pt x="69" y="66"/>
                </a:lnTo>
                <a:lnTo>
                  <a:pt x="69" y="73"/>
                </a:lnTo>
                <a:lnTo>
                  <a:pt x="65" y="81"/>
                </a:lnTo>
                <a:lnTo>
                  <a:pt x="57" y="85"/>
                </a:lnTo>
                <a:lnTo>
                  <a:pt x="46" y="89"/>
                </a:lnTo>
                <a:lnTo>
                  <a:pt x="34" y="89"/>
                </a:lnTo>
                <a:lnTo>
                  <a:pt x="19" y="81"/>
                </a:lnTo>
                <a:lnTo>
                  <a:pt x="11" y="73"/>
                </a:lnTo>
                <a:lnTo>
                  <a:pt x="4" y="62"/>
                </a:lnTo>
                <a:lnTo>
                  <a:pt x="4" y="54"/>
                </a:lnTo>
                <a:lnTo>
                  <a:pt x="4" y="50"/>
                </a:lnTo>
                <a:lnTo>
                  <a:pt x="4" y="43"/>
                </a:lnTo>
                <a:lnTo>
                  <a:pt x="7" y="39"/>
                </a:lnTo>
                <a:lnTo>
                  <a:pt x="27" y="7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0" name="Freeform 86"/>
          <p:cNvSpPr>
            <a:spLocks/>
          </p:cNvSpPr>
          <p:nvPr/>
        </p:nvSpPr>
        <p:spPr bwMode="auto">
          <a:xfrm>
            <a:off x="3057525" y="1662113"/>
            <a:ext cx="185738" cy="160337"/>
          </a:xfrm>
          <a:custGeom>
            <a:avLst/>
            <a:gdLst/>
            <a:ahLst/>
            <a:cxnLst>
              <a:cxn ang="0">
                <a:pos x="8" y="35"/>
              </a:cxn>
              <a:cxn ang="0">
                <a:pos x="42" y="62"/>
              </a:cxn>
              <a:cxn ang="0">
                <a:pos x="50" y="66"/>
              </a:cxn>
              <a:cxn ang="0">
                <a:pos x="54" y="66"/>
              </a:cxn>
              <a:cxn ang="0">
                <a:pos x="58" y="66"/>
              </a:cxn>
              <a:cxn ang="0">
                <a:pos x="62" y="62"/>
              </a:cxn>
              <a:cxn ang="0">
                <a:pos x="65" y="58"/>
              </a:cxn>
              <a:cxn ang="0">
                <a:pos x="65" y="50"/>
              </a:cxn>
              <a:cxn ang="0">
                <a:pos x="65" y="46"/>
              </a:cxn>
              <a:cxn ang="0">
                <a:pos x="62" y="43"/>
              </a:cxn>
              <a:cxn ang="0">
                <a:pos x="54" y="31"/>
              </a:cxn>
              <a:cxn ang="0">
                <a:pos x="27" y="8"/>
              </a:cxn>
              <a:cxn ang="0">
                <a:pos x="35" y="0"/>
              </a:cxn>
              <a:cxn ang="0">
                <a:pos x="85" y="43"/>
              </a:cxn>
              <a:cxn ang="0">
                <a:pos x="81" y="50"/>
              </a:cxn>
              <a:cxn ang="0">
                <a:pos x="73" y="46"/>
              </a:cxn>
              <a:cxn ang="0">
                <a:pos x="73" y="54"/>
              </a:cxn>
              <a:cxn ang="0">
                <a:pos x="73" y="62"/>
              </a:cxn>
              <a:cxn ang="0">
                <a:pos x="69" y="69"/>
              </a:cxn>
              <a:cxn ang="0">
                <a:pos x="65" y="73"/>
              </a:cxn>
              <a:cxn ang="0">
                <a:pos x="58" y="77"/>
              </a:cxn>
              <a:cxn ang="0">
                <a:pos x="54" y="77"/>
              </a:cxn>
              <a:cxn ang="0">
                <a:pos x="50" y="77"/>
              </a:cxn>
              <a:cxn ang="0">
                <a:pos x="42" y="77"/>
              </a:cxn>
              <a:cxn ang="0">
                <a:pos x="35" y="69"/>
              </a:cxn>
              <a:cxn ang="0">
                <a:pos x="0" y="43"/>
              </a:cxn>
              <a:cxn ang="0">
                <a:pos x="8" y="35"/>
              </a:cxn>
              <a:cxn ang="0">
                <a:pos x="15" y="20"/>
              </a:cxn>
              <a:cxn ang="0">
                <a:pos x="8" y="35"/>
              </a:cxn>
            </a:cxnLst>
            <a:rect l="0" t="0" r="r" b="b"/>
            <a:pathLst>
              <a:path w="86" h="78">
                <a:moveTo>
                  <a:pt x="8" y="35"/>
                </a:moveTo>
                <a:lnTo>
                  <a:pt x="42" y="62"/>
                </a:lnTo>
                <a:lnTo>
                  <a:pt x="50" y="66"/>
                </a:lnTo>
                <a:lnTo>
                  <a:pt x="54" y="66"/>
                </a:lnTo>
                <a:lnTo>
                  <a:pt x="58" y="66"/>
                </a:lnTo>
                <a:lnTo>
                  <a:pt x="62" y="62"/>
                </a:lnTo>
                <a:lnTo>
                  <a:pt x="65" y="58"/>
                </a:lnTo>
                <a:lnTo>
                  <a:pt x="65" y="50"/>
                </a:lnTo>
                <a:lnTo>
                  <a:pt x="65" y="46"/>
                </a:lnTo>
                <a:lnTo>
                  <a:pt x="62" y="43"/>
                </a:lnTo>
                <a:lnTo>
                  <a:pt x="54" y="31"/>
                </a:lnTo>
                <a:lnTo>
                  <a:pt x="27" y="8"/>
                </a:lnTo>
                <a:lnTo>
                  <a:pt x="35" y="0"/>
                </a:lnTo>
                <a:lnTo>
                  <a:pt x="85" y="43"/>
                </a:lnTo>
                <a:lnTo>
                  <a:pt x="81" y="50"/>
                </a:lnTo>
                <a:lnTo>
                  <a:pt x="73" y="46"/>
                </a:lnTo>
                <a:lnTo>
                  <a:pt x="73" y="54"/>
                </a:lnTo>
                <a:lnTo>
                  <a:pt x="73" y="62"/>
                </a:lnTo>
                <a:lnTo>
                  <a:pt x="69" y="69"/>
                </a:lnTo>
                <a:lnTo>
                  <a:pt x="65" y="73"/>
                </a:lnTo>
                <a:lnTo>
                  <a:pt x="58" y="77"/>
                </a:lnTo>
                <a:lnTo>
                  <a:pt x="54" y="77"/>
                </a:lnTo>
                <a:lnTo>
                  <a:pt x="50" y="77"/>
                </a:lnTo>
                <a:lnTo>
                  <a:pt x="42" y="77"/>
                </a:lnTo>
                <a:lnTo>
                  <a:pt x="35" y="69"/>
                </a:lnTo>
                <a:lnTo>
                  <a:pt x="0" y="43"/>
                </a:lnTo>
                <a:lnTo>
                  <a:pt x="8" y="35"/>
                </a:lnTo>
                <a:lnTo>
                  <a:pt x="15" y="20"/>
                </a:lnTo>
                <a:lnTo>
                  <a:pt x="8" y="3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1" name="Freeform 87"/>
          <p:cNvSpPr>
            <a:spLocks/>
          </p:cNvSpPr>
          <p:nvPr/>
        </p:nvSpPr>
        <p:spPr bwMode="auto">
          <a:xfrm>
            <a:off x="3182938" y="1566863"/>
            <a:ext cx="142875" cy="144462"/>
          </a:xfrm>
          <a:custGeom>
            <a:avLst/>
            <a:gdLst/>
            <a:ahLst/>
            <a:cxnLst>
              <a:cxn ang="0">
                <a:pos x="7" y="12"/>
              </a:cxn>
              <a:cxn ang="0">
                <a:pos x="15" y="4"/>
              </a:cxn>
              <a:cxn ang="0">
                <a:pos x="23" y="0"/>
              </a:cxn>
              <a:cxn ang="0">
                <a:pos x="30" y="0"/>
              </a:cxn>
              <a:cxn ang="0">
                <a:pos x="42" y="8"/>
              </a:cxn>
              <a:cxn ang="0">
                <a:pos x="34" y="16"/>
              </a:cxn>
              <a:cxn ang="0">
                <a:pos x="30" y="12"/>
              </a:cxn>
              <a:cxn ang="0">
                <a:pos x="23" y="12"/>
              </a:cxn>
              <a:cxn ang="0">
                <a:pos x="19" y="12"/>
              </a:cxn>
              <a:cxn ang="0">
                <a:pos x="11" y="16"/>
              </a:cxn>
              <a:cxn ang="0">
                <a:pos x="11" y="19"/>
              </a:cxn>
              <a:cxn ang="0">
                <a:pos x="7" y="27"/>
              </a:cxn>
              <a:cxn ang="0">
                <a:pos x="7" y="31"/>
              </a:cxn>
              <a:cxn ang="0">
                <a:pos x="11" y="35"/>
              </a:cxn>
              <a:cxn ang="0">
                <a:pos x="15" y="42"/>
              </a:cxn>
              <a:cxn ang="0">
                <a:pos x="23" y="50"/>
              </a:cxn>
              <a:cxn ang="0">
                <a:pos x="30" y="54"/>
              </a:cxn>
              <a:cxn ang="0">
                <a:pos x="38" y="58"/>
              </a:cxn>
              <a:cxn ang="0">
                <a:pos x="46" y="58"/>
              </a:cxn>
              <a:cxn ang="0">
                <a:pos x="50" y="50"/>
              </a:cxn>
              <a:cxn ang="0">
                <a:pos x="53" y="46"/>
              </a:cxn>
              <a:cxn ang="0">
                <a:pos x="53" y="39"/>
              </a:cxn>
              <a:cxn ang="0">
                <a:pos x="53" y="35"/>
              </a:cxn>
              <a:cxn ang="0">
                <a:pos x="50" y="27"/>
              </a:cxn>
              <a:cxn ang="0">
                <a:pos x="57" y="19"/>
              </a:cxn>
              <a:cxn ang="0">
                <a:pos x="65" y="31"/>
              </a:cxn>
              <a:cxn ang="0">
                <a:pos x="65" y="39"/>
              </a:cxn>
              <a:cxn ang="0">
                <a:pos x="65" y="50"/>
              </a:cxn>
              <a:cxn ang="0">
                <a:pos x="57" y="58"/>
              </a:cxn>
              <a:cxn ang="0">
                <a:pos x="50" y="66"/>
              </a:cxn>
              <a:cxn ang="0">
                <a:pos x="42" y="66"/>
              </a:cxn>
              <a:cxn ang="0">
                <a:pos x="38" y="69"/>
              </a:cxn>
              <a:cxn ang="0">
                <a:pos x="23" y="66"/>
              </a:cxn>
              <a:cxn ang="0">
                <a:pos x="15" y="58"/>
              </a:cxn>
              <a:cxn ang="0">
                <a:pos x="4" y="46"/>
              </a:cxn>
              <a:cxn ang="0">
                <a:pos x="0" y="31"/>
              </a:cxn>
              <a:cxn ang="0">
                <a:pos x="0" y="19"/>
              </a:cxn>
              <a:cxn ang="0">
                <a:pos x="7" y="12"/>
              </a:cxn>
              <a:cxn ang="0">
                <a:pos x="4" y="12"/>
              </a:cxn>
              <a:cxn ang="0">
                <a:pos x="7" y="12"/>
              </a:cxn>
            </a:cxnLst>
            <a:rect l="0" t="0" r="r" b="b"/>
            <a:pathLst>
              <a:path w="66" h="70">
                <a:moveTo>
                  <a:pt x="7" y="12"/>
                </a:moveTo>
                <a:lnTo>
                  <a:pt x="15" y="4"/>
                </a:lnTo>
                <a:lnTo>
                  <a:pt x="23" y="0"/>
                </a:lnTo>
                <a:lnTo>
                  <a:pt x="30" y="0"/>
                </a:lnTo>
                <a:lnTo>
                  <a:pt x="42" y="8"/>
                </a:lnTo>
                <a:lnTo>
                  <a:pt x="34" y="16"/>
                </a:lnTo>
                <a:lnTo>
                  <a:pt x="30" y="12"/>
                </a:lnTo>
                <a:lnTo>
                  <a:pt x="23" y="12"/>
                </a:lnTo>
                <a:lnTo>
                  <a:pt x="19" y="12"/>
                </a:lnTo>
                <a:lnTo>
                  <a:pt x="11" y="16"/>
                </a:lnTo>
                <a:lnTo>
                  <a:pt x="11" y="19"/>
                </a:lnTo>
                <a:lnTo>
                  <a:pt x="7" y="27"/>
                </a:lnTo>
                <a:lnTo>
                  <a:pt x="7" y="31"/>
                </a:lnTo>
                <a:lnTo>
                  <a:pt x="11" y="35"/>
                </a:lnTo>
                <a:lnTo>
                  <a:pt x="15" y="42"/>
                </a:lnTo>
                <a:lnTo>
                  <a:pt x="23" y="50"/>
                </a:lnTo>
                <a:lnTo>
                  <a:pt x="30" y="54"/>
                </a:lnTo>
                <a:lnTo>
                  <a:pt x="38" y="58"/>
                </a:lnTo>
                <a:lnTo>
                  <a:pt x="46" y="58"/>
                </a:lnTo>
                <a:lnTo>
                  <a:pt x="50" y="50"/>
                </a:lnTo>
                <a:lnTo>
                  <a:pt x="53" y="46"/>
                </a:lnTo>
                <a:lnTo>
                  <a:pt x="53" y="39"/>
                </a:lnTo>
                <a:lnTo>
                  <a:pt x="53" y="35"/>
                </a:lnTo>
                <a:lnTo>
                  <a:pt x="50" y="27"/>
                </a:lnTo>
                <a:lnTo>
                  <a:pt x="57" y="19"/>
                </a:lnTo>
                <a:lnTo>
                  <a:pt x="65" y="31"/>
                </a:lnTo>
                <a:lnTo>
                  <a:pt x="65" y="39"/>
                </a:lnTo>
                <a:lnTo>
                  <a:pt x="65" y="50"/>
                </a:lnTo>
                <a:lnTo>
                  <a:pt x="57" y="58"/>
                </a:lnTo>
                <a:lnTo>
                  <a:pt x="50" y="66"/>
                </a:lnTo>
                <a:lnTo>
                  <a:pt x="42" y="66"/>
                </a:lnTo>
                <a:lnTo>
                  <a:pt x="38" y="69"/>
                </a:lnTo>
                <a:lnTo>
                  <a:pt x="23" y="66"/>
                </a:lnTo>
                <a:lnTo>
                  <a:pt x="15" y="58"/>
                </a:lnTo>
                <a:lnTo>
                  <a:pt x="4" y="46"/>
                </a:lnTo>
                <a:lnTo>
                  <a:pt x="0" y="31"/>
                </a:lnTo>
                <a:lnTo>
                  <a:pt x="0" y="19"/>
                </a:lnTo>
                <a:lnTo>
                  <a:pt x="7" y="12"/>
                </a:lnTo>
                <a:lnTo>
                  <a:pt x="4" y="12"/>
                </a:lnTo>
                <a:lnTo>
                  <a:pt x="7" y="12"/>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2" name="Freeform 88"/>
          <p:cNvSpPr>
            <a:spLocks/>
          </p:cNvSpPr>
          <p:nvPr/>
        </p:nvSpPr>
        <p:spPr bwMode="auto">
          <a:xfrm>
            <a:off x="3232150" y="1479550"/>
            <a:ext cx="169863" cy="136525"/>
          </a:xfrm>
          <a:custGeom>
            <a:avLst/>
            <a:gdLst/>
            <a:ahLst/>
            <a:cxnLst>
              <a:cxn ang="0">
                <a:pos x="0" y="8"/>
              </a:cxn>
              <a:cxn ang="0">
                <a:pos x="7" y="0"/>
              </a:cxn>
              <a:cxn ang="0">
                <a:pos x="23" y="12"/>
              </a:cxn>
              <a:cxn ang="0">
                <a:pos x="27" y="4"/>
              </a:cxn>
              <a:cxn ang="0">
                <a:pos x="34" y="12"/>
              </a:cxn>
              <a:cxn ang="0">
                <a:pos x="27" y="19"/>
              </a:cxn>
              <a:cxn ang="0">
                <a:pos x="57" y="50"/>
              </a:cxn>
              <a:cxn ang="0">
                <a:pos x="61" y="50"/>
              </a:cxn>
              <a:cxn ang="0">
                <a:pos x="65" y="50"/>
              </a:cxn>
              <a:cxn ang="0">
                <a:pos x="69" y="50"/>
              </a:cxn>
              <a:cxn ang="0">
                <a:pos x="69" y="46"/>
              </a:cxn>
              <a:cxn ang="0">
                <a:pos x="77" y="54"/>
              </a:cxn>
              <a:cxn ang="0">
                <a:pos x="73" y="54"/>
              </a:cxn>
              <a:cxn ang="0">
                <a:pos x="73" y="58"/>
              </a:cxn>
              <a:cxn ang="0">
                <a:pos x="65" y="61"/>
              </a:cxn>
              <a:cxn ang="0">
                <a:pos x="61" y="65"/>
              </a:cxn>
              <a:cxn ang="0">
                <a:pos x="57" y="61"/>
              </a:cxn>
              <a:cxn ang="0">
                <a:pos x="54" y="58"/>
              </a:cxn>
              <a:cxn ang="0">
                <a:pos x="19" y="27"/>
              </a:cxn>
              <a:cxn ang="0">
                <a:pos x="15" y="35"/>
              </a:cxn>
              <a:cxn ang="0">
                <a:pos x="7" y="27"/>
              </a:cxn>
              <a:cxn ang="0">
                <a:pos x="15" y="23"/>
              </a:cxn>
              <a:cxn ang="0">
                <a:pos x="0" y="8"/>
              </a:cxn>
            </a:cxnLst>
            <a:rect l="0" t="0" r="r" b="b"/>
            <a:pathLst>
              <a:path w="78" h="66">
                <a:moveTo>
                  <a:pt x="0" y="8"/>
                </a:moveTo>
                <a:lnTo>
                  <a:pt x="7" y="0"/>
                </a:lnTo>
                <a:lnTo>
                  <a:pt x="23" y="12"/>
                </a:lnTo>
                <a:lnTo>
                  <a:pt x="27" y="4"/>
                </a:lnTo>
                <a:lnTo>
                  <a:pt x="34" y="12"/>
                </a:lnTo>
                <a:lnTo>
                  <a:pt x="27" y="19"/>
                </a:lnTo>
                <a:lnTo>
                  <a:pt x="57" y="50"/>
                </a:lnTo>
                <a:lnTo>
                  <a:pt x="61" y="50"/>
                </a:lnTo>
                <a:lnTo>
                  <a:pt x="65" y="50"/>
                </a:lnTo>
                <a:lnTo>
                  <a:pt x="69" y="50"/>
                </a:lnTo>
                <a:lnTo>
                  <a:pt x="69" y="46"/>
                </a:lnTo>
                <a:lnTo>
                  <a:pt x="77" y="54"/>
                </a:lnTo>
                <a:lnTo>
                  <a:pt x="73" y="54"/>
                </a:lnTo>
                <a:lnTo>
                  <a:pt x="73" y="58"/>
                </a:lnTo>
                <a:lnTo>
                  <a:pt x="65" y="61"/>
                </a:lnTo>
                <a:lnTo>
                  <a:pt x="61" y="65"/>
                </a:lnTo>
                <a:lnTo>
                  <a:pt x="57" y="61"/>
                </a:lnTo>
                <a:lnTo>
                  <a:pt x="54" y="58"/>
                </a:lnTo>
                <a:lnTo>
                  <a:pt x="19" y="27"/>
                </a:lnTo>
                <a:lnTo>
                  <a:pt x="15" y="35"/>
                </a:lnTo>
                <a:lnTo>
                  <a:pt x="7" y="27"/>
                </a:lnTo>
                <a:lnTo>
                  <a:pt x="15" y="23"/>
                </a:lnTo>
                <a:lnTo>
                  <a:pt x="0" y="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3" name="Freeform 89"/>
          <p:cNvSpPr>
            <a:spLocks/>
          </p:cNvSpPr>
          <p:nvPr/>
        </p:nvSpPr>
        <p:spPr bwMode="auto">
          <a:xfrm>
            <a:off x="3306763" y="1392238"/>
            <a:ext cx="111125" cy="192087"/>
          </a:xfrm>
          <a:custGeom>
            <a:avLst/>
            <a:gdLst/>
            <a:ahLst/>
            <a:cxnLst>
              <a:cxn ang="0">
                <a:pos x="0" y="7"/>
              </a:cxn>
              <a:cxn ang="0">
                <a:pos x="8" y="0"/>
              </a:cxn>
              <a:cxn ang="0">
                <a:pos x="50" y="84"/>
              </a:cxn>
              <a:cxn ang="0">
                <a:pos x="46" y="92"/>
              </a:cxn>
              <a:cxn ang="0">
                <a:pos x="0" y="7"/>
              </a:cxn>
            </a:cxnLst>
            <a:rect l="0" t="0" r="r" b="b"/>
            <a:pathLst>
              <a:path w="51" h="93">
                <a:moveTo>
                  <a:pt x="0" y="7"/>
                </a:moveTo>
                <a:lnTo>
                  <a:pt x="8" y="0"/>
                </a:lnTo>
                <a:lnTo>
                  <a:pt x="50" y="84"/>
                </a:lnTo>
                <a:lnTo>
                  <a:pt x="46" y="92"/>
                </a:lnTo>
                <a:lnTo>
                  <a:pt x="0" y="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4" name="Freeform 90"/>
          <p:cNvSpPr>
            <a:spLocks/>
          </p:cNvSpPr>
          <p:nvPr/>
        </p:nvSpPr>
        <p:spPr bwMode="auto">
          <a:xfrm>
            <a:off x="3390900" y="1358900"/>
            <a:ext cx="152400" cy="153988"/>
          </a:xfrm>
          <a:custGeom>
            <a:avLst/>
            <a:gdLst/>
            <a:ahLst/>
            <a:cxnLst>
              <a:cxn ang="0">
                <a:pos x="27" y="58"/>
              </a:cxn>
              <a:cxn ang="0">
                <a:pos x="30" y="58"/>
              </a:cxn>
              <a:cxn ang="0">
                <a:pos x="34" y="62"/>
              </a:cxn>
              <a:cxn ang="0">
                <a:pos x="42" y="62"/>
              </a:cxn>
              <a:cxn ang="0">
                <a:pos x="50" y="54"/>
              </a:cxn>
              <a:cxn ang="0">
                <a:pos x="53" y="50"/>
              </a:cxn>
              <a:cxn ang="0">
                <a:pos x="57" y="46"/>
              </a:cxn>
              <a:cxn ang="0">
                <a:pos x="57" y="43"/>
              </a:cxn>
              <a:cxn ang="0">
                <a:pos x="53" y="35"/>
              </a:cxn>
              <a:cxn ang="0">
                <a:pos x="50" y="35"/>
              </a:cxn>
              <a:cxn ang="0">
                <a:pos x="46" y="35"/>
              </a:cxn>
              <a:cxn ang="0">
                <a:pos x="38" y="39"/>
              </a:cxn>
              <a:cxn ang="0">
                <a:pos x="30" y="43"/>
              </a:cxn>
              <a:cxn ang="0">
                <a:pos x="19" y="46"/>
              </a:cxn>
              <a:cxn ang="0">
                <a:pos x="11" y="46"/>
              </a:cxn>
              <a:cxn ang="0">
                <a:pos x="4" y="43"/>
              </a:cxn>
              <a:cxn ang="0">
                <a:pos x="0" y="35"/>
              </a:cxn>
              <a:cxn ang="0">
                <a:pos x="0" y="27"/>
              </a:cxn>
              <a:cxn ang="0">
                <a:pos x="0" y="20"/>
              </a:cxn>
              <a:cxn ang="0">
                <a:pos x="7" y="12"/>
              </a:cxn>
              <a:cxn ang="0">
                <a:pos x="19" y="4"/>
              </a:cxn>
              <a:cxn ang="0">
                <a:pos x="23" y="0"/>
              </a:cxn>
              <a:cxn ang="0">
                <a:pos x="30" y="4"/>
              </a:cxn>
              <a:cxn ang="0">
                <a:pos x="38" y="4"/>
              </a:cxn>
              <a:cxn ang="0">
                <a:pos x="42" y="8"/>
              </a:cxn>
              <a:cxn ang="0">
                <a:pos x="34" y="16"/>
              </a:cxn>
              <a:cxn ang="0">
                <a:pos x="30" y="12"/>
              </a:cxn>
              <a:cxn ang="0">
                <a:pos x="27" y="12"/>
              </a:cxn>
              <a:cxn ang="0">
                <a:pos x="19" y="12"/>
              </a:cxn>
              <a:cxn ang="0">
                <a:pos x="15" y="20"/>
              </a:cxn>
              <a:cxn ang="0">
                <a:pos x="11" y="23"/>
              </a:cxn>
              <a:cxn ang="0">
                <a:pos x="7" y="27"/>
              </a:cxn>
              <a:cxn ang="0">
                <a:pos x="7" y="31"/>
              </a:cxn>
              <a:cxn ang="0">
                <a:pos x="11" y="35"/>
              </a:cxn>
              <a:cxn ang="0">
                <a:pos x="15" y="35"/>
              </a:cxn>
              <a:cxn ang="0">
                <a:pos x="19" y="35"/>
              </a:cxn>
              <a:cxn ang="0">
                <a:pos x="27" y="31"/>
              </a:cxn>
              <a:cxn ang="0">
                <a:pos x="30" y="31"/>
              </a:cxn>
              <a:cxn ang="0">
                <a:pos x="50" y="23"/>
              </a:cxn>
              <a:cxn ang="0">
                <a:pos x="53" y="23"/>
              </a:cxn>
              <a:cxn ang="0">
                <a:pos x="61" y="27"/>
              </a:cxn>
              <a:cxn ang="0">
                <a:pos x="65" y="35"/>
              </a:cxn>
              <a:cxn ang="0">
                <a:pos x="69" y="43"/>
              </a:cxn>
              <a:cxn ang="0">
                <a:pos x="65" y="54"/>
              </a:cxn>
              <a:cxn ang="0">
                <a:pos x="57" y="62"/>
              </a:cxn>
              <a:cxn ang="0">
                <a:pos x="46" y="70"/>
              </a:cxn>
              <a:cxn ang="0">
                <a:pos x="42" y="73"/>
              </a:cxn>
              <a:cxn ang="0">
                <a:pos x="38" y="73"/>
              </a:cxn>
              <a:cxn ang="0">
                <a:pos x="27" y="70"/>
              </a:cxn>
              <a:cxn ang="0">
                <a:pos x="19" y="66"/>
              </a:cxn>
              <a:cxn ang="0">
                <a:pos x="27" y="58"/>
              </a:cxn>
              <a:cxn ang="0">
                <a:pos x="7" y="12"/>
              </a:cxn>
              <a:cxn ang="0">
                <a:pos x="27" y="58"/>
              </a:cxn>
            </a:cxnLst>
            <a:rect l="0" t="0" r="r" b="b"/>
            <a:pathLst>
              <a:path w="70" h="74">
                <a:moveTo>
                  <a:pt x="27" y="58"/>
                </a:moveTo>
                <a:lnTo>
                  <a:pt x="30" y="58"/>
                </a:lnTo>
                <a:lnTo>
                  <a:pt x="34" y="62"/>
                </a:lnTo>
                <a:lnTo>
                  <a:pt x="42" y="62"/>
                </a:lnTo>
                <a:lnTo>
                  <a:pt x="50" y="54"/>
                </a:lnTo>
                <a:lnTo>
                  <a:pt x="53" y="50"/>
                </a:lnTo>
                <a:lnTo>
                  <a:pt x="57" y="46"/>
                </a:lnTo>
                <a:lnTo>
                  <a:pt x="57" y="43"/>
                </a:lnTo>
                <a:lnTo>
                  <a:pt x="53" y="35"/>
                </a:lnTo>
                <a:lnTo>
                  <a:pt x="50" y="35"/>
                </a:lnTo>
                <a:lnTo>
                  <a:pt x="46" y="35"/>
                </a:lnTo>
                <a:lnTo>
                  <a:pt x="38" y="39"/>
                </a:lnTo>
                <a:lnTo>
                  <a:pt x="30" y="43"/>
                </a:lnTo>
                <a:lnTo>
                  <a:pt x="19" y="46"/>
                </a:lnTo>
                <a:lnTo>
                  <a:pt x="11" y="46"/>
                </a:lnTo>
                <a:lnTo>
                  <a:pt x="4" y="43"/>
                </a:lnTo>
                <a:lnTo>
                  <a:pt x="0" y="35"/>
                </a:lnTo>
                <a:lnTo>
                  <a:pt x="0" y="27"/>
                </a:lnTo>
                <a:lnTo>
                  <a:pt x="0" y="20"/>
                </a:lnTo>
                <a:lnTo>
                  <a:pt x="7" y="12"/>
                </a:lnTo>
                <a:lnTo>
                  <a:pt x="19" y="4"/>
                </a:lnTo>
                <a:lnTo>
                  <a:pt x="23" y="0"/>
                </a:lnTo>
                <a:lnTo>
                  <a:pt x="30" y="4"/>
                </a:lnTo>
                <a:lnTo>
                  <a:pt x="38" y="4"/>
                </a:lnTo>
                <a:lnTo>
                  <a:pt x="42" y="8"/>
                </a:lnTo>
                <a:lnTo>
                  <a:pt x="34" y="16"/>
                </a:lnTo>
                <a:lnTo>
                  <a:pt x="30" y="12"/>
                </a:lnTo>
                <a:lnTo>
                  <a:pt x="27" y="12"/>
                </a:lnTo>
                <a:lnTo>
                  <a:pt x="19" y="12"/>
                </a:lnTo>
                <a:lnTo>
                  <a:pt x="15" y="20"/>
                </a:lnTo>
                <a:lnTo>
                  <a:pt x="11" y="23"/>
                </a:lnTo>
                <a:lnTo>
                  <a:pt x="7" y="27"/>
                </a:lnTo>
                <a:lnTo>
                  <a:pt x="7" y="31"/>
                </a:lnTo>
                <a:lnTo>
                  <a:pt x="11" y="35"/>
                </a:lnTo>
                <a:lnTo>
                  <a:pt x="15" y="35"/>
                </a:lnTo>
                <a:lnTo>
                  <a:pt x="19" y="35"/>
                </a:lnTo>
                <a:lnTo>
                  <a:pt x="27" y="31"/>
                </a:lnTo>
                <a:lnTo>
                  <a:pt x="30" y="31"/>
                </a:lnTo>
                <a:lnTo>
                  <a:pt x="50" y="23"/>
                </a:lnTo>
                <a:lnTo>
                  <a:pt x="53" y="23"/>
                </a:lnTo>
                <a:lnTo>
                  <a:pt x="61" y="27"/>
                </a:lnTo>
                <a:lnTo>
                  <a:pt x="65" y="35"/>
                </a:lnTo>
                <a:lnTo>
                  <a:pt x="69" y="43"/>
                </a:lnTo>
                <a:lnTo>
                  <a:pt x="65" y="54"/>
                </a:lnTo>
                <a:lnTo>
                  <a:pt x="57" y="62"/>
                </a:lnTo>
                <a:lnTo>
                  <a:pt x="46" y="70"/>
                </a:lnTo>
                <a:lnTo>
                  <a:pt x="42" y="73"/>
                </a:lnTo>
                <a:lnTo>
                  <a:pt x="38" y="73"/>
                </a:lnTo>
                <a:lnTo>
                  <a:pt x="27" y="70"/>
                </a:lnTo>
                <a:lnTo>
                  <a:pt x="19" y="66"/>
                </a:lnTo>
                <a:lnTo>
                  <a:pt x="27" y="58"/>
                </a:lnTo>
                <a:lnTo>
                  <a:pt x="7" y="12"/>
                </a:lnTo>
                <a:lnTo>
                  <a:pt x="27" y="5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5" name="Freeform 91"/>
          <p:cNvSpPr>
            <a:spLocks/>
          </p:cNvSpPr>
          <p:nvPr/>
        </p:nvSpPr>
        <p:spPr bwMode="auto">
          <a:xfrm>
            <a:off x="3506788" y="1263650"/>
            <a:ext cx="144462" cy="153988"/>
          </a:xfrm>
          <a:custGeom>
            <a:avLst/>
            <a:gdLst/>
            <a:ahLst/>
            <a:cxnLst>
              <a:cxn ang="0">
                <a:pos x="12" y="8"/>
              </a:cxn>
              <a:cxn ang="0">
                <a:pos x="16" y="4"/>
              </a:cxn>
              <a:cxn ang="0">
                <a:pos x="24" y="4"/>
              </a:cxn>
              <a:cxn ang="0">
                <a:pos x="31" y="0"/>
              </a:cxn>
              <a:cxn ang="0">
                <a:pos x="35" y="4"/>
              </a:cxn>
              <a:cxn ang="0">
                <a:pos x="47" y="8"/>
              </a:cxn>
              <a:cxn ang="0">
                <a:pos x="58" y="19"/>
              </a:cxn>
              <a:cxn ang="0">
                <a:pos x="20" y="50"/>
              </a:cxn>
              <a:cxn ang="0">
                <a:pos x="27" y="58"/>
              </a:cxn>
              <a:cxn ang="0">
                <a:pos x="35" y="62"/>
              </a:cxn>
              <a:cxn ang="0">
                <a:pos x="43" y="62"/>
              </a:cxn>
              <a:cxn ang="0">
                <a:pos x="47" y="58"/>
              </a:cxn>
              <a:cxn ang="0">
                <a:pos x="54" y="50"/>
              </a:cxn>
              <a:cxn ang="0">
                <a:pos x="54" y="43"/>
              </a:cxn>
              <a:cxn ang="0">
                <a:pos x="54" y="35"/>
              </a:cxn>
              <a:cxn ang="0">
                <a:pos x="62" y="27"/>
              </a:cxn>
              <a:cxn ang="0">
                <a:pos x="66" y="35"/>
              </a:cxn>
              <a:cxn ang="0">
                <a:pos x="66" y="46"/>
              </a:cxn>
              <a:cxn ang="0">
                <a:pos x="66" y="50"/>
              </a:cxn>
              <a:cxn ang="0">
                <a:pos x="62" y="58"/>
              </a:cxn>
              <a:cxn ang="0">
                <a:pos x="54" y="66"/>
              </a:cxn>
              <a:cxn ang="0">
                <a:pos x="43" y="69"/>
              </a:cxn>
              <a:cxn ang="0">
                <a:pos x="31" y="73"/>
              </a:cxn>
              <a:cxn ang="0">
                <a:pos x="27" y="69"/>
              </a:cxn>
              <a:cxn ang="0">
                <a:pos x="20" y="66"/>
              </a:cxn>
              <a:cxn ang="0">
                <a:pos x="8" y="58"/>
              </a:cxn>
              <a:cxn ang="0">
                <a:pos x="0" y="46"/>
              </a:cxn>
              <a:cxn ang="0">
                <a:pos x="0" y="31"/>
              </a:cxn>
              <a:cxn ang="0">
                <a:pos x="0" y="23"/>
              </a:cxn>
              <a:cxn ang="0">
                <a:pos x="0" y="19"/>
              </a:cxn>
              <a:cxn ang="0">
                <a:pos x="12" y="8"/>
              </a:cxn>
              <a:cxn ang="0">
                <a:pos x="43" y="19"/>
              </a:cxn>
              <a:cxn ang="0">
                <a:pos x="31" y="12"/>
              </a:cxn>
              <a:cxn ang="0">
                <a:pos x="27" y="12"/>
              </a:cxn>
              <a:cxn ang="0">
                <a:pos x="24" y="12"/>
              </a:cxn>
              <a:cxn ang="0">
                <a:pos x="16" y="16"/>
              </a:cxn>
              <a:cxn ang="0">
                <a:pos x="12" y="23"/>
              </a:cxn>
              <a:cxn ang="0">
                <a:pos x="8" y="31"/>
              </a:cxn>
              <a:cxn ang="0">
                <a:pos x="12" y="39"/>
              </a:cxn>
              <a:cxn ang="0">
                <a:pos x="16" y="43"/>
              </a:cxn>
              <a:cxn ang="0">
                <a:pos x="43" y="19"/>
              </a:cxn>
              <a:cxn ang="0">
                <a:pos x="8" y="8"/>
              </a:cxn>
              <a:cxn ang="0">
                <a:pos x="43" y="19"/>
              </a:cxn>
              <a:cxn ang="0">
                <a:pos x="12" y="8"/>
              </a:cxn>
            </a:cxnLst>
            <a:rect l="0" t="0" r="r" b="b"/>
            <a:pathLst>
              <a:path w="67" h="74">
                <a:moveTo>
                  <a:pt x="12" y="8"/>
                </a:moveTo>
                <a:lnTo>
                  <a:pt x="16" y="4"/>
                </a:lnTo>
                <a:lnTo>
                  <a:pt x="24" y="4"/>
                </a:lnTo>
                <a:lnTo>
                  <a:pt x="31" y="0"/>
                </a:lnTo>
                <a:lnTo>
                  <a:pt x="35" y="4"/>
                </a:lnTo>
                <a:lnTo>
                  <a:pt x="47" y="8"/>
                </a:lnTo>
                <a:lnTo>
                  <a:pt x="58" y="19"/>
                </a:lnTo>
                <a:lnTo>
                  <a:pt x="20" y="50"/>
                </a:lnTo>
                <a:lnTo>
                  <a:pt x="27" y="58"/>
                </a:lnTo>
                <a:lnTo>
                  <a:pt x="35" y="62"/>
                </a:lnTo>
                <a:lnTo>
                  <a:pt x="43" y="62"/>
                </a:lnTo>
                <a:lnTo>
                  <a:pt x="47" y="58"/>
                </a:lnTo>
                <a:lnTo>
                  <a:pt x="54" y="50"/>
                </a:lnTo>
                <a:lnTo>
                  <a:pt x="54" y="43"/>
                </a:lnTo>
                <a:lnTo>
                  <a:pt x="54" y="35"/>
                </a:lnTo>
                <a:lnTo>
                  <a:pt x="62" y="27"/>
                </a:lnTo>
                <a:lnTo>
                  <a:pt x="66" y="35"/>
                </a:lnTo>
                <a:lnTo>
                  <a:pt x="66" y="46"/>
                </a:lnTo>
                <a:lnTo>
                  <a:pt x="66" y="50"/>
                </a:lnTo>
                <a:lnTo>
                  <a:pt x="62" y="58"/>
                </a:lnTo>
                <a:lnTo>
                  <a:pt x="54" y="66"/>
                </a:lnTo>
                <a:lnTo>
                  <a:pt x="43" y="69"/>
                </a:lnTo>
                <a:lnTo>
                  <a:pt x="31" y="73"/>
                </a:lnTo>
                <a:lnTo>
                  <a:pt x="27" y="69"/>
                </a:lnTo>
                <a:lnTo>
                  <a:pt x="20" y="66"/>
                </a:lnTo>
                <a:lnTo>
                  <a:pt x="8" y="58"/>
                </a:lnTo>
                <a:lnTo>
                  <a:pt x="0" y="46"/>
                </a:lnTo>
                <a:lnTo>
                  <a:pt x="0" y="31"/>
                </a:lnTo>
                <a:lnTo>
                  <a:pt x="0" y="23"/>
                </a:lnTo>
                <a:lnTo>
                  <a:pt x="0" y="19"/>
                </a:lnTo>
                <a:lnTo>
                  <a:pt x="12" y="8"/>
                </a:lnTo>
                <a:lnTo>
                  <a:pt x="43" y="19"/>
                </a:lnTo>
                <a:lnTo>
                  <a:pt x="31" y="12"/>
                </a:lnTo>
                <a:lnTo>
                  <a:pt x="27" y="12"/>
                </a:lnTo>
                <a:lnTo>
                  <a:pt x="24" y="12"/>
                </a:lnTo>
                <a:lnTo>
                  <a:pt x="16" y="16"/>
                </a:lnTo>
                <a:lnTo>
                  <a:pt x="12" y="23"/>
                </a:lnTo>
                <a:lnTo>
                  <a:pt x="8" y="31"/>
                </a:lnTo>
                <a:lnTo>
                  <a:pt x="12" y="39"/>
                </a:lnTo>
                <a:lnTo>
                  <a:pt x="16" y="43"/>
                </a:lnTo>
                <a:lnTo>
                  <a:pt x="43" y="19"/>
                </a:lnTo>
                <a:lnTo>
                  <a:pt x="8" y="8"/>
                </a:lnTo>
                <a:lnTo>
                  <a:pt x="43" y="19"/>
                </a:lnTo>
                <a:lnTo>
                  <a:pt x="12" y="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6" name="Freeform 92"/>
          <p:cNvSpPr>
            <a:spLocks/>
          </p:cNvSpPr>
          <p:nvPr/>
        </p:nvSpPr>
        <p:spPr bwMode="auto">
          <a:xfrm>
            <a:off x="3608388" y="1185863"/>
            <a:ext cx="107950" cy="152400"/>
          </a:xfrm>
          <a:custGeom>
            <a:avLst/>
            <a:gdLst/>
            <a:ahLst/>
            <a:cxnLst>
              <a:cxn ang="0">
                <a:pos x="0" y="19"/>
              </a:cxn>
              <a:cxn ang="0">
                <a:pos x="7" y="11"/>
              </a:cxn>
              <a:cxn ang="0">
                <a:pos x="15" y="23"/>
              </a:cxn>
              <a:cxn ang="0">
                <a:pos x="15" y="11"/>
              </a:cxn>
              <a:cxn ang="0">
                <a:pos x="19" y="4"/>
              </a:cxn>
              <a:cxn ang="0">
                <a:pos x="23" y="0"/>
              </a:cxn>
              <a:cxn ang="0">
                <a:pos x="26" y="0"/>
              </a:cxn>
              <a:cxn ang="0">
                <a:pos x="34" y="8"/>
              </a:cxn>
              <a:cxn ang="0">
                <a:pos x="30" y="8"/>
              </a:cxn>
              <a:cxn ang="0">
                <a:pos x="30" y="11"/>
              </a:cxn>
              <a:cxn ang="0">
                <a:pos x="26" y="15"/>
              </a:cxn>
              <a:cxn ang="0">
                <a:pos x="23" y="23"/>
              </a:cxn>
              <a:cxn ang="0">
                <a:pos x="23" y="31"/>
              </a:cxn>
              <a:cxn ang="0">
                <a:pos x="26" y="34"/>
              </a:cxn>
              <a:cxn ang="0">
                <a:pos x="49" y="65"/>
              </a:cxn>
              <a:cxn ang="0">
                <a:pos x="42" y="73"/>
              </a:cxn>
              <a:cxn ang="0">
                <a:pos x="0" y="19"/>
              </a:cxn>
            </a:cxnLst>
            <a:rect l="0" t="0" r="r" b="b"/>
            <a:pathLst>
              <a:path w="50" h="74">
                <a:moveTo>
                  <a:pt x="0" y="19"/>
                </a:moveTo>
                <a:lnTo>
                  <a:pt x="7" y="11"/>
                </a:lnTo>
                <a:lnTo>
                  <a:pt x="15" y="23"/>
                </a:lnTo>
                <a:lnTo>
                  <a:pt x="15" y="11"/>
                </a:lnTo>
                <a:lnTo>
                  <a:pt x="19" y="4"/>
                </a:lnTo>
                <a:lnTo>
                  <a:pt x="23" y="0"/>
                </a:lnTo>
                <a:lnTo>
                  <a:pt x="26" y="0"/>
                </a:lnTo>
                <a:lnTo>
                  <a:pt x="34" y="8"/>
                </a:lnTo>
                <a:lnTo>
                  <a:pt x="30" y="8"/>
                </a:lnTo>
                <a:lnTo>
                  <a:pt x="30" y="11"/>
                </a:lnTo>
                <a:lnTo>
                  <a:pt x="26" y="15"/>
                </a:lnTo>
                <a:lnTo>
                  <a:pt x="23" y="23"/>
                </a:lnTo>
                <a:lnTo>
                  <a:pt x="23" y="31"/>
                </a:lnTo>
                <a:lnTo>
                  <a:pt x="26" y="34"/>
                </a:lnTo>
                <a:lnTo>
                  <a:pt x="49" y="65"/>
                </a:lnTo>
                <a:lnTo>
                  <a:pt x="42" y="73"/>
                </a:lnTo>
                <a:lnTo>
                  <a:pt x="0" y="19"/>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7" name="Freeform 93"/>
          <p:cNvSpPr>
            <a:spLocks/>
          </p:cNvSpPr>
          <p:nvPr/>
        </p:nvSpPr>
        <p:spPr bwMode="auto">
          <a:xfrm>
            <a:off x="3673475" y="1104900"/>
            <a:ext cx="152400" cy="161925"/>
          </a:xfrm>
          <a:custGeom>
            <a:avLst/>
            <a:gdLst/>
            <a:ahLst/>
            <a:cxnLst>
              <a:cxn ang="0">
                <a:pos x="12" y="27"/>
              </a:cxn>
              <a:cxn ang="0">
                <a:pos x="58" y="62"/>
              </a:cxn>
              <a:cxn ang="0">
                <a:pos x="43" y="8"/>
              </a:cxn>
              <a:cxn ang="0">
                <a:pos x="50" y="0"/>
              </a:cxn>
              <a:cxn ang="0">
                <a:pos x="69" y="70"/>
              </a:cxn>
              <a:cxn ang="0">
                <a:pos x="58" y="77"/>
              </a:cxn>
              <a:cxn ang="0">
                <a:pos x="0" y="35"/>
              </a:cxn>
              <a:cxn ang="0">
                <a:pos x="12" y="27"/>
              </a:cxn>
            </a:cxnLst>
            <a:rect l="0" t="0" r="r" b="b"/>
            <a:pathLst>
              <a:path w="70" h="78">
                <a:moveTo>
                  <a:pt x="12" y="27"/>
                </a:moveTo>
                <a:lnTo>
                  <a:pt x="58" y="62"/>
                </a:lnTo>
                <a:lnTo>
                  <a:pt x="43" y="8"/>
                </a:lnTo>
                <a:lnTo>
                  <a:pt x="50" y="0"/>
                </a:lnTo>
                <a:lnTo>
                  <a:pt x="69" y="70"/>
                </a:lnTo>
                <a:lnTo>
                  <a:pt x="58" y="77"/>
                </a:lnTo>
                <a:lnTo>
                  <a:pt x="0" y="35"/>
                </a:lnTo>
                <a:lnTo>
                  <a:pt x="12" y="2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8" name="Freeform 94"/>
          <p:cNvSpPr>
            <a:spLocks/>
          </p:cNvSpPr>
          <p:nvPr/>
        </p:nvSpPr>
        <p:spPr bwMode="auto">
          <a:xfrm>
            <a:off x="3773488" y="1033463"/>
            <a:ext cx="136525" cy="176212"/>
          </a:xfrm>
          <a:custGeom>
            <a:avLst/>
            <a:gdLst/>
            <a:ahLst/>
            <a:cxnLst>
              <a:cxn ang="0">
                <a:pos x="16" y="27"/>
              </a:cxn>
              <a:cxn ang="0">
                <a:pos x="23" y="23"/>
              </a:cxn>
              <a:cxn ang="0">
                <a:pos x="62" y="77"/>
              </a:cxn>
              <a:cxn ang="0">
                <a:pos x="50" y="84"/>
              </a:cxn>
              <a:cxn ang="0">
                <a:pos x="16" y="27"/>
              </a:cxn>
              <a:cxn ang="0">
                <a:pos x="0" y="8"/>
              </a:cxn>
              <a:cxn ang="0">
                <a:pos x="12" y="0"/>
              </a:cxn>
              <a:cxn ang="0">
                <a:pos x="20" y="11"/>
              </a:cxn>
              <a:cxn ang="0">
                <a:pos x="8" y="19"/>
              </a:cxn>
              <a:cxn ang="0">
                <a:pos x="0" y="8"/>
              </a:cxn>
              <a:cxn ang="0">
                <a:pos x="16" y="27"/>
              </a:cxn>
            </a:cxnLst>
            <a:rect l="0" t="0" r="r" b="b"/>
            <a:pathLst>
              <a:path w="63" h="85">
                <a:moveTo>
                  <a:pt x="16" y="27"/>
                </a:moveTo>
                <a:lnTo>
                  <a:pt x="23" y="23"/>
                </a:lnTo>
                <a:lnTo>
                  <a:pt x="62" y="77"/>
                </a:lnTo>
                <a:lnTo>
                  <a:pt x="50" y="84"/>
                </a:lnTo>
                <a:lnTo>
                  <a:pt x="16" y="27"/>
                </a:lnTo>
                <a:lnTo>
                  <a:pt x="0" y="8"/>
                </a:lnTo>
                <a:lnTo>
                  <a:pt x="12" y="0"/>
                </a:lnTo>
                <a:lnTo>
                  <a:pt x="20" y="11"/>
                </a:lnTo>
                <a:lnTo>
                  <a:pt x="8" y="19"/>
                </a:lnTo>
                <a:lnTo>
                  <a:pt x="0" y="8"/>
                </a:lnTo>
                <a:lnTo>
                  <a:pt x="16" y="2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19" name="Freeform 95"/>
          <p:cNvSpPr>
            <a:spLocks/>
          </p:cNvSpPr>
          <p:nvPr/>
        </p:nvSpPr>
        <p:spPr bwMode="auto">
          <a:xfrm>
            <a:off x="3873500" y="1017588"/>
            <a:ext cx="144463" cy="144462"/>
          </a:xfrm>
          <a:custGeom>
            <a:avLst/>
            <a:gdLst/>
            <a:ahLst/>
            <a:cxnLst>
              <a:cxn ang="0">
                <a:pos x="16" y="4"/>
              </a:cxn>
              <a:cxn ang="0">
                <a:pos x="27" y="0"/>
              </a:cxn>
              <a:cxn ang="0">
                <a:pos x="35" y="0"/>
              </a:cxn>
              <a:cxn ang="0">
                <a:pos x="43" y="4"/>
              </a:cxn>
              <a:cxn ang="0">
                <a:pos x="50" y="12"/>
              </a:cxn>
              <a:cxn ang="0">
                <a:pos x="43" y="19"/>
              </a:cxn>
              <a:cxn ang="0">
                <a:pos x="39" y="16"/>
              </a:cxn>
              <a:cxn ang="0">
                <a:pos x="35" y="12"/>
              </a:cxn>
              <a:cxn ang="0">
                <a:pos x="27" y="12"/>
              </a:cxn>
              <a:cxn ang="0">
                <a:pos x="20" y="12"/>
              </a:cxn>
              <a:cxn ang="0">
                <a:pos x="16" y="16"/>
              </a:cxn>
              <a:cxn ang="0">
                <a:pos x="16" y="19"/>
              </a:cxn>
              <a:cxn ang="0">
                <a:pos x="12" y="23"/>
              </a:cxn>
              <a:cxn ang="0">
                <a:pos x="12" y="31"/>
              </a:cxn>
              <a:cxn ang="0">
                <a:pos x="16" y="39"/>
              </a:cxn>
              <a:cxn ang="0">
                <a:pos x="20" y="46"/>
              </a:cxn>
              <a:cxn ang="0">
                <a:pos x="23" y="54"/>
              </a:cxn>
              <a:cxn ang="0">
                <a:pos x="31" y="58"/>
              </a:cxn>
              <a:cxn ang="0">
                <a:pos x="39" y="62"/>
              </a:cxn>
              <a:cxn ang="0">
                <a:pos x="47" y="58"/>
              </a:cxn>
              <a:cxn ang="0">
                <a:pos x="50" y="54"/>
              </a:cxn>
              <a:cxn ang="0">
                <a:pos x="54" y="50"/>
              </a:cxn>
              <a:cxn ang="0">
                <a:pos x="54" y="42"/>
              </a:cxn>
              <a:cxn ang="0">
                <a:pos x="54" y="35"/>
              </a:cxn>
              <a:cxn ang="0">
                <a:pos x="62" y="31"/>
              </a:cxn>
              <a:cxn ang="0">
                <a:pos x="66" y="42"/>
              </a:cxn>
              <a:cxn ang="0">
                <a:pos x="66" y="50"/>
              </a:cxn>
              <a:cxn ang="0">
                <a:pos x="58" y="62"/>
              </a:cxn>
              <a:cxn ang="0">
                <a:pos x="50" y="66"/>
              </a:cxn>
              <a:cxn ang="0">
                <a:pos x="39" y="69"/>
              </a:cxn>
              <a:cxn ang="0">
                <a:pos x="35" y="69"/>
              </a:cxn>
              <a:cxn ang="0">
                <a:pos x="27" y="69"/>
              </a:cxn>
              <a:cxn ang="0">
                <a:pos x="16" y="62"/>
              </a:cxn>
              <a:cxn ang="0">
                <a:pos x="8" y="54"/>
              </a:cxn>
              <a:cxn ang="0">
                <a:pos x="4" y="39"/>
              </a:cxn>
              <a:cxn ang="0">
                <a:pos x="0" y="23"/>
              </a:cxn>
              <a:cxn ang="0">
                <a:pos x="8" y="12"/>
              </a:cxn>
              <a:cxn ang="0">
                <a:pos x="16" y="4"/>
              </a:cxn>
              <a:cxn ang="0">
                <a:pos x="16" y="8"/>
              </a:cxn>
              <a:cxn ang="0">
                <a:pos x="16" y="4"/>
              </a:cxn>
            </a:cxnLst>
            <a:rect l="0" t="0" r="r" b="b"/>
            <a:pathLst>
              <a:path w="67" h="70">
                <a:moveTo>
                  <a:pt x="16" y="4"/>
                </a:moveTo>
                <a:lnTo>
                  <a:pt x="27" y="0"/>
                </a:lnTo>
                <a:lnTo>
                  <a:pt x="35" y="0"/>
                </a:lnTo>
                <a:lnTo>
                  <a:pt x="43" y="4"/>
                </a:lnTo>
                <a:lnTo>
                  <a:pt x="50" y="12"/>
                </a:lnTo>
                <a:lnTo>
                  <a:pt x="43" y="19"/>
                </a:lnTo>
                <a:lnTo>
                  <a:pt x="39" y="16"/>
                </a:lnTo>
                <a:lnTo>
                  <a:pt x="35" y="12"/>
                </a:lnTo>
                <a:lnTo>
                  <a:pt x="27" y="12"/>
                </a:lnTo>
                <a:lnTo>
                  <a:pt x="20" y="12"/>
                </a:lnTo>
                <a:lnTo>
                  <a:pt x="16" y="16"/>
                </a:lnTo>
                <a:lnTo>
                  <a:pt x="16" y="19"/>
                </a:lnTo>
                <a:lnTo>
                  <a:pt x="12" y="23"/>
                </a:lnTo>
                <a:lnTo>
                  <a:pt x="12" y="31"/>
                </a:lnTo>
                <a:lnTo>
                  <a:pt x="16" y="39"/>
                </a:lnTo>
                <a:lnTo>
                  <a:pt x="20" y="46"/>
                </a:lnTo>
                <a:lnTo>
                  <a:pt x="23" y="54"/>
                </a:lnTo>
                <a:lnTo>
                  <a:pt x="31" y="58"/>
                </a:lnTo>
                <a:lnTo>
                  <a:pt x="39" y="62"/>
                </a:lnTo>
                <a:lnTo>
                  <a:pt x="47" y="58"/>
                </a:lnTo>
                <a:lnTo>
                  <a:pt x="50" y="54"/>
                </a:lnTo>
                <a:lnTo>
                  <a:pt x="54" y="50"/>
                </a:lnTo>
                <a:lnTo>
                  <a:pt x="54" y="42"/>
                </a:lnTo>
                <a:lnTo>
                  <a:pt x="54" y="35"/>
                </a:lnTo>
                <a:lnTo>
                  <a:pt x="62" y="31"/>
                </a:lnTo>
                <a:lnTo>
                  <a:pt x="66" y="42"/>
                </a:lnTo>
                <a:lnTo>
                  <a:pt x="66" y="50"/>
                </a:lnTo>
                <a:lnTo>
                  <a:pt x="58" y="62"/>
                </a:lnTo>
                <a:lnTo>
                  <a:pt x="50" y="66"/>
                </a:lnTo>
                <a:lnTo>
                  <a:pt x="39" y="69"/>
                </a:lnTo>
                <a:lnTo>
                  <a:pt x="35" y="69"/>
                </a:lnTo>
                <a:lnTo>
                  <a:pt x="27" y="69"/>
                </a:lnTo>
                <a:lnTo>
                  <a:pt x="16" y="62"/>
                </a:lnTo>
                <a:lnTo>
                  <a:pt x="8" y="54"/>
                </a:lnTo>
                <a:lnTo>
                  <a:pt x="4" y="39"/>
                </a:lnTo>
                <a:lnTo>
                  <a:pt x="0" y="23"/>
                </a:lnTo>
                <a:lnTo>
                  <a:pt x="8" y="12"/>
                </a:lnTo>
                <a:lnTo>
                  <a:pt x="16" y="4"/>
                </a:lnTo>
                <a:lnTo>
                  <a:pt x="16" y="8"/>
                </a:lnTo>
                <a:lnTo>
                  <a:pt x="16" y="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0" name="Freeform 96"/>
          <p:cNvSpPr>
            <a:spLocks/>
          </p:cNvSpPr>
          <p:nvPr/>
        </p:nvSpPr>
        <p:spPr bwMode="auto">
          <a:xfrm>
            <a:off x="4006850" y="955675"/>
            <a:ext cx="144463" cy="144463"/>
          </a:xfrm>
          <a:custGeom>
            <a:avLst/>
            <a:gdLst/>
            <a:ahLst/>
            <a:cxnLst>
              <a:cxn ang="0">
                <a:pos x="15" y="3"/>
              </a:cxn>
              <a:cxn ang="0">
                <a:pos x="23" y="0"/>
              </a:cxn>
              <a:cxn ang="0">
                <a:pos x="27" y="0"/>
              </a:cxn>
              <a:cxn ang="0">
                <a:pos x="34" y="0"/>
              </a:cxn>
              <a:cxn ang="0">
                <a:pos x="42" y="0"/>
              </a:cxn>
              <a:cxn ang="0">
                <a:pos x="50" y="11"/>
              </a:cxn>
              <a:cxn ang="0">
                <a:pos x="58" y="23"/>
              </a:cxn>
              <a:cxn ang="0">
                <a:pos x="15" y="46"/>
              </a:cxn>
              <a:cxn ang="0">
                <a:pos x="19" y="53"/>
              </a:cxn>
              <a:cxn ang="0">
                <a:pos x="27" y="57"/>
              </a:cxn>
              <a:cxn ang="0">
                <a:pos x="34" y="57"/>
              </a:cxn>
              <a:cxn ang="0">
                <a:pos x="42" y="57"/>
              </a:cxn>
              <a:cxn ang="0">
                <a:pos x="50" y="49"/>
              </a:cxn>
              <a:cxn ang="0">
                <a:pos x="54" y="46"/>
              </a:cxn>
              <a:cxn ang="0">
                <a:pos x="54" y="34"/>
              </a:cxn>
              <a:cxn ang="0">
                <a:pos x="61" y="30"/>
              </a:cxn>
              <a:cxn ang="0">
                <a:pos x="65" y="38"/>
              </a:cxn>
              <a:cxn ang="0">
                <a:pos x="61" y="49"/>
              </a:cxn>
              <a:cxn ang="0">
                <a:pos x="58" y="53"/>
              </a:cxn>
              <a:cxn ang="0">
                <a:pos x="54" y="61"/>
              </a:cxn>
              <a:cxn ang="0">
                <a:pos x="46" y="65"/>
              </a:cxn>
              <a:cxn ang="0">
                <a:pos x="34" y="69"/>
              </a:cxn>
              <a:cxn ang="0">
                <a:pos x="23" y="69"/>
              </a:cxn>
              <a:cxn ang="0">
                <a:pos x="19" y="65"/>
              </a:cxn>
              <a:cxn ang="0">
                <a:pos x="11" y="61"/>
              </a:cxn>
              <a:cxn ang="0">
                <a:pos x="4" y="49"/>
              </a:cxn>
              <a:cxn ang="0">
                <a:pos x="0" y="34"/>
              </a:cxn>
              <a:cxn ang="0">
                <a:pos x="0" y="23"/>
              </a:cxn>
              <a:cxn ang="0">
                <a:pos x="0" y="15"/>
              </a:cxn>
              <a:cxn ang="0">
                <a:pos x="4" y="11"/>
              </a:cxn>
              <a:cxn ang="0">
                <a:pos x="15" y="3"/>
              </a:cxn>
              <a:cxn ang="0">
                <a:pos x="46" y="19"/>
              </a:cxn>
              <a:cxn ang="0">
                <a:pos x="34" y="11"/>
              </a:cxn>
              <a:cxn ang="0">
                <a:pos x="31" y="7"/>
              </a:cxn>
              <a:cxn ang="0">
                <a:pos x="27" y="7"/>
              </a:cxn>
              <a:cxn ang="0">
                <a:pos x="19" y="11"/>
              </a:cxn>
              <a:cxn ang="0">
                <a:pos x="11" y="15"/>
              </a:cxn>
              <a:cxn ang="0">
                <a:pos x="11" y="23"/>
              </a:cxn>
              <a:cxn ang="0">
                <a:pos x="8" y="30"/>
              </a:cxn>
              <a:cxn ang="0">
                <a:pos x="11" y="38"/>
              </a:cxn>
              <a:cxn ang="0">
                <a:pos x="46" y="19"/>
              </a:cxn>
              <a:cxn ang="0">
                <a:pos x="15" y="3"/>
              </a:cxn>
              <a:cxn ang="0">
                <a:pos x="46" y="19"/>
              </a:cxn>
              <a:cxn ang="0">
                <a:pos x="15" y="3"/>
              </a:cxn>
            </a:cxnLst>
            <a:rect l="0" t="0" r="r" b="b"/>
            <a:pathLst>
              <a:path w="66" h="70">
                <a:moveTo>
                  <a:pt x="15" y="3"/>
                </a:moveTo>
                <a:lnTo>
                  <a:pt x="23" y="0"/>
                </a:lnTo>
                <a:lnTo>
                  <a:pt x="27" y="0"/>
                </a:lnTo>
                <a:lnTo>
                  <a:pt x="34" y="0"/>
                </a:lnTo>
                <a:lnTo>
                  <a:pt x="42" y="0"/>
                </a:lnTo>
                <a:lnTo>
                  <a:pt x="50" y="11"/>
                </a:lnTo>
                <a:lnTo>
                  <a:pt x="58" y="23"/>
                </a:lnTo>
                <a:lnTo>
                  <a:pt x="15" y="46"/>
                </a:lnTo>
                <a:lnTo>
                  <a:pt x="19" y="53"/>
                </a:lnTo>
                <a:lnTo>
                  <a:pt x="27" y="57"/>
                </a:lnTo>
                <a:lnTo>
                  <a:pt x="34" y="57"/>
                </a:lnTo>
                <a:lnTo>
                  <a:pt x="42" y="57"/>
                </a:lnTo>
                <a:lnTo>
                  <a:pt x="50" y="49"/>
                </a:lnTo>
                <a:lnTo>
                  <a:pt x="54" y="46"/>
                </a:lnTo>
                <a:lnTo>
                  <a:pt x="54" y="34"/>
                </a:lnTo>
                <a:lnTo>
                  <a:pt x="61" y="30"/>
                </a:lnTo>
                <a:lnTo>
                  <a:pt x="65" y="38"/>
                </a:lnTo>
                <a:lnTo>
                  <a:pt x="61" y="49"/>
                </a:lnTo>
                <a:lnTo>
                  <a:pt x="58" y="53"/>
                </a:lnTo>
                <a:lnTo>
                  <a:pt x="54" y="61"/>
                </a:lnTo>
                <a:lnTo>
                  <a:pt x="46" y="65"/>
                </a:lnTo>
                <a:lnTo>
                  <a:pt x="34" y="69"/>
                </a:lnTo>
                <a:lnTo>
                  <a:pt x="23" y="69"/>
                </a:lnTo>
                <a:lnTo>
                  <a:pt x="19" y="65"/>
                </a:lnTo>
                <a:lnTo>
                  <a:pt x="11" y="61"/>
                </a:lnTo>
                <a:lnTo>
                  <a:pt x="4" y="49"/>
                </a:lnTo>
                <a:lnTo>
                  <a:pt x="0" y="34"/>
                </a:lnTo>
                <a:lnTo>
                  <a:pt x="0" y="23"/>
                </a:lnTo>
                <a:lnTo>
                  <a:pt x="0" y="15"/>
                </a:lnTo>
                <a:lnTo>
                  <a:pt x="4" y="11"/>
                </a:lnTo>
                <a:lnTo>
                  <a:pt x="15" y="3"/>
                </a:lnTo>
                <a:lnTo>
                  <a:pt x="46" y="19"/>
                </a:lnTo>
                <a:lnTo>
                  <a:pt x="34" y="11"/>
                </a:lnTo>
                <a:lnTo>
                  <a:pt x="31" y="7"/>
                </a:lnTo>
                <a:lnTo>
                  <a:pt x="27" y="7"/>
                </a:lnTo>
                <a:lnTo>
                  <a:pt x="19" y="11"/>
                </a:lnTo>
                <a:lnTo>
                  <a:pt x="11" y="15"/>
                </a:lnTo>
                <a:lnTo>
                  <a:pt x="11" y="23"/>
                </a:lnTo>
                <a:lnTo>
                  <a:pt x="8" y="30"/>
                </a:lnTo>
                <a:lnTo>
                  <a:pt x="11" y="38"/>
                </a:lnTo>
                <a:lnTo>
                  <a:pt x="46" y="19"/>
                </a:lnTo>
                <a:lnTo>
                  <a:pt x="15" y="3"/>
                </a:lnTo>
                <a:lnTo>
                  <a:pt x="46" y="19"/>
                </a:lnTo>
                <a:lnTo>
                  <a:pt x="15" y="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1" name="Freeform 97"/>
          <p:cNvSpPr>
            <a:spLocks/>
          </p:cNvSpPr>
          <p:nvPr/>
        </p:nvSpPr>
        <p:spPr bwMode="auto">
          <a:xfrm>
            <a:off x="4216400" y="795338"/>
            <a:ext cx="160338" cy="209550"/>
          </a:xfrm>
          <a:custGeom>
            <a:avLst/>
            <a:gdLst/>
            <a:ahLst/>
            <a:cxnLst>
              <a:cxn ang="0">
                <a:pos x="15" y="73"/>
              </a:cxn>
              <a:cxn ang="0">
                <a:pos x="19" y="80"/>
              </a:cxn>
              <a:cxn ang="0">
                <a:pos x="27" y="88"/>
              </a:cxn>
              <a:cxn ang="0">
                <a:pos x="31" y="88"/>
              </a:cxn>
              <a:cxn ang="0">
                <a:pos x="34" y="88"/>
              </a:cxn>
              <a:cxn ang="0">
                <a:pos x="42" y="88"/>
              </a:cxn>
              <a:cxn ang="0">
                <a:pos x="50" y="84"/>
              </a:cxn>
              <a:cxn ang="0">
                <a:pos x="50" y="77"/>
              </a:cxn>
              <a:cxn ang="0">
                <a:pos x="54" y="69"/>
              </a:cxn>
              <a:cxn ang="0">
                <a:pos x="50" y="57"/>
              </a:cxn>
              <a:cxn ang="0">
                <a:pos x="42" y="46"/>
              </a:cxn>
              <a:cxn ang="0">
                <a:pos x="38" y="42"/>
              </a:cxn>
              <a:cxn ang="0">
                <a:pos x="31" y="38"/>
              </a:cxn>
              <a:cxn ang="0">
                <a:pos x="23" y="42"/>
              </a:cxn>
              <a:cxn ang="0">
                <a:pos x="15" y="46"/>
              </a:cxn>
              <a:cxn ang="0">
                <a:pos x="11" y="53"/>
              </a:cxn>
              <a:cxn ang="0">
                <a:pos x="11" y="61"/>
              </a:cxn>
              <a:cxn ang="0">
                <a:pos x="15" y="73"/>
              </a:cxn>
              <a:cxn ang="0">
                <a:pos x="15" y="34"/>
              </a:cxn>
              <a:cxn ang="0">
                <a:pos x="23" y="30"/>
              </a:cxn>
              <a:cxn ang="0">
                <a:pos x="31" y="30"/>
              </a:cxn>
              <a:cxn ang="0">
                <a:pos x="38" y="34"/>
              </a:cxn>
              <a:cxn ang="0">
                <a:pos x="27" y="4"/>
              </a:cxn>
              <a:cxn ang="0">
                <a:pos x="34" y="0"/>
              </a:cxn>
              <a:cxn ang="0">
                <a:pos x="73" y="84"/>
              </a:cxn>
              <a:cxn ang="0">
                <a:pos x="61" y="88"/>
              </a:cxn>
              <a:cxn ang="0">
                <a:pos x="58" y="80"/>
              </a:cxn>
              <a:cxn ang="0">
                <a:pos x="58" y="84"/>
              </a:cxn>
              <a:cxn ang="0">
                <a:pos x="54" y="92"/>
              </a:cxn>
              <a:cxn ang="0">
                <a:pos x="50" y="96"/>
              </a:cxn>
              <a:cxn ang="0">
                <a:pos x="42" y="100"/>
              </a:cxn>
              <a:cxn ang="0">
                <a:pos x="31" y="100"/>
              </a:cxn>
              <a:cxn ang="0">
                <a:pos x="23" y="96"/>
              </a:cxn>
              <a:cxn ang="0">
                <a:pos x="11" y="88"/>
              </a:cxn>
              <a:cxn ang="0">
                <a:pos x="4" y="77"/>
              </a:cxn>
              <a:cxn ang="0">
                <a:pos x="0" y="65"/>
              </a:cxn>
              <a:cxn ang="0">
                <a:pos x="0" y="50"/>
              </a:cxn>
              <a:cxn ang="0">
                <a:pos x="4" y="46"/>
              </a:cxn>
              <a:cxn ang="0">
                <a:pos x="8" y="38"/>
              </a:cxn>
              <a:cxn ang="0">
                <a:pos x="11" y="34"/>
              </a:cxn>
              <a:cxn ang="0">
                <a:pos x="15" y="34"/>
              </a:cxn>
              <a:cxn ang="0">
                <a:pos x="15" y="73"/>
              </a:cxn>
            </a:cxnLst>
            <a:rect l="0" t="0" r="r" b="b"/>
            <a:pathLst>
              <a:path w="74" h="101">
                <a:moveTo>
                  <a:pt x="15" y="73"/>
                </a:moveTo>
                <a:lnTo>
                  <a:pt x="19" y="80"/>
                </a:lnTo>
                <a:lnTo>
                  <a:pt x="27" y="88"/>
                </a:lnTo>
                <a:lnTo>
                  <a:pt x="31" y="88"/>
                </a:lnTo>
                <a:lnTo>
                  <a:pt x="34" y="88"/>
                </a:lnTo>
                <a:lnTo>
                  <a:pt x="42" y="88"/>
                </a:lnTo>
                <a:lnTo>
                  <a:pt x="50" y="84"/>
                </a:lnTo>
                <a:lnTo>
                  <a:pt x="50" y="77"/>
                </a:lnTo>
                <a:lnTo>
                  <a:pt x="54" y="69"/>
                </a:lnTo>
                <a:lnTo>
                  <a:pt x="50" y="57"/>
                </a:lnTo>
                <a:lnTo>
                  <a:pt x="42" y="46"/>
                </a:lnTo>
                <a:lnTo>
                  <a:pt x="38" y="42"/>
                </a:lnTo>
                <a:lnTo>
                  <a:pt x="31" y="38"/>
                </a:lnTo>
                <a:lnTo>
                  <a:pt x="23" y="42"/>
                </a:lnTo>
                <a:lnTo>
                  <a:pt x="15" y="46"/>
                </a:lnTo>
                <a:lnTo>
                  <a:pt x="11" y="53"/>
                </a:lnTo>
                <a:lnTo>
                  <a:pt x="11" y="61"/>
                </a:lnTo>
                <a:lnTo>
                  <a:pt x="15" y="73"/>
                </a:lnTo>
                <a:lnTo>
                  <a:pt x="15" y="34"/>
                </a:lnTo>
                <a:lnTo>
                  <a:pt x="23" y="30"/>
                </a:lnTo>
                <a:lnTo>
                  <a:pt x="31" y="30"/>
                </a:lnTo>
                <a:lnTo>
                  <a:pt x="38" y="34"/>
                </a:lnTo>
                <a:lnTo>
                  <a:pt x="27" y="4"/>
                </a:lnTo>
                <a:lnTo>
                  <a:pt x="34" y="0"/>
                </a:lnTo>
                <a:lnTo>
                  <a:pt x="73" y="84"/>
                </a:lnTo>
                <a:lnTo>
                  <a:pt x="61" y="88"/>
                </a:lnTo>
                <a:lnTo>
                  <a:pt x="58" y="80"/>
                </a:lnTo>
                <a:lnTo>
                  <a:pt x="58" y="84"/>
                </a:lnTo>
                <a:lnTo>
                  <a:pt x="54" y="92"/>
                </a:lnTo>
                <a:lnTo>
                  <a:pt x="50" y="96"/>
                </a:lnTo>
                <a:lnTo>
                  <a:pt x="42" y="100"/>
                </a:lnTo>
                <a:lnTo>
                  <a:pt x="31" y="100"/>
                </a:lnTo>
                <a:lnTo>
                  <a:pt x="23" y="96"/>
                </a:lnTo>
                <a:lnTo>
                  <a:pt x="11" y="88"/>
                </a:lnTo>
                <a:lnTo>
                  <a:pt x="4" y="77"/>
                </a:lnTo>
                <a:lnTo>
                  <a:pt x="0" y="65"/>
                </a:lnTo>
                <a:lnTo>
                  <a:pt x="0" y="50"/>
                </a:lnTo>
                <a:lnTo>
                  <a:pt x="4" y="46"/>
                </a:lnTo>
                <a:lnTo>
                  <a:pt x="8" y="38"/>
                </a:lnTo>
                <a:lnTo>
                  <a:pt x="11" y="34"/>
                </a:lnTo>
                <a:lnTo>
                  <a:pt x="15" y="34"/>
                </a:lnTo>
                <a:lnTo>
                  <a:pt x="15" y="7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2" name="Freeform 98"/>
          <p:cNvSpPr>
            <a:spLocks/>
          </p:cNvSpPr>
          <p:nvPr/>
        </p:nvSpPr>
        <p:spPr bwMode="auto">
          <a:xfrm>
            <a:off x="4365625" y="804863"/>
            <a:ext cx="142875" cy="144462"/>
          </a:xfrm>
          <a:custGeom>
            <a:avLst/>
            <a:gdLst/>
            <a:ahLst/>
            <a:cxnLst>
              <a:cxn ang="0">
                <a:pos x="19" y="0"/>
              </a:cxn>
              <a:cxn ang="0">
                <a:pos x="27" y="0"/>
              </a:cxn>
              <a:cxn ang="0">
                <a:pos x="35" y="0"/>
              </a:cxn>
              <a:cxn ang="0">
                <a:pos x="42" y="0"/>
              </a:cxn>
              <a:cxn ang="0">
                <a:pos x="46" y="3"/>
              </a:cxn>
              <a:cxn ang="0">
                <a:pos x="54" y="11"/>
              </a:cxn>
              <a:cxn ang="0">
                <a:pos x="61" y="26"/>
              </a:cxn>
              <a:cxn ang="0">
                <a:pos x="15" y="42"/>
              </a:cxn>
              <a:cxn ang="0">
                <a:pos x="19" y="49"/>
              </a:cxn>
              <a:cxn ang="0">
                <a:pos x="27" y="57"/>
              </a:cxn>
              <a:cxn ang="0">
                <a:pos x="31" y="57"/>
              </a:cxn>
              <a:cxn ang="0">
                <a:pos x="42" y="57"/>
              </a:cxn>
              <a:cxn ang="0">
                <a:pos x="46" y="53"/>
              </a:cxn>
              <a:cxn ang="0">
                <a:pos x="50" y="46"/>
              </a:cxn>
              <a:cxn ang="0">
                <a:pos x="54" y="38"/>
              </a:cxn>
              <a:cxn ang="0">
                <a:pos x="65" y="34"/>
              </a:cxn>
              <a:cxn ang="0">
                <a:pos x="65" y="42"/>
              </a:cxn>
              <a:cxn ang="0">
                <a:pos x="61" y="53"/>
              </a:cxn>
              <a:cxn ang="0">
                <a:pos x="58" y="57"/>
              </a:cxn>
              <a:cxn ang="0">
                <a:pos x="50" y="61"/>
              </a:cxn>
              <a:cxn ang="0">
                <a:pos x="42" y="65"/>
              </a:cxn>
              <a:cxn ang="0">
                <a:pos x="31" y="69"/>
              </a:cxn>
              <a:cxn ang="0">
                <a:pos x="19" y="65"/>
              </a:cxn>
              <a:cxn ang="0">
                <a:pos x="15" y="61"/>
              </a:cxn>
              <a:cxn ang="0">
                <a:pos x="12" y="57"/>
              </a:cxn>
              <a:cxn ang="0">
                <a:pos x="4" y="46"/>
              </a:cxn>
              <a:cxn ang="0">
                <a:pos x="0" y="30"/>
              </a:cxn>
              <a:cxn ang="0">
                <a:pos x="4" y="15"/>
              </a:cxn>
              <a:cxn ang="0">
                <a:pos x="4" y="11"/>
              </a:cxn>
              <a:cxn ang="0">
                <a:pos x="8" y="7"/>
              </a:cxn>
              <a:cxn ang="0">
                <a:pos x="19" y="0"/>
              </a:cxn>
              <a:cxn ang="0">
                <a:pos x="46" y="23"/>
              </a:cxn>
              <a:cxn ang="0">
                <a:pos x="42" y="11"/>
              </a:cxn>
              <a:cxn ang="0">
                <a:pos x="38" y="7"/>
              </a:cxn>
              <a:cxn ang="0">
                <a:pos x="31" y="7"/>
              </a:cxn>
              <a:cxn ang="0">
                <a:pos x="23" y="7"/>
              </a:cxn>
              <a:cxn ang="0">
                <a:pos x="15" y="11"/>
              </a:cxn>
              <a:cxn ang="0">
                <a:pos x="12" y="19"/>
              </a:cxn>
              <a:cxn ang="0">
                <a:pos x="12" y="26"/>
              </a:cxn>
              <a:cxn ang="0">
                <a:pos x="12" y="34"/>
              </a:cxn>
              <a:cxn ang="0">
                <a:pos x="46" y="23"/>
              </a:cxn>
              <a:cxn ang="0">
                <a:pos x="19" y="0"/>
              </a:cxn>
              <a:cxn ang="0">
                <a:pos x="46" y="23"/>
              </a:cxn>
              <a:cxn ang="0">
                <a:pos x="19" y="0"/>
              </a:cxn>
            </a:cxnLst>
            <a:rect l="0" t="0" r="r" b="b"/>
            <a:pathLst>
              <a:path w="66" h="70">
                <a:moveTo>
                  <a:pt x="19" y="0"/>
                </a:moveTo>
                <a:lnTo>
                  <a:pt x="27" y="0"/>
                </a:lnTo>
                <a:lnTo>
                  <a:pt x="35" y="0"/>
                </a:lnTo>
                <a:lnTo>
                  <a:pt x="42" y="0"/>
                </a:lnTo>
                <a:lnTo>
                  <a:pt x="46" y="3"/>
                </a:lnTo>
                <a:lnTo>
                  <a:pt x="54" y="11"/>
                </a:lnTo>
                <a:lnTo>
                  <a:pt x="61" y="26"/>
                </a:lnTo>
                <a:lnTo>
                  <a:pt x="15" y="42"/>
                </a:lnTo>
                <a:lnTo>
                  <a:pt x="19" y="49"/>
                </a:lnTo>
                <a:lnTo>
                  <a:pt x="27" y="57"/>
                </a:lnTo>
                <a:lnTo>
                  <a:pt x="31" y="57"/>
                </a:lnTo>
                <a:lnTo>
                  <a:pt x="42" y="57"/>
                </a:lnTo>
                <a:lnTo>
                  <a:pt x="46" y="53"/>
                </a:lnTo>
                <a:lnTo>
                  <a:pt x="50" y="46"/>
                </a:lnTo>
                <a:lnTo>
                  <a:pt x="54" y="38"/>
                </a:lnTo>
                <a:lnTo>
                  <a:pt x="65" y="34"/>
                </a:lnTo>
                <a:lnTo>
                  <a:pt x="65" y="42"/>
                </a:lnTo>
                <a:lnTo>
                  <a:pt x="61" y="53"/>
                </a:lnTo>
                <a:lnTo>
                  <a:pt x="58" y="57"/>
                </a:lnTo>
                <a:lnTo>
                  <a:pt x="50" y="61"/>
                </a:lnTo>
                <a:lnTo>
                  <a:pt x="42" y="65"/>
                </a:lnTo>
                <a:lnTo>
                  <a:pt x="31" y="69"/>
                </a:lnTo>
                <a:lnTo>
                  <a:pt x="19" y="65"/>
                </a:lnTo>
                <a:lnTo>
                  <a:pt x="15" y="61"/>
                </a:lnTo>
                <a:lnTo>
                  <a:pt x="12" y="57"/>
                </a:lnTo>
                <a:lnTo>
                  <a:pt x="4" y="46"/>
                </a:lnTo>
                <a:lnTo>
                  <a:pt x="0" y="30"/>
                </a:lnTo>
                <a:lnTo>
                  <a:pt x="4" y="15"/>
                </a:lnTo>
                <a:lnTo>
                  <a:pt x="4" y="11"/>
                </a:lnTo>
                <a:lnTo>
                  <a:pt x="8" y="7"/>
                </a:lnTo>
                <a:lnTo>
                  <a:pt x="19" y="0"/>
                </a:lnTo>
                <a:lnTo>
                  <a:pt x="46" y="23"/>
                </a:lnTo>
                <a:lnTo>
                  <a:pt x="42" y="11"/>
                </a:lnTo>
                <a:lnTo>
                  <a:pt x="38" y="7"/>
                </a:lnTo>
                <a:lnTo>
                  <a:pt x="31" y="7"/>
                </a:lnTo>
                <a:lnTo>
                  <a:pt x="23" y="7"/>
                </a:lnTo>
                <a:lnTo>
                  <a:pt x="15" y="11"/>
                </a:lnTo>
                <a:lnTo>
                  <a:pt x="12" y="19"/>
                </a:lnTo>
                <a:lnTo>
                  <a:pt x="12" y="26"/>
                </a:lnTo>
                <a:lnTo>
                  <a:pt x="12" y="34"/>
                </a:lnTo>
                <a:lnTo>
                  <a:pt x="46" y="23"/>
                </a:lnTo>
                <a:lnTo>
                  <a:pt x="19" y="0"/>
                </a:lnTo>
                <a:lnTo>
                  <a:pt x="46" y="23"/>
                </a:lnTo>
                <a:lnTo>
                  <a:pt x="19" y="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3" name="Freeform 99"/>
          <p:cNvSpPr>
            <a:spLocks/>
          </p:cNvSpPr>
          <p:nvPr/>
        </p:nvSpPr>
        <p:spPr bwMode="auto">
          <a:xfrm>
            <a:off x="4514850" y="757238"/>
            <a:ext cx="128588" cy="144462"/>
          </a:xfrm>
          <a:custGeom>
            <a:avLst/>
            <a:gdLst/>
            <a:ahLst/>
            <a:cxnLst>
              <a:cxn ang="0">
                <a:pos x="16" y="49"/>
              </a:cxn>
              <a:cxn ang="0">
                <a:pos x="19" y="53"/>
              </a:cxn>
              <a:cxn ang="0">
                <a:pos x="19" y="57"/>
              </a:cxn>
              <a:cxn ang="0">
                <a:pos x="27" y="61"/>
              </a:cxn>
              <a:cxn ang="0">
                <a:pos x="35" y="57"/>
              </a:cxn>
              <a:cxn ang="0">
                <a:pos x="42" y="57"/>
              </a:cxn>
              <a:cxn ang="0">
                <a:pos x="46" y="53"/>
              </a:cxn>
              <a:cxn ang="0">
                <a:pos x="50" y="49"/>
              </a:cxn>
              <a:cxn ang="0">
                <a:pos x="50" y="42"/>
              </a:cxn>
              <a:cxn ang="0">
                <a:pos x="46" y="42"/>
              </a:cxn>
              <a:cxn ang="0">
                <a:pos x="42" y="38"/>
              </a:cxn>
              <a:cxn ang="0">
                <a:pos x="31" y="38"/>
              </a:cxn>
              <a:cxn ang="0">
                <a:pos x="23" y="38"/>
              </a:cxn>
              <a:cxn ang="0">
                <a:pos x="12" y="38"/>
              </a:cxn>
              <a:cxn ang="0">
                <a:pos x="4" y="34"/>
              </a:cxn>
              <a:cxn ang="0">
                <a:pos x="0" y="26"/>
              </a:cxn>
              <a:cxn ang="0">
                <a:pos x="0" y="19"/>
              </a:cxn>
              <a:cxn ang="0">
                <a:pos x="0" y="11"/>
              </a:cxn>
              <a:cxn ang="0">
                <a:pos x="8" y="3"/>
              </a:cxn>
              <a:cxn ang="0">
                <a:pos x="19" y="0"/>
              </a:cxn>
              <a:cxn ang="0">
                <a:pos x="31" y="0"/>
              </a:cxn>
              <a:cxn ang="0">
                <a:pos x="35" y="0"/>
              </a:cxn>
              <a:cxn ang="0">
                <a:pos x="42" y="3"/>
              </a:cxn>
              <a:cxn ang="0">
                <a:pos x="46" y="7"/>
              </a:cxn>
              <a:cxn ang="0">
                <a:pos x="50" y="11"/>
              </a:cxn>
              <a:cxn ang="0">
                <a:pos x="39" y="15"/>
              </a:cxn>
              <a:cxn ang="0">
                <a:pos x="35" y="11"/>
              </a:cxn>
              <a:cxn ang="0">
                <a:pos x="27" y="7"/>
              </a:cxn>
              <a:cxn ang="0">
                <a:pos x="19" y="11"/>
              </a:cxn>
              <a:cxn ang="0">
                <a:pos x="16" y="11"/>
              </a:cxn>
              <a:cxn ang="0">
                <a:pos x="12" y="15"/>
              </a:cxn>
              <a:cxn ang="0">
                <a:pos x="8" y="19"/>
              </a:cxn>
              <a:cxn ang="0">
                <a:pos x="8" y="23"/>
              </a:cxn>
              <a:cxn ang="0">
                <a:pos x="12" y="26"/>
              </a:cxn>
              <a:cxn ang="0">
                <a:pos x="16" y="26"/>
              </a:cxn>
              <a:cxn ang="0">
                <a:pos x="23" y="26"/>
              </a:cxn>
              <a:cxn ang="0">
                <a:pos x="31" y="26"/>
              </a:cxn>
              <a:cxn ang="0">
                <a:pos x="50" y="26"/>
              </a:cxn>
              <a:cxn ang="0">
                <a:pos x="54" y="30"/>
              </a:cxn>
              <a:cxn ang="0">
                <a:pos x="58" y="38"/>
              </a:cxn>
              <a:cxn ang="0">
                <a:pos x="58" y="49"/>
              </a:cxn>
              <a:cxn ang="0">
                <a:pos x="58" y="57"/>
              </a:cxn>
              <a:cxn ang="0">
                <a:pos x="50" y="65"/>
              </a:cxn>
              <a:cxn ang="0">
                <a:pos x="39" y="69"/>
              </a:cxn>
              <a:cxn ang="0">
                <a:pos x="27" y="69"/>
              </a:cxn>
              <a:cxn ang="0">
                <a:pos x="19" y="69"/>
              </a:cxn>
              <a:cxn ang="0">
                <a:pos x="16" y="69"/>
              </a:cxn>
              <a:cxn ang="0">
                <a:pos x="12" y="61"/>
              </a:cxn>
              <a:cxn ang="0">
                <a:pos x="4" y="53"/>
              </a:cxn>
              <a:cxn ang="0">
                <a:pos x="16" y="49"/>
              </a:cxn>
              <a:cxn ang="0">
                <a:pos x="19" y="0"/>
              </a:cxn>
              <a:cxn ang="0">
                <a:pos x="16" y="49"/>
              </a:cxn>
            </a:cxnLst>
            <a:rect l="0" t="0" r="r" b="b"/>
            <a:pathLst>
              <a:path w="59" h="70">
                <a:moveTo>
                  <a:pt x="16" y="49"/>
                </a:moveTo>
                <a:lnTo>
                  <a:pt x="19" y="53"/>
                </a:lnTo>
                <a:lnTo>
                  <a:pt x="19" y="57"/>
                </a:lnTo>
                <a:lnTo>
                  <a:pt x="27" y="61"/>
                </a:lnTo>
                <a:lnTo>
                  <a:pt x="35" y="57"/>
                </a:lnTo>
                <a:lnTo>
                  <a:pt x="42" y="57"/>
                </a:lnTo>
                <a:lnTo>
                  <a:pt x="46" y="53"/>
                </a:lnTo>
                <a:lnTo>
                  <a:pt x="50" y="49"/>
                </a:lnTo>
                <a:lnTo>
                  <a:pt x="50" y="42"/>
                </a:lnTo>
                <a:lnTo>
                  <a:pt x="46" y="42"/>
                </a:lnTo>
                <a:lnTo>
                  <a:pt x="42" y="38"/>
                </a:lnTo>
                <a:lnTo>
                  <a:pt x="31" y="38"/>
                </a:lnTo>
                <a:lnTo>
                  <a:pt x="23" y="38"/>
                </a:lnTo>
                <a:lnTo>
                  <a:pt x="12" y="38"/>
                </a:lnTo>
                <a:lnTo>
                  <a:pt x="4" y="34"/>
                </a:lnTo>
                <a:lnTo>
                  <a:pt x="0" y="26"/>
                </a:lnTo>
                <a:lnTo>
                  <a:pt x="0" y="19"/>
                </a:lnTo>
                <a:lnTo>
                  <a:pt x="0" y="11"/>
                </a:lnTo>
                <a:lnTo>
                  <a:pt x="8" y="3"/>
                </a:lnTo>
                <a:lnTo>
                  <a:pt x="19" y="0"/>
                </a:lnTo>
                <a:lnTo>
                  <a:pt x="31" y="0"/>
                </a:lnTo>
                <a:lnTo>
                  <a:pt x="35" y="0"/>
                </a:lnTo>
                <a:lnTo>
                  <a:pt x="42" y="3"/>
                </a:lnTo>
                <a:lnTo>
                  <a:pt x="46" y="7"/>
                </a:lnTo>
                <a:lnTo>
                  <a:pt x="50" y="11"/>
                </a:lnTo>
                <a:lnTo>
                  <a:pt x="39" y="15"/>
                </a:lnTo>
                <a:lnTo>
                  <a:pt x="35" y="11"/>
                </a:lnTo>
                <a:lnTo>
                  <a:pt x="27" y="7"/>
                </a:lnTo>
                <a:lnTo>
                  <a:pt x="19" y="11"/>
                </a:lnTo>
                <a:lnTo>
                  <a:pt x="16" y="11"/>
                </a:lnTo>
                <a:lnTo>
                  <a:pt x="12" y="15"/>
                </a:lnTo>
                <a:lnTo>
                  <a:pt x="8" y="19"/>
                </a:lnTo>
                <a:lnTo>
                  <a:pt x="8" y="23"/>
                </a:lnTo>
                <a:lnTo>
                  <a:pt x="12" y="26"/>
                </a:lnTo>
                <a:lnTo>
                  <a:pt x="16" y="26"/>
                </a:lnTo>
                <a:lnTo>
                  <a:pt x="23" y="26"/>
                </a:lnTo>
                <a:lnTo>
                  <a:pt x="31" y="26"/>
                </a:lnTo>
                <a:lnTo>
                  <a:pt x="50" y="26"/>
                </a:lnTo>
                <a:lnTo>
                  <a:pt x="54" y="30"/>
                </a:lnTo>
                <a:lnTo>
                  <a:pt x="58" y="38"/>
                </a:lnTo>
                <a:lnTo>
                  <a:pt x="58" y="49"/>
                </a:lnTo>
                <a:lnTo>
                  <a:pt x="58" y="57"/>
                </a:lnTo>
                <a:lnTo>
                  <a:pt x="50" y="65"/>
                </a:lnTo>
                <a:lnTo>
                  <a:pt x="39" y="69"/>
                </a:lnTo>
                <a:lnTo>
                  <a:pt x="27" y="69"/>
                </a:lnTo>
                <a:lnTo>
                  <a:pt x="19" y="69"/>
                </a:lnTo>
                <a:lnTo>
                  <a:pt x="16" y="69"/>
                </a:lnTo>
                <a:lnTo>
                  <a:pt x="12" y="61"/>
                </a:lnTo>
                <a:lnTo>
                  <a:pt x="4" y="53"/>
                </a:lnTo>
                <a:lnTo>
                  <a:pt x="16" y="49"/>
                </a:lnTo>
                <a:lnTo>
                  <a:pt x="19" y="0"/>
                </a:lnTo>
                <a:lnTo>
                  <a:pt x="16" y="49"/>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4" name="Freeform 100"/>
          <p:cNvSpPr>
            <a:spLocks/>
          </p:cNvSpPr>
          <p:nvPr/>
        </p:nvSpPr>
        <p:spPr bwMode="auto">
          <a:xfrm>
            <a:off x="4632325" y="676275"/>
            <a:ext cx="76200" cy="192088"/>
          </a:xfrm>
          <a:custGeom>
            <a:avLst/>
            <a:gdLst/>
            <a:ahLst/>
            <a:cxnLst>
              <a:cxn ang="0">
                <a:pos x="8" y="31"/>
              </a:cxn>
              <a:cxn ang="0">
                <a:pos x="15" y="27"/>
              </a:cxn>
              <a:cxn ang="0">
                <a:pos x="34" y="92"/>
              </a:cxn>
              <a:cxn ang="0">
                <a:pos x="23" y="92"/>
              </a:cxn>
              <a:cxn ang="0">
                <a:pos x="8" y="31"/>
              </a:cxn>
              <a:cxn ang="0">
                <a:pos x="0" y="4"/>
              </a:cxn>
              <a:cxn ang="0">
                <a:pos x="11" y="0"/>
              </a:cxn>
              <a:cxn ang="0">
                <a:pos x="15" y="15"/>
              </a:cxn>
              <a:cxn ang="0">
                <a:pos x="4" y="15"/>
              </a:cxn>
              <a:cxn ang="0">
                <a:pos x="0" y="4"/>
              </a:cxn>
              <a:cxn ang="0">
                <a:pos x="8" y="31"/>
              </a:cxn>
            </a:cxnLst>
            <a:rect l="0" t="0" r="r" b="b"/>
            <a:pathLst>
              <a:path w="35" h="93">
                <a:moveTo>
                  <a:pt x="8" y="31"/>
                </a:moveTo>
                <a:lnTo>
                  <a:pt x="15" y="27"/>
                </a:lnTo>
                <a:lnTo>
                  <a:pt x="34" y="92"/>
                </a:lnTo>
                <a:lnTo>
                  <a:pt x="23" y="92"/>
                </a:lnTo>
                <a:lnTo>
                  <a:pt x="8" y="31"/>
                </a:lnTo>
                <a:lnTo>
                  <a:pt x="0" y="4"/>
                </a:lnTo>
                <a:lnTo>
                  <a:pt x="11" y="0"/>
                </a:lnTo>
                <a:lnTo>
                  <a:pt x="15" y="15"/>
                </a:lnTo>
                <a:lnTo>
                  <a:pt x="4" y="15"/>
                </a:lnTo>
                <a:lnTo>
                  <a:pt x="0" y="4"/>
                </a:lnTo>
                <a:lnTo>
                  <a:pt x="8" y="3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5" name="Freeform 101"/>
          <p:cNvSpPr>
            <a:spLocks/>
          </p:cNvSpPr>
          <p:nvPr/>
        </p:nvSpPr>
        <p:spPr bwMode="auto">
          <a:xfrm>
            <a:off x="4714875" y="692150"/>
            <a:ext cx="146050" cy="215900"/>
          </a:xfrm>
          <a:custGeom>
            <a:avLst/>
            <a:gdLst/>
            <a:ahLst/>
            <a:cxnLst>
              <a:cxn ang="0">
                <a:pos x="27" y="7"/>
              </a:cxn>
              <a:cxn ang="0">
                <a:pos x="43" y="11"/>
              </a:cxn>
              <a:cxn ang="0">
                <a:pos x="50" y="0"/>
              </a:cxn>
              <a:cxn ang="0">
                <a:pos x="66" y="73"/>
              </a:cxn>
              <a:cxn ang="0">
                <a:pos x="62" y="88"/>
              </a:cxn>
              <a:cxn ang="0">
                <a:pos x="50" y="100"/>
              </a:cxn>
              <a:cxn ang="0">
                <a:pos x="31" y="103"/>
              </a:cxn>
              <a:cxn ang="0">
                <a:pos x="16" y="96"/>
              </a:cxn>
              <a:cxn ang="0">
                <a:pos x="23" y="84"/>
              </a:cxn>
              <a:cxn ang="0">
                <a:pos x="27" y="92"/>
              </a:cxn>
              <a:cxn ang="0">
                <a:pos x="39" y="92"/>
              </a:cxn>
              <a:cxn ang="0">
                <a:pos x="50" y="88"/>
              </a:cxn>
              <a:cxn ang="0">
                <a:pos x="54" y="80"/>
              </a:cxn>
              <a:cxn ang="0">
                <a:pos x="54" y="61"/>
              </a:cxn>
              <a:cxn ang="0">
                <a:pos x="46" y="69"/>
              </a:cxn>
              <a:cxn ang="0">
                <a:pos x="35" y="73"/>
              </a:cxn>
              <a:cxn ang="0">
                <a:pos x="16" y="69"/>
              </a:cxn>
              <a:cxn ang="0">
                <a:pos x="4" y="61"/>
              </a:cxn>
              <a:cxn ang="0">
                <a:pos x="0" y="34"/>
              </a:cxn>
              <a:cxn ang="0">
                <a:pos x="12" y="11"/>
              </a:cxn>
              <a:cxn ang="0">
                <a:pos x="46" y="34"/>
              </a:cxn>
              <a:cxn ang="0">
                <a:pos x="39" y="19"/>
              </a:cxn>
              <a:cxn ang="0">
                <a:pos x="23" y="15"/>
              </a:cxn>
              <a:cxn ang="0">
                <a:pos x="16" y="19"/>
              </a:cxn>
              <a:cxn ang="0">
                <a:pos x="12" y="31"/>
              </a:cxn>
              <a:cxn ang="0">
                <a:pos x="16" y="54"/>
              </a:cxn>
              <a:cxn ang="0">
                <a:pos x="27" y="65"/>
              </a:cxn>
              <a:cxn ang="0">
                <a:pos x="39" y="61"/>
              </a:cxn>
              <a:cxn ang="0">
                <a:pos x="46" y="57"/>
              </a:cxn>
              <a:cxn ang="0">
                <a:pos x="50" y="42"/>
              </a:cxn>
              <a:cxn ang="0">
                <a:pos x="23" y="7"/>
              </a:cxn>
              <a:cxn ang="0">
                <a:pos x="20" y="7"/>
              </a:cxn>
            </a:cxnLst>
            <a:rect l="0" t="0" r="r" b="b"/>
            <a:pathLst>
              <a:path w="67" h="104">
                <a:moveTo>
                  <a:pt x="20" y="7"/>
                </a:moveTo>
                <a:lnTo>
                  <a:pt x="27" y="7"/>
                </a:lnTo>
                <a:lnTo>
                  <a:pt x="35" y="7"/>
                </a:lnTo>
                <a:lnTo>
                  <a:pt x="43" y="11"/>
                </a:lnTo>
                <a:lnTo>
                  <a:pt x="39" y="4"/>
                </a:lnTo>
                <a:lnTo>
                  <a:pt x="50" y="0"/>
                </a:lnTo>
                <a:lnTo>
                  <a:pt x="66" y="61"/>
                </a:lnTo>
                <a:lnTo>
                  <a:pt x="66" y="73"/>
                </a:lnTo>
                <a:lnTo>
                  <a:pt x="66" y="80"/>
                </a:lnTo>
                <a:lnTo>
                  <a:pt x="62" y="88"/>
                </a:lnTo>
                <a:lnTo>
                  <a:pt x="58" y="92"/>
                </a:lnTo>
                <a:lnTo>
                  <a:pt x="50" y="100"/>
                </a:lnTo>
                <a:lnTo>
                  <a:pt x="43" y="100"/>
                </a:lnTo>
                <a:lnTo>
                  <a:pt x="31" y="103"/>
                </a:lnTo>
                <a:lnTo>
                  <a:pt x="23" y="100"/>
                </a:lnTo>
                <a:lnTo>
                  <a:pt x="16" y="96"/>
                </a:lnTo>
                <a:lnTo>
                  <a:pt x="12" y="88"/>
                </a:lnTo>
                <a:lnTo>
                  <a:pt x="23" y="84"/>
                </a:lnTo>
                <a:lnTo>
                  <a:pt x="23" y="88"/>
                </a:lnTo>
                <a:lnTo>
                  <a:pt x="27" y="92"/>
                </a:lnTo>
                <a:lnTo>
                  <a:pt x="31" y="92"/>
                </a:lnTo>
                <a:lnTo>
                  <a:pt x="39" y="92"/>
                </a:lnTo>
                <a:lnTo>
                  <a:pt x="46" y="88"/>
                </a:lnTo>
                <a:lnTo>
                  <a:pt x="50" y="88"/>
                </a:lnTo>
                <a:lnTo>
                  <a:pt x="54" y="84"/>
                </a:lnTo>
                <a:lnTo>
                  <a:pt x="54" y="80"/>
                </a:lnTo>
                <a:lnTo>
                  <a:pt x="54" y="73"/>
                </a:lnTo>
                <a:lnTo>
                  <a:pt x="54" y="61"/>
                </a:lnTo>
                <a:lnTo>
                  <a:pt x="50" y="65"/>
                </a:lnTo>
                <a:lnTo>
                  <a:pt x="46" y="69"/>
                </a:lnTo>
                <a:lnTo>
                  <a:pt x="43" y="73"/>
                </a:lnTo>
                <a:lnTo>
                  <a:pt x="35" y="73"/>
                </a:lnTo>
                <a:lnTo>
                  <a:pt x="23" y="73"/>
                </a:lnTo>
                <a:lnTo>
                  <a:pt x="16" y="69"/>
                </a:lnTo>
                <a:lnTo>
                  <a:pt x="8" y="69"/>
                </a:lnTo>
                <a:lnTo>
                  <a:pt x="4" y="61"/>
                </a:lnTo>
                <a:lnTo>
                  <a:pt x="0" y="46"/>
                </a:lnTo>
                <a:lnTo>
                  <a:pt x="0" y="34"/>
                </a:lnTo>
                <a:lnTo>
                  <a:pt x="4" y="19"/>
                </a:lnTo>
                <a:lnTo>
                  <a:pt x="12" y="11"/>
                </a:lnTo>
                <a:lnTo>
                  <a:pt x="20" y="7"/>
                </a:lnTo>
                <a:lnTo>
                  <a:pt x="46" y="34"/>
                </a:lnTo>
                <a:lnTo>
                  <a:pt x="43" y="27"/>
                </a:lnTo>
                <a:lnTo>
                  <a:pt x="39" y="19"/>
                </a:lnTo>
                <a:lnTo>
                  <a:pt x="31" y="15"/>
                </a:lnTo>
                <a:lnTo>
                  <a:pt x="23" y="15"/>
                </a:lnTo>
                <a:lnTo>
                  <a:pt x="20" y="19"/>
                </a:lnTo>
                <a:lnTo>
                  <a:pt x="16" y="19"/>
                </a:lnTo>
                <a:lnTo>
                  <a:pt x="12" y="27"/>
                </a:lnTo>
                <a:lnTo>
                  <a:pt x="12" y="31"/>
                </a:lnTo>
                <a:lnTo>
                  <a:pt x="12" y="46"/>
                </a:lnTo>
                <a:lnTo>
                  <a:pt x="16" y="54"/>
                </a:lnTo>
                <a:lnTo>
                  <a:pt x="20" y="61"/>
                </a:lnTo>
                <a:lnTo>
                  <a:pt x="27" y="65"/>
                </a:lnTo>
                <a:lnTo>
                  <a:pt x="35" y="65"/>
                </a:lnTo>
                <a:lnTo>
                  <a:pt x="39" y="61"/>
                </a:lnTo>
                <a:lnTo>
                  <a:pt x="43" y="61"/>
                </a:lnTo>
                <a:lnTo>
                  <a:pt x="46" y="57"/>
                </a:lnTo>
                <a:lnTo>
                  <a:pt x="46" y="50"/>
                </a:lnTo>
                <a:lnTo>
                  <a:pt x="50" y="42"/>
                </a:lnTo>
                <a:lnTo>
                  <a:pt x="46" y="34"/>
                </a:lnTo>
                <a:lnTo>
                  <a:pt x="23" y="7"/>
                </a:lnTo>
                <a:lnTo>
                  <a:pt x="46" y="34"/>
                </a:lnTo>
                <a:lnTo>
                  <a:pt x="20" y="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6" name="Freeform 102"/>
          <p:cNvSpPr>
            <a:spLocks/>
          </p:cNvSpPr>
          <p:nvPr/>
        </p:nvSpPr>
        <p:spPr bwMode="auto">
          <a:xfrm>
            <a:off x="4864100" y="666750"/>
            <a:ext cx="146050" cy="153988"/>
          </a:xfrm>
          <a:custGeom>
            <a:avLst/>
            <a:gdLst/>
            <a:ahLst/>
            <a:cxnLst>
              <a:cxn ang="0">
                <a:pos x="0" y="8"/>
              </a:cxn>
              <a:cxn ang="0">
                <a:pos x="12" y="8"/>
              </a:cxn>
              <a:cxn ang="0">
                <a:pos x="12" y="16"/>
              </a:cxn>
              <a:cxn ang="0">
                <a:pos x="16" y="12"/>
              </a:cxn>
              <a:cxn ang="0">
                <a:pos x="23" y="8"/>
              </a:cxn>
              <a:cxn ang="0">
                <a:pos x="27" y="4"/>
              </a:cxn>
              <a:cxn ang="0">
                <a:pos x="35" y="4"/>
              </a:cxn>
              <a:cxn ang="0">
                <a:pos x="39" y="0"/>
              </a:cxn>
              <a:cxn ang="0">
                <a:pos x="47" y="4"/>
              </a:cxn>
              <a:cxn ang="0">
                <a:pos x="50" y="4"/>
              </a:cxn>
              <a:cxn ang="0">
                <a:pos x="54" y="8"/>
              </a:cxn>
              <a:cxn ang="0">
                <a:pos x="58" y="16"/>
              </a:cxn>
              <a:cxn ang="0">
                <a:pos x="58" y="23"/>
              </a:cxn>
              <a:cxn ang="0">
                <a:pos x="66" y="66"/>
              </a:cxn>
              <a:cxn ang="0">
                <a:pos x="54" y="69"/>
              </a:cxn>
              <a:cxn ang="0">
                <a:pos x="47" y="27"/>
              </a:cxn>
              <a:cxn ang="0">
                <a:pos x="47" y="16"/>
              </a:cxn>
              <a:cxn ang="0">
                <a:pos x="39" y="12"/>
              </a:cxn>
              <a:cxn ang="0">
                <a:pos x="31" y="12"/>
              </a:cxn>
              <a:cxn ang="0">
                <a:pos x="27" y="16"/>
              </a:cxn>
              <a:cxn ang="0">
                <a:pos x="23" y="16"/>
              </a:cxn>
              <a:cxn ang="0">
                <a:pos x="20" y="19"/>
              </a:cxn>
              <a:cxn ang="0">
                <a:pos x="16" y="27"/>
              </a:cxn>
              <a:cxn ang="0">
                <a:pos x="20" y="39"/>
              </a:cxn>
              <a:cxn ang="0">
                <a:pos x="23" y="73"/>
              </a:cxn>
              <a:cxn ang="0">
                <a:pos x="12" y="73"/>
              </a:cxn>
              <a:cxn ang="0">
                <a:pos x="0" y="8"/>
              </a:cxn>
              <a:cxn ang="0">
                <a:pos x="27" y="4"/>
              </a:cxn>
              <a:cxn ang="0">
                <a:pos x="0" y="8"/>
              </a:cxn>
            </a:cxnLst>
            <a:rect l="0" t="0" r="r" b="b"/>
            <a:pathLst>
              <a:path w="67" h="74">
                <a:moveTo>
                  <a:pt x="0" y="8"/>
                </a:moveTo>
                <a:lnTo>
                  <a:pt x="12" y="8"/>
                </a:lnTo>
                <a:lnTo>
                  <a:pt x="12" y="16"/>
                </a:lnTo>
                <a:lnTo>
                  <a:pt x="16" y="12"/>
                </a:lnTo>
                <a:lnTo>
                  <a:pt x="23" y="8"/>
                </a:lnTo>
                <a:lnTo>
                  <a:pt x="27" y="4"/>
                </a:lnTo>
                <a:lnTo>
                  <a:pt x="35" y="4"/>
                </a:lnTo>
                <a:lnTo>
                  <a:pt x="39" y="0"/>
                </a:lnTo>
                <a:lnTo>
                  <a:pt x="47" y="4"/>
                </a:lnTo>
                <a:lnTo>
                  <a:pt x="50" y="4"/>
                </a:lnTo>
                <a:lnTo>
                  <a:pt x="54" y="8"/>
                </a:lnTo>
                <a:lnTo>
                  <a:pt x="58" y="16"/>
                </a:lnTo>
                <a:lnTo>
                  <a:pt x="58" y="23"/>
                </a:lnTo>
                <a:lnTo>
                  <a:pt x="66" y="66"/>
                </a:lnTo>
                <a:lnTo>
                  <a:pt x="54" y="69"/>
                </a:lnTo>
                <a:lnTo>
                  <a:pt x="47" y="27"/>
                </a:lnTo>
                <a:lnTo>
                  <a:pt x="47" y="16"/>
                </a:lnTo>
                <a:lnTo>
                  <a:pt x="39" y="12"/>
                </a:lnTo>
                <a:lnTo>
                  <a:pt x="31" y="12"/>
                </a:lnTo>
                <a:lnTo>
                  <a:pt x="27" y="16"/>
                </a:lnTo>
                <a:lnTo>
                  <a:pt x="23" y="16"/>
                </a:lnTo>
                <a:lnTo>
                  <a:pt x="20" y="19"/>
                </a:lnTo>
                <a:lnTo>
                  <a:pt x="16" y="27"/>
                </a:lnTo>
                <a:lnTo>
                  <a:pt x="20" y="39"/>
                </a:lnTo>
                <a:lnTo>
                  <a:pt x="23" y="73"/>
                </a:lnTo>
                <a:lnTo>
                  <a:pt x="12" y="73"/>
                </a:lnTo>
                <a:lnTo>
                  <a:pt x="0" y="8"/>
                </a:lnTo>
                <a:lnTo>
                  <a:pt x="27" y="4"/>
                </a:lnTo>
                <a:lnTo>
                  <a:pt x="0" y="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7" name="Freeform 103"/>
          <p:cNvSpPr>
            <a:spLocks/>
          </p:cNvSpPr>
          <p:nvPr/>
        </p:nvSpPr>
        <p:spPr bwMode="auto">
          <a:xfrm>
            <a:off x="8232775" y="3675063"/>
            <a:ext cx="201613" cy="161925"/>
          </a:xfrm>
          <a:custGeom>
            <a:avLst/>
            <a:gdLst/>
            <a:ahLst/>
            <a:cxnLst>
              <a:cxn ang="0">
                <a:pos x="92" y="11"/>
              </a:cxn>
              <a:cxn ang="0">
                <a:pos x="88" y="50"/>
              </a:cxn>
              <a:cxn ang="0">
                <a:pos x="84" y="61"/>
              </a:cxn>
              <a:cxn ang="0">
                <a:pos x="81" y="69"/>
              </a:cxn>
              <a:cxn ang="0">
                <a:pos x="69" y="77"/>
              </a:cxn>
              <a:cxn ang="0">
                <a:pos x="58" y="77"/>
              </a:cxn>
              <a:cxn ang="0">
                <a:pos x="50" y="73"/>
              </a:cxn>
              <a:cxn ang="0">
                <a:pos x="42" y="69"/>
              </a:cxn>
              <a:cxn ang="0">
                <a:pos x="38" y="61"/>
              </a:cxn>
              <a:cxn ang="0">
                <a:pos x="35" y="58"/>
              </a:cxn>
              <a:cxn ang="0">
                <a:pos x="35" y="46"/>
              </a:cxn>
              <a:cxn ang="0">
                <a:pos x="38" y="19"/>
              </a:cxn>
              <a:cxn ang="0">
                <a:pos x="0" y="11"/>
              </a:cxn>
              <a:cxn ang="0">
                <a:pos x="0" y="0"/>
              </a:cxn>
              <a:cxn ang="0">
                <a:pos x="92" y="11"/>
              </a:cxn>
              <a:cxn ang="0">
                <a:pos x="61" y="65"/>
              </a:cxn>
              <a:cxn ang="0">
                <a:pos x="69" y="61"/>
              </a:cxn>
              <a:cxn ang="0">
                <a:pos x="73" y="61"/>
              </a:cxn>
              <a:cxn ang="0">
                <a:pos x="73" y="58"/>
              </a:cxn>
              <a:cxn ang="0">
                <a:pos x="77" y="46"/>
              </a:cxn>
              <a:cxn ang="0">
                <a:pos x="81" y="23"/>
              </a:cxn>
              <a:cxn ang="0">
                <a:pos x="50" y="19"/>
              </a:cxn>
              <a:cxn ang="0">
                <a:pos x="46" y="42"/>
              </a:cxn>
              <a:cxn ang="0">
                <a:pos x="46" y="50"/>
              </a:cxn>
              <a:cxn ang="0">
                <a:pos x="50" y="58"/>
              </a:cxn>
              <a:cxn ang="0">
                <a:pos x="54" y="61"/>
              </a:cxn>
              <a:cxn ang="0">
                <a:pos x="61" y="65"/>
              </a:cxn>
              <a:cxn ang="0">
                <a:pos x="92" y="11"/>
              </a:cxn>
            </a:cxnLst>
            <a:rect l="0" t="0" r="r" b="b"/>
            <a:pathLst>
              <a:path w="93" h="78">
                <a:moveTo>
                  <a:pt x="92" y="11"/>
                </a:moveTo>
                <a:lnTo>
                  <a:pt x="88" y="50"/>
                </a:lnTo>
                <a:lnTo>
                  <a:pt x="84" y="61"/>
                </a:lnTo>
                <a:lnTo>
                  <a:pt x="81" y="69"/>
                </a:lnTo>
                <a:lnTo>
                  <a:pt x="69" y="77"/>
                </a:lnTo>
                <a:lnTo>
                  <a:pt x="58" y="77"/>
                </a:lnTo>
                <a:lnTo>
                  <a:pt x="50" y="73"/>
                </a:lnTo>
                <a:lnTo>
                  <a:pt x="42" y="69"/>
                </a:lnTo>
                <a:lnTo>
                  <a:pt x="38" y="61"/>
                </a:lnTo>
                <a:lnTo>
                  <a:pt x="35" y="58"/>
                </a:lnTo>
                <a:lnTo>
                  <a:pt x="35" y="46"/>
                </a:lnTo>
                <a:lnTo>
                  <a:pt x="38" y="19"/>
                </a:lnTo>
                <a:lnTo>
                  <a:pt x="0" y="11"/>
                </a:lnTo>
                <a:lnTo>
                  <a:pt x="0" y="0"/>
                </a:lnTo>
                <a:lnTo>
                  <a:pt x="92" y="11"/>
                </a:lnTo>
                <a:lnTo>
                  <a:pt x="61" y="65"/>
                </a:lnTo>
                <a:lnTo>
                  <a:pt x="69" y="61"/>
                </a:lnTo>
                <a:lnTo>
                  <a:pt x="73" y="61"/>
                </a:lnTo>
                <a:lnTo>
                  <a:pt x="73" y="58"/>
                </a:lnTo>
                <a:lnTo>
                  <a:pt x="77" y="46"/>
                </a:lnTo>
                <a:lnTo>
                  <a:pt x="81" y="23"/>
                </a:lnTo>
                <a:lnTo>
                  <a:pt x="50" y="19"/>
                </a:lnTo>
                <a:lnTo>
                  <a:pt x="46" y="42"/>
                </a:lnTo>
                <a:lnTo>
                  <a:pt x="46" y="50"/>
                </a:lnTo>
                <a:lnTo>
                  <a:pt x="50" y="58"/>
                </a:lnTo>
                <a:lnTo>
                  <a:pt x="54" y="61"/>
                </a:lnTo>
                <a:lnTo>
                  <a:pt x="61" y="65"/>
                </a:lnTo>
                <a:lnTo>
                  <a:pt x="92" y="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8" name="Freeform 104"/>
          <p:cNvSpPr>
            <a:spLocks/>
          </p:cNvSpPr>
          <p:nvPr/>
        </p:nvSpPr>
        <p:spPr bwMode="auto">
          <a:xfrm>
            <a:off x="8199438" y="3848100"/>
            <a:ext cx="161925" cy="131763"/>
          </a:xfrm>
          <a:custGeom>
            <a:avLst/>
            <a:gdLst/>
            <a:ahLst/>
            <a:cxnLst>
              <a:cxn ang="0">
                <a:pos x="73" y="20"/>
              </a:cxn>
              <a:cxn ang="0">
                <a:pos x="26" y="12"/>
              </a:cxn>
              <a:cxn ang="0">
                <a:pos x="19" y="12"/>
              </a:cxn>
              <a:cxn ang="0">
                <a:pos x="15" y="16"/>
              </a:cxn>
              <a:cxn ang="0">
                <a:pos x="11" y="23"/>
              </a:cxn>
              <a:cxn ang="0">
                <a:pos x="11" y="27"/>
              </a:cxn>
              <a:cxn ang="0">
                <a:pos x="11" y="35"/>
              </a:cxn>
              <a:cxn ang="0">
                <a:pos x="15" y="39"/>
              </a:cxn>
              <a:cxn ang="0">
                <a:pos x="19" y="39"/>
              </a:cxn>
              <a:cxn ang="0">
                <a:pos x="34" y="47"/>
              </a:cxn>
              <a:cxn ang="0">
                <a:pos x="65" y="50"/>
              </a:cxn>
              <a:cxn ang="0">
                <a:pos x="65" y="62"/>
              </a:cxn>
              <a:cxn ang="0">
                <a:pos x="0" y="50"/>
              </a:cxn>
              <a:cxn ang="0">
                <a:pos x="0" y="39"/>
              </a:cxn>
              <a:cxn ang="0">
                <a:pos x="11" y="43"/>
              </a:cxn>
              <a:cxn ang="0">
                <a:pos x="3" y="35"/>
              </a:cxn>
              <a:cxn ang="0">
                <a:pos x="3" y="27"/>
              </a:cxn>
              <a:cxn ang="0">
                <a:pos x="3" y="20"/>
              </a:cxn>
              <a:cxn ang="0">
                <a:pos x="3" y="12"/>
              </a:cxn>
              <a:cxn ang="0">
                <a:pos x="7" y="8"/>
              </a:cxn>
              <a:cxn ang="0">
                <a:pos x="11" y="4"/>
              </a:cxn>
              <a:cxn ang="0">
                <a:pos x="15" y="0"/>
              </a:cxn>
              <a:cxn ang="0">
                <a:pos x="19" y="0"/>
              </a:cxn>
              <a:cxn ang="0">
                <a:pos x="26" y="0"/>
              </a:cxn>
              <a:cxn ang="0">
                <a:pos x="73" y="8"/>
              </a:cxn>
              <a:cxn ang="0">
                <a:pos x="73" y="20"/>
              </a:cxn>
              <a:cxn ang="0">
                <a:pos x="69" y="35"/>
              </a:cxn>
              <a:cxn ang="0">
                <a:pos x="73" y="20"/>
              </a:cxn>
            </a:cxnLst>
            <a:rect l="0" t="0" r="r" b="b"/>
            <a:pathLst>
              <a:path w="74" h="63">
                <a:moveTo>
                  <a:pt x="73" y="20"/>
                </a:moveTo>
                <a:lnTo>
                  <a:pt x="26" y="12"/>
                </a:lnTo>
                <a:lnTo>
                  <a:pt x="19" y="12"/>
                </a:lnTo>
                <a:lnTo>
                  <a:pt x="15" y="16"/>
                </a:lnTo>
                <a:lnTo>
                  <a:pt x="11" y="23"/>
                </a:lnTo>
                <a:lnTo>
                  <a:pt x="11" y="27"/>
                </a:lnTo>
                <a:lnTo>
                  <a:pt x="11" y="35"/>
                </a:lnTo>
                <a:lnTo>
                  <a:pt x="15" y="39"/>
                </a:lnTo>
                <a:lnTo>
                  <a:pt x="19" y="39"/>
                </a:lnTo>
                <a:lnTo>
                  <a:pt x="34" y="47"/>
                </a:lnTo>
                <a:lnTo>
                  <a:pt x="65" y="50"/>
                </a:lnTo>
                <a:lnTo>
                  <a:pt x="65" y="62"/>
                </a:lnTo>
                <a:lnTo>
                  <a:pt x="0" y="50"/>
                </a:lnTo>
                <a:lnTo>
                  <a:pt x="0" y="39"/>
                </a:lnTo>
                <a:lnTo>
                  <a:pt x="11" y="43"/>
                </a:lnTo>
                <a:lnTo>
                  <a:pt x="3" y="35"/>
                </a:lnTo>
                <a:lnTo>
                  <a:pt x="3" y="27"/>
                </a:lnTo>
                <a:lnTo>
                  <a:pt x="3" y="20"/>
                </a:lnTo>
                <a:lnTo>
                  <a:pt x="3" y="12"/>
                </a:lnTo>
                <a:lnTo>
                  <a:pt x="7" y="8"/>
                </a:lnTo>
                <a:lnTo>
                  <a:pt x="11" y="4"/>
                </a:lnTo>
                <a:lnTo>
                  <a:pt x="15" y="0"/>
                </a:lnTo>
                <a:lnTo>
                  <a:pt x="19" y="0"/>
                </a:lnTo>
                <a:lnTo>
                  <a:pt x="26" y="0"/>
                </a:lnTo>
                <a:lnTo>
                  <a:pt x="73" y="8"/>
                </a:lnTo>
                <a:lnTo>
                  <a:pt x="73" y="20"/>
                </a:lnTo>
                <a:lnTo>
                  <a:pt x="69" y="35"/>
                </a:lnTo>
                <a:lnTo>
                  <a:pt x="73" y="2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29" name="Freeform 105"/>
          <p:cNvSpPr>
            <a:spLocks/>
          </p:cNvSpPr>
          <p:nvPr/>
        </p:nvSpPr>
        <p:spPr bwMode="auto">
          <a:xfrm>
            <a:off x="8181975" y="3994150"/>
            <a:ext cx="152400" cy="96838"/>
          </a:xfrm>
          <a:custGeom>
            <a:avLst/>
            <a:gdLst/>
            <a:ahLst/>
            <a:cxnLst>
              <a:cxn ang="0">
                <a:pos x="69" y="11"/>
              </a:cxn>
              <a:cxn ang="0">
                <a:pos x="65" y="23"/>
              </a:cxn>
              <a:cxn ang="0">
                <a:pos x="54" y="19"/>
              </a:cxn>
              <a:cxn ang="0">
                <a:pos x="61" y="26"/>
              </a:cxn>
              <a:cxn ang="0">
                <a:pos x="65" y="34"/>
              </a:cxn>
              <a:cxn ang="0">
                <a:pos x="65" y="42"/>
              </a:cxn>
              <a:cxn ang="0">
                <a:pos x="61" y="46"/>
              </a:cxn>
              <a:cxn ang="0">
                <a:pos x="50" y="42"/>
              </a:cxn>
              <a:cxn ang="0">
                <a:pos x="54" y="42"/>
              </a:cxn>
              <a:cxn ang="0">
                <a:pos x="54" y="38"/>
              </a:cxn>
              <a:cxn ang="0">
                <a:pos x="54" y="30"/>
              </a:cxn>
              <a:cxn ang="0">
                <a:pos x="50" y="23"/>
              </a:cxn>
              <a:cxn ang="0">
                <a:pos x="46" y="19"/>
              </a:cxn>
              <a:cxn ang="0">
                <a:pos x="38" y="19"/>
              </a:cxn>
              <a:cxn ang="0">
                <a:pos x="0" y="11"/>
              </a:cxn>
              <a:cxn ang="0">
                <a:pos x="4" y="0"/>
              </a:cxn>
              <a:cxn ang="0">
                <a:pos x="69" y="11"/>
              </a:cxn>
            </a:cxnLst>
            <a:rect l="0" t="0" r="r" b="b"/>
            <a:pathLst>
              <a:path w="70" h="47">
                <a:moveTo>
                  <a:pt x="69" y="11"/>
                </a:moveTo>
                <a:lnTo>
                  <a:pt x="65" y="23"/>
                </a:lnTo>
                <a:lnTo>
                  <a:pt x="54" y="19"/>
                </a:lnTo>
                <a:lnTo>
                  <a:pt x="61" y="26"/>
                </a:lnTo>
                <a:lnTo>
                  <a:pt x="65" y="34"/>
                </a:lnTo>
                <a:lnTo>
                  <a:pt x="65" y="42"/>
                </a:lnTo>
                <a:lnTo>
                  <a:pt x="61" y="46"/>
                </a:lnTo>
                <a:lnTo>
                  <a:pt x="50" y="42"/>
                </a:lnTo>
                <a:lnTo>
                  <a:pt x="54" y="42"/>
                </a:lnTo>
                <a:lnTo>
                  <a:pt x="54" y="38"/>
                </a:lnTo>
                <a:lnTo>
                  <a:pt x="54" y="30"/>
                </a:lnTo>
                <a:lnTo>
                  <a:pt x="50" y="23"/>
                </a:lnTo>
                <a:lnTo>
                  <a:pt x="46" y="19"/>
                </a:lnTo>
                <a:lnTo>
                  <a:pt x="38" y="19"/>
                </a:lnTo>
                <a:lnTo>
                  <a:pt x="0" y="11"/>
                </a:lnTo>
                <a:lnTo>
                  <a:pt x="4" y="0"/>
                </a:lnTo>
                <a:lnTo>
                  <a:pt x="69" y="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0" name="Freeform 106"/>
          <p:cNvSpPr>
            <a:spLocks/>
          </p:cNvSpPr>
          <p:nvPr/>
        </p:nvSpPr>
        <p:spPr bwMode="auto">
          <a:xfrm>
            <a:off x="8150225" y="4081463"/>
            <a:ext cx="152400" cy="127000"/>
          </a:xfrm>
          <a:custGeom>
            <a:avLst/>
            <a:gdLst/>
            <a:ahLst/>
            <a:cxnLst>
              <a:cxn ang="0">
                <a:pos x="69" y="38"/>
              </a:cxn>
              <a:cxn ang="0">
                <a:pos x="65" y="50"/>
              </a:cxn>
              <a:cxn ang="0">
                <a:pos x="61" y="57"/>
              </a:cxn>
              <a:cxn ang="0">
                <a:pos x="49" y="61"/>
              </a:cxn>
              <a:cxn ang="0">
                <a:pos x="38" y="61"/>
              </a:cxn>
              <a:cxn ang="0">
                <a:pos x="42" y="50"/>
              </a:cxn>
              <a:cxn ang="0">
                <a:pos x="49" y="50"/>
              </a:cxn>
              <a:cxn ang="0">
                <a:pos x="53" y="46"/>
              </a:cxn>
              <a:cxn ang="0">
                <a:pos x="57" y="42"/>
              </a:cxn>
              <a:cxn ang="0">
                <a:pos x="61" y="38"/>
              </a:cxn>
              <a:cxn ang="0">
                <a:pos x="61" y="34"/>
              </a:cxn>
              <a:cxn ang="0">
                <a:pos x="61" y="27"/>
              </a:cxn>
              <a:cxn ang="0">
                <a:pos x="57" y="23"/>
              </a:cxn>
              <a:cxn ang="0">
                <a:pos x="53" y="19"/>
              </a:cxn>
              <a:cxn ang="0">
                <a:pos x="46" y="15"/>
              </a:cxn>
              <a:cxn ang="0">
                <a:pos x="38" y="11"/>
              </a:cxn>
              <a:cxn ang="0">
                <a:pos x="30" y="11"/>
              </a:cxn>
              <a:cxn ang="0">
                <a:pos x="19" y="11"/>
              </a:cxn>
              <a:cxn ang="0">
                <a:pos x="15" y="15"/>
              </a:cxn>
              <a:cxn ang="0">
                <a:pos x="11" y="23"/>
              </a:cxn>
              <a:cxn ang="0">
                <a:pos x="11" y="31"/>
              </a:cxn>
              <a:cxn ang="0">
                <a:pos x="11" y="34"/>
              </a:cxn>
              <a:cxn ang="0">
                <a:pos x="15" y="42"/>
              </a:cxn>
              <a:cxn ang="0">
                <a:pos x="23" y="46"/>
              </a:cxn>
              <a:cxn ang="0">
                <a:pos x="19" y="54"/>
              </a:cxn>
              <a:cxn ang="0">
                <a:pos x="7" y="50"/>
              </a:cxn>
              <a:cxn ang="0">
                <a:pos x="3" y="42"/>
              </a:cxn>
              <a:cxn ang="0">
                <a:pos x="0" y="31"/>
              </a:cxn>
              <a:cxn ang="0">
                <a:pos x="0" y="23"/>
              </a:cxn>
              <a:cxn ang="0">
                <a:pos x="7" y="11"/>
              </a:cxn>
              <a:cxn ang="0">
                <a:pos x="11" y="7"/>
              </a:cxn>
              <a:cxn ang="0">
                <a:pos x="15" y="4"/>
              </a:cxn>
              <a:cxn ang="0">
                <a:pos x="26" y="0"/>
              </a:cxn>
              <a:cxn ang="0">
                <a:pos x="42" y="0"/>
              </a:cxn>
              <a:cxn ang="0">
                <a:pos x="57" y="7"/>
              </a:cxn>
              <a:cxn ang="0">
                <a:pos x="65" y="15"/>
              </a:cxn>
              <a:cxn ang="0">
                <a:pos x="69" y="27"/>
              </a:cxn>
              <a:cxn ang="0">
                <a:pos x="69" y="38"/>
              </a:cxn>
            </a:cxnLst>
            <a:rect l="0" t="0" r="r" b="b"/>
            <a:pathLst>
              <a:path w="70" h="62">
                <a:moveTo>
                  <a:pt x="69" y="38"/>
                </a:moveTo>
                <a:lnTo>
                  <a:pt x="65" y="50"/>
                </a:lnTo>
                <a:lnTo>
                  <a:pt x="61" y="57"/>
                </a:lnTo>
                <a:lnTo>
                  <a:pt x="49" y="61"/>
                </a:lnTo>
                <a:lnTo>
                  <a:pt x="38" y="61"/>
                </a:lnTo>
                <a:lnTo>
                  <a:pt x="42" y="50"/>
                </a:lnTo>
                <a:lnTo>
                  <a:pt x="49" y="50"/>
                </a:lnTo>
                <a:lnTo>
                  <a:pt x="53" y="46"/>
                </a:lnTo>
                <a:lnTo>
                  <a:pt x="57" y="42"/>
                </a:lnTo>
                <a:lnTo>
                  <a:pt x="61" y="38"/>
                </a:lnTo>
                <a:lnTo>
                  <a:pt x="61" y="34"/>
                </a:lnTo>
                <a:lnTo>
                  <a:pt x="61" y="27"/>
                </a:lnTo>
                <a:lnTo>
                  <a:pt x="57" y="23"/>
                </a:lnTo>
                <a:lnTo>
                  <a:pt x="53" y="19"/>
                </a:lnTo>
                <a:lnTo>
                  <a:pt x="46" y="15"/>
                </a:lnTo>
                <a:lnTo>
                  <a:pt x="38" y="11"/>
                </a:lnTo>
                <a:lnTo>
                  <a:pt x="30" y="11"/>
                </a:lnTo>
                <a:lnTo>
                  <a:pt x="19" y="11"/>
                </a:lnTo>
                <a:lnTo>
                  <a:pt x="15" y="15"/>
                </a:lnTo>
                <a:lnTo>
                  <a:pt x="11" y="23"/>
                </a:lnTo>
                <a:lnTo>
                  <a:pt x="11" y="31"/>
                </a:lnTo>
                <a:lnTo>
                  <a:pt x="11" y="34"/>
                </a:lnTo>
                <a:lnTo>
                  <a:pt x="15" y="42"/>
                </a:lnTo>
                <a:lnTo>
                  <a:pt x="23" y="46"/>
                </a:lnTo>
                <a:lnTo>
                  <a:pt x="19" y="54"/>
                </a:lnTo>
                <a:lnTo>
                  <a:pt x="7" y="50"/>
                </a:lnTo>
                <a:lnTo>
                  <a:pt x="3" y="42"/>
                </a:lnTo>
                <a:lnTo>
                  <a:pt x="0" y="31"/>
                </a:lnTo>
                <a:lnTo>
                  <a:pt x="0" y="23"/>
                </a:lnTo>
                <a:lnTo>
                  <a:pt x="7" y="11"/>
                </a:lnTo>
                <a:lnTo>
                  <a:pt x="11" y="7"/>
                </a:lnTo>
                <a:lnTo>
                  <a:pt x="15" y="4"/>
                </a:lnTo>
                <a:lnTo>
                  <a:pt x="26" y="0"/>
                </a:lnTo>
                <a:lnTo>
                  <a:pt x="42" y="0"/>
                </a:lnTo>
                <a:lnTo>
                  <a:pt x="57" y="7"/>
                </a:lnTo>
                <a:lnTo>
                  <a:pt x="65" y="15"/>
                </a:lnTo>
                <a:lnTo>
                  <a:pt x="69" y="27"/>
                </a:lnTo>
                <a:lnTo>
                  <a:pt x="69" y="3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1" name="Freeform 107"/>
          <p:cNvSpPr>
            <a:spLocks/>
          </p:cNvSpPr>
          <p:nvPr/>
        </p:nvSpPr>
        <p:spPr bwMode="auto">
          <a:xfrm>
            <a:off x="8101013" y="4206875"/>
            <a:ext cx="225425" cy="139700"/>
          </a:xfrm>
          <a:custGeom>
            <a:avLst/>
            <a:gdLst/>
            <a:ahLst/>
            <a:cxnLst>
              <a:cxn ang="0">
                <a:pos x="103" y="27"/>
              </a:cxn>
              <a:cxn ang="0">
                <a:pos x="99" y="39"/>
              </a:cxn>
              <a:cxn ang="0">
                <a:pos x="69" y="27"/>
              </a:cxn>
              <a:cxn ang="0">
                <a:pos x="72" y="35"/>
              </a:cxn>
              <a:cxn ang="0">
                <a:pos x="72" y="42"/>
              </a:cxn>
              <a:cxn ang="0">
                <a:pos x="72" y="50"/>
              </a:cxn>
              <a:cxn ang="0">
                <a:pos x="69" y="58"/>
              </a:cxn>
              <a:cxn ang="0">
                <a:pos x="65" y="62"/>
              </a:cxn>
              <a:cxn ang="0">
                <a:pos x="61" y="66"/>
              </a:cxn>
              <a:cxn ang="0">
                <a:pos x="57" y="66"/>
              </a:cxn>
              <a:cxn ang="0">
                <a:pos x="49" y="66"/>
              </a:cxn>
              <a:cxn ang="0">
                <a:pos x="42" y="66"/>
              </a:cxn>
              <a:cxn ang="0">
                <a:pos x="0" y="50"/>
              </a:cxn>
              <a:cxn ang="0">
                <a:pos x="3" y="42"/>
              </a:cxn>
              <a:cxn ang="0">
                <a:pos x="46" y="54"/>
              </a:cxn>
              <a:cxn ang="0">
                <a:pos x="49" y="54"/>
              </a:cxn>
              <a:cxn ang="0">
                <a:pos x="53" y="54"/>
              </a:cxn>
              <a:cxn ang="0">
                <a:pos x="61" y="50"/>
              </a:cxn>
              <a:cxn ang="0">
                <a:pos x="65" y="46"/>
              </a:cxn>
              <a:cxn ang="0">
                <a:pos x="65" y="39"/>
              </a:cxn>
              <a:cxn ang="0">
                <a:pos x="61" y="31"/>
              </a:cxn>
              <a:cxn ang="0">
                <a:pos x="61" y="27"/>
              </a:cxn>
              <a:cxn ang="0">
                <a:pos x="57" y="27"/>
              </a:cxn>
              <a:cxn ang="0">
                <a:pos x="46" y="19"/>
              </a:cxn>
              <a:cxn ang="0">
                <a:pos x="11" y="12"/>
              </a:cxn>
              <a:cxn ang="0">
                <a:pos x="15" y="0"/>
              </a:cxn>
              <a:cxn ang="0">
                <a:pos x="103" y="27"/>
              </a:cxn>
            </a:cxnLst>
            <a:rect l="0" t="0" r="r" b="b"/>
            <a:pathLst>
              <a:path w="104" h="67">
                <a:moveTo>
                  <a:pt x="103" y="27"/>
                </a:moveTo>
                <a:lnTo>
                  <a:pt x="99" y="39"/>
                </a:lnTo>
                <a:lnTo>
                  <a:pt x="69" y="27"/>
                </a:lnTo>
                <a:lnTo>
                  <a:pt x="72" y="35"/>
                </a:lnTo>
                <a:lnTo>
                  <a:pt x="72" y="42"/>
                </a:lnTo>
                <a:lnTo>
                  <a:pt x="72" y="50"/>
                </a:lnTo>
                <a:lnTo>
                  <a:pt x="69" y="58"/>
                </a:lnTo>
                <a:lnTo>
                  <a:pt x="65" y="62"/>
                </a:lnTo>
                <a:lnTo>
                  <a:pt x="61" y="66"/>
                </a:lnTo>
                <a:lnTo>
                  <a:pt x="57" y="66"/>
                </a:lnTo>
                <a:lnTo>
                  <a:pt x="49" y="66"/>
                </a:lnTo>
                <a:lnTo>
                  <a:pt x="42" y="66"/>
                </a:lnTo>
                <a:lnTo>
                  <a:pt x="0" y="50"/>
                </a:lnTo>
                <a:lnTo>
                  <a:pt x="3" y="42"/>
                </a:lnTo>
                <a:lnTo>
                  <a:pt x="46" y="54"/>
                </a:lnTo>
                <a:lnTo>
                  <a:pt x="49" y="54"/>
                </a:lnTo>
                <a:lnTo>
                  <a:pt x="53" y="54"/>
                </a:lnTo>
                <a:lnTo>
                  <a:pt x="61" y="50"/>
                </a:lnTo>
                <a:lnTo>
                  <a:pt x="65" y="46"/>
                </a:lnTo>
                <a:lnTo>
                  <a:pt x="65" y="39"/>
                </a:lnTo>
                <a:lnTo>
                  <a:pt x="61" y="31"/>
                </a:lnTo>
                <a:lnTo>
                  <a:pt x="61" y="27"/>
                </a:lnTo>
                <a:lnTo>
                  <a:pt x="57" y="27"/>
                </a:lnTo>
                <a:lnTo>
                  <a:pt x="46" y="19"/>
                </a:lnTo>
                <a:lnTo>
                  <a:pt x="11" y="12"/>
                </a:lnTo>
                <a:lnTo>
                  <a:pt x="15" y="0"/>
                </a:lnTo>
                <a:lnTo>
                  <a:pt x="103" y="2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2" name="Freeform 108"/>
          <p:cNvSpPr>
            <a:spLocks/>
          </p:cNvSpPr>
          <p:nvPr/>
        </p:nvSpPr>
        <p:spPr bwMode="auto">
          <a:xfrm>
            <a:off x="8042275" y="4349750"/>
            <a:ext cx="174625" cy="139700"/>
          </a:xfrm>
          <a:custGeom>
            <a:avLst/>
            <a:gdLst/>
            <a:ahLst/>
            <a:cxnLst>
              <a:cxn ang="0">
                <a:pos x="30" y="12"/>
              </a:cxn>
              <a:cxn ang="0">
                <a:pos x="23" y="16"/>
              </a:cxn>
              <a:cxn ang="0">
                <a:pos x="19" y="27"/>
              </a:cxn>
              <a:cxn ang="0">
                <a:pos x="23" y="35"/>
              </a:cxn>
              <a:cxn ang="0">
                <a:pos x="27" y="43"/>
              </a:cxn>
              <a:cxn ang="0">
                <a:pos x="38" y="50"/>
              </a:cxn>
              <a:cxn ang="0">
                <a:pos x="42" y="35"/>
              </a:cxn>
              <a:cxn ang="0">
                <a:pos x="42" y="20"/>
              </a:cxn>
              <a:cxn ang="0">
                <a:pos x="34" y="12"/>
              </a:cxn>
              <a:cxn ang="0">
                <a:pos x="46" y="50"/>
              </a:cxn>
              <a:cxn ang="0">
                <a:pos x="53" y="54"/>
              </a:cxn>
              <a:cxn ang="0">
                <a:pos x="61" y="54"/>
              </a:cxn>
              <a:cxn ang="0">
                <a:pos x="69" y="43"/>
              </a:cxn>
              <a:cxn ang="0">
                <a:pos x="69" y="31"/>
              </a:cxn>
              <a:cxn ang="0">
                <a:pos x="61" y="23"/>
              </a:cxn>
              <a:cxn ang="0">
                <a:pos x="76" y="20"/>
              </a:cxn>
              <a:cxn ang="0">
                <a:pos x="80" y="27"/>
              </a:cxn>
              <a:cxn ang="0">
                <a:pos x="76" y="46"/>
              </a:cxn>
              <a:cxn ang="0">
                <a:pos x="65" y="62"/>
              </a:cxn>
              <a:cxn ang="0">
                <a:pos x="50" y="66"/>
              </a:cxn>
              <a:cxn ang="0">
                <a:pos x="11" y="50"/>
              </a:cxn>
              <a:cxn ang="0">
                <a:pos x="7" y="54"/>
              </a:cxn>
              <a:cxn ang="0">
                <a:pos x="0" y="54"/>
              </a:cxn>
              <a:cxn ang="0">
                <a:pos x="3" y="46"/>
              </a:cxn>
              <a:cxn ang="0">
                <a:pos x="11" y="39"/>
              </a:cxn>
              <a:cxn ang="0">
                <a:pos x="15" y="35"/>
              </a:cxn>
              <a:cxn ang="0">
                <a:pos x="11" y="20"/>
              </a:cxn>
              <a:cxn ang="0">
                <a:pos x="19" y="8"/>
              </a:cxn>
              <a:cxn ang="0">
                <a:pos x="30" y="0"/>
              </a:cxn>
              <a:cxn ang="0">
                <a:pos x="46" y="4"/>
              </a:cxn>
              <a:cxn ang="0">
                <a:pos x="53" y="20"/>
              </a:cxn>
              <a:cxn ang="0">
                <a:pos x="50" y="46"/>
              </a:cxn>
              <a:cxn ang="0">
                <a:pos x="50" y="46"/>
              </a:cxn>
            </a:cxnLst>
            <a:rect l="0" t="0" r="r" b="b"/>
            <a:pathLst>
              <a:path w="81" h="67">
                <a:moveTo>
                  <a:pt x="34" y="12"/>
                </a:moveTo>
                <a:lnTo>
                  <a:pt x="30" y="12"/>
                </a:lnTo>
                <a:lnTo>
                  <a:pt x="27" y="12"/>
                </a:lnTo>
                <a:lnTo>
                  <a:pt x="23" y="16"/>
                </a:lnTo>
                <a:lnTo>
                  <a:pt x="23" y="20"/>
                </a:lnTo>
                <a:lnTo>
                  <a:pt x="19" y="27"/>
                </a:lnTo>
                <a:lnTo>
                  <a:pt x="19" y="31"/>
                </a:lnTo>
                <a:lnTo>
                  <a:pt x="23" y="35"/>
                </a:lnTo>
                <a:lnTo>
                  <a:pt x="23" y="39"/>
                </a:lnTo>
                <a:lnTo>
                  <a:pt x="27" y="43"/>
                </a:lnTo>
                <a:lnTo>
                  <a:pt x="30" y="46"/>
                </a:lnTo>
                <a:lnTo>
                  <a:pt x="38" y="50"/>
                </a:lnTo>
                <a:lnTo>
                  <a:pt x="38" y="43"/>
                </a:lnTo>
                <a:lnTo>
                  <a:pt x="42" y="35"/>
                </a:lnTo>
                <a:lnTo>
                  <a:pt x="42" y="31"/>
                </a:lnTo>
                <a:lnTo>
                  <a:pt x="42" y="20"/>
                </a:lnTo>
                <a:lnTo>
                  <a:pt x="42" y="16"/>
                </a:lnTo>
                <a:lnTo>
                  <a:pt x="34" y="12"/>
                </a:lnTo>
                <a:lnTo>
                  <a:pt x="50" y="46"/>
                </a:lnTo>
                <a:lnTo>
                  <a:pt x="46" y="50"/>
                </a:lnTo>
                <a:lnTo>
                  <a:pt x="50" y="50"/>
                </a:lnTo>
                <a:lnTo>
                  <a:pt x="53" y="54"/>
                </a:lnTo>
                <a:lnTo>
                  <a:pt x="57" y="54"/>
                </a:lnTo>
                <a:lnTo>
                  <a:pt x="61" y="54"/>
                </a:lnTo>
                <a:lnTo>
                  <a:pt x="65" y="50"/>
                </a:lnTo>
                <a:lnTo>
                  <a:pt x="69" y="43"/>
                </a:lnTo>
                <a:lnTo>
                  <a:pt x="69" y="35"/>
                </a:lnTo>
                <a:lnTo>
                  <a:pt x="69" y="31"/>
                </a:lnTo>
                <a:lnTo>
                  <a:pt x="65" y="27"/>
                </a:lnTo>
                <a:lnTo>
                  <a:pt x="61" y="23"/>
                </a:lnTo>
                <a:lnTo>
                  <a:pt x="65" y="16"/>
                </a:lnTo>
                <a:lnTo>
                  <a:pt x="76" y="20"/>
                </a:lnTo>
                <a:lnTo>
                  <a:pt x="76" y="23"/>
                </a:lnTo>
                <a:lnTo>
                  <a:pt x="80" y="27"/>
                </a:lnTo>
                <a:lnTo>
                  <a:pt x="80" y="35"/>
                </a:lnTo>
                <a:lnTo>
                  <a:pt x="76" y="46"/>
                </a:lnTo>
                <a:lnTo>
                  <a:pt x="73" y="54"/>
                </a:lnTo>
                <a:lnTo>
                  <a:pt x="65" y="62"/>
                </a:lnTo>
                <a:lnTo>
                  <a:pt x="61" y="66"/>
                </a:lnTo>
                <a:lnTo>
                  <a:pt x="50" y="66"/>
                </a:lnTo>
                <a:lnTo>
                  <a:pt x="15" y="50"/>
                </a:lnTo>
                <a:lnTo>
                  <a:pt x="11" y="50"/>
                </a:lnTo>
                <a:lnTo>
                  <a:pt x="11" y="54"/>
                </a:lnTo>
                <a:lnTo>
                  <a:pt x="7" y="54"/>
                </a:lnTo>
                <a:lnTo>
                  <a:pt x="7" y="58"/>
                </a:lnTo>
                <a:lnTo>
                  <a:pt x="0" y="54"/>
                </a:lnTo>
                <a:lnTo>
                  <a:pt x="0" y="50"/>
                </a:lnTo>
                <a:lnTo>
                  <a:pt x="3" y="46"/>
                </a:lnTo>
                <a:lnTo>
                  <a:pt x="3" y="43"/>
                </a:lnTo>
                <a:lnTo>
                  <a:pt x="11" y="39"/>
                </a:lnTo>
                <a:lnTo>
                  <a:pt x="15" y="39"/>
                </a:lnTo>
                <a:lnTo>
                  <a:pt x="15" y="35"/>
                </a:lnTo>
                <a:lnTo>
                  <a:pt x="11" y="27"/>
                </a:lnTo>
                <a:lnTo>
                  <a:pt x="11" y="20"/>
                </a:lnTo>
                <a:lnTo>
                  <a:pt x="15" y="16"/>
                </a:lnTo>
                <a:lnTo>
                  <a:pt x="19" y="8"/>
                </a:lnTo>
                <a:lnTo>
                  <a:pt x="23" y="0"/>
                </a:lnTo>
                <a:lnTo>
                  <a:pt x="30" y="0"/>
                </a:lnTo>
                <a:lnTo>
                  <a:pt x="38" y="0"/>
                </a:lnTo>
                <a:lnTo>
                  <a:pt x="46" y="4"/>
                </a:lnTo>
                <a:lnTo>
                  <a:pt x="50" y="12"/>
                </a:lnTo>
                <a:lnTo>
                  <a:pt x="53" y="20"/>
                </a:lnTo>
                <a:lnTo>
                  <a:pt x="53" y="27"/>
                </a:lnTo>
                <a:lnTo>
                  <a:pt x="50" y="46"/>
                </a:lnTo>
                <a:lnTo>
                  <a:pt x="76" y="46"/>
                </a:lnTo>
                <a:lnTo>
                  <a:pt x="50" y="46"/>
                </a:lnTo>
                <a:lnTo>
                  <a:pt x="34" y="12"/>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3" name="Freeform 109"/>
          <p:cNvSpPr>
            <a:spLocks/>
          </p:cNvSpPr>
          <p:nvPr/>
        </p:nvSpPr>
        <p:spPr bwMode="auto">
          <a:xfrm>
            <a:off x="7997825" y="4486275"/>
            <a:ext cx="160338" cy="136525"/>
          </a:xfrm>
          <a:custGeom>
            <a:avLst/>
            <a:gdLst/>
            <a:ahLst/>
            <a:cxnLst>
              <a:cxn ang="0">
                <a:pos x="35" y="11"/>
              </a:cxn>
              <a:cxn ang="0">
                <a:pos x="27" y="11"/>
              </a:cxn>
              <a:cxn ang="0">
                <a:pos x="23" y="11"/>
              </a:cxn>
              <a:cxn ang="0">
                <a:pos x="20" y="15"/>
              </a:cxn>
              <a:cxn ang="0">
                <a:pos x="16" y="23"/>
              </a:cxn>
              <a:cxn ang="0">
                <a:pos x="12" y="30"/>
              </a:cxn>
              <a:cxn ang="0">
                <a:pos x="12" y="34"/>
              </a:cxn>
              <a:cxn ang="0">
                <a:pos x="16" y="38"/>
              </a:cxn>
              <a:cxn ang="0">
                <a:pos x="20" y="42"/>
              </a:cxn>
              <a:cxn ang="0">
                <a:pos x="23" y="42"/>
              </a:cxn>
              <a:cxn ang="0">
                <a:pos x="27" y="42"/>
              </a:cxn>
              <a:cxn ang="0">
                <a:pos x="31" y="34"/>
              </a:cxn>
              <a:cxn ang="0">
                <a:pos x="39" y="27"/>
              </a:cxn>
              <a:cxn ang="0">
                <a:pos x="47" y="15"/>
              </a:cxn>
              <a:cxn ang="0">
                <a:pos x="54" y="15"/>
              </a:cxn>
              <a:cxn ang="0">
                <a:pos x="62" y="15"/>
              </a:cxn>
              <a:cxn ang="0">
                <a:pos x="70" y="19"/>
              </a:cxn>
              <a:cxn ang="0">
                <a:pos x="73" y="27"/>
              </a:cxn>
              <a:cxn ang="0">
                <a:pos x="73" y="34"/>
              </a:cxn>
              <a:cxn ang="0">
                <a:pos x="70" y="46"/>
              </a:cxn>
              <a:cxn ang="0">
                <a:pos x="66" y="57"/>
              </a:cxn>
              <a:cxn ang="0">
                <a:pos x="58" y="61"/>
              </a:cxn>
              <a:cxn ang="0">
                <a:pos x="54" y="61"/>
              </a:cxn>
              <a:cxn ang="0">
                <a:pos x="47" y="65"/>
              </a:cxn>
              <a:cxn ang="0">
                <a:pos x="43" y="61"/>
              </a:cxn>
              <a:cxn ang="0">
                <a:pos x="47" y="53"/>
              </a:cxn>
              <a:cxn ang="0">
                <a:pos x="50" y="53"/>
              </a:cxn>
              <a:cxn ang="0">
                <a:pos x="54" y="53"/>
              </a:cxn>
              <a:cxn ang="0">
                <a:pos x="58" y="50"/>
              </a:cxn>
              <a:cxn ang="0">
                <a:pos x="62" y="42"/>
              </a:cxn>
              <a:cxn ang="0">
                <a:pos x="66" y="38"/>
              </a:cxn>
              <a:cxn ang="0">
                <a:pos x="66" y="30"/>
              </a:cxn>
              <a:cxn ang="0">
                <a:pos x="62" y="27"/>
              </a:cxn>
              <a:cxn ang="0">
                <a:pos x="58" y="27"/>
              </a:cxn>
              <a:cxn ang="0">
                <a:pos x="54" y="27"/>
              </a:cxn>
              <a:cxn ang="0">
                <a:pos x="50" y="27"/>
              </a:cxn>
              <a:cxn ang="0">
                <a:pos x="47" y="34"/>
              </a:cxn>
              <a:cxn ang="0">
                <a:pos x="43" y="38"/>
              </a:cxn>
              <a:cxn ang="0">
                <a:pos x="31" y="53"/>
              </a:cxn>
              <a:cxn ang="0">
                <a:pos x="23" y="53"/>
              </a:cxn>
              <a:cxn ang="0">
                <a:pos x="16" y="53"/>
              </a:cxn>
              <a:cxn ang="0">
                <a:pos x="8" y="50"/>
              </a:cxn>
              <a:cxn ang="0">
                <a:pos x="4" y="42"/>
              </a:cxn>
              <a:cxn ang="0">
                <a:pos x="0" y="30"/>
              </a:cxn>
              <a:cxn ang="0">
                <a:pos x="4" y="19"/>
              </a:cxn>
              <a:cxn ang="0">
                <a:pos x="12" y="7"/>
              </a:cxn>
              <a:cxn ang="0">
                <a:pos x="16" y="3"/>
              </a:cxn>
              <a:cxn ang="0">
                <a:pos x="20" y="3"/>
              </a:cxn>
              <a:cxn ang="0">
                <a:pos x="27" y="0"/>
              </a:cxn>
              <a:cxn ang="0">
                <a:pos x="39" y="3"/>
              </a:cxn>
              <a:cxn ang="0">
                <a:pos x="35" y="11"/>
              </a:cxn>
              <a:cxn ang="0">
                <a:pos x="70" y="46"/>
              </a:cxn>
              <a:cxn ang="0">
                <a:pos x="35" y="11"/>
              </a:cxn>
            </a:cxnLst>
            <a:rect l="0" t="0" r="r" b="b"/>
            <a:pathLst>
              <a:path w="74" h="66">
                <a:moveTo>
                  <a:pt x="35" y="11"/>
                </a:moveTo>
                <a:lnTo>
                  <a:pt x="27" y="11"/>
                </a:lnTo>
                <a:lnTo>
                  <a:pt x="23" y="11"/>
                </a:lnTo>
                <a:lnTo>
                  <a:pt x="20" y="15"/>
                </a:lnTo>
                <a:lnTo>
                  <a:pt x="16" y="23"/>
                </a:lnTo>
                <a:lnTo>
                  <a:pt x="12" y="30"/>
                </a:lnTo>
                <a:lnTo>
                  <a:pt x="12" y="34"/>
                </a:lnTo>
                <a:lnTo>
                  <a:pt x="16" y="38"/>
                </a:lnTo>
                <a:lnTo>
                  <a:pt x="20" y="42"/>
                </a:lnTo>
                <a:lnTo>
                  <a:pt x="23" y="42"/>
                </a:lnTo>
                <a:lnTo>
                  <a:pt x="27" y="42"/>
                </a:lnTo>
                <a:lnTo>
                  <a:pt x="31" y="34"/>
                </a:lnTo>
                <a:lnTo>
                  <a:pt x="39" y="27"/>
                </a:lnTo>
                <a:lnTo>
                  <a:pt x="47" y="15"/>
                </a:lnTo>
                <a:lnTo>
                  <a:pt x="54" y="15"/>
                </a:lnTo>
                <a:lnTo>
                  <a:pt x="62" y="15"/>
                </a:lnTo>
                <a:lnTo>
                  <a:pt x="70" y="19"/>
                </a:lnTo>
                <a:lnTo>
                  <a:pt x="73" y="27"/>
                </a:lnTo>
                <a:lnTo>
                  <a:pt x="73" y="34"/>
                </a:lnTo>
                <a:lnTo>
                  <a:pt x="70" y="46"/>
                </a:lnTo>
                <a:lnTo>
                  <a:pt x="66" y="57"/>
                </a:lnTo>
                <a:lnTo>
                  <a:pt x="58" y="61"/>
                </a:lnTo>
                <a:lnTo>
                  <a:pt x="54" y="61"/>
                </a:lnTo>
                <a:lnTo>
                  <a:pt x="47" y="65"/>
                </a:lnTo>
                <a:lnTo>
                  <a:pt x="43" y="61"/>
                </a:lnTo>
                <a:lnTo>
                  <a:pt x="47" y="53"/>
                </a:lnTo>
                <a:lnTo>
                  <a:pt x="50" y="53"/>
                </a:lnTo>
                <a:lnTo>
                  <a:pt x="54" y="53"/>
                </a:lnTo>
                <a:lnTo>
                  <a:pt x="58" y="50"/>
                </a:lnTo>
                <a:lnTo>
                  <a:pt x="62" y="42"/>
                </a:lnTo>
                <a:lnTo>
                  <a:pt x="66" y="38"/>
                </a:lnTo>
                <a:lnTo>
                  <a:pt x="66" y="30"/>
                </a:lnTo>
                <a:lnTo>
                  <a:pt x="62" y="27"/>
                </a:lnTo>
                <a:lnTo>
                  <a:pt x="58" y="27"/>
                </a:lnTo>
                <a:lnTo>
                  <a:pt x="54" y="27"/>
                </a:lnTo>
                <a:lnTo>
                  <a:pt x="50" y="27"/>
                </a:lnTo>
                <a:lnTo>
                  <a:pt x="47" y="34"/>
                </a:lnTo>
                <a:lnTo>
                  <a:pt x="43" y="38"/>
                </a:lnTo>
                <a:lnTo>
                  <a:pt x="31" y="53"/>
                </a:lnTo>
                <a:lnTo>
                  <a:pt x="23" y="53"/>
                </a:lnTo>
                <a:lnTo>
                  <a:pt x="16" y="53"/>
                </a:lnTo>
                <a:lnTo>
                  <a:pt x="8" y="50"/>
                </a:lnTo>
                <a:lnTo>
                  <a:pt x="4" y="42"/>
                </a:lnTo>
                <a:lnTo>
                  <a:pt x="0" y="30"/>
                </a:lnTo>
                <a:lnTo>
                  <a:pt x="4" y="19"/>
                </a:lnTo>
                <a:lnTo>
                  <a:pt x="12" y="7"/>
                </a:lnTo>
                <a:lnTo>
                  <a:pt x="16" y="3"/>
                </a:lnTo>
                <a:lnTo>
                  <a:pt x="20" y="3"/>
                </a:lnTo>
                <a:lnTo>
                  <a:pt x="27" y="0"/>
                </a:lnTo>
                <a:lnTo>
                  <a:pt x="39" y="3"/>
                </a:lnTo>
                <a:lnTo>
                  <a:pt x="35" y="11"/>
                </a:lnTo>
                <a:lnTo>
                  <a:pt x="70" y="46"/>
                </a:lnTo>
                <a:lnTo>
                  <a:pt x="35" y="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4" name="Freeform 110"/>
          <p:cNvSpPr>
            <a:spLocks/>
          </p:cNvSpPr>
          <p:nvPr/>
        </p:nvSpPr>
        <p:spPr bwMode="auto">
          <a:xfrm>
            <a:off x="7966075" y="4605338"/>
            <a:ext cx="192088" cy="104775"/>
          </a:xfrm>
          <a:custGeom>
            <a:avLst/>
            <a:gdLst/>
            <a:ahLst/>
            <a:cxnLst>
              <a:cxn ang="0">
                <a:pos x="65" y="27"/>
              </a:cxn>
              <a:cxn ang="0">
                <a:pos x="62" y="39"/>
              </a:cxn>
              <a:cxn ang="0">
                <a:pos x="0" y="12"/>
              </a:cxn>
              <a:cxn ang="0">
                <a:pos x="8" y="0"/>
              </a:cxn>
              <a:cxn ang="0">
                <a:pos x="65" y="27"/>
              </a:cxn>
              <a:cxn ang="0">
                <a:pos x="88" y="39"/>
              </a:cxn>
              <a:cxn ang="0">
                <a:pos x="85" y="50"/>
              </a:cxn>
              <a:cxn ang="0">
                <a:pos x="73" y="42"/>
              </a:cxn>
              <a:cxn ang="0">
                <a:pos x="77" y="35"/>
              </a:cxn>
              <a:cxn ang="0">
                <a:pos x="88" y="39"/>
              </a:cxn>
              <a:cxn ang="0">
                <a:pos x="65" y="27"/>
              </a:cxn>
            </a:cxnLst>
            <a:rect l="0" t="0" r="r" b="b"/>
            <a:pathLst>
              <a:path w="89" h="51">
                <a:moveTo>
                  <a:pt x="65" y="27"/>
                </a:moveTo>
                <a:lnTo>
                  <a:pt x="62" y="39"/>
                </a:lnTo>
                <a:lnTo>
                  <a:pt x="0" y="12"/>
                </a:lnTo>
                <a:lnTo>
                  <a:pt x="8" y="0"/>
                </a:lnTo>
                <a:lnTo>
                  <a:pt x="65" y="27"/>
                </a:lnTo>
                <a:lnTo>
                  <a:pt x="88" y="39"/>
                </a:lnTo>
                <a:lnTo>
                  <a:pt x="85" y="50"/>
                </a:lnTo>
                <a:lnTo>
                  <a:pt x="73" y="42"/>
                </a:lnTo>
                <a:lnTo>
                  <a:pt x="77" y="35"/>
                </a:lnTo>
                <a:lnTo>
                  <a:pt x="88" y="39"/>
                </a:lnTo>
                <a:lnTo>
                  <a:pt x="65" y="2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5" name="Freeform 111"/>
          <p:cNvSpPr>
            <a:spLocks/>
          </p:cNvSpPr>
          <p:nvPr/>
        </p:nvSpPr>
        <p:spPr bwMode="auto">
          <a:xfrm>
            <a:off x="7897813" y="4660900"/>
            <a:ext cx="187325" cy="152400"/>
          </a:xfrm>
          <a:custGeom>
            <a:avLst/>
            <a:gdLst/>
            <a:ahLst/>
            <a:cxnLst>
              <a:cxn ang="0">
                <a:pos x="85" y="31"/>
              </a:cxn>
              <a:cxn ang="0">
                <a:pos x="81" y="39"/>
              </a:cxn>
              <a:cxn ang="0">
                <a:pos x="73" y="35"/>
              </a:cxn>
              <a:cxn ang="0">
                <a:pos x="73" y="42"/>
              </a:cxn>
              <a:cxn ang="0">
                <a:pos x="73" y="46"/>
              </a:cxn>
              <a:cxn ang="0">
                <a:pos x="73" y="54"/>
              </a:cxn>
              <a:cxn ang="0">
                <a:pos x="73" y="58"/>
              </a:cxn>
              <a:cxn ang="0">
                <a:pos x="69" y="65"/>
              </a:cxn>
              <a:cxn ang="0">
                <a:pos x="66" y="69"/>
              </a:cxn>
              <a:cxn ang="0">
                <a:pos x="58" y="69"/>
              </a:cxn>
              <a:cxn ang="0">
                <a:pos x="54" y="73"/>
              </a:cxn>
              <a:cxn ang="0">
                <a:pos x="46" y="69"/>
              </a:cxn>
              <a:cxn ang="0">
                <a:pos x="39" y="65"/>
              </a:cxn>
              <a:cxn ang="0">
                <a:pos x="0" y="46"/>
              </a:cxn>
              <a:cxn ang="0">
                <a:pos x="4" y="39"/>
              </a:cxn>
              <a:cxn ang="0">
                <a:pos x="43" y="58"/>
              </a:cxn>
              <a:cxn ang="0">
                <a:pos x="54" y="58"/>
              </a:cxn>
              <a:cxn ang="0">
                <a:pos x="58" y="58"/>
              </a:cxn>
              <a:cxn ang="0">
                <a:pos x="62" y="54"/>
              </a:cxn>
              <a:cxn ang="0">
                <a:pos x="66" y="46"/>
              </a:cxn>
              <a:cxn ang="0">
                <a:pos x="66" y="42"/>
              </a:cxn>
              <a:cxn ang="0">
                <a:pos x="66" y="35"/>
              </a:cxn>
              <a:cxn ang="0">
                <a:pos x="62" y="31"/>
              </a:cxn>
              <a:cxn ang="0">
                <a:pos x="50" y="23"/>
              </a:cxn>
              <a:cxn ang="0">
                <a:pos x="20" y="8"/>
              </a:cxn>
              <a:cxn ang="0">
                <a:pos x="27" y="0"/>
              </a:cxn>
              <a:cxn ang="0">
                <a:pos x="85" y="31"/>
              </a:cxn>
              <a:cxn ang="0">
                <a:pos x="73" y="54"/>
              </a:cxn>
              <a:cxn ang="0">
                <a:pos x="85" y="31"/>
              </a:cxn>
            </a:cxnLst>
            <a:rect l="0" t="0" r="r" b="b"/>
            <a:pathLst>
              <a:path w="86" h="74">
                <a:moveTo>
                  <a:pt x="85" y="31"/>
                </a:moveTo>
                <a:lnTo>
                  <a:pt x="81" y="39"/>
                </a:lnTo>
                <a:lnTo>
                  <a:pt x="73" y="35"/>
                </a:lnTo>
                <a:lnTo>
                  <a:pt x="73" y="42"/>
                </a:lnTo>
                <a:lnTo>
                  <a:pt x="73" y="46"/>
                </a:lnTo>
                <a:lnTo>
                  <a:pt x="73" y="54"/>
                </a:lnTo>
                <a:lnTo>
                  <a:pt x="73" y="58"/>
                </a:lnTo>
                <a:lnTo>
                  <a:pt x="69" y="65"/>
                </a:lnTo>
                <a:lnTo>
                  <a:pt x="66" y="69"/>
                </a:lnTo>
                <a:lnTo>
                  <a:pt x="58" y="69"/>
                </a:lnTo>
                <a:lnTo>
                  <a:pt x="54" y="73"/>
                </a:lnTo>
                <a:lnTo>
                  <a:pt x="46" y="69"/>
                </a:lnTo>
                <a:lnTo>
                  <a:pt x="39" y="65"/>
                </a:lnTo>
                <a:lnTo>
                  <a:pt x="0" y="46"/>
                </a:lnTo>
                <a:lnTo>
                  <a:pt x="4" y="39"/>
                </a:lnTo>
                <a:lnTo>
                  <a:pt x="43" y="58"/>
                </a:lnTo>
                <a:lnTo>
                  <a:pt x="54" y="58"/>
                </a:lnTo>
                <a:lnTo>
                  <a:pt x="58" y="58"/>
                </a:lnTo>
                <a:lnTo>
                  <a:pt x="62" y="54"/>
                </a:lnTo>
                <a:lnTo>
                  <a:pt x="66" y="46"/>
                </a:lnTo>
                <a:lnTo>
                  <a:pt x="66" y="42"/>
                </a:lnTo>
                <a:lnTo>
                  <a:pt x="66" y="35"/>
                </a:lnTo>
                <a:lnTo>
                  <a:pt x="62" y="31"/>
                </a:lnTo>
                <a:lnTo>
                  <a:pt x="50" y="23"/>
                </a:lnTo>
                <a:lnTo>
                  <a:pt x="20" y="8"/>
                </a:lnTo>
                <a:lnTo>
                  <a:pt x="27" y="0"/>
                </a:lnTo>
                <a:lnTo>
                  <a:pt x="85" y="31"/>
                </a:lnTo>
                <a:lnTo>
                  <a:pt x="73" y="54"/>
                </a:lnTo>
                <a:lnTo>
                  <a:pt x="85" y="3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6" name="Freeform 112"/>
          <p:cNvSpPr>
            <a:spLocks/>
          </p:cNvSpPr>
          <p:nvPr/>
        </p:nvSpPr>
        <p:spPr bwMode="auto">
          <a:xfrm>
            <a:off x="7789863" y="4772025"/>
            <a:ext cx="204787" cy="184150"/>
          </a:xfrm>
          <a:custGeom>
            <a:avLst/>
            <a:gdLst/>
            <a:ahLst/>
            <a:cxnLst>
              <a:cxn ang="0">
                <a:pos x="85" y="69"/>
              </a:cxn>
              <a:cxn ang="0">
                <a:pos x="70" y="73"/>
              </a:cxn>
              <a:cxn ang="0">
                <a:pos x="73" y="88"/>
              </a:cxn>
              <a:cxn ang="0">
                <a:pos x="12" y="50"/>
              </a:cxn>
              <a:cxn ang="0">
                <a:pos x="0" y="38"/>
              </a:cxn>
              <a:cxn ang="0">
                <a:pos x="4" y="23"/>
              </a:cxn>
              <a:cxn ang="0">
                <a:pos x="12" y="8"/>
              </a:cxn>
              <a:cxn ang="0">
                <a:pos x="27" y="0"/>
              </a:cxn>
              <a:cxn ang="0">
                <a:pos x="31" y="11"/>
              </a:cxn>
              <a:cxn ang="0">
                <a:pos x="23" y="11"/>
              </a:cxn>
              <a:cxn ang="0">
                <a:pos x="16" y="19"/>
              </a:cxn>
              <a:cxn ang="0">
                <a:pos x="12" y="31"/>
              </a:cxn>
              <a:cxn ang="0">
                <a:pos x="12" y="38"/>
              </a:cxn>
              <a:cxn ang="0">
                <a:pos x="27" y="50"/>
              </a:cxn>
              <a:cxn ang="0">
                <a:pos x="27" y="38"/>
              </a:cxn>
              <a:cxn ang="0">
                <a:pos x="31" y="27"/>
              </a:cxn>
              <a:cxn ang="0">
                <a:pos x="47" y="15"/>
              </a:cxn>
              <a:cxn ang="0">
                <a:pos x="58" y="15"/>
              </a:cxn>
              <a:cxn ang="0">
                <a:pos x="85" y="31"/>
              </a:cxn>
              <a:cxn ang="0">
                <a:pos x="93" y="50"/>
              </a:cxn>
              <a:cxn ang="0">
                <a:pos x="50" y="61"/>
              </a:cxn>
              <a:cxn ang="0">
                <a:pos x="70" y="65"/>
              </a:cxn>
              <a:cxn ang="0">
                <a:pos x="81" y="58"/>
              </a:cxn>
              <a:cxn ang="0">
                <a:pos x="81" y="50"/>
              </a:cxn>
              <a:cxn ang="0">
                <a:pos x="77" y="38"/>
              </a:cxn>
              <a:cxn ang="0">
                <a:pos x="58" y="27"/>
              </a:cxn>
              <a:cxn ang="0">
                <a:pos x="43" y="27"/>
              </a:cxn>
              <a:cxn ang="0">
                <a:pos x="35" y="38"/>
              </a:cxn>
              <a:cxn ang="0">
                <a:pos x="35" y="46"/>
              </a:cxn>
              <a:cxn ang="0">
                <a:pos x="43" y="58"/>
              </a:cxn>
              <a:cxn ang="0">
                <a:pos x="89" y="65"/>
              </a:cxn>
              <a:cxn ang="0">
                <a:pos x="89" y="61"/>
              </a:cxn>
            </a:cxnLst>
            <a:rect l="0" t="0" r="r" b="b"/>
            <a:pathLst>
              <a:path w="94" h="89">
                <a:moveTo>
                  <a:pt x="89" y="61"/>
                </a:moveTo>
                <a:lnTo>
                  <a:pt x="85" y="69"/>
                </a:lnTo>
                <a:lnTo>
                  <a:pt x="81" y="73"/>
                </a:lnTo>
                <a:lnTo>
                  <a:pt x="70" y="73"/>
                </a:lnTo>
                <a:lnTo>
                  <a:pt x="77" y="77"/>
                </a:lnTo>
                <a:lnTo>
                  <a:pt x="73" y="88"/>
                </a:lnTo>
                <a:lnTo>
                  <a:pt x="20" y="58"/>
                </a:lnTo>
                <a:lnTo>
                  <a:pt x="12" y="50"/>
                </a:lnTo>
                <a:lnTo>
                  <a:pt x="4" y="42"/>
                </a:lnTo>
                <a:lnTo>
                  <a:pt x="0" y="38"/>
                </a:lnTo>
                <a:lnTo>
                  <a:pt x="0" y="31"/>
                </a:lnTo>
                <a:lnTo>
                  <a:pt x="4" y="23"/>
                </a:lnTo>
                <a:lnTo>
                  <a:pt x="8" y="15"/>
                </a:lnTo>
                <a:lnTo>
                  <a:pt x="12" y="8"/>
                </a:lnTo>
                <a:lnTo>
                  <a:pt x="20" y="0"/>
                </a:lnTo>
                <a:lnTo>
                  <a:pt x="27" y="0"/>
                </a:lnTo>
                <a:lnTo>
                  <a:pt x="39" y="0"/>
                </a:lnTo>
                <a:lnTo>
                  <a:pt x="31" y="11"/>
                </a:lnTo>
                <a:lnTo>
                  <a:pt x="27" y="11"/>
                </a:lnTo>
                <a:lnTo>
                  <a:pt x="23" y="11"/>
                </a:lnTo>
                <a:lnTo>
                  <a:pt x="20" y="11"/>
                </a:lnTo>
                <a:lnTo>
                  <a:pt x="16" y="19"/>
                </a:lnTo>
                <a:lnTo>
                  <a:pt x="12" y="23"/>
                </a:lnTo>
                <a:lnTo>
                  <a:pt x="12" y="31"/>
                </a:lnTo>
                <a:lnTo>
                  <a:pt x="12" y="34"/>
                </a:lnTo>
                <a:lnTo>
                  <a:pt x="12" y="38"/>
                </a:lnTo>
                <a:lnTo>
                  <a:pt x="20" y="42"/>
                </a:lnTo>
                <a:lnTo>
                  <a:pt x="27" y="50"/>
                </a:lnTo>
                <a:lnTo>
                  <a:pt x="27" y="42"/>
                </a:lnTo>
                <a:lnTo>
                  <a:pt x="27" y="38"/>
                </a:lnTo>
                <a:lnTo>
                  <a:pt x="27" y="34"/>
                </a:lnTo>
                <a:lnTo>
                  <a:pt x="31" y="27"/>
                </a:lnTo>
                <a:lnTo>
                  <a:pt x="39" y="19"/>
                </a:lnTo>
                <a:lnTo>
                  <a:pt x="47" y="15"/>
                </a:lnTo>
                <a:lnTo>
                  <a:pt x="54" y="11"/>
                </a:lnTo>
                <a:lnTo>
                  <a:pt x="58" y="15"/>
                </a:lnTo>
                <a:lnTo>
                  <a:pt x="73" y="19"/>
                </a:lnTo>
                <a:lnTo>
                  <a:pt x="85" y="31"/>
                </a:lnTo>
                <a:lnTo>
                  <a:pt x="93" y="38"/>
                </a:lnTo>
                <a:lnTo>
                  <a:pt x="93" y="50"/>
                </a:lnTo>
                <a:lnTo>
                  <a:pt x="89" y="61"/>
                </a:lnTo>
                <a:lnTo>
                  <a:pt x="50" y="61"/>
                </a:lnTo>
                <a:lnTo>
                  <a:pt x="58" y="65"/>
                </a:lnTo>
                <a:lnTo>
                  <a:pt x="70" y="65"/>
                </a:lnTo>
                <a:lnTo>
                  <a:pt x="73" y="65"/>
                </a:lnTo>
                <a:lnTo>
                  <a:pt x="81" y="58"/>
                </a:lnTo>
                <a:lnTo>
                  <a:pt x="81" y="54"/>
                </a:lnTo>
                <a:lnTo>
                  <a:pt x="81" y="50"/>
                </a:lnTo>
                <a:lnTo>
                  <a:pt x="81" y="42"/>
                </a:lnTo>
                <a:lnTo>
                  <a:pt x="77" y="38"/>
                </a:lnTo>
                <a:lnTo>
                  <a:pt x="66" y="31"/>
                </a:lnTo>
                <a:lnTo>
                  <a:pt x="58" y="27"/>
                </a:lnTo>
                <a:lnTo>
                  <a:pt x="50" y="23"/>
                </a:lnTo>
                <a:lnTo>
                  <a:pt x="43" y="27"/>
                </a:lnTo>
                <a:lnTo>
                  <a:pt x="39" y="31"/>
                </a:lnTo>
                <a:lnTo>
                  <a:pt x="35" y="38"/>
                </a:lnTo>
                <a:lnTo>
                  <a:pt x="35" y="42"/>
                </a:lnTo>
                <a:lnTo>
                  <a:pt x="35" y="46"/>
                </a:lnTo>
                <a:lnTo>
                  <a:pt x="39" y="54"/>
                </a:lnTo>
                <a:lnTo>
                  <a:pt x="43" y="58"/>
                </a:lnTo>
                <a:lnTo>
                  <a:pt x="50" y="61"/>
                </a:lnTo>
                <a:lnTo>
                  <a:pt x="89" y="65"/>
                </a:lnTo>
                <a:lnTo>
                  <a:pt x="50" y="61"/>
                </a:lnTo>
                <a:lnTo>
                  <a:pt x="89" y="6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7" name="Freeform 113"/>
          <p:cNvSpPr>
            <a:spLocks/>
          </p:cNvSpPr>
          <p:nvPr/>
        </p:nvSpPr>
        <p:spPr bwMode="auto">
          <a:xfrm>
            <a:off x="6265863" y="715963"/>
            <a:ext cx="193675" cy="185737"/>
          </a:xfrm>
          <a:custGeom>
            <a:avLst/>
            <a:gdLst/>
            <a:ahLst/>
            <a:cxnLst>
              <a:cxn ang="0">
                <a:pos x="27" y="0"/>
              </a:cxn>
              <a:cxn ang="0">
                <a:pos x="69" y="12"/>
              </a:cxn>
              <a:cxn ang="0">
                <a:pos x="76" y="20"/>
              </a:cxn>
              <a:cxn ang="0">
                <a:pos x="84" y="27"/>
              </a:cxn>
              <a:cxn ang="0">
                <a:pos x="88" y="35"/>
              </a:cxn>
              <a:cxn ang="0">
                <a:pos x="84" y="46"/>
              </a:cxn>
              <a:cxn ang="0">
                <a:pos x="80" y="54"/>
              </a:cxn>
              <a:cxn ang="0">
                <a:pos x="73" y="62"/>
              </a:cxn>
              <a:cxn ang="0">
                <a:pos x="69" y="66"/>
              </a:cxn>
              <a:cxn ang="0">
                <a:pos x="61" y="66"/>
              </a:cxn>
              <a:cxn ang="0">
                <a:pos x="50" y="62"/>
              </a:cxn>
              <a:cxn ang="0">
                <a:pos x="23" y="54"/>
              </a:cxn>
              <a:cxn ang="0">
                <a:pos x="11" y="89"/>
              </a:cxn>
              <a:cxn ang="0">
                <a:pos x="0" y="85"/>
              </a:cxn>
              <a:cxn ang="0">
                <a:pos x="27" y="0"/>
              </a:cxn>
              <a:cxn ang="0">
                <a:pos x="73" y="43"/>
              </a:cxn>
              <a:cxn ang="0">
                <a:pos x="73" y="35"/>
              </a:cxn>
              <a:cxn ang="0">
                <a:pos x="73" y="31"/>
              </a:cxn>
              <a:cxn ang="0">
                <a:pos x="69" y="27"/>
              </a:cxn>
              <a:cxn ang="0">
                <a:pos x="61" y="23"/>
              </a:cxn>
              <a:cxn ang="0">
                <a:pos x="38" y="12"/>
              </a:cxn>
              <a:cxn ang="0">
                <a:pos x="27" y="43"/>
              </a:cxn>
              <a:cxn ang="0">
                <a:pos x="50" y="50"/>
              </a:cxn>
              <a:cxn ang="0">
                <a:pos x="57" y="54"/>
              </a:cxn>
              <a:cxn ang="0">
                <a:pos x="65" y="54"/>
              </a:cxn>
              <a:cxn ang="0">
                <a:pos x="69" y="50"/>
              </a:cxn>
              <a:cxn ang="0">
                <a:pos x="73" y="43"/>
              </a:cxn>
              <a:cxn ang="0">
                <a:pos x="27" y="0"/>
              </a:cxn>
            </a:cxnLst>
            <a:rect l="0" t="0" r="r" b="b"/>
            <a:pathLst>
              <a:path w="89" h="90">
                <a:moveTo>
                  <a:pt x="27" y="0"/>
                </a:moveTo>
                <a:lnTo>
                  <a:pt x="69" y="12"/>
                </a:lnTo>
                <a:lnTo>
                  <a:pt x="76" y="20"/>
                </a:lnTo>
                <a:lnTo>
                  <a:pt x="84" y="27"/>
                </a:lnTo>
                <a:lnTo>
                  <a:pt x="88" y="35"/>
                </a:lnTo>
                <a:lnTo>
                  <a:pt x="84" y="46"/>
                </a:lnTo>
                <a:lnTo>
                  <a:pt x="80" y="54"/>
                </a:lnTo>
                <a:lnTo>
                  <a:pt x="73" y="62"/>
                </a:lnTo>
                <a:lnTo>
                  <a:pt x="69" y="66"/>
                </a:lnTo>
                <a:lnTo>
                  <a:pt x="61" y="66"/>
                </a:lnTo>
                <a:lnTo>
                  <a:pt x="50" y="62"/>
                </a:lnTo>
                <a:lnTo>
                  <a:pt x="23" y="54"/>
                </a:lnTo>
                <a:lnTo>
                  <a:pt x="11" y="89"/>
                </a:lnTo>
                <a:lnTo>
                  <a:pt x="0" y="85"/>
                </a:lnTo>
                <a:lnTo>
                  <a:pt x="27" y="0"/>
                </a:lnTo>
                <a:lnTo>
                  <a:pt x="73" y="43"/>
                </a:lnTo>
                <a:lnTo>
                  <a:pt x="73" y="35"/>
                </a:lnTo>
                <a:lnTo>
                  <a:pt x="73" y="31"/>
                </a:lnTo>
                <a:lnTo>
                  <a:pt x="69" y="27"/>
                </a:lnTo>
                <a:lnTo>
                  <a:pt x="61" y="23"/>
                </a:lnTo>
                <a:lnTo>
                  <a:pt x="38" y="12"/>
                </a:lnTo>
                <a:lnTo>
                  <a:pt x="27" y="43"/>
                </a:lnTo>
                <a:lnTo>
                  <a:pt x="50" y="50"/>
                </a:lnTo>
                <a:lnTo>
                  <a:pt x="57" y="54"/>
                </a:lnTo>
                <a:lnTo>
                  <a:pt x="65" y="54"/>
                </a:lnTo>
                <a:lnTo>
                  <a:pt x="69" y="50"/>
                </a:lnTo>
                <a:lnTo>
                  <a:pt x="73" y="43"/>
                </a:lnTo>
                <a:lnTo>
                  <a:pt x="27" y="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8" name="Freeform 114"/>
          <p:cNvSpPr>
            <a:spLocks/>
          </p:cNvSpPr>
          <p:nvPr/>
        </p:nvSpPr>
        <p:spPr bwMode="auto">
          <a:xfrm>
            <a:off x="6430963" y="819150"/>
            <a:ext cx="128587" cy="144463"/>
          </a:xfrm>
          <a:custGeom>
            <a:avLst/>
            <a:gdLst/>
            <a:ahLst/>
            <a:cxnLst>
              <a:cxn ang="0">
                <a:pos x="27" y="0"/>
              </a:cxn>
              <a:cxn ang="0">
                <a:pos x="35" y="4"/>
              </a:cxn>
              <a:cxn ang="0">
                <a:pos x="31" y="16"/>
              </a:cxn>
              <a:cxn ang="0">
                <a:pos x="39" y="12"/>
              </a:cxn>
              <a:cxn ang="0">
                <a:pos x="47" y="12"/>
              </a:cxn>
              <a:cxn ang="0">
                <a:pos x="54" y="12"/>
              </a:cxn>
              <a:cxn ang="0">
                <a:pos x="58" y="12"/>
              </a:cxn>
              <a:cxn ang="0">
                <a:pos x="50" y="23"/>
              </a:cxn>
              <a:cxn ang="0">
                <a:pos x="47" y="23"/>
              </a:cxn>
              <a:cxn ang="0">
                <a:pos x="43" y="19"/>
              </a:cxn>
              <a:cxn ang="0">
                <a:pos x="35" y="23"/>
              </a:cxn>
              <a:cxn ang="0">
                <a:pos x="27" y="27"/>
              </a:cxn>
              <a:cxn ang="0">
                <a:pos x="23" y="31"/>
              </a:cxn>
              <a:cxn ang="0">
                <a:pos x="12" y="69"/>
              </a:cxn>
              <a:cxn ang="0">
                <a:pos x="0" y="66"/>
              </a:cxn>
              <a:cxn ang="0">
                <a:pos x="27" y="0"/>
              </a:cxn>
            </a:cxnLst>
            <a:rect l="0" t="0" r="r" b="b"/>
            <a:pathLst>
              <a:path w="59" h="70">
                <a:moveTo>
                  <a:pt x="27" y="0"/>
                </a:moveTo>
                <a:lnTo>
                  <a:pt x="35" y="4"/>
                </a:lnTo>
                <a:lnTo>
                  <a:pt x="31" y="16"/>
                </a:lnTo>
                <a:lnTo>
                  <a:pt x="39" y="12"/>
                </a:lnTo>
                <a:lnTo>
                  <a:pt x="47" y="12"/>
                </a:lnTo>
                <a:lnTo>
                  <a:pt x="54" y="12"/>
                </a:lnTo>
                <a:lnTo>
                  <a:pt x="58" y="12"/>
                </a:lnTo>
                <a:lnTo>
                  <a:pt x="50" y="23"/>
                </a:lnTo>
                <a:lnTo>
                  <a:pt x="47" y="23"/>
                </a:lnTo>
                <a:lnTo>
                  <a:pt x="43" y="19"/>
                </a:lnTo>
                <a:lnTo>
                  <a:pt x="35" y="23"/>
                </a:lnTo>
                <a:lnTo>
                  <a:pt x="27" y="27"/>
                </a:lnTo>
                <a:lnTo>
                  <a:pt x="23" y="31"/>
                </a:lnTo>
                <a:lnTo>
                  <a:pt x="12" y="69"/>
                </a:lnTo>
                <a:lnTo>
                  <a:pt x="0" y="66"/>
                </a:lnTo>
                <a:lnTo>
                  <a:pt x="27" y="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39" name="Freeform 115"/>
          <p:cNvSpPr>
            <a:spLocks/>
          </p:cNvSpPr>
          <p:nvPr/>
        </p:nvSpPr>
        <p:spPr bwMode="auto">
          <a:xfrm>
            <a:off x="6534150" y="874713"/>
            <a:ext cx="142875" cy="144462"/>
          </a:xfrm>
          <a:custGeom>
            <a:avLst/>
            <a:gdLst/>
            <a:ahLst/>
            <a:cxnLst>
              <a:cxn ang="0">
                <a:pos x="19" y="58"/>
              </a:cxn>
              <a:cxn ang="0">
                <a:pos x="26" y="58"/>
              </a:cxn>
              <a:cxn ang="0">
                <a:pos x="30" y="58"/>
              </a:cxn>
              <a:cxn ang="0">
                <a:pos x="34" y="58"/>
              </a:cxn>
              <a:cxn ang="0">
                <a:pos x="38" y="58"/>
              </a:cxn>
              <a:cxn ang="0">
                <a:pos x="46" y="50"/>
              </a:cxn>
              <a:cxn ang="0">
                <a:pos x="49" y="42"/>
              </a:cxn>
              <a:cxn ang="0">
                <a:pos x="53" y="31"/>
              </a:cxn>
              <a:cxn ang="0">
                <a:pos x="53" y="27"/>
              </a:cxn>
              <a:cxn ang="0">
                <a:pos x="53" y="19"/>
              </a:cxn>
              <a:cxn ang="0">
                <a:pos x="49" y="15"/>
              </a:cxn>
              <a:cxn ang="0">
                <a:pos x="46" y="12"/>
              </a:cxn>
              <a:cxn ang="0">
                <a:pos x="42" y="12"/>
              </a:cxn>
              <a:cxn ang="0">
                <a:pos x="34" y="8"/>
              </a:cxn>
              <a:cxn ang="0">
                <a:pos x="30" y="8"/>
              </a:cxn>
              <a:cxn ang="0">
                <a:pos x="26" y="12"/>
              </a:cxn>
              <a:cxn ang="0">
                <a:pos x="19" y="19"/>
              </a:cxn>
              <a:cxn ang="0">
                <a:pos x="11" y="27"/>
              </a:cxn>
              <a:cxn ang="0">
                <a:pos x="11" y="35"/>
              </a:cxn>
              <a:cxn ang="0">
                <a:pos x="11" y="46"/>
              </a:cxn>
              <a:cxn ang="0">
                <a:pos x="11" y="50"/>
              </a:cxn>
              <a:cxn ang="0">
                <a:pos x="11" y="54"/>
              </a:cxn>
              <a:cxn ang="0">
                <a:pos x="19" y="58"/>
              </a:cxn>
              <a:cxn ang="0">
                <a:pos x="46" y="0"/>
              </a:cxn>
              <a:cxn ang="0">
                <a:pos x="57" y="8"/>
              </a:cxn>
              <a:cxn ang="0">
                <a:pos x="61" y="19"/>
              </a:cxn>
              <a:cxn ang="0">
                <a:pos x="65" y="23"/>
              </a:cxn>
              <a:cxn ang="0">
                <a:pos x="65" y="31"/>
              </a:cxn>
              <a:cxn ang="0">
                <a:pos x="61" y="46"/>
              </a:cxn>
              <a:cxn ang="0">
                <a:pos x="53" y="58"/>
              </a:cxn>
              <a:cxn ang="0">
                <a:pos x="42" y="65"/>
              </a:cxn>
              <a:cxn ang="0">
                <a:pos x="34" y="69"/>
              </a:cxn>
              <a:cxn ang="0">
                <a:pos x="30" y="69"/>
              </a:cxn>
              <a:cxn ang="0">
                <a:pos x="23" y="69"/>
              </a:cxn>
              <a:cxn ang="0">
                <a:pos x="15" y="65"/>
              </a:cxn>
              <a:cxn ang="0">
                <a:pos x="3" y="58"/>
              </a:cxn>
              <a:cxn ang="0">
                <a:pos x="3" y="54"/>
              </a:cxn>
              <a:cxn ang="0">
                <a:pos x="0" y="50"/>
              </a:cxn>
              <a:cxn ang="0">
                <a:pos x="0" y="35"/>
              </a:cxn>
              <a:cxn ang="0">
                <a:pos x="3" y="23"/>
              </a:cxn>
              <a:cxn ang="0">
                <a:pos x="11" y="8"/>
              </a:cxn>
              <a:cxn ang="0">
                <a:pos x="23" y="0"/>
              </a:cxn>
              <a:cxn ang="0">
                <a:pos x="26" y="0"/>
              </a:cxn>
              <a:cxn ang="0">
                <a:pos x="34" y="0"/>
              </a:cxn>
              <a:cxn ang="0">
                <a:pos x="46" y="0"/>
              </a:cxn>
              <a:cxn ang="0">
                <a:pos x="19" y="58"/>
              </a:cxn>
            </a:cxnLst>
            <a:rect l="0" t="0" r="r" b="b"/>
            <a:pathLst>
              <a:path w="66" h="70">
                <a:moveTo>
                  <a:pt x="19" y="58"/>
                </a:moveTo>
                <a:lnTo>
                  <a:pt x="26" y="58"/>
                </a:lnTo>
                <a:lnTo>
                  <a:pt x="30" y="58"/>
                </a:lnTo>
                <a:lnTo>
                  <a:pt x="34" y="58"/>
                </a:lnTo>
                <a:lnTo>
                  <a:pt x="38" y="58"/>
                </a:lnTo>
                <a:lnTo>
                  <a:pt x="46" y="50"/>
                </a:lnTo>
                <a:lnTo>
                  <a:pt x="49" y="42"/>
                </a:lnTo>
                <a:lnTo>
                  <a:pt x="53" y="31"/>
                </a:lnTo>
                <a:lnTo>
                  <a:pt x="53" y="27"/>
                </a:lnTo>
                <a:lnTo>
                  <a:pt x="53" y="19"/>
                </a:lnTo>
                <a:lnTo>
                  <a:pt x="49" y="15"/>
                </a:lnTo>
                <a:lnTo>
                  <a:pt x="46" y="12"/>
                </a:lnTo>
                <a:lnTo>
                  <a:pt x="42" y="12"/>
                </a:lnTo>
                <a:lnTo>
                  <a:pt x="34" y="8"/>
                </a:lnTo>
                <a:lnTo>
                  <a:pt x="30" y="8"/>
                </a:lnTo>
                <a:lnTo>
                  <a:pt x="26" y="12"/>
                </a:lnTo>
                <a:lnTo>
                  <a:pt x="19" y="19"/>
                </a:lnTo>
                <a:lnTo>
                  <a:pt x="11" y="27"/>
                </a:lnTo>
                <a:lnTo>
                  <a:pt x="11" y="35"/>
                </a:lnTo>
                <a:lnTo>
                  <a:pt x="11" y="46"/>
                </a:lnTo>
                <a:lnTo>
                  <a:pt x="11" y="50"/>
                </a:lnTo>
                <a:lnTo>
                  <a:pt x="11" y="54"/>
                </a:lnTo>
                <a:lnTo>
                  <a:pt x="19" y="58"/>
                </a:lnTo>
                <a:lnTo>
                  <a:pt x="46" y="0"/>
                </a:lnTo>
                <a:lnTo>
                  <a:pt x="57" y="8"/>
                </a:lnTo>
                <a:lnTo>
                  <a:pt x="61" y="19"/>
                </a:lnTo>
                <a:lnTo>
                  <a:pt x="65" y="23"/>
                </a:lnTo>
                <a:lnTo>
                  <a:pt x="65" y="31"/>
                </a:lnTo>
                <a:lnTo>
                  <a:pt x="61" y="46"/>
                </a:lnTo>
                <a:lnTo>
                  <a:pt x="53" y="58"/>
                </a:lnTo>
                <a:lnTo>
                  <a:pt x="42" y="65"/>
                </a:lnTo>
                <a:lnTo>
                  <a:pt x="34" y="69"/>
                </a:lnTo>
                <a:lnTo>
                  <a:pt x="30" y="69"/>
                </a:lnTo>
                <a:lnTo>
                  <a:pt x="23" y="69"/>
                </a:lnTo>
                <a:lnTo>
                  <a:pt x="15" y="65"/>
                </a:lnTo>
                <a:lnTo>
                  <a:pt x="3" y="58"/>
                </a:lnTo>
                <a:lnTo>
                  <a:pt x="3" y="54"/>
                </a:lnTo>
                <a:lnTo>
                  <a:pt x="0" y="50"/>
                </a:lnTo>
                <a:lnTo>
                  <a:pt x="0" y="35"/>
                </a:lnTo>
                <a:lnTo>
                  <a:pt x="3" y="23"/>
                </a:lnTo>
                <a:lnTo>
                  <a:pt x="11" y="8"/>
                </a:lnTo>
                <a:lnTo>
                  <a:pt x="23" y="0"/>
                </a:lnTo>
                <a:lnTo>
                  <a:pt x="26" y="0"/>
                </a:lnTo>
                <a:lnTo>
                  <a:pt x="34" y="0"/>
                </a:lnTo>
                <a:lnTo>
                  <a:pt x="46" y="0"/>
                </a:lnTo>
                <a:lnTo>
                  <a:pt x="19" y="58"/>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0" name="Freeform 116"/>
          <p:cNvSpPr>
            <a:spLocks/>
          </p:cNvSpPr>
          <p:nvPr/>
        </p:nvSpPr>
        <p:spPr bwMode="auto">
          <a:xfrm>
            <a:off x="6673850" y="938213"/>
            <a:ext cx="134938" cy="146050"/>
          </a:xfrm>
          <a:custGeom>
            <a:avLst/>
            <a:gdLst/>
            <a:ahLst/>
            <a:cxnLst>
              <a:cxn ang="0">
                <a:pos x="46" y="4"/>
              </a:cxn>
              <a:cxn ang="0">
                <a:pos x="57" y="8"/>
              </a:cxn>
              <a:cxn ang="0">
                <a:pos x="61" y="15"/>
              </a:cxn>
              <a:cxn ang="0">
                <a:pos x="61" y="27"/>
              </a:cxn>
              <a:cxn ang="0">
                <a:pos x="61" y="38"/>
              </a:cxn>
              <a:cxn ang="0">
                <a:pos x="50" y="31"/>
              </a:cxn>
              <a:cxn ang="0">
                <a:pos x="50" y="27"/>
              </a:cxn>
              <a:cxn ang="0">
                <a:pos x="50" y="19"/>
              </a:cxn>
              <a:cxn ang="0">
                <a:pos x="50" y="15"/>
              </a:cxn>
              <a:cxn ang="0">
                <a:pos x="42" y="11"/>
              </a:cxn>
              <a:cxn ang="0">
                <a:pos x="38" y="11"/>
              </a:cxn>
              <a:cxn ang="0">
                <a:pos x="34" y="11"/>
              </a:cxn>
              <a:cxn ang="0">
                <a:pos x="31" y="11"/>
              </a:cxn>
              <a:cxn ang="0">
                <a:pos x="23" y="15"/>
              </a:cxn>
              <a:cxn ang="0">
                <a:pos x="19" y="19"/>
              </a:cxn>
              <a:cxn ang="0">
                <a:pos x="15" y="27"/>
              </a:cxn>
              <a:cxn ang="0">
                <a:pos x="11" y="34"/>
              </a:cxn>
              <a:cxn ang="0">
                <a:pos x="11" y="46"/>
              </a:cxn>
              <a:cxn ang="0">
                <a:pos x="11" y="50"/>
              </a:cxn>
              <a:cxn ang="0">
                <a:pos x="19" y="57"/>
              </a:cxn>
              <a:cxn ang="0">
                <a:pos x="27" y="57"/>
              </a:cxn>
              <a:cxn ang="0">
                <a:pos x="31" y="57"/>
              </a:cxn>
              <a:cxn ang="0">
                <a:pos x="34" y="54"/>
              </a:cxn>
              <a:cxn ang="0">
                <a:pos x="42" y="50"/>
              </a:cxn>
              <a:cxn ang="0">
                <a:pos x="50" y="54"/>
              </a:cxn>
              <a:cxn ang="0">
                <a:pos x="42" y="65"/>
              </a:cxn>
              <a:cxn ang="0">
                <a:pos x="34" y="69"/>
              </a:cxn>
              <a:cxn ang="0">
                <a:pos x="23" y="69"/>
              </a:cxn>
              <a:cxn ang="0">
                <a:pos x="15" y="65"/>
              </a:cxn>
              <a:cxn ang="0">
                <a:pos x="4" y="57"/>
              </a:cxn>
              <a:cxn ang="0">
                <a:pos x="0" y="54"/>
              </a:cxn>
              <a:cxn ang="0">
                <a:pos x="0" y="46"/>
              </a:cxn>
              <a:cxn ang="0">
                <a:pos x="0" y="34"/>
              </a:cxn>
              <a:cxn ang="0">
                <a:pos x="4" y="23"/>
              </a:cxn>
              <a:cxn ang="0">
                <a:pos x="11" y="8"/>
              </a:cxn>
              <a:cxn ang="0">
                <a:pos x="23" y="0"/>
              </a:cxn>
              <a:cxn ang="0">
                <a:pos x="34" y="0"/>
              </a:cxn>
              <a:cxn ang="0">
                <a:pos x="46" y="4"/>
              </a:cxn>
            </a:cxnLst>
            <a:rect l="0" t="0" r="r" b="b"/>
            <a:pathLst>
              <a:path w="62" h="70">
                <a:moveTo>
                  <a:pt x="46" y="4"/>
                </a:moveTo>
                <a:lnTo>
                  <a:pt x="57" y="8"/>
                </a:lnTo>
                <a:lnTo>
                  <a:pt x="61" y="15"/>
                </a:lnTo>
                <a:lnTo>
                  <a:pt x="61" y="27"/>
                </a:lnTo>
                <a:lnTo>
                  <a:pt x="61" y="38"/>
                </a:lnTo>
                <a:lnTo>
                  <a:pt x="50" y="31"/>
                </a:lnTo>
                <a:lnTo>
                  <a:pt x="50" y="27"/>
                </a:lnTo>
                <a:lnTo>
                  <a:pt x="50" y="19"/>
                </a:lnTo>
                <a:lnTo>
                  <a:pt x="50" y="15"/>
                </a:lnTo>
                <a:lnTo>
                  <a:pt x="42" y="11"/>
                </a:lnTo>
                <a:lnTo>
                  <a:pt x="38" y="11"/>
                </a:lnTo>
                <a:lnTo>
                  <a:pt x="34" y="11"/>
                </a:lnTo>
                <a:lnTo>
                  <a:pt x="31" y="11"/>
                </a:lnTo>
                <a:lnTo>
                  <a:pt x="23" y="15"/>
                </a:lnTo>
                <a:lnTo>
                  <a:pt x="19" y="19"/>
                </a:lnTo>
                <a:lnTo>
                  <a:pt x="15" y="27"/>
                </a:lnTo>
                <a:lnTo>
                  <a:pt x="11" y="34"/>
                </a:lnTo>
                <a:lnTo>
                  <a:pt x="11" y="46"/>
                </a:lnTo>
                <a:lnTo>
                  <a:pt x="11" y="50"/>
                </a:lnTo>
                <a:lnTo>
                  <a:pt x="19" y="57"/>
                </a:lnTo>
                <a:lnTo>
                  <a:pt x="27" y="57"/>
                </a:lnTo>
                <a:lnTo>
                  <a:pt x="31" y="57"/>
                </a:lnTo>
                <a:lnTo>
                  <a:pt x="34" y="54"/>
                </a:lnTo>
                <a:lnTo>
                  <a:pt x="42" y="50"/>
                </a:lnTo>
                <a:lnTo>
                  <a:pt x="50" y="54"/>
                </a:lnTo>
                <a:lnTo>
                  <a:pt x="42" y="65"/>
                </a:lnTo>
                <a:lnTo>
                  <a:pt x="34" y="69"/>
                </a:lnTo>
                <a:lnTo>
                  <a:pt x="23" y="69"/>
                </a:lnTo>
                <a:lnTo>
                  <a:pt x="15" y="65"/>
                </a:lnTo>
                <a:lnTo>
                  <a:pt x="4" y="57"/>
                </a:lnTo>
                <a:lnTo>
                  <a:pt x="0" y="54"/>
                </a:lnTo>
                <a:lnTo>
                  <a:pt x="0" y="46"/>
                </a:lnTo>
                <a:lnTo>
                  <a:pt x="0" y="34"/>
                </a:lnTo>
                <a:lnTo>
                  <a:pt x="4" y="23"/>
                </a:lnTo>
                <a:lnTo>
                  <a:pt x="11" y="8"/>
                </a:lnTo>
                <a:lnTo>
                  <a:pt x="23" y="0"/>
                </a:lnTo>
                <a:lnTo>
                  <a:pt x="34" y="0"/>
                </a:lnTo>
                <a:lnTo>
                  <a:pt x="46" y="4"/>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1" name="Freeform 117"/>
          <p:cNvSpPr>
            <a:spLocks/>
          </p:cNvSpPr>
          <p:nvPr/>
        </p:nvSpPr>
        <p:spPr bwMode="auto">
          <a:xfrm>
            <a:off x="6797675" y="1003300"/>
            <a:ext cx="146050" cy="152400"/>
          </a:xfrm>
          <a:custGeom>
            <a:avLst/>
            <a:gdLst/>
            <a:ahLst/>
            <a:cxnLst>
              <a:cxn ang="0">
                <a:pos x="50" y="7"/>
              </a:cxn>
              <a:cxn ang="0">
                <a:pos x="58" y="11"/>
              </a:cxn>
              <a:cxn ang="0">
                <a:pos x="62" y="15"/>
              </a:cxn>
              <a:cxn ang="0">
                <a:pos x="66" y="23"/>
              </a:cxn>
              <a:cxn ang="0">
                <a:pos x="66" y="26"/>
              </a:cxn>
              <a:cxn ang="0">
                <a:pos x="66" y="42"/>
              </a:cxn>
              <a:cxn ang="0">
                <a:pos x="58" y="53"/>
              </a:cxn>
              <a:cxn ang="0">
                <a:pos x="16" y="30"/>
              </a:cxn>
              <a:cxn ang="0">
                <a:pos x="12" y="38"/>
              </a:cxn>
              <a:cxn ang="0">
                <a:pos x="12" y="46"/>
              </a:cxn>
              <a:cxn ang="0">
                <a:pos x="12" y="53"/>
              </a:cxn>
              <a:cxn ang="0">
                <a:pos x="20" y="57"/>
              </a:cxn>
              <a:cxn ang="0">
                <a:pos x="27" y="61"/>
              </a:cxn>
              <a:cxn ang="0">
                <a:pos x="35" y="61"/>
              </a:cxn>
              <a:cxn ang="0">
                <a:pos x="43" y="57"/>
              </a:cxn>
              <a:cxn ang="0">
                <a:pos x="54" y="61"/>
              </a:cxn>
              <a:cxn ang="0">
                <a:pos x="47" y="65"/>
              </a:cxn>
              <a:cxn ang="0">
                <a:pos x="39" y="69"/>
              </a:cxn>
              <a:cxn ang="0">
                <a:pos x="31" y="73"/>
              </a:cxn>
              <a:cxn ang="0">
                <a:pos x="23" y="69"/>
              </a:cxn>
              <a:cxn ang="0">
                <a:pos x="16" y="65"/>
              </a:cxn>
              <a:cxn ang="0">
                <a:pos x="4" y="57"/>
              </a:cxn>
              <a:cxn ang="0">
                <a:pos x="0" y="46"/>
              </a:cxn>
              <a:cxn ang="0">
                <a:pos x="0" y="42"/>
              </a:cxn>
              <a:cxn ang="0">
                <a:pos x="0" y="34"/>
              </a:cxn>
              <a:cxn ang="0">
                <a:pos x="4" y="23"/>
              </a:cxn>
              <a:cxn ang="0">
                <a:pos x="16" y="11"/>
              </a:cxn>
              <a:cxn ang="0">
                <a:pos x="27" y="3"/>
              </a:cxn>
              <a:cxn ang="0">
                <a:pos x="31" y="0"/>
              </a:cxn>
              <a:cxn ang="0">
                <a:pos x="39" y="0"/>
              </a:cxn>
              <a:cxn ang="0">
                <a:pos x="50" y="7"/>
              </a:cxn>
              <a:cxn ang="0">
                <a:pos x="50" y="42"/>
              </a:cxn>
              <a:cxn ang="0">
                <a:pos x="54" y="30"/>
              </a:cxn>
              <a:cxn ang="0">
                <a:pos x="54" y="23"/>
              </a:cxn>
              <a:cxn ang="0">
                <a:pos x="54" y="19"/>
              </a:cxn>
              <a:cxn ang="0">
                <a:pos x="47" y="15"/>
              </a:cxn>
              <a:cxn ang="0">
                <a:pos x="39" y="11"/>
              </a:cxn>
              <a:cxn ang="0">
                <a:pos x="31" y="11"/>
              </a:cxn>
              <a:cxn ang="0">
                <a:pos x="23" y="15"/>
              </a:cxn>
              <a:cxn ang="0">
                <a:pos x="20" y="23"/>
              </a:cxn>
              <a:cxn ang="0">
                <a:pos x="50" y="42"/>
              </a:cxn>
              <a:cxn ang="0">
                <a:pos x="50" y="3"/>
              </a:cxn>
              <a:cxn ang="0">
                <a:pos x="50" y="42"/>
              </a:cxn>
              <a:cxn ang="0">
                <a:pos x="50" y="7"/>
              </a:cxn>
            </a:cxnLst>
            <a:rect l="0" t="0" r="r" b="b"/>
            <a:pathLst>
              <a:path w="67" h="74">
                <a:moveTo>
                  <a:pt x="50" y="7"/>
                </a:moveTo>
                <a:lnTo>
                  <a:pt x="58" y="11"/>
                </a:lnTo>
                <a:lnTo>
                  <a:pt x="62" y="15"/>
                </a:lnTo>
                <a:lnTo>
                  <a:pt x="66" y="23"/>
                </a:lnTo>
                <a:lnTo>
                  <a:pt x="66" y="26"/>
                </a:lnTo>
                <a:lnTo>
                  <a:pt x="66" y="42"/>
                </a:lnTo>
                <a:lnTo>
                  <a:pt x="58" y="53"/>
                </a:lnTo>
                <a:lnTo>
                  <a:pt x="16" y="30"/>
                </a:lnTo>
                <a:lnTo>
                  <a:pt x="12" y="38"/>
                </a:lnTo>
                <a:lnTo>
                  <a:pt x="12" y="46"/>
                </a:lnTo>
                <a:lnTo>
                  <a:pt x="12" y="53"/>
                </a:lnTo>
                <a:lnTo>
                  <a:pt x="20" y="57"/>
                </a:lnTo>
                <a:lnTo>
                  <a:pt x="27" y="61"/>
                </a:lnTo>
                <a:lnTo>
                  <a:pt x="35" y="61"/>
                </a:lnTo>
                <a:lnTo>
                  <a:pt x="43" y="57"/>
                </a:lnTo>
                <a:lnTo>
                  <a:pt x="54" y="61"/>
                </a:lnTo>
                <a:lnTo>
                  <a:pt x="47" y="65"/>
                </a:lnTo>
                <a:lnTo>
                  <a:pt x="39" y="69"/>
                </a:lnTo>
                <a:lnTo>
                  <a:pt x="31" y="73"/>
                </a:lnTo>
                <a:lnTo>
                  <a:pt x="23" y="69"/>
                </a:lnTo>
                <a:lnTo>
                  <a:pt x="16" y="65"/>
                </a:lnTo>
                <a:lnTo>
                  <a:pt x="4" y="57"/>
                </a:lnTo>
                <a:lnTo>
                  <a:pt x="0" y="46"/>
                </a:lnTo>
                <a:lnTo>
                  <a:pt x="0" y="42"/>
                </a:lnTo>
                <a:lnTo>
                  <a:pt x="0" y="34"/>
                </a:lnTo>
                <a:lnTo>
                  <a:pt x="4" y="23"/>
                </a:lnTo>
                <a:lnTo>
                  <a:pt x="16" y="11"/>
                </a:lnTo>
                <a:lnTo>
                  <a:pt x="27" y="3"/>
                </a:lnTo>
                <a:lnTo>
                  <a:pt x="31" y="0"/>
                </a:lnTo>
                <a:lnTo>
                  <a:pt x="39" y="0"/>
                </a:lnTo>
                <a:lnTo>
                  <a:pt x="50" y="7"/>
                </a:lnTo>
                <a:lnTo>
                  <a:pt x="50" y="42"/>
                </a:lnTo>
                <a:lnTo>
                  <a:pt x="54" y="30"/>
                </a:lnTo>
                <a:lnTo>
                  <a:pt x="54" y="23"/>
                </a:lnTo>
                <a:lnTo>
                  <a:pt x="54" y="19"/>
                </a:lnTo>
                <a:lnTo>
                  <a:pt x="47" y="15"/>
                </a:lnTo>
                <a:lnTo>
                  <a:pt x="39" y="11"/>
                </a:lnTo>
                <a:lnTo>
                  <a:pt x="31" y="11"/>
                </a:lnTo>
                <a:lnTo>
                  <a:pt x="23" y="15"/>
                </a:lnTo>
                <a:lnTo>
                  <a:pt x="20" y="23"/>
                </a:lnTo>
                <a:lnTo>
                  <a:pt x="50" y="42"/>
                </a:lnTo>
                <a:lnTo>
                  <a:pt x="50" y="3"/>
                </a:lnTo>
                <a:lnTo>
                  <a:pt x="50" y="42"/>
                </a:lnTo>
                <a:lnTo>
                  <a:pt x="50" y="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2" name="Freeform 118"/>
          <p:cNvSpPr>
            <a:spLocks/>
          </p:cNvSpPr>
          <p:nvPr/>
        </p:nvSpPr>
        <p:spPr bwMode="auto">
          <a:xfrm>
            <a:off x="6924675" y="1081088"/>
            <a:ext cx="142875" cy="146050"/>
          </a:xfrm>
          <a:custGeom>
            <a:avLst/>
            <a:gdLst/>
            <a:ahLst/>
            <a:cxnLst>
              <a:cxn ang="0">
                <a:pos x="15" y="35"/>
              </a:cxn>
              <a:cxn ang="0">
                <a:pos x="12" y="38"/>
              </a:cxn>
              <a:cxn ang="0">
                <a:pos x="12" y="42"/>
              </a:cxn>
              <a:cxn ang="0">
                <a:pos x="15" y="50"/>
              </a:cxn>
              <a:cxn ang="0">
                <a:pos x="19" y="58"/>
              </a:cxn>
              <a:cxn ang="0">
                <a:pos x="27" y="58"/>
              </a:cxn>
              <a:cxn ang="0">
                <a:pos x="31" y="61"/>
              </a:cxn>
              <a:cxn ang="0">
                <a:pos x="35" y="58"/>
              </a:cxn>
              <a:cxn ang="0">
                <a:pos x="38" y="58"/>
              </a:cxn>
              <a:cxn ang="0">
                <a:pos x="42" y="54"/>
              </a:cxn>
              <a:cxn ang="0">
                <a:pos x="38" y="50"/>
              </a:cxn>
              <a:cxn ang="0">
                <a:pos x="35" y="42"/>
              </a:cxn>
              <a:cxn ang="0">
                <a:pos x="27" y="35"/>
              </a:cxn>
              <a:cxn ang="0">
                <a:pos x="19" y="23"/>
              </a:cxn>
              <a:cxn ang="0">
                <a:pos x="19" y="15"/>
              </a:cxn>
              <a:cxn ang="0">
                <a:pos x="19" y="8"/>
              </a:cxn>
              <a:cxn ang="0">
                <a:pos x="27" y="4"/>
              </a:cxn>
              <a:cxn ang="0">
                <a:pos x="35" y="0"/>
              </a:cxn>
              <a:cxn ang="0">
                <a:pos x="42" y="0"/>
              </a:cxn>
              <a:cxn ang="0">
                <a:pos x="54" y="4"/>
              </a:cxn>
              <a:cxn ang="0">
                <a:pos x="61" y="11"/>
              </a:cxn>
              <a:cxn ang="0">
                <a:pos x="65" y="19"/>
              </a:cxn>
              <a:cxn ang="0">
                <a:pos x="65" y="23"/>
              </a:cxn>
              <a:cxn ang="0">
                <a:pos x="65" y="31"/>
              </a:cxn>
              <a:cxn ang="0">
                <a:pos x="65" y="35"/>
              </a:cxn>
              <a:cxn ang="0">
                <a:pos x="54" y="31"/>
              </a:cxn>
              <a:cxn ang="0">
                <a:pos x="58" y="27"/>
              </a:cxn>
              <a:cxn ang="0">
                <a:pos x="58" y="23"/>
              </a:cxn>
              <a:cxn ang="0">
                <a:pos x="54" y="19"/>
              </a:cxn>
              <a:cxn ang="0">
                <a:pos x="46" y="11"/>
              </a:cxn>
              <a:cxn ang="0">
                <a:pos x="42" y="8"/>
              </a:cxn>
              <a:cxn ang="0">
                <a:pos x="38" y="8"/>
              </a:cxn>
              <a:cxn ang="0">
                <a:pos x="35" y="11"/>
              </a:cxn>
              <a:cxn ang="0">
                <a:pos x="31" y="11"/>
              </a:cxn>
              <a:cxn ang="0">
                <a:pos x="31" y="15"/>
              </a:cxn>
              <a:cxn ang="0">
                <a:pos x="31" y="19"/>
              </a:cxn>
              <a:cxn ang="0">
                <a:pos x="35" y="27"/>
              </a:cxn>
              <a:cxn ang="0">
                <a:pos x="42" y="31"/>
              </a:cxn>
              <a:cxn ang="0">
                <a:pos x="50" y="46"/>
              </a:cxn>
              <a:cxn ang="0">
                <a:pos x="54" y="54"/>
              </a:cxn>
              <a:cxn ang="0">
                <a:pos x="50" y="61"/>
              </a:cxn>
              <a:cxn ang="0">
                <a:pos x="42" y="65"/>
              </a:cxn>
              <a:cxn ang="0">
                <a:pos x="35" y="69"/>
              </a:cxn>
              <a:cxn ang="0">
                <a:pos x="27" y="69"/>
              </a:cxn>
              <a:cxn ang="0">
                <a:pos x="15" y="65"/>
              </a:cxn>
              <a:cxn ang="0">
                <a:pos x="4" y="58"/>
              </a:cxn>
              <a:cxn ang="0">
                <a:pos x="4" y="50"/>
              </a:cxn>
              <a:cxn ang="0">
                <a:pos x="0" y="46"/>
              </a:cxn>
              <a:cxn ang="0">
                <a:pos x="0" y="38"/>
              </a:cxn>
              <a:cxn ang="0">
                <a:pos x="4" y="31"/>
              </a:cxn>
              <a:cxn ang="0">
                <a:pos x="15" y="35"/>
              </a:cxn>
              <a:cxn ang="0">
                <a:pos x="54" y="4"/>
              </a:cxn>
              <a:cxn ang="0">
                <a:pos x="15" y="35"/>
              </a:cxn>
            </a:cxnLst>
            <a:rect l="0" t="0" r="r" b="b"/>
            <a:pathLst>
              <a:path w="66" h="70">
                <a:moveTo>
                  <a:pt x="15" y="35"/>
                </a:moveTo>
                <a:lnTo>
                  <a:pt x="12" y="38"/>
                </a:lnTo>
                <a:lnTo>
                  <a:pt x="12" y="42"/>
                </a:lnTo>
                <a:lnTo>
                  <a:pt x="15" y="50"/>
                </a:lnTo>
                <a:lnTo>
                  <a:pt x="19" y="58"/>
                </a:lnTo>
                <a:lnTo>
                  <a:pt x="27" y="58"/>
                </a:lnTo>
                <a:lnTo>
                  <a:pt x="31" y="61"/>
                </a:lnTo>
                <a:lnTo>
                  <a:pt x="35" y="58"/>
                </a:lnTo>
                <a:lnTo>
                  <a:pt x="38" y="58"/>
                </a:lnTo>
                <a:lnTo>
                  <a:pt x="42" y="54"/>
                </a:lnTo>
                <a:lnTo>
                  <a:pt x="38" y="50"/>
                </a:lnTo>
                <a:lnTo>
                  <a:pt x="35" y="42"/>
                </a:lnTo>
                <a:lnTo>
                  <a:pt x="27" y="35"/>
                </a:lnTo>
                <a:lnTo>
                  <a:pt x="19" y="23"/>
                </a:lnTo>
                <a:lnTo>
                  <a:pt x="19" y="15"/>
                </a:lnTo>
                <a:lnTo>
                  <a:pt x="19" y="8"/>
                </a:lnTo>
                <a:lnTo>
                  <a:pt x="27" y="4"/>
                </a:lnTo>
                <a:lnTo>
                  <a:pt x="35" y="0"/>
                </a:lnTo>
                <a:lnTo>
                  <a:pt x="42" y="0"/>
                </a:lnTo>
                <a:lnTo>
                  <a:pt x="54" y="4"/>
                </a:lnTo>
                <a:lnTo>
                  <a:pt x="61" y="11"/>
                </a:lnTo>
                <a:lnTo>
                  <a:pt x="65" y="19"/>
                </a:lnTo>
                <a:lnTo>
                  <a:pt x="65" y="23"/>
                </a:lnTo>
                <a:lnTo>
                  <a:pt x="65" y="31"/>
                </a:lnTo>
                <a:lnTo>
                  <a:pt x="65" y="35"/>
                </a:lnTo>
                <a:lnTo>
                  <a:pt x="54" y="31"/>
                </a:lnTo>
                <a:lnTo>
                  <a:pt x="58" y="27"/>
                </a:lnTo>
                <a:lnTo>
                  <a:pt x="58" y="23"/>
                </a:lnTo>
                <a:lnTo>
                  <a:pt x="54" y="19"/>
                </a:lnTo>
                <a:lnTo>
                  <a:pt x="46" y="11"/>
                </a:lnTo>
                <a:lnTo>
                  <a:pt x="42" y="8"/>
                </a:lnTo>
                <a:lnTo>
                  <a:pt x="38" y="8"/>
                </a:lnTo>
                <a:lnTo>
                  <a:pt x="35" y="11"/>
                </a:lnTo>
                <a:lnTo>
                  <a:pt x="31" y="11"/>
                </a:lnTo>
                <a:lnTo>
                  <a:pt x="31" y="15"/>
                </a:lnTo>
                <a:lnTo>
                  <a:pt x="31" y="19"/>
                </a:lnTo>
                <a:lnTo>
                  <a:pt x="35" y="27"/>
                </a:lnTo>
                <a:lnTo>
                  <a:pt x="42" y="31"/>
                </a:lnTo>
                <a:lnTo>
                  <a:pt x="50" y="46"/>
                </a:lnTo>
                <a:lnTo>
                  <a:pt x="54" y="54"/>
                </a:lnTo>
                <a:lnTo>
                  <a:pt x="50" y="61"/>
                </a:lnTo>
                <a:lnTo>
                  <a:pt x="42" y="65"/>
                </a:lnTo>
                <a:lnTo>
                  <a:pt x="35" y="69"/>
                </a:lnTo>
                <a:lnTo>
                  <a:pt x="27" y="69"/>
                </a:lnTo>
                <a:lnTo>
                  <a:pt x="15" y="65"/>
                </a:lnTo>
                <a:lnTo>
                  <a:pt x="4" y="58"/>
                </a:lnTo>
                <a:lnTo>
                  <a:pt x="4" y="50"/>
                </a:lnTo>
                <a:lnTo>
                  <a:pt x="0" y="46"/>
                </a:lnTo>
                <a:lnTo>
                  <a:pt x="0" y="38"/>
                </a:lnTo>
                <a:lnTo>
                  <a:pt x="4" y="31"/>
                </a:lnTo>
                <a:lnTo>
                  <a:pt x="15" y="35"/>
                </a:lnTo>
                <a:lnTo>
                  <a:pt x="54" y="4"/>
                </a:lnTo>
                <a:lnTo>
                  <a:pt x="15" y="3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3" name="Freeform 119"/>
          <p:cNvSpPr>
            <a:spLocks/>
          </p:cNvSpPr>
          <p:nvPr/>
        </p:nvSpPr>
        <p:spPr bwMode="auto">
          <a:xfrm>
            <a:off x="7040563" y="1160463"/>
            <a:ext cx="152400" cy="144462"/>
          </a:xfrm>
          <a:custGeom>
            <a:avLst/>
            <a:gdLst/>
            <a:ahLst/>
            <a:cxnLst>
              <a:cxn ang="0">
                <a:pos x="15" y="35"/>
              </a:cxn>
              <a:cxn ang="0">
                <a:pos x="11" y="39"/>
              </a:cxn>
              <a:cxn ang="0">
                <a:pos x="11" y="43"/>
              </a:cxn>
              <a:cxn ang="0">
                <a:pos x="15" y="50"/>
              </a:cxn>
              <a:cxn ang="0">
                <a:pos x="19" y="54"/>
              </a:cxn>
              <a:cxn ang="0">
                <a:pos x="27" y="58"/>
              </a:cxn>
              <a:cxn ang="0">
                <a:pos x="31" y="58"/>
              </a:cxn>
              <a:cxn ang="0">
                <a:pos x="34" y="58"/>
              </a:cxn>
              <a:cxn ang="0">
                <a:pos x="38" y="54"/>
              </a:cxn>
              <a:cxn ang="0">
                <a:pos x="42" y="50"/>
              </a:cxn>
              <a:cxn ang="0">
                <a:pos x="38" y="46"/>
              </a:cxn>
              <a:cxn ang="0">
                <a:pos x="34" y="39"/>
              </a:cxn>
              <a:cxn ang="0">
                <a:pos x="27" y="31"/>
              </a:cxn>
              <a:cxn ang="0">
                <a:pos x="19" y="23"/>
              </a:cxn>
              <a:cxn ang="0">
                <a:pos x="19" y="16"/>
              </a:cxn>
              <a:cxn ang="0">
                <a:pos x="23" y="8"/>
              </a:cxn>
              <a:cxn ang="0">
                <a:pos x="27" y="0"/>
              </a:cxn>
              <a:cxn ang="0">
                <a:pos x="38" y="0"/>
              </a:cxn>
              <a:cxn ang="0">
                <a:pos x="46" y="0"/>
              </a:cxn>
              <a:cxn ang="0">
                <a:pos x="54" y="4"/>
              </a:cxn>
              <a:cxn ang="0">
                <a:pos x="65" y="16"/>
              </a:cxn>
              <a:cxn ang="0">
                <a:pos x="65" y="20"/>
              </a:cxn>
              <a:cxn ang="0">
                <a:pos x="69" y="23"/>
              </a:cxn>
              <a:cxn ang="0">
                <a:pos x="65" y="31"/>
              </a:cxn>
              <a:cxn ang="0">
                <a:pos x="65" y="39"/>
              </a:cxn>
              <a:cxn ang="0">
                <a:pos x="54" y="31"/>
              </a:cxn>
              <a:cxn ang="0">
                <a:pos x="57" y="27"/>
              </a:cxn>
              <a:cxn ang="0">
                <a:pos x="57" y="23"/>
              </a:cxn>
              <a:cxn ang="0">
                <a:pos x="54" y="20"/>
              </a:cxn>
              <a:cxn ang="0">
                <a:pos x="50" y="12"/>
              </a:cxn>
              <a:cxn ang="0">
                <a:pos x="42" y="8"/>
              </a:cxn>
              <a:cxn ang="0">
                <a:pos x="38" y="8"/>
              </a:cxn>
              <a:cxn ang="0">
                <a:pos x="34" y="8"/>
              </a:cxn>
              <a:cxn ang="0">
                <a:pos x="34" y="12"/>
              </a:cxn>
              <a:cxn ang="0">
                <a:pos x="31" y="16"/>
              </a:cxn>
              <a:cxn ang="0">
                <a:pos x="31" y="20"/>
              </a:cxn>
              <a:cxn ang="0">
                <a:pos x="38" y="27"/>
              </a:cxn>
              <a:cxn ang="0">
                <a:pos x="42" y="31"/>
              </a:cxn>
              <a:cxn ang="0">
                <a:pos x="50" y="46"/>
              </a:cxn>
              <a:cxn ang="0">
                <a:pos x="54" y="54"/>
              </a:cxn>
              <a:cxn ang="0">
                <a:pos x="50" y="62"/>
              </a:cxn>
              <a:cxn ang="0">
                <a:pos x="42" y="66"/>
              </a:cxn>
              <a:cxn ang="0">
                <a:pos x="34" y="69"/>
              </a:cxn>
              <a:cxn ang="0">
                <a:pos x="23" y="69"/>
              </a:cxn>
              <a:cxn ang="0">
                <a:pos x="15" y="62"/>
              </a:cxn>
              <a:cxn ang="0">
                <a:pos x="4" y="54"/>
              </a:cxn>
              <a:cxn ang="0">
                <a:pos x="4" y="50"/>
              </a:cxn>
              <a:cxn ang="0">
                <a:pos x="0" y="46"/>
              </a:cxn>
              <a:cxn ang="0">
                <a:pos x="0" y="35"/>
              </a:cxn>
              <a:cxn ang="0">
                <a:pos x="4" y="27"/>
              </a:cxn>
              <a:cxn ang="0">
                <a:pos x="15" y="35"/>
              </a:cxn>
              <a:cxn ang="0">
                <a:pos x="54" y="4"/>
              </a:cxn>
              <a:cxn ang="0">
                <a:pos x="15" y="35"/>
              </a:cxn>
            </a:cxnLst>
            <a:rect l="0" t="0" r="r" b="b"/>
            <a:pathLst>
              <a:path w="70" h="70">
                <a:moveTo>
                  <a:pt x="15" y="35"/>
                </a:moveTo>
                <a:lnTo>
                  <a:pt x="11" y="39"/>
                </a:lnTo>
                <a:lnTo>
                  <a:pt x="11" y="43"/>
                </a:lnTo>
                <a:lnTo>
                  <a:pt x="15" y="50"/>
                </a:lnTo>
                <a:lnTo>
                  <a:pt x="19" y="54"/>
                </a:lnTo>
                <a:lnTo>
                  <a:pt x="27" y="58"/>
                </a:lnTo>
                <a:lnTo>
                  <a:pt x="31" y="58"/>
                </a:lnTo>
                <a:lnTo>
                  <a:pt x="34" y="58"/>
                </a:lnTo>
                <a:lnTo>
                  <a:pt x="38" y="54"/>
                </a:lnTo>
                <a:lnTo>
                  <a:pt x="42" y="50"/>
                </a:lnTo>
                <a:lnTo>
                  <a:pt x="38" y="46"/>
                </a:lnTo>
                <a:lnTo>
                  <a:pt x="34" y="39"/>
                </a:lnTo>
                <a:lnTo>
                  <a:pt x="27" y="31"/>
                </a:lnTo>
                <a:lnTo>
                  <a:pt x="19" y="23"/>
                </a:lnTo>
                <a:lnTo>
                  <a:pt x="19" y="16"/>
                </a:lnTo>
                <a:lnTo>
                  <a:pt x="23" y="8"/>
                </a:lnTo>
                <a:lnTo>
                  <a:pt x="27" y="0"/>
                </a:lnTo>
                <a:lnTo>
                  <a:pt x="38" y="0"/>
                </a:lnTo>
                <a:lnTo>
                  <a:pt x="46" y="0"/>
                </a:lnTo>
                <a:lnTo>
                  <a:pt x="54" y="4"/>
                </a:lnTo>
                <a:lnTo>
                  <a:pt x="65" y="16"/>
                </a:lnTo>
                <a:lnTo>
                  <a:pt x="65" y="20"/>
                </a:lnTo>
                <a:lnTo>
                  <a:pt x="69" y="23"/>
                </a:lnTo>
                <a:lnTo>
                  <a:pt x="65" y="31"/>
                </a:lnTo>
                <a:lnTo>
                  <a:pt x="65" y="39"/>
                </a:lnTo>
                <a:lnTo>
                  <a:pt x="54" y="31"/>
                </a:lnTo>
                <a:lnTo>
                  <a:pt x="57" y="27"/>
                </a:lnTo>
                <a:lnTo>
                  <a:pt x="57" y="23"/>
                </a:lnTo>
                <a:lnTo>
                  <a:pt x="54" y="20"/>
                </a:lnTo>
                <a:lnTo>
                  <a:pt x="50" y="12"/>
                </a:lnTo>
                <a:lnTo>
                  <a:pt x="42" y="8"/>
                </a:lnTo>
                <a:lnTo>
                  <a:pt x="38" y="8"/>
                </a:lnTo>
                <a:lnTo>
                  <a:pt x="34" y="8"/>
                </a:lnTo>
                <a:lnTo>
                  <a:pt x="34" y="12"/>
                </a:lnTo>
                <a:lnTo>
                  <a:pt x="31" y="16"/>
                </a:lnTo>
                <a:lnTo>
                  <a:pt x="31" y="20"/>
                </a:lnTo>
                <a:lnTo>
                  <a:pt x="38" y="27"/>
                </a:lnTo>
                <a:lnTo>
                  <a:pt x="42" y="31"/>
                </a:lnTo>
                <a:lnTo>
                  <a:pt x="50" y="46"/>
                </a:lnTo>
                <a:lnTo>
                  <a:pt x="54" y="54"/>
                </a:lnTo>
                <a:lnTo>
                  <a:pt x="50" y="62"/>
                </a:lnTo>
                <a:lnTo>
                  <a:pt x="42" y="66"/>
                </a:lnTo>
                <a:lnTo>
                  <a:pt x="34" y="69"/>
                </a:lnTo>
                <a:lnTo>
                  <a:pt x="23" y="69"/>
                </a:lnTo>
                <a:lnTo>
                  <a:pt x="15" y="62"/>
                </a:lnTo>
                <a:lnTo>
                  <a:pt x="4" y="54"/>
                </a:lnTo>
                <a:lnTo>
                  <a:pt x="4" y="50"/>
                </a:lnTo>
                <a:lnTo>
                  <a:pt x="0" y="46"/>
                </a:lnTo>
                <a:lnTo>
                  <a:pt x="0" y="35"/>
                </a:lnTo>
                <a:lnTo>
                  <a:pt x="4" y="27"/>
                </a:lnTo>
                <a:lnTo>
                  <a:pt x="15" y="35"/>
                </a:lnTo>
                <a:lnTo>
                  <a:pt x="54" y="4"/>
                </a:lnTo>
                <a:lnTo>
                  <a:pt x="15" y="3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4" name="Freeform 120"/>
          <p:cNvSpPr>
            <a:spLocks/>
          </p:cNvSpPr>
          <p:nvPr/>
        </p:nvSpPr>
        <p:spPr bwMode="auto">
          <a:xfrm>
            <a:off x="7215188" y="1289050"/>
            <a:ext cx="209550" cy="168275"/>
          </a:xfrm>
          <a:custGeom>
            <a:avLst/>
            <a:gdLst/>
            <a:ahLst/>
            <a:cxnLst>
              <a:cxn ang="0">
                <a:pos x="20" y="23"/>
              </a:cxn>
              <a:cxn ang="0">
                <a:pos x="16" y="31"/>
              </a:cxn>
              <a:cxn ang="0">
                <a:pos x="12" y="42"/>
              </a:cxn>
              <a:cxn ang="0">
                <a:pos x="12" y="46"/>
              </a:cxn>
              <a:cxn ang="0">
                <a:pos x="16" y="50"/>
              </a:cxn>
              <a:cxn ang="0">
                <a:pos x="20" y="57"/>
              </a:cxn>
              <a:cxn ang="0">
                <a:pos x="27" y="57"/>
              </a:cxn>
              <a:cxn ang="0">
                <a:pos x="35" y="57"/>
              </a:cxn>
              <a:cxn ang="0">
                <a:pos x="43" y="54"/>
              </a:cxn>
              <a:cxn ang="0">
                <a:pos x="50" y="46"/>
              </a:cxn>
              <a:cxn ang="0">
                <a:pos x="58" y="38"/>
              </a:cxn>
              <a:cxn ang="0">
                <a:pos x="58" y="31"/>
              </a:cxn>
              <a:cxn ang="0">
                <a:pos x="58" y="23"/>
              </a:cxn>
              <a:cxn ang="0">
                <a:pos x="54" y="15"/>
              </a:cxn>
              <a:cxn ang="0">
                <a:pos x="47" y="11"/>
              </a:cxn>
              <a:cxn ang="0">
                <a:pos x="39" y="11"/>
              </a:cxn>
              <a:cxn ang="0">
                <a:pos x="31" y="15"/>
              </a:cxn>
              <a:cxn ang="0">
                <a:pos x="20" y="23"/>
              </a:cxn>
              <a:cxn ang="0">
                <a:pos x="58" y="7"/>
              </a:cxn>
              <a:cxn ang="0">
                <a:pos x="62" y="15"/>
              </a:cxn>
              <a:cxn ang="0">
                <a:pos x="66" y="19"/>
              </a:cxn>
              <a:cxn ang="0">
                <a:pos x="66" y="27"/>
              </a:cxn>
              <a:cxn ang="0">
                <a:pos x="89" y="4"/>
              </a:cxn>
              <a:cxn ang="0">
                <a:pos x="96" y="11"/>
              </a:cxn>
              <a:cxn ang="0">
                <a:pos x="35" y="80"/>
              </a:cxn>
              <a:cxn ang="0">
                <a:pos x="27" y="73"/>
              </a:cxn>
              <a:cxn ang="0">
                <a:pos x="35" y="65"/>
              </a:cxn>
              <a:cxn ang="0">
                <a:pos x="27" y="69"/>
              </a:cxn>
              <a:cxn ang="0">
                <a:pos x="23" y="65"/>
              </a:cxn>
              <a:cxn ang="0">
                <a:pos x="16" y="65"/>
              </a:cxn>
              <a:cxn ang="0">
                <a:pos x="12" y="61"/>
              </a:cxn>
              <a:cxn ang="0">
                <a:pos x="4" y="54"/>
              </a:cxn>
              <a:cxn ang="0">
                <a:pos x="0" y="42"/>
              </a:cxn>
              <a:cxn ang="0">
                <a:pos x="4" y="31"/>
              </a:cxn>
              <a:cxn ang="0">
                <a:pos x="12" y="15"/>
              </a:cxn>
              <a:cxn ang="0">
                <a:pos x="23" y="7"/>
              </a:cxn>
              <a:cxn ang="0">
                <a:pos x="35" y="4"/>
              </a:cxn>
              <a:cxn ang="0">
                <a:pos x="39" y="0"/>
              </a:cxn>
              <a:cxn ang="0">
                <a:pos x="47" y="4"/>
              </a:cxn>
              <a:cxn ang="0">
                <a:pos x="50" y="4"/>
              </a:cxn>
              <a:cxn ang="0">
                <a:pos x="58" y="7"/>
              </a:cxn>
              <a:cxn ang="0">
                <a:pos x="20" y="23"/>
              </a:cxn>
            </a:cxnLst>
            <a:rect l="0" t="0" r="r" b="b"/>
            <a:pathLst>
              <a:path w="97" h="81">
                <a:moveTo>
                  <a:pt x="20" y="23"/>
                </a:moveTo>
                <a:lnTo>
                  <a:pt x="16" y="31"/>
                </a:lnTo>
                <a:lnTo>
                  <a:pt x="12" y="42"/>
                </a:lnTo>
                <a:lnTo>
                  <a:pt x="12" y="46"/>
                </a:lnTo>
                <a:lnTo>
                  <a:pt x="16" y="50"/>
                </a:lnTo>
                <a:lnTo>
                  <a:pt x="20" y="57"/>
                </a:lnTo>
                <a:lnTo>
                  <a:pt x="27" y="57"/>
                </a:lnTo>
                <a:lnTo>
                  <a:pt x="35" y="57"/>
                </a:lnTo>
                <a:lnTo>
                  <a:pt x="43" y="54"/>
                </a:lnTo>
                <a:lnTo>
                  <a:pt x="50" y="46"/>
                </a:lnTo>
                <a:lnTo>
                  <a:pt x="58" y="38"/>
                </a:lnTo>
                <a:lnTo>
                  <a:pt x="58" y="31"/>
                </a:lnTo>
                <a:lnTo>
                  <a:pt x="58" y="23"/>
                </a:lnTo>
                <a:lnTo>
                  <a:pt x="54" y="15"/>
                </a:lnTo>
                <a:lnTo>
                  <a:pt x="47" y="11"/>
                </a:lnTo>
                <a:lnTo>
                  <a:pt x="39" y="11"/>
                </a:lnTo>
                <a:lnTo>
                  <a:pt x="31" y="15"/>
                </a:lnTo>
                <a:lnTo>
                  <a:pt x="20" y="23"/>
                </a:lnTo>
                <a:lnTo>
                  <a:pt x="58" y="7"/>
                </a:lnTo>
                <a:lnTo>
                  <a:pt x="62" y="15"/>
                </a:lnTo>
                <a:lnTo>
                  <a:pt x="66" y="19"/>
                </a:lnTo>
                <a:lnTo>
                  <a:pt x="66" y="27"/>
                </a:lnTo>
                <a:lnTo>
                  <a:pt x="89" y="4"/>
                </a:lnTo>
                <a:lnTo>
                  <a:pt x="96" y="11"/>
                </a:lnTo>
                <a:lnTo>
                  <a:pt x="35" y="80"/>
                </a:lnTo>
                <a:lnTo>
                  <a:pt x="27" y="73"/>
                </a:lnTo>
                <a:lnTo>
                  <a:pt x="35" y="65"/>
                </a:lnTo>
                <a:lnTo>
                  <a:pt x="27" y="69"/>
                </a:lnTo>
                <a:lnTo>
                  <a:pt x="23" y="65"/>
                </a:lnTo>
                <a:lnTo>
                  <a:pt x="16" y="65"/>
                </a:lnTo>
                <a:lnTo>
                  <a:pt x="12" y="61"/>
                </a:lnTo>
                <a:lnTo>
                  <a:pt x="4" y="54"/>
                </a:lnTo>
                <a:lnTo>
                  <a:pt x="0" y="42"/>
                </a:lnTo>
                <a:lnTo>
                  <a:pt x="4" y="31"/>
                </a:lnTo>
                <a:lnTo>
                  <a:pt x="12" y="15"/>
                </a:lnTo>
                <a:lnTo>
                  <a:pt x="23" y="7"/>
                </a:lnTo>
                <a:lnTo>
                  <a:pt x="35" y="4"/>
                </a:lnTo>
                <a:lnTo>
                  <a:pt x="39" y="0"/>
                </a:lnTo>
                <a:lnTo>
                  <a:pt x="47" y="4"/>
                </a:lnTo>
                <a:lnTo>
                  <a:pt x="50" y="4"/>
                </a:lnTo>
                <a:lnTo>
                  <a:pt x="58" y="7"/>
                </a:lnTo>
                <a:lnTo>
                  <a:pt x="20" y="23"/>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5" name="Freeform 121"/>
          <p:cNvSpPr>
            <a:spLocks/>
          </p:cNvSpPr>
          <p:nvPr/>
        </p:nvSpPr>
        <p:spPr bwMode="auto">
          <a:xfrm>
            <a:off x="7340600" y="1400175"/>
            <a:ext cx="142875" cy="136525"/>
          </a:xfrm>
          <a:custGeom>
            <a:avLst/>
            <a:gdLst/>
            <a:ahLst/>
            <a:cxnLst>
              <a:cxn ang="0">
                <a:pos x="58" y="7"/>
              </a:cxn>
              <a:cxn ang="0">
                <a:pos x="61" y="11"/>
              </a:cxn>
              <a:cxn ang="0">
                <a:pos x="65" y="19"/>
              </a:cxn>
              <a:cxn ang="0">
                <a:pos x="65" y="26"/>
              </a:cxn>
              <a:cxn ang="0">
                <a:pos x="65" y="30"/>
              </a:cxn>
              <a:cxn ang="0">
                <a:pos x="61" y="42"/>
              </a:cxn>
              <a:cxn ang="0">
                <a:pos x="54" y="53"/>
              </a:cxn>
              <a:cxn ang="0">
                <a:pos x="15" y="19"/>
              </a:cxn>
              <a:cxn ang="0">
                <a:pos x="12" y="26"/>
              </a:cxn>
              <a:cxn ang="0">
                <a:pos x="8" y="34"/>
              </a:cxn>
              <a:cxn ang="0">
                <a:pos x="12" y="42"/>
              </a:cxn>
              <a:cxn ang="0">
                <a:pos x="15" y="50"/>
              </a:cxn>
              <a:cxn ang="0">
                <a:pos x="23" y="53"/>
              </a:cxn>
              <a:cxn ang="0">
                <a:pos x="31" y="57"/>
              </a:cxn>
              <a:cxn ang="0">
                <a:pos x="38" y="53"/>
              </a:cxn>
              <a:cxn ang="0">
                <a:pos x="46" y="61"/>
              </a:cxn>
              <a:cxn ang="0">
                <a:pos x="38" y="65"/>
              </a:cxn>
              <a:cxn ang="0">
                <a:pos x="31" y="65"/>
              </a:cxn>
              <a:cxn ang="0">
                <a:pos x="23" y="65"/>
              </a:cxn>
              <a:cxn ang="0">
                <a:pos x="15" y="61"/>
              </a:cxn>
              <a:cxn ang="0">
                <a:pos x="8" y="57"/>
              </a:cxn>
              <a:cxn ang="0">
                <a:pos x="0" y="46"/>
              </a:cxn>
              <a:cxn ang="0">
                <a:pos x="0" y="34"/>
              </a:cxn>
              <a:cxn ang="0">
                <a:pos x="0" y="30"/>
              </a:cxn>
              <a:cxn ang="0">
                <a:pos x="0" y="23"/>
              </a:cxn>
              <a:cxn ang="0">
                <a:pos x="12" y="11"/>
              </a:cxn>
              <a:cxn ang="0">
                <a:pos x="23" y="3"/>
              </a:cxn>
              <a:cxn ang="0">
                <a:pos x="35" y="0"/>
              </a:cxn>
              <a:cxn ang="0">
                <a:pos x="42" y="0"/>
              </a:cxn>
              <a:cxn ang="0">
                <a:pos x="46" y="0"/>
              </a:cxn>
              <a:cxn ang="0">
                <a:pos x="58" y="7"/>
              </a:cxn>
              <a:cxn ang="0">
                <a:pos x="50" y="42"/>
              </a:cxn>
              <a:cxn ang="0">
                <a:pos x="58" y="30"/>
              </a:cxn>
              <a:cxn ang="0">
                <a:pos x="58" y="26"/>
              </a:cxn>
              <a:cxn ang="0">
                <a:pos x="58" y="19"/>
              </a:cxn>
              <a:cxn ang="0">
                <a:pos x="50" y="11"/>
              </a:cxn>
              <a:cxn ang="0">
                <a:pos x="46" y="7"/>
              </a:cxn>
              <a:cxn ang="0">
                <a:pos x="38" y="7"/>
              </a:cxn>
              <a:cxn ang="0">
                <a:pos x="31" y="11"/>
              </a:cxn>
              <a:cxn ang="0">
                <a:pos x="23" y="15"/>
              </a:cxn>
              <a:cxn ang="0">
                <a:pos x="50" y="42"/>
              </a:cxn>
              <a:cxn ang="0">
                <a:pos x="58" y="7"/>
              </a:cxn>
              <a:cxn ang="0">
                <a:pos x="50" y="42"/>
              </a:cxn>
              <a:cxn ang="0">
                <a:pos x="58" y="7"/>
              </a:cxn>
            </a:cxnLst>
            <a:rect l="0" t="0" r="r" b="b"/>
            <a:pathLst>
              <a:path w="66" h="66">
                <a:moveTo>
                  <a:pt x="58" y="7"/>
                </a:moveTo>
                <a:lnTo>
                  <a:pt x="61" y="11"/>
                </a:lnTo>
                <a:lnTo>
                  <a:pt x="65" y="19"/>
                </a:lnTo>
                <a:lnTo>
                  <a:pt x="65" y="26"/>
                </a:lnTo>
                <a:lnTo>
                  <a:pt x="65" y="30"/>
                </a:lnTo>
                <a:lnTo>
                  <a:pt x="61" y="42"/>
                </a:lnTo>
                <a:lnTo>
                  <a:pt x="54" y="53"/>
                </a:lnTo>
                <a:lnTo>
                  <a:pt x="15" y="19"/>
                </a:lnTo>
                <a:lnTo>
                  <a:pt x="12" y="26"/>
                </a:lnTo>
                <a:lnTo>
                  <a:pt x="8" y="34"/>
                </a:lnTo>
                <a:lnTo>
                  <a:pt x="12" y="42"/>
                </a:lnTo>
                <a:lnTo>
                  <a:pt x="15" y="50"/>
                </a:lnTo>
                <a:lnTo>
                  <a:pt x="23" y="53"/>
                </a:lnTo>
                <a:lnTo>
                  <a:pt x="31" y="57"/>
                </a:lnTo>
                <a:lnTo>
                  <a:pt x="38" y="53"/>
                </a:lnTo>
                <a:lnTo>
                  <a:pt x="46" y="61"/>
                </a:lnTo>
                <a:lnTo>
                  <a:pt x="38" y="65"/>
                </a:lnTo>
                <a:lnTo>
                  <a:pt x="31" y="65"/>
                </a:lnTo>
                <a:lnTo>
                  <a:pt x="23" y="65"/>
                </a:lnTo>
                <a:lnTo>
                  <a:pt x="15" y="61"/>
                </a:lnTo>
                <a:lnTo>
                  <a:pt x="8" y="57"/>
                </a:lnTo>
                <a:lnTo>
                  <a:pt x="0" y="46"/>
                </a:lnTo>
                <a:lnTo>
                  <a:pt x="0" y="34"/>
                </a:lnTo>
                <a:lnTo>
                  <a:pt x="0" y="30"/>
                </a:lnTo>
                <a:lnTo>
                  <a:pt x="0" y="23"/>
                </a:lnTo>
                <a:lnTo>
                  <a:pt x="12" y="11"/>
                </a:lnTo>
                <a:lnTo>
                  <a:pt x="23" y="3"/>
                </a:lnTo>
                <a:lnTo>
                  <a:pt x="35" y="0"/>
                </a:lnTo>
                <a:lnTo>
                  <a:pt x="42" y="0"/>
                </a:lnTo>
                <a:lnTo>
                  <a:pt x="46" y="0"/>
                </a:lnTo>
                <a:lnTo>
                  <a:pt x="58" y="7"/>
                </a:lnTo>
                <a:lnTo>
                  <a:pt x="50" y="42"/>
                </a:lnTo>
                <a:lnTo>
                  <a:pt x="58" y="30"/>
                </a:lnTo>
                <a:lnTo>
                  <a:pt x="58" y="26"/>
                </a:lnTo>
                <a:lnTo>
                  <a:pt x="58" y="19"/>
                </a:lnTo>
                <a:lnTo>
                  <a:pt x="50" y="11"/>
                </a:lnTo>
                <a:lnTo>
                  <a:pt x="46" y="7"/>
                </a:lnTo>
                <a:lnTo>
                  <a:pt x="38" y="7"/>
                </a:lnTo>
                <a:lnTo>
                  <a:pt x="31" y="11"/>
                </a:lnTo>
                <a:lnTo>
                  <a:pt x="23" y="15"/>
                </a:lnTo>
                <a:lnTo>
                  <a:pt x="50" y="42"/>
                </a:lnTo>
                <a:lnTo>
                  <a:pt x="58" y="7"/>
                </a:lnTo>
                <a:lnTo>
                  <a:pt x="50" y="42"/>
                </a:lnTo>
                <a:lnTo>
                  <a:pt x="58" y="7"/>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6" name="Freeform 122"/>
          <p:cNvSpPr>
            <a:spLocks/>
          </p:cNvSpPr>
          <p:nvPr/>
        </p:nvSpPr>
        <p:spPr bwMode="auto">
          <a:xfrm>
            <a:off x="7440613" y="1495425"/>
            <a:ext cx="152400" cy="146050"/>
          </a:xfrm>
          <a:custGeom>
            <a:avLst/>
            <a:gdLst/>
            <a:ahLst/>
            <a:cxnLst>
              <a:cxn ang="0">
                <a:pos x="15" y="30"/>
              </a:cxn>
              <a:cxn ang="0">
                <a:pos x="12" y="34"/>
              </a:cxn>
              <a:cxn ang="0">
                <a:pos x="12" y="38"/>
              </a:cxn>
              <a:cxn ang="0">
                <a:pos x="12" y="46"/>
              </a:cxn>
              <a:cxn ang="0">
                <a:pos x="15" y="53"/>
              </a:cxn>
              <a:cxn ang="0">
                <a:pos x="23" y="57"/>
              </a:cxn>
              <a:cxn ang="0">
                <a:pos x="27" y="57"/>
              </a:cxn>
              <a:cxn ang="0">
                <a:pos x="31" y="57"/>
              </a:cxn>
              <a:cxn ang="0">
                <a:pos x="35" y="57"/>
              </a:cxn>
              <a:cxn ang="0">
                <a:pos x="39" y="53"/>
              </a:cxn>
              <a:cxn ang="0">
                <a:pos x="39" y="50"/>
              </a:cxn>
              <a:cxn ang="0">
                <a:pos x="35" y="38"/>
              </a:cxn>
              <a:cxn ang="0">
                <a:pos x="31" y="30"/>
              </a:cxn>
              <a:cxn ang="0">
                <a:pos x="23" y="19"/>
              </a:cxn>
              <a:cxn ang="0">
                <a:pos x="23" y="11"/>
              </a:cxn>
              <a:cxn ang="0">
                <a:pos x="27" y="7"/>
              </a:cxn>
              <a:cxn ang="0">
                <a:pos x="35" y="0"/>
              </a:cxn>
              <a:cxn ang="0">
                <a:pos x="42" y="0"/>
              </a:cxn>
              <a:cxn ang="0">
                <a:pos x="54" y="4"/>
              </a:cxn>
              <a:cxn ang="0">
                <a:pos x="62" y="7"/>
              </a:cxn>
              <a:cxn ang="0">
                <a:pos x="69" y="19"/>
              </a:cxn>
              <a:cxn ang="0">
                <a:pos x="69" y="27"/>
              </a:cxn>
              <a:cxn ang="0">
                <a:pos x="69" y="30"/>
              </a:cxn>
              <a:cxn ang="0">
                <a:pos x="69" y="38"/>
              </a:cxn>
              <a:cxn ang="0">
                <a:pos x="65" y="42"/>
              </a:cxn>
              <a:cxn ang="0">
                <a:pos x="58" y="34"/>
              </a:cxn>
              <a:cxn ang="0">
                <a:pos x="58" y="30"/>
              </a:cxn>
              <a:cxn ang="0">
                <a:pos x="58" y="27"/>
              </a:cxn>
              <a:cxn ang="0">
                <a:pos x="58" y="23"/>
              </a:cxn>
              <a:cxn ang="0">
                <a:pos x="54" y="15"/>
              </a:cxn>
              <a:cxn ang="0">
                <a:pos x="50" y="11"/>
              </a:cxn>
              <a:cxn ang="0">
                <a:pos x="46" y="11"/>
              </a:cxn>
              <a:cxn ang="0">
                <a:pos x="42" y="11"/>
              </a:cxn>
              <a:cxn ang="0">
                <a:pos x="39" y="11"/>
              </a:cxn>
              <a:cxn ang="0">
                <a:pos x="35" y="15"/>
              </a:cxn>
              <a:cxn ang="0">
                <a:pos x="35" y="19"/>
              </a:cxn>
              <a:cxn ang="0">
                <a:pos x="39" y="27"/>
              </a:cxn>
              <a:cxn ang="0">
                <a:pos x="42" y="34"/>
              </a:cxn>
              <a:cxn ang="0">
                <a:pos x="50" y="50"/>
              </a:cxn>
              <a:cxn ang="0">
                <a:pos x="50" y="57"/>
              </a:cxn>
              <a:cxn ang="0">
                <a:pos x="46" y="65"/>
              </a:cxn>
              <a:cxn ang="0">
                <a:pos x="39" y="69"/>
              </a:cxn>
              <a:cxn ang="0">
                <a:pos x="27" y="69"/>
              </a:cxn>
              <a:cxn ang="0">
                <a:pos x="19" y="65"/>
              </a:cxn>
              <a:cxn ang="0">
                <a:pos x="12" y="57"/>
              </a:cxn>
              <a:cxn ang="0">
                <a:pos x="4" y="50"/>
              </a:cxn>
              <a:cxn ang="0">
                <a:pos x="0" y="42"/>
              </a:cxn>
              <a:cxn ang="0">
                <a:pos x="0" y="38"/>
              </a:cxn>
              <a:cxn ang="0">
                <a:pos x="4" y="30"/>
              </a:cxn>
              <a:cxn ang="0">
                <a:pos x="8" y="23"/>
              </a:cxn>
              <a:cxn ang="0">
                <a:pos x="15" y="30"/>
              </a:cxn>
              <a:cxn ang="0">
                <a:pos x="62" y="11"/>
              </a:cxn>
              <a:cxn ang="0">
                <a:pos x="15" y="30"/>
              </a:cxn>
            </a:cxnLst>
            <a:rect l="0" t="0" r="r" b="b"/>
            <a:pathLst>
              <a:path w="70" h="70">
                <a:moveTo>
                  <a:pt x="15" y="30"/>
                </a:moveTo>
                <a:lnTo>
                  <a:pt x="12" y="34"/>
                </a:lnTo>
                <a:lnTo>
                  <a:pt x="12" y="38"/>
                </a:lnTo>
                <a:lnTo>
                  <a:pt x="12" y="46"/>
                </a:lnTo>
                <a:lnTo>
                  <a:pt x="15" y="53"/>
                </a:lnTo>
                <a:lnTo>
                  <a:pt x="23" y="57"/>
                </a:lnTo>
                <a:lnTo>
                  <a:pt x="27" y="57"/>
                </a:lnTo>
                <a:lnTo>
                  <a:pt x="31" y="57"/>
                </a:lnTo>
                <a:lnTo>
                  <a:pt x="35" y="57"/>
                </a:lnTo>
                <a:lnTo>
                  <a:pt x="39" y="53"/>
                </a:lnTo>
                <a:lnTo>
                  <a:pt x="39" y="50"/>
                </a:lnTo>
                <a:lnTo>
                  <a:pt x="35" y="38"/>
                </a:lnTo>
                <a:lnTo>
                  <a:pt x="31" y="30"/>
                </a:lnTo>
                <a:lnTo>
                  <a:pt x="23" y="19"/>
                </a:lnTo>
                <a:lnTo>
                  <a:pt x="23" y="11"/>
                </a:lnTo>
                <a:lnTo>
                  <a:pt x="27" y="7"/>
                </a:lnTo>
                <a:lnTo>
                  <a:pt x="35" y="0"/>
                </a:lnTo>
                <a:lnTo>
                  <a:pt x="42" y="0"/>
                </a:lnTo>
                <a:lnTo>
                  <a:pt x="54" y="4"/>
                </a:lnTo>
                <a:lnTo>
                  <a:pt x="62" y="7"/>
                </a:lnTo>
                <a:lnTo>
                  <a:pt x="69" y="19"/>
                </a:lnTo>
                <a:lnTo>
                  <a:pt x="69" y="27"/>
                </a:lnTo>
                <a:lnTo>
                  <a:pt x="69" y="30"/>
                </a:lnTo>
                <a:lnTo>
                  <a:pt x="69" y="38"/>
                </a:lnTo>
                <a:lnTo>
                  <a:pt x="65" y="42"/>
                </a:lnTo>
                <a:lnTo>
                  <a:pt x="58" y="34"/>
                </a:lnTo>
                <a:lnTo>
                  <a:pt x="58" y="30"/>
                </a:lnTo>
                <a:lnTo>
                  <a:pt x="58" y="27"/>
                </a:lnTo>
                <a:lnTo>
                  <a:pt x="58" y="23"/>
                </a:lnTo>
                <a:lnTo>
                  <a:pt x="54" y="15"/>
                </a:lnTo>
                <a:lnTo>
                  <a:pt x="50" y="11"/>
                </a:lnTo>
                <a:lnTo>
                  <a:pt x="46" y="11"/>
                </a:lnTo>
                <a:lnTo>
                  <a:pt x="42" y="11"/>
                </a:lnTo>
                <a:lnTo>
                  <a:pt x="39" y="11"/>
                </a:lnTo>
                <a:lnTo>
                  <a:pt x="35" y="15"/>
                </a:lnTo>
                <a:lnTo>
                  <a:pt x="35" y="19"/>
                </a:lnTo>
                <a:lnTo>
                  <a:pt x="39" y="27"/>
                </a:lnTo>
                <a:lnTo>
                  <a:pt x="42" y="34"/>
                </a:lnTo>
                <a:lnTo>
                  <a:pt x="50" y="50"/>
                </a:lnTo>
                <a:lnTo>
                  <a:pt x="50" y="57"/>
                </a:lnTo>
                <a:lnTo>
                  <a:pt x="46" y="65"/>
                </a:lnTo>
                <a:lnTo>
                  <a:pt x="39" y="69"/>
                </a:lnTo>
                <a:lnTo>
                  <a:pt x="27" y="69"/>
                </a:lnTo>
                <a:lnTo>
                  <a:pt x="19" y="65"/>
                </a:lnTo>
                <a:lnTo>
                  <a:pt x="12" y="57"/>
                </a:lnTo>
                <a:lnTo>
                  <a:pt x="4" y="50"/>
                </a:lnTo>
                <a:lnTo>
                  <a:pt x="0" y="42"/>
                </a:lnTo>
                <a:lnTo>
                  <a:pt x="0" y="38"/>
                </a:lnTo>
                <a:lnTo>
                  <a:pt x="4" y="30"/>
                </a:lnTo>
                <a:lnTo>
                  <a:pt x="8" y="23"/>
                </a:lnTo>
                <a:lnTo>
                  <a:pt x="15" y="30"/>
                </a:lnTo>
                <a:lnTo>
                  <a:pt x="62" y="11"/>
                </a:lnTo>
                <a:lnTo>
                  <a:pt x="15" y="3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7" name="Freeform 123"/>
          <p:cNvSpPr>
            <a:spLocks/>
          </p:cNvSpPr>
          <p:nvPr/>
        </p:nvSpPr>
        <p:spPr bwMode="auto">
          <a:xfrm>
            <a:off x="7524750" y="1552575"/>
            <a:ext cx="168275" cy="144463"/>
          </a:xfrm>
          <a:custGeom>
            <a:avLst/>
            <a:gdLst/>
            <a:ahLst/>
            <a:cxnLst>
              <a:cxn ang="0">
                <a:pos x="49" y="15"/>
              </a:cxn>
              <a:cxn ang="0">
                <a:pos x="57" y="23"/>
              </a:cxn>
              <a:cxn ang="0">
                <a:pos x="7" y="69"/>
              </a:cxn>
              <a:cxn ang="0">
                <a:pos x="0" y="61"/>
              </a:cxn>
              <a:cxn ang="0">
                <a:pos x="49" y="15"/>
              </a:cxn>
              <a:cxn ang="0">
                <a:pos x="69" y="0"/>
              </a:cxn>
              <a:cxn ang="0">
                <a:pos x="76" y="7"/>
              </a:cxn>
              <a:cxn ang="0">
                <a:pos x="65" y="15"/>
              </a:cxn>
              <a:cxn ang="0">
                <a:pos x="61" y="7"/>
              </a:cxn>
              <a:cxn ang="0">
                <a:pos x="69" y="0"/>
              </a:cxn>
              <a:cxn ang="0">
                <a:pos x="49" y="15"/>
              </a:cxn>
            </a:cxnLst>
            <a:rect l="0" t="0" r="r" b="b"/>
            <a:pathLst>
              <a:path w="77" h="70">
                <a:moveTo>
                  <a:pt x="49" y="15"/>
                </a:moveTo>
                <a:lnTo>
                  <a:pt x="57" y="23"/>
                </a:lnTo>
                <a:lnTo>
                  <a:pt x="7" y="69"/>
                </a:lnTo>
                <a:lnTo>
                  <a:pt x="0" y="61"/>
                </a:lnTo>
                <a:lnTo>
                  <a:pt x="49" y="15"/>
                </a:lnTo>
                <a:lnTo>
                  <a:pt x="69" y="0"/>
                </a:lnTo>
                <a:lnTo>
                  <a:pt x="76" y="7"/>
                </a:lnTo>
                <a:lnTo>
                  <a:pt x="65" y="15"/>
                </a:lnTo>
                <a:lnTo>
                  <a:pt x="61" y="7"/>
                </a:lnTo>
                <a:lnTo>
                  <a:pt x="69" y="0"/>
                </a:lnTo>
                <a:lnTo>
                  <a:pt x="49" y="15"/>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8" name="Freeform 124"/>
          <p:cNvSpPr>
            <a:spLocks/>
          </p:cNvSpPr>
          <p:nvPr/>
        </p:nvSpPr>
        <p:spPr bwMode="auto">
          <a:xfrm>
            <a:off x="7531100" y="1647825"/>
            <a:ext cx="219075" cy="174625"/>
          </a:xfrm>
          <a:custGeom>
            <a:avLst/>
            <a:gdLst/>
            <a:ahLst/>
            <a:cxnLst>
              <a:cxn ang="0">
                <a:pos x="89" y="15"/>
              </a:cxn>
              <a:cxn ang="0">
                <a:pos x="89" y="30"/>
              </a:cxn>
              <a:cxn ang="0">
                <a:pos x="100" y="34"/>
              </a:cxn>
              <a:cxn ang="0">
                <a:pos x="46" y="80"/>
              </a:cxn>
              <a:cxn ang="0">
                <a:pos x="27" y="84"/>
              </a:cxn>
              <a:cxn ang="0">
                <a:pos x="16" y="76"/>
              </a:cxn>
              <a:cxn ang="0">
                <a:pos x="4" y="61"/>
              </a:cxn>
              <a:cxn ang="0">
                <a:pos x="4" y="46"/>
              </a:cxn>
              <a:cxn ang="0">
                <a:pos x="16" y="46"/>
              </a:cxn>
              <a:cxn ang="0">
                <a:pos x="12" y="53"/>
              </a:cxn>
              <a:cxn ang="0">
                <a:pos x="16" y="65"/>
              </a:cxn>
              <a:cxn ang="0">
                <a:pos x="23" y="73"/>
              </a:cxn>
              <a:cxn ang="0">
                <a:pos x="35" y="73"/>
              </a:cxn>
              <a:cxn ang="0">
                <a:pos x="50" y="61"/>
              </a:cxn>
              <a:cxn ang="0">
                <a:pos x="39" y="61"/>
              </a:cxn>
              <a:cxn ang="0">
                <a:pos x="31" y="53"/>
              </a:cxn>
              <a:cxn ang="0">
                <a:pos x="23" y="34"/>
              </a:cxn>
              <a:cxn ang="0">
                <a:pos x="27" y="23"/>
              </a:cxn>
              <a:cxn ang="0">
                <a:pos x="50" y="3"/>
              </a:cxn>
              <a:cxn ang="0">
                <a:pos x="73" y="3"/>
              </a:cxn>
              <a:cxn ang="0">
                <a:pos x="70" y="46"/>
              </a:cxn>
              <a:cxn ang="0">
                <a:pos x="81" y="30"/>
              </a:cxn>
              <a:cxn ang="0">
                <a:pos x="77" y="19"/>
              </a:cxn>
              <a:cxn ang="0">
                <a:pos x="70" y="11"/>
              </a:cxn>
              <a:cxn ang="0">
                <a:pos x="58" y="11"/>
              </a:cxn>
              <a:cxn ang="0">
                <a:pos x="39" y="27"/>
              </a:cxn>
              <a:cxn ang="0">
                <a:pos x="35" y="42"/>
              </a:cxn>
              <a:cxn ang="0">
                <a:pos x="43" y="53"/>
              </a:cxn>
              <a:cxn ang="0">
                <a:pos x="50" y="53"/>
              </a:cxn>
              <a:cxn ang="0">
                <a:pos x="62" y="53"/>
              </a:cxn>
              <a:cxn ang="0">
                <a:pos x="85" y="11"/>
              </a:cxn>
              <a:cxn ang="0">
                <a:pos x="85" y="11"/>
              </a:cxn>
            </a:cxnLst>
            <a:rect l="0" t="0" r="r" b="b"/>
            <a:pathLst>
              <a:path w="101" h="85">
                <a:moveTo>
                  <a:pt x="85" y="11"/>
                </a:moveTo>
                <a:lnTo>
                  <a:pt x="89" y="15"/>
                </a:lnTo>
                <a:lnTo>
                  <a:pt x="89" y="23"/>
                </a:lnTo>
                <a:lnTo>
                  <a:pt x="89" y="30"/>
                </a:lnTo>
                <a:lnTo>
                  <a:pt x="96" y="27"/>
                </a:lnTo>
                <a:lnTo>
                  <a:pt x="100" y="34"/>
                </a:lnTo>
                <a:lnTo>
                  <a:pt x="54" y="73"/>
                </a:lnTo>
                <a:lnTo>
                  <a:pt x="46" y="80"/>
                </a:lnTo>
                <a:lnTo>
                  <a:pt x="35" y="84"/>
                </a:lnTo>
                <a:lnTo>
                  <a:pt x="27" y="84"/>
                </a:lnTo>
                <a:lnTo>
                  <a:pt x="23" y="80"/>
                </a:lnTo>
                <a:lnTo>
                  <a:pt x="16" y="76"/>
                </a:lnTo>
                <a:lnTo>
                  <a:pt x="8" y="73"/>
                </a:lnTo>
                <a:lnTo>
                  <a:pt x="4" y="61"/>
                </a:lnTo>
                <a:lnTo>
                  <a:pt x="0" y="53"/>
                </a:lnTo>
                <a:lnTo>
                  <a:pt x="4" y="46"/>
                </a:lnTo>
                <a:lnTo>
                  <a:pt x="8" y="38"/>
                </a:lnTo>
                <a:lnTo>
                  <a:pt x="16" y="46"/>
                </a:lnTo>
                <a:lnTo>
                  <a:pt x="12" y="50"/>
                </a:lnTo>
                <a:lnTo>
                  <a:pt x="12" y="53"/>
                </a:lnTo>
                <a:lnTo>
                  <a:pt x="12" y="61"/>
                </a:lnTo>
                <a:lnTo>
                  <a:pt x="16" y="65"/>
                </a:lnTo>
                <a:lnTo>
                  <a:pt x="20" y="69"/>
                </a:lnTo>
                <a:lnTo>
                  <a:pt x="23" y="73"/>
                </a:lnTo>
                <a:lnTo>
                  <a:pt x="31" y="73"/>
                </a:lnTo>
                <a:lnTo>
                  <a:pt x="35" y="73"/>
                </a:lnTo>
                <a:lnTo>
                  <a:pt x="43" y="69"/>
                </a:lnTo>
                <a:lnTo>
                  <a:pt x="50" y="61"/>
                </a:lnTo>
                <a:lnTo>
                  <a:pt x="46" y="61"/>
                </a:lnTo>
                <a:lnTo>
                  <a:pt x="39" y="61"/>
                </a:lnTo>
                <a:lnTo>
                  <a:pt x="35" y="57"/>
                </a:lnTo>
                <a:lnTo>
                  <a:pt x="31" y="53"/>
                </a:lnTo>
                <a:lnTo>
                  <a:pt x="23" y="42"/>
                </a:lnTo>
                <a:lnTo>
                  <a:pt x="23" y="34"/>
                </a:lnTo>
                <a:lnTo>
                  <a:pt x="23" y="27"/>
                </a:lnTo>
                <a:lnTo>
                  <a:pt x="27" y="23"/>
                </a:lnTo>
                <a:lnTo>
                  <a:pt x="39" y="11"/>
                </a:lnTo>
                <a:lnTo>
                  <a:pt x="50" y="3"/>
                </a:lnTo>
                <a:lnTo>
                  <a:pt x="62" y="0"/>
                </a:lnTo>
                <a:lnTo>
                  <a:pt x="73" y="3"/>
                </a:lnTo>
                <a:lnTo>
                  <a:pt x="85" y="11"/>
                </a:lnTo>
                <a:lnTo>
                  <a:pt x="70" y="46"/>
                </a:lnTo>
                <a:lnTo>
                  <a:pt x="77" y="38"/>
                </a:lnTo>
                <a:lnTo>
                  <a:pt x="81" y="30"/>
                </a:lnTo>
                <a:lnTo>
                  <a:pt x="81" y="23"/>
                </a:lnTo>
                <a:lnTo>
                  <a:pt x="77" y="19"/>
                </a:lnTo>
                <a:lnTo>
                  <a:pt x="73" y="15"/>
                </a:lnTo>
                <a:lnTo>
                  <a:pt x="70" y="11"/>
                </a:lnTo>
                <a:lnTo>
                  <a:pt x="62" y="11"/>
                </a:lnTo>
                <a:lnTo>
                  <a:pt x="58" y="11"/>
                </a:lnTo>
                <a:lnTo>
                  <a:pt x="46" y="19"/>
                </a:lnTo>
                <a:lnTo>
                  <a:pt x="39" y="27"/>
                </a:lnTo>
                <a:lnTo>
                  <a:pt x="35" y="34"/>
                </a:lnTo>
                <a:lnTo>
                  <a:pt x="35" y="42"/>
                </a:lnTo>
                <a:lnTo>
                  <a:pt x="39" y="50"/>
                </a:lnTo>
                <a:lnTo>
                  <a:pt x="43" y="53"/>
                </a:lnTo>
                <a:lnTo>
                  <a:pt x="46" y="53"/>
                </a:lnTo>
                <a:lnTo>
                  <a:pt x="50" y="53"/>
                </a:lnTo>
                <a:lnTo>
                  <a:pt x="58" y="53"/>
                </a:lnTo>
                <a:lnTo>
                  <a:pt x="62" y="53"/>
                </a:lnTo>
                <a:lnTo>
                  <a:pt x="70" y="46"/>
                </a:lnTo>
                <a:lnTo>
                  <a:pt x="85" y="11"/>
                </a:lnTo>
                <a:lnTo>
                  <a:pt x="70" y="46"/>
                </a:lnTo>
                <a:lnTo>
                  <a:pt x="85" y="11"/>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49" name="Freeform 125"/>
          <p:cNvSpPr>
            <a:spLocks/>
          </p:cNvSpPr>
          <p:nvPr/>
        </p:nvSpPr>
        <p:spPr bwMode="auto">
          <a:xfrm>
            <a:off x="7666038" y="1751013"/>
            <a:ext cx="169862" cy="176212"/>
          </a:xfrm>
          <a:custGeom>
            <a:avLst/>
            <a:gdLst/>
            <a:ahLst/>
            <a:cxnLst>
              <a:cxn ang="0">
                <a:pos x="54" y="0"/>
              </a:cxn>
              <a:cxn ang="0">
                <a:pos x="57" y="7"/>
              </a:cxn>
              <a:cxn ang="0">
                <a:pos x="50" y="15"/>
              </a:cxn>
              <a:cxn ang="0">
                <a:pos x="57" y="15"/>
              </a:cxn>
              <a:cxn ang="0">
                <a:pos x="65" y="19"/>
              </a:cxn>
              <a:cxn ang="0">
                <a:pos x="69" y="23"/>
              </a:cxn>
              <a:cxn ang="0">
                <a:pos x="73" y="26"/>
              </a:cxn>
              <a:cxn ang="0">
                <a:pos x="77" y="30"/>
              </a:cxn>
              <a:cxn ang="0">
                <a:pos x="77" y="38"/>
              </a:cxn>
              <a:cxn ang="0">
                <a:pos x="77" y="42"/>
              </a:cxn>
              <a:cxn ang="0">
                <a:pos x="77" y="46"/>
              </a:cxn>
              <a:cxn ang="0">
                <a:pos x="73" y="53"/>
              </a:cxn>
              <a:cxn ang="0">
                <a:pos x="65" y="57"/>
              </a:cxn>
              <a:cxn ang="0">
                <a:pos x="31" y="84"/>
              </a:cxn>
              <a:cxn ang="0">
                <a:pos x="23" y="76"/>
              </a:cxn>
              <a:cxn ang="0">
                <a:pos x="57" y="49"/>
              </a:cxn>
              <a:cxn ang="0">
                <a:pos x="65" y="42"/>
              </a:cxn>
              <a:cxn ang="0">
                <a:pos x="65" y="38"/>
              </a:cxn>
              <a:cxn ang="0">
                <a:pos x="65" y="30"/>
              </a:cxn>
              <a:cxn ang="0">
                <a:pos x="57" y="26"/>
              </a:cxn>
              <a:cxn ang="0">
                <a:pos x="54" y="23"/>
              </a:cxn>
              <a:cxn ang="0">
                <a:pos x="50" y="23"/>
              </a:cxn>
              <a:cxn ang="0">
                <a:pos x="42" y="23"/>
              </a:cxn>
              <a:cxn ang="0">
                <a:pos x="34" y="26"/>
              </a:cxn>
              <a:cxn ang="0">
                <a:pos x="4" y="49"/>
              </a:cxn>
              <a:cxn ang="0">
                <a:pos x="0" y="42"/>
              </a:cxn>
              <a:cxn ang="0">
                <a:pos x="54" y="0"/>
              </a:cxn>
              <a:cxn ang="0">
                <a:pos x="69" y="23"/>
              </a:cxn>
              <a:cxn ang="0">
                <a:pos x="54" y="0"/>
              </a:cxn>
            </a:cxnLst>
            <a:rect l="0" t="0" r="r" b="b"/>
            <a:pathLst>
              <a:path w="78" h="85">
                <a:moveTo>
                  <a:pt x="54" y="0"/>
                </a:moveTo>
                <a:lnTo>
                  <a:pt x="57" y="7"/>
                </a:lnTo>
                <a:lnTo>
                  <a:pt x="50" y="15"/>
                </a:lnTo>
                <a:lnTo>
                  <a:pt x="57" y="15"/>
                </a:lnTo>
                <a:lnTo>
                  <a:pt x="65" y="19"/>
                </a:lnTo>
                <a:lnTo>
                  <a:pt x="69" y="23"/>
                </a:lnTo>
                <a:lnTo>
                  <a:pt x="73" y="26"/>
                </a:lnTo>
                <a:lnTo>
                  <a:pt x="77" y="30"/>
                </a:lnTo>
                <a:lnTo>
                  <a:pt x="77" y="38"/>
                </a:lnTo>
                <a:lnTo>
                  <a:pt x="77" y="42"/>
                </a:lnTo>
                <a:lnTo>
                  <a:pt x="77" y="46"/>
                </a:lnTo>
                <a:lnTo>
                  <a:pt x="73" y="53"/>
                </a:lnTo>
                <a:lnTo>
                  <a:pt x="65" y="57"/>
                </a:lnTo>
                <a:lnTo>
                  <a:pt x="31" y="84"/>
                </a:lnTo>
                <a:lnTo>
                  <a:pt x="23" y="76"/>
                </a:lnTo>
                <a:lnTo>
                  <a:pt x="57" y="49"/>
                </a:lnTo>
                <a:lnTo>
                  <a:pt x="65" y="42"/>
                </a:lnTo>
                <a:lnTo>
                  <a:pt x="65" y="38"/>
                </a:lnTo>
                <a:lnTo>
                  <a:pt x="65" y="30"/>
                </a:lnTo>
                <a:lnTo>
                  <a:pt x="57" y="26"/>
                </a:lnTo>
                <a:lnTo>
                  <a:pt x="54" y="23"/>
                </a:lnTo>
                <a:lnTo>
                  <a:pt x="50" y="23"/>
                </a:lnTo>
                <a:lnTo>
                  <a:pt x="42" y="23"/>
                </a:lnTo>
                <a:lnTo>
                  <a:pt x="34" y="26"/>
                </a:lnTo>
                <a:lnTo>
                  <a:pt x="4" y="49"/>
                </a:lnTo>
                <a:lnTo>
                  <a:pt x="0" y="42"/>
                </a:lnTo>
                <a:lnTo>
                  <a:pt x="54" y="0"/>
                </a:lnTo>
                <a:lnTo>
                  <a:pt x="69" y="23"/>
                </a:lnTo>
                <a:lnTo>
                  <a:pt x="54" y="0"/>
                </a:lnTo>
              </a:path>
            </a:pathLst>
          </a:custGeom>
          <a:solidFill>
            <a:schemeClr val="tx1"/>
          </a:solidFill>
          <a:ln w="12700" cap="rnd" cmpd="sng">
            <a:noFill/>
            <a:prstDash val="solid"/>
            <a:round/>
            <a:headEnd type="none" w="med" len="med"/>
            <a:tailEnd type="none" w="med" len="med"/>
          </a:ln>
          <a:effectLst/>
        </p:spPr>
        <p:txBody>
          <a:bodyPr/>
          <a:lstStyle/>
          <a:p>
            <a:endParaRPr lang="cs-CZ"/>
          </a:p>
        </p:txBody>
      </p:sp>
      <p:sp>
        <p:nvSpPr>
          <p:cNvPr id="282750" name="Freeform 126"/>
          <p:cNvSpPr>
            <a:spLocks/>
          </p:cNvSpPr>
          <p:nvPr/>
        </p:nvSpPr>
        <p:spPr bwMode="auto">
          <a:xfrm>
            <a:off x="4081463" y="2201863"/>
            <a:ext cx="2662237" cy="2533650"/>
          </a:xfrm>
          <a:custGeom>
            <a:avLst/>
            <a:gdLst/>
            <a:ahLst/>
            <a:cxnLst>
              <a:cxn ang="0">
                <a:pos x="676" y="1222"/>
              </a:cxn>
              <a:cxn ang="0">
                <a:pos x="795" y="1195"/>
              </a:cxn>
              <a:cxn ang="0">
                <a:pos x="903" y="1149"/>
              </a:cxn>
              <a:cxn ang="0">
                <a:pos x="1003" y="1083"/>
              </a:cxn>
              <a:cxn ang="0">
                <a:pos x="1083" y="999"/>
              </a:cxn>
              <a:cxn ang="0">
                <a:pos x="1149" y="903"/>
              </a:cxn>
              <a:cxn ang="0">
                <a:pos x="1195" y="795"/>
              </a:cxn>
              <a:cxn ang="0">
                <a:pos x="1222" y="676"/>
              </a:cxn>
              <a:cxn ang="0">
                <a:pos x="1222" y="550"/>
              </a:cxn>
              <a:cxn ang="0">
                <a:pos x="1195" y="431"/>
              </a:cxn>
              <a:cxn ang="0">
                <a:pos x="1149" y="319"/>
              </a:cxn>
              <a:cxn ang="0">
                <a:pos x="1083" y="223"/>
              </a:cxn>
              <a:cxn ang="0">
                <a:pos x="1003" y="143"/>
              </a:cxn>
              <a:cxn ang="0">
                <a:pos x="903" y="73"/>
              </a:cxn>
              <a:cxn ang="0">
                <a:pos x="795" y="27"/>
              </a:cxn>
              <a:cxn ang="0">
                <a:pos x="676" y="4"/>
              </a:cxn>
              <a:cxn ang="0">
                <a:pos x="550" y="4"/>
              </a:cxn>
              <a:cxn ang="0">
                <a:pos x="431" y="27"/>
              </a:cxn>
              <a:cxn ang="0">
                <a:pos x="323" y="73"/>
              </a:cxn>
              <a:cxn ang="0">
                <a:pos x="223" y="143"/>
              </a:cxn>
              <a:cxn ang="0">
                <a:pos x="143" y="223"/>
              </a:cxn>
              <a:cxn ang="0">
                <a:pos x="77" y="319"/>
              </a:cxn>
              <a:cxn ang="0">
                <a:pos x="31" y="431"/>
              </a:cxn>
              <a:cxn ang="0">
                <a:pos x="4" y="550"/>
              </a:cxn>
              <a:cxn ang="0">
                <a:pos x="4" y="676"/>
              </a:cxn>
              <a:cxn ang="0">
                <a:pos x="31" y="795"/>
              </a:cxn>
              <a:cxn ang="0">
                <a:pos x="77" y="903"/>
              </a:cxn>
              <a:cxn ang="0">
                <a:pos x="143" y="999"/>
              </a:cxn>
              <a:cxn ang="0">
                <a:pos x="223" y="1083"/>
              </a:cxn>
              <a:cxn ang="0">
                <a:pos x="323" y="1149"/>
              </a:cxn>
              <a:cxn ang="0">
                <a:pos x="431" y="1195"/>
              </a:cxn>
              <a:cxn ang="0">
                <a:pos x="550" y="1222"/>
              </a:cxn>
            </a:cxnLst>
            <a:rect l="0" t="0" r="r" b="b"/>
            <a:pathLst>
              <a:path w="1227" h="1223">
                <a:moveTo>
                  <a:pt x="611" y="1222"/>
                </a:moveTo>
                <a:lnTo>
                  <a:pt x="676" y="1222"/>
                </a:lnTo>
                <a:lnTo>
                  <a:pt x="738" y="1210"/>
                </a:lnTo>
                <a:lnTo>
                  <a:pt x="795" y="1195"/>
                </a:lnTo>
                <a:lnTo>
                  <a:pt x="849" y="1176"/>
                </a:lnTo>
                <a:lnTo>
                  <a:pt x="903" y="1149"/>
                </a:lnTo>
                <a:lnTo>
                  <a:pt x="953" y="1118"/>
                </a:lnTo>
                <a:lnTo>
                  <a:pt x="1003" y="1083"/>
                </a:lnTo>
                <a:lnTo>
                  <a:pt x="1045" y="1045"/>
                </a:lnTo>
                <a:lnTo>
                  <a:pt x="1083" y="999"/>
                </a:lnTo>
                <a:lnTo>
                  <a:pt x="1118" y="953"/>
                </a:lnTo>
                <a:lnTo>
                  <a:pt x="1149" y="903"/>
                </a:lnTo>
                <a:lnTo>
                  <a:pt x="1176" y="849"/>
                </a:lnTo>
                <a:lnTo>
                  <a:pt x="1195" y="795"/>
                </a:lnTo>
                <a:lnTo>
                  <a:pt x="1210" y="734"/>
                </a:lnTo>
                <a:lnTo>
                  <a:pt x="1222" y="676"/>
                </a:lnTo>
                <a:lnTo>
                  <a:pt x="1226" y="611"/>
                </a:lnTo>
                <a:lnTo>
                  <a:pt x="1222" y="550"/>
                </a:lnTo>
                <a:lnTo>
                  <a:pt x="1210" y="488"/>
                </a:lnTo>
                <a:lnTo>
                  <a:pt x="1195" y="431"/>
                </a:lnTo>
                <a:lnTo>
                  <a:pt x="1176" y="373"/>
                </a:lnTo>
                <a:lnTo>
                  <a:pt x="1149" y="319"/>
                </a:lnTo>
                <a:lnTo>
                  <a:pt x="1118" y="269"/>
                </a:lnTo>
                <a:lnTo>
                  <a:pt x="1083" y="223"/>
                </a:lnTo>
                <a:lnTo>
                  <a:pt x="1045" y="181"/>
                </a:lnTo>
                <a:lnTo>
                  <a:pt x="1003" y="143"/>
                </a:lnTo>
                <a:lnTo>
                  <a:pt x="953" y="104"/>
                </a:lnTo>
                <a:lnTo>
                  <a:pt x="903" y="73"/>
                </a:lnTo>
                <a:lnTo>
                  <a:pt x="849" y="50"/>
                </a:lnTo>
                <a:lnTo>
                  <a:pt x="795" y="27"/>
                </a:lnTo>
                <a:lnTo>
                  <a:pt x="738" y="12"/>
                </a:lnTo>
                <a:lnTo>
                  <a:pt x="676" y="4"/>
                </a:lnTo>
                <a:lnTo>
                  <a:pt x="611" y="0"/>
                </a:lnTo>
                <a:lnTo>
                  <a:pt x="550" y="4"/>
                </a:lnTo>
                <a:lnTo>
                  <a:pt x="488" y="12"/>
                </a:lnTo>
                <a:lnTo>
                  <a:pt x="431" y="27"/>
                </a:lnTo>
                <a:lnTo>
                  <a:pt x="377" y="50"/>
                </a:lnTo>
                <a:lnTo>
                  <a:pt x="323" y="73"/>
                </a:lnTo>
                <a:lnTo>
                  <a:pt x="273" y="104"/>
                </a:lnTo>
                <a:lnTo>
                  <a:pt x="223" y="143"/>
                </a:lnTo>
                <a:lnTo>
                  <a:pt x="181" y="181"/>
                </a:lnTo>
                <a:lnTo>
                  <a:pt x="143" y="223"/>
                </a:lnTo>
                <a:lnTo>
                  <a:pt x="108" y="269"/>
                </a:lnTo>
                <a:lnTo>
                  <a:pt x="77" y="319"/>
                </a:lnTo>
                <a:lnTo>
                  <a:pt x="50" y="373"/>
                </a:lnTo>
                <a:lnTo>
                  <a:pt x="31" y="431"/>
                </a:lnTo>
                <a:lnTo>
                  <a:pt x="16" y="488"/>
                </a:lnTo>
                <a:lnTo>
                  <a:pt x="4" y="550"/>
                </a:lnTo>
                <a:lnTo>
                  <a:pt x="0" y="611"/>
                </a:lnTo>
                <a:lnTo>
                  <a:pt x="4" y="676"/>
                </a:lnTo>
                <a:lnTo>
                  <a:pt x="16" y="734"/>
                </a:lnTo>
                <a:lnTo>
                  <a:pt x="31" y="795"/>
                </a:lnTo>
                <a:lnTo>
                  <a:pt x="50" y="849"/>
                </a:lnTo>
                <a:lnTo>
                  <a:pt x="77" y="903"/>
                </a:lnTo>
                <a:lnTo>
                  <a:pt x="108" y="953"/>
                </a:lnTo>
                <a:lnTo>
                  <a:pt x="143" y="999"/>
                </a:lnTo>
                <a:lnTo>
                  <a:pt x="181" y="1045"/>
                </a:lnTo>
                <a:lnTo>
                  <a:pt x="223" y="1083"/>
                </a:lnTo>
                <a:lnTo>
                  <a:pt x="273" y="1118"/>
                </a:lnTo>
                <a:lnTo>
                  <a:pt x="323" y="1149"/>
                </a:lnTo>
                <a:lnTo>
                  <a:pt x="377" y="1176"/>
                </a:lnTo>
                <a:lnTo>
                  <a:pt x="431" y="1195"/>
                </a:lnTo>
                <a:lnTo>
                  <a:pt x="488" y="1210"/>
                </a:lnTo>
                <a:lnTo>
                  <a:pt x="550" y="1222"/>
                </a:lnTo>
                <a:lnTo>
                  <a:pt x="611" y="1222"/>
                </a:lnTo>
              </a:path>
            </a:pathLst>
          </a:custGeom>
          <a:noFill/>
          <a:ln w="12700" cap="rnd" cmpd="sng">
            <a:solidFill>
              <a:srgbClr val="000000"/>
            </a:solidFill>
            <a:prstDash val="solid"/>
            <a:round/>
            <a:headEnd type="none" w="med" len="med"/>
            <a:tailEnd type="none" w="med" len="med"/>
          </a:ln>
          <a:effectLst/>
        </p:spPr>
        <p:txBody>
          <a:bodyPr/>
          <a:lstStyle/>
          <a:p>
            <a:endParaRPr lang="cs-CZ"/>
          </a:p>
        </p:txBody>
      </p:sp>
      <p:sp>
        <p:nvSpPr>
          <p:cNvPr id="282751" name="Freeform 127"/>
          <p:cNvSpPr>
            <a:spLocks/>
          </p:cNvSpPr>
          <p:nvPr/>
        </p:nvSpPr>
        <p:spPr bwMode="auto">
          <a:xfrm>
            <a:off x="3024188" y="1193800"/>
            <a:ext cx="4776787" cy="4557713"/>
          </a:xfrm>
          <a:custGeom>
            <a:avLst/>
            <a:gdLst/>
            <a:ahLst/>
            <a:cxnLst>
              <a:cxn ang="0">
                <a:pos x="1098" y="2200"/>
              </a:cxn>
              <a:cxn ang="0">
                <a:pos x="1321" y="2177"/>
              </a:cxn>
              <a:cxn ang="0">
                <a:pos x="1528" y="2112"/>
              </a:cxn>
              <a:cxn ang="0">
                <a:pos x="1716" y="2012"/>
              </a:cxn>
              <a:cxn ang="0">
                <a:pos x="1878" y="1878"/>
              </a:cxn>
              <a:cxn ang="0">
                <a:pos x="2012" y="1713"/>
              </a:cxn>
              <a:cxn ang="0">
                <a:pos x="2112" y="1528"/>
              </a:cxn>
              <a:cxn ang="0">
                <a:pos x="2177" y="1321"/>
              </a:cxn>
              <a:cxn ang="0">
                <a:pos x="2200" y="1098"/>
              </a:cxn>
              <a:cxn ang="0">
                <a:pos x="2177" y="879"/>
              </a:cxn>
              <a:cxn ang="0">
                <a:pos x="2112" y="672"/>
              </a:cxn>
              <a:cxn ang="0">
                <a:pos x="2012" y="484"/>
              </a:cxn>
              <a:cxn ang="0">
                <a:pos x="1878" y="322"/>
              </a:cxn>
              <a:cxn ang="0">
                <a:pos x="1716" y="188"/>
              </a:cxn>
              <a:cxn ang="0">
                <a:pos x="1528" y="84"/>
              </a:cxn>
              <a:cxn ang="0">
                <a:pos x="1321" y="23"/>
              </a:cxn>
              <a:cxn ang="0">
                <a:pos x="1098" y="0"/>
              </a:cxn>
              <a:cxn ang="0">
                <a:pos x="879" y="23"/>
              </a:cxn>
              <a:cxn ang="0">
                <a:pos x="672" y="84"/>
              </a:cxn>
              <a:cxn ang="0">
                <a:pos x="484" y="188"/>
              </a:cxn>
              <a:cxn ang="0">
                <a:pos x="322" y="322"/>
              </a:cxn>
              <a:cxn ang="0">
                <a:pos x="188" y="484"/>
              </a:cxn>
              <a:cxn ang="0">
                <a:pos x="88" y="672"/>
              </a:cxn>
              <a:cxn ang="0">
                <a:pos x="23" y="879"/>
              </a:cxn>
              <a:cxn ang="0">
                <a:pos x="0" y="1098"/>
              </a:cxn>
              <a:cxn ang="0">
                <a:pos x="23" y="1321"/>
              </a:cxn>
              <a:cxn ang="0">
                <a:pos x="88" y="1528"/>
              </a:cxn>
              <a:cxn ang="0">
                <a:pos x="188" y="1713"/>
              </a:cxn>
              <a:cxn ang="0">
                <a:pos x="322" y="1878"/>
              </a:cxn>
              <a:cxn ang="0">
                <a:pos x="484" y="2012"/>
              </a:cxn>
              <a:cxn ang="0">
                <a:pos x="672" y="2112"/>
              </a:cxn>
              <a:cxn ang="0">
                <a:pos x="879" y="2177"/>
              </a:cxn>
              <a:cxn ang="0">
                <a:pos x="1098" y="2200"/>
              </a:cxn>
            </a:cxnLst>
            <a:rect l="0" t="0" r="r" b="b"/>
            <a:pathLst>
              <a:path w="2201" h="2201">
                <a:moveTo>
                  <a:pt x="1098" y="2200"/>
                </a:moveTo>
                <a:lnTo>
                  <a:pt x="1321" y="2177"/>
                </a:lnTo>
                <a:lnTo>
                  <a:pt x="1528" y="2112"/>
                </a:lnTo>
                <a:lnTo>
                  <a:pt x="1716" y="2012"/>
                </a:lnTo>
                <a:lnTo>
                  <a:pt x="1878" y="1878"/>
                </a:lnTo>
                <a:lnTo>
                  <a:pt x="2012" y="1713"/>
                </a:lnTo>
                <a:lnTo>
                  <a:pt x="2112" y="1528"/>
                </a:lnTo>
                <a:lnTo>
                  <a:pt x="2177" y="1321"/>
                </a:lnTo>
                <a:lnTo>
                  <a:pt x="2200" y="1098"/>
                </a:lnTo>
                <a:lnTo>
                  <a:pt x="2177" y="879"/>
                </a:lnTo>
                <a:lnTo>
                  <a:pt x="2112" y="672"/>
                </a:lnTo>
                <a:lnTo>
                  <a:pt x="2012" y="484"/>
                </a:lnTo>
                <a:lnTo>
                  <a:pt x="1878" y="322"/>
                </a:lnTo>
                <a:lnTo>
                  <a:pt x="1716" y="188"/>
                </a:lnTo>
                <a:lnTo>
                  <a:pt x="1528" y="84"/>
                </a:lnTo>
                <a:lnTo>
                  <a:pt x="1321" y="23"/>
                </a:lnTo>
                <a:lnTo>
                  <a:pt x="1098" y="0"/>
                </a:lnTo>
                <a:lnTo>
                  <a:pt x="879" y="23"/>
                </a:lnTo>
                <a:lnTo>
                  <a:pt x="672" y="84"/>
                </a:lnTo>
                <a:lnTo>
                  <a:pt x="484" y="188"/>
                </a:lnTo>
                <a:lnTo>
                  <a:pt x="322" y="322"/>
                </a:lnTo>
                <a:lnTo>
                  <a:pt x="188" y="484"/>
                </a:lnTo>
                <a:lnTo>
                  <a:pt x="88" y="672"/>
                </a:lnTo>
                <a:lnTo>
                  <a:pt x="23" y="879"/>
                </a:lnTo>
                <a:lnTo>
                  <a:pt x="0" y="1098"/>
                </a:lnTo>
                <a:lnTo>
                  <a:pt x="23" y="1321"/>
                </a:lnTo>
                <a:lnTo>
                  <a:pt x="88" y="1528"/>
                </a:lnTo>
                <a:lnTo>
                  <a:pt x="188" y="1713"/>
                </a:lnTo>
                <a:lnTo>
                  <a:pt x="322" y="1878"/>
                </a:lnTo>
                <a:lnTo>
                  <a:pt x="484" y="2012"/>
                </a:lnTo>
                <a:lnTo>
                  <a:pt x="672" y="2112"/>
                </a:lnTo>
                <a:lnTo>
                  <a:pt x="879" y="2177"/>
                </a:lnTo>
                <a:lnTo>
                  <a:pt x="1098" y="2200"/>
                </a:lnTo>
              </a:path>
            </a:pathLst>
          </a:custGeom>
          <a:noFill/>
          <a:ln w="12700" cap="rnd" cmpd="sng">
            <a:solidFill>
              <a:srgbClr val="000000"/>
            </a:solidFill>
            <a:prstDash val="solid"/>
            <a:round/>
            <a:headEnd type="none" w="med" len="med"/>
            <a:tailEnd type="none" w="med" len="med"/>
          </a:ln>
          <a:effectLst/>
        </p:spPr>
        <p:txBody>
          <a:bodyPr/>
          <a:lstStyle/>
          <a:p>
            <a:endParaRPr lang="cs-CZ"/>
          </a:p>
        </p:txBody>
      </p:sp>
      <p:sp>
        <p:nvSpPr>
          <p:cNvPr id="282752" name="Line 128"/>
          <p:cNvSpPr>
            <a:spLocks noChangeShapeType="1"/>
          </p:cNvSpPr>
          <p:nvPr/>
        </p:nvSpPr>
        <p:spPr bwMode="auto">
          <a:xfrm flipV="1">
            <a:off x="5407025" y="174625"/>
            <a:ext cx="0" cy="2035175"/>
          </a:xfrm>
          <a:prstGeom prst="line">
            <a:avLst/>
          </a:prstGeom>
          <a:noFill/>
          <a:ln w="12700">
            <a:solidFill>
              <a:srgbClr val="000000"/>
            </a:solidFill>
            <a:round/>
            <a:headEnd/>
            <a:tailEnd/>
          </a:ln>
          <a:effectLst/>
        </p:spPr>
        <p:txBody>
          <a:bodyPr wrap="none" anchor="ctr"/>
          <a:lstStyle/>
          <a:p>
            <a:endParaRPr lang="cs-CZ"/>
          </a:p>
        </p:txBody>
      </p:sp>
      <p:sp>
        <p:nvSpPr>
          <p:cNvPr id="282753" name="Line 129"/>
          <p:cNvSpPr>
            <a:spLocks noChangeShapeType="1"/>
          </p:cNvSpPr>
          <p:nvPr/>
        </p:nvSpPr>
        <p:spPr bwMode="auto">
          <a:xfrm>
            <a:off x="5416550" y="4756150"/>
            <a:ext cx="0" cy="985838"/>
          </a:xfrm>
          <a:prstGeom prst="line">
            <a:avLst/>
          </a:prstGeom>
          <a:noFill/>
          <a:ln w="12700">
            <a:solidFill>
              <a:srgbClr val="000000"/>
            </a:solidFill>
            <a:round/>
            <a:headEnd/>
            <a:tailEnd/>
          </a:ln>
          <a:effectLst/>
        </p:spPr>
        <p:txBody>
          <a:bodyPr wrap="none" anchor="ctr"/>
          <a:lstStyle/>
          <a:p>
            <a:endParaRPr lang="cs-CZ"/>
          </a:p>
        </p:txBody>
      </p:sp>
      <p:sp>
        <p:nvSpPr>
          <p:cNvPr id="282754" name="Line 130"/>
          <p:cNvSpPr>
            <a:spLocks noChangeShapeType="1"/>
          </p:cNvSpPr>
          <p:nvPr/>
        </p:nvSpPr>
        <p:spPr bwMode="auto">
          <a:xfrm flipH="1" flipV="1">
            <a:off x="2114550" y="2447925"/>
            <a:ext cx="1027113" cy="328613"/>
          </a:xfrm>
          <a:prstGeom prst="line">
            <a:avLst/>
          </a:prstGeom>
          <a:noFill/>
          <a:ln w="12700">
            <a:solidFill>
              <a:srgbClr val="000000"/>
            </a:solidFill>
            <a:round/>
            <a:headEnd/>
            <a:tailEnd/>
          </a:ln>
          <a:effectLst/>
        </p:spPr>
        <p:txBody>
          <a:bodyPr wrap="none" anchor="ctr"/>
          <a:lstStyle/>
          <a:p>
            <a:endParaRPr lang="cs-CZ"/>
          </a:p>
        </p:txBody>
      </p:sp>
      <p:sp>
        <p:nvSpPr>
          <p:cNvPr id="282755" name="Line 131"/>
          <p:cNvSpPr>
            <a:spLocks noChangeShapeType="1"/>
          </p:cNvSpPr>
          <p:nvPr/>
        </p:nvSpPr>
        <p:spPr bwMode="auto">
          <a:xfrm flipH="1">
            <a:off x="3373438" y="5329238"/>
            <a:ext cx="633412" cy="801687"/>
          </a:xfrm>
          <a:prstGeom prst="line">
            <a:avLst/>
          </a:prstGeom>
          <a:noFill/>
          <a:ln w="12700">
            <a:solidFill>
              <a:srgbClr val="000000"/>
            </a:solidFill>
            <a:round/>
            <a:headEnd/>
            <a:tailEnd/>
          </a:ln>
          <a:effectLst/>
        </p:spPr>
        <p:txBody>
          <a:bodyPr wrap="none" anchor="ctr"/>
          <a:lstStyle/>
          <a:p>
            <a:endParaRPr lang="cs-CZ"/>
          </a:p>
        </p:txBody>
      </p:sp>
      <p:sp>
        <p:nvSpPr>
          <p:cNvPr id="282756" name="Line 132"/>
          <p:cNvSpPr>
            <a:spLocks noChangeShapeType="1"/>
          </p:cNvSpPr>
          <p:nvPr/>
        </p:nvSpPr>
        <p:spPr bwMode="auto">
          <a:xfrm>
            <a:off x="6824663" y="5329238"/>
            <a:ext cx="608012" cy="801687"/>
          </a:xfrm>
          <a:prstGeom prst="line">
            <a:avLst/>
          </a:prstGeom>
          <a:noFill/>
          <a:ln w="12700">
            <a:solidFill>
              <a:srgbClr val="000000"/>
            </a:solidFill>
            <a:round/>
            <a:headEnd/>
            <a:tailEnd/>
          </a:ln>
          <a:effectLst/>
        </p:spPr>
        <p:txBody>
          <a:bodyPr wrap="none" anchor="ctr"/>
          <a:lstStyle/>
          <a:p>
            <a:endParaRPr lang="cs-CZ"/>
          </a:p>
        </p:txBody>
      </p:sp>
      <p:sp>
        <p:nvSpPr>
          <p:cNvPr id="282757" name="Line 133"/>
          <p:cNvSpPr>
            <a:spLocks noChangeShapeType="1"/>
          </p:cNvSpPr>
          <p:nvPr/>
        </p:nvSpPr>
        <p:spPr bwMode="auto">
          <a:xfrm flipV="1">
            <a:off x="7693025" y="2447925"/>
            <a:ext cx="989013" cy="328613"/>
          </a:xfrm>
          <a:prstGeom prst="line">
            <a:avLst/>
          </a:prstGeom>
          <a:noFill/>
          <a:ln w="12700">
            <a:solidFill>
              <a:srgbClr val="000000"/>
            </a:solidFill>
            <a:round/>
            <a:headEnd/>
            <a:tailEnd/>
          </a:ln>
          <a:effectLst/>
        </p:spPr>
        <p:txBody>
          <a:bodyPr wrap="none" anchor="ctr"/>
          <a:lstStyle/>
          <a:p>
            <a:endParaRPr lang="cs-CZ"/>
          </a:p>
        </p:txBody>
      </p:sp>
    </p:spTree>
  </p:cSld>
  <p:clrMapOvr>
    <a:masterClrMapping/>
  </p:clrMapOvr>
  <p:transition spd="slow">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Zástupný symbol pro číslo snímku 4"/>
          <p:cNvSpPr>
            <a:spLocks noGrp="1"/>
          </p:cNvSpPr>
          <p:nvPr>
            <p:ph type="sldNum" sz="quarter" idx="12"/>
          </p:nvPr>
        </p:nvSpPr>
        <p:spPr/>
        <p:txBody>
          <a:bodyPr/>
          <a:lstStyle/>
          <a:p>
            <a:fld id="{6B82E7EA-89BB-4B5E-B4C0-4FAC9CAE1F84}" type="slidenum">
              <a:rPr lang="en-GB"/>
              <a:pPr/>
              <a:t>40</a:t>
            </a:fld>
            <a:endParaRPr lang="en-GB"/>
          </a:p>
        </p:txBody>
      </p:sp>
      <p:sp>
        <p:nvSpPr>
          <p:cNvPr id="239618" name="Rectangle 2"/>
          <p:cNvSpPr>
            <a:spLocks noChangeArrowheads="1"/>
          </p:cNvSpPr>
          <p:nvPr/>
        </p:nvSpPr>
        <p:spPr bwMode="auto">
          <a:xfrm>
            <a:off x="4811713" y="1758950"/>
            <a:ext cx="3117850" cy="998538"/>
          </a:xfrm>
          <a:prstGeom prst="rect">
            <a:avLst/>
          </a:prstGeom>
          <a:noFill/>
          <a:ln w="12700">
            <a:noFill/>
            <a:miter lim="800000"/>
            <a:headEnd/>
            <a:tailEnd/>
          </a:ln>
          <a:effectLst/>
        </p:spPr>
        <p:txBody>
          <a:bodyPr wrap="none" lIns="161925" tIns="80962" rIns="161925" bIns="80962">
            <a:spAutoFit/>
          </a:bodyPr>
          <a:lstStyle/>
          <a:p>
            <a:pPr defTabSz="2360613"/>
            <a:r>
              <a:rPr lang="en-US" sz="1800" b="1">
                <a:latin typeface="Arial" charset="0"/>
              </a:rPr>
              <a:t>Type II error:</a:t>
            </a:r>
          </a:p>
          <a:p>
            <a:pPr defTabSz="2360613"/>
            <a:r>
              <a:rPr lang="en-US" sz="1800" b="1">
                <a:latin typeface="Arial" charset="0"/>
              </a:rPr>
              <a:t>Probability of concluding</a:t>
            </a:r>
          </a:p>
          <a:p>
            <a:pPr defTabSz="2360613"/>
            <a:r>
              <a:rPr lang="en-US" sz="1800" b="1">
                <a:latin typeface="Arial" charset="0"/>
              </a:rPr>
              <a:t>that nothing has changed</a:t>
            </a:r>
          </a:p>
        </p:txBody>
      </p:sp>
      <p:sp>
        <p:nvSpPr>
          <p:cNvPr id="239619" name="Freeform 3"/>
          <p:cNvSpPr>
            <a:spLocks/>
          </p:cNvSpPr>
          <p:nvPr/>
        </p:nvSpPr>
        <p:spPr bwMode="auto">
          <a:xfrm>
            <a:off x="3449638" y="3763963"/>
            <a:ext cx="1100137" cy="2066925"/>
          </a:xfrm>
          <a:custGeom>
            <a:avLst/>
            <a:gdLst/>
            <a:ahLst/>
            <a:cxnLst>
              <a:cxn ang="0">
                <a:pos x="688" y="1301"/>
              </a:cxn>
              <a:cxn ang="0">
                <a:pos x="654" y="1170"/>
              </a:cxn>
              <a:cxn ang="0">
                <a:pos x="608" y="1076"/>
              </a:cxn>
              <a:cxn ang="0">
                <a:pos x="528" y="967"/>
              </a:cxn>
              <a:cxn ang="0">
                <a:pos x="415" y="840"/>
              </a:cxn>
              <a:cxn ang="0">
                <a:pos x="335" y="760"/>
              </a:cxn>
              <a:cxn ang="0">
                <a:pos x="218" y="648"/>
              </a:cxn>
              <a:cxn ang="0">
                <a:pos x="104" y="517"/>
              </a:cxn>
              <a:cxn ang="0">
                <a:pos x="58" y="460"/>
              </a:cxn>
              <a:cxn ang="0">
                <a:pos x="18" y="347"/>
              </a:cxn>
              <a:cxn ang="0">
                <a:pos x="0" y="239"/>
              </a:cxn>
              <a:cxn ang="0">
                <a:pos x="10" y="143"/>
              </a:cxn>
              <a:cxn ang="0">
                <a:pos x="52" y="43"/>
              </a:cxn>
              <a:cxn ang="0">
                <a:pos x="80" y="5"/>
              </a:cxn>
              <a:cxn ang="0">
                <a:pos x="176" y="3"/>
              </a:cxn>
              <a:cxn ang="0">
                <a:pos x="299" y="7"/>
              </a:cxn>
              <a:cxn ang="0">
                <a:pos x="424" y="7"/>
              </a:cxn>
              <a:cxn ang="0">
                <a:pos x="516" y="1"/>
              </a:cxn>
              <a:cxn ang="0">
                <a:pos x="585" y="0"/>
              </a:cxn>
              <a:cxn ang="0">
                <a:pos x="641" y="3"/>
              </a:cxn>
              <a:cxn ang="0">
                <a:pos x="692" y="2"/>
              </a:cxn>
              <a:cxn ang="0">
                <a:pos x="688" y="1301"/>
              </a:cxn>
            </a:cxnLst>
            <a:rect l="0" t="0" r="r" b="b"/>
            <a:pathLst>
              <a:path w="693" h="1302">
                <a:moveTo>
                  <a:pt x="688" y="1301"/>
                </a:moveTo>
                <a:lnTo>
                  <a:pt x="654" y="1170"/>
                </a:lnTo>
                <a:lnTo>
                  <a:pt x="608" y="1076"/>
                </a:lnTo>
                <a:lnTo>
                  <a:pt x="528" y="967"/>
                </a:lnTo>
                <a:lnTo>
                  <a:pt x="415" y="840"/>
                </a:lnTo>
                <a:lnTo>
                  <a:pt x="335" y="760"/>
                </a:lnTo>
                <a:lnTo>
                  <a:pt x="218" y="648"/>
                </a:lnTo>
                <a:lnTo>
                  <a:pt x="104" y="517"/>
                </a:lnTo>
                <a:lnTo>
                  <a:pt x="58" y="460"/>
                </a:lnTo>
                <a:lnTo>
                  <a:pt x="18" y="347"/>
                </a:lnTo>
                <a:lnTo>
                  <a:pt x="0" y="239"/>
                </a:lnTo>
                <a:lnTo>
                  <a:pt x="10" y="143"/>
                </a:lnTo>
                <a:lnTo>
                  <a:pt x="52" y="43"/>
                </a:lnTo>
                <a:lnTo>
                  <a:pt x="80" y="5"/>
                </a:lnTo>
                <a:lnTo>
                  <a:pt x="176" y="3"/>
                </a:lnTo>
                <a:lnTo>
                  <a:pt x="299" y="7"/>
                </a:lnTo>
                <a:lnTo>
                  <a:pt x="424" y="7"/>
                </a:lnTo>
                <a:lnTo>
                  <a:pt x="516" y="1"/>
                </a:lnTo>
                <a:lnTo>
                  <a:pt x="585" y="0"/>
                </a:lnTo>
                <a:lnTo>
                  <a:pt x="641" y="3"/>
                </a:lnTo>
                <a:lnTo>
                  <a:pt x="692" y="2"/>
                </a:lnTo>
                <a:lnTo>
                  <a:pt x="688" y="1301"/>
                </a:lnTo>
              </a:path>
            </a:pathLst>
          </a:custGeom>
          <a:solidFill>
            <a:srgbClr val="008000"/>
          </a:solidFill>
          <a:ln w="12700" cap="rnd" cmpd="sng">
            <a:noFill/>
            <a:prstDash val="solid"/>
            <a:round/>
            <a:headEnd type="none" w="med" len="med"/>
            <a:tailEnd type="none" w="med" len="med"/>
          </a:ln>
          <a:effectLst/>
        </p:spPr>
        <p:txBody>
          <a:bodyPr/>
          <a:lstStyle/>
          <a:p>
            <a:endParaRPr lang="cs-CZ"/>
          </a:p>
        </p:txBody>
      </p:sp>
      <p:sp>
        <p:nvSpPr>
          <p:cNvPr id="239620" name="Rectangle 4"/>
          <p:cNvSpPr>
            <a:spLocks noGrp="1" noChangeArrowheads="1"/>
          </p:cNvSpPr>
          <p:nvPr>
            <p:ph type="title"/>
          </p:nvPr>
        </p:nvSpPr>
        <p:spPr>
          <a:xfrm>
            <a:off x="685800" y="609600"/>
            <a:ext cx="7077075" cy="1143000"/>
          </a:xfrm>
          <a:noFill/>
          <a:ln/>
        </p:spPr>
        <p:txBody>
          <a:bodyPr lIns="90488" tIns="44450" rIns="90488" bIns="44450"/>
          <a:lstStyle/>
          <a:p>
            <a:pPr algn="l" defTabSz="762000"/>
            <a:r>
              <a:rPr lang="en-US" b="1" i="1">
                <a:solidFill>
                  <a:schemeClr val="tx1"/>
                </a:solidFill>
                <a:effectLst>
                  <a:outerShdw blurRad="38100" dist="38100" dir="2700000" algn="tl">
                    <a:srgbClr val="C0C0C0"/>
                  </a:outerShdw>
                </a:effectLst>
              </a:rPr>
              <a:t>Control Limits and Errors</a:t>
            </a:r>
          </a:p>
        </p:txBody>
      </p:sp>
      <p:sp>
        <p:nvSpPr>
          <p:cNvPr id="239621" name="Rectangle 5"/>
          <p:cNvSpPr>
            <a:spLocks noChangeArrowheads="1"/>
          </p:cNvSpPr>
          <p:nvPr/>
        </p:nvSpPr>
        <p:spPr bwMode="auto">
          <a:xfrm>
            <a:off x="7443788" y="3148013"/>
            <a:ext cx="911225" cy="503237"/>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UCL</a:t>
            </a:r>
          </a:p>
        </p:txBody>
      </p:sp>
      <p:sp>
        <p:nvSpPr>
          <p:cNvPr id="239622" name="Rectangle 6"/>
          <p:cNvSpPr>
            <a:spLocks noChangeArrowheads="1"/>
          </p:cNvSpPr>
          <p:nvPr/>
        </p:nvSpPr>
        <p:spPr bwMode="auto">
          <a:xfrm>
            <a:off x="5805488" y="3781425"/>
            <a:ext cx="2219325" cy="777875"/>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Shift in process </a:t>
            </a:r>
          </a:p>
          <a:p>
            <a:pPr defTabSz="4184650"/>
            <a:r>
              <a:rPr lang="en-US" sz="1800" b="1">
                <a:latin typeface="Arial" charset="0"/>
              </a:rPr>
              <a:t>average</a:t>
            </a:r>
          </a:p>
        </p:txBody>
      </p:sp>
      <p:sp>
        <p:nvSpPr>
          <p:cNvPr id="239623" name="Freeform 7"/>
          <p:cNvSpPr>
            <a:spLocks/>
          </p:cNvSpPr>
          <p:nvPr/>
        </p:nvSpPr>
        <p:spPr bwMode="auto">
          <a:xfrm>
            <a:off x="5781675" y="4124325"/>
            <a:ext cx="171450" cy="390525"/>
          </a:xfrm>
          <a:custGeom>
            <a:avLst/>
            <a:gdLst/>
            <a:ahLst/>
            <a:cxnLst>
              <a:cxn ang="0">
                <a:pos x="0" y="0"/>
              </a:cxn>
              <a:cxn ang="0">
                <a:pos x="23" y="3"/>
              </a:cxn>
              <a:cxn ang="0">
                <a:pos x="39" y="12"/>
              </a:cxn>
              <a:cxn ang="0">
                <a:pos x="51" y="25"/>
              </a:cxn>
              <a:cxn ang="0">
                <a:pos x="51" y="43"/>
              </a:cxn>
              <a:cxn ang="0">
                <a:pos x="51" y="86"/>
              </a:cxn>
              <a:cxn ang="0">
                <a:pos x="55" y="102"/>
              </a:cxn>
              <a:cxn ang="0">
                <a:pos x="67" y="115"/>
              </a:cxn>
              <a:cxn ang="0">
                <a:pos x="83" y="124"/>
              </a:cxn>
              <a:cxn ang="0">
                <a:pos x="107" y="124"/>
              </a:cxn>
              <a:cxn ang="0">
                <a:pos x="83" y="129"/>
              </a:cxn>
              <a:cxn ang="0">
                <a:pos x="67" y="136"/>
              </a:cxn>
              <a:cxn ang="0">
                <a:pos x="55" y="151"/>
              </a:cxn>
              <a:cxn ang="0">
                <a:pos x="51" y="167"/>
              </a:cxn>
              <a:cxn ang="0">
                <a:pos x="51" y="201"/>
              </a:cxn>
              <a:cxn ang="0">
                <a:pos x="51" y="219"/>
              </a:cxn>
              <a:cxn ang="0">
                <a:pos x="39" y="232"/>
              </a:cxn>
              <a:cxn ang="0">
                <a:pos x="23" y="241"/>
              </a:cxn>
              <a:cxn ang="0">
                <a:pos x="0" y="245"/>
              </a:cxn>
            </a:cxnLst>
            <a:rect l="0" t="0" r="r" b="b"/>
            <a:pathLst>
              <a:path w="108" h="246">
                <a:moveTo>
                  <a:pt x="0" y="0"/>
                </a:moveTo>
                <a:lnTo>
                  <a:pt x="23" y="3"/>
                </a:lnTo>
                <a:lnTo>
                  <a:pt x="39" y="12"/>
                </a:lnTo>
                <a:lnTo>
                  <a:pt x="51" y="25"/>
                </a:lnTo>
                <a:lnTo>
                  <a:pt x="51" y="43"/>
                </a:lnTo>
                <a:lnTo>
                  <a:pt x="51" y="86"/>
                </a:lnTo>
                <a:lnTo>
                  <a:pt x="55" y="102"/>
                </a:lnTo>
                <a:lnTo>
                  <a:pt x="67" y="115"/>
                </a:lnTo>
                <a:lnTo>
                  <a:pt x="83" y="124"/>
                </a:lnTo>
                <a:lnTo>
                  <a:pt x="107" y="124"/>
                </a:lnTo>
                <a:lnTo>
                  <a:pt x="83" y="129"/>
                </a:lnTo>
                <a:lnTo>
                  <a:pt x="67" y="136"/>
                </a:lnTo>
                <a:lnTo>
                  <a:pt x="55" y="151"/>
                </a:lnTo>
                <a:lnTo>
                  <a:pt x="51" y="167"/>
                </a:lnTo>
                <a:lnTo>
                  <a:pt x="51" y="201"/>
                </a:lnTo>
                <a:lnTo>
                  <a:pt x="51" y="219"/>
                </a:lnTo>
                <a:lnTo>
                  <a:pt x="39" y="232"/>
                </a:lnTo>
                <a:lnTo>
                  <a:pt x="23" y="241"/>
                </a:lnTo>
                <a:lnTo>
                  <a:pt x="0" y="245"/>
                </a:lnTo>
              </a:path>
            </a:pathLst>
          </a:custGeom>
          <a:noFill/>
          <a:ln w="50800" cap="rnd" cmpd="sng">
            <a:solidFill>
              <a:schemeClr val="tx1"/>
            </a:solidFill>
            <a:prstDash val="solid"/>
            <a:round/>
            <a:headEnd type="none" w="med" len="med"/>
            <a:tailEnd type="none" w="med" len="med"/>
          </a:ln>
          <a:effectLst/>
        </p:spPr>
        <p:txBody>
          <a:bodyPr/>
          <a:lstStyle/>
          <a:p>
            <a:endParaRPr lang="cs-CZ"/>
          </a:p>
        </p:txBody>
      </p:sp>
      <p:sp>
        <p:nvSpPr>
          <p:cNvPr id="239624" name="Rectangle 8"/>
          <p:cNvSpPr>
            <a:spLocks noChangeArrowheads="1"/>
          </p:cNvSpPr>
          <p:nvPr/>
        </p:nvSpPr>
        <p:spPr bwMode="auto">
          <a:xfrm>
            <a:off x="7443788" y="5402263"/>
            <a:ext cx="885825" cy="503237"/>
          </a:xfrm>
          <a:prstGeom prst="rect">
            <a:avLst/>
          </a:prstGeom>
          <a:noFill/>
          <a:ln w="12700">
            <a:noFill/>
            <a:miter lim="800000"/>
            <a:headEnd/>
            <a:tailEnd/>
          </a:ln>
          <a:effectLst/>
        </p:spPr>
        <p:txBody>
          <a:bodyPr wrap="none" lIns="214312" tIns="107950" rIns="214312" bIns="107950">
            <a:spAutoFit/>
          </a:bodyPr>
          <a:lstStyle/>
          <a:p>
            <a:pPr defTabSz="4184650"/>
            <a:r>
              <a:rPr lang="en-US" sz="1800" b="1">
                <a:latin typeface="Arial" charset="0"/>
              </a:rPr>
              <a:t>LCL</a:t>
            </a:r>
          </a:p>
        </p:txBody>
      </p:sp>
      <p:sp>
        <p:nvSpPr>
          <p:cNvPr id="239625" name="Rectangle 9"/>
          <p:cNvSpPr>
            <a:spLocks noChangeArrowheads="1"/>
          </p:cNvSpPr>
          <p:nvPr/>
        </p:nvSpPr>
        <p:spPr bwMode="auto">
          <a:xfrm>
            <a:off x="7443788" y="4122738"/>
            <a:ext cx="1225550" cy="723900"/>
          </a:xfrm>
          <a:prstGeom prst="rect">
            <a:avLst/>
          </a:prstGeom>
          <a:noFill/>
          <a:ln w="12700">
            <a:noFill/>
            <a:miter lim="800000"/>
            <a:headEnd/>
            <a:tailEnd/>
          </a:ln>
          <a:effectLst/>
        </p:spPr>
        <p:txBody>
          <a:bodyPr wrap="none" lIns="161925" tIns="80962" rIns="161925" bIns="80962">
            <a:spAutoFit/>
          </a:bodyPr>
          <a:lstStyle/>
          <a:p>
            <a:pPr defTabSz="2360613"/>
            <a:r>
              <a:rPr lang="en-US" sz="1800" b="1">
                <a:latin typeface="Arial" charset="0"/>
              </a:rPr>
              <a:t>Process</a:t>
            </a:r>
          </a:p>
          <a:p>
            <a:pPr defTabSz="2360613"/>
            <a:r>
              <a:rPr lang="en-US" sz="1800" b="1">
                <a:latin typeface="Arial" charset="0"/>
              </a:rPr>
              <a:t>average</a:t>
            </a:r>
          </a:p>
        </p:txBody>
      </p:sp>
      <p:sp>
        <p:nvSpPr>
          <p:cNvPr id="239626" name="Line 10"/>
          <p:cNvSpPr>
            <a:spLocks noChangeShapeType="1"/>
          </p:cNvSpPr>
          <p:nvPr/>
        </p:nvSpPr>
        <p:spPr bwMode="auto">
          <a:xfrm flipH="1">
            <a:off x="3430588" y="4135438"/>
            <a:ext cx="2292350" cy="0"/>
          </a:xfrm>
          <a:prstGeom prst="line">
            <a:avLst/>
          </a:prstGeom>
          <a:noFill/>
          <a:ln w="50800">
            <a:solidFill>
              <a:srgbClr val="FF0000"/>
            </a:solidFill>
            <a:round/>
            <a:headEnd/>
            <a:tailEnd/>
          </a:ln>
          <a:effectLst/>
        </p:spPr>
        <p:txBody>
          <a:bodyPr wrap="none" anchor="ctr"/>
          <a:lstStyle/>
          <a:p>
            <a:endParaRPr lang="cs-CZ"/>
          </a:p>
        </p:txBody>
      </p:sp>
      <p:sp>
        <p:nvSpPr>
          <p:cNvPr id="239627" name="Line 11"/>
          <p:cNvSpPr>
            <a:spLocks noChangeShapeType="1"/>
          </p:cNvSpPr>
          <p:nvPr/>
        </p:nvSpPr>
        <p:spPr bwMode="auto">
          <a:xfrm flipH="1">
            <a:off x="4564063" y="2746375"/>
            <a:ext cx="936625" cy="1171575"/>
          </a:xfrm>
          <a:prstGeom prst="line">
            <a:avLst/>
          </a:prstGeom>
          <a:noFill/>
          <a:ln w="50800">
            <a:solidFill>
              <a:schemeClr val="tx1"/>
            </a:solidFill>
            <a:round/>
            <a:headEnd/>
            <a:tailEnd/>
          </a:ln>
          <a:effectLst/>
        </p:spPr>
        <p:txBody>
          <a:bodyPr wrap="none" anchor="ctr"/>
          <a:lstStyle/>
          <a:p>
            <a:endParaRPr lang="cs-CZ"/>
          </a:p>
        </p:txBody>
      </p:sp>
      <p:sp>
        <p:nvSpPr>
          <p:cNvPr id="239628" name="Rectangle 12"/>
          <p:cNvSpPr>
            <a:spLocks noChangeArrowheads="1"/>
          </p:cNvSpPr>
          <p:nvPr/>
        </p:nvSpPr>
        <p:spPr bwMode="auto">
          <a:xfrm>
            <a:off x="5062538" y="5911850"/>
            <a:ext cx="2643187" cy="406400"/>
          </a:xfrm>
          <a:prstGeom prst="rect">
            <a:avLst/>
          </a:prstGeom>
          <a:noFill/>
          <a:ln w="12700">
            <a:noFill/>
            <a:miter lim="800000"/>
            <a:headEnd/>
            <a:tailEnd/>
          </a:ln>
          <a:effectLst/>
        </p:spPr>
        <p:txBody>
          <a:bodyPr wrap="none" lIns="90488" tIns="44450" rIns="90488" bIns="44450">
            <a:spAutoFit/>
          </a:bodyPr>
          <a:lstStyle/>
          <a:p>
            <a:pPr defTabSz="762000"/>
            <a:r>
              <a:rPr lang="en-US" sz="2000" b="1">
                <a:latin typeface="Arial" charset="0"/>
              </a:rPr>
              <a:t>(b) Two-sigma limits</a:t>
            </a:r>
          </a:p>
        </p:txBody>
      </p:sp>
      <p:sp>
        <p:nvSpPr>
          <p:cNvPr id="239629" name="Line 13"/>
          <p:cNvSpPr>
            <a:spLocks noChangeShapeType="1"/>
          </p:cNvSpPr>
          <p:nvPr/>
        </p:nvSpPr>
        <p:spPr bwMode="auto">
          <a:xfrm>
            <a:off x="4557713" y="2374900"/>
            <a:ext cx="0" cy="3516313"/>
          </a:xfrm>
          <a:prstGeom prst="line">
            <a:avLst/>
          </a:prstGeom>
          <a:noFill/>
          <a:ln w="50800">
            <a:solidFill>
              <a:schemeClr val="tx1"/>
            </a:solidFill>
            <a:round/>
            <a:headEnd/>
            <a:tailEnd/>
          </a:ln>
          <a:effectLst/>
        </p:spPr>
        <p:txBody>
          <a:bodyPr wrap="none" anchor="ctr"/>
          <a:lstStyle/>
          <a:p>
            <a:endParaRPr lang="cs-CZ"/>
          </a:p>
        </p:txBody>
      </p:sp>
      <p:sp>
        <p:nvSpPr>
          <p:cNvPr id="239630" name="Freeform 14"/>
          <p:cNvSpPr>
            <a:spLocks/>
          </p:cNvSpPr>
          <p:nvPr/>
        </p:nvSpPr>
        <p:spPr bwMode="auto">
          <a:xfrm>
            <a:off x="3452813" y="2478088"/>
            <a:ext cx="1084262" cy="3321050"/>
          </a:xfrm>
          <a:custGeom>
            <a:avLst/>
            <a:gdLst/>
            <a:ahLst/>
            <a:cxnLst>
              <a:cxn ang="0">
                <a:pos x="682" y="2091"/>
              </a:cxn>
              <a:cxn ang="0">
                <a:pos x="657" y="1985"/>
              </a:cxn>
              <a:cxn ang="0">
                <a:pos x="607" y="1881"/>
              </a:cxn>
              <a:cxn ang="0">
                <a:pos x="530" y="1777"/>
              </a:cxn>
              <a:cxn ang="0">
                <a:pos x="443" y="1679"/>
              </a:cxn>
              <a:cxn ang="0">
                <a:pos x="339" y="1568"/>
              </a:cxn>
              <a:cxn ang="0">
                <a:pos x="232" y="1466"/>
              </a:cxn>
              <a:cxn ang="0">
                <a:pos x="131" y="1358"/>
              </a:cxn>
              <a:cxn ang="0">
                <a:pos x="54" y="1256"/>
              </a:cxn>
              <a:cxn ang="0">
                <a:pos x="10" y="1152"/>
              </a:cxn>
              <a:cxn ang="0">
                <a:pos x="0" y="1048"/>
              </a:cxn>
              <a:cxn ang="0">
                <a:pos x="10" y="937"/>
              </a:cxn>
              <a:cxn ang="0">
                <a:pos x="54" y="836"/>
              </a:cxn>
              <a:cxn ang="0">
                <a:pos x="131" y="731"/>
              </a:cxn>
              <a:cxn ang="0">
                <a:pos x="232" y="630"/>
              </a:cxn>
              <a:cxn ang="0">
                <a:pos x="342" y="525"/>
              </a:cxn>
              <a:cxn ang="0">
                <a:pos x="442" y="414"/>
              </a:cxn>
              <a:cxn ang="0">
                <a:pos x="528" y="317"/>
              </a:cxn>
              <a:cxn ang="0">
                <a:pos x="605" y="208"/>
              </a:cxn>
              <a:cxn ang="0">
                <a:pos x="655" y="104"/>
              </a:cxn>
              <a:cxn ang="0">
                <a:pos x="682" y="0"/>
              </a:cxn>
            </a:cxnLst>
            <a:rect l="0" t="0" r="r" b="b"/>
            <a:pathLst>
              <a:path w="683" h="2092">
                <a:moveTo>
                  <a:pt x="682" y="2091"/>
                </a:moveTo>
                <a:lnTo>
                  <a:pt x="657" y="1985"/>
                </a:lnTo>
                <a:lnTo>
                  <a:pt x="607" y="1881"/>
                </a:lnTo>
                <a:lnTo>
                  <a:pt x="530" y="1777"/>
                </a:lnTo>
                <a:lnTo>
                  <a:pt x="443" y="1679"/>
                </a:lnTo>
                <a:lnTo>
                  <a:pt x="339" y="1568"/>
                </a:lnTo>
                <a:lnTo>
                  <a:pt x="232" y="1466"/>
                </a:lnTo>
                <a:lnTo>
                  <a:pt x="131" y="1358"/>
                </a:lnTo>
                <a:lnTo>
                  <a:pt x="54" y="1256"/>
                </a:lnTo>
                <a:lnTo>
                  <a:pt x="10" y="1152"/>
                </a:lnTo>
                <a:lnTo>
                  <a:pt x="0" y="1048"/>
                </a:lnTo>
                <a:lnTo>
                  <a:pt x="10" y="937"/>
                </a:lnTo>
                <a:lnTo>
                  <a:pt x="54" y="836"/>
                </a:lnTo>
                <a:lnTo>
                  <a:pt x="131" y="731"/>
                </a:lnTo>
                <a:lnTo>
                  <a:pt x="232" y="630"/>
                </a:lnTo>
                <a:lnTo>
                  <a:pt x="342" y="525"/>
                </a:lnTo>
                <a:lnTo>
                  <a:pt x="442" y="414"/>
                </a:lnTo>
                <a:lnTo>
                  <a:pt x="528" y="317"/>
                </a:lnTo>
                <a:lnTo>
                  <a:pt x="605" y="208"/>
                </a:lnTo>
                <a:lnTo>
                  <a:pt x="655" y="104"/>
                </a:lnTo>
                <a:lnTo>
                  <a:pt x="682" y="0"/>
                </a:lnTo>
              </a:path>
            </a:pathLst>
          </a:custGeom>
          <a:noFill/>
          <a:ln w="76200" cap="rnd" cmpd="sng">
            <a:solidFill>
              <a:srgbClr val="FF0000"/>
            </a:solidFill>
            <a:prstDash val="sysDot"/>
            <a:round/>
            <a:headEnd type="none" w="med" len="med"/>
            <a:tailEnd type="none" w="med" len="med"/>
          </a:ln>
          <a:effectLst/>
        </p:spPr>
        <p:txBody>
          <a:bodyPr/>
          <a:lstStyle/>
          <a:p>
            <a:endParaRPr lang="cs-CZ"/>
          </a:p>
        </p:txBody>
      </p:sp>
      <p:sp>
        <p:nvSpPr>
          <p:cNvPr id="239631" name="Line 15"/>
          <p:cNvSpPr>
            <a:spLocks noChangeShapeType="1"/>
          </p:cNvSpPr>
          <p:nvPr/>
        </p:nvSpPr>
        <p:spPr bwMode="auto">
          <a:xfrm>
            <a:off x="1262063" y="3775075"/>
            <a:ext cx="6302375" cy="0"/>
          </a:xfrm>
          <a:prstGeom prst="line">
            <a:avLst/>
          </a:prstGeom>
          <a:noFill/>
          <a:ln w="50800">
            <a:solidFill>
              <a:srgbClr val="FF0000"/>
            </a:solidFill>
            <a:round/>
            <a:headEnd/>
            <a:tailEnd/>
          </a:ln>
          <a:effectLst/>
        </p:spPr>
        <p:txBody>
          <a:bodyPr wrap="none" anchor="ctr"/>
          <a:lstStyle/>
          <a:p>
            <a:endParaRPr lang="cs-CZ"/>
          </a:p>
        </p:txBody>
      </p:sp>
      <p:sp>
        <p:nvSpPr>
          <p:cNvPr id="239632" name="Line 16"/>
          <p:cNvSpPr>
            <a:spLocks noChangeShapeType="1"/>
          </p:cNvSpPr>
          <p:nvPr/>
        </p:nvSpPr>
        <p:spPr bwMode="auto">
          <a:xfrm>
            <a:off x="1239838" y="5241925"/>
            <a:ext cx="6302375" cy="0"/>
          </a:xfrm>
          <a:prstGeom prst="line">
            <a:avLst/>
          </a:prstGeom>
          <a:noFill/>
          <a:ln w="50800">
            <a:solidFill>
              <a:srgbClr val="FF0000"/>
            </a:solidFill>
            <a:round/>
            <a:headEnd/>
            <a:tailEnd/>
          </a:ln>
          <a:effectLst/>
        </p:spPr>
        <p:txBody>
          <a:bodyPr wrap="none" anchor="ctr"/>
          <a:lstStyle/>
          <a:p>
            <a:endParaRPr lang="cs-CZ"/>
          </a:p>
        </p:txBody>
      </p:sp>
      <p:sp>
        <p:nvSpPr>
          <p:cNvPr id="239633" name="Line 17"/>
          <p:cNvSpPr>
            <a:spLocks noChangeShapeType="1"/>
          </p:cNvSpPr>
          <p:nvPr/>
        </p:nvSpPr>
        <p:spPr bwMode="auto">
          <a:xfrm flipH="1">
            <a:off x="1238250" y="4514850"/>
            <a:ext cx="6334125" cy="0"/>
          </a:xfrm>
          <a:prstGeom prst="line">
            <a:avLst/>
          </a:prstGeom>
          <a:noFill/>
          <a:ln w="50800">
            <a:solidFill>
              <a:schemeClr val="tx1"/>
            </a:solidFill>
            <a:round/>
            <a:headEnd/>
            <a:tailEnd/>
          </a:ln>
          <a:effectLst/>
        </p:spPr>
        <p:txBody>
          <a:bodyPr wrap="none" anchor="ctr"/>
          <a:lstStyle/>
          <a:p>
            <a:endParaRPr lang="cs-CZ"/>
          </a:p>
        </p:txBody>
      </p:sp>
    </p:spTree>
  </p:cSld>
  <p:clrMapOvr>
    <a:masterClrMapping/>
  </p:clrMapOvr>
  <p:transition spd="slow">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084C0D72-D544-4044-93F3-D11005479C8F}" type="slidenum">
              <a:rPr lang="en-GB"/>
              <a:pPr/>
              <a:t>41</a:t>
            </a:fld>
            <a:endParaRPr lang="en-GB"/>
          </a:p>
        </p:txBody>
      </p:sp>
      <p:sp>
        <p:nvSpPr>
          <p:cNvPr id="297986"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0488" tIns="44450" rIns="90488" bIns="44450" anchor="ctr"/>
          <a:lstStyle/>
          <a:p>
            <a:pPr algn="ctr"/>
            <a:r>
              <a:rPr lang="en-US" sz="2800" b="1">
                <a:solidFill>
                  <a:schemeClr val="tx2"/>
                </a:solidFill>
                <a:latin typeface="Arial" charset="0"/>
              </a:rPr>
              <a:t>Process Capability</a:t>
            </a:r>
            <a:endParaRPr lang="en-US" sz="4400">
              <a:solidFill>
                <a:schemeClr val="tx2"/>
              </a:solidFill>
            </a:endParaRPr>
          </a:p>
        </p:txBody>
      </p:sp>
      <p:sp>
        <p:nvSpPr>
          <p:cNvPr id="297987" name="Rectangle 3"/>
          <p:cNvSpPr>
            <a:spLocks noChangeArrowheads="1"/>
          </p:cNvSpPr>
          <p:nvPr/>
        </p:nvSpPr>
        <p:spPr bwMode="auto">
          <a:xfrm>
            <a:off x="342900" y="1581150"/>
            <a:ext cx="8458200" cy="4572000"/>
          </a:xfrm>
          <a:prstGeom prst="rect">
            <a:avLst/>
          </a:prstGeom>
          <a:noFill/>
          <a:ln w="9525">
            <a:noFill/>
            <a:miter lim="800000"/>
            <a:headEnd/>
            <a:tailEnd/>
          </a:ln>
          <a:effectLst/>
        </p:spPr>
        <p:txBody>
          <a:bodyPr lIns="90488" tIns="44450" rIns="90488" bIns="44450"/>
          <a:lstStyle/>
          <a:p>
            <a:pPr marL="342900" indent="-342900">
              <a:spcBef>
                <a:spcPct val="20000"/>
              </a:spcBef>
              <a:buFontTx/>
              <a:buChar char="•"/>
            </a:pPr>
            <a:r>
              <a:rPr lang="en-US">
                <a:latin typeface="Arial" charset="0"/>
              </a:rPr>
              <a:t>Range of natural variability in process</a:t>
            </a:r>
          </a:p>
          <a:p>
            <a:pPr marL="685800" lvl="1">
              <a:spcBef>
                <a:spcPct val="20000"/>
              </a:spcBef>
              <a:buFontTx/>
              <a:buChar char="–"/>
            </a:pPr>
            <a:r>
              <a:rPr lang="en-US">
                <a:latin typeface="Arial" charset="0"/>
              </a:rPr>
              <a:t> Measured with control charts</a:t>
            </a:r>
          </a:p>
          <a:p>
            <a:pPr marL="342900" indent="-342900">
              <a:spcBef>
                <a:spcPct val="20000"/>
              </a:spcBef>
              <a:buFontTx/>
              <a:buChar char="•"/>
            </a:pPr>
            <a:r>
              <a:rPr lang="en-US">
                <a:latin typeface="Arial" charset="0"/>
              </a:rPr>
              <a:t>Process cannot meet specifications if natural variability exceeds tolerances</a:t>
            </a:r>
          </a:p>
          <a:p>
            <a:pPr marL="342900" indent="-342900">
              <a:spcBef>
                <a:spcPct val="20000"/>
              </a:spcBef>
              <a:buFontTx/>
              <a:buChar char="•"/>
            </a:pPr>
            <a:r>
              <a:rPr lang="en-US">
                <a:latin typeface="Arial" charset="0"/>
              </a:rPr>
              <a:t>3-sigma quality</a:t>
            </a:r>
          </a:p>
          <a:p>
            <a:pPr marL="685800" lvl="1">
              <a:spcBef>
                <a:spcPct val="20000"/>
              </a:spcBef>
              <a:buFontTx/>
              <a:buChar char="–"/>
            </a:pPr>
            <a:r>
              <a:rPr lang="en-US">
                <a:latin typeface="Arial" charset="0"/>
              </a:rPr>
              <a:t> specifications equal the process control limits. </a:t>
            </a:r>
          </a:p>
          <a:p>
            <a:pPr marL="342900" indent="-342900">
              <a:spcBef>
                <a:spcPct val="20000"/>
              </a:spcBef>
              <a:buFontTx/>
              <a:buChar char="•"/>
            </a:pPr>
            <a:r>
              <a:rPr lang="en-US">
                <a:latin typeface="Arial" charset="0"/>
              </a:rPr>
              <a:t>6-sigma quality</a:t>
            </a:r>
          </a:p>
          <a:p>
            <a:pPr marL="685800" lvl="1">
              <a:spcBef>
                <a:spcPct val="20000"/>
              </a:spcBef>
              <a:buFontTx/>
              <a:buChar char="–"/>
            </a:pPr>
            <a:r>
              <a:rPr lang="en-US">
                <a:latin typeface="Arial" charset="0"/>
              </a:rPr>
              <a:t>specifications twice as large as control limits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ástupný symbol pro číslo snímku 3"/>
          <p:cNvSpPr>
            <a:spLocks noGrp="1"/>
          </p:cNvSpPr>
          <p:nvPr>
            <p:ph type="sldNum" sz="quarter" idx="12"/>
          </p:nvPr>
        </p:nvSpPr>
        <p:spPr/>
        <p:txBody>
          <a:bodyPr/>
          <a:lstStyle/>
          <a:p>
            <a:fld id="{02CB5B6A-8200-4DDF-8C0A-911D275CF456}" type="slidenum">
              <a:rPr lang="en-GB"/>
              <a:pPr/>
              <a:t>42</a:t>
            </a:fld>
            <a:endParaRPr lang="en-GB"/>
          </a:p>
        </p:txBody>
      </p:sp>
      <p:sp>
        <p:nvSpPr>
          <p:cNvPr id="296962"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0488" tIns="44450" rIns="90488" bIns="44450" anchor="ctr"/>
          <a:lstStyle/>
          <a:p>
            <a:pPr algn="ctr"/>
            <a:r>
              <a:rPr lang="en-US" sz="2800" b="1">
                <a:solidFill>
                  <a:schemeClr val="tx2"/>
                </a:solidFill>
                <a:latin typeface="Arial" charset="0"/>
              </a:rPr>
              <a:t>Process Capability</a:t>
            </a:r>
            <a:endParaRPr lang="en-US" sz="4400">
              <a:solidFill>
                <a:schemeClr val="tx2"/>
              </a:solidFill>
            </a:endParaRPr>
          </a:p>
        </p:txBody>
      </p:sp>
      <p:sp>
        <p:nvSpPr>
          <p:cNvPr id="296963" name="Freeform 3"/>
          <p:cNvSpPr>
            <a:spLocks/>
          </p:cNvSpPr>
          <p:nvPr/>
        </p:nvSpPr>
        <p:spPr bwMode="auto">
          <a:xfrm>
            <a:off x="3048000" y="4267200"/>
            <a:ext cx="3278188" cy="1830388"/>
          </a:xfrm>
          <a:custGeom>
            <a:avLst/>
            <a:gdLst/>
            <a:ahLst/>
            <a:cxnLst>
              <a:cxn ang="0">
                <a:pos x="0" y="0"/>
              </a:cxn>
              <a:cxn ang="0">
                <a:pos x="0" y="1152"/>
              </a:cxn>
              <a:cxn ang="0">
                <a:pos x="2064" y="1152"/>
              </a:cxn>
            </a:cxnLst>
            <a:rect l="0" t="0" r="r" b="b"/>
            <a:pathLst>
              <a:path w="2065" h="1153">
                <a:moveTo>
                  <a:pt x="0" y="0"/>
                </a:moveTo>
                <a:lnTo>
                  <a:pt x="0" y="1152"/>
                </a:lnTo>
                <a:lnTo>
                  <a:pt x="2064" y="1152"/>
                </a:lnTo>
              </a:path>
            </a:pathLst>
          </a:custGeom>
          <a:noFill/>
          <a:ln w="12700" cap="rnd" cmpd="sng">
            <a:solidFill>
              <a:schemeClr val="tx1"/>
            </a:solidFill>
            <a:prstDash val="solid"/>
            <a:round/>
            <a:headEnd type="none" w="sm" len="sm"/>
            <a:tailEnd type="none" w="sm" len="sm"/>
          </a:ln>
          <a:effectLst/>
        </p:spPr>
        <p:txBody>
          <a:bodyPr/>
          <a:lstStyle/>
          <a:p>
            <a:endParaRPr lang="cs-CZ"/>
          </a:p>
        </p:txBody>
      </p:sp>
      <p:sp>
        <p:nvSpPr>
          <p:cNvPr id="296964" name="Rectangle 4"/>
          <p:cNvSpPr>
            <a:spLocks noChangeArrowheads="1"/>
          </p:cNvSpPr>
          <p:nvPr/>
        </p:nvSpPr>
        <p:spPr bwMode="auto">
          <a:xfrm>
            <a:off x="3048000" y="4495800"/>
            <a:ext cx="2044700" cy="1358900"/>
          </a:xfrm>
          <a:prstGeom prst="rect">
            <a:avLst/>
          </a:prstGeom>
          <a:noFill/>
          <a:ln w="12700">
            <a:solidFill>
              <a:srgbClr val="00B7A5"/>
            </a:solidFill>
            <a:miter lim="800000"/>
            <a:headEnd/>
            <a:tailEnd/>
          </a:ln>
          <a:effectLst/>
        </p:spPr>
        <p:txBody>
          <a:bodyPr wrap="none" anchor="ctr"/>
          <a:lstStyle/>
          <a:p>
            <a:endParaRPr lang="cs-CZ"/>
          </a:p>
        </p:txBody>
      </p:sp>
      <p:sp>
        <p:nvSpPr>
          <p:cNvPr id="296965" name="Line 5"/>
          <p:cNvSpPr>
            <a:spLocks noChangeShapeType="1"/>
          </p:cNvSpPr>
          <p:nvPr/>
        </p:nvSpPr>
        <p:spPr bwMode="auto">
          <a:xfrm>
            <a:off x="3055938" y="4735513"/>
            <a:ext cx="976312"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96966" name="Line 6"/>
          <p:cNvSpPr>
            <a:spLocks noChangeShapeType="1"/>
          </p:cNvSpPr>
          <p:nvPr/>
        </p:nvSpPr>
        <p:spPr bwMode="auto">
          <a:xfrm>
            <a:off x="3055938" y="5700713"/>
            <a:ext cx="976312"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96967" name="Line 7"/>
          <p:cNvSpPr>
            <a:spLocks noChangeShapeType="1"/>
          </p:cNvSpPr>
          <p:nvPr/>
        </p:nvSpPr>
        <p:spPr bwMode="auto">
          <a:xfrm>
            <a:off x="3049588" y="4495800"/>
            <a:ext cx="2132012" cy="0"/>
          </a:xfrm>
          <a:prstGeom prst="line">
            <a:avLst/>
          </a:prstGeom>
          <a:noFill/>
          <a:ln w="12700">
            <a:solidFill>
              <a:schemeClr val="tx1"/>
            </a:solidFill>
            <a:prstDash val="lgDash"/>
            <a:round/>
            <a:headEnd type="none" w="sm" len="sm"/>
            <a:tailEnd type="none" w="sm" len="sm"/>
          </a:ln>
          <a:effectLst/>
        </p:spPr>
        <p:txBody>
          <a:bodyPr wrap="none" anchor="ctr"/>
          <a:lstStyle/>
          <a:p>
            <a:endParaRPr lang="cs-CZ"/>
          </a:p>
        </p:txBody>
      </p:sp>
      <p:sp>
        <p:nvSpPr>
          <p:cNvPr id="296968" name="Line 8"/>
          <p:cNvSpPr>
            <a:spLocks noChangeShapeType="1"/>
          </p:cNvSpPr>
          <p:nvPr/>
        </p:nvSpPr>
        <p:spPr bwMode="auto">
          <a:xfrm>
            <a:off x="3125788" y="5867400"/>
            <a:ext cx="1979612" cy="0"/>
          </a:xfrm>
          <a:prstGeom prst="line">
            <a:avLst/>
          </a:prstGeom>
          <a:noFill/>
          <a:ln w="12700">
            <a:solidFill>
              <a:schemeClr val="tx1"/>
            </a:solidFill>
            <a:prstDash val="lgDash"/>
            <a:round/>
            <a:headEnd type="none" w="sm" len="sm"/>
            <a:tailEnd type="none" w="sm" len="sm"/>
          </a:ln>
          <a:effectLst/>
        </p:spPr>
        <p:txBody>
          <a:bodyPr wrap="none" anchor="ctr"/>
          <a:lstStyle/>
          <a:p>
            <a:endParaRPr lang="cs-CZ"/>
          </a:p>
        </p:txBody>
      </p:sp>
      <p:sp>
        <p:nvSpPr>
          <p:cNvPr id="296969" name="Freeform 9"/>
          <p:cNvSpPr>
            <a:spLocks/>
          </p:cNvSpPr>
          <p:nvPr/>
        </p:nvSpPr>
        <p:spPr bwMode="auto">
          <a:xfrm>
            <a:off x="457200" y="1712913"/>
            <a:ext cx="3278188" cy="2058987"/>
          </a:xfrm>
          <a:custGeom>
            <a:avLst/>
            <a:gdLst/>
            <a:ahLst/>
            <a:cxnLst>
              <a:cxn ang="0">
                <a:pos x="0" y="0"/>
              </a:cxn>
              <a:cxn ang="0">
                <a:pos x="0" y="1296"/>
              </a:cxn>
              <a:cxn ang="0">
                <a:pos x="2064" y="1296"/>
              </a:cxn>
            </a:cxnLst>
            <a:rect l="0" t="0" r="r" b="b"/>
            <a:pathLst>
              <a:path w="2065" h="1297">
                <a:moveTo>
                  <a:pt x="0" y="0"/>
                </a:moveTo>
                <a:lnTo>
                  <a:pt x="0" y="1296"/>
                </a:lnTo>
                <a:lnTo>
                  <a:pt x="2064" y="1296"/>
                </a:lnTo>
              </a:path>
            </a:pathLst>
          </a:custGeom>
          <a:noFill/>
          <a:ln w="12700" cap="rnd" cmpd="sng">
            <a:solidFill>
              <a:schemeClr val="tx1"/>
            </a:solidFill>
            <a:prstDash val="solid"/>
            <a:round/>
            <a:headEnd type="none" w="sm" len="sm"/>
            <a:tailEnd type="none" w="sm" len="sm"/>
          </a:ln>
          <a:effectLst/>
        </p:spPr>
        <p:txBody>
          <a:bodyPr/>
          <a:lstStyle/>
          <a:p>
            <a:endParaRPr lang="cs-CZ"/>
          </a:p>
        </p:txBody>
      </p:sp>
      <p:sp>
        <p:nvSpPr>
          <p:cNvPr id="296970" name="Rectangle 10"/>
          <p:cNvSpPr>
            <a:spLocks noChangeArrowheads="1"/>
          </p:cNvSpPr>
          <p:nvPr/>
        </p:nvSpPr>
        <p:spPr bwMode="auto">
          <a:xfrm>
            <a:off x="463550" y="2209800"/>
            <a:ext cx="2311400" cy="914400"/>
          </a:xfrm>
          <a:prstGeom prst="rect">
            <a:avLst/>
          </a:prstGeom>
          <a:noFill/>
          <a:ln w="12700">
            <a:solidFill>
              <a:srgbClr val="00B7A5"/>
            </a:solidFill>
            <a:miter lim="800000"/>
            <a:headEnd/>
            <a:tailEnd/>
          </a:ln>
          <a:effectLst/>
        </p:spPr>
        <p:txBody>
          <a:bodyPr wrap="none" anchor="ctr"/>
          <a:lstStyle/>
          <a:p>
            <a:endParaRPr lang="cs-CZ"/>
          </a:p>
        </p:txBody>
      </p:sp>
      <p:sp>
        <p:nvSpPr>
          <p:cNvPr id="296971" name="Line 11"/>
          <p:cNvSpPr>
            <a:spLocks noChangeShapeType="1"/>
          </p:cNvSpPr>
          <p:nvPr/>
        </p:nvSpPr>
        <p:spPr bwMode="auto">
          <a:xfrm>
            <a:off x="458788" y="1905000"/>
            <a:ext cx="2360612"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96972" name="Line 12"/>
          <p:cNvSpPr>
            <a:spLocks noChangeShapeType="1"/>
          </p:cNvSpPr>
          <p:nvPr/>
        </p:nvSpPr>
        <p:spPr bwMode="auto">
          <a:xfrm>
            <a:off x="458788" y="3429000"/>
            <a:ext cx="2436812"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96973" name="Line 13"/>
          <p:cNvSpPr>
            <a:spLocks noChangeShapeType="1"/>
          </p:cNvSpPr>
          <p:nvPr/>
        </p:nvSpPr>
        <p:spPr bwMode="auto">
          <a:xfrm>
            <a:off x="534988" y="2209800"/>
            <a:ext cx="2208212" cy="0"/>
          </a:xfrm>
          <a:prstGeom prst="line">
            <a:avLst/>
          </a:prstGeom>
          <a:noFill/>
          <a:ln w="12700">
            <a:solidFill>
              <a:schemeClr val="tx1"/>
            </a:solidFill>
            <a:prstDash val="lgDash"/>
            <a:round/>
            <a:headEnd type="none" w="sm" len="sm"/>
            <a:tailEnd type="none" w="sm" len="sm"/>
          </a:ln>
          <a:effectLst/>
        </p:spPr>
        <p:txBody>
          <a:bodyPr wrap="none" anchor="ctr"/>
          <a:lstStyle/>
          <a:p>
            <a:endParaRPr lang="cs-CZ"/>
          </a:p>
        </p:txBody>
      </p:sp>
      <p:sp>
        <p:nvSpPr>
          <p:cNvPr id="296974" name="Line 14"/>
          <p:cNvSpPr>
            <a:spLocks noChangeShapeType="1"/>
          </p:cNvSpPr>
          <p:nvPr/>
        </p:nvSpPr>
        <p:spPr bwMode="auto">
          <a:xfrm>
            <a:off x="458788" y="3124200"/>
            <a:ext cx="2360612" cy="0"/>
          </a:xfrm>
          <a:prstGeom prst="line">
            <a:avLst/>
          </a:prstGeom>
          <a:noFill/>
          <a:ln w="12700">
            <a:solidFill>
              <a:schemeClr val="tx1"/>
            </a:solidFill>
            <a:prstDash val="lgDash"/>
            <a:round/>
            <a:headEnd type="none" w="sm" len="sm"/>
            <a:tailEnd type="none" w="sm" len="sm"/>
          </a:ln>
          <a:effectLst/>
        </p:spPr>
        <p:txBody>
          <a:bodyPr wrap="none" anchor="ctr"/>
          <a:lstStyle/>
          <a:p>
            <a:endParaRPr lang="cs-CZ"/>
          </a:p>
        </p:txBody>
      </p:sp>
      <p:sp>
        <p:nvSpPr>
          <p:cNvPr id="296975" name="Freeform 15"/>
          <p:cNvSpPr>
            <a:spLocks/>
          </p:cNvSpPr>
          <p:nvPr/>
        </p:nvSpPr>
        <p:spPr bwMode="auto">
          <a:xfrm>
            <a:off x="5029200" y="1712913"/>
            <a:ext cx="3278188" cy="2058987"/>
          </a:xfrm>
          <a:custGeom>
            <a:avLst/>
            <a:gdLst/>
            <a:ahLst/>
            <a:cxnLst>
              <a:cxn ang="0">
                <a:pos x="0" y="0"/>
              </a:cxn>
              <a:cxn ang="0">
                <a:pos x="0" y="1296"/>
              </a:cxn>
              <a:cxn ang="0">
                <a:pos x="2064" y="1296"/>
              </a:cxn>
            </a:cxnLst>
            <a:rect l="0" t="0" r="r" b="b"/>
            <a:pathLst>
              <a:path w="2065" h="1297">
                <a:moveTo>
                  <a:pt x="0" y="0"/>
                </a:moveTo>
                <a:lnTo>
                  <a:pt x="0" y="1296"/>
                </a:lnTo>
                <a:lnTo>
                  <a:pt x="2064" y="1296"/>
                </a:lnTo>
              </a:path>
            </a:pathLst>
          </a:custGeom>
          <a:noFill/>
          <a:ln w="12700" cap="rnd" cmpd="sng">
            <a:solidFill>
              <a:schemeClr val="tx1"/>
            </a:solidFill>
            <a:prstDash val="solid"/>
            <a:round/>
            <a:headEnd type="none" w="sm" len="sm"/>
            <a:tailEnd type="none" w="sm" len="sm"/>
          </a:ln>
          <a:effectLst/>
        </p:spPr>
        <p:txBody>
          <a:bodyPr/>
          <a:lstStyle/>
          <a:p>
            <a:endParaRPr lang="cs-CZ"/>
          </a:p>
        </p:txBody>
      </p:sp>
      <p:sp>
        <p:nvSpPr>
          <p:cNvPr id="296976" name="Rectangle 16"/>
          <p:cNvSpPr>
            <a:spLocks noChangeArrowheads="1"/>
          </p:cNvSpPr>
          <p:nvPr/>
        </p:nvSpPr>
        <p:spPr bwMode="auto">
          <a:xfrm>
            <a:off x="5029200" y="2209800"/>
            <a:ext cx="2146300" cy="990600"/>
          </a:xfrm>
          <a:prstGeom prst="rect">
            <a:avLst/>
          </a:prstGeom>
          <a:noFill/>
          <a:ln w="12700">
            <a:solidFill>
              <a:srgbClr val="00B7A5"/>
            </a:solidFill>
            <a:miter lim="800000"/>
            <a:headEnd/>
            <a:tailEnd/>
          </a:ln>
          <a:effectLst/>
        </p:spPr>
        <p:txBody>
          <a:bodyPr wrap="none" anchor="ctr"/>
          <a:lstStyle/>
          <a:p>
            <a:endParaRPr lang="cs-CZ"/>
          </a:p>
        </p:txBody>
      </p:sp>
      <p:sp>
        <p:nvSpPr>
          <p:cNvPr id="296977" name="Line 17"/>
          <p:cNvSpPr>
            <a:spLocks noChangeShapeType="1"/>
          </p:cNvSpPr>
          <p:nvPr/>
        </p:nvSpPr>
        <p:spPr bwMode="auto">
          <a:xfrm>
            <a:off x="5106988" y="2209800"/>
            <a:ext cx="976312"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96978" name="Line 18"/>
          <p:cNvSpPr>
            <a:spLocks noChangeShapeType="1"/>
          </p:cNvSpPr>
          <p:nvPr/>
        </p:nvSpPr>
        <p:spPr bwMode="auto">
          <a:xfrm>
            <a:off x="5030788" y="3200400"/>
            <a:ext cx="976312" cy="0"/>
          </a:xfrm>
          <a:prstGeom prst="line">
            <a:avLst/>
          </a:prstGeom>
          <a:noFill/>
          <a:ln w="12700">
            <a:solidFill>
              <a:schemeClr val="tx1"/>
            </a:solidFill>
            <a:round/>
            <a:headEnd type="none" w="sm" len="sm"/>
            <a:tailEnd type="none" w="sm" len="sm"/>
          </a:ln>
          <a:effectLst/>
        </p:spPr>
        <p:txBody>
          <a:bodyPr wrap="none" anchor="ctr"/>
          <a:lstStyle/>
          <a:p>
            <a:endParaRPr lang="cs-CZ"/>
          </a:p>
        </p:txBody>
      </p:sp>
      <p:sp>
        <p:nvSpPr>
          <p:cNvPr id="296979" name="Line 19"/>
          <p:cNvSpPr>
            <a:spLocks noChangeShapeType="1"/>
          </p:cNvSpPr>
          <p:nvPr/>
        </p:nvSpPr>
        <p:spPr bwMode="auto">
          <a:xfrm>
            <a:off x="5792788" y="2209800"/>
            <a:ext cx="1446212" cy="0"/>
          </a:xfrm>
          <a:prstGeom prst="line">
            <a:avLst/>
          </a:prstGeom>
          <a:noFill/>
          <a:ln w="12700">
            <a:solidFill>
              <a:schemeClr val="tx1"/>
            </a:solidFill>
            <a:prstDash val="lgDash"/>
            <a:round/>
            <a:headEnd type="none" w="sm" len="sm"/>
            <a:tailEnd type="none" w="sm" len="sm"/>
          </a:ln>
          <a:effectLst/>
        </p:spPr>
        <p:txBody>
          <a:bodyPr wrap="none" anchor="ctr"/>
          <a:lstStyle/>
          <a:p>
            <a:endParaRPr lang="cs-CZ"/>
          </a:p>
        </p:txBody>
      </p:sp>
      <p:sp>
        <p:nvSpPr>
          <p:cNvPr id="296980" name="Line 20"/>
          <p:cNvSpPr>
            <a:spLocks noChangeShapeType="1"/>
          </p:cNvSpPr>
          <p:nvPr/>
        </p:nvSpPr>
        <p:spPr bwMode="auto">
          <a:xfrm>
            <a:off x="5640388" y="3200400"/>
            <a:ext cx="1509712" cy="0"/>
          </a:xfrm>
          <a:prstGeom prst="line">
            <a:avLst/>
          </a:prstGeom>
          <a:noFill/>
          <a:ln w="12700">
            <a:solidFill>
              <a:schemeClr val="tx1"/>
            </a:solidFill>
            <a:prstDash val="lgDash"/>
            <a:round/>
            <a:headEnd type="none" w="sm" len="sm"/>
            <a:tailEnd type="none" w="sm" len="sm"/>
          </a:ln>
          <a:effectLst/>
        </p:spPr>
        <p:txBody>
          <a:bodyPr wrap="none" anchor="ctr"/>
          <a:lstStyle/>
          <a:p>
            <a:endParaRPr lang="cs-CZ"/>
          </a:p>
        </p:txBody>
      </p:sp>
      <p:sp>
        <p:nvSpPr>
          <p:cNvPr id="296981" name="Rectangle 21"/>
          <p:cNvSpPr>
            <a:spLocks noChangeArrowheads="1"/>
          </p:cNvSpPr>
          <p:nvPr/>
        </p:nvSpPr>
        <p:spPr bwMode="auto">
          <a:xfrm>
            <a:off x="215900" y="3900488"/>
            <a:ext cx="3762375" cy="363537"/>
          </a:xfrm>
          <a:prstGeom prst="rect">
            <a:avLst/>
          </a:prstGeom>
          <a:noFill/>
          <a:ln w="9525">
            <a:noFill/>
            <a:miter lim="800000"/>
            <a:headEnd/>
            <a:tailEnd/>
          </a:ln>
          <a:effectLst/>
        </p:spPr>
        <p:txBody>
          <a:bodyPr wrap="none" lIns="90488" tIns="44450" rIns="90488" bIns="44450">
            <a:spAutoFit/>
          </a:bodyPr>
          <a:lstStyle/>
          <a:p>
            <a:r>
              <a:rPr lang="en-US" sz="1800">
                <a:latin typeface="Arial" charset="0"/>
              </a:rPr>
              <a:t>Process cannot meet specifications</a:t>
            </a:r>
          </a:p>
        </p:txBody>
      </p:sp>
      <p:sp>
        <p:nvSpPr>
          <p:cNvPr id="296982" name="Rectangle 22"/>
          <p:cNvSpPr>
            <a:spLocks noChangeArrowheads="1"/>
          </p:cNvSpPr>
          <p:nvPr/>
        </p:nvSpPr>
        <p:spPr bwMode="auto">
          <a:xfrm>
            <a:off x="4938713" y="3824288"/>
            <a:ext cx="3444875" cy="363537"/>
          </a:xfrm>
          <a:prstGeom prst="rect">
            <a:avLst/>
          </a:prstGeom>
          <a:noFill/>
          <a:ln w="9525">
            <a:noFill/>
            <a:miter lim="800000"/>
            <a:headEnd/>
            <a:tailEnd/>
          </a:ln>
          <a:effectLst/>
        </p:spPr>
        <p:txBody>
          <a:bodyPr wrap="none" lIns="90488" tIns="44450" rIns="90488" bIns="44450">
            <a:spAutoFit/>
          </a:bodyPr>
          <a:lstStyle/>
          <a:p>
            <a:r>
              <a:rPr lang="en-US" sz="1800">
                <a:latin typeface="Arial" charset="0"/>
              </a:rPr>
              <a:t>Process can meet specifications</a:t>
            </a:r>
          </a:p>
        </p:txBody>
      </p:sp>
      <p:sp>
        <p:nvSpPr>
          <p:cNvPr id="296983" name="Rectangle 23"/>
          <p:cNvSpPr>
            <a:spLocks noChangeArrowheads="1"/>
          </p:cNvSpPr>
          <p:nvPr/>
        </p:nvSpPr>
        <p:spPr bwMode="auto">
          <a:xfrm>
            <a:off x="2667000" y="6248400"/>
            <a:ext cx="4371975" cy="363538"/>
          </a:xfrm>
          <a:prstGeom prst="rect">
            <a:avLst/>
          </a:prstGeom>
          <a:noFill/>
          <a:ln w="9525">
            <a:noFill/>
            <a:miter lim="800000"/>
            <a:headEnd/>
            <a:tailEnd/>
          </a:ln>
          <a:effectLst/>
        </p:spPr>
        <p:txBody>
          <a:bodyPr wrap="none" lIns="90488" tIns="44450" rIns="90488" bIns="44450">
            <a:spAutoFit/>
          </a:bodyPr>
          <a:lstStyle/>
          <a:p>
            <a:r>
              <a:rPr lang="en-US" sz="1800">
                <a:latin typeface="Arial" charset="0"/>
              </a:rPr>
              <a:t>Process capability exceeds specifications</a:t>
            </a:r>
          </a:p>
        </p:txBody>
      </p:sp>
      <p:sp>
        <p:nvSpPr>
          <p:cNvPr id="296984" name="Rectangle 24"/>
          <p:cNvSpPr>
            <a:spLocks noChangeArrowheads="1"/>
          </p:cNvSpPr>
          <p:nvPr/>
        </p:nvSpPr>
        <p:spPr bwMode="auto">
          <a:xfrm rot="16200000">
            <a:off x="-377825" y="2414588"/>
            <a:ext cx="1171575" cy="333375"/>
          </a:xfrm>
          <a:prstGeom prst="rect">
            <a:avLst/>
          </a:prstGeom>
          <a:noFill/>
          <a:ln w="9525">
            <a:noFill/>
            <a:miter lim="800000"/>
            <a:headEnd/>
            <a:tailEnd/>
          </a:ln>
          <a:effectLst/>
        </p:spPr>
        <p:txBody>
          <a:bodyPr wrap="none" lIns="90488" tIns="44450" rIns="90488" bIns="44450">
            <a:spAutoFit/>
          </a:bodyPr>
          <a:lstStyle/>
          <a:p>
            <a:r>
              <a:rPr lang="en-US" sz="1600">
                <a:latin typeface="Arial" charset="0"/>
              </a:rPr>
              <a:t>PROCESS</a:t>
            </a:r>
          </a:p>
        </p:txBody>
      </p:sp>
      <p:sp>
        <p:nvSpPr>
          <p:cNvPr id="296985" name="Rectangle 25"/>
          <p:cNvSpPr>
            <a:spLocks noChangeArrowheads="1"/>
          </p:cNvSpPr>
          <p:nvPr/>
        </p:nvSpPr>
        <p:spPr bwMode="auto">
          <a:xfrm rot="16200000">
            <a:off x="4229100" y="2551113"/>
            <a:ext cx="1171575" cy="333375"/>
          </a:xfrm>
          <a:prstGeom prst="rect">
            <a:avLst/>
          </a:prstGeom>
          <a:noFill/>
          <a:ln w="9525">
            <a:noFill/>
            <a:miter lim="800000"/>
            <a:headEnd/>
            <a:tailEnd/>
          </a:ln>
          <a:effectLst/>
        </p:spPr>
        <p:txBody>
          <a:bodyPr wrap="none" lIns="90488" tIns="44450" rIns="90488" bIns="44450">
            <a:spAutoFit/>
          </a:bodyPr>
          <a:lstStyle/>
          <a:p>
            <a:r>
              <a:rPr lang="en-US" sz="1600">
                <a:latin typeface="Arial" charset="0"/>
              </a:rPr>
              <a:t>PROCESS</a:t>
            </a:r>
          </a:p>
        </p:txBody>
      </p:sp>
      <p:sp>
        <p:nvSpPr>
          <p:cNvPr id="296986" name="Rectangle 26"/>
          <p:cNvSpPr>
            <a:spLocks noChangeArrowheads="1"/>
          </p:cNvSpPr>
          <p:nvPr/>
        </p:nvSpPr>
        <p:spPr bwMode="auto">
          <a:xfrm rot="16200000">
            <a:off x="2095500" y="5143500"/>
            <a:ext cx="1171575" cy="333375"/>
          </a:xfrm>
          <a:prstGeom prst="rect">
            <a:avLst/>
          </a:prstGeom>
          <a:noFill/>
          <a:ln w="9525">
            <a:noFill/>
            <a:miter lim="800000"/>
            <a:headEnd/>
            <a:tailEnd/>
          </a:ln>
          <a:effectLst/>
        </p:spPr>
        <p:txBody>
          <a:bodyPr wrap="none" lIns="90488" tIns="44450" rIns="90488" bIns="44450">
            <a:spAutoFit/>
          </a:bodyPr>
          <a:lstStyle/>
          <a:p>
            <a:r>
              <a:rPr lang="en-US" sz="1600">
                <a:latin typeface="Arial" charset="0"/>
              </a:rPr>
              <a:t>PROCESS</a:t>
            </a:r>
          </a:p>
        </p:txBody>
      </p:sp>
      <p:sp>
        <p:nvSpPr>
          <p:cNvPr id="296987" name="Freeform 27"/>
          <p:cNvSpPr>
            <a:spLocks/>
          </p:cNvSpPr>
          <p:nvPr/>
        </p:nvSpPr>
        <p:spPr bwMode="auto">
          <a:xfrm>
            <a:off x="7315200" y="2209800"/>
            <a:ext cx="76200" cy="990600"/>
          </a:xfrm>
          <a:custGeom>
            <a:avLst/>
            <a:gdLst/>
            <a:ahLst/>
            <a:cxnLst>
              <a:cxn ang="0">
                <a:pos x="0" y="0"/>
              </a:cxn>
              <a:cxn ang="0">
                <a:pos x="47" y="0"/>
              </a:cxn>
              <a:cxn ang="0">
                <a:pos x="47" y="623"/>
              </a:cxn>
              <a:cxn ang="0">
                <a:pos x="0" y="623"/>
              </a:cxn>
            </a:cxnLst>
            <a:rect l="0" t="0" r="r" b="b"/>
            <a:pathLst>
              <a:path w="48" h="624">
                <a:moveTo>
                  <a:pt x="0" y="0"/>
                </a:moveTo>
                <a:lnTo>
                  <a:pt x="47" y="0"/>
                </a:lnTo>
                <a:lnTo>
                  <a:pt x="47" y="623"/>
                </a:lnTo>
                <a:lnTo>
                  <a:pt x="0" y="623"/>
                </a:lnTo>
              </a:path>
            </a:pathLst>
          </a:custGeom>
          <a:noFill/>
          <a:ln w="50800" cap="rnd" cmpd="sng">
            <a:solidFill>
              <a:schemeClr val="tx1"/>
            </a:solidFill>
            <a:prstDash val="solid"/>
            <a:round/>
            <a:headEnd type="none" w="sm" len="sm"/>
            <a:tailEnd type="none" w="sm" len="sm"/>
          </a:ln>
          <a:effectLst/>
        </p:spPr>
        <p:txBody>
          <a:bodyPr/>
          <a:lstStyle/>
          <a:p>
            <a:endParaRPr lang="cs-CZ"/>
          </a:p>
        </p:txBody>
      </p:sp>
      <p:sp>
        <p:nvSpPr>
          <p:cNvPr id="296988" name="Freeform 28"/>
          <p:cNvSpPr>
            <a:spLocks/>
          </p:cNvSpPr>
          <p:nvPr/>
        </p:nvSpPr>
        <p:spPr bwMode="auto">
          <a:xfrm>
            <a:off x="1371600" y="2209800"/>
            <a:ext cx="76200" cy="914400"/>
          </a:xfrm>
          <a:custGeom>
            <a:avLst/>
            <a:gdLst/>
            <a:ahLst/>
            <a:cxnLst>
              <a:cxn ang="0">
                <a:pos x="0" y="0"/>
              </a:cxn>
              <a:cxn ang="0">
                <a:pos x="47" y="0"/>
              </a:cxn>
              <a:cxn ang="0">
                <a:pos x="47" y="575"/>
              </a:cxn>
              <a:cxn ang="0">
                <a:pos x="0" y="575"/>
              </a:cxn>
            </a:cxnLst>
            <a:rect l="0" t="0" r="r" b="b"/>
            <a:pathLst>
              <a:path w="48" h="576">
                <a:moveTo>
                  <a:pt x="0" y="0"/>
                </a:moveTo>
                <a:lnTo>
                  <a:pt x="47" y="0"/>
                </a:lnTo>
                <a:lnTo>
                  <a:pt x="47" y="575"/>
                </a:lnTo>
                <a:lnTo>
                  <a:pt x="0" y="575"/>
                </a:lnTo>
              </a:path>
            </a:pathLst>
          </a:custGeom>
          <a:noFill/>
          <a:ln w="50800" cap="rnd" cmpd="sng">
            <a:solidFill>
              <a:schemeClr val="tx1"/>
            </a:solidFill>
            <a:prstDash val="solid"/>
            <a:round/>
            <a:headEnd type="none" w="sm" len="sm"/>
            <a:tailEnd type="none" w="sm" len="sm"/>
          </a:ln>
          <a:effectLst/>
        </p:spPr>
        <p:txBody>
          <a:bodyPr/>
          <a:lstStyle/>
          <a:p>
            <a:endParaRPr lang="cs-CZ"/>
          </a:p>
        </p:txBody>
      </p:sp>
      <p:sp>
        <p:nvSpPr>
          <p:cNvPr id="296989" name="Freeform 29"/>
          <p:cNvSpPr>
            <a:spLocks/>
          </p:cNvSpPr>
          <p:nvPr/>
        </p:nvSpPr>
        <p:spPr bwMode="auto">
          <a:xfrm>
            <a:off x="4114800" y="4711700"/>
            <a:ext cx="73025" cy="992188"/>
          </a:xfrm>
          <a:custGeom>
            <a:avLst/>
            <a:gdLst/>
            <a:ahLst/>
            <a:cxnLst>
              <a:cxn ang="0">
                <a:pos x="0" y="0"/>
              </a:cxn>
              <a:cxn ang="0">
                <a:pos x="45" y="0"/>
              </a:cxn>
              <a:cxn ang="0">
                <a:pos x="45" y="624"/>
              </a:cxn>
              <a:cxn ang="0">
                <a:pos x="0" y="624"/>
              </a:cxn>
            </a:cxnLst>
            <a:rect l="0" t="0" r="r" b="b"/>
            <a:pathLst>
              <a:path w="46" h="625">
                <a:moveTo>
                  <a:pt x="0" y="0"/>
                </a:moveTo>
                <a:lnTo>
                  <a:pt x="45" y="0"/>
                </a:lnTo>
                <a:lnTo>
                  <a:pt x="45" y="624"/>
                </a:lnTo>
                <a:lnTo>
                  <a:pt x="0" y="624"/>
                </a:lnTo>
              </a:path>
            </a:pathLst>
          </a:custGeom>
          <a:noFill/>
          <a:ln w="12700" cap="rnd" cmpd="sng">
            <a:solidFill>
              <a:schemeClr val="tx1"/>
            </a:solidFill>
            <a:prstDash val="solid"/>
            <a:round/>
            <a:headEnd type="none" w="sm" len="sm"/>
            <a:tailEnd type="none" w="sm" len="sm"/>
          </a:ln>
          <a:effectLst/>
        </p:spPr>
        <p:txBody>
          <a:bodyPr/>
          <a:lstStyle/>
          <a:p>
            <a:endParaRPr lang="cs-CZ"/>
          </a:p>
        </p:txBody>
      </p:sp>
      <p:sp>
        <p:nvSpPr>
          <p:cNvPr id="296990" name="Rectangle 30"/>
          <p:cNvSpPr>
            <a:spLocks noChangeArrowheads="1"/>
          </p:cNvSpPr>
          <p:nvPr/>
        </p:nvSpPr>
        <p:spPr bwMode="auto">
          <a:xfrm>
            <a:off x="6172200" y="2209800"/>
            <a:ext cx="917575" cy="912813"/>
          </a:xfrm>
          <a:prstGeom prst="rect">
            <a:avLst/>
          </a:prstGeom>
          <a:noFill/>
          <a:ln w="9525">
            <a:noFill/>
            <a:miter lim="800000"/>
            <a:headEnd/>
            <a:tailEnd/>
          </a:ln>
          <a:effectLst/>
        </p:spPr>
        <p:txBody>
          <a:bodyPr wrap="none" lIns="90488" tIns="44450" rIns="90488" bIns="44450">
            <a:spAutoFit/>
          </a:bodyPr>
          <a:lstStyle/>
          <a:p>
            <a:pPr algn="ctr"/>
            <a:r>
              <a:rPr lang="en-US" sz="1800">
                <a:latin typeface="Arial" charset="0"/>
              </a:rPr>
              <a:t>Natural</a:t>
            </a:r>
          </a:p>
          <a:p>
            <a:pPr algn="ctr"/>
            <a:r>
              <a:rPr lang="en-US" sz="1800">
                <a:latin typeface="Arial" charset="0"/>
              </a:rPr>
              <a:t>control</a:t>
            </a:r>
          </a:p>
          <a:p>
            <a:pPr algn="ctr"/>
            <a:r>
              <a:rPr lang="en-US" sz="1800">
                <a:latin typeface="Arial" charset="0"/>
              </a:rPr>
              <a:t>limits</a:t>
            </a:r>
          </a:p>
        </p:txBody>
      </p:sp>
      <p:sp>
        <p:nvSpPr>
          <p:cNvPr id="296991" name="Rectangle 31"/>
          <p:cNvSpPr>
            <a:spLocks noChangeArrowheads="1"/>
          </p:cNvSpPr>
          <p:nvPr/>
        </p:nvSpPr>
        <p:spPr bwMode="auto">
          <a:xfrm>
            <a:off x="4113213" y="4760913"/>
            <a:ext cx="1220787" cy="912812"/>
          </a:xfrm>
          <a:prstGeom prst="rect">
            <a:avLst/>
          </a:prstGeom>
          <a:noFill/>
          <a:ln w="9525">
            <a:noFill/>
            <a:miter lim="800000"/>
            <a:headEnd/>
            <a:tailEnd/>
          </a:ln>
          <a:effectLst/>
        </p:spPr>
        <p:txBody>
          <a:bodyPr lIns="90488" tIns="44450" rIns="90488" bIns="44450">
            <a:spAutoFit/>
          </a:bodyPr>
          <a:lstStyle/>
          <a:p>
            <a:pPr algn="ctr"/>
            <a:r>
              <a:rPr lang="en-US" sz="1800">
                <a:latin typeface="Arial" charset="0"/>
              </a:rPr>
              <a:t>Natural</a:t>
            </a:r>
          </a:p>
          <a:p>
            <a:pPr algn="ctr"/>
            <a:r>
              <a:rPr lang="en-US" sz="1800">
                <a:latin typeface="Arial" charset="0"/>
              </a:rPr>
              <a:t>control</a:t>
            </a:r>
          </a:p>
          <a:p>
            <a:pPr algn="ctr"/>
            <a:r>
              <a:rPr lang="en-US" sz="1800">
                <a:latin typeface="Arial" charset="0"/>
              </a:rPr>
              <a:t>limits</a:t>
            </a:r>
          </a:p>
        </p:txBody>
      </p:sp>
      <p:sp>
        <p:nvSpPr>
          <p:cNvPr id="296992" name="Rectangle 32"/>
          <p:cNvSpPr>
            <a:spLocks noChangeArrowheads="1"/>
          </p:cNvSpPr>
          <p:nvPr/>
        </p:nvSpPr>
        <p:spPr bwMode="auto">
          <a:xfrm>
            <a:off x="3276600" y="2057400"/>
            <a:ext cx="917575" cy="912813"/>
          </a:xfrm>
          <a:prstGeom prst="rect">
            <a:avLst/>
          </a:prstGeom>
          <a:noFill/>
          <a:ln w="9525">
            <a:noFill/>
            <a:miter lim="800000"/>
            <a:headEnd/>
            <a:tailEnd/>
          </a:ln>
          <a:effectLst/>
        </p:spPr>
        <p:txBody>
          <a:bodyPr lIns="90488" tIns="44450" rIns="90488" bIns="44450">
            <a:spAutoFit/>
          </a:bodyPr>
          <a:lstStyle/>
          <a:p>
            <a:pPr algn="ctr"/>
            <a:r>
              <a:rPr lang="en-US" sz="1800">
                <a:latin typeface="Arial" charset="0"/>
              </a:rPr>
              <a:t>Natural</a:t>
            </a:r>
          </a:p>
          <a:p>
            <a:pPr algn="ctr"/>
            <a:r>
              <a:rPr lang="en-US" sz="1800">
                <a:latin typeface="Arial" charset="0"/>
              </a:rPr>
              <a:t>control</a:t>
            </a:r>
          </a:p>
          <a:p>
            <a:pPr algn="ctr"/>
            <a:r>
              <a:rPr lang="en-US" sz="1800">
                <a:latin typeface="Arial" charset="0"/>
              </a:rPr>
              <a:t>limits</a:t>
            </a:r>
          </a:p>
        </p:txBody>
      </p:sp>
      <p:sp>
        <p:nvSpPr>
          <p:cNvPr id="296993" name="Rectangle 33"/>
          <p:cNvSpPr>
            <a:spLocks noChangeArrowheads="1"/>
          </p:cNvSpPr>
          <p:nvPr/>
        </p:nvSpPr>
        <p:spPr bwMode="auto">
          <a:xfrm>
            <a:off x="5486400" y="4800600"/>
            <a:ext cx="1295400" cy="638175"/>
          </a:xfrm>
          <a:prstGeom prst="rect">
            <a:avLst/>
          </a:prstGeom>
          <a:noFill/>
          <a:ln w="9525">
            <a:noFill/>
            <a:miter lim="800000"/>
            <a:headEnd/>
            <a:tailEnd/>
          </a:ln>
          <a:effectLst/>
        </p:spPr>
        <p:txBody>
          <a:bodyPr lIns="90488" tIns="44450" rIns="90488" bIns="44450">
            <a:spAutoFit/>
          </a:bodyPr>
          <a:lstStyle/>
          <a:p>
            <a:r>
              <a:rPr lang="en-US" sz="1800">
                <a:latin typeface="Arial" charset="0"/>
              </a:rPr>
              <a:t>Design</a:t>
            </a:r>
          </a:p>
          <a:p>
            <a:r>
              <a:rPr lang="en-US" sz="1800">
                <a:latin typeface="Arial" charset="0"/>
              </a:rPr>
              <a:t>specs</a:t>
            </a:r>
          </a:p>
        </p:txBody>
      </p:sp>
      <p:sp>
        <p:nvSpPr>
          <p:cNvPr id="296994" name="Rectangle 34"/>
          <p:cNvSpPr>
            <a:spLocks noChangeArrowheads="1"/>
          </p:cNvSpPr>
          <p:nvPr/>
        </p:nvSpPr>
        <p:spPr bwMode="auto">
          <a:xfrm>
            <a:off x="1600200" y="2362200"/>
            <a:ext cx="1552575" cy="638175"/>
          </a:xfrm>
          <a:prstGeom prst="rect">
            <a:avLst/>
          </a:prstGeom>
          <a:noFill/>
          <a:ln w="9525">
            <a:noFill/>
            <a:miter lim="800000"/>
            <a:headEnd/>
            <a:tailEnd/>
          </a:ln>
          <a:effectLst/>
        </p:spPr>
        <p:txBody>
          <a:bodyPr lIns="90488" tIns="44450" rIns="90488" bIns="44450">
            <a:spAutoFit/>
          </a:bodyPr>
          <a:lstStyle/>
          <a:p>
            <a:r>
              <a:rPr lang="en-US" sz="1800">
                <a:latin typeface="Arial" charset="0"/>
              </a:rPr>
              <a:t>Design</a:t>
            </a:r>
          </a:p>
          <a:p>
            <a:r>
              <a:rPr lang="en-US" sz="1800">
                <a:latin typeface="Arial" charset="0"/>
              </a:rPr>
              <a:t>specs</a:t>
            </a:r>
          </a:p>
        </p:txBody>
      </p:sp>
      <p:sp>
        <p:nvSpPr>
          <p:cNvPr id="296995" name="Freeform 35"/>
          <p:cNvSpPr>
            <a:spLocks/>
          </p:cNvSpPr>
          <p:nvPr/>
        </p:nvSpPr>
        <p:spPr bwMode="auto">
          <a:xfrm>
            <a:off x="5257800" y="4495800"/>
            <a:ext cx="73025" cy="1362075"/>
          </a:xfrm>
          <a:custGeom>
            <a:avLst/>
            <a:gdLst/>
            <a:ahLst/>
            <a:cxnLst>
              <a:cxn ang="0">
                <a:pos x="0" y="0"/>
              </a:cxn>
              <a:cxn ang="0">
                <a:pos x="45" y="0"/>
              </a:cxn>
              <a:cxn ang="0">
                <a:pos x="45" y="857"/>
              </a:cxn>
              <a:cxn ang="0">
                <a:pos x="0" y="857"/>
              </a:cxn>
            </a:cxnLst>
            <a:rect l="0" t="0" r="r" b="b"/>
            <a:pathLst>
              <a:path w="46" h="858">
                <a:moveTo>
                  <a:pt x="0" y="0"/>
                </a:moveTo>
                <a:lnTo>
                  <a:pt x="45" y="0"/>
                </a:lnTo>
                <a:lnTo>
                  <a:pt x="45" y="857"/>
                </a:lnTo>
                <a:lnTo>
                  <a:pt x="0" y="857"/>
                </a:lnTo>
              </a:path>
            </a:pathLst>
          </a:custGeom>
          <a:noFill/>
          <a:ln w="50800" cap="rnd" cmpd="sng">
            <a:solidFill>
              <a:schemeClr val="tx1"/>
            </a:solidFill>
            <a:prstDash val="solid"/>
            <a:round/>
            <a:headEnd type="none" w="sm" len="sm"/>
            <a:tailEnd type="none" w="sm" len="sm"/>
          </a:ln>
          <a:effectLst/>
        </p:spPr>
        <p:txBody>
          <a:bodyPr/>
          <a:lstStyle/>
          <a:p>
            <a:endParaRPr lang="cs-CZ"/>
          </a:p>
        </p:txBody>
      </p:sp>
      <p:sp>
        <p:nvSpPr>
          <p:cNvPr id="296996" name="Freeform 36"/>
          <p:cNvSpPr>
            <a:spLocks/>
          </p:cNvSpPr>
          <p:nvPr/>
        </p:nvSpPr>
        <p:spPr bwMode="auto">
          <a:xfrm>
            <a:off x="2971800" y="1905000"/>
            <a:ext cx="79375" cy="1450975"/>
          </a:xfrm>
          <a:custGeom>
            <a:avLst/>
            <a:gdLst/>
            <a:ahLst/>
            <a:cxnLst>
              <a:cxn ang="0">
                <a:pos x="0" y="0"/>
              </a:cxn>
              <a:cxn ang="0">
                <a:pos x="9" y="7"/>
              </a:cxn>
              <a:cxn ang="0">
                <a:pos x="18" y="24"/>
              </a:cxn>
              <a:cxn ang="0">
                <a:pos x="21" y="48"/>
              </a:cxn>
              <a:cxn ang="0">
                <a:pos x="24" y="75"/>
              </a:cxn>
              <a:cxn ang="0">
                <a:pos x="24" y="379"/>
              </a:cxn>
              <a:cxn ang="0">
                <a:pos x="27" y="409"/>
              </a:cxn>
              <a:cxn ang="0">
                <a:pos x="31" y="433"/>
              </a:cxn>
              <a:cxn ang="0">
                <a:pos x="40" y="450"/>
              </a:cxn>
              <a:cxn ang="0">
                <a:pos x="49" y="457"/>
              </a:cxn>
              <a:cxn ang="0">
                <a:pos x="40" y="463"/>
              </a:cxn>
              <a:cxn ang="0">
                <a:pos x="31" y="480"/>
              </a:cxn>
              <a:cxn ang="0">
                <a:pos x="27" y="504"/>
              </a:cxn>
              <a:cxn ang="0">
                <a:pos x="24" y="531"/>
              </a:cxn>
              <a:cxn ang="0">
                <a:pos x="24" y="835"/>
              </a:cxn>
              <a:cxn ang="0">
                <a:pos x="21" y="866"/>
              </a:cxn>
              <a:cxn ang="0">
                <a:pos x="18" y="889"/>
              </a:cxn>
              <a:cxn ang="0">
                <a:pos x="9" y="906"/>
              </a:cxn>
              <a:cxn ang="0">
                <a:pos x="0" y="913"/>
              </a:cxn>
            </a:cxnLst>
            <a:rect l="0" t="0" r="r" b="b"/>
            <a:pathLst>
              <a:path w="50" h="914">
                <a:moveTo>
                  <a:pt x="0" y="0"/>
                </a:moveTo>
                <a:lnTo>
                  <a:pt x="9" y="7"/>
                </a:lnTo>
                <a:lnTo>
                  <a:pt x="18" y="24"/>
                </a:lnTo>
                <a:lnTo>
                  <a:pt x="21" y="48"/>
                </a:lnTo>
                <a:lnTo>
                  <a:pt x="24" y="75"/>
                </a:lnTo>
                <a:lnTo>
                  <a:pt x="24" y="379"/>
                </a:lnTo>
                <a:lnTo>
                  <a:pt x="27" y="409"/>
                </a:lnTo>
                <a:lnTo>
                  <a:pt x="31" y="433"/>
                </a:lnTo>
                <a:lnTo>
                  <a:pt x="40" y="450"/>
                </a:lnTo>
                <a:lnTo>
                  <a:pt x="49" y="457"/>
                </a:lnTo>
                <a:lnTo>
                  <a:pt x="40" y="463"/>
                </a:lnTo>
                <a:lnTo>
                  <a:pt x="31" y="480"/>
                </a:lnTo>
                <a:lnTo>
                  <a:pt x="27" y="504"/>
                </a:lnTo>
                <a:lnTo>
                  <a:pt x="24" y="531"/>
                </a:lnTo>
                <a:lnTo>
                  <a:pt x="24" y="835"/>
                </a:lnTo>
                <a:lnTo>
                  <a:pt x="21" y="866"/>
                </a:lnTo>
                <a:lnTo>
                  <a:pt x="18" y="889"/>
                </a:lnTo>
                <a:lnTo>
                  <a:pt x="9" y="906"/>
                </a:lnTo>
                <a:lnTo>
                  <a:pt x="0" y="913"/>
                </a:lnTo>
              </a:path>
            </a:pathLst>
          </a:custGeom>
          <a:noFill/>
          <a:ln w="50800" cap="rnd" cmpd="sng">
            <a:solidFill>
              <a:schemeClr val="tx1"/>
            </a:solidFill>
            <a:prstDash val="solid"/>
            <a:round/>
            <a:headEnd type="none" w="sm" len="sm"/>
            <a:tailEnd type="none" w="sm" len="sm"/>
          </a:ln>
          <a:effectLst/>
        </p:spPr>
        <p:txBody>
          <a:bodyPr/>
          <a:lstStyle/>
          <a:p>
            <a:endParaRPr lang="cs-CZ"/>
          </a:p>
        </p:txBody>
      </p:sp>
      <p:sp>
        <p:nvSpPr>
          <p:cNvPr id="296997" name="Freeform 37"/>
          <p:cNvSpPr>
            <a:spLocks/>
          </p:cNvSpPr>
          <p:nvPr/>
        </p:nvSpPr>
        <p:spPr bwMode="auto">
          <a:xfrm>
            <a:off x="6100763" y="2208213"/>
            <a:ext cx="150812" cy="995362"/>
          </a:xfrm>
          <a:custGeom>
            <a:avLst/>
            <a:gdLst/>
            <a:ahLst/>
            <a:cxnLst>
              <a:cxn ang="0">
                <a:pos x="0" y="0"/>
              </a:cxn>
              <a:cxn ang="0">
                <a:pos x="18" y="3"/>
              </a:cxn>
              <a:cxn ang="0">
                <a:pos x="31" y="16"/>
              </a:cxn>
              <a:cxn ang="0">
                <a:pos x="44" y="32"/>
              </a:cxn>
              <a:cxn ang="0">
                <a:pos x="44" y="52"/>
              </a:cxn>
              <a:cxn ang="0">
                <a:pos x="44" y="261"/>
              </a:cxn>
              <a:cxn ang="0">
                <a:pos x="50" y="281"/>
              </a:cxn>
              <a:cxn ang="0">
                <a:pos x="63" y="297"/>
              </a:cxn>
              <a:cxn ang="0">
                <a:pos x="75" y="310"/>
              </a:cxn>
              <a:cxn ang="0">
                <a:pos x="94" y="313"/>
              </a:cxn>
              <a:cxn ang="0">
                <a:pos x="75" y="316"/>
              </a:cxn>
              <a:cxn ang="0">
                <a:pos x="63" y="329"/>
              </a:cxn>
              <a:cxn ang="0">
                <a:pos x="50" y="345"/>
              </a:cxn>
              <a:cxn ang="0">
                <a:pos x="44" y="365"/>
              </a:cxn>
              <a:cxn ang="0">
                <a:pos x="44" y="574"/>
              </a:cxn>
              <a:cxn ang="0">
                <a:pos x="44" y="594"/>
              </a:cxn>
              <a:cxn ang="0">
                <a:pos x="31" y="610"/>
              </a:cxn>
              <a:cxn ang="0">
                <a:pos x="18" y="623"/>
              </a:cxn>
              <a:cxn ang="0">
                <a:pos x="0" y="626"/>
              </a:cxn>
            </a:cxnLst>
            <a:rect l="0" t="0" r="r" b="b"/>
            <a:pathLst>
              <a:path w="95" h="627">
                <a:moveTo>
                  <a:pt x="0" y="0"/>
                </a:moveTo>
                <a:lnTo>
                  <a:pt x="18" y="3"/>
                </a:lnTo>
                <a:lnTo>
                  <a:pt x="31" y="16"/>
                </a:lnTo>
                <a:lnTo>
                  <a:pt x="44" y="32"/>
                </a:lnTo>
                <a:lnTo>
                  <a:pt x="44" y="52"/>
                </a:lnTo>
                <a:lnTo>
                  <a:pt x="44" y="261"/>
                </a:lnTo>
                <a:lnTo>
                  <a:pt x="50" y="281"/>
                </a:lnTo>
                <a:lnTo>
                  <a:pt x="63" y="297"/>
                </a:lnTo>
                <a:lnTo>
                  <a:pt x="75" y="310"/>
                </a:lnTo>
                <a:lnTo>
                  <a:pt x="94" y="313"/>
                </a:lnTo>
                <a:lnTo>
                  <a:pt x="75" y="316"/>
                </a:lnTo>
                <a:lnTo>
                  <a:pt x="63" y="329"/>
                </a:lnTo>
                <a:lnTo>
                  <a:pt x="50" y="345"/>
                </a:lnTo>
                <a:lnTo>
                  <a:pt x="44" y="365"/>
                </a:lnTo>
                <a:lnTo>
                  <a:pt x="44" y="574"/>
                </a:lnTo>
                <a:lnTo>
                  <a:pt x="44" y="594"/>
                </a:lnTo>
                <a:lnTo>
                  <a:pt x="31" y="610"/>
                </a:lnTo>
                <a:lnTo>
                  <a:pt x="18" y="623"/>
                </a:lnTo>
                <a:lnTo>
                  <a:pt x="0" y="626"/>
                </a:lnTo>
              </a:path>
            </a:pathLst>
          </a:custGeom>
          <a:noFill/>
          <a:ln w="50800" cap="rnd" cmpd="sng">
            <a:solidFill>
              <a:schemeClr val="tx1"/>
            </a:solidFill>
            <a:prstDash val="solid"/>
            <a:round/>
            <a:headEnd type="none" w="sm" len="sm"/>
            <a:tailEnd type="none" w="sm" len="sm"/>
          </a:ln>
          <a:effectLst/>
        </p:spPr>
        <p:txBody>
          <a:bodyPr/>
          <a:lstStyle/>
          <a:p>
            <a:endParaRPr lang="cs-CZ"/>
          </a:p>
        </p:txBody>
      </p:sp>
      <p:sp>
        <p:nvSpPr>
          <p:cNvPr id="296998" name="Freeform 38"/>
          <p:cNvSpPr>
            <a:spLocks/>
          </p:cNvSpPr>
          <p:nvPr/>
        </p:nvSpPr>
        <p:spPr bwMode="auto">
          <a:xfrm>
            <a:off x="4111625" y="4729163"/>
            <a:ext cx="158750" cy="989012"/>
          </a:xfrm>
          <a:custGeom>
            <a:avLst/>
            <a:gdLst/>
            <a:ahLst/>
            <a:cxnLst>
              <a:cxn ang="0">
                <a:pos x="0" y="0"/>
              </a:cxn>
              <a:cxn ang="0">
                <a:pos x="22" y="6"/>
              </a:cxn>
              <a:cxn ang="0">
                <a:pos x="39" y="17"/>
              </a:cxn>
              <a:cxn ang="0">
                <a:pos x="47" y="34"/>
              </a:cxn>
              <a:cxn ang="0">
                <a:pos x="52" y="52"/>
              </a:cxn>
              <a:cxn ang="0">
                <a:pos x="52" y="259"/>
              </a:cxn>
              <a:cxn ang="0">
                <a:pos x="56" y="282"/>
              </a:cxn>
              <a:cxn ang="0">
                <a:pos x="65" y="294"/>
              </a:cxn>
              <a:cxn ang="0">
                <a:pos x="77" y="305"/>
              </a:cxn>
              <a:cxn ang="0">
                <a:pos x="99" y="311"/>
              </a:cxn>
              <a:cxn ang="0">
                <a:pos x="77" y="317"/>
              </a:cxn>
              <a:cxn ang="0">
                <a:pos x="65" y="328"/>
              </a:cxn>
              <a:cxn ang="0">
                <a:pos x="56" y="345"/>
              </a:cxn>
              <a:cxn ang="0">
                <a:pos x="52" y="363"/>
              </a:cxn>
              <a:cxn ang="0">
                <a:pos x="52" y="570"/>
              </a:cxn>
              <a:cxn ang="0">
                <a:pos x="47" y="593"/>
              </a:cxn>
              <a:cxn ang="0">
                <a:pos x="39" y="605"/>
              </a:cxn>
              <a:cxn ang="0">
                <a:pos x="22" y="616"/>
              </a:cxn>
              <a:cxn ang="0">
                <a:pos x="0" y="622"/>
              </a:cxn>
            </a:cxnLst>
            <a:rect l="0" t="0" r="r" b="b"/>
            <a:pathLst>
              <a:path w="100" h="623">
                <a:moveTo>
                  <a:pt x="0" y="0"/>
                </a:moveTo>
                <a:lnTo>
                  <a:pt x="22" y="6"/>
                </a:lnTo>
                <a:lnTo>
                  <a:pt x="39" y="17"/>
                </a:lnTo>
                <a:lnTo>
                  <a:pt x="47" y="34"/>
                </a:lnTo>
                <a:lnTo>
                  <a:pt x="52" y="52"/>
                </a:lnTo>
                <a:lnTo>
                  <a:pt x="52" y="259"/>
                </a:lnTo>
                <a:lnTo>
                  <a:pt x="56" y="282"/>
                </a:lnTo>
                <a:lnTo>
                  <a:pt x="65" y="294"/>
                </a:lnTo>
                <a:lnTo>
                  <a:pt x="77" y="305"/>
                </a:lnTo>
                <a:lnTo>
                  <a:pt x="99" y="311"/>
                </a:lnTo>
                <a:lnTo>
                  <a:pt x="77" y="317"/>
                </a:lnTo>
                <a:lnTo>
                  <a:pt x="65" y="328"/>
                </a:lnTo>
                <a:lnTo>
                  <a:pt x="56" y="345"/>
                </a:lnTo>
                <a:lnTo>
                  <a:pt x="52" y="363"/>
                </a:lnTo>
                <a:lnTo>
                  <a:pt x="52" y="570"/>
                </a:lnTo>
                <a:lnTo>
                  <a:pt x="47" y="593"/>
                </a:lnTo>
                <a:lnTo>
                  <a:pt x="39" y="605"/>
                </a:lnTo>
                <a:lnTo>
                  <a:pt x="22" y="616"/>
                </a:lnTo>
                <a:lnTo>
                  <a:pt x="0" y="622"/>
                </a:lnTo>
              </a:path>
            </a:pathLst>
          </a:custGeom>
          <a:noFill/>
          <a:ln w="50800" cap="rnd" cmpd="sng">
            <a:solidFill>
              <a:schemeClr val="tx1"/>
            </a:solidFill>
            <a:prstDash val="solid"/>
            <a:round/>
            <a:headEnd type="none" w="sm" len="sm"/>
            <a:tailEnd type="none" w="sm" len="sm"/>
          </a:ln>
          <a:effectLst/>
        </p:spPr>
        <p:txBody>
          <a:bodyPr/>
          <a:lstStyle/>
          <a:p>
            <a:endParaRPr lang="cs-CZ"/>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ástupný symbol pro číslo snímku 3"/>
          <p:cNvSpPr>
            <a:spLocks noGrp="1"/>
          </p:cNvSpPr>
          <p:nvPr>
            <p:ph type="sldNum" sz="quarter" idx="12"/>
          </p:nvPr>
        </p:nvSpPr>
        <p:spPr/>
        <p:txBody>
          <a:bodyPr/>
          <a:lstStyle/>
          <a:p>
            <a:fld id="{F04930C0-D926-4E23-B8EC-5CBAFF180ADD}" type="slidenum">
              <a:rPr lang="en-GB"/>
              <a:pPr/>
              <a:t>43</a:t>
            </a:fld>
            <a:endParaRPr lang="en-GB"/>
          </a:p>
        </p:txBody>
      </p:sp>
      <p:sp>
        <p:nvSpPr>
          <p:cNvPr id="299010"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0488" tIns="44450" rIns="90488" bIns="44450" anchor="ctr"/>
          <a:lstStyle/>
          <a:p>
            <a:pPr algn="ctr"/>
            <a:r>
              <a:rPr lang="en-US" sz="2800" b="1">
                <a:solidFill>
                  <a:schemeClr val="tx2"/>
                </a:solidFill>
                <a:latin typeface="Arial" charset="0"/>
              </a:rPr>
              <a:t>Process Capability</a:t>
            </a:r>
            <a:endParaRPr lang="en-US" sz="4400">
              <a:solidFill>
                <a:schemeClr val="tx2"/>
              </a:solidFill>
            </a:endParaRPr>
          </a:p>
        </p:txBody>
      </p:sp>
      <p:sp>
        <p:nvSpPr>
          <p:cNvPr id="299011" name="Rectangle 3"/>
          <p:cNvSpPr>
            <a:spLocks noChangeArrowheads="1"/>
          </p:cNvSpPr>
          <p:nvPr/>
        </p:nvSpPr>
        <p:spPr bwMode="auto">
          <a:xfrm>
            <a:off x="342900" y="1581150"/>
            <a:ext cx="8458200" cy="4572000"/>
          </a:xfrm>
          <a:prstGeom prst="rect">
            <a:avLst/>
          </a:prstGeom>
          <a:noFill/>
          <a:ln w="9525">
            <a:noFill/>
            <a:miter lim="800000"/>
            <a:headEnd/>
            <a:tailEnd/>
          </a:ln>
          <a:effectLst/>
        </p:spPr>
        <p:txBody>
          <a:bodyPr lIns="90488" tIns="44450" rIns="90488" bIns="44450"/>
          <a:lstStyle/>
          <a:p>
            <a:pPr marL="342900" indent="-342900">
              <a:spcBef>
                <a:spcPct val="20000"/>
              </a:spcBef>
              <a:buFontTx/>
              <a:buChar char="•"/>
            </a:pPr>
            <a:r>
              <a:rPr lang="en-US">
                <a:latin typeface="Arial" charset="0"/>
              </a:rPr>
              <a:t>If the </a:t>
            </a:r>
            <a:r>
              <a:rPr lang="en-US" i="1">
                <a:latin typeface="Arial" charset="0"/>
              </a:rPr>
              <a:t>R</a:t>
            </a:r>
            <a:r>
              <a:rPr lang="en-US">
                <a:latin typeface="Arial" charset="0"/>
              </a:rPr>
              <a:t> chart shows control, estimate the standard deviation of items as</a:t>
            </a:r>
          </a:p>
          <a:p>
            <a:pPr marL="342900" indent="-342900">
              <a:spcBef>
                <a:spcPct val="20000"/>
              </a:spcBef>
              <a:buFontTx/>
              <a:buChar char="•"/>
            </a:pPr>
            <a:endParaRPr lang="en-US">
              <a:latin typeface="Arial" charset="0"/>
            </a:endParaRPr>
          </a:p>
          <a:p>
            <a:pPr marL="342900" indent="-342900">
              <a:spcBef>
                <a:spcPct val="20000"/>
              </a:spcBef>
              <a:buFontTx/>
              <a:buChar char="•"/>
            </a:pPr>
            <a:r>
              <a:rPr lang="en-US">
                <a:latin typeface="Arial" charset="0"/>
              </a:rPr>
              <a:t>If the </a:t>
            </a:r>
            <a:r>
              <a:rPr lang="en-US" i="1">
                <a:latin typeface="Arial" charset="0"/>
              </a:rPr>
              <a:t>R</a:t>
            </a:r>
            <a:r>
              <a:rPr lang="en-US">
                <a:latin typeface="Arial" charset="0"/>
              </a:rPr>
              <a:t> chart does not show control, remove the ones that showed lack of control, calculate a revised      and new control limits for </a:t>
            </a:r>
            <a:r>
              <a:rPr lang="en-US" i="1">
                <a:latin typeface="Arial" charset="0"/>
              </a:rPr>
              <a:t>R. </a:t>
            </a:r>
            <a:r>
              <a:rPr lang="en-US">
                <a:latin typeface="Arial" charset="0"/>
              </a:rPr>
              <a:t>Repeat the process as long as it is needed. Estimate standard deviation of items as shown above.</a:t>
            </a:r>
          </a:p>
          <a:p>
            <a:pPr marL="342900" indent="-342900">
              <a:spcBef>
                <a:spcPct val="20000"/>
              </a:spcBef>
              <a:buFontTx/>
              <a:buChar char="•"/>
            </a:pPr>
            <a:r>
              <a:rPr lang="en-US">
                <a:latin typeface="Arial" charset="0"/>
              </a:rPr>
              <a:t>Process capability </a:t>
            </a:r>
          </a:p>
          <a:p>
            <a:pPr marL="342900" indent="-342900">
              <a:spcBef>
                <a:spcPct val="20000"/>
              </a:spcBef>
            </a:pPr>
            <a:r>
              <a:rPr lang="en-US">
                <a:latin typeface="Arial" charset="0"/>
              </a:rPr>
              <a:t>     </a:t>
            </a:r>
          </a:p>
        </p:txBody>
      </p:sp>
      <p:graphicFrame>
        <p:nvGraphicFramePr>
          <p:cNvPr id="299012" name="Object 4"/>
          <p:cNvGraphicFramePr>
            <a:graphicFrameLocks noChangeAspect="1"/>
          </p:cNvGraphicFramePr>
          <p:nvPr/>
        </p:nvGraphicFramePr>
        <p:xfrm>
          <a:off x="3917950" y="1947863"/>
          <a:ext cx="982663" cy="982662"/>
        </p:xfrm>
        <a:graphic>
          <a:graphicData uri="http://schemas.openxmlformats.org/presentationml/2006/ole">
            <p:oleObj spid="_x0000_s299012" name="Equation" r:id="rId3" imgW="482400" imgH="482400" progId="Equation.3">
              <p:embed/>
            </p:oleObj>
          </a:graphicData>
        </a:graphic>
      </p:graphicFrame>
      <p:graphicFrame>
        <p:nvGraphicFramePr>
          <p:cNvPr id="299013" name="Object 5"/>
          <p:cNvGraphicFramePr>
            <a:graphicFrameLocks noChangeAspect="1"/>
          </p:cNvGraphicFramePr>
          <p:nvPr/>
        </p:nvGraphicFramePr>
        <p:xfrm>
          <a:off x="6581775" y="3254375"/>
          <a:ext cx="315913" cy="422275"/>
        </p:xfrm>
        <a:graphic>
          <a:graphicData uri="http://schemas.openxmlformats.org/presentationml/2006/ole">
            <p:oleObj spid="_x0000_s299013" name="Equation" r:id="rId4" imgW="152280" imgH="203040" progId="Equation.3">
              <p:embed/>
            </p:oleObj>
          </a:graphicData>
        </a:graphic>
      </p:graphicFrame>
      <p:graphicFrame>
        <p:nvGraphicFramePr>
          <p:cNvPr id="299014" name="Object 6"/>
          <p:cNvGraphicFramePr>
            <a:graphicFrameLocks noChangeAspect="1"/>
          </p:cNvGraphicFramePr>
          <p:nvPr/>
        </p:nvGraphicFramePr>
        <p:xfrm>
          <a:off x="3473450" y="4387850"/>
          <a:ext cx="4394200" cy="1179513"/>
        </p:xfrm>
        <a:graphic>
          <a:graphicData uri="http://schemas.openxmlformats.org/presentationml/2006/ole">
            <p:oleObj spid="_x0000_s299014" name="Equation" r:id="rId5" imgW="2082600" imgH="558720" progId="Equation.3">
              <p:embed/>
            </p:oleObj>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číslo snímku 3"/>
          <p:cNvSpPr>
            <a:spLocks noGrp="1"/>
          </p:cNvSpPr>
          <p:nvPr>
            <p:ph type="sldNum" sz="quarter" idx="12"/>
          </p:nvPr>
        </p:nvSpPr>
        <p:spPr/>
        <p:txBody>
          <a:bodyPr/>
          <a:lstStyle/>
          <a:p>
            <a:fld id="{061696D4-1C7E-4430-8CA5-55D6CE5DD4FA}" type="slidenum">
              <a:rPr lang="en-GB"/>
              <a:pPr/>
              <a:t>44</a:t>
            </a:fld>
            <a:endParaRPr lang="en-GB"/>
          </a:p>
        </p:txBody>
      </p:sp>
      <p:sp>
        <p:nvSpPr>
          <p:cNvPr id="300034"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0488" tIns="44450" rIns="90488" bIns="44450" anchor="ctr"/>
          <a:lstStyle/>
          <a:p>
            <a:pPr algn="ctr"/>
            <a:r>
              <a:rPr lang="en-US" sz="2800" b="1">
                <a:solidFill>
                  <a:schemeClr val="tx2"/>
                </a:solidFill>
                <a:latin typeface="Arial" charset="0"/>
              </a:rPr>
              <a:t>Process Capability</a:t>
            </a:r>
            <a:endParaRPr lang="en-US" sz="4400">
              <a:solidFill>
                <a:schemeClr val="tx2"/>
              </a:solidFill>
            </a:endParaRPr>
          </a:p>
        </p:txBody>
      </p:sp>
      <p:sp>
        <p:nvSpPr>
          <p:cNvPr id="300037" name="Rectangle 5"/>
          <p:cNvSpPr>
            <a:spLocks noChangeArrowheads="1"/>
          </p:cNvSpPr>
          <p:nvPr/>
        </p:nvSpPr>
        <p:spPr bwMode="auto">
          <a:xfrm>
            <a:off x="342900" y="1581150"/>
            <a:ext cx="8458200" cy="4572000"/>
          </a:xfrm>
          <a:prstGeom prst="rect">
            <a:avLst/>
          </a:prstGeom>
          <a:noFill/>
          <a:ln w="9525">
            <a:noFill/>
            <a:miter lim="800000"/>
            <a:headEnd/>
            <a:tailEnd/>
          </a:ln>
          <a:effectLst/>
        </p:spPr>
        <p:txBody>
          <a:bodyPr lIns="90488" tIns="44450" rIns="90488" bIns="44450"/>
          <a:lstStyle/>
          <a:p>
            <a:pPr marL="342900" indent="-342900">
              <a:spcBef>
                <a:spcPct val="20000"/>
              </a:spcBef>
              <a:buFontTx/>
              <a:buChar char="•"/>
            </a:pPr>
            <a:r>
              <a:rPr lang="en-US">
                <a:latin typeface="Arial" charset="0"/>
              </a:rPr>
              <a:t>By computing        we can conclude whether the mean has shifted towards upper/lower specification limit and if it has shifted at all. If both the numbers are equal, the mean is at the center. If the first number is smaller, the mean has shifted towards </a:t>
            </a:r>
            <a:r>
              <a:rPr lang="en-US" i="1">
                <a:latin typeface="Arial" charset="0"/>
              </a:rPr>
              <a:t>LSL</a:t>
            </a:r>
            <a:r>
              <a:rPr lang="en-US" i="1" baseline="-25000">
                <a:latin typeface="Arial" charset="0"/>
              </a:rPr>
              <a:t>x</a:t>
            </a:r>
            <a:r>
              <a:rPr lang="en-US" baseline="-25000">
                <a:latin typeface="Arial" charset="0"/>
              </a:rPr>
              <a:t>. </a:t>
            </a:r>
            <a:r>
              <a:rPr lang="en-US">
                <a:latin typeface="Arial" charset="0"/>
              </a:rPr>
              <a:t>If the second number is smaller, the mean has shifted towards </a:t>
            </a:r>
            <a:r>
              <a:rPr lang="en-US" i="1">
                <a:latin typeface="Arial" charset="0"/>
              </a:rPr>
              <a:t>USL</a:t>
            </a:r>
            <a:r>
              <a:rPr lang="en-US" i="1" baseline="-25000">
                <a:latin typeface="Arial" charset="0"/>
              </a:rPr>
              <a:t>x</a:t>
            </a:r>
            <a:r>
              <a:rPr lang="en-US" baseline="-25000">
                <a:latin typeface="Arial" charset="0"/>
              </a:rPr>
              <a:t>.</a:t>
            </a:r>
            <a:endParaRPr lang="en-US">
              <a:latin typeface="Arial" charset="0"/>
            </a:endParaRPr>
          </a:p>
          <a:p>
            <a:pPr marL="342900" indent="-342900">
              <a:spcBef>
                <a:spcPct val="20000"/>
              </a:spcBef>
              <a:buFontTx/>
              <a:buChar char="•"/>
            </a:pPr>
            <a:r>
              <a:rPr lang="en-US">
                <a:latin typeface="Arial" charset="0"/>
              </a:rPr>
              <a:t>If               then the process is capable of producing 99.74% items within the specification limits. Else, either the process needs improvement or the specification limits must be widened. </a:t>
            </a:r>
          </a:p>
          <a:p>
            <a:pPr marL="342900" indent="-342900">
              <a:spcBef>
                <a:spcPct val="20000"/>
              </a:spcBef>
            </a:pPr>
            <a:r>
              <a:rPr lang="en-US">
                <a:latin typeface="Arial" charset="0"/>
              </a:rPr>
              <a:t>     </a:t>
            </a:r>
          </a:p>
        </p:txBody>
      </p:sp>
      <p:graphicFrame>
        <p:nvGraphicFramePr>
          <p:cNvPr id="300038" name="Object 6"/>
          <p:cNvGraphicFramePr>
            <a:graphicFrameLocks noChangeAspect="1"/>
          </p:cNvGraphicFramePr>
          <p:nvPr/>
        </p:nvGraphicFramePr>
        <p:xfrm>
          <a:off x="2719388" y="1582738"/>
          <a:ext cx="536575" cy="509587"/>
        </p:xfrm>
        <a:graphic>
          <a:graphicData uri="http://schemas.openxmlformats.org/presentationml/2006/ole">
            <p:oleObj spid="_x0000_s300038" name="Equation" r:id="rId3" imgW="253800" imgH="241200" progId="Equation.3">
              <p:embed/>
            </p:oleObj>
          </a:graphicData>
        </a:graphic>
      </p:graphicFrame>
      <p:graphicFrame>
        <p:nvGraphicFramePr>
          <p:cNvPr id="300039" name="Object 7"/>
          <p:cNvGraphicFramePr>
            <a:graphicFrameLocks noChangeAspect="1"/>
          </p:cNvGraphicFramePr>
          <p:nvPr/>
        </p:nvGraphicFramePr>
        <p:xfrm>
          <a:off x="1095375" y="3873500"/>
          <a:ext cx="1000125" cy="509588"/>
        </p:xfrm>
        <a:graphic>
          <a:graphicData uri="http://schemas.openxmlformats.org/presentationml/2006/ole">
            <p:oleObj spid="_x0000_s300039" name="Equation" r:id="rId4" imgW="469800" imgH="241200" progId="Equation.3">
              <p:embed/>
            </p:oleObj>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A6B956C5-6140-42C1-B881-1688310CC1FA}" type="slidenum">
              <a:rPr lang="en-GB"/>
              <a:pPr/>
              <a:t>45</a:t>
            </a:fld>
            <a:endParaRPr lang="en-GB"/>
          </a:p>
        </p:txBody>
      </p:sp>
      <p:sp>
        <p:nvSpPr>
          <p:cNvPr id="303107" name="Rectangle 3"/>
          <p:cNvSpPr>
            <a:spLocks noGrp="1" noChangeArrowheads="1"/>
          </p:cNvSpPr>
          <p:nvPr>
            <p:ph type="body" idx="1"/>
          </p:nvPr>
        </p:nvSpPr>
        <p:spPr>
          <a:xfrm>
            <a:off x="685800" y="508000"/>
            <a:ext cx="7772400" cy="5588000"/>
          </a:xfrm>
        </p:spPr>
        <p:txBody>
          <a:bodyPr/>
          <a:lstStyle/>
          <a:p>
            <a:pPr>
              <a:buFontTx/>
              <a:buNone/>
            </a:pPr>
            <a:r>
              <a:rPr lang="en-US" sz="2400">
                <a:latin typeface="Arial" charset="0"/>
              </a:rPr>
              <a:t>Text Exercise 2.2: Is the following process capable?:</a:t>
            </a:r>
          </a:p>
          <a:p>
            <a:pPr>
              <a:buFontTx/>
              <a:buNone/>
            </a:pPr>
            <a:endParaRPr lang="en-US" sz="2400"/>
          </a:p>
        </p:txBody>
      </p:sp>
      <p:graphicFrame>
        <p:nvGraphicFramePr>
          <p:cNvPr id="303108" name="Object 4"/>
          <p:cNvGraphicFramePr>
            <a:graphicFrameLocks noChangeAspect="1"/>
          </p:cNvGraphicFramePr>
          <p:nvPr/>
        </p:nvGraphicFramePr>
        <p:xfrm>
          <a:off x="1184275" y="995363"/>
          <a:ext cx="4906963" cy="1889125"/>
        </p:xfrm>
        <a:graphic>
          <a:graphicData uri="http://schemas.openxmlformats.org/presentationml/2006/ole">
            <p:oleObj spid="_x0000_s303108" name="Equation" r:id="rId3" imgW="2438280" imgH="939600" progId="Equation.3">
              <p:embed/>
            </p:oleObj>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3A34F6D1-A31A-4DB3-A542-6D0F97EEFAB7}" type="slidenum">
              <a:rPr lang="en-GB"/>
              <a:pPr/>
              <a:t>46</a:t>
            </a:fld>
            <a:endParaRPr lang="en-GB"/>
          </a:p>
        </p:txBody>
      </p:sp>
      <p:sp>
        <p:nvSpPr>
          <p:cNvPr id="301058" name="Rectangle 2"/>
          <p:cNvSpPr>
            <a:spLocks noChangeArrowheads="1"/>
          </p:cNvSpPr>
          <p:nvPr/>
        </p:nvSpPr>
        <p:spPr bwMode="auto">
          <a:xfrm>
            <a:off x="304800" y="533400"/>
            <a:ext cx="8458200" cy="1143000"/>
          </a:xfrm>
          <a:prstGeom prst="rect">
            <a:avLst/>
          </a:prstGeom>
          <a:noFill/>
          <a:ln w="9525">
            <a:noFill/>
            <a:miter lim="800000"/>
            <a:headEnd/>
            <a:tailEnd/>
          </a:ln>
          <a:effectLst/>
        </p:spPr>
        <p:txBody>
          <a:bodyPr lIns="90488" tIns="44450" rIns="90488" bIns="44450" anchor="ctr"/>
          <a:lstStyle/>
          <a:p>
            <a:pPr algn="ctr"/>
            <a:r>
              <a:rPr lang="en-US" sz="2800" b="1">
                <a:solidFill>
                  <a:schemeClr val="tx2"/>
                </a:solidFill>
                <a:latin typeface="Arial" charset="0"/>
              </a:rPr>
              <a:t>Reading and Exercises</a:t>
            </a:r>
            <a:endParaRPr lang="en-US" sz="4400">
              <a:solidFill>
                <a:schemeClr val="tx2"/>
              </a:solidFill>
            </a:endParaRPr>
          </a:p>
        </p:txBody>
      </p:sp>
      <p:sp>
        <p:nvSpPr>
          <p:cNvPr id="301061" name="Rectangle 5"/>
          <p:cNvSpPr>
            <a:spLocks noChangeArrowheads="1"/>
          </p:cNvSpPr>
          <p:nvPr/>
        </p:nvSpPr>
        <p:spPr bwMode="auto">
          <a:xfrm>
            <a:off x="342900" y="1581150"/>
            <a:ext cx="8458200" cy="4572000"/>
          </a:xfrm>
          <a:prstGeom prst="rect">
            <a:avLst/>
          </a:prstGeom>
          <a:noFill/>
          <a:ln w="9525">
            <a:noFill/>
            <a:miter lim="800000"/>
            <a:headEnd/>
            <a:tailEnd/>
          </a:ln>
          <a:effectLst/>
        </p:spPr>
        <p:txBody>
          <a:bodyPr lIns="90488" tIns="44450" rIns="90488" bIns="44450"/>
          <a:lstStyle/>
          <a:p>
            <a:pPr marL="342900" indent="-342900">
              <a:spcBef>
                <a:spcPct val="20000"/>
              </a:spcBef>
              <a:buFontTx/>
              <a:buChar char="•"/>
            </a:pPr>
            <a:r>
              <a:rPr lang="en-US">
                <a:latin typeface="Arial" charset="0"/>
              </a:rPr>
              <a:t>Chapter 1: </a:t>
            </a:r>
          </a:p>
          <a:p>
            <a:pPr marL="685800" lvl="1">
              <a:spcBef>
                <a:spcPct val="20000"/>
              </a:spcBef>
              <a:buFontTx/>
              <a:buChar char="–"/>
            </a:pPr>
            <a:r>
              <a:rPr lang="en-US">
                <a:latin typeface="Arial" charset="0"/>
              </a:rPr>
              <a:t> pp. 3-24</a:t>
            </a:r>
          </a:p>
          <a:p>
            <a:pPr marL="342900" indent="-342900">
              <a:spcBef>
                <a:spcPct val="20000"/>
              </a:spcBef>
              <a:buFontTx/>
              <a:buChar char="•"/>
            </a:pPr>
            <a:r>
              <a:rPr lang="en-US">
                <a:latin typeface="Arial" charset="0"/>
              </a:rPr>
              <a:t>Chapter 2: </a:t>
            </a:r>
          </a:p>
          <a:p>
            <a:pPr marL="685800" lvl="1">
              <a:spcBef>
                <a:spcPct val="20000"/>
              </a:spcBef>
              <a:buFontTx/>
              <a:buChar char="–"/>
            </a:pPr>
            <a:r>
              <a:rPr lang="en-US">
                <a:latin typeface="Arial" charset="0"/>
              </a:rPr>
              <a:t> pp. 37-54</a:t>
            </a:r>
          </a:p>
          <a:p>
            <a:pPr marL="685800" lvl="1">
              <a:spcBef>
                <a:spcPct val="20000"/>
              </a:spcBef>
              <a:buFontTx/>
              <a:buChar char="–"/>
            </a:pPr>
            <a:r>
              <a:rPr lang="en-US">
                <a:latin typeface="Arial" charset="0"/>
              </a:rPr>
              <a:t> Problems 2.5, 2.6, 2.10</a:t>
            </a:r>
          </a:p>
          <a:p>
            <a:pPr marL="342900" indent="-342900">
              <a:spcBef>
                <a:spcPct val="20000"/>
              </a:spcBef>
            </a:pPr>
            <a:r>
              <a:rPr lang="en-US">
                <a:latin typeface="Arial"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77FEC65F-7EF4-459F-9B04-202AA5931C99}" type="slidenum">
              <a:rPr lang="en-GB"/>
              <a:pPr/>
              <a:t>5</a:t>
            </a:fld>
            <a:endParaRPr lang="en-GB"/>
          </a:p>
        </p:txBody>
      </p:sp>
      <p:sp>
        <p:nvSpPr>
          <p:cNvPr id="275458" name="Rectangle 2"/>
          <p:cNvSpPr>
            <a:spLocks noGrp="1" noChangeArrowheads="1"/>
          </p:cNvSpPr>
          <p:nvPr>
            <p:ph type="title"/>
          </p:nvPr>
        </p:nvSpPr>
        <p:spPr>
          <a:xfrm>
            <a:off x="533400" y="533400"/>
            <a:ext cx="8077200" cy="1163638"/>
          </a:xfrm>
          <a:noFill/>
          <a:ln/>
        </p:spPr>
        <p:txBody>
          <a:bodyPr lIns="90488" tIns="44450" rIns="90488" bIns="44450"/>
          <a:lstStyle/>
          <a:p>
            <a:pPr defTabSz="762000"/>
            <a:r>
              <a:rPr lang="en-US" sz="2800" b="1">
                <a:latin typeface="Arial" charset="0"/>
              </a:rPr>
              <a:t>Customer-Driven Definitions of Quality</a:t>
            </a:r>
            <a:endParaRPr lang="en-US" sz="6000" b="1" i="1">
              <a:effectLst>
                <a:outerShdw blurRad="38100" dist="38100" dir="2700000" algn="tl">
                  <a:srgbClr val="C0C0C0"/>
                </a:outerShdw>
              </a:effectLst>
            </a:endParaRPr>
          </a:p>
        </p:txBody>
      </p:sp>
      <p:sp>
        <p:nvSpPr>
          <p:cNvPr id="275460" name="Rectangle 4"/>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Conformance to specifications</a:t>
            </a:r>
          </a:p>
          <a:p>
            <a:pPr marL="742950" lvl="1" indent="-285750">
              <a:spcBef>
                <a:spcPct val="20000"/>
              </a:spcBef>
              <a:buFontTx/>
              <a:buChar char="–"/>
            </a:pPr>
            <a:r>
              <a:rPr lang="en-US">
                <a:latin typeface="Arial" charset="0"/>
              </a:rPr>
              <a:t>Conformance to advertised level of performance </a:t>
            </a:r>
          </a:p>
          <a:p>
            <a:pPr marL="342900" indent="-342900">
              <a:spcBef>
                <a:spcPct val="20000"/>
              </a:spcBef>
              <a:buFontTx/>
              <a:buChar char="•"/>
            </a:pPr>
            <a:r>
              <a:rPr lang="en-US">
                <a:latin typeface="Arial" charset="0"/>
              </a:rPr>
              <a:t>Value</a:t>
            </a:r>
          </a:p>
          <a:p>
            <a:pPr marL="742950" lvl="1" indent="-285750">
              <a:spcBef>
                <a:spcPct val="20000"/>
              </a:spcBef>
              <a:buFontTx/>
              <a:buChar char="–"/>
            </a:pPr>
            <a:r>
              <a:rPr lang="en-US">
                <a:latin typeface="Arial" charset="0"/>
              </a:rPr>
              <a:t>How well the purpose is served at a particular price. </a:t>
            </a:r>
          </a:p>
          <a:p>
            <a:pPr marL="742950" lvl="1" indent="-285750">
              <a:spcBef>
                <a:spcPct val="20000"/>
              </a:spcBef>
              <a:buFontTx/>
              <a:buChar char="–"/>
            </a:pPr>
            <a:r>
              <a:rPr lang="en-US">
                <a:latin typeface="Arial" charset="0"/>
              </a:rPr>
              <a:t>For example, if a $2.00 plastic ballpoint pen lasts for six months, one may feel that the purchase was worth the price. </a:t>
            </a:r>
          </a:p>
          <a:p>
            <a:pPr marL="342900" indent="-342900">
              <a:spcBef>
                <a:spcPct val="20000"/>
              </a:spcBef>
              <a:buFontTx/>
              <a:buChar char="•"/>
            </a:pPr>
            <a:endParaRPr lang="en-US" sz="2800">
              <a:latin typeface="Arial" charset="0"/>
            </a:endParaRPr>
          </a:p>
        </p:txBody>
      </p:sp>
    </p:spTree>
  </p:cSld>
  <p:clrMapOvr>
    <a:masterClrMapping/>
  </p:clrMapOvr>
  <p:transition spd="slow">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3CAB1A81-81B4-400B-AD82-5D96E285CA6B}" type="slidenum">
              <a:rPr lang="en-GB"/>
              <a:pPr/>
              <a:t>6</a:t>
            </a:fld>
            <a:endParaRPr lang="en-GB"/>
          </a:p>
        </p:txBody>
      </p:sp>
      <p:sp>
        <p:nvSpPr>
          <p:cNvPr id="278530" name="Rectangle 2"/>
          <p:cNvSpPr>
            <a:spLocks noChangeArrowheads="1"/>
          </p:cNvSpPr>
          <p:nvPr/>
        </p:nvSpPr>
        <p:spPr bwMode="auto">
          <a:xfrm>
            <a:off x="533400" y="533400"/>
            <a:ext cx="8077200" cy="1163638"/>
          </a:xfrm>
          <a:prstGeom prst="rect">
            <a:avLst/>
          </a:prstGeom>
          <a:noFill/>
          <a:ln w="12700">
            <a:noFill/>
            <a:miter lim="800000"/>
            <a:headEnd/>
            <a:tailEnd/>
          </a:ln>
          <a:effectLst/>
        </p:spPr>
        <p:txBody>
          <a:bodyPr lIns="90488" tIns="44450" rIns="90488" bIns="44450" anchor="ctr"/>
          <a:lstStyle/>
          <a:p>
            <a:pPr algn="ctr" defTabSz="762000"/>
            <a:r>
              <a:rPr lang="en-US" sz="2800" b="1">
                <a:solidFill>
                  <a:schemeClr val="tx2"/>
                </a:solidFill>
                <a:latin typeface="Arial" charset="0"/>
              </a:rPr>
              <a:t>Customer-Driven Definitions of Quality</a:t>
            </a:r>
            <a:endParaRPr lang="en-US" sz="6000" b="1" i="1">
              <a:solidFill>
                <a:schemeClr val="tx2"/>
              </a:solidFill>
              <a:effectLst>
                <a:outerShdw blurRad="38100" dist="38100" dir="2700000" algn="tl">
                  <a:srgbClr val="C0C0C0"/>
                </a:outerShdw>
              </a:effectLst>
            </a:endParaRPr>
          </a:p>
        </p:txBody>
      </p:sp>
      <p:sp>
        <p:nvSpPr>
          <p:cNvPr id="278531"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Fitness for use</a:t>
            </a:r>
          </a:p>
          <a:p>
            <a:pPr marL="742950" lvl="1" indent="-285750">
              <a:spcBef>
                <a:spcPct val="20000"/>
              </a:spcBef>
              <a:buFontTx/>
              <a:buChar char="–"/>
            </a:pPr>
            <a:r>
              <a:rPr lang="en-US">
                <a:latin typeface="Arial" charset="0"/>
              </a:rPr>
              <a:t>Mechanical feature of a product, convenience of a service, appearance, style, durability, reliability, craftsmanship, serviceability</a:t>
            </a:r>
          </a:p>
          <a:p>
            <a:pPr marL="342900" indent="-342900">
              <a:spcBef>
                <a:spcPct val="20000"/>
              </a:spcBef>
              <a:buFontTx/>
              <a:buChar char="•"/>
            </a:pPr>
            <a:r>
              <a:rPr lang="en-US">
                <a:latin typeface="Arial" charset="0"/>
              </a:rPr>
              <a:t>Support</a:t>
            </a:r>
          </a:p>
          <a:p>
            <a:pPr marL="742950" lvl="1" indent="-285750">
              <a:spcBef>
                <a:spcPct val="20000"/>
              </a:spcBef>
              <a:buFontTx/>
              <a:buChar char="–"/>
            </a:pPr>
            <a:r>
              <a:rPr lang="en-US">
                <a:latin typeface="Arial" charset="0"/>
              </a:rPr>
              <a:t>Financial statements, warranty claims, advertising </a:t>
            </a:r>
          </a:p>
          <a:p>
            <a:pPr marL="342900" indent="-342900">
              <a:spcBef>
                <a:spcPct val="20000"/>
              </a:spcBef>
              <a:buFontTx/>
              <a:buChar char="•"/>
            </a:pPr>
            <a:r>
              <a:rPr lang="en-US">
                <a:latin typeface="Arial" charset="0"/>
              </a:rPr>
              <a:t>Psychological Impressions</a:t>
            </a:r>
          </a:p>
          <a:p>
            <a:pPr marL="742950" lvl="1" indent="-285750">
              <a:spcBef>
                <a:spcPct val="20000"/>
              </a:spcBef>
              <a:buFontTx/>
              <a:buChar char="–"/>
            </a:pPr>
            <a:r>
              <a:rPr lang="en-US">
                <a:latin typeface="Arial" charset="0"/>
              </a:rPr>
              <a:t>Atmosphere, image, aesthetics</a:t>
            </a:r>
          </a:p>
          <a:p>
            <a:pPr marL="742950" lvl="1" indent="-285750">
              <a:spcBef>
                <a:spcPct val="20000"/>
              </a:spcBef>
              <a:buFontTx/>
              <a:buChar char="–"/>
            </a:pPr>
            <a:r>
              <a:rPr lang="en-US">
                <a:latin typeface="Arial" charset="0"/>
              </a:rPr>
              <a:t>“Thanks for shopping at Wal-Mart”</a:t>
            </a:r>
          </a:p>
          <a:p>
            <a:pPr marL="342900" indent="-342900">
              <a:spcBef>
                <a:spcPct val="20000"/>
              </a:spcBef>
              <a:buFontTx/>
              <a:buChar char="•"/>
            </a:pPr>
            <a:endParaRPr lang="en-US">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9FDA1ECB-F19F-49E6-9895-2A826A8D04EB}" type="slidenum">
              <a:rPr lang="en-GB"/>
              <a:pPr/>
              <a:t>7</a:t>
            </a:fld>
            <a:endParaRPr lang="en-GB"/>
          </a:p>
        </p:txBody>
      </p:sp>
      <p:sp>
        <p:nvSpPr>
          <p:cNvPr id="277506" name="Rectangle 2"/>
          <p:cNvSpPr>
            <a:spLocks noChangeArrowheads="1"/>
          </p:cNvSpPr>
          <p:nvPr/>
        </p:nvSpPr>
        <p:spPr bwMode="auto">
          <a:xfrm>
            <a:off x="533400" y="533400"/>
            <a:ext cx="8077200" cy="1163638"/>
          </a:xfrm>
          <a:prstGeom prst="rect">
            <a:avLst/>
          </a:prstGeom>
          <a:noFill/>
          <a:ln w="12700">
            <a:noFill/>
            <a:miter lim="800000"/>
            <a:headEnd/>
            <a:tailEnd/>
          </a:ln>
          <a:effectLst/>
        </p:spPr>
        <p:txBody>
          <a:bodyPr lIns="90488" tIns="44450" rIns="90488" bIns="44450" anchor="ctr"/>
          <a:lstStyle/>
          <a:p>
            <a:pPr algn="ctr" defTabSz="762000"/>
            <a:r>
              <a:rPr lang="en-US" sz="2800" b="1">
                <a:solidFill>
                  <a:schemeClr val="tx2"/>
                </a:solidFill>
                <a:latin typeface="Arial" charset="0"/>
              </a:rPr>
              <a:t>Defectives and Defect</a:t>
            </a:r>
            <a:endParaRPr lang="en-US" sz="6000" b="1" i="1">
              <a:solidFill>
                <a:schemeClr val="tx2"/>
              </a:solidFill>
              <a:effectLst>
                <a:outerShdw blurRad="38100" dist="38100" dir="2700000" algn="tl">
                  <a:srgbClr val="C0C0C0"/>
                </a:outerShdw>
              </a:effectLst>
            </a:endParaRPr>
          </a:p>
        </p:txBody>
      </p:sp>
      <p:sp>
        <p:nvSpPr>
          <p:cNvPr id="277507"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In the popular sense, a defect is some characteristic that makes a product unsatisfactory for its intended purpose </a:t>
            </a:r>
          </a:p>
          <a:p>
            <a:pPr marL="342900" indent="-342900">
              <a:spcBef>
                <a:spcPct val="20000"/>
              </a:spcBef>
              <a:buFontTx/>
              <a:buChar char="•"/>
            </a:pPr>
            <a:r>
              <a:rPr lang="en-US">
                <a:latin typeface="Arial" charset="0"/>
              </a:rPr>
              <a:t>Technically, a defect is a failure to conform to some specification e.g., 0.140 </a:t>
            </a:r>
            <a:r>
              <a:rPr lang="en-US">
                <a:latin typeface="Arial" charset="0"/>
                <a:sym typeface="Symbol" pitchFamily="18" charset="2"/>
              </a:rPr>
              <a:t> 0.003 in.</a:t>
            </a:r>
            <a:r>
              <a:rPr lang="en-US">
                <a:latin typeface="Arial" charset="0"/>
              </a:rPr>
              <a:t> </a:t>
            </a:r>
          </a:p>
          <a:p>
            <a:pPr marL="342900" indent="-342900">
              <a:spcBef>
                <a:spcPct val="20000"/>
              </a:spcBef>
              <a:buFontTx/>
              <a:buChar char="•"/>
            </a:pPr>
            <a:r>
              <a:rPr lang="en-US">
                <a:latin typeface="Arial" charset="0"/>
              </a:rPr>
              <a:t>To avoid ambiguity, following words are suggested</a:t>
            </a:r>
          </a:p>
          <a:p>
            <a:pPr marL="742950" lvl="1" indent="-285750">
              <a:spcBef>
                <a:spcPct val="20000"/>
              </a:spcBef>
              <a:buFontTx/>
              <a:buChar char="–"/>
            </a:pPr>
            <a:r>
              <a:rPr lang="en-US">
                <a:latin typeface="Arial" charset="0"/>
              </a:rPr>
              <a:t>Nonconformity or Nonconformance: defect</a:t>
            </a:r>
          </a:p>
          <a:p>
            <a:pPr marL="742950" lvl="1" indent="-285750">
              <a:spcBef>
                <a:spcPct val="20000"/>
              </a:spcBef>
              <a:buFontTx/>
              <a:buChar char="–"/>
            </a:pPr>
            <a:r>
              <a:rPr lang="en-US">
                <a:latin typeface="Arial" charset="0"/>
              </a:rPr>
              <a:t>Nonconforming: defective</a:t>
            </a:r>
          </a:p>
          <a:p>
            <a:pPr marL="342900" indent="-342900">
              <a:spcBef>
                <a:spcPct val="20000"/>
              </a:spcBef>
              <a:buFontTx/>
              <a:buChar char="•"/>
            </a:pPr>
            <a:endParaRPr lang="en-US">
              <a:latin typeface="Arial" charset="0"/>
            </a:endParaRPr>
          </a:p>
          <a:p>
            <a:pPr marL="342900" indent="-342900">
              <a:spcBef>
                <a:spcPct val="20000"/>
              </a:spcBef>
              <a:buFontTx/>
              <a:buChar char="•"/>
            </a:pPr>
            <a:endParaRPr lang="en-US">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9979F888-5540-40DC-A337-8FEA628E8029}" type="slidenum">
              <a:rPr lang="en-GB"/>
              <a:pPr/>
              <a:t>8</a:t>
            </a:fld>
            <a:endParaRPr lang="en-GB"/>
          </a:p>
        </p:txBody>
      </p:sp>
      <p:sp>
        <p:nvSpPr>
          <p:cNvPr id="286722" name="Rectangle 2"/>
          <p:cNvSpPr>
            <a:spLocks noChangeArrowheads="1"/>
          </p:cNvSpPr>
          <p:nvPr/>
        </p:nvSpPr>
        <p:spPr bwMode="auto">
          <a:xfrm>
            <a:off x="533400" y="533400"/>
            <a:ext cx="8077200" cy="1163638"/>
          </a:xfrm>
          <a:prstGeom prst="rect">
            <a:avLst/>
          </a:prstGeom>
          <a:noFill/>
          <a:ln w="12700">
            <a:noFill/>
            <a:miter lim="800000"/>
            <a:headEnd/>
            <a:tailEnd/>
          </a:ln>
          <a:effectLst/>
        </p:spPr>
        <p:txBody>
          <a:bodyPr lIns="90488" tIns="44450" rIns="90488" bIns="44450" anchor="ctr"/>
          <a:lstStyle/>
          <a:p>
            <a:pPr algn="ctr" defTabSz="762000"/>
            <a:r>
              <a:rPr lang="en-US" sz="2800" b="1">
                <a:solidFill>
                  <a:schemeClr val="tx2"/>
                </a:solidFill>
                <a:latin typeface="Arial" charset="0"/>
              </a:rPr>
              <a:t>Quality Costs</a:t>
            </a:r>
            <a:endParaRPr lang="en-US" sz="6000" b="1" i="1">
              <a:solidFill>
                <a:schemeClr val="tx2"/>
              </a:solidFill>
              <a:effectLst>
                <a:outerShdw blurRad="38100" dist="38100" dir="2700000" algn="tl">
                  <a:srgbClr val="C0C0C0"/>
                </a:outerShdw>
              </a:effectLst>
            </a:endParaRPr>
          </a:p>
        </p:txBody>
      </p:sp>
      <p:sp>
        <p:nvSpPr>
          <p:cNvPr id="286723"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Prevention costs</a:t>
            </a:r>
          </a:p>
          <a:p>
            <a:pPr marL="742950" lvl="1" indent="-285750">
              <a:spcBef>
                <a:spcPct val="20000"/>
              </a:spcBef>
              <a:buFontTx/>
              <a:buChar char="–"/>
            </a:pPr>
            <a:r>
              <a:rPr lang="en-US">
                <a:latin typeface="Arial" charset="0"/>
              </a:rPr>
              <a:t>Customer requirements/expectations market research </a:t>
            </a:r>
          </a:p>
          <a:p>
            <a:pPr marL="742950" lvl="1" indent="-285750">
              <a:spcBef>
                <a:spcPct val="20000"/>
              </a:spcBef>
              <a:buFontTx/>
              <a:buChar char="–"/>
            </a:pPr>
            <a:r>
              <a:rPr lang="en-US">
                <a:latin typeface="Arial" charset="0"/>
              </a:rPr>
              <a:t>Product design/development reviews</a:t>
            </a:r>
          </a:p>
          <a:p>
            <a:pPr marL="742950" lvl="1" indent="-285750">
              <a:spcBef>
                <a:spcPct val="20000"/>
              </a:spcBef>
              <a:buFontTx/>
              <a:buChar char="–"/>
            </a:pPr>
            <a:r>
              <a:rPr lang="en-US">
                <a:latin typeface="Arial" charset="0"/>
              </a:rPr>
              <a:t>Quality education programs</a:t>
            </a:r>
          </a:p>
          <a:p>
            <a:pPr marL="742950" lvl="1" indent="-285750">
              <a:spcBef>
                <a:spcPct val="20000"/>
              </a:spcBef>
              <a:buFontTx/>
              <a:buChar char="–"/>
            </a:pPr>
            <a:r>
              <a:rPr lang="en-US">
                <a:latin typeface="Arial" charset="0"/>
              </a:rPr>
              <a:t>Equipment and preventive maintenance</a:t>
            </a:r>
          </a:p>
          <a:p>
            <a:pPr marL="742950" lvl="1" indent="-285750">
              <a:spcBef>
                <a:spcPct val="20000"/>
              </a:spcBef>
              <a:buFontTx/>
              <a:buChar char="–"/>
            </a:pPr>
            <a:r>
              <a:rPr lang="en-US">
                <a:latin typeface="Arial" charset="0"/>
              </a:rPr>
              <a:t>Supplier-rating program administration</a:t>
            </a:r>
          </a:p>
          <a:p>
            <a:pPr marL="342900" indent="-342900">
              <a:spcBef>
                <a:spcPct val="20000"/>
              </a:spcBef>
              <a:buFontTx/>
              <a:buChar char="•"/>
            </a:pPr>
            <a:endParaRPr lang="en-US">
              <a:latin typeface="Arial" charset="0"/>
            </a:endParaRPr>
          </a:p>
          <a:p>
            <a:pPr marL="342900" indent="-342900">
              <a:spcBef>
                <a:spcPct val="20000"/>
              </a:spcBef>
              <a:buFontTx/>
              <a:buChar char="•"/>
            </a:pPr>
            <a:endParaRPr lang="en-US">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F6CB9241-31BF-44C2-BD75-E1DC867B51EF}" type="slidenum">
              <a:rPr lang="en-GB"/>
              <a:pPr/>
              <a:t>9</a:t>
            </a:fld>
            <a:endParaRPr lang="en-GB"/>
          </a:p>
        </p:txBody>
      </p:sp>
      <p:sp>
        <p:nvSpPr>
          <p:cNvPr id="288770" name="Rectangle 2"/>
          <p:cNvSpPr>
            <a:spLocks noChangeArrowheads="1"/>
          </p:cNvSpPr>
          <p:nvPr/>
        </p:nvSpPr>
        <p:spPr bwMode="auto">
          <a:xfrm>
            <a:off x="533400" y="533400"/>
            <a:ext cx="8077200" cy="1163638"/>
          </a:xfrm>
          <a:prstGeom prst="rect">
            <a:avLst/>
          </a:prstGeom>
          <a:noFill/>
          <a:ln w="12700">
            <a:noFill/>
            <a:miter lim="800000"/>
            <a:headEnd/>
            <a:tailEnd/>
          </a:ln>
          <a:effectLst/>
        </p:spPr>
        <p:txBody>
          <a:bodyPr lIns="90488" tIns="44450" rIns="90488" bIns="44450" anchor="ctr"/>
          <a:lstStyle/>
          <a:p>
            <a:pPr algn="ctr" defTabSz="762000"/>
            <a:r>
              <a:rPr lang="en-US" sz="2800" b="1">
                <a:solidFill>
                  <a:schemeClr val="tx2"/>
                </a:solidFill>
                <a:latin typeface="Arial" charset="0"/>
              </a:rPr>
              <a:t>Quality Costs</a:t>
            </a:r>
            <a:endParaRPr lang="en-US" sz="6000" b="1" i="1">
              <a:solidFill>
                <a:schemeClr val="tx2"/>
              </a:solidFill>
              <a:effectLst>
                <a:outerShdw blurRad="38100" dist="38100" dir="2700000" algn="tl">
                  <a:srgbClr val="C0C0C0"/>
                </a:outerShdw>
              </a:effectLst>
            </a:endParaRPr>
          </a:p>
        </p:txBody>
      </p:sp>
      <p:sp>
        <p:nvSpPr>
          <p:cNvPr id="288771" name="Rectangle 3"/>
          <p:cNvSpPr>
            <a:spLocks noChangeArrowheads="1"/>
          </p:cNvSpPr>
          <p:nvPr/>
        </p:nvSpPr>
        <p:spPr bwMode="auto">
          <a:xfrm>
            <a:off x="685800" y="1981200"/>
            <a:ext cx="7772400" cy="4114800"/>
          </a:xfrm>
          <a:prstGeom prst="rect">
            <a:avLst/>
          </a:prstGeom>
          <a:noFill/>
          <a:ln w="9525">
            <a:noFill/>
            <a:miter lim="800000"/>
            <a:headEnd/>
            <a:tailEnd/>
          </a:ln>
          <a:effectLst/>
        </p:spPr>
        <p:txBody>
          <a:bodyPr lIns="92075" tIns="46038" rIns="92075" bIns="46038"/>
          <a:lstStyle/>
          <a:p>
            <a:pPr marL="342900" indent="-342900">
              <a:spcBef>
                <a:spcPct val="20000"/>
              </a:spcBef>
              <a:buFontTx/>
              <a:buChar char="•"/>
            </a:pPr>
            <a:r>
              <a:rPr lang="en-US">
                <a:latin typeface="Arial" charset="0"/>
              </a:rPr>
              <a:t>Appraisal costs</a:t>
            </a:r>
          </a:p>
          <a:p>
            <a:pPr marL="742950" lvl="1" indent="-285750">
              <a:spcBef>
                <a:spcPct val="20000"/>
              </a:spcBef>
              <a:buFontTx/>
              <a:buChar char="–"/>
            </a:pPr>
            <a:r>
              <a:rPr lang="en-US">
                <a:latin typeface="Arial" charset="0"/>
              </a:rPr>
              <a:t>Testing/inspection equipment </a:t>
            </a:r>
          </a:p>
          <a:p>
            <a:pPr marL="742950" lvl="1" indent="-285750">
              <a:spcBef>
                <a:spcPct val="20000"/>
              </a:spcBef>
              <a:buFontTx/>
              <a:buChar char="–"/>
            </a:pPr>
            <a:r>
              <a:rPr lang="en-US">
                <a:latin typeface="Arial" charset="0"/>
              </a:rPr>
              <a:t>Inspection costs</a:t>
            </a:r>
          </a:p>
          <a:p>
            <a:pPr marL="742950" lvl="1" indent="-285750">
              <a:spcBef>
                <a:spcPct val="20000"/>
              </a:spcBef>
              <a:buFontTx/>
              <a:buChar char="–"/>
            </a:pPr>
            <a:r>
              <a:rPr lang="en-US">
                <a:latin typeface="Arial" charset="0"/>
              </a:rPr>
              <a:t>Audits</a:t>
            </a:r>
          </a:p>
          <a:p>
            <a:pPr marL="342900" indent="-342900">
              <a:spcBef>
                <a:spcPct val="20000"/>
              </a:spcBef>
              <a:buFontTx/>
              <a:buChar char="•"/>
            </a:pPr>
            <a:endParaRPr lang="en-US">
              <a:latin typeface="Arial" charset="0"/>
            </a:endParaRPr>
          </a:p>
          <a:p>
            <a:pPr marL="342900" indent="-342900">
              <a:spcBef>
                <a:spcPct val="20000"/>
              </a:spcBef>
              <a:buFontTx/>
              <a:buChar char="•"/>
            </a:pPr>
            <a:endParaRPr lang="en-US">
              <a:latin typeface="Arial" charset="0"/>
            </a:endParaRPr>
          </a:p>
        </p:txBody>
      </p:sp>
    </p:spTree>
  </p:cSld>
  <p:clrMapOvr>
    <a:masterClrMapping/>
  </p:clrMapOvr>
</p:sld>
</file>

<file path=ppt/theme/theme1.xml><?xml version="1.0" encoding="utf-8"?>
<a:theme xmlns:a="http://schemas.openxmlformats.org/drawingml/2006/main" name="Motiv sady Office">
  <a:themeElements>
    <a:clrScheme name="Motiv sady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tiv sady Office">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otiv sady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tiv sady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tiv sady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tiv sady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tiv sady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tiv sady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tiv sady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3212</TotalTime>
  <Words>2103</Words>
  <Application>Microsoft Office PowerPoint</Application>
  <PresentationFormat>Předvádění na obrazovce (4:3)</PresentationFormat>
  <Paragraphs>389</Paragraphs>
  <Slides>46</Slides>
  <Notes>17</Notes>
  <HiddenSlides>0</HiddenSlides>
  <MMClips>0</MMClips>
  <ScaleCrop>false</ScaleCrop>
  <HeadingPairs>
    <vt:vector size="8" baseType="variant">
      <vt:variant>
        <vt:lpstr>Použitá písma</vt:lpstr>
      </vt:variant>
      <vt:variant>
        <vt:i4>3</vt:i4>
      </vt:variant>
      <vt:variant>
        <vt:lpstr>Motiv</vt:lpstr>
      </vt:variant>
      <vt:variant>
        <vt:i4>1</vt:i4>
      </vt:variant>
      <vt:variant>
        <vt:lpstr>Vložené servery OLE</vt:lpstr>
      </vt:variant>
      <vt:variant>
        <vt:i4>1</vt:i4>
      </vt:variant>
      <vt:variant>
        <vt:lpstr>Nadpisy snímků</vt:lpstr>
      </vt:variant>
      <vt:variant>
        <vt:i4>46</vt:i4>
      </vt:variant>
    </vt:vector>
  </HeadingPairs>
  <TitlesOfParts>
    <vt:vector size="51" baseType="lpstr">
      <vt:lpstr>Times New Roman</vt:lpstr>
      <vt:lpstr>Arial</vt:lpstr>
      <vt:lpstr>Symbol</vt:lpstr>
      <vt:lpstr>Motiv sady Office</vt:lpstr>
      <vt:lpstr>Microsoft Equation 3.0</vt:lpstr>
      <vt:lpstr>Quality and Education</vt:lpstr>
      <vt:lpstr>Snímek 2</vt:lpstr>
      <vt:lpstr>Snímek 3</vt:lpstr>
      <vt:lpstr>TQM Wheel</vt:lpstr>
      <vt:lpstr>Customer-Driven Definitions of Quality</vt:lpstr>
      <vt:lpstr>Snímek 6</vt:lpstr>
      <vt:lpstr>Snímek 7</vt:lpstr>
      <vt:lpstr>Snímek 8</vt:lpstr>
      <vt:lpstr>Snímek 9</vt:lpstr>
      <vt:lpstr>Snímek 10</vt:lpstr>
      <vt:lpstr>Snímek 11</vt:lpstr>
      <vt:lpstr>Snímek 12</vt:lpstr>
      <vt:lpstr>Snímek 13</vt:lpstr>
      <vt:lpstr>Snímek 14</vt:lpstr>
      <vt:lpstr>Snímek 15</vt:lpstr>
      <vt:lpstr>Snímek 16</vt:lpstr>
      <vt:lpstr>Snímek 17</vt:lpstr>
      <vt:lpstr>Types of Data</vt:lpstr>
      <vt:lpstr>Snímek 19</vt:lpstr>
      <vt:lpstr>Snímek 20</vt:lpstr>
      <vt:lpstr>Control Charts For Variables</vt:lpstr>
      <vt:lpstr>Example: Control Charts for Variable Data</vt:lpstr>
      <vt:lpstr>Snímek 23</vt:lpstr>
      <vt:lpstr>Snímek 24</vt:lpstr>
      <vt:lpstr>Snímek 25</vt:lpstr>
      <vt:lpstr>Snímek 26</vt:lpstr>
      <vt:lpstr>Constructing a Range Chart</vt:lpstr>
      <vt:lpstr>Constructing A Mean Chart</vt:lpstr>
      <vt:lpstr>Snímek 29</vt:lpstr>
      <vt:lpstr>Snímek 30</vt:lpstr>
      <vt:lpstr>Snímek 31</vt:lpstr>
      <vt:lpstr>Snímek 32</vt:lpstr>
      <vt:lpstr>Snímek 33</vt:lpstr>
      <vt:lpstr>Snímek 34</vt:lpstr>
      <vt:lpstr>Snímek 35</vt:lpstr>
      <vt:lpstr>Control Chart Examples</vt:lpstr>
      <vt:lpstr>Control Limits and Errors</vt:lpstr>
      <vt:lpstr>Control Limits and Errors</vt:lpstr>
      <vt:lpstr>Control Limits and Errors</vt:lpstr>
      <vt:lpstr>Control Limits and Errors</vt:lpstr>
      <vt:lpstr>Snímek 41</vt:lpstr>
      <vt:lpstr>Snímek 42</vt:lpstr>
      <vt:lpstr>Snímek 43</vt:lpstr>
      <vt:lpstr>Snímek 44</vt:lpstr>
      <vt:lpstr>Snímek 45</vt:lpstr>
      <vt:lpstr>Snímek 46</vt:lpstr>
    </vt:vector>
  </TitlesOfParts>
  <Company>Dell Computer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ENGINEERING ECONOMICS Chapter 1: Engineering Decision Making</dc:title>
  <dc:creator>Greg Zaric</dc:creator>
  <cp:lastModifiedBy>potmesil</cp:lastModifiedBy>
  <cp:revision>668</cp:revision>
  <cp:lastPrinted>2000-09-04T19:22:26Z</cp:lastPrinted>
  <dcterms:created xsi:type="dcterms:W3CDTF">1999-11-07T22:35:09Z</dcterms:created>
  <dcterms:modified xsi:type="dcterms:W3CDTF">2015-03-24T20:49:31Z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C:\Fazle Waterloo\Aug00Windsor\320f00\HTML</vt:lpwstr>
  </property>
</Properties>
</file>