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3" r:id="rId4"/>
    <p:sldId id="284" r:id="rId5"/>
    <p:sldId id="285" r:id="rId6"/>
    <p:sldId id="286" r:id="rId7"/>
    <p:sldId id="265" r:id="rId8"/>
    <p:sldId id="266" r:id="rId9"/>
    <p:sldId id="280" r:id="rId10"/>
    <p:sldId id="258" r:id="rId11"/>
    <p:sldId id="267" r:id="rId12"/>
    <p:sldId id="259" r:id="rId13"/>
    <p:sldId id="268" r:id="rId14"/>
    <p:sldId id="260" r:id="rId15"/>
    <p:sldId id="261" r:id="rId16"/>
    <p:sldId id="262" r:id="rId17"/>
    <p:sldId id="263" r:id="rId18"/>
    <p:sldId id="264" r:id="rId19"/>
    <p:sldId id="281" r:id="rId20"/>
    <p:sldId id="282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8" r:id="rId33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0229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0184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4587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64611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63244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62561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817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39019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85053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3647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0700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1B08F-DD74-4414-9129-E7657119B4A2}" type="datetimeFigureOut">
              <a:rPr lang="sk-SK" smtClean="0"/>
              <a:t>19. 11. 2013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528F1-6C49-4373-8DAB-EF64CE3E4C50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05704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8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-31521" y="1052736"/>
            <a:ext cx="9144000" cy="1470025"/>
          </a:xfrm>
        </p:spPr>
        <p:txBody>
          <a:bodyPr>
            <a:noAutofit/>
          </a:bodyPr>
          <a:lstStyle/>
          <a:p>
            <a:r>
              <a:rPr lang="sk-SK" sz="2800" b="1" i="0" u="none" strike="noStrike" baseline="0" dirty="0" smtClean="0">
                <a:solidFill>
                  <a:srgbClr val="28009A"/>
                </a:solidFill>
                <a:latin typeface="Arial"/>
              </a:rPr>
              <a:t>UNIVERSITY OF WEST</a:t>
            </a:r>
            <a:r>
              <a:rPr lang="sk-SK" sz="2800" b="1" i="0" u="none" strike="noStrike" dirty="0" smtClean="0">
                <a:solidFill>
                  <a:srgbClr val="28009A"/>
                </a:solidFill>
                <a:latin typeface="Arial"/>
              </a:rPr>
              <a:t> </a:t>
            </a:r>
            <a:r>
              <a:rPr lang="sk-SK" sz="2800" b="1" i="0" u="none" strike="noStrike" baseline="0" dirty="0" smtClean="0">
                <a:solidFill>
                  <a:srgbClr val="28009A"/>
                </a:solidFill>
                <a:latin typeface="Arial"/>
              </a:rPr>
              <a:t>BOHEMIA</a:t>
            </a:r>
            <a:br>
              <a:rPr lang="sk-SK" sz="2800" b="1" i="0" u="none" strike="noStrike" baseline="0" dirty="0" smtClean="0">
                <a:solidFill>
                  <a:srgbClr val="28009A"/>
                </a:solidFill>
                <a:latin typeface="Arial"/>
              </a:rPr>
            </a:br>
            <a:r>
              <a:rPr lang="sk-SK" sz="2800" b="1" i="0" u="none" strike="noStrike" baseline="0" dirty="0" smtClean="0">
                <a:solidFill>
                  <a:srgbClr val="28009A"/>
                </a:solidFill>
                <a:latin typeface="Arial"/>
              </a:rPr>
              <a:t>FACULTY OF MECHANICAL</a:t>
            </a:r>
            <a:r>
              <a:rPr lang="sk-SK" sz="2800" b="1" i="0" u="none" strike="noStrike" dirty="0" smtClean="0">
                <a:solidFill>
                  <a:srgbClr val="28009A"/>
                </a:solidFill>
                <a:latin typeface="Arial"/>
              </a:rPr>
              <a:t> </a:t>
            </a:r>
            <a:r>
              <a:rPr lang="sk-SK" sz="2800" b="1" i="0" u="none" strike="noStrike" baseline="0" dirty="0" smtClean="0">
                <a:solidFill>
                  <a:srgbClr val="28009A"/>
                </a:solidFill>
                <a:latin typeface="Arial"/>
              </a:rPr>
              <a:t>ENGINEERING</a:t>
            </a:r>
            <a:br>
              <a:rPr lang="sk-SK" sz="2800" b="1" i="0" u="none" strike="noStrike" baseline="0" dirty="0" smtClean="0">
                <a:solidFill>
                  <a:srgbClr val="28009A"/>
                </a:solidFill>
                <a:latin typeface="Arial"/>
              </a:rPr>
            </a:br>
            <a:r>
              <a:rPr lang="en-US" sz="2800" b="1" i="0" u="none" strike="noStrike" baseline="0" dirty="0" smtClean="0">
                <a:solidFill>
                  <a:srgbClr val="28009A"/>
                </a:solidFill>
                <a:latin typeface="Arial"/>
              </a:rPr>
              <a:t>DEPARTMENT OF POWER SYSTEM ENGINEERING</a:t>
            </a:r>
            <a:endParaRPr lang="sk-SK" sz="2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55976" y="5733256"/>
            <a:ext cx="4608512" cy="712262"/>
          </a:xfrm>
        </p:spPr>
        <p:txBody>
          <a:bodyPr/>
          <a:lstStyle/>
          <a:p>
            <a:r>
              <a:rPr lang="sk-SK" b="1" dirty="0" smtClean="0">
                <a:solidFill>
                  <a:srgbClr val="002060"/>
                </a:solidFill>
              </a:rPr>
              <a:t>Ratkovská Katarína</a:t>
            </a:r>
            <a:endParaRPr lang="sk-SK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24944"/>
            <a:ext cx="4716016" cy="2394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1625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>
                <a:solidFill>
                  <a:srgbClr val="002060"/>
                </a:solidFill>
              </a:rPr>
              <a:t>BASIC PARAMETERS</a:t>
            </a:r>
            <a:endParaRPr lang="sk-SK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obsahu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sk-SK" b="1" dirty="0" smtClean="0">
                    <a:solidFill>
                      <a:srgbClr val="002060"/>
                    </a:solidFill>
                  </a:rPr>
                  <a:t>Engine</a:t>
                </a:r>
                <a:r>
                  <a:rPr lang="sk-SK" b="1" dirty="0">
                    <a:solidFill>
                      <a:srgbClr val="002060"/>
                    </a:solidFill>
                  </a:rPr>
                  <a:t> </a:t>
                </a:r>
                <a:r>
                  <a:rPr lang="sk-SK" b="1" dirty="0" err="1">
                    <a:solidFill>
                      <a:srgbClr val="002060"/>
                    </a:solidFill>
                  </a:rPr>
                  <a:t>thrust</a:t>
                </a:r>
                <a:r>
                  <a:rPr lang="sk-SK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sk-SK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sk-SK" dirty="0" smtClean="0"/>
                  <a:t> </a:t>
                </a:r>
                <a:r>
                  <a:rPr lang="sk-SK" dirty="0"/>
                  <a:t>[N]</a:t>
                </a:r>
              </a:p>
              <a:p>
                <a:pPr>
                  <a:buFontTx/>
                  <a:buChar char="-"/>
                </a:pPr>
                <a:r>
                  <a:rPr lang="en-US" sz="2800" dirty="0" smtClean="0"/>
                  <a:t>It's </a:t>
                </a:r>
                <a:r>
                  <a:rPr lang="en-US" sz="2800" dirty="0"/>
                  <a:t>more important parameter, which </a:t>
                </a:r>
                <a:r>
                  <a:rPr lang="en-US" sz="2800" dirty="0" smtClean="0"/>
                  <a:t>is</a:t>
                </a:r>
                <a:r>
                  <a:rPr lang="sk-SK" sz="2800" dirty="0" smtClean="0"/>
                  <a:t> </a:t>
                </a:r>
                <a:r>
                  <a:rPr lang="en-US" sz="2800" dirty="0" smtClean="0"/>
                  <a:t>characterized </a:t>
                </a:r>
                <a:r>
                  <a:rPr lang="en-US" sz="2800" dirty="0"/>
                  <a:t>a jet engines with direct </a:t>
                </a:r>
                <a:r>
                  <a:rPr lang="en-US" sz="2800" dirty="0" smtClean="0"/>
                  <a:t>reaction</a:t>
                </a:r>
                <a:endParaRPr lang="sk-SK" sz="2800" dirty="0" smtClean="0"/>
              </a:p>
              <a:p>
                <a:pPr>
                  <a:buFontTx/>
                  <a:buChar char="-"/>
                </a:pPr>
                <a:endParaRPr lang="sk-SK" sz="28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  <m:r>
                      <a:rPr lang="sk-SK" b="1" i="1" smtClean="0">
                        <a:solidFill>
                          <a:srgbClr val="0070C0"/>
                        </a:solidFill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𝑸</m:t>
                        </m:r>
                      </m:e>
                      <m:sub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 . </m:t>
                        </m:r>
                      </m:sub>
                    </m:sSub>
                    <m:d>
                      <m:dPr>
                        <m:ctrlP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  <m:sub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𝟔</m:t>
                            </m:r>
                          </m:sub>
                        </m:sSub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𝑪</m:t>
                            </m:r>
                          </m:e>
                          <m:sub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d>
                    <m:r>
                      <a:rPr lang="sk-SK" b="1" i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sk-SK" b="1" i="0" u="none" strike="noStrike" baseline="0" dirty="0" smtClean="0">
                    <a:solidFill>
                      <a:srgbClr val="0070C0"/>
                    </a:solidFill>
                    <a:latin typeface="OpenSymbol"/>
                  </a:rPr>
                  <a:t>[</a:t>
                </a:r>
                <a:r>
                  <a:rPr lang="sk-SK" b="1" i="1" u="none" strike="noStrike" baseline="0" dirty="0" smtClean="0">
                    <a:solidFill>
                      <a:srgbClr val="0070C0"/>
                    </a:solidFill>
                    <a:latin typeface="TimesNewRomanPS-ItalicMT"/>
                  </a:rPr>
                  <a:t>N </a:t>
                </a:r>
                <a:r>
                  <a:rPr lang="sk-SK" b="1" i="0" u="none" strike="noStrike" baseline="0" dirty="0" smtClean="0">
                    <a:solidFill>
                      <a:srgbClr val="0070C0"/>
                    </a:solidFill>
                    <a:latin typeface="OpenSymbol"/>
                  </a:rPr>
                  <a:t>]</a:t>
                </a:r>
                <a:endParaRPr lang="sk-SK" b="1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r>
                  <a:rPr lang="sk-SK" sz="2800" dirty="0" err="1" smtClean="0"/>
                  <a:t>Where</a:t>
                </a:r>
                <a:r>
                  <a:rPr lang="sk-SK" sz="2800" dirty="0"/>
                  <a:t>:</a:t>
                </a:r>
              </a:p>
              <a:p>
                <a:pPr marL="0" indent="0">
                  <a:buNone/>
                </a:pPr>
                <a:r>
                  <a:rPr lang="sk-SK" sz="2800" dirty="0" smtClean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sk-SK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𝐴</m:t>
                        </m:r>
                        <m:r>
                          <a:rPr lang="sk-SK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/>
                  <a:t>mass flow rate 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sk-SK" sz="2400" b="0" i="1" smtClean="0">
                            <a:latin typeface="Cambria Math"/>
                          </a:rPr>
                          <m:t>𝑘𝑔</m:t>
                        </m:r>
                        <m:r>
                          <a:rPr lang="sk-SK" sz="2400" b="0" i="1" smtClean="0">
                            <a:latin typeface="Cambria Math"/>
                          </a:rPr>
                          <m:t>.</m:t>
                        </m:r>
                        <m:r>
                          <a:rPr lang="sk-SK" sz="2400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sk-SK" sz="24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 smtClean="0"/>
                  <a:t>]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sk-SK" sz="2400" dirty="0" smtClean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sk-SK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/>
                  <a:t>– output gas velocity </a:t>
                </a:r>
                <a:r>
                  <a:rPr lang="en-US" sz="2400" dirty="0" smtClean="0"/>
                  <a:t>[</a:t>
                </a:r>
                <a14:m>
                  <m:oMath xmlns:m="http://schemas.openxmlformats.org/officeDocument/2006/math">
                    <m:r>
                      <a:rPr lang="sk-SK" sz="2400" b="0" i="1" smtClean="0">
                        <a:latin typeface="Cambria Math"/>
                      </a:rPr>
                      <m:t>𝑚</m:t>
                    </m:r>
                    <m:r>
                      <a:rPr lang="sk-SK" sz="2400" b="0" i="1" smtClean="0">
                        <a:latin typeface="Cambria Math"/>
                      </a:rPr>
                      <m:t>.</m:t>
                    </m:r>
                    <m:sSup>
                      <m:sSupPr>
                        <m:ctrlPr>
                          <a:rPr lang="sk-SK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sk-SK" sz="2400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sk-SK" sz="24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400" dirty="0" smtClean="0"/>
                  <a:t>]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sk-SK" sz="2400" dirty="0" smtClean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sk-SK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sk-SK" sz="2400" dirty="0" smtClean="0"/>
                  <a:t> </a:t>
                </a:r>
                <a:r>
                  <a:rPr lang="sk-SK" sz="2400" dirty="0"/>
                  <a:t>– </a:t>
                </a:r>
                <a:r>
                  <a:rPr lang="sk-SK" sz="2400" dirty="0" err="1"/>
                  <a:t>air</a:t>
                </a:r>
                <a:r>
                  <a:rPr lang="sk-SK" sz="2400" dirty="0"/>
                  <a:t> </a:t>
                </a:r>
                <a:r>
                  <a:rPr lang="sk-SK" sz="2400" dirty="0" err="1"/>
                  <a:t>speed</a:t>
                </a:r>
                <a:r>
                  <a:rPr lang="sk-SK" sz="2400" dirty="0"/>
                  <a:t> [</a:t>
                </a:r>
                <a14:m>
                  <m:oMath xmlns:m="http://schemas.openxmlformats.org/officeDocument/2006/math">
                    <m:r>
                      <a:rPr lang="sk-SK" sz="2400" b="0" i="1" smtClean="0">
                        <a:latin typeface="Cambria Math"/>
                      </a:rPr>
                      <m:t>𝑚</m:t>
                    </m:r>
                    <m:r>
                      <a:rPr lang="sk-SK" sz="2400" b="0" i="1" smtClean="0">
                        <a:latin typeface="Cambria Math"/>
                      </a:rPr>
                      <m:t>.</m:t>
                    </m:r>
                    <m:sSup>
                      <m:sSupPr>
                        <m:ctrlPr>
                          <a:rPr lang="sk-SK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sk-SK" sz="2400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sk-SK" sz="2400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sk-SK" sz="2400" dirty="0"/>
                  <a:t>]</a:t>
                </a:r>
              </a:p>
            </p:txBody>
          </p:sp>
        </mc:Choice>
        <mc:Fallback xmlns="">
          <p:sp>
            <p:nvSpPr>
              <p:cNvPr id="3" name="Zástupný symbol obsah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617" b="-2830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305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obsah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</p:spPr>
            <p:txBody>
              <a:bodyPr/>
              <a:lstStyle/>
              <a:p>
                <a:r>
                  <a:rPr lang="sk-SK" b="1" dirty="0" smtClean="0">
                    <a:solidFill>
                      <a:srgbClr val="002060"/>
                    </a:solidFill>
                  </a:rPr>
                  <a:t>Engine</a:t>
                </a:r>
                <a:r>
                  <a:rPr lang="sk-SK" b="1" dirty="0">
                    <a:solidFill>
                      <a:srgbClr val="002060"/>
                    </a:solidFill>
                  </a:rPr>
                  <a:t> </a:t>
                </a:r>
                <a:r>
                  <a:rPr lang="sk-SK" b="1" dirty="0" err="1">
                    <a:solidFill>
                      <a:srgbClr val="002060"/>
                    </a:solidFill>
                  </a:rPr>
                  <a:t>thrust</a:t>
                </a:r>
                <a:r>
                  <a:rPr lang="sk-SK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sk-SK" b="0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sk-SK" dirty="0" smtClean="0"/>
                  <a:t> </a:t>
                </a:r>
                <a:r>
                  <a:rPr lang="sk-SK" dirty="0"/>
                  <a:t>[N</a:t>
                </a:r>
                <a:r>
                  <a:rPr lang="sk-SK" dirty="0" smtClean="0"/>
                  <a:t>]</a:t>
                </a:r>
              </a:p>
              <a:p>
                <a:endParaRPr lang="sk-SK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  <m:r>
                      <a:rPr lang="sk-SK" b="1" i="1" smtClean="0">
                        <a:solidFill>
                          <a:srgbClr val="0070C0"/>
                        </a:solidFill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𝑸</m:t>
                        </m:r>
                      </m:e>
                      <m:sub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𝒈</m:t>
                        </m:r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𝑰</m:t>
                        </m:r>
                      </m:sub>
                    </m:sSub>
                    <m:r>
                      <a:rPr lang="sk-SK" b="1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  <m:d>
                      <m:dPr>
                        <m:ctrlP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𝟔</m:t>
                            </m:r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𝑰</m:t>
                            </m:r>
                          </m:sub>
                        </m:sSub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𝟔</m:t>
                            </m:r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𝑰𝑰</m:t>
                            </m:r>
                          </m:sub>
                        </m:sSub>
                      </m:e>
                    </m:d>
                    <m:r>
                      <a:rPr lang="sk-SK" b="1" i="1" smtClean="0">
                        <a:solidFill>
                          <a:srgbClr val="0070C0"/>
                        </a:solidFill>
                        <a:latin typeface="Cambria Math"/>
                      </a:rPr>
                      <m:t>+ </m:t>
                    </m:r>
                    <m:sSub>
                      <m:sSubPr>
                        <m:ctrlP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𝑸</m:t>
                        </m:r>
                      </m:e>
                      <m:sub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𝑨</m:t>
                        </m:r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𝑰𝑰</m:t>
                        </m:r>
                      </m:sub>
                    </m:sSub>
                    <m:r>
                      <a:rPr lang="sk-SK" b="1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  <m:d>
                      <m:dPr>
                        <m:ctrlP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𝟔</m:t>
                            </m:r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𝑰𝑰</m:t>
                            </m:r>
                          </m:sub>
                        </m:sSub>
                        <m:r>
                          <a:rPr lang="sk-SK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sk-SK" b="1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e>
                    </m:d>
                  </m:oMath>
                </a14:m>
                <a:endParaRPr lang="sk-SK" b="1" dirty="0" smtClean="0">
                  <a:solidFill>
                    <a:srgbClr val="0070C0"/>
                  </a:solidFill>
                </a:endParaRPr>
              </a:p>
              <a:p>
                <a:endParaRPr lang="sk-SK" dirty="0" smtClean="0"/>
              </a:p>
              <a:p>
                <a:pPr marL="0" indent="0">
                  <a:buNone/>
                </a:pPr>
                <a:r>
                  <a:rPr lang="sk-SK" b="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𝑔</m:t>
                        </m:r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𝐼</m:t>
                        </m:r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mass flow </a:t>
                </a:r>
                <a:r>
                  <a:rPr lang="en-US" dirty="0" smtClean="0"/>
                  <a:t>rate</a:t>
                </a:r>
                <a:r>
                  <a:rPr lang="sk-SK" dirty="0" smtClean="0"/>
                  <a:t> - </a:t>
                </a:r>
                <a:r>
                  <a:rPr lang="sk-SK" dirty="0" err="1" smtClean="0"/>
                  <a:t>gas</a:t>
                </a:r>
                <a:r>
                  <a:rPr lang="en-US" dirty="0" smtClean="0"/>
                  <a:t> </a:t>
                </a:r>
                <a:r>
                  <a:rPr lang="en-US" dirty="0"/>
                  <a:t>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sk-SK" b="0" i="1" smtClean="0">
                            <a:latin typeface="Cambria Math"/>
                          </a:rPr>
                          <m:t>𝑘𝑔</m:t>
                        </m:r>
                        <m:r>
                          <a:rPr lang="sk-SK" b="0" i="1" smtClean="0">
                            <a:latin typeface="Cambria Math"/>
                          </a:rPr>
                          <m:t>.</m:t>
                        </m:r>
                        <m:r>
                          <a:rPr lang="sk-SK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sk-SK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]</a:t>
                </a:r>
                <a:endParaRPr lang="sk-SK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𝐴</m:t>
                        </m:r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𝐼</m:t>
                        </m:r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mass flow </a:t>
                </a:r>
                <a:r>
                  <a:rPr lang="en-US" dirty="0" smtClean="0"/>
                  <a:t>rate</a:t>
                </a:r>
                <a:r>
                  <a:rPr lang="sk-SK" dirty="0" smtClean="0"/>
                  <a:t> - </a:t>
                </a:r>
                <a:r>
                  <a:rPr lang="sk-SK" dirty="0" err="1" smtClean="0"/>
                  <a:t>air</a:t>
                </a:r>
                <a:r>
                  <a:rPr lang="en-US" dirty="0" smtClean="0"/>
                  <a:t> </a:t>
                </a:r>
                <a:r>
                  <a:rPr lang="en-US" dirty="0"/>
                  <a:t>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sk-SK" b="0" i="1" smtClean="0">
                            <a:latin typeface="Cambria Math"/>
                          </a:rPr>
                          <m:t>𝑘𝑔</m:t>
                        </m:r>
                        <m:r>
                          <a:rPr lang="sk-SK" b="0" i="1" smtClean="0">
                            <a:latin typeface="Cambria Math"/>
                          </a:rPr>
                          <m:t>.</m:t>
                        </m:r>
                        <m:r>
                          <a:rPr lang="sk-SK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sk-SK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]</a:t>
                </a:r>
                <a:endParaRPr lang="en-US" dirty="0"/>
              </a:p>
              <a:p>
                <a:pPr marL="0" indent="0">
                  <a:buNone/>
                </a:pPr>
                <a:r>
                  <a:rPr lang="sk-SK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– output gas velocity </a:t>
                </a:r>
                <a:r>
                  <a:rPr lang="en-US" dirty="0" smtClean="0"/>
                  <a:t>[</a:t>
                </a:r>
                <a14:m>
                  <m:oMath xmlns:m="http://schemas.openxmlformats.org/officeDocument/2006/math">
                    <m:r>
                      <a:rPr lang="sk-SK" b="0" i="1" smtClean="0">
                        <a:latin typeface="Cambria Math"/>
                      </a:rPr>
                      <m:t>𝑚</m:t>
                    </m:r>
                    <m:r>
                      <a:rPr lang="sk-SK" b="0" i="1" smtClean="0">
                        <a:latin typeface="Cambria Math"/>
                      </a:rPr>
                      <m:t>.</m:t>
                    </m:r>
                    <m:sSup>
                      <m:sSupPr>
                        <m:ctrlPr>
                          <a:rPr lang="sk-SK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sk-SK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sk-SK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 smtClean="0"/>
                  <a:t>]</a:t>
                </a:r>
                <a:endParaRPr lang="sk-SK" dirty="0"/>
              </a:p>
              <a:p>
                <a:pPr marL="0" indent="0">
                  <a:buNone/>
                </a:pPr>
                <a:r>
                  <a:rPr lang="sk-SK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sk-SK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sk-SK" dirty="0" smtClean="0"/>
                  <a:t> </a:t>
                </a:r>
                <a:r>
                  <a:rPr lang="sk-SK" dirty="0"/>
                  <a:t>– </a:t>
                </a:r>
                <a:r>
                  <a:rPr lang="sk-SK" dirty="0" err="1"/>
                  <a:t>air</a:t>
                </a:r>
                <a:r>
                  <a:rPr lang="sk-SK" dirty="0"/>
                  <a:t> </a:t>
                </a:r>
                <a:r>
                  <a:rPr lang="sk-SK" dirty="0" err="1"/>
                  <a:t>speed</a:t>
                </a:r>
                <a:r>
                  <a:rPr lang="sk-SK" dirty="0"/>
                  <a:t> [</a:t>
                </a:r>
                <a14:m>
                  <m:oMath xmlns:m="http://schemas.openxmlformats.org/officeDocument/2006/math">
                    <m:r>
                      <a:rPr lang="sk-SK" b="0" i="1" smtClean="0">
                        <a:latin typeface="Cambria Math"/>
                      </a:rPr>
                      <m:t>𝑚</m:t>
                    </m:r>
                    <m:r>
                      <a:rPr lang="sk-SK" b="0" i="1" smtClean="0">
                        <a:latin typeface="Cambria Math"/>
                      </a:rPr>
                      <m:t>.</m:t>
                    </m:r>
                    <m:sSup>
                      <m:sSupPr>
                        <m:ctrlPr>
                          <a:rPr lang="sk-SK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sk-SK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sk-SK" b="0" i="1" smtClean="0">
                            <a:latin typeface="Cambria Math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sk-SK" dirty="0"/>
                  <a:t>]</a:t>
                </a:r>
              </a:p>
              <a:p>
                <a:endParaRPr lang="sk-SK" dirty="0" smtClean="0"/>
              </a:p>
              <a:p>
                <a:endParaRPr lang="sk-SK" dirty="0"/>
              </a:p>
            </p:txBody>
          </p:sp>
        </mc:Choice>
        <mc:Fallback xmlns="">
          <p:sp>
            <p:nvSpPr>
              <p:cNvPr id="3" name="Zástupný symbol obsah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  <a:blipFill rotWithShape="1">
                <a:blip r:embed="rId2"/>
                <a:stretch>
                  <a:fillRect l="-1852" t="-1278" r="-1852" b="-8626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86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obsahu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476672"/>
                <a:ext cx="8229600" cy="547260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sk-SK" sz="4100" b="1" dirty="0" smtClean="0">
                    <a:solidFill>
                      <a:srgbClr val="002060"/>
                    </a:solidFill>
                  </a:rPr>
                  <a:t>Engine</a:t>
                </a:r>
                <a:r>
                  <a:rPr lang="sk-SK" sz="4100" b="1" dirty="0">
                    <a:solidFill>
                      <a:srgbClr val="002060"/>
                    </a:solidFill>
                  </a:rPr>
                  <a:t> </a:t>
                </a:r>
                <a:r>
                  <a:rPr lang="sk-SK" sz="4100" b="1" dirty="0" err="1">
                    <a:solidFill>
                      <a:srgbClr val="002060"/>
                    </a:solidFill>
                  </a:rPr>
                  <a:t>performance</a:t>
                </a:r>
                <a:r>
                  <a:rPr lang="sk-SK" sz="4100" b="1" dirty="0">
                    <a:solidFill>
                      <a:srgbClr val="002060"/>
                    </a:solidFill>
                  </a:rPr>
                  <a:t> P[W]</a:t>
                </a:r>
                <a:r>
                  <a:rPr lang="sk-SK" sz="4100" dirty="0">
                    <a:solidFill>
                      <a:srgbClr val="002060"/>
                    </a:solidFill>
                  </a:rPr>
                  <a:t> </a:t>
                </a:r>
                <a:endParaRPr lang="sk-SK" dirty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r>
                  <a:rPr lang="sk-SK" dirty="0" smtClean="0"/>
                  <a:t>	</a:t>
                </a:r>
                <a:r>
                  <a:rPr lang="sk-SK" dirty="0" err="1" smtClean="0"/>
                  <a:t>turbo-prop</a:t>
                </a:r>
                <a:r>
                  <a:rPr lang="sk-SK" dirty="0" smtClean="0"/>
                  <a:t> </a:t>
                </a:r>
                <a:r>
                  <a:rPr lang="sk-SK" dirty="0" err="1" smtClean="0"/>
                  <a:t>engines</a:t>
                </a:r>
                <a:endParaRPr lang="sk-SK" dirty="0" smtClean="0"/>
              </a:p>
              <a:p>
                <a:endParaRPr lang="sk-SK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sk-SK" sz="41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𝑷</m:t>
                      </m:r>
                      <m:r>
                        <a:rPr lang="sk-SK" sz="41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sk-SK" sz="41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k-SK" sz="4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k-SK" sz="4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sk-SK" sz="4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𝒑</m:t>
                              </m:r>
                              <m:r>
                                <a:rPr lang="sk-SK" sz="4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 . </m:t>
                              </m:r>
                              <m:sSub>
                                <m:sSubPr>
                                  <m:ctrlPr>
                                    <a:rPr lang="sk-SK" sz="4100" b="1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k-SK" sz="4100" b="1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sk-SK" sz="4100" b="1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𝟎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sk-SK" sz="4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4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sk-SK" sz="4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𝒗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sk-SK" sz="4100" b="1" dirty="0">
                  <a:solidFill>
                    <a:srgbClr val="0070C0"/>
                  </a:solidFill>
                </a:endParaRPr>
              </a:p>
              <a:p>
                <a:endParaRPr lang="sk-SK" dirty="0" smtClean="0"/>
              </a:p>
              <a:p>
                <a:pPr marL="0" indent="0">
                  <a:buNone/>
                </a:pPr>
                <a:r>
                  <a:rPr lang="sk-SK" dirty="0" smtClean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dirty="0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sk-SK" b="0" i="1" dirty="0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sk-SK" dirty="0" smtClean="0"/>
                  <a:t> </a:t>
                </a:r>
                <a:r>
                  <a:rPr lang="sk-SK" dirty="0"/>
                  <a:t>– </a:t>
                </a:r>
                <a:r>
                  <a:rPr lang="sk-SK" dirty="0" err="1"/>
                  <a:t>propeller</a:t>
                </a:r>
                <a:r>
                  <a:rPr lang="sk-SK" dirty="0"/>
                  <a:t> </a:t>
                </a:r>
                <a:r>
                  <a:rPr lang="sk-SK" dirty="0" err="1"/>
                  <a:t>thrust</a:t>
                </a:r>
                <a:r>
                  <a:rPr lang="sk-SK" dirty="0"/>
                  <a:t> [N]</a:t>
                </a:r>
              </a:p>
              <a:p>
                <a:pPr marL="0" indent="0">
                  <a:buNone/>
                </a:pPr>
                <a:r>
                  <a:rPr lang="sk-SK" dirty="0" smtClean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dirty="0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sk-SK" b="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sk-SK" dirty="0" smtClean="0"/>
                  <a:t> – </a:t>
                </a:r>
                <a:r>
                  <a:rPr lang="sk-SK" dirty="0" err="1"/>
                  <a:t>air</a:t>
                </a:r>
                <a:r>
                  <a:rPr lang="sk-SK" dirty="0"/>
                  <a:t> </a:t>
                </a:r>
                <a:r>
                  <a:rPr lang="sk-SK" dirty="0" err="1"/>
                  <a:t>speed</a:t>
                </a:r>
                <a:endParaRPr lang="sk-SK" dirty="0"/>
              </a:p>
              <a:p>
                <a:pPr marL="0" indent="0">
                  <a:buNone/>
                </a:pPr>
                <a:r>
                  <a:rPr lang="sk-SK" dirty="0" smtClean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dirty="0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sk-SK" b="0" i="1" dirty="0" smtClean="0">
                            <a:latin typeface="Cambria Math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sk-SK" dirty="0" smtClean="0"/>
                  <a:t>– </a:t>
                </a:r>
                <a:r>
                  <a:rPr lang="sk-SK" dirty="0" err="1"/>
                  <a:t>propeller</a:t>
                </a:r>
                <a:r>
                  <a:rPr lang="sk-SK" dirty="0"/>
                  <a:t> </a:t>
                </a:r>
                <a:r>
                  <a:rPr lang="sk-SK" dirty="0" err="1"/>
                  <a:t>efficiency</a:t>
                </a:r>
                <a:r>
                  <a:rPr lang="sk-SK" dirty="0"/>
                  <a:t> [1]</a:t>
                </a:r>
              </a:p>
            </p:txBody>
          </p:sp>
        </mc:Choice>
        <mc:Fallback xmlns="">
          <p:sp>
            <p:nvSpPr>
              <p:cNvPr id="3" name="Zástupný symbol obsah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476672"/>
                <a:ext cx="8229600" cy="5472608"/>
              </a:xfrm>
              <a:blipFill rotWithShape="1">
                <a:blip r:embed="rId2"/>
                <a:stretch>
                  <a:fillRect l="-2444" t="-3007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764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err="1" smtClean="0">
                <a:solidFill>
                  <a:srgbClr val="002060"/>
                </a:solidFill>
              </a:rPr>
              <a:t>Turboprop</a:t>
            </a:r>
            <a:r>
              <a:rPr lang="sk-SK" b="1" dirty="0" smtClean="0">
                <a:solidFill>
                  <a:srgbClr val="002060"/>
                </a:solidFill>
              </a:rPr>
              <a:t> </a:t>
            </a:r>
            <a:r>
              <a:rPr lang="sk-SK" b="1" dirty="0" err="1">
                <a:solidFill>
                  <a:srgbClr val="002060"/>
                </a:solidFill>
              </a:rPr>
              <a:t>engine</a:t>
            </a:r>
            <a:r>
              <a:rPr lang="sk-SK" b="1" dirty="0">
                <a:solidFill>
                  <a:srgbClr val="002060"/>
                </a:solidFill>
              </a:rPr>
              <a:t> TP 100</a:t>
            </a:r>
            <a:endParaRPr lang="sk-SK" dirty="0">
              <a:solidFill>
                <a:srgbClr val="002060"/>
              </a:solidFill>
            </a:endParaRPr>
          </a:p>
        </p:txBody>
      </p:sp>
      <p:pic>
        <p:nvPicPr>
          <p:cNvPr id="7170" name="Picture 2" descr="http://www.pbsvb.com/img/dlt_motor_tps100/tp100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7620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17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2060"/>
                </a:solidFill>
              </a:rPr>
              <a:t>TS - 21</a:t>
            </a:r>
            <a:endParaRPr lang="sk-SK" b="1" dirty="0">
              <a:solidFill>
                <a:srgbClr val="002060"/>
              </a:solidFill>
            </a:endParaRP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229600" cy="271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obsahu 2"/>
          <p:cNvSpPr txBox="1">
            <a:spLocks/>
          </p:cNvSpPr>
          <p:nvPr/>
        </p:nvSpPr>
        <p:spPr>
          <a:xfrm>
            <a:off x="395536" y="4797152"/>
            <a:ext cx="8229600" cy="11521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dirty="0" smtClean="0"/>
              <a:t>- </a:t>
            </a:r>
            <a:r>
              <a:rPr lang="sk-SK" dirty="0" err="1" smtClean="0"/>
              <a:t>Turboshaft</a:t>
            </a:r>
            <a:r>
              <a:rPr lang="sk-SK" dirty="0" smtClean="0"/>
              <a:t> </a:t>
            </a:r>
            <a:r>
              <a:rPr lang="sk-SK" dirty="0" err="1" smtClean="0"/>
              <a:t>engine</a:t>
            </a:r>
            <a:r>
              <a:rPr lang="sk-SK" dirty="0" smtClean="0"/>
              <a:t> </a:t>
            </a:r>
            <a:r>
              <a:rPr lang="sk-SK" dirty="0" err="1" smtClean="0"/>
              <a:t>with</a:t>
            </a:r>
            <a:r>
              <a:rPr lang="sk-SK" dirty="0" smtClean="0"/>
              <a:t> </a:t>
            </a:r>
            <a:r>
              <a:rPr lang="sk-SK" dirty="0" err="1" smtClean="0"/>
              <a:t>free</a:t>
            </a:r>
            <a:r>
              <a:rPr lang="sk-SK" dirty="0" smtClean="0"/>
              <a:t> </a:t>
            </a:r>
            <a:r>
              <a:rPr lang="sk-SK" dirty="0" err="1" smtClean="0"/>
              <a:t>gas</a:t>
            </a:r>
            <a:r>
              <a:rPr lang="sk-SK" dirty="0" smtClean="0"/>
              <a:t> </a:t>
            </a:r>
            <a:r>
              <a:rPr lang="sk-SK" dirty="0" err="1" smtClean="0"/>
              <a:t>turbine</a:t>
            </a:r>
            <a:r>
              <a:rPr lang="sk-SK" dirty="0" smtClean="0"/>
              <a:t>.</a:t>
            </a:r>
          </a:p>
          <a:p>
            <a:pPr marL="0" indent="0">
              <a:buNone/>
            </a:pPr>
            <a:r>
              <a:rPr lang="sk-SK" dirty="0" smtClean="0"/>
              <a:t>- </a:t>
            </a:r>
            <a:r>
              <a:rPr lang="sk-SK" dirty="0" err="1" smtClean="0"/>
              <a:t>It</a:t>
            </a:r>
            <a:r>
              <a:rPr lang="sk-SK" dirty="0" smtClean="0"/>
              <a:t> </a:t>
            </a:r>
            <a:r>
              <a:rPr lang="sk-SK" dirty="0" err="1" smtClean="0"/>
              <a:t>is</a:t>
            </a:r>
            <a:r>
              <a:rPr lang="sk-SK" dirty="0" smtClean="0"/>
              <a:t> </a:t>
            </a:r>
            <a:r>
              <a:rPr lang="sk-SK" dirty="0" err="1" smtClean="0"/>
              <a:t>starter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sk-SK" dirty="0"/>
              <a:t>R-27F2M-300 </a:t>
            </a:r>
            <a:r>
              <a:rPr lang="sk-SK" dirty="0" err="1" smtClean="0"/>
              <a:t>engines</a:t>
            </a:r>
            <a:r>
              <a:rPr lang="sk-SK" dirty="0" smtClean="0"/>
              <a:t>.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0725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k-SK" sz="4900" b="1" dirty="0" err="1" smtClean="0">
                <a:solidFill>
                  <a:srgbClr val="002060"/>
                </a:solidFill>
              </a:rPr>
              <a:t>Mig</a:t>
            </a:r>
            <a:r>
              <a:rPr lang="sk-SK" sz="4900" b="1" dirty="0" smtClean="0">
                <a:solidFill>
                  <a:srgbClr val="002060"/>
                </a:solidFill>
              </a:rPr>
              <a:t> 23 - </a:t>
            </a:r>
            <a:r>
              <a:rPr lang="sk-SK" sz="4900" b="1" dirty="0">
                <a:solidFill>
                  <a:srgbClr val="002060"/>
                </a:solidFill>
              </a:rPr>
              <a:t>FLOGGER</a:t>
            </a:r>
            <a:r>
              <a:rPr lang="sk-SK" b="1" dirty="0"/>
              <a:t/>
            </a:r>
            <a:br>
              <a:rPr lang="sk-SK" b="1" dirty="0"/>
            </a:br>
            <a:endParaRPr lang="sk-SK" dirty="0"/>
          </a:p>
        </p:txBody>
      </p:sp>
      <p:pic>
        <p:nvPicPr>
          <p:cNvPr id="3074" name="Picture 2" descr="http://www.fas.org/nuke/guide/russia/airdef/mig-23-DNST8908428_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480720" cy="430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62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Zástupný symbol obsahu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332656"/>
                <a:ext cx="8229600" cy="5976664"/>
              </a:xfrm>
            </p:spPr>
            <p:txBody>
              <a:bodyPr>
                <a:normAutofit/>
              </a:bodyPr>
              <a:lstStyle/>
              <a:p>
                <a:r>
                  <a:rPr lang="en-US" sz="4000" b="1" dirty="0" smtClean="0">
                    <a:solidFill>
                      <a:srgbClr val="002060"/>
                    </a:solidFill>
                  </a:rPr>
                  <a:t>Air mass flow rate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sz="40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sk-SK" sz="40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𝑸</m:t>
                        </m:r>
                      </m:e>
                      <m:sub>
                        <m:r>
                          <a:rPr lang="sk-SK" sz="40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𝑨</m:t>
                        </m:r>
                      </m:sub>
                    </m:sSub>
                    <m:r>
                      <a:rPr lang="en-US" sz="4000" b="1" i="1" dirty="0" smtClean="0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sk-SK" sz="4000" b="1" dirty="0" smtClean="0">
                    <a:solidFill>
                      <a:srgbClr val="002060"/>
                    </a:solidFill>
                  </a:rPr>
                  <a:t>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k-SK" sz="40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sk-SK" sz="40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𝒌𝒈</m:t>
                        </m:r>
                        <m:r>
                          <a:rPr lang="sk-SK" sz="40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sk-SK" sz="40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𝒔</m:t>
                        </m:r>
                      </m:e>
                      <m:sup>
                        <m:r>
                          <a:rPr lang="sk-SK" sz="40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sk-SK" sz="40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sk-SK" sz="4000" b="1" dirty="0" smtClean="0">
                    <a:solidFill>
                      <a:srgbClr val="002060"/>
                    </a:solidFill>
                  </a:rPr>
                  <a:t>]</a:t>
                </a:r>
                <a:r>
                  <a:rPr lang="sk-SK" sz="4000" dirty="0" smtClean="0">
                    <a:solidFill>
                      <a:srgbClr val="002060"/>
                    </a:solidFill>
                  </a:rPr>
                  <a:t> </a:t>
                </a:r>
                <a:endParaRPr lang="sk-SK" sz="4000" b="1" dirty="0" smtClean="0">
                  <a:solidFill>
                    <a:srgbClr val="002060"/>
                  </a:solidFill>
                </a:endParaRPr>
              </a:p>
              <a:p>
                <a:pPr>
                  <a:buFontTx/>
                  <a:buChar char="-"/>
                </a:pPr>
                <a:r>
                  <a:rPr lang="en-US" dirty="0" smtClean="0"/>
                  <a:t>Quantity </a:t>
                </a:r>
                <a:r>
                  <a:rPr lang="en-US" dirty="0"/>
                  <a:t>of air that flows through the engine </a:t>
                </a:r>
                <a:r>
                  <a:rPr lang="en-US" dirty="0" smtClean="0"/>
                  <a:t>in</a:t>
                </a:r>
                <a:r>
                  <a:rPr lang="sk-SK" dirty="0" smtClean="0"/>
                  <a:t> </a:t>
                </a:r>
                <a:r>
                  <a:rPr lang="sk-SK" dirty="0" err="1" smtClean="0"/>
                  <a:t>second</a:t>
                </a:r>
                <a:r>
                  <a:rPr lang="sk-SK" dirty="0" smtClean="0"/>
                  <a:t>.</a:t>
                </a:r>
              </a:p>
              <a:p>
                <a:pPr marL="0" indent="0">
                  <a:buNone/>
                </a:pPr>
                <a:endParaRPr lang="sk-SK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sz="44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sz="44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𝑸</m:t>
                        </m:r>
                      </m:e>
                      <m:sub>
                        <m:r>
                          <a:rPr lang="sk-SK" sz="44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𝑨</m:t>
                        </m:r>
                      </m:sub>
                    </m:sSub>
                  </m:oMath>
                </a14:m>
                <a:r>
                  <a:rPr lang="sk-SK" sz="4400" b="1" dirty="0" smtClean="0">
                    <a:solidFill>
                      <a:srgbClr val="0070C0"/>
                    </a:solidFill>
                  </a:rPr>
                  <a:t>=</a:t>
                </a:r>
                <a:r>
                  <a:rPr lang="sk-SK" sz="4400" b="1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sk-SK" sz="44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sk-SK" sz="44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𝒎</m:t>
                        </m:r>
                      </m:num>
                      <m:den>
                        <m:r>
                          <a:rPr lang="sk-SK" sz="4400" b="1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𝒕</m:t>
                        </m:r>
                      </m:den>
                    </m:f>
                  </m:oMath>
                </a14:m>
                <a:r>
                  <a:rPr lang="sk-SK" sz="4400" b="1" dirty="0" smtClean="0">
                    <a:solidFill>
                      <a:srgbClr val="0070C0"/>
                    </a:solidFill>
                  </a:rPr>
                  <a:t> </a:t>
                </a:r>
              </a:p>
              <a:p>
                <a:pPr marL="0" indent="0" algn="ctr">
                  <a:buNone/>
                </a:pPr>
                <a:endParaRPr lang="sk-SK" sz="4400" b="1" dirty="0">
                  <a:solidFill>
                    <a:srgbClr val="0070C0"/>
                  </a:solidFill>
                </a:endParaRPr>
              </a:p>
              <a:p>
                <a:r>
                  <a:rPr lang="sk-SK" dirty="0"/>
                  <a:t>m – </a:t>
                </a:r>
                <a:r>
                  <a:rPr lang="sk-SK" dirty="0" err="1"/>
                  <a:t>air</a:t>
                </a:r>
                <a:r>
                  <a:rPr lang="sk-SK" dirty="0"/>
                  <a:t> </a:t>
                </a:r>
                <a:r>
                  <a:rPr lang="sk-SK" dirty="0" err="1"/>
                  <a:t>mass</a:t>
                </a:r>
                <a:r>
                  <a:rPr lang="sk-SK" dirty="0"/>
                  <a:t> [kg]</a:t>
                </a:r>
              </a:p>
              <a:p>
                <a:r>
                  <a:rPr lang="sk-SK" dirty="0"/>
                  <a:t>t – </a:t>
                </a:r>
                <a:r>
                  <a:rPr lang="sk-SK" dirty="0" err="1"/>
                  <a:t>time</a:t>
                </a:r>
                <a:r>
                  <a:rPr lang="sk-SK" dirty="0"/>
                  <a:t> [s</a:t>
                </a:r>
                <a:r>
                  <a:rPr lang="sk-SK" dirty="0" smtClean="0"/>
                  <a:t>]</a:t>
                </a:r>
                <a:endParaRPr lang="sk-SK" dirty="0"/>
              </a:p>
            </p:txBody>
          </p:sp>
        </mc:Choice>
        <mc:Fallback>
          <p:sp>
            <p:nvSpPr>
              <p:cNvPr id="3" name="Zástupný symbol obsah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332656"/>
                <a:ext cx="8229600" cy="5976664"/>
              </a:xfrm>
              <a:blipFill rotWithShape="1">
                <a:blip r:embed="rId2"/>
                <a:stretch>
                  <a:fillRect l="-2370" t="-1531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562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Zástupný symbol obsah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8640"/>
                <a:ext cx="8229600" cy="5937523"/>
              </a:xfrm>
            </p:spPr>
            <p:txBody>
              <a:bodyPr/>
              <a:lstStyle/>
              <a:p>
                <a:r>
                  <a:rPr lang="en-US" b="1" dirty="0" smtClean="0">
                    <a:solidFill>
                      <a:srgbClr val="002060"/>
                    </a:solidFill>
                  </a:rPr>
                  <a:t>Specific engine thrust </a:t>
                </a:r>
                <a:r>
                  <a:rPr lang="en-US" b="1" dirty="0" err="1">
                    <a:solidFill>
                      <a:srgbClr val="002060"/>
                    </a:solidFill>
                  </a:rPr>
                  <a:t>Fm</a:t>
                </a:r>
                <a:r>
                  <a:rPr lang="en-US" b="1" dirty="0">
                    <a:solidFill>
                      <a:srgbClr val="002060"/>
                    </a:solidFill>
                  </a:rPr>
                  <a:t> [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002060"/>
                        </a:solidFill>
                        <a:latin typeface="Cambria Math"/>
                      </a:rPr>
                      <m:t>𝑵</m:t>
                    </m:r>
                    <m:r>
                      <a:rPr lang="en-US" b="1" i="1" dirty="0" smtClean="0">
                        <a:solidFill>
                          <a:srgbClr val="002060"/>
                        </a:solidFill>
                        <a:latin typeface="Cambria Math"/>
                      </a:rPr>
                      <m:t>.</m:t>
                    </m:r>
                    <m:sSup>
                      <m:sSupPr>
                        <m:ctrlPr>
                          <a:rPr lang="en-US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𝒌𝒈</m:t>
                        </m:r>
                      </m:e>
                      <m:sup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en-US" b="1" i="1" dirty="0" smtClean="0">
                        <a:solidFill>
                          <a:srgbClr val="002060"/>
                        </a:solidFill>
                        <a:latin typeface="Cambria Math"/>
                      </a:rPr>
                      <m:t>𝒌𝒈</m:t>
                    </m:r>
                    <m:r>
                      <a:rPr lang="en-US" b="1" i="1" dirty="0" smtClean="0">
                        <a:solidFill>
                          <a:srgbClr val="002060"/>
                        </a:solidFill>
                        <a:latin typeface="Cambria Math"/>
                      </a:rPr>
                      <m:t>.</m:t>
                    </m:r>
                    <m:r>
                      <a:rPr lang="en-US" b="1" i="1" dirty="0" smtClean="0">
                        <a:solidFill>
                          <a:srgbClr val="002060"/>
                        </a:solidFill>
                        <a:latin typeface="Cambria Math"/>
                      </a:rPr>
                      <m:t>𝒔</m:t>
                    </m:r>
                  </m:oMath>
                </a14:m>
                <a:r>
                  <a:rPr lang="en-US" b="1" dirty="0" smtClean="0">
                    <a:solidFill>
                      <a:srgbClr val="002060"/>
                    </a:solidFill>
                  </a:rPr>
                  <a:t>]</a:t>
                </a:r>
                <a:endParaRPr lang="sk-SK" b="1" dirty="0" smtClean="0">
                  <a:solidFill>
                    <a:srgbClr val="002060"/>
                  </a:solidFill>
                </a:endParaRPr>
              </a:p>
              <a:p>
                <a:endParaRPr lang="sk-SK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𝑭</m:t>
                          </m:r>
                        </m:e>
                        <m:sub>
                          <m: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𝒎</m:t>
                          </m:r>
                          <m: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= </m:t>
                          </m:r>
                        </m:sub>
                      </m:sSub>
                      <m:f>
                        <m:fPr>
                          <m:ctrlP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𝑭</m:t>
                              </m:r>
                            </m:e>
                            <m:sub>
                              <m: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𝑻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𝑨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sk-SK" b="1" dirty="0" smtClean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sk-SK" b="1" dirty="0" smtClean="0">
                  <a:solidFill>
                    <a:srgbClr val="0070C0"/>
                  </a:solidFill>
                </a:endParaRPr>
              </a:p>
              <a:p>
                <a:r>
                  <a:rPr lang="en-US" b="1" dirty="0" smtClean="0">
                    <a:solidFill>
                      <a:srgbClr val="002060"/>
                    </a:solidFill>
                  </a:rPr>
                  <a:t>Hour fuel consumption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𝒄</m:t>
                        </m:r>
                      </m:e>
                      <m:sub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𝒉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002060"/>
                    </a:solidFill>
                  </a:rPr>
                  <a:t> [kg.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𝒉</m:t>
                        </m:r>
                      </m:e>
                      <m:sup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b="1" dirty="0" smtClean="0">
                    <a:solidFill>
                      <a:srgbClr val="002060"/>
                    </a:solidFill>
                  </a:rPr>
                  <a:t>]</a:t>
                </a:r>
                <a:endParaRPr lang="sk-SK" b="1" dirty="0" smtClean="0">
                  <a:solidFill>
                    <a:srgbClr val="002060"/>
                  </a:solidFill>
                </a:endParaRPr>
              </a:p>
              <a:p>
                <a:endParaRPr lang="sk-SK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𝒄</m:t>
                          </m:r>
                        </m:e>
                        <m:sub>
                          <m: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𝒉</m:t>
                          </m:r>
                        </m:sub>
                      </m:sSub>
                      <m:r>
                        <a:rPr lang="sk-SK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sk-SK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𝟑𝟔𝟎𝟎</m:t>
                      </m:r>
                      <m:r>
                        <a:rPr lang="sk-SK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. </m:t>
                      </m:r>
                      <m:sSub>
                        <m:sSubPr>
                          <m:ctrlP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𝑸</m:t>
                          </m:r>
                        </m:e>
                        <m:sub>
                          <m: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𝒇</m:t>
                          </m:r>
                        </m:sub>
                      </m:sSub>
                    </m:oMath>
                  </m:oMathPara>
                </a14:m>
                <a:endParaRPr lang="sk-SK" b="1" dirty="0" smtClean="0">
                  <a:solidFill>
                    <a:srgbClr val="002060"/>
                  </a:solidFill>
                </a:endParaRPr>
              </a:p>
              <a:p>
                <a:endParaRPr lang="sk-SK" b="1" dirty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sk-SK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sk-SK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f</m:t>
                        </m:r>
                      </m:sub>
                    </m:sSub>
                  </m:oMath>
                </a14:m>
                <a:r>
                  <a:rPr lang="sk-SK" dirty="0" smtClean="0">
                    <a:solidFill>
                      <a:srgbClr val="002060"/>
                    </a:solidFill>
                  </a:rPr>
                  <a:t> - </a:t>
                </a:r>
                <a:r>
                  <a:rPr lang="sk-SK" dirty="0" err="1"/>
                  <a:t>Fuel</a:t>
                </a:r>
                <a:r>
                  <a:rPr lang="sk-SK" dirty="0"/>
                  <a:t> </a:t>
                </a:r>
                <a:r>
                  <a:rPr lang="sk-SK" dirty="0" err="1"/>
                  <a:t>flow</a:t>
                </a:r>
                <a:r>
                  <a:rPr lang="sk-SK" dirty="0"/>
                  <a:t> </a:t>
                </a:r>
                <a:r>
                  <a:rPr lang="sk-SK" dirty="0" smtClean="0"/>
                  <a:t>rate. </a:t>
                </a:r>
                <a:endParaRPr lang="sk-SK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sk-SK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" name="Zástupný symbol obsah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8640"/>
                <a:ext cx="8229600" cy="5937523"/>
              </a:xfrm>
              <a:blipFill rotWithShape="1">
                <a:blip r:embed="rId2"/>
                <a:stretch>
                  <a:fillRect l="-1852" t="-1027" b="-8316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849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obsah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332656"/>
                <a:ext cx="8712968" cy="6192688"/>
              </a:xfrm>
            </p:spPr>
            <p:txBody>
              <a:bodyPr/>
              <a:lstStyle/>
              <a:p>
                <a:r>
                  <a:rPr lang="sk-SK" sz="4000" b="1" dirty="0" smtClean="0">
                    <a:solidFill>
                      <a:srgbClr val="002060"/>
                    </a:solidFill>
                  </a:rPr>
                  <a:t>Total</a:t>
                </a:r>
                <a:r>
                  <a:rPr lang="sk-SK" sz="4000" b="1" dirty="0">
                    <a:solidFill>
                      <a:srgbClr val="002060"/>
                    </a:solidFill>
                  </a:rPr>
                  <a:t> </a:t>
                </a:r>
                <a:r>
                  <a:rPr lang="sk-SK" sz="4000" b="1" dirty="0" err="1">
                    <a:solidFill>
                      <a:srgbClr val="002060"/>
                    </a:solidFill>
                  </a:rPr>
                  <a:t>compressor</a:t>
                </a:r>
                <a:r>
                  <a:rPr lang="sk-SK" sz="4000" b="1" dirty="0">
                    <a:solidFill>
                      <a:srgbClr val="002060"/>
                    </a:solidFill>
                  </a:rPr>
                  <a:t> </a:t>
                </a:r>
                <a:r>
                  <a:rPr lang="sk-SK" sz="4000" b="1" dirty="0" err="1">
                    <a:solidFill>
                      <a:srgbClr val="002060"/>
                    </a:solidFill>
                  </a:rPr>
                  <a:t>pressure</a:t>
                </a:r>
                <a:r>
                  <a:rPr lang="sk-SK" sz="4000" b="1" dirty="0">
                    <a:solidFill>
                      <a:srgbClr val="002060"/>
                    </a:solidFill>
                  </a:rPr>
                  <a:t> </a:t>
                </a:r>
                <a:r>
                  <a:rPr lang="sk-SK" sz="4000" b="1" dirty="0" err="1">
                    <a:solidFill>
                      <a:srgbClr val="002060"/>
                    </a:solidFill>
                  </a:rPr>
                  <a:t>ratio</a:t>
                </a:r>
                <a:r>
                  <a:rPr lang="sk-SK" sz="4000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4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4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𝝅</m:t>
                        </m:r>
                      </m:e>
                      <m:sub>
                        <m:r>
                          <a:rPr lang="sk-SK" sz="4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𝑪𝑻</m:t>
                        </m:r>
                      </m:sub>
                    </m:sSub>
                  </m:oMath>
                </a14:m>
                <a:endParaRPr lang="sk-SK" sz="4000" b="1" dirty="0">
                  <a:solidFill>
                    <a:srgbClr val="002060"/>
                  </a:solidFill>
                </a:endParaRPr>
              </a:p>
              <a:p>
                <a:pPr algn="ctr">
                  <a:buFontTx/>
                  <a:buChar char="-"/>
                </a:pPr>
                <a:r>
                  <a:rPr lang="en-US" sz="2800" dirty="0" smtClean="0"/>
                  <a:t>Define </a:t>
                </a:r>
                <a:r>
                  <a:rPr lang="en-US" sz="2800" dirty="0"/>
                  <a:t>ratio between total pressure on </a:t>
                </a:r>
                <a:r>
                  <a:rPr lang="en-US" sz="2800" dirty="0" smtClean="0"/>
                  <a:t>compressor</a:t>
                </a:r>
                <a:r>
                  <a:rPr lang="sk-SK" sz="2800" dirty="0" smtClean="0"/>
                  <a:t> </a:t>
                </a:r>
                <a:r>
                  <a:rPr lang="en-US" sz="2800" dirty="0" smtClean="0"/>
                  <a:t>output </a:t>
                </a:r>
                <a:r>
                  <a:rPr lang="en-US" sz="2800" dirty="0"/>
                  <a:t>to total pressure </a:t>
                </a:r>
                <a:r>
                  <a:rPr lang="en-US" sz="2800" dirty="0" smtClean="0"/>
                  <a:t>on</a:t>
                </a:r>
                <a:r>
                  <a:rPr lang="sk-SK" sz="2800" dirty="0" smtClean="0"/>
                  <a:t> </a:t>
                </a:r>
                <a:r>
                  <a:rPr lang="en-US" sz="2800" dirty="0" smtClean="0"/>
                  <a:t>compressor input</a:t>
                </a:r>
                <a:r>
                  <a:rPr lang="sk-SK" dirty="0" smtClean="0"/>
                  <a:t>.</a:t>
                </a:r>
              </a:p>
              <a:p>
                <a:pPr marL="0" indent="0" algn="ctr">
                  <a:buNone/>
                </a:pPr>
                <a:endParaRPr lang="sk-SK" dirty="0" smtClean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𝝅</m:t>
                      </m:r>
                      <m:r>
                        <a:rPr lang="sk-SK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sk-SK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sk-SK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sk-SK" b="1" dirty="0" smtClean="0">
                  <a:solidFill>
                    <a:srgbClr val="0070C0"/>
                  </a:solidFill>
                </a:endParaRPr>
              </a:p>
              <a:p>
                <a:pPr>
                  <a:buFontTx/>
                  <a:buChar char="-"/>
                </a:pPr>
                <a:endParaRPr lang="sk-SK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sk-SK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sk-SK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sk-SK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sub>
                    </m:sSub>
                  </m:oMath>
                </a14:m>
                <a:r>
                  <a:rPr lang="fr-FR" dirty="0" smtClean="0"/>
                  <a:t> </a:t>
                </a:r>
                <a:r>
                  <a:rPr lang="fr-FR" dirty="0"/>
                  <a:t>– </a:t>
                </a:r>
                <a:r>
                  <a:rPr lang="fr-FR" sz="2800" dirty="0"/>
                  <a:t>total air pressure on compressor input [Pa]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sz="28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sk-SK" sz="28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p</m:t>
                        </m:r>
                      </m:e>
                      <m:sub>
                        <m:r>
                          <a:rPr lang="sk-SK" sz="28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sk-SK" sz="28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sub>
                    </m:sSub>
                  </m:oMath>
                </a14:m>
                <a:r>
                  <a:rPr lang="sk-SK" sz="2800" dirty="0" smtClean="0"/>
                  <a:t> </a:t>
                </a:r>
                <a:r>
                  <a:rPr lang="sk-SK" sz="2800" dirty="0"/>
                  <a:t>– </a:t>
                </a:r>
                <a:r>
                  <a:rPr lang="sk-SK" sz="2800" dirty="0" err="1"/>
                  <a:t>total</a:t>
                </a:r>
                <a:r>
                  <a:rPr lang="sk-SK" sz="2800" dirty="0"/>
                  <a:t> </a:t>
                </a:r>
                <a:r>
                  <a:rPr lang="sk-SK" sz="2800" dirty="0" err="1"/>
                  <a:t>air</a:t>
                </a:r>
                <a:r>
                  <a:rPr lang="sk-SK" sz="2800" dirty="0"/>
                  <a:t> </a:t>
                </a:r>
                <a:r>
                  <a:rPr lang="sk-SK" sz="2800" dirty="0" err="1"/>
                  <a:t>pressure</a:t>
                </a:r>
                <a:r>
                  <a:rPr lang="sk-SK" sz="2800" dirty="0"/>
                  <a:t> on </a:t>
                </a:r>
                <a:r>
                  <a:rPr lang="sk-SK" sz="2800" dirty="0" err="1"/>
                  <a:t>compressor</a:t>
                </a:r>
                <a:r>
                  <a:rPr lang="sk-SK" sz="2800" dirty="0"/>
                  <a:t> </a:t>
                </a:r>
                <a:r>
                  <a:rPr lang="sk-SK" sz="2800" dirty="0" err="1"/>
                  <a:t>output</a:t>
                </a:r>
                <a:r>
                  <a:rPr lang="sk-SK" sz="2800" dirty="0"/>
                  <a:t> [</a:t>
                </a:r>
                <a:r>
                  <a:rPr lang="sk-SK" sz="2800" dirty="0" err="1"/>
                  <a:t>Pa</a:t>
                </a:r>
                <a:r>
                  <a:rPr lang="sk-SK" sz="2800" dirty="0"/>
                  <a:t>]</a:t>
                </a:r>
              </a:p>
            </p:txBody>
          </p:sp>
        </mc:Choice>
        <mc:Fallback xmlns="">
          <p:sp>
            <p:nvSpPr>
              <p:cNvPr id="3" name="Zástupný symbol obsah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332656"/>
                <a:ext cx="8712968" cy="6192688"/>
              </a:xfrm>
              <a:blipFill rotWithShape="1">
                <a:blip r:embed="rId2"/>
                <a:stretch>
                  <a:fillRect l="-2168" t="-1773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578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sk-SK" b="1" dirty="0">
                <a:solidFill>
                  <a:srgbClr val="002060"/>
                </a:solidFill>
              </a:rPr>
              <a:t>COMPRESSOR </a:t>
            </a:r>
            <a:r>
              <a:rPr lang="sk-SK" b="1" dirty="0" smtClean="0">
                <a:solidFill>
                  <a:srgbClr val="002060"/>
                </a:solidFill>
              </a:rPr>
              <a:t>TYPES</a:t>
            </a:r>
            <a:r>
              <a:rPr lang="sk-SK" b="1" dirty="0">
                <a:solidFill>
                  <a:srgbClr val="002060"/>
                </a:solidFill>
              </a:rPr>
              <a:t/>
            </a:r>
            <a:br>
              <a:rPr lang="sk-SK" b="1" dirty="0">
                <a:solidFill>
                  <a:srgbClr val="002060"/>
                </a:solidFill>
              </a:rPr>
            </a:br>
            <a:r>
              <a:rPr lang="sk-SK" sz="3600" b="1" dirty="0" err="1">
                <a:solidFill>
                  <a:srgbClr val="002060"/>
                </a:solidFill>
              </a:rPr>
              <a:t>Centrifugal</a:t>
            </a:r>
            <a:r>
              <a:rPr lang="sk-SK" sz="3600" b="1" dirty="0">
                <a:solidFill>
                  <a:srgbClr val="002060"/>
                </a:solidFill>
              </a:rPr>
              <a:t> </a:t>
            </a:r>
            <a:r>
              <a:rPr lang="sk-SK" sz="3600" b="1" dirty="0" err="1">
                <a:solidFill>
                  <a:srgbClr val="002060"/>
                </a:solidFill>
              </a:rPr>
              <a:t>flow</a:t>
            </a:r>
            <a:r>
              <a:rPr lang="sk-SK" sz="3600" b="1" dirty="0">
                <a:solidFill>
                  <a:srgbClr val="002060"/>
                </a:solidFill>
              </a:rPr>
              <a:t> </a:t>
            </a:r>
            <a:r>
              <a:rPr lang="sk-SK" sz="3600" b="1" dirty="0" err="1">
                <a:solidFill>
                  <a:srgbClr val="002060"/>
                </a:solidFill>
              </a:rPr>
              <a:t>compressors</a:t>
            </a:r>
            <a:endParaRPr lang="sk-SK" sz="3600" b="1" dirty="0">
              <a:solidFill>
                <a:srgbClr val="00206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819762" cy="4494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47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498178"/>
          </a:xfrm>
        </p:spPr>
        <p:txBody>
          <a:bodyPr>
            <a:noAutofit/>
          </a:bodyPr>
          <a:lstStyle/>
          <a:p>
            <a:r>
              <a:rPr lang="sk-SK" sz="4000" b="1" i="1" u="none" strike="noStrike" baseline="0" dirty="0" smtClean="0">
                <a:solidFill>
                  <a:schemeClr val="tx2">
                    <a:lumMod val="75000"/>
                  </a:schemeClr>
                </a:solidFill>
                <a:latin typeface="Blackoak Std" pitchFamily="82" charset="0"/>
              </a:rPr>
              <a:t>JET ENGINES</a:t>
            </a:r>
            <a:endParaRPr lang="sk-SK" sz="4000" dirty="0">
              <a:solidFill>
                <a:schemeClr val="tx2">
                  <a:lumMod val="75000"/>
                </a:schemeClr>
              </a:solidFill>
              <a:latin typeface="Blackoak Std" pitchFamily="82" charset="0"/>
            </a:endParaRPr>
          </a:p>
        </p:txBody>
      </p:sp>
      <p:pic>
        <p:nvPicPr>
          <p:cNvPr id="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7704856" cy="295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2751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>
                <a:solidFill>
                  <a:srgbClr val="002060"/>
                </a:solidFill>
              </a:rPr>
              <a:t>AXIAL FLOW COMPRESSORS</a:t>
            </a:r>
            <a:endParaRPr lang="sk-SK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24" y="1628800"/>
            <a:ext cx="7069138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94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Zástupný symbol obsah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60648"/>
                <a:ext cx="8229600" cy="5865515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</a:rPr>
                  <a:t>Total absolute temperature before turbine stage</a:t>
                </a:r>
                <a:r>
                  <a:rPr lang="sk-SK" b="1" dirty="0" smtClean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sk-SK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sk-SK" b="1" dirty="0">
                    <a:solidFill>
                      <a:srgbClr val="002060"/>
                    </a:solidFill>
                  </a:rPr>
                  <a:t>[K</a:t>
                </a:r>
                <a:r>
                  <a:rPr lang="sk-SK" b="1" dirty="0" smtClean="0">
                    <a:solidFill>
                      <a:srgbClr val="002060"/>
                    </a:solidFill>
                  </a:rPr>
                  <a:t>]</a:t>
                </a:r>
                <a:endParaRPr lang="sk-SK" b="1" dirty="0">
                  <a:solidFill>
                    <a:srgbClr val="002060"/>
                  </a:solidFill>
                </a:endParaRPr>
              </a:p>
              <a:p>
                <a:pPr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sz="240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sk-SK" sz="2400" b="0" i="0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a:rPr lang="sk-SK" sz="2400" b="0" i="0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sk-SK" sz="2400" b="0" i="0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/>
                  <a:t>is the temperature value on </a:t>
                </a:r>
                <a:r>
                  <a:rPr lang="en-US" sz="2400" dirty="0" smtClean="0"/>
                  <a:t>combustion</a:t>
                </a:r>
                <a:r>
                  <a:rPr lang="sk-SK" sz="2400" dirty="0" smtClean="0"/>
                  <a:t> </a:t>
                </a:r>
                <a:r>
                  <a:rPr lang="en-US" sz="2400" dirty="0" smtClean="0"/>
                  <a:t>chamber </a:t>
                </a:r>
                <a:r>
                  <a:rPr lang="en-US" sz="2400" dirty="0"/>
                  <a:t>output </a:t>
                </a:r>
                <a:r>
                  <a:rPr lang="en-US" sz="2400" dirty="0" smtClean="0"/>
                  <a:t>before </a:t>
                </a:r>
                <a:r>
                  <a:rPr lang="en-US" sz="2400" dirty="0"/>
                  <a:t>turbine </a:t>
                </a:r>
                <a:r>
                  <a:rPr lang="en-US" sz="2400" dirty="0" smtClean="0"/>
                  <a:t>stage</a:t>
                </a:r>
                <a:r>
                  <a:rPr lang="sk-SK" sz="2400" dirty="0" smtClean="0"/>
                  <a:t>.</a:t>
                </a:r>
              </a:p>
              <a:p>
                <a:pPr>
                  <a:buFontTx/>
                  <a:buChar char="-"/>
                </a:pPr>
                <a:endParaRPr lang="sk-SK" sz="2800" dirty="0"/>
              </a:p>
              <a:p>
                <a:pPr marL="0" indent="0">
                  <a:buNone/>
                </a:pPr>
                <a:r>
                  <a:rPr lang="sk-SK" sz="2800" b="1" dirty="0" smtClean="0">
                    <a:solidFill>
                      <a:srgbClr val="0070C0"/>
                    </a:solidFill>
                    <a:latin typeface="Arial" charset="0"/>
                    <a:cs typeface="Times New Roman" pitchFamily="18" charset="0"/>
                  </a:rPr>
                  <a:t>		T</a:t>
                </a:r>
                <a:r>
                  <a:rPr lang="sk-SK" sz="2800" b="1" baseline="-30000" dirty="0" smtClean="0">
                    <a:solidFill>
                      <a:srgbClr val="0070C0"/>
                    </a:solidFill>
                    <a:latin typeface="Arial" charset="0"/>
                    <a:cs typeface="Times New Roman" pitchFamily="18" charset="0"/>
                  </a:rPr>
                  <a:t>3T</a:t>
                </a:r>
                <a:r>
                  <a:rPr lang="sk-SK" sz="2800" b="1" dirty="0" smtClean="0">
                    <a:solidFill>
                      <a:srgbClr val="0070C0"/>
                    </a:solidFill>
                    <a:latin typeface="Arial" charset="0"/>
                    <a:cs typeface="Times New Roman" pitchFamily="18" charset="0"/>
                  </a:rPr>
                  <a:t> = t</a:t>
                </a:r>
                <a:r>
                  <a:rPr lang="sk-SK" sz="2800" b="1" baseline="-30000" dirty="0" smtClean="0">
                    <a:solidFill>
                      <a:srgbClr val="0070C0"/>
                    </a:solidFill>
                    <a:latin typeface="Arial" charset="0"/>
                    <a:cs typeface="Times New Roman" pitchFamily="18" charset="0"/>
                  </a:rPr>
                  <a:t>3T</a:t>
                </a:r>
                <a:r>
                  <a:rPr lang="sk-SK" sz="2800" b="1" dirty="0" smtClean="0">
                    <a:solidFill>
                      <a:srgbClr val="0070C0"/>
                    </a:solidFill>
                    <a:latin typeface="Arial" charset="0"/>
                    <a:cs typeface="Times New Roman" pitchFamily="18" charset="0"/>
                  </a:rPr>
                  <a:t>+273,15 [K]</a:t>
                </a:r>
              </a:p>
              <a:p>
                <a:pPr marL="0" indent="0">
                  <a:buNone/>
                </a:pPr>
                <a:endParaRPr lang="sk-SK" sz="2800" b="1" dirty="0" smtClean="0">
                  <a:solidFill>
                    <a:srgbClr val="0070C0"/>
                  </a:solidFill>
                  <a:latin typeface="Arial" charset="0"/>
                  <a:cs typeface="Times New Roman" pitchFamily="18" charset="0"/>
                </a:endParaRPr>
              </a:p>
              <a:p>
                <a:r>
                  <a:rPr lang="en-US" sz="2800" b="1" dirty="0">
                    <a:solidFill>
                      <a:srgbClr val="002060"/>
                    </a:solidFill>
                  </a:rPr>
                  <a:t>Total absolute temperature behind turbine stage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sk-SK" sz="28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sk-SK" sz="28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      </m:t>
                        </m:r>
                        <m:r>
                          <a:rPr lang="sk-SK" sz="28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sk-SK" sz="28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sk-SK" sz="2800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sk-SK" sz="2800" b="1" dirty="0">
                    <a:solidFill>
                      <a:srgbClr val="002060"/>
                    </a:solidFill>
                  </a:rPr>
                  <a:t> [K</a:t>
                </a:r>
                <a:r>
                  <a:rPr lang="sk-SK" sz="2800" b="1" dirty="0" smtClean="0">
                    <a:solidFill>
                      <a:srgbClr val="002060"/>
                    </a:solidFill>
                  </a:rPr>
                  <a:t>]</a:t>
                </a:r>
                <a:endParaRPr lang="sk-SK" sz="2800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sk-SK" sz="2800" b="1" dirty="0">
                  <a:solidFill>
                    <a:srgbClr val="002060"/>
                  </a:solidFill>
                  <a:latin typeface="Arial" charset="0"/>
                  <a:cs typeface="Times New Roman" pitchFamily="18" charset="0"/>
                </a:endParaRPr>
              </a:p>
              <a:p>
                <a:pPr marL="0" indent="0" algn="ctr">
                  <a:buNone/>
                </a:pPr>
                <a:r>
                  <a:rPr lang="sk-SK" sz="2800" b="1" dirty="0" smtClean="0">
                    <a:solidFill>
                      <a:srgbClr val="0070C0"/>
                    </a:solidFill>
                    <a:latin typeface="Arial" charset="0"/>
                    <a:cs typeface="Times New Roman" pitchFamily="18" charset="0"/>
                  </a:rPr>
                  <a:t>T</a:t>
                </a:r>
                <a:r>
                  <a:rPr lang="sk-SK" sz="2800" b="1" baseline="-30000" dirty="0" smtClean="0">
                    <a:solidFill>
                      <a:srgbClr val="0070C0"/>
                    </a:solidFill>
                    <a:latin typeface="Arial" charset="0"/>
                    <a:cs typeface="Times New Roman" pitchFamily="18" charset="0"/>
                  </a:rPr>
                  <a:t>4T</a:t>
                </a:r>
                <a:r>
                  <a:rPr lang="sk-SK" sz="2800" b="1" dirty="0" smtClean="0">
                    <a:solidFill>
                      <a:srgbClr val="0070C0"/>
                    </a:solidFill>
                    <a:latin typeface="Arial" charset="0"/>
                    <a:cs typeface="Times New Roman" pitchFamily="18" charset="0"/>
                  </a:rPr>
                  <a:t> = t</a:t>
                </a:r>
                <a:r>
                  <a:rPr lang="sk-SK" sz="2800" b="1" baseline="-30000" dirty="0" smtClean="0">
                    <a:solidFill>
                      <a:srgbClr val="0070C0"/>
                    </a:solidFill>
                    <a:latin typeface="Arial" charset="0"/>
                    <a:cs typeface="Times New Roman" pitchFamily="18" charset="0"/>
                  </a:rPr>
                  <a:t>4T</a:t>
                </a:r>
                <a:r>
                  <a:rPr lang="sk-SK" sz="2800" b="1" dirty="0" smtClean="0">
                    <a:solidFill>
                      <a:srgbClr val="0070C0"/>
                    </a:solidFill>
                    <a:latin typeface="Arial" charset="0"/>
                    <a:cs typeface="Times New Roman" pitchFamily="18" charset="0"/>
                  </a:rPr>
                  <a:t>+273,15 [K]</a:t>
                </a:r>
              </a:p>
              <a:p>
                <a:pPr marL="0" indent="0">
                  <a:buNone/>
                </a:pPr>
                <a:endParaRPr lang="sk-SK" sz="2800" b="1" dirty="0" smtClean="0">
                  <a:solidFill>
                    <a:srgbClr val="002060"/>
                  </a:solidFill>
                  <a:latin typeface="Arial" charset="0"/>
                  <a:cs typeface="Times New Roman" pitchFamily="18" charset="0"/>
                </a:endParaRPr>
              </a:p>
              <a:p>
                <a:pPr marL="0" indent="0">
                  <a:buNone/>
                </a:pPr>
                <a:endParaRPr lang="sk-SK" sz="2800" dirty="0" smtClean="0">
                  <a:solidFill>
                    <a:srgbClr val="0070C0"/>
                  </a:solidFill>
                  <a:latin typeface="Arial" charset="0"/>
                  <a:cs typeface="Times New Roman" pitchFamily="18" charset="0"/>
                </a:endParaRPr>
              </a:p>
              <a:p>
                <a:pPr>
                  <a:buFontTx/>
                  <a:buChar char="-"/>
                </a:pPr>
                <a:endParaRPr lang="sk-SK" sz="2800" dirty="0"/>
              </a:p>
            </p:txBody>
          </p:sp>
        </mc:Choice>
        <mc:Fallback>
          <p:sp>
            <p:nvSpPr>
              <p:cNvPr id="3" name="Zástupný symbol obsah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60648"/>
                <a:ext cx="8229600" cy="5865515"/>
              </a:xfrm>
              <a:blipFill rotWithShape="1">
                <a:blip r:embed="rId2"/>
                <a:stretch>
                  <a:fillRect l="-1630" t="-1351" b="-22245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67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2060"/>
                </a:solidFill>
              </a:rPr>
              <a:t>THERMAL CYCLE</a:t>
            </a:r>
            <a:endParaRPr lang="sk-SK" b="1" dirty="0">
              <a:solidFill>
                <a:srgbClr val="00206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Jet engines are reactive engines witch works with atmospheric air. Purpose of air in this case is:</a:t>
            </a:r>
          </a:p>
          <a:p>
            <a:pPr marL="0" indent="0">
              <a:buNone/>
            </a:pPr>
            <a:r>
              <a:rPr lang="sk-SK" dirty="0"/>
              <a:t>-</a:t>
            </a:r>
            <a:r>
              <a:rPr lang="en-US" dirty="0" smtClean="0"/>
              <a:t> </a:t>
            </a:r>
            <a:r>
              <a:rPr lang="en-US" sz="2800" dirty="0" smtClean="0"/>
              <a:t>Basic component of working media in</a:t>
            </a:r>
            <a:r>
              <a:rPr lang="sk-SK" sz="2800" dirty="0" smtClean="0"/>
              <a:t> </a:t>
            </a:r>
            <a:r>
              <a:rPr lang="en-US" sz="2800" dirty="0" smtClean="0"/>
              <a:t>thermodynamic cycle</a:t>
            </a:r>
          </a:p>
          <a:p>
            <a:pPr marL="0" indent="0">
              <a:buNone/>
            </a:pPr>
            <a:r>
              <a:rPr lang="sk-SK" sz="2800" dirty="0"/>
              <a:t>-</a:t>
            </a:r>
            <a:r>
              <a:rPr lang="en-US" sz="2800" dirty="0" smtClean="0"/>
              <a:t> Oxygen included in air is used during chemical</a:t>
            </a:r>
            <a:r>
              <a:rPr lang="sk-SK" sz="2800" dirty="0" smtClean="0"/>
              <a:t> </a:t>
            </a:r>
            <a:r>
              <a:rPr lang="en-US" sz="2800" dirty="0" smtClean="0"/>
              <a:t>reaction of burning</a:t>
            </a:r>
          </a:p>
          <a:p>
            <a:pPr marL="0" indent="0">
              <a:buNone/>
            </a:pPr>
            <a:r>
              <a:rPr lang="sk-SK" sz="2800" dirty="0" smtClean="0"/>
              <a:t>- </a:t>
            </a:r>
            <a:r>
              <a:rPr lang="en-US" sz="2800" dirty="0" smtClean="0"/>
              <a:t>Accelerated air (in case of engines with direct reaction) create trust</a:t>
            </a:r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19579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err="1" smtClean="0">
                <a:solidFill>
                  <a:srgbClr val="002060"/>
                </a:solidFill>
              </a:rPr>
              <a:t>SfJE</a:t>
            </a:r>
            <a:r>
              <a:rPr lang="sk-SK" b="1" dirty="0" smtClean="0">
                <a:solidFill>
                  <a:srgbClr val="002060"/>
                </a:solidFill>
              </a:rPr>
              <a:t> - </a:t>
            </a:r>
            <a:r>
              <a:rPr lang="sk-SK" b="1" dirty="0" err="1" smtClean="0">
                <a:solidFill>
                  <a:srgbClr val="002060"/>
                </a:solidFill>
              </a:rPr>
              <a:t>Ideal</a:t>
            </a:r>
            <a:r>
              <a:rPr lang="sk-SK" b="1" dirty="0" smtClean="0">
                <a:solidFill>
                  <a:srgbClr val="002060"/>
                </a:solidFill>
              </a:rPr>
              <a:t> </a:t>
            </a:r>
            <a:r>
              <a:rPr lang="sk-SK" b="1" dirty="0" err="1" smtClean="0">
                <a:solidFill>
                  <a:srgbClr val="002060"/>
                </a:solidFill>
              </a:rPr>
              <a:t>thermal</a:t>
            </a:r>
            <a:r>
              <a:rPr lang="sk-SK" b="1" dirty="0" smtClean="0">
                <a:solidFill>
                  <a:srgbClr val="002060"/>
                </a:solidFill>
              </a:rPr>
              <a:t> </a:t>
            </a:r>
            <a:r>
              <a:rPr lang="sk-SK" b="1" dirty="0" err="1" smtClean="0">
                <a:solidFill>
                  <a:srgbClr val="002060"/>
                </a:solidFill>
              </a:rPr>
              <a:t>cycle</a:t>
            </a:r>
            <a:r>
              <a:rPr lang="sk-SK" b="1" dirty="0" smtClean="0">
                <a:solidFill>
                  <a:srgbClr val="002060"/>
                </a:solidFill>
              </a:rPr>
              <a:t> </a:t>
            </a:r>
            <a:endParaRPr lang="sk-SK" b="1" dirty="0">
              <a:solidFill>
                <a:srgbClr val="00206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39026"/>
            <a:ext cx="6375796" cy="442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340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rgbClr val="002060"/>
                </a:solidFill>
              </a:rPr>
              <a:t>SfJE</a:t>
            </a:r>
            <a:r>
              <a:rPr lang="en-US" b="1" dirty="0" smtClean="0">
                <a:solidFill>
                  <a:srgbClr val="002060"/>
                </a:solidFill>
              </a:rPr>
              <a:t> with afterburner – ideal thermal </a:t>
            </a:r>
            <a:r>
              <a:rPr lang="en-US" b="1" dirty="0" err="1" smtClean="0">
                <a:solidFill>
                  <a:srgbClr val="002060"/>
                </a:solidFill>
              </a:rPr>
              <a:t>cycl</a:t>
            </a:r>
            <a:r>
              <a:rPr lang="sk-SK" b="1" dirty="0" smtClean="0">
                <a:solidFill>
                  <a:srgbClr val="002060"/>
                </a:solidFill>
              </a:rPr>
              <a:t>e</a:t>
            </a:r>
            <a:endParaRPr lang="sk-SK" b="1" dirty="0">
              <a:solidFill>
                <a:srgbClr val="00206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6343650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962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 OF IDEAL THERMAL CYCLE</a:t>
            </a:r>
            <a:endParaRPr lang="sk-SK" b="1" dirty="0">
              <a:solidFill>
                <a:srgbClr val="00206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" y="1988840"/>
            <a:ext cx="7648575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750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In </a:t>
            </a:r>
            <a:r>
              <a:rPr lang="sk-SK" dirty="0" err="1" smtClean="0"/>
              <a:t>p-V</a:t>
            </a:r>
            <a:r>
              <a:rPr lang="sk-SK" dirty="0" smtClean="0"/>
              <a:t> diagram</a:t>
            </a:r>
          </a:p>
          <a:p>
            <a:endParaRPr lang="sk-SK" dirty="0"/>
          </a:p>
          <a:p>
            <a:endParaRPr lang="sk-SK" dirty="0" smtClean="0"/>
          </a:p>
          <a:p>
            <a:r>
              <a:rPr lang="sk-SK" dirty="0" smtClean="0"/>
              <a:t> In </a:t>
            </a:r>
            <a:r>
              <a:rPr lang="sk-SK" dirty="0" err="1" smtClean="0"/>
              <a:t>T-s</a:t>
            </a:r>
            <a:r>
              <a:rPr lang="sk-SK" dirty="0" smtClean="0"/>
              <a:t> diagram</a:t>
            </a: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254772"/>
              </p:ext>
            </p:extLst>
          </p:nvPr>
        </p:nvGraphicFramePr>
        <p:xfrm>
          <a:off x="2195736" y="2420888"/>
          <a:ext cx="4679950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4" name="Rovnica" r:id="rId3" imgW="1739880" imgH="253800" progId="Equation.3">
                  <p:embed/>
                </p:oleObj>
              </mc:Choice>
              <mc:Fallback>
                <p:oleObj name="Rovnica" r:id="rId3" imgW="1739880" imgH="2538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2420888"/>
                        <a:ext cx="4679950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6080370"/>
              </p:ext>
            </p:extLst>
          </p:nvPr>
        </p:nvGraphicFramePr>
        <p:xfrm>
          <a:off x="2411760" y="4437112"/>
          <a:ext cx="3455988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5" name="Rovnica" r:id="rId5" imgW="1269720" imgH="241200" progId="Equation.3">
                  <p:embed/>
                </p:oleObj>
              </mc:Choice>
              <mc:Fallback>
                <p:oleObj name="Rovnica" r:id="rId5" imgW="1269720" imgH="2412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4437112"/>
                        <a:ext cx="3455988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 OF IDEAL THERMAL CYCLE</a:t>
            </a:r>
            <a:endParaRPr lang="sk-SK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61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Ideal expansion work of gas:</a:t>
            </a:r>
            <a:endParaRPr lang="sk-SK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5469494"/>
              </p:ext>
            </p:extLst>
          </p:nvPr>
        </p:nvGraphicFramePr>
        <p:xfrm>
          <a:off x="1187624" y="1988840"/>
          <a:ext cx="6772159" cy="3001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Rovnica" r:id="rId3" imgW="2463480" imgH="1091880" progId="Equation.3">
                  <p:embed/>
                </p:oleObj>
              </mc:Choice>
              <mc:Fallback>
                <p:oleObj name="Rovnica" r:id="rId3" imgW="2463480" imgH="10918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988840"/>
                        <a:ext cx="6772159" cy="30011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60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EFFICIENCY OF IDEAL CYCLE </a:t>
            </a:r>
            <a:r>
              <a:rPr lang="sk-SK" b="1" dirty="0" smtClean="0">
                <a:solidFill>
                  <a:srgbClr val="002060"/>
                </a:solidFill>
              </a:rPr>
              <a:t>-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SfTJE</a:t>
            </a:r>
            <a:endParaRPr lang="sk-SK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obsahu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Quality of transformation of input heat 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dirty="0" smtClean="0">
                            <a:latin typeface="Cambria Math"/>
                          </a:rPr>
                          <m:t>𝑞</m:t>
                        </m:r>
                      </m:e>
                      <m:sub>
                        <m:r>
                          <a:rPr lang="sk-SK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” to work 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dirty="0" smtClean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sk-SK" b="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” is described by thermodynamic efficiency 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dirty="0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sk-SK" b="0" i="1" dirty="0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”</a:t>
                </a:r>
              </a:p>
              <a:p>
                <a:endParaRPr lang="sk-SK" dirty="0"/>
              </a:p>
            </p:txBody>
          </p:sp>
        </mc:Choice>
        <mc:Fallback xmlns="">
          <p:sp>
            <p:nvSpPr>
              <p:cNvPr id="3" name="Zástupný symbol obsah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 rotWithShape="1">
                <a:blip r:embed="rId3"/>
                <a:stretch>
                  <a:fillRect l="-1630" t="-4167" r="-2741" b="-32986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196238"/>
              </p:ext>
            </p:extLst>
          </p:nvPr>
        </p:nvGraphicFramePr>
        <p:xfrm>
          <a:off x="539552" y="3933056"/>
          <a:ext cx="8207375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Rovnica" r:id="rId4" imgW="3441600" imgH="711000" progId="Equation.3">
                  <p:embed/>
                </p:oleObj>
              </mc:Choice>
              <mc:Fallback>
                <p:oleObj name="Rovnica" r:id="rId4" imgW="3441600" imgH="711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933056"/>
                        <a:ext cx="8207375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425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Nadpis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</a:rPr>
                  <a:t>DEPENDENCE OF 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002060"/>
                    </a:solidFill>
                  </a:rPr>
                  <a:t>” BY 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sk-SK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002060"/>
                    </a:solidFill>
                  </a:rPr>
                  <a:t>”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sk-SK" dirty="0"/>
              </a:p>
            </p:txBody>
          </p:sp>
        </mc:Choice>
        <mc:Fallback xmlns="">
          <p:sp>
            <p:nvSpPr>
              <p:cNvPr id="2" name="Nadpis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7021" b="-29787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1589088"/>
            <a:ext cx="6877050" cy="367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220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>
                <a:solidFill>
                  <a:srgbClr val="002060"/>
                </a:solidFill>
              </a:rPr>
              <a:t>HISTORY</a:t>
            </a:r>
            <a:endParaRPr lang="sk-SK" b="1" dirty="0">
              <a:solidFill>
                <a:srgbClr val="002060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4"/>
          </a:xfrm>
        </p:spPr>
        <p:txBody>
          <a:bodyPr>
            <a:normAutofit lnSpcReduction="10000"/>
          </a:bodyPr>
          <a:lstStyle/>
          <a:p>
            <a:r>
              <a:rPr lang="sk-SK" sz="2800" b="1" dirty="0" smtClean="0">
                <a:solidFill>
                  <a:srgbClr val="002060"/>
                </a:solidFill>
              </a:rPr>
              <a:t>17.12.1903</a:t>
            </a:r>
            <a:r>
              <a:rPr lang="sk-SK" sz="2800" dirty="0" smtClean="0"/>
              <a:t> </a:t>
            </a:r>
            <a:r>
              <a:rPr lang="sk-SK" sz="2800" dirty="0" err="1" smtClean="0"/>
              <a:t>Orvill</a:t>
            </a:r>
            <a:r>
              <a:rPr lang="sk-SK" sz="2800" dirty="0" smtClean="0"/>
              <a:t> </a:t>
            </a:r>
            <a:r>
              <a:rPr lang="sk-SK" sz="2800" dirty="0" err="1" smtClean="0"/>
              <a:t>Wright</a:t>
            </a:r>
            <a:r>
              <a:rPr lang="sk-SK" sz="2800" dirty="0" smtClean="0"/>
              <a:t> and </a:t>
            </a:r>
            <a:r>
              <a:rPr lang="sk-SK" sz="2800" dirty="0" err="1" smtClean="0"/>
              <a:t>Wilburom</a:t>
            </a:r>
            <a:r>
              <a:rPr lang="sk-SK" sz="2800" dirty="0" smtClean="0"/>
              <a:t> </a:t>
            </a:r>
            <a:r>
              <a:rPr lang="sk-SK" sz="2800" dirty="0" err="1" smtClean="0"/>
              <a:t>Wright</a:t>
            </a:r>
            <a:endParaRPr lang="sk-SK" sz="2800" dirty="0" smtClean="0"/>
          </a:p>
          <a:p>
            <a:pPr marL="0" indent="0">
              <a:buNone/>
            </a:pPr>
            <a:r>
              <a:rPr lang="sk-SK" sz="2800" dirty="0" smtClean="0"/>
              <a:t>			- </a:t>
            </a:r>
            <a:r>
              <a:rPr lang="sk-SK" sz="2800" dirty="0" err="1"/>
              <a:t>first</a:t>
            </a:r>
            <a:r>
              <a:rPr lang="sk-SK" sz="2800" dirty="0"/>
              <a:t> </a:t>
            </a:r>
            <a:r>
              <a:rPr lang="sk-SK" sz="2800" dirty="0" err="1"/>
              <a:t>controlled</a:t>
            </a:r>
            <a:r>
              <a:rPr lang="sk-SK" sz="2800" dirty="0"/>
              <a:t> </a:t>
            </a:r>
            <a:r>
              <a:rPr lang="sk-SK" sz="2800" dirty="0" err="1" smtClean="0"/>
              <a:t>flight</a:t>
            </a:r>
            <a:endParaRPr lang="sk-SK" sz="2800" dirty="0" smtClean="0"/>
          </a:p>
        </p:txBody>
      </p:sp>
      <p:pic>
        <p:nvPicPr>
          <p:cNvPr id="15362" name="Picture 2" descr="C:\Users\Katka\Desktop\article-0-0B2A9DF4000005DC-591_468x3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99305"/>
            <a:ext cx="44577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3088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WORK OF IDEAL THERMAL CYCLE - </a:t>
            </a:r>
            <a:r>
              <a:rPr lang="en-US" b="1" dirty="0" err="1" smtClean="0">
                <a:solidFill>
                  <a:srgbClr val="002060"/>
                </a:solidFill>
              </a:rPr>
              <a:t>SfTJE</a:t>
            </a:r>
            <a:endParaRPr lang="sk-SK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075906"/>
              </p:ext>
            </p:extLst>
          </p:nvPr>
        </p:nvGraphicFramePr>
        <p:xfrm>
          <a:off x="971600" y="3284984"/>
          <a:ext cx="4319588" cy="128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2" name="Rovnica" r:id="rId3" imgW="1777680" imgH="507960" progId="Equation.3">
                  <p:embed/>
                </p:oleObj>
              </mc:Choice>
              <mc:Fallback>
                <p:oleObj name="Rovnica" r:id="rId3" imgW="1777680" imgH="50796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284984"/>
                        <a:ext cx="4319588" cy="1287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1800281"/>
              </p:ext>
            </p:extLst>
          </p:nvPr>
        </p:nvGraphicFramePr>
        <p:xfrm>
          <a:off x="971600" y="1844824"/>
          <a:ext cx="1511300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3" name="Rovnica" r:id="rId5" imgW="545760" imgH="393480" progId="Equation.3">
                  <p:embed/>
                </p:oleObj>
              </mc:Choice>
              <mc:Fallback>
                <p:oleObj name="Rovnica" r:id="rId5" imgW="545760" imgH="393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844824"/>
                        <a:ext cx="1511300" cy="1087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157405"/>
              </p:ext>
            </p:extLst>
          </p:nvPr>
        </p:nvGraphicFramePr>
        <p:xfrm>
          <a:off x="1043608" y="4869160"/>
          <a:ext cx="3960812" cy="142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4" name="Rovnica" r:id="rId7" imgW="1574640" imgH="571320" progId="Equation.3">
                  <p:embed/>
                </p:oleObj>
              </mc:Choice>
              <mc:Fallback>
                <p:oleObj name="Rovnica" r:id="rId7" imgW="1574640" imgH="57132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869160"/>
                        <a:ext cx="3960812" cy="1423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89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 smtClean="0">
                <a:solidFill>
                  <a:srgbClr val="002060"/>
                </a:solidFill>
              </a:rPr>
              <a:t>CONCLUSION</a:t>
            </a:r>
            <a:endParaRPr lang="sk-SK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obsahu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Work of ideal cycle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dirty="0" smtClean="0">
                            <a:latin typeface="Cambria Math"/>
                          </a:rPr>
                          <m:t>𝑊</m:t>
                        </m:r>
                      </m:e>
                      <m:sub>
                        <m:r>
                          <a:rPr lang="sk-SK" b="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sk-SK" b="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in thermodynamics is characterized by efficiency</a:t>
                </a:r>
                <a:r>
                  <a:rPr lang="sk-SK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sk-SK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sk-SK" dirty="0" smtClean="0"/>
                  <a:t>.</a:t>
                </a:r>
              </a:p>
              <a:p>
                <a:endParaRPr lang="sk-SK" dirty="0" smtClean="0"/>
              </a:p>
              <a:p>
                <a:r>
                  <a:rPr lang="en-US" dirty="0" smtClean="0"/>
                  <a:t>Thermal efficiency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η</m:t>
                        </m:r>
                      </m:e>
                      <m:sub>
                        <m:r>
                          <a:rPr lang="sk-SK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sk-SK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of cycle depend by pressure ratio π and temperature 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dirty="0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sk-SK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 smtClean="0"/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sk-SK" b="0" i="1" dirty="0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sk-SK" b="0" i="1" dirty="0" smtClean="0">
                            <a:latin typeface="Cambria Math"/>
                          </a:rPr>
                          <m:t>0.</m:t>
                        </m:r>
                      </m:sub>
                    </m:sSub>
                  </m:oMath>
                </a14:m>
                <a:endParaRPr lang="sk-SK" dirty="0"/>
              </a:p>
            </p:txBody>
          </p:sp>
        </mc:Choice>
        <mc:Fallback xmlns="">
          <p:sp>
            <p:nvSpPr>
              <p:cNvPr id="3" name="Zástupný symbol obsah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617" r="-2296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020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922" y="1"/>
            <a:ext cx="9470449" cy="6857999"/>
          </a:xfrm>
          <a:prstGeom prst="rect">
            <a:avLst/>
          </a:prstGeom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437891" y="407686"/>
            <a:ext cx="8589682" cy="5544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k-SK" sz="7200" b="1" dirty="0" smtClean="0">
                <a:solidFill>
                  <a:srgbClr val="002060"/>
                </a:solidFill>
              </a:rPr>
              <a:t>DISCUSSION</a:t>
            </a:r>
          </a:p>
          <a:p>
            <a:pPr algn="l"/>
            <a:endParaRPr lang="sk-SK" sz="7200" b="1" dirty="0">
              <a:solidFill>
                <a:srgbClr val="002060"/>
              </a:solidFill>
            </a:endParaRPr>
          </a:p>
          <a:p>
            <a:pPr algn="r"/>
            <a:r>
              <a:rPr lang="sk-SK" sz="7200" b="1" dirty="0" smtClean="0">
                <a:solidFill>
                  <a:srgbClr val="002060"/>
                </a:solidFill>
              </a:rPr>
              <a:t/>
            </a:r>
            <a:br>
              <a:rPr lang="sk-SK" sz="7200" b="1" dirty="0" smtClean="0">
                <a:solidFill>
                  <a:srgbClr val="002060"/>
                </a:solidFill>
              </a:rPr>
            </a:br>
            <a:r>
              <a:rPr lang="sk-SK" sz="7200" b="1" dirty="0" smtClean="0">
                <a:solidFill>
                  <a:srgbClr val="002060"/>
                </a:solidFill>
              </a:rPr>
              <a:t>              QUESTIONS</a:t>
            </a:r>
            <a:endParaRPr lang="sk-SK" sz="7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89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260649"/>
            <a:ext cx="8229600" cy="2592288"/>
          </a:xfrm>
        </p:spPr>
        <p:txBody>
          <a:bodyPr/>
          <a:lstStyle/>
          <a:p>
            <a:r>
              <a:rPr lang="sk-SK" b="1" dirty="0">
                <a:solidFill>
                  <a:srgbClr val="002060"/>
                </a:solidFill>
              </a:rPr>
              <a:t>1935</a:t>
            </a:r>
            <a:r>
              <a:rPr lang="sk-SK" dirty="0"/>
              <a:t>	    Frank </a:t>
            </a:r>
            <a:r>
              <a:rPr lang="sk-SK" dirty="0" err="1"/>
              <a:t>Whitley</a:t>
            </a:r>
            <a:endParaRPr lang="sk-SK" dirty="0"/>
          </a:p>
          <a:p>
            <a:pPr marL="0" indent="0">
              <a:buNone/>
            </a:pPr>
            <a:r>
              <a:rPr lang="sk-SK" dirty="0"/>
              <a:t>		</a:t>
            </a:r>
            <a:r>
              <a:rPr lang="sk-SK" dirty="0" smtClean="0"/>
              <a:t>- </a:t>
            </a:r>
            <a:r>
              <a:rPr lang="sk-SK" dirty="0" err="1"/>
              <a:t>patented</a:t>
            </a:r>
            <a:r>
              <a:rPr lang="sk-SK" dirty="0"/>
              <a:t> </a:t>
            </a:r>
            <a:r>
              <a:rPr lang="sk-SK" dirty="0" err="1"/>
              <a:t>principle</a:t>
            </a:r>
            <a:r>
              <a:rPr lang="sk-SK" dirty="0"/>
              <a:t> </a:t>
            </a:r>
            <a:r>
              <a:rPr lang="sk-SK" dirty="0" err="1"/>
              <a:t>of</a:t>
            </a:r>
            <a:r>
              <a:rPr lang="sk-SK" dirty="0"/>
              <a:t> </a:t>
            </a:r>
            <a:r>
              <a:rPr lang="sk-SK" dirty="0" err="1"/>
              <a:t>jet</a:t>
            </a:r>
            <a:r>
              <a:rPr lang="sk-SK" dirty="0"/>
              <a:t> </a:t>
            </a:r>
            <a:r>
              <a:rPr lang="sk-SK" dirty="0" err="1"/>
              <a:t>engines</a:t>
            </a:r>
            <a:endParaRPr lang="sk-SK" dirty="0"/>
          </a:p>
          <a:p>
            <a:r>
              <a:rPr lang="sk-SK" b="1" dirty="0">
                <a:solidFill>
                  <a:srgbClr val="002060"/>
                </a:solidFill>
              </a:rPr>
              <a:t>27.8.1939</a:t>
            </a:r>
            <a:r>
              <a:rPr lang="sk-SK" dirty="0"/>
              <a:t>   </a:t>
            </a:r>
            <a:r>
              <a:rPr lang="sk-SK" dirty="0" err="1"/>
              <a:t>Hans</a:t>
            </a:r>
            <a:r>
              <a:rPr lang="sk-SK" dirty="0"/>
              <a:t> von </a:t>
            </a:r>
            <a:r>
              <a:rPr lang="sk-SK" dirty="0" err="1"/>
              <a:t>Ohain</a:t>
            </a:r>
            <a:endParaRPr lang="sk-SK" dirty="0"/>
          </a:p>
          <a:p>
            <a:pPr marL="0" indent="0">
              <a:buNone/>
            </a:pPr>
            <a:r>
              <a:rPr lang="sk-SK" dirty="0"/>
              <a:t>		</a:t>
            </a:r>
            <a:r>
              <a:rPr lang="sk-SK" dirty="0" smtClean="0">
                <a:solidFill>
                  <a:srgbClr val="0070C0"/>
                </a:solidFill>
              </a:rPr>
              <a:t>- </a:t>
            </a:r>
            <a:r>
              <a:rPr lang="sk-SK" dirty="0" err="1">
                <a:solidFill>
                  <a:srgbClr val="0070C0"/>
                </a:solidFill>
              </a:rPr>
              <a:t>HeS</a:t>
            </a:r>
            <a:r>
              <a:rPr lang="sk-SK" dirty="0">
                <a:solidFill>
                  <a:srgbClr val="0070C0"/>
                </a:solidFill>
              </a:rPr>
              <a:t> – 3B </a:t>
            </a:r>
            <a:r>
              <a:rPr lang="sk-SK" dirty="0" err="1">
                <a:solidFill>
                  <a:srgbClr val="0070C0"/>
                </a:solidFill>
              </a:rPr>
              <a:t>jet</a:t>
            </a:r>
            <a:r>
              <a:rPr lang="sk-SK" dirty="0">
                <a:solidFill>
                  <a:srgbClr val="0070C0"/>
                </a:solidFill>
              </a:rPr>
              <a:t> </a:t>
            </a:r>
            <a:r>
              <a:rPr lang="sk-SK" dirty="0" err="1">
                <a:solidFill>
                  <a:srgbClr val="0070C0"/>
                </a:solidFill>
              </a:rPr>
              <a:t>engine</a:t>
            </a:r>
            <a:r>
              <a:rPr lang="sk-SK" dirty="0">
                <a:solidFill>
                  <a:srgbClr val="0070C0"/>
                </a:solidFill>
              </a:rPr>
              <a:t> </a:t>
            </a:r>
          </a:p>
          <a:p>
            <a:endParaRPr lang="sk-SK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3281"/>
            <a:ext cx="6584454" cy="3216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ástupný symbol obsahu 2"/>
          <p:cNvSpPr txBox="1">
            <a:spLocks/>
          </p:cNvSpPr>
          <p:nvPr/>
        </p:nvSpPr>
        <p:spPr>
          <a:xfrm>
            <a:off x="7164288" y="4127293"/>
            <a:ext cx="1440160" cy="808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4400" b="1" dirty="0" smtClean="0"/>
              <a:t>W - 1</a:t>
            </a:r>
            <a:endParaRPr lang="sk-SK" sz="4400" b="1" dirty="0"/>
          </a:p>
        </p:txBody>
      </p:sp>
    </p:spTree>
    <p:extLst>
      <p:ext uri="{BB962C8B-B14F-4D97-AF65-F5344CB8AC3E}">
        <p14:creationId xmlns:p14="http://schemas.microsoft.com/office/powerpoint/2010/main" val="2043146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err="1" smtClean="0">
                <a:solidFill>
                  <a:srgbClr val="002060"/>
                </a:solidFill>
              </a:rPr>
              <a:t>He</a:t>
            </a:r>
            <a:r>
              <a:rPr lang="sk-SK" b="1" dirty="0" smtClean="0">
                <a:solidFill>
                  <a:srgbClr val="002060"/>
                </a:solidFill>
              </a:rPr>
              <a:t> - 178</a:t>
            </a:r>
            <a:endParaRPr lang="sk-SK" b="1" dirty="0">
              <a:solidFill>
                <a:srgbClr val="00206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912" y="2060848"/>
            <a:ext cx="521017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3434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>
                <a:solidFill>
                  <a:srgbClr val="002060"/>
                </a:solidFill>
              </a:rPr>
              <a:t>TYPICAL ENGINE CUTS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430616" cy="2703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ástupný symbol obsahu 2"/>
          <p:cNvSpPr>
            <a:spLocks noGrp="1"/>
          </p:cNvSpPr>
          <p:nvPr>
            <p:ph idx="1"/>
          </p:nvPr>
        </p:nvSpPr>
        <p:spPr>
          <a:xfrm>
            <a:off x="500100" y="4005064"/>
            <a:ext cx="8229600" cy="2592288"/>
          </a:xfrm>
        </p:spPr>
        <p:txBody>
          <a:bodyPr/>
          <a:lstStyle/>
          <a:p>
            <a:pPr marL="0" indent="0">
              <a:buNone/>
            </a:pPr>
            <a:r>
              <a:rPr lang="sk-SK" sz="2800" b="1" dirty="0">
                <a:solidFill>
                  <a:srgbClr val="002060"/>
                </a:solidFill>
              </a:rPr>
              <a:t>0 – 1 </a:t>
            </a:r>
            <a:r>
              <a:rPr lang="sk-SK" sz="2800" b="1" dirty="0" err="1">
                <a:solidFill>
                  <a:srgbClr val="002060"/>
                </a:solidFill>
              </a:rPr>
              <a:t>engine</a:t>
            </a:r>
            <a:r>
              <a:rPr lang="sk-SK" sz="2800" b="1" dirty="0">
                <a:solidFill>
                  <a:srgbClr val="002060"/>
                </a:solidFill>
              </a:rPr>
              <a:t> </a:t>
            </a:r>
            <a:r>
              <a:rPr lang="sk-SK" sz="2800" b="1" dirty="0" err="1" smtClean="0">
                <a:solidFill>
                  <a:srgbClr val="002060"/>
                </a:solidFill>
              </a:rPr>
              <a:t>intake</a:t>
            </a:r>
            <a:endParaRPr lang="sk-SK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sk-SK" sz="2800" b="1" dirty="0">
                <a:solidFill>
                  <a:srgbClr val="002060"/>
                </a:solidFill>
              </a:rPr>
              <a:t>1 – 2 </a:t>
            </a:r>
            <a:r>
              <a:rPr lang="sk-SK" sz="2800" b="1" dirty="0" err="1" smtClean="0">
                <a:solidFill>
                  <a:srgbClr val="002060"/>
                </a:solidFill>
              </a:rPr>
              <a:t>compressor</a:t>
            </a:r>
            <a:endParaRPr lang="sk-SK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sk-SK" sz="2800" b="1" dirty="0">
                <a:solidFill>
                  <a:srgbClr val="002060"/>
                </a:solidFill>
              </a:rPr>
              <a:t>2 – 3 </a:t>
            </a:r>
            <a:r>
              <a:rPr lang="sk-SK" sz="2800" b="1" dirty="0" err="1">
                <a:solidFill>
                  <a:srgbClr val="002060"/>
                </a:solidFill>
              </a:rPr>
              <a:t>main</a:t>
            </a:r>
            <a:r>
              <a:rPr lang="sk-SK" sz="2800" b="1" dirty="0">
                <a:solidFill>
                  <a:srgbClr val="002060"/>
                </a:solidFill>
              </a:rPr>
              <a:t> </a:t>
            </a:r>
            <a:r>
              <a:rPr lang="sk-SK" sz="2800" b="1" dirty="0" err="1">
                <a:solidFill>
                  <a:srgbClr val="002060"/>
                </a:solidFill>
              </a:rPr>
              <a:t>combustion</a:t>
            </a:r>
            <a:r>
              <a:rPr lang="sk-SK" sz="2800" b="1" dirty="0">
                <a:solidFill>
                  <a:srgbClr val="002060"/>
                </a:solidFill>
              </a:rPr>
              <a:t> </a:t>
            </a:r>
            <a:r>
              <a:rPr lang="sk-SK" sz="2800" b="1" dirty="0" err="1" smtClean="0">
                <a:solidFill>
                  <a:srgbClr val="002060"/>
                </a:solidFill>
              </a:rPr>
              <a:t>chamber</a:t>
            </a:r>
            <a:endParaRPr lang="sk-SK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sk-SK" sz="2800" b="1" dirty="0">
                <a:solidFill>
                  <a:srgbClr val="002060"/>
                </a:solidFill>
              </a:rPr>
              <a:t>3 – 4 </a:t>
            </a:r>
            <a:r>
              <a:rPr lang="sk-SK" sz="2800" b="1" dirty="0" err="1">
                <a:solidFill>
                  <a:srgbClr val="002060"/>
                </a:solidFill>
              </a:rPr>
              <a:t>gas</a:t>
            </a:r>
            <a:r>
              <a:rPr lang="sk-SK" sz="2800" b="1" dirty="0">
                <a:solidFill>
                  <a:srgbClr val="002060"/>
                </a:solidFill>
              </a:rPr>
              <a:t> </a:t>
            </a:r>
            <a:r>
              <a:rPr lang="sk-SK" sz="2800" b="1" dirty="0" err="1" smtClean="0">
                <a:solidFill>
                  <a:srgbClr val="002060"/>
                </a:solidFill>
              </a:rPr>
              <a:t>turbine</a:t>
            </a:r>
            <a:endParaRPr lang="sk-SK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sk-SK" sz="2800" b="1" dirty="0">
                <a:solidFill>
                  <a:srgbClr val="002060"/>
                </a:solidFill>
              </a:rPr>
              <a:t>4 – 5 </a:t>
            </a:r>
            <a:r>
              <a:rPr lang="sk-SK" sz="2800" b="1" dirty="0" err="1">
                <a:solidFill>
                  <a:srgbClr val="002060"/>
                </a:solidFill>
              </a:rPr>
              <a:t>exhaust</a:t>
            </a:r>
            <a:r>
              <a:rPr lang="sk-SK" sz="2800" b="1" dirty="0">
                <a:solidFill>
                  <a:srgbClr val="002060"/>
                </a:solidFill>
              </a:rPr>
              <a:t> </a:t>
            </a:r>
            <a:r>
              <a:rPr lang="sk-SK" sz="2800" b="1" dirty="0" err="1">
                <a:solidFill>
                  <a:srgbClr val="002060"/>
                </a:solidFill>
              </a:rPr>
              <a:t>system</a:t>
            </a:r>
            <a:endParaRPr lang="sk-SK" sz="2800" dirty="0">
              <a:solidFill>
                <a:srgbClr val="0070C0"/>
              </a:solidFill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0696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0303" y="3792041"/>
            <a:ext cx="3960440" cy="2016224"/>
          </a:xfrm>
        </p:spPr>
        <p:txBody>
          <a:bodyPr>
            <a:noAutofit/>
          </a:bodyPr>
          <a:lstStyle/>
          <a:p>
            <a:r>
              <a:rPr lang="sk-SK" sz="3200" b="1" dirty="0" smtClean="0">
                <a:solidFill>
                  <a:srgbClr val="002060"/>
                </a:solidFill>
              </a:rPr>
              <a:t>VK 1 </a:t>
            </a:r>
            <a:r>
              <a:rPr lang="sk-SK" sz="3200" dirty="0" smtClean="0"/>
              <a:t/>
            </a:r>
            <a:br>
              <a:rPr lang="sk-SK" sz="3200" dirty="0" smtClean="0"/>
            </a:br>
            <a:r>
              <a:rPr lang="sk-SK" sz="3200" dirty="0" err="1" smtClean="0"/>
              <a:t>engine</a:t>
            </a:r>
            <a:r>
              <a:rPr lang="sk-SK" sz="3200" dirty="0" smtClean="0"/>
              <a:t> </a:t>
            </a:r>
            <a:r>
              <a:rPr lang="sk-SK" sz="3200" dirty="0" err="1" smtClean="0"/>
              <a:t>with</a:t>
            </a:r>
            <a:r>
              <a:rPr lang="sk-SK" sz="3200" dirty="0" smtClean="0"/>
              <a:t> </a:t>
            </a:r>
            <a:r>
              <a:rPr lang="sk-SK" sz="3200" dirty="0" err="1" smtClean="0"/>
              <a:t>radial</a:t>
            </a:r>
            <a:r>
              <a:rPr lang="sk-SK" sz="3200" dirty="0" smtClean="0"/>
              <a:t> </a:t>
            </a:r>
            <a:r>
              <a:rPr lang="sk-SK" sz="3200" dirty="0" err="1" smtClean="0"/>
              <a:t>compressor</a:t>
            </a:r>
            <a:endParaRPr lang="sk-SK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6908861" cy="269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743" y="3429000"/>
            <a:ext cx="4592388" cy="274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43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940152" y="274638"/>
            <a:ext cx="2746648" cy="1426170"/>
          </a:xfrm>
        </p:spPr>
        <p:txBody>
          <a:bodyPr>
            <a:normAutofit/>
          </a:bodyPr>
          <a:lstStyle/>
          <a:p>
            <a:r>
              <a:rPr lang="sk-SK" sz="6000" b="1" dirty="0" smtClean="0">
                <a:solidFill>
                  <a:srgbClr val="002060"/>
                </a:solidFill>
              </a:rPr>
              <a:t>RD 33</a:t>
            </a:r>
            <a:endParaRPr lang="sk-SK" sz="6000" b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71" y="836712"/>
            <a:ext cx="6133870" cy="273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182" y="3429000"/>
            <a:ext cx="5547717" cy="320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606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 smtClean="0">
                <a:solidFill>
                  <a:srgbClr val="002060"/>
                </a:solidFill>
              </a:rPr>
              <a:t>MiG-29</a:t>
            </a:r>
            <a:endParaRPr lang="sk-SK" dirty="0">
              <a:solidFill>
                <a:srgbClr val="002060"/>
              </a:solidFill>
            </a:endParaRPr>
          </a:p>
        </p:txBody>
      </p:sp>
      <p:pic>
        <p:nvPicPr>
          <p:cNvPr id="15362" name="Picture 2" descr="http://www.aviationnews.eu/blog/wp-content/uploads/2011/08/Mig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48720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92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744</Words>
  <Application>Microsoft Office PowerPoint</Application>
  <PresentationFormat>Prezentácia na obrazovke (4:3)</PresentationFormat>
  <Paragraphs>111</Paragraphs>
  <Slides>32</Slides>
  <Notes>0</Notes>
  <HiddenSlides>0</HiddenSlides>
  <MMClips>0</MMClips>
  <ScaleCrop>false</ScaleCrop>
  <HeadingPairs>
    <vt:vector size="6" baseType="variant"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32</vt:i4>
      </vt:variant>
    </vt:vector>
  </HeadingPairs>
  <TitlesOfParts>
    <vt:vector size="34" baseType="lpstr">
      <vt:lpstr>Motív Office</vt:lpstr>
      <vt:lpstr>Rovnica</vt:lpstr>
      <vt:lpstr>UNIVERSITY OF WEST BOHEMIA FACULTY OF MECHANICAL ENGINEERING DEPARTMENT OF POWER SYSTEM ENGINEERING</vt:lpstr>
      <vt:lpstr>JET ENGINES</vt:lpstr>
      <vt:lpstr>HISTORY</vt:lpstr>
      <vt:lpstr>Prezentácia programu PowerPoint</vt:lpstr>
      <vt:lpstr>He - 178</vt:lpstr>
      <vt:lpstr>TYPICAL ENGINE CUTS</vt:lpstr>
      <vt:lpstr>VK 1  engine with radial compressor</vt:lpstr>
      <vt:lpstr>RD 33</vt:lpstr>
      <vt:lpstr>MiG-29</vt:lpstr>
      <vt:lpstr>BASIC PARAMETERS</vt:lpstr>
      <vt:lpstr>Prezentácia programu PowerPoint</vt:lpstr>
      <vt:lpstr>Prezentácia programu PowerPoint</vt:lpstr>
      <vt:lpstr>Turboprop engine TP 100</vt:lpstr>
      <vt:lpstr>TS - 21</vt:lpstr>
      <vt:lpstr>Mig 23 - FLOGGER </vt:lpstr>
      <vt:lpstr>Prezentácia programu PowerPoint</vt:lpstr>
      <vt:lpstr>Prezentácia programu PowerPoint</vt:lpstr>
      <vt:lpstr>Prezentácia programu PowerPoint</vt:lpstr>
      <vt:lpstr>COMPRESSOR TYPES Centrifugal flow compressors</vt:lpstr>
      <vt:lpstr>AXIAL FLOW COMPRESSORS</vt:lpstr>
      <vt:lpstr>Prezentácia programu PowerPoint</vt:lpstr>
      <vt:lpstr>THERMAL CYCLE</vt:lpstr>
      <vt:lpstr>SfJE - Ideal thermal cycle </vt:lpstr>
      <vt:lpstr>SfJE with afterburner – ideal thermal cycle</vt:lpstr>
      <vt:lpstr>WORK OF IDEAL THERMAL CYCLE</vt:lpstr>
      <vt:lpstr>WORK OF IDEAL THERMAL CYCLE</vt:lpstr>
      <vt:lpstr>Ideal expansion work of gas:</vt:lpstr>
      <vt:lpstr>EFFICIENCY OF IDEAL CYCLE - SfTJE</vt:lpstr>
      <vt:lpstr>DEPENDENCE OF “η_t” BY “π_k” </vt:lpstr>
      <vt:lpstr>WORK OF IDEAL THERMAL CYCLE - SfTJE</vt:lpstr>
      <vt:lpstr>CONCLUSION</vt:lpstr>
      <vt:lpstr>Prezentácia programu PowerPoint</vt:lpstr>
    </vt:vector>
  </TitlesOfParts>
  <Company>FST KKE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OF WEST BOHEMIA FACULTY OF MECHANICAL ENGINEERING DEPARTMENT OF POWER SYSTEM ENGINEERING</dc:title>
  <dc:creator>Ing. Katarína Ratkovská</dc:creator>
  <cp:lastModifiedBy>Ing. Katarína Ratkovská</cp:lastModifiedBy>
  <cp:revision>22</cp:revision>
  <dcterms:created xsi:type="dcterms:W3CDTF">2013-11-19T09:22:22Z</dcterms:created>
  <dcterms:modified xsi:type="dcterms:W3CDTF">2013-11-19T14:09:44Z</dcterms:modified>
</cp:coreProperties>
</file>