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276" r:id="rId2"/>
    <p:sldId id="310" r:id="rId3"/>
    <p:sldId id="259" r:id="rId4"/>
    <p:sldId id="307" r:id="rId5"/>
    <p:sldId id="313" r:id="rId6"/>
    <p:sldId id="308" r:id="rId7"/>
    <p:sldId id="309" r:id="rId8"/>
    <p:sldId id="277" r:id="rId9"/>
    <p:sldId id="258" r:id="rId10"/>
    <p:sldId id="260" r:id="rId11"/>
    <p:sldId id="267" r:id="rId12"/>
    <p:sldId id="272" r:id="rId13"/>
    <p:sldId id="271" r:id="rId14"/>
    <p:sldId id="281" r:id="rId15"/>
    <p:sldId id="282" r:id="rId16"/>
    <p:sldId id="283" r:id="rId17"/>
    <p:sldId id="284" r:id="rId18"/>
    <p:sldId id="286" r:id="rId19"/>
    <p:sldId id="287" r:id="rId20"/>
    <p:sldId id="285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311" r:id="rId31"/>
    <p:sldId id="299" r:id="rId32"/>
    <p:sldId id="300" r:id="rId33"/>
    <p:sldId id="301" r:id="rId34"/>
    <p:sldId id="302" r:id="rId35"/>
    <p:sldId id="303" r:id="rId36"/>
    <p:sldId id="304" r:id="rId37"/>
    <p:sldId id="306" r:id="rId38"/>
    <p:sldId id="305" r:id="rId39"/>
    <p:sldId id="278" r:id="rId40"/>
    <p:sldId id="279" r:id="rId41"/>
    <p:sldId id="280" r:id="rId42"/>
    <p:sldId id="314" r:id="rId43"/>
    <p:sldId id="261" r:id="rId44"/>
    <p:sldId id="264" r:id="rId45"/>
    <p:sldId id="263" r:id="rId46"/>
    <p:sldId id="262" r:id="rId4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DE1EA"/>
    <a:srgbClr val="FF99CC"/>
    <a:srgbClr val="FF00FF"/>
    <a:srgbClr val="FF66FF"/>
    <a:srgbClr val="FF33CC"/>
    <a:srgbClr val="FF9900"/>
    <a:srgbClr val="FFCC00"/>
    <a:srgbClr val="459BCA"/>
    <a:srgbClr val="99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3333" autoAdjust="0"/>
  </p:normalViewPr>
  <p:slideViewPr>
    <p:cSldViewPr>
      <p:cViewPr>
        <p:scale>
          <a:sx n="70" d="100"/>
          <a:sy n="70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10A6F-A688-44AB-ABD3-3F6916C19C08}" type="datetimeFigureOut">
              <a:rPr lang="de-DE" smtClean="0"/>
              <a:pPr/>
              <a:t>27.05.2010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57FFF-C5AA-42CA-8006-91ABBE1BC78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u="sng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Adaption mechanisms:</a:t>
            </a:r>
          </a:p>
          <a:p>
            <a:pPr marL="0" marR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 of erythrocyte number and hemoglobin content</a:t>
            </a:r>
          </a:p>
          <a:p>
            <a:pPr marL="0" marR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swelling of erythrocytes</a:t>
            </a:r>
          </a:p>
          <a:p>
            <a:pPr marL="0" marR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pH- and electrolyte-shift in blood</a:t>
            </a:r>
          </a:p>
          <a:p>
            <a:endParaRPr lang="de-DE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„Eine Überschreitung des oberen Grenzbereiches von 35 mg/l Sauerstoff (SCHRECKENBACH et al. 1987) verursacht eine CO</a:t>
            </a:r>
            <a:r>
              <a:rPr lang="de-DE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-Anreicherung im Blut, was zur Ausfällung von Kalzium- und Magnesiumsalzen in der Niere (Nephrokalzinose) führen kann. Bei 40...43 mg O</a:t>
            </a:r>
            <a:r>
              <a:rPr lang="de-DE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/l wird die Überlebensfähigkeit von Karpfen (5 g) eingeschränkt, bei 68 mg O</a:t>
            </a:r>
            <a:r>
              <a:rPr lang="de-DE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/l treten nach 48 Stunden 50 % Verluste auf und bei 72 mg O</a:t>
            </a:r>
            <a:r>
              <a:rPr lang="de-DE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/l zeigt sich</a:t>
            </a:r>
          </a:p>
          <a:p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bereits nach 45 min Apathie. Sauerstoffgehalte von 60...65 mg/l (650...700 % Sättigung) haben meist tödliche Wirkungen (TAEGE 1984).“</a:t>
            </a:r>
          </a:p>
          <a:p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[Schreckenbach, 2002]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57FFF-C5AA-42CA-8006-91ABBE1BC783}" type="slidenum">
              <a:rPr lang="de-DE" smtClean="0"/>
              <a:pPr/>
              <a:t>24</a:t>
            </a:fld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u="sng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Parameters:</a:t>
            </a:r>
          </a:p>
          <a:p>
            <a:pPr marL="0" marR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maximum oxygen saturation 425 %</a:t>
            </a:r>
          </a:p>
          <a:p>
            <a:pPr marL="0" marR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decrease because of enrichment of carbon dioxide in gas phase</a:t>
            </a:r>
          </a:p>
          <a:p>
            <a:pPr marL="0" marR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 temperature 19 °C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57FFF-C5AA-42CA-8006-91ABBE1BC783}" type="slidenum">
              <a:rPr lang="de-DE" smtClean="0"/>
              <a:pPr/>
              <a:t>31</a:t>
            </a:fld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57FFF-C5AA-42CA-8006-91ABBE1BC783}" type="slidenum">
              <a:rPr lang="de-DE" smtClean="0"/>
              <a:pPr/>
              <a:t>46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6151-5EEC-4975-9FE4-1387845A7D8B}" type="datetimeFigureOut">
              <a:rPr lang="de-DE" smtClean="0"/>
              <a:pPr/>
              <a:t>27.05.2010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EE8F-C9A8-474E-83C9-E2B3468A614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6151-5EEC-4975-9FE4-1387845A7D8B}" type="datetimeFigureOut">
              <a:rPr lang="de-DE" smtClean="0"/>
              <a:pPr/>
              <a:t>27.05.2010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EE8F-C9A8-474E-83C9-E2B3468A614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6151-5EEC-4975-9FE4-1387845A7D8B}" type="datetimeFigureOut">
              <a:rPr lang="de-DE" smtClean="0"/>
              <a:pPr/>
              <a:t>27.05.2010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EE8F-C9A8-474E-83C9-E2B3468A614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6151-5EEC-4975-9FE4-1387845A7D8B}" type="datetimeFigureOut">
              <a:rPr lang="de-DE" smtClean="0"/>
              <a:pPr/>
              <a:t>27.05.2010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EE8F-C9A8-474E-83C9-E2B3468A614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6151-5EEC-4975-9FE4-1387845A7D8B}" type="datetimeFigureOut">
              <a:rPr lang="de-DE" smtClean="0"/>
              <a:pPr/>
              <a:t>27.05.2010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EE8F-C9A8-474E-83C9-E2B3468A614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6151-5EEC-4975-9FE4-1387845A7D8B}" type="datetimeFigureOut">
              <a:rPr lang="de-DE" smtClean="0"/>
              <a:pPr/>
              <a:t>27.05.2010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EE8F-C9A8-474E-83C9-E2B3468A614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6151-5EEC-4975-9FE4-1387845A7D8B}" type="datetimeFigureOut">
              <a:rPr lang="de-DE" smtClean="0"/>
              <a:pPr/>
              <a:t>27.05.2010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EE8F-C9A8-474E-83C9-E2B3468A614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6151-5EEC-4975-9FE4-1387845A7D8B}" type="datetimeFigureOut">
              <a:rPr lang="de-DE" smtClean="0"/>
              <a:pPr/>
              <a:t>27.05.2010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EE8F-C9A8-474E-83C9-E2B3468A614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6151-5EEC-4975-9FE4-1387845A7D8B}" type="datetimeFigureOut">
              <a:rPr lang="de-DE" smtClean="0"/>
              <a:pPr/>
              <a:t>27.05.2010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EE8F-C9A8-474E-83C9-E2B3468A614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6151-5EEC-4975-9FE4-1387845A7D8B}" type="datetimeFigureOut">
              <a:rPr lang="de-DE" smtClean="0"/>
              <a:pPr/>
              <a:t>27.05.2010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EE8F-C9A8-474E-83C9-E2B3468A614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ine Ecke des Rechtecks schneiden und abrunde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htwinkliges Dreiec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6151-5EEC-4975-9FE4-1387845A7D8B}" type="datetimeFigureOut">
              <a:rPr lang="de-DE" smtClean="0"/>
              <a:pPr/>
              <a:t>27.05.2010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177EE8F-C9A8-474E-83C9-E2B3468A614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10" name="Freihand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ihand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5C66151-5EEC-4975-9FE4-1387845A7D8B}" type="datetimeFigureOut">
              <a:rPr lang="de-DE" smtClean="0"/>
              <a:pPr/>
              <a:t>27.05.2010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177EE8F-C9A8-474E-83C9-E2B3468A6149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2" name="Gruppieren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ihand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ihand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5.xml"/><Relationship Id="rId4" Type="http://schemas.openxmlformats.org/officeDocument/2006/relationships/slide" Target="slide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3400" y="1214422"/>
            <a:ext cx="7920000" cy="2988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4DE1EA"/>
                </a:solidFill>
              </a:rPr>
              <a:t>DEVELOPING SOLUTIONS FOR THE NUTRITION OF A GROWING MANKIND –</a:t>
            </a:r>
            <a:br>
              <a:rPr lang="en-US" sz="4000" dirty="0" smtClean="0">
                <a:solidFill>
                  <a:srgbClr val="4DE1EA"/>
                </a:solidFill>
              </a:rPr>
            </a:br>
            <a:r>
              <a:rPr lang="en-US" sz="4000" dirty="0" smtClean="0">
                <a:solidFill>
                  <a:srgbClr val="4DE1EA"/>
                </a:solidFill>
              </a:rPr>
              <a:t>PROCESS TECHNOLOGY IN MODERN INDOOR AQUACULTURE PLANTS </a:t>
            </a:r>
            <a:endParaRPr lang="de-DE" sz="4000" dirty="0">
              <a:solidFill>
                <a:srgbClr val="4DE1E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ruppieren 801"/>
          <p:cNvGrpSpPr/>
          <p:nvPr/>
        </p:nvGrpSpPr>
        <p:grpSpPr>
          <a:xfrm>
            <a:off x="428596" y="1500174"/>
            <a:ext cx="8487474" cy="4999672"/>
            <a:chOff x="428596" y="1571612"/>
            <a:chExt cx="8487474" cy="4999672"/>
          </a:xfrm>
        </p:grpSpPr>
        <p:grpSp>
          <p:nvGrpSpPr>
            <p:cNvPr id="897" name="Gruppieren 896"/>
            <p:cNvGrpSpPr/>
            <p:nvPr/>
          </p:nvGrpSpPr>
          <p:grpSpPr>
            <a:xfrm>
              <a:off x="636070" y="1855046"/>
              <a:ext cx="8280000" cy="4074284"/>
              <a:chOff x="649718" y="1569294"/>
              <a:chExt cx="8280000" cy="407428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Rechteck 8"/>
              <p:cNvSpPr/>
              <p:nvPr/>
            </p:nvSpPr>
            <p:spPr>
              <a:xfrm>
                <a:off x="649718" y="1569294"/>
                <a:ext cx="8280000" cy="407428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788" name="Gruppieren 787"/>
              <p:cNvGrpSpPr/>
              <p:nvPr/>
            </p:nvGrpSpPr>
            <p:grpSpPr>
              <a:xfrm>
                <a:off x="3622900" y="1816190"/>
                <a:ext cx="3599114" cy="1346273"/>
                <a:chOff x="2357422" y="1552562"/>
                <a:chExt cx="4929222" cy="1843810"/>
              </a:xfrm>
            </p:grpSpPr>
            <p:grpSp>
              <p:nvGrpSpPr>
                <p:cNvPr id="784" name="Gruppieren 783"/>
                <p:cNvGrpSpPr/>
                <p:nvPr/>
              </p:nvGrpSpPr>
              <p:grpSpPr>
                <a:xfrm>
                  <a:off x="4929190" y="1552562"/>
                  <a:ext cx="642942" cy="1843810"/>
                  <a:chOff x="4929190" y="1552562"/>
                  <a:chExt cx="642942" cy="1843810"/>
                </a:xfrm>
              </p:grpSpPr>
              <p:grpSp>
                <p:nvGrpSpPr>
                  <p:cNvPr id="18" name="Gruppieren 17"/>
                  <p:cNvGrpSpPr/>
                  <p:nvPr/>
                </p:nvGrpSpPr>
                <p:grpSpPr>
                  <a:xfrm>
                    <a:off x="4929190" y="2143116"/>
                    <a:ext cx="214314" cy="1253256"/>
                    <a:chOff x="5429256" y="2143116"/>
                    <a:chExt cx="214314" cy="1253256"/>
                  </a:xfrm>
                </p:grpSpPr>
                <p:sp>
                  <p:nvSpPr>
                    <p:cNvPr id="8" name="Rechteck 7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3" name="Rechteck 12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4" name="Rechteck 13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" name="Rechteck 14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6" name="Rechteck 15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7" name="Rechteck 16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26" name="Gruppieren 25"/>
                  <p:cNvGrpSpPr/>
                  <p:nvPr/>
                </p:nvGrpSpPr>
                <p:grpSpPr>
                  <a:xfrm>
                    <a:off x="5357818" y="2143116"/>
                    <a:ext cx="214314" cy="1253256"/>
                    <a:chOff x="5429256" y="2143116"/>
                    <a:chExt cx="214314" cy="1253256"/>
                  </a:xfrm>
                </p:grpSpPr>
                <p:sp>
                  <p:nvSpPr>
                    <p:cNvPr id="27" name="Rechteck 26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8" name="Rechteck 27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9" name="Rechteck 28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" name="Rechteck 29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" name="Rechteck 30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2" name="Rechteck 31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125" name="Gruppieren 124"/>
                  <p:cNvGrpSpPr/>
                  <p:nvPr/>
                </p:nvGrpSpPr>
                <p:grpSpPr>
                  <a:xfrm>
                    <a:off x="4929190" y="1552562"/>
                    <a:ext cx="639303" cy="540000"/>
                    <a:chOff x="6647341" y="1571612"/>
                    <a:chExt cx="639303" cy="540000"/>
                  </a:xfrm>
                </p:grpSpPr>
                <p:sp>
                  <p:nvSpPr>
                    <p:cNvPr id="96" name="Rechteck 95"/>
                    <p:cNvSpPr/>
                    <p:nvPr/>
                  </p:nvSpPr>
                  <p:spPr>
                    <a:xfrm>
                      <a:off x="6892892" y="2066915"/>
                      <a:ext cx="108000" cy="3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13" name="Ellipse 112"/>
                    <p:cNvSpPr/>
                    <p:nvPr/>
                  </p:nvSpPr>
                  <p:spPr>
                    <a:xfrm>
                      <a:off x="6977077" y="1738303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grpSp>
                  <p:nvGrpSpPr>
                    <p:cNvPr id="124" name="Gruppieren 123"/>
                    <p:cNvGrpSpPr/>
                    <p:nvPr/>
                  </p:nvGrpSpPr>
                  <p:grpSpPr>
                    <a:xfrm>
                      <a:off x="6647341" y="1571612"/>
                      <a:ext cx="210675" cy="540000"/>
                      <a:chOff x="6647341" y="1571612"/>
                      <a:chExt cx="210675" cy="540000"/>
                    </a:xfrm>
                  </p:grpSpPr>
                  <p:sp>
                    <p:nvSpPr>
                      <p:cNvPr id="104" name="Rechteck 103"/>
                      <p:cNvSpPr/>
                      <p:nvPr/>
                    </p:nvSpPr>
                    <p:spPr>
                      <a:xfrm>
                        <a:off x="6750016" y="1571612"/>
                        <a:ext cx="108000" cy="540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110" name="Rechteck 109"/>
                      <p:cNvSpPr/>
                      <p:nvPr/>
                    </p:nvSpPr>
                    <p:spPr>
                      <a:xfrm>
                        <a:off x="6647341" y="1571612"/>
                        <a:ext cx="90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FFFF66">
                              <a:tint val="66000"/>
                              <a:satMod val="160000"/>
                            </a:srgbClr>
                          </a:gs>
                          <a:gs pos="50000">
                            <a:srgbClr val="FFFF66">
                              <a:tint val="44500"/>
                              <a:satMod val="160000"/>
                            </a:srgbClr>
                          </a:gs>
                          <a:gs pos="100000">
                            <a:srgbClr val="FFFF66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98" name="Ellipse 97"/>
                      <p:cNvSpPr/>
                      <p:nvPr/>
                    </p:nvSpPr>
                    <p:spPr>
                      <a:xfrm>
                        <a:off x="6674298" y="1604953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99" name="Ellipse 98"/>
                      <p:cNvSpPr/>
                      <p:nvPr/>
                    </p:nvSpPr>
                    <p:spPr>
                      <a:xfrm>
                        <a:off x="6672684" y="167162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00" name="Ellipse 99"/>
                      <p:cNvSpPr/>
                      <p:nvPr/>
                    </p:nvSpPr>
                    <p:spPr>
                      <a:xfrm>
                        <a:off x="6674266" y="1738285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01" name="Ellipse 100"/>
                      <p:cNvSpPr/>
                      <p:nvPr/>
                    </p:nvSpPr>
                    <p:spPr>
                      <a:xfrm>
                        <a:off x="6674298" y="180497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02" name="Ellipse 101"/>
                      <p:cNvSpPr/>
                      <p:nvPr/>
                    </p:nvSpPr>
                    <p:spPr>
                      <a:xfrm>
                        <a:off x="6674298" y="1871653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03" name="Ellipse 102"/>
                      <p:cNvSpPr/>
                      <p:nvPr/>
                    </p:nvSpPr>
                    <p:spPr>
                      <a:xfrm>
                        <a:off x="6674305" y="193832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15" name="Gerade Verbindung 114"/>
                      <p:cNvCxnSpPr/>
                      <p:nvPr/>
                    </p:nvCxnSpPr>
                    <p:spPr>
                      <a:xfrm>
                        <a:off x="6757987" y="1690688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6" name="Gerade Verbindung 115"/>
                      <p:cNvCxnSpPr/>
                      <p:nvPr/>
                    </p:nvCxnSpPr>
                    <p:spPr>
                      <a:xfrm>
                        <a:off x="6758007" y="1776407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7" name="Gerade Verbindung 116"/>
                      <p:cNvCxnSpPr/>
                      <p:nvPr/>
                    </p:nvCxnSpPr>
                    <p:spPr>
                      <a:xfrm>
                        <a:off x="6758490" y="1871651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8" name="Ellipse 117"/>
                      <p:cNvSpPr/>
                      <p:nvPr/>
                    </p:nvSpPr>
                    <p:spPr>
                      <a:xfrm>
                        <a:off x="6767526" y="2000240"/>
                        <a:ext cx="72000" cy="72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22" name="Gruppieren 121"/>
                    <p:cNvGrpSpPr/>
                    <p:nvPr/>
                  </p:nvGrpSpPr>
                  <p:grpSpPr>
                    <a:xfrm>
                      <a:off x="7034644" y="1885942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97" name="Rechteck 96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95000">
                            <a:srgbClr val="CC9900"/>
                          </a:gs>
                          <a:gs pos="100000">
                            <a:srgbClr val="9966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19" name="Gerade Verbindung 118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8" name="Gerade Verbindung 107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" name="Gerade Verbindung 113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0" name="Gerade Verbindung 119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1" name="Gerade Verbindung 120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783" name="Gruppieren 782"/>
                <p:cNvGrpSpPr/>
                <p:nvPr/>
              </p:nvGrpSpPr>
              <p:grpSpPr>
                <a:xfrm>
                  <a:off x="5786446" y="1552562"/>
                  <a:ext cx="642942" cy="1843810"/>
                  <a:chOff x="5786446" y="1552562"/>
                  <a:chExt cx="642942" cy="1843810"/>
                </a:xfrm>
              </p:grpSpPr>
              <p:grpSp>
                <p:nvGrpSpPr>
                  <p:cNvPr id="19" name="Gruppieren 18"/>
                  <p:cNvGrpSpPr/>
                  <p:nvPr/>
                </p:nvGrpSpPr>
                <p:grpSpPr>
                  <a:xfrm>
                    <a:off x="5786446" y="2143116"/>
                    <a:ext cx="214314" cy="1253256"/>
                    <a:chOff x="5429256" y="2143116"/>
                    <a:chExt cx="214314" cy="1253256"/>
                  </a:xfrm>
                </p:grpSpPr>
                <p:sp>
                  <p:nvSpPr>
                    <p:cNvPr id="20" name="Rechteck 19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1" name="Rechteck 20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2" name="Rechteck 21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3" name="Rechteck 22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4" name="Rechteck 23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5" name="Rechteck 24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33" name="Gruppieren 32"/>
                  <p:cNvGrpSpPr/>
                  <p:nvPr/>
                </p:nvGrpSpPr>
                <p:grpSpPr>
                  <a:xfrm>
                    <a:off x="6215074" y="2143116"/>
                    <a:ext cx="214314" cy="1253256"/>
                    <a:chOff x="5429256" y="2143116"/>
                    <a:chExt cx="214314" cy="1253256"/>
                  </a:xfrm>
                </p:grpSpPr>
                <p:sp>
                  <p:nvSpPr>
                    <p:cNvPr id="34" name="Rechteck 33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5" name="Rechteck 34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6" name="Rechteck 35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7" name="Rechteck 36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8" name="Rechteck 37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9" name="Rechteck 38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431" name="Gruppieren 430"/>
                  <p:cNvGrpSpPr/>
                  <p:nvPr/>
                </p:nvGrpSpPr>
                <p:grpSpPr>
                  <a:xfrm>
                    <a:off x="5786446" y="1552562"/>
                    <a:ext cx="639303" cy="540000"/>
                    <a:chOff x="6647341" y="1571612"/>
                    <a:chExt cx="639303" cy="540000"/>
                  </a:xfrm>
                </p:grpSpPr>
                <p:sp>
                  <p:nvSpPr>
                    <p:cNvPr id="432" name="Rechteck 431"/>
                    <p:cNvSpPr/>
                    <p:nvPr/>
                  </p:nvSpPr>
                  <p:spPr>
                    <a:xfrm>
                      <a:off x="6892892" y="2066915"/>
                      <a:ext cx="108000" cy="3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33" name="Ellipse 432"/>
                    <p:cNvSpPr/>
                    <p:nvPr/>
                  </p:nvSpPr>
                  <p:spPr>
                    <a:xfrm>
                      <a:off x="6977077" y="1738303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grpSp>
                  <p:nvGrpSpPr>
                    <p:cNvPr id="434" name="Gruppieren 123"/>
                    <p:cNvGrpSpPr/>
                    <p:nvPr/>
                  </p:nvGrpSpPr>
                  <p:grpSpPr>
                    <a:xfrm>
                      <a:off x="6647341" y="1571612"/>
                      <a:ext cx="210675" cy="540000"/>
                      <a:chOff x="6647341" y="1571612"/>
                      <a:chExt cx="210675" cy="540000"/>
                    </a:xfrm>
                  </p:grpSpPr>
                  <p:sp>
                    <p:nvSpPr>
                      <p:cNvPr id="442" name="Rechteck 441"/>
                      <p:cNvSpPr/>
                      <p:nvPr/>
                    </p:nvSpPr>
                    <p:spPr>
                      <a:xfrm>
                        <a:off x="6750016" y="1571612"/>
                        <a:ext cx="108000" cy="540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43" name="Rechteck 442"/>
                      <p:cNvSpPr/>
                      <p:nvPr/>
                    </p:nvSpPr>
                    <p:spPr>
                      <a:xfrm>
                        <a:off x="6647341" y="1571612"/>
                        <a:ext cx="90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FFFF66">
                              <a:tint val="66000"/>
                              <a:satMod val="160000"/>
                            </a:srgbClr>
                          </a:gs>
                          <a:gs pos="50000">
                            <a:srgbClr val="FFFF66">
                              <a:tint val="44500"/>
                              <a:satMod val="160000"/>
                            </a:srgbClr>
                          </a:gs>
                          <a:gs pos="100000">
                            <a:srgbClr val="FFFF66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44" name="Ellipse 443"/>
                      <p:cNvSpPr/>
                      <p:nvPr/>
                    </p:nvSpPr>
                    <p:spPr>
                      <a:xfrm>
                        <a:off x="6674298" y="1604953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45" name="Ellipse 444"/>
                      <p:cNvSpPr/>
                      <p:nvPr/>
                    </p:nvSpPr>
                    <p:spPr>
                      <a:xfrm>
                        <a:off x="6672684" y="167162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46" name="Ellipse 445"/>
                      <p:cNvSpPr/>
                      <p:nvPr/>
                    </p:nvSpPr>
                    <p:spPr>
                      <a:xfrm>
                        <a:off x="6674266" y="1738285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47" name="Ellipse 446"/>
                      <p:cNvSpPr/>
                      <p:nvPr/>
                    </p:nvSpPr>
                    <p:spPr>
                      <a:xfrm>
                        <a:off x="6674298" y="180497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48" name="Ellipse 447"/>
                      <p:cNvSpPr/>
                      <p:nvPr/>
                    </p:nvSpPr>
                    <p:spPr>
                      <a:xfrm>
                        <a:off x="6674298" y="1871653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49" name="Ellipse 448"/>
                      <p:cNvSpPr/>
                      <p:nvPr/>
                    </p:nvSpPr>
                    <p:spPr>
                      <a:xfrm>
                        <a:off x="6674305" y="193832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450" name="Gerade Verbindung 449"/>
                      <p:cNvCxnSpPr/>
                      <p:nvPr/>
                    </p:nvCxnSpPr>
                    <p:spPr>
                      <a:xfrm>
                        <a:off x="6757987" y="1690688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1" name="Gerade Verbindung 450"/>
                      <p:cNvCxnSpPr/>
                      <p:nvPr/>
                    </p:nvCxnSpPr>
                    <p:spPr>
                      <a:xfrm>
                        <a:off x="6758007" y="1776407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2" name="Gerade Verbindung 451"/>
                      <p:cNvCxnSpPr/>
                      <p:nvPr/>
                    </p:nvCxnSpPr>
                    <p:spPr>
                      <a:xfrm>
                        <a:off x="6758490" y="1871651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53" name="Ellipse 452"/>
                      <p:cNvSpPr/>
                      <p:nvPr/>
                    </p:nvSpPr>
                    <p:spPr>
                      <a:xfrm>
                        <a:off x="6767526" y="2000240"/>
                        <a:ext cx="72000" cy="72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35" name="Gruppieren 121"/>
                    <p:cNvGrpSpPr/>
                    <p:nvPr/>
                  </p:nvGrpSpPr>
                  <p:grpSpPr>
                    <a:xfrm>
                      <a:off x="7034644" y="1885942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436" name="Rechteck 435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95000">
                            <a:srgbClr val="CC9900"/>
                          </a:gs>
                          <a:gs pos="100000">
                            <a:srgbClr val="9966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437" name="Gerade Verbindung 436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8" name="Gerade Verbindung 437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9" name="Gerade Verbindung 438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0" name="Gerade Verbindung 439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1" name="Gerade Verbindung 440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782" name="Gruppieren 781"/>
                <p:cNvGrpSpPr/>
                <p:nvPr/>
              </p:nvGrpSpPr>
              <p:grpSpPr>
                <a:xfrm>
                  <a:off x="6643702" y="1552562"/>
                  <a:ext cx="642942" cy="1843810"/>
                  <a:chOff x="6643702" y="1552562"/>
                  <a:chExt cx="642942" cy="1843810"/>
                </a:xfrm>
              </p:grpSpPr>
              <p:grpSp>
                <p:nvGrpSpPr>
                  <p:cNvPr id="47" name="Gruppieren 46"/>
                  <p:cNvGrpSpPr/>
                  <p:nvPr/>
                </p:nvGrpSpPr>
                <p:grpSpPr>
                  <a:xfrm>
                    <a:off x="7072330" y="2143116"/>
                    <a:ext cx="214314" cy="1253256"/>
                    <a:chOff x="5429256" y="2143116"/>
                    <a:chExt cx="214314" cy="1253256"/>
                  </a:xfrm>
                </p:grpSpPr>
                <p:sp>
                  <p:nvSpPr>
                    <p:cNvPr id="48" name="Rechteck 47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9" name="Rechteck 48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0" name="Rechteck 49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1" name="Rechteck 50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2" name="Rechteck 51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3" name="Rechteck 52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54" name="Gruppieren 53"/>
                  <p:cNvGrpSpPr/>
                  <p:nvPr/>
                </p:nvGrpSpPr>
                <p:grpSpPr>
                  <a:xfrm>
                    <a:off x="6643702" y="2143116"/>
                    <a:ext cx="214314" cy="1253256"/>
                    <a:chOff x="5429256" y="2143116"/>
                    <a:chExt cx="214314" cy="1253256"/>
                  </a:xfrm>
                </p:grpSpPr>
                <p:sp>
                  <p:nvSpPr>
                    <p:cNvPr id="55" name="Rechteck 54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6" name="Rechteck 55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7" name="Rechteck 56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8" name="Rechteck 57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9" name="Rechteck 58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0" name="Rechteck 59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454" name="Gruppieren 453"/>
                  <p:cNvGrpSpPr/>
                  <p:nvPr/>
                </p:nvGrpSpPr>
                <p:grpSpPr>
                  <a:xfrm>
                    <a:off x="6643702" y="1552562"/>
                    <a:ext cx="639303" cy="540000"/>
                    <a:chOff x="6647341" y="1571612"/>
                    <a:chExt cx="639303" cy="540000"/>
                  </a:xfrm>
                </p:grpSpPr>
                <p:sp>
                  <p:nvSpPr>
                    <p:cNvPr id="455" name="Rechteck 454"/>
                    <p:cNvSpPr/>
                    <p:nvPr/>
                  </p:nvSpPr>
                  <p:spPr>
                    <a:xfrm>
                      <a:off x="6892892" y="2066915"/>
                      <a:ext cx="108000" cy="3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56" name="Ellipse 455"/>
                    <p:cNvSpPr/>
                    <p:nvPr/>
                  </p:nvSpPr>
                  <p:spPr>
                    <a:xfrm>
                      <a:off x="6977077" y="1738303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grpSp>
                  <p:nvGrpSpPr>
                    <p:cNvPr id="457" name="Gruppieren 123"/>
                    <p:cNvGrpSpPr/>
                    <p:nvPr/>
                  </p:nvGrpSpPr>
                  <p:grpSpPr>
                    <a:xfrm>
                      <a:off x="6647341" y="1571612"/>
                      <a:ext cx="210675" cy="540000"/>
                      <a:chOff x="6647341" y="1571612"/>
                      <a:chExt cx="210675" cy="540000"/>
                    </a:xfrm>
                  </p:grpSpPr>
                  <p:sp>
                    <p:nvSpPr>
                      <p:cNvPr id="465" name="Rechteck 464"/>
                      <p:cNvSpPr/>
                      <p:nvPr/>
                    </p:nvSpPr>
                    <p:spPr>
                      <a:xfrm>
                        <a:off x="6750016" y="1571612"/>
                        <a:ext cx="108000" cy="540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66" name="Rechteck 465"/>
                      <p:cNvSpPr/>
                      <p:nvPr/>
                    </p:nvSpPr>
                    <p:spPr>
                      <a:xfrm>
                        <a:off x="6647341" y="1571612"/>
                        <a:ext cx="90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FFFF66">
                              <a:tint val="66000"/>
                              <a:satMod val="160000"/>
                            </a:srgbClr>
                          </a:gs>
                          <a:gs pos="50000">
                            <a:srgbClr val="FFFF66">
                              <a:tint val="44500"/>
                              <a:satMod val="160000"/>
                            </a:srgbClr>
                          </a:gs>
                          <a:gs pos="100000">
                            <a:srgbClr val="FFFF66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67" name="Ellipse 466"/>
                      <p:cNvSpPr/>
                      <p:nvPr/>
                    </p:nvSpPr>
                    <p:spPr>
                      <a:xfrm>
                        <a:off x="6674298" y="1604953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68" name="Ellipse 467"/>
                      <p:cNvSpPr/>
                      <p:nvPr/>
                    </p:nvSpPr>
                    <p:spPr>
                      <a:xfrm>
                        <a:off x="6672684" y="167162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69" name="Ellipse 468"/>
                      <p:cNvSpPr/>
                      <p:nvPr/>
                    </p:nvSpPr>
                    <p:spPr>
                      <a:xfrm>
                        <a:off x="6674266" y="1738285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70" name="Ellipse 469"/>
                      <p:cNvSpPr/>
                      <p:nvPr/>
                    </p:nvSpPr>
                    <p:spPr>
                      <a:xfrm>
                        <a:off x="6674298" y="180497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71" name="Ellipse 470"/>
                      <p:cNvSpPr/>
                      <p:nvPr/>
                    </p:nvSpPr>
                    <p:spPr>
                      <a:xfrm>
                        <a:off x="6674298" y="1871653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72" name="Ellipse 471"/>
                      <p:cNvSpPr/>
                      <p:nvPr/>
                    </p:nvSpPr>
                    <p:spPr>
                      <a:xfrm>
                        <a:off x="6674305" y="193832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473" name="Gerade Verbindung 472"/>
                      <p:cNvCxnSpPr/>
                      <p:nvPr/>
                    </p:nvCxnSpPr>
                    <p:spPr>
                      <a:xfrm>
                        <a:off x="6757987" y="1690688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4" name="Gerade Verbindung 473"/>
                      <p:cNvCxnSpPr/>
                      <p:nvPr/>
                    </p:nvCxnSpPr>
                    <p:spPr>
                      <a:xfrm>
                        <a:off x="6758007" y="1776407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5" name="Gerade Verbindung 474"/>
                      <p:cNvCxnSpPr/>
                      <p:nvPr/>
                    </p:nvCxnSpPr>
                    <p:spPr>
                      <a:xfrm>
                        <a:off x="6758490" y="1871651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76" name="Ellipse 475"/>
                      <p:cNvSpPr/>
                      <p:nvPr/>
                    </p:nvSpPr>
                    <p:spPr>
                      <a:xfrm>
                        <a:off x="6767526" y="2000240"/>
                        <a:ext cx="72000" cy="72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58" name="Gruppieren 121"/>
                    <p:cNvGrpSpPr/>
                    <p:nvPr/>
                  </p:nvGrpSpPr>
                  <p:grpSpPr>
                    <a:xfrm>
                      <a:off x="7034644" y="1885942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459" name="Rechteck 458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95000">
                            <a:srgbClr val="CC9900"/>
                          </a:gs>
                          <a:gs pos="100000">
                            <a:srgbClr val="9966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460" name="Gerade Verbindung 459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1" name="Gerade Verbindung 460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2" name="Gerade Verbindung 461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3" name="Gerade Verbindung 462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4" name="Gerade Verbindung 463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785" name="Gruppieren 784"/>
                <p:cNvGrpSpPr/>
                <p:nvPr/>
              </p:nvGrpSpPr>
              <p:grpSpPr>
                <a:xfrm>
                  <a:off x="4071934" y="1557324"/>
                  <a:ext cx="642942" cy="1839048"/>
                  <a:chOff x="4071934" y="1557324"/>
                  <a:chExt cx="642942" cy="1839048"/>
                </a:xfrm>
              </p:grpSpPr>
              <p:grpSp>
                <p:nvGrpSpPr>
                  <p:cNvPr id="61" name="Gruppieren 60"/>
                  <p:cNvGrpSpPr/>
                  <p:nvPr/>
                </p:nvGrpSpPr>
                <p:grpSpPr>
                  <a:xfrm>
                    <a:off x="4500562" y="2143116"/>
                    <a:ext cx="214314" cy="1253256"/>
                    <a:chOff x="5429256" y="2143116"/>
                    <a:chExt cx="214314" cy="1253256"/>
                  </a:xfrm>
                </p:grpSpPr>
                <p:sp>
                  <p:nvSpPr>
                    <p:cNvPr id="62" name="Rechteck 61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3" name="Rechteck 62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4" name="Rechteck 63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5" name="Rechteck 64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6" name="Rechteck 65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7" name="Rechteck 66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68" name="Gruppieren 67"/>
                  <p:cNvGrpSpPr/>
                  <p:nvPr/>
                </p:nvGrpSpPr>
                <p:grpSpPr>
                  <a:xfrm>
                    <a:off x="4071934" y="2143116"/>
                    <a:ext cx="214314" cy="1253256"/>
                    <a:chOff x="5429256" y="2143116"/>
                    <a:chExt cx="214314" cy="1253256"/>
                  </a:xfrm>
                </p:grpSpPr>
                <p:sp>
                  <p:nvSpPr>
                    <p:cNvPr id="69" name="Rechteck 68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0" name="Rechteck 69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1" name="Rechteck 70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2" name="Rechteck 71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3" name="Rechteck 72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4" name="Rechteck 73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477" name="Gruppieren 476"/>
                  <p:cNvGrpSpPr/>
                  <p:nvPr/>
                </p:nvGrpSpPr>
                <p:grpSpPr>
                  <a:xfrm>
                    <a:off x="4075573" y="1557324"/>
                    <a:ext cx="639303" cy="540000"/>
                    <a:chOff x="6647341" y="1571612"/>
                    <a:chExt cx="639303" cy="540000"/>
                  </a:xfrm>
                </p:grpSpPr>
                <p:sp>
                  <p:nvSpPr>
                    <p:cNvPr id="478" name="Rechteck 477"/>
                    <p:cNvSpPr/>
                    <p:nvPr/>
                  </p:nvSpPr>
                  <p:spPr>
                    <a:xfrm>
                      <a:off x="6892892" y="2066915"/>
                      <a:ext cx="108000" cy="3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79" name="Ellipse 478"/>
                    <p:cNvSpPr/>
                    <p:nvPr/>
                  </p:nvSpPr>
                  <p:spPr>
                    <a:xfrm>
                      <a:off x="6977077" y="1738303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grpSp>
                  <p:nvGrpSpPr>
                    <p:cNvPr id="480" name="Gruppieren 123"/>
                    <p:cNvGrpSpPr/>
                    <p:nvPr/>
                  </p:nvGrpSpPr>
                  <p:grpSpPr>
                    <a:xfrm>
                      <a:off x="6647341" y="1571612"/>
                      <a:ext cx="210675" cy="540000"/>
                      <a:chOff x="6647341" y="1571612"/>
                      <a:chExt cx="210675" cy="540000"/>
                    </a:xfrm>
                  </p:grpSpPr>
                  <p:sp>
                    <p:nvSpPr>
                      <p:cNvPr id="488" name="Rechteck 487"/>
                      <p:cNvSpPr/>
                      <p:nvPr/>
                    </p:nvSpPr>
                    <p:spPr>
                      <a:xfrm>
                        <a:off x="6750016" y="1571612"/>
                        <a:ext cx="108000" cy="540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89" name="Rechteck 488"/>
                      <p:cNvSpPr/>
                      <p:nvPr/>
                    </p:nvSpPr>
                    <p:spPr>
                      <a:xfrm>
                        <a:off x="6647341" y="1571612"/>
                        <a:ext cx="90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FFFF66">
                              <a:tint val="66000"/>
                              <a:satMod val="160000"/>
                            </a:srgbClr>
                          </a:gs>
                          <a:gs pos="50000">
                            <a:srgbClr val="FFFF66">
                              <a:tint val="44500"/>
                              <a:satMod val="160000"/>
                            </a:srgbClr>
                          </a:gs>
                          <a:gs pos="100000">
                            <a:srgbClr val="FFFF66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90" name="Ellipse 489"/>
                      <p:cNvSpPr/>
                      <p:nvPr/>
                    </p:nvSpPr>
                    <p:spPr>
                      <a:xfrm>
                        <a:off x="6674298" y="1604953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91" name="Ellipse 490"/>
                      <p:cNvSpPr/>
                      <p:nvPr/>
                    </p:nvSpPr>
                    <p:spPr>
                      <a:xfrm>
                        <a:off x="6672684" y="167162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92" name="Ellipse 491"/>
                      <p:cNvSpPr/>
                      <p:nvPr/>
                    </p:nvSpPr>
                    <p:spPr>
                      <a:xfrm>
                        <a:off x="6674266" y="1738285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93" name="Ellipse 492"/>
                      <p:cNvSpPr/>
                      <p:nvPr/>
                    </p:nvSpPr>
                    <p:spPr>
                      <a:xfrm>
                        <a:off x="6674298" y="180497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94" name="Ellipse 493"/>
                      <p:cNvSpPr/>
                      <p:nvPr/>
                    </p:nvSpPr>
                    <p:spPr>
                      <a:xfrm>
                        <a:off x="6674298" y="1871653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495" name="Ellipse 494"/>
                      <p:cNvSpPr/>
                      <p:nvPr/>
                    </p:nvSpPr>
                    <p:spPr>
                      <a:xfrm>
                        <a:off x="6674305" y="193832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496" name="Gerade Verbindung 495"/>
                      <p:cNvCxnSpPr/>
                      <p:nvPr/>
                    </p:nvCxnSpPr>
                    <p:spPr>
                      <a:xfrm>
                        <a:off x="6757987" y="1690688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7" name="Gerade Verbindung 496"/>
                      <p:cNvCxnSpPr/>
                      <p:nvPr/>
                    </p:nvCxnSpPr>
                    <p:spPr>
                      <a:xfrm>
                        <a:off x="6758007" y="1776407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8" name="Gerade Verbindung 497"/>
                      <p:cNvCxnSpPr/>
                      <p:nvPr/>
                    </p:nvCxnSpPr>
                    <p:spPr>
                      <a:xfrm>
                        <a:off x="6758490" y="1871651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99" name="Ellipse 498"/>
                      <p:cNvSpPr/>
                      <p:nvPr/>
                    </p:nvSpPr>
                    <p:spPr>
                      <a:xfrm>
                        <a:off x="6767526" y="2000240"/>
                        <a:ext cx="72000" cy="72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81" name="Gruppieren 121"/>
                    <p:cNvGrpSpPr/>
                    <p:nvPr/>
                  </p:nvGrpSpPr>
                  <p:grpSpPr>
                    <a:xfrm>
                      <a:off x="7034644" y="1885942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482" name="Rechteck 481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95000">
                            <a:srgbClr val="CC9900"/>
                          </a:gs>
                          <a:gs pos="100000">
                            <a:srgbClr val="9966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483" name="Gerade Verbindung 482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4" name="Gerade Verbindung 483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5" name="Gerade Verbindung 484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6" name="Gerade Verbindung 485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7" name="Gerade Verbindung 486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786" name="Gruppieren 785"/>
                <p:cNvGrpSpPr/>
                <p:nvPr/>
              </p:nvGrpSpPr>
              <p:grpSpPr>
                <a:xfrm>
                  <a:off x="3214678" y="1552562"/>
                  <a:ext cx="642942" cy="1843810"/>
                  <a:chOff x="3214678" y="1552562"/>
                  <a:chExt cx="642942" cy="1843810"/>
                </a:xfrm>
              </p:grpSpPr>
              <p:grpSp>
                <p:nvGrpSpPr>
                  <p:cNvPr id="75" name="Gruppieren 74"/>
                  <p:cNvGrpSpPr/>
                  <p:nvPr/>
                </p:nvGrpSpPr>
                <p:grpSpPr>
                  <a:xfrm>
                    <a:off x="3643306" y="2143116"/>
                    <a:ext cx="214314" cy="1253256"/>
                    <a:chOff x="5429256" y="2143116"/>
                    <a:chExt cx="214314" cy="1253256"/>
                  </a:xfrm>
                </p:grpSpPr>
                <p:sp>
                  <p:nvSpPr>
                    <p:cNvPr id="76" name="Rechteck 75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7" name="Rechteck 76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8" name="Rechteck 77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9" name="Rechteck 78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0" name="Rechteck 79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1" name="Rechteck 80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82" name="Gruppieren 81"/>
                  <p:cNvGrpSpPr/>
                  <p:nvPr/>
                </p:nvGrpSpPr>
                <p:grpSpPr>
                  <a:xfrm>
                    <a:off x="3214678" y="2143116"/>
                    <a:ext cx="214314" cy="1253256"/>
                    <a:chOff x="5429256" y="2143116"/>
                    <a:chExt cx="214314" cy="1253256"/>
                  </a:xfrm>
                </p:grpSpPr>
                <p:sp>
                  <p:nvSpPr>
                    <p:cNvPr id="83" name="Rechteck 82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4" name="Rechteck 83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5" name="Rechteck 84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571744"/>
                      <a:ext cx="90000" cy="396001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  <p:sp>
                  <p:nvSpPr>
                    <p:cNvPr id="86" name="Rechteck 85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7" name="Rechteck 86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8" name="Rechteck 87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523" name="Gruppieren 522"/>
                  <p:cNvGrpSpPr/>
                  <p:nvPr/>
                </p:nvGrpSpPr>
                <p:grpSpPr>
                  <a:xfrm>
                    <a:off x="3289755" y="1552562"/>
                    <a:ext cx="353551" cy="540000"/>
                    <a:chOff x="3286116" y="1500174"/>
                    <a:chExt cx="353551" cy="540000"/>
                  </a:xfrm>
                </p:grpSpPr>
                <p:sp>
                  <p:nvSpPr>
                    <p:cNvPr id="501" name="Rechteck 500"/>
                    <p:cNvSpPr/>
                    <p:nvPr/>
                  </p:nvSpPr>
                  <p:spPr>
                    <a:xfrm>
                      <a:off x="3531667" y="1995477"/>
                      <a:ext cx="108000" cy="3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grpSp>
                  <p:nvGrpSpPr>
                    <p:cNvPr id="503" name="Gruppieren 123"/>
                    <p:cNvGrpSpPr/>
                    <p:nvPr/>
                  </p:nvGrpSpPr>
                  <p:grpSpPr>
                    <a:xfrm>
                      <a:off x="3286116" y="1500174"/>
                      <a:ext cx="210675" cy="540000"/>
                      <a:chOff x="6647341" y="1571612"/>
                      <a:chExt cx="210675" cy="540000"/>
                    </a:xfrm>
                  </p:grpSpPr>
                  <p:sp>
                    <p:nvSpPr>
                      <p:cNvPr id="511" name="Rechteck 510"/>
                      <p:cNvSpPr/>
                      <p:nvPr/>
                    </p:nvSpPr>
                    <p:spPr>
                      <a:xfrm>
                        <a:off x="6750016" y="1571612"/>
                        <a:ext cx="108000" cy="540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512" name="Rechteck 511"/>
                      <p:cNvSpPr/>
                      <p:nvPr/>
                    </p:nvSpPr>
                    <p:spPr>
                      <a:xfrm>
                        <a:off x="6647341" y="1571612"/>
                        <a:ext cx="90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FFFF66">
                              <a:tint val="66000"/>
                              <a:satMod val="160000"/>
                            </a:srgbClr>
                          </a:gs>
                          <a:gs pos="50000">
                            <a:srgbClr val="FFFF66">
                              <a:tint val="44500"/>
                              <a:satMod val="160000"/>
                            </a:srgbClr>
                          </a:gs>
                          <a:gs pos="100000">
                            <a:srgbClr val="FFFF66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513" name="Ellipse 512"/>
                      <p:cNvSpPr/>
                      <p:nvPr/>
                    </p:nvSpPr>
                    <p:spPr>
                      <a:xfrm>
                        <a:off x="6674298" y="1604953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514" name="Ellipse 513"/>
                      <p:cNvSpPr/>
                      <p:nvPr/>
                    </p:nvSpPr>
                    <p:spPr>
                      <a:xfrm>
                        <a:off x="6672684" y="167162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515" name="Ellipse 514"/>
                      <p:cNvSpPr/>
                      <p:nvPr/>
                    </p:nvSpPr>
                    <p:spPr>
                      <a:xfrm>
                        <a:off x="6674266" y="1738285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516" name="Ellipse 515"/>
                      <p:cNvSpPr/>
                      <p:nvPr/>
                    </p:nvSpPr>
                    <p:spPr>
                      <a:xfrm>
                        <a:off x="6674298" y="180497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517" name="Ellipse 516"/>
                      <p:cNvSpPr/>
                      <p:nvPr/>
                    </p:nvSpPr>
                    <p:spPr>
                      <a:xfrm>
                        <a:off x="6674298" y="1871653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518" name="Ellipse 517"/>
                      <p:cNvSpPr/>
                      <p:nvPr/>
                    </p:nvSpPr>
                    <p:spPr>
                      <a:xfrm>
                        <a:off x="6674305" y="193832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519" name="Gerade Verbindung 518"/>
                      <p:cNvCxnSpPr/>
                      <p:nvPr/>
                    </p:nvCxnSpPr>
                    <p:spPr>
                      <a:xfrm>
                        <a:off x="6757987" y="1690688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0" name="Gerade Verbindung 519"/>
                      <p:cNvCxnSpPr/>
                      <p:nvPr/>
                    </p:nvCxnSpPr>
                    <p:spPr>
                      <a:xfrm>
                        <a:off x="6758007" y="1776407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1" name="Gerade Verbindung 520"/>
                      <p:cNvCxnSpPr/>
                      <p:nvPr/>
                    </p:nvCxnSpPr>
                    <p:spPr>
                      <a:xfrm>
                        <a:off x="6758490" y="1871651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22" name="Ellipse 521"/>
                      <p:cNvSpPr/>
                      <p:nvPr/>
                    </p:nvSpPr>
                    <p:spPr>
                      <a:xfrm>
                        <a:off x="6767526" y="2000240"/>
                        <a:ext cx="72000" cy="72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787" name="Gruppieren 786"/>
                <p:cNvGrpSpPr/>
                <p:nvPr/>
              </p:nvGrpSpPr>
              <p:grpSpPr>
                <a:xfrm>
                  <a:off x="2357422" y="1554851"/>
                  <a:ext cx="642942" cy="1841521"/>
                  <a:chOff x="2357422" y="1554851"/>
                  <a:chExt cx="642942" cy="1841521"/>
                </a:xfrm>
              </p:grpSpPr>
              <p:grpSp>
                <p:nvGrpSpPr>
                  <p:cNvPr id="40" name="Gruppieren 39"/>
                  <p:cNvGrpSpPr/>
                  <p:nvPr/>
                </p:nvGrpSpPr>
                <p:grpSpPr>
                  <a:xfrm>
                    <a:off x="2357422" y="2143116"/>
                    <a:ext cx="214314" cy="1253256"/>
                    <a:chOff x="5429256" y="2143116"/>
                    <a:chExt cx="214314" cy="1253256"/>
                  </a:xfrm>
                </p:grpSpPr>
                <p:sp>
                  <p:nvSpPr>
                    <p:cNvPr id="41" name="Rechteck 40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2" name="Rechteck 41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3" name="Rechteck 42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4" name="Rechteck 43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5" name="Rechteck 44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6" name="Rechteck 45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89" name="Gruppieren 88"/>
                  <p:cNvGrpSpPr/>
                  <p:nvPr/>
                </p:nvGrpSpPr>
                <p:grpSpPr>
                  <a:xfrm>
                    <a:off x="2786050" y="2143116"/>
                    <a:ext cx="214314" cy="1253256"/>
                    <a:chOff x="5429256" y="2143116"/>
                    <a:chExt cx="214314" cy="1253256"/>
                  </a:xfrm>
                </p:grpSpPr>
                <p:sp>
                  <p:nvSpPr>
                    <p:cNvPr id="90" name="Rechteck 89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91" name="Rechteck 90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143116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92" name="Rechteck 91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93" name="Rechteck 92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2571744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94" name="Rechteck 93"/>
                    <p:cNvSpPr>
                      <a:spLocks noChangeAspect="1"/>
                    </p:cNvSpPr>
                    <p:nvPr/>
                  </p:nvSpPr>
                  <p:spPr>
                    <a:xfrm>
                      <a:off x="5429256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95" name="Rechteck 94"/>
                    <p:cNvSpPr>
                      <a:spLocks noChangeAspect="1"/>
                    </p:cNvSpPr>
                    <p:nvPr/>
                  </p:nvSpPr>
                  <p:spPr>
                    <a:xfrm>
                      <a:off x="5553570" y="3000372"/>
                      <a:ext cx="90000" cy="39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524" name="Gruppieren 523"/>
                  <p:cNvGrpSpPr/>
                  <p:nvPr/>
                </p:nvGrpSpPr>
                <p:grpSpPr>
                  <a:xfrm>
                    <a:off x="2442508" y="1554851"/>
                    <a:ext cx="353551" cy="540000"/>
                    <a:chOff x="3286116" y="1500174"/>
                    <a:chExt cx="353551" cy="540000"/>
                  </a:xfrm>
                </p:grpSpPr>
                <p:sp>
                  <p:nvSpPr>
                    <p:cNvPr id="525" name="Rechteck 524"/>
                    <p:cNvSpPr/>
                    <p:nvPr/>
                  </p:nvSpPr>
                  <p:spPr>
                    <a:xfrm>
                      <a:off x="3531667" y="1995477"/>
                      <a:ext cx="108000" cy="36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grpSp>
                  <p:nvGrpSpPr>
                    <p:cNvPr id="526" name="Gruppieren 123"/>
                    <p:cNvGrpSpPr/>
                    <p:nvPr/>
                  </p:nvGrpSpPr>
                  <p:grpSpPr>
                    <a:xfrm>
                      <a:off x="3286116" y="1500174"/>
                      <a:ext cx="210675" cy="540000"/>
                      <a:chOff x="6647341" y="1571612"/>
                      <a:chExt cx="210675" cy="540000"/>
                    </a:xfrm>
                  </p:grpSpPr>
                  <p:sp>
                    <p:nvSpPr>
                      <p:cNvPr id="527" name="Rechteck 526"/>
                      <p:cNvSpPr/>
                      <p:nvPr/>
                    </p:nvSpPr>
                    <p:spPr>
                      <a:xfrm>
                        <a:off x="6750016" y="1571612"/>
                        <a:ext cx="108000" cy="540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528" name="Rechteck 527"/>
                      <p:cNvSpPr/>
                      <p:nvPr/>
                    </p:nvSpPr>
                    <p:spPr>
                      <a:xfrm>
                        <a:off x="6647341" y="1571612"/>
                        <a:ext cx="90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FFFF66">
                              <a:tint val="66000"/>
                              <a:satMod val="160000"/>
                            </a:srgbClr>
                          </a:gs>
                          <a:gs pos="50000">
                            <a:srgbClr val="FFFF66">
                              <a:tint val="44500"/>
                              <a:satMod val="160000"/>
                            </a:srgbClr>
                          </a:gs>
                          <a:gs pos="100000">
                            <a:srgbClr val="FFFF66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529" name="Ellipse 528"/>
                      <p:cNvSpPr/>
                      <p:nvPr/>
                    </p:nvSpPr>
                    <p:spPr>
                      <a:xfrm>
                        <a:off x="6674298" y="1604953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530" name="Ellipse 529"/>
                      <p:cNvSpPr/>
                      <p:nvPr/>
                    </p:nvSpPr>
                    <p:spPr>
                      <a:xfrm>
                        <a:off x="6672684" y="167162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531" name="Ellipse 530"/>
                      <p:cNvSpPr/>
                      <p:nvPr/>
                    </p:nvSpPr>
                    <p:spPr>
                      <a:xfrm>
                        <a:off x="6674266" y="1738285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532" name="Ellipse 531"/>
                      <p:cNvSpPr/>
                      <p:nvPr/>
                    </p:nvSpPr>
                    <p:spPr>
                      <a:xfrm>
                        <a:off x="6674298" y="180497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533" name="Ellipse 532"/>
                      <p:cNvSpPr/>
                      <p:nvPr/>
                    </p:nvSpPr>
                    <p:spPr>
                      <a:xfrm>
                        <a:off x="6674298" y="1871653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534" name="Ellipse 533"/>
                      <p:cNvSpPr/>
                      <p:nvPr/>
                    </p:nvSpPr>
                    <p:spPr>
                      <a:xfrm>
                        <a:off x="6674305" y="1938328"/>
                        <a:ext cx="36000" cy="3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50000">
                            <a:srgbClr val="FFFF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19050">
                        <a:solidFill>
                          <a:srgbClr val="FF6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535" name="Gerade Verbindung 534"/>
                      <p:cNvCxnSpPr/>
                      <p:nvPr/>
                    </p:nvCxnSpPr>
                    <p:spPr>
                      <a:xfrm>
                        <a:off x="6757987" y="1690688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6" name="Gerade Verbindung 535"/>
                      <p:cNvCxnSpPr/>
                      <p:nvPr/>
                    </p:nvCxnSpPr>
                    <p:spPr>
                      <a:xfrm>
                        <a:off x="6758007" y="1776407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7" name="Gerade Verbindung 536"/>
                      <p:cNvCxnSpPr/>
                      <p:nvPr/>
                    </p:nvCxnSpPr>
                    <p:spPr>
                      <a:xfrm>
                        <a:off x="6758490" y="1871651"/>
                        <a:ext cx="90000" cy="1588"/>
                      </a:xfrm>
                      <a:prstGeom prst="line">
                        <a:avLst/>
                      </a:prstGeom>
                      <a:ln w="31750">
                        <a:gradFill>
                          <a:gsLst>
                            <a:gs pos="0">
                              <a:srgbClr val="000082"/>
                            </a:gs>
                            <a:gs pos="13000">
                              <a:srgbClr val="0047FF"/>
                            </a:gs>
                            <a:gs pos="28000">
                              <a:srgbClr val="000082"/>
                            </a:gs>
                            <a:gs pos="42999">
                              <a:srgbClr val="0047FF"/>
                            </a:gs>
                            <a:gs pos="58000">
                              <a:srgbClr val="000082"/>
                            </a:gs>
                            <a:gs pos="72000">
                              <a:srgbClr val="0047FF"/>
                            </a:gs>
                            <a:gs pos="87000">
                              <a:srgbClr val="000082"/>
                            </a:gs>
                            <a:gs pos="100000">
                              <a:srgbClr val="0047FF"/>
                            </a:gs>
                          </a:gsLst>
                          <a:lin ang="5400000" scaled="0"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38" name="Ellipse 537"/>
                      <p:cNvSpPr/>
                      <p:nvPr/>
                    </p:nvSpPr>
                    <p:spPr>
                      <a:xfrm>
                        <a:off x="6767526" y="2000240"/>
                        <a:ext cx="72000" cy="72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779" name="Gruppieren 778"/>
              <p:cNvGrpSpPr/>
              <p:nvPr/>
            </p:nvGrpSpPr>
            <p:grpSpPr>
              <a:xfrm>
                <a:off x="2934372" y="1673616"/>
                <a:ext cx="532044" cy="1616993"/>
                <a:chOff x="1414439" y="1357298"/>
                <a:chExt cx="728669" cy="2214578"/>
              </a:xfrm>
            </p:grpSpPr>
            <p:sp>
              <p:nvSpPr>
                <p:cNvPr id="313" name="Rechteck 312"/>
                <p:cNvSpPr/>
                <p:nvPr/>
              </p:nvSpPr>
              <p:spPr>
                <a:xfrm rot="5400000">
                  <a:off x="1450439" y="1507034"/>
                  <a:ext cx="36000" cy="108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shade val="100000"/>
                        <a:satMod val="11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366" name="Gruppieren 365"/>
                <p:cNvGrpSpPr/>
                <p:nvPr/>
              </p:nvGrpSpPr>
              <p:grpSpPr>
                <a:xfrm>
                  <a:off x="1928794" y="2211744"/>
                  <a:ext cx="173370" cy="1074380"/>
                  <a:chOff x="1857356" y="2071678"/>
                  <a:chExt cx="173370" cy="1074380"/>
                </a:xfrm>
              </p:grpSpPr>
              <p:sp>
                <p:nvSpPr>
                  <p:cNvPr id="360" name="Rechteck 359"/>
                  <p:cNvSpPr/>
                  <p:nvPr/>
                </p:nvSpPr>
                <p:spPr>
                  <a:xfrm>
                    <a:off x="1857356" y="2071678"/>
                    <a:ext cx="72000" cy="360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361" name="Rechteck 360"/>
                  <p:cNvSpPr/>
                  <p:nvPr/>
                </p:nvSpPr>
                <p:spPr>
                  <a:xfrm>
                    <a:off x="1958726" y="2071678"/>
                    <a:ext cx="72000" cy="360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362" name="Rechteck 361"/>
                  <p:cNvSpPr/>
                  <p:nvPr/>
                </p:nvSpPr>
                <p:spPr>
                  <a:xfrm>
                    <a:off x="1857356" y="2428868"/>
                    <a:ext cx="72000" cy="360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363" name="Rechteck 362"/>
                  <p:cNvSpPr/>
                  <p:nvPr/>
                </p:nvSpPr>
                <p:spPr>
                  <a:xfrm>
                    <a:off x="1958726" y="2428868"/>
                    <a:ext cx="72000" cy="360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364" name="Rechteck 363"/>
                  <p:cNvSpPr/>
                  <p:nvPr/>
                </p:nvSpPr>
                <p:spPr>
                  <a:xfrm>
                    <a:off x="1857356" y="2786058"/>
                    <a:ext cx="72000" cy="360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365" name="Rechteck 364"/>
                  <p:cNvSpPr/>
                  <p:nvPr/>
                </p:nvSpPr>
                <p:spPr>
                  <a:xfrm>
                    <a:off x="1958726" y="2786058"/>
                    <a:ext cx="72000" cy="360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</p:grpSp>
            <p:grpSp>
              <p:nvGrpSpPr>
                <p:cNvPr id="427" name="Gruppieren 426"/>
                <p:cNvGrpSpPr/>
                <p:nvPr/>
              </p:nvGrpSpPr>
              <p:grpSpPr>
                <a:xfrm>
                  <a:off x="1428728" y="1796541"/>
                  <a:ext cx="323544" cy="1775335"/>
                  <a:chOff x="1285852" y="1796541"/>
                  <a:chExt cx="323544" cy="1775335"/>
                </a:xfrm>
              </p:grpSpPr>
              <p:grpSp>
                <p:nvGrpSpPr>
                  <p:cNvPr id="393" name="Gruppieren 392"/>
                  <p:cNvGrpSpPr/>
                  <p:nvPr/>
                </p:nvGrpSpPr>
                <p:grpSpPr>
                  <a:xfrm>
                    <a:off x="1285853" y="1796541"/>
                    <a:ext cx="323543" cy="388800"/>
                    <a:chOff x="1362053" y="1844166"/>
                    <a:chExt cx="323543" cy="388800"/>
                  </a:xfrm>
                </p:grpSpPr>
                <p:grpSp>
                  <p:nvGrpSpPr>
                    <p:cNvPr id="291" name="Gruppieren 249"/>
                    <p:cNvGrpSpPr/>
                    <p:nvPr/>
                  </p:nvGrpSpPr>
                  <p:grpSpPr>
                    <a:xfrm>
                      <a:off x="1588396" y="1844166"/>
                      <a:ext cx="97200" cy="388800"/>
                      <a:chOff x="857221" y="2357432"/>
                      <a:chExt cx="108000" cy="432000"/>
                    </a:xfrm>
                  </p:grpSpPr>
                  <p:sp>
                    <p:nvSpPr>
                      <p:cNvPr id="294" name="Rechteck 293"/>
                      <p:cNvSpPr/>
                      <p:nvPr/>
                    </p:nvSpPr>
                    <p:spPr>
                      <a:xfrm>
                        <a:off x="857221" y="2357432"/>
                        <a:ext cx="108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tx1">
                              <a:lumMod val="85000"/>
                              <a:shade val="30000"/>
                              <a:satMod val="115000"/>
                            </a:schemeClr>
                          </a:gs>
                          <a:gs pos="50000">
                            <a:schemeClr val="tx1">
                              <a:lumMod val="85000"/>
                              <a:shade val="67500"/>
                              <a:satMod val="115000"/>
                            </a:schemeClr>
                          </a:gs>
                          <a:gs pos="100000">
                            <a:schemeClr val="tx1">
                              <a:lumMod val="85000"/>
                              <a:shade val="100000"/>
                              <a:satMod val="115000"/>
                            </a:schemeClr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chemeClr val="tx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295" name="Ellipse 294"/>
                      <p:cNvSpPr/>
                      <p:nvPr/>
                    </p:nvSpPr>
                    <p:spPr>
                      <a:xfrm>
                        <a:off x="884181" y="2381245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296" name="Ellipse 295"/>
                      <p:cNvSpPr/>
                      <p:nvPr/>
                    </p:nvSpPr>
                    <p:spPr>
                      <a:xfrm>
                        <a:off x="882567" y="2447920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297" name="Ellipse 296"/>
                      <p:cNvSpPr/>
                      <p:nvPr/>
                    </p:nvSpPr>
                    <p:spPr>
                      <a:xfrm>
                        <a:off x="884149" y="2514577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298" name="Ellipse 297"/>
                      <p:cNvSpPr/>
                      <p:nvPr/>
                    </p:nvSpPr>
                    <p:spPr>
                      <a:xfrm>
                        <a:off x="884181" y="2581270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299" name="Ellipse 298"/>
                      <p:cNvSpPr/>
                      <p:nvPr/>
                    </p:nvSpPr>
                    <p:spPr>
                      <a:xfrm>
                        <a:off x="884181" y="2647945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300" name="Ellipse 299"/>
                      <p:cNvSpPr/>
                      <p:nvPr/>
                    </p:nvSpPr>
                    <p:spPr>
                      <a:xfrm>
                        <a:off x="884188" y="2714620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292" name="Rechteck 291"/>
                    <p:cNvSpPr/>
                    <p:nvPr/>
                  </p:nvSpPr>
                  <p:spPr>
                    <a:xfrm>
                      <a:off x="1362053" y="1881177"/>
                      <a:ext cx="180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293" name="Rechteck 292"/>
                    <p:cNvSpPr/>
                    <p:nvPr/>
                  </p:nvSpPr>
                  <p:spPr>
                    <a:xfrm>
                      <a:off x="1366815" y="2060577"/>
                      <a:ext cx="180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</p:grpSp>
              <p:grpSp>
                <p:nvGrpSpPr>
                  <p:cNvPr id="394" name="Gruppieren 393"/>
                  <p:cNvGrpSpPr/>
                  <p:nvPr/>
                </p:nvGrpSpPr>
                <p:grpSpPr>
                  <a:xfrm>
                    <a:off x="1285852" y="2252654"/>
                    <a:ext cx="323543" cy="388800"/>
                    <a:chOff x="1362053" y="1844166"/>
                    <a:chExt cx="323543" cy="388800"/>
                  </a:xfrm>
                </p:grpSpPr>
                <p:grpSp>
                  <p:nvGrpSpPr>
                    <p:cNvPr id="395" name="Gruppieren 249"/>
                    <p:cNvGrpSpPr/>
                    <p:nvPr/>
                  </p:nvGrpSpPr>
                  <p:grpSpPr>
                    <a:xfrm>
                      <a:off x="1588396" y="1844166"/>
                      <a:ext cx="97200" cy="388800"/>
                      <a:chOff x="857221" y="2357432"/>
                      <a:chExt cx="108000" cy="432000"/>
                    </a:xfrm>
                  </p:grpSpPr>
                  <p:sp>
                    <p:nvSpPr>
                      <p:cNvPr id="398" name="Rechteck 397"/>
                      <p:cNvSpPr/>
                      <p:nvPr/>
                    </p:nvSpPr>
                    <p:spPr>
                      <a:xfrm>
                        <a:off x="857221" y="2357432"/>
                        <a:ext cx="108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tx1">
                              <a:lumMod val="85000"/>
                              <a:shade val="30000"/>
                              <a:satMod val="115000"/>
                            </a:schemeClr>
                          </a:gs>
                          <a:gs pos="50000">
                            <a:schemeClr val="tx1">
                              <a:lumMod val="85000"/>
                              <a:shade val="67500"/>
                              <a:satMod val="115000"/>
                            </a:schemeClr>
                          </a:gs>
                          <a:gs pos="100000">
                            <a:schemeClr val="tx1">
                              <a:lumMod val="85000"/>
                              <a:shade val="100000"/>
                              <a:satMod val="115000"/>
                            </a:schemeClr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chemeClr val="tx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399" name="Ellipse 398"/>
                      <p:cNvSpPr/>
                      <p:nvPr/>
                    </p:nvSpPr>
                    <p:spPr>
                      <a:xfrm>
                        <a:off x="884181" y="2381245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00" name="Ellipse 399"/>
                      <p:cNvSpPr/>
                      <p:nvPr/>
                    </p:nvSpPr>
                    <p:spPr>
                      <a:xfrm>
                        <a:off x="882567" y="2447920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01" name="Ellipse 400"/>
                      <p:cNvSpPr/>
                      <p:nvPr/>
                    </p:nvSpPr>
                    <p:spPr>
                      <a:xfrm>
                        <a:off x="884149" y="2514577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02" name="Ellipse 401"/>
                      <p:cNvSpPr/>
                      <p:nvPr/>
                    </p:nvSpPr>
                    <p:spPr>
                      <a:xfrm>
                        <a:off x="884181" y="2581270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03" name="Ellipse 402"/>
                      <p:cNvSpPr/>
                      <p:nvPr/>
                    </p:nvSpPr>
                    <p:spPr>
                      <a:xfrm>
                        <a:off x="884181" y="2647945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04" name="Ellipse 403"/>
                      <p:cNvSpPr/>
                      <p:nvPr/>
                    </p:nvSpPr>
                    <p:spPr>
                      <a:xfrm>
                        <a:off x="884188" y="2714620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6" name="Rechteck 395"/>
                    <p:cNvSpPr/>
                    <p:nvPr/>
                  </p:nvSpPr>
                  <p:spPr>
                    <a:xfrm>
                      <a:off x="1362053" y="1881177"/>
                      <a:ext cx="180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397" name="Rechteck 396"/>
                    <p:cNvSpPr/>
                    <p:nvPr/>
                  </p:nvSpPr>
                  <p:spPr>
                    <a:xfrm>
                      <a:off x="1366815" y="2060577"/>
                      <a:ext cx="180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</p:grpSp>
              <p:grpSp>
                <p:nvGrpSpPr>
                  <p:cNvPr id="405" name="Gruppieren 404"/>
                  <p:cNvGrpSpPr/>
                  <p:nvPr/>
                </p:nvGrpSpPr>
                <p:grpSpPr>
                  <a:xfrm>
                    <a:off x="1285852" y="2714620"/>
                    <a:ext cx="323543" cy="388800"/>
                    <a:chOff x="1362053" y="1844166"/>
                    <a:chExt cx="323543" cy="388800"/>
                  </a:xfrm>
                </p:grpSpPr>
                <p:grpSp>
                  <p:nvGrpSpPr>
                    <p:cNvPr id="406" name="Gruppieren 249"/>
                    <p:cNvGrpSpPr/>
                    <p:nvPr/>
                  </p:nvGrpSpPr>
                  <p:grpSpPr>
                    <a:xfrm>
                      <a:off x="1588396" y="1844166"/>
                      <a:ext cx="97200" cy="388800"/>
                      <a:chOff x="857221" y="2357432"/>
                      <a:chExt cx="108000" cy="432000"/>
                    </a:xfrm>
                  </p:grpSpPr>
                  <p:sp>
                    <p:nvSpPr>
                      <p:cNvPr id="409" name="Rechteck 408"/>
                      <p:cNvSpPr/>
                      <p:nvPr/>
                    </p:nvSpPr>
                    <p:spPr>
                      <a:xfrm>
                        <a:off x="857221" y="2357432"/>
                        <a:ext cx="108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tx1">
                              <a:lumMod val="85000"/>
                              <a:shade val="30000"/>
                              <a:satMod val="115000"/>
                            </a:schemeClr>
                          </a:gs>
                          <a:gs pos="50000">
                            <a:schemeClr val="tx1">
                              <a:lumMod val="85000"/>
                              <a:shade val="67500"/>
                              <a:satMod val="115000"/>
                            </a:schemeClr>
                          </a:gs>
                          <a:gs pos="100000">
                            <a:schemeClr val="tx1">
                              <a:lumMod val="85000"/>
                              <a:shade val="100000"/>
                              <a:satMod val="115000"/>
                            </a:schemeClr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chemeClr val="tx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10" name="Ellipse 409"/>
                      <p:cNvSpPr/>
                      <p:nvPr/>
                    </p:nvSpPr>
                    <p:spPr>
                      <a:xfrm>
                        <a:off x="884181" y="2381245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11" name="Ellipse 410"/>
                      <p:cNvSpPr/>
                      <p:nvPr/>
                    </p:nvSpPr>
                    <p:spPr>
                      <a:xfrm>
                        <a:off x="882567" y="2447920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12" name="Ellipse 411"/>
                      <p:cNvSpPr/>
                      <p:nvPr/>
                    </p:nvSpPr>
                    <p:spPr>
                      <a:xfrm>
                        <a:off x="884149" y="2514577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13" name="Ellipse 412"/>
                      <p:cNvSpPr/>
                      <p:nvPr/>
                    </p:nvSpPr>
                    <p:spPr>
                      <a:xfrm>
                        <a:off x="884181" y="2581270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14" name="Ellipse 413"/>
                      <p:cNvSpPr/>
                      <p:nvPr/>
                    </p:nvSpPr>
                    <p:spPr>
                      <a:xfrm>
                        <a:off x="884181" y="2647945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15" name="Ellipse 414"/>
                      <p:cNvSpPr/>
                      <p:nvPr/>
                    </p:nvSpPr>
                    <p:spPr>
                      <a:xfrm>
                        <a:off x="884188" y="2714620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407" name="Rechteck 406"/>
                    <p:cNvSpPr/>
                    <p:nvPr/>
                  </p:nvSpPr>
                  <p:spPr>
                    <a:xfrm>
                      <a:off x="1362053" y="1881177"/>
                      <a:ext cx="180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408" name="Rechteck 407"/>
                    <p:cNvSpPr/>
                    <p:nvPr/>
                  </p:nvSpPr>
                  <p:spPr>
                    <a:xfrm>
                      <a:off x="1366815" y="2060577"/>
                      <a:ext cx="180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</p:grpSp>
              <p:grpSp>
                <p:nvGrpSpPr>
                  <p:cNvPr id="416" name="Gruppieren 415"/>
                  <p:cNvGrpSpPr/>
                  <p:nvPr/>
                </p:nvGrpSpPr>
                <p:grpSpPr>
                  <a:xfrm>
                    <a:off x="1285852" y="3183076"/>
                    <a:ext cx="323543" cy="388800"/>
                    <a:chOff x="1362053" y="1844166"/>
                    <a:chExt cx="323543" cy="388800"/>
                  </a:xfrm>
                </p:grpSpPr>
                <p:grpSp>
                  <p:nvGrpSpPr>
                    <p:cNvPr id="417" name="Gruppieren 249"/>
                    <p:cNvGrpSpPr/>
                    <p:nvPr/>
                  </p:nvGrpSpPr>
                  <p:grpSpPr>
                    <a:xfrm>
                      <a:off x="1588396" y="1844166"/>
                      <a:ext cx="97200" cy="388800"/>
                      <a:chOff x="857221" y="2357432"/>
                      <a:chExt cx="108000" cy="432000"/>
                    </a:xfrm>
                  </p:grpSpPr>
                  <p:sp>
                    <p:nvSpPr>
                      <p:cNvPr id="420" name="Rechteck 419"/>
                      <p:cNvSpPr/>
                      <p:nvPr/>
                    </p:nvSpPr>
                    <p:spPr>
                      <a:xfrm>
                        <a:off x="857221" y="2357432"/>
                        <a:ext cx="108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tx1">
                              <a:lumMod val="85000"/>
                              <a:shade val="30000"/>
                              <a:satMod val="115000"/>
                            </a:schemeClr>
                          </a:gs>
                          <a:gs pos="50000">
                            <a:schemeClr val="tx1">
                              <a:lumMod val="85000"/>
                              <a:shade val="67500"/>
                              <a:satMod val="115000"/>
                            </a:schemeClr>
                          </a:gs>
                          <a:gs pos="100000">
                            <a:schemeClr val="tx1">
                              <a:lumMod val="85000"/>
                              <a:shade val="100000"/>
                              <a:satMod val="115000"/>
                            </a:schemeClr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chemeClr val="tx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21" name="Ellipse 420"/>
                      <p:cNvSpPr/>
                      <p:nvPr/>
                    </p:nvSpPr>
                    <p:spPr>
                      <a:xfrm>
                        <a:off x="884181" y="2381245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22" name="Ellipse 421"/>
                      <p:cNvSpPr/>
                      <p:nvPr/>
                    </p:nvSpPr>
                    <p:spPr>
                      <a:xfrm>
                        <a:off x="882567" y="2447920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23" name="Ellipse 422"/>
                      <p:cNvSpPr/>
                      <p:nvPr/>
                    </p:nvSpPr>
                    <p:spPr>
                      <a:xfrm>
                        <a:off x="884149" y="2514577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24" name="Ellipse 423"/>
                      <p:cNvSpPr/>
                      <p:nvPr/>
                    </p:nvSpPr>
                    <p:spPr>
                      <a:xfrm>
                        <a:off x="884181" y="2581270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25" name="Ellipse 424"/>
                      <p:cNvSpPr/>
                      <p:nvPr/>
                    </p:nvSpPr>
                    <p:spPr>
                      <a:xfrm>
                        <a:off x="884181" y="2647945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  <p:sp>
                    <p:nvSpPr>
                      <p:cNvPr id="426" name="Ellipse 425"/>
                      <p:cNvSpPr/>
                      <p:nvPr/>
                    </p:nvSpPr>
                    <p:spPr>
                      <a:xfrm>
                        <a:off x="884188" y="2714620"/>
                        <a:ext cx="54000" cy="54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59BCA"/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>
                          <a:solidFill>
                            <a:schemeClr val="dk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418" name="Rechteck 417"/>
                    <p:cNvSpPr/>
                    <p:nvPr/>
                  </p:nvSpPr>
                  <p:spPr>
                    <a:xfrm>
                      <a:off x="1362053" y="1881177"/>
                      <a:ext cx="180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419" name="Rechteck 418"/>
                    <p:cNvSpPr/>
                    <p:nvPr/>
                  </p:nvSpPr>
                  <p:spPr>
                    <a:xfrm>
                      <a:off x="1366815" y="2060577"/>
                      <a:ext cx="180000" cy="144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541" name="Gruppieren 123"/>
                <p:cNvGrpSpPr/>
                <p:nvPr/>
              </p:nvGrpSpPr>
              <p:grpSpPr>
                <a:xfrm rot="5400000">
                  <a:off x="1767770" y="1192636"/>
                  <a:ext cx="210675" cy="540000"/>
                  <a:chOff x="6647341" y="1571612"/>
                  <a:chExt cx="210675" cy="540000"/>
                </a:xfrm>
              </p:grpSpPr>
              <p:sp>
                <p:nvSpPr>
                  <p:cNvPr id="542" name="Rechteck 541"/>
                  <p:cNvSpPr/>
                  <p:nvPr/>
                </p:nvSpPr>
                <p:spPr>
                  <a:xfrm>
                    <a:off x="6750016" y="1571612"/>
                    <a:ext cx="108000" cy="540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FFFF66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543" name="Rechteck 542"/>
                  <p:cNvSpPr/>
                  <p:nvPr/>
                </p:nvSpPr>
                <p:spPr>
                  <a:xfrm>
                    <a:off x="6647341" y="1571612"/>
                    <a:ext cx="90000" cy="432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FF66">
                          <a:tint val="66000"/>
                          <a:satMod val="160000"/>
                        </a:srgbClr>
                      </a:gs>
                      <a:gs pos="50000">
                        <a:srgbClr val="FFFF66">
                          <a:tint val="44500"/>
                          <a:satMod val="160000"/>
                        </a:srgbClr>
                      </a:gs>
                      <a:gs pos="100000">
                        <a:srgbClr val="FFFF66">
                          <a:tint val="23500"/>
                          <a:satMod val="16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FFFF66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544" name="Ellipse 543"/>
                  <p:cNvSpPr/>
                  <p:nvPr/>
                </p:nvSpPr>
                <p:spPr>
                  <a:xfrm>
                    <a:off x="6674298" y="1604953"/>
                    <a:ext cx="36000" cy="36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50000">
                        <a:srgbClr val="FFFF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1905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45" name="Ellipse 544"/>
                  <p:cNvSpPr/>
                  <p:nvPr/>
                </p:nvSpPr>
                <p:spPr>
                  <a:xfrm>
                    <a:off x="6672684" y="1671628"/>
                    <a:ext cx="36000" cy="36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50000">
                        <a:srgbClr val="FFFF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1905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46" name="Ellipse 545"/>
                  <p:cNvSpPr/>
                  <p:nvPr/>
                </p:nvSpPr>
                <p:spPr>
                  <a:xfrm>
                    <a:off x="6674266" y="1738285"/>
                    <a:ext cx="36000" cy="36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50000">
                        <a:srgbClr val="FFFF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1905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47" name="Ellipse 546"/>
                  <p:cNvSpPr/>
                  <p:nvPr/>
                </p:nvSpPr>
                <p:spPr>
                  <a:xfrm>
                    <a:off x="6674298" y="1804978"/>
                    <a:ext cx="36000" cy="36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50000">
                        <a:srgbClr val="FFFF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1905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48" name="Ellipse 547"/>
                  <p:cNvSpPr/>
                  <p:nvPr/>
                </p:nvSpPr>
                <p:spPr>
                  <a:xfrm>
                    <a:off x="6674298" y="1871653"/>
                    <a:ext cx="36000" cy="36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50000">
                        <a:srgbClr val="FFFF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1905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49" name="Ellipse 548"/>
                  <p:cNvSpPr/>
                  <p:nvPr/>
                </p:nvSpPr>
                <p:spPr>
                  <a:xfrm>
                    <a:off x="6674305" y="1938328"/>
                    <a:ext cx="36000" cy="36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50000">
                        <a:srgbClr val="FFFF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1905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cxnSp>
                <p:nvCxnSpPr>
                  <p:cNvPr id="550" name="Gerade Verbindung 549"/>
                  <p:cNvCxnSpPr/>
                  <p:nvPr/>
                </p:nvCxnSpPr>
                <p:spPr>
                  <a:xfrm>
                    <a:off x="6757987" y="1690688"/>
                    <a:ext cx="90000" cy="1588"/>
                  </a:xfrm>
                  <a:prstGeom prst="line">
                    <a:avLst/>
                  </a:prstGeom>
                  <a:ln w="31750"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5400000" scaled="0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1" name="Gerade Verbindung 550"/>
                  <p:cNvCxnSpPr/>
                  <p:nvPr/>
                </p:nvCxnSpPr>
                <p:spPr>
                  <a:xfrm>
                    <a:off x="6758007" y="1776407"/>
                    <a:ext cx="90000" cy="1588"/>
                  </a:xfrm>
                  <a:prstGeom prst="line">
                    <a:avLst/>
                  </a:prstGeom>
                  <a:ln w="31750"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5400000" scaled="0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2" name="Gerade Verbindung 551"/>
                  <p:cNvCxnSpPr/>
                  <p:nvPr/>
                </p:nvCxnSpPr>
                <p:spPr>
                  <a:xfrm>
                    <a:off x="6758490" y="1871651"/>
                    <a:ext cx="90000" cy="1588"/>
                  </a:xfrm>
                  <a:prstGeom prst="line">
                    <a:avLst/>
                  </a:prstGeom>
                  <a:ln w="31750"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5400000" scaled="0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3" name="Ellipse 552"/>
                  <p:cNvSpPr/>
                  <p:nvPr/>
                </p:nvSpPr>
                <p:spPr>
                  <a:xfrm>
                    <a:off x="6767526" y="2000240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chemeClr val="bg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</p:grpSp>
          </p:grpSp>
          <p:grpSp>
            <p:nvGrpSpPr>
              <p:cNvPr id="781" name="Gruppieren 780"/>
              <p:cNvGrpSpPr/>
              <p:nvPr/>
            </p:nvGrpSpPr>
            <p:grpSpPr>
              <a:xfrm>
                <a:off x="7534980" y="1777938"/>
                <a:ext cx="1265770" cy="3460011"/>
                <a:chOff x="7715272" y="1500174"/>
                <a:chExt cx="1733554" cy="4738713"/>
              </a:xfrm>
            </p:grpSpPr>
            <p:grpSp>
              <p:nvGrpSpPr>
                <p:cNvPr id="747" name="Gruppieren 746"/>
                <p:cNvGrpSpPr/>
                <p:nvPr/>
              </p:nvGrpSpPr>
              <p:grpSpPr>
                <a:xfrm>
                  <a:off x="7715272" y="1500174"/>
                  <a:ext cx="1733554" cy="238124"/>
                  <a:chOff x="7715272" y="1766881"/>
                  <a:chExt cx="1733554" cy="238124"/>
                </a:xfrm>
              </p:grpSpPr>
              <p:sp>
                <p:nvSpPr>
                  <p:cNvPr id="382" name="Rechteck 381"/>
                  <p:cNvSpPr/>
                  <p:nvPr/>
                </p:nvSpPr>
                <p:spPr>
                  <a:xfrm>
                    <a:off x="7715272" y="1785926"/>
                    <a:ext cx="1044000" cy="216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254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556" name="Gruppieren 555"/>
                  <p:cNvGrpSpPr/>
                  <p:nvPr/>
                </p:nvGrpSpPr>
                <p:grpSpPr>
                  <a:xfrm>
                    <a:off x="8823328" y="1766881"/>
                    <a:ext cx="625498" cy="238124"/>
                    <a:chOff x="8794753" y="1766881"/>
                    <a:chExt cx="625498" cy="238124"/>
                  </a:xfrm>
                </p:grpSpPr>
                <p:grpSp>
                  <p:nvGrpSpPr>
                    <p:cNvPr id="176" name="Gruppieren 121"/>
                    <p:cNvGrpSpPr/>
                    <p:nvPr/>
                  </p:nvGrpSpPr>
                  <p:grpSpPr>
                    <a:xfrm>
                      <a:off x="9168251" y="1790691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177" name="Rechteck 176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78" name="Gerade Verbindung 177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9" name="Gerade Verbindung 178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0" name="Gerade Verbindung 179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1" name="Gerade Verbindung 180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" name="Gerade Verbindung 181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28" name="Ellipse 427"/>
                    <p:cNvSpPr/>
                    <p:nvPr/>
                  </p:nvSpPr>
                  <p:spPr>
                    <a:xfrm>
                      <a:off x="9025454" y="176688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429" name="Rechteck 428"/>
                    <p:cNvSpPr/>
                    <p:nvPr/>
                  </p:nvSpPr>
                  <p:spPr>
                    <a:xfrm rot="5400000">
                      <a:off x="9052948" y="187375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30" name="Ellipse 429"/>
                    <p:cNvSpPr/>
                    <p:nvPr/>
                  </p:nvSpPr>
                  <p:spPr>
                    <a:xfrm>
                      <a:off x="8874104" y="183032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2540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54" name="Ellipse 553"/>
                    <p:cNvSpPr/>
                    <p:nvPr/>
                  </p:nvSpPr>
                  <p:spPr>
                    <a:xfrm>
                      <a:off x="8794753" y="1920811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2540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55" name="Ellipse 554"/>
                    <p:cNvSpPr/>
                    <p:nvPr/>
                  </p:nvSpPr>
                  <p:spPr>
                    <a:xfrm>
                      <a:off x="8796368" y="180497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2540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748" name="Gruppieren 747"/>
                <p:cNvGrpSpPr/>
                <p:nvPr/>
              </p:nvGrpSpPr>
              <p:grpSpPr>
                <a:xfrm>
                  <a:off x="7715272" y="2000233"/>
                  <a:ext cx="1725644" cy="238124"/>
                  <a:chOff x="7715272" y="2266940"/>
                  <a:chExt cx="1725644" cy="238124"/>
                </a:xfrm>
              </p:grpSpPr>
              <p:sp>
                <p:nvSpPr>
                  <p:cNvPr id="383" name="Rechteck 382"/>
                  <p:cNvSpPr/>
                  <p:nvPr/>
                </p:nvSpPr>
                <p:spPr>
                  <a:xfrm>
                    <a:off x="7715272" y="2284306"/>
                    <a:ext cx="1044000" cy="216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254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557" name="Gruppieren 556"/>
                  <p:cNvGrpSpPr/>
                  <p:nvPr/>
                </p:nvGrpSpPr>
                <p:grpSpPr>
                  <a:xfrm>
                    <a:off x="8815418" y="2266940"/>
                    <a:ext cx="625498" cy="238124"/>
                    <a:chOff x="8794753" y="1766881"/>
                    <a:chExt cx="625498" cy="238124"/>
                  </a:xfrm>
                </p:grpSpPr>
                <p:grpSp>
                  <p:nvGrpSpPr>
                    <p:cNvPr id="558" name="Gruppieren 121"/>
                    <p:cNvGrpSpPr/>
                    <p:nvPr/>
                  </p:nvGrpSpPr>
                  <p:grpSpPr>
                    <a:xfrm>
                      <a:off x="9168251" y="1790691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564" name="Rechteck 563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565" name="Gerade Verbindung 564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6" name="Gerade Verbindung 565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7" name="Gerade Verbindung 566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8" name="Gerade Verbindung 567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9" name="Gerade Verbindung 568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59" name="Ellipse 558"/>
                    <p:cNvSpPr/>
                    <p:nvPr/>
                  </p:nvSpPr>
                  <p:spPr>
                    <a:xfrm>
                      <a:off x="9025454" y="176688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560" name="Rechteck 559"/>
                    <p:cNvSpPr/>
                    <p:nvPr/>
                  </p:nvSpPr>
                  <p:spPr>
                    <a:xfrm rot="5400000">
                      <a:off x="9052948" y="187375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61" name="Ellipse 560"/>
                    <p:cNvSpPr/>
                    <p:nvPr/>
                  </p:nvSpPr>
                  <p:spPr>
                    <a:xfrm>
                      <a:off x="8874104" y="183032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2540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62" name="Ellipse 561"/>
                    <p:cNvSpPr/>
                    <p:nvPr/>
                  </p:nvSpPr>
                  <p:spPr>
                    <a:xfrm>
                      <a:off x="8794753" y="1920811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2540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63" name="Ellipse 562"/>
                    <p:cNvSpPr/>
                    <p:nvPr/>
                  </p:nvSpPr>
                  <p:spPr>
                    <a:xfrm>
                      <a:off x="8796368" y="180497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2540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755" name="Gruppieren 754"/>
                <p:cNvGrpSpPr/>
                <p:nvPr/>
              </p:nvGrpSpPr>
              <p:grpSpPr>
                <a:xfrm>
                  <a:off x="7715272" y="5500697"/>
                  <a:ext cx="1722427" cy="238124"/>
                  <a:chOff x="7715272" y="5767404"/>
                  <a:chExt cx="1722427" cy="238124"/>
                </a:xfrm>
              </p:grpSpPr>
              <p:sp>
                <p:nvSpPr>
                  <p:cNvPr id="390" name="Rechteck 389"/>
                  <p:cNvSpPr/>
                  <p:nvPr/>
                </p:nvSpPr>
                <p:spPr>
                  <a:xfrm>
                    <a:off x="7715272" y="5784768"/>
                    <a:ext cx="1044000" cy="216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254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570" name="Gruppieren 569"/>
                  <p:cNvGrpSpPr/>
                  <p:nvPr/>
                </p:nvGrpSpPr>
                <p:grpSpPr>
                  <a:xfrm>
                    <a:off x="8812201" y="5767404"/>
                    <a:ext cx="625498" cy="238124"/>
                    <a:chOff x="8794753" y="1766881"/>
                    <a:chExt cx="625498" cy="238124"/>
                  </a:xfrm>
                </p:grpSpPr>
                <p:grpSp>
                  <p:nvGrpSpPr>
                    <p:cNvPr id="571" name="Gruppieren 121"/>
                    <p:cNvGrpSpPr/>
                    <p:nvPr/>
                  </p:nvGrpSpPr>
                  <p:grpSpPr>
                    <a:xfrm>
                      <a:off x="9168251" y="1790691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577" name="Rechteck 576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578" name="Gerade Verbindung 577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79" name="Gerade Verbindung 578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0" name="Gerade Verbindung 579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1" name="Gerade Verbindung 580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2" name="Gerade Verbindung 581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72" name="Ellipse 571"/>
                    <p:cNvSpPr/>
                    <p:nvPr/>
                  </p:nvSpPr>
                  <p:spPr>
                    <a:xfrm>
                      <a:off x="9025454" y="176688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573" name="Rechteck 572"/>
                    <p:cNvSpPr/>
                    <p:nvPr/>
                  </p:nvSpPr>
                  <p:spPr>
                    <a:xfrm rot="5400000">
                      <a:off x="9052948" y="187375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74" name="Ellipse 573"/>
                    <p:cNvSpPr/>
                    <p:nvPr/>
                  </p:nvSpPr>
                  <p:spPr>
                    <a:xfrm>
                      <a:off x="8874104" y="183032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75" name="Ellipse 574"/>
                    <p:cNvSpPr/>
                    <p:nvPr/>
                  </p:nvSpPr>
                  <p:spPr>
                    <a:xfrm>
                      <a:off x="8794753" y="1920811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76" name="Ellipse 575"/>
                    <p:cNvSpPr/>
                    <p:nvPr/>
                  </p:nvSpPr>
                  <p:spPr>
                    <a:xfrm>
                      <a:off x="8796368" y="180497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756" name="Gruppieren 755"/>
                <p:cNvGrpSpPr/>
                <p:nvPr/>
              </p:nvGrpSpPr>
              <p:grpSpPr>
                <a:xfrm>
                  <a:off x="7715272" y="6000763"/>
                  <a:ext cx="1722427" cy="238124"/>
                  <a:chOff x="7715272" y="6267470"/>
                  <a:chExt cx="1722427" cy="238124"/>
                </a:xfrm>
              </p:grpSpPr>
              <p:sp>
                <p:nvSpPr>
                  <p:cNvPr id="391" name="Rechteck 390"/>
                  <p:cNvSpPr/>
                  <p:nvPr/>
                </p:nvSpPr>
                <p:spPr>
                  <a:xfrm>
                    <a:off x="7715272" y="6284834"/>
                    <a:ext cx="1044000" cy="216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254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583" name="Gruppieren 582"/>
                  <p:cNvGrpSpPr/>
                  <p:nvPr/>
                </p:nvGrpSpPr>
                <p:grpSpPr>
                  <a:xfrm>
                    <a:off x="8812201" y="6267470"/>
                    <a:ext cx="625498" cy="238124"/>
                    <a:chOff x="8794753" y="1766881"/>
                    <a:chExt cx="625498" cy="238124"/>
                  </a:xfrm>
                </p:grpSpPr>
                <p:grpSp>
                  <p:nvGrpSpPr>
                    <p:cNvPr id="584" name="Gruppieren 121"/>
                    <p:cNvGrpSpPr/>
                    <p:nvPr/>
                  </p:nvGrpSpPr>
                  <p:grpSpPr>
                    <a:xfrm>
                      <a:off x="9168251" y="1790691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590" name="Rechteck 589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95000">
                            <a:srgbClr val="CC9900"/>
                          </a:gs>
                          <a:gs pos="100000">
                            <a:srgbClr val="9966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591" name="Gerade Verbindung 590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92" name="Gerade Verbindung 591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93" name="Gerade Verbindung 592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94" name="Gerade Verbindung 593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95" name="Gerade Verbindung 594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85" name="Ellipse 584"/>
                    <p:cNvSpPr/>
                    <p:nvPr/>
                  </p:nvSpPr>
                  <p:spPr>
                    <a:xfrm>
                      <a:off x="9025454" y="176688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586" name="Rechteck 585"/>
                    <p:cNvSpPr/>
                    <p:nvPr/>
                  </p:nvSpPr>
                  <p:spPr>
                    <a:xfrm rot="5400000">
                      <a:off x="9052948" y="187375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87" name="Ellipse 586"/>
                    <p:cNvSpPr/>
                    <p:nvPr/>
                  </p:nvSpPr>
                  <p:spPr>
                    <a:xfrm>
                      <a:off x="8874104" y="183032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88" name="Ellipse 587"/>
                    <p:cNvSpPr/>
                    <p:nvPr/>
                  </p:nvSpPr>
                  <p:spPr>
                    <a:xfrm>
                      <a:off x="8794753" y="1920811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89" name="Ellipse 588"/>
                    <p:cNvSpPr/>
                    <p:nvPr/>
                  </p:nvSpPr>
                  <p:spPr>
                    <a:xfrm>
                      <a:off x="8796368" y="180497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749" name="Gruppieren 748"/>
                <p:cNvGrpSpPr/>
                <p:nvPr/>
              </p:nvGrpSpPr>
              <p:grpSpPr>
                <a:xfrm>
                  <a:off x="7715272" y="2505063"/>
                  <a:ext cx="1731952" cy="238124"/>
                  <a:chOff x="7715272" y="2771770"/>
                  <a:chExt cx="1731952" cy="238124"/>
                </a:xfrm>
              </p:grpSpPr>
              <p:sp>
                <p:nvSpPr>
                  <p:cNvPr id="384" name="Rechteck 383"/>
                  <p:cNvSpPr/>
                  <p:nvPr/>
                </p:nvSpPr>
                <p:spPr>
                  <a:xfrm>
                    <a:off x="7715272" y="2784372"/>
                    <a:ext cx="1044000" cy="216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254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596" name="Gruppieren 595"/>
                  <p:cNvGrpSpPr/>
                  <p:nvPr/>
                </p:nvGrpSpPr>
                <p:grpSpPr>
                  <a:xfrm>
                    <a:off x="8821726" y="2771770"/>
                    <a:ext cx="625498" cy="238124"/>
                    <a:chOff x="8794753" y="1766881"/>
                    <a:chExt cx="625498" cy="238124"/>
                  </a:xfrm>
                </p:grpSpPr>
                <p:grpSp>
                  <p:nvGrpSpPr>
                    <p:cNvPr id="597" name="Gruppieren 121"/>
                    <p:cNvGrpSpPr/>
                    <p:nvPr/>
                  </p:nvGrpSpPr>
                  <p:grpSpPr>
                    <a:xfrm>
                      <a:off x="9168251" y="1790691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603" name="Rechteck 602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604" name="Gerade Verbindung 603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" name="Gerade Verbindung 604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" name="Gerade Verbindung 605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" name="Gerade Verbindung 606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" name="Gerade Verbindung 607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98" name="Ellipse 597"/>
                    <p:cNvSpPr/>
                    <p:nvPr/>
                  </p:nvSpPr>
                  <p:spPr>
                    <a:xfrm>
                      <a:off x="9025454" y="176688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599" name="Rechteck 598"/>
                    <p:cNvSpPr/>
                    <p:nvPr/>
                  </p:nvSpPr>
                  <p:spPr>
                    <a:xfrm rot="5400000">
                      <a:off x="9052948" y="187375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00" name="Ellipse 599"/>
                    <p:cNvSpPr/>
                    <p:nvPr/>
                  </p:nvSpPr>
                  <p:spPr>
                    <a:xfrm>
                      <a:off x="8874104" y="183032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01" name="Ellipse 600"/>
                    <p:cNvSpPr/>
                    <p:nvPr/>
                  </p:nvSpPr>
                  <p:spPr>
                    <a:xfrm>
                      <a:off x="8794753" y="1920811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02" name="Ellipse 601"/>
                    <p:cNvSpPr/>
                    <p:nvPr/>
                  </p:nvSpPr>
                  <p:spPr>
                    <a:xfrm>
                      <a:off x="8796368" y="180497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750" name="Gruppieren 749"/>
                <p:cNvGrpSpPr/>
                <p:nvPr/>
              </p:nvGrpSpPr>
              <p:grpSpPr>
                <a:xfrm>
                  <a:off x="7715272" y="3000367"/>
                  <a:ext cx="1731952" cy="238124"/>
                  <a:chOff x="7715272" y="3267074"/>
                  <a:chExt cx="1731952" cy="238124"/>
                </a:xfrm>
              </p:grpSpPr>
              <p:sp>
                <p:nvSpPr>
                  <p:cNvPr id="385" name="Rechteck 384"/>
                  <p:cNvSpPr/>
                  <p:nvPr/>
                </p:nvSpPr>
                <p:spPr>
                  <a:xfrm>
                    <a:off x="7715272" y="3284438"/>
                    <a:ext cx="1044000" cy="216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254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609" name="Gruppieren 608"/>
                  <p:cNvGrpSpPr/>
                  <p:nvPr/>
                </p:nvGrpSpPr>
                <p:grpSpPr>
                  <a:xfrm>
                    <a:off x="8821726" y="3267074"/>
                    <a:ext cx="625498" cy="238124"/>
                    <a:chOff x="8794753" y="1766881"/>
                    <a:chExt cx="625498" cy="238124"/>
                  </a:xfrm>
                </p:grpSpPr>
                <p:grpSp>
                  <p:nvGrpSpPr>
                    <p:cNvPr id="610" name="Gruppieren 121"/>
                    <p:cNvGrpSpPr/>
                    <p:nvPr/>
                  </p:nvGrpSpPr>
                  <p:grpSpPr>
                    <a:xfrm>
                      <a:off x="9168251" y="1790691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616" name="Rechteck 615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617" name="Gerade Verbindung 616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8" name="Gerade Verbindung 617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9" name="Gerade Verbindung 618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20" name="Gerade Verbindung 619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21" name="Gerade Verbindung 620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1" name="Ellipse 610"/>
                    <p:cNvSpPr/>
                    <p:nvPr/>
                  </p:nvSpPr>
                  <p:spPr>
                    <a:xfrm>
                      <a:off x="9025454" y="176688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612" name="Rechteck 611"/>
                    <p:cNvSpPr/>
                    <p:nvPr/>
                  </p:nvSpPr>
                  <p:spPr>
                    <a:xfrm rot="5400000">
                      <a:off x="9052948" y="187375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13" name="Ellipse 612"/>
                    <p:cNvSpPr/>
                    <p:nvPr/>
                  </p:nvSpPr>
                  <p:spPr>
                    <a:xfrm>
                      <a:off x="8874104" y="183032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14" name="Ellipse 613"/>
                    <p:cNvSpPr/>
                    <p:nvPr/>
                  </p:nvSpPr>
                  <p:spPr>
                    <a:xfrm>
                      <a:off x="8794753" y="1920811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15" name="Ellipse 614"/>
                    <p:cNvSpPr/>
                    <p:nvPr/>
                  </p:nvSpPr>
                  <p:spPr>
                    <a:xfrm>
                      <a:off x="8796368" y="180497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751" name="Gruppieren 750"/>
                <p:cNvGrpSpPr/>
                <p:nvPr/>
              </p:nvGrpSpPr>
              <p:grpSpPr>
                <a:xfrm>
                  <a:off x="7715272" y="3500433"/>
                  <a:ext cx="1731952" cy="238124"/>
                  <a:chOff x="7715272" y="3767140"/>
                  <a:chExt cx="1731952" cy="238124"/>
                </a:xfrm>
              </p:grpSpPr>
              <p:sp>
                <p:nvSpPr>
                  <p:cNvPr id="386" name="Rechteck 385"/>
                  <p:cNvSpPr/>
                  <p:nvPr/>
                </p:nvSpPr>
                <p:spPr>
                  <a:xfrm>
                    <a:off x="7715272" y="3784504"/>
                    <a:ext cx="1044000" cy="216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254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622" name="Gruppieren 621"/>
                  <p:cNvGrpSpPr/>
                  <p:nvPr/>
                </p:nvGrpSpPr>
                <p:grpSpPr>
                  <a:xfrm>
                    <a:off x="8821726" y="3767140"/>
                    <a:ext cx="625498" cy="238124"/>
                    <a:chOff x="8794753" y="1766881"/>
                    <a:chExt cx="625498" cy="238124"/>
                  </a:xfrm>
                </p:grpSpPr>
                <p:grpSp>
                  <p:nvGrpSpPr>
                    <p:cNvPr id="623" name="Gruppieren 121"/>
                    <p:cNvGrpSpPr/>
                    <p:nvPr/>
                  </p:nvGrpSpPr>
                  <p:grpSpPr>
                    <a:xfrm>
                      <a:off x="9168251" y="1790691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629" name="Rechteck 628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630" name="Gerade Verbindung 629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1" name="Gerade Verbindung 630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2" name="Gerade Verbindung 631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3" name="Gerade Verbindung 632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4" name="Gerade Verbindung 633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24" name="Ellipse 623"/>
                    <p:cNvSpPr/>
                    <p:nvPr/>
                  </p:nvSpPr>
                  <p:spPr>
                    <a:xfrm>
                      <a:off x="9025454" y="176688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625" name="Rechteck 624"/>
                    <p:cNvSpPr/>
                    <p:nvPr/>
                  </p:nvSpPr>
                  <p:spPr>
                    <a:xfrm rot="5400000">
                      <a:off x="9052948" y="187375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26" name="Ellipse 625"/>
                    <p:cNvSpPr/>
                    <p:nvPr/>
                  </p:nvSpPr>
                  <p:spPr>
                    <a:xfrm>
                      <a:off x="8874104" y="183032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27" name="Ellipse 626"/>
                    <p:cNvSpPr/>
                    <p:nvPr/>
                  </p:nvSpPr>
                  <p:spPr>
                    <a:xfrm>
                      <a:off x="8794753" y="1920811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28" name="Ellipse 627"/>
                    <p:cNvSpPr/>
                    <p:nvPr/>
                  </p:nvSpPr>
                  <p:spPr>
                    <a:xfrm>
                      <a:off x="8796368" y="180497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752" name="Gruppieren 751"/>
                <p:cNvGrpSpPr/>
                <p:nvPr/>
              </p:nvGrpSpPr>
              <p:grpSpPr>
                <a:xfrm>
                  <a:off x="7715272" y="4010024"/>
                  <a:ext cx="1731952" cy="238124"/>
                  <a:chOff x="7715272" y="4276731"/>
                  <a:chExt cx="1731952" cy="238124"/>
                </a:xfrm>
              </p:grpSpPr>
              <p:sp>
                <p:nvSpPr>
                  <p:cNvPr id="387" name="Rechteck 386"/>
                  <p:cNvSpPr/>
                  <p:nvPr/>
                </p:nvSpPr>
                <p:spPr>
                  <a:xfrm>
                    <a:off x="7715272" y="4284570"/>
                    <a:ext cx="1044000" cy="216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254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635" name="Gruppieren 634"/>
                  <p:cNvGrpSpPr/>
                  <p:nvPr/>
                </p:nvGrpSpPr>
                <p:grpSpPr>
                  <a:xfrm>
                    <a:off x="8821726" y="4276731"/>
                    <a:ext cx="625498" cy="238124"/>
                    <a:chOff x="8794753" y="1766881"/>
                    <a:chExt cx="625498" cy="238124"/>
                  </a:xfrm>
                </p:grpSpPr>
                <p:grpSp>
                  <p:nvGrpSpPr>
                    <p:cNvPr id="636" name="Gruppieren 121"/>
                    <p:cNvGrpSpPr/>
                    <p:nvPr/>
                  </p:nvGrpSpPr>
                  <p:grpSpPr>
                    <a:xfrm>
                      <a:off x="9168251" y="1790691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642" name="Rechteck 641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643" name="Gerade Verbindung 642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4" name="Gerade Verbindung 643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5" name="Gerade Verbindung 644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6" name="Gerade Verbindung 645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7" name="Gerade Verbindung 646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37" name="Ellipse 636"/>
                    <p:cNvSpPr/>
                    <p:nvPr/>
                  </p:nvSpPr>
                  <p:spPr>
                    <a:xfrm>
                      <a:off x="9025454" y="176688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638" name="Rechteck 637"/>
                    <p:cNvSpPr/>
                    <p:nvPr/>
                  </p:nvSpPr>
                  <p:spPr>
                    <a:xfrm rot="5400000">
                      <a:off x="9052948" y="187375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39" name="Ellipse 638"/>
                    <p:cNvSpPr/>
                    <p:nvPr/>
                  </p:nvSpPr>
                  <p:spPr>
                    <a:xfrm>
                      <a:off x="8874104" y="183032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40" name="Ellipse 639"/>
                    <p:cNvSpPr/>
                    <p:nvPr/>
                  </p:nvSpPr>
                  <p:spPr>
                    <a:xfrm>
                      <a:off x="8794753" y="1920811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41" name="Ellipse 640"/>
                    <p:cNvSpPr/>
                    <p:nvPr/>
                  </p:nvSpPr>
                  <p:spPr>
                    <a:xfrm>
                      <a:off x="8796368" y="180497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753" name="Gruppieren 752"/>
                <p:cNvGrpSpPr/>
                <p:nvPr/>
              </p:nvGrpSpPr>
              <p:grpSpPr>
                <a:xfrm>
                  <a:off x="7715272" y="4500565"/>
                  <a:ext cx="1731952" cy="238124"/>
                  <a:chOff x="7715272" y="4767272"/>
                  <a:chExt cx="1731952" cy="238124"/>
                </a:xfrm>
              </p:grpSpPr>
              <p:sp>
                <p:nvSpPr>
                  <p:cNvPr id="388" name="Rechteck 387"/>
                  <p:cNvSpPr/>
                  <p:nvPr/>
                </p:nvSpPr>
                <p:spPr>
                  <a:xfrm>
                    <a:off x="7715272" y="4784636"/>
                    <a:ext cx="1044000" cy="216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254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648" name="Gruppieren 647"/>
                  <p:cNvGrpSpPr/>
                  <p:nvPr/>
                </p:nvGrpSpPr>
                <p:grpSpPr>
                  <a:xfrm>
                    <a:off x="8821726" y="4767272"/>
                    <a:ext cx="625498" cy="238124"/>
                    <a:chOff x="8794753" y="1766881"/>
                    <a:chExt cx="625498" cy="238124"/>
                  </a:xfrm>
                </p:grpSpPr>
                <p:grpSp>
                  <p:nvGrpSpPr>
                    <p:cNvPr id="649" name="Gruppieren 121"/>
                    <p:cNvGrpSpPr/>
                    <p:nvPr/>
                  </p:nvGrpSpPr>
                  <p:grpSpPr>
                    <a:xfrm>
                      <a:off x="9168251" y="1790691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655" name="Rechteck 654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656" name="Gerade Verbindung 655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7" name="Gerade Verbindung 656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8" name="Gerade Verbindung 657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9" name="Gerade Verbindung 658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" name="Gerade Verbindung 659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50" name="Ellipse 649"/>
                    <p:cNvSpPr/>
                    <p:nvPr/>
                  </p:nvSpPr>
                  <p:spPr>
                    <a:xfrm>
                      <a:off x="9025454" y="176688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651" name="Rechteck 650"/>
                    <p:cNvSpPr/>
                    <p:nvPr/>
                  </p:nvSpPr>
                  <p:spPr>
                    <a:xfrm rot="5400000">
                      <a:off x="9052948" y="187375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52" name="Ellipse 651"/>
                    <p:cNvSpPr/>
                    <p:nvPr/>
                  </p:nvSpPr>
                  <p:spPr>
                    <a:xfrm>
                      <a:off x="8874104" y="183032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53" name="Ellipse 652"/>
                    <p:cNvSpPr/>
                    <p:nvPr/>
                  </p:nvSpPr>
                  <p:spPr>
                    <a:xfrm>
                      <a:off x="8794753" y="1920811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54" name="Ellipse 653"/>
                    <p:cNvSpPr/>
                    <p:nvPr/>
                  </p:nvSpPr>
                  <p:spPr>
                    <a:xfrm>
                      <a:off x="8796368" y="180497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754" name="Gruppieren 753"/>
                <p:cNvGrpSpPr/>
                <p:nvPr/>
              </p:nvGrpSpPr>
              <p:grpSpPr>
                <a:xfrm>
                  <a:off x="7715272" y="5010156"/>
                  <a:ext cx="1722427" cy="238124"/>
                  <a:chOff x="7715272" y="5276863"/>
                  <a:chExt cx="1722427" cy="238124"/>
                </a:xfrm>
              </p:grpSpPr>
              <p:sp>
                <p:nvSpPr>
                  <p:cNvPr id="389" name="Rechteck 388"/>
                  <p:cNvSpPr/>
                  <p:nvPr/>
                </p:nvSpPr>
                <p:spPr>
                  <a:xfrm>
                    <a:off x="7715272" y="5284702"/>
                    <a:ext cx="1044000" cy="216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254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661" name="Gruppieren 660"/>
                  <p:cNvGrpSpPr/>
                  <p:nvPr/>
                </p:nvGrpSpPr>
                <p:grpSpPr>
                  <a:xfrm>
                    <a:off x="8812201" y="5276863"/>
                    <a:ext cx="625498" cy="238124"/>
                    <a:chOff x="8794753" y="1766881"/>
                    <a:chExt cx="625498" cy="238124"/>
                  </a:xfrm>
                </p:grpSpPr>
                <p:grpSp>
                  <p:nvGrpSpPr>
                    <p:cNvPr id="662" name="Gruppieren 121"/>
                    <p:cNvGrpSpPr/>
                    <p:nvPr/>
                  </p:nvGrpSpPr>
                  <p:grpSpPr>
                    <a:xfrm>
                      <a:off x="9168251" y="1790691"/>
                      <a:ext cx="252000" cy="214314"/>
                      <a:chOff x="7034644" y="1885942"/>
                      <a:chExt cx="252000" cy="214314"/>
                    </a:xfrm>
                  </p:grpSpPr>
                  <p:sp>
                    <p:nvSpPr>
                      <p:cNvPr id="668" name="Rechteck 667"/>
                      <p:cNvSpPr/>
                      <p:nvPr/>
                    </p:nvSpPr>
                    <p:spPr>
                      <a:xfrm>
                        <a:off x="7034644" y="1885942"/>
                        <a:ext cx="252000" cy="21431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669" name="Gerade Verbindung 668"/>
                      <p:cNvCxnSpPr/>
                      <p:nvPr/>
                    </p:nvCxnSpPr>
                    <p:spPr>
                      <a:xfrm>
                        <a:off x="7070644" y="191927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0" name="Gerade Verbindung 669"/>
                      <p:cNvCxnSpPr/>
                      <p:nvPr/>
                    </p:nvCxnSpPr>
                    <p:spPr>
                      <a:xfrm>
                        <a:off x="7072330" y="199547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1" name="Gerade Verbindung 670"/>
                      <p:cNvCxnSpPr/>
                      <p:nvPr/>
                    </p:nvCxnSpPr>
                    <p:spPr>
                      <a:xfrm>
                        <a:off x="7072330" y="2066915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2" name="Gerade Verbindung 671"/>
                      <p:cNvCxnSpPr/>
                      <p:nvPr/>
                    </p:nvCxnSpPr>
                    <p:spPr>
                      <a:xfrm>
                        <a:off x="7072330" y="1957373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3" name="Gerade Verbindung 672"/>
                      <p:cNvCxnSpPr/>
                      <p:nvPr/>
                    </p:nvCxnSpPr>
                    <p:spPr>
                      <a:xfrm>
                        <a:off x="7072330" y="203358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63" name="Ellipse 662"/>
                    <p:cNvSpPr/>
                    <p:nvPr/>
                  </p:nvSpPr>
                  <p:spPr>
                    <a:xfrm>
                      <a:off x="9025454" y="176688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664" name="Rechteck 663"/>
                    <p:cNvSpPr/>
                    <p:nvPr/>
                  </p:nvSpPr>
                  <p:spPr>
                    <a:xfrm rot="5400000">
                      <a:off x="9052948" y="187375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65" name="Ellipse 664"/>
                    <p:cNvSpPr/>
                    <p:nvPr/>
                  </p:nvSpPr>
                  <p:spPr>
                    <a:xfrm>
                      <a:off x="8874104" y="183032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66" name="Ellipse 665"/>
                    <p:cNvSpPr/>
                    <p:nvPr/>
                  </p:nvSpPr>
                  <p:spPr>
                    <a:xfrm>
                      <a:off x="8794753" y="1920811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67" name="Ellipse 666"/>
                    <p:cNvSpPr/>
                    <p:nvPr/>
                  </p:nvSpPr>
                  <p:spPr>
                    <a:xfrm>
                      <a:off x="8796368" y="180497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</p:grpSp>
          <p:grpSp>
            <p:nvGrpSpPr>
              <p:cNvPr id="895" name="Gruppieren 894"/>
              <p:cNvGrpSpPr/>
              <p:nvPr/>
            </p:nvGrpSpPr>
            <p:grpSpPr>
              <a:xfrm>
                <a:off x="1658826" y="3666170"/>
                <a:ext cx="5682273" cy="1873520"/>
                <a:chOff x="-332505" y="4086231"/>
                <a:chExt cx="7782243" cy="2565909"/>
              </a:xfrm>
            </p:grpSpPr>
            <p:grpSp>
              <p:nvGrpSpPr>
                <p:cNvPr id="894" name="Gruppieren 893"/>
                <p:cNvGrpSpPr/>
                <p:nvPr/>
              </p:nvGrpSpPr>
              <p:grpSpPr>
                <a:xfrm>
                  <a:off x="6143636" y="4986989"/>
                  <a:ext cx="1306102" cy="1450837"/>
                  <a:chOff x="6143636" y="4986989"/>
                  <a:chExt cx="1306102" cy="1450837"/>
                </a:xfrm>
              </p:grpSpPr>
              <p:sp>
                <p:nvSpPr>
                  <p:cNvPr id="675" name="Ellipse 674"/>
                  <p:cNvSpPr/>
                  <p:nvPr/>
                </p:nvSpPr>
                <p:spPr>
                  <a:xfrm>
                    <a:off x="6884994" y="5300684"/>
                    <a:ext cx="54000" cy="54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FF66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76" name="Ellipse 675"/>
                  <p:cNvSpPr/>
                  <p:nvPr/>
                </p:nvSpPr>
                <p:spPr>
                  <a:xfrm>
                    <a:off x="6708784" y="5257814"/>
                    <a:ext cx="54000" cy="54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FF66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77" name="Ellipse 676"/>
                  <p:cNvSpPr/>
                  <p:nvPr/>
                </p:nvSpPr>
                <p:spPr>
                  <a:xfrm>
                    <a:off x="6878587" y="5144139"/>
                    <a:ext cx="108000" cy="10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chemeClr val="bg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692" name="Rechteck 691"/>
                  <p:cNvSpPr/>
                  <p:nvPr/>
                </p:nvSpPr>
                <p:spPr>
                  <a:xfrm rot="10800000">
                    <a:off x="6809096" y="5102175"/>
                    <a:ext cx="36000" cy="108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tx1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tx1">
                          <a:lumMod val="50000"/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94" name="Ellipse 693"/>
                  <p:cNvSpPr/>
                  <p:nvPr/>
                </p:nvSpPr>
                <p:spPr>
                  <a:xfrm>
                    <a:off x="6794504" y="5275256"/>
                    <a:ext cx="54000" cy="54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FFFF66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717" name="Gruppieren 716"/>
                  <p:cNvGrpSpPr/>
                  <p:nvPr/>
                </p:nvGrpSpPr>
                <p:grpSpPr>
                  <a:xfrm>
                    <a:off x="6143636" y="5357826"/>
                    <a:ext cx="1080000" cy="1080000"/>
                    <a:chOff x="6143636" y="5357826"/>
                    <a:chExt cx="1080000" cy="1080000"/>
                  </a:xfrm>
                </p:grpSpPr>
                <p:sp>
                  <p:nvSpPr>
                    <p:cNvPr id="10" name="Ellipse 9"/>
                    <p:cNvSpPr/>
                    <p:nvPr/>
                  </p:nvSpPr>
                  <p:spPr>
                    <a:xfrm>
                      <a:off x="6143636" y="5357826"/>
                      <a:ext cx="1080000" cy="1080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2540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93" name="Ellipse 692"/>
                    <p:cNvSpPr/>
                    <p:nvPr/>
                  </p:nvSpPr>
                  <p:spPr>
                    <a:xfrm>
                      <a:off x="6630054" y="5844244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691" name="Gruppieren 690"/>
                  <p:cNvGrpSpPr/>
                  <p:nvPr/>
                </p:nvGrpSpPr>
                <p:grpSpPr>
                  <a:xfrm rot="5400000" flipH="1" flipV="1">
                    <a:off x="7107738" y="4896989"/>
                    <a:ext cx="252000" cy="432000"/>
                    <a:chOff x="3428992" y="5072074"/>
                    <a:chExt cx="252000" cy="432000"/>
                  </a:xfrm>
                </p:grpSpPr>
                <p:sp>
                  <p:nvSpPr>
                    <p:cNvPr id="678" name="Rechteck 677"/>
                    <p:cNvSpPr/>
                    <p:nvPr/>
                  </p:nvSpPr>
                  <p:spPr>
                    <a:xfrm>
                      <a:off x="3428992" y="5072074"/>
                      <a:ext cx="252000" cy="432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67000">
                          <a:srgbClr val="CC9900"/>
                        </a:gs>
                        <a:gs pos="100000">
                          <a:srgbClr val="663300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cxnSp>
                  <p:nvCxnSpPr>
                    <p:cNvPr id="679" name="Gerade Verbindung 678"/>
                    <p:cNvCxnSpPr/>
                    <p:nvPr/>
                  </p:nvCxnSpPr>
                  <p:spPr>
                    <a:xfrm>
                      <a:off x="3462330" y="5113349"/>
                      <a:ext cx="180000" cy="1588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0" name="Gerade Verbindung 679"/>
                    <p:cNvCxnSpPr/>
                    <p:nvPr/>
                  </p:nvCxnSpPr>
                  <p:spPr>
                    <a:xfrm>
                      <a:off x="3464710" y="5268131"/>
                      <a:ext cx="180000" cy="1588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2" name="Gerade Verbindung 681"/>
                    <p:cNvCxnSpPr/>
                    <p:nvPr/>
                  </p:nvCxnSpPr>
                  <p:spPr>
                    <a:xfrm>
                      <a:off x="3463304" y="5344336"/>
                      <a:ext cx="180000" cy="1588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3" name="Gerade Verbindung 682"/>
                    <p:cNvCxnSpPr/>
                    <p:nvPr/>
                  </p:nvCxnSpPr>
                  <p:spPr>
                    <a:xfrm>
                      <a:off x="3463306" y="5382437"/>
                      <a:ext cx="180000" cy="1588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4" name="Gerade Verbindung 683"/>
                    <p:cNvCxnSpPr/>
                    <p:nvPr/>
                  </p:nvCxnSpPr>
                  <p:spPr>
                    <a:xfrm>
                      <a:off x="3462330" y="5461018"/>
                      <a:ext cx="180000" cy="1588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5" name="Gerade Verbindung 684"/>
                    <p:cNvCxnSpPr/>
                    <p:nvPr/>
                  </p:nvCxnSpPr>
                  <p:spPr>
                    <a:xfrm>
                      <a:off x="3464711" y="5153831"/>
                      <a:ext cx="180000" cy="1588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6" name="Gerade Verbindung 685"/>
                    <p:cNvCxnSpPr/>
                    <p:nvPr/>
                  </p:nvCxnSpPr>
                  <p:spPr>
                    <a:xfrm>
                      <a:off x="3464711" y="5230030"/>
                      <a:ext cx="180000" cy="1588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7" name="Gerade Verbindung 686"/>
                    <p:cNvCxnSpPr/>
                    <p:nvPr/>
                  </p:nvCxnSpPr>
                  <p:spPr>
                    <a:xfrm>
                      <a:off x="3464712" y="5191930"/>
                      <a:ext cx="180000" cy="1588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8" name="Gerade Verbindung 687"/>
                    <p:cNvCxnSpPr/>
                    <p:nvPr/>
                  </p:nvCxnSpPr>
                  <p:spPr>
                    <a:xfrm>
                      <a:off x="3464707" y="5306230"/>
                      <a:ext cx="180000" cy="1588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9" name="Gerade Verbindung 688"/>
                    <p:cNvCxnSpPr/>
                    <p:nvPr/>
                  </p:nvCxnSpPr>
                  <p:spPr>
                    <a:xfrm>
                      <a:off x="3463305" y="5420537"/>
                      <a:ext cx="180000" cy="1588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24" name="Gruppieren 823"/>
                <p:cNvGrpSpPr/>
                <p:nvPr/>
              </p:nvGrpSpPr>
              <p:grpSpPr>
                <a:xfrm>
                  <a:off x="5498555" y="4086231"/>
                  <a:ext cx="1225015" cy="1464680"/>
                  <a:chOff x="5498555" y="4086231"/>
                  <a:chExt cx="1225015" cy="1464680"/>
                </a:xfrm>
              </p:grpSpPr>
              <p:grpSp>
                <p:nvGrpSpPr>
                  <p:cNvPr id="716" name="Gruppieren 715"/>
                  <p:cNvGrpSpPr/>
                  <p:nvPr/>
                </p:nvGrpSpPr>
                <p:grpSpPr>
                  <a:xfrm>
                    <a:off x="5643570" y="4086231"/>
                    <a:ext cx="1080000" cy="1080000"/>
                    <a:chOff x="5643570" y="4071942"/>
                    <a:chExt cx="1080000" cy="1080000"/>
                  </a:xfrm>
                </p:grpSpPr>
                <p:sp>
                  <p:nvSpPr>
                    <p:cNvPr id="674" name="Ellipse 673"/>
                    <p:cNvSpPr/>
                    <p:nvPr/>
                  </p:nvSpPr>
                  <p:spPr>
                    <a:xfrm>
                      <a:off x="5643570" y="4071942"/>
                      <a:ext cx="1080000" cy="1080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2540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95" name="Ellipse 694"/>
                    <p:cNvSpPr/>
                    <p:nvPr/>
                  </p:nvSpPr>
                  <p:spPr>
                    <a:xfrm>
                      <a:off x="6143636" y="457200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698" name="Gruppieren 697"/>
                  <p:cNvGrpSpPr/>
                  <p:nvPr/>
                </p:nvGrpSpPr>
                <p:grpSpPr>
                  <a:xfrm rot="10800000">
                    <a:off x="5498555" y="5157160"/>
                    <a:ext cx="769532" cy="393751"/>
                    <a:chOff x="6680206" y="5000637"/>
                    <a:chExt cx="769532" cy="393751"/>
                  </a:xfrm>
                </p:grpSpPr>
                <p:sp>
                  <p:nvSpPr>
                    <p:cNvPr id="699" name="Ellipse 698"/>
                    <p:cNvSpPr/>
                    <p:nvPr/>
                  </p:nvSpPr>
                  <p:spPr>
                    <a:xfrm>
                      <a:off x="6861806" y="5296887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00" name="Ellipse 699"/>
                    <p:cNvSpPr/>
                    <p:nvPr/>
                  </p:nvSpPr>
                  <p:spPr>
                    <a:xfrm>
                      <a:off x="6680206" y="5286391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01" name="Ellipse 700"/>
                    <p:cNvSpPr/>
                    <p:nvPr/>
                  </p:nvSpPr>
                  <p:spPr>
                    <a:xfrm>
                      <a:off x="6988145" y="528638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grpSp>
                  <p:nvGrpSpPr>
                    <p:cNvPr id="702" name="Gruppieren 690"/>
                    <p:cNvGrpSpPr/>
                    <p:nvPr/>
                  </p:nvGrpSpPr>
                  <p:grpSpPr>
                    <a:xfrm rot="5400000" flipH="1" flipV="1">
                      <a:off x="7107738" y="4910637"/>
                      <a:ext cx="252000" cy="432000"/>
                      <a:chOff x="3428992" y="5072074"/>
                      <a:chExt cx="252000" cy="432000"/>
                    </a:xfrm>
                  </p:grpSpPr>
                  <p:sp>
                    <p:nvSpPr>
                      <p:cNvPr id="705" name="Rechteck 704"/>
                      <p:cNvSpPr/>
                      <p:nvPr/>
                    </p:nvSpPr>
                    <p:spPr>
                      <a:xfrm>
                        <a:off x="3428992" y="5072074"/>
                        <a:ext cx="252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706" name="Gerade Verbindung 705"/>
                      <p:cNvCxnSpPr/>
                      <p:nvPr/>
                    </p:nvCxnSpPr>
                    <p:spPr>
                      <a:xfrm>
                        <a:off x="3462330" y="5113349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7" name="Gerade Verbindung 706"/>
                      <p:cNvCxnSpPr/>
                      <p:nvPr/>
                    </p:nvCxnSpPr>
                    <p:spPr>
                      <a:xfrm>
                        <a:off x="3464710" y="526813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8" name="Gerade Verbindung 707"/>
                      <p:cNvCxnSpPr/>
                      <p:nvPr/>
                    </p:nvCxnSpPr>
                    <p:spPr>
                      <a:xfrm>
                        <a:off x="3463304" y="534433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9" name="Gerade Verbindung 708"/>
                      <p:cNvCxnSpPr/>
                      <p:nvPr/>
                    </p:nvCxnSpPr>
                    <p:spPr>
                      <a:xfrm>
                        <a:off x="3463306" y="538243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0" name="Gerade Verbindung 709"/>
                      <p:cNvCxnSpPr/>
                      <p:nvPr/>
                    </p:nvCxnSpPr>
                    <p:spPr>
                      <a:xfrm>
                        <a:off x="3462330" y="5461018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1" name="Gerade Verbindung 710"/>
                      <p:cNvCxnSpPr/>
                      <p:nvPr/>
                    </p:nvCxnSpPr>
                    <p:spPr>
                      <a:xfrm>
                        <a:off x="3464711" y="515383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2" name="Gerade Verbindung 711"/>
                      <p:cNvCxnSpPr/>
                      <p:nvPr/>
                    </p:nvCxnSpPr>
                    <p:spPr>
                      <a:xfrm>
                        <a:off x="3464711" y="52300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3" name="Gerade Verbindung 712"/>
                      <p:cNvCxnSpPr/>
                      <p:nvPr/>
                    </p:nvCxnSpPr>
                    <p:spPr>
                      <a:xfrm>
                        <a:off x="3464712" y="51919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4" name="Gerade Verbindung 713"/>
                      <p:cNvCxnSpPr/>
                      <p:nvPr/>
                    </p:nvCxnSpPr>
                    <p:spPr>
                      <a:xfrm>
                        <a:off x="3464707" y="53062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5" name="Gerade Verbindung 714"/>
                      <p:cNvCxnSpPr/>
                      <p:nvPr/>
                    </p:nvCxnSpPr>
                    <p:spPr>
                      <a:xfrm>
                        <a:off x="3463305" y="542053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703" name="Rechteck 702"/>
                    <p:cNvSpPr/>
                    <p:nvPr/>
                  </p:nvSpPr>
                  <p:spPr>
                    <a:xfrm rot="10800000">
                      <a:off x="6932942" y="5169921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04" name="Ellipse 703"/>
                    <p:cNvSpPr/>
                    <p:nvPr/>
                  </p:nvSpPr>
                  <p:spPr>
                    <a:xfrm>
                      <a:off x="6776086" y="528259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825" name="Gruppieren 824"/>
                <p:cNvGrpSpPr/>
                <p:nvPr/>
              </p:nvGrpSpPr>
              <p:grpSpPr>
                <a:xfrm>
                  <a:off x="4242106" y="5306081"/>
                  <a:ext cx="1481332" cy="1346059"/>
                  <a:chOff x="4242106" y="5306081"/>
                  <a:chExt cx="1481332" cy="1346059"/>
                </a:xfrm>
              </p:grpSpPr>
              <p:grpSp>
                <p:nvGrpSpPr>
                  <p:cNvPr id="718" name="Gruppieren 717"/>
                  <p:cNvGrpSpPr/>
                  <p:nvPr/>
                </p:nvGrpSpPr>
                <p:grpSpPr>
                  <a:xfrm>
                    <a:off x="4643438" y="5572140"/>
                    <a:ext cx="1080000" cy="1080000"/>
                    <a:chOff x="5643570" y="4071942"/>
                    <a:chExt cx="1080000" cy="1080000"/>
                  </a:xfrm>
                </p:grpSpPr>
                <p:sp>
                  <p:nvSpPr>
                    <p:cNvPr id="719" name="Ellipse 718"/>
                    <p:cNvSpPr/>
                    <p:nvPr/>
                  </p:nvSpPr>
                  <p:spPr>
                    <a:xfrm>
                      <a:off x="5643570" y="4071942"/>
                      <a:ext cx="1080000" cy="1080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2540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20" name="Ellipse 719"/>
                    <p:cNvSpPr/>
                    <p:nvPr/>
                  </p:nvSpPr>
                  <p:spPr>
                    <a:xfrm>
                      <a:off x="6143636" y="457200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721" name="Gruppieren 720"/>
                  <p:cNvGrpSpPr/>
                  <p:nvPr/>
                </p:nvGrpSpPr>
                <p:grpSpPr>
                  <a:xfrm rot="10800000">
                    <a:off x="4242106" y="5306081"/>
                    <a:ext cx="758522" cy="418200"/>
                    <a:chOff x="6691216" y="5000637"/>
                    <a:chExt cx="758522" cy="418200"/>
                  </a:xfrm>
                </p:grpSpPr>
                <p:sp>
                  <p:nvSpPr>
                    <p:cNvPr id="722" name="Ellipse 721"/>
                    <p:cNvSpPr/>
                    <p:nvPr/>
                  </p:nvSpPr>
                  <p:spPr>
                    <a:xfrm>
                      <a:off x="6862663" y="5085463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23" name="Ellipse 722"/>
                    <p:cNvSpPr/>
                    <p:nvPr/>
                  </p:nvSpPr>
                  <p:spPr>
                    <a:xfrm>
                      <a:off x="6691216" y="517433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24" name="Ellipse 723"/>
                    <p:cNvSpPr/>
                    <p:nvPr/>
                  </p:nvSpPr>
                  <p:spPr>
                    <a:xfrm>
                      <a:off x="6873731" y="519589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grpSp>
                  <p:nvGrpSpPr>
                    <p:cNvPr id="725" name="Gruppieren 690"/>
                    <p:cNvGrpSpPr/>
                    <p:nvPr/>
                  </p:nvGrpSpPr>
                  <p:grpSpPr>
                    <a:xfrm rot="5400000" flipH="1" flipV="1">
                      <a:off x="7107738" y="4910637"/>
                      <a:ext cx="252000" cy="432000"/>
                      <a:chOff x="3428992" y="5072074"/>
                      <a:chExt cx="252000" cy="432000"/>
                    </a:xfrm>
                  </p:grpSpPr>
                  <p:sp>
                    <p:nvSpPr>
                      <p:cNvPr id="728" name="Rechteck 727"/>
                      <p:cNvSpPr/>
                      <p:nvPr/>
                    </p:nvSpPr>
                    <p:spPr>
                      <a:xfrm>
                        <a:off x="3428992" y="5072074"/>
                        <a:ext cx="252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729" name="Gerade Verbindung 728"/>
                      <p:cNvCxnSpPr/>
                      <p:nvPr/>
                    </p:nvCxnSpPr>
                    <p:spPr>
                      <a:xfrm>
                        <a:off x="3462330" y="5113349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0" name="Gerade Verbindung 729"/>
                      <p:cNvCxnSpPr/>
                      <p:nvPr/>
                    </p:nvCxnSpPr>
                    <p:spPr>
                      <a:xfrm>
                        <a:off x="3464710" y="526813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1" name="Gerade Verbindung 730"/>
                      <p:cNvCxnSpPr/>
                      <p:nvPr/>
                    </p:nvCxnSpPr>
                    <p:spPr>
                      <a:xfrm>
                        <a:off x="3463304" y="534433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2" name="Gerade Verbindung 731"/>
                      <p:cNvCxnSpPr/>
                      <p:nvPr/>
                    </p:nvCxnSpPr>
                    <p:spPr>
                      <a:xfrm>
                        <a:off x="3463306" y="538243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3" name="Gerade Verbindung 732"/>
                      <p:cNvCxnSpPr/>
                      <p:nvPr/>
                    </p:nvCxnSpPr>
                    <p:spPr>
                      <a:xfrm>
                        <a:off x="3462330" y="5461018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4" name="Gerade Verbindung 733"/>
                      <p:cNvCxnSpPr/>
                      <p:nvPr/>
                    </p:nvCxnSpPr>
                    <p:spPr>
                      <a:xfrm>
                        <a:off x="3464711" y="515383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5" name="Gerade Verbindung 734"/>
                      <p:cNvCxnSpPr/>
                      <p:nvPr/>
                    </p:nvCxnSpPr>
                    <p:spPr>
                      <a:xfrm>
                        <a:off x="3464711" y="52300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6" name="Gerade Verbindung 735"/>
                      <p:cNvCxnSpPr/>
                      <p:nvPr/>
                    </p:nvCxnSpPr>
                    <p:spPr>
                      <a:xfrm>
                        <a:off x="3464712" y="51919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7" name="Gerade Verbindung 736"/>
                      <p:cNvCxnSpPr/>
                      <p:nvPr/>
                    </p:nvCxnSpPr>
                    <p:spPr>
                      <a:xfrm>
                        <a:off x="3464707" y="53062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8" name="Gerade Verbindung 737"/>
                      <p:cNvCxnSpPr/>
                      <p:nvPr/>
                    </p:nvCxnSpPr>
                    <p:spPr>
                      <a:xfrm>
                        <a:off x="3463305" y="542053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726" name="Rechteck 725"/>
                    <p:cNvSpPr/>
                    <p:nvPr/>
                  </p:nvSpPr>
                  <p:spPr>
                    <a:xfrm rot="10800000">
                      <a:off x="7004387" y="531083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27" name="Ellipse 726"/>
                    <p:cNvSpPr/>
                    <p:nvPr/>
                  </p:nvSpPr>
                  <p:spPr>
                    <a:xfrm>
                      <a:off x="6776936" y="5136234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826" name="Gruppieren 825"/>
                <p:cNvGrpSpPr/>
                <p:nvPr/>
              </p:nvGrpSpPr>
              <p:grpSpPr>
                <a:xfrm>
                  <a:off x="2239263" y="5167327"/>
                  <a:ext cx="1332605" cy="1484813"/>
                  <a:chOff x="1928794" y="5167327"/>
                  <a:chExt cx="1332605" cy="1484813"/>
                </a:xfrm>
              </p:grpSpPr>
              <p:grpSp>
                <p:nvGrpSpPr>
                  <p:cNvPr id="739" name="Gruppieren 738"/>
                  <p:cNvGrpSpPr/>
                  <p:nvPr/>
                </p:nvGrpSpPr>
                <p:grpSpPr>
                  <a:xfrm>
                    <a:off x="1928794" y="5572140"/>
                    <a:ext cx="1080000" cy="1080000"/>
                    <a:chOff x="5643570" y="4071942"/>
                    <a:chExt cx="1080000" cy="1080000"/>
                  </a:xfrm>
                </p:grpSpPr>
                <p:sp>
                  <p:nvSpPr>
                    <p:cNvPr id="740" name="Ellipse 739"/>
                    <p:cNvSpPr/>
                    <p:nvPr/>
                  </p:nvSpPr>
                  <p:spPr>
                    <a:xfrm>
                      <a:off x="5643570" y="4071942"/>
                      <a:ext cx="1080000" cy="1080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2540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41" name="Ellipse 740"/>
                    <p:cNvSpPr/>
                    <p:nvPr/>
                  </p:nvSpPr>
                  <p:spPr>
                    <a:xfrm>
                      <a:off x="6143636" y="457200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805" name="Gruppieren 804"/>
                  <p:cNvGrpSpPr/>
                  <p:nvPr/>
                </p:nvGrpSpPr>
                <p:grpSpPr>
                  <a:xfrm rot="16200000">
                    <a:off x="2673038" y="5337488"/>
                    <a:ext cx="758522" cy="418200"/>
                    <a:chOff x="6691216" y="5000637"/>
                    <a:chExt cx="758522" cy="418200"/>
                  </a:xfrm>
                </p:grpSpPr>
                <p:sp>
                  <p:nvSpPr>
                    <p:cNvPr id="806" name="Ellipse 805"/>
                    <p:cNvSpPr/>
                    <p:nvPr/>
                  </p:nvSpPr>
                  <p:spPr>
                    <a:xfrm>
                      <a:off x="6862663" y="5085463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07" name="Ellipse 806"/>
                    <p:cNvSpPr/>
                    <p:nvPr/>
                  </p:nvSpPr>
                  <p:spPr>
                    <a:xfrm>
                      <a:off x="6691216" y="517433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08" name="Ellipse 807"/>
                    <p:cNvSpPr/>
                    <p:nvPr/>
                  </p:nvSpPr>
                  <p:spPr>
                    <a:xfrm>
                      <a:off x="6873731" y="519589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grpSp>
                  <p:nvGrpSpPr>
                    <p:cNvPr id="809" name="Gruppieren 690"/>
                    <p:cNvGrpSpPr/>
                    <p:nvPr/>
                  </p:nvGrpSpPr>
                  <p:grpSpPr>
                    <a:xfrm rot="5400000" flipH="1" flipV="1">
                      <a:off x="7107738" y="4910637"/>
                      <a:ext cx="252000" cy="432000"/>
                      <a:chOff x="3428992" y="5072074"/>
                      <a:chExt cx="252000" cy="432000"/>
                    </a:xfrm>
                  </p:grpSpPr>
                  <p:sp>
                    <p:nvSpPr>
                      <p:cNvPr id="812" name="Rechteck 811"/>
                      <p:cNvSpPr/>
                      <p:nvPr/>
                    </p:nvSpPr>
                    <p:spPr>
                      <a:xfrm>
                        <a:off x="3428992" y="5072074"/>
                        <a:ext cx="252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813" name="Gerade Verbindung 812"/>
                      <p:cNvCxnSpPr/>
                      <p:nvPr/>
                    </p:nvCxnSpPr>
                    <p:spPr>
                      <a:xfrm>
                        <a:off x="3462330" y="5113349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4" name="Gerade Verbindung 813"/>
                      <p:cNvCxnSpPr/>
                      <p:nvPr/>
                    </p:nvCxnSpPr>
                    <p:spPr>
                      <a:xfrm>
                        <a:off x="3464710" y="526813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5" name="Gerade Verbindung 814"/>
                      <p:cNvCxnSpPr/>
                      <p:nvPr/>
                    </p:nvCxnSpPr>
                    <p:spPr>
                      <a:xfrm>
                        <a:off x="3463304" y="534433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6" name="Gerade Verbindung 815"/>
                      <p:cNvCxnSpPr/>
                      <p:nvPr/>
                    </p:nvCxnSpPr>
                    <p:spPr>
                      <a:xfrm>
                        <a:off x="3463306" y="538243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7" name="Gerade Verbindung 816"/>
                      <p:cNvCxnSpPr/>
                      <p:nvPr/>
                    </p:nvCxnSpPr>
                    <p:spPr>
                      <a:xfrm>
                        <a:off x="3462330" y="5461018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8" name="Gerade Verbindung 817"/>
                      <p:cNvCxnSpPr/>
                      <p:nvPr/>
                    </p:nvCxnSpPr>
                    <p:spPr>
                      <a:xfrm>
                        <a:off x="3464711" y="515383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9" name="Gerade Verbindung 818"/>
                      <p:cNvCxnSpPr/>
                      <p:nvPr/>
                    </p:nvCxnSpPr>
                    <p:spPr>
                      <a:xfrm>
                        <a:off x="3464711" y="52300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0" name="Gerade Verbindung 819"/>
                      <p:cNvCxnSpPr/>
                      <p:nvPr/>
                    </p:nvCxnSpPr>
                    <p:spPr>
                      <a:xfrm>
                        <a:off x="3464712" y="51919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1" name="Gerade Verbindung 820"/>
                      <p:cNvCxnSpPr/>
                      <p:nvPr/>
                    </p:nvCxnSpPr>
                    <p:spPr>
                      <a:xfrm>
                        <a:off x="3464707" y="53062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2" name="Gerade Verbindung 821"/>
                      <p:cNvCxnSpPr/>
                      <p:nvPr/>
                    </p:nvCxnSpPr>
                    <p:spPr>
                      <a:xfrm>
                        <a:off x="3463305" y="542053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810" name="Rechteck 809"/>
                    <p:cNvSpPr/>
                    <p:nvPr/>
                  </p:nvSpPr>
                  <p:spPr>
                    <a:xfrm rot="10800000">
                      <a:off x="7004387" y="531083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11" name="Ellipse 810"/>
                    <p:cNvSpPr/>
                    <p:nvPr/>
                  </p:nvSpPr>
                  <p:spPr>
                    <a:xfrm>
                      <a:off x="6776936" y="5136234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827" name="Gruppieren 826"/>
                <p:cNvGrpSpPr/>
                <p:nvPr/>
              </p:nvGrpSpPr>
              <p:grpSpPr>
                <a:xfrm>
                  <a:off x="-332505" y="5157160"/>
                  <a:ext cx="1332605" cy="1484813"/>
                  <a:chOff x="1928794" y="5167327"/>
                  <a:chExt cx="1332605" cy="1484813"/>
                </a:xfrm>
              </p:grpSpPr>
              <p:grpSp>
                <p:nvGrpSpPr>
                  <p:cNvPr id="828" name="Gruppieren 738"/>
                  <p:cNvGrpSpPr/>
                  <p:nvPr/>
                </p:nvGrpSpPr>
                <p:grpSpPr>
                  <a:xfrm>
                    <a:off x="1928794" y="5572140"/>
                    <a:ext cx="1080000" cy="1080000"/>
                    <a:chOff x="5643570" y="4071942"/>
                    <a:chExt cx="1080000" cy="1080000"/>
                  </a:xfrm>
                </p:grpSpPr>
                <p:sp>
                  <p:nvSpPr>
                    <p:cNvPr id="847" name="Ellipse 846"/>
                    <p:cNvSpPr/>
                    <p:nvPr/>
                  </p:nvSpPr>
                  <p:spPr>
                    <a:xfrm>
                      <a:off x="5643570" y="4071942"/>
                      <a:ext cx="1080000" cy="1080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2540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48" name="Ellipse 847"/>
                    <p:cNvSpPr/>
                    <p:nvPr/>
                  </p:nvSpPr>
                  <p:spPr>
                    <a:xfrm>
                      <a:off x="6143636" y="457200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829" name="Gruppieren 804"/>
                  <p:cNvGrpSpPr/>
                  <p:nvPr/>
                </p:nvGrpSpPr>
                <p:grpSpPr>
                  <a:xfrm rot="16200000">
                    <a:off x="2673040" y="5337490"/>
                    <a:ext cx="758522" cy="418200"/>
                    <a:chOff x="6691216" y="5000637"/>
                    <a:chExt cx="758522" cy="418200"/>
                  </a:xfrm>
                </p:grpSpPr>
                <p:sp>
                  <p:nvSpPr>
                    <p:cNvPr id="830" name="Ellipse 829"/>
                    <p:cNvSpPr/>
                    <p:nvPr/>
                  </p:nvSpPr>
                  <p:spPr>
                    <a:xfrm>
                      <a:off x="6862663" y="5085463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31" name="Ellipse 830"/>
                    <p:cNvSpPr/>
                    <p:nvPr/>
                  </p:nvSpPr>
                  <p:spPr>
                    <a:xfrm>
                      <a:off x="6691216" y="517433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32" name="Ellipse 831"/>
                    <p:cNvSpPr/>
                    <p:nvPr/>
                  </p:nvSpPr>
                  <p:spPr>
                    <a:xfrm>
                      <a:off x="6873731" y="519589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grpSp>
                  <p:nvGrpSpPr>
                    <p:cNvPr id="833" name="Gruppieren 690"/>
                    <p:cNvGrpSpPr/>
                    <p:nvPr/>
                  </p:nvGrpSpPr>
                  <p:grpSpPr>
                    <a:xfrm rot="5400000" flipH="1" flipV="1">
                      <a:off x="7107738" y="4910637"/>
                      <a:ext cx="252000" cy="432000"/>
                      <a:chOff x="3428992" y="5072074"/>
                      <a:chExt cx="252000" cy="432000"/>
                    </a:xfrm>
                  </p:grpSpPr>
                  <p:sp>
                    <p:nvSpPr>
                      <p:cNvPr id="836" name="Rechteck 835"/>
                      <p:cNvSpPr/>
                      <p:nvPr/>
                    </p:nvSpPr>
                    <p:spPr>
                      <a:xfrm>
                        <a:off x="3428992" y="5072074"/>
                        <a:ext cx="252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837" name="Gerade Verbindung 836"/>
                      <p:cNvCxnSpPr/>
                      <p:nvPr/>
                    </p:nvCxnSpPr>
                    <p:spPr>
                      <a:xfrm>
                        <a:off x="3462330" y="5113349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8" name="Gerade Verbindung 837"/>
                      <p:cNvCxnSpPr/>
                      <p:nvPr/>
                    </p:nvCxnSpPr>
                    <p:spPr>
                      <a:xfrm>
                        <a:off x="3464710" y="526813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" name="Gerade Verbindung 838"/>
                      <p:cNvCxnSpPr/>
                      <p:nvPr/>
                    </p:nvCxnSpPr>
                    <p:spPr>
                      <a:xfrm>
                        <a:off x="3463304" y="534433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" name="Gerade Verbindung 839"/>
                      <p:cNvCxnSpPr/>
                      <p:nvPr/>
                    </p:nvCxnSpPr>
                    <p:spPr>
                      <a:xfrm>
                        <a:off x="3463306" y="538243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" name="Gerade Verbindung 840"/>
                      <p:cNvCxnSpPr/>
                      <p:nvPr/>
                    </p:nvCxnSpPr>
                    <p:spPr>
                      <a:xfrm>
                        <a:off x="3462330" y="5461018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" name="Gerade Verbindung 841"/>
                      <p:cNvCxnSpPr/>
                      <p:nvPr/>
                    </p:nvCxnSpPr>
                    <p:spPr>
                      <a:xfrm>
                        <a:off x="3464711" y="515383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" name="Gerade Verbindung 842"/>
                      <p:cNvCxnSpPr/>
                      <p:nvPr/>
                    </p:nvCxnSpPr>
                    <p:spPr>
                      <a:xfrm>
                        <a:off x="3464711" y="52300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" name="Gerade Verbindung 843"/>
                      <p:cNvCxnSpPr/>
                      <p:nvPr/>
                    </p:nvCxnSpPr>
                    <p:spPr>
                      <a:xfrm>
                        <a:off x="3464712" y="51919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" name="Gerade Verbindung 844"/>
                      <p:cNvCxnSpPr/>
                      <p:nvPr/>
                    </p:nvCxnSpPr>
                    <p:spPr>
                      <a:xfrm>
                        <a:off x="3464707" y="53062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" name="Gerade Verbindung 845"/>
                      <p:cNvCxnSpPr/>
                      <p:nvPr/>
                    </p:nvCxnSpPr>
                    <p:spPr>
                      <a:xfrm>
                        <a:off x="3463305" y="542053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834" name="Rechteck 833"/>
                    <p:cNvSpPr/>
                    <p:nvPr/>
                  </p:nvSpPr>
                  <p:spPr>
                    <a:xfrm rot="10800000">
                      <a:off x="7004387" y="531083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35" name="Ellipse 834"/>
                    <p:cNvSpPr/>
                    <p:nvPr/>
                  </p:nvSpPr>
                  <p:spPr>
                    <a:xfrm>
                      <a:off x="6776936" y="5136234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849" name="Gruppieren 848"/>
                <p:cNvGrpSpPr/>
                <p:nvPr/>
              </p:nvGrpSpPr>
              <p:grpSpPr>
                <a:xfrm>
                  <a:off x="953379" y="5157160"/>
                  <a:ext cx="1332605" cy="1484813"/>
                  <a:chOff x="1928794" y="5167327"/>
                  <a:chExt cx="1332605" cy="1484813"/>
                </a:xfrm>
              </p:grpSpPr>
              <p:grpSp>
                <p:nvGrpSpPr>
                  <p:cNvPr id="850" name="Gruppieren 738"/>
                  <p:cNvGrpSpPr/>
                  <p:nvPr/>
                </p:nvGrpSpPr>
                <p:grpSpPr>
                  <a:xfrm>
                    <a:off x="1928794" y="5572140"/>
                    <a:ext cx="1080000" cy="1080000"/>
                    <a:chOff x="5643570" y="4071942"/>
                    <a:chExt cx="1080000" cy="1080000"/>
                  </a:xfrm>
                </p:grpSpPr>
                <p:sp>
                  <p:nvSpPr>
                    <p:cNvPr id="869" name="Ellipse 868"/>
                    <p:cNvSpPr/>
                    <p:nvPr/>
                  </p:nvSpPr>
                  <p:spPr>
                    <a:xfrm>
                      <a:off x="5643570" y="4071942"/>
                      <a:ext cx="1080000" cy="1080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25400"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70" name="Ellipse 869"/>
                    <p:cNvSpPr/>
                    <p:nvPr/>
                  </p:nvSpPr>
                  <p:spPr>
                    <a:xfrm>
                      <a:off x="6143636" y="4572008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99CC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851" name="Gruppieren 804"/>
                  <p:cNvGrpSpPr/>
                  <p:nvPr/>
                </p:nvGrpSpPr>
                <p:grpSpPr>
                  <a:xfrm rot="16200000">
                    <a:off x="2673040" y="5337490"/>
                    <a:ext cx="758522" cy="418200"/>
                    <a:chOff x="6691216" y="5000637"/>
                    <a:chExt cx="758522" cy="418200"/>
                  </a:xfrm>
                </p:grpSpPr>
                <p:sp>
                  <p:nvSpPr>
                    <p:cNvPr id="852" name="Ellipse 851"/>
                    <p:cNvSpPr/>
                    <p:nvPr/>
                  </p:nvSpPr>
                  <p:spPr>
                    <a:xfrm>
                      <a:off x="6862663" y="5085463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53" name="Ellipse 852"/>
                    <p:cNvSpPr/>
                    <p:nvPr/>
                  </p:nvSpPr>
                  <p:spPr>
                    <a:xfrm>
                      <a:off x="6691216" y="5174338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54" name="Ellipse 853"/>
                    <p:cNvSpPr/>
                    <p:nvPr/>
                  </p:nvSpPr>
                  <p:spPr>
                    <a:xfrm>
                      <a:off x="6873731" y="5195891"/>
                      <a:ext cx="108000" cy="108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459BCA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dk1"/>
                        </a:solidFill>
                      </a:endParaRPr>
                    </a:p>
                  </p:txBody>
                </p:sp>
                <p:grpSp>
                  <p:nvGrpSpPr>
                    <p:cNvPr id="855" name="Gruppieren 690"/>
                    <p:cNvGrpSpPr/>
                    <p:nvPr/>
                  </p:nvGrpSpPr>
                  <p:grpSpPr>
                    <a:xfrm rot="5400000" flipH="1" flipV="1">
                      <a:off x="7107738" y="4910637"/>
                      <a:ext cx="252000" cy="432000"/>
                      <a:chOff x="3428992" y="5072074"/>
                      <a:chExt cx="252000" cy="432000"/>
                    </a:xfrm>
                  </p:grpSpPr>
                  <p:sp>
                    <p:nvSpPr>
                      <p:cNvPr id="858" name="Rechteck 857"/>
                      <p:cNvSpPr/>
                      <p:nvPr/>
                    </p:nvSpPr>
                    <p:spPr>
                      <a:xfrm>
                        <a:off x="3428992" y="5072074"/>
                        <a:ext cx="252000" cy="432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67000">
                            <a:srgbClr val="CC9900"/>
                          </a:gs>
                          <a:gs pos="100000">
                            <a:srgbClr val="663300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 w="19050">
                        <a:solidFill>
                          <a:srgbClr val="FFFF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859" name="Gerade Verbindung 858"/>
                      <p:cNvCxnSpPr/>
                      <p:nvPr/>
                    </p:nvCxnSpPr>
                    <p:spPr>
                      <a:xfrm>
                        <a:off x="3462330" y="5113349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" name="Gerade Verbindung 859"/>
                      <p:cNvCxnSpPr/>
                      <p:nvPr/>
                    </p:nvCxnSpPr>
                    <p:spPr>
                      <a:xfrm>
                        <a:off x="3464710" y="526813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" name="Gerade Verbindung 860"/>
                      <p:cNvCxnSpPr/>
                      <p:nvPr/>
                    </p:nvCxnSpPr>
                    <p:spPr>
                      <a:xfrm>
                        <a:off x="3463304" y="5344336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" name="Gerade Verbindung 861"/>
                      <p:cNvCxnSpPr/>
                      <p:nvPr/>
                    </p:nvCxnSpPr>
                    <p:spPr>
                      <a:xfrm>
                        <a:off x="3463306" y="538243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" name="Gerade Verbindung 862"/>
                      <p:cNvCxnSpPr/>
                      <p:nvPr/>
                    </p:nvCxnSpPr>
                    <p:spPr>
                      <a:xfrm>
                        <a:off x="3462330" y="5461018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" name="Gerade Verbindung 863"/>
                      <p:cNvCxnSpPr/>
                      <p:nvPr/>
                    </p:nvCxnSpPr>
                    <p:spPr>
                      <a:xfrm>
                        <a:off x="3464711" y="5153831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" name="Gerade Verbindung 864"/>
                      <p:cNvCxnSpPr/>
                      <p:nvPr/>
                    </p:nvCxnSpPr>
                    <p:spPr>
                      <a:xfrm>
                        <a:off x="3464711" y="52300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" name="Gerade Verbindung 865"/>
                      <p:cNvCxnSpPr/>
                      <p:nvPr/>
                    </p:nvCxnSpPr>
                    <p:spPr>
                      <a:xfrm>
                        <a:off x="3464712" y="51919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" name="Gerade Verbindung 866"/>
                      <p:cNvCxnSpPr/>
                      <p:nvPr/>
                    </p:nvCxnSpPr>
                    <p:spPr>
                      <a:xfrm>
                        <a:off x="3464707" y="5306230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8" name="Gerade Verbindung 867"/>
                      <p:cNvCxnSpPr/>
                      <p:nvPr/>
                    </p:nvCxnSpPr>
                    <p:spPr>
                      <a:xfrm>
                        <a:off x="3463305" y="5420537"/>
                        <a:ext cx="180000" cy="1588"/>
                      </a:xfrm>
                      <a:prstGeom prst="line">
                        <a:avLst/>
                      </a:prstGeom>
                      <a:ln w="1905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856" name="Rechteck 855"/>
                    <p:cNvSpPr/>
                    <p:nvPr/>
                  </p:nvSpPr>
                  <p:spPr>
                    <a:xfrm rot="10800000">
                      <a:off x="7004387" y="5310837"/>
                      <a:ext cx="36000" cy="1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857" name="Ellipse 856"/>
                    <p:cNvSpPr/>
                    <p:nvPr/>
                  </p:nvSpPr>
                  <p:spPr>
                    <a:xfrm>
                      <a:off x="6776936" y="5136234"/>
                      <a:ext cx="54000" cy="5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996600"/>
                        </a:gs>
                        <a:gs pos="50000">
                          <a:srgbClr val="CC9900"/>
                        </a:gs>
                        <a:gs pos="100000">
                          <a:srgbClr val="996600"/>
                        </a:gs>
                      </a:gsLst>
                      <a:lin ang="2700000" scaled="1"/>
                      <a:tileRect/>
                    </a:gradFill>
                    <a:ln w="19050">
                      <a:solidFill>
                        <a:srgbClr val="FFFF6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</p:grpSp>
          <p:grpSp>
            <p:nvGrpSpPr>
              <p:cNvPr id="742" name="Gruppieren 741"/>
              <p:cNvGrpSpPr/>
              <p:nvPr/>
            </p:nvGrpSpPr>
            <p:grpSpPr>
              <a:xfrm>
                <a:off x="4507586" y="4937497"/>
                <a:ext cx="575824" cy="555893"/>
                <a:chOff x="3453090" y="5827398"/>
                <a:chExt cx="788628" cy="761332"/>
              </a:xfrm>
            </p:grpSpPr>
            <p:sp>
              <p:nvSpPr>
                <p:cNvPr id="871" name="Ellipse 870"/>
                <p:cNvSpPr/>
                <p:nvPr/>
              </p:nvSpPr>
              <p:spPr>
                <a:xfrm>
                  <a:off x="3453090" y="5827398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459BCA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 w="19050">
                  <a:solidFill>
                    <a:srgbClr val="008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872" name="Ellipse 871"/>
                <p:cNvSpPr/>
                <p:nvPr/>
              </p:nvSpPr>
              <p:spPr>
                <a:xfrm>
                  <a:off x="3881718" y="5827786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459BCA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 w="19050">
                  <a:solidFill>
                    <a:srgbClr val="008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873" name="Ellipse 872"/>
                <p:cNvSpPr/>
                <p:nvPr/>
              </p:nvSpPr>
              <p:spPr>
                <a:xfrm>
                  <a:off x="3453090" y="622873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459BCA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 w="19050">
                  <a:solidFill>
                    <a:srgbClr val="008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874" name="Ellipse 873"/>
                <p:cNvSpPr/>
                <p:nvPr/>
              </p:nvSpPr>
              <p:spPr>
                <a:xfrm>
                  <a:off x="3881718" y="622873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459BCA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 w="19050">
                  <a:solidFill>
                    <a:srgbClr val="008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dk1"/>
                    </a:solidFill>
                  </a:endParaRPr>
                </a:p>
              </p:txBody>
            </p:sp>
          </p:grpSp>
          <p:grpSp>
            <p:nvGrpSpPr>
              <p:cNvPr id="892" name="Gruppieren 891"/>
              <p:cNvGrpSpPr/>
              <p:nvPr/>
            </p:nvGrpSpPr>
            <p:grpSpPr>
              <a:xfrm>
                <a:off x="673331" y="1579259"/>
                <a:ext cx="1505711" cy="3109166"/>
                <a:chOff x="-1700896" y="1228070"/>
                <a:chExt cx="2062169" cy="4258208"/>
              </a:xfrm>
            </p:grpSpPr>
            <p:grpSp>
              <p:nvGrpSpPr>
                <p:cNvPr id="381" name="Gruppieren 380"/>
                <p:cNvGrpSpPr/>
                <p:nvPr/>
              </p:nvGrpSpPr>
              <p:grpSpPr>
                <a:xfrm>
                  <a:off x="-1700896" y="1228070"/>
                  <a:ext cx="2062169" cy="1800987"/>
                  <a:chOff x="-1571668" y="1285558"/>
                  <a:chExt cx="2062169" cy="1800987"/>
                </a:xfrm>
              </p:grpSpPr>
              <p:sp>
                <p:nvSpPr>
                  <p:cNvPr id="379" name="Freihandform 378"/>
                  <p:cNvSpPr/>
                  <p:nvPr/>
                </p:nvSpPr>
                <p:spPr>
                  <a:xfrm>
                    <a:off x="-228637" y="1285861"/>
                    <a:ext cx="719138" cy="1800225"/>
                  </a:xfrm>
                  <a:custGeom>
                    <a:avLst/>
                    <a:gdLst>
                      <a:gd name="connsiteX0" fmla="*/ 166688 w 719138"/>
                      <a:gd name="connsiteY0" fmla="*/ 0 h 1800225"/>
                      <a:gd name="connsiteX1" fmla="*/ 719138 w 719138"/>
                      <a:gd name="connsiteY1" fmla="*/ 0 h 1800225"/>
                      <a:gd name="connsiteX2" fmla="*/ 719138 w 719138"/>
                      <a:gd name="connsiteY2" fmla="*/ 1800225 h 1800225"/>
                      <a:gd name="connsiteX3" fmla="*/ 0 w 719138"/>
                      <a:gd name="connsiteY3" fmla="*/ 1800225 h 1800225"/>
                      <a:gd name="connsiteX4" fmla="*/ 0 w 719138"/>
                      <a:gd name="connsiteY4" fmla="*/ 833438 h 1800225"/>
                      <a:gd name="connsiteX5" fmla="*/ 171450 w 719138"/>
                      <a:gd name="connsiteY5" fmla="*/ 833438 h 1800225"/>
                      <a:gd name="connsiteX6" fmla="*/ 166688 w 719138"/>
                      <a:gd name="connsiteY6" fmla="*/ 0 h 1800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19138" h="1800225">
                        <a:moveTo>
                          <a:pt x="166688" y="0"/>
                        </a:moveTo>
                        <a:lnTo>
                          <a:pt x="719138" y="0"/>
                        </a:lnTo>
                        <a:lnTo>
                          <a:pt x="719138" y="1800225"/>
                        </a:lnTo>
                        <a:lnTo>
                          <a:pt x="0" y="1800225"/>
                        </a:lnTo>
                        <a:lnTo>
                          <a:pt x="0" y="833438"/>
                        </a:lnTo>
                        <a:lnTo>
                          <a:pt x="171450" y="833438"/>
                        </a:lnTo>
                        <a:cubicBezTo>
                          <a:pt x="169863" y="555625"/>
                          <a:pt x="168275" y="277813"/>
                          <a:pt x="166688" y="0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 w="1270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74" name="Rechteck 373"/>
                  <p:cNvSpPr/>
                  <p:nvPr/>
                </p:nvSpPr>
                <p:spPr>
                  <a:xfrm>
                    <a:off x="-668317" y="2114545"/>
                    <a:ext cx="450000" cy="972000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70" name="Rechteck 369"/>
                  <p:cNvSpPr/>
                  <p:nvPr/>
                </p:nvSpPr>
                <p:spPr>
                  <a:xfrm>
                    <a:off x="-1571668" y="1933565"/>
                    <a:ext cx="900000" cy="1152000"/>
                  </a:xfrm>
                  <a:prstGeom prst="rect">
                    <a:avLst/>
                  </a:prstGeom>
                  <a:solidFill>
                    <a:srgbClr val="00FF00"/>
                  </a:solidFill>
                  <a:ln w="1270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75" name="Rechteck 374"/>
                  <p:cNvSpPr/>
                  <p:nvPr/>
                </p:nvSpPr>
                <p:spPr>
                  <a:xfrm>
                    <a:off x="-671545" y="1285860"/>
                    <a:ext cx="612000" cy="828000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76" name="Rechteck 375"/>
                  <p:cNvSpPr/>
                  <p:nvPr/>
                </p:nvSpPr>
                <p:spPr>
                  <a:xfrm>
                    <a:off x="-1571668" y="1285558"/>
                    <a:ext cx="900000" cy="648000"/>
                  </a:xfrm>
                  <a:prstGeom prst="rect">
                    <a:avLst/>
                  </a:prstGeom>
                  <a:solidFill>
                    <a:schemeClr val="tx1">
                      <a:lumMod val="85000"/>
                    </a:schemeClr>
                  </a:solidFill>
                  <a:ln w="1270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891" name="Gruppieren 890"/>
                <p:cNvGrpSpPr/>
                <p:nvPr/>
              </p:nvGrpSpPr>
              <p:grpSpPr>
                <a:xfrm>
                  <a:off x="-1699498" y="4170000"/>
                  <a:ext cx="900000" cy="1316278"/>
                  <a:chOff x="-1699498" y="4170000"/>
                  <a:chExt cx="900000" cy="1316278"/>
                </a:xfrm>
              </p:grpSpPr>
              <p:sp>
                <p:nvSpPr>
                  <p:cNvPr id="877" name="Rechteck 876"/>
                  <p:cNvSpPr/>
                  <p:nvPr/>
                </p:nvSpPr>
                <p:spPr>
                  <a:xfrm>
                    <a:off x="-1699498" y="4766278"/>
                    <a:ext cx="900000" cy="720000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76" name="Rechteck 875"/>
                  <p:cNvSpPr/>
                  <p:nvPr/>
                </p:nvSpPr>
                <p:spPr>
                  <a:xfrm>
                    <a:off x="-1699498" y="4170000"/>
                    <a:ext cx="900000" cy="576000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744" name="Gruppieren 743"/>
              <p:cNvGrpSpPr/>
              <p:nvPr/>
            </p:nvGrpSpPr>
            <p:grpSpPr>
              <a:xfrm>
                <a:off x="713454" y="4955181"/>
                <a:ext cx="875164" cy="526192"/>
                <a:chOff x="-1910758" y="5851617"/>
                <a:chExt cx="1198594" cy="720655"/>
              </a:xfrm>
            </p:grpSpPr>
            <p:sp>
              <p:nvSpPr>
                <p:cNvPr id="681" name="Ellipse 680"/>
                <p:cNvSpPr/>
                <p:nvPr/>
              </p:nvSpPr>
              <p:spPr>
                <a:xfrm>
                  <a:off x="-1714544" y="6282024"/>
                  <a:ext cx="288000" cy="28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  <a:lumOff val="50000"/>
                      </a:schemeClr>
                    </a:gs>
                    <a:gs pos="70000">
                      <a:srgbClr val="FFFF66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690" name="Ellipse 689"/>
                <p:cNvSpPr/>
                <p:nvPr/>
              </p:nvSpPr>
              <p:spPr>
                <a:xfrm>
                  <a:off x="-1357354" y="6284272"/>
                  <a:ext cx="288000" cy="28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  <a:lumOff val="50000"/>
                      </a:schemeClr>
                    </a:gs>
                    <a:gs pos="70000">
                      <a:srgbClr val="FFFF66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696" name="Ellipse 695"/>
                <p:cNvSpPr/>
                <p:nvPr/>
              </p:nvSpPr>
              <p:spPr>
                <a:xfrm>
                  <a:off x="-1000164" y="6284272"/>
                  <a:ext cx="288000" cy="28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  <a:lumOff val="50000"/>
                      </a:schemeClr>
                    </a:gs>
                    <a:gs pos="70000">
                      <a:srgbClr val="FFFF66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697" name="Ellipse 696"/>
                <p:cNvSpPr/>
                <p:nvPr/>
              </p:nvSpPr>
              <p:spPr>
                <a:xfrm>
                  <a:off x="-1910758" y="5851617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459BCA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 w="19050">
                  <a:solidFill>
                    <a:srgbClr val="008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dk1"/>
                    </a:solidFill>
                  </a:endParaRPr>
                </a:p>
              </p:txBody>
            </p:sp>
          </p:grpSp>
          <p:grpSp>
            <p:nvGrpSpPr>
              <p:cNvPr id="776" name="Gruppieren 775"/>
              <p:cNvGrpSpPr/>
              <p:nvPr/>
            </p:nvGrpSpPr>
            <p:grpSpPr>
              <a:xfrm>
                <a:off x="2400929" y="1830099"/>
                <a:ext cx="312966" cy="966005"/>
                <a:chOff x="571472" y="1571612"/>
                <a:chExt cx="428628" cy="1323008"/>
              </a:xfrm>
            </p:grpSpPr>
            <p:grpSp>
              <p:nvGrpSpPr>
                <p:cNvPr id="763" name="Gruppieren 762"/>
                <p:cNvGrpSpPr/>
                <p:nvPr/>
              </p:nvGrpSpPr>
              <p:grpSpPr>
                <a:xfrm>
                  <a:off x="571472" y="1571612"/>
                  <a:ext cx="428628" cy="180000"/>
                  <a:chOff x="571472" y="1571612"/>
                  <a:chExt cx="428628" cy="180000"/>
                </a:xfrm>
              </p:grpSpPr>
              <p:sp>
                <p:nvSpPr>
                  <p:cNvPr id="757" name="Ellipse 756"/>
                  <p:cNvSpPr/>
                  <p:nvPr/>
                </p:nvSpPr>
                <p:spPr>
                  <a:xfrm>
                    <a:off x="892100" y="1606488"/>
                    <a:ext cx="108000" cy="10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FFFF66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62" name="Rechteck 761"/>
                  <p:cNvSpPr/>
                  <p:nvPr/>
                </p:nvSpPr>
                <p:spPr>
                  <a:xfrm>
                    <a:off x="571472" y="1571612"/>
                    <a:ext cx="288000" cy="180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</p:grpSp>
            <p:grpSp>
              <p:nvGrpSpPr>
                <p:cNvPr id="764" name="Gruppieren 763"/>
                <p:cNvGrpSpPr/>
                <p:nvPr/>
              </p:nvGrpSpPr>
              <p:grpSpPr>
                <a:xfrm>
                  <a:off x="571472" y="1857364"/>
                  <a:ext cx="428628" cy="180000"/>
                  <a:chOff x="571472" y="1571612"/>
                  <a:chExt cx="428628" cy="180000"/>
                </a:xfrm>
              </p:grpSpPr>
              <p:sp>
                <p:nvSpPr>
                  <p:cNvPr id="765" name="Ellipse 764"/>
                  <p:cNvSpPr/>
                  <p:nvPr/>
                </p:nvSpPr>
                <p:spPr>
                  <a:xfrm>
                    <a:off x="892100" y="1606488"/>
                    <a:ext cx="108000" cy="10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FFFF66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66" name="Rechteck 765"/>
                  <p:cNvSpPr/>
                  <p:nvPr/>
                </p:nvSpPr>
                <p:spPr>
                  <a:xfrm>
                    <a:off x="571472" y="1571612"/>
                    <a:ext cx="288000" cy="180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</p:grpSp>
            <p:grpSp>
              <p:nvGrpSpPr>
                <p:cNvPr id="767" name="Gruppieren 766"/>
                <p:cNvGrpSpPr/>
                <p:nvPr/>
              </p:nvGrpSpPr>
              <p:grpSpPr>
                <a:xfrm>
                  <a:off x="571472" y="2143116"/>
                  <a:ext cx="428628" cy="180000"/>
                  <a:chOff x="571472" y="1571612"/>
                  <a:chExt cx="428628" cy="180000"/>
                </a:xfrm>
              </p:grpSpPr>
              <p:sp>
                <p:nvSpPr>
                  <p:cNvPr id="768" name="Ellipse 767"/>
                  <p:cNvSpPr/>
                  <p:nvPr/>
                </p:nvSpPr>
                <p:spPr>
                  <a:xfrm>
                    <a:off x="892100" y="1606488"/>
                    <a:ext cx="108000" cy="10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FFFF66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69" name="Rechteck 768"/>
                  <p:cNvSpPr/>
                  <p:nvPr/>
                </p:nvSpPr>
                <p:spPr>
                  <a:xfrm>
                    <a:off x="571472" y="1571612"/>
                    <a:ext cx="288000" cy="180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</p:grpSp>
            <p:grpSp>
              <p:nvGrpSpPr>
                <p:cNvPr id="770" name="Gruppieren 769"/>
                <p:cNvGrpSpPr/>
                <p:nvPr/>
              </p:nvGrpSpPr>
              <p:grpSpPr>
                <a:xfrm>
                  <a:off x="571472" y="2428868"/>
                  <a:ext cx="428628" cy="180000"/>
                  <a:chOff x="571472" y="1571612"/>
                  <a:chExt cx="428628" cy="180000"/>
                </a:xfrm>
              </p:grpSpPr>
              <p:sp>
                <p:nvSpPr>
                  <p:cNvPr id="771" name="Ellipse 770"/>
                  <p:cNvSpPr/>
                  <p:nvPr/>
                </p:nvSpPr>
                <p:spPr>
                  <a:xfrm>
                    <a:off x="892100" y="1606488"/>
                    <a:ext cx="108000" cy="10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FFFF66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72" name="Rechteck 771"/>
                  <p:cNvSpPr/>
                  <p:nvPr/>
                </p:nvSpPr>
                <p:spPr>
                  <a:xfrm>
                    <a:off x="571472" y="1571612"/>
                    <a:ext cx="288000" cy="180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</p:grpSp>
            <p:grpSp>
              <p:nvGrpSpPr>
                <p:cNvPr id="773" name="Gruppieren 772"/>
                <p:cNvGrpSpPr/>
                <p:nvPr/>
              </p:nvGrpSpPr>
              <p:grpSpPr>
                <a:xfrm>
                  <a:off x="571472" y="2714620"/>
                  <a:ext cx="428628" cy="180000"/>
                  <a:chOff x="571472" y="1571612"/>
                  <a:chExt cx="428628" cy="180000"/>
                </a:xfrm>
              </p:grpSpPr>
              <p:sp>
                <p:nvSpPr>
                  <p:cNvPr id="774" name="Ellipse 773"/>
                  <p:cNvSpPr/>
                  <p:nvPr/>
                </p:nvSpPr>
                <p:spPr>
                  <a:xfrm>
                    <a:off x="892100" y="1606488"/>
                    <a:ext cx="108000" cy="10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996600"/>
                      </a:gs>
                      <a:gs pos="50000">
                        <a:srgbClr val="CC9900"/>
                      </a:gs>
                      <a:gs pos="100000">
                        <a:srgbClr val="996600"/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FFFF66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75" name="Rechteck 774"/>
                  <p:cNvSpPr/>
                  <p:nvPr/>
                </p:nvSpPr>
                <p:spPr>
                  <a:xfrm>
                    <a:off x="571472" y="1571612"/>
                    <a:ext cx="288000" cy="180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008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</p:grpSp>
          </p:grpSp>
          <p:grpSp>
            <p:nvGrpSpPr>
              <p:cNvPr id="890" name="Gruppieren 889"/>
              <p:cNvGrpSpPr/>
              <p:nvPr/>
            </p:nvGrpSpPr>
            <p:grpSpPr>
              <a:xfrm>
                <a:off x="8004430" y="5406947"/>
                <a:ext cx="675185" cy="185128"/>
                <a:chOff x="8358214" y="6548457"/>
                <a:chExt cx="924710" cy="253545"/>
              </a:xfrm>
            </p:grpSpPr>
            <p:grpSp>
              <p:nvGrpSpPr>
                <p:cNvPr id="804" name="Gruppieren 803"/>
                <p:cNvGrpSpPr/>
                <p:nvPr/>
              </p:nvGrpSpPr>
              <p:grpSpPr>
                <a:xfrm>
                  <a:off x="8850924" y="6550002"/>
                  <a:ext cx="432000" cy="252000"/>
                  <a:chOff x="8850924" y="6550002"/>
                  <a:chExt cx="432000" cy="252000"/>
                </a:xfrm>
              </p:grpSpPr>
              <p:sp>
                <p:nvSpPr>
                  <p:cNvPr id="790" name="Rechteck 789"/>
                  <p:cNvSpPr/>
                  <p:nvPr/>
                </p:nvSpPr>
                <p:spPr>
                  <a:xfrm rot="5400000" flipH="1" flipV="1">
                    <a:off x="8940924" y="6460002"/>
                    <a:ext cx="252000" cy="432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FFFF66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cxnSp>
                <p:nvCxnSpPr>
                  <p:cNvPr id="791" name="Gerade Verbindung 790"/>
                  <p:cNvCxnSpPr/>
                  <p:nvPr/>
                </p:nvCxnSpPr>
                <p:spPr>
                  <a:xfrm rot="5400000" flipH="1" flipV="1">
                    <a:off x="8802993" y="6677870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2" name="Gerade Verbindung 791"/>
                  <p:cNvCxnSpPr/>
                  <p:nvPr/>
                </p:nvCxnSpPr>
                <p:spPr>
                  <a:xfrm rot="5400000" flipH="1" flipV="1">
                    <a:off x="8957775" y="6675490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3" name="Gerade Verbindung 792"/>
                  <p:cNvCxnSpPr/>
                  <p:nvPr/>
                </p:nvCxnSpPr>
                <p:spPr>
                  <a:xfrm rot="5400000" flipH="1" flipV="1">
                    <a:off x="9033980" y="6676896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4" name="Gerade Verbindung 793"/>
                  <p:cNvCxnSpPr/>
                  <p:nvPr/>
                </p:nvCxnSpPr>
                <p:spPr>
                  <a:xfrm rot="5400000" flipH="1" flipV="1">
                    <a:off x="9072081" y="6676894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5" name="Gerade Verbindung 794"/>
                  <p:cNvCxnSpPr/>
                  <p:nvPr/>
                </p:nvCxnSpPr>
                <p:spPr>
                  <a:xfrm rot="5400000" flipH="1" flipV="1">
                    <a:off x="9150662" y="6677870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6" name="Gerade Verbindung 795"/>
                  <p:cNvCxnSpPr/>
                  <p:nvPr/>
                </p:nvCxnSpPr>
                <p:spPr>
                  <a:xfrm rot="5400000" flipH="1" flipV="1">
                    <a:off x="8843475" y="6675489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7" name="Gerade Verbindung 796"/>
                  <p:cNvCxnSpPr/>
                  <p:nvPr/>
                </p:nvCxnSpPr>
                <p:spPr>
                  <a:xfrm rot="5400000" flipH="1" flipV="1">
                    <a:off x="8919674" y="6675489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8" name="Gerade Verbindung 797"/>
                  <p:cNvCxnSpPr/>
                  <p:nvPr/>
                </p:nvCxnSpPr>
                <p:spPr>
                  <a:xfrm rot="5400000" flipH="1" flipV="1">
                    <a:off x="8881574" y="6675488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9" name="Gerade Verbindung 798"/>
                  <p:cNvCxnSpPr/>
                  <p:nvPr/>
                </p:nvCxnSpPr>
                <p:spPr>
                  <a:xfrm rot="5400000" flipH="1" flipV="1">
                    <a:off x="8995874" y="6675493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0" name="Gerade Verbindung 799"/>
                  <p:cNvCxnSpPr/>
                  <p:nvPr/>
                </p:nvCxnSpPr>
                <p:spPr>
                  <a:xfrm rot="5400000" flipH="1" flipV="1">
                    <a:off x="9110181" y="6676895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75" name="Gruppieren 874"/>
                <p:cNvGrpSpPr/>
                <p:nvPr/>
              </p:nvGrpSpPr>
              <p:grpSpPr>
                <a:xfrm>
                  <a:off x="8358214" y="6548457"/>
                  <a:ext cx="432000" cy="252000"/>
                  <a:chOff x="8850924" y="6550002"/>
                  <a:chExt cx="432000" cy="252000"/>
                </a:xfrm>
              </p:grpSpPr>
              <p:sp>
                <p:nvSpPr>
                  <p:cNvPr id="878" name="Rechteck 877"/>
                  <p:cNvSpPr/>
                  <p:nvPr/>
                </p:nvSpPr>
                <p:spPr>
                  <a:xfrm rot="5400000" flipH="1" flipV="1">
                    <a:off x="8940924" y="6460002"/>
                    <a:ext cx="252000" cy="432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solidFill>
                      <a:srgbClr val="FFFF66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dk1"/>
                      </a:solidFill>
                    </a:endParaRPr>
                  </a:p>
                </p:txBody>
              </p:sp>
              <p:cxnSp>
                <p:nvCxnSpPr>
                  <p:cNvPr id="879" name="Gerade Verbindung 878"/>
                  <p:cNvCxnSpPr/>
                  <p:nvPr/>
                </p:nvCxnSpPr>
                <p:spPr>
                  <a:xfrm rot="5400000" flipH="1" flipV="1">
                    <a:off x="8802993" y="6677870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0" name="Gerade Verbindung 879"/>
                  <p:cNvCxnSpPr/>
                  <p:nvPr/>
                </p:nvCxnSpPr>
                <p:spPr>
                  <a:xfrm rot="5400000" flipH="1" flipV="1">
                    <a:off x="8957775" y="6675490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1" name="Gerade Verbindung 880"/>
                  <p:cNvCxnSpPr/>
                  <p:nvPr/>
                </p:nvCxnSpPr>
                <p:spPr>
                  <a:xfrm rot="5400000" flipH="1" flipV="1">
                    <a:off x="9033980" y="6676896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2" name="Gerade Verbindung 881"/>
                  <p:cNvCxnSpPr/>
                  <p:nvPr/>
                </p:nvCxnSpPr>
                <p:spPr>
                  <a:xfrm rot="5400000" flipH="1" flipV="1">
                    <a:off x="9072081" y="6676894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3" name="Gerade Verbindung 882"/>
                  <p:cNvCxnSpPr/>
                  <p:nvPr/>
                </p:nvCxnSpPr>
                <p:spPr>
                  <a:xfrm rot="5400000" flipH="1" flipV="1">
                    <a:off x="9150662" y="6677870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4" name="Gerade Verbindung 883"/>
                  <p:cNvCxnSpPr/>
                  <p:nvPr/>
                </p:nvCxnSpPr>
                <p:spPr>
                  <a:xfrm rot="5400000" flipH="1" flipV="1">
                    <a:off x="8843475" y="6675489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5" name="Gerade Verbindung 884"/>
                  <p:cNvCxnSpPr/>
                  <p:nvPr/>
                </p:nvCxnSpPr>
                <p:spPr>
                  <a:xfrm rot="5400000" flipH="1" flipV="1">
                    <a:off x="8919674" y="6675489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6" name="Gerade Verbindung 885"/>
                  <p:cNvCxnSpPr/>
                  <p:nvPr/>
                </p:nvCxnSpPr>
                <p:spPr>
                  <a:xfrm rot="5400000" flipH="1" flipV="1">
                    <a:off x="8881574" y="6675488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7" name="Gerade Verbindung 886"/>
                  <p:cNvCxnSpPr/>
                  <p:nvPr/>
                </p:nvCxnSpPr>
                <p:spPr>
                  <a:xfrm rot="5400000" flipH="1" flipV="1">
                    <a:off x="8995874" y="6675493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8" name="Gerade Verbindung 887"/>
                  <p:cNvCxnSpPr/>
                  <p:nvPr/>
                </p:nvCxnSpPr>
                <p:spPr>
                  <a:xfrm rot="5400000" flipH="1" flipV="1">
                    <a:off x="9110181" y="6676895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759" name="Textfeld 758"/>
            <p:cNvSpPr txBox="1"/>
            <p:nvPr/>
          </p:nvSpPr>
          <p:spPr>
            <a:xfrm>
              <a:off x="785786" y="3929066"/>
              <a:ext cx="1260000" cy="32316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bg1"/>
                  </a:solidFill>
                </a:rPr>
                <a:t>Workshop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60" name="Textfeld 759"/>
            <p:cNvSpPr txBox="1"/>
            <p:nvPr/>
          </p:nvSpPr>
          <p:spPr>
            <a:xfrm>
              <a:off x="785786" y="4357694"/>
              <a:ext cx="1260000" cy="78483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bg1"/>
                  </a:solidFill>
                </a:rPr>
                <a:t>Compressor/ emergency power supply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61" name="Textfeld 760"/>
            <p:cNvSpPr txBox="1"/>
            <p:nvPr/>
          </p:nvSpPr>
          <p:spPr>
            <a:xfrm>
              <a:off x="714348" y="5786454"/>
              <a:ext cx="1620000" cy="78483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bg1"/>
                  </a:solidFill>
                </a:rPr>
                <a:t>Well water treatment</a:t>
              </a:r>
              <a:br>
                <a:rPr lang="en-US" sz="1500" dirty="0" smtClean="0">
                  <a:solidFill>
                    <a:schemeClr val="bg1"/>
                  </a:solidFill>
                </a:rPr>
              </a:br>
              <a:r>
                <a:rPr lang="en-US" sz="1500" dirty="0" smtClean="0">
                  <a:solidFill>
                    <a:schemeClr val="bg1"/>
                  </a:solidFill>
                </a:rPr>
                <a:t>(de-ironing)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77" name="Textfeld 776"/>
            <p:cNvSpPr txBox="1"/>
            <p:nvPr/>
          </p:nvSpPr>
          <p:spPr>
            <a:xfrm>
              <a:off x="4169256" y="5661084"/>
              <a:ext cx="1260000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bg1"/>
                  </a:solidFill>
                </a:rPr>
                <a:t>Water storage tanks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78" name="Textfeld 777"/>
            <p:cNvSpPr txBox="1"/>
            <p:nvPr/>
          </p:nvSpPr>
          <p:spPr>
            <a:xfrm>
              <a:off x="2028926" y="3034397"/>
              <a:ext cx="900000" cy="32316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bg1"/>
                  </a:solidFill>
                </a:rPr>
                <a:t>Stocking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80" name="Textfeld 779"/>
            <p:cNvSpPr txBox="1"/>
            <p:nvPr/>
          </p:nvSpPr>
          <p:spPr>
            <a:xfrm>
              <a:off x="428596" y="1571612"/>
              <a:ext cx="1260000" cy="1015663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bg1"/>
                  </a:solidFill>
                </a:rPr>
                <a:t>Office, laboratories and social rooms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89" name="Textfeld 788"/>
            <p:cNvSpPr txBox="1"/>
            <p:nvPr/>
          </p:nvSpPr>
          <p:spPr>
            <a:xfrm>
              <a:off x="7143768" y="5786454"/>
              <a:ext cx="1260000" cy="78483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bg1"/>
                  </a:solidFill>
                </a:rPr>
                <a:t>Membrane cleaning station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 in Thierbach, Germany – General Aspects of Plant Design</a:t>
            </a:r>
            <a:endParaRPr lang="en-US" sz="4000" b="1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" name="Textfeld 742"/>
          <p:cNvSpPr txBox="1"/>
          <p:nvPr/>
        </p:nvSpPr>
        <p:spPr>
          <a:xfrm>
            <a:off x="4500562" y="2928934"/>
            <a:ext cx="1832361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hlinkClick r:id="rId2" action="ppaction://hlinksldjump"/>
              </a:rPr>
              <a:t>Breeding</a:t>
            </a:r>
            <a:r>
              <a:rPr lang="de-DE" sz="2000" dirty="0" smtClean="0">
                <a:solidFill>
                  <a:schemeClr val="bg1"/>
                </a:solidFill>
                <a:hlinkClick r:id="rId2" action="ppaction://hlinksldjump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hlinkClick r:id="rId2" action="ppaction://hlinksldjump"/>
              </a:rPr>
              <a:t>basins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45" name="Textfeld 744"/>
          <p:cNvSpPr txBox="1"/>
          <p:nvPr/>
        </p:nvSpPr>
        <p:spPr>
          <a:xfrm>
            <a:off x="2285983" y="3429000"/>
            <a:ext cx="1152000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hlinkClick r:id="rId3" action="ppaction://hlinksldjump"/>
              </a:rPr>
              <a:t>Hatchery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746" name="Textfeld 745"/>
          <p:cNvSpPr txBox="1"/>
          <p:nvPr/>
        </p:nvSpPr>
        <p:spPr>
          <a:xfrm>
            <a:off x="2500298" y="4314774"/>
            <a:ext cx="1620000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hlinkClick r:id="rId4" action="ppaction://hlinksldjump"/>
              </a:rPr>
              <a:t>Round</a:t>
            </a:r>
            <a:r>
              <a:rPr lang="de-DE" sz="2000" dirty="0" smtClean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hlinkClick r:id="rId4" action="ppaction://hlinksldjump"/>
              </a:rPr>
              <a:t>basins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58" name="Textfeld 757"/>
          <p:cNvSpPr txBox="1"/>
          <p:nvPr/>
        </p:nvSpPr>
        <p:spPr>
          <a:xfrm>
            <a:off x="6357950" y="3500438"/>
            <a:ext cx="1800000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hlinkClick r:id="rId5" action="ppaction://hlinksldjump"/>
              </a:rPr>
              <a:t>Raceway basins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01" name="Textfeld 800"/>
          <p:cNvSpPr txBox="1"/>
          <p:nvPr/>
        </p:nvSpPr>
        <p:spPr>
          <a:xfrm rot="16200000">
            <a:off x="-584998" y="5913024"/>
            <a:ext cx="1530000" cy="3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Heterotrophic Ammonium Assimilation – Motivation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2024981" y="4456551"/>
            <a:ext cx="4410000" cy="3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Heterotrophic Ammonium Assimilation</a:t>
            </a:r>
          </a:p>
        </p:txBody>
      </p:sp>
      <p:sp>
        <p:nvSpPr>
          <p:cNvPr id="36" name="Inhaltsplatzhalter 8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u="sng" dirty="0" smtClean="0"/>
              <a:t>„Conventional“ water cleaning technology:</a:t>
            </a:r>
          </a:p>
          <a:p>
            <a:pPr marL="457200" indent="-457200"/>
            <a:r>
              <a:rPr lang="en-US" sz="2500" dirty="0" smtClean="0"/>
              <a:t>Separation of particles using screen filters, drum filters, filter mats</a:t>
            </a:r>
          </a:p>
          <a:p>
            <a:pPr marL="457200" indent="-457200"/>
            <a:r>
              <a:rPr lang="en-US" sz="2500" dirty="0" smtClean="0"/>
              <a:t>Control of nitrogen compounds in circulating water by applying nitrification (packed bed filters)</a:t>
            </a:r>
          </a:p>
          <a:p>
            <a:pPr marL="457200" indent="-457200">
              <a:buNone/>
            </a:pPr>
            <a:endParaRPr lang="en-US" sz="2500" dirty="0" smtClean="0"/>
          </a:p>
          <a:p>
            <a:pPr marL="457200" indent="-457200">
              <a:buNone/>
            </a:pPr>
            <a:r>
              <a:rPr lang="en-US" sz="2500" u="sng" dirty="0" smtClean="0"/>
              <a:t>Disadvantages:</a:t>
            </a:r>
          </a:p>
          <a:p>
            <a:pPr marL="457200" indent="-457200"/>
            <a:r>
              <a:rPr lang="en-US" sz="2500" dirty="0" smtClean="0"/>
              <a:t>Accumulation of nitrate (additional denitrification not standard)</a:t>
            </a:r>
          </a:p>
          <a:p>
            <a:pPr marL="457200" indent="-457200"/>
            <a:r>
              <a:rPr lang="en-US" sz="2500" dirty="0" smtClean="0"/>
              <a:t>Lag periods at starting biological treatment (growth/adaption of microorganisms)</a:t>
            </a:r>
          </a:p>
          <a:p>
            <a:pPr marL="457200" indent="-457200"/>
            <a:r>
              <a:rPr lang="en-US" sz="2500" dirty="0" smtClean="0"/>
              <a:t>Technical problems (blocked filters, beds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ieren 58"/>
          <p:cNvGrpSpPr/>
          <p:nvPr/>
        </p:nvGrpSpPr>
        <p:grpSpPr>
          <a:xfrm>
            <a:off x="683854" y="857232"/>
            <a:ext cx="7458601" cy="2827026"/>
            <a:chOff x="683854" y="857232"/>
            <a:chExt cx="7458601" cy="2827026"/>
          </a:xfrm>
        </p:grpSpPr>
        <p:pic>
          <p:nvPicPr>
            <p:cNvPr id="73" name="Grafik 72" descr="Imhoff-Trichter mit Bakterienbiomasse aus den Langstrombecken (16.01.2008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854" y="1442204"/>
              <a:ext cx="5715039" cy="22420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Grafik 73" descr="Sludg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0932" y="857232"/>
              <a:ext cx="1971523" cy="16652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Heterotrophic Ammonium Assimilation – (Biological) Mechanism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8" name="Gruppieren 47"/>
          <p:cNvGrpSpPr/>
          <p:nvPr/>
        </p:nvGrpSpPr>
        <p:grpSpPr>
          <a:xfrm>
            <a:off x="829305" y="2672897"/>
            <a:ext cx="7957537" cy="3899375"/>
            <a:chOff x="659133" y="2428868"/>
            <a:chExt cx="7957537" cy="3899375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659133" y="4044720"/>
              <a:ext cx="1299212" cy="720000"/>
              <a:chOff x="659133" y="4044720"/>
              <a:chExt cx="1299212" cy="720000"/>
            </a:xfrm>
          </p:grpSpPr>
          <p:sp>
            <p:nvSpPr>
              <p:cNvPr id="44" name="AutoShape 25"/>
              <p:cNvSpPr>
                <a:spLocks noChangeArrowheads="1"/>
              </p:cNvSpPr>
              <p:nvPr/>
            </p:nvSpPr>
            <p:spPr bwMode="auto">
              <a:xfrm>
                <a:off x="698345" y="4044720"/>
                <a:ext cx="1260000" cy="720000"/>
              </a:xfrm>
              <a:prstGeom prst="rightArrow">
                <a:avLst>
                  <a:gd name="adj1" fmla="val 50000"/>
                  <a:gd name="adj2" fmla="val 53168"/>
                </a:avLst>
              </a:prstGeom>
              <a:gradFill flip="none" rotWithShape="1">
                <a:gsLst>
                  <a:gs pos="0">
                    <a:srgbClr val="996600">
                      <a:shade val="30000"/>
                      <a:satMod val="115000"/>
                    </a:srgbClr>
                  </a:gs>
                  <a:gs pos="50000">
                    <a:srgbClr val="996600">
                      <a:shade val="67500"/>
                      <a:satMod val="115000"/>
                    </a:srgbClr>
                  </a:gs>
                  <a:gs pos="100000">
                    <a:srgbClr val="9966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5" name="Text Box 26"/>
              <p:cNvSpPr txBox="1">
                <a:spLocks noChangeArrowheads="1"/>
              </p:cNvSpPr>
              <p:nvPr/>
            </p:nvSpPr>
            <p:spPr bwMode="auto">
              <a:xfrm>
                <a:off x="659133" y="4209358"/>
                <a:ext cx="1186099" cy="43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Fish</a:t>
                </a:r>
                <a:r>
                  <a:rPr kumimoji="0" lang="de-DE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de-DE" sz="200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feed</a:t>
                </a:r>
                <a:endParaRPr kumimoji="0" lang="de-DE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Times New Roman" pitchFamily="18" charset="0"/>
                </a:endParaRPr>
              </a:p>
            </p:txBody>
          </p:sp>
        </p:grpSp>
        <p:grpSp>
          <p:nvGrpSpPr>
            <p:cNvPr id="3" name="Gruppieren 139"/>
            <p:cNvGrpSpPr/>
            <p:nvPr/>
          </p:nvGrpSpPr>
          <p:grpSpPr>
            <a:xfrm>
              <a:off x="6945898" y="2465908"/>
              <a:ext cx="633167" cy="1440000"/>
              <a:chOff x="6146769" y="1499722"/>
              <a:chExt cx="576262" cy="1216269"/>
            </a:xfrm>
          </p:grpSpPr>
          <p:sp>
            <p:nvSpPr>
              <p:cNvPr id="70" name="AutoShape 31"/>
              <p:cNvSpPr>
                <a:spLocks noChangeArrowheads="1"/>
              </p:cNvSpPr>
              <p:nvPr/>
            </p:nvSpPr>
            <p:spPr bwMode="auto">
              <a:xfrm rot="5400000">
                <a:off x="5826765" y="1819726"/>
                <a:ext cx="1216269" cy="576262"/>
              </a:xfrm>
              <a:prstGeom prst="rightArrow">
                <a:avLst>
                  <a:gd name="adj1" fmla="val 50000"/>
                  <a:gd name="adj2" fmla="val 53030"/>
                </a:avLst>
              </a:prstGeom>
              <a:gradFill flip="none" rotWithShape="1">
                <a:gsLst>
                  <a:gs pos="0">
                    <a:srgbClr val="99CC00"/>
                  </a:gs>
                  <a:gs pos="100000">
                    <a:srgbClr val="008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20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1" name="Text Box 32"/>
              <p:cNvSpPr txBox="1">
                <a:spLocks noChangeArrowheads="1"/>
              </p:cNvSpPr>
              <p:nvPr/>
            </p:nvSpPr>
            <p:spPr bwMode="auto">
              <a:xfrm rot="16200000">
                <a:off x="5979210" y="1859117"/>
                <a:ext cx="912202" cy="393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C-Source</a:t>
                </a:r>
              </a:p>
            </p:txBody>
          </p:sp>
        </p:grpSp>
        <p:grpSp>
          <p:nvGrpSpPr>
            <p:cNvPr id="6" name="Gruppieren 145"/>
            <p:cNvGrpSpPr/>
            <p:nvPr/>
          </p:nvGrpSpPr>
          <p:grpSpPr>
            <a:xfrm>
              <a:off x="6945898" y="4871408"/>
              <a:ext cx="630000" cy="1440000"/>
              <a:chOff x="6262856" y="3633488"/>
              <a:chExt cx="576262" cy="1216269"/>
            </a:xfrm>
          </p:grpSpPr>
          <p:sp>
            <p:nvSpPr>
              <p:cNvPr id="68" name="AutoShape 34"/>
              <p:cNvSpPr>
                <a:spLocks noChangeArrowheads="1"/>
              </p:cNvSpPr>
              <p:nvPr/>
            </p:nvSpPr>
            <p:spPr bwMode="auto">
              <a:xfrm rot="5400000" flipH="1">
                <a:off x="5942852" y="3953492"/>
                <a:ext cx="1216269" cy="576262"/>
              </a:xfrm>
              <a:prstGeom prst="rightArrow">
                <a:avLst>
                  <a:gd name="adj1" fmla="val 50000"/>
                  <a:gd name="adj2" fmla="val 53168"/>
                </a:avLst>
              </a:prstGeom>
              <a:gradFill>
                <a:gsLst>
                  <a:gs pos="0">
                    <a:srgbClr val="0000FF"/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9" name="Text Box 35"/>
              <p:cNvSpPr txBox="1">
                <a:spLocks noChangeArrowheads="1"/>
              </p:cNvSpPr>
              <p:nvPr/>
            </p:nvSpPr>
            <p:spPr bwMode="auto">
              <a:xfrm rot="16200000">
                <a:off x="6018266" y="4064996"/>
                <a:ext cx="1064235" cy="395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P-Source</a:t>
                </a:r>
              </a:p>
            </p:txBody>
          </p:sp>
        </p:grpSp>
        <p:grpSp>
          <p:nvGrpSpPr>
            <p:cNvPr id="39" name="Gruppieren 38"/>
            <p:cNvGrpSpPr/>
            <p:nvPr/>
          </p:nvGrpSpPr>
          <p:grpSpPr>
            <a:xfrm>
              <a:off x="2360589" y="2430094"/>
              <a:ext cx="630000" cy="1472771"/>
              <a:chOff x="2360589" y="2430094"/>
              <a:chExt cx="630000" cy="1472771"/>
            </a:xfrm>
          </p:grpSpPr>
          <p:sp>
            <p:nvSpPr>
              <p:cNvPr id="66" name="AutoShape 37"/>
              <p:cNvSpPr>
                <a:spLocks noChangeArrowheads="1"/>
              </p:cNvSpPr>
              <p:nvPr/>
            </p:nvSpPr>
            <p:spPr bwMode="auto">
              <a:xfrm rot="5400000">
                <a:off x="1955589" y="2867865"/>
                <a:ext cx="1440000" cy="630000"/>
              </a:xfrm>
              <a:prstGeom prst="rightArrow">
                <a:avLst>
                  <a:gd name="adj1" fmla="val 50000"/>
                  <a:gd name="adj2" fmla="val 53168"/>
                </a:avLst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R="0" lvl="0" indent="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20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7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2049328" y="2844094"/>
                <a:ext cx="1260000" cy="43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Oxygen</a:t>
                </a:r>
              </a:p>
            </p:txBody>
          </p:sp>
        </p:grpSp>
        <p:grpSp>
          <p:nvGrpSpPr>
            <p:cNvPr id="9" name="Gruppieren 137"/>
            <p:cNvGrpSpPr/>
            <p:nvPr/>
          </p:nvGrpSpPr>
          <p:grpSpPr>
            <a:xfrm>
              <a:off x="2367197" y="4827266"/>
              <a:ext cx="630000" cy="1497780"/>
              <a:chOff x="1132787" y="3583464"/>
              <a:chExt cx="576262" cy="1317956"/>
            </a:xfrm>
          </p:grpSpPr>
          <p:sp>
            <p:nvSpPr>
              <p:cNvPr id="64" name="AutoShape 51"/>
              <p:cNvSpPr>
                <a:spLocks noChangeArrowheads="1"/>
              </p:cNvSpPr>
              <p:nvPr/>
            </p:nvSpPr>
            <p:spPr bwMode="auto">
              <a:xfrm rot="5400000">
                <a:off x="787361" y="3979733"/>
                <a:ext cx="1267113" cy="576262"/>
              </a:xfrm>
              <a:prstGeom prst="rightArrow">
                <a:avLst>
                  <a:gd name="adj1" fmla="val 50000"/>
                  <a:gd name="adj2" fmla="val 53168"/>
                </a:avLst>
              </a:prstGeom>
              <a:gradFill flip="none" rotWithShape="1">
                <a:gsLst>
                  <a:gs pos="0">
                    <a:srgbClr val="FFFF66"/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5" name="Text Box 52"/>
              <p:cNvSpPr txBox="1">
                <a:spLocks noChangeArrowheads="1"/>
              </p:cNvSpPr>
              <p:nvPr/>
            </p:nvSpPr>
            <p:spPr bwMode="auto">
              <a:xfrm rot="16200000">
                <a:off x="889762" y="3918994"/>
                <a:ext cx="1064235" cy="393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CO</a:t>
                </a:r>
                <a:r>
                  <a:rPr kumimoji="0" lang="de-DE" sz="20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50" name="Text Box 73"/>
            <p:cNvSpPr txBox="1">
              <a:spLocks noChangeArrowheads="1"/>
            </p:cNvSpPr>
            <p:nvPr/>
          </p:nvSpPr>
          <p:spPr bwMode="auto">
            <a:xfrm>
              <a:off x="2063795" y="4027800"/>
              <a:ext cx="1260000" cy="720000"/>
            </a:xfrm>
            <a:prstGeom prst="rect">
              <a:avLst/>
            </a:prstGeom>
            <a:gradFill flip="none" rotWithShape="1">
              <a:gsLst>
                <a:gs pos="0">
                  <a:srgbClr val="4DE1EA"/>
                </a:gs>
                <a:gs pos="100000">
                  <a:srgbClr val="0000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Times New Roman" pitchFamily="18" charset="0"/>
                </a:rPr>
                <a:t>Fish</a:t>
              </a:r>
              <a:endPara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itchFamily="18" charset="0"/>
              </a:endParaRPr>
            </a:p>
          </p:txBody>
        </p:sp>
        <p:sp>
          <p:nvSpPr>
            <p:cNvPr id="51" name="Text Box 74"/>
            <p:cNvSpPr txBox="1">
              <a:spLocks noChangeArrowheads="1"/>
            </p:cNvSpPr>
            <p:nvPr/>
          </p:nvSpPr>
          <p:spPr bwMode="auto">
            <a:xfrm>
              <a:off x="6816670" y="4039026"/>
              <a:ext cx="1800000" cy="720000"/>
            </a:xfrm>
            <a:prstGeom prst="rect">
              <a:avLst/>
            </a:prstGeom>
            <a:gradFill flip="none" rotWithShape="1">
              <a:gsLst>
                <a:gs pos="0">
                  <a:srgbClr val="CC9900"/>
                </a:gs>
                <a:gs pos="100000">
                  <a:srgbClr val="99660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Times New Roman" pitchFamily="18" charset="0"/>
                </a:rPr>
                <a:t>Heterotrophic bacteria</a:t>
              </a:r>
              <a:endParaRPr kumimoji="0" lang="en-US" sz="20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itchFamily="18" charset="0"/>
              </a:endParaRPr>
            </a:p>
          </p:txBody>
        </p:sp>
        <p:grpSp>
          <p:nvGrpSpPr>
            <p:cNvPr id="46" name="Gruppieren 45"/>
            <p:cNvGrpSpPr/>
            <p:nvPr/>
          </p:nvGrpSpPr>
          <p:grpSpPr>
            <a:xfrm>
              <a:off x="3459486" y="3866044"/>
              <a:ext cx="1272162" cy="1080000"/>
              <a:chOff x="3459486" y="3866044"/>
              <a:chExt cx="1272162" cy="1080000"/>
            </a:xfrm>
          </p:grpSpPr>
          <p:sp>
            <p:nvSpPr>
              <p:cNvPr id="52" name="AutoShape 76"/>
              <p:cNvSpPr>
                <a:spLocks noChangeArrowheads="1"/>
              </p:cNvSpPr>
              <p:nvPr/>
            </p:nvSpPr>
            <p:spPr bwMode="auto">
              <a:xfrm>
                <a:off x="3471648" y="3866044"/>
                <a:ext cx="1260000" cy="1080000"/>
              </a:xfrm>
              <a:prstGeom prst="rightArrow">
                <a:avLst>
                  <a:gd name="adj1" fmla="val 63380"/>
                  <a:gd name="adj2" fmla="val 47591"/>
                </a:avLst>
              </a:prstGeom>
              <a:gradFill>
                <a:gsLst>
                  <a:gs pos="0">
                    <a:srgbClr val="FFC000"/>
                  </a:gs>
                  <a:gs pos="100000">
                    <a:srgbClr val="CC9900"/>
                  </a:gs>
                </a:gsLst>
                <a:path path="circle">
                  <a:fillToRect r="100000" b="100000"/>
                </a:path>
              </a:gradFill>
              <a:ln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3" name="Text Box 77"/>
              <p:cNvSpPr txBox="1">
                <a:spLocks noChangeArrowheads="1"/>
              </p:cNvSpPr>
              <p:nvPr/>
            </p:nvSpPr>
            <p:spPr bwMode="auto">
              <a:xfrm>
                <a:off x="3459486" y="4070188"/>
                <a:ext cx="1186099" cy="63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Faeces, urine</a:t>
                </a:r>
              </a:p>
            </p:txBody>
          </p:sp>
        </p:grpSp>
        <p:sp>
          <p:nvSpPr>
            <p:cNvPr id="54" name="Text Box 80"/>
            <p:cNvSpPr txBox="1">
              <a:spLocks noChangeArrowheads="1"/>
            </p:cNvSpPr>
            <p:nvPr/>
          </p:nvSpPr>
          <p:spPr bwMode="auto">
            <a:xfrm>
              <a:off x="4845092" y="4214818"/>
              <a:ext cx="1441420" cy="400110"/>
            </a:xfrm>
            <a:prstGeom prst="rect">
              <a:avLst/>
            </a:prstGeom>
            <a:gradFill flip="none"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Times New Roman" pitchFamily="18" charset="0"/>
                </a:rPr>
                <a:t>Ammonium</a:t>
              </a:r>
            </a:p>
          </p:txBody>
        </p:sp>
        <p:grpSp>
          <p:nvGrpSpPr>
            <p:cNvPr id="43" name="Gruppieren 42"/>
            <p:cNvGrpSpPr/>
            <p:nvPr/>
          </p:nvGrpSpPr>
          <p:grpSpPr>
            <a:xfrm>
              <a:off x="5027924" y="2640749"/>
              <a:ext cx="1080000" cy="1444840"/>
              <a:chOff x="5000628" y="2627101"/>
              <a:chExt cx="1080000" cy="1444840"/>
            </a:xfrm>
          </p:grpSpPr>
          <p:sp>
            <p:nvSpPr>
              <p:cNvPr id="55" name="AutoShape 87"/>
              <p:cNvSpPr>
                <a:spLocks noChangeArrowheads="1"/>
              </p:cNvSpPr>
              <p:nvPr/>
            </p:nvSpPr>
            <p:spPr bwMode="auto">
              <a:xfrm rot="5400000">
                <a:off x="4820628" y="2811941"/>
                <a:ext cx="1440000" cy="1080000"/>
              </a:xfrm>
              <a:prstGeom prst="rightArrow">
                <a:avLst>
                  <a:gd name="adj1" fmla="val 63380"/>
                  <a:gd name="adj2" fmla="val 47591"/>
                </a:avLst>
              </a:prstGeom>
              <a:gradFill flip="none" rotWithShape="1">
                <a:gsLst>
                  <a:gs pos="0">
                    <a:srgbClr val="996600">
                      <a:shade val="30000"/>
                      <a:satMod val="115000"/>
                    </a:srgbClr>
                  </a:gs>
                  <a:gs pos="50000">
                    <a:srgbClr val="996600">
                      <a:shade val="67500"/>
                      <a:satMod val="115000"/>
                    </a:srgbClr>
                  </a:gs>
                  <a:gs pos="100000">
                    <a:srgbClr val="9966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6" name="Text Box 88"/>
              <p:cNvSpPr txBox="1">
                <a:spLocks noChangeArrowheads="1"/>
              </p:cNvSpPr>
              <p:nvPr/>
            </p:nvSpPr>
            <p:spPr bwMode="auto">
              <a:xfrm rot="16200000">
                <a:off x="4833590" y="2969613"/>
                <a:ext cx="1278073" cy="593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Unutilised</a:t>
                </a:r>
                <a:r>
                  <a:rPr kumimoji="0" lang="en-US" sz="2000" i="0" u="none" strike="noStrike" kern="1200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 feed</a:t>
                </a:r>
                <a:endParaRPr kumimoji="0" lang="en-US" sz="200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57" name="AutoShape 95"/>
            <p:cNvSpPr>
              <a:spLocks noChangeArrowheads="1"/>
            </p:cNvSpPr>
            <p:nvPr/>
          </p:nvSpPr>
          <p:spPr bwMode="auto">
            <a:xfrm>
              <a:off x="6426578" y="4058870"/>
              <a:ext cx="277632" cy="725150"/>
            </a:xfrm>
            <a:prstGeom prst="rightArrow">
              <a:avLst>
                <a:gd name="adj1" fmla="val 54824"/>
                <a:gd name="adj2" fmla="val 61880"/>
              </a:avLst>
            </a:prstGeom>
            <a:gradFill flip="none"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  <p:grpSp>
          <p:nvGrpSpPr>
            <p:cNvPr id="36" name="Gruppieren 137"/>
            <p:cNvGrpSpPr/>
            <p:nvPr/>
          </p:nvGrpSpPr>
          <p:grpSpPr>
            <a:xfrm>
              <a:off x="7803154" y="4830463"/>
              <a:ext cx="630000" cy="1497780"/>
              <a:chOff x="1132787" y="3583464"/>
              <a:chExt cx="576262" cy="1317956"/>
            </a:xfrm>
          </p:grpSpPr>
          <p:sp>
            <p:nvSpPr>
              <p:cNvPr id="37" name="AutoShape 51"/>
              <p:cNvSpPr>
                <a:spLocks noChangeArrowheads="1"/>
              </p:cNvSpPr>
              <p:nvPr/>
            </p:nvSpPr>
            <p:spPr bwMode="auto">
              <a:xfrm rot="5400000">
                <a:off x="787361" y="3979733"/>
                <a:ext cx="1267113" cy="576262"/>
              </a:xfrm>
              <a:prstGeom prst="rightArrow">
                <a:avLst>
                  <a:gd name="adj1" fmla="val 50000"/>
                  <a:gd name="adj2" fmla="val 53168"/>
                </a:avLst>
              </a:prstGeom>
              <a:gradFill flip="none" rotWithShape="1">
                <a:gsLst>
                  <a:gs pos="0">
                    <a:srgbClr val="FFFF66"/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8" name="Text Box 52"/>
              <p:cNvSpPr txBox="1">
                <a:spLocks noChangeArrowheads="1"/>
              </p:cNvSpPr>
              <p:nvPr/>
            </p:nvSpPr>
            <p:spPr bwMode="auto">
              <a:xfrm rot="16200000">
                <a:off x="889762" y="3918994"/>
                <a:ext cx="1064235" cy="393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CO</a:t>
                </a:r>
                <a:r>
                  <a:rPr kumimoji="0" lang="de-DE" sz="200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40" name="Gruppieren 39"/>
            <p:cNvGrpSpPr/>
            <p:nvPr/>
          </p:nvGrpSpPr>
          <p:grpSpPr>
            <a:xfrm>
              <a:off x="7799956" y="2428868"/>
              <a:ext cx="630000" cy="1486419"/>
              <a:chOff x="2360589" y="2430094"/>
              <a:chExt cx="630000" cy="1486419"/>
            </a:xfrm>
          </p:grpSpPr>
          <p:sp>
            <p:nvSpPr>
              <p:cNvPr id="41" name="AutoShape 37"/>
              <p:cNvSpPr>
                <a:spLocks noChangeArrowheads="1"/>
              </p:cNvSpPr>
              <p:nvPr/>
            </p:nvSpPr>
            <p:spPr bwMode="auto">
              <a:xfrm rot="5400000">
                <a:off x="1955589" y="2881513"/>
                <a:ext cx="1440000" cy="630000"/>
              </a:xfrm>
              <a:prstGeom prst="rightArrow">
                <a:avLst>
                  <a:gd name="adj1" fmla="val 50000"/>
                  <a:gd name="adj2" fmla="val 53168"/>
                </a:avLst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20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2049328" y="2844094"/>
                <a:ext cx="1260000" cy="43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ea typeface="+mn-ea"/>
                    <a:cs typeface="Times New Roman" pitchFamily="18" charset="0"/>
                  </a:rPr>
                  <a:t>Oxygen</a:t>
                </a:r>
              </a:p>
            </p:txBody>
          </p:sp>
        </p:grpSp>
      </p:grpSp>
      <p:sp>
        <p:nvSpPr>
          <p:cNvPr id="49" name="Inhaltsplatzhalter 5"/>
          <p:cNvSpPr>
            <a:spLocks noGrp="1"/>
          </p:cNvSpPr>
          <p:nvPr>
            <p:ph idx="1"/>
          </p:nvPr>
        </p:nvSpPr>
        <p:spPr>
          <a:xfrm>
            <a:off x="3857620" y="5225628"/>
            <a:ext cx="3600000" cy="1476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u="sng" dirty="0" smtClean="0">
                <a:latin typeface="+mj-lt"/>
              </a:rPr>
              <a:t>Heterotrophic Bacteria:</a:t>
            </a:r>
          </a:p>
          <a:p>
            <a:pPr>
              <a:buNone/>
            </a:pPr>
            <a:r>
              <a:rPr lang="en-US" sz="2000" i="1" dirty="0" smtClean="0">
                <a:latin typeface="+mj-lt"/>
              </a:rPr>
              <a:t>Bacillus</a:t>
            </a:r>
            <a:r>
              <a:rPr lang="en-US" sz="2000" dirty="0" smtClean="0">
                <a:latin typeface="+mj-lt"/>
              </a:rPr>
              <a:t> sp., </a:t>
            </a:r>
            <a:r>
              <a:rPr lang="en-US" sz="2000" i="1" dirty="0" smtClean="0">
                <a:latin typeface="+mj-lt"/>
              </a:rPr>
              <a:t>Pseudomonas</a:t>
            </a:r>
            <a:r>
              <a:rPr lang="en-US" sz="2000" dirty="0" smtClean="0">
                <a:latin typeface="+mj-lt"/>
              </a:rPr>
              <a:t> sp.</a:t>
            </a:r>
          </a:p>
          <a:p>
            <a:pPr>
              <a:buNone/>
            </a:pPr>
            <a:r>
              <a:rPr lang="en-US" sz="2000" u="sng" dirty="0" smtClean="0">
                <a:latin typeface="+mj-lt"/>
              </a:rPr>
              <a:t>C(</a:t>
            </a:r>
            <a:r>
              <a:rPr lang="en-US" sz="2000" u="sng" dirty="0" err="1" smtClean="0">
                <a:latin typeface="+mj-lt"/>
              </a:rPr>
              <a:t>arbon</a:t>
            </a:r>
            <a:r>
              <a:rPr lang="en-US" sz="2000" u="sng" dirty="0" smtClean="0">
                <a:latin typeface="+mj-lt"/>
              </a:rPr>
              <a:t>)-Source:</a:t>
            </a:r>
          </a:p>
          <a:p>
            <a:pPr>
              <a:buNone/>
            </a:pPr>
            <a:r>
              <a:rPr lang="en-US" sz="2000" dirty="0" err="1" smtClean="0">
                <a:latin typeface="+mj-lt"/>
              </a:rPr>
              <a:t>Saccharose</a:t>
            </a:r>
            <a:r>
              <a:rPr lang="en-US" sz="2000" dirty="0" smtClean="0">
                <a:latin typeface="+mj-lt"/>
              </a:rPr>
              <a:t> , Acetate etc.</a:t>
            </a:r>
            <a:r>
              <a:rPr lang="de-DE" sz="2000" dirty="0" smtClean="0">
                <a:latin typeface="+mj-lt"/>
              </a:rPr>
              <a:t/>
            </a:r>
            <a:br>
              <a:rPr lang="de-DE" sz="2000" dirty="0" smtClean="0">
                <a:latin typeface="+mj-lt"/>
              </a:rPr>
            </a:br>
            <a:endParaRPr lang="de-DE" sz="2000" dirty="0" smtClean="0">
              <a:latin typeface="+mj-lt"/>
            </a:endParaRPr>
          </a:p>
        </p:txBody>
      </p:sp>
      <p:sp>
        <p:nvSpPr>
          <p:cNvPr id="58" name="Textfeld 57"/>
          <p:cNvSpPr txBox="1"/>
          <p:nvPr/>
        </p:nvSpPr>
        <p:spPr>
          <a:xfrm rot="16200000">
            <a:off x="-2024981" y="4466077"/>
            <a:ext cx="4410000" cy="3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Heterotrophic Ammonium Assimilation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Heterotrophic Ammonium Assimilation – Advantages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+mj-lt"/>
              </a:rPr>
              <a:t>Virtually no occurrence of fish toxic nitrogen compounds (ammonia, nitrous acid) in circulating water</a:t>
            </a:r>
          </a:p>
          <a:p>
            <a:r>
              <a:rPr lang="en-US" sz="2500" dirty="0" smtClean="0">
                <a:latin typeface="+mj-lt"/>
              </a:rPr>
              <a:t>No accumulation of nitrate </a:t>
            </a:r>
            <a:r>
              <a:rPr lang="en-US" sz="2500" dirty="0" smtClean="0"/>
              <a:t>in circulating water</a:t>
            </a:r>
            <a:endParaRPr lang="en-US" sz="2500" dirty="0" smtClean="0">
              <a:latin typeface="+mj-lt"/>
            </a:endParaRPr>
          </a:p>
          <a:p>
            <a:r>
              <a:rPr lang="en-US" sz="2500" dirty="0" smtClean="0">
                <a:latin typeface="+mj-lt"/>
              </a:rPr>
              <a:t>No lag phases at starting new water circuits (fast growing of biomass because of short generation times of bacteria)</a:t>
            </a:r>
          </a:p>
          <a:p>
            <a:r>
              <a:rPr lang="en-US" sz="2500" dirty="0" smtClean="0">
                <a:latin typeface="+mj-lt"/>
              </a:rPr>
              <a:t>High flexibility and tolerance towards interferences (high conversion rates)</a:t>
            </a:r>
          </a:p>
          <a:p>
            <a:r>
              <a:rPr lang="en-US" sz="2500" dirty="0" smtClean="0">
                <a:latin typeface="+mj-lt"/>
              </a:rPr>
              <a:t>Less occurrence of fish diseases (established microbial population represses pathogens)</a:t>
            </a:r>
          </a:p>
          <a:p>
            <a:r>
              <a:rPr lang="en-US" sz="2500" dirty="0" smtClean="0">
                <a:latin typeface="+mj-lt"/>
              </a:rPr>
              <a:t>Incorporation of biomass (especially by fish fry)</a:t>
            </a:r>
          </a:p>
          <a:p>
            <a:r>
              <a:rPr lang="en-US" sz="2500" dirty="0" smtClean="0">
                <a:latin typeface="+mj-lt"/>
              </a:rPr>
              <a:t>Different approaches for </a:t>
            </a:r>
            <a:r>
              <a:rPr lang="en-US" sz="2500" dirty="0" err="1" smtClean="0">
                <a:latin typeface="+mj-lt"/>
              </a:rPr>
              <a:t>utilisation</a:t>
            </a:r>
            <a:r>
              <a:rPr lang="en-US" sz="2500" dirty="0" smtClean="0">
                <a:latin typeface="+mj-lt"/>
              </a:rPr>
              <a:t> of separated surplus biomass (e.g. biogas production, …)</a:t>
            </a:r>
          </a:p>
        </p:txBody>
      </p:sp>
      <p:sp>
        <p:nvSpPr>
          <p:cNvPr id="8" name="Textfeld 7"/>
          <p:cNvSpPr txBox="1"/>
          <p:nvPr/>
        </p:nvSpPr>
        <p:spPr>
          <a:xfrm rot="16200000">
            <a:off x="-2024999" y="4468237"/>
            <a:ext cx="4410000" cy="3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Heterotrophic Ammonium Assimilation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64"/>
          <p:cNvGrpSpPr/>
          <p:nvPr/>
        </p:nvGrpSpPr>
        <p:grpSpPr>
          <a:xfrm>
            <a:off x="4000496" y="857232"/>
            <a:ext cx="5000628" cy="5739400"/>
            <a:chOff x="4000496" y="857232"/>
            <a:chExt cx="5000628" cy="5739400"/>
          </a:xfrm>
        </p:grpSpPr>
        <p:pic>
          <p:nvPicPr>
            <p:cNvPr id="63" name="Grafik 62" descr="Lamellenklärer 2 (08.09.2004).jpg"/>
            <p:cNvPicPr>
              <a:picLocks noChangeAspect="1"/>
            </p:cNvPicPr>
            <p:nvPr/>
          </p:nvPicPr>
          <p:blipFill>
            <a:blip r:embed="rId2" cstate="print"/>
            <a:srcRect l="18344" t="4407" r="6408" b="7142"/>
            <a:stretch>
              <a:fillRect/>
            </a:stretch>
          </p:blipFill>
          <p:spPr>
            <a:xfrm>
              <a:off x="4000496" y="857232"/>
              <a:ext cx="3071834" cy="28673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Grafik 60" descr="Elektroflotation - Elektroden (13.01.2005).jpg"/>
            <p:cNvPicPr>
              <a:picLocks noChangeAspect="1"/>
            </p:cNvPicPr>
            <p:nvPr/>
          </p:nvPicPr>
          <p:blipFill>
            <a:blip r:embed="rId3" cstate="print"/>
            <a:srcRect t="3571" r="5815" b="3570"/>
            <a:stretch>
              <a:fillRect/>
            </a:stretch>
          </p:blipFill>
          <p:spPr>
            <a:xfrm>
              <a:off x="6715140" y="1214454"/>
              <a:ext cx="2285984" cy="22859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Grafik 63" descr="Hydrozyklon - ohne Anschluss Einlauf (04.10.2005)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0826" y="3286124"/>
              <a:ext cx="2106687" cy="33105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Heterotrophic Ammonium Assimilation – Removal of Surplus Biomass </a:t>
            </a:r>
            <a:endParaRPr lang="en-US" sz="4000" b="1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3" name="Inhaltsplatzhalter 8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500" u="sng" dirty="0" smtClean="0"/>
              <a:t>Tested separation techniques:</a:t>
            </a:r>
          </a:p>
          <a:p>
            <a:r>
              <a:rPr lang="en-US" sz="2500" dirty="0" smtClean="0"/>
              <a:t>Sedimentation</a:t>
            </a:r>
          </a:p>
          <a:p>
            <a:r>
              <a:rPr lang="en-US" sz="2500" dirty="0" smtClean="0"/>
              <a:t>Filtration</a:t>
            </a:r>
          </a:p>
          <a:p>
            <a:r>
              <a:rPr lang="en-US" sz="2500" dirty="0" smtClean="0"/>
              <a:t>Flocculation</a:t>
            </a:r>
          </a:p>
          <a:p>
            <a:r>
              <a:rPr lang="en-US" sz="2500" dirty="0" smtClean="0"/>
              <a:t>Electro-coagulation</a:t>
            </a:r>
          </a:p>
          <a:p>
            <a:r>
              <a:rPr lang="en-US" sz="2500" dirty="0" smtClean="0"/>
              <a:t>Hydrocycloning</a:t>
            </a:r>
          </a:p>
          <a:p>
            <a:pPr>
              <a:buNone/>
            </a:pPr>
            <a:r>
              <a:rPr lang="en-US" sz="2500" u="sng" dirty="0" smtClean="0"/>
              <a:t>Drawbacks of tested techniques:</a:t>
            </a:r>
          </a:p>
          <a:p>
            <a:pPr lvl="0"/>
            <a:r>
              <a:rPr lang="en-US" sz="2500" dirty="0" smtClean="0"/>
              <a:t>Clogging, foam, “dead” (anaerobic) zones …</a:t>
            </a:r>
          </a:p>
          <a:p>
            <a:pPr lvl="0"/>
            <a:r>
              <a:rPr lang="en-US" sz="2500" dirty="0" smtClean="0"/>
              <a:t>Breakthrough of colloids, microorganisms ...</a:t>
            </a:r>
            <a:br>
              <a:rPr lang="en-US" sz="2500" dirty="0" smtClean="0"/>
            </a:br>
            <a:endParaRPr lang="en-US" sz="2500" dirty="0" smtClean="0"/>
          </a:p>
          <a:p>
            <a:pPr marL="0" indent="0">
              <a:buNone/>
              <a:tabLst>
                <a:tab pos="900113" algn="l"/>
                <a:tab pos="2155825" algn="l"/>
              </a:tabLst>
            </a:pPr>
            <a:r>
              <a:rPr lang="en-US" sz="2500" dirty="0" smtClean="0"/>
              <a:t>	</a:t>
            </a:r>
            <a:r>
              <a:rPr lang="en-US" sz="2500" b="1" u="sng" dirty="0" smtClean="0"/>
              <a:t>Solution:</a:t>
            </a:r>
            <a:r>
              <a:rPr lang="en-US" sz="2500" dirty="0" smtClean="0"/>
              <a:t>	Membrane separation</a:t>
            </a:r>
            <a:br>
              <a:rPr lang="en-US" sz="2500" dirty="0" smtClean="0"/>
            </a:br>
            <a:r>
              <a:rPr lang="en-US" sz="2500" dirty="0" smtClean="0"/>
              <a:t>		(microfiltration, pore size approx. 0.1 µm)</a:t>
            </a:r>
          </a:p>
          <a:p>
            <a:pPr>
              <a:buNone/>
            </a:pPr>
            <a:endParaRPr lang="en-US" sz="2500" dirty="0"/>
          </a:p>
        </p:txBody>
      </p:sp>
      <p:sp>
        <p:nvSpPr>
          <p:cNvPr id="823" name="Pfeil nach rechts 822"/>
          <p:cNvSpPr/>
          <p:nvPr/>
        </p:nvSpPr>
        <p:spPr>
          <a:xfrm>
            <a:off x="1071538" y="5929330"/>
            <a:ext cx="540000" cy="360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 rot="16200000">
            <a:off x="-2024999" y="4468238"/>
            <a:ext cx="4410000" cy="3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Heterotrophic Ammonium Assimilation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Microfiltration for Biomass Separation – Membrane Separation in Bypass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+mj-lt"/>
              </a:rPr>
              <a:t>Microfiltration in recirculation water flow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1889997" y="4608024"/>
            <a:ext cx="41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Application of Membrane Technology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714348" y="1928802"/>
            <a:ext cx="8105652" cy="4786346"/>
            <a:chOff x="714348" y="1928802"/>
            <a:chExt cx="8105652" cy="4786346"/>
          </a:xfrm>
        </p:grpSpPr>
        <p:grpSp>
          <p:nvGrpSpPr>
            <p:cNvPr id="2" name="Gruppieren 11"/>
            <p:cNvGrpSpPr/>
            <p:nvPr/>
          </p:nvGrpSpPr>
          <p:grpSpPr>
            <a:xfrm>
              <a:off x="714348" y="2700000"/>
              <a:ext cx="8105652" cy="4015148"/>
              <a:chOff x="714348" y="2700000"/>
              <a:chExt cx="8105652" cy="4015148"/>
            </a:xfrm>
          </p:grpSpPr>
          <p:sp>
            <p:nvSpPr>
              <p:cNvPr id="8" name="Rechteck 7"/>
              <p:cNvSpPr/>
              <p:nvPr/>
            </p:nvSpPr>
            <p:spPr>
              <a:xfrm>
                <a:off x="720000" y="2700000"/>
                <a:ext cx="8100000" cy="396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14348" y="2794023"/>
                <a:ext cx="7926387" cy="3921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" name="Grafik 9" descr="Langstrombecken - Ansicht mit Sauerstoffreaktor (09.01.2008).JPG"/>
            <p:cNvPicPr>
              <a:picLocks noChangeAspect="1"/>
            </p:cNvPicPr>
            <p:nvPr/>
          </p:nvPicPr>
          <p:blipFill>
            <a:blip r:embed="rId3" cstate="print"/>
            <a:srcRect l="23437" t="28279" b="525"/>
            <a:stretch>
              <a:fillRect/>
            </a:stretch>
          </p:blipFill>
          <p:spPr>
            <a:xfrm>
              <a:off x="857224" y="1928802"/>
              <a:ext cx="3288798" cy="198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Microfiltration for Biomass Separation – Microfiltration Membrane Module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6" name="Inhaltsplatzhalter 5"/>
          <p:cNvSpPr>
            <a:spLocks noGrp="1"/>
          </p:cNvSpPr>
          <p:nvPr>
            <p:ph idx="1"/>
          </p:nvPr>
        </p:nvSpPr>
        <p:spPr>
          <a:xfrm>
            <a:off x="4786314" y="1368000"/>
            <a:ext cx="4050000" cy="4050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500" u="sng" dirty="0" smtClean="0">
                <a:latin typeface="+mj-lt"/>
              </a:rPr>
              <a:t>Objectives:</a:t>
            </a:r>
          </a:p>
          <a:p>
            <a:r>
              <a:rPr lang="en-US" sz="2500" dirty="0" smtClean="0">
                <a:latin typeface="+mj-lt"/>
              </a:rPr>
              <a:t>Low TMP (trans-membrane pressure): 0.05…0.07 bar (just water level/height!)</a:t>
            </a:r>
          </a:p>
          <a:p>
            <a:r>
              <a:rPr lang="en-US" sz="2500" dirty="0" smtClean="0">
                <a:latin typeface="+mj-lt"/>
              </a:rPr>
              <a:t>Biomass (bacteria) content</a:t>
            </a:r>
          </a:p>
          <a:p>
            <a:pPr lvl="1"/>
            <a:r>
              <a:rPr lang="en-US" sz="2000" dirty="0" smtClean="0">
                <a:latin typeface="+mj-lt"/>
              </a:rPr>
              <a:t>In fish basin: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0.1…0.3 g/l (sufficient/optimal microbial activity)</a:t>
            </a:r>
          </a:p>
          <a:p>
            <a:pPr lvl="1"/>
            <a:r>
              <a:rPr lang="en-US" sz="2000" dirty="0" smtClean="0">
                <a:latin typeface="+mj-lt"/>
              </a:rPr>
              <a:t>In microfiltration unit: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5…15 g/l (for utilization as fermentation substrate, feed supplement etc.)</a:t>
            </a:r>
            <a:endParaRPr lang="en-US" sz="2500" dirty="0" smtClean="0">
              <a:latin typeface="+mj-lt"/>
            </a:endParaRPr>
          </a:p>
        </p:txBody>
      </p:sp>
      <p:grpSp>
        <p:nvGrpSpPr>
          <p:cNvPr id="121" name="Gruppieren 120"/>
          <p:cNvGrpSpPr/>
          <p:nvPr/>
        </p:nvGrpSpPr>
        <p:grpSpPr>
          <a:xfrm>
            <a:off x="720000" y="1332000"/>
            <a:ext cx="3780000" cy="4472948"/>
            <a:chOff x="720000" y="1332000"/>
            <a:chExt cx="3780000" cy="4472948"/>
          </a:xfrm>
        </p:grpSpPr>
        <p:sp>
          <p:nvSpPr>
            <p:cNvPr id="127" name="Inhaltsplatzhalter 5"/>
            <p:cNvSpPr txBox="1">
              <a:spLocks/>
            </p:cNvSpPr>
            <p:nvPr/>
          </p:nvSpPr>
          <p:spPr>
            <a:xfrm>
              <a:off x="720000" y="1332000"/>
              <a:ext cx="1440000" cy="540000"/>
            </a:xfrm>
            <a:prstGeom prst="rect">
              <a:avLst/>
            </a:prstGeom>
          </p:spPr>
          <p:txBody>
            <a:bodyPr vert="horz">
              <a:normAutofit/>
            </a:bodyPr>
            <a:lstStyle/>
            <a:p>
              <a:pPr marL="274320" marR="0" lvl="0" indent="-27432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3"/>
                </a:buClr>
                <a:buSzPct val="95000"/>
                <a:buFont typeface="Wingdings 2"/>
                <a:buNone/>
                <a:tabLst/>
                <a:defRPr/>
              </a:pPr>
              <a:r>
                <a:rPr kumimoji="0" lang="en-US" sz="2500" b="0" i="0" u="sng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Principle:</a:t>
              </a:r>
            </a:p>
          </p:txBody>
        </p:sp>
        <p:grpSp>
          <p:nvGrpSpPr>
            <p:cNvPr id="3" name="Gruppieren 129"/>
            <p:cNvGrpSpPr/>
            <p:nvPr/>
          </p:nvGrpSpPr>
          <p:grpSpPr>
            <a:xfrm>
              <a:off x="900000" y="1980000"/>
              <a:ext cx="3600000" cy="3824948"/>
              <a:chOff x="999538" y="2086876"/>
              <a:chExt cx="3600000" cy="3824948"/>
            </a:xfrm>
          </p:grpSpPr>
          <p:grpSp>
            <p:nvGrpSpPr>
              <p:cNvPr id="7" name="Gruppieren 121"/>
              <p:cNvGrpSpPr>
                <a:grpSpLocks noChangeAspect="1"/>
              </p:cNvGrpSpPr>
              <p:nvPr/>
            </p:nvGrpSpPr>
            <p:grpSpPr>
              <a:xfrm>
                <a:off x="999538" y="2086876"/>
                <a:ext cx="3600000" cy="3600000"/>
                <a:chOff x="601263" y="1523226"/>
                <a:chExt cx="4500000" cy="4500000"/>
              </a:xfrm>
            </p:grpSpPr>
            <p:sp>
              <p:nvSpPr>
                <p:cNvPr id="115" name="Rechteck 114"/>
                <p:cNvSpPr>
                  <a:spLocks noChangeAspect="1"/>
                </p:cNvSpPr>
                <p:nvPr/>
              </p:nvSpPr>
              <p:spPr>
                <a:xfrm>
                  <a:off x="601263" y="1523226"/>
                  <a:ext cx="4500000" cy="450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cxnSp>
              <p:nvCxnSpPr>
                <p:cNvPr id="319" name="Gewinkelte Verbindung 318"/>
                <p:cNvCxnSpPr/>
                <p:nvPr/>
              </p:nvCxnSpPr>
              <p:spPr>
                <a:xfrm flipV="1">
                  <a:off x="1967294" y="5349515"/>
                  <a:ext cx="901470" cy="370334"/>
                </a:xfrm>
                <a:prstGeom prst="bentConnector3">
                  <a:avLst>
                    <a:gd name="adj1" fmla="val 99914"/>
                  </a:avLst>
                </a:prstGeom>
                <a:ln w="19050">
                  <a:solidFill>
                    <a:srgbClr val="9966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Gerade Verbindung 319"/>
                <p:cNvCxnSpPr/>
                <p:nvPr/>
              </p:nvCxnSpPr>
              <p:spPr>
                <a:xfrm rot="10800000">
                  <a:off x="1191067" y="5719848"/>
                  <a:ext cx="385685" cy="0"/>
                </a:xfrm>
                <a:prstGeom prst="line">
                  <a:avLst/>
                </a:prstGeom>
                <a:ln w="19050">
                  <a:solidFill>
                    <a:srgbClr val="99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Form 320"/>
                <p:cNvCxnSpPr/>
                <p:nvPr/>
              </p:nvCxnSpPr>
              <p:spPr>
                <a:xfrm rot="10800000" flipV="1">
                  <a:off x="1628152" y="2712775"/>
                  <a:ext cx="430707" cy="568639"/>
                </a:xfrm>
                <a:prstGeom prst="bentConnector2">
                  <a:avLst/>
                </a:prstGeom>
                <a:ln w="19050">
                  <a:solidFill>
                    <a:srgbClr val="459BCA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" name="Gruppieren 321"/>
                <p:cNvGrpSpPr/>
                <p:nvPr/>
              </p:nvGrpSpPr>
              <p:grpSpPr>
                <a:xfrm>
                  <a:off x="2058859" y="2428869"/>
                  <a:ext cx="1542741" cy="2914048"/>
                  <a:chOff x="7572396" y="1984380"/>
                  <a:chExt cx="1143008" cy="2159000"/>
                </a:xfrm>
              </p:grpSpPr>
              <p:sp>
                <p:nvSpPr>
                  <p:cNvPr id="323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72396" y="1984380"/>
                    <a:ext cx="1143008" cy="21590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00"/>
                      </a:gs>
                      <a:gs pos="50000">
                        <a:srgbClr val="FFFF99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72396" y="2105030"/>
                    <a:ext cx="1143008" cy="203835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CC9900"/>
                      </a:gs>
                      <a:gs pos="50000">
                        <a:srgbClr val="663300"/>
                      </a:gs>
                      <a:gs pos="100000">
                        <a:srgbClr val="CC9900"/>
                      </a:gs>
                    </a:gsLst>
                    <a:lin ang="27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7668481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7716523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7764565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7812608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7956735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reeform 213"/>
                  <p:cNvSpPr>
                    <a:spLocks noChangeAspect="1"/>
                  </p:cNvSpPr>
                  <p:nvPr/>
                </p:nvSpPr>
                <p:spPr bwMode="auto">
                  <a:xfrm>
                    <a:off x="7908693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" name="Freeform 214"/>
                  <p:cNvSpPr>
                    <a:spLocks noChangeAspect="1"/>
                  </p:cNvSpPr>
                  <p:nvPr/>
                </p:nvSpPr>
                <p:spPr bwMode="auto">
                  <a:xfrm>
                    <a:off x="7860650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Freeform 215"/>
                  <p:cNvSpPr>
                    <a:spLocks noChangeAspect="1"/>
                  </p:cNvSpPr>
                  <p:nvPr/>
                </p:nvSpPr>
                <p:spPr bwMode="auto">
                  <a:xfrm>
                    <a:off x="8004777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Freeform 216"/>
                  <p:cNvSpPr>
                    <a:spLocks noChangeAspect="1"/>
                  </p:cNvSpPr>
                  <p:nvPr/>
                </p:nvSpPr>
                <p:spPr bwMode="auto">
                  <a:xfrm>
                    <a:off x="8054821" y="2179643"/>
                    <a:ext cx="46041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Freeform 217"/>
                  <p:cNvSpPr>
                    <a:spLocks noChangeAspect="1"/>
                  </p:cNvSpPr>
                  <p:nvPr/>
                </p:nvSpPr>
                <p:spPr bwMode="auto">
                  <a:xfrm>
                    <a:off x="8100862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" name="Freeform 218"/>
                  <p:cNvSpPr>
                    <a:spLocks noChangeAspect="1"/>
                  </p:cNvSpPr>
                  <p:nvPr/>
                </p:nvSpPr>
                <p:spPr bwMode="auto">
                  <a:xfrm>
                    <a:off x="8150906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Freeform 219"/>
                  <p:cNvSpPr>
                    <a:spLocks noChangeAspect="1"/>
                  </p:cNvSpPr>
                  <p:nvPr/>
                </p:nvSpPr>
                <p:spPr bwMode="auto">
                  <a:xfrm>
                    <a:off x="8198949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Freeform 220"/>
                  <p:cNvSpPr>
                    <a:spLocks noChangeAspect="1"/>
                  </p:cNvSpPr>
                  <p:nvPr/>
                </p:nvSpPr>
                <p:spPr bwMode="auto">
                  <a:xfrm>
                    <a:off x="8295033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Freeform 221"/>
                  <p:cNvSpPr>
                    <a:spLocks noChangeAspect="1"/>
                  </p:cNvSpPr>
                  <p:nvPr/>
                </p:nvSpPr>
                <p:spPr bwMode="auto">
                  <a:xfrm>
                    <a:off x="8244989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" name="Freeform 222"/>
                  <p:cNvSpPr>
                    <a:spLocks noChangeAspect="1"/>
                  </p:cNvSpPr>
                  <p:nvPr/>
                </p:nvSpPr>
                <p:spPr bwMode="auto">
                  <a:xfrm>
                    <a:off x="7646461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" name="Freeform 223"/>
                  <p:cNvSpPr>
                    <a:spLocks noChangeAspect="1"/>
                  </p:cNvSpPr>
                  <p:nvPr/>
                </p:nvSpPr>
                <p:spPr bwMode="auto">
                  <a:xfrm>
                    <a:off x="7694504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" name="Freeform 224"/>
                  <p:cNvSpPr>
                    <a:spLocks noChangeAspect="1"/>
                  </p:cNvSpPr>
                  <p:nvPr/>
                </p:nvSpPr>
                <p:spPr bwMode="auto">
                  <a:xfrm>
                    <a:off x="7742546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2" name="Freeform 225"/>
                  <p:cNvSpPr>
                    <a:spLocks noChangeAspect="1"/>
                  </p:cNvSpPr>
                  <p:nvPr/>
                </p:nvSpPr>
                <p:spPr bwMode="auto">
                  <a:xfrm>
                    <a:off x="7792590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Freeform 226"/>
                  <p:cNvSpPr>
                    <a:spLocks noChangeAspect="1"/>
                  </p:cNvSpPr>
                  <p:nvPr/>
                </p:nvSpPr>
                <p:spPr bwMode="auto">
                  <a:xfrm>
                    <a:off x="7838631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Freeform 227"/>
                  <p:cNvSpPr>
                    <a:spLocks noChangeAspect="1"/>
                  </p:cNvSpPr>
                  <p:nvPr/>
                </p:nvSpPr>
                <p:spPr bwMode="auto">
                  <a:xfrm>
                    <a:off x="7982758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" name="Freeform 228"/>
                  <p:cNvSpPr>
                    <a:spLocks noChangeAspect="1"/>
                  </p:cNvSpPr>
                  <p:nvPr/>
                </p:nvSpPr>
                <p:spPr bwMode="auto">
                  <a:xfrm>
                    <a:off x="7934716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" name="Freeform 229"/>
                  <p:cNvSpPr>
                    <a:spLocks noChangeAspect="1"/>
                  </p:cNvSpPr>
                  <p:nvPr/>
                </p:nvSpPr>
                <p:spPr bwMode="auto">
                  <a:xfrm>
                    <a:off x="7886673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" name="Freeform 230"/>
                  <p:cNvSpPr>
                    <a:spLocks noChangeAspect="1"/>
                  </p:cNvSpPr>
                  <p:nvPr/>
                </p:nvSpPr>
                <p:spPr bwMode="auto">
                  <a:xfrm>
                    <a:off x="8032802" y="2179643"/>
                    <a:ext cx="46041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Freeform 231"/>
                  <p:cNvSpPr>
                    <a:spLocks noChangeAspect="1"/>
                  </p:cNvSpPr>
                  <p:nvPr/>
                </p:nvSpPr>
                <p:spPr bwMode="auto">
                  <a:xfrm>
                    <a:off x="8078843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" name="Freeform 232"/>
                  <p:cNvSpPr>
                    <a:spLocks noChangeAspect="1"/>
                  </p:cNvSpPr>
                  <p:nvPr/>
                </p:nvSpPr>
                <p:spPr bwMode="auto">
                  <a:xfrm>
                    <a:off x="8128887" y="2179643"/>
                    <a:ext cx="46041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0" name="Freeform 233"/>
                  <p:cNvSpPr>
                    <a:spLocks noChangeAspect="1"/>
                  </p:cNvSpPr>
                  <p:nvPr/>
                </p:nvSpPr>
                <p:spPr bwMode="auto">
                  <a:xfrm>
                    <a:off x="8174927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reeform 234"/>
                  <p:cNvSpPr>
                    <a:spLocks noChangeAspect="1"/>
                  </p:cNvSpPr>
                  <p:nvPr/>
                </p:nvSpPr>
                <p:spPr bwMode="auto">
                  <a:xfrm>
                    <a:off x="8224971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Freeform 235"/>
                  <p:cNvSpPr>
                    <a:spLocks noChangeAspect="1"/>
                  </p:cNvSpPr>
                  <p:nvPr/>
                </p:nvSpPr>
                <p:spPr bwMode="auto">
                  <a:xfrm>
                    <a:off x="8321056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3" name="Freeform 236"/>
                  <p:cNvSpPr>
                    <a:spLocks noChangeAspect="1"/>
                  </p:cNvSpPr>
                  <p:nvPr/>
                </p:nvSpPr>
                <p:spPr bwMode="auto">
                  <a:xfrm>
                    <a:off x="8273014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Freeform 237"/>
                  <p:cNvSpPr>
                    <a:spLocks noChangeAspect="1"/>
                  </p:cNvSpPr>
                  <p:nvPr/>
                </p:nvSpPr>
                <p:spPr bwMode="auto">
                  <a:xfrm>
                    <a:off x="8351083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Freeform 238"/>
                  <p:cNvSpPr>
                    <a:spLocks noChangeAspect="1"/>
                  </p:cNvSpPr>
                  <p:nvPr/>
                </p:nvSpPr>
                <p:spPr bwMode="auto">
                  <a:xfrm>
                    <a:off x="8399125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 239"/>
                  <p:cNvSpPr>
                    <a:spLocks noChangeAspect="1"/>
                  </p:cNvSpPr>
                  <p:nvPr/>
                </p:nvSpPr>
                <p:spPr bwMode="auto">
                  <a:xfrm>
                    <a:off x="8447167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" name="Freeform 240"/>
                  <p:cNvSpPr>
                    <a:spLocks noChangeAspect="1"/>
                  </p:cNvSpPr>
                  <p:nvPr/>
                </p:nvSpPr>
                <p:spPr bwMode="auto">
                  <a:xfrm>
                    <a:off x="8495210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Freeform 241"/>
                  <p:cNvSpPr>
                    <a:spLocks noChangeAspect="1"/>
                  </p:cNvSpPr>
                  <p:nvPr/>
                </p:nvSpPr>
                <p:spPr bwMode="auto">
                  <a:xfrm>
                    <a:off x="8591295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" name="Freeform 242"/>
                  <p:cNvSpPr>
                    <a:spLocks noChangeAspect="1"/>
                  </p:cNvSpPr>
                  <p:nvPr/>
                </p:nvSpPr>
                <p:spPr bwMode="auto">
                  <a:xfrm>
                    <a:off x="8541250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" name="Freeform 243"/>
                  <p:cNvSpPr>
                    <a:spLocks noChangeAspect="1"/>
                  </p:cNvSpPr>
                  <p:nvPr/>
                </p:nvSpPr>
                <p:spPr bwMode="auto">
                  <a:xfrm>
                    <a:off x="8375104" y="2179643"/>
                    <a:ext cx="50044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" name="Freeform 244"/>
                  <p:cNvSpPr>
                    <a:spLocks noChangeAspect="1"/>
                  </p:cNvSpPr>
                  <p:nvPr/>
                </p:nvSpPr>
                <p:spPr bwMode="auto">
                  <a:xfrm>
                    <a:off x="8425148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" name="Freeform 245"/>
                  <p:cNvSpPr>
                    <a:spLocks noChangeAspect="1"/>
                  </p:cNvSpPr>
                  <p:nvPr/>
                </p:nvSpPr>
                <p:spPr bwMode="auto">
                  <a:xfrm>
                    <a:off x="8473190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" name="Freeform 246"/>
                  <p:cNvSpPr>
                    <a:spLocks noChangeAspect="1"/>
                  </p:cNvSpPr>
                  <p:nvPr/>
                </p:nvSpPr>
                <p:spPr bwMode="auto">
                  <a:xfrm>
                    <a:off x="8521233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Freeform 247"/>
                  <p:cNvSpPr>
                    <a:spLocks noChangeAspect="1"/>
                  </p:cNvSpPr>
                  <p:nvPr/>
                </p:nvSpPr>
                <p:spPr bwMode="auto">
                  <a:xfrm>
                    <a:off x="8569275" y="2179643"/>
                    <a:ext cx="48042" cy="1868488"/>
                  </a:xfrm>
                  <a:custGeom>
                    <a:avLst/>
                    <a:gdLst/>
                    <a:ahLst/>
                    <a:cxnLst>
                      <a:cxn ang="0">
                        <a:pos x="152" y="0"/>
                      </a:cxn>
                      <a:cxn ang="0">
                        <a:pos x="15" y="272"/>
                      </a:cxn>
                      <a:cxn ang="0">
                        <a:pos x="242" y="635"/>
                      </a:cxn>
                      <a:cxn ang="0">
                        <a:pos x="15" y="998"/>
                      </a:cxn>
                      <a:cxn ang="0">
                        <a:pos x="242" y="1270"/>
                      </a:cxn>
                      <a:cxn ang="0">
                        <a:pos x="15" y="1724"/>
                      </a:cxn>
                    </a:cxnLst>
                    <a:rect l="0" t="0" r="r" b="b"/>
                    <a:pathLst>
                      <a:path w="242" h="1724">
                        <a:moveTo>
                          <a:pt x="152" y="0"/>
                        </a:moveTo>
                        <a:cubicBezTo>
                          <a:pt x="76" y="83"/>
                          <a:pt x="0" y="166"/>
                          <a:pt x="15" y="272"/>
                        </a:cubicBezTo>
                        <a:cubicBezTo>
                          <a:pt x="30" y="378"/>
                          <a:pt x="242" y="514"/>
                          <a:pt x="242" y="635"/>
                        </a:cubicBezTo>
                        <a:cubicBezTo>
                          <a:pt x="242" y="756"/>
                          <a:pt x="15" y="892"/>
                          <a:pt x="15" y="998"/>
                        </a:cubicBezTo>
                        <a:cubicBezTo>
                          <a:pt x="15" y="1104"/>
                          <a:pt x="242" y="1149"/>
                          <a:pt x="242" y="1270"/>
                        </a:cubicBezTo>
                        <a:cubicBezTo>
                          <a:pt x="242" y="1391"/>
                          <a:pt x="53" y="1649"/>
                          <a:pt x="15" y="1724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FF99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72396" y="2163768"/>
                    <a:ext cx="1143008" cy="61913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8080"/>
                      </a:gs>
                      <a:gs pos="50000">
                        <a:srgbClr val="DDDDDD"/>
                      </a:gs>
                      <a:gs pos="100000">
                        <a:srgbClr val="808080"/>
                      </a:gs>
                    </a:gsLst>
                    <a:lin ang="540000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" name="Rectangle 249"/>
                  <p:cNvSpPr>
                    <a:spLocks noChangeArrowheads="1"/>
                  </p:cNvSpPr>
                  <p:nvPr/>
                </p:nvSpPr>
                <p:spPr bwMode="auto">
                  <a:xfrm>
                    <a:off x="7572396" y="1984380"/>
                    <a:ext cx="36032" cy="21590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00"/>
                      </a:gs>
                      <a:gs pos="50000">
                        <a:srgbClr val="FFC000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" name="Freeform 250"/>
                  <p:cNvSpPr>
                    <a:spLocks noChangeAspect="1"/>
                  </p:cNvSpPr>
                  <p:nvPr/>
                </p:nvSpPr>
                <p:spPr bwMode="auto">
                  <a:xfrm>
                    <a:off x="7572396" y="1984380"/>
                    <a:ext cx="1143008" cy="2159000"/>
                  </a:xfrm>
                  <a:custGeom>
                    <a:avLst/>
                    <a:gdLst/>
                    <a:ahLst/>
                    <a:cxnLst>
                      <a:cxn ang="0">
                        <a:pos x="0" y="1180"/>
                      </a:cxn>
                      <a:cxn ang="0">
                        <a:pos x="0" y="1633"/>
                      </a:cxn>
                      <a:cxn ang="0">
                        <a:pos x="771" y="1633"/>
                      </a:cxn>
                      <a:cxn ang="0">
                        <a:pos x="771" y="0"/>
                      </a:cxn>
                      <a:cxn ang="0">
                        <a:pos x="726" y="0"/>
                      </a:cxn>
                      <a:cxn ang="0">
                        <a:pos x="666" y="44"/>
                      </a:cxn>
                      <a:cxn ang="0">
                        <a:pos x="658" y="172"/>
                      </a:cxn>
                      <a:cxn ang="0">
                        <a:pos x="642" y="196"/>
                      </a:cxn>
                      <a:cxn ang="0">
                        <a:pos x="630" y="232"/>
                      </a:cxn>
                      <a:cxn ang="0">
                        <a:pos x="590" y="288"/>
                      </a:cxn>
                      <a:cxn ang="0">
                        <a:pos x="482" y="668"/>
                      </a:cxn>
                      <a:cxn ang="0">
                        <a:pos x="446" y="784"/>
                      </a:cxn>
                      <a:cxn ang="0">
                        <a:pos x="382" y="908"/>
                      </a:cxn>
                      <a:cxn ang="0">
                        <a:pos x="358" y="988"/>
                      </a:cxn>
                      <a:cxn ang="0">
                        <a:pos x="314" y="1048"/>
                      </a:cxn>
                      <a:cxn ang="0">
                        <a:pos x="226" y="1160"/>
                      </a:cxn>
                      <a:cxn ang="0">
                        <a:pos x="218" y="1172"/>
                      </a:cxn>
                      <a:cxn ang="0">
                        <a:pos x="166" y="1196"/>
                      </a:cxn>
                      <a:cxn ang="0">
                        <a:pos x="142" y="1204"/>
                      </a:cxn>
                      <a:cxn ang="0">
                        <a:pos x="0" y="1180"/>
                      </a:cxn>
                    </a:cxnLst>
                    <a:rect l="0" t="0" r="r" b="b"/>
                    <a:pathLst>
                      <a:path w="771" h="1633">
                        <a:moveTo>
                          <a:pt x="0" y="1180"/>
                        </a:moveTo>
                        <a:lnTo>
                          <a:pt x="0" y="1633"/>
                        </a:lnTo>
                        <a:lnTo>
                          <a:pt x="771" y="1633"/>
                        </a:lnTo>
                        <a:lnTo>
                          <a:pt x="771" y="0"/>
                        </a:lnTo>
                        <a:lnTo>
                          <a:pt x="726" y="0"/>
                        </a:lnTo>
                        <a:cubicBezTo>
                          <a:pt x="692" y="10"/>
                          <a:pt x="681" y="13"/>
                          <a:pt x="666" y="44"/>
                        </a:cubicBezTo>
                        <a:cubicBezTo>
                          <a:pt x="663" y="87"/>
                          <a:pt x="665" y="130"/>
                          <a:pt x="658" y="172"/>
                        </a:cubicBezTo>
                        <a:cubicBezTo>
                          <a:pt x="657" y="181"/>
                          <a:pt x="647" y="188"/>
                          <a:pt x="642" y="196"/>
                        </a:cubicBezTo>
                        <a:cubicBezTo>
                          <a:pt x="635" y="207"/>
                          <a:pt x="639" y="223"/>
                          <a:pt x="630" y="232"/>
                        </a:cubicBezTo>
                        <a:cubicBezTo>
                          <a:pt x="613" y="249"/>
                          <a:pt x="601" y="267"/>
                          <a:pt x="590" y="288"/>
                        </a:cubicBezTo>
                        <a:cubicBezTo>
                          <a:pt x="575" y="408"/>
                          <a:pt x="577" y="573"/>
                          <a:pt x="482" y="668"/>
                        </a:cubicBezTo>
                        <a:cubicBezTo>
                          <a:pt x="467" y="706"/>
                          <a:pt x="469" y="750"/>
                          <a:pt x="446" y="784"/>
                        </a:cubicBezTo>
                        <a:cubicBezTo>
                          <a:pt x="434" y="831"/>
                          <a:pt x="409" y="868"/>
                          <a:pt x="382" y="908"/>
                        </a:cubicBezTo>
                        <a:cubicBezTo>
                          <a:pt x="367" y="930"/>
                          <a:pt x="367" y="965"/>
                          <a:pt x="358" y="988"/>
                        </a:cubicBezTo>
                        <a:cubicBezTo>
                          <a:pt x="352" y="1003"/>
                          <a:pt x="328" y="1039"/>
                          <a:pt x="314" y="1048"/>
                        </a:cubicBezTo>
                        <a:cubicBezTo>
                          <a:pt x="287" y="1088"/>
                          <a:pt x="259" y="1127"/>
                          <a:pt x="226" y="1160"/>
                        </a:cubicBezTo>
                        <a:cubicBezTo>
                          <a:pt x="223" y="1163"/>
                          <a:pt x="222" y="1169"/>
                          <a:pt x="218" y="1172"/>
                        </a:cubicBezTo>
                        <a:cubicBezTo>
                          <a:pt x="206" y="1179"/>
                          <a:pt x="179" y="1190"/>
                          <a:pt x="166" y="1196"/>
                        </a:cubicBezTo>
                        <a:cubicBezTo>
                          <a:pt x="158" y="1199"/>
                          <a:pt x="142" y="1204"/>
                          <a:pt x="142" y="1204"/>
                        </a:cubicBezTo>
                        <a:cubicBezTo>
                          <a:pt x="23" y="1195"/>
                          <a:pt x="65" y="1203"/>
                          <a:pt x="0" y="118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C000"/>
                      </a:gs>
                      <a:gs pos="50000">
                        <a:srgbClr val="FFFF00"/>
                      </a:gs>
                      <a:gs pos="100000">
                        <a:srgbClr val="FFC000"/>
                      </a:gs>
                    </a:gsLst>
                    <a:lin ang="0" scaled="1"/>
                  </a:gradFill>
                  <a:ln w="12700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uppieren 367"/>
                <p:cNvGrpSpPr/>
                <p:nvPr/>
              </p:nvGrpSpPr>
              <p:grpSpPr>
                <a:xfrm>
                  <a:off x="1094645" y="3285718"/>
                  <a:ext cx="771371" cy="599935"/>
                  <a:chOff x="6922614" y="3671596"/>
                  <a:chExt cx="571504" cy="444488"/>
                </a:xfrm>
              </p:grpSpPr>
              <p:sp>
                <p:nvSpPr>
                  <p:cNvPr id="369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22614" y="3671596"/>
                    <a:ext cx="571504" cy="44448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1">
                          <a:lumMod val="65000"/>
                          <a:lumOff val="35000"/>
                        </a:schemeClr>
                      </a:gs>
                      <a:gs pos="50000">
                        <a:schemeClr val="tx1">
                          <a:lumMod val="75000"/>
                        </a:schemeClr>
                      </a:gs>
                      <a:gs pos="100000">
                        <a:schemeClr val="bg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22614" y="3711271"/>
                    <a:ext cx="571504" cy="40481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59BCA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19050"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R="0" lvl="0" indent="0" algn="ctr" fontAlgn="base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lang="de-DE" dirty="0" smtClean="0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371" name="Freeform 250"/>
                  <p:cNvSpPr>
                    <a:spLocks noChangeAspect="1"/>
                  </p:cNvSpPr>
                  <p:nvPr/>
                </p:nvSpPr>
                <p:spPr bwMode="auto">
                  <a:xfrm>
                    <a:off x="6922614" y="3671596"/>
                    <a:ext cx="571504" cy="444488"/>
                  </a:xfrm>
                  <a:custGeom>
                    <a:avLst/>
                    <a:gdLst/>
                    <a:ahLst/>
                    <a:cxnLst>
                      <a:cxn ang="0">
                        <a:pos x="0" y="1180"/>
                      </a:cxn>
                      <a:cxn ang="0">
                        <a:pos x="0" y="1633"/>
                      </a:cxn>
                      <a:cxn ang="0">
                        <a:pos x="771" y="1633"/>
                      </a:cxn>
                      <a:cxn ang="0">
                        <a:pos x="771" y="0"/>
                      </a:cxn>
                      <a:cxn ang="0">
                        <a:pos x="726" y="0"/>
                      </a:cxn>
                      <a:cxn ang="0">
                        <a:pos x="666" y="44"/>
                      </a:cxn>
                      <a:cxn ang="0">
                        <a:pos x="658" y="172"/>
                      </a:cxn>
                      <a:cxn ang="0">
                        <a:pos x="642" y="196"/>
                      </a:cxn>
                      <a:cxn ang="0">
                        <a:pos x="630" y="232"/>
                      </a:cxn>
                      <a:cxn ang="0">
                        <a:pos x="590" y="288"/>
                      </a:cxn>
                      <a:cxn ang="0">
                        <a:pos x="482" y="668"/>
                      </a:cxn>
                      <a:cxn ang="0">
                        <a:pos x="446" y="784"/>
                      </a:cxn>
                      <a:cxn ang="0">
                        <a:pos x="382" y="908"/>
                      </a:cxn>
                      <a:cxn ang="0">
                        <a:pos x="358" y="988"/>
                      </a:cxn>
                      <a:cxn ang="0">
                        <a:pos x="314" y="1048"/>
                      </a:cxn>
                      <a:cxn ang="0">
                        <a:pos x="226" y="1160"/>
                      </a:cxn>
                      <a:cxn ang="0">
                        <a:pos x="218" y="1172"/>
                      </a:cxn>
                      <a:cxn ang="0">
                        <a:pos x="166" y="1196"/>
                      </a:cxn>
                      <a:cxn ang="0">
                        <a:pos x="142" y="1204"/>
                      </a:cxn>
                      <a:cxn ang="0">
                        <a:pos x="0" y="1180"/>
                      </a:cxn>
                    </a:cxnLst>
                    <a:rect l="0" t="0" r="r" b="b"/>
                    <a:pathLst>
                      <a:path w="771" h="1633">
                        <a:moveTo>
                          <a:pt x="0" y="1180"/>
                        </a:moveTo>
                        <a:lnTo>
                          <a:pt x="0" y="1633"/>
                        </a:lnTo>
                        <a:lnTo>
                          <a:pt x="771" y="1633"/>
                        </a:lnTo>
                        <a:lnTo>
                          <a:pt x="771" y="0"/>
                        </a:lnTo>
                        <a:lnTo>
                          <a:pt x="726" y="0"/>
                        </a:lnTo>
                        <a:cubicBezTo>
                          <a:pt x="692" y="10"/>
                          <a:pt x="681" y="13"/>
                          <a:pt x="666" y="44"/>
                        </a:cubicBezTo>
                        <a:cubicBezTo>
                          <a:pt x="663" y="87"/>
                          <a:pt x="665" y="130"/>
                          <a:pt x="658" y="172"/>
                        </a:cubicBezTo>
                        <a:cubicBezTo>
                          <a:pt x="657" y="181"/>
                          <a:pt x="647" y="188"/>
                          <a:pt x="642" y="196"/>
                        </a:cubicBezTo>
                        <a:cubicBezTo>
                          <a:pt x="635" y="207"/>
                          <a:pt x="639" y="223"/>
                          <a:pt x="630" y="232"/>
                        </a:cubicBezTo>
                        <a:cubicBezTo>
                          <a:pt x="613" y="249"/>
                          <a:pt x="601" y="267"/>
                          <a:pt x="590" y="288"/>
                        </a:cubicBezTo>
                        <a:cubicBezTo>
                          <a:pt x="575" y="408"/>
                          <a:pt x="577" y="573"/>
                          <a:pt x="482" y="668"/>
                        </a:cubicBezTo>
                        <a:cubicBezTo>
                          <a:pt x="467" y="706"/>
                          <a:pt x="469" y="750"/>
                          <a:pt x="446" y="784"/>
                        </a:cubicBezTo>
                        <a:cubicBezTo>
                          <a:pt x="434" y="831"/>
                          <a:pt x="409" y="868"/>
                          <a:pt x="382" y="908"/>
                        </a:cubicBezTo>
                        <a:cubicBezTo>
                          <a:pt x="367" y="930"/>
                          <a:pt x="367" y="965"/>
                          <a:pt x="358" y="988"/>
                        </a:cubicBezTo>
                        <a:cubicBezTo>
                          <a:pt x="352" y="1003"/>
                          <a:pt x="328" y="1039"/>
                          <a:pt x="314" y="1048"/>
                        </a:cubicBezTo>
                        <a:cubicBezTo>
                          <a:pt x="287" y="1088"/>
                          <a:pt x="259" y="1127"/>
                          <a:pt x="226" y="1160"/>
                        </a:cubicBezTo>
                        <a:cubicBezTo>
                          <a:pt x="223" y="1163"/>
                          <a:pt x="222" y="1169"/>
                          <a:pt x="218" y="1172"/>
                        </a:cubicBezTo>
                        <a:cubicBezTo>
                          <a:pt x="206" y="1179"/>
                          <a:pt x="179" y="1190"/>
                          <a:pt x="166" y="1196"/>
                        </a:cubicBezTo>
                        <a:cubicBezTo>
                          <a:pt x="158" y="1199"/>
                          <a:pt x="142" y="1204"/>
                          <a:pt x="142" y="1204"/>
                        </a:cubicBezTo>
                        <a:cubicBezTo>
                          <a:pt x="23" y="1195"/>
                          <a:pt x="65" y="1203"/>
                          <a:pt x="0" y="118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bg1">
                          <a:lumMod val="85000"/>
                          <a:lumOff val="15000"/>
                        </a:schemeClr>
                      </a:gs>
                      <a:gs pos="50000">
                        <a:schemeClr val="bg1">
                          <a:lumMod val="65000"/>
                          <a:lumOff val="35000"/>
                        </a:schemeClr>
                      </a:gs>
                      <a:gs pos="100000">
                        <a:schemeClr val="bg1">
                          <a:lumMod val="85000"/>
                          <a:lumOff val="15000"/>
                        </a:schemeClr>
                      </a:gs>
                    </a:gsLst>
                    <a:lin ang="0" scaled="1"/>
                  </a:gradFill>
                  <a:ln w="12700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" name="Rectangle 249"/>
                  <p:cNvSpPr>
                    <a:spLocks noChangeArrowheads="1"/>
                  </p:cNvSpPr>
                  <p:nvPr/>
                </p:nvSpPr>
                <p:spPr bwMode="auto">
                  <a:xfrm>
                    <a:off x="6922614" y="3671596"/>
                    <a:ext cx="18016" cy="44448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1">
                          <a:lumMod val="65000"/>
                          <a:lumOff val="35000"/>
                        </a:schemeClr>
                      </a:gs>
                      <a:gs pos="50000">
                        <a:schemeClr val="bg1">
                          <a:lumMod val="85000"/>
                          <a:lumOff val="15000"/>
                        </a:schemeClr>
                      </a:gs>
                      <a:gs pos="100000">
                        <a:schemeClr val="bg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" name="Group 65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1576752" y="5524816"/>
                  <a:ext cx="390542" cy="388720"/>
                  <a:chOff x="2835" y="754"/>
                  <a:chExt cx="576" cy="578"/>
                </a:xfrm>
              </p:grpSpPr>
              <p:sp>
                <p:nvSpPr>
                  <p:cNvPr id="374" name="Oval 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35" y="754"/>
                    <a:ext cx="576" cy="57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50000"/>
                          <a:lumOff val="50000"/>
                        </a:schemeClr>
                      </a:gs>
                      <a:gs pos="50000">
                        <a:schemeClr val="tx1">
                          <a:lumMod val="75000"/>
                        </a:schemeClr>
                      </a:gs>
                      <a:gs pos="100000">
                        <a:schemeClr val="bg1">
                          <a:lumMod val="50000"/>
                          <a:lumOff val="50000"/>
                        </a:schemeClr>
                      </a:gs>
                    </a:gsLst>
                    <a:lin ang="2700000" scaled="1"/>
                    <a:tileRect/>
                  </a:gra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Line 6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839" y="754"/>
                    <a:ext cx="268" cy="28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Line 6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839" y="1038"/>
                    <a:ext cx="265" cy="29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109" name="Form 108"/>
                <p:cNvCxnSpPr/>
                <p:nvPr/>
              </p:nvCxnSpPr>
              <p:spPr>
                <a:xfrm rot="10800000">
                  <a:off x="721600" y="2808029"/>
                  <a:ext cx="593043" cy="575807"/>
                </a:xfrm>
                <a:prstGeom prst="bentConnector3">
                  <a:avLst>
                    <a:gd name="adj1" fmla="val 140"/>
                  </a:avLst>
                </a:prstGeom>
                <a:ln w="19050">
                  <a:solidFill>
                    <a:srgbClr val="459BCA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" name="Group 65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1190497" y="3382709"/>
                  <a:ext cx="244088" cy="242950"/>
                  <a:chOff x="2835" y="754"/>
                  <a:chExt cx="576" cy="578"/>
                </a:xfrm>
              </p:grpSpPr>
              <p:sp>
                <p:nvSpPr>
                  <p:cNvPr id="378" name="Oval 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35" y="754"/>
                    <a:ext cx="576" cy="576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bg1">
                          <a:lumMod val="50000"/>
                          <a:lumOff val="50000"/>
                        </a:schemeClr>
                      </a:gs>
                      <a:gs pos="50000">
                        <a:schemeClr val="tx1">
                          <a:lumMod val="75000"/>
                        </a:schemeClr>
                      </a:gs>
                      <a:gs pos="100000">
                        <a:schemeClr val="bg1">
                          <a:lumMod val="50000"/>
                          <a:lumOff val="50000"/>
                        </a:schemeClr>
                      </a:gs>
                    </a:gsLst>
                    <a:lin ang="2700000" scaled="1"/>
                  </a:gra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Line 6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839" y="754"/>
                    <a:ext cx="268" cy="28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0" name="Line 6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839" y="1038"/>
                    <a:ext cx="265" cy="29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uppieren 106"/>
                <p:cNvGrpSpPr/>
                <p:nvPr/>
              </p:nvGrpSpPr>
              <p:grpSpPr>
                <a:xfrm>
                  <a:off x="3059112" y="4063512"/>
                  <a:ext cx="1441450" cy="1080000"/>
                  <a:chOff x="3714744" y="4429132"/>
                  <a:chExt cx="1441450" cy="1080000"/>
                </a:xfrm>
              </p:grpSpPr>
              <p:sp>
                <p:nvSpPr>
                  <p:cNvPr id="118" name="AutoShape 354"/>
                  <p:cNvSpPr>
                    <a:spLocks noChangeArrowheads="1"/>
                  </p:cNvSpPr>
                  <p:nvPr/>
                </p:nvSpPr>
                <p:spPr bwMode="auto">
                  <a:xfrm>
                    <a:off x="3714744" y="4429132"/>
                    <a:ext cx="1441450" cy="1080000"/>
                  </a:xfrm>
                  <a:prstGeom prst="rightArrow">
                    <a:avLst>
                      <a:gd name="adj1" fmla="val 63380"/>
                      <a:gd name="adj2" fmla="val 47591"/>
                    </a:avLst>
                  </a:prstGeom>
                  <a:gradFill flip="none" rotWithShape="1">
                    <a:gsLst>
                      <a:gs pos="0">
                        <a:srgbClr val="996600">
                          <a:shade val="30000"/>
                          <a:satMod val="115000"/>
                        </a:srgbClr>
                      </a:gs>
                      <a:gs pos="50000">
                        <a:srgbClr val="996600">
                          <a:shade val="67500"/>
                          <a:satMod val="115000"/>
                        </a:srgbClr>
                      </a:gs>
                      <a:gs pos="100000">
                        <a:srgbClr val="9966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de-DE" sz="2000" dirty="0" smtClean="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9" name="Text Box 3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14744" y="4610107"/>
                    <a:ext cx="1125000" cy="6750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0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ea typeface="+mn-ea"/>
                        <a:cs typeface="+mn-cs"/>
                      </a:rPr>
                      <a:t>Surplus biomass</a:t>
                    </a:r>
                  </a:p>
                </p:txBody>
              </p:sp>
            </p:grpSp>
            <p:grpSp>
              <p:nvGrpSpPr>
                <p:cNvPr id="13" name="Group 380"/>
                <p:cNvGrpSpPr>
                  <a:grpSpLocks/>
                </p:cNvGrpSpPr>
                <p:nvPr/>
              </p:nvGrpSpPr>
              <p:grpSpPr bwMode="auto">
                <a:xfrm>
                  <a:off x="2503711" y="2085326"/>
                  <a:ext cx="2449513" cy="1296988"/>
                  <a:chOff x="3446" y="2540"/>
                  <a:chExt cx="1543" cy="817"/>
                </a:xfrm>
              </p:grpSpPr>
              <p:sp>
                <p:nvSpPr>
                  <p:cNvPr id="139" name="Oval 370"/>
                  <p:cNvSpPr>
                    <a:spLocks noChangeArrowheads="1"/>
                  </p:cNvSpPr>
                  <p:nvPr/>
                </p:nvSpPr>
                <p:spPr bwMode="auto">
                  <a:xfrm>
                    <a:off x="3446" y="3255"/>
                    <a:ext cx="23" cy="23"/>
                  </a:xfrm>
                  <a:prstGeom prst="ellipse">
                    <a:avLst/>
                  </a:prstGeom>
                  <a:noFill/>
                  <a:ln w="3175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4189" y="2540"/>
                    <a:ext cx="800" cy="8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BBE0E3"/>
                      </a:gs>
                      <a:gs pos="50000">
                        <a:srgbClr val="6699FF"/>
                      </a:gs>
                      <a:gs pos="100000">
                        <a:srgbClr val="BBE0E3"/>
                      </a:gs>
                    </a:gsLst>
                    <a:lin ang="27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AutoShape 363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4695" y="2586"/>
                    <a:ext cx="278" cy="725"/>
                  </a:xfrm>
                  <a:prstGeom prst="moon">
                    <a:avLst>
                      <a:gd name="adj" fmla="val 87500"/>
                    </a:avLst>
                  </a:prstGeom>
                  <a:gradFill rotWithShape="1">
                    <a:gsLst>
                      <a:gs pos="0">
                        <a:srgbClr val="A26C36"/>
                      </a:gs>
                      <a:gs pos="100000">
                        <a:srgbClr val="663300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AutoShape 361"/>
                  <p:cNvSpPr>
                    <a:spLocks noChangeArrowheads="1"/>
                  </p:cNvSpPr>
                  <p:nvPr/>
                </p:nvSpPr>
                <p:spPr bwMode="auto">
                  <a:xfrm>
                    <a:off x="4199" y="2567"/>
                    <a:ext cx="297" cy="763"/>
                  </a:xfrm>
                  <a:prstGeom prst="moon">
                    <a:avLst>
                      <a:gd name="adj" fmla="val 87500"/>
                    </a:avLst>
                  </a:prstGeom>
                  <a:gradFill rotWithShape="1">
                    <a:gsLst>
                      <a:gs pos="0">
                        <a:srgbClr val="A26C36"/>
                      </a:gs>
                      <a:gs pos="100000">
                        <a:srgbClr val="663300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 315" descr="Brauner Marmor"/>
                  <p:cNvSpPr>
                    <a:spLocks/>
                  </p:cNvSpPr>
                  <p:nvPr/>
                </p:nvSpPr>
                <p:spPr bwMode="auto">
                  <a:xfrm>
                    <a:off x="4255" y="2942"/>
                    <a:ext cx="66" cy="67"/>
                  </a:xfrm>
                  <a:custGeom>
                    <a:avLst/>
                    <a:gdLst/>
                    <a:ahLst/>
                    <a:cxnLst>
                      <a:cxn ang="0">
                        <a:pos x="155" y="88"/>
                      </a:cxn>
                      <a:cxn ang="0">
                        <a:pos x="290" y="103"/>
                      </a:cxn>
                      <a:cxn ang="0">
                        <a:pos x="305" y="13"/>
                      </a:cxn>
                      <a:cxn ang="0">
                        <a:pos x="335" y="58"/>
                      </a:cxn>
                      <a:cxn ang="0">
                        <a:pos x="350" y="103"/>
                      </a:cxn>
                      <a:cxn ang="0">
                        <a:pos x="440" y="238"/>
                      </a:cxn>
                      <a:cxn ang="0">
                        <a:pos x="440" y="358"/>
                      </a:cxn>
                      <a:cxn ang="0">
                        <a:pos x="335" y="343"/>
                      </a:cxn>
                      <a:cxn ang="0">
                        <a:pos x="290" y="358"/>
                      </a:cxn>
                      <a:cxn ang="0">
                        <a:pos x="230" y="448"/>
                      </a:cxn>
                      <a:cxn ang="0">
                        <a:pos x="185" y="463"/>
                      </a:cxn>
                      <a:cxn ang="0">
                        <a:pos x="110" y="448"/>
                      </a:cxn>
                      <a:cxn ang="0">
                        <a:pos x="65" y="298"/>
                      </a:cxn>
                      <a:cxn ang="0">
                        <a:pos x="5" y="283"/>
                      </a:cxn>
                      <a:cxn ang="0">
                        <a:pos x="20" y="208"/>
                      </a:cxn>
                      <a:cxn ang="0">
                        <a:pos x="65" y="238"/>
                      </a:cxn>
                      <a:cxn ang="0">
                        <a:pos x="110" y="148"/>
                      </a:cxn>
                      <a:cxn ang="0">
                        <a:pos x="155" y="133"/>
                      </a:cxn>
                      <a:cxn ang="0">
                        <a:pos x="155" y="88"/>
                      </a:cxn>
                    </a:cxnLst>
                    <a:rect l="0" t="0" r="r" b="b"/>
                    <a:pathLst>
                      <a:path w="481" h="466">
                        <a:moveTo>
                          <a:pt x="155" y="88"/>
                        </a:moveTo>
                        <a:cubicBezTo>
                          <a:pt x="221" y="132"/>
                          <a:pt x="221" y="149"/>
                          <a:pt x="290" y="103"/>
                        </a:cubicBezTo>
                        <a:cubicBezTo>
                          <a:pt x="295" y="73"/>
                          <a:pt x="283" y="35"/>
                          <a:pt x="305" y="13"/>
                        </a:cubicBezTo>
                        <a:cubicBezTo>
                          <a:pt x="318" y="0"/>
                          <a:pt x="327" y="42"/>
                          <a:pt x="335" y="58"/>
                        </a:cubicBezTo>
                        <a:cubicBezTo>
                          <a:pt x="342" y="72"/>
                          <a:pt x="345" y="88"/>
                          <a:pt x="350" y="103"/>
                        </a:cubicBezTo>
                        <a:cubicBezTo>
                          <a:pt x="328" y="215"/>
                          <a:pt x="328" y="216"/>
                          <a:pt x="440" y="238"/>
                        </a:cubicBezTo>
                        <a:cubicBezTo>
                          <a:pt x="449" y="264"/>
                          <a:pt x="481" y="337"/>
                          <a:pt x="440" y="358"/>
                        </a:cubicBezTo>
                        <a:cubicBezTo>
                          <a:pt x="408" y="374"/>
                          <a:pt x="370" y="348"/>
                          <a:pt x="335" y="343"/>
                        </a:cubicBezTo>
                        <a:cubicBezTo>
                          <a:pt x="320" y="348"/>
                          <a:pt x="301" y="347"/>
                          <a:pt x="290" y="358"/>
                        </a:cubicBezTo>
                        <a:cubicBezTo>
                          <a:pt x="265" y="383"/>
                          <a:pt x="264" y="437"/>
                          <a:pt x="230" y="448"/>
                        </a:cubicBezTo>
                        <a:cubicBezTo>
                          <a:pt x="215" y="453"/>
                          <a:pt x="200" y="458"/>
                          <a:pt x="185" y="463"/>
                        </a:cubicBezTo>
                        <a:cubicBezTo>
                          <a:pt x="160" y="458"/>
                          <a:pt x="128" y="466"/>
                          <a:pt x="110" y="448"/>
                        </a:cubicBezTo>
                        <a:cubicBezTo>
                          <a:pt x="105" y="443"/>
                          <a:pt x="77" y="310"/>
                          <a:pt x="65" y="298"/>
                        </a:cubicBezTo>
                        <a:cubicBezTo>
                          <a:pt x="50" y="283"/>
                          <a:pt x="25" y="288"/>
                          <a:pt x="5" y="283"/>
                        </a:cubicBezTo>
                        <a:cubicBezTo>
                          <a:pt x="10" y="258"/>
                          <a:pt x="0" y="223"/>
                          <a:pt x="20" y="208"/>
                        </a:cubicBezTo>
                        <a:cubicBezTo>
                          <a:pt x="34" y="197"/>
                          <a:pt x="47" y="242"/>
                          <a:pt x="65" y="238"/>
                        </a:cubicBezTo>
                        <a:cubicBezTo>
                          <a:pt x="100" y="231"/>
                          <a:pt x="93" y="165"/>
                          <a:pt x="110" y="148"/>
                        </a:cubicBezTo>
                        <a:cubicBezTo>
                          <a:pt x="121" y="137"/>
                          <a:pt x="146" y="146"/>
                          <a:pt x="155" y="133"/>
                        </a:cubicBezTo>
                        <a:cubicBezTo>
                          <a:pt x="164" y="121"/>
                          <a:pt x="155" y="103"/>
                          <a:pt x="155" y="88"/>
                        </a:cubicBezTo>
                        <a:close/>
                      </a:path>
                    </a:pathLst>
                  </a:custGeom>
                  <a:blipFill dpi="0" rotWithShape="1">
                    <a:blip r:embed="rId2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 316" descr="Brauner Marmor"/>
                  <p:cNvSpPr>
                    <a:spLocks/>
                  </p:cNvSpPr>
                  <p:nvPr/>
                </p:nvSpPr>
                <p:spPr bwMode="auto">
                  <a:xfrm>
                    <a:off x="4790" y="3156"/>
                    <a:ext cx="67" cy="66"/>
                  </a:xfrm>
                  <a:custGeom>
                    <a:avLst/>
                    <a:gdLst/>
                    <a:ahLst/>
                    <a:cxnLst>
                      <a:cxn ang="0">
                        <a:pos x="155" y="88"/>
                      </a:cxn>
                      <a:cxn ang="0">
                        <a:pos x="290" y="103"/>
                      </a:cxn>
                      <a:cxn ang="0">
                        <a:pos x="305" y="13"/>
                      </a:cxn>
                      <a:cxn ang="0">
                        <a:pos x="335" y="58"/>
                      </a:cxn>
                      <a:cxn ang="0">
                        <a:pos x="350" y="103"/>
                      </a:cxn>
                      <a:cxn ang="0">
                        <a:pos x="440" y="238"/>
                      </a:cxn>
                      <a:cxn ang="0">
                        <a:pos x="440" y="358"/>
                      </a:cxn>
                      <a:cxn ang="0">
                        <a:pos x="335" y="343"/>
                      </a:cxn>
                      <a:cxn ang="0">
                        <a:pos x="290" y="358"/>
                      </a:cxn>
                      <a:cxn ang="0">
                        <a:pos x="230" y="448"/>
                      </a:cxn>
                      <a:cxn ang="0">
                        <a:pos x="185" y="463"/>
                      </a:cxn>
                      <a:cxn ang="0">
                        <a:pos x="110" y="448"/>
                      </a:cxn>
                      <a:cxn ang="0">
                        <a:pos x="65" y="298"/>
                      </a:cxn>
                      <a:cxn ang="0">
                        <a:pos x="5" y="283"/>
                      </a:cxn>
                      <a:cxn ang="0">
                        <a:pos x="20" y="208"/>
                      </a:cxn>
                      <a:cxn ang="0">
                        <a:pos x="65" y="238"/>
                      </a:cxn>
                      <a:cxn ang="0">
                        <a:pos x="110" y="148"/>
                      </a:cxn>
                      <a:cxn ang="0">
                        <a:pos x="155" y="133"/>
                      </a:cxn>
                      <a:cxn ang="0">
                        <a:pos x="155" y="88"/>
                      </a:cxn>
                    </a:cxnLst>
                    <a:rect l="0" t="0" r="r" b="b"/>
                    <a:pathLst>
                      <a:path w="481" h="466">
                        <a:moveTo>
                          <a:pt x="155" y="88"/>
                        </a:moveTo>
                        <a:cubicBezTo>
                          <a:pt x="221" y="132"/>
                          <a:pt x="221" y="149"/>
                          <a:pt x="290" y="103"/>
                        </a:cubicBezTo>
                        <a:cubicBezTo>
                          <a:pt x="295" y="73"/>
                          <a:pt x="283" y="35"/>
                          <a:pt x="305" y="13"/>
                        </a:cubicBezTo>
                        <a:cubicBezTo>
                          <a:pt x="318" y="0"/>
                          <a:pt x="327" y="42"/>
                          <a:pt x="335" y="58"/>
                        </a:cubicBezTo>
                        <a:cubicBezTo>
                          <a:pt x="342" y="72"/>
                          <a:pt x="345" y="88"/>
                          <a:pt x="350" y="103"/>
                        </a:cubicBezTo>
                        <a:cubicBezTo>
                          <a:pt x="328" y="215"/>
                          <a:pt x="328" y="216"/>
                          <a:pt x="440" y="238"/>
                        </a:cubicBezTo>
                        <a:cubicBezTo>
                          <a:pt x="449" y="264"/>
                          <a:pt x="481" y="337"/>
                          <a:pt x="440" y="358"/>
                        </a:cubicBezTo>
                        <a:cubicBezTo>
                          <a:pt x="408" y="374"/>
                          <a:pt x="370" y="348"/>
                          <a:pt x="335" y="343"/>
                        </a:cubicBezTo>
                        <a:cubicBezTo>
                          <a:pt x="320" y="348"/>
                          <a:pt x="301" y="347"/>
                          <a:pt x="290" y="358"/>
                        </a:cubicBezTo>
                        <a:cubicBezTo>
                          <a:pt x="265" y="383"/>
                          <a:pt x="264" y="437"/>
                          <a:pt x="230" y="448"/>
                        </a:cubicBezTo>
                        <a:cubicBezTo>
                          <a:pt x="215" y="453"/>
                          <a:pt x="200" y="458"/>
                          <a:pt x="185" y="463"/>
                        </a:cubicBezTo>
                        <a:cubicBezTo>
                          <a:pt x="160" y="458"/>
                          <a:pt x="128" y="466"/>
                          <a:pt x="110" y="448"/>
                        </a:cubicBezTo>
                        <a:cubicBezTo>
                          <a:pt x="105" y="443"/>
                          <a:pt x="77" y="310"/>
                          <a:pt x="65" y="298"/>
                        </a:cubicBezTo>
                        <a:cubicBezTo>
                          <a:pt x="50" y="283"/>
                          <a:pt x="25" y="288"/>
                          <a:pt x="5" y="283"/>
                        </a:cubicBezTo>
                        <a:cubicBezTo>
                          <a:pt x="10" y="258"/>
                          <a:pt x="0" y="223"/>
                          <a:pt x="20" y="208"/>
                        </a:cubicBezTo>
                        <a:cubicBezTo>
                          <a:pt x="34" y="197"/>
                          <a:pt x="47" y="242"/>
                          <a:pt x="65" y="238"/>
                        </a:cubicBezTo>
                        <a:cubicBezTo>
                          <a:pt x="100" y="231"/>
                          <a:pt x="93" y="165"/>
                          <a:pt x="110" y="148"/>
                        </a:cubicBezTo>
                        <a:cubicBezTo>
                          <a:pt x="121" y="137"/>
                          <a:pt x="146" y="146"/>
                          <a:pt x="155" y="133"/>
                        </a:cubicBezTo>
                        <a:cubicBezTo>
                          <a:pt x="164" y="121"/>
                          <a:pt x="155" y="103"/>
                          <a:pt x="155" y="88"/>
                        </a:cubicBezTo>
                        <a:close/>
                      </a:path>
                    </a:pathLst>
                  </a:custGeom>
                  <a:blipFill dpi="0" rotWithShape="1">
                    <a:blip r:embed="rId2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 317" descr="Brauner Marmor"/>
                  <p:cNvSpPr>
                    <a:spLocks/>
                  </p:cNvSpPr>
                  <p:nvPr/>
                </p:nvSpPr>
                <p:spPr bwMode="auto">
                  <a:xfrm rot="1750057">
                    <a:off x="4779" y="2717"/>
                    <a:ext cx="67" cy="66"/>
                  </a:xfrm>
                  <a:custGeom>
                    <a:avLst/>
                    <a:gdLst/>
                    <a:ahLst/>
                    <a:cxnLst>
                      <a:cxn ang="0">
                        <a:pos x="155" y="88"/>
                      </a:cxn>
                      <a:cxn ang="0">
                        <a:pos x="290" y="103"/>
                      </a:cxn>
                      <a:cxn ang="0">
                        <a:pos x="305" y="13"/>
                      </a:cxn>
                      <a:cxn ang="0">
                        <a:pos x="335" y="58"/>
                      </a:cxn>
                      <a:cxn ang="0">
                        <a:pos x="350" y="103"/>
                      </a:cxn>
                      <a:cxn ang="0">
                        <a:pos x="440" y="238"/>
                      </a:cxn>
                      <a:cxn ang="0">
                        <a:pos x="440" y="358"/>
                      </a:cxn>
                      <a:cxn ang="0">
                        <a:pos x="335" y="343"/>
                      </a:cxn>
                      <a:cxn ang="0">
                        <a:pos x="290" y="358"/>
                      </a:cxn>
                      <a:cxn ang="0">
                        <a:pos x="230" y="448"/>
                      </a:cxn>
                      <a:cxn ang="0">
                        <a:pos x="185" y="463"/>
                      </a:cxn>
                      <a:cxn ang="0">
                        <a:pos x="110" y="448"/>
                      </a:cxn>
                      <a:cxn ang="0">
                        <a:pos x="65" y="298"/>
                      </a:cxn>
                      <a:cxn ang="0">
                        <a:pos x="5" y="283"/>
                      </a:cxn>
                      <a:cxn ang="0">
                        <a:pos x="20" y="208"/>
                      </a:cxn>
                      <a:cxn ang="0">
                        <a:pos x="65" y="238"/>
                      </a:cxn>
                      <a:cxn ang="0">
                        <a:pos x="110" y="148"/>
                      </a:cxn>
                      <a:cxn ang="0">
                        <a:pos x="155" y="133"/>
                      </a:cxn>
                      <a:cxn ang="0">
                        <a:pos x="155" y="88"/>
                      </a:cxn>
                    </a:cxnLst>
                    <a:rect l="0" t="0" r="r" b="b"/>
                    <a:pathLst>
                      <a:path w="481" h="466">
                        <a:moveTo>
                          <a:pt x="155" y="88"/>
                        </a:moveTo>
                        <a:cubicBezTo>
                          <a:pt x="221" y="132"/>
                          <a:pt x="221" y="149"/>
                          <a:pt x="290" y="103"/>
                        </a:cubicBezTo>
                        <a:cubicBezTo>
                          <a:pt x="295" y="73"/>
                          <a:pt x="283" y="35"/>
                          <a:pt x="305" y="13"/>
                        </a:cubicBezTo>
                        <a:cubicBezTo>
                          <a:pt x="318" y="0"/>
                          <a:pt x="327" y="42"/>
                          <a:pt x="335" y="58"/>
                        </a:cubicBezTo>
                        <a:cubicBezTo>
                          <a:pt x="342" y="72"/>
                          <a:pt x="345" y="88"/>
                          <a:pt x="350" y="103"/>
                        </a:cubicBezTo>
                        <a:cubicBezTo>
                          <a:pt x="328" y="215"/>
                          <a:pt x="328" y="216"/>
                          <a:pt x="440" y="238"/>
                        </a:cubicBezTo>
                        <a:cubicBezTo>
                          <a:pt x="449" y="264"/>
                          <a:pt x="481" y="337"/>
                          <a:pt x="440" y="358"/>
                        </a:cubicBezTo>
                        <a:cubicBezTo>
                          <a:pt x="408" y="374"/>
                          <a:pt x="370" y="348"/>
                          <a:pt x="335" y="343"/>
                        </a:cubicBezTo>
                        <a:cubicBezTo>
                          <a:pt x="320" y="348"/>
                          <a:pt x="301" y="347"/>
                          <a:pt x="290" y="358"/>
                        </a:cubicBezTo>
                        <a:cubicBezTo>
                          <a:pt x="265" y="383"/>
                          <a:pt x="264" y="437"/>
                          <a:pt x="230" y="448"/>
                        </a:cubicBezTo>
                        <a:cubicBezTo>
                          <a:pt x="215" y="453"/>
                          <a:pt x="200" y="458"/>
                          <a:pt x="185" y="463"/>
                        </a:cubicBezTo>
                        <a:cubicBezTo>
                          <a:pt x="160" y="458"/>
                          <a:pt x="128" y="466"/>
                          <a:pt x="110" y="448"/>
                        </a:cubicBezTo>
                        <a:cubicBezTo>
                          <a:pt x="105" y="443"/>
                          <a:pt x="77" y="310"/>
                          <a:pt x="65" y="298"/>
                        </a:cubicBezTo>
                        <a:cubicBezTo>
                          <a:pt x="50" y="283"/>
                          <a:pt x="25" y="288"/>
                          <a:pt x="5" y="283"/>
                        </a:cubicBezTo>
                        <a:cubicBezTo>
                          <a:pt x="10" y="258"/>
                          <a:pt x="0" y="223"/>
                          <a:pt x="20" y="208"/>
                        </a:cubicBezTo>
                        <a:cubicBezTo>
                          <a:pt x="34" y="197"/>
                          <a:pt x="47" y="242"/>
                          <a:pt x="65" y="238"/>
                        </a:cubicBezTo>
                        <a:cubicBezTo>
                          <a:pt x="100" y="231"/>
                          <a:pt x="93" y="165"/>
                          <a:pt x="110" y="148"/>
                        </a:cubicBezTo>
                        <a:cubicBezTo>
                          <a:pt x="121" y="137"/>
                          <a:pt x="146" y="146"/>
                          <a:pt x="155" y="133"/>
                        </a:cubicBezTo>
                        <a:cubicBezTo>
                          <a:pt x="164" y="121"/>
                          <a:pt x="155" y="103"/>
                          <a:pt x="155" y="88"/>
                        </a:cubicBezTo>
                        <a:close/>
                      </a:path>
                    </a:pathLst>
                  </a:custGeom>
                  <a:blipFill dpi="0" rotWithShape="1">
                    <a:blip r:embed="rId2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 318" descr="Brauner Marmor"/>
                  <p:cNvSpPr>
                    <a:spLocks/>
                  </p:cNvSpPr>
                  <p:nvPr/>
                </p:nvSpPr>
                <p:spPr bwMode="auto">
                  <a:xfrm flipV="1">
                    <a:off x="4323" y="3081"/>
                    <a:ext cx="68" cy="69"/>
                  </a:xfrm>
                  <a:custGeom>
                    <a:avLst/>
                    <a:gdLst/>
                    <a:ahLst/>
                    <a:cxnLst>
                      <a:cxn ang="0">
                        <a:pos x="155" y="88"/>
                      </a:cxn>
                      <a:cxn ang="0">
                        <a:pos x="290" y="103"/>
                      </a:cxn>
                      <a:cxn ang="0">
                        <a:pos x="305" y="13"/>
                      </a:cxn>
                      <a:cxn ang="0">
                        <a:pos x="335" y="58"/>
                      </a:cxn>
                      <a:cxn ang="0">
                        <a:pos x="350" y="103"/>
                      </a:cxn>
                      <a:cxn ang="0">
                        <a:pos x="440" y="238"/>
                      </a:cxn>
                      <a:cxn ang="0">
                        <a:pos x="440" y="358"/>
                      </a:cxn>
                      <a:cxn ang="0">
                        <a:pos x="335" y="343"/>
                      </a:cxn>
                      <a:cxn ang="0">
                        <a:pos x="290" y="358"/>
                      </a:cxn>
                      <a:cxn ang="0">
                        <a:pos x="230" y="448"/>
                      </a:cxn>
                      <a:cxn ang="0">
                        <a:pos x="185" y="463"/>
                      </a:cxn>
                      <a:cxn ang="0">
                        <a:pos x="110" y="448"/>
                      </a:cxn>
                      <a:cxn ang="0">
                        <a:pos x="65" y="298"/>
                      </a:cxn>
                      <a:cxn ang="0">
                        <a:pos x="5" y="283"/>
                      </a:cxn>
                      <a:cxn ang="0">
                        <a:pos x="20" y="208"/>
                      </a:cxn>
                      <a:cxn ang="0">
                        <a:pos x="65" y="238"/>
                      </a:cxn>
                      <a:cxn ang="0">
                        <a:pos x="110" y="148"/>
                      </a:cxn>
                      <a:cxn ang="0">
                        <a:pos x="155" y="133"/>
                      </a:cxn>
                      <a:cxn ang="0">
                        <a:pos x="155" y="88"/>
                      </a:cxn>
                    </a:cxnLst>
                    <a:rect l="0" t="0" r="r" b="b"/>
                    <a:pathLst>
                      <a:path w="481" h="466">
                        <a:moveTo>
                          <a:pt x="155" y="88"/>
                        </a:moveTo>
                        <a:cubicBezTo>
                          <a:pt x="221" y="132"/>
                          <a:pt x="221" y="149"/>
                          <a:pt x="290" y="103"/>
                        </a:cubicBezTo>
                        <a:cubicBezTo>
                          <a:pt x="295" y="73"/>
                          <a:pt x="283" y="35"/>
                          <a:pt x="305" y="13"/>
                        </a:cubicBezTo>
                        <a:cubicBezTo>
                          <a:pt x="318" y="0"/>
                          <a:pt x="327" y="42"/>
                          <a:pt x="335" y="58"/>
                        </a:cubicBezTo>
                        <a:cubicBezTo>
                          <a:pt x="342" y="72"/>
                          <a:pt x="345" y="88"/>
                          <a:pt x="350" y="103"/>
                        </a:cubicBezTo>
                        <a:cubicBezTo>
                          <a:pt x="328" y="215"/>
                          <a:pt x="328" y="216"/>
                          <a:pt x="440" y="238"/>
                        </a:cubicBezTo>
                        <a:cubicBezTo>
                          <a:pt x="449" y="264"/>
                          <a:pt x="481" y="337"/>
                          <a:pt x="440" y="358"/>
                        </a:cubicBezTo>
                        <a:cubicBezTo>
                          <a:pt x="408" y="374"/>
                          <a:pt x="370" y="348"/>
                          <a:pt x="335" y="343"/>
                        </a:cubicBezTo>
                        <a:cubicBezTo>
                          <a:pt x="320" y="348"/>
                          <a:pt x="301" y="347"/>
                          <a:pt x="290" y="358"/>
                        </a:cubicBezTo>
                        <a:cubicBezTo>
                          <a:pt x="265" y="383"/>
                          <a:pt x="264" y="437"/>
                          <a:pt x="230" y="448"/>
                        </a:cubicBezTo>
                        <a:cubicBezTo>
                          <a:pt x="215" y="453"/>
                          <a:pt x="200" y="458"/>
                          <a:pt x="185" y="463"/>
                        </a:cubicBezTo>
                        <a:cubicBezTo>
                          <a:pt x="160" y="458"/>
                          <a:pt x="128" y="466"/>
                          <a:pt x="110" y="448"/>
                        </a:cubicBezTo>
                        <a:cubicBezTo>
                          <a:pt x="105" y="443"/>
                          <a:pt x="77" y="310"/>
                          <a:pt x="65" y="298"/>
                        </a:cubicBezTo>
                        <a:cubicBezTo>
                          <a:pt x="50" y="283"/>
                          <a:pt x="25" y="288"/>
                          <a:pt x="5" y="283"/>
                        </a:cubicBezTo>
                        <a:cubicBezTo>
                          <a:pt x="10" y="258"/>
                          <a:pt x="0" y="223"/>
                          <a:pt x="20" y="208"/>
                        </a:cubicBezTo>
                        <a:cubicBezTo>
                          <a:pt x="34" y="197"/>
                          <a:pt x="47" y="242"/>
                          <a:pt x="65" y="238"/>
                        </a:cubicBezTo>
                        <a:cubicBezTo>
                          <a:pt x="100" y="231"/>
                          <a:pt x="93" y="165"/>
                          <a:pt x="110" y="148"/>
                        </a:cubicBezTo>
                        <a:cubicBezTo>
                          <a:pt x="121" y="137"/>
                          <a:pt x="146" y="146"/>
                          <a:pt x="155" y="133"/>
                        </a:cubicBezTo>
                        <a:cubicBezTo>
                          <a:pt x="164" y="121"/>
                          <a:pt x="155" y="103"/>
                          <a:pt x="155" y="88"/>
                        </a:cubicBezTo>
                        <a:close/>
                      </a:path>
                    </a:pathLst>
                  </a:custGeom>
                  <a:blipFill dpi="0" rotWithShape="1">
                    <a:blip r:embed="rId2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 319" descr="Brauner Marmor"/>
                  <p:cNvSpPr>
                    <a:spLocks/>
                  </p:cNvSpPr>
                  <p:nvPr/>
                </p:nvSpPr>
                <p:spPr bwMode="auto">
                  <a:xfrm>
                    <a:off x="4373" y="2641"/>
                    <a:ext cx="66" cy="66"/>
                  </a:xfrm>
                  <a:custGeom>
                    <a:avLst/>
                    <a:gdLst/>
                    <a:ahLst/>
                    <a:cxnLst>
                      <a:cxn ang="0">
                        <a:pos x="155" y="88"/>
                      </a:cxn>
                      <a:cxn ang="0">
                        <a:pos x="290" y="103"/>
                      </a:cxn>
                      <a:cxn ang="0">
                        <a:pos x="305" y="13"/>
                      </a:cxn>
                      <a:cxn ang="0">
                        <a:pos x="335" y="58"/>
                      </a:cxn>
                      <a:cxn ang="0">
                        <a:pos x="350" y="103"/>
                      </a:cxn>
                      <a:cxn ang="0">
                        <a:pos x="440" y="238"/>
                      </a:cxn>
                      <a:cxn ang="0">
                        <a:pos x="440" y="358"/>
                      </a:cxn>
                      <a:cxn ang="0">
                        <a:pos x="335" y="343"/>
                      </a:cxn>
                      <a:cxn ang="0">
                        <a:pos x="290" y="358"/>
                      </a:cxn>
                      <a:cxn ang="0">
                        <a:pos x="230" y="448"/>
                      </a:cxn>
                      <a:cxn ang="0">
                        <a:pos x="185" y="463"/>
                      </a:cxn>
                      <a:cxn ang="0">
                        <a:pos x="110" y="448"/>
                      </a:cxn>
                      <a:cxn ang="0">
                        <a:pos x="65" y="298"/>
                      </a:cxn>
                      <a:cxn ang="0">
                        <a:pos x="5" y="283"/>
                      </a:cxn>
                      <a:cxn ang="0">
                        <a:pos x="20" y="208"/>
                      </a:cxn>
                      <a:cxn ang="0">
                        <a:pos x="65" y="238"/>
                      </a:cxn>
                      <a:cxn ang="0">
                        <a:pos x="110" y="148"/>
                      </a:cxn>
                      <a:cxn ang="0">
                        <a:pos x="155" y="133"/>
                      </a:cxn>
                      <a:cxn ang="0">
                        <a:pos x="155" y="88"/>
                      </a:cxn>
                    </a:cxnLst>
                    <a:rect l="0" t="0" r="r" b="b"/>
                    <a:pathLst>
                      <a:path w="481" h="466">
                        <a:moveTo>
                          <a:pt x="155" y="88"/>
                        </a:moveTo>
                        <a:cubicBezTo>
                          <a:pt x="221" y="132"/>
                          <a:pt x="221" y="149"/>
                          <a:pt x="290" y="103"/>
                        </a:cubicBezTo>
                        <a:cubicBezTo>
                          <a:pt x="295" y="73"/>
                          <a:pt x="283" y="35"/>
                          <a:pt x="305" y="13"/>
                        </a:cubicBezTo>
                        <a:cubicBezTo>
                          <a:pt x="318" y="0"/>
                          <a:pt x="327" y="42"/>
                          <a:pt x="335" y="58"/>
                        </a:cubicBezTo>
                        <a:cubicBezTo>
                          <a:pt x="342" y="72"/>
                          <a:pt x="345" y="88"/>
                          <a:pt x="350" y="103"/>
                        </a:cubicBezTo>
                        <a:cubicBezTo>
                          <a:pt x="328" y="215"/>
                          <a:pt x="328" y="216"/>
                          <a:pt x="440" y="238"/>
                        </a:cubicBezTo>
                        <a:cubicBezTo>
                          <a:pt x="449" y="264"/>
                          <a:pt x="481" y="337"/>
                          <a:pt x="440" y="358"/>
                        </a:cubicBezTo>
                        <a:cubicBezTo>
                          <a:pt x="408" y="374"/>
                          <a:pt x="370" y="348"/>
                          <a:pt x="335" y="343"/>
                        </a:cubicBezTo>
                        <a:cubicBezTo>
                          <a:pt x="320" y="348"/>
                          <a:pt x="301" y="347"/>
                          <a:pt x="290" y="358"/>
                        </a:cubicBezTo>
                        <a:cubicBezTo>
                          <a:pt x="265" y="383"/>
                          <a:pt x="264" y="437"/>
                          <a:pt x="230" y="448"/>
                        </a:cubicBezTo>
                        <a:cubicBezTo>
                          <a:pt x="215" y="453"/>
                          <a:pt x="200" y="458"/>
                          <a:pt x="185" y="463"/>
                        </a:cubicBezTo>
                        <a:cubicBezTo>
                          <a:pt x="160" y="458"/>
                          <a:pt x="128" y="466"/>
                          <a:pt x="110" y="448"/>
                        </a:cubicBezTo>
                        <a:cubicBezTo>
                          <a:pt x="105" y="443"/>
                          <a:pt x="77" y="310"/>
                          <a:pt x="65" y="298"/>
                        </a:cubicBezTo>
                        <a:cubicBezTo>
                          <a:pt x="50" y="283"/>
                          <a:pt x="25" y="288"/>
                          <a:pt x="5" y="283"/>
                        </a:cubicBezTo>
                        <a:cubicBezTo>
                          <a:pt x="10" y="258"/>
                          <a:pt x="0" y="223"/>
                          <a:pt x="20" y="208"/>
                        </a:cubicBezTo>
                        <a:cubicBezTo>
                          <a:pt x="34" y="197"/>
                          <a:pt x="47" y="242"/>
                          <a:pt x="65" y="238"/>
                        </a:cubicBezTo>
                        <a:cubicBezTo>
                          <a:pt x="100" y="231"/>
                          <a:pt x="93" y="165"/>
                          <a:pt x="110" y="148"/>
                        </a:cubicBezTo>
                        <a:cubicBezTo>
                          <a:pt x="121" y="137"/>
                          <a:pt x="146" y="146"/>
                          <a:pt x="155" y="133"/>
                        </a:cubicBezTo>
                        <a:cubicBezTo>
                          <a:pt x="164" y="121"/>
                          <a:pt x="155" y="103"/>
                          <a:pt x="155" y="88"/>
                        </a:cubicBezTo>
                        <a:close/>
                      </a:path>
                    </a:pathLst>
                  </a:custGeom>
                  <a:blipFill dpi="0" rotWithShape="1">
                    <a:blip r:embed="rId2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4830" y="3094"/>
                    <a:ext cx="34" cy="3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9933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4789" y="2677"/>
                    <a:ext cx="34" cy="3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9933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4346" y="2753"/>
                    <a:ext cx="34" cy="3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9933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Oval 323"/>
                  <p:cNvSpPr>
                    <a:spLocks noChangeArrowheads="1"/>
                  </p:cNvSpPr>
                  <p:nvPr/>
                </p:nvSpPr>
                <p:spPr bwMode="auto">
                  <a:xfrm>
                    <a:off x="4349" y="2812"/>
                    <a:ext cx="34" cy="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9933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4768" y="3049"/>
                    <a:ext cx="34" cy="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9933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Oval 325"/>
                  <p:cNvSpPr>
                    <a:spLocks noChangeArrowheads="1"/>
                  </p:cNvSpPr>
                  <p:nvPr/>
                </p:nvSpPr>
                <p:spPr bwMode="auto">
                  <a:xfrm>
                    <a:off x="4836" y="2888"/>
                    <a:ext cx="34" cy="3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9933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Oval 326"/>
                  <p:cNvSpPr>
                    <a:spLocks noChangeArrowheads="1"/>
                  </p:cNvSpPr>
                  <p:nvPr/>
                </p:nvSpPr>
                <p:spPr bwMode="auto">
                  <a:xfrm>
                    <a:off x="4396" y="3183"/>
                    <a:ext cx="34" cy="3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9933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4255" y="2810"/>
                    <a:ext cx="34" cy="3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9933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 328" descr="Brauner Marmor"/>
                  <p:cNvSpPr>
                    <a:spLocks/>
                  </p:cNvSpPr>
                  <p:nvPr/>
                </p:nvSpPr>
                <p:spPr bwMode="auto">
                  <a:xfrm>
                    <a:off x="4829" y="2974"/>
                    <a:ext cx="66" cy="66"/>
                  </a:xfrm>
                  <a:custGeom>
                    <a:avLst/>
                    <a:gdLst/>
                    <a:ahLst/>
                    <a:cxnLst>
                      <a:cxn ang="0">
                        <a:pos x="155" y="88"/>
                      </a:cxn>
                      <a:cxn ang="0">
                        <a:pos x="290" y="103"/>
                      </a:cxn>
                      <a:cxn ang="0">
                        <a:pos x="305" y="13"/>
                      </a:cxn>
                      <a:cxn ang="0">
                        <a:pos x="335" y="58"/>
                      </a:cxn>
                      <a:cxn ang="0">
                        <a:pos x="350" y="103"/>
                      </a:cxn>
                      <a:cxn ang="0">
                        <a:pos x="440" y="238"/>
                      </a:cxn>
                      <a:cxn ang="0">
                        <a:pos x="440" y="358"/>
                      </a:cxn>
                      <a:cxn ang="0">
                        <a:pos x="335" y="343"/>
                      </a:cxn>
                      <a:cxn ang="0">
                        <a:pos x="290" y="358"/>
                      </a:cxn>
                      <a:cxn ang="0">
                        <a:pos x="230" y="448"/>
                      </a:cxn>
                      <a:cxn ang="0">
                        <a:pos x="185" y="463"/>
                      </a:cxn>
                      <a:cxn ang="0">
                        <a:pos x="110" y="448"/>
                      </a:cxn>
                      <a:cxn ang="0">
                        <a:pos x="65" y="298"/>
                      </a:cxn>
                      <a:cxn ang="0">
                        <a:pos x="5" y="283"/>
                      </a:cxn>
                      <a:cxn ang="0">
                        <a:pos x="20" y="208"/>
                      </a:cxn>
                      <a:cxn ang="0">
                        <a:pos x="65" y="238"/>
                      </a:cxn>
                      <a:cxn ang="0">
                        <a:pos x="110" y="148"/>
                      </a:cxn>
                      <a:cxn ang="0">
                        <a:pos x="155" y="133"/>
                      </a:cxn>
                      <a:cxn ang="0">
                        <a:pos x="155" y="88"/>
                      </a:cxn>
                    </a:cxnLst>
                    <a:rect l="0" t="0" r="r" b="b"/>
                    <a:pathLst>
                      <a:path w="481" h="466">
                        <a:moveTo>
                          <a:pt x="155" y="88"/>
                        </a:moveTo>
                        <a:cubicBezTo>
                          <a:pt x="221" y="132"/>
                          <a:pt x="221" y="149"/>
                          <a:pt x="290" y="103"/>
                        </a:cubicBezTo>
                        <a:cubicBezTo>
                          <a:pt x="295" y="73"/>
                          <a:pt x="283" y="35"/>
                          <a:pt x="305" y="13"/>
                        </a:cubicBezTo>
                        <a:cubicBezTo>
                          <a:pt x="318" y="0"/>
                          <a:pt x="327" y="42"/>
                          <a:pt x="335" y="58"/>
                        </a:cubicBezTo>
                        <a:cubicBezTo>
                          <a:pt x="342" y="72"/>
                          <a:pt x="345" y="88"/>
                          <a:pt x="350" y="103"/>
                        </a:cubicBezTo>
                        <a:cubicBezTo>
                          <a:pt x="328" y="215"/>
                          <a:pt x="328" y="216"/>
                          <a:pt x="440" y="238"/>
                        </a:cubicBezTo>
                        <a:cubicBezTo>
                          <a:pt x="449" y="264"/>
                          <a:pt x="481" y="337"/>
                          <a:pt x="440" y="358"/>
                        </a:cubicBezTo>
                        <a:cubicBezTo>
                          <a:pt x="408" y="374"/>
                          <a:pt x="370" y="348"/>
                          <a:pt x="335" y="343"/>
                        </a:cubicBezTo>
                        <a:cubicBezTo>
                          <a:pt x="320" y="348"/>
                          <a:pt x="301" y="347"/>
                          <a:pt x="290" y="358"/>
                        </a:cubicBezTo>
                        <a:cubicBezTo>
                          <a:pt x="265" y="383"/>
                          <a:pt x="264" y="437"/>
                          <a:pt x="230" y="448"/>
                        </a:cubicBezTo>
                        <a:cubicBezTo>
                          <a:pt x="215" y="453"/>
                          <a:pt x="200" y="458"/>
                          <a:pt x="185" y="463"/>
                        </a:cubicBezTo>
                        <a:cubicBezTo>
                          <a:pt x="160" y="458"/>
                          <a:pt x="128" y="466"/>
                          <a:pt x="110" y="448"/>
                        </a:cubicBezTo>
                        <a:cubicBezTo>
                          <a:pt x="105" y="443"/>
                          <a:pt x="77" y="310"/>
                          <a:pt x="65" y="298"/>
                        </a:cubicBezTo>
                        <a:cubicBezTo>
                          <a:pt x="50" y="283"/>
                          <a:pt x="25" y="288"/>
                          <a:pt x="5" y="283"/>
                        </a:cubicBezTo>
                        <a:cubicBezTo>
                          <a:pt x="10" y="258"/>
                          <a:pt x="0" y="223"/>
                          <a:pt x="20" y="208"/>
                        </a:cubicBezTo>
                        <a:cubicBezTo>
                          <a:pt x="34" y="197"/>
                          <a:pt x="47" y="242"/>
                          <a:pt x="65" y="238"/>
                        </a:cubicBezTo>
                        <a:cubicBezTo>
                          <a:pt x="100" y="231"/>
                          <a:pt x="93" y="165"/>
                          <a:pt x="110" y="148"/>
                        </a:cubicBezTo>
                        <a:cubicBezTo>
                          <a:pt x="121" y="137"/>
                          <a:pt x="146" y="146"/>
                          <a:pt x="155" y="133"/>
                        </a:cubicBezTo>
                        <a:cubicBezTo>
                          <a:pt x="164" y="121"/>
                          <a:pt x="155" y="103"/>
                          <a:pt x="155" y="88"/>
                        </a:cubicBezTo>
                        <a:close/>
                      </a:path>
                    </a:pathLst>
                  </a:custGeom>
                  <a:blipFill dpi="0" rotWithShape="1">
                    <a:blip r:embed="rId2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AutoShape 35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479" y="3111"/>
                    <a:ext cx="204" cy="66"/>
                  </a:xfrm>
                  <a:prstGeom prst="rightArrow">
                    <a:avLst>
                      <a:gd name="adj1" fmla="val 50000"/>
                      <a:gd name="adj2" fmla="val 77273"/>
                    </a:avLst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Rectangle 357"/>
                  <p:cNvSpPr>
                    <a:spLocks noChangeArrowheads="1"/>
                  </p:cNvSpPr>
                  <p:nvPr/>
                </p:nvSpPr>
                <p:spPr bwMode="auto">
                  <a:xfrm>
                    <a:off x="4433" y="2573"/>
                    <a:ext cx="65" cy="74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CC00"/>
                      </a:gs>
                      <a:gs pos="50000">
                        <a:srgbClr val="FFFF99"/>
                      </a:gs>
                      <a:gs pos="100000">
                        <a:srgbClr val="FFCC00"/>
                      </a:gs>
                    </a:gsLst>
                    <a:lin ang="0" scaled="1"/>
                  </a:gradFill>
                  <a:ln w="12700">
                    <a:solidFill>
                      <a:srgbClr val="FFCC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Rectangle 359"/>
                  <p:cNvSpPr>
                    <a:spLocks noChangeArrowheads="1"/>
                  </p:cNvSpPr>
                  <p:nvPr/>
                </p:nvSpPr>
                <p:spPr bwMode="auto">
                  <a:xfrm>
                    <a:off x="4683" y="2576"/>
                    <a:ext cx="65" cy="74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CC00"/>
                      </a:gs>
                      <a:gs pos="50000">
                        <a:srgbClr val="FFFF99"/>
                      </a:gs>
                      <a:gs pos="100000">
                        <a:srgbClr val="FFCC00"/>
                      </a:gs>
                    </a:gsLst>
                    <a:lin ang="0" scaled="1"/>
                  </a:gradFill>
                  <a:ln w="12700">
                    <a:solidFill>
                      <a:srgbClr val="FFCC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AutoShape 356"/>
                  <p:cNvSpPr>
                    <a:spLocks noChangeArrowheads="1"/>
                  </p:cNvSpPr>
                  <p:nvPr/>
                </p:nvSpPr>
                <p:spPr bwMode="auto">
                  <a:xfrm>
                    <a:off x="4189" y="2540"/>
                    <a:ext cx="800" cy="817"/>
                  </a:xfrm>
                  <a:custGeom>
                    <a:avLst/>
                    <a:gdLst>
                      <a:gd name="G0" fmla="+- 516 0 0"/>
                      <a:gd name="G1" fmla="+- 21600 0 516"/>
                      <a:gd name="G2" fmla="+- 21600 0 516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16" y="10800"/>
                        </a:moveTo>
                        <a:cubicBezTo>
                          <a:pt x="516" y="16480"/>
                          <a:pt x="5120" y="21084"/>
                          <a:pt x="10800" y="21084"/>
                        </a:cubicBezTo>
                        <a:cubicBezTo>
                          <a:pt x="16480" y="21084"/>
                          <a:pt x="21084" y="16480"/>
                          <a:pt x="21084" y="10800"/>
                        </a:cubicBezTo>
                        <a:cubicBezTo>
                          <a:pt x="21084" y="5120"/>
                          <a:pt x="16480" y="516"/>
                          <a:pt x="10800" y="516"/>
                        </a:cubicBezTo>
                        <a:cubicBezTo>
                          <a:pt x="5120" y="516"/>
                          <a:pt x="516" y="5120"/>
                          <a:pt x="516" y="1080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9525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4889" y="2812"/>
                    <a:ext cx="34" cy="3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9933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Oval 366"/>
                  <p:cNvSpPr>
                    <a:spLocks noChangeArrowheads="1"/>
                  </p:cNvSpPr>
                  <p:nvPr/>
                </p:nvSpPr>
                <p:spPr bwMode="auto">
                  <a:xfrm>
                    <a:off x="4289" y="3016"/>
                    <a:ext cx="34" cy="3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9933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 367" descr="Brauner Marmor"/>
                  <p:cNvSpPr>
                    <a:spLocks/>
                  </p:cNvSpPr>
                  <p:nvPr/>
                </p:nvSpPr>
                <p:spPr bwMode="auto">
                  <a:xfrm>
                    <a:off x="4323" y="2881"/>
                    <a:ext cx="66" cy="66"/>
                  </a:xfrm>
                  <a:custGeom>
                    <a:avLst/>
                    <a:gdLst/>
                    <a:ahLst/>
                    <a:cxnLst>
                      <a:cxn ang="0">
                        <a:pos x="155" y="88"/>
                      </a:cxn>
                      <a:cxn ang="0">
                        <a:pos x="290" y="103"/>
                      </a:cxn>
                      <a:cxn ang="0">
                        <a:pos x="305" y="13"/>
                      </a:cxn>
                      <a:cxn ang="0">
                        <a:pos x="335" y="58"/>
                      </a:cxn>
                      <a:cxn ang="0">
                        <a:pos x="350" y="103"/>
                      </a:cxn>
                      <a:cxn ang="0">
                        <a:pos x="440" y="238"/>
                      </a:cxn>
                      <a:cxn ang="0">
                        <a:pos x="440" y="358"/>
                      </a:cxn>
                      <a:cxn ang="0">
                        <a:pos x="335" y="343"/>
                      </a:cxn>
                      <a:cxn ang="0">
                        <a:pos x="290" y="358"/>
                      </a:cxn>
                      <a:cxn ang="0">
                        <a:pos x="230" y="448"/>
                      </a:cxn>
                      <a:cxn ang="0">
                        <a:pos x="185" y="463"/>
                      </a:cxn>
                      <a:cxn ang="0">
                        <a:pos x="110" y="448"/>
                      </a:cxn>
                      <a:cxn ang="0">
                        <a:pos x="65" y="298"/>
                      </a:cxn>
                      <a:cxn ang="0">
                        <a:pos x="5" y="283"/>
                      </a:cxn>
                      <a:cxn ang="0">
                        <a:pos x="20" y="208"/>
                      </a:cxn>
                      <a:cxn ang="0">
                        <a:pos x="65" y="238"/>
                      </a:cxn>
                      <a:cxn ang="0">
                        <a:pos x="110" y="148"/>
                      </a:cxn>
                      <a:cxn ang="0">
                        <a:pos x="155" y="133"/>
                      </a:cxn>
                      <a:cxn ang="0">
                        <a:pos x="155" y="88"/>
                      </a:cxn>
                    </a:cxnLst>
                    <a:rect l="0" t="0" r="r" b="b"/>
                    <a:pathLst>
                      <a:path w="481" h="466">
                        <a:moveTo>
                          <a:pt x="155" y="88"/>
                        </a:moveTo>
                        <a:cubicBezTo>
                          <a:pt x="221" y="132"/>
                          <a:pt x="221" y="149"/>
                          <a:pt x="290" y="103"/>
                        </a:cubicBezTo>
                        <a:cubicBezTo>
                          <a:pt x="295" y="73"/>
                          <a:pt x="283" y="35"/>
                          <a:pt x="305" y="13"/>
                        </a:cubicBezTo>
                        <a:cubicBezTo>
                          <a:pt x="318" y="0"/>
                          <a:pt x="327" y="42"/>
                          <a:pt x="335" y="58"/>
                        </a:cubicBezTo>
                        <a:cubicBezTo>
                          <a:pt x="342" y="72"/>
                          <a:pt x="345" y="88"/>
                          <a:pt x="350" y="103"/>
                        </a:cubicBezTo>
                        <a:cubicBezTo>
                          <a:pt x="328" y="215"/>
                          <a:pt x="328" y="216"/>
                          <a:pt x="440" y="238"/>
                        </a:cubicBezTo>
                        <a:cubicBezTo>
                          <a:pt x="449" y="264"/>
                          <a:pt x="481" y="337"/>
                          <a:pt x="440" y="358"/>
                        </a:cubicBezTo>
                        <a:cubicBezTo>
                          <a:pt x="408" y="374"/>
                          <a:pt x="370" y="348"/>
                          <a:pt x="335" y="343"/>
                        </a:cubicBezTo>
                        <a:cubicBezTo>
                          <a:pt x="320" y="348"/>
                          <a:pt x="301" y="347"/>
                          <a:pt x="290" y="358"/>
                        </a:cubicBezTo>
                        <a:cubicBezTo>
                          <a:pt x="265" y="383"/>
                          <a:pt x="264" y="437"/>
                          <a:pt x="230" y="448"/>
                        </a:cubicBezTo>
                        <a:cubicBezTo>
                          <a:pt x="215" y="453"/>
                          <a:pt x="200" y="458"/>
                          <a:pt x="185" y="463"/>
                        </a:cubicBezTo>
                        <a:cubicBezTo>
                          <a:pt x="160" y="458"/>
                          <a:pt x="128" y="466"/>
                          <a:pt x="110" y="448"/>
                        </a:cubicBezTo>
                        <a:cubicBezTo>
                          <a:pt x="105" y="443"/>
                          <a:pt x="77" y="310"/>
                          <a:pt x="65" y="298"/>
                        </a:cubicBezTo>
                        <a:cubicBezTo>
                          <a:pt x="50" y="283"/>
                          <a:pt x="25" y="288"/>
                          <a:pt x="5" y="283"/>
                        </a:cubicBezTo>
                        <a:cubicBezTo>
                          <a:pt x="10" y="258"/>
                          <a:pt x="0" y="223"/>
                          <a:pt x="20" y="208"/>
                        </a:cubicBezTo>
                        <a:cubicBezTo>
                          <a:pt x="34" y="197"/>
                          <a:pt x="47" y="242"/>
                          <a:pt x="65" y="238"/>
                        </a:cubicBezTo>
                        <a:cubicBezTo>
                          <a:pt x="100" y="231"/>
                          <a:pt x="93" y="165"/>
                          <a:pt x="110" y="148"/>
                        </a:cubicBezTo>
                        <a:cubicBezTo>
                          <a:pt x="121" y="137"/>
                          <a:pt x="146" y="146"/>
                          <a:pt x="155" y="133"/>
                        </a:cubicBezTo>
                        <a:cubicBezTo>
                          <a:pt x="164" y="121"/>
                          <a:pt x="155" y="103"/>
                          <a:pt x="155" y="88"/>
                        </a:cubicBezTo>
                        <a:close/>
                      </a:path>
                    </a:pathLst>
                  </a:custGeom>
                  <a:blipFill dpi="0" rotWithShape="1">
                    <a:blip r:embed="rId2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reeform 368" descr="Brauner Marmor"/>
                  <p:cNvSpPr>
                    <a:spLocks/>
                  </p:cNvSpPr>
                  <p:nvPr/>
                </p:nvSpPr>
                <p:spPr bwMode="auto">
                  <a:xfrm>
                    <a:off x="4760" y="2882"/>
                    <a:ext cx="66" cy="67"/>
                  </a:xfrm>
                  <a:custGeom>
                    <a:avLst/>
                    <a:gdLst/>
                    <a:ahLst/>
                    <a:cxnLst>
                      <a:cxn ang="0">
                        <a:pos x="155" y="88"/>
                      </a:cxn>
                      <a:cxn ang="0">
                        <a:pos x="290" y="103"/>
                      </a:cxn>
                      <a:cxn ang="0">
                        <a:pos x="305" y="13"/>
                      </a:cxn>
                      <a:cxn ang="0">
                        <a:pos x="335" y="58"/>
                      </a:cxn>
                      <a:cxn ang="0">
                        <a:pos x="350" y="103"/>
                      </a:cxn>
                      <a:cxn ang="0">
                        <a:pos x="440" y="238"/>
                      </a:cxn>
                      <a:cxn ang="0">
                        <a:pos x="440" y="358"/>
                      </a:cxn>
                      <a:cxn ang="0">
                        <a:pos x="335" y="343"/>
                      </a:cxn>
                      <a:cxn ang="0">
                        <a:pos x="290" y="358"/>
                      </a:cxn>
                      <a:cxn ang="0">
                        <a:pos x="230" y="448"/>
                      </a:cxn>
                      <a:cxn ang="0">
                        <a:pos x="185" y="463"/>
                      </a:cxn>
                      <a:cxn ang="0">
                        <a:pos x="110" y="448"/>
                      </a:cxn>
                      <a:cxn ang="0">
                        <a:pos x="65" y="298"/>
                      </a:cxn>
                      <a:cxn ang="0">
                        <a:pos x="5" y="283"/>
                      </a:cxn>
                      <a:cxn ang="0">
                        <a:pos x="20" y="208"/>
                      </a:cxn>
                      <a:cxn ang="0">
                        <a:pos x="65" y="238"/>
                      </a:cxn>
                      <a:cxn ang="0">
                        <a:pos x="110" y="148"/>
                      </a:cxn>
                      <a:cxn ang="0">
                        <a:pos x="155" y="133"/>
                      </a:cxn>
                      <a:cxn ang="0">
                        <a:pos x="155" y="88"/>
                      </a:cxn>
                    </a:cxnLst>
                    <a:rect l="0" t="0" r="r" b="b"/>
                    <a:pathLst>
                      <a:path w="481" h="466">
                        <a:moveTo>
                          <a:pt x="155" y="88"/>
                        </a:moveTo>
                        <a:cubicBezTo>
                          <a:pt x="221" y="132"/>
                          <a:pt x="221" y="149"/>
                          <a:pt x="290" y="103"/>
                        </a:cubicBezTo>
                        <a:cubicBezTo>
                          <a:pt x="295" y="73"/>
                          <a:pt x="283" y="35"/>
                          <a:pt x="305" y="13"/>
                        </a:cubicBezTo>
                        <a:cubicBezTo>
                          <a:pt x="318" y="0"/>
                          <a:pt x="327" y="42"/>
                          <a:pt x="335" y="58"/>
                        </a:cubicBezTo>
                        <a:cubicBezTo>
                          <a:pt x="342" y="72"/>
                          <a:pt x="345" y="88"/>
                          <a:pt x="350" y="103"/>
                        </a:cubicBezTo>
                        <a:cubicBezTo>
                          <a:pt x="328" y="215"/>
                          <a:pt x="328" y="216"/>
                          <a:pt x="440" y="238"/>
                        </a:cubicBezTo>
                        <a:cubicBezTo>
                          <a:pt x="449" y="264"/>
                          <a:pt x="481" y="337"/>
                          <a:pt x="440" y="358"/>
                        </a:cubicBezTo>
                        <a:cubicBezTo>
                          <a:pt x="408" y="374"/>
                          <a:pt x="370" y="348"/>
                          <a:pt x="335" y="343"/>
                        </a:cubicBezTo>
                        <a:cubicBezTo>
                          <a:pt x="320" y="348"/>
                          <a:pt x="301" y="347"/>
                          <a:pt x="290" y="358"/>
                        </a:cubicBezTo>
                        <a:cubicBezTo>
                          <a:pt x="265" y="383"/>
                          <a:pt x="264" y="437"/>
                          <a:pt x="230" y="448"/>
                        </a:cubicBezTo>
                        <a:cubicBezTo>
                          <a:pt x="215" y="453"/>
                          <a:pt x="200" y="458"/>
                          <a:pt x="185" y="463"/>
                        </a:cubicBezTo>
                        <a:cubicBezTo>
                          <a:pt x="160" y="458"/>
                          <a:pt x="128" y="466"/>
                          <a:pt x="110" y="448"/>
                        </a:cubicBezTo>
                        <a:cubicBezTo>
                          <a:pt x="105" y="443"/>
                          <a:pt x="77" y="310"/>
                          <a:pt x="65" y="298"/>
                        </a:cubicBezTo>
                        <a:cubicBezTo>
                          <a:pt x="50" y="283"/>
                          <a:pt x="25" y="288"/>
                          <a:pt x="5" y="283"/>
                        </a:cubicBezTo>
                        <a:cubicBezTo>
                          <a:pt x="10" y="258"/>
                          <a:pt x="0" y="223"/>
                          <a:pt x="20" y="208"/>
                        </a:cubicBezTo>
                        <a:cubicBezTo>
                          <a:pt x="34" y="197"/>
                          <a:pt x="47" y="242"/>
                          <a:pt x="65" y="238"/>
                        </a:cubicBezTo>
                        <a:cubicBezTo>
                          <a:pt x="100" y="231"/>
                          <a:pt x="93" y="165"/>
                          <a:pt x="110" y="148"/>
                        </a:cubicBezTo>
                        <a:cubicBezTo>
                          <a:pt x="121" y="137"/>
                          <a:pt x="146" y="146"/>
                          <a:pt x="155" y="133"/>
                        </a:cubicBezTo>
                        <a:cubicBezTo>
                          <a:pt x="164" y="121"/>
                          <a:pt x="155" y="103"/>
                          <a:pt x="155" y="88"/>
                        </a:cubicBezTo>
                        <a:close/>
                      </a:path>
                    </a:pathLst>
                  </a:custGeom>
                  <a:blipFill dpi="0" rotWithShape="1">
                    <a:blip r:embed="rId2" cstate="print"/>
                    <a:srcRect/>
                    <a:tile tx="0" ty="0" sx="100000" sy="100000" flip="none" algn="tl"/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AutoShape 339"/>
                  <p:cNvSpPr>
                    <a:spLocks noChangeArrowheads="1"/>
                  </p:cNvSpPr>
                  <p:nvPr/>
                </p:nvSpPr>
                <p:spPr bwMode="auto">
                  <a:xfrm>
                    <a:off x="4396" y="2693"/>
                    <a:ext cx="133" cy="66"/>
                  </a:xfrm>
                  <a:prstGeom prst="rightArrow">
                    <a:avLst>
                      <a:gd name="adj1" fmla="val 50000"/>
                      <a:gd name="adj2" fmla="val 50379"/>
                    </a:avLst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AutoShape 340"/>
                  <p:cNvSpPr>
                    <a:spLocks noChangeArrowheads="1"/>
                  </p:cNvSpPr>
                  <p:nvPr/>
                </p:nvSpPr>
                <p:spPr bwMode="auto">
                  <a:xfrm>
                    <a:off x="4393" y="2829"/>
                    <a:ext cx="133" cy="66"/>
                  </a:xfrm>
                  <a:prstGeom prst="rightArrow">
                    <a:avLst>
                      <a:gd name="adj1" fmla="val 50000"/>
                      <a:gd name="adj2" fmla="val 50379"/>
                    </a:avLst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AutoShape 341"/>
                  <p:cNvSpPr>
                    <a:spLocks noChangeArrowheads="1"/>
                  </p:cNvSpPr>
                  <p:nvPr/>
                </p:nvSpPr>
                <p:spPr bwMode="auto">
                  <a:xfrm>
                    <a:off x="4393" y="3085"/>
                    <a:ext cx="133" cy="66"/>
                  </a:xfrm>
                  <a:prstGeom prst="rightArrow">
                    <a:avLst>
                      <a:gd name="adj1" fmla="val 50000"/>
                      <a:gd name="adj2" fmla="val 50379"/>
                    </a:avLst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AutoShape 342"/>
                  <p:cNvSpPr>
                    <a:spLocks noChangeArrowheads="1"/>
                  </p:cNvSpPr>
                  <p:nvPr/>
                </p:nvSpPr>
                <p:spPr bwMode="auto">
                  <a:xfrm>
                    <a:off x="4393" y="2955"/>
                    <a:ext cx="133" cy="66"/>
                  </a:xfrm>
                  <a:prstGeom prst="rightArrow">
                    <a:avLst>
                      <a:gd name="adj1" fmla="val 50000"/>
                      <a:gd name="adj2" fmla="val 50379"/>
                    </a:avLst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AutoShape 34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640" y="2693"/>
                    <a:ext cx="133" cy="66"/>
                  </a:xfrm>
                  <a:prstGeom prst="rightArrow">
                    <a:avLst>
                      <a:gd name="adj1" fmla="val 50000"/>
                      <a:gd name="adj2" fmla="val 50379"/>
                    </a:avLst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AutoShape 34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643" y="2829"/>
                    <a:ext cx="133" cy="66"/>
                  </a:xfrm>
                  <a:prstGeom prst="rightArrow">
                    <a:avLst>
                      <a:gd name="adj1" fmla="val 50000"/>
                      <a:gd name="adj2" fmla="val 50379"/>
                    </a:avLst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AutoShape 34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643" y="3085"/>
                    <a:ext cx="133" cy="66"/>
                  </a:xfrm>
                  <a:prstGeom prst="rightArrow">
                    <a:avLst>
                      <a:gd name="adj1" fmla="val 50000"/>
                      <a:gd name="adj2" fmla="val 50379"/>
                    </a:avLst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AutoShape 34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643" y="2955"/>
                    <a:ext cx="133" cy="66"/>
                  </a:xfrm>
                  <a:prstGeom prst="rightArrow">
                    <a:avLst>
                      <a:gd name="adj1" fmla="val 50000"/>
                      <a:gd name="adj2" fmla="val 50379"/>
                    </a:avLst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Line 3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49" y="2580"/>
                    <a:ext cx="963" cy="677"/>
                  </a:xfrm>
                  <a:prstGeom prst="line">
                    <a:avLst/>
                  </a:prstGeom>
                  <a:noFill/>
                  <a:ln w="3175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3457" y="3279"/>
                    <a:ext cx="1119" cy="76"/>
                  </a:xfrm>
                  <a:prstGeom prst="line">
                    <a:avLst/>
                  </a:prstGeom>
                  <a:noFill/>
                  <a:ln w="3175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3" name="Text Box 377"/>
                <p:cNvSpPr txBox="1">
                  <a:spLocks noChangeArrowheads="1"/>
                </p:cNvSpPr>
                <p:nvPr/>
              </p:nvSpPr>
              <p:spPr bwMode="auto">
                <a:xfrm>
                  <a:off x="1580223" y="1568414"/>
                  <a:ext cx="2700000" cy="692498"/>
                </a:xfrm>
                <a:prstGeom prst="rect">
                  <a:avLst/>
                </a:prstGeom>
                <a:solidFill>
                  <a:schemeClr val="tx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0" i="0" u="sng" strike="noStrike" kern="1200" cap="none" spc="0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Detail:</a:t>
                  </a:r>
                  <a:r>
                    <a:rPr kumimoji="0" lang="en-US" sz="1500" b="0" i="0" u="none" strike="noStrike" kern="1200" cap="none" spc="0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 Submerged hollow fibre membrane</a:t>
                  </a:r>
                </a:p>
              </p:txBody>
            </p:sp>
          </p:grpSp>
          <p:sp>
            <p:nvSpPr>
              <p:cNvPr id="128" name="Text Box 377"/>
              <p:cNvSpPr txBox="1">
                <a:spLocks noChangeArrowheads="1"/>
              </p:cNvSpPr>
              <p:nvPr/>
            </p:nvSpPr>
            <p:spPr bwMode="auto">
              <a:xfrm>
                <a:off x="2197686" y="5357826"/>
                <a:ext cx="2374314" cy="553998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dirty="0" smtClean="0">
                    <a:solidFill>
                      <a:schemeClr val="bg1"/>
                    </a:solidFill>
                  </a:rPr>
                  <a:t>Feed (water from fish basin) and aeration</a:t>
                </a:r>
                <a:endParaRPr kumimoji="0" lang="en-US" sz="1500" b="0" i="0" u="none" strike="noStrike" kern="120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9" name="Text Box 377"/>
              <p:cNvSpPr txBox="1">
                <a:spLocks noChangeArrowheads="1"/>
              </p:cNvSpPr>
              <p:nvPr/>
            </p:nvSpPr>
            <p:spPr bwMode="auto">
              <a:xfrm>
                <a:off x="1033176" y="2697774"/>
                <a:ext cx="1008000" cy="360000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dirty="0" smtClean="0">
                    <a:solidFill>
                      <a:schemeClr val="bg1"/>
                    </a:solidFill>
                  </a:rPr>
                  <a:t>Permeate</a:t>
                </a:r>
                <a:endParaRPr kumimoji="0" lang="en-US" sz="1500" b="0" i="0" u="none" strike="noStrike" kern="120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sp>
        <p:nvSpPr>
          <p:cNvPr id="117" name="Textfeld 116"/>
          <p:cNvSpPr txBox="1"/>
          <p:nvPr/>
        </p:nvSpPr>
        <p:spPr>
          <a:xfrm rot="16200000">
            <a:off x="-1889997" y="4608024"/>
            <a:ext cx="41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Application of Membrane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1"/>
          <p:cNvGrpSpPr/>
          <p:nvPr/>
        </p:nvGrpSpPr>
        <p:grpSpPr>
          <a:xfrm>
            <a:off x="571472" y="1357298"/>
            <a:ext cx="4286280" cy="5357849"/>
            <a:chOff x="571472" y="1357298"/>
            <a:chExt cx="4286280" cy="5357849"/>
          </a:xfrm>
        </p:grpSpPr>
        <p:pic>
          <p:nvPicPr>
            <p:cNvPr id="8" name="Grafik 7" descr="Membranmodulteil der Firma Eidos für Membranbioreaktor (12.02.2007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1538" y="1357298"/>
              <a:ext cx="3307591" cy="25483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Grafik 10" descr="Membranmodul im Filtrationszyklus - Nahaufnahme (16.07.2009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8794" y="3571876"/>
              <a:ext cx="2928958" cy="27551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Grafik 8" descr="verschmutzte EIDOS-Membranen - Nahaufnahme 1 (26.01.2005).JPG"/>
            <p:cNvPicPr>
              <a:picLocks noChangeAspect="1"/>
            </p:cNvPicPr>
            <p:nvPr/>
          </p:nvPicPr>
          <p:blipFill>
            <a:blip r:embed="rId4" cstate="print"/>
            <a:srcRect l="8333"/>
            <a:stretch>
              <a:fillRect/>
            </a:stretch>
          </p:blipFill>
          <p:spPr>
            <a:xfrm>
              <a:off x="642911" y="5000636"/>
              <a:ext cx="2095512" cy="17145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Grafik 9" descr="EIDOS-Mikrofiltrationsmembranen (28.04.2008)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472" y="3000372"/>
              <a:ext cx="1467170" cy="137627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Microfiltration for Biomass Separation – Tested Membranes</a:t>
            </a:r>
            <a:endParaRPr lang="en-US" sz="2800" b="1" dirty="0" smtClean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4609718" y="1428736"/>
          <a:ext cx="4320000" cy="52071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42636"/>
                <a:gridCol w="2877364"/>
              </a:tblGrid>
              <a:tr h="364100"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Parameter</a:t>
                      </a:r>
                      <a:endParaRPr lang="en-US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ZENA/EIDOS HF PP-M6</a:t>
                      </a:r>
                      <a:endParaRPr lang="en-US" sz="1500" noProof="0" dirty="0"/>
                    </a:p>
                  </a:txBody>
                  <a:tcPr/>
                </a:tc>
              </a:tr>
              <a:tr h="364100"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Membrane</a:t>
                      </a:r>
                      <a:r>
                        <a:rPr lang="en-US" sz="1500" baseline="0" noProof="0" dirty="0" smtClean="0"/>
                        <a:t> Type</a:t>
                      </a:r>
                      <a:endParaRPr lang="en-US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Hollow fibre membrane</a:t>
                      </a:r>
                      <a:endParaRPr lang="en-US" sz="1500" noProof="0" dirty="0"/>
                    </a:p>
                  </a:txBody>
                  <a:tcPr/>
                </a:tc>
              </a:tr>
              <a:tr h="364100"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Material</a:t>
                      </a:r>
                      <a:endParaRPr lang="en-US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Polypropylene - hydrophilic</a:t>
                      </a:r>
                      <a:endParaRPr lang="en-US" sz="1500" noProof="0" dirty="0"/>
                    </a:p>
                  </a:txBody>
                  <a:tcPr/>
                </a:tc>
              </a:tr>
              <a:tr h="364100"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Dimension</a:t>
                      </a:r>
                      <a:endParaRPr lang="en-US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Outer</a:t>
                      </a:r>
                      <a:r>
                        <a:rPr lang="en-US" sz="1500" baseline="0" noProof="0" dirty="0" smtClean="0"/>
                        <a:t> diameter 0.3 mm</a:t>
                      </a:r>
                      <a:endParaRPr lang="en-US" sz="1500" noProof="0" dirty="0"/>
                    </a:p>
                  </a:txBody>
                  <a:tcPr/>
                </a:tc>
              </a:tr>
              <a:tr h="364100"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Pore Size</a:t>
                      </a:r>
                      <a:endParaRPr lang="en-US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500" kern="1200" noProof="0" dirty="0" smtClean="0"/>
                        <a:t>Slot pores: 0.1 by 0.7 µm up to maximal 0.2 by 0.9 µm</a:t>
                      </a:r>
                      <a:endParaRPr lang="en-US" sz="1500" noProof="0" dirty="0"/>
                    </a:p>
                  </a:txBody>
                  <a:tcPr/>
                </a:tc>
              </a:tr>
              <a:tr h="546277"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TMP</a:t>
                      </a:r>
                      <a:endParaRPr lang="en-US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noProof="0" dirty="0" smtClean="0"/>
                        <a:t>Small mean positive pressure by the water column: 0.03 to 0.07 bar</a:t>
                      </a:r>
                      <a:endParaRPr lang="en-US" sz="1500" noProof="0" dirty="0"/>
                    </a:p>
                  </a:txBody>
                  <a:tcPr/>
                </a:tc>
              </a:tr>
              <a:tr h="364100"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Aeration</a:t>
                      </a:r>
                      <a:endParaRPr lang="en-US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noProof="0" dirty="0" smtClean="0"/>
                        <a:t>Intermittent, short air pressure blows (4 bar positive pressure; 1 s all 30 or 60 s)</a:t>
                      </a:r>
                      <a:endParaRPr lang="en-US" sz="1500" noProof="0" dirty="0"/>
                    </a:p>
                  </a:txBody>
                  <a:tcPr/>
                </a:tc>
              </a:tr>
              <a:tr h="1229123"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Cleaning</a:t>
                      </a:r>
                      <a:endParaRPr lang="en-US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500" noProof="0" dirty="0" smtClean="0"/>
                        <a:t>No back-flush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500" noProof="0" dirty="0" smtClean="0"/>
                        <a:t>Mechanically by high pressure water jet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500" noProof="0" dirty="0" smtClean="0"/>
                        <a:t>Chemically (detergent, sodium hydroxide and hypochlorite, citric acid solutions) after flux decay</a:t>
                      </a:r>
                      <a:endParaRPr lang="en-US" sz="15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 rot="16200000">
            <a:off x="-1889997" y="4608024"/>
            <a:ext cx="41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Application of Membrane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Microfiltration for Biomass Separation – Summary and Conclusions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857364"/>
            <a:ext cx="5400000" cy="36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Inhaltsplatzhalter 5"/>
          <p:cNvSpPr txBox="1">
            <a:spLocks/>
          </p:cNvSpPr>
          <p:nvPr/>
        </p:nvSpPr>
        <p:spPr>
          <a:xfrm>
            <a:off x="720000" y="1368000"/>
            <a:ext cx="8100000" cy="5400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defTabSz="9144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en-US" sz="2500" dirty="0" smtClean="0">
                <a:latin typeface="+mj-lt"/>
              </a:rPr>
              <a:t>Best performance </a:t>
            </a:r>
            <a:r>
              <a:rPr lang="en-US" sz="2500" b="1" dirty="0" smtClean="0">
                <a:latin typeface="+mj-lt"/>
              </a:rPr>
              <a:t>and economic</a:t>
            </a:r>
            <a:r>
              <a:rPr lang="en-US" sz="2500" dirty="0" smtClean="0">
                <a:latin typeface="+mj-lt"/>
              </a:rPr>
              <a:t> figures: ZENA/EIDOS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lang="en-US" sz="2500" dirty="0" smtClean="0">
              <a:latin typeface="+mj-lt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500" dirty="0" smtClean="0">
              <a:latin typeface="+mj-lt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500" dirty="0" smtClean="0">
              <a:latin typeface="+mj-lt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500" dirty="0" smtClean="0"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n-US" sz="25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BUT:</a:t>
            </a:r>
            <a:r>
              <a:rPr kumimoji="0" lang="en-US" sz="25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Too high biomass content in fish basin …</a:t>
            </a:r>
          </a:p>
          <a:p>
            <a:pPr marL="640080" lvl="1" indent="-24688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dirty="0" smtClean="0">
                <a:latin typeface="+mj-lt"/>
              </a:rPr>
              <a:t>High oxygen demand (competition between fish and bacteria)</a:t>
            </a:r>
          </a:p>
          <a:p>
            <a:pPr marL="640080" lvl="1" indent="-24688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dirty="0" smtClean="0">
                <a:latin typeface="+mj-lt"/>
              </a:rPr>
              <a:t>Limitation of fish species to be bred</a:t>
            </a:r>
          </a:p>
        </p:txBody>
      </p:sp>
      <p:sp>
        <p:nvSpPr>
          <p:cNvPr id="7" name="Textfeld 6"/>
          <p:cNvSpPr txBox="1"/>
          <p:nvPr/>
        </p:nvSpPr>
        <p:spPr>
          <a:xfrm rot="16200000">
            <a:off x="-1889997" y="4608024"/>
            <a:ext cx="41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Application of Membrane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Inhaltsplatzhalter 5"/>
          <p:cNvSpPr txBox="1">
            <a:spLocks/>
          </p:cNvSpPr>
          <p:nvPr/>
        </p:nvSpPr>
        <p:spPr>
          <a:xfrm>
            <a:off x="720000" y="1368000"/>
            <a:ext cx="8100000" cy="5400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-1889997" y="4608024"/>
            <a:ext cx="41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Application of Membrane Technology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720000" y="591744"/>
            <a:ext cx="8138280" cy="6048562"/>
            <a:chOff x="720000" y="591744"/>
            <a:chExt cx="8138280" cy="6048562"/>
          </a:xfrm>
        </p:grpSpPr>
        <p:grpSp>
          <p:nvGrpSpPr>
            <p:cNvPr id="2" name="Gruppieren 10"/>
            <p:cNvGrpSpPr/>
            <p:nvPr/>
          </p:nvGrpSpPr>
          <p:grpSpPr>
            <a:xfrm>
              <a:off x="720000" y="2500306"/>
              <a:ext cx="7560000" cy="4140000"/>
              <a:chOff x="1071538" y="2357430"/>
              <a:chExt cx="7560000" cy="4140000"/>
            </a:xfrm>
          </p:grpSpPr>
          <p:sp>
            <p:nvSpPr>
              <p:cNvPr id="15" name="Rechteck 14"/>
              <p:cNvSpPr/>
              <p:nvPr/>
            </p:nvSpPr>
            <p:spPr>
              <a:xfrm>
                <a:off x="1071538" y="2357430"/>
                <a:ext cx="7560000" cy="414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 smtClean="0"/>
                  <a:t>11</a:t>
                </a:r>
                <a:endParaRPr lang="de-DE" dirty="0"/>
              </a:p>
            </p:txBody>
          </p:sp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14414" y="2496902"/>
                <a:ext cx="7386637" cy="3954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2" name="Grafik 11" descr="MBR-Versuchsanlage im halbtechnischen Maßstab - Fischbecken mit Futterautomat (23.04.2009).jpg"/>
            <p:cNvPicPr>
              <a:picLocks noChangeAspect="1"/>
            </p:cNvPicPr>
            <p:nvPr/>
          </p:nvPicPr>
          <p:blipFill>
            <a:blip r:embed="rId3" cstate="print"/>
            <a:srcRect b="13833"/>
            <a:stretch>
              <a:fillRect/>
            </a:stretch>
          </p:blipFill>
          <p:spPr>
            <a:xfrm>
              <a:off x="5585862" y="591744"/>
              <a:ext cx="3272418" cy="198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Membrane Bioreactor (MBR)</a:t>
            </a:r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720000" y="1368000"/>
            <a:ext cx="8100000" cy="5400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defTabSz="9144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500" dirty="0" smtClean="0">
                <a:latin typeface="+mj-lt"/>
              </a:rPr>
              <a:t>Water treatment outsourced in bioreactor</a:t>
            </a:r>
            <a:br>
              <a:rPr lang="en-US" sz="2500" dirty="0" smtClean="0">
                <a:latin typeface="+mj-lt"/>
              </a:rPr>
            </a:br>
            <a:r>
              <a:rPr lang="en-US" sz="2500" dirty="0" smtClean="0">
                <a:latin typeface="+mj-lt"/>
              </a:rPr>
              <a:t>with submerged membrane modules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Rundbecken - Übersichtsaufnahme RA 1 (09.05.2007).JPG"/>
          <p:cNvPicPr>
            <a:picLocks noChangeAspect="1"/>
          </p:cNvPicPr>
          <p:nvPr/>
        </p:nvPicPr>
        <p:blipFill>
          <a:blip r:embed="rId2" cstate="print"/>
          <a:srcRect l="4412" b="11119"/>
          <a:stretch>
            <a:fillRect/>
          </a:stretch>
        </p:blipFill>
        <p:spPr>
          <a:xfrm>
            <a:off x="4697424" y="4071942"/>
            <a:ext cx="4160856" cy="2496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rmAutofit/>
          </a:bodyPr>
          <a:lstStyle/>
          <a:p>
            <a:pPr>
              <a:tabLst>
                <a:tab pos="3233738" algn="l"/>
              </a:tabLst>
            </a:pPr>
            <a:r>
              <a:rPr lang="de-DE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de-DE" sz="4000" b="1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+mj-lt"/>
              </a:rPr>
              <a:t>Introduction</a:t>
            </a:r>
          </a:p>
          <a:p>
            <a:pPr lvl="1"/>
            <a:r>
              <a:rPr lang="en-US" sz="2000" dirty="0" smtClean="0">
                <a:latin typeface="+mj-lt"/>
              </a:rPr>
              <a:t>Modern Aquaculture versus traditional fishery</a:t>
            </a:r>
          </a:p>
          <a:p>
            <a:pPr lvl="1"/>
            <a:r>
              <a:rPr lang="en-US" sz="2000" dirty="0" smtClean="0">
                <a:latin typeface="+mj-lt"/>
              </a:rPr>
              <a:t>Project partners – RAS in Thierbach, Germany</a:t>
            </a:r>
          </a:p>
          <a:p>
            <a:r>
              <a:rPr lang="en-US" sz="2500" dirty="0" smtClean="0">
                <a:latin typeface="+mj-lt"/>
              </a:rPr>
              <a:t>Heterotrophic ammonium assimilation</a:t>
            </a:r>
          </a:p>
          <a:p>
            <a:r>
              <a:rPr lang="en-US" sz="2500" dirty="0" smtClean="0">
                <a:latin typeface="+mj-lt"/>
              </a:rPr>
              <a:t>Application of membrane technology</a:t>
            </a:r>
          </a:p>
          <a:p>
            <a:pPr lvl="1"/>
            <a:r>
              <a:rPr lang="en-US" sz="2000" dirty="0" smtClean="0">
                <a:latin typeface="+mj-lt"/>
              </a:rPr>
              <a:t>Microfiltration for biomass separation</a:t>
            </a:r>
          </a:p>
          <a:p>
            <a:pPr lvl="1"/>
            <a:r>
              <a:rPr lang="en-US" sz="2000" dirty="0" smtClean="0">
                <a:latin typeface="+mj-lt"/>
              </a:rPr>
              <a:t>Membrane bioreactor (MBR)</a:t>
            </a:r>
          </a:p>
          <a:p>
            <a:r>
              <a:rPr lang="en-US" sz="2500" dirty="0" smtClean="0">
                <a:latin typeface="+mj-lt"/>
              </a:rPr>
              <a:t>Aspects of gas exchange and water transport</a:t>
            </a:r>
          </a:p>
          <a:p>
            <a:pPr lvl="1"/>
            <a:r>
              <a:rPr lang="en-US" sz="2000" dirty="0" smtClean="0">
                <a:latin typeface="+mj-lt"/>
              </a:rPr>
              <a:t>Hydrodynamic oxygenation</a:t>
            </a:r>
          </a:p>
          <a:p>
            <a:pPr lvl="1"/>
            <a:r>
              <a:rPr lang="en-US" sz="2000" dirty="0" smtClean="0">
                <a:latin typeface="+mj-lt"/>
              </a:rPr>
              <a:t>Application of airlift pumps</a:t>
            </a:r>
          </a:p>
          <a:p>
            <a:r>
              <a:rPr lang="en-US" sz="2500" dirty="0" smtClean="0">
                <a:latin typeface="+mj-lt"/>
              </a:rPr>
              <a:t>Further ideas and project approaches</a:t>
            </a:r>
          </a:p>
          <a:p>
            <a:pPr lvl="1"/>
            <a:r>
              <a:rPr lang="en-US" sz="2000" dirty="0" smtClean="0">
                <a:latin typeface="+mj-lt"/>
              </a:rPr>
              <a:t>Plant automation</a:t>
            </a:r>
          </a:p>
          <a:p>
            <a:pPr lvl="1"/>
            <a:r>
              <a:rPr lang="en-US" sz="2000" dirty="0" smtClean="0">
                <a:latin typeface="+mj-lt"/>
              </a:rPr>
              <a:t>…</a:t>
            </a:r>
          </a:p>
          <a:p>
            <a:pPr lvl="1"/>
            <a:endParaRPr lang="en-US" sz="2300" dirty="0" smtClean="0">
              <a:latin typeface="+mj-lt"/>
            </a:endParaRPr>
          </a:p>
          <a:p>
            <a:endParaRPr lang="en-US" sz="2500" dirty="0" smtClean="0">
              <a:latin typeface="+mj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362842" y="6130391"/>
            <a:ext cx="1080000" cy="3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Contents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Membrane Bioreactor (MBR) – Experimental Setup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" name="Gruppieren 13"/>
          <p:cNvGrpSpPr/>
          <p:nvPr/>
        </p:nvGrpSpPr>
        <p:grpSpPr>
          <a:xfrm>
            <a:off x="642910" y="1428736"/>
            <a:ext cx="8215370" cy="5286412"/>
            <a:chOff x="642910" y="1428736"/>
            <a:chExt cx="8215370" cy="5286412"/>
          </a:xfrm>
        </p:grpSpPr>
        <p:grpSp>
          <p:nvGrpSpPr>
            <p:cNvPr id="3" name="Gruppieren 134"/>
            <p:cNvGrpSpPr/>
            <p:nvPr/>
          </p:nvGrpSpPr>
          <p:grpSpPr>
            <a:xfrm>
              <a:off x="642910" y="1428736"/>
              <a:ext cx="5857916" cy="5187320"/>
              <a:chOff x="642910" y="1428736"/>
              <a:chExt cx="5857916" cy="5187320"/>
            </a:xfrm>
          </p:grpSpPr>
          <p:pic>
            <p:nvPicPr>
              <p:cNvPr id="117" name="Grafik 116" descr="MBR-Versuchsanlage im halbtechnischen Maßstab - Gesamtansicht mit Anlagensteuerung (23.04.2009).jpg"/>
              <p:cNvPicPr>
                <a:picLocks noChangeAspect="1"/>
              </p:cNvPicPr>
              <p:nvPr/>
            </p:nvPicPr>
            <p:blipFill>
              <a:blip r:embed="rId2" cstate="print"/>
              <a:srcRect r="371"/>
              <a:stretch>
                <a:fillRect/>
              </a:stretch>
            </p:blipFill>
            <p:spPr>
              <a:xfrm>
                <a:off x="1071538" y="1428736"/>
                <a:ext cx="5429288" cy="518732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4" name="Text Box 377"/>
              <p:cNvSpPr txBox="1">
                <a:spLocks noChangeArrowheads="1"/>
              </p:cNvSpPr>
              <p:nvPr/>
            </p:nvSpPr>
            <p:spPr bwMode="auto">
              <a:xfrm>
                <a:off x="4429124" y="3357562"/>
                <a:ext cx="1714512" cy="553998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dirty="0" smtClean="0">
                    <a:solidFill>
                      <a:schemeClr val="bg1"/>
                    </a:solidFill>
                  </a:rPr>
                  <a:t>Fish basin (water volume 1 m</a:t>
                </a:r>
                <a:r>
                  <a:rPr lang="en-US" sz="1500" baseline="30000" dirty="0" smtClean="0">
                    <a:solidFill>
                      <a:schemeClr val="bg1"/>
                    </a:solidFill>
                  </a:rPr>
                  <a:t>3</a:t>
                </a:r>
                <a:r>
                  <a:rPr lang="en-US" sz="1500" dirty="0" smtClean="0">
                    <a:solidFill>
                      <a:schemeClr val="bg1"/>
                    </a:solidFill>
                  </a:rPr>
                  <a:t>)</a:t>
                </a:r>
                <a:endParaRPr kumimoji="0" lang="en-US" sz="1500" b="0" i="0" u="none" strike="noStrike" kern="120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5" name="Text Box 377"/>
              <p:cNvSpPr txBox="1">
                <a:spLocks noChangeArrowheads="1"/>
              </p:cNvSpPr>
              <p:nvPr/>
            </p:nvSpPr>
            <p:spPr bwMode="auto">
              <a:xfrm>
                <a:off x="3071802" y="1643050"/>
                <a:ext cx="1908000" cy="101566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dirty="0" smtClean="0">
                    <a:solidFill>
                      <a:schemeClr val="bg1"/>
                    </a:solidFill>
                  </a:rPr>
                  <a:t>Microfiltration unit (water volume 0.8 m</a:t>
                </a:r>
                <a:r>
                  <a:rPr lang="en-US" sz="1500" baseline="30000" dirty="0" smtClean="0">
                    <a:solidFill>
                      <a:schemeClr val="bg1"/>
                    </a:solidFill>
                  </a:rPr>
                  <a:t>3</a:t>
                </a:r>
                <a:r>
                  <a:rPr lang="en-US" sz="1500" dirty="0" smtClean="0">
                    <a:solidFill>
                      <a:schemeClr val="bg1"/>
                    </a:solidFill>
                  </a:rPr>
                  <a:t>; membrane area 10…50 m</a:t>
                </a:r>
                <a:r>
                  <a:rPr lang="en-US" sz="15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en-US" sz="1500" dirty="0" smtClean="0">
                    <a:solidFill>
                      <a:schemeClr val="bg1"/>
                    </a:solidFill>
                  </a:rPr>
                  <a:t>)</a:t>
                </a:r>
                <a:endParaRPr kumimoji="0" lang="en-US" sz="1500" b="0" i="0" u="none" strike="noStrike" kern="120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0" name="Text Box 377"/>
              <p:cNvSpPr txBox="1">
                <a:spLocks noChangeArrowheads="1"/>
              </p:cNvSpPr>
              <p:nvPr/>
            </p:nvSpPr>
            <p:spPr bwMode="auto">
              <a:xfrm>
                <a:off x="2928926" y="6000768"/>
                <a:ext cx="1428760" cy="553998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dirty="0" smtClean="0">
                    <a:solidFill>
                      <a:schemeClr val="bg1"/>
                    </a:solidFill>
                  </a:rPr>
                  <a:t>Permeate buffer tank</a:t>
                </a:r>
                <a:endParaRPr kumimoji="0" lang="en-US" sz="1500" b="0" i="0" u="none" strike="noStrike" kern="120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1" name="Text Box 377"/>
              <p:cNvSpPr txBox="1">
                <a:spLocks noChangeArrowheads="1"/>
              </p:cNvSpPr>
              <p:nvPr/>
            </p:nvSpPr>
            <p:spPr bwMode="auto">
              <a:xfrm>
                <a:off x="642910" y="1928802"/>
                <a:ext cx="1428760" cy="323165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dirty="0" smtClean="0">
                    <a:solidFill>
                      <a:schemeClr val="bg1"/>
                    </a:solidFill>
                  </a:rPr>
                  <a:t>Process control</a:t>
                </a:r>
                <a:endParaRPr kumimoji="0" lang="en-US" sz="1500" b="0" i="0" u="none" strike="noStrike" kern="120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uppieren 135"/>
            <p:cNvGrpSpPr/>
            <p:nvPr/>
          </p:nvGrpSpPr>
          <p:grpSpPr>
            <a:xfrm>
              <a:off x="4812070" y="3966392"/>
              <a:ext cx="4046210" cy="2748756"/>
              <a:chOff x="4812070" y="3966392"/>
              <a:chExt cx="4046210" cy="2748756"/>
            </a:xfrm>
          </p:grpSpPr>
          <p:pic>
            <p:nvPicPr>
              <p:cNvPr id="121" name="Grafik 120" descr="MBR im halbtechnischen Maßstab - Blick in den Reaktor bei Stoßbelüftung (05.08.2009)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812070" y="3966392"/>
                <a:ext cx="4046210" cy="274875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2" name="Text Box 377"/>
              <p:cNvSpPr txBox="1">
                <a:spLocks noChangeArrowheads="1"/>
              </p:cNvSpPr>
              <p:nvPr/>
            </p:nvSpPr>
            <p:spPr bwMode="auto">
              <a:xfrm>
                <a:off x="6429388" y="4143380"/>
                <a:ext cx="2214578" cy="553998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dirty="0" smtClean="0">
                    <a:solidFill>
                      <a:schemeClr val="bg1"/>
                    </a:solidFill>
                  </a:rPr>
                  <a:t>View  into microfiltration unit (aeration phase)</a:t>
                </a:r>
                <a:endParaRPr kumimoji="0" lang="en-US" sz="1500" b="0" i="0" u="none" strike="noStrike" kern="120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sp>
        <p:nvSpPr>
          <p:cNvPr id="15" name="Textfeld 14"/>
          <p:cNvSpPr txBox="1"/>
          <p:nvPr/>
        </p:nvSpPr>
        <p:spPr>
          <a:xfrm rot="16200000">
            <a:off x="-1889997" y="4608024"/>
            <a:ext cx="41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Application of Membrane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Inhaltsplatzhalter 5"/>
          <p:cNvSpPr txBox="1">
            <a:spLocks/>
          </p:cNvSpPr>
          <p:nvPr/>
        </p:nvSpPr>
        <p:spPr>
          <a:xfrm>
            <a:off x="720000" y="1368000"/>
            <a:ext cx="8100000" cy="5400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-1889997" y="4608024"/>
            <a:ext cx="41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Application of Membrane Technology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Membrane Bioreactor (MBR) – (First) Results</a:t>
            </a:r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720000" y="1368000"/>
            <a:ext cx="8100000" cy="5400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500" dirty="0" smtClean="0">
                <a:latin typeface="+mj-lt"/>
              </a:rPr>
              <a:t>Stable process established under fresh water and salt water conditions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500" dirty="0" smtClean="0">
                <a:latin typeface="+mj-lt"/>
              </a:rPr>
              <a:t>Biomass (bacteria) content</a:t>
            </a:r>
          </a:p>
          <a:p>
            <a:pPr marL="640080" lvl="1" indent="-24688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en-US" sz="2000" dirty="0" smtClean="0">
                <a:latin typeface="+mj-lt"/>
              </a:rPr>
              <a:t>In fish basin: &lt; 0.005 g/l (clear water, no turbidity measurable)</a:t>
            </a:r>
          </a:p>
          <a:p>
            <a:pPr marL="640080" lvl="1" indent="-24688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en-US" sz="2000" dirty="0" smtClean="0">
                <a:latin typeface="+mj-lt"/>
              </a:rPr>
              <a:t>In MBR: 8…10 g/l (stable values for constant ammonia removal)</a:t>
            </a:r>
            <a:endParaRPr lang="en-US" sz="2500" dirty="0" smtClean="0">
              <a:latin typeface="+mj-lt"/>
            </a:endParaRP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500" dirty="0" smtClean="0">
                <a:latin typeface="+mj-lt"/>
              </a:rPr>
              <a:t>Optimum stocking density (for Tilapia): 60…80 kg/m</a:t>
            </a:r>
            <a:r>
              <a:rPr lang="en-US" sz="2500" baseline="30000" dirty="0" smtClean="0">
                <a:latin typeface="+mj-lt"/>
              </a:rPr>
              <a:t>3</a:t>
            </a:r>
            <a:r>
              <a:rPr lang="en-US" sz="2500" dirty="0" smtClean="0">
                <a:latin typeface="+mj-lt"/>
              </a:rPr>
              <a:t> (maximum values up to approx. 110 kg/m</a:t>
            </a:r>
            <a:r>
              <a:rPr lang="en-US" sz="2500" baseline="30000" dirty="0" smtClean="0"/>
              <a:t>3</a:t>
            </a:r>
            <a:r>
              <a:rPr lang="en-US" sz="2500" dirty="0" smtClean="0">
                <a:latin typeface="+mj-lt"/>
              </a:rPr>
              <a:t> possible)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500" dirty="0" smtClean="0">
                <a:latin typeface="+mj-lt"/>
              </a:rPr>
              <a:t>Successful implementation of alternative carbon sources (by-products of food processing industry) – instead of </a:t>
            </a:r>
            <a:r>
              <a:rPr lang="en-US" sz="2500" dirty="0" err="1" smtClean="0">
                <a:latin typeface="+mj-lt"/>
              </a:rPr>
              <a:t>saccharose</a:t>
            </a:r>
            <a:endParaRPr lang="en-US" sz="2500" dirty="0" smtClean="0"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5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  <a:tabLst>
                <a:tab pos="3233738" algn="l"/>
              </a:tabLst>
            </a:pPr>
            <a:r>
              <a:rPr lang="en-US" sz="4000" b="1" kern="1200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Hydrodynamic </a:t>
            </a:r>
            <a:r>
              <a:rPr lang="en-US" sz="4000" b="1" kern="1200" dirty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Oxygenation – Breathe…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 lnSpcReduction="10000"/>
          </a:bodyPr>
          <a:lstStyle/>
          <a:p>
            <a:pPr marL="365125" indent="-328613">
              <a:buNone/>
            </a:pPr>
            <a:r>
              <a:rPr lang="en-US" sz="2500" dirty="0" smtClean="0">
                <a:latin typeface="Calibri" pitchFamily="34" charset="0"/>
              </a:rPr>
              <a:t>Average adult human beings (having lungs)…</a:t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dirty="0" smtClean="0">
                <a:latin typeface="Calibri" pitchFamily="34" charset="0"/>
              </a:rPr>
              <a:t>… take breath 12…15 times a minute (in state of rest)</a:t>
            </a:r>
          </a:p>
          <a:p>
            <a:pPr marL="0" indent="0">
              <a:buNone/>
            </a:pPr>
            <a:r>
              <a:rPr lang="en-US" sz="2000" dirty="0" smtClean="0">
                <a:latin typeface="Calibri" pitchFamily="34" charset="0"/>
              </a:rPr>
              <a:t>0.5 l per breath make minimum 276.000 m</a:t>
            </a:r>
            <a:r>
              <a:rPr lang="en-US" sz="2000" baseline="30000" dirty="0" smtClean="0">
                <a:latin typeface="Calibri" pitchFamily="34" charset="0"/>
              </a:rPr>
              <a:t>3 </a:t>
            </a:r>
            <a:r>
              <a:rPr lang="en-US" sz="2000" dirty="0" smtClean="0">
                <a:latin typeface="Calibri" pitchFamily="34" charset="0"/>
              </a:rPr>
              <a:t> air during a life time (70 years)</a:t>
            </a:r>
          </a:p>
          <a:p>
            <a:pPr marL="0" lvl="1" indent="0">
              <a:buNone/>
            </a:pPr>
            <a:r>
              <a:rPr lang="en-US" sz="2500" u="sng" dirty="0" smtClean="0">
                <a:latin typeface="Calibri" pitchFamily="34" charset="0"/>
              </a:rPr>
              <a:t>BUT:</a:t>
            </a:r>
            <a:r>
              <a:rPr lang="en-US" sz="2500" dirty="0" smtClean="0">
                <a:latin typeface="Calibri" pitchFamily="34" charset="0"/>
              </a:rPr>
              <a:t> Only 4 percent decrease of oxygen content…</a:t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dirty="0" smtClean="0">
                <a:latin typeface="Calibri" pitchFamily="34" charset="0"/>
              </a:rPr>
              <a:t/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dirty="0" smtClean="0">
                <a:latin typeface="Calibri" pitchFamily="34" charset="0"/>
              </a:rPr>
              <a:t/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u="sng" dirty="0" smtClean="0">
                <a:latin typeface="Calibri" pitchFamily="34" charset="0"/>
              </a:rPr>
              <a:t>Alternative:</a:t>
            </a:r>
          </a:p>
          <a:p>
            <a:pPr marL="0" lvl="1" indent="0">
              <a:buNone/>
            </a:pPr>
            <a:r>
              <a:rPr lang="en-US" sz="2500" dirty="0" smtClean="0">
                <a:latin typeface="Calibri" pitchFamily="34" charset="0"/>
              </a:rPr>
              <a:t>Fish (having gills)…</a:t>
            </a:r>
          </a:p>
          <a:p>
            <a:pPr marL="274638" lvl="1" indent="0">
              <a:buNone/>
            </a:pPr>
            <a:r>
              <a:rPr lang="en-US" sz="2500" dirty="0" smtClean="0">
                <a:latin typeface="Calibri" pitchFamily="34" charset="0"/>
              </a:rPr>
              <a:t>use 60…80 percent of</a:t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dirty="0" smtClean="0">
                <a:latin typeface="Calibri" pitchFamily="34" charset="0"/>
              </a:rPr>
              <a:t>respirated oxygen</a:t>
            </a:r>
          </a:p>
          <a:p>
            <a:pPr marL="0" lvl="1" indent="0">
              <a:buNone/>
            </a:pPr>
            <a:r>
              <a:rPr lang="en-US" sz="2500" dirty="0" smtClean="0">
                <a:latin typeface="Calibri" pitchFamily="34" charset="0"/>
              </a:rPr>
              <a:t>and</a:t>
            </a:r>
          </a:p>
          <a:p>
            <a:pPr marL="274638" lvl="1" indent="0">
              <a:buNone/>
            </a:pPr>
            <a:r>
              <a:rPr lang="en-US" sz="2500" dirty="0" smtClean="0">
                <a:latin typeface="Calibri" pitchFamily="34" charset="0"/>
              </a:rPr>
              <a:t>need approx. 50 % of</a:t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dirty="0" smtClean="0">
                <a:latin typeface="Calibri" pitchFamily="34" charset="0"/>
              </a:rPr>
              <a:t>energy for breathing</a:t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dirty="0" smtClean="0">
                <a:latin typeface="Calibri" pitchFamily="34" charset="0"/>
              </a:rPr>
              <a:t>(in state of rest)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  <p:sp>
        <p:nvSpPr>
          <p:cNvPr id="8" name="Pfeil nach rechts 7"/>
          <p:cNvSpPr/>
          <p:nvPr/>
        </p:nvSpPr>
        <p:spPr>
          <a:xfrm rot="5400000">
            <a:off x="1195852" y="3050438"/>
            <a:ext cx="540000" cy="360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" name="Gruppieren 22"/>
          <p:cNvGrpSpPr/>
          <p:nvPr/>
        </p:nvGrpSpPr>
        <p:grpSpPr>
          <a:xfrm>
            <a:off x="4183525" y="2895644"/>
            <a:ext cx="4817631" cy="4131106"/>
            <a:chOff x="4158612" y="2857496"/>
            <a:chExt cx="4817631" cy="4131106"/>
          </a:xfrm>
        </p:grpSpPr>
        <p:grpSp>
          <p:nvGrpSpPr>
            <p:cNvPr id="3" name="Gruppieren 20"/>
            <p:cNvGrpSpPr/>
            <p:nvPr/>
          </p:nvGrpSpPr>
          <p:grpSpPr>
            <a:xfrm>
              <a:off x="4301488" y="2857496"/>
              <a:ext cx="4674755" cy="3868130"/>
              <a:chOff x="4301488" y="2857496"/>
              <a:chExt cx="4674755" cy="3868130"/>
            </a:xfrm>
          </p:grpSpPr>
          <p:pic>
            <p:nvPicPr>
              <p:cNvPr id="13" name="Grafik 12" descr="kiemen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357686" y="2928934"/>
                <a:ext cx="4618557" cy="3780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" name="Textfeld 9"/>
              <p:cNvSpPr txBox="1"/>
              <p:nvPr/>
            </p:nvSpPr>
            <p:spPr>
              <a:xfrm>
                <a:off x="4577564" y="4357694"/>
                <a:ext cx="99456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5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Calibri" pitchFamily="34" charset="0"/>
                  </a:rPr>
                  <a:t>Gill arches</a:t>
                </a:r>
                <a:endParaRPr lang="de-DE" sz="15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>
                <a:off x="6535036" y="4572008"/>
                <a:ext cx="82304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5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Calibri" pitchFamily="34" charset="0"/>
                  </a:rPr>
                  <a:t>Gill arch</a:t>
                </a:r>
                <a:endParaRPr lang="de-DE" sz="15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7643834" y="2857496"/>
                <a:ext cx="128588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Calibri" pitchFamily="34" charset="0"/>
                  </a:rPr>
                  <a:t>Filaments with lamellas</a:t>
                </a:r>
                <a:endParaRPr lang="en-US" sz="15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4843356" y="2861041"/>
                <a:ext cx="121360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5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Calibri" pitchFamily="34" charset="0"/>
                  </a:rPr>
                  <a:t>Gill filaments</a:t>
                </a:r>
                <a:endParaRPr lang="de-DE" sz="15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4301488" y="3051808"/>
                <a:ext cx="89261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5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Calibri" pitchFamily="34" charset="0"/>
                  </a:rPr>
                  <a:t>Gill rakes</a:t>
                </a:r>
                <a:endParaRPr lang="de-DE" sz="15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6918976" y="2933696"/>
                <a:ext cx="89261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5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Calibri" pitchFamily="34" charset="0"/>
                  </a:rPr>
                  <a:t>Gill rakes</a:t>
                </a:r>
                <a:endParaRPr lang="de-DE" sz="15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6500826" y="6402461"/>
                <a:ext cx="92869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5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Calibri" pitchFamily="34" charset="0"/>
                  </a:rPr>
                  <a:t>Filament</a:t>
                </a:r>
                <a:endParaRPr lang="de-DE" sz="15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5438780" y="5944570"/>
                <a:ext cx="92869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5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Calibri" pitchFamily="34" charset="0"/>
                  </a:rPr>
                  <a:t>Lamella</a:t>
                </a:r>
                <a:endParaRPr lang="de-DE" sz="15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5000628" y="5082552"/>
                <a:ext cx="92869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500" b="1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Calibri" pitchFamily="34" charset="0"/>
                  </a:rPr>
                  <a:t>Blood stream</a:t>
                </a:r>
                <a:endParaRPr lang="de-DE" sz="15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6858016" y="5429264"/>
                <a:ext cx="128588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500" b="1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Calibri" pitchFamily="34" charset="0"/>
                  </a:rPr>
                  <a:t>Water stream</a:t>
                </a:r>
                <a:endParaRPr lang="de-DE" sz="15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2" name="Textfeld 21"/>
            <p:cNvSpPr txBox="1"/>
            <p:nvPr/>
          </p:nvSpPr>
          <p:spPr>
            <a:xfrm>
              <a:off x="4158612" y="6388438"/>
              <a:ext cx="216000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500" cap="small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[Hickman et al., 2008]</a:t>
              </a:r>
              <a:endParaRPr lang="de-DE" sz="15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endParaRPr>
            </a:p>
            <a:p>
              <a:endParaRPr lang="de-DE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 lvl="1" algn="l" rtl="0">
              <a:spcBef>
                <a:spcPct val="0"/>
              </a:spcBef>
              <a:tabLst>
                <a:tab pos="3233738" algn="l"/>
              </a:tabLst>
            </a:pPr>
            <a:r>
              <a:rPr lang="en-US" sz="4000" b="1" kern="1200" dirty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Hydrodynamic Oxygenation – Oxygen Demand in Aquaculture Facilities (1)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u="sng" dirty="0" smtClean="0">
                <a:latin typeface="Calibri" pitchFamily="34" charset="0"/>
              </a:rPr>
              <a:t>Conditions/parameters determining oxygen demand:</a:t>
            </a:r>
          </a:p>
          <a:p>
            <a:r>
              <a:rPr lang="en-US" sz="2500" dirty="0" smtClean="0">
                <a:latin typeface="Calibri" pitchFamily="34" charset="0"/>
              </a:rPr>
              <a:t>Fish species, stage of development and metabolic activity</a:t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dirty="0" smtClean="0">
                <a:latin typeface="Calibri" pitchFamily="34" charset="0"/>
              </a:rPr>
              <a:t/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dirty="0" smtClean="0">
                <a:latin typeface="Calibri" pitchFamily="34" charset="0"/>
              </a:rPr>
              <a:t/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dirty="0" smtClean="0">
                <a:latin typeface="Calibri" pitchFamily="34" charset="0"/>
              </a:rPr>
              <a:t/>
            </a:r>
            <a:br>
              <a:rPr lang="en-US" sz="2500" dirty="0" smtClean="0">
                <a:latin typeface="Calibri" pitchFamily="34" charset="0"/>
              </a:rPr>
            </a:br>
            <a:endParaRPr lang="en-US" sz="2500" dirty="0" smtClean="0">
              <a:latin typeface="Calibri" pitchFamily="34" charset="0"/>
            </a:endParaRPr>
          </a:p>
          <a:p>
            <a:pPr marL="450850" lvl="1" indent="-1588">
              <a:buNone/>
            </a:pPr>
            <a:r>
              <a:rPr lang="en-US" sz="2000" dirty="0" smtClean="0">
                <a:latin typeface="Calibri" pitchFamily="34" charset="0"/>
              </a:rPr>
              <a:t>Example: for carps and trout between 0.5 mg/(kg h) and 100 mg/(kg h) for base metabolism and 150 mg/(kg h) up to 470 mg/(kg h) during active periods</a:t>
            </a:r>
          </a:p>
          <a:p>
            <a:pPr marL="365125" indent="-365125"/>
            <a:r>
              <a:rPr lang="en-US" sz="2400" dirty="0" smtClean="0">
                <a:latin typeface="Calibri" pitchFamily="34" charset="0"/>
              </a:rPr>
              <a:t>Water temperature, stocking density, particulate matter etc.</a:t>
            </a:r>
            <a:br>
              <a:rPr lang="en-US" sz="2400" dirty="0" smtClean="0">
                <a:latin typeface="Calibri" pitchFamily="34" charset="0"/>
              </a:rPr>
            </a:br>
            <a:endParaRPr lang="en-US" sz="2400" dirty="0" smtClean="0">
              <a:latin typeface="Calibri" pitchFamily="34" charset="0"/>
            </a:endParaRPr>
          </a:p>
          <a:p>
            <a:pPr marL="723900" lvl="1" indent="0">
              <a:buNone/>
            </a:pPr>
            <a:r>
              <a:rPr lang="en-US" sz="2500" dirty="0" smtClean="0">
                <a:latin typeface="Calibri" pitchFamily="34" charset="0"/>
              </a:rPr>
              <a:t>Tolerable values of oxygen content: in general between approx. 7.0 mg/l and 30 mg/l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Pfeil nach rechts 7"/>
          <p:cNvSpPr/>
          <p:nvPr/>
        </p:nvSpPr>
        <p:spPr>
          <a:xfrm>
            <a:off x="857224" y="5832174"/>
            <a:ext cx="540000" cy="360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/>
        </p:nvGraphicFramePr>
        <p:xfrm>
          <a:off x="1500166" y="2296470"/>
          <a:ext cx="5357850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43140"/>
                <a:gridCol w="321471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noProof="0" dirty="0" smtClean="0"/>
                        <a:t>Type</a:t>
                      </a:r>
                      <a:r>
                        <a:rPr lang="en-US" sz="1500" baseline="0" noProof="0" dirty="0" smtClean="0"/>
                        <a:t> of Fish</a:t>
                      </a:r>
                      <a:endParaRPr lang="en-US" sz="1500" noProof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dirty="0" smtClean="0"/>
                        <a:t>Critical Value</a:t>
                      </a:r>
                      <a:r>
                        <a:rPr lang="en-US" sz="1500" baseline="0" noProof="0" dirty="0" smtClean="0"/>
                        <a:t> of Oxygen Content</a:t>
                      </a:r>
                      <a:endParaRPr lang="en-US" sz="1500" noProof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noProof="0" dirty="0" smtClean="0"/>
                        <a:t>Trout, Perch</a:t>
                      </a:r>
                      <a:endParaRPr lang="en-US" sz="1500" noProof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dirty="0" smtClean="0"/>
                        <a:t>&lt;</a:t>
                      </a:r>
                      <a:r>
                        <a:rPr lang="en-US" sz="1500" baseline="0" noProof="0" dirty="0" smtClean="0"/>
                        <a:t> 4 mg/l</a:t>
                      </a:r>
                      <a:endParaRPr lang="en-US" sz="1500" noProof="0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noProof="0" dirty="0" smtClean="0"/>
                        <a:t>Sturgeon, Eel, Catfish</a:t>
                      </a:r>
                      <a:endParaRPr lang="en-US" sz="1500" noProof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dirty="0" smtClean="0"/>
                        <a:t>&lt; 3 mg/l</a:t>
                      </a:r>
                      <a:endParaRPr lang="en-US" sz="1500" noProof="0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noProof="0" dirty="0" smtClean="0"/>
                        <a:t>Carp</a:t>
                      </a:r>
                      <a:endParaRPr lang="en-US" sz="1500" noProof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dirty="0" smtClean="0"/>
                        <a:t>&lt; 2 mg/l</a:t>
                      </a:r>
                      <a:endParaRPr lang="en-US" sz="1500" noProof="0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4786314" y="6498000"/>
            <a:ext cx="4320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500" cap="small" dirty="0" smtClean="0">
                <a:latin typeface="Calibri" pitchFamily="34" charset="0"/>
              </a:rPr>
              <a:t>[Schäperclaus, 1990], [Schreckenbach, </a:t>
            </a:r>
            <a:r>
              <a:rPr lang="de-DE" sz="1500" dirty="0" smtClean="0">
                <a:latin typeface="Calibri" pitchFamily="34" charset="0"/>
              </a:rPr>
              <a:t>2002]</a:t>
            </a:r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Hydrodynamic Oxygenation – Oxygen Demand in Aquaculture Facilities (2)</a:t>
            </a:r>
            <a:endParaRPr lang="en-US" sz="400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u="sng" dirty="0" smtClean="0">
                <a:latin typeface="Calibri" pitchFamily="34" charset="0"/>
              </a:rPr>
              <a:t>Consequences of oxygen deficits:</a:t>
            </a:r>
          </a:p>
          <a:p>
            <a:r>
              <a:rPr lang="en-US" sz="2500" dirty="0" smtClean="0">
                <a:latin typeface="Calibri" pitchFamily="34" charset="0"/>
              </a:rPr>
              <a:t>Chronic oxygen deficits:</a:t>
            </a:r>
          </a:p>
          <a:p>
            <a:pPr lvl="1"/>
            <a:r>
              <a:rPr lang="en-US" sz="2000" dirty="0" smtClean="0">
                <a:latin typeface="Calibri" pitchFamily="34" charset="0"/>
              </a:rPr>
              <a:t>Growing depressions, bad general condition</a:t>
            </a:r>
          </a:p>
          <a:p>
            <a:pPr lvl="1"/>
            <a:r>
              <a:rPr lang="en-US" sz="2000" dirty="0" smtClean="0">
                <a:latin typeface="Calibri" pitchFamily="34" charset="0"/>
              </a:rPr>
              <a:t>Susceptibility for infections and diseases</a:t>
            </a:r>
          </a:p>
          <a:p>
            <a:r>
              <a:rPr lang="en-US" sz="2500" dirty="0" smtClean="0">
                <a:latin typeface="Calibri" pitchFamily="34" charset="0"/>
              </a:rPr>
              <a:t>Acute oxygen deficits:</a:t>
            </a:r>
          </a:p>
          <a:p>
            <a:pPr lvl="1"/>
            <a:r>
              <a:rPr lang="en-US" sz="2000" dirty="0" smtClean="0">
                <a:latin typeface="Calibri" pitchFamily="34" charset="0"/>
              </a:rPr>
              <a:t>Unrest, feed refusal, loss of weight, abnormal respiration (oxygen content &lt; 4 mg/l for trout/&lt; 2 mg/l for carps)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latin typeface="Calibri" pitchFamily="34" charset="0"/>
              </a:rPr>
              <a:t>Death caused by energy deficit after failure of adaption mechanisms (oxygen content &lt; 0.5 mg/l for trout/&lt; 1.5 mg/l for carps)</a:t>
            </a:r>
            <a:br>
              <a:rPr lang="en-US" sz="2000" dirty="0" smtClean="0">
                <a:latin typeface="Calibri" pitchFamily="34" charset="0"/>
              </a:rPr>
            </a:br>
            <a:endParaRPr lang="en-US" sz="2000" dirty="0" smtClean="0">
              <a:latin typeface="Calibri" pitchFamily="34" charset="0"/>
            </a:endParaRPr>
          </a:p>
          <a:p>
            <a:pPr marL="723900" lvl="1" indent="0">
              <a:buNone/>
            </a:pPr>
            <a:r>
              <a:rPr lang="en-US" sz="2500" dirty="0" smtClean="0">
                <a:latin typeface="Calibri" pitchFamily="34" charset="0"/>
              </a:rPr>
              <a:t>Oxygen deficits are one of the main reasons for impairment and even total loss of fish stock in aquaculture</a:t>
            </a:r>
          </a:p>
          <a:p>
            <a:pPr>
              <a:buNone/>
            </a:pPr>
            <a:endParaRPr lang="en-US" sz="2500" dirty="0" smtClean="0">
              <a:latin typeface="Calibri" pitchFamily="34" charset="0"/>
            </a:endParaRPr>
          </a:p>
          <a:p>
            <a:pPr>
              <a:buNone/>
            </a:pPr>
            <a:endParaRPr lang="en-US" sz="2500" dirty="0" smtClean="0">
              <a:latin typeface="Calibri" pitchFamily="34" charset="0"/>
            </a:endParaRPr>
          </a:p>
          <a:p>
            <a:pPr>
              <a:buNone/>
            </a:pPr>
            <a:endParaRPr lang="en-US" sz="2500" dirty="0">
              <a:latin typeface="Calibri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Pfeil nach rechts 7"/>
          <p:cNvSpPr/>
          <p:nvPr/>
        </p:nvSpPr>
        <p:spPr>
          <a:xfrm>
            <a:off x="857224" y="5485836"/>
            <a:ext cx="540000" cy="360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786314" y="6498000"/>
            <a:ext cx="4320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500" cap="small" dirty="0" smtClean="0">
                <a:latin typeface="Calibri" pitchFamily="34" charset="0"/>
              </a:rPr>
              <a:t>[Schäperclaus, 1990], [Schreckenbach, </a:t>
            </a:r>
            <a:r>
              <a:rPr lang="de-DE" sz="1500" dirty="0" smtClean="0">
                <a:latin typeface="Calibri" pitchFamily="34" charset="0"/>
              </a:rPr>
              <a:t>2002]</a:t>
            </a:r>
          </a:p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Hydrodynamic Oxygenation – Oxygen Demand in Aquaculture Facilities (3)</a:t>
            </a:r>
            <a:endParaRPr lang="en-US" sz="400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u="sng" dirty="0" smtClean="0">
                <a:latin typeface="Calibri" pitchFamily="34" charset="0"/>
              </a:rPr>
              <a:t>Solubility of oxygen depending on water temperature:</a:t>
            </a:r>
          </a:p>
          <a:p>
            <a:pPr marL="0" indent="0">
              <a:buNone/>
            </a:pPr>
            <a:endParaRPr lang="en-US" sz="2500" dirty="0" smtClean="0">
              <a:latin typeface="Calibri" pitchFamily="34" charset="0"/>
            </a:endParaRPr>
          </a:p>
          <a:p>
            <a:pPr marL="0" indent="0">
              <a:buNone/>
            </a:pPr>
            <a:endParaRPr lang="en-US" sz="2500" dirty="0" smtClean="0">
              <a:latin typeface="Calibri" pitchFamily="34" charset="0"/>
            </a:endParaRPr>
          </a:p>
          <a:p>
            <a:pPr marL="0" indent="0">
              <a:buNone/>
            </a:pPr>
            <a:endParaRPr lang="en-US" sz="2500" dirty="0" smtClean="0">
              <a:latin typeface="Calibri" pitchFamily="34" charset="0"/>
            </a:endParaRPr>
          </a:p>
          <a:p>
            <a:pPr marL="0" indent="0">
              <a:buNone/>
            </a:pPr>
            <a:endParaRPr lang="en-US" sz="2500" dirty="0" smtClean="0">
              <a:latin typeface="Calibri" pitchFamily="34" charset="0"/>
            </a:endParaRPr>
          </a:p>
          <a:p>
            <a:pPr marL="0" indent="0">
              <a:buNone/>
            </a:pPr>
            <a:endParaRPr lang="en-US" sz="2500" dirty="0" smtClean="0">
              <a:latin typeface="Calibri" pitchFamily="34" charset="0"/>
            </a:endParaRPr>
          </a:p>
          <a:p>
            <a:pPr marL="0" indent="0">
              <a:buNone/>
            </a:pPr>
            <a:endParaRPr lang="en-US" sz="2500" dirty="0" smtClean="0">
              <a:latin typeface="Calibri" pitchFamily="34" charset="0"/>
            </a:endParaRPr>
          </a:p>
          <a:p>
            <a:pPr marL="0" indent="0">
              <a:buNone/>
            </a:pPr>
            <a:endParaRPr lang="en-US" sz="2500" dirty="0" smtClean="0">
              <a:latin typeface="Calibri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Calibri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Calibri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alibri" pitchFamily="34" charset="0"/>
              </a:rPr>
              <a:t>Values are applying for fresh and salt water (conductivity 5 S/cm), respectively, in contact to air with standard pressure of (1013.25 hPa = 760 mm Hg)</a:t>
            </a:r>
          </a:p>
          <a:p>
            <a:pPr marL="0" indent="0">
              <a:buNone/>
            </a:pPr>
            <a:endParaRPr lang="de-DE" sz="2500" u="sng" dirty="0" smtClean="0">
              <a:latin typeface="Calibri" pitchFamily="34" charset="0"/>
            </a:endParaRPr>
          </a:p>
          <a:p>
            <a:pPr marL="0" indent="0">
              <a:buNone/>
            </a:pPr>
            <a:endParaRPr lang="de-DE" sz="2500" u="sng" dirty="0">
              <a:latin typeface="Calibri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786314" y="6498000"/>
            <a:ext cx="4320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500" cap="small" dirty="0" smtClean="0">
                <a:latin typeface="Calibri" pitchFamily="34" charset="0"/>
              </a:rPr>
              <a:t>[ Lewis, </a:t>
            </a:r>
            <a:r>
              <a:rPr lang="de-DE" sz="1500" dirty="0" smtClean="0">
                <a:latin typeface="Calibri" pitchFamily="34" charset="0"/>
              </a:rPr>
              <a:t>2006]</a:t>
            </a:r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21" y="2016141"/>
            <a:ext cx="6505575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 lvl="1" algn="l" rtl="0">
              <a:spcBef>
                <a:spcPct val="0"/>
              </a:spcBef>
              <a:tabLst>
                <a:tab pos="3233738" algn="l"/>
              </a:tabLst>
            </a:pPr>
            <a:r>
              <a:rPr lang="en-US" sz="4000" b="1" kern="1200" dirty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Hydrodynamic Oxygenation – </a:t>
            </a:r>
            <a:r>
              <a:rPr lang="en-US" sz="4000" b="1" kern="1200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Common Oxygenation Technologies</a:t>
            </a:r>
            <a:endParaRPr lang="en-US" sz="4000" b="1" kern="1200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1" name="Gruppieren 30"/>
          <p:cNvGrpSpPr/>
          <p:nvPr/>
        </p:nvGrpSpPr>
        <p:grpSpPr>
          <a:xfrm>
            <a:off x="714348" y="1428736"/>
            <a:ext cx="8151338" cy="3058839"/>
            <a:chOff x="714348" y="1428736"/>
            <a:chExt cx="8151338" cy="3058839"/>
          </a:xfrm>
        </p:grpSpPr>
        <p:sp>
          <p:nvSpPr>
            <p:cNvPr id="9" name="Textfeld 8"/>
            <p:cNvSpPr txBox="1"/>
            <p:nvPr/>
          </p:nvSpPr>
          <p:spPr>
            <a:xfrm>
              <a:off x="714348" y="2086918"/>
              <a:ext cx="16200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Effective and simple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Low energy consumption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Simultaneous CO</a:t>
              </a:r>
              <a:r>
                <a:rPr lang="en-US" sz="1500" baseline="-25000" dirty="0" smtClean="0">
                  <a:latin typeface="Calibri" pitchFamily="34" charset="0"/>
                </a:rPr>
                <a:t>2</a:t>
              </a:r>
              <a:r>
                <a:rPr lang="en-US" sz="1500" dirty="0" smtClean="0">
                  <a:latin typeface="Calibri" pitchFamily="34" charset="0"/>
                </a:rPr>
                <a:t> degasifica-tion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Low oxygen transfer efficiency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2311702" y="2086918"/>
              <a:ext cx="16200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Types: paddlewheel, propeller etc.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Increasing contact area between water and air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Cause disturbing turbulences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954776" y="2071678"/>
              <a:ext cx="1620000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Gas bubbles introduced using sintered materials or perforated rubber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Efficiency depending on bubble size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7245686" y="2102158"/>
              <a:ext cx="1620000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Downflow bubble contactor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U-tube diffuser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Multi-stage low head oxygenators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Airlifts</a:t>
              </a:r>
            </a:p>
            <a:p>
              <a:pPr marL="182563" indent="-182563"/>
              <a:r>
                <a:rPr lang="en-US" sz="1500" dirty="0" smtClean="0">
                  <a:latin typeface="Calibri" pitchFamily="34" charset="0"/>
                </a:rPr>
                <a:t>…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613090" y="2086918"/>
              <a:ext cx="16200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Direct introduction of (mainly) pure oxygen or using hydrodynamic effects for mixing water and air/oxygen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en-US" sz="1500" dirty="0" smtClean="0">
                  <a:latin typeface="Calibri" pitchFamily="34" charset="0"/>
                </a:rPr>
                <a:t>Various efficiencies</a:t>
              </a:r>
            </a:p>
          </p:txBody>
        </p:sp>
        <p:grpSp>
          <p:nvGrpSpPr>
            <p:cNvPr id="3" name="Gruppieren 18"/>
            <p:cNvGrpSpPr/>
            <p:nvPr/>
          </p:nvGrpSpPr>
          <p:grpSpPr>
            <a:xfrm>
              <a:off x="785786" y="1428736"/>
              <a:ext cx="1368000" cy="648000"/>
              <a:chOff x="65060" y="609951"/>
              <a:chExt cx="1386650" cy="662846"/>
            </a:xfrm>
          </p:grpSpPr>
          <p:sp>
            <p:nvSpPr>
              <p:cNvPr id="20" name="Rechteck 19"/>
              <p:cNvSpPr/>
              <p:nvPr/>
            </p:nvSpPr>
            <p:spPr>
              <a:xfrm>
                <a:off x="65060" y="609951"/>
                <a:ext cx="1386650" cy="66284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1" name="Rechteck 20"/>
              <p:cNvSpPr/>
              <p:nvPr/>
            </p:nvSpPr>
            <p:spPr>
              <a:xfrm>
                <a:off x="65060" y="609951"/>
                <a:ext cx="1386650" cy="66284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 smtClean="0"/>
                  <a:t>Packed Columns</a:t>
                </a:r>
                <a:endParaRPr lang="en-US" sz="2000" dirty="0"/>
              </a:p>
            </p:txBody>
          </p:sp>
        </p:grpSp>
        <p:grpSp>
          <p:nvGrpSpPr>
            <p:cNvPr id="6" name="Gruppieren 21"/>
            <p:cNvGrpSpPr/>
            <p:nvPr/>
          </p:nvGrpSpPr>
          <p:grpSpPr>
            <a:xfrm>
              <a:off x="2428860" y="1428736"/>
              <a:ext cx="1368000" cy="648000"/>
              <a:chOff x="65060" y="609951"/>
              <a:chExt cx="1386650" cy="662846"/>
            </a:xfrm>
          </p:grpSpPr>
          <p:sp>
            <p:nvSpPr>
              <p:cNvPr id="23" name="Rechteck 22"/>
              <p:cNvSpPr/>
              <p:nvPr/>
            </p:nvSpPr>
            <p:spPr>
              <a:xfrm>
                <a:off x="65060" y="609951"/>
                <a:ext cx="1386650" cy="66284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4" name="Rechteck 23"/>
              <p:cNvSpPr/>
              <p:nvPr/>
            </p:nvSpPr>
            <p:spPr>
              <a:xfrm>
                <a:off x="65060" y="609951"/>
                <a:ext cx="1386650" cy="66284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 smtClean="0"/>
                  <a:t>Surface Aerators</a:t>
                </a:r>
                <a:endParaRPr lang="en-US" sz="2000" dirty="0"/>
              </a:p>
            </p:txBody>
          </p:sp>
        </p:grpSp>
        <p:grpSp>
          <p:nvGrpSpPr>
            <p:cNvPr id="8" name="Gruppieren 24"/>
            <p:cNvGrpSpPr/>
            <p:nvPr/>
          </p:nvGrpSpPr>
          <p:grpSpPr>
            <a:xfrm>
              <a:off x="4071934" y="1428736"/>
              <a:ext cx="1368000" cy="648000"/>
              <a:chOff x="65060" y="609951"/>
              <a:chExt cx="1386650" cy="662846"/>
            </a:xfrm>
          </p:grpSpPr>
          <p:sp>
            <p:nvSpPr>
              <p:cNvPr id="26" name="Rechteck 25"/>
              <p:cNvSpPr/>
              <p:nvPr/>
            </p:nvSpPr>
            <p:spPr>
              <a:xfrm>
                <a:off x="65060" y="609951"/>
                <a:ext cx="1386650" cy="66284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7" name="Rechteck 26"/>
              <p:cNvSpPr/>
              <p:nvPr/>
            </p:nvSpPr>
            <p:spPr>
              <a:xfrm>
                <a:off x="65060" y="609951"/>
                <a:ext cx="1386650" cy="66284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 smtClean="0"/>
                  <a:t>Diffusers</a:t>
                </a:r>
                <a:endParaRPr lang="en-US" sz="2000" dirty="0"/>
              </a:p>
            </p:txBody>
          </p:sp>
        </p:grpSp>
        <p:grpSp>
          <p:nvGrpSpPr>
            <p:cNvPr id="14" name="Gruppieren 27"/>
            <p:cNvGrpSpPr/>
            <p:nvPr/>
          </p:nvGrpSpPr>
          <p:grpSpPr>
            <a:xfrm>
              <a:off x="5715008" y="1428736"/>
              <a:ext cx="1368000" cy="648000"/>
              <a:chOff x="65060" y="609951"/>
              <a:chExt cx="1386650" cy="662846"/>
            </a:xfrm>
          </p:grpSpPr>
          <p:sp>
            <p:nvSpPr>
              <p:cNvPr id="29" name="Rechteck 28"/>
              <p:cNvSpPr/>
              <p:nvPr/>
            </p:nvSpPr>
            <p:spPr>
              <a:xfrm>
                <a:off x="65060" y="609951"/>
                <a:ext cx="1386650" cy="66284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30" name="Rechteck 29"/>
              <p:cNvSpPr/>
              <p:nvPr/>
            </p:nvSpPr>
            <p:spPr>
              <a:xfrm>
                <a:off x="65060" y="609951"/>
                <a:ext cx="1386650" cy="66284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 smtClean="0"/>
                  <a:t>Injectors/</a:t>
                </a:r>
                <a:br>
                  <a:rPr lang="en-US" sz="2000" dirty="0" smtClean="0"/>
                </a:br>
                <a:r>
                  <a:rPr lang="en-US" sz="2000" dirty="0" smtClean="0"/>
                  <a:t>Aspirators</a:t>
                </a:r>
                <a:endParaRPr lang="en-US" sz="2000" dirty="0"/>
              </a:p>
            </p:txBody>
          </p:sp>
        </p:grpSp>
        <p:grpSp>
          <p:nvGrpSpPr>
            <p:cNvPr id="15" name="Gruppieren 30"/>
            <p:cNvGrpSpPr/>
            <p:nvPr/>
          </p:nvGrpSpPr>
          <p:grpSpPr>
            <a:xfrm>
              <a:off x="7358082" y="1428736"/>
              <a:ext cx="1368000" cy="648000"/>
              <a:chOff x="65060" y="609951"/>
              <a:chExt cx="1386650" cy="662846"/>
            </a:xfrm>
          </p:grpSpPr>
          <p:sp>
            <p:nvSpPr>
              <p:cNvPr id="32" name="Rechteck 31"/>
              <p:cNvSpPr/>
              <p:nvPr/>
            </p:nvSpPr>
            <p:spPr>
              <a:xfrm>
                <a:off x="65060" y="609951"/>
                <a:ext cx="1386650" cy="66284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33" name="Rechteck 32"/>
              <p:cNvSpPr/>
              <p:nvPr/>
            </p:nvSpPr>
            <p:spPr>
              <a:xfrm>
                <a:off x="65060" y="609951"/>
                <a:ext cx="1386650" cy="66284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 smtClean="0"/>
                  <a:t>Special Methods</a:t>
                </a:r>
                <a:endParaRPr lang="en-US" sz="2000" dirty="0"/>
              </a:p>
            </p:txBody>
          </p:sp>
        </p:grpSp>
      </p:grpSp>
      <p:grpSp>
        <p:nvGrpSpPr>
          <p:cNvPr id="34" name="Gruppieren 33"/>
          <p:cNvGrpSpPr/>
          <p:nvPr/>
        </p:nvGrpSpPr>
        <p:grpSpPr>
          <a:xfrm>
            <a:off x="571472" y="4467633"/>
            <a:ext cx="8405856" cy="2375151"/>
            <a:chOff x="571472" y="4467633"/>
            <a:chExt cx="8405856" cy="2375151"/>
          </a:xfrm>
        </p:grpSpPr>
        <p:pic>
          <p:nvPicPr>
            <p:cNvPr id="38" name="Grafik 37" descr="Surface Aerator Aqua-Mini (www.linn-geraetebau.de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472" y="4572008"/>
              <a:ext cx="3665168" cy="20987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rafik 15" descr="Airlift (05.08.2009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9256" y="4786322"/>
              <a:ext cx="3548072" cy="19288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Grafik 40" descr="Fine Bubble Membrane Tube Diffuser (www.alita.com)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28992" y="4467633"/>
              <a:ext cx="2386016" cy="19160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Textfeld 42"/>
            <p:cNvSpPr txBox="1"/>
            <p:nvPr/>
          </p:nvSpPr>
          <p:spPr>
            <a:xfrm>
              <a:off x="1857356" y="6482784"/>
              <a:ext cx="3600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500" cap="small" dirty="0" smtClean="0">
                  <a:latin typeface="Calibri" pitchFamily="34" charset="0"/>
                </a:rPr>
                <a:t>[www.alita.com], [www.linn-geraetebau.de</a:t>
              </a:r>
              <a:r>
                <a:rPr lang="de-DE" sz="1500" dirty="0" smtClean="0">
                  <a:latin typeface="Calibri" pitchFamily="34" charset="0"/>
                </a:rPr>
                <a:t>]</a:t>
              </a:r>
            </a:p>
            <a:p>
              <a:endParaRPr lang="de-DE" dirty="0"/>
            </a:p>
          </p:txBody>
        </p:sp>
      </p:grpSp>
      <p:sp>
        <p:nvSpPr>
          <p:cNvPr id="35" name="Textfeld 34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 lvl="1" algn="l" rtl="0">
              <a:spcBef>
                <a:spcPct val="0"/>
              </a:spcBef>
              <a:tabLst>
                <a:tab pos="3233738" algn="l"/>
              </a:tabLst>
            </a:pPr>
            <a:r>
              <a:rPr lang="en-US" sz="4000" b="1" kern="1200" dirty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Hydrodynamic Oxygenation – Necessity of Further Development?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85786" y="1458000"/>
            <a:ext cx="8100000" cy="540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00" dirty="0" smtClean="0">
                <a:latin typeface="Calibri" pitchFamily="34" charset="0"/>
              </a:rPr>
              <a:t>Many solutions on the market…</a:t>
            </a:r>
          </a:p>
          <a:p>
            <a:pPr>
              <a:buNone/>
              <a:tabLst>
                <a:tab pos="627063" algn="l"/>
              </a:tabLst>
            </a:pPr>
            <a:r>
              <a:rPr lang="en-US" sz="2500" dirty="0" smtClean="0">
                <a:latin typeface="Calibri" pitchFamily="34" charset="0"/>
              </a:rPr>
              <a:t>		</a:t>
            </a:r>
            <a:r>
              <a:rPr lang="en-US" sz="2500" u="sng" dirty="0" smtClean="0">
                <a:latin typeface="Calibri" pitchFamily="34" charset="0"/>
              </a:rPr>
              <a:t>BUT:</a:t>
            </a:r>
            <a:r>
              <a:rPr lang="en-US" sz="2500" dirty="0" smtClean="0">
                <a:latin typeface="Calibri" pitchFamily="34" charset="0"/>
              </a:rPr>
              <a:t> Systems have several disadvantages!</a:t>
            </a:r>
          </a:p>
          <a:p>
            <a:pPr lvl="1">
              <a:tabLst>
                <a:tab pos="715963" algn="l"/>
              </a:tabLst>
            </a:pPr>
            <a:r>
              <a:rPr lang="en-US" sz="2000" dirty="0" smtClean="0">
                <a:latin typeface="Calibri" pitchFamily="34" charset="0"/>
              </a:rPr>
              <a:t>Limited/low efficiencies of oxygen transfer</a:t>
            </a:r>
          </a:p>
          <a:p>
            <a:pPr lvl="1">
              <a:tabLst>
                <a:tab pos="715963" algn="l"/>
              </a:tabLst>
            </a:pPr>
            <a:r>
              <a:rPr lang="en-US" sz="2000" dirty="0" smtClean="0">
                <a:latin typeface="Calibri" pitchFamily="34" charset="0"/>
              </a:rPr>
              <a:t>Solutions for large water flow rates (&gt; 10 m</a:t>
            </a:r>
            <a:r>
              <a:rPr lang="en-US" sz="2000" baseline="30000" dirty="0" smtClean="0">
                <a:latin typeface="Calibri" pitchFamily="34" charset="0"/>
              </a:rPr>
              <a:t>3</a:t>
            </a:r>
            <a:r>
              <a:rPr lang="en-US" sz="2000" dirty="0" smtClean="0">
                <a:latin typeface="Calibri" pitchFamily="34" charset="0"/>
              </a:rPr>
              <a:t>/h)</a:t>
            </a:r>
          </a:p>
          <a:p>
            <a:pPr lvl="1">
              <a:tabLst>
                <a:tab pos="715963" algn="l"/>
              </a:tabLst>
            </a:pPr>
            <a:r>
              <a:rPr lang="en-US" sz="2000" dirty="0" smtClean="0">
                <a:latin typeface="Calibri" pitchFamily="34" charset="0"/>
              </a:rPr>
              <a:t>Causing disturbing turbulences, problems with fouling…</a:t>
            </a:r>
            <a:br>
              <a:rPr lang="en-US" sz="2000" dirty="0" smtClean="0">
                <a:latin typeface="Calibri" pitchFamily="34" charset="0"/>
              </a:rPr>
            </a:br>
            <a:endParaRPr lang="en-US" sz="2000" u="sng" dirty="0" smtClean="0">
              <a:latin typeface="Calibri" pitchFamily="34" charset="0"/>
            </a:endParaRPr>
          </a:p>
          <a:p>
            <a:pPr>
              <a:buNone/>
              <a:tabLst>
                <a:tab pos="715963" algn="l"/>
              </a:tabLst>
            </a:pPr>
            <a:r>
              <a:rPr lang="en-US" sz="2500" u="sng" dirty="0" smtClean="0">
                <a:latin typeface="Calibri" pitchFamily="34" charset="0"/>
              </a:rPr>
              <a:t>Claims for a new approach:</a:t>
            </a:r>
          </a:p>
          <a:p>
            <a:pPr>
              <a:tabLst>
                <a:tab pos="715963" algn="l"/>
              </a:tabLst>
            </a:pPr>
            <a:r>
              <a:rPr lang="en-US" sz="2500" dirty="0" smtClean="0">
                <a:latin typeface="Calibri" pitchFamily="34" charset="0"/>
              </a:rPr>
              <a:t>Flexible system – especially for small to medium size tanks</a:t>
            </a:r>
          </a:p>
          <a:p>
            <a:pPr>
              <a:tabLst>
                <a:tab pos="715963" algn="l"/>
              </a:tabLst>
            </a:pPr>
            <a:r>
              <a:rPr lang="en-US" sz="2500" dirty="0" smtClean="0">
                <a:latin typeface="Calibri" pitchFamily="34" charset="0"/>
              </a:rPr>
              <a:t>Operation in bypass</a:t>
            </a:r>
          </a:p>
          <a:p>
            <a:pPr>
              <a:tabLst>
                <a:tab pos="715963" algn="l"/>
              </a:tabLst>
            </a:pPr>
            <a:r>
              <a:rPr lang="en-US" sz="2500" dirty="0" smtClean="0">
                <a:latin typeface="Calibri" pitchFamily="34" charset="0"/>
              </a:rPr>
              <a:t>Robust system (biomass etc.), compact construction</a:t>
            </a:r>
          </a:p>
          <a:p>
            <a:pPr>
              <a:tabLst>
                <a:tab pos="715963" algn="l"/>
              </a:tabLst>
            </a:pPr>
            <a:r>
              <a:rPr lang="en-US" sz="2500" dirty="0" smtClean="0">
                <a:latin typeface="Calibri" pitchFamily="34" charset="0"/>
              </a:rPr>
              <a:t>High oxygen transfer efficiency</a:t>
            </a:r>
          </a:p>
          <a:p>
            <a:pPr>
              <a:tabLst>
                <a:tab pos="715963" algn="l"/>
              </a:tabLst>
            </a:pPr>
            <a:r>
              <a:rPr lang="en-US" sz="2500" dirty="0" smtClean="0">
                <a:latin typeface="Calibri" pitchFamily="34" charset="0"/>
              </a:rPr>
              <a:t>Low energy consumption</a:t>
            </a:r>
          </a:p>
          <a:p>
            <a:pPr>
              <a:buNone/>
            </a:pPr>
            <a:endParaRPr lang="en-US" sz="2500" dirty="0">
              <a:latin typeface="Calibri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Pfeil nach rechts 7"/>
          <p:cNvSpPr/>
          <p:nvPr/>
        </p:nvSpPr>
        <p:spPr>
          <a:xfrm>
            <a:off x="857224" y="2000240"/>
            <a:ext cx="540000" cy="360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 lvl="1" algn="l" rtl="0">
              <a:spcBef>
                <a:spcPct val="0"/>
              </a:spcBef>
              <a:tabLst>
                <a:tab pos="3233738" algn="l"/>
              </a:tabLst>
            </a:pPr>
            <a:r>
              <a:rPr lang="en-US" sz="4000" b="1" kern="1200" dirty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Hydrodynamic Oxygenation – </a:t>
            </a:r>
            <a:r>
              <a:rPr lang="en-US" sz="4000" b="1" kern="1200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Functional Principle of Oxygenator</a:t>
            </a:r>
            <a:endParaRPr lang="en-US" sz="4000" b="1" kern="1200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6" name="Inhaltsplatzhalter 5"/>
          <p:cNvSpPr>
            <a:spLocks noGrp="1"/>
          </p:cNvSpPr>
          <p:nvPr>
            <p:ph idx="1"/>
          </p:nvPr>
        </p:nvSpPr>
        <p:spPr>
          <a:xfrm>
            <a:off x="4351938" y="4903480"/>
            <a:ext cx="4929222" cy="2000240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Calibri" pitchFamily="34" charset="0"/>
              </a:rPr>
              <a:t>Size: 1.4 m high, diameter 0.3 m</a:t>
            </a:r>
          </a:p>
          <a:p>
            <a:r>
              <a:rPr lang="en-US" sz="2500" dirty="0" smtClean="0">
                <a:latin typeface="Calibri" pitchFamily="34" charset="0"/>
              </a:rPr>
              <a:t>Inlet pump: 500 W</a:t>
            </a:r>
          </a:p>
          <a:p>
            <a:r>
              <a:rPr lang="en-US" sz="2500" dirty="0" smtClean="0">
                <a:latin typeface="Calibri" pitchFamily="34" charset="0"/>
              </a:rPr>
              <a:t>Oxygen flow rate: 8 l/min</a:t>
            </a:r>
          </a:p>
          <a:p>
            <a:r>
              <a:rPr lang="en-US" sz="2500" dirty="0" smtClean="0">
                <a:latin typeface="Calibri" pitchFamily="34" charset="0"/>
              </a:rPr>
              <a:t>Oxygen pressure: 1.2…1.3 bar</a:t>
            </a:r>
          </a:p>
        </p:txBody>
      </p:sp>
      <p:grpSp>
        <p:nvGrpSpPr>
          <p:cNvPr id="23" name="Gruppieren 22"/>
          <p:cNvGrpSpPr/>
          <p:nvPr/>
        </p:nvGrpSpPr>
        <p:grpSpPr>
          <a:xfrm>
            <a:off x="738960" y="1285860"/>
            <a:ext cx="8047882" cy="5400000"/>
            <a:chOff x="738960" y="1285860"/>
            <a:chExt cx="8047882" cy="5400000"/>
          </a:xfrm>
        </p:grpSpPr>
        <p:grpSp>
          <p:nvGrpSpPr>
            <p:cNvPr id="2" name="Gruppieren 88"/>
            <p:cNvGrpSpPr/>
            <p:nvPr/>
          </p:nvGrpSpPr>
          <p:grpSpPr>
            <a:xfrm>
              <a:off x="738960" y="1285860"/>
              <a:ext cx="3950032" cy="5400000"/>
              <a:chOff x="738960" y="1285860"/>
              <a:chExt cx="3950032" cy="5400000"/>
            </a:xfrm>
          </p:grpSpPr>
          <p:pic>
            <p:nvPicPr>
              <p:cNvPr id="63" name="Grafik 62" descr="Sauerstoffreaktor - Gesamtansicht (12.02.2007)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38960" y="1285860"/>
                <a:ext cx="3404412" cy="5400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 Box 108"/>
              <p:cNvSpPr txBox="1">
                <a:spLocks noChangeArrowheads="1"/>
              </p:cNvSpPr>
              <p:nvPr/>
            </p:nvSpPr>
            <p:spPr bwMode="auto">
              <a:xfrm>
                <a:off x="3428992" y="2786058"/>
                <a:ext cx="1260000" cy="553998"/>
              </a:xfrm>
              <a:prstGeom prst="rect">
                <a:avLst/>
              </a:prstGeom>
              <a:solidFill>
                <a:sysClr val="window" lastClr="FFFFFF">
                  <a:alpha val="70000"/>
                </a:sys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kern="0" dirty="0" smtClean="0">
                    <a:solidFill>
                      <a:sysClr val="windowText" lastClr="000000"/>
                    </a:solidFill>
                    <a:latin typeface="Calibri"/>
                  </a:rPr>
                  <a:t>Oxygen supply</a:t>
                </a: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Arial" charset="0"/>
                </a:endParaRPr>
              </a:p>
            </p:txBody>
          </p:sp>
          <p:sp>
            <p:nvSpPr>
              <p:cNvPr id="68" name="Text Box 108"/>
              <p:cNvSpPr txBox="1">
                <a:spLocks noChangeArrowheads="1"/>
              </p:cNvSpPr>
              <p:nvPr/>
            </p:nvSpPr>
            <p:spPr bwMode="auto">
              <a:xfrm>
                <a:off x="1428728" y="1374804"/>
                <a:ext cx="1260000" cy="553998"/>
              </a:xfrm>
              <a:prstGeom prst="rect">
                <a:avLst/>
              </a:prstGeom>
              <a:solidFill>
                <a:sysClr val="window" lastClr="FFFFFF">
                  <a:alpha val="70000"/>
                </a:sys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kern="0" dirty="0" smtClean="0">
                    <a:solidFill>
                      <a:sysClr val="windowText" lastClr="000000"/>
                    </a:solidFill>
                    <a:latin typeface="Calibri"/>
                  </a:rPr>
                  <a:t>Magnetic valve</a:t>
                </a: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Arial" charset="0"/>
                </a:endParaRPr>
              </a:p>
            </p:txBody>
          </p:sp>
          <p:cxnSp>
            <p:nvCxnSpPr>
              <p:cNvPr id="69" name="AutoShape 33"/>
              <p:cNvCxnSpPr>
                <a:cxnSpLocks noChangeShapeType="1"/>
                <a:stCxn id="68" idx="3"/>
              </p:cNvCxnSpPr>
              <p:nvPr/>
            </p:nvCxnSpPr>
            <p:spPr bwMode="auto">
              <a:xfrm>
                <a:off x="2688728" y="1651803"/>
                <a:ext cx="240198" cy="80191"/>
              </a:xfrm>
              <a:prstGeom prst="straightConnector1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72" name="AutoShape 33"/>
              <p:cNvCxnSpPr>
                <a:cxnSpLocks noChangeShapeType="1"/>
                <a:stCxn id="67" idx="0"/>
              </p:cNvCxnSpPr>
              <p:nvPr/>
            </p:nvCxnSpPr>
            <p:spPr bwMode="auto">
              <a:xfrm rot="16200000" flipV="1">
                <a:off x="3779711" y="2506777"/>
                <a:ext cx="214314" cy="344248"/>
              </a:xfrm>
              <a:prstGeom prst="straightConnector1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 type="stealth" w="lg" len="lg"/>
              </a:ln>
            </p:spPr>
          </p:cxnSp>
          <p:sp>
            <p:nvSpPr>
              <p:cNvPr id="75" name="Text Box 108"/>
              <p:cNvSpPr txBox="1">
                <a:spLocks noChangeArrowheads="1"/>
              </p:cNvSpPr>
              <p:nvPr/>
            </p:nvSpPr>
            <p:spPr bwMode="auto">
              <a:xfrm>
                <a:off x="2168992" y="5214950"/>
                <a:ext cx="1260000" cy="323165"/>
              </a:xfrm>
              <a:prstGeom prst="rect">
                <a:avLst/>
              </a:prstGeom>
              <a:solidFill>
                <a:sysClr val="window" lastClr="FFFFFF">
                  <a:alpha val="70000"/>
                </a:sys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kern="0" dirty="0" smtClean="0">
                    <a:solidFill>
                      <a:sysClr val="windowText" lastClr="000000"/>
                    </a:solidFill>
                    <a:latin typeface="Calibri"/>
                  </a:rPr>
                  <a:t>Inlet pump</a:t>
                </a: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Arial" charset="0"/>
                </a:endParaRPr>
              </a:p>
            </p:txBody>
          </p:sp>
          <p:cxnSp>
            <p:nvCxnSpPr>
              <p:cNvPr id="76" name="AutoShape 33"/>
              <p:cNvCxnSpPr>
                <a:cxnSpLocks noChangeShapeType="1"/>
                <a:stCxn id="75" idx="1"/>
              </p:cNvCxnSpPr>
              <p:nvPr/>
            </p:nvCxnSpPr>
            <p:spPr bwMode="auto">
              <a:xfrm rot="10800000">
                <a:off x="1935480" y="5303521"/>
                <a:ext cx="233512" cy="73013"/>
              </a:xfrm>
              <a:prstGeom prst="straightConnector1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 type="stealth" w="lg" len="lg"/>
              </a:ln>
            </p:spPr>
          </p:cxnSp>
          <p:sp>
            <p:nvSpPr>
              <p:cNvPr id="82" name="Text Box 108"/>
              <p:cNvSpPr txBox="1">
                <a:spLocks noChangeArrowheads="1"/>
              </p:cNvSpPr>
              <p:nvPr/>
            </p:nvSpPr>
            <p:spPr bwMode="auto">
              <a:xfrm>
                <a:off x="2643174" y="6000768"/>
                <a:ext cx="1260000" cy="553998"/>
              </a:xfrm>
              <a:prstGeom prst="rect">
                <a:avLst/>
              </a:prstGeom>
              <a:solidFill>
                <a:sysClr val="window" lastClr="FFFFFF">
                  <a:alpha val="70000"/>
                </a:sys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kern="0" dirty="0" smtClean="0">
                    <a:solidFill>
                      <a:sysClr val="windowText" lastClr="000000"/>
                    </a:solidFill>
                    <a:latin typeface="Calibri"/>
                  </a:rPr>
                  <a:t>Oxygenator outlet</a:t>
                </a: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Arial" charset="0"/>
                </a:endParaRPr>
              </a:p>
            </p:txBody>
          </p:sp>
          <p:cxnSp>
            <p:nvCxnSpPr>
              <p:cNvPr id="83" name="AutoShape 33"/>
              <p:cNvCxnSpPr>
                <a:cxnSpLocks noChangeShapeType="1"/>
                <a:stCxn id="82" idx="1"/>
              </p:cNvCxnSpPr>
              <p:nvPr/>
            </p:nvCxnSpPr>
            <p:spPr bwMode="auto">
              <a:xfrm rot="10800000">
                <a:off x="2285984" y="6072207"/>
                <a:ext cx="357190" cy="205561"/>
              </a:xfrm>
              <a:prstGeom prst="straightConnector1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 type="stealth" w="lg" len="lg"/>
              </a:ln>
            </p:spPr>
          </p:cxnSp>
        </p:grpSp>
        <p:grpSp>
          <p:nvGrpSpPr>
            <p:cNvPr id="3" name="Gruppieren 86"/>
            <p:cNvGrpSpPr/>
            <p:nvPr/>
          </p:nvGrpSpPr>
          <p:grpSpPr>
            <a:xfrm>
              <a:off x="4572000" y="1357299"/>
              <a:ext cx="2554466" cy="2160000"/>
              <a:chOff x="4572000" y="1357299"/>
              <a:chExt cx="2554466" cy="2160000"/>
            </a:xfrm>
          </p:grpSpPr>
          <p:pic>
            <p:nvPicPr>
              <p:cNvPr id="65" name="Grafik 64" descr="Sauerstoffreaktor - Prallplatte Deckel seitl. (12.02.2007)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86314" y="1357299"/>
                <a:ext cx="2340152" cy="2160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5" name="Text Box 108"/>
              <p:cNvSpPr txBox="1">
                <a:spLocks noChangeArrowheads="1"/>
              </p:cNvSpPr>
              <p:nvPr/>
            </p:nvSpPr>
            <p:spPr bwMode="auto">
              <a:xfrm>
                <a:off x="4572000" y="2000240"/>
                <a:ext cx="1260000" cy="553998"/>
              </a:xfrm>
              <a:prstGeom prst="rect">
                <a:avLst/>
              </a:prstGeom>
              <a:solidFill>
                <a:sysClr val="window" lastClr="FFFFFF">
                  <a:alpha val="70000"/>
                </a:sys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kern="0" noProof="0" dirty="0" smtClean="0">
                    <a:solidFill>
                      <a:sysClr val="windowText" lastClr="000000"/>
                    </a:solidFill>
                    <a:latin typeface="Calibri"/>
                  </a:rPr>
                  <a:t>Baffle at cover inside</a:t>
                </a: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Arial" charset="0"/>
                </a:endParaRPr>
              </a:p>
            </p:txBody>
          </p:sp>
        </p:grpSp>
        <p:grpSp>
          <p:nvGrpSpPr>
            <p:cNvPr id="6" name="Gruppieren 87"/>
            <p:cNvGrpSpPr/>
            <p:nvPr/>
          </p:nvGrpSpPr>
          <p:grpSpPr>
            <a:xfrm>
              <a:off x="5572132" y="2626322"/>
              <a:ext cx="3214710" cy="2160000"/>
              <a:chOff x="5572132" y="2626322"/>
              <a:chExt cx="3214710" cy="2160000"/>
            </a:xfrm>
          </p:grpSpPr>
          <p:pic>
            <p:nvPicPr>
              <p:cNvPr id="64" name="Grafik 63" descr="Sauerstoffreaktor - Nahaufnahme Adapter ohne Injektor (12.02.2007)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353271" y="2626322"/>
                <a:ext cx="2433571" cy="2160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6" name="Text Box 108"/>
              <p:cNvSpPr txBox="1">
                <a:spLocks noChangeArrowheads="1"/>
              </p:cNvSpPr>
              <p:nvPr/>
            </p:nvSpPr>
            <p:spPr bwMode="auto">
              <a:xfrm>
                <a:off x="5572132" y="4000504"/>
                <a:ext cx="1260000" cy="323165"/>
              </a:xfrm>
              <a:prstGeom prst="rect">
                <a:avLst/>
              </a:prstGeom>
              <a:solidFill>
                <a:sysClr val="window" lastClr="FFFFFF">
                  <a:alpha val="70000"/>
                </a:sys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kern="0" noProof="0" dirty="0" smtClean="0">
                    <a:solidFill>
                      <a:sysClr val="windowText" lastClr="000000"/>
                    </a:solidFill>
                    <a:latin typeface="Calibri"/>
                  </a:rPr>
                  <a:t>Central outlet</a:t>
                </a: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Arial" charset="0"/>
                </a:endParaRPr>
              </a:p>
            </p:txBody>
          </p:sp>
        </p:grpSp>
      </p:grpSp>
      <p:sp>
        <p:nvSpPr>
          <p:cNvPr id="22" name="Textfeld 21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 lvl="1" algn="l" rtl="0">
              <a:spcBef>
                <a:spcPct val="0"/>
              </a:spcBef>
              <a:tabLst>
                <a:tab pos="3233738" algn="l"/>
              </a:tabLst>
            </a:pPr>
            <a:r>
              <a:rPr lang="en-US" sz="4000" b="1" kern="1200" dirty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Hydrodynamic Oxygenation </a:t>
            </a:r>
            <a:r>
              <a:rPr lang="en-US" sz="4000" b="1" kern="1200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–Oxygenator Component </a:t>
            </a:r>
            <a:r>
              <a:rPr lang="en-US" sz="4000" b="1" kern="1200" dirty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24" name="Inhaltsplatzhalter 5"/>
          <p:cNvSpPr>
            <a:spLocks noGrp="1"/>
          </p:cNvSpPr>
          <p:nvPr>
            <p:ph idx="1"/>
          </p:nvPr>
        </p:nvSpPr>
        <p:spPr>
          <a:xfrm>
            <a:off x="2285984" y="4857760"/>
            <a:ext cx="6357982" cy="20002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00" u="sng" dirty="0" smtClean="0">
                <a:latin typeface="Calibri" pitchFamily="34" charset="0"/>
              </a:rPr>
              <a:t>Modifications:</a:t>
            </a:r>
          </a:p>
          <a:p>
            <a:r>
              <a:rPr lang="en-US" sz="2500" dirty="0" smtClean="0">
                <a:latin typeface="Calibri" pitchFamily="34" charset="0"/>
              </a:rPr>
              <a:t>Comparison of nozzles and injectors</a:t>
            </a:r>
          </a:p>
          <a:p>
            <a:r>
              <a:rPr lang="en-US" sz="2500" dirty="0" smtClean="0">
                <a:latin typeface="Calibri" pitchFamily="34" charset="0"/>
              </a:rPr>
              <a:t>Variation of type, position etc. of baffles</a:t>
            </a:r>
          </a:p>
          <a:p>
            <a:r>
              <a:rPr lang="en-US" sz="2500" dirty="0" smtClean="0">
                <a:latin typeface="Calibri" pitchFamily="34" charset="0"/>
              </a:rPr>
              <a:t>Adjustment of water flow rate</a:t>
            </a:r>
          </a:p>
        </p:txBody>
      </p:sp>
      <p:grpSp>
        <p:nvGrpSpPr>
          <p:cNvPr id="2" name="Gruppieren 828"/>
          <p:cNvGrpSpPr/>
          <p:nvPr/>
        </p:nvGrpSpPr>
        <p:grpSpPr>
          <a:xfrm>
            <a:off x="785786" y="1363512"/>
            <a:ext cx="6000792" cy="3422810"/>
            <a:chOff x="785786" y="1363512"/>
            <a:chExt cx="6000792" cy="3422810"/>
          </a:xfrm>
        </p:grpSpPr>
        <p:grpSp>
          <p:nvGrpSpPr>
            <p:cNvPr id="3" name="Gruppieren 824"/>
            <p:cNvGrpSpPr/>
            <p:nvPr/>
          </p:nvGrpSpPr>
          <p:grpSpPr>
            <a:xfrm>
              <a:off x="785786" y="1363512"/>
              <a:ext cx="6000792" cy="3422810"/>
              <a:chOff x="785786" y="1363512"/>
              <a:chExt cx="6300000" cy="3780000"/>
            </a:xfrm>
          </p:grpSpPr>
          <p:sp>
            <p:nvSpPr>
              <p:cNvPr id="1666" name="Rechteck 1665"/>
              <p:cNvSpPr/>
              <p:nvPr/>
            </p:nvSpPr>
            <p:spPr>
              <a:xfrm>
                <a:off x="785786" y="1363512"/>
                <a:ext cx="6300000" cy="378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6" name="Gruppieren 3443"/>
              <p:cNvGrpSpPr/>
              <p:nvPr/>
            </p:nvGrpSpPr>
            <p:grpSpPr>
              <a:xfrm>
                <a:off x="1052610" y="1477500"/>
                <a:ext cx="4552002" cy="1651654"/>
                <a:chOff x="714349" y="1285860"/>
                <a:chExt cx="5878890" cy="2163473"/>
              </a:xfrm>
            </p:grpSpPr>
            <p:sp>
              <p:nvSpPr>
                <p:cNvPr id="1313" name="Rectangle 68"/>
                <p:cNvSpPr>
                  <a:spLocks noChangeAspect="1" noChangeArrowheads="1"/>
                </p:cNvSpPr>
                <p:nvPr/>
              </p:nvSpPr>
              <p:spPr bwMode="auto">
                <a:xfrm rot="-1200000">
                  <a:off x="6507707" y="1285860"/>
                  <a:ext cx="72000" cy="2163473"/>
                </a:xfrm>
                <a:prstGeom prst="rect">
                  <a:avLst/>
                </a:prstGeom>
                <a:gradFill rotWithShape="0">
                  <a:gsLst>
                    <a:gs pos="50000">
                      <a:srgbClr val="FF6600">
                        <a:alpha val="50000"/>
                      </a:srgbClr>
                    </a:gs>
                    <a:gs pos="50000">
                      <a:srgbClr val="990000"/>
                    </a:gs>
                    <a:gs pos="100000">
                      <a:srgbClr val="FF6600"/>
                    </a:gs>
                  </a:gsLst>
                  <a:lin ang="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4" name="Oval 234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11385" y="211204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5" name="Oval 235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01222" y="216030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6" name="Oval 235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453663" y="204853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7" name="Oval 235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415555" y="2409266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8" name="Oval 235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52036" y="235083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9" name="Oval 235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97413" y="1844025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0" name="Oval 235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58032" y="2246680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1" name="Oval 235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52951" y="1987558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2" name="Oval 235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55847" y="2214926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3" name="Oval 235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66011" y="2059960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4" name="Oval 235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52237" y="2038366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5" name="Oval 236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444771" y="2362270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6" name="Oval 2361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385061" y="2355923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7" name="Oval 2362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266920" y="2298764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8" name="Oval 2363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413012" y="208663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9" name="Oval 2364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440960" y="1898645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0" name="Oval 2365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329170" y="217046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1" name="Oval 2366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418094" y="201804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2" name="Oval 2367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446041" y="213998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3" name="Oval 2368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329170" y="200026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4" name="Oval 236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62955" y="2341947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5" name="Oval 237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74902" y="1710655"/>
                  <a:ext cx="68591" cy="685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6" name="Oval 237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27543" y="175384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7" name="Oval 237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84351" y="184529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8" name="Oval 237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95427" y="186308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9" name="Oval 237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03248" y="214252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0" name="Oval 237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400310" y="1842755"/>
                  <a:ext cx="9145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1" name="Oval 2378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5846437" y="2206039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2" name="Oval 2379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397765" y="1685254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3" name="Oval 238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94713" y="215268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4" name="Oval 238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09758" y="222635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5" name="Oval 238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88718" y="210187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6" name="Oval 238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90346" y="196977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7" name="Oval 238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36991" y="230765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8" name="Oval 238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59859" y="2117119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9" name="Oval 238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09044" y="218571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0" name="Oval 238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77644" y="2350837"/>
                  <a:ext cx="9145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1" name="Oval 238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90346" y="245245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2" name="Oval 238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15752" y="221365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3" name="Oval 239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02136" y="206123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4" name="Oval 2391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052232" y="2404191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5" name="Oval 2392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170374" y="2415623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6" name="Oval 239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05590" y="229495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7" name="Oval 239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75102" y="222381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8" name="Oval 239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58230" y="236354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9" name="Oval 239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96697" y="2263194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0" name="Oval 239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51878" y="2324164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1" name="Oval 239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80183" y="229240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2" name="Oval 239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26829" y="240672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3" name="Oval 240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91259" y="231019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4" name="Oval 2401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219920" y="215268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5" name="Oval 2402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180540" y="1965966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6" name="Oval 240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36078" y="185037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7" name="Oval 240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59857" y="192150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8" name="Oval 240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17023" y="1935481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9" name="Oval 240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50052" y="1882133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0" name="Oval 241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35165" y="188848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1" name="Oval 2411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147511" y="1912617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2" name="Oval 2424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5782920" y="2213660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3" name="Oval 2430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5801975" y="2395299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4" name="Oval 244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08489" y="2756033"/>
                  <a:ext cx="9145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5" name="Oval 244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45329" y="2632823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6" name="Oval 244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23375" y="284113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7" name="Oval 244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45329" y="2632823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8" name="Oval 245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23375" y="284113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9" name="Oval 245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08131" y="2597259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0" name="Oval 245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45327" y="277000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1" name="Oval 245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58230" y="268617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2" name="Oval 245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64025" y="269887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3" name="Oval 245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55691" y="2653146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4" name="Oval 2456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305030" y="2875437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5" name="Oval 2457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169103" y="2876707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6" name="Oval 2458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012851" y="2603613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7" name="Oval 2459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002689" y="2717932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8" name="Oval 2460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294867" y="2684906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9" name="Oval 246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97055" y="2556612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0" name="Oval 246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19764" y="2344486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1" name="Oval 247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48069" y="2411807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2" name="Oval 249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10316" y="2296218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3" name="Oval 250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65852" y="250072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4" name="Oval 251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97254" y="234321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5" name="Oval 251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15952" y="227208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6" name="Oval 252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88361" y="2311462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7" name="Oval 252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60771" y="2244141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8" name="Oval 252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02449" y="218825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9" name="Oval 252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21033" y="234067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0" name="Oval 252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781747" y="245499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1" name="Oval 252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48981" y="221873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2" name="Oval 252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40445" y="216792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3" name="Oval 252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45885" y="2141253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4" name="Oval 25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70934" y="241688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5" name="Oval 253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89632" y="253120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6" name="Oval 253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15952" y="215522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7" name="Oval 253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65852" y="2005343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8" name="Oval 253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60771" y="246515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9" name="Oval 253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784288" y="227462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0" name="Oval 253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796003" y="219822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1" name="Oval 253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90902" y="2082825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2" name="Oval 253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74190" y="2208574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3" name="Oval 253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13212" y="235337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4" name="Oval 254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75103" y="2714116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5" name="Oval 254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11584" y="265568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6" name="Oval 254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73833" y="2560421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7" name="Oval 254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12300" y="2460075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8" name="Oval 254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31198" y="2406726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9" name="Oval 254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37906" y="2551530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0" name="Oval 254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32825" y="2292408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1" name="Oval 254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15396" y="2519776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2" name="Oval 254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795626" y="251850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3" name="Oval 254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84351" y="241180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4" name="Oval 255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25560" y="2364809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5" name="Oval 255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09758" y="267093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6" name="Oval 255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82010" y="236608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7" name="Oval 255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09759" y="2343216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8" name="Oval 255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36437" y="2092985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9" name="Oval 255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04320" y="2667120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0" name="Oval 255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81096" y="202820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1" name="Oval 255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91973" y="229749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2" name="Oval 2558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044610" y="2660772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3" name="Oval 2559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5946794" y="2603613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4" name="Oval 2560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252946" y="2655691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5" name="Oval 2561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5865070" y="1886477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6" name="Oval 256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785464" y="259979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7" name="Oval 256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776571" y="2568044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8" name="Oval 256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23375" y="213998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9" name="Oval 256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42073" y="206885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0" name="Oval 256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796897" y="2240331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1" name="Oval 256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25201" y="220857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2" name="Oval 256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14482" y="2108229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3" name="Oval 256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86892" y="2040908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4" name="Oval 257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58230" y="198501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5" name="Oval 257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47154" y="213744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6" name="Oval 257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93800" y="225176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7" name="Oval 257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75102" y="201550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8" name="Oval 257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29926" y="2186982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9" name="Oval 257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58230" y="215522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0" name="Oval 2576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282169" y="2646795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1" name="Oval 2577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366010" y="2481670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2" name="Oval 2578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5809600" y="2494372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3" name="Oval 2579"/>
                <p:cNvSpPr>
                  <a:spLocks noChangeAspect="1" noChangeArrowheads="1"/>
                </p:cNvSpPr>
                <p:nvPr/>
              </p:nvSpPr>
              <p:spPr bwMode="auto">
                <a:xfrm rot="21032260" flipH="1">
                  <a:off x="5786825" y="2493105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4" name="Oval 2580"/>
                <p:cNvSpPr>
                  <a:spLocks noChangeAspect="1" noChangeArrowheads="1"/>
                </p:cNvSpPr>
                <p:nvPr/>
              </p:nvSpPr>
              <p:spPr bwMode="auto">
                <a:xfrm rot="21032260" flipH="1">
                  <a:off x="6118290" y="2411812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5" name="Oval 2581"/>
                <p:cNvSpPr>
                  <a:spLocks noChangeAspect="1" noChangeArrowheads="1"/>
                </p:cNvSpPr>
                <p:nvPr/>
              </p:nvSpPr>
              <p:spPr bwMode="auto">
                <a:xfrm rot="21032260" flipH="1">
                  <a:off x="5981093" y="2498186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6" name="Oval 2582"/>
                <p:cNvSpPr>
                  <a:spLocks noChangeAspect="1" noChangeArrowheads="1"/>
                </p:cNvSpPr>
                <p:nvPr/>
              </p:nvSpPr>
              <p:spPr bwMode="auto">
                <a:xfrm rot="21032260" flipH="1">
                  <a:off x="5804515" y="2562966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7" name="Oval 2584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390143" y="2681096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8" name="Oval 2585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5860410" y="2532481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9" name="Oval 2586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5956956" y="2649340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0" name="Oval 2587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095424" y="2650611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1" name="Oval 2588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312652" y="2377516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2" name="Oval 2589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232621" y="2564237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3" name="Oval 2590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409198" y="2494375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4" name="Oval 2591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259298" y="2491835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5" name="Oval 2592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181807" y="2676015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6" name="Oval 2593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355844" y="2606153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7" name="Oval 2594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346951" y="2736985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8" name="Oval 2595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5967119" y="2458810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9" name="Oval 2596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5887088" y="2645530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0" name="Oval 2597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063665" y="2575668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1" name="Oval 2598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052232" y="2706500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2" name="Oval 2599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359658" y="279795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3" name="Oval 2600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440960" y="303420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4" name="Oval 2601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195784" y="2860191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5" name="Oval 2602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324088" y="289448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6" name="Oval 2603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453663" y="275730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7" name="Oval 2604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105590" y="279287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8" name="Oval 2605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446041" y="296561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9" name="Oval 2606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392687" y="285130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0" name="Oval 2607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228813" y="2913540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1" name="Oval 2608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357117" y="294783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2" name="Oval 234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24167" y="192696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3" name="Oval 235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14004" y="197522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4" name="Oval 235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466445" y="186345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5" name="Oval 235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65733" y="1802478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6" name="Oval 235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68629" y="2029846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7" name="Oval 235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78793" y="1874880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8" name="Oval 235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65019" y="1853286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9" name="Oval 2363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425794" y="190155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0" name="Oval 2364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453742" y="1713565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1" name="Oval 2365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341952" y="198538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2" name="Oval 2366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430876" y="183296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3" name="Oval 2367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458823" y="195490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4" name="Oval 2368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341952" y="181518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5" name="Oval 237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16030" y="195744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6" name="Oval 237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413092" y="1657675"/>
                  <a:ext cx="9145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7" name="Oval 2377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5776647" y="2006986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8" name="Oval 2378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5859219" y="2020959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9" name="Oval 238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07495" y="196760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0" name="Oval 238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22540" y="204127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1" name="Oval 238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01500" y="191679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2" name="Oval 238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72641" y="1932039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3" name="Oval 238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21826" y="200063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4" name="Oval 238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28534" y="202857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5" name="Oval 239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14918" y="187615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6" name="Oval 239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87884" y="203873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7" name="Oval 2401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232702" y="196760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8" name="Oval 2402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193322" y="1780886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9" name="Oval 241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47947" y="170340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0" name="Oval 2424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5795702" y="2028580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1" name="Oval 249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781826" y="204635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2" name="Oval 252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73553" y="2059061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3" name="Oval 252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61763" y="203365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4" name="Oval 252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53227" y="198284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5" name="Oval 252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58667" y="1956173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6" name="Oval 253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78634" y="1820263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7" name="Oval 253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03684" y="1897745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8" name="Oval 253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86972" y="2023494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9" name="Oval 255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49219" y="1907905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0" name="Oval 256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36157" y="195490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1" name="Oval 256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54855" y="188377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2" name="Oval 256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09679" y="2055251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3" name="Oval 256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37983" y="202349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4" name="Oval 256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27264" y="1923149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5" name="Oval 256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99674" y="1855828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6" name="Oval 257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59936" y="195236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7" name="Oval 257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06582" y="206668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8" name="Oval 257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87884" y="183042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9" name="Oval 257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42708" y="2001902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0" name="Oval 257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71012" y="197014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1" name="Oval 234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353401" y="278290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2" name="Oval 235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343238" y="273463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3" name="Oval 235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94967" y="2876896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4" name="Oval 235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397863" y="2677475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5" name="Oval 235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408027" y="2807034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6" name="Oval 235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94253" y="2826088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7" name="Oval 2364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482976" y="2996297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8" name="Oval 2365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371186" y="272447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9" name="Oval 2367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488057" y="275495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0" name="Oval 2368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371186" y="289468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1" name="Oval 237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845264" y="275241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2" name="Oval 2377"/>
                <p:cNvSpPr>
                  <a:spLocks noChangeAspect="1" noChangeArrowheads="1"/>
                </p:cNvSpPr>
                <p:nvPr/>
              </p:nvSpPr>
              <p:spPr bwMode="auto">
                <a:xfrm rot="10232260" flipH="1">
                  <a:off x="5805881" y="2700342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3" name="Oval 2378"/>
                <p:cNvSpPr>
                  <a:spLocks noChangeAspect="1" noChangeArrowheads="1"/>
                </p:cNvSpPr>
                <p:nvPr/>
              </p:nvSpPr>
              <p:spPr bwMode="auto">
                <a:xfrm rot="10232260" flipV="1">
                  <a:off x="5888453" y="2688910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4" name="Oval 238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936729" y="274225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5" name="Oval 238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51774" y="266858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6" name="Oval 238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30734" y="279306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7" name="Oval 238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32362" y="292516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8" name="Oval 238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01875" y="2747335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9" name="Oval 238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51060" y="270923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0" name="Oval 238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57768" y="268128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1" name="Oval 239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44152" y="283371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2" name="Oval 239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17118" y="267112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3" name="Oval 2401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261936" y="274225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4" name="Oval 2402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222556" y="2926435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5" name="Oval 2424"/>
                <p:cNvSpPr>
                  <a:spLocks noChangeAspect="1" noChangeArrowheads="1"/>
                </p:cNvSpPr>
                <p:nvPr/>
              </p:nvSpPr>
              <p:spPr bwMode="auto">
                <a:xfrm rot="10232260" flipH="1">
                  <a:off x="5824936" y="2681289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6" name="Oval 2434"/>
                <p:cNvSpPr>
                  <a:spLocks noChangeAspect="1" noChangeArrowheads="1"/>
                </p:cNvSpPr>
                <p:nvPr/>
              </p:nvSpPr>
              <p:spPr bwMode="auto">
                <a:xfrm rot="10232260" flipH="1">
                  <a:off x="5781744" y="2737178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7" name="Oval 246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781748" y="2686366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8" name="Oval 249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796992" y="266350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9" name="Oval 252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02787" y="2650801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0" name="Oval 252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774125" y="270669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1" name="Oval 252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890997" y="267620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2" name="Oval 252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982461" y="272701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3" name="Oval 252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87901" y="2725741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4" name="Oval 253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857968" y="273971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5" name="Oval 253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07868" y="2889599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6" name="Oval 253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781747" y="266858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7" name="Oval 253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932918" y="2809576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8" name="Oval 253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16206" y="2660961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9" name="Oval 255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78453" y="2774009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0" name="Oval 255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23112" y="286673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1" name="Oval 2561"/>
                <p:cNvSpPr>
                  <a:spLocks noChangeAspect="1" noChangeArrowheads="1"/>
                </p:cNvSpPr>
                <p:nvPr/>
              </p:nvSpPr>
              <p:spPr bwMode="auto">
                <a:xfrm rot="10232260" flipV="1">
                  <a:off x="5780474" y="2710503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2" name="Oval 256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65391" y="275495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3" name="Oval 256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84089" y="282608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4" name="Oval 256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796709" y="2652070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5" name="Oval 256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967217" y="268636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6" name="Oval 256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56498" y="2786713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7" name="Oval 256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28908" y="2854034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8" name="Oval 257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00246" y="290992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9" name="Oval 257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89170" y="275749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0" name="Oval 257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35816" y="264317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1" name="Oval 257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17118" y="287943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2" name="Oval 257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871942" y="2705419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3" name="Oval 257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00246" y="273971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4" name="Oval 234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339333" y="235427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5" name="Oval 235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329170" y="230600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6" name="Oval 235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481611" y="241778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7" name="Oval 235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325361" y="2594341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8" name="Oval 235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80899" y="2448268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9" name="Oval 235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383795" y="2248847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0" name="Oval 235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393959" y="2378406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1" name="Oval 235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80185" y="2397460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2" name="Oval 2363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440960" y="237967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3" name="Oval 2364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468908" y="2567669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4" name="Oval 2365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357118" y="229584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5" name="Oval 2366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446042" y="244826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6" name="Oval 2367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473989" y="232633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7" name="Oval 2368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357118" y="246605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8" name="Oval 237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402850" y="2750578"/>
                  <a:ext cx="68591" cy="685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9" name="Oval 237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53863" y="269977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0" name="Oval 237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55491" y="271247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1" name="Oval 237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12299" y="262101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2" name="Oval 237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23375" y="260323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3" name="Oval 237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831196" y="232378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4" name="Oval 237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428258" y="2595611"/>
                  <a:ext cx="9145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5" name="Oval 2377"/>
                <p:cNvSpPr>
                  <a:spLocks noChangeAspect="1" noChangeArrowheads="1"/>
                </p:cNvSpPr>
                <p:nvPr/>
              </p:nvSpPr>
              <p:spPr bwMode="auto">
                <a:xfrm rot="10232260" flipH="1">
                  <a:off x="5791813" y="2271714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6" name="Oval 2378"/>
                <p:cNvSpPr>
                  <a:spLocks noChangeAspect="1" noChangeArrowheads="1"/>
                </p:cNvSpPr>
                <p:nvPr/>
              </p:nvSpPr>
              <p:spPr bwMode="auto">
                <a:xfrm rot="10232260" flipV="1">
                  <a:off x="5874385" y="2260282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7" name="Oval 2379"/>
                <p:cNvSpPr>
                  <a:spLocks noChangeAspect="1" noChangeArrowheads="1"/>
                </p:cNvSpPr>
                <p:nvPr/>
              </p:nvSpPr>
              <p:spPr bwMode="auto">
                <a:xfrm rot="10232260" flipV="1">
                  <a:off x="6425713" y="2781067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8" name="Oval 238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922661" y="231362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9" name="Oval 238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37706" y="223995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0" name="Oval 238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16666" y="236443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1" name="Oval 238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18294" y="249653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2" name="Oval 238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87807" y="2318707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3" name="Oval 238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36992" y="228060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4" name="Oval 238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43700" y="225265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5" name="Oval 239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30084" y="240508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6" name="Oval 239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03050" y="224249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7" name="Oval 2401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247868" y="231362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8" name="Oval 2402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208488" y="2497807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9" name="Oval 2403"/>
                <p:cNvSpPr>
                  <a:spLocks noChangeAspect="1" noChangeArrowheads="1"/>
                </p:cNvSpPr>
                <p:nvPr/>
              </p:nvSpPr>
              <p:spPr bwMode="auto">
                <a:xfrm rot="10232260" flipV="1">
                  <a:off x="6174185" y="2727718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0" name="Oval 240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73832" y="2665474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1" name="Oval 240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64026" y="261593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2" name="Oval 240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87805" y="254480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3" name="Oval 240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44971" y="2528292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4" name="Oval 240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78000" y="2581640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5" name="Oval 240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74189" y="273025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6" name="Oval 241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63113" y="257783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7" name="Oval 2411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6175459" y="2551156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8" name="Oval 2424"/>
                <p:cNvSpPr>
                  <a:spLocks noChangeAspect="1" noChangeArrowheads="1"/>
                </p:cNvSpPr>
                <p:nvPr/>
              </p:nvSpPr>
              <p:spPr bwMode="auto">
                <a:xfrm rot="10232260" flipH="1">
                  <a:off x="5810868" y="2252661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9" name="Oval 243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780383" y="236951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0" name="Oval 246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781748" y="2257738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1" name="Oval 249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782924" y="223487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2" name="Oval 252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988719" y="2222173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3" name="Oval 252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876929" y="224757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4" name="Oval 252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968393" y="229838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5" name="Oval 252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73833" y="2297113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6" name="Oval 253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843900" y="231108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7" name="Oval 253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993800" y="2460971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8" name="Oval 253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781747" y="223995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9" name="Oval 253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918850" y="2380948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0" name="Oval 253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02138" y="2232333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1" name="Oval 255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64385" y="2345381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2" name="Oval 255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09044" y="243810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3" name="Oval 256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51323" y="232633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4" name="Oval 256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70021" y="239746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5" name="Oval 256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845735" y="2139034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6" name="Oval 256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953149" y="225773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7" name="Oval 256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42430" y="2358085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8" name="Oval 256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214840" y="2425406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9" name="Oval 257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986178" y="248129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0" name="Oval 257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75102" y="232887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1" name="Oval 257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021748" y="221455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2" name="Oval 257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103050" y="245081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3" name="Oval 257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857874" y="2276791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4" name="Oval 257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5986178" y="231108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5" name="Rectangle 7"/>
                <p:cNvSpPr>
                  <a:spLocks noChangeAspect="1" noChangeArrowheads="1"/>
                </p:cNvSpPr>
                <p:nvPr/>
              </p:nvSpPr>
              <p:spPr bwMode="auto">
                <a:xfrm>
                  <a:off x="4693085" y="1942450"/>
                  <a:ext cx="1079500" cy="903288"/>
                </a:xfrm>
                <a:prstGeom prst="rect">
                  <a:avLst/>
                </a:prstGeom>
                <a:gradFill rotWithShape="1">
                  <a:gsLst>
                    <a:gs pos="0">
                      <a:srgbClr val="BFBFBF"/>
                    </a:gs>
                    <a:gs pos="100000">
                      <a:srgbClr val="80808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6" name="Freeform 8"/>
                <p:cNvSpPr>
                  <a:spLocks/>
                </p:cNvSpPr>
                <p:nvPr/>
              </p:nvSpPr>
              <p:spPr bwMode="auto">
                <a:xfrm>
                  <a:off x="4693085" y="2011054"/>
                  <a:ext cx="1079500" cy="42115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98" y="0"/>
                    </a:cxn>
                    <a:cxn ang="0">
                      <a:pos x="1698" y="663"/>
                    </a:cxn>
                    <a:cxn ang="0">
                      <a:pos x="1672" y="640"/>
                    </a:cxn>
                    <a:cxn ang="0">
                      <a:pos x="1638" y="599"/>
                    </a:cxn>
                    <a:cxn ang="0">
                      <a:pos x="1631" y="584"/>
                    </a:cxn>
                    <a:cxn ang="0">
                      <a:pos x="1601" y="573"/>
                    </a:cxn>
                    <a:cxn ang="0">
                      <a:pos x="1496" y="580"/>
                    </a:cxn>
                    <a:cxn ang="0">
                      <a:pos x="1320" y="629"/>
                    </a:cxn>
                    <a:cxn ang="0">
                      <a:pos x="1162" y="603"/>
                    </a:cxn>
                    <a:cxn ang="0">
                      <a:pos x="1080" y="577"/>
                    </a:cxn>
                    <a:cxn ang="0">
                      <a:pos x="926" y="569"/>
                    </a:cxn>
                    <a:cxn ang="0">
                      <a:pos x="832" y="580"/>
                    </a:cxn>
                    <a:cxn ang="0">
                      <a:pos x="682" y="614"/>
                    </a:cxn>
                    <a:cxn ang="0">
                      <a:pos x="375" y="584"/>
                    </a:cxn>
                    <a:cxn ang="0">
                      <a:pos x="236" y="595"/>
                    </a:cxn>
                    <a:cxn ang="0">
                      <a:pos x="206" y="603"/>
                    </a:cxn>
                    <a:cxn ang="0">
                      <a:pos x="161" y="610"/>
                    </a:cxn>
                    <a:cxn ang="0">
                      <a:pos x="37" y="610"/>
                    </a:cxn>
                    <a:cxn ang="0">
                      <a:pos x="3" y="59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698" h="663">
                      <a:moveTo>
                        <a:pt x="0" y="0"/>
                      </a:moveTo>
                      <a:lnTo>
                        <a:pt x="1698" y="0"/>
                      </a:lnTo>
                      <a:lnTo>
                        <a:pt x="1698" y="663"/>
                      </a:lnTo>
                      <a:cubicBezTo>
                        <a:pt x="1690" y="655"/>
                        <a:pt x="1680" y="648"/>
                        <a:pt x="1672" y="640"/>
                      </a:cubicBezTo>
                      <a:cubicBezTo>
                        <a:pt x="1658" y="625"/>
                        <a:pt x="1660" y="606"/>
                        <a:pt x="1638" y="599"/>
                      </a:cubicBezTo>
                      <a:cubicBezTo>
                        <a:pt x="1636" y="594"/>
                        <a:pt x="1636" y="587"/>
                        <a:pt x="1631" y="584"/>
                      </a:cubicBezTo>
                      <a:cubicBezTo>
                        <a:pt x="1622" y="578"/>
                        <a:pt x="1601" y="573"/>
                        <a:pt x="1601" y="573"/>
                      </a:cubicBezTo>
                      <a:cubicBezTo>
                        <a:pt x="1587" y="574"/>
                        <a:pt x="1527" y="572"/>
                        <a:pt x="1496" y="580"/>
                      </a:cubicBezTo>
                      <a:cubicBezTo>
                        <a:pt x="1438" y="596"/>
                        <a:pt x="1379" y="623"/>
                        <a:pt x="1320" y="629"/>
                      </a:cubicBezTo>
                      <a:cubicBezTo>
                        <a:pt x="1267" y="621"/>
                        <a:pt x="1215" y="613"/>
                        <a:pt x="1162" y="603"/>
                      </a:cubicBezTo>
                      <a:cubicBezTo>
                        <a:pt x="1136" y="589"/>
                        <a:pt x="1109" y="585"/>
                        <a:pt x="1080" y="577"/>
                      </a:cubicBezTo>
                      <a:cubicBezTo>
                        <a:pt x="1038" y="549"/>
                        <a:pt x="972" y="567"/>
                        <a:pt x="926" y="569"/>
                      </a:cubicBezTo>
                      <a:cubicBezTo>
                        <a:pt x="897" y="579"/>
                        <a:pt x="862" y="578"/>
                        <a:pt x="832" y="580"/>
                      </a:cubicBezTo>
                      <a:cubicBezTo>
                        <a:pt x="782" y="591"/>
                        <a:pt x="733" y="608"/>
                        <a:pt x="682" y="614"/>
                      </a:cubicBezTo>
                      <a:cubicBezTo>
                        <a:pt x="557" y="609"/>
                        <a:pt x="486" y="598"/>
                        <a:pt x="375" y="584"/>
                      </a:cubicBezTo>
                      <a:cubicBezTo>
                        <a:pt x="330" y="586"/>
                        <a:pt x="281" y="585"/>
                        <a:pt x="236" y="595"/>
                      </a:cubicBezTo>
                      <a:cubicBezTo>
                        <a:pt x="226" y="597"/>
                        <a:pt x="216" y="601"/>
                        <a:pt x="206" y="603"/>
                      </a:cubicBezTo>
                      <a:cubicBezTo>
                        <a:pt x="191" y="606"/>
                        <a:pt x="161" y="610"/>
                        <a:pt x="161" y="610"/>
                      </a:cubicBezTo>
                      <a:cubicBezTo>
                        <a:pt x="117" y="626"/>
                        <a:pt x="93" y="615"/>
                        <a:pt x="37" y="610"/>
                      </a:cubicBezTo>
                      <a:cubicBezTo>
                        <a:pt x="25" y="607"/>
                        <a:pt x="16" y="599"/>
                        <a:pt x="3" y="59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BE5F1"/>
                    </a:gs>
                    <a:gs pos="100000">
                      <a:srgbClr val="548DD4"/>
                    </a:gs>
                  </a:gsLst>
                  <a:lin ang="5400000" scaled="1"/>
                </a:gradFill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7" name="Freeform 73"/>
                <p:cNvSpPr>
                  <a:spLocks noChangeAspect="1"/>
                </p:cNvSpPr>
                <p:nvPr/>
              </p:nvSpPr>
              <p:spPr bwMode="auto">
                <a:xfrm flipH="1">
                  <a:off x="1478375" y="1958159"/>
                  <a:ext cx="1280904" cy="888002"/>
                </a:xfrm>
                <a:custGeom>
                  <a:avLst/>
                  <a:gdLst/>
                  <a:ahLst/>
                  <a:cxnLst>
                    <a:cxn ang="0">
                      <a:pos x="0" y="152"/>
                    </a:cxn>
                    <a:cxn ang="0">
                      <a:pos x="156" y="152"/>
                    </a:cxn>
                    <a:cxn ang="0">
                      <a:pos x="135" y="104"/>
                    </a:cxn>
                    <a:cxn ang="0">
                      <a:pos x="140" y="74"/>
                    </a:cxn>
                    <a:cxn ang="0">
                      <a:pos x="144" y="60"/>
                    </a:cxn>
                    <a:cxn ang="0">
                      <a:pos x="135" y="0"/>
                    </a:cxn>
                    <a:cxn ang="0">
                      <a:pos x="0" y="0"/>
                    </a:cxn>
                    <a:cxn ang="0">
                      <a:pos x="0" y="152"/>
                    </a:cxn>
                  </a:cxnLst>
                  <a:rect l="0" t="0" r="r" b="b"/>
                  <a:pathLst>
                    <a:path w="156" h="152">
                      <a:moveTo>
                        <a:pt x="0" y="152"/>
                      </a:moveTo>
                      <a:lnTo>
                        <a:pt x="156" y="152"/>
                      </a:lnTo>
                      <a:cubicBezTo>
                        <a:pt x="153" y="132"/>
                        <a:pt x="147" y="120"/>
                        <a:pt x="135" y="104"/>
                      </a:cubicBezTo>
                      <a:cubicBezTo>
                        <a:pt x="136" y="94"/>
                        <a:pt x="135" y="83"/>
                        <a:pt x="140" y="74"/>
                      </a:cubicBezTo>
                      <a:cubicBezTo>
                        <a:pt x="141" y="69"/>
                        <a:pt x="143" y="65"/>
                        <a:pt x="144" y="60"/>
                      </a:cubicBezTo>
                      <a:cubicBezTo>
                        <a:pt x="142" y="41"/>
                        <a:pt x="135" y="19"/>
                        <a:pt x="135" y="0"/>
                      </a:cubicBezTo>
                      <a:lnTo>
                        <a:pt x="0" y="0"/>
                      </a:lnTo>
                      <a:lnTo>
                        <a:pt x="0" y="15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8" name="Rectangle 83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2758643" y="1856673"/>
                  <a:ext cx="1001894" cy="1078289"/>
                </a:xfrm>
                <a:prstGeom prst="rect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9" name="Rectangle 8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354708" y="1856673"/>
                  <a:ext cx="291690" cy="1078289"/>
                </a:xfrm>
                <a:prstGeom prst="rect">
                  <a:avLst/>
                </a:prstGeom>
                <a:gradFill rotWithShape="1">
                  <a:gsLst>
                    <a:gs pos="0">
                      <a:srgbClr val="99CC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0" name="Rectangle 87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768019" y="1714488"/>
                  <a:ext cx="367783" cy="1332000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50000">
                      <a:srgbClr val="FFFF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1" name="Rectangle 88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768019" y="1971728"/>
                  <a:ext cx="367783" cy="799203"/>
                </a:xfrm>
                <a:prstGeom prst="rect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5F5F5F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2" name="Rectangle 89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137303" y="1907419"/>
                  <a:ext cx="646793" cy="976803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5F5F5F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3" name="Rectangle 69"/>
                <p:cNvSpPr>
                  <a:spLocks noChangeAspect="1" noChangeArrowheads="1"/>
                </p:cNvSpPr>
                <p:nvPr/>
              </p:nvSpPr>
              <p:spPr bwMode="auto">
                <a:xfrm>
                  <a:off x="6521239" y="1285860"/>
                  <a:ext cx="72000" cy="2163473"/>
                </a:xfrm>
                <a:prstGeom prst="rect">
                  <a:avLst/>
                </a:prstGeom>
                <a:gradFill rotWithShape="0">
                  <a:gsLst>
                    <a:gs pos="0">
                      <a:srgbClr val="FF6600"/>
                    </a:gs>
                    <a:gs pos="50000">
                      <a:srgbClr val="990000"/>
                    </a:gs>
                    <a:gs pos="100000">
                      <a:srgbClr val="FF6600"/>
                    </a:gs>
                  </a:gsLst>
                  <a:lin ang="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4" name="AutoShape 107"/>
                <p:cNvSpPr>
                  <a:spLocks noChangeArrowheads="1"/>
                </p:cNvSpPr>
                <p:nvPr/>
              </p:nvSpPr>
              <p:spPr bwMode="auto">
                <a:xfrm>
                  <a:off x="714349" y="2143116"/>
                  <a:ext cx="642942" cy="500066"/>
                </a:xfrm>
                <a:prstGeom prst="rightArrow">
                  <a:avLst>
                    <a:gd name="adj1" fmla="val 50000"/>
                    <a:gd name="adj2" fmla="val 50987"/>
                  </a:avLst>
                </a:prstGeom>
                <a:solidFill>
                  <a:srgbClr val="3366FF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8" name="Gruppieren 3444"/>
              <p:cNvGrpSpPr/>
              <p:nvPr/>
            </p:nvGrpSpPr>
            <p:grpSpPr>
              <a:xfrm>
                <a:off x="1052610" y="3277245"/>
                <a:ext cx="5412570" cy="1654210"/>
                <a:chOff x="714349" y="3643314"/>
                <a:chExt cx="6990309" cy="2166821"/>
              </a:xfrm>
            </p:grpSpPr>
            <p:sp>
              <p:nvSpPr>
                <p:cNvPr id="846" name="Rectangle 68"/>
                <p:cNvSpPr>
                  <a:spLocks noChangeAspect="1" noChangeArrowheads="1"/>
                </p:cNvSpPr>
                <p:nvPr/>
              </p:nvSpPr>
              <p:spPr bwMode="auto">
                <a:xfrm rot="-1200000">
                  <a:off x="7632658" y="3646662"/>
                  <a:ext cx="72000" cy="2163473"/>
                </a:xfrm>
                <a:prstGeom prst="rect">
                  <a:avLst/>
                </a:prstGeom>
                <a:gradFill rotWithShape="0">
                  <a:gsLst>
                    <a:gs pos="50000">
                      <a:srgbClr val="FF6600">
                        <a:alpha val="50000"/>
                      </a:srgbClr>
                    </a:gs>
                    <a:gs pos="50000">
                      <a:srgbClr val="990000"/>
                    </a:gs>
                    <a:gs pos="100000">
                      <a:srgbClr val="FF6600"/>
                    </a:gs>
                  </a:gsLst>
                  <a:lin ang="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7" name="Rectangle 2"/>
                <p:cNvSpPr>
                  <a:spLocks noChangeArrowheads="1"/>
                </p:cNvSpPr>
                <p:nvPr/>
              </p:nvSpPr>
              <p:spPr bwMode="auto">
                <a:xfrm>
                  <a:off x="4686750" y="4232652"/>
                  <a:ext cx="720299" cy="901704"/>
                </a:xfrm>
                <a:prstGeom prst="rect">
                  <a:avLst/>
                </a:prstGeom>
                <a:gradFill rotWithShape="1">
                  <a:gsLst>
                    <a:gs pos="0">
                      <a:srgbClr val="BFBFBF"/>
                    </a:gs>
                    <a:gs pos="100000">
                      <a:srgbClr val="80808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8" name="Rectangle 3"/>
                <p:cNvSpPr>
                  <a:spLocks noChangeArrowheads="1"/>
                </p:cNvSpPr>
                <p:nvPr/>
              </p:nvSpPr>
              <p:spPr bwMode="auto">
                <a:xfrm>
                  <a:off x="5407049" y="4422885"/>
                  <a:ext cx="359198" cy="507288"/>
                </a:xfrm>
                <a:prstGeom prst="rect">
                  <a:avLst/>
                </a:prstGeom>
                <a:gradFill rotWithShape="1">
                  <a:gsLst>
                    <a:gs pos="0">
                      <a:srgbClr val="BFBFBF"/>
                    </a:gs>
                    <a:gs pos="100000">
                      <a:srgbClr val="80808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9" name="Rectangle 4"/>
                <p:cNvSpPr>
                  <a:spLocks noChangeAspect="1" noChangeArrowheads="1"/>
                </p:cNvSpPr>
                <p:nvPr/>
              </p:nvSpPr>
              <p:spPr bwMode="auto">
                <a:xfrm>
                  <a:off x="5758632" y="4229481"/>
                  <a:ext cx="1077593" cy="901704"/>
                </a:xfrm>
                <a:prstGeom prst="rect">
                  <a:avLst/>
                </a:prstGeom>
                <a:gradFill rotWithShape="1">
                  <a:gsLst>
                    <a:gs pos="0">
                      <a:srgbClr val="BFBFBF"/>
                    </a:gs>
                    <a:gs pos="100000">
                      <a:srgbClr val="80808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0" name="Freeform 5"/>
                <p:cNvSpPr>
                  <a:spLocks/>
                </p:cNvSpPr>
                <p:nvPr/>
              </p:nvSpPr>
              <p:spPr bwMode="auto">
                <a:xfrm>
                  <a:off x="4686750" y="4229481"/>
                  <a:ext cx="2149475" cy="576406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135" y="466"/>
                    </a:cxn>
                    <a:cxn ang="0">
                      <a:pos x="1464" y="466"/>
                    </a:cxn>
                    <a:cxn ang="0">
                      <a:pos x="1464" y="305"/>
                    </a:cxn>
                    <a:cxn ang="0">
                      <a:pos x="1542" y="305"/>
                    </a:cxn>
                    <a:cxn ang="0">
                      <a:pos x="1542" y="466"/>
                    </a:cxn>
                    <a:cxn ang="0">
                      <a:pos x="1689" y="466"/>
                    </a:cxn>
                    <a:cxn ang="0">
                      <a:pos x="3387" y="0"/>
                    </a:cxn>
                    <a:cxn ang="0">
                      <a:pos x="3387" y="909"/>
                    </a:cxn>
                    <a:cxn ang="0">
                      <a:pos x="3309" y="875"/>
                    </a:cxn>
                    <a:cxn ang="0">
                      <a:pos x="3222" y="834"/>
                    </a:cxn>
                    <a:cxn ang="0">
                      <a:pos x="3031" y="804"/>
                    </a:cxn>
                    <a:cxn ang="0">
                      <a:pos x="2926" y="751"/>
                    </a:cxn>
                    <a:cxn ang="0">
                      <a:pos x="2836" y="721"/>
                    </a:cxn>
                    <a:cxn ang="0">
                      <a:pos x="2750" y="744"/>
                    </a:cxn>
                    <a:cxn ang="0">
                      <a:pos x="2705" y="770"/>
                    </a:cxn>
                    <a:cxn ang="0">
                      <a:pos x="2604" y="811"/>
                    </a:cxn>
                    <a:cxn ang="0">
                      <a:pos x="2536" y="800"/>
                    </a:cxn>
                    <a:cxn ang="0">
                      <a:pos x="2514" y="785"/>
                    </a:cxn>
                    <a:cxn ang="0">
                      <a:pos x="2424" y="732"/>
                    </a:cxn>
                    <a:cxn ang="0">
                      <a:pos x="2255" y="766"/>
                    </a:cxn>
                    <a:cxn ang="0">
                      <a:pos x="2202" y="789"/>
                    </a:cxn>
                    <a:cxn ang="0">
                      <a:pos x="2169" y="800"/>
                    </a:cxn>
                    <a:cxn ang="0">
                      <a:pos x="2045" y="789"/>
                    </a:cxn>
                    <a:cxn ang="0">
                      <a:pos x="2030" y="777"/>
                    </a:cxn>
                    <a:cxn ang="0">
                      <a:pos x="2011" y="766"/>
                    </a:cxn>
                    <a:cxn ang="0">
                      <a:pos x="1951" y="747"/>
                    </a:cxn>
                    <a:cxn ang="0">
                      <a:pos x="1895" y="717"/>
                    </a:cxn>
                    <a:cxn ang="0">
                      <a:pos x="1805" y="676"/>
                    </a:cxn>
                    <a:cxn ang="0">
                      <a:pos x="1692" y="702"/>
                    </a:cxn>
                    <a:cxn ang="0">
                      <a:pos x="1651" y="717"/>
                    </a:cxn>
                    <a:cxn ang="0">
                      <a:pos x="1509" y="766"/>
                    </a:cxn>
                    <a:cxn ang="0">
                      <a:pos x="1276" y="747"/>
                    </a:cxn>
                    <a:cxn ang="0">
                      <a:pos x="1164" y="695"/>
                    </a:cxn>
                    <a:cxn ang="0">
                      <a:pos x="1059" y="732"/>
                    </a:cxn>
                    <a:cxn ang="0">
                      <a:pos x="1017" y="751"/>
                    </a:cxn>
                    <a:cxn ang="0">
                      <a:pos x="957" y="777"/>
                    </a:cxn>
                    <a:cxn ang="0">
                      <a:pos x="826" y="770"/>
                    </a:cxn>
                    <a:cxn ang="0">
                      <a:pos x="766" y="732"/>
                    </a:cxn>
                    <a:cxn ang="0">
                      <a:pos x="729" y="717"/>
                    </a:cxn>
                    <a:cxn ang="0">
                      <a:pos x="680" y="687"/>
                    </a:cxn>
                    <a:cxn ang="0">
                      <a:pos x="627" y="654"/>
                    </a:cxn>
                    <a:cxn ang="0">
                      <a:pos x="477" y="665"/>
                    </a:cxn>
                    <a:cxn ang="0">
                      <a:pos x="402" y="687"/>
                    </a:cxn>
                    <a:cxn ang="0">
                      <a:pos x="316" y="710"/>
                    </a:cxn>
                    <a:cxn ang="0">
                      <a:pos x="200" y="725"/>
                    </a:cxn>
                    <a:cxn ang="0">
                      <a:pos x="5" y="736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387" h="909">
                      <a:moveTo>
                        <a:pt x="0" y="5"/>
                      </a:moveTo>
                      <a:lnTo>
                        <a:pt x="1135" y="466"/>
                      </a:lnTo>
                      <a:lnTo>
                        <a:pt x="1464" y="466"/>
                      </a:lnTo>
                      <a:lnTo>
                        <a:pt x="1464" y="305"/>
                      </a:lnTo>
                      <a:lnTo>
                        <a:pt x="1542" y="305"/>
                      </a:lnTo>
                      <a:lnTo>
                        <a:pt x="1542" y="466"/>
                      </a:lnTo>
                      <a:lnTo>
                        <a:pt x="1689" y="466"/>
                      </a:lnTo>
                      <a:lnTo>
                        <a:pt x="3387" y="0"/>
                      </a:lnTo>
                      <a:lnTo>
                        <a:pt x="3387" y="909"/>
                      </a:lnTo>
                      <a:cubicBezTo>
                        <a:pt x="3354" y="899"/>
                        <a:pt x="3336" y="892"/>
                        <a:pt x="3309" y="875"/>
                      </a:cubicBezTo>
                      <a:cubicBezTo>
                        <a:pt x="3291" y="851"/>
                        <a:pt x="3250" y="839"/>
                        <a:pt x="3222" y="834"/>
                      </a:cubicBezTo>
                      <a:cubicBezTo>
                        <a:pt x="3156" y="822"/>
                        <a:pt x="3098" y="809"/>
                        <a:pt x="3031" y="804"/>
                      </a:cubicBezTo>
                      <a:cubicBezTo>
                        <a:pt x="3002" y="785"/>
                        <a:pt x="2959" y="760"/>
                        <a:pt x="2926" y="751"/>
                      </a:cubicBezTo>
                      <a:cubicBezTo>
                        <a:pt x="2892" y="730"/>
                        <a:pt x="2882" y="728"/>
                        <a:pt x="2836" y="721"/>
                      </a:cubicBezTo>
                      <a:cubicBezTo>
                        <a:pt x="2810" y="725"/>
                        <a:pt x="2773" y="731"/>
                        <a:pt x="2750" y="744"/>
                      </a:cubicBezTo>
                      <a:cubicBezTo>
                        <a:pt x="2734" y="753"/>
                        <a:pt x="2722" y="764"/>
                        <a:pt x="2705" y="770"/>
                      </a:cubicBezTo>
                      <a:cubicBezTo>
                        <a:pt x="2685" y="798"/>
                        <a:pt x="2636" y="807"/>
                        <a:pt x="2604" y="811"/>
                      </a:cubicBezTo>
                      <a:cubicBezTo>
                        <a:pt x="2581" y="807"/>
                        <a:pt x="2558" y="805"/>
                        <a:pt x="2536" y="800"/>
                      </a:cubicBezTo>
                      <a:cubicBezTo>
                        <a:pt x="2527" y="798"/>
                        <a:pt x="2522" y="789"/>
                        <a:pt x="2514" y="785"/>
                      </a:cubicBezTo>
                      <a:cubicBezTo>
                        <a:pt x="2484" y="768"/>
                        <a:pt x="2451" y="752"/>
                        <a:pt x="2424" y="732"/>
                      </a:cubicBezTo>
                      <a:cubicBezTo>
                        <a:pt x="2364" y="736"/>
                        <a:pt x="2309" y="739"/>
                        <a:pt x="2255" y="766"/>
                      </a:cubicBezTo>
                      <a:cubicBezTo>
                        <a:pt x="2238" y="774"/>
                        <a:pt x="2220" y="783"/>
                        <a:pt x="2202" y="789"/>
                      </a:cubicBezTo>
                      <a:cubicBezTo>
                        <a:pt x="2191" y="792"/>
                        <a:pt x="2169" y="800"/>
                        <a:pt x="2169" y="800"/>
                      </a:cubicBezTo>
                      <a:cubicBezTo>
                        <a:pt x="2128" y="797"/>
                        <a:pt x="2082" y="808"/>
                        <a:pt x="2045" y="789"/>
                      </a:cubicBezTo>
                      <a:cubicBezTo>
                        <a:pt x="2039" y="786"/>
                        <a:pt x="2035" y="781"/>
                        <a:pt x="2030" y="777"/>
                      </a:cubicBezTo>
                      <a:cubicBezTo>
                        <a:pt x="2024" y="773"/>
                        <a:pt x="2018" y="769"/>
                        <a:pt x="2011" y="766"/>
                      </a:cubicBezTo>
                      <a:cubicBezTo>
                        <a:pt x="1992" y="757"/>
                        <a:pt x="1970" y="756"/>
                        <a:pt x="1951" y="747"/>
                      </a:cubicBezTo>
                      <a:cubicBezTo>
                        <a:pt x="1932" y="737"/>
                        <a:pt x="1915" y="726"/>
                        <a:pt x="1895" y="717"/>
                      </a:cubicBezTo>
                      <a:cubicBezTo>
                        <a:pt x="1864" y="703"/>
                        <a:pt x="1833" y="696"/>
                        <a:pt x="1805" y="676"/>
                      </a:cubicBezTo>
                      <a:cubicBezTo>
                        <a:pt x="1766" y="681"/>
                        <a:pt x="1731" y="698"/>
                        <a:pt x="1692" y="702"/>
                      </a:cubicBezTo>
                      <a:cubicBezTo>
                        <a:pt x="1676" y="708"/>
                        <a:pt x="1669" y="714"/>
                        <a:pt x="1651" y="717"/>
                      </a:cubicBezTo>
                      <a:cubicBezTo>
                        <a:pt x="1620" y="740"/>
                        <a:pt x="1548" y="760"/>
                        <a:pt x="1509" y="766"/>
                      </a:cubicBezTo>
                      <a:cubicBezTo>
                        <a:pt x="1382" y="760"/>
                        <a:pt x="1376" y="759"/>
                        <a:pt x="1276" y="747"/>
                      </a:cubicBezTo>
                      <a:cubicBezTo>
                        <a:pt x="1241" y="724"/>
                        <a:pt x="1199" y="717"/>
                        <a:pt x="1164" y="695"/>
                      </a:cubicBezTo>
                      <a:cubicBezTo>
                        <a:pt x="1126" y="703"/>
                        <a:pt x="1096" y="725"/>
                        <a:pt x="1059" y="732"/>
                      </a:cubicBezTo>
                      <a:cubicBezTo>
                        <a:pt x="1045" y="739"/>
                        <a:pt x="1032" y="746"/>
                        <a:pt x="1017" y="751"/>
                      </a:cubicBezTo>
                      <a:cubicBezTo>
                        <a:pt x="999" y="764"/>
                        <a:pt x="979" y="772"/>
                        <a:pt x="957" y="777"/>
                      </a:cubicBezTo>
                      <a:cubicBezTo>
                        <a:pt x="913" y="775"/>
                        <a:pt x="870" y="773"/>
                        <a:pt x="826" y="770"/>
                      </a:cubicBezTo>
                      <a:cubicBezTo>
                        <a:pt x="801" y="768"/>
                        <a:pt x="785" y="744"/>
                        <a:pt x="766" y="732"/>
                      </a:cubicBezTo>
                      <a:cubicBezTo>
                        <a:pt x="755" y="725"/>
                        <a:pt x="741" y="722"/>
                        <a:pt x="729" y="717"/>
                      </a:cubicBezTo>
                      <a:cubicBezTo>
                        <a:pt x="714" y="703"/>
                        <a:pt x="699" y="694"/>
                        <a:pt x="680" y="687"/>
                      </a:cubicBezTo>
                      <a:cubicBezTo>
                        <a:pt x="665" y="672"/>
                        <a:pt x="645" y="665"/>
                        <a:pt x="627" y="654"/>
                      </a:cubicBezTo>
                      <a:cubicBezTo>
                        <a:pt x="576" y="656"/>
                        <a:pt x="527" y="661"/>
                        <a:pt x="477" y="665"/>
                      </a:cubicBezTo>
                      <a:cubicBezTo>
                        <a:pt x="453" y="674"/>
                        <a:pt x="427" y="682"/>
                        <a:pt x="402" y="687"/>
                      </a:cubicBezTo>
                      <a:cubicBezTo>
                        <a:pt x="374" y="700"/>
                        <a:pt x="347" y="706"/>
                        <a:pt x="316" y="710"/>
                      </a:cubicBezTo>
                      <a:cubicBezTo>
                        <a:pt x="282" y="722"/>
                        <a:pt x="237" y="719"/>
                        <a:pt x="200" y="725"/>
                      </a:cubicBezTo>
                      <a:cubicBezTo>
                        <a:pt x="152" y="743"/>
                        <a:pt x="52" y="736"/>
                        <a:pt x="5" y="736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BE5F1"/>
                    </a:gs>
                    <a:gs pos="100000">
                      <a:srgbClr val="548DD4"/>
                    </a:gs>
                  </a:gsLst>
                  <a:lin ang="5400000" scaled="1"/>
                </a:gra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1" name="Freeform 73"/>
                <p:cNvSpPr>
                  <a:spLocks noChangeAspect="1"/>
                </p:cNvSpPr>
                <p:nvPr/>
              </p:nvSpPr>
              <p:spPr bwMode="auto">
                <a:xfrm flipH="1">
                  <a:off x="1471390" y="4244175"/>
                  <a:ext cx="1280904" cy="888002"/>
                </a:xfrm>
                <a:custGeom>
                  <a:avLst/>
                  <a:gdLst/>
                  <a:ahLst/>
                  <a:cxnLst>
                    <a:cxn ang="0">
                      <a:pos x="0" y="152"/>
                    </a:cxn>
                    <a:cxn ang="0">
                      <a:pos x="156" y="152"/>
                    </a:cxn>
                    <a:cxn ang="0">
                      <a:pos x="135" y="104"/>
                    </a:cxn>
                    <a:cxn ang="0">
                      <a:pos x="140" y="74"/>
                    </a:cxn>
                    <a:cxn ang="0">
                      <a:pos x="144" y="60"/>
                    </a:cxn>
                    <a:cxn ang="0">
                      <a:pos x="135" y="0"/>
                    </a:cxn>
                    <a:cxn ang="0">
                      <a:pos x="0" y="0"/>
                    </a:cxn>
                    <a:cxn ang="0">
                      <a:pos x="0" y="152"/>
                    </a:cxn>
                  </a:cxnLst>
                  <a:rect l="0" t="0" r="r" b="b"/>
                  <a:pathLst>
                    <a:path w="156" h="152">
                      <a:moveTo>
                        <a:pt x="0" y="152"/>
                      </a:moveTo>
                      <a:lnTo>
                        <a:pt x="156" y="152"/>
                      </a:lnTo>
                      <a:cubicBezTo>
                        <a:pt x="153" y="132"/>
                        <a:pt x="147" y="120"/>
                        <a:pt x="135" y="104"/>
                      </a:cubicBezTo>
                      <a:cubicBezTo>
                        <a:pt x="136" y="94"/>
                        <a:pt x="135" y="83"/>
                        <a:pt x="140" y="74"/>
                      </a:cubicBezTo>
                      <a:cubicBezTo>
                        <a:pt x="141" y="69"/>
                        <a:pt x="143" y="65"/>
                        <a:pt x="144" y="60"/>
                      </a:cubicBezTo>
                      <a:cubicBezTo>
                        <a:pt x="142" y="41"/>
                        <a:pt x="135" y="19"/>
                        <a:pt x="135" y="0"/>
                      </a:cubicBezTo>
                      <a:lnTo>
                        <a:pt x="0" y="0"/>
                      </a:lnTo>
                      <a:lnTo>
                        <a:pt x="0" y="15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2" name="Rectangle 83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2751658" y="4142689"/>
                  <a:ext cx="1001894" cy="1078289"/>
                </a:xfrm>
                <a:prstGeom prst="rect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3" name="Rectangle 8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347723" y="4142689"/>
                  <a:ext cx="291690" cy="1078289"/>
                </a:xfrm>
                <a:prstGeom prst="rect">
                  <a:avLst/>
                </a:prstGeom>
                <a:gradFill rotWithShape="1">
                  <a:gsLst>
                    <a:gs pos="0">
                      <a:srgbClr val="99CC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4" name="Rectangle 87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761034" y="4000504"/>
                  <a:ext cx="367783" cy="1332000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50000">
                      <a:srgbClr val="FFFF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5" name="Rectangle 88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761034" y="4257744"/>
                  <a:ext cx="367783" cy="799203"/>
                </a:xfrm>
                <a:prstGeom prst="rect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5F5F5F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6" name="Rectangle 89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130318" y="4193435"/>
                  <a:ext cx="646793" cy="976803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5F5F5F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7" name="Oval 241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49027" y="4696554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8" name="Oval 2433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838860" y="4569537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9" name="Oval 243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42675" y="438281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0" name="Oval 246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63400" y="4466456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1" name="Oval 249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45216" y="451745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2" name="Oval 2434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842750" y="4258707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3" name="Oval 246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42754" y="4309512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4" name="Oval 252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35131" y="428918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5" name="Oval 253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42753" y="432729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6" name="Oval 2561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841480" y="4282841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7" name="Oval 2434"/>
                <p:cNvSpPr>
                  <a:spLocks noChangeAspect="1" noChangeArrowheads="1"/>
                </p:cNvSpPr>
                <p:nvPr/>
              </p:nvSpPr>
              <p:spPr bwMode="auto">
                <a:xfrm rot="10232260" flipH="1">
                  <a:off x="6857916" y="4594566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8" name="Oval 252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850297" y="456407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9" name="Oval 2561"/>
                <p:cNvSpPr>
                  <a:spLocks noChangeAspect="1" noChangeArrowheads="1"/>
                </p:cNvSpPr>
                <p:nvPr/>
              </p:nvSpPr>
              <p:spPr bwMode="auto">
                <a:xfrm rot="10232260" flipV="1">
                  <a:off x="6856646" y="4567891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0" name="Oval 234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401625" y="439805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1" name="Oval 235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91462" y="444632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2" name="Oval 235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543903" y="433454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3" name="Oval 235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505795" y="4695282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4" name="Oval 235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442276" y="463685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5" name="Oval 235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87653" y="4130041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6" name="Oval 235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48272" y="4532696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7" name="Oval 235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43191" y="4273574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8" name="Oval 235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446087" y="4500942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9" name="Oval 235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456251" y="4345976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0" name="Oval 235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42477" y="4324382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1" name="Oval 236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535011" y="4648286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2" name="Oval 2361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475301" y="4641939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3" name="Oval 2362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357160" y="4584780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4" name="Oval 2363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503252" y="437265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5" name="Oval 2364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531200" y="4184661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6" name="Oval 2365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419410" y="445648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7" name="Oval 2366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508334" y="430406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8" name="Oval 2367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536281" y="442600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9" name="Oval 2368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419410" y="428627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0" name="Oval 236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53195" y="4627963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1" name="Oval 237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465142" y="3996671"/>
                  <a:ext cx="68591" cy="685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2" name="Oval 237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16155" y="405256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3" name="Oval 237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17783" y="403985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4" name="Oval 237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74591" y="413131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5" name="Oval 237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85667" y="414909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6" name="Oval 237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93488" y="442854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7" name="Oval 237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490550" y="4128771"/>
                  <a:ext cx="9145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8" name="Oval 2378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936677" y="4492055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9" name="Oval 2379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488005" y="3971270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0" name="Oval 238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84953" y="443870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1" name="Oval 238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99998" y="451237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2" name="Oval 238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78958" y="438789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3" name="Oval 238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80586" y="425579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4" name="Oval 238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27231" y="459366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5" name="Oval 238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50099" y="4403135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6" name="Oval 238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99284" y="447172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7" name="Oval 238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67884" y="4636853"/>
                  <a:ext cx="9145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8" name="Oval 238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80586" y="473847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9" name="Oval 238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05992" y="449967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0" name="Oval 239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92376" y="434724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1" name="Oval 2391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142472" y="4690207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2" name="Oval 2392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260614" y="4701639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3" name="Oval 239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95830" y="458096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4" name="Oval 239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65342" y="450983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5" name="Oval 239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48470" y="464955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6" name="Oval 239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86937" y="4549210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7" name="Oval 239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42118" y="4610180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8" name="Oval 239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70423" y="457842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9" name="Oval 239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17069" y="469274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0" name="Oval 240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81499" y="459620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1" name="Oval 2401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310160" y="443870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2" name="Oval 2402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270780" y="4251982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3" name="Oval 2403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236477" y="4024619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4" name="Oval 240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36124" y="4084315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5" name="Oval 240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26318" y="413639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6" name="Oval 240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50097" y="420752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7" name="Oval 240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07263" y="4221497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8" name="Oval 240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40292" y="4168149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9" name="Oval 240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36481" y="402207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0" name="Oval 241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25405" y="417450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1" name="Oval 2411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237751" y="4198633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2" name="Oval 2424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873160" y="4499676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3" name="Oval 2430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892215" y="4681315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4" name="Oval 244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98729" y="5042049"/>
                  <a:ext cx="9145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5" name="Oval 244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35569" y="4918839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6" name="Oval 244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13615" y="512715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7" name="Oval 244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35569" y="4918839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8" name="Oval 245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13615" y="512715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9" name="Oval 245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98371" y="4883275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0" name="Oval 245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35567" y="505602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1" name="Oval 245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48470" y="497218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2" name="Oval 245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54265" y="498489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3" name="Oval 245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45931" y="4939162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4" name="Oval 2456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395270" y="5161453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5" name="Oval 2457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259343" y="5162723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6" name="Oval 2458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103091" y="4889629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7" name="Oval 2459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092929" y="5003948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8" name="Oval 2460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385107" y="4970922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9" name="Oval 246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87295" y="4842628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0" name="Oval 246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10004" y="4630502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1" name="Oval 247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38309" y="4697823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2" name="Oval 249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00556" y="4582234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3" name="Oval 250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56092" y="478673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4" name="Oval 251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87494" y="462923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5" name="Oval 251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06192" y="455810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6" name="Oval 252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78601" y="4597478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7" name="Oval 252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51011" y="4530157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8" name="Oval 252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92689" y="447426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9" name="Oval 252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11273" y="462669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0" name="Oval 252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57919" y="474101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1" name="Oval 252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39221" y="450475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2" name="Oval 252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30685" y="445394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3" name="Oval 252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36125" y="4427269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4" name="Oval 25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61174" y="470290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5" name="Oval 253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79872" y="481722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6" name="Oval 253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06192" y="444124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7" name="Oval 253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56092" y="4291359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8" name="Oval 253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51011" y="475117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9" name="Oval 253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60460" y="456064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0" name="Oval 253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86243" y="448423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1" name="Oval 253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81142" y="4368841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2" name="Oval 253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64430" y="4494590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3" name="Oval 253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03452" y="463939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4" name="Oval 254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65343" y="5000132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5" name="Oval 254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01824" y="494170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6" name="Oval 254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64073" y="4846437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7" name="Oval 254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02540" y="4746091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8" name="Oval 254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21438" y="4692742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9" name="Oval 254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28146" y="4837546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0" name="Oval 254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23065" y="4578424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1" name="Oval 254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05636" y="4805792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2" name="Oval 254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85866" y="480452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3" name="Oval 254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74591" y="469782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4" name="Oval 255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15800" y="4650825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5" name="Oval 255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99998" y="495694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6" name="Oval 255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72250" y="465209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7" name="Oval 255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99999" y="4629232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8" name="Oval 255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26677" y="4379001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9" name="Oval 255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94560" y="4953136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0" name="Oval 255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71336" y="431422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1" name="Oval 255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82213" y="458350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2" name="Oval 2558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134850" y="4946788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3" name="Oval 2559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037034" y="4889629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4" name="Oval 2560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343186" y="4941707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5" name="Oval 2561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955310" y="4172493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6" name="Oval 256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75704" y="488581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7" name="Oval 256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66811" y="4854060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8" name="Oval 256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13615" y="442600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9" name="Oval 256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32313" y="435486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0" name="Oval 256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87137" y="4526347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1" name="Oval 256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15441" y="449459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2" name="Oval 256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04722" y="4394245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3" name="Oval 256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77132" y="4326924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4" name="Oval 257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48470" y="427103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5" name="Oval 257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37394" y="442346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6" name="Oval 257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84040" y="453777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7" name="Oval 257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65342" y="430152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8" name="Oval 257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20166" y="4472998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9" name="Oval 257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48470" y="444124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0" name="Oval 2576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372409" y="4932811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1" name="Oval 2577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456250" y="4767686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2" name="Oval 2578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6899840" y="4780388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3" name="Oval 2579"/>
                <p:cNvSpPr>
                  <a:spLocks noChangeAspect="1" noChangeArrowheads="1"/>
                </p:cNvSpPr>
                <p:nvPr/>
              </p:nvSpPr>
              <p:spPr bwMode="auto">
                <a:xfrm rot="21032260" flipH="1">
                  <a:off x="6862997" y="4779121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4" name="Oval 2580"/>
                <p:cNvSpPr>
                  <a:spLocks noChangeAspect="1" noChangeArrowheads="1"/>
                </p:cNvSpPr>
                <p:nvPr/>
              </p:nvSpPr>
              <p:spPr bwMode="auto">
                <a:xfrm rot="21032260" flipH="1">
                  <a:off x="7208530" y="4697828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5" name="Oval 2581"/>
                <p:cNvSpPr>
                  <a:spLocks noChangeAspect="1" noChangeArrowheads="1"/>
                </p:cNvSpPr>
                <p:nvPr/>
              </p:nvSpPr>
              <p:spPr bwMode="auto">
                <a:xfrm rot="21032260" flipH="1">
                  <a:off x="7071333" y="4784202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6" name="Oval 2582"/>
                <p:cNvSpPr>
                  <a:spLocks noChangeAspect="1" noChangeArrowheads="1"/>
                </p:cNvSpPr>
                <p:nvPr/>
              </p:nvSpPr>
              <p:spPr bwMode="auto">
                <a:xfrm rot="21032260" flipH="1">
                  <a:off x="6894755" y="4848982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7" name="Oval 2584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7480383" y="4967112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8" name="Oval 2585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950650" y="4818497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9" name="Oval 2586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7047196" y="4935356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0" name="Oval 2587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7185664" y="4936627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1" name="Oval 2588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7402892" y="4663532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2" name="Oval 2589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7322861" y="4850253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3" name="Oval 2590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7499438" y="4780391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4" name="Oval 2591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7349538" y="4777851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5" name="Oval 2592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7272047" y="4962031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6" name="Oval 2593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7446084" y="4892169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7" name="Oval 2594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7437191" y="5023001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8" name="Oval 2595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7057359" y="4744826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9" name="Oval 2596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977328" y="4931546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0" name="Oval 2597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7153905" y="4861684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1" name="Oval 2598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7142472" y="4992516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2" name="Oval 2599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449898" y="508396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3" name="Oval 2600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531200" y="532022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4" name="Oval 2601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286024" y="5146207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5" name="Oval 2602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414328" y="518050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6" name="Oval 2603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543903" y="504332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7" name="Oval 2604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195830" y="507888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8" name="Oval 2605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536281" y="525163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9" name="Oval 2606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482927" y="513731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0" name="Oval 2607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319053" y="5199556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1" name="Oval 2608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447357" y="523385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2" name="Oval 234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414407" y="421297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3" name="Oval 235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404244" y="426124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4" name="Oval 235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556685" y="414946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5" name="Oval 235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400435" y="3944961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6" name="Oval 235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55973" y="4088494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7" name="Oval 235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458869" y="4315862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8" name="Oval 235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469033" y="4160896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9" name="Oval 235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55259" y="4139302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0" name="Oval 2363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516034" y="418757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1" name="Oval 2364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543982" y="3999581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2" name="Oval 2365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432192" y="427140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3" name="Oval 2366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521116" y="411898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4" name="Oval 2367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549063" y="424092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5" name="Oval 2368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432192" y="410119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6" name="Oval 237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477924" y="3811591"/>
                  <a:ext cx="68591" cy="685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7" name="Oval 237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28937" y="386748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8" name="Oval 237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30565" y="385477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9" name="Oval 237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87373" y="394623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0" name="Oval 237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98449" y="396401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1" name="Oval 237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06270" y="424346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2" name="Oval 237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503332" y="3943691"/>
                  <a:ext cx="9145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3" name="Oval 2377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866887" y="4293002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4" name="Oval 2378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949459" y="4306975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5" name="Oval 2379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500787" y="3786190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6" name="Oval 238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97735" y="425362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7" name="Oval 238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12780" y="432729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8" name="Oval 238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91740" y="420281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9" name="Oval 238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93368" y="407071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0" name="Oval 238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62881" y="4218055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1" name="Oval 238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12066" y="428664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2" name="Oval 238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18774" y="431459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3" name="Oval 239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05158" y="416216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4" name="Oval 239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78124" y="432475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5" name="Oval 2401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322942" y="425362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6" name="Oval 2402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283562" y="4066902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7" name="Oval 2403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7249259" y="3839539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8" name="Oval 240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48906" y="3899235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9" name="Oval 240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39100" y="395131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0" name="Oval 240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62879" y="402244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1" name="Oval 240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20045" y="4036417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2" name="Oval 240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53074" y="3983069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3" name="Oval 240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49263" y="383699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4" name="Oval 241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38187" y="398942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5" name="Oval 2411"/>
                <p:cNvSpPr>
                  <a:spLocks noChangeAspect="1" noChangeArrowheads="1"/>
                </p:cNvSpPr>
                <p:nvPr/>
              </p:nvSpPr>
              <p:spPr bwMode="auto">
                <a:xfrm rot="5400000" flipH="1">
                  <a:off x="7250533" y="4013553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6" name="Oval 2424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885942" y="4314596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7" name="Oval 243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55457" y="419773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8" name="Oval 249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57998" y="433237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9" name="Oval 252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63793" y="4345077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0" name="Oval 252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52003" y="431967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1" name="Oval 252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43467" y="426886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2" name="Oval 252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48907" y="4242189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3" name="Oval 253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18974" y="425616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4" name="Oval 253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68874" y="4106279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5" name="Oval 253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93924" y="4183761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6" name="Oval 253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77212" y="4309510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7" name="Oval 255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339459" y="4193921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8" name="Oval 255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84118" y="412914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9" name="Oval 256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26397" y="424092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0" name="Oval 256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45095" y="416978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1" name="Oval 256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899919" y="4341267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2" name="Oval 256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28223" y="430951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3" name="Oval 256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17504" y="4209165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4" name="Oval 256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289914" y="4141844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5" name="Oval 257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61252" y="408595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6" name="Oval 257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50176" y="423838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7" name="Oval 257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96822" y="435269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8" name="Oval 257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178124" y="411644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9" name="Oval 257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932948" y="4287918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0" name="Oval 257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7061252" y="425616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1" name="Oval 234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443641" y="506891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2" name="Oval 235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433478" y="502065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3" name="Oval 235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429669" y="5308985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4" name="Oval 235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85207" y="5162912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5" name="Oval 235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488103" y="4963491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6" name="Oval 235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498267" y="5093050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7" name="Oval 235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84493" y="5112104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8" name="Oval 2363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545268" y="509432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9" name="Oval 2364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573216" y="5282313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0" name="Oval 2365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461426" y="501048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1" name="Oval 2366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550350" y="516291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2" name="Oval 2367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578297" y="504097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3" name="Oval 2368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461426" y="518069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4" name="Oval 237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507158" y="5465222"/>
                  <a:ext cx="68591" cy="685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5" name="Oval 237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58171" y="541441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6" name="Oval 237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59799" y="542711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7" name="Oval 237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16607" y="533566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8" name="Oval 237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27683" y="531787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9" name="Oval 237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935504" y="503843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0" name="Oval 237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532566" y="5310255"/>
                  <a:ext cx="9145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1" name="Oval 2377"/>
                <p:cNvSpPr>
                  <a:spLocks noChangeAspect="1" noChangeArrowheads="1"/>
                </p:cNvSpPr>
                <p:nvPr/>
              </p:nvSpPr>
              <p:spPr bwMode="auto">
                <a:xfrm rot="10232260" flipH="1">
                  <a:off x="6896121" y="4986358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2" name="Oval 2378"/>
                <p:cNvSpPr>
                  <a:spLocks noChangeAspect="1" noChangeArrowheads="1"/>
                </p:cNvSpPr>
                <p:nvPr/>
              </p:nvSpPr>
              <p:spPr bwMode="auto">
                <a:xfrm rot="10232260" flipV="1">
                  <a:off x="6978693" y="4974926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3" name="Oval 2379"/>
                <p:cNvSpPr>
                  <a:spLocks noChangeAspect="1" noChangeArrowheads="1"/>
                </p:cNvSpPr>
                <p:nvPr/>
              </p:nvSpPr>
              <p:spPr bwMode="auto">
                <a:xfrm rot="10232260" flipV="1">
                  <a:off x="7530021" y="5495711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4" name="Oval 238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26969" y="502827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5" name="Oval 238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42014" y="495460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6" name="Oval 238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20974" y="507908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7" name="Oval 238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22602" y="521118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8" name="Oval 238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92115" y="5033351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9" name="Oval 238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41300" y="499524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0" name="Oval 238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48008" y="496730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1" name="Oval 239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34392" y="511972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2" name="Oval 239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07358" y="495714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3" name="Oval 2401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352176" y="502827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4" name="Oval 2402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312796" y="5212451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5" name="Oval 2403"/>
                <p:cNvSpPr>
                  <a:spLocks noChangeAspect="1" noChangeArrowheads="1"/>
                </p:cNvSpPr>
                <p:nvPr/>
              </p:nvSpPr>
              <p:spPr bwMode="auto">
                <a:xfrm rot="10232260" flipV="1">
                  <a:off x="7278493" y="5442362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6" name="Oval 240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78140" y="5380118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7" name="Oval 240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68334" y="533058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8" name="Oval 240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92113" y="525944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9" name="Oval 240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49279" y="5242936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0" name="Oval 240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82308" y="5296284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1" name="Oval 240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78497" y="544489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2" name="Oval 241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67421" y="529247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3" name="Oval 2411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279767" y="5265800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4" name="Oval 2424"/>
                <p:cNvSpPr>
                  <a:spLocks noChangeAspect="1" noChangeArrowheads="1"/>
                </p:cNvSpPr>
                <p:nvPr/>
              </p:nvSpPr>
              <p:spPr bwMode="auto">
                <a:xfrm rot="10232260" flipH="1">
                  <a:off x="6915176" y="4967305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5" name="Oval 2434"/>
                <p:cNvSpPr>
                  <a:spLocks noChangeAspect="1" noChangeArrowheads="1"/>
                </p:cNvSpPr>
                <p:nvPr/>
              </p:nvSpPr>
              <p:spPr bwMode="auto">
                <a:xfrm rot="10232260" flipH="1">
                  <a:off x="6871984" y="5023194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6" name="Oval 243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884691" y="508416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7" name="Oval 246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871988" y="4972382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8" name="Oval 249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887232" y="494951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9" name="Oval 252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93027" y="4936817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0" name="Oval 252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864365" y="499270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1" name="Oval 252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981237" y="496222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2" name="Oval 252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72701" y="501302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3" name="Oval 252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78141" y="5011757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4" name="Oval 253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948208" y="502573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5" name="Oval 253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98108" y="5175615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6" name="Oval 253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871987" y="495460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7" name="Oval 253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23158" y="5095592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8" name="Oval 253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06446" y="4946977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9" name="Oval 255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68693" y="5060025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0" name="Oval 255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13352" y="515275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1" name="Oval 2561"/>
                <p:cNvSpPr>
                  <a:spLocks noChangeAspect="1" noChangeArrowheads="1"/>
                </p:cNvSpPr>
                <p:nvPr/>
              </p:nvSpPr>
              <p:spPr bwMode="auto">
                <a:xfrm rot="10232260" flipV="1">
                  <a:off x="6870714" y="4996519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2" name="Oval 256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55631" y="504097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3" name="Oval 256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74329" y="511210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4" name="Oval 256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886949" y="4938086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5" name="Oval 256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57457" y="497238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6" name="Oval 256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46738" y="5072729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7" name="Oval 256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19148" y="5140050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8" name="Oval 257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90486" y="519593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9" name="Oval 257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79410" y="504351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0" name="Oval 257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26056" y="492919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1" name="Oval 257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07358" y="516545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2" name="Oval 257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962182" y="4991435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3" name="Oval 257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90486" y="502573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4" name="Oval 234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429573" y="464029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5" name="Oval 235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419410" y="459202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6" name="Oval 235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571851" y="470380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7" name="Oval 235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415601" y="4880357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8" name="Oval 235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71139" y="4734284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9" name="Oval 235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474035" y="4534863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0" name="Oval 235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484199" y="4664422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1" name="Oval 235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70425" y="4683476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2" name="Oval 2363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531200" y="466569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3" name="Oval 2364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559148" y="4853685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4" name="Oval 2365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447358" y="458186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5" name="Oval 2366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536282" y="473428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6" name="Oval 2367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564229" y="461234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7" name="Oval 2368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447358" y="475206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8" name="Oval 237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493090" y="5036594"/>
                  <a:ext cx="68591" cy="685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9" name="Oval 237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44103" y="498578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0" name="Oval 237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45731" y="499848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1" name="Oval 237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02539" y="490703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2" name="Oval 237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13615" y="488925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3" name="Oval 237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921436" y="460980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4" name="Oval 237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518498" y="4881627"/>
                  <a:ext cx="9145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5" name="Oval 2377"/>
                <p:cNvSpPr>
                  <a:spLocks noChangeAspect="1" noChangeArrowheads="1"/>
                </p:cNvSpPr>
                <p:nvPr/>
              </p:nvSpPr>
              <p:spPr bwMode="auto">
                <a:xfrm rot="10232260" flipH="1">
                  <a:off x="6882053" y="4557730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6" name="Oval 2378"/>
                <p:cNvSpPr>
                  <a:spLocks noChangeAspect="1" noChangeArrowheads="1"/>
                </p:cNvSpPr>
                <p:nvPr/>
              </p:nvSpPr>
              <p:spPr bwMode="auto">
                <a:xfrm rot="10232260" flipV="1">
                  <a:off x="6964625" y="4546298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7" name="Oval 2379"/>
                <p:cNvSpPr>
                  <a:spLocks noChangeAspect="1" noChangeArrowheads="1"/>
                </p:cNvSpPr>
                <p:nvPr/>
              </p:nvSpPr>
              <p:spPr bwMode="auto">
                <a:xfrm rot="10232260" flipV="1">
                  <a:off x="7515953" y="5067083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8" name="Oval 238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12901" y="459964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9" name="Oval 238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27946" y="452597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0" name="Oval 238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06906" y="465045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1" name="Oval 238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08534" y="478255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2" name="Oval 238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78047" y="4604723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3" name="Oval 238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27232" y="456661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4" name="Oval 238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33940" y="453867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5" name="Oval 239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20324" y="469109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6" name="Oval 239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93290" y="452851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7" name="Oval 2401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338108" y="459964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8" name="Oval 2402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298728" y="4783823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9" name="Oval 2403"/>
                <p:cNvSpPr>
                  <a:spLocks noChangeAspect="1" noChangeArrowheads="1"/>
                </p:cNvSpPr>
                <p:nvPr/>
              </p:nvSpPr>
              <p:spPr bwMode="auto">
                <a:xfrm rot="10232260" flipV="1">
                  <a:off x="7264425" y="5013734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0" name="Oval 240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64072" y="4951490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1" name="Oval 240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54266" y="490195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2" name="Oval 240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78045" y="483082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3" name="Oval 240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35211" y="4814308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4" name="Oval 240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68240" y="4867656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5" name="Oval 240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64429" y="501627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6" name="Oval 241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53353" y="486384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7" name="Oval 2411"/>
                <p:cNvSpPr>
                  <a:spLocks noChangeAspect="1" noChangeArrowheads="1"/>
                </p:cNvSpPr>
                <p:nvPr/>
              </p:nvSpPr>
              <p:spPr bwMode="auto">
                <a:xfrm rot="16200000" flipH="1" flipV="1">
                  <a:off x="7265699" y="4837172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8" name="Oval 2424"/>
                <p:cNvSpPr>
                  <a:spLocks noChangeAspect="1" noChangeArrowheads="1"/>
                </p:cNvSpPr>
                <p:nvPr/>
              </p:nvSpPr>
              <p:spPr bwMode="auto">
                <a:xfrm rot="10232260" flipH="1">
                  <a:off x="6901108" y="4538677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9" name="Oval 243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870623" y="465553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0" name="Oval 246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857920" y="4543754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1" name="Oval 249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873164" y="452089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2" name="Oval 252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78959" y="4508189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3" name="Oval 252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967169" y="453359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4" name="Oval 252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58633" y="458440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5" name="Oval 252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64073" y="4583129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6" name="Oval 253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934140" y="459710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7" name="Oval 253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84040" y="4746987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8" name="Oval 253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857919" y="4525972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9" name="Oval 253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09090" y="4666964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0" name="Oval 253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92378" y="4518349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1" name="Oval 255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54625" y="4631397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2" name="Oval 255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99284" y="472412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3" name="Oval 256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41563" y="461234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4" name="Oval 256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60261" y="468347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5" name="Oval 2566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935975" y="4425050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6" name="Oval 2567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43389" y="454375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7" name="Oval 2568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232670" y="4644101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8" name="Oval 2569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305080" y="4711422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9" name="Oval 257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76418" y="476731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0" name="Oval 257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65342" y="461488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1" name="Oval 2572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11988" y="4500567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2" name="Oval 2573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193290" y="473682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3" name="Oval 2574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6948114" y="4562807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4" name="Oval 2575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7076418" y="459710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5" name="Rectangle 68"/>
                <p:cNvSpPr>
                  <a:spLocks noChangeAspect="1" noChangeArrowheads="1"/>
                </p:cNvSpPr>
                <p:nvPr/>
              </p:nvSpPr>
              <p:spPr bwMode="auto">
                <a:xfrm>
                  <a:off x="7607975" y="3643314"/>
                  <a:ext cx="72000" cy="2163473"/>
                </a:xfrm>
                <a:prstGeom prst="rect">
                  <a:avLst/>
                </a:prstGeom>
                <a:gradFill rotWithShape="0">
                  <a:gsLst>
                    <a:gs pos="0">
                      <a:srgbClr val="FF6600"/>
                    </a:gs>
                    <a:gs pos="50000">
                      <a:srgbClr val="990000"/>
                    </a:gs>
                    <a:gs pos="100000">
                      <a:srgbClr val="FF6600"/>
                    </a:gs>
                  </a:gsLst>
                  <a:lin ang="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6" name="Oval 241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762549" y="456826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F6FC6">
                        <a:tint val="66000"/>
                        <a:satMod val="160000"/>
                      </a:srgbClr>
                    </a:gs>
                    <a:gs pos="50000">
                      <a:srgbClr val="0F6FC6">
                        <a:tint val="44500"/>
                        <a:satMod val="160000"/>
                      </a:srgbClr>
                    </a:gs>
                    <a:gs pos="100000">
                      <a:srgbClr val="0F6FC6">
                        <a:tint val="23500"/>
                        <a:satMod val="16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7" name="Oval 241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678707" y="448443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8" name="Oval 241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736829" y="4506022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9" name="Oval 2421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482167" y="4362484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0" name="Oval 2422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273464" y="4583490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1" name="Oval 2425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329359" y="4613975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2" name="Oval 2426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425905" y="4497116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3" name="Oval 2427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564372" y="4530161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4" name="Oval 2429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701569" y="4616535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5" name="Oval 2431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728246" y="4683856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6" name="Oval 2432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650756" y="4504757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7" name="Oval 2436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356036" y="4506008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8" name="Oval 2437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532614" y="4600022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9" name="Oval 2438"/>
                <p:cNvSpPr>
                  <a:spLocks noChangeAspect="1" noChangeArrowheads="1"/>
                </p:cNvSpPr>
                <p:nvPr/>
              </p:nvSpPr>
              <p:spPr bwMode="auto">
                <a:xfrm rot="11367740" flipH="1" flipV="1">
                  <a:off x="6521181" y="4474272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0" name="Oval 244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574539" y="438789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1" name="Oval 244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589783" y="4502213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2" name="Oval 244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678707" y="465463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3" name="Oval 246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91609" y="4465358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4" name="Oval 246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10308" y="457967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5" name="Oval 246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81447" y="451362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6" name="Oval 246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740953" y="4572074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7" name="Oval 247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999074" y="4532678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8" name="Oval 247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09595" y="4470437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9" name="Oval 247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63148" y="4544110"/>
                  <a:ext cx="6859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0" name="Oval 247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58780" y="4539030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1" name="Oval 247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533888" y="443108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2" name="Oval 247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772954" y="4568051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3" name="Oval 248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692084" y="4336402"/>
                  <a:ext cx="93995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4" name="Oval 248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632976" y="4537777"/>
                  <a:ext cx="93995" cy="8892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5" name="Oval 248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680218" y="459745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6" name="Oval 248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36096" y="4559035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7" name="Oval 248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601216" y="4620342"/>
                  <a:ext cx="66051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8" name="Oval 248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51873" y="4455194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9" name="Oval 248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744764" y="436757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0" name="Oval 248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58582" y="4599998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1" name="Oval 249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436071" y="4568244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2" name="Oval 249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216302" y="4566974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3" name="Oval 249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605027" y="448951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4" name="Oval 249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446235" y="4442512"/>
                  <a:ext cx="88914" cy="914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5" name="Oval 249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302685" y="4414549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6" name="Oval 249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630435" y="4420918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7" name="Oval 250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837367" y="4570402"/>
                  <a:ext cx="63510" cy="660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8" name="Oval 2504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6367469" y="4404670"/>
                  <a:ext cx="63517" cy="66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9" name="Oval 2507"/>
                <p:cNvSpPr>
                  <a:spLocks noChangeAspect="1" noChangeArrowheads="1"/>
                </p:cNvSpPr>
                <p:nvPr/>
              </p:nvSpPr>
              <p:spPr bwMode="auto">
                <a:xfrm rot="11367740">
                  <a:off x="5962231" y="4597462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0" name="Oval 250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24838" y="4577136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1" name="Oval 252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719357" y="4492051"/>
                  <a:ext cx="63510" cy="635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2" name="Oval 260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5670057" y="4566972"/>
                  <a:ext cx="93995" cy="940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3" name="Oval 2662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5621779" y="4635569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4" name="Oval 2662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6053539" y="4646584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5" name="Oval 2662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5926579" y="4505360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6" name="Oval 2662"/>
                <p:cNvSpPr>
                  <a:spLocks noChangeAspect="1" noChangeArrowheads="1"/>
                </p:cNvSpPr>
                <p:nvPr/>
              </p:nvSpPr>
              <p:spPr bwMode="auto">
                <a:xfrm rot="21032260" flipV="1">
                  <a:off x="5626568" y="4505360"/>
                  <a:ext cx="63517" cy="635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00CC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7" name="AutoShape 107"/>
                <p:cNvSpPr>
                  <a:spLocks noChangeArrowheads="1"/>
                </p:cNvSpPr>
                <p:nvPr/>
              </p:nvSpPr>
              <p:spPr bwMode="auto">
                <a:xfrm>
                  <a:off x="714349" y="4429132"/>
                  <a:ext cx="642942" cy="500066"/>
                </a:xfrm>
                <a:prstGeom prst="rightArrow">
                  <a:avLst>
                    <a:gd name="adj1" fmla="val 50000"/>
                    <a:gd name="adj2" fmla="val 50987"/>
                  </a:avLst>
                </a:prstGeom>
                <a:solidFill>
                  <a:srgbClr val="3366FF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8" name="AutoShape 107"/>
                <p:cNvSpPr>
                  <a:spLocks noChangeArrowheads="1"/>
                </p:cNvSpPr>
                <p:nvPr/>
              </p:nvSpPr>
              <p:spPr bwMode="auto">
                <a:xfrm rot="5400000">
                  <a:off x="5508417" y="4207666"/>
                  <a:ext cx="260797" cy="132223"/>
                </a:xfrm>
                <a:prstGeom prst="rightArrow">
                  <a:avLst>
                    <a:gd name="adj1" fmla="val 50000"/>
                    <a:gd name="adj2" fmla="val 50987"/>
                  </a:avLst>
                </a:prstGeom>
                <a:solidFill>
                  <a:srgbClr val="00CC00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9" name="AutoShape 107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5517808" y="5010332"/>
                  <a:ext cx="260797" cy="132223"/>
                </a:xfrm>
                <a:prstGeom prst="rightArrow">
                  <a:avLst>
                    <a:gd name="adj1" fmla="val 50000"/>
                    <a:gd name="adj2" fmla="val 50987"/>
                  </a:avLst>
                </a:prstGeom>
                <a:solidFill>
                  <a:srgbClr val="00CC00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826" name="Text Box 108"/>
            <p:cNvSpPr txBox="1">
              <a:spLocks noChangeArrowheads="1"/>
            </p:cNvSpPr>
            <p:nvPr/>
          </p:nvSpPr>
          <p:spPr bwMode="auto">
            <a:xfrm>
              <a:off x="3071802" y="2428868"/>
              <a:ext cx="1440000" cy="323165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 smtClean="0">
                  <a:solidFill>
                    <a:sysClr val="windowText" lastClr="000000"/>
                  </a:solidFill>
                  <a:latin typeface="Calibri"/>
                </a:rPr>
                <a:t>Straight outlet</a:t>
              </a:r>
              <a:endParaRPr kumimoji="0" lang="en-US" sz="15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  <p:sp>
          <p:nvSpPr>
            <p:cNvPr id="827" name="Text Box 108"/>
            <p:cNvSpPr txBox="1">
              <a:spLocks noChangeArrowheads="1"/>
            </p:cNvSpPr>
            <p:nvPr/>
          </p:nvSpPr>
          <p:spPr bwMode="auto">
            <a:xfrm>
              <a:off x="2412000" y="4071942"/>
              <a:ext cx="2160000" cy="540000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Arial" charset="0"/>
                </a:rPr>
                <a:t>Injector (hydrodynamic principle)</a:t>
              </a:r>
              <a:endParaRPr kumimoji="0" lang="en-US" sz="15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  <p:sp>
          <p:nvSpPr>
            <p:cNvPr id="828" name="Text Box 108"/>
            <p:cNvSpPr txBox="1">
              <a:spLocks noChangeArrowheads="1"/>
            </p:cNvSpPr>
            <p:nvPr/>
          </p:nvSpPr>
          <p:spPr bwMode="auto">
            <a:xfrm>
              <a:off x="4643438" y="2770818"/>
              <a:ext cx="1980000" cy="540000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Arial" charset="0"/>
                </a:rPr>
                <a:t>Variable distance/ inclination</a:t>
              </a:r>
              <a:r>
                <a:rPr kumimoji="0" lang="en-US" sz="150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Arial" charset="0"/>
                </a:rPr>
                <a:t> of baffles</a:t>
              </a:r>
              <a:endParaRPr kumimoji="0" lang="en-US" sz="15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</p:grpSp>
      <p:sp>
        <p:nvSpPr>
          <p:cNvPr id="830" name="Textfeld 829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Aquaculture versus Traditional Fishery – Rising Demand…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00" u="sng" dirty="0" smtClean="0">
                <a:latin typeface="+mj-lt"/>
              </a:rPr>
              <a:t>Reasons for additional demand for fish products:</a:t>
            </a:r>
          </a:p>
          <a:p>
            <a:r>
              <a:rPr lang="en-US" sz="2500" dirty="0" smtClean="0">
                <a:latin typeface="+mj-lt"/>
              </a:rPr>
              <a:t>Growing of world’s population</a:t>
            </a:r>
          </a:p>
          <a:p>
            <a:r>
              <a:rPr lang="en-US" sz="2500" dirty="0" smtClean="0">
                <a:latin typeface="+mj-lt"/>
              </a:rPr>
              <a:t>Changing nutritional behavior in industrialized countries</a:t>
            </a:r>
          </a:p>
          <a:p>
            <a:pPr>
              <a:buNone/>
            </a:pPr>
            <a:endParaRPr lang="en-US" sz="2500" dirty="0" smtClean="0">
              <a:latin typeface="+mj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16200000">
            <a:off x="-584998" y="5913024"/>
            <a:ext cx="153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Introduction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642910" y="2751682"/>
            <a:ext cx="8313800" cy="4034903"/>
            <a:chOff x="642910" y="2751682"/>
            <a:chExt cx="8313800" cy="4034903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2910" y="2751682"/>
              <a:ext cx="3168000" cy="1891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49718" y="3143248"/>
              <a:ext cx="4680000" cy="3292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feld 8"/>
            <p:cNvSpPr txBox="1"/>
            <p:nvPr/>
          </p:nvSpPr>
          <p:spPr>
            <a:xfrm>
              <a:off x="7786710" y="6463420"/>
              <a:ext cx="1170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500" cap="small" dirty="0" smtClean="0">
                  <a:latin typeface="Calibri" pitchFamily="34" charset="0"/>
                </a:rPr>
                <a:t>[FAO, 2009]</a:t>
              </a:r>
              <a:endParaRPr lang="de-DE" dirty="0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8662" y="4735148"/>
              <a:ext cx="3175896" cy="19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785786" y="1000108"/>
            <a:ext cx="8072494" cy="5643602"/>
            <a:chOff x="785786" y="1000108"/>
            <a:chExt cx="8072494" cy="5643602"/>
          </a:xfrm>
        </p:grpSpPr>
        <p:pic>
          <p:nvPicPr>
            <p:cNvPr id="8" name="Grafik 7" descr="Fontäne bei geöffnetem Reaktor mit Adapter 2 (25.09.2008).JPG"/>
            <p:cNvPicPr>
              <a:picLocks noChangeAspect="1"/>
            </p:cNvPicPr>
            <p:nvPr/>
          </p:nvPicPr>
          <p:blipFill>
            <a:blip r:embed="rId2" cstate="print"/>
            <a:srcRect l="29687" t="8243" r="14062" b="7144"/>
            <a:stretch>
              <a:fillRect/>
            </a:stretch>
          </p:blipFill>
          <p:spPr>
            <a:xfrm>
              <a:off x="3581145" y="1000108"/>
              <a:ext cx="5277135" cy="56436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Grafik 9" descr="BG verbissen, AvB Blick ins Dunkle (25.09.2008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786" y="2143116"/>
              <a:ext cx="4214810" cy="31321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itel 3"/>
          <p:cNvSpPr txBox="1">
            <a:spLocks/>
          </p:cNvSpPr>
          <p:nvPr/>
        </p:nvSpPr>
        <p:spPr>
          <a:xfrm>
            <a:off x="432000" y="540000"/>
            <a:ext cx="8280000" cy="7200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lvl="1">
              <a:spcBef>
                <a:spcPct val="0"/>
              </a:spcBef>
              <a:tabLst>
                <a:tab pos="3233738" algn="l"/>
              </a:tabLst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Hydrodynamic Oxygenation –</a:t>
            </a: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Impression from Testing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000" y="1656000"/>
            <a:ext cx="79248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 lvl="1" algn="l" rtl="0">
              <a:spcBef>
                <a:spcPct val="0"/>
              </a:spcBef>
              <a:tabLst>
                <a:tab pos="3233738" algn="l"/>
              </a:tabLst>
            </a:pPr>
            <a:r>
              <a:rPr lang="en-US" sz="4000" b="1" kern="1200" dirty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Hydrodynamic </a:t>
            </a:r>
            <a:r>
              <a:rPr lang="en-US" sz="4000" b="1" kern="1200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Oxygenation </a:t>
            </a:r>
            <a:r>
              <a:rPr lang="en-US" sz="4000" b="1" kern="1200" dirty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– Test </a:t>
            </a:r>
            <a:r>
              <a:rPr lang="en-US" sz="4000" b="1" kern="1200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Results</a:t>
            </a:r>
            <a:endParaRPr lang="de-DE" sz="4000" b="1" kern="1200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643306" y="1000108"/>
            <a:ext cx="4314380" cy="132343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Calibri" pitchFamily="34" charset="0"/>
              </a:rPr>
              <a:t>Oxygen flow rate: 8 l/min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Pressure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inside oxygenator: 1.3 bar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(raceway basin no. 10; stock approx.  150 kg catfish and carp)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 lvl="1" algn="l" rtl="0">
              <a:spcBef>
                <a:spcPct val="0"/>
              </a:spcBef>
              <a:tabLst>
                <a:tab pos="3233738" algn="l"/>
              </a:tabLst>
            </a:pPr>
            <a:r>
              <a:rPr lang="en-US" sz="4000" b="1" kern="1200" dirty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Hydrodynamic Oxygenation – Measurement and Process Control</a:t>
            </a:r>
            <a:endParaRPr lang="de-DE" sz="4000" b="1" kern="1200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" name="Gruppieren 485"/>
          <p:cNvGrpSpPr/>
          <p:nvPr/>
        </p:nvGrpSpPr>
        <p:grpSpPr>
          <a:xfrm>
            <a:off x="720000" y="1368000"/>
            <a:ext cx="8100000" cy="5400000"/>
            <a:chOff x="642910" y="1285860"/>
            <a:chExt cx="8100000" cy="540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uppieren 484"/>
            <p:cNvGrpSpPr/>
            <p:nvPr/>
          </p:nvGrpSpPr>
          <p:grpSpPr>
            <a:xfrm>
              <a:off x="642910" y="1285860"/>
              <a:ext cx="8100000" cy="5400000"/>
              <a:chOff x="642910" y="1285860"/>
              <a:chExt cx="8100000" cy="5400000"/>
            </a:xfrm>
          </p:grpSpPr>
          <p:sp>
            <p:nvSpPr>
              <p:cNvPr id="469" name="Rechteck 468"/>
              <p:cNvSpPr/>
              <p:nvPr/>
            </p:nvSpPr>
            <p:spPr>
              <a:xfrm>
                <a:off x="642910" y="1285860"/>
                <a:ext cx="8100000" cy="540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" name="Gruppieren 467"/>
              <p:cNvGrpSpPr/>
              <p:nvPr/>
            </p:nvGrpSpPr>
            <p:grpSpPr>
              <a:xfrm>
                <a:off x="1395962" y="1565461"/>
                <a:ext cx="6639531" cy="5006811"/>
                <a:chOff x="863051" y="1376650"/>
                <a:chExt cx="7115155" cy="5267064"/>
              </a:xfrm>
            </p:grpSpPr>
            <p:cxnSp>
              <p:nvCxnSpPr>
                <p:cNvPr id="368" name="AutoShape 12"/>
                <p:cNvCxnSpPr>
                  <a:cxnSpLocks noChangeAspect="1" noChangeShapeType="1"/>
                </p:cNvCxnSpPr>
                <p:nvPr/>
              </p:nvCxnSpPr>
              <p:spPr bwMode="auto">
                <a:xfrm flipH="1" flipV="1">
                  <a:off x="5997078" y="3524492"/>
                  <a:ext cx="1981106" cy="2029955"/>
                </a:xfrm>
                <a:prstGeom prst="bentConnector3">
                  <a:avLst>
                    <a:gd name="adj1" fmla="val -11539"/>
                  </a:avLst>
                </a:prstGeom>
                <a:noFill/>
                <a:ln w="28575">
                  <a:solidFill>
                    <a:srgbClr val="FCBB80"/>
                  </a:solidFill>
                  <a:miter lim="800000"/>
                  <a:headEnd/>
                  <a:tailEnd/>
                </a:ln>
              </p:spPr>
            </p:cxnSp>
            <p:grpSp>
              <p:nvGrpSpPr>
                <p:cNvPr id="7" name="Group 82"/>
                <p:cNvGrpSpPr>
                  <a:grpSpLocks/>
                </p:cNvGrpSpPr>
                <p:nvPr/>
              </p:nvGrpSpPr>
              <p:grpSpPr bwMode="auto">
                <a:xfrm>
                  <a:off x="6429379" y="2125612"/>
                  <a:ext cx="1084645" cy="660465"/>
                  <a:chOff x="7137" y="4365"/>
                  <a:chExt cx="1417" cy="850"/>
                </a:xfrm>
              </p:grpSpPr>
              <p:sp>
                <p:nvSpPr>
                  <p:cNvPr id="370" name="AutoShape 83"/>
                  <p:cNvSpPr>
                    <a:spLocks noChangeArrowheads="1"/>
                  </p:cNvSpPr>
                  <p:nvPr/>
                </p:nvSpPr>
                <p:spPr bwMode="auto">
                  <a:xfrm>
                    <a:off x="7137" y="4365"/>
                    <a:ext cx="1417" cy="850"/>
                  </a:xfrm>
                  <a:prstGeom prst="roundRect">
                    <a:avLst>
                      <a:gd name="adj" fmla="val 18333"/>
                    </a:avLst>
                  </a:prstGeom>
                  <a:gradFill rotWithShape="1">
                    <a:gsLst>
                      <a:gs pos="0">
                        <a:srgbClr val="DDDDDD"/>
                      </a:gs>
                      <a:gs pos="50000">
                        <a:srgbClr val="FFFFFF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1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7337" y="4545"/>
                    <a:ext cx="283" cy="567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FF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2" name="Rectangle 85" descr="Großes Gitternetz"/>
                  <p:cNvSpPr>
                    <a:spLocks noChangeArrowheads="1"/>
                  </p:cNvSpPr>
                  <p:nvPr/>
                </p:nvSpPr>
                <p:spPr bwMode="auto">
                  <a:xfrm>
                    <a:off x="7337" y="4545"/>
                    <a:ext cx="283" cy="567"/>
                  </a:xfrm>
                  <a:prstGeom prst="rect">
                    <a:avLst/>
                  </a:prstGeom>
                  <a:pattFill prst="lgGrid">
                    <a:fgClr>
                      <a:srgbClr val="000000">
                        <a:alpha val="10001"/>
                      </a:srgbClr>
                    </a:fgClr>
                    <a:bgClr>
                      <a:srgbClr val="FFFFFF">
                        <a:alpha val="10001"/>
                      </a:srgbClr>
                    </a:bgClr>
                  </a:patt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3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7877" y="4545"/>
                    <a:ext cx="283" cy="567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FF00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4" name="Rectangle 87" descr="Großes Gitternetz"/>
                  <p:cNvSpPr>
                    <a:spLocks noChangeArrowheads="1"/>
                  </p:cNvSpPr>
                  <p:nvPr/>
                </p:nvSpPr>
                <p:spPr bwMode="auto">
                  <a:xfrm>
                    <a:off x="7877" y="4545"/>
                    <a:ext cx="283" cy="567"/>
                  </a:xfrm>
                  <a:prstGeom prst="rect">
                    <a:avLst/>
                  </a:prstGeom>
                  <a:pattFill prst="lgGrid">
                    <a:fgClr>
                      <a:srgbClr val="000000">
                        <a:alpha val="10001"/>
                      </a:srgbClr>
                    </a:fgClr>
                    <a:bgClr>
                      <a:srgbClr val="FFFFFF">
                        <a:alpha val="10001"/>
                      </a:srgbClr>
                    </a:bgClr>
                  </a:patt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5" name="Line 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350" y="4726"/>
                    <a:ext cx="93" cy="18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7447" y="4718"/>
                    <a:ext cx="165" cy="2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7" name="Line 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877" y="4620"/>
                    <a:ext cx="65" cy="28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8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7942" y="4620"/>
                    <a:ext cx="75" cy="39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9" name="Line 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017" y="4785"/>
                    <a:ext cx="135" cy="23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8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7677" y="4725"/>
                    <a:ext cx="113" cy="340"/>
                    <a:chOff x="7677" y="4725"/>
                    <a:chExt cx="113" cy="340"/>
                  </a:xfrm>
                </p:grpSpPr>
                <p:sp>
                  <p:nvSpPr>
                    <p:cNvPr id="383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77" y="4725"/>
                      <a:ext cx="113" cy="340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84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77" y="4837"/>
                      <a:ext cx="113" cy="57"/>
                    </a:xfrm>
                    <a:prstGeom prst="rect">
                      <a:avLst/>
                    </a:prstGeom>
                    <a:solidFill>
                      <a:srgbClr val="333333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381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8233" y="4725"/>
                    <a:ext cx="113" cy="34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8233" y="4952"/>
                    <a:ext cx="113" cy="57"/>
                  </a:xfrm>
                  <a:prstGeom prst="rect">
                    <a:avLst/>
                  </a:prstGeom>
                  <a:solidFill>
                    <a:srgbClr val="333333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9" name="Group 16"/>
                <p:cNvGrpSpPr>
                  <a:grpSpLocks/>
                </p:cNvGrpSpPr>
                <p:nvPr/>
              </p:nvGrpSpPr>
              <p:grpSpPr bwMode="auto">
                <a:xfrm>
                  <a:off x="4441448" y="4461859"/>
                  <a:ext cx="3536758" cy="2181855"/>
                  <a:chOff x="6090" y="7680"/>
                  <a:chExt cx="4252" cy="2623"/>
                </a:xfrm>
              </p:grpSpPr>
              <p:sp>
                <p:nvSpPr>
                  <p:cNvPr id="387" name="Rectangl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090" y="7684"/>
                    <a:ext cx="4252" cy="2619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8" name="Freeform 18"/>
                  <p:cNvSpPr>
                    <a:spLocks noChangeAspect="1"/>
                  </p:cNvSpPr>
                  <p:nvPr/>
                </p:nvSpPr>
                <p:spPr bwMode="auto">
                  <a:xfrm>
                    <a:off x="6124" y="7693"/>
                    <a:ext cx="2958" cy="2159"/>
                  </a:xfrm>
                  <a:custGeom>
                    <a:avLst/>
                    <a:gdLst/>
                    <a:ahLst/>
                    <a:cxnLst>
                      <a:cxn ang="0">
                        <a:pos x="18" y="1130"/>
                      </a:cxn>
                      <a:cxn ang="0">
                        <a:pos x="69" y="1092"/>
                      </a:cxn>
                      <a:cxn ang="0">
                        <a:pos x="108" y="1065"/>
                      </a:cxn>
                      <a:cxn ang="0">
                        <a:pos x="129" y="1065"/>
                      </a:cxn>
                      <a:cxn ang="0">
                        <a:pos x="168" y="1071"/>
                      </a:cxn>
                      <a:cxn ang="0">
                        <a:pos x="222" y="1077"/>
                      </a:cxn>
                      <a:cxn ang="0">
                        <a:pos x="285" y="1083"/>
                      </a:cxn>
                      <a:cxn ang="0">
                        <a:pos x="375" y="1077"/>
                      </a:cxn>
                      <a:cxn ang="0">
                        <a:pos x="426" y="1068"/>
                      </a:cxn>
                      <a:cxn ang="0">
                        <a:pos x="474" y="1050"/>
                      </a:cxn>
                      <a:cxn ang="0">
                        <a:pos x="528" y="1026"/>
                      </a:cxn>
                      <a:cxn ang="0">
                        <a:pos x="591" y="987"/>
                      </a:cxn>
                      <a:cxn ang="0">
                        <a:pos x="654" y="942"/>
                      </a:cxn>
                      <a:cxn ang="0">
                        <a:pos x="687" y="930"/>
                      </a:cxn>
                      <a:cxn ang="0">
                        <a:pos x="798" y="897"/>
                      </a:cxn>
                      <a:cxn ang="0">
                        <a:pos x="879" y="852"/>
                      </a:cxn>
                      <a:cxn ang="0">
                        <a:pos x="933" y="822"/>
                      </a:cxn>
                      <a:cxn ang="0">
                        <a:pos x="972" y="807"/>
                      </a:cxn>
                      <a:cxn ang="0">
                        <a:pos x="1035" y="789"/>
                      </a:cxn>
                      <a:cxn ang="0">
                        <a:pos x="1116" y="753"/>
                      </a:cxn>
                      <a:cxn ang="0">
                        <a:pos x="1182" y="717"/>
                      </a:cxn>
                      <a:cxn ang="0">
                        <a:pos x="1230" y="681"/>
                      </a:cxn>
                      <a:cxn ang="0">
                        <a:pos x="1290" y="669"/>
                      </a:cxn>
                      <a:cxn ang="0">
                        <a:pos x="1422" y="579"/>
                      </a:cxn>
                      <a:cxn ang="0">
                        <a:pos x="1440" y="570"/>
                      </a:cxn>
                      <a:cxn ang="0">
                        <a:pos x="1488" y="531"/>
                      </a:cxn>
                      <a:cxn ang="0">
                        <a:pos x="1518" y="516"/>
                      </a:cxn>
                      <a:cxn ang="0">
                        <a:pos x="1524" y="495"/>
                      </a:cxn>
                      <a:cxn ang="0">
                        <a:pos x="1599" y="375"/>
                      </a:cxn>
                      <a:cxn ang="0">
                        <a:pos x="1611" y="339"/>
                      </a:cxn>
                      <a:cxn ang="0">
                        <a:pos x="1620" y="285"/>
                      </a:cxn>
                      <a:cxn ang="0">
                        <a:pos x="1620" y="213"/>
                      </a:cxn>
                      <a:cxn ang="0">
                        <a:pos x="1623" y="165"/>
                      </a:cxn>
                      <a:cxn ang="0">
                        <a:pos x="1641" y="132"/>
                      </a:cxn>
                      <a:cxn ang="0">
                        <a:pos x="1635" y="84"/>
                      </a:cxn>
                      <a:cxn ang="0">
                        <a:pos x="1638" y="0"/>
                      </a:cxn>
                      <a:cxn ang="0">
                        <a:pos x="12" y="0"/>
                      </a:cxn>
                      <a:cxn ang="0">
                        <a:pos x="0" y="1125"/>
                      </a:cxn>
                      <a:cxn ang="0">
                        <a:pos x="18" y="1130"/>
                      </a:cxn>
                    </a:cxnLst>
                    <a:rect l="0" t="0" r="r" b="b"/>
                    <a:pathLst>
                      <a:path w="1641" h="1130">
                        <a:moveTo>
                          <a:pt x="18" y="1130"/>
                        </a:moveTo>
                        <a:lnTo>
                          <a:pt x="69" y="1092"/>
                        </a:lnTo>
                        <a:lnTo>
                          <a:pt x="108" y="1065"/>
                        </a:lnTo>
                        <a:lnTo>
                          <a:pt x="129" y="1065"/>
                        </a:lnTo>
                        <a:lnTo>
                          <a:pt x="168" y="1071"/>
                        </a:lnTo>
                        <a:lnTo>
                          <a:pt x="222" y="1077"/>
                        </a:lnTo>
                        <a:lnTo>
                          <a:pt x="285" y="1083"/>
                        </a:lnTo>
                        <a:lnTo>
                          <a:pt x="375" y="1077"/>
                        </a:lnTo>
                        <a:lnTo>
                          <a:pt x="426" y="1068"/>
                        </a:lnTo>
                        <a:lnTo>
                          <a:pt x="474" y="1050"/>
                        </a:lnTo>
                        <a:lnTo>
                          <a:pt x="528" y="1026"/>
                        </a:lnTo>
                        <a:lnTo>
                          <a:pt x="591" y="987"/>
                        </a:lnTo>
                        <a:lnTo>
                          <a:pt x="654" y="942"/>
                        </a:lnTo>
                        <a:lnTo>
                          <a:pt x="687" y="930"/>
                        </a:lnTo>
                        <a:lnTo>
                          <a:pt x="798" y="897"/>
                        </a:lnTo>
                        <a:lnTo>
                          <a:pt x="879" y="852"/>
                        </a:lnTo>
                        <a:lnTo>
                          <a:pt x="933" y="822"/>
                        </a:lnTo>
                        <a:lnTo>
                          <a:pt x="972" y="807"/>
                        </a:lnTo>
                        <a:lnTo>
                          <a:pt x="1035" y="789"/>
                        </a:lnTo>
                        <a:lnTo>
                          <a:pt x="1116" y="753"/>
                        </a:lnTo>
                        <a:lnTo>
                          <a:pt x="1182" y="717"/>
                        </a:lnTo>
                        <a:lnTo>
                          <a:pt x="1230" y="681"/>
                        </a:lnTo>
                        <a:lnTo>
                          <a:pt x="1290" y="669"/>
                        </a:lnTo>
                        <a:lnTo>
                          <a:pt x="1422" y="579"/>
                        </a:lnTo>
                        <a:lnTo>
                          <a:pt x="1440" y="570"/>
                        </a:lnTo>
                        <a:lnTo>
                          <a:pt x="1488" y="531"/>
                        </a:lnTo>
                        <a:lnTo>
                          <a:pt x="1518" y="516"/>
                        </a:lnTo>
                        <a:lnTo>
                          <a:pt x="1524" y="495"/>
                        </a:lnTo>
                        <a:lnTo>
                          <a:pt x="1599" y="375"/>
                        </a:lnTo>
                        <a:lnTo>
                          <a:pt x="1611" y="339"/>
                        </a:lnTo>
                        <a:lnTo>
                          <a:pt x="1620" y="285"/>
                        </a:lnTo>
                        <a:lnTo>
                          <a:pt x="1620" y="213"/>
                        </a:lnTo>
                        <a:lnTo>
                          <a:pt x="1623" y="165"/>
                        </a:lnTo>
                        <a:lnTo>
                          <a:pt x="1641" y="132"/>
                        </a:lnTo>
                        <a:lnTo>
                          <a:pt x="1635" y="84"/>
                        </a:lnTo>
                        <a:cubicBezTo>
                          <a:pt x="1626" y="71"/>
                          <a:pt x="1638" y="20"/>
                          <a:pt x="1638" y="0"/>
                        </a:cubicBezTo>
                        <a:lnTo>
                          <a:pt x="12" y="0"/>
                        </a:lnTo>
                        <a:lnTo>
                          <a:pt x="0" y="1125"/>
                        </a:lnTo>
                        <a:lnTo>
                          <a:pt x="18" y="113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66FF33"/>
                      </a:gs>
                    </a:gsLst>
                    <a:lin ang="0" scaled="1"/>
                  </a:gradFill>
                  <a:ln w="12700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9" name="Freeform 19"/>
                  <p:cNvSpPr>
                    <a:spLocks noChangeAspect="1"/>
                  </p:cNvSpPr>
                  <p:nvPr/>
                </p:nvSpPr>
                <p:spPr bwMode="auto">
                  <a:xfrm>
                    <a:off x="6140" y="7844"/>
                    <a:ext cx="2938" cy="2008"/>
                  </a:xfrm>
                  <a:custGeom>
                    <a:avLst/>
                    <a:gdLst/>
                    <a:ahLst/>
                    <a:cxnLst>
                      <a:cxn ang="0">
                        <a:pos x="1315" y="0"/>
                      </a:cxn>
                      <a:cxn ang="0">
                        <a:pos x="0" y="0"/>
                      </a:cxn>
                      <a:cxn ang="0">
                        <a:pos x="0" y="771"/>
                      </a:cxn>
                      <a:cxn ang="0">
                        <a:pos x="40" y="750"/>
                      </a:cxn>
                      <a:cxn ang="0">
                        <a:pos x="296" y="734"/>
                      </a:cxn>
                      <a:cxn ang="0">
                        <a:pos x="364" y="718"/>
                      </a:cxn>
                      <a:cxn ang="0">
                        <a:pos x="408" y="702"/>
                      </a:cxn>
                      <a:cxn ang="0">
                        <a:pos x="500" y="650"/>
                      </a:cxn>
                      <a:cxn ang="0">
                        <a:pos x="536" y="626"/>
                      </a:cxn>
                      <a:cxn ang="0">
                        <a:pos x="740" y="546"/>
                      </a:cxn>
                      <a:cxn ang="0">
                        <a:pos x="832" y="518"/>
                      </a:cxn>
                      <a:cxn ang="0">
                        <a:pos x="932" y="474"/>
                      </a:cxn>
                      <a:cxn ang="0">
                        <a:pos x="992" y="442"/>
                      </a:cxn>
                      <a:cxn ang="0">
                        <a:pos x="1044" y="426"/>
                      </a:cxn>
                      <a:cxn ang="0">
                        <a:pos x="1152" y="362"/>
                      </a:cxn>
                      <a:cxn ang="0">
                        <a:pos x="1216" y="318"/>
                      </a:cxn>
                      <a:cxn ang="0">
                        <a:pos x="1276" y="230"/>
                      </a:cxn>
                      <a:cxn ang="0">
                        <a:pos x="1292" y="202"/>
                      </a:cxn>
                      <a:cxn ang="0">
                        <a:pos x="1300" y="178"/>
                      </a:cxn>
                      <a:cxn ang="0">
                        <a:pos x="1320" y="30"/>
                      </a:cxn>
                      <a:cxn ang="0">
                        <a:pos x="1315" y="0"/>
                      </a:cxn>
                    </a:cxnLst>
                    <a:rect l="0" t="0" r="r" b="b"/>
                    <a:pathLst>
                      <a:path w="1320" h="771">
                        <a:moveTo>
                          <a:pt x="1315" y="0"/>
                        </a:moveTo>
                        <a:lnTo>
                          <a:pt x="0" y="0"/>
                        </a:lnTo>
                        <a:lnTo>
                          <a:pt x="0" y="771"/>
                        </a:lnTo>
                        <a:cubicBezTo>
                          <a:pt x="25" y="763"/>
                          <a:pt x="11" y="769"/>
                          <a:pt x="40" y="750"/>
                        </a:cubicBezTo>
                        <a:cubicBezTo>
                          <a:pt x="120" y="697"/>
                          <a:pt x="47" y="742"/>
                          <a:pt x="296" y="734"/>
                        </a:cubicBezTo>
                        <a:cubicBezTo>
                          <a:pt x="342" y="719"/>
                          <a:pt x="297" y="732"/>
                          <a:pt x="364" y="718"/>
                        </a:cubicBezTo>
                        <a:cubicBezTo>
                          <a:pt x="381" y="714"/>
                          <a:pt x="391" y="705"/>
                          <a:pt x="408" y="702"/>
                        </a:cubicBezTo>
                        <a:cubicBezTo>
                          <a:pt x="438" y="683"/>
                          <a:pt x="468" y="666"/>
                          <a:pt x="500" y="650"/>
                        </a:cubicBezTo>
                        <a:cubicBezTo>
                          <a:pt x="513" y="644"/>
                          <a:pt x="522" y="629"/>
                          <a:pt x="536" y="626"/>
                        </a:cubicBezTo>
                        <a:cubicBezTo>
                          <a:pt x="606" y="610"/>
                          <a:pt x="680" y="586"/>
                          <a:pt x="740" y="546"/>
                        </a:cubicBezTo>
                        <a:cubicBezTo>
                          <a:pt x="759" y="534"/>
                          <a:pt x="807" y="529"/>
                          <a:pt x="832" y="518"/>
                        </a:cubicBezTo>
                        <a:cubicBezTo>
                          <a:pt x="864" y="504"/>
                          <a:pt x="902" y="491"/>
                          <a:pt x="932" y="474"/>
                        </a:cubicBezTo>
                        <a:cubicBezTo>
                          <a:pt x="953" y="463"/>
                          <a:pt x="970" y="451"/>
                          <a:pt x="992" y="442"/>
                        </a:cubicBezTo>
                        <a:cubicBezTo>
                          <a:pt x="1006" y="437"/>
                          <a:pt x="1030" y="433"/>
                          <a:pt x="1044" y="426"/>
                        </a:cubicBezTo>
                        <a:cubicBezTo>
                          <a:pt x="1081" y="407"/>
                          <a:pt x="1114" y="377"/>
                          <a:pt x="1152" y="362"/>
                        </a:cubicBezTo>
                        <a:cubicBezTo>
                          <a:pt x="1172" y="342"/>
                          <a:pt x="1193" y="333"/>
                          <a:pt x="1216" y="318"/>
                        </a:cubicBezTo>
                        <a:cubicBezTo>
                          <a:pt x="1236" y="288"/>
                          <a:pt x="1258" y="261"/>
                          <a:pt x="1276" y="230"/>
                        </a:cubicBezTo>
                        <a:cubicBezTo>
                          <a:pt x="1286" y="213"/>
                          <a:pt x="1284" y="222"/>
                          <a:pt x="1292" y="202"/>
                        </a:cubicBezTo>
                        <a:cubicBezTo>
                          <a:pt x="1295" y="194"/>
                          <a:pt x="1300" y="178"/>
                          <a:pt x="1300" y="178"/>
                        </a:cubicBezTo>
                        <a:cubicBezTo>
                          <a:pt x="1302" y="132"/>
                          <a:pt x="1298" y="74"/>
                          <a:pt x="1320" y="30"/>
                        </a:cubicBezTo>
                        <a:lnTo>
                          <a:pt x="131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pic>
                <p:nvPicPr>
                  <p:cNvPr id="39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7099" y="8716"/>
                    <a:ext cx="556" cy="2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9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6368" y="9076"/>
                    <a:ext cx="555" cy="2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9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8228" y="8279"/>
                    <a:ext cx="555" cy="29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93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7593" y="8414"/>
                    <a:ext cx="554" cy="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94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454" y="8606"/>
                    <a:ext cx="553" cy="29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95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7071" y="8031"/>
                    <a:ext cx="553" cy="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96" name="Picture 26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6265" y="8169"/>
                    <a:ext cx="555" cy="2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397" name="Freeform 27"/>
                  <p:cNvSpPr>
                    <a:spLocks noChangeAspect="1"/>
                  </p:cNvSpPr>
                  <p:nvPr/>
                </p:nvSpPr>
                <p:spPr bwMode="auto">
                  <a:xfrm>
                    <a:off x="6146" y="7846"/>
                    <a:ext cx="2943" cy="2008"/>
                  </a:xfrm>
                  <a:custGeom>
                    <a:avLst/>
                    <a:gdLst/>
                    <a:ahLst/>
                    <a:cxnLst>
                      <a:cxn ang="0">
                        <a:pos x="1315" y="0"/>
                      </a:cxn>
                      <a:cxn ang="0">
                        <a:pos x="0" y="0"/>
                      </a:cxn>
                      <a:cxn ang="0">
                        <a:pos x="0" y="771"/>
                      </a:cxn>
                      <a:cxn ang="0">
                        <a:pos x="40" y="750"/>
                      </a:cxn>
                      <a:cxn ang="0">
                        <a:pos x="296" y="734"/>
                      </a:cxn>
                      <a:cxn ang="0">
                        <a:pos x="364" y="718"/>
                      </a:cxn>
                      <a:cxn ang="0">
                        <a:pos x="408" y="702"/>
                      </a:cxn>
                      <a:cxn ang="0">
                        <a:pos x="500" y="650"/>
                      </a:cxn>
                      <a:cxn ang="0">
                        <a:pos x="536" y="626"/>
                      </a:cxn>
                      <a:cxn ang="0">
                        <a:pos x="740" y="546"/>
                      </a:cxn>
                      <a:cxn ang="0">
                        <a:pos x="832" y="518"/>
                      </a:cxn>
                      <a:cxn ang="0">
                        <a:pos x="932" y="474"/>
                      </a:cxn>
                      <a:cxn ang="0">
                        <a:pos x="992" y="442"/>
                      </a:cxn>
                      <a:cxn ang="0">
                        <a:pos x="1044" y="426"/>
                      </a:cxn>
                      <a:cxn ang="0">
                        <a:pos x="1152" y="362"/>
                      </a:cxn>
                      <a:cxn ang="0">
                        <a:pos x="1216" y="318"/>
                      </a:cxn>
                      <a:cxn ang="0">
                        <a:pos x="1276" y="230"/>
                      </a:cxn>
                      <a:cxn ang="0">
                        <a:pos x="1292" y="202"/>
                      </a:cxn>
                      <a:cxn ang="0">
                        <a:pos x="1300" y="178"/>
                      </a:cxn>
                      <a:cxn ang="0">
                        <a:pos x="1320" y="30"/>
                      </a:cxn>
                      <a:cxn ang="0">
                        <a:pos x="1315" y="0"/>
                      </a:cxn>
                    </a:cxnLst>
                    <a:rect l="0" t="0" r="r" b="b"/>
                    <a:pathLst>
                      <a:path w="1320" h="771">
                        <a:moveTo>
                          <a:pt x="1315" y="0"/>
                        </a:moveTo>
                        <a:lnTo>
                          <a:pt x="0" y="0"/>
                        </a:lnTo>
                        <a:lnTo>
                          <a:pt x="0" y="771"/>
                        </a:lnTo>
                        <a:cubicBezTo>
                          <a:pt x="25" y="763"/>
                          <a:pt x="11" y="769"/>
                          <a:pt x="40" y="750"/>
                        </a:cubicBezTo>
                        <a:cubicBezTo>
                          <a:pt x="120" y="697"/>
                          <a:pt x="47" y="742"/>
                          <a:pt x="296" y="734"/>
                        </a:cubicBezTo>
                        <a:cubicBezTo>
                          <a:pt x="342" y="719"/>
                          <a:pt x="297" y="732"/>
                          <a:pt x="364" y="718"/>
                        </a:cubicBezTo>
                        <a:cubicBezTo>
                          <a:pt x="381" y="714"/>
                          <a:pt x="391" y="705"/>
                          <a:pt x="408" y="702"/>
                        </a:cubicBezTo>
                        <a:cubicBezTo>
                          <a:pt x="438" y="683"/>
                          <a:pt x="468" y="666"/>
                          <a:pt x="500" y="650"/>
                        </a:cubicBezTo>
                        <a:cubicBezTo>
                          <a:pt x="513" y="644"/>
                          <a:pt x="522" y="629"/>
                          <a:pt x="536" y="626"/>
                        </a:cubicBezTo>
                        <a:cubicBezTo>
                          <a:pt x="606" y="610"/>
                          <a:pt x="680" y="586"/>
                          <a:pt x="740" y="546"/>
                        </a:cubicBezTo>
                        <a:cubicBezTo>
                          <a:pt x="759" y="534"/>
                          <a:pt x="807" y="529"/>
                          <a:pt x="832" y="518"/>
                        </a:cubicBezTo>
                        <a:cubicBezTo>
                          <a:pt x="864" y="504"/>
                          <a:pt x="902" y="491"/>
                          <a:pt x="932" y="474"/>
                        </a:cubicBezTo>
                        <a:cubicBezTo>
                          <a:pt x="953" y="463"/>
                          <a:pt x="970" y="451"/>
                          <a:pt x="992" y="442"/>
                        </a:cubicBezTo>
                        <a:cubicBezTo>
                          <a:pt x="1006" y="437"/>
                          <a:pt x="1030" y="433"/>
                          <a:pt x="1044" y="426"/>
                        </a:cubicBezTo>
                        <a:cubicBezTo>
                          <a:pt x="1081" y="407"/>
                          <a:pt x="1114" y="377"/>
                          <a:pt x="1152" y="362"/>
                        </a:cubicBezTo>
                        <a:cubicBezTo>
                          <a:pt x="1172" y="342"/>
                          <a:pt x="1193" y="333"/>
                          <a:pt x="1216" y="318"/>
                        </a:cubicBezTo>
                        <a:cubicBezTo>
                          <a:pt x="1236" y="288"/>
                          <a:pt x="1258" y="261"/>
                          <a:pt x="1276" y="230"/>
                        </a:cubicBezTo>
                        <a:cubicBezTo>
                          <a:pt x="1286" y="213"/>
                          <a:pt x="1284" y="222"/>
                          <a:pt x="1292" y="202"/>
                        </a:cubicBezTo>
                        <a:cubicBezTo>
                          <a:pt x="1295" y="194"/>
                          <a:pt x="1300" y="178"/>
                          <a:pt x="1300" y="178"/>
                        </a:cubicBezTo>
                        <a:cubicBezTo>
                          <a:pt x="1302" y="132"/>
                          <a:pt x="1298" y="74"/>
                          <a:pt x="1320" y="30"/>
                        </a:cubicBezTo>
                        <a:lnTo>
                          <a:pt x="1315" y="0"/>
                        </a:lnTo>
                        <a:close/>
                      </a:path>
                    </a:pathLst>
                  </a:custGeom>
                  <a:solidFill>
                    <a:srgbClr val="CC6600">
                      <a:alpha val="55000"/>
                    </a:srgbClr>
                  </a:solidFill>
                  <a:ln w="12700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8" name="Freeform 28"/>
                  <p:cNvSpPr>
                    <a:spLocks noChangeAspect="1"/>
                  </p:cNvSpPr>
                  <p:nvPr/>
                </p:nvSpPr>
                <p:spPr bwMode="auto">
                  <a:xfrm>
                    <a:off x="6128" y="7680"/>
                    <a:ext cx="2958" cy="2176"/>
                  </a:xfrm>
                  <a:custGeom>
                    <a:avLst/>
                    <a:gdLst/>
                    <a:ahLst/>
                    <a:cxnLst>
                      <a:cxn ang="0">
                        <a:pos x="18" y="1130"/>
                      </a:cxn>
                      <a:cxn ang="0">
                        <a:pos x="69" y="1092"/>
                      </a:cxn>
                      <a:cxn ang="0">
                        <a:pos x="108" y="1065"/>
                      </a:cxn>
                      <a:cxn ang="0">
                        <a:pos x="129" y="1065"/>
                      </a:cxn>
                      <a:cxn ang="0">
                        <a:pos x="168" y="1071"/>
                      </a:cxn>
                      <a:cxn ang="0">
                        <a:pos x="222" y="1077"/>
                      </a:cxn>
                      <a:cxn ang="0">
                        <a:pos x="285" y="1083"/>
                      </a:cxn>
                      <a:cxn ang="0">
                        <a:pos x="375" y="1077"/>
                      </a:cxn>
                      <a:cxn ang="0">
                        <a:pos x="426" y="1068"/>
                      </a:cxn>
                      <a:cxn ang="0">
                        <a:pos x="474" y="1050"/>
                      </a:cxn>
                      <a:cxn ang="0">
                        <a:pos x="528" y="1026"/>
                      </a:cxn>
                      <a:cxn ang="0">
                        <a:pos x="591" y="987"/>
                      </a:cxn>
                      <a:cxn ang="0">
                        <a:pos x="654" y="942"/>
                      </a:cxn>
                      <a:cxn ang="0">
                        <a:pos x="687" y="930"/>
                      </a:cxn>
                      <a:cxn ang="0">
                        <a:pos x="798" y="897"/>
                      </a:cxn>
                      <a:cxn ang="0">
                        <a:pos x="879" y="852"/>
                      </a:cxn>
                      <a:cxn ang="0">
                        <a:pos x="933" y="822"/>
                      </a:cxn>
                      <a:cxn ang="0">
                        <a:pos x="972" y="807"/>
                      </a:cxn>
                      <a:cxn ang="0">
                        <a:pos x="1035" y="789"/>
                      </a:cxn>
                      <a:cxn ang="0">
                        <a:pos x="1116" y="753"/>
                      </a:cxn>
                      <a:cxn ang="0">
                        <a:pos x="1182" y="717"/>
                      </a:cxn>
                      <a:cxn ang="0">
                        <a:pos x="1230" y="681"/>
                      </a:cxn>
                      <a:cxn ang="0">
                        <a:pos x="1290" y="669"/>
                      </a:cxn>
                      <a:cxn ang="0">
                        <a:pos x="1422" y="579"/>
                      </a:cxn>
                      <a:cxn ang="0">
                        <a:pos x="1440" y="570"/>
                      </a:cxn>
                      <a:cxn ang="0">
                        <a:pos x="1488" y="531"/>
                      </a:cxn>
                      <a:cxn ang="0">
                        <a:pos x="1518" y="516"/>
                      </a:cxn>
                      <a:cxn ang="0">
                        <a:pos x="1524" y="495"/>
                      </a:cxn>
                      <a:cxn ang="0">
                        <a:pos x="1599" y="375"/>
                      </a:cxn>
                      <a:cxn ang="0">
                        <a:pos x="1611" y="339"/>
                      </a:cxn>
                      <a:cxn ang="0">
                        <a:pos x="1620" y="285"/>
                      </a:cxn>
                      <a:cxn ang="0">
                        <a:pos x="1620" y="213"/>
                      </a:cxn>
                      <a:cxn ang="0">
                        <a:pos x="1623" y="165"/>
                      </a:cxn>
                      <a:cxn ang="0">
                        <a:pos x="1641" y="132"/>
                      </a:cxn>
                      <a:cxn ang="0">
                        <a:pos x="1635" y="84"/>
                      </a:cxn>
                      <a:cxn ang="0">
                        <a:pos x="1638" y="0"/>
                      </a:cxn>
                      <a:cxn ang="0">
                        <a:pos x="12" y="0"/>
                      </a:cxn>
                      <a:cxn ang="0">
                        <a:pos x="0" y="1125"/>
                      </a:cxn>
                      <a:cxn ang="0">
                        <a:pos x="18" y="1130"/>
                      </a:cxn>
                    </a:cxnLst>
                    <a:rect l="0" t="0" r="r" b="b"/>
                    <a:pathLst>
                      <a:path w="1641" h="1130">
                        <a:moveTo>
                          <a:pt x="18" y="1130"/>
                        </a:moveTo>
                        <a:lnTo>
                          <a:pt x="69" y="1092"/>
                        </a:lnTo>
                        <a:lnTo>
                          <a:pt x="108" y="1065"/>
                        </a:lnTo>
                        <a:lnTo>
                          <a:pt x="129" y="1065"/>
                        </a:lnTo>
                        <a:lnTo>
                          <a:pt x="168" y="1071"/>
                        </a:lnTo>
                        <a:lnTo>
                          <a:pt x="222" y="1077"/>
                        </a:lnTo>
                        <a:lnTo>
                          <a:pt x="285" y="1083"/>
                        </a:lnTo>
                        <a:lnTo>
                          <a:pt x="375" y="1077"/>
                        </a:lnTo>
                        <a:lnTo>
                          <a:pt x="426" y="1068"/>
                        </a:lnTo>
                        <a:lnTo>
                          <a:pt x="474" y="1050"/>
                        </a:lnTo>
                        <a:lnTo>
                          <a:pt x="528" y="1026"/>
                        </a:lnTo>
                        <a:lnTo>
                          <a:pt x="591" y="987"/>
                        </a:lnTo>
                        <a:lnTo>
                          <a:pt x="654" y="942"/>
                        </a:lnTo>
                        <a:lnTo>
                          <a:pt x="687" y="930"/>
                        </a:lnTo>
                        <a:lnTo>
                          <a:pt x="798" y="897"/>
                        </a:lnTo>
                        <a:lnTo>
                          <a:pt x="879" y="852"/>
                        </a:lnTo>
                        <a:lnTo>
                          <a:pt x="933" y="822"/>
                        </a:lnTo>
                        <a:lnTo>
                          <a:pt x="972" y="807"/>
                        </a:lnTo>
                        <a:lnTo>
                          <a:pt x="1035" y="789"/>
                        </a:lnTo>
                        <a:lnTo>
                          <a:pt x="1116" y="753"/>
                        </a:lnTo>
                        <a:lnTo>
                          <a:pt x="1182" y="717"/>
                        </a:lnTo>
                        <a:lnTo>
                          <a:pt x="1230" y="681"/>
                        </a:lnTo>
                        <a:lnTo>
                          <a:pt x="1290" y="669"/>
                        </a:lnTo>
                        <a:lnTo>
                          <a:pt x="1422" y="579"/>
                        </a:lnTo>
                        <a:lnTo>
                          <a:pt x="1440" y="570"/>
                        </a:lnTo>
                        <a:lnTo>
                          <a:pt x="1488" y="531"/>
                        </a:lnTo>
                        <a:lnTo>
                          <a:pt x="1518" y="516"/>
                        </a:lnTo>
                        <a:lnTo>
                          <a:pt x="1524" y="495"/>
                        </a:lnTo>
                        <a:lnTo>
                          <a:pt x="1599" y="375"/>
                        </a:lnTo>
                        <a:lnTo>
                          <a:pt x="1611" y="339"/>
                        </a:lnTo>
                        <a:lnTo>
                          <a:pt x="1620" y="285"/>
                        </a:lnTo>
                        <a:lnTo>
                          <a:pt x="1620" y="213"/>
                        </a:lnTo>
                        <a:lnTo>
                          <a:pt x="1623" y="165"/>
                        </a:lnTo>
                        <a:lnTo>
                          <a:pt x="1641" y="132"/>
                        </a:lnTo>
                        <a:lnTo>
                          <a:pt x="1635" y="84"/>
                        </a:lnTo>
                        <a:cubicBezTo>
                          <a:pt x="1626" y="71"/>
                          <a:pt x="1638" y="20"/>
                          <a:pt x="1638" y="0"/>
                        </a:cubicBezTo>
                        <a:lnTo>
                          <a:pt x="12" y="0"/>
                        </a:lnTo>
                        <a:lnTo>
                          <a:pt x="0" y="1125"/>
                        </a:lnTo>
                        <a:lnTo>
                          <a:pt x="18" y="1130"/>
                        </a:lnTo>
                        <a:close/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9" name="Rectangl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090" y="7682"/>
                    <a:ext cx="61" cy="218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6FF33"/>
                      </a:gs>
                      <a:gs pos="50000">
                        <a:srgbClr val="008000"/>
                      </a:gs>
                      <a:gs pos="100000">
                        <a:srgbClr val="66FF33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cxnSp>
              <p:nvCxnSpPr>
                <p:cNvPr id="401" name="AutoShape 13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3857620" y="3524492"/>
                  <a:ext cx="1785950" cy="0"/>
                </a:xfrm>
                <a:prstGeom prst="straightConnector1">
                  <a:avLst/>
                </a:prstGeom>
                <a:noFill/>
                <a:ln w="28575">
                  <a:solidFill>
                    <a:srgbClr val="FCBB80"/>
                  </a:solidFill>
                  <a:round/>
                  <a:headEnd/>
                  <a:tailEnd type="stealth" w="lg" len="lg"/>
                </a:ln>
              </p:spPr>
            </p:cxnSp>
            <p:cxnSp>
              <p:nvCxnSpPr>
                <p:cNvPr id="402" name="AutoShape 15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2443453" y="4286508"/>
                  <a:ext cx="1997982" cy="1085356"/>
                </a:xfrm>
                <a:prstGeom prst="bentConnector3">
                  <a:avLst>
                    <a:gd name="adj1" fmla="val -19639"/>
                  </a:avLst>
                </a:prstGeom>
                <a:noFill/>
                <a:ln w="28575">
                  <a:solidFill>
                    <a:srgbClr val="FCBB80"/>
                  </a:solidFill>
                  <a:miter lim="800000"/>
                  <a:headEnd/>
                  <a:tailEnd type="stealth" w="lg" len="lg"/>
                </a:ln>
              </p:spPr>
            </p:cxnSp>
            <p:cxnSp>
              <p:nvCxnSpPr>
                <p:cNvPr id="405" name="AutoShape 10"/>
                <p:cNvCxnSpPr>
                  <a:cxnSpLocks noChangeShapeType="1"/>
                  <a:stCxn id="408" idx="2"/>
                  <a:endCxn id="411" idx="0"/>
                </p:cNvCxnSpPr>
                <p:nvPr/>
              </p:nvCxnSpPr>
              <p:spPr bwMode="auto">
                <a:xfrm>
                  <a:off x="1969346" y="1965571"/>
                  <a:ext cx="1082665" cy="375154"/>
                </a:xfrm>
                <a:prstGeom prst="bentConnector2">
                  <a:avLst/>
                </a:prstGeom>
                <a:noFill/>
                <a:ln w="28575">
                  <a:solidFill>
                    <a:srgbClr val="008000"/>
                  </a:solidFill>
                  <a:miter lim="800000"/>
                  <a:headEnd/>
                  <a:tailEnd type="stealth" w="lg" len="lg"/>
                </a:ln>
              </p:spPr>
            </p:cxnSp>
            <p:cxnSp>
              <p:nvCxnSpPr>
                <p:cNvPr id="406" name="AutoShape 11"/>
                <p:cNvCxnSpPr>
                  <a:cxnSpLocks noChangeShapeType="1"/>
                </p:cNvCxnSpPr>
                <p:nvPr/>
              </p:nvCxnSpPr>
              <p:spPr bwMode="auto">
                <a:xfrm flipV="1">
                  <a:off x="1236569" y="1965576"/>
                  <a:ext cx="865056" cy="832"/>
                </a:xfrm>
                <a:prstGeom prst="straightConnector1">
                  <a:avLst/>
                </a:prstGeom>
                <a:noFill/>
                <a:ln w="28575">
                  <a:solidFill>
                    <a:srgbClr val="008000"/>
                  </a:solidFill>
                  <a:round/>
                  <a:headEnd/>
                  <a:tailEnd/>
                </a:ln>
              </p:spPr>
            </p:cxnSp>
            <p:grpSp>
              <p:nvGrpSpPr>
                <p:cNvPr id="10" name="Group 75"/>
                <p:cNvGrpSpPr>
                  <a:grpSpLocks noChangeAspect="1"/>
                </p:cNvGrpSpPr>
                <p:nvPr/>
              </p:nvGrpSpPr>
              <p:grpSpPr bwMode="auto">
                <a:xfrm>
                  <a:off x="1728245" y="1891545"/>
                  <a:ext cx="241440" cy="145568"/>
                  <a:chOff x="3272" y="6084"/>
                  <a:chExt cx="480" cy="293"/>
                </a:xfrm>
              </p:grpSpPr>
              <p:sp>
                <p:nvSpPr>
                  <p:cNvPr id="408" name="AutoShape 76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3368" y="5993"/>
                    <a:ext cx="288" cy="480"/>
                  </a:xfrm>
                  <a:prstGeom prst="flowChartCollat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9" name="Line 7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532" y="6084"/>
                    <a:ext cx="1" cy="29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411" name="Rectangle 32"/>
                <p:cNvSpPr>
                  <a:spLocks noChangeArrowheads="1"/>
                </p:cNvSpPr>
                <p:nvPr/>
              </p:nvSpPr>
              <p:spPr bwMode="auto">
                <a:xfrm>
                  <a:off x="2439316" y="2340725"/>
                  <a:ext cx="1225390" cy="436571"/>
                </a:xfrm>
                <a:prstGeom prst="rect">
                  <a:avLst/>
                </a:prstGeom>
                <a:gradFill rotWithShape="1">
                  <a:gsLst>
                    <a:gs pos="0">
                      <a:srgbClr val="990000"/>
                    </a:gs>
                    <a:gs pos="50000">
                      <a:srgbClr val="FF6600"/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" name="Freeform 33"/>
                <p:cNvSpPr>
                  <a:spLocks/>
                </p:cNvSpPr>
                <p:nvPr/>
              </p:nvSpPr>
              <p:spPr bwMode="auto">
                <a:xfrm>
                  <a:off x="2439316" y="2687835"/>
                  <a:ext cx="1222908" cy="1317764"/>
                </a:xfrm>
                <a:custGeom>
                  <a:avLst/>
                  <a:gdLst/>
                  <a:ahLst/>
                  <a:cxnLst>
                    <a:cxn ang="0">
                      <a:pos x="0" y="71"/>
                    </a:cxn>
                    <a:cxn ang="0">
                      <a:pos x="0" y="978"/>
                    </a:cxn>
                    <a:cxn ang="0">
                      <a:pos x="45" y="978"/>
                    </a:cxn>
                    <a:cxn ang="0">
                      <a:pos x="127" y="987"/>
                    </a:cxn>
                    <a:cxn ang="0">
                      <a:pos x="241" y="1005"/>
                    </a:cxn>
                    <a:cxn ang="0">
                      <a:pos x="352" y="1017"/>
                    </a:cxn>
                    <a:cxn ang="0">
                      <a:pos x="436" y="1026"/>
                    </a:cxn>
                    <a:cxn ang="0">
                      <a:pos x="742" y="1077"/>
                    </a:cxn>
                    <a:cxn ang="0">
                      <a:pos x="1003" y="1071"/>
                    </a:cxn>
                    <a:cxn ang="0">
                      <a:pos x="1021" y="1059"/>
                    </a:cxn>
                    <a:cxn ang="0">
                      <a:pos x="1174" y="1005"/>
                    </a:cxn>
                    <a:cxn ang="0">
                      <a:pos x="1429" y="996"/>
                    </a:cxn>
                    <a:cxn ang="0">
                      <a:pos x="1453" y="987"/>
                    </a:cxn>
                    <a:cxn ang="0">
                      <a:pos x="1471" y="975"/>
                    </a:cxn>
                    <a:cxn ang="0">
                      <a:pos x="1534" y="984"/>
                    </a:cxn>
                    <a:cxn ang="0">
                      <a:pos x="1582" y="978"/>
                    </a:cxn>
                    <a:cxn ang="0">
                      <a:pos x="1633" y="978"/>
                    </a:cxn>
                    <a:cxn ang="0">
                      <a:pos x="1633" y="71"/>
                    </a:cxn>
                    <a:cxn ang="0">
                      <a:pos x="1588" y="71"/>
                    </a:cxn>
                    <a:cxn ang="0">
                      <a:pos x="1456" y="45"/>
                    </a:cxn>
                    <a:cxn ang="0">
                      <a:pos x="1300" y="36"/>
                    </a:cxn>
                    <a:cxn ang="0">
                      <a:pos x="1018" y="18"/>
                    </a:cxn>
                    <a:cxn ang="0">
                      <a:pos x="832" y="9"/>
                    </a:cxn>
                    <a:cxn ang="0">
                      <a:pos x="721" y="18"/>
                    </a:cxn>
                    <a:cxn ang="0">
                      <a:pos x="634" y="0"/>
                    </a:cxn>
                    <a:cxn ang="0">
                      <a:pos x="514" y="3"/>
                    </a:cxn>
                    <a:cxn ang="0">
                      <a:pos x="418" y="21"/>
                    </a:cxn>
                    <a:cxn ang="0">
                      <a:pos x="262" y="27"/>
                    </a:cxn>
                    <a:cxn ang="0">
                      <a:pos x="217" y="39"/>
                    </a:cxn>
                    <a:cxn ang="0">
                      <a:pos x="106" y="42"/>
                    </a:cxn>
                    <a:cxn ang="0">
                      <a:pos x="67" y="54"/>
                    </a:cxn>
                    <a:cxn ang="0">
                      <a:pos x="46" y="66"/>
                    </a:cxn>
                    <a:cxn ang="0">
                      <a:pos x="0" y="71"/>
                    </a:cxn>
                  </a:cxnLst>
                  <a:rect l="0" t="0" r="r" b="b"/>
                  <a:pathLst>
                    <a:path w="1633" h="1077">
                      <a:moveTo>
                        <a:pt x="0" y="71"/>
                      </a:moveTo>
                      <a:lnTo>
                        <a:pt x="0" y="978"/>
                      </a:lnTo>
                      <a:lnTo>
                        <a:pt x="45" y="978"/>
                      </a:lnTo>
                      <a:cubicBezTo>
                        <a:pt x="71" y="986"/>
                        <a:pt x="100" y="985"/>
                        <a:pt x="127" y="987"/>
                      </a:cubicBezTo>
                      <a:cubicBezTo>
                        <a:pt x="167" y="991"/>
                        <a:pt x="201" y="1002"/>
                        <a:pt x="241" y="1005"/>
                      </a:cubicBezTo>
                      <a:cubicBezTo>
                        <a:pt x="278" y="1014"/>
                        <a:pt x="315" y="1015"/>
                        <a:pt x="352" y="1017"/>
                      </a:cubicBezTo>
                      <a:cubicBezTo>
                        <a:pt x="380" y="1021"/>
                        <a:pt x="408" y="1024"/>
                        <a:pt x="436" y="1026"/>
                      </a:cubicBezTo>
                      <a:cubicBezTo>
                        <a:pt x="537" y="1060"/>
                        <a:pt x="635" y="1073"/>
                        <a:pt x="742" y="1077"/>
                      </a:cubicBezTo>
                      <a:cubicBezTo>
                        <a:pt x="829" y="1075"/>
                        <a:pt x="916" y="1077"/>
                        <a:pt x="1003" y="1071"/>
                      </a:cubicBezTo>
                      <a:cubicBezTo>
                        <a:pt x="1010" y="1071"/>
                        <a:pt x="1014" y="1061"/>
                        <a:pt x="1021" y="1059"/>
                      </a:cubicBezTo>
                      <a:cubicBezTo>
                        <a:pt x="1076" y="1043"/>
                        <a:pt x="1117" y="1013"/>
                        <a:pt x="1174" y="1005"/>
                      </a:cubicBezTo>
                      <a:cubicBezTo>
                        <a:pt x="1261" y="1008"/>
                        <a:pt x="1340" y="1000"/>
                        <a:pt x="1429" y="996"/>
                      </a:cubicBezTo>
                      <a:cubicBezTo>
                        <a:pt x="1437" y="993"/>
                        <a:pt x="1446" y="991"/>
                        <a:pt x="1453" y="987"/>
                      </a:cubicBezTo>
                      <a:cubicBezTo>
                        <a:pt x="1459" y="983"/>
                        <a:pt x="1471" y="975"/>
                        <a:pt x="1471" y="975"/>
                      </a:cubicBezTo>
                      <a:cubicBezTo>
                        <a:pt x="1498" y="977"/>
                        <a:pt x="1510" y="979"/>
                        <a:pt x="1534" y="984"/>
                      </a:cubicBezTo>
                      <a:cubicBezTo>
                        <a:pt x="1580" y="978"/>
                        <a:pt x="1564" y="978"/>
                        <a:pt x="1582" y="978"/>
                      </a:cubicBezTo>
                      <a:lnTo>
                        <a:pt x="1633" y="978"/>
                      </a:lnTo>
                      <a:lnTo>
                        <a:pt x="1633" y="71"/>
                      </a:lnTo>
                      <a:lnTo>
                        <a:pt x="1588" y="71"/>
                      </a:lnTo>
                      <a:cubicBezTo>
                        <a:pt x="1567" y="21"/>
                        <a:pt x="1517" y="48"/>
                        <a:pt x="1456" y="45"/>
                      </a:cubicBezTo>
                      <a:cubicBezTo>
                        <a:pt x="1389" y="36"/>
                        <a:pt x="1380" y="33"/>
                        <a:pt x="1300" y="36"/>
                      </a:cubicBezTo>
                      <a:cubicBezTo>
                        <a:pt x="1206" y="32"/>
                        <a:pt x="1112" y="25"/>
                        <a:pt x="1018" y="18"/>
                      </a:cubicBezTo>
                      <a:cubicBezTo>
                        <a:pt x="954" y="20"/>
                        <a:pt x="895" y="20"/>
                        <a:pt x="832" y="9"/>
                      </a:cubicBezTo>
                      <a:cubicBezTo>
                        <a:pt x="800" y="10"/>
                        <a:pt x="755" y="7"/>
                        <a:pt x="721" y="18"/>
                      </a:cubicBezTo>
                      <a:cubicBezTo>
                        <a:pt x="666" y="12"/>
                        <a:pt x="673" y="11"/>
                        <a:pt x="634" y="0"/>
                      </a:cubicBezTo>
                      <a:cubicBezTo>
                        <a:pt x="594" y="1"/>
                        <a:pt x="554" y="1"/>
                        <a:pt x="514" y="3"/>
                      </a:cubicBezTo>
                      <a:cubicBezTo>
                        <a:pt x="482" y="4"/>
                        <a:pt x="451" y="19"/>
                        <a:pt x="418" y="21"/>
                      </a:cubicBezTo>
                      <a:cubicBezTo>
                        <a:pt x="358" y="36"/>
                        <a:pt x="423" y="21"/>
                        <a:pt x="262" y="27"/>
                      </a:cubicBezTo>
                      <a:cubicBezTo>
                        <a:pt x="247" y="28"/>
                        <a:pt x="232" y="38"/>
                        <a:pt x="217" y="39"/>
                      </a:cubicBezTo>
                      <a:cubicBezTo>
                        <a:pt x="180" y="41"/>
                        <a:pt x="143" y="41"/>
                        <a:pt x="106" y="42"/>
                      </a:cubicBezTo>
                      <a:cubicBezTo>
                        <a:pt x="94" y="45"/>
                        <a:pt x="77" y="47"/>
                        <a:pt x="67" y="54"/>
                      </a:cubicBezTo>
                      <a:cubicBezTo>
                        <a:pt x="60" y="58"/>
                        <a:pt x="46" y="66"/>
                        <a:pt x="46" y="66"/>
                      </a:cubicBezTo>
                      <a:lnTo>
                        <a:pt x="0" y="7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6600"/>
                    </a:gs>
                    <a:gs pos="50000">
                      <a:srgbClr val="FFC489"/>
                    </a:gs>
                    <a:gs pos="100000">
                      <a:srgbClr val="FF6600"/>
                    </a:gs>
                  </a:gsLst>
                  <a:lin ang="0" scaled="1"/>
                </a:gra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" name="Rectangle 34"/>
                <p:cNvSpPr>
                  <a:spLocks noChangeArrowheads="1"/>
                </p:cNvSpPr>
                <p:nvPr/>
              </p:nvSpPr>
              <p:spPr bwMode="auto">
                <a:xfrm>
                  <a:off x="2443453" y="3874091"/>
                  <a:ext cx="1220425" cy="824833"/>
                </a:xfrm>
                <a:prstGeom prst="rect">
                  <a:avLst/>
                </a:prstGeom>
                <a:gradFill rotWithShape="1">
                  <a:gsLst>
                    <a:gs pos="0">
                      <a:srgbClr val="990000"/>
                    </a:gs>
                    <a:gs pos="50000">
                      <a:srgbClr val="FF6600"/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" name="Rectangle 37"/>
                <p:cNvSpPr>
                  <a:spLocks noChangeArrowheads="1"/>
                </p:cNvSpPr>
                <p:nvPr/>
              </p:nvSpPr>
              <p:spPr bwMode="auto">
                <a:xfrm rot="10800000">
                  <a:off x="3666361" y="3463464"/>
                  <a:ext cx="47162" cy="110932"/>
                </a:xfrm>
                <a:prstGeom prst="rect">
                  <a:avLst/>
                </a:prstGeom>
                <a:gradFill rotWithShape="0">
                  <a:gsLst>
                    <a:gs pos="0">
                      <a:srgbClr val="DDDDDD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" name="Freeform 38"/>
                <p:cNvSpPr>
                  <a:spLocks/>
                </p:cNvSpPr>
                <p:nvPr/>
              </p:nvSpPr>
              <p:spPr bwMode="auto">
                <a:xfrm>
                  <a:off x="3715178" y="3467042"/>
                  <a:ext cx="136522" cy="104670"/>
                </a:xfrm>
                <a:custGeom>
                  <a:avLst/>
                  <a:gdLst/>
                  <a:ahLst/>
                  <a:cxnLst>
                    <a:cxn ang="0">
                      <a:pos x="0" y="152"/>
                    </a:cxn>
                    <a:cxn ang="0">
                      <a:pos x="156" y="152"/>
                    </a:cxn>
                    <a:cxn ang="0">
                      <a:pos x="135" y="104"/>
                    </a:cxn>
                    <a:cxn ang="0">
                      <a:pos x="140" y="74"/>
                    </a:cxn>
                    <a:cxn ang="0">
                      <a:pos x="144" y="60"/>
                    </a:cxn>
                    <a:cxn ang="0">
                      <a:pos x="135" y="0"/>
                    </a:cxn>
                    <a:cxn ang="0">
                      <a:pos x="0" y="0"/>
                    </a:cxn>
                    <a:cxn ang="0">
                      <a:pos x="0" y="152"/>
                    </a:cxn>
                  </a:cxnLst>
                  <a:rect l="0" t="0" r="r" b="b"/>
                  <a:pathLst>
                    <a:path w="156" h="152">
                      <a:moveTo>
                        <a:pt x="0" y="152"/>
                      </a:moveTo>
                      <a:lnTo>
                        <a:pt x="156" y="152"/>
                      </a:lnTo>
                      <a:cubicBezTo>
                        <a:pt x="153" y="132"/>
                        <a:pt x="147" y="120"/>
                        <a:pt x="135" y="104"/>
                      </a:cubicBezTo>
                      <a:cubicBezTo>
                        <a:pt x="136" y="94"/>
                        <a:pt x="135" y="83"/>
                        <a:pt x="140" y="74"/>
                      </a:cubicBezTo>
                      <a:cubicBezTo>
                        <a:pt x="141" y="69"/>
                        <a:pt x="143" y="65"/>
                        <a:pt x="144" y="60"/>
                      </a:cubicBezTo>
                      <a:cubicBezTo>
                        <a:pt x="142" y="41"/>
                        <a:pt x="135" y="19"/>
                        <a:pt x="135" y="0"/>
                      </a:cubicBezTo>
                      <a:lnTo>
                        <a:pt x="0" y="0"/>
                      </a:lnTo>
                      <a:lnTo>
                        <a:pt x="0" y="15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6" name="Freeform 59"/>
                <p:cNvSpPr>
                  <a:spLocks/>
                </p:cNvSpPr>
                <p:nvPr/>
              </p:nvSpPr>
              <p:spPr bwMode="auto">
                <a:xfrm>
                  <a:off x="2436834" y="3713061"/>
                  <a:ext cx="1212151" cy="294328"/>
                </a:xfrm>
                <a:custGeom>
                  <a:avLst/>
                  <a:gdLst/>
                  <a:ahLst/>
                  <a:cxnLst>
                    <a:cxn ang="0">
                      <a:pos x="0" y="206"/>
                    </a:cxn>
                    <a:cxn ang="0">
                      <a:pos x="40" y="206"/>
                    </a:cxn>
                    <a:cxn ang="0">
                      <a:pos x="122" y="218"/>
                    </a:cxn>
                    <a:cxn ang="0">
                      <a:pos x="178" y="230"/>
                    </a:cxn>
                    <a:cxn ang="0">
                      <a:pos x="232" y="244"/>
                    </a:cxn>
                    <a:cxn ang="0">
                      <a:pos x="290" y="256"/>
                    </a:cxn>
                    <a:cxn ang="0">
                      <a:pos x="332" y="268"/>
                    </a:cxn>
                    <a:cxn ang="0">
                      <a:pos x="382" y="268"/>
                    </a:cxn>
                    <a:cxn ang="0">
                      <a:pos x="412" y="274"/>
                    </a:cxn>
                    <a:cxn ang="0">
                      <a:pos x="508" y="310"/>
                    </a:cxn>
                    <a:cxn ang="0">
                      <a:pos x="582" y="330"/>
                    </a:cxn>
                    <a:cxn ang="0">
                      <a:pos x="630" y="346"/>
                    </a:cxn>
                    <a:cxn ang="0">
                      <a:pos x="666" y="346"/>
                    </a:cxn>
                    <a:cxn ang="0">
                      <a:pos x="820" y="348"/>
                    </a:cxn>
                    <a:cxn ang="0">
                      <a:pos x="900" y="354"/>
                    </a:cxn>
                    <a:cxn ang="0">
                      <a:pos x="980" y="344"/>
                    </a:cxn>
                    <a:cxn ang="0">
                      <a:pos x="998" y="316"/>
                    </a:cxn>
                    <a:cxn ang="0">
                      <a:pos x="1040" y="308"/>
                    </a:cxn>
                    <a:cxn ang="0">
                      <a:pos x="1114" y="248"/>
                    </a:cxn>
                    <a:cxn ang="0">
                      <a:pos x="1206" y="248"/>
                    </a:cxn>
                    <a:cxn ang="0">
                      <a:pos x="1320" y="238"/>
                    </a:cxn>
                    <a:cxn ang="0">
                      <a:pos x="1388" y="234"/>
                    </a:cxn>
                    <a:cxn ang="0">
                      <a:pos x="1436" y="198"/>
                    </a:cxn>
                    <a:cxn ang="0">
                      <a:pos x="1462" y="200"/>
                    </a:cxn>
                    <a:cxn ang="0">
                      <a:pos x="1496" y="214"/>
                    </a:cxn>
                    <a:cxn ang="0">
                      <a:pos x="1538" y="206"/>
                    </a:cxn>
                    <a:cxn ang="0">
                      <a:pos x="1590" y="206"/>
                    </a:cxn>
                    <a:cxn ang="0">
                      <a:pos x="1590" y="0"/>
                    </a:cxn>
                    <a:cxn ang="0">
                      <a:pos x="0" y="0"/>
                    </a:cxn>
                    <a:cxn ang="0">
                      <a:pos x="0" y="206"/>
                    </a:cxn>
                  </a:cxnLst>
                  <a:rect l="0" t="0" r="r" b="b"/>
                  <a:pathLst>
                    <a:path w="1590" h="354">
                      <a:moveTo>
                        <a:pt x="0" y="206"/>
                      </a:moveTo>
                      <a:lnTo>
                        <a:pt x="40" y="206"/>
                      </a:lnTo>
                      <a:lnTo>
                        <a:pt x="122" y="218"/>
                      </a:lnTo>
                      <a:lnTo>
                        <a:pt x="178" y="230"/>
                      </a:lnTo>
                      <a:lnTo>
                        <a:pt x="232" y="244"/>
                      </a:lnTo>
                      <a:lnTo>
                        <a:pt x="290" y="256"/>
                      </a:lnTo>
                      <a:lnTo>
                        <a:pt x="332" y="268"/>
                      </a:lnTo>
                      <a:lnTo>
                        <a:pt x="382" y="268"/>
                      </a:lnTo>
                      <a:lnTo>
                        <a:pt x="412" y="274"/>
                      </a:lnTo>
                      <a:lnTo>
                        <a:pt x="508" y="310"/>
                      </a:lnTo>
                      <a:lnTo>
                        <a:pt x="582" y="330"/>
                      </a:lnTo>
                      <a:lnTo>
                        <a:pt x="630" y="346"/>
                      </a:lnTo>
                      <a:lnTo>
                        <a:pt x="666" y="346"/>
                      </a:lnTo>
                      <a:lnTo>
                        <a:pt x="820" y="348"/>
                      </a:lnTo>
                      <a:lnTo>
                        <a:pt x="900" y="354"/>
                      </a:lnTo>
                      <a:lnTo>
                        <a:pt x="980" y="344"/>
                      </a:lnTo>
                      <a:lnTo>
                        <a:pt x="998" y="316"/>
                      </a:lnTo>
                      <a:lnTo>
                        <a:pt x="1040" y="308"/>
                      </a:lnTo>
                      <a:lnTo>
                        <a:pt x="1114" y="248"/>
                      </a:lnTo>
                      <a:lnTo>
                        <a:pt x="1206" y="248"/>
                      </a:lnTo>
                      <a:lnTo>
                        <a:pt x="1320" y="238"/>
                      </a:lnTo>
                      <a:lnTo>
                        <a:pt x="1388" y="234"/>
                      </a:lnTo>
                      <a:lnTo>
                        <a:pt x="1436" y="198"/>
                      </a:lnTo>
                      <a:lnTo>
                        <a:pt x="1462" y="200"/>
                      </a:lnTo>
                      <a:lnTo>
                        <a:pt x="1496" y="214"/>
                      </a:lnTo>
                      <a:lnTo>
                        <a:pt x="1538" y="206"/>
                      </a:lnTo>
                      <a:lnTo>
                        <a:pt x="1590" y="206"/>
                      </a:lnTo>
                      <a:lnTo>
                        <a:pt x="1590" y="0"/>
                      </a:lnTo>
                      <a:lnTo>
                        <a:pt x="0" y="0"/>
                      </a:lnTo>
                      <a:lnTo>
                        <a:pt x="0" y="206"/>
                      </a:lnTo>
                      <a:close/>
                    </a:path>
                  </a:pathLst>
                </a:custGeom>
                <a:solidFill>
                  <a:srgbClr val="FFC489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7" name="Rectangle 60"/>
                <p:cNvSpPr>
                  <a:spLocks noChangeArrowheads="1"/>
                </p:cNvSpPr>
                <p:nvPr/>
              </p:nvSpPr>
              <p:spPr bwMode="auto">
                <a:xfrm>
                  <a:off x="2439316" y="2771034"/>
                  <a:ext cx="33096" cy="1109320"/>
                </a:xfrm>
                <a:prstGeom prst="rect">
                  <a:avLst/>
                </a:prstGeom>
                <a:gradFill rotWithShape="0">
                  <a:gsLst>
                    <a:gs pos="0">
                      <a:srgbClr val="FF6600"/>
                    </a:gs>
                    <a:gs pos="50000">
                      <a:srgbClr val="990000"/>
                    </a:gs>
                    <a:gs pos="100000">
                      <a:srgbClr val="FF6600"/>
                    </a:gs>
                  </a:gsLst>
                  <a:lin ang="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8" name="Rectangle 61"/>
                <p:cNvSpPr>
                  <a:spLocks noChangeArrowheads="1"/>
                </p:cNvSpPr>
                <p:nvPr/>
              </p:nvSpPr>
              <p:spPr bwMode="auto">
                <a:xfrm>
                  <a:off x="3630782" y="2771034"/>
                  <a:ext cx="33924" cy="1109320"/>
                </a:xfrm>
                <a:prstGeom prst="rect">
                  <a:avLst/>
                </a:prstGeom>
                <a:gradFill rotWithShape="0">
                  <a:gsLst>
                    <a:gs pos="0">
                      <a:srgbClr val="FF6600"/>
                    </a:gs>
                    <a:gs pos="50000">
                      <a:srgbClr val="990000"/>
                    </a:gs>
                    <a:gs pos="100000">
                      <a:srgbClr val="FF6600"/>
                    </a:gs>
                  </a:gsLst>
                  <a:lin ang="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9" name="Freeform 62"/>
                <p:cNvSpPr>
                  <a:spLocks/>
                </p:cNvSpPr>
                <p:nvPr/>
              </p:nvSpPr>
              <p:spPr bwMode="auto">
                <a:xfrm>
                  <a:off x="2436834" y="2687835"/>
                  <a:ext cx="1222908" cy="1317764"/>
                </a:xfrm>
                <a:custGeom>
                  <a:avLst/>
                  <a:gdLst/>
                  <a:ahLst/>
                  <a:cxnLst>
                    <a:cxn ang="0">
                      <a:pos x="0" y="71"/>
                    </a:cxn>
                    <a:cxn ang="0">
                      <a:pos x="0" y="978"/>
                    </a:cxn>
                    <a:cxn ang="0">
                      <a:pos x="45" y="978"/>
                    </a:cxn>
                    <a:cxn ang="0">
                      <a:pos x="127" y="987"/>
                    </a:cxn>
                    <a:cxn ang="0">
                      <a:pos x="241" y="1005"/>
                    </a:cxn>
                    <a:cxn ang="0">
                      <a:pos x="352" y="1017"/>
                    </a:cxn>
                    <a:cxn ang="0">
                      <a:pos x="436" y="1026"/>
                    </a:cxn>
                    <a:cxn ang="0">
                      <a:pos x="742" y="1077"/>
                    </a:cxn>
                    <a:cxn ang="0">
                      <a:pos x="1003" y="1071"/>
                    </a:cxn>
                    <a:cxn ang="0">
                      <a:pos x="1021" y="1059"/>
                    </a:cxn>
                    <a:cxn ang="0">
                      <a:pos x="1174" y="1005"/>
                    </a:cxn>
                    <a:cxn ang="0">
                      <a:pos x="1429" y="996"/>
                    </a:cxn>
                    <a:cxn ang="0">
                      <a:pos x="1453" y="987"/>
                    </a:cxn>
                    <a:cxn ang="0">
                      <a:pos x="1471" y="975"/>
                    </a:cxn>
                    <a:cxn ang="0">
                      <a:pos x="1534" y="984"/>
                    </a:cxn>
                    <a:cxn ang="0">
                      <a:pos x="1582" y="978"/>
                    </a:cxn>
                    <a:cxn ang="0">
                      <a:pos x="1633" y="978"/>
                    </a:cxn>
                    <a:cxn ang="0">
                      <a:pos x="1633" y="71"/>
                    </a:cxn>
                    <a:cxn ang="0">
                      <a:pos x="1588" y="71"/>
                    </a:cxn>
                    <a:cxn ang="0">
                      <a:pos x="1456" y="45"/>
                    </a:cxn>
                    <a:cxn ang="0">
                      <a:pos x="1300" y="36"/>
                    </a:cxn>
                    <a:cxn ang="0">
                      <a:pos x="1018" y="18"/>
                    </a:cxn>
                    <a:cxn ang="0">
                      <a:pos x="832" y="9"/>
                    </a:cxn>
                    <a:cxn ang="0">
                      <a:pos x="721" y="18"/>
                    </a:cxn>
                    <a:cxn ang="0">
                      <a:pos x="634" y="0"/>
                    </a:cxn>
                    <a:cxn ang="0">
                      <a:pos x="514" y="3"/>
                    </a:cxn>
                    <a:cxn ang="0">
                      <a:pos x="418" y="21"/>
                    </a:cxn>
                    <a:cxn ang="0">
                      <a:pos x="262" y="27"/>
                    </a:cxn>
                    <a:cxn ang="0">
                      <a:pos x="217" y="39"/>
                    </a:cxn>
                    <a:cxn ang="0">
                      <a:pos x="106" y="42"/>
                    </a:cxn>
                    <a:cxn ang="0">
                      <a:pos x="67" y="54"/>
                    </a:cxn>
                    <a:cxn ang="0">
                      <a:pos x="46" y="66"/>
                    </a:cxn>
                    <a:cxn ang="0">
                      <a:pos x="0" y="71"/>
                    </a:cxn>
                  </a:cxnLst>
                  <a:rect l="0" t="0" r="r" b="b"/>
                  <a:pathLst>
                    <a:path w="1633" h="1077">
                      <a:moveTo>
                        <a:pt x="0" y="71"/>
                      </a:moveTo>
                      <a:lnTo>
                        <a:pt x="0" y="978"/>
                      </a:lnTo>
                      <a:lnTo>
                        <a:pt x="45" y="978"/>
                      </a:lnTo>
                      <a:cubicBezTo>
                        <a:pt x="71" y="986"/>
                        <a:pt x="100" y="985"/>
                        <a:pt x="127" y="987"/>
                      </a:cubicBezTo>
                      <a:cubicBezTo>
                        <a:pt x="167" y="991"/>
                        <a:pt x="201" y="1002"/>
                        <a:pt x="241" y="1005"/>
                      </a:cubicBezTo>
                      <a:cubicBezTo>
                        <a:pt x="278" y="1014"/>
                        <a:pt x="315" y="1015"/>
                        <a:pt x="352" y="1017"/>
                      </a:cubicBezTo>
                      <a:cubicBezTo>
                        <a:pt x="380" y="1021"/>
                        <a:pt x="408" y="1024"/>
                        <a:pt x="436" y="1026"/>
                      </a:cubicBezTo>
                      <a:cubicBezTo>
                        <a:pt x="537" y="1060"/>
                        <a:pt x="635" y="1073"/>
                        <a:pt x="742" y="1077"/>
                      </a:cubicBezTo>
                      <a:cubicBezTo>
                        <a:pt x="829" y="1075"/>
                        <a:pt x="916" y="1077"/>
                        <a:pt x="1003" y="1071"/>
                      </a:cubicBezTo>
                      <a:cubicBezTo>
                        <a:pt x="1010" y="1071"/>
                        <a:pt x="1014" y="1061"/>
                        <a:pt x="1021" y="1059"/>
                      </a:cubicBezTo>
                      <a:cubicBezTo>
                        <a:pt x="1076" y="1043"/>
                        <a:pt x="1117" y="1013"/>
                        <a:pt x="1174" y="1005"/>
                      </a:cubicBezTo>
                      <a:cubicBezTo>
                        <a:pt x="1261" y="1008"/>
                        <a:pt x="1340" y="1000"/>
                        <a:pt x="1429" y="996"/>
                      </a:cubicBezTo>
                      <a:cubicBezTo>
                        <a:pt x="1437" y="993"/>
                        <a:pt x="1446" y="991"/>
                        <a:pt x="1453" y="987"/>
                      </a:cubicBezTo>
                      <a:cubicBezTo>
                        <a:pt x="1459" y="983"/>
                        <a:pt x="1471" y="975"/>
                        <a:pt x="1471" y="975"/>
                      </a:cubicBezTo>
                      <a:cubicBezTo>
                        <a:pt x="1498" y="977"/>
                        <a:pt x="1510" y="979"/>
                        <a:pt x="1534" y="984"/>
                      </a:cubicBezTo>
                      <a:cubicBezTo>
                        <a:pt x="1580" y="978"/>
                        <a:pt x="1564" y="978"/>
                        <a:pt x="1582" y="978"/>
                      </a:cubicBezTo>
                      <a:lnTo>
                        <a:pt x="1633" y="978"/>
                      </a:lnTo>
                      <a:lnTo>
                        <a:pt x="1633" y="71"/>
                      </a:lnTo>
                      <a:lnTo>
                        <a:pt x="1588" y="71"/>
                      </a:lnTo>
                      <a:cubicBezTo>
                        <a:pt x="1567" y="21"/>
                        <a:pt x="1517" y="48"/>
                        <a:pt x="1456" y="45"/>
                      </a:cubicBezTo>
                      <a:cubicBezTo>
                        <a:pt x="1389" y="36"/>
                        <a:pt x="1380" y="33"/>
                        <a:pt x="1300" y="36"/>
                      </a:cubicBezTo>
                      <a:cubicBezTo>
                        <a:pt x="1206" y="32"/>
                        <a:pt x="1112" y="25"/>
                        <a:pt x="1018" y="18"/>
                      </a:cubicBezTo>
                      <a:cubicBezTo>
                        <a:pt x="954" y="20"/>
                        <a:pt x="895" y="20"/>
                        <a:pt x="832" y="9"/>
                      </a:cubicBezTo>
                      <a:cubicBezTo>
                        <a:pt x="800" y="10"/>
                        <a:pt x="755" y="7"/>
                        <a:pt x="721" y="18"/>
                      </a:cubicBezTo>
                      <a:cubicBezTo>
                        <a:pt x="666" y="12"/>
                        <a:pt x="673" y="11"/>
                        <a:pt x="634" y="0"/>
                      </a:cubicBezTo>
                      <a:cubicBezTo>
                        <a:pt x="594" y="1"/>
                        <a:pt x="554" y="1"/>
                        <a:pt x="514" y="3"/>
                      </a:cubicBezTo>
                      <a:cubicBezTo>
                        <a:pt x="482" y="4"/>
                        <a:pt x="451" y="19"/>
                        <a:pt x="418" y="21"/>
                      </a:cubicBezTo>
                      <a:cubicBezTo>
                        <a:pt x="358" y="36"/>
                        <a:pt x="423" y="21"/>
                        <a:pt x="262" y="27"/>
                      </a:cubicBezTo>
                      <a:cubicBezTo>
                        <a:pt x="247" y="28"/>
                        <a:pt x="232" y="38"/>
                        <a:pt x="217" y="39"/>
                      </a:cubicBezTo>
                      <a:cubicBezTo>
                        <a:pt x="180" y="41"/>
                        <a:pt x="143" y="41"/>
                        <a:pt x="106" y="42"/>
                      </a:cubicBezTo>
                      <a:cubicBezTo>
                        <a:pt x="94" y="45"/>
                        <a:pt x="77" y="47"/>
                        <a:pt x="67" y="54"/>
                      </a:cubicBezTo>
                      <a:cubicBezTo>
                        <a:pt x="60" y="58"/>
                        <a:pt x="46" y="66"/>
                        <a:pt x="46" y="66"/>
                      </a:cubicBezTo>
                      <a:lnTo>
                        <a:pt x="0" y="71"/>
                      </a:lnTo>
                      <a:close/>
                    </a:path>
                  </a:pathLst>
                </a:cu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" name="AutoShape 41"/>
                <p:cNvSpPr>
                  <a:spLocks noChangeAspect="1" noChangeArrowheads="1"/>
                </p:cNvSpPr>
                <p:nvPr/>
              </p:nvSpPr>
              <p:spPr bwMode="auto">
                <a:xfrm rot="2716851" flipV="1">
                  <a:off x="2999381" y="3107105"/>
                  <a:ext cx="463912" cy="455769"/>
                </a:xfrm>
                <a:custGeom>
                  <a:avLst/>
                  <a:gdLst>
                    <a:gd name="G0" fmla="+- 6150 0 0"/>
                    <a:gd name="G1" fmla="+- -8851678 0 0"/>
                    <a:gd name="G2" fmla="+- 0 0 -8851678"/>
                    <a:gd name="T0" fmla="*/ 0 256 1"/>
                    <a:gd name="T1" fmla="*/ 180 256 1"/>
                    <a:gd name="G3" fmla="+- -8851678 T0 T1"/>
                    <a:gd name="T2" fmla="*/ 0 256 1"/>
                    <a:gd name="T3" fmla="*/ 90 256 1"/>
                    <a:gd name="G4" fmla="+- -8851678 T2 T3"/>
                    <a:gd name="G5" fmla="*/ G4 2 1"/>
                    <a:gd name="T4" fmla="*/ 90 256 1"/>
                    <a:gd name="T5" fmla="*/ 0 256 1"/>
                    <a:gd name="G6" fmla="+- -8851678 T4 T5"/>
                    <a:gd name="G7" fmla="*/ G6 2 1"/>
                    <a:gd name="G8" fmla="abs -8851678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6150"/>
                    <a:gd name="G18" fmla="*/ 6150 1 2"/>
                    <a:gd name="G19" fmla="+- G18 5400 0"/>
                    <a:gd name="G20" fmla="cos G19 -8851678"/>
                    <a:gd name="G21" fmla="sin G19 -8851678"/>
                    <a:gd name="G22" fmla="+- G20 10800 0"/>
                    <a:gd name="G23" fmla="+- G21 10800 0"/>
                    <a:gd name="G24" fmla="+- 10800 0 G20"/>
                    <a:gd name="G25" fmla="+- 6150 10800 0"/>
                    <a:gd name="G26" fmla="?: G9 G17 G25"/>
                    <a:gd name="G27" fmla="?: G9 0 21600"/>
                    <a:gd name="G28" fmla="cos 10800 -8851678"/>
                    <a:gd name="G29" fmla="sin 10800 -8851678"/>
                    <a:gd name="G30" fmla="sin 6150 -8851678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-8851678 G34 0"/>
                    <a:gd name="G36" fmla="?: G6 G35 G31"/>
                    <a:gd name="G37" fmla="+- 21600 0 G36"/>
                    <a:gd name="G38" fmla="?: G4 0 G33"/>
                    <a:gd name="G39" fmla="?: -8851678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4800 w 21600"/>
                    <a:gd name="T15" fmla="*/ 4814 h 21600"/>
                    <a:gd name="T16" fmla="*/ 10800 w 21600"/>
                    <a:gd name="T17" fmla="*/ 4650 h 21600"/>
                    <a:gd name="T18" fmla="*/ 16800 w 21600"/>
                    <a:gd name="T19" fmla="*/ 4814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6446" y="6456"/>
                      </a:moveTo>
                      <a:cubicBezTo>
                        <a:pt x="7600" y="5299"/>
                        <a:pt x="9166" y="4649"/>
                        <a:pt x="10800" y="4650"/>
                      </a:cubicBezTo>
                      <a:cubicBezTo>
                        <a:pt x="12433" y="4650"/>
                        <a:pt x="13999" y="5299"/>
                        <a:pt x="15153" y="6456"/>
                      </a:cubicBezTo>
                      <a:lnTo>
                        <a:pt x="18445" y="3172"/>
                      </a:lnTo>
                      <a:cubicBezTo>
                        <a:pt x="16419" y="1141"/>
                        <a:pt x="13668" y="-1"/>
                        <a:pt x="10799" y="0"/>
                      </a:cubicBezTo>
                      <a:cubicBezTo>
                        <a:pt x="7931" y="0"/>
                        <a:pt x="5180" y="1141"/>
                        <a:pt x="3154" y="317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0000"/>
                    </a:gs>
                    <a:gs pos="100000">
                      <a:srgbClr val="DDDDDD"/>
                    </a:gs>
                  </a:gsLst>
                  <a:lin ang="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" name="AutoShape 4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2975319" y="3173193"/>
                  <a:ext cx="84401" cy="42955"/>
                </a:xfrm>
                <a:custGeom>
                  <a:avLst/>
                  <a:gdLst>
                    <a:gd name="G0" fmla="+- 10800 0 0"/>
                    <a:gd name="G1" fmla="+- -9439761 0 0"/>
                    <a:gd name="G2" fmla="+- 0 0 -9439761"/>
                    <a:gd name="T0" fmla="*/ 0 256 1"/>
                    <a:gd name="T1" fmla="*/ 180 256 1"/>
                    <a:gd name="G3" fmla="+- -9439761 T0 T1"/>
                    <a:gd name="T2" fmla="*/ 0 256 1"/>
                    <a:gd name="T3" fmla="*/ 90 256 1"/>
                    <a:gd name="G4" fmla="+- -9439761 T2 T3"/>
                    <a:gd name="G5" fmla="*/ G4 2 1"/>
                    <a:gd name="T4" fmla="*/ 90 256 1"/>
                    <a:gd name="T5" fmla="*/ 0 256 1"/>
                    <a:gd name="G6" fmla="+- -9439761 T4 T5"/>
                    <a:gd name="G7" fmla="*/ G6 2 1"/>
                    <a:gd name="G8" fmla="abs -9439761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10800"/>
                    <a:gd name="G18" fmla="*/ 10800 1 2"/>
                    <a:gd name="G19" fmla="+- G18 5400 0"/>
                    <a:gd name="G20" fmla="cos G19 -9439761"/>
                    <a:gd name="G21" fmla="sin G19 -9439761"/>
                    <a:gd name="G22" fmla="+- G20 10800 0"/>
                    <a:gd name="G23" fmla="+- G21 10800 0"/>
                    <a:gd name="G24" fmla="+- 10800 0 G20"/>
                    <a:gd name="G25" fmla="+- 10800 10800 0"/>
                    <a:gd name="G26" fmla="?: G9 G17 G25"/>
                    <a:gd name="G27" fmla="?: G9 0 21600"/>
                    <a:gd name="G28" fmla="cos 10800 -9439761"/>
                    <a:gd name="G29" fmla="sin 10800 -9439761"/>
                    <a:gd name="G30" fmla="sin 10800 -9439761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-9439761 G34 0"/>
                    <a:gd name="G36" fmla="?: G6 G35 G31"/>
                    <a:gd name="G37" fmla="+- 21600 0 G36"/>
                    <a:gd name="G38" fmla="?: G4 0 G33"/>
                    <a:gd name="G39" fmla="?: -9439761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058 w 21600"/>
                    <a:gd name="T15" fmla="*/ 4457 h 21600"/>
                    <a:gd name="T16" fmla="*/ 10800 w 21600"/>
                    <a:gd name="T17" fmla="*/ 0 h 21600"/>
                    <a:gd name="T18" fmla="*/ 19542 w 21600"/>
                    <a:gd name="T19" fmla="*/ 4457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2058" y="4457"/>
                      </a:moveTo>
                      <a:cubicBezTo>
                        <a:pt x="4089" y="1657"/>
                        <a:pt x="7340" y="-1"/>
                        <a:pt x="10800" y="0"/>
                      </a:cubicBezTo>
                      <a:cubicBezTo>
                        <a:pt x="14259" y="0"/>
                        <a:pt x="17510" y="1657"/>
                        <a:pt x="19541" y="4457"/>
                      </a:cubicBezTo>
                      <a:cubicBezTo>
                        <a:pt x="17510" y="1657"/>
                        <a:pt x="14259" y="-1"/>
                        <a:pt x="10799" y="0"/>
                      </a:cubicBezTo>
                      <a:cubicBezTo>
                        <a:pt x="7340" y="0"/>
                        <a:pt x="4089" y="1657"/>
                        <a:pt x="2058" y="44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" name="Line 4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975194" y="3200398"/>
                  <a:ext cx="1431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" name="Line 4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44122" y="3200398"/>
                  <a:ext cx="1431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" name="AutoShape 45"/>
                <p:cNvSpPr>
                  <a:spLocks noChangeAspect="1" noChangeArrowheads="1"/>
                </p:cNvSpPr>
                <p:nvPr/>
              </p:nvSpPr>
              <p:spPr bwMode="auto">
                <a:xfrm rot="10800000" flipH="1" flipV="1">
                  <a:off x="2975319" y="3186079"/>
                  <a:ext cx="84401" cy="42955"/>
                </a:xfrm>
                <a:custGeom>
                  <a:avLst/>
                  <a:gdLst>
                    <a:gd name="G0" fmla="+- 10800 0 0"/>
                    <a:gd name="G1" fmla="+- -9439761 0 0"/>
                    <a:gd name="G2" fmla="+- 0 0 -9439761"/>
                    <a:gd name="T0" fmla="*/ 0 256 1"/>
                    <a:gd name="T1" fmla="*/ 180 256 1"/>
                    <a:gd name="G3" fmla="+- -9439761 T0 T1"/>
                    <a:gd name="T2" fmla="*/ 0 256 1"/>
                    <a:gd name="T3" fmla="*/ 90 256 1"/>
                    <a:gd name="G4" fmla="+- -9439761 T2 T3"/>
                    <a:gd name="G5" fmla="*/ G4 2 1"/>
                    <a:gd name="T4" fmla="*/ 90 256 1"/>
                    <a:gd name="T5" fmla="*/ 0 256 1"/>
                    <a:gd name="G6" fmla="+- -9439761 T4 T5"/>
                    <a:gd name="G7" fmla="*/ G6 2 1"/>
                    <a:gd name="G8" fmla="abs -9439761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10800"/>
                    <a:gd name="G18" fmla="*/ 10800 1 2"/>
                    <a:gd name="G19" fmla="+- G18 5400 0"/>
                    <a:gd name="G20" fmla="cos G19 -9439761"/>
                    <a:gd name="G21" fmla="sin G19 -9439761"/>
                    <a:gd name="G22" fmla="+- G20 10800 0"/>
                    <a:gd name="G23" fmla="+- G21 10800 0"/>
                    <a:gd name="G24" fmla="+- 10800 0 G20"/>
                    <a:gd name="G25" fmla="+- 10800 10800 0"/>
                    <a:gd name="G26" fmla="?: G9 G17 G25"/>
                    <a:gd name="G27" fmla="?: G9 0 21600"/>
                    <a:gd name="G28" fmla="cos 10800 -9439761"/>
                    <a:gd name="G29" fmla="sin 10800 -9439761"/>
                    <a:gd name="G30" fmla="sin 10800 -9439761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-9439761 G34 0"/>
                    <a:gd name="G36" fmla="?: G6 G35 G31"/>
                    <a:gd name="G37" fmla="+- 21600 0 G36"/>
                    <a:gd name="G38" fmla="?: G4 0 G33"/>
                    <a:gd name="G39" fmla="?: -9439761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058 w 21600"/>
                    <a:gd name="T15" fmla="*/ 4457 h 21600"/>
                    <a:gd name="T16" fmla="*/ 10800 w 21600"/>
                    <a:gd name="T17" fmla="*/ 0 h 21600"/>
                    <a:gd name="T18" fmla="*/ 19542 w 21600"/>
                    <a:gd name="T19" fmla="*/ 4457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2058" y="4457"/>
                      </a:moveTo>
                      <a:cubicBezTo>
                        <a:pt x="4089" y="1657"/>
                        <a:pt x="7340" y="-1"/>
                        <a:pt x="10800" y="0"/>
                      </a:cubicBezTo>
                      <a:cubicBezTo>
                        <a:pt x="14259" y="0"/>
                        <a:pt x="17510" y="1657"/>
                        <a:pt x="19541" y="4457"/>
                      </a:cubicBezTo>
                      <a:cubicBezTo>
                        <a:pt x="17510" y="1657"/>
                        <a:pt x="14259" y="-1"/>
                        <a:pt x="10799" y="0"/>
                      </a:cubicBezTo>
                      <a:cubicBezTo>
                        <a:pt x="7340" y="0"/>
                        <a:pt x="4089" y="1657"/>
                        <a:pt x="2058" y="44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" name="AutoShape 4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3042840" y="3173193"/>
                  <a:ext cx="84401" cy="41523"/>
                </a:xfrm>
                <a:custGeom>
                  <a:avLst/>
                  <a:gdLst>
                    <a:gd name="G0" fmla="+- 10800 0 0"/>
                    <a:gd name="G1" fmla="+- -9439761 0 0"/>
                    <a:gd name="G2" fmla="+- 0 0 -9439761"/>
                    <a:gd name="T0" fmla="*/ 0 256 1"/>
                    <a:gd name="T1" fmla="*/ 180 256 1"/>
                    <a:gd name="G3" fmla="+- -9439761 T0 T1"/>
                    <a:gd name="T2" fmla="*/ 0 256 1"/>
                    <a:gd name="T3" fmla="*/ 90 256 1"/>
                    <a:gd name="G4" fmla="+- -9439761 T2 T3"/>
                    <a:gd name="G5" fmla="*/ G4 2 1"/>
                    <a:gd name="T4" fmla="*/ 90 256 1"/>
                    <a:gd name="T5" fmla="*/ 0 256 1"/>
                    <a:gd name="G6" fmla="+- -9439761 T4 T5"/>
                    <a:gd name="G7" fmla="*/ G6 2 1"/>
                    <a:gd name="G8" fmla="abs -9439761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10800"/>
                    <a:gd name="G18" fmla="*/ 10800 1 2"/>
                    <a:gd name="G19" fmla="+- G18 5400 0"/>
                    <a:gd name="G20" fmla="cos G19 -9439761"/>
                    <a:gd name="G21" fmla="sin G19 -9439761"/>
                    <a:gd name="G22" fmla="+- G20 10800 0"/>
                    <a:gd name="G23" fmla="+- G21 10800 0"/>
                    <a:gd name="G24" fmla="+- 10800 0 G20"/>
                    <a:gd name="G25" fmla="+- 10800 10800 0"/>
                    <a:gd name="G26" fmla="?: G9 G17 G25"/>
                    <a:gd name="G27" fmla="?: G9 0 21600"/>
                    <a:gd name="G28" fmla="cos 10800 -9439761"/>
                    <a:gd name="G29" fmla="sin 10800 -9439761"/>
                    <a:gd name="G30" fmla="sin 10800 -9439761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-9439761 G34 0"/>
                    <a:gd name="G36" fmla="?: G6 G35 G31"/>
                    <a:gd name="G37" fmla="+- 21600 0 G36"/>
                    <a:gd name="G38" fmla="?: G4 0 G33"/>
                    <a:gd name="G39" fmla="?: -9439761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058 w 21600"/>
                    <a:gd name="T15" fmla="*/ 4457 h 21600"/>
                    <a:gd name="T16" fmla="*/ 10800 w 21600"/>
                    <a:gd name="T17" fmla="*/ 0 h 21600"/>
                    <a:gd name="T18" fmla="*/ 19542 w 21600"/>
                    <a:gd name="T19" fmla="*/ 4457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2058" y="4457"/>
                      </a:moveTo>
                      <a:cubicBezTo>
                        <a:pt x="4089" y="1657"/>
                        <a:pt x="7340" y="-1"/>
                        <a:pt x="10800" y="0"/>
                      </a:cubicBezTo>
                      <a:cubicBezTo>
                        <a:pt x="14259" y="0"/>
                        <a:pt x="17510" y="1657"/>
                        <a:pt x="19541" y="4457"/>
                      </a:cubicBezTo>
                      <a:cubicBezTo>
                        <a:pt x="17510" y="1657"/>
                        <a:pt x="14259" y="-1"/>
                        <a:pt x="10799" y="0"/>
                      </a:cubicBezTo>
                      <a:cubicBezTo>
                        <a:pt x="7340" y="0"/>
                        <a:pt x="4089" y="1657"/>
                        <a:pt x="2058" y="44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" name="Line 4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42702" y="3200398"/>
                  <a:ext cx="1575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" name="Line 48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110223" y="3200398"/>
                  <a:ext cx="1575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" name="AutoShape 49"/>
                <p:cNvSpPr>
                  <a:spLocks noChangeAspect="1" noChangeArrowheads="1"/>
                </p:cNvSpPr>
                <p:nvPr/>
              </p:nvSpPr>
              <p:spPr bwMode="auto">
                <a:xfrm rot="10800000" flipH="1" flipV="1">
                  <a:off x="3042840" y="3186079"/>
                  <a:ext cx="84401" cy="41523"/>
                </a:xfrm>
                <a:custGeom>
                  <a:avLst/>
                  <a:gdLst>
                    <a:gd name="G0" fmla="+- 10800 0 0"/>
                    <a:gd name="G1" fmla="+- -9439761 0 0"/>
                    <a:gd name="G2" fmla="+- 0 0 -9439761"/>
                    <a:gd name="T0" fmla="*/ 0 256 1"/>
                    <a:gd name="T1" fmla="*/ 180 256 1"/>
                    <a:gd name="G3" fmla="+- -9439761 T0 T1"/>
                    <a:gd name="T2" fmla="*/ 0 256 1"/>
                    <a:gd name="T3" fmla="*/ 90 256 1"/>
                    <a:gd name="G4" fmla="+- -9439761 T2 T3"/>
                    <a:gd name="G5" fmla="*/ G4 2 1"/>
                    <a:gd name="T4" fmla="*/ 90 256 1"/>
                    <a:gd name="T5" fmla="*/ 0 256 1"/>
                    <a:gd name="G6" fmla="+- -9439761 T4 T5"/>
                    <a:gd name="G7" fmla="*/ G6 2 1"/>
                    <a:gd name="G8" fmla="abs -9439761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10800"/>
                    <a:gd name="G18" fmla="*/ 10800 1 2"/>
                    <a:gd name="G19" fmla="+- G18 5400 0"/>
                    <a:gd name="G20" fmla="cos G19 -9439761"/>
                    <a:gd name="G21" fmla="sin G19 -9439761"/>
                    <a:gd name="G22" fmla="+- G20 10800 0"/>
                    <a:gd name="G23" fmla="+- G21 10800 0"/>
                    <a:gd name="G24" fmla="+- 10800 0 G20"/>
                    <a:gd name="G25" fmla="+- 10800 10800 0"/>
                    <a:gd name="G26" fmla="?: G9 G17 G25"/>
                    <a:gd name="G27" fmla="?: G9 0 21600"/>
                    <a:gd name="G28" fmla="cos 10800 -9439761"/>
                    <a:gd name="G29" fmla="sin 10800 -9439761"/>
                    <a:gd name="G30" fmla="sin 10800 -9439761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-9439761 G34 0"/>
                    <a:gd name="G36" fmla="?: G6 G35 G31"/>
                    <a:gd name="G37" fmla="+- 21600 0 G36"/>
                    <a:gd name="G38" fmla="?: G4 0 G33"/>
                    <a:gd name="G39" fmla="?: -9439761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058 w 21600"/>
                    <a:gd name="T15" fmla="*/ 4457 h 21600"/>
                    <a:gd name="T16" fmla="*/ 10800 w 21600"/>
                    <a:gd name="T17" fmla="*/ 0 h 21600"/>
                    <a:gd name="T18" fmla="*/ 19542 w 21600"/>
                    <a:gd name="T19" fmla="*/ 4457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2058" y="4457"/>
                      </a:moveTo>
                      <a:cubicBezTo>
                        <a:pt x="4089" y="1657"/>
                        <a:pt x="7340" y="-1"/>
                        <a:pt x="10800" y="0"/>
                      </a:cubicBezTo>
                      <a:cubicBezTo>
                        <a:pt x="14259" y="0"/>
                        <a:pt x="17510" y="1657"/>
                        <a:pt x="19541" y="4457"/>
                      </a:cubicBezTo>
                      <a:cubicBezTo>
                        <a:pt x="17510" y="1657"/>
                        <a:pt x="14259" y="-1"/>
                        <a:pt x="10799" y="0"/>
                      </a:cubicBezTo>
                      <a:cubicBezTo>
                        <a:pt x="7340" y="0"/>
                        <a:pt x="4089" y="1657"/>
                        <a:pt x="2058" y="44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" name="Line 50"/>
                <p:cNvSpPr>
                  <a:spLocks noChangeAspect="1" noChangeShapeType="1"/>
                </p:cNvSpPr>
                <p:nvPr/>
              </p:nvSpPr>
              <p:spPr bwMode="auto">
                <a:xfrm rot="5400000" flipH="1" flipV="1">
                  <a:off x="2979150" y="3234761"/>
                  <a:ext cx="4438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" name="Rectangle 51"/>
                <p:cNvSpPr>
                  <a:spLocks noChangeAspect="1" noChangeArrowheads="1"/>
                </p:cNvSpPr>
                <p:nvPr/>
              </p:nvSpPr>
              <p:spPr bwMode="auto">
                <a:xfrm rot="5400000" flipV="1">
                  <a:off x="2994020" y="3218635"/>
                  <a:ext cx="113115" cy="118162"/>
                </a:xfrm>
                <a:prstGeom prst="rect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" name="Rectangle 52"/>
                <p:cNvSpPr>
                  <a:spLocks noChangeAspect="1" noChangeArrowheads="1"/>
                </p:cNvSpPr>
                <p:nvPr/>
              </p:nvSpPr>
              <p:spPr bwMode="auto">
                <a:xfrm rot="5400000" flipV="1">
                  <a:off x="3034111" y="3191430"/>
                  <a:ext cx="32931" cy="118162"/>
                </a:xfrm>
                <a:prstGeom prst="rect">
                  <a:avLst/>
                </a:prstGeom>
                <a:gradFill rotWithShape="1">
                  <a:gsLst>
                    <a:gs pos="0">
                      <a:srgbClr val="99CC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" name="Rectangle 54"/>
                <p:cNvSpPr>
                  <a:spLocks noChangeAspect="1" noChangeArrowheads="1"/>
                </p:cNvSpPr>
                <p:nvPr/>
              </p:nvSpPr>
              <p:spPr bwMode="auto">
                <a:xfrm rot="5400000" flipV="1">
                  <a:off x="3032642" y="3122967"/>
                  <a:ext cx="40091" cy="147703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50000">
                      <a:srgbClr val="FFFF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" name="Rectangle 55"/>
                <p:cNvSpPr>
                  <a:spLocks noChangeAspect="1" noChangeArrowheads="1"/>
                </p:cNvSpPr>
                <p:nvPr/>
              </p:nvSpPr>
              <p:spPr bwMode="auto">
                <a:xfrm rot="5400000" flipV="1">
                  <a:off x="3032642" y="3152520"/>
                  <a:ext cx="40091" cy="90029"/>
                </a:xfrm>
                <a:prstGeom prst="rect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5F5F5F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" name="Rectangle 56"/>
                <p:cNvSpPr>
                  <a:spLocks noChangeAspect="1" noChangeArrowheads="1"/>
                </p:cNvSpPr>
                <p:nvPr/>
              </p:nvSpPr>
              <p:spPr bwMode="auto">
                <a:xfrm rot="5400000" flipV="1">
                  <a:off x="3015472" y="3086417"/>
                  <a:ext cx="73023" cy="10831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5F5F5F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" name="Rectangle 59"/>
                <p:cNvSpPr>
                  <a:spLocks noChangeArrowheads="1"/>
                </p:cNvSpPr>
                <p:nvPr/>
              </p:nvSpPr>
              <p:spPr bwMode="auto">
                <a:xfrm flipV="1">
                  <a:off x="3230924" y="3466717"/>
                  <a:ext cx="388800" cy="97155"/>
                </a:xfrm>
                <a:prstGeom prst="rect">
                  <a:avLst/>
                </a:prstGeom>
                <a:gradFill rotWithShape="1">
                  <a:gsLst>
                    <a:gs pos="0">
                      <a:srgbClr val="5F5F5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1218" y="3461264"/>
                  <a:ext cx="51166" cy="111600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1" name="Group 105"/>
                <p:cNvGrpSpPr>
                  <a:grpSpLocks/>
                </p:cNvGrpSpPr>
                <p:nvPr/>
              </p:nvGrpSpPr>
              <p:grpSpPr bwMode="auto">
                <a:xfrm>
                  <a:off x="2068499" y="3384809"/>
                  <a:ext cx="503238" cy="360363"/>
                  <a:chOff x="1610" y="1706"/>
                  <a:chExt cx="317" cy="227"/>
                </a:xfrm>
              </p:grpSpPr>
              <p:sp>
                <p:nvSpPr>
                  <p:cNvPr id="43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1882" y="1888"/>
                    <a:ext cx="45" cy="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ysClr val="window" lastClr="FFFFFF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cxnSp>
                <p:nvCxnSpPr>
                  <p:cNvPr id="439" name="AutoShape 107"/>
                  <p:cNvCxnSpPr>
                    <a:cxnSpLocks noChangeShapeType="1"/>
                    <a:stCxn id="438" idx="0"/>
                  </p:cNvCxnSpPr>
                  <p:nvPr/>
                </p:nvCxnSpPr>
                <p:spPr bwMode="auto">
                  <a:xfrm rot="5400000" flipH="1">
                    <a:off x="1667" y="1649"/>
                    <a:ext cx="182" cy="295"/>
                  </a:xfrm>
                  <a:prstGeom prst="curvedConnector2">
                    <a:avLst/>
                  </a:prstGeom>
                  <a:noFill/>
                  <a:ln w="9525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</p:spPr>
              </p:cxnSp>
            </p:grpSp>
            <p:sp>
              <p:nvSpPr>
                <p:cNvPr id="440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863051" y="3261903"/>
                  <a:ext cx="1350260" cy="378713"/>
                </a:xfrm>
                <a:prstGeom prst="rect">
                  <a:avLst/>
                </a:prstGeom>
                <a:solidFill>
                  <a:sysClr val="window" lastClr="FFFFFF">
                    <a:alpha val="70000"/>
                  </a:sys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500" kern="0" dirty="0" smtClean="0">
                      <a:solidFill>
                        <a:sysClr val="windowText" lastClr="000000"/>
                      </a:solidFill>
                      <a:latin typeface="Calibri"/>
                    </a:rPr>
                    <a:t>Level probe</a:t>
                  </a: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cs typeface="Arial" charset="0"/>
                  </a:endParaRPr>
                </a:p>
              </p:txBody>
            </p:sp>
            <p:grpSp>
              <p:nvGrpSpPr>
                <p:cNvPr id="12" name="Group 78"/>
                <p:cNvGrpSpPr>
                  <a:grpSpLocks noChangeAspect="1"/>
                </p:cNvGrpSpPr>
                <p:nvPr/>
              </p:nvGrpSpPr>
              <p:grpSpPr bwMode="auto">
                <a:xfrm>
                  <a:off x="6164864" y="3787257"/>
                  <a:ext cx="432526" cy="1016480"/>
                  <a:chOff x="4021" y="2050"/>
                  <a:chExt cx="278" cy="653"/>
                </a:xfrm>
              </p:grpSpPr>
              <p:cxnSp>
                <p:nvCxnSpPr>
                  <p:cNvPr id="442" name="AutoShape 79"/>
                  <p:cNvCxnSpPr>
                    <a:cxnSpLocks noChangeAspect="1" noChangeShapeType="1"/>
                    <a:stCxn id="443" idx="0"/>
                  </p:cNvCxnSpPr>
                  <p:nvPr/>
                </p:nvCxnSpPr>
                <p:spPr bwMode="auto">
                  <a:xfrm rot="16200000">
                    <a:off x="4017" y="2071"/>
                    <a:ext cx="304" cy="261"/>
                  </a:xfrm>
                  <a:prstGeom prst="curvedConnector3">
                    <a:avLst>
                      <a:gd name="adj1" fmla="val 49843"/>
                    </a:avLst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443" name="Rectangle 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21" y="2354"/>
                    <a:ext cx="33" cy="34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3" name="Group 65"/>
                <p:cNvGrpSpPr>
                  <a:grpSpLocks noChangeAspect="1"/>
                </p:cNvGrpSpPr>
                <p:nvPr/>
              </p:nvGrpSpPr>
              <p:grpSpPr bwMode="auto">
                <a:xfrm>
                  <a:off x="5643565" y="3349172"/>
                  <a:ext cx="353507" cy="351858"/>
                  <a:chOff x="2835" y="754"/>
                  <a:chExt cx="576" cy="578"/>
                </a:xfrm>
              </p:grpSpPr>
              <p:sp>
                <p:nvSpPr>
                  <p:cNvPr id="446" name="Oval 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35" y="754"/>
                    <a:ext cx="576" cy="57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47" name="Line 6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839" y="754"/>
                    <a:ext cx="268" cy="28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48" name="Line 6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839" y="1038"/>
                    <a:ext cx="265" cy="29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cxnSp>
              <p:nvCxnSpPr>
                <p:cNvPr id="450" name="AutoShape 8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35162" y="1376650"/>
                  <a:ext cx="3327" cy="336054"/>
                </a:xfrm>
                <a:prstGeom prst="straightConnector1">
                  <a:avLst/>
                </a:prstGeom>
                <a:noFill/>
                <a:ln w="28575">
                  <a:solidFill>
                    <a:srgbClr val="333333"/>
                  </a:solidFill>
                  <a:round/>
                  <a:headEnd/>
                  <a:tailEnd type="stealth" w="lg" len="lg"/>
                </a:ln>
              </p:spPr>
            </p:cxnSp>
            <p:cxnSp>
              <p:nvCxnSpPr>
                <p:cNvPr id="451" name="AutoShape 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335994" y="1953931"/>
                  <a:ext cx="2495" cy="383467"/>
                </a:xfrm>
                <a:prstGeom prst="straightConnector1">
                  <a:avLst/>
                </a:prstGeom>
                <a:noFill/>
                <a:ln w="28575">
                  <a:solidFill>
                    <a:srgbClr val="333333"/>
                  </a:solidFill>
                  <a:round/>
                  <a:headEnd/>
                  <a:tailEnd/>
                </a:ln>
              </p:spPr>
            </p:cxnSp>
            <p:grpSp>
              <p:nvGrpSpPr>
                <p:cNvPr id="14" name="Group 98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3218601" y="1759998"/>
                  <a:ext cx="241440" cy="145562"/>
                  <a:chOff x="4014" y="6084"/>
                  <a:chExt cx="480" cy="293"/>
                </a:xfrm>
              </p:grpSpPr>
              <p:sp>
                <p:nvSpPr>
                  <p:cNvPr id="453" name="AutoShape 99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4110" y="5993"/>
                    <a:ext cx="288" cy="480"/>
                  </a:xfrm>
                  <a:prstGeom prst="flowChartCollat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54" name="Line 10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57" y="6084"/>
                    <a:ext cx="1" cy="29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cxnSp>
              <p:nvCxnSpPr>
                <p:cNvPr id="457" name="AutoShape 6"/>
                <p:cNvCxnSpPr>
                  <a:cxnSpLocks noChangeShapeType="1"/>
                  <a:stCxn id="370" idx="0"/>
                  <a:endCxn id="409" idx="0"/>
                </p:cNvCxnSpPr>
                <p:nvPr/>
              </p:nvCxnSpPr>
              <p:spPr bwMode="auto">
                <a:xfrm rot="16200000" flipV="1">
                  <a:off x="4297509" y="-548607"/>
                  <a:ext cx="234051" cy="5114356"/>
                </a:xfrm>
                <a:prstGeom prst="bentConnector3">
                  <a:avLst>
                    <a:gd name="adj1" fmla="val 383848"/>
                  </a:avLst>
                </a:prstGeom>
                <a:noFill/>
                <a:ln w="25400">
                  <a:solidFill>
                    <a:srgbClr val="FF0000"/>
                  </a:solidFill>
                  <a:prstDash val="solid"/>
                  <a:miter lim="800000"/>
                  <a:headEnd/>
                  <a:tailEnd type="stealth" w="lg" len="lg"/>
                </a:ln>
              </p:spPr>
            </p:cxnSp>
            <p:cxnSp>
              <p:nvCxnSpPr>
                <p:cNvPr id="458" name="AutoShape 105"/>
                <p:cNvCxnSpPr>
                  <a:cxnSpLocks noChangeShapeType="1"/>
                  <a:stCxn id="370" idx="0"/>
                  <a:endCxn id="454" idx="0"/>
                </p:cNvCxnSpPr>
                <p:nvPr/>
              </p:nvCxnSpPr>
              <p:spPr bwMode="auto">
                <a:xfrm rot="16200000" flipV="1">
                  <a:off x="5045309" y="199193"/>
                  <a:ext cx="293197" cy="3559610"/>
                </a:xfrm>
                <a:prstGeom prst="bentConnector4">
                  <a:avLst>
                    <a:gd name="adj1" fmla="val 99010"/>
                    <a:gd name="adj2" fmla="val 68600"/>
                  </a:avLst>
                </a:prstGeom>
                <a:noFill/>
                <a:ln w="25400">
                  <a:solidFill>
                    <a:srgbClr val="FF0000"/>
                  </a:solidFill>
                  <a:prstDash val="solid"/>
                  <a:miter lim="800000"/>
                  <a:headEnd/>
                  <a:tailEnd type="stealth" w="lg" len="lg"/>
                </a:ln>
              </p:spPr>
            </p:cxnSp>
            <p:cxnSp>
              <p:nvCxnSpPr>
                <p:cNvPr id="459" name="AutoShape 4"/>
                <p:cNvCxnSpPr>
                  <a:cxnSpLocks noChangeShapeType="1"/>
                  <a:stCxn id="446" idx="0"/>
                  <a:endCxn id="370" idx="2"/>
                </p:cNvCxnSpPr>
                <p:nvPr/>
              </p:nvCxnSpPr>
              <p:spPr bwMode="auto">
                <a:xfrm rot="5400000" flipH="1" flipV="1">
                  <a:off x="6114461" y="2491921"/>
                  <a:ext cx="563114" cy="1151388"/>
                </a:xfrm>
                <a:prstGeom prst="bentConnector3">
                  <a:avLst>
                    <a:gd name="adj1" fmla="val 50000"/>
                  </a:avLst>
                </a:prstGeom>
                <a:noFill/>
                <a:ln w="25400">
                  <a:solidFill>
                    <a:srgbClr val="FF0000"/>
                  </a:solidFill>
                  <a:prstDash val="solid"/>
                  <a:miter lim="800000"/>
                  <a:headEnd type="stealth" w="lg" len="lg"/>
                  <a:tailEnd type="none"/>
                </a:ln>
              </p:spPr>
            </p:cxnSp>
            <p:cxnSp>
              <p:nvCxnSpPr>
                <p:cNvPr id="463" name="Gewinkelte Verbindung 462"/>
                <p:cNvCxnSpPr>
                  <a:stCxn id="438" idx="6"/>
                  <a:endCxn id="370" idx="1"/>
                </p:cNvCxnSpPr>
                <p:nvPr/>
              </p:nvCxnSpPr>
              <p:spPr>
                <a:xfrm flipV="1">
                  <a:off x="2571737" y="2455827"/>
                  <a:ext cx="3857651" cy="1253626"/>
                </a:xfrm>
                <a:prstGeom prst="bentConnector3">
                  <a:avLst>
                    <a:gd name="adj1" fmla="val 4362"/>
                  </a:avLst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tailEnd type="stealth" w="lg" len="lg"/>
                </a:ln>
                <a:effectLst/>
              </p:spPr>
            </p:cxnSp>
            <p:cxnSp>
              <p:nvCxnSpPr>
                <p:cNvPr id="464" name="AutoShape 5"/>
                <p:cNvCxnSpPr>
                  <a:cxnSpLocks noChangeShapeType="1"/>
                  <a:endCxn id="370" idx="3"/>
                </p:cNvCxnSpPr>
                <p:nvPr/>
              </p:nvCxnSpPr>
              <p:spPr bwMode="auto">
                <a:xfrm rot="5400000" flipH="1" flipV="1">
                  <a:off x="5914261" y="2732132"/>
                  <a:ext cx="1876079" cy="1323470"/>
                </a:xfrm>
                <a:prstGeom prst="bentConnector4">
                  <a:avLst>
                    <a:gd name="adj1" fmla="val 47019"/>
                    <a:gd name="adj2" fmla="val 125523"/>
                  </a:avLst>
                </a:prstGeom>
                <a:noFill/>
                <a:ln w="25400">
                  <a:solidFill>
                    <a:srgbClr val="0000FF"/>
                  </a:solidFill>
                  <a:prstDash val="solid"/>
                  <a:miter lim="800000"/>
                  <a:headEnd/>
                  <a:tailEnd type="stealth" w="lg" len="lg"/>
                </a:ln>
              </p:spPr>
            </p:cxnSp>
          </p:grpSp>
        </p:grpSp>
        <p:sp>
          <p:nvSpPr>
            <p:cNvPr id="470" name="Text Box 108"/>
            <p:cNvSpPr txBox="1">
              <a:spLocks noChangeArrowheads="1"/>
            </p:cNvSpPr>
            <p:nvPr/>
          </p:nvSpPr>
          <p:spPr bwMode="auto">
            <a:xfrm>
              <a:off x="1857356" y="5286388"/>
              <a:ext cx="1620000" cy="553998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noProof="0" dirty="0" smtClean="0">
                  <a:solidFill>
                    <a:srgbClr val="FCBB80"/>
                  </a:solidFill>
                  <a:latin typeface="Calibri"/>
                </a:rPr>
                <a:t>Oxygen enriched water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CBB80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  <p:sp>
          <p:nvSpPr>
            <p:cNvPr id="473" name="Text Box 108"/>
            <p:cNvSpPr txBox="1">
              <a:spLocks noChangeArrowheads="1"/>
            </p:cNvSpPr>
            <p:nvPr/>
          </p:nvSpPr>
          <p:spPr bwMode="auto">
            <a:xfrm>
              <a:off x="7072330" y="3857628"/>
              <a:ext cx="1620000" cy="553998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noProof="0" dirty="0" smtClean="0">
                  <a:solidFill>
                    <a:srgbClr val="FCBB80"/>
                  </a:solidFill>
                  <a:latin typeface="Calibri"/>
                </a:rPr>
                <a:t>Water with low  oxygen content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CBB80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  <p:sp>
          <p:nvSpPr>
            <p:cNvPr id="474" name="Text Box 108"/>
            <p:cNvSpPr txBox="1">
              <a:spLocks noChangeArrowheads="1"/>
            </p:cNvSpPr>
            <p:nvPr/>
          </p:nvSpPr>
          <p:spPr bwMode="auto">
            <a:xfrm>
              <a:off x="4929190" y="3643314"/>
              <a:ext cx="1080000" cy="323165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 smtClean="0">
                  <a:solidFill>
                    <a:sysClr val="windowText" lastClr="000000"/>
                  </a:solidFill>
                  <a:latin typeface="Calibri"/>
                </a:rPr>
                <a:t>I</a:t>
              </a:r>
              <a:r>
                <a:rPr lang="en-US" sz="1500" kern="0" noProof="0" dirty="0" smtClean="0">
                  <a:solidFill>
                    <a:sysClr val="windowText" lastClr="000000"/>
                  </a:solidFill>
                  <a:latin typeface="Calibri"/>
                </a:rPr>
                <a:t>nlet pump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  <p:sp>
          <p:nvSpPr>
            <p:cNvPr id="475" name="Text Box 108"/>
            <p:cNvSpPr txBox="1">
              <a:spLocks noChangeArrowheads="1"/>
            </p:cNvSpPr>
            <p:nvPr/>
          </p:nvSpPr>
          <p:spPr bwMode="auto">
            <a:xfrm>
              <a:off x="714348" y="1785926"/>
              <a:ext cx="1260000" cy="1015663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 smtClean="0">
                  <a:solidFill>
                    <a:srgbClr val="008000"/>
                  </a:solidFill>
                  <a:latin typeface="Calibri"/>
                </a:rPr>
                <a:t>Oxygen supply (pressurized gas bottle)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  <p:sp>
          <p:nvSpPr>
            <p:cNvPr id="476" name="Text Box 108"/>
            <p:cNvSpPr txBox="1">
              <a:spLocks noChangeArrowheads="1"/>
            </p:cNvSpPr>
            <p:nvPr/>
          </p:nvSpPr>
          <p:spPr bwMode="auto">
            <a:xfrm>
              <a:off x="3571868" y="2143116"/>
              <a:ext cx="1260000" cy="323165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 smtClean="0">
                  <a:solidFill>
                    <a:srgbClr val="333333"/>
                  </a:solidFill>
                  <a:latin typeface="Calibri"/>
                </a:rPr>
                <a:t>Gas discharge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  <p:sp>
          <p:nvSpPr>
            <p:cNvPr id="477" name="Text Box 108"/>
            <p:cNvSpPr txBox="1">
              <a:spLocks noChangeArrowheads="1"/>
            </p:cNvSpPr>
            <p:nvPr/>
          </p:nvSpPr>
          <p:spPr bwMode="auto">
            <a:xfrm>
              <a:off x="6429387" y="6072206"/>
              <a:ext cx="1440000" cy="360000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 smtClean="0">
                  <a:solidFill>
                    <a:sysClr val="windowText" lastClr="000000"/>
                  </a:solidFill>
                  <a:latin typeface="Calibri"/>
                </a:rPr>
                <a:t>Breeding basin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  <p:sp>
          <p:nvSpPr>
            <p:cNvPr id="478" name="Text Box 108"/>
            <p:cNvSpPr txBox="1">
              <a:spLocks noChangeArrowheads="1"/>
            </p:cNvSpPr>
            <p:nvPr/>
          </p:nvSpPr>
          <p:spPr bwMode="auto">
            <a:xfrm>
              <a:off x="4929190" y="4214818"/>
              <a:ext cx="1440000" cy="360000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 smtClean="0">
                  <a:solidFill>
                    <a:sysClr val="windowText" lastClr="000000"/>
                  </a:solidFill>
                  <a:latin typeface="Calibri"/>
                </a:rPr>
                <a:t>Oxygen probe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  <p:sp>
          <p:nvSpPr>
            <p:cNvPr id="479" name="Text Box 108"/>
            <p:cNvSpPr txBox="1">
              <a:spLocks noChangeArrowheads="1"/>
            </p:cNvSpPr>
            <p:nvPr/>
          </p:nvSpPr>
          <p:spPr bwMode="auto">
            <a:xfrm>
              <a:off x="7143768" y="2000240"/>
              <a:ext cx="1440000" cy="360000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 smtClean="0">
                  <a:solidFill>
                    <a:sysClr val="windowText" lastClr="000000"/>
                  </a:solidFill>
                  <a:latin typeface="Calibri"/>
                </a:rPr>
                <a:t>Process control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  <p:sp>
          <p:nvSpPr>
            <p:cNvPr id="480" name="Text Box 108"/>
            <p:cNvSpPr txBox="1">
              <a:spLocks noChangeArrowheads="1"/>
            </p:cNvSpPr>
            <p:nvPr/>
          </p:nvSpPr>
          <p:spPr bwMode="auto">
            <a:xfrm>
              <a:off x="6786578" y="3143248"/>
              <a:ext cx="1800000" cy="323165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b="1" kern="0" dirty="0" smtClean="0">
                  <a:solidFill>
                    <a:srgbClr val="0000FF"/>
                  </a:solidFill>
                  <a:latin typeface="Calibri"/>
                </a:rPr>
                <a:t>Oxygen saturation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  <p:sp>
          <p:nvSpPr>
            <p:cNvPr id="481" name="Text Box 108"/>
            <p:cNvSpPr txBox="1">
              <a:spLocks noChangeArrowheads="1"/>
            </p:cNvSpPr>
            <p:nvPr/>
          </p:nvSpPr>
          <p:spPr bwMode="auto">
            <a:xfrm>
              <a:off x="5000628" y="2285992"/>
              <a:ext cx="1260000" cy="360000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b="1" kern="0" dirty="0" smtClean="0">
                  <a:solidFill>
                    <a:srgbClr val="0000FF"/>
                  </a:solidFill>
                  <a:latin typeface="Calibri"/>
                </a:rPr>
                <a:t>Water level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  <p:sp>
          <p:nvSpPr>
            <p:cNvPr id="482" name="Text Box 108"/>
            <p:cNvSpPr txBox="1">
              <a:spLocks noChangeArrowheads="1"/>
            </p:cNvSpPr>
            <p:nvPr/>
          </p:nvSpPr>
          <p:spPr bwMode="auto">
            <a:xfrm>
              <a:off x="4857752" y="2714620"/>
              <a:ext cx="1440000" cy="553998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b="1" kern="0" dirty="0" smtClean="0">
                  <a:solidFill>
                    <a:srgbClr val="FF0000"/>
                  </a:solidFill>
                  <a:latin typeface="Calibri"/>
                </a:rPr>
                <a:t>Flow rate, pressure drop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 charset="0"/>
              </a:endParaRPr>
            </a:p>
          </p:txBody>
        </p:sp>
        <p:sp>
          <p:nvSpPr>
            <p:cNvPr id="484" name="Text Box 108"/>
            <p:cNvSpPr txBox="1">
              <a:spLocks noChangeArrowheads="1"/>
            </p:cNvSpPr>
            <p:nvPr/>
          </p:nvSpPr>
          <p:spPr bwMode="auto">
            <a:xfrm>
              <a:off x="4831080" y="1581136"/>
              <a:ext cx="2340000" cy="553998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b="1" kern="0" smtClean="0">
                  <a:solidFill>
                    <a:srgbClr val="FF0000"/>
                  </a:solidFill>
                  <a:latin typeface="Calibri"/>
                </a:rPr>
                <a:t>Opening/closing </a:t>
              </a:r>
              <a:r>
                <a:rPr lang="en-US" sz="1500" b="1" kern="0" dirty="0" smtClean="0">
                  <a:solidFill>
                    <a:srgbClr val="FF0000"/>
                  </a:solidFill>
                  <a:latin typeface="Calibri"/>
                </a:rPr>
                <a:t>of magnetic valves</a:t>
              </a:r>
              <a:endParaRPr lang="en-US" sz="1500" b="1" kern="0" dirty="0" smtClean="0">
                <a:solidFill>
                  <a:srgbClr val="FF0000"/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106" name="Textfeld 105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 lvl="1" algn="l" rtl="0">
              <a:spcBef>
                <a:spcPct val="0"/>
              </a:spcBef>
              <a:tabLst>
                <a:tab pos="3233738" algn="l"/>
              </a:tabLst>
            </a:pPr>
            <a:r>
              <a:rPr lang="en-US" sz="4000" b="1" kern="1200" dirty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Hydrodynamic Oxygenation – Summary and Conclusions</a:t>
            </a:r>
            <a:endParaRPr lang="de-DE" sz="4000" b="1" kern="1200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pPr marL="419100" indent="-419100">
              <a:buNone/>
            </a:pPr>
            <a:r>
              <a:rPr lang="en-US" sz="2500" u="sng" dirty="0" smtClean="0">
                <a:latin typeface="Calibri" pitchFamily="34" charset="0"/>
              </a:rPr>
              <a:t>Result of work:</a:t>
            </a:r>
          </a:p>
          <a:p>
            <a:pPr marL="0" indent="0">
              <a:buNone/>
            </a:pPr>
            <a:r>
              <a:rPr lang="en-US" sz="2500" dirty="0" smtClean="0">
                <a:latin typeface="Calibri" pitchFamily="34" charset="0"/>
              </a:rPr>
              <a:t>Development and successful</a:t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dirty="0" smtClean="0">
                <a:latin typeface="Calibri" pitchFamily="34" charset="0"/>
              </a:rPr>
              <a:t>application of oxygenator based</a:t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dirty="0" smtClean="0">
                <a:latin typeface="Calibri" pitchFamily="34" charset="0"/>
              </a:rPr>
              <a:t>on hydrodynamic principle for</a:t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dirty="0" smtClean="0">
                <a:latin typeface="Calibri" pitchFamily="34" charset="0"/>
              </a:rPr>
              <a:t>application in RASs</a:t>
            </a:r>
            <a:br>
              <a:rPr lang="en-US" sz="2500" dirty="0" smtClean="0">
                <a:latin typeface="Calibri" pitchFamily="34" charset="0"/>
              </a:rPr>
            </a:br>
            <a:endParaRPr lang="en-US" sz="2500" dirty="0" smtClean="0">
              <a:latin typeface="Calibri" pitchFamily="34" charset="0"/>
            </a:endParaRPr>
          </a:p>
          <a:p>
            <a:pPr marL="0" indent="0">
              <a:buNone/>
            </a:pPr>
            <a:r>
              <a:rPr lang="en-US" sz="2500" u="sng" dirty="0" smtClean="0">
                <a:latin typeface="Calibri" pitchFamily="34" charset="0"/>
              </a:rPr>
              <a:t>Performance Parameters:</a:t>
            </a:r>
          </a:p>
          <a:p>
            <a:pPr marL="365125" indent="-365125"/>
            <a:r>
              <a:rPr lang="en-US" sz="2500" dirty="0" smtClean="0">
                <a:latin typeface="Calibri" pitchFamily="34" charset="0"/>
              </a:rPr>
              <a:t>Oxygen saturation: average 300 %</a:t>
            </a:r>
            <a:br>
              <a:rPr lang="en-US" sz="2500" dirty="0" smtClean="0">
                <a:latin typeface="Calibri" pitchFamily="34" charset="0"/>
              </a:rPr>
            </a:br>
            <a:r>
              <a:rPr lang="en-US" sz="2500" dirty="0" smtClean="0">
                <a:latin typeface="Calibri" pitchFamily="34" charset="0"/>
              </a:rPr>
              <a:t>(absolute value 26 mg/l at 23 °C)</a:t>
            </a:r>
          </a:p>
          <a:p>
            <a:pPr marL="365125" indent="-365125"/>
            <a:r>
              <a:rPr lang="en-US" sz="2500" dirty="0" smtClean="0">
                <a:latin typeface="Calibri" pitchFamily="34" charset="0"/>
              </a:rPr>
              <a:t>Oxygen utilization ratio: &gt; 94 %</a:t>
            </a:r>
          </a:p>
          <a:p>
            <a:pPr marL="365125" indent="-365125"/>
            <a:r>
              <a:rPr lang="en-US" sz="2500" dirty="0" smtClean="0">
                <a:latin typeface="Calibri" pitchFamily="34" charset="0"/>
              </a:rPr>
              <a:t>Water flow rate: 4.0…4.5 m</a:t>
            </a:r>
            <a:r>
              <a:rPr lang="en-US" sz="2500" baseline="30000" dirty="0" smtClean="0">
                <a:latin typeface="Calibri" pitchFamily="34" charset="0"/>
              </a:rPr>
              <a:t>3</a:t>
            </a:r>
            <a:r>
              <a:rPr lang="en-US" sz="2500" dirty="0" smtClean="0">
                <a:latin typeface="Calibri" pitchFamily="34" charset="0"/>
              </a:rPr>
              <a:t>/h</a:t>
            </a:r>
          </a:p>
          <a:p>
            <a:pPr marL="365125" indent="-365125"/>
            <a:r>
              <a:rPr lang="en-US" sz="2500" dirty="0" smtClean="0">
                <a:latin typeface="Calibri" pitchFamily="34" charset="0"/>
              </a:rPr>
              <a:t>Energy consumption: &lt; 500 W pumping energy</a:t>
            </a:r>
            <a:endParaRPr lang="en-US" sz="2500" dirty="0">
              <a:latin typeface="Calibri" pitchFamily="34" charset="0"/>
            </a:endParaRPr>
          </a:p>
        </p:txBody>
      </p:sp>
      <p:pic>
        <p:nvPicPr>
          <p:cNvPr id="8" name="Grafik 7" descr="Steuerung und Sauerstoffreaktoren Rundbecken (12.02.200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9718" y="1487073"/>
            <a:ext cx="3240000" cy="4299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 lvl="1" algn="l" rtl="0">
              <a:spcBef>
                <a:spcPct val="0"/>
              </a:spcBef>
              <a:tabLst>
                <a:tab pos="3233738" algn="l"/>
              </a:tabLst>
            </a:pPr>
            <a:r>
              <a:rPr lang="en-US" sz="4000" b="1" kern="1200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Application of Airlift Pumps – Combination of Process Steps</a:t>
            </a:r>
            <a:endParaRPr lang="de-DE" sz="4000" b="1" kern="1200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 lnSpcReduction="10000"/>
          </a:bodyPr>
          <a:lstStyle/>
          <a:p>
            <a:pPr marL="419100" indent="-419100">
              <a:buNone/>
            </a:pPr>
            <a:r>
              <a:rPr lang="en-GB" sz="2500" u="sng" dirty="0" smtClean="0"/>
              <a:t>Introduction of oxygen and water transport/circulation:</a:t>
            </a:r>
          </a:p>
          <a:p>
            <a:pPr marL="419100" indent="-419100"/>
            <a:r>
              <a:rPr lang="en-GB" sz="2500" dirty="0" smtClean="0"/>
              <a:t>Most essential/sensitive and energy consumptive processes in aquaculture plants</a:t>
            </a:r>
            <a:endParaRPr lang="en-US" sz="2500" dirty="0" smtClean="0">
              <a:latin typeface="Calibri" pitchFamily="34" charset="0"/>
            </a:endParaRPr>
          </a:p>
          <a:p>
            <a:pPr marL="419100" indent="-419100"/>
            <a:r>
              <a:rPr lang="en-US" sz="2500" dirty="0" smtClean="0">
                <a:latin typeface="Calibri" pitchFamily="34" charset="0"/>
              </a:rPr>
              <a:t>Necessity of pumping high water volumes</a:t>
            </a:r>
          </a:p>
          <a:p>
            <a:pPr marL="784860" lvl="1" indent="-419100"/>
            <a:r>
              <a:rPr lang="en-US" sz="2000" dirty="0" smtClean="0">
                <a:latin typeface="Calibri" pitchFamily="34" charset="0"/>
              </a:rPr>
              <a:t>Water transport (to and from water treatment units)</a:t>
            </a:r>
          </a:p>
          <a:p>
            <a:pPr marL="784860" lvl="1" indent="-419100"/>
            <a:r>
              <a:rPr lang="en-US" sz="2000" dirty="0" smtClean="0">
                <a:latin typeface="Calibri" pitchFamily="34" charset="0"/>
              </a:rPr>
              <a:t>Establishing circulation inside the basins (gas exchange, feed supply, avoiding dead zones for biomass etc.)</a:t>
            </a:r>
          </a:p>
          <a:p>
            <a:pPr marL="784860" lvl="1" indent="-419100"/>
            <a:r>
              <a:rPr lang="de-DE" sz="2000" dirty="0" err="1" smtClean="0">
                <a:latin typeface="Calibri" pitchFamily="34" charset="0"/>
              </a:rPr>
              <a:t>Usually</a:t>
            </a:r>
            <a:r>
              <a:rPr lang="en-GB" sz="2000" dirty="0" smtClean="0"/>
              <a:t> application of conventional mechanical pumps (centrifugal or plunger pumps)</a:t>
            </a:r>
            <a:endParaRPr lang="en-US" sz="2000" dirty="0" smtClean="0">
              <a:latin typeface="Calibri" pitchFamily="34" charset="0"/>
            </a:endParaRPr>
          </a:p>
          <a:p>
            <a:pPr marL="419100" indent="-419100"/>
            <a:r>
              <a:rPr lang="en-US" sz="2500" dirty="0" smtClean="0">
                <a:latin typeface="Calibri" pitchFamily="34" charset="0"/>
              </a:rPr>
              <a:t>Realization of gas exchange</a:t>
            </a:r>
          </a:p>
          <a:p>
            <a:pPr marL="784860" lvl="1" indent="-419100"/>
            <a:r>
              <a:rPr lang="en-US" sz="2000" dirty="0" smtClean="0">
                <a:latin typeface="Calibri" pitchFamily="34" charset="0"/>
              </a:rPr>
              <a:t>Oxygen supply and CO</a:t>
            </a:r>
            <a:r>
              <a:rPr lang="en-US" sz="2000" baseline="-25000" dirty="0" smtClean="0">
                <a:latin typeface="Calibri" pitchFamily="34" charset="0"/>
              </a:rPr>
              <a:t>2</a:t>
            </a:r>
            <a:r>
              <a:rPr lang="en-US" sz="2000" dirty="0" smtClean="0">
                <a:latin typeface="Calibri" pitchFamily="34" charset="0"/>
              </a:rPr>
              <a:t> removal</a:t>
            </a:r>
          </a:p>
          <a:p>
            <a:pPr marL="784860" lvl="1" indent="-419100"/>
            <a:r>
              <a:rPr lang="en-US" sz="2000" dirty="0" smtClean="0">
                <a:latin typeface="Calibri" pitchFamily="34" charset="0"/>
              </a:rPr>
              <a:t>Many different technologies used…</a:t>
            </a:r>
          </a:p>
          <a:p>
            <a:pPr marL="419100" indent="-419100">
              <a:buNone/>
              <a:tabLst>
                <a:tab pos="627063" algn="l"/>
              </a:tabLst>
            </a:pPr>
            <a:r>
              <a:rPr lang="en-US" sz="2200" dirty="0" smtClean="0">
                <a:latin typeface="Calibri" pitchFamily="34" charset="0"/>
              </a:rPr>
              <a:t>		</a:t>
            </a:r>
          </a:p>
          <a:p>
            <a:pPr marL="723900" indent="-723900">
              <a:buNone/>
            </a:pPr>
            <a:r>
              <a:rPr lang="en-US" sz="2500" dirty="0" smtClean="0">
                <a:latin typeface="Calibri" pitchFamily="34" charset="0"/>
              </a:rPr>
              <a:t>		</a:t>
            </a:r>
            <a:r>
              <a:rPr lang="en-US" sz="2500" u="sng" dirty="0" smtClean="0">
                <a:latin typeface="Calibri" pitchFamily="34" charset="0"/>
              </a:rPr>
              <a:t>Combination of both issues:</a:t>
            </a:r>
            <a:r>
              <a:rPr lang="en-US" sz="2500" dirty="0" smtClean="0">
                <a:latin typeface="Calibri" pitchFamily="34" charset="0"/>
              </a:rPr>
              <a:t> Application of airlifts</a:t>
            </a:r>
          </a:p>
        </p:txBody>
      </p:sp>
      <p:sp>
        <p:nvSpPr>
          <p:cNvPr id="7" name="Pfeil nach rechts 6"/>
          <p:cNvSpPr/>
          <p:nvPr/>
        </p:nvSpPr>
        <p:spPr>
          <a:xfrm>
            <a:off x="1045252" y="5984310"/>
            <a:ext cx="540000" cy="360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 lvl="1" algn="l" rtl="0">
              <a:spcBef>
                <a:spcPct val="0"/>
              </a:spcBef>
              <a:tabLst>
                <a:tab pos="3233738" algn="l"/>
              </a:tabLst>
            </a:pPr>
            <a:r>
              <a:rPr lang="en-US" sz="4000" b="1" kern="1200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Application of Airlift Pumps – Principle and Experimental Setup</a:t>
            </a:r>
            <a:endParaRPr lang="de-DE" sz="4000" b="1" kern="1200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527" name="Gruppieren 2526"/>
          <p:cNvGrpSpPr/>
          <p:nvPr/>
        </p:nvGrpSpPr>
        <p:grpSpPr>
          <a:xfrm>
            <a:off x="720000" y="1530000"/>
            <a:ext cx="8100000" cy="5040000"/>
            <a:chOff x="720000" y="1368000"/>
            <a:chExt cx="8100000" cy="5040000"/>
          </a:xfrm>
        </p:grpSpPr>
        <p:sp>
          <p:nvSpPr>
            <p:cNvPr id="2525" name="Rechteck 2524"/>
            <p:cNvSpPr/>
            <p:nvPr/>
          </p:nvSpPr>
          <p:spPr>
            <a:xfrm>
              <a:off x="720000" y="1368000"/>
              <a:ext cx="8100000" cy="504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24" name="Gruppieren 2523"/>
            <p:cNvGrpSpPr/>
            <p:nvPr/>
          </p:nvGrpSpPr>
          <p:grpSpPr>
            <a:xfrm>
              <a:off x="827265" y="1669816"/>
              <a:ext cx="7888139" cy="4473828"/>
              <a:chOff x="785786" y="982662"/>
              <a:chExt cx="7888139" cy="4473828"/>
            </a:xfrm>
          </p:grpSpPr>
          <p:grpSp>
            <p:nvGrpSpPr>
              <p:cNvPr id="1027" name="Group 3"/>
              <p:cNvGrpSpPr>
                <a:grpSpLocks/>
              </p:cNvGrpSpPr>
              <p:nvPr/>
            </p:nvGrpSpPr>
            <p:grpSpPr bwMode="auto">
              <a:xfrm>
                <a:off x="1326301" y="982662"/>
                <a:ext cx="7099059" cy="4473828"/>
                <a:chOff x="1908" y="2294"/>
                <a:chExt cx="6304" cy="3973"/>
              </a:xfrm>
            </p:grpSpPr>
            <p:grpSp>
              <p:nvGrpSpPr>
                <p:cNvPr id="1028" name="Group 4"/>
                <p:cNvGrpSpPr>
                  <a:grpSpLocks/>
                </p:cNvGrpSpPr>
                <p:nvPr/>
              </p:nvGrpSpPr>
              <p:grpSpPr bwMode="auto">
                <a:xfrm>
                  <a:off x="7092" y="3125"/>
                  <a:ext cx="1120" cy="1264"/>
                  <a:chOff x="7092" y="3125"/>
                  <a:chExt cx="1120" cy="1264"/>
                </a:xfrm>
              </p:grpSpPr>
              <p:grpSp>
                <p:nvGrpSpPr>
                  <p:cNvPr id="1029" name="Group 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092" y="3390"/>
                    <a:ext cx="1120" cy="817"/>
                    <a:chOff x="8788" y="3661"/>
                    <a:chExt cx="2267" cy="2561"/>
                  </a:xfrm>
                </p:grpSpPr>
                <p:sp>
                  <p:nvSpPr>
                    <p:cNvPr id="1030" name="Rectangle 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788" y="3667"/>
                      <a:ext cx="2267" cy="25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333399"/>
                        </a:gs>
                        <a:gs pos="50000">
                          <a:srgbClr val="99CCFF"/>
                        </a:gs>
                        <a:gs pos="100000">
                          <a:srgbClr val="333399"/>
                        </a:gs>
                      </a:gsLst>
                      <a:lin ang="0" scaled="1"/>
                    </a:gra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031" name="Group 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788" y="3661"/>
                      <a:ext cx="2065" cy="2104"/>
                      <a:chOff x="8788" y="3661"/>
                      <a:chExt cx="2065" cy="2104"/>
                    </a:xfrm>
                  </p:grpSpPr>
                  <p:sp>
                    <p:nvSpPr>
                      <p:cNvPr id="1032" name="Freeform 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8815" y="3682"/>
                        <a:ext cx="2035" cy="208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1130"/>
                          </a:cxn>
                          <a:cxn ang="0">
                            <a:pos x="69" y="1092"/>
                          </a:cxn>
                          <a:cxn ang="0">
                            <a:pos x="108" y="1065"/>
                          </a:cxn>
                          <a:cxn ang="0">
                            <a:pos x="129" y="1065"/>
                          </a:cxn>
                          <a:cxn ang="0">
                            <a:pos x="168" y="1071"/>
                          </a:cxn>
                          <a:cxn ang="0">
                            <a:pos x="222" y="1077"/>
                          </a:cxn>
                          <a:cxn ang="0">
                            <a:pos x="285" y="1083"/>
                          </a:cxn>
                          <a:cxn ang="0">
                            <a:pos x="375" y="1077"/>
                          </a:cxn>
                          <a:cxn ang="0">
                            <a:pos x="426" y="1068"/>
                          </a:cxn>
                          <a:cxn ang="0">
                            <a:pos x="474" y="1050"/>
                          </a:cxn>
                          <a:cxn ang="0">
                            <a:pos x="528" y="1026"/>
                          </a:cxn>
                          <a:cxn ang="0">
                            <a:pos x="591" y="987"/>
                          </a:cxn>
                          <a:cxn ang="0">
                            <a:pos x="654" y="942"/>
                          </a:cxn>
                          <a:cxn ang="0">
                            <a:pos x="687" y="930"/>
                          </a:cxn>
                          <a:cxn ang="0">
                            <a:pos x="798" y="897"/>
                          </a:cxn>
                          <a:cxn ang="0">
                            <a:pos x="879" y="852"/>
                          </a:cxn>
                          <a:cxn ang="0">
                            <a:pos x="933" y="822"/>
                          </a:cxn>
                          <a:cxn ang="0">
                            <a:pos x="972" y="807"/>
                          </a:cxn>
                          <a:cxn ang="0">
                            <a:pos x="1035" y="789"/>
                          </a:cxn>
                          <a:cxn ang="0">
                            <a:pos x="1116" y="753"/>
                          </a:cxn>
                          <a:cxn ang="0">
                            <a:pos x="1182" y="717"/>
                          </a:cxn>
                          <a:cxn ang="0">
                            <a:pos x="1230" y="681"/>
                          </a:cxn>
                          <a:cxn ang="0">
                            <a:pos x="1290" y="669"/>
                          </a:cxn>
                          <a:cxn ang="0">
                            <a:pos x="1422" y="579"/>
                          </a:cxn>
                          <a:cxn ang="0">
                            <a:pos x="1440" y="570"/>
                          </a:cxn>
                          <a:cxn ang="0">
                            <a:pos x="1488" y="531"/>
                          </a:cxn>
                          <a:cxn ang="0">
                            <a:pos x="1518" y="516"/>
                          </a:cxn>
                          <a:cxn ang="0">
                            <a:pos x="1524" y="495"/>
                          </a:cxn>
                          <a:cxn ang="0">
                            <a:pos x="1599" y="375"/>
                          </a:cxn>
                          <a:cxn ang="0">
                            <a:pos x="1611" y="339"/>
                          </a:cxn>
                          <a:cxn ang="0">
                            <a:pos x="1620" y="285"/>
                          </a:cxn>
                          <a:cxn ang="0">
                            <a:pos x="1620" y="213"/>
                          </a:cxn>
                          <a:cxn ang="0">
                            <a:pos x="1623" y="165"/>
                          </a:cxn>
                          <a:cxn ang="0">
                            <a:pos x="1641" y="132"/>
                          </a:cxn>
                          <a:cxn ang="0">
                            <a:pos x="1635" y="84"/>
                          </a:cxn>
                          <a:cxn ang="0">
                            <a:pos x="1638" y="0"/>
                          </a:cxn>
                          <a:cxn ang="0">
                            <a:pos x="12" y="0"/>
                          </a:cxn>
                          <a:cxn ang="0">
                            <a:pos x="0" y="1125"/>
                          </a:cxn>
                          <a:cxn ang="0">
                            <a:pos x="18" y="1130"/>
                          </a:cxn>
                        </a:cxnLst>
                        <a:rect l="0" t="0" r="r" b="b"/>
                        <a:pathLst>
                          <a:path w="1641" h="1130">
                            <a:moveTo>
                              <a:pt x="18" y="1130"/>
                            </a:moveTo>
                            <a:lnTo>
                              <a:pt x="69" y="1092"/>
                            </a:lnTo>
                            <a:lnTo>
                              <a:pt x="108" y="1065"/>
                            </a:lnTo>
                            <a:lnTo>
                              <a:pt x="129" y="1065"/>
                            </a:lnTo>
                            <a:lnTo>
                              <a:pt x="168" y="1071"/>
                            </a:lnTo>
                            <a:lnTo>
                              <a:pt x="222" y="1077"/>
                            </a:lnTo>
                            <a:lnTo>
                              <a:pt x="285" y="1083"/>
                            </a:lnTo>
                            <a:lnTo>
                              <a:pt x="375" y="1077"/>
                            </a:lnTo>
                            <a:lnTo>
                              <a:pt x="426" y="1068"/>
                            </a:lnTo>
                            <a:lnTo>
                              <a:pt x="474" y="1050"/>
                            </a:lnTo>
                            <a:lnTo>
                              <a:pt x="528" y="1026"/>
                            </a:lnTo>
                            <a:lnTo>
                              <a:pt x="591" y="987"/>
                            </a:lnTo>
                            <a:lnTo>
                              <a:pt x="654" y="942"/>
                            </a:lnTo>
                            <a:lnTo>
                              <a:pt x="687" y="930"/>
                            </a:lnTo>
                            <a:lnTo>
                              <a:pt x="798" y="897"/>
                            </a:lnTo>
                            <a:lnTo>
                              <a:pt x="879" y="852"/>
                            </a:lnTo>
                            <a:lnTo>
                              <a:pt x="933" y="822"/>
                            </a:lnTo>
                            <a:lnTo>
                              <a:pt x="972" y="807"/>
                            </a:lnTo>
                            <a:lnTo>
                              <a:pt x="1035" y="789"/>
                            </a:lnTo>
                            <a:lnTo>
                              <a:pt x="1116" y="753"/>
                            </a:lnTo>
                            <a:lnTo>
                              <a:pt x="1182" y="717"/>
                            </a:lnTo>
                            <a:lnTo>
                              <a:pt x="1230" y="681"/>
                            </a:lnTo>
                            <a:lnTo>
                              <a:pt x="1290" y="669"/>
                            </a:lnTo>
                            <a:lnTo>
                              <a:pt x="1422" y="579"/>
                            </a:lnTo>
                            <a:lnTo>
                              <a:pt x="1440" y="570"/>
                            </a:lnTo>
                            <a:lnTo>
                              <a:pt x="1488" y="531"/>
                            </a:lnTo>
                            <a:lnTo>
                              <a:pt x="1518" y="516"/>
                            </a:lnTo>
                            <a:lnTo>
                              <a:pt x="1524" y="495"/>
                            </a:lnTo>
                            <a:lnTo>
                              <a:pt x="1599" y="375"/>
                            </a:lnTo>
                            <a:lnTo>
                              <a:pt x="1611" y="339"/>
                            </a:lnTo>
                            <a:lnTo>
                              <a:pt x="1620" y="285"/>
                            </a:lnTo>
                            <a:lnTo>
                              <a:pt x="1620" y="213"/>
                            </a:lnTo>
                            <a:lnTo>
                              <a:pt x="1623" y="165"/>
                            </a:lnTo>
                            <a:lnTo>
                              <a:pt x="1641" y="132"/>
                            </a:lnTo>
                            <a:lnTo>
                              <a:pt x="1635" y="84"/>
                            </a:lnTo>
                            <a:cubicBezTo>
                              <a:pt x="1626" y="71"/>
                              <a:pt x="1638" y="20"/>
                              <a:pt x="1638" y="0"/>
                            </a:cubicBezTo>
                            <a:lnTo>
                              <a:pt x="12" y="0"/>
                            </a:lnTo>
                            <a:lnTo>
                              <a:pt x="0" y="1125"/>
                            </a:lnTo>
                            <a:lnTo>
                              <a:pt x="18" y="1130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0000FF"/>
                          </a:gs>
                          <a:gs pos="50000">
                            <a:srgbClr val="CCFFFF"/>
                          </a:gs>
                          <a:gs pos="100000">
                            <a:srgbClr val="0000FF"/>
                          </a:gs>
                        </a:gsLst>
                        <a:lin ang="0" scaled="1"/>
                      </a:gradFill>
                      <a:ln w="12700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de-DE" sz="15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33" name="Freeform 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8822" y="3827"/>
                        <a:ext cx="2023" cy="19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315" y="0"/>
                          </a:cxn>
                          <a:cxn ang="0">
                            <a:pos x="0" y="0"/>
                          </a:cxn>
                          <a:cxn ang="0">
                            <a:pos x="0" y="771"/>
                          </a:cxn>
                          <a:cxn ang="0">
                            <a:pos x="40" y="750"/>
                          </a:cxn>
                          <a:cxn ang="0">
                            <a:pos x="296" y="734"/>
                          </a:cxn>
                          <a:cxn ang="0">
                            <a:pos x="364" y="718"/>
                          </a:cxn>
                          <a:cxn ang="0">
                            <a:pos x="408" y="702"/>
                          </a:cxn>
                          <a:cxn ang="0">
                            <a:pos x="500" y="650"/>
                          </a:cxn>
                          <a:cxn ang="0">
                            <a:pos x="536" y="626"/>
                          </a:cxn>
                          <a:cxn ang="0">
                            <a:pos x="740" y="546"/>
                          </a:cxn>
                          <a:cxn ang="0">
                            <a:pos x="832" y="518"/>
                          </a:cxn>
                          <a:cxn ang="0">
                            <a:pos x="932" y="474"/>
                          </a:cxn>
                          <a:cxn ang="0">
                            <a:pos x="992" y="442"/>
                          </a:cxn>
                          <a:cxn ang="0">
                            <a:pos x="1044" y="426"/>
                          </a:cxn>
                          <a:cxn ang="0">
                            <a:pos x="1152" y="362"/>
                          </a:cxn>
                          <a:cxn ang="0">
                            <a:pos x="1216" y="318"/>
                          </a:cxn>
                          <a:cxn ang="0">
                            <a:pos x="1276" y="230"/>
                          </a:cxn>
                          <a:cxn ang="0">
                            <a:pos x="1292" y="202"/>
                          </a:cxn>
                          <a:cxn ang="0">
                            <a:pos x="1300" y="178"/>
                          </a:cxn>
                          <a:cxn ang="0">
                            <a:pos x="1320" y="30"/>
                          </a:cxn>
                          <a:cxn ang="0">
                            <a:pos x="1315" y="0"/>
                          </a:cxn>
                        </a:cxnLst>
                        <a:rect l="0" t="0" r="r" b="b"/>
                        <a:pathLst>
                          <a:path w="1320" h="771">
                            <a:moveTo>
                              <a:pt x="1315" y="0"/>
                            </a:moveTo>
                            <a:lnTo>
                              <a:pt x="0" y="0"/>
                            </a:lnTo>
                            <a:lnTo>
                              <a:pt x="0" y="771"/>
                            </a:lnTo>
                            <a:cubicBezTo>
                              <a:pt x="25" y="763"/>
                              <a:pt x="11" y="769"/>
                              <a:pt x="40" y="750"/>
                            </a:cubicBezTo>
                            <a:cubicBezTo>
                              <a:pt x="120" y="697"/>
                              <a:pt x="47" y="742"/>
                              <a:pt x="296" y="734"/>
                            </a:cubicBezTo>
                            <a:cubicBezTo>
                              <a:pt x="342" y="719"/>
                              <a:pt x="297" y="732"/>
                              <a:pt x="364" y="718"/>
                            </a:cubicBezTo>
                            <a:cubicBezTo>
                              <a:pt x="381" y="714"/>
                              <a:pt x="391" y="705"/>
                              <a:pt x="408" y="702"/>
                            </a:cubicBezTo>
                            <a:cubicBezTo>
                              <a:pt x="438" y="683"/>
                              <a:pt x="468" y="666"/>
                              <a:pt x="500" y="650"/>
                            </a:cubicBezTo>
                            <a:cubicBezTo>
                              <a:pt x="513" y="644"/>
                              <a:pt x="522" y="629"/>
                              <a:pt x="536" y="626"/>
                            </a:cubicBezTo>
                            <a:cubicBezTo>
                              <a:pt x="606" y="610"/>
                              <a:pt x="680" y="586"/>
                              <a:pt x="740" y="546"/>
                            </a:cubicBezTo>
                            <a:cubicBezTo>
                              <a:pt x="759" y="534"/>
                              <a:pt x="807" y="529"/>
                              <a:pt x="832" y="518"/>
                            </a:cubicBezTo>
                            <a:cubicBezTo>
                              <a:pt x="864" y="504"/>
                              <a:pt x="902" y="491"/>
                              <a:pt x="932" y="474"/>
                            </a:cubicBezTo>
                            <a:cubicBezTo>
                              <a:pt x="953" y="463"/>
                              <a:pt x="970" y="451"/>
                              <a:pt x="992" y="442"/>
                            </a:cubicBezTo>
                            <a:cubicBezTo>
                              <a:pt x="1006" y="437"/>
                              <a:pt x="1030" y="433"/>
                              <a:pt x="1044" y="426"/>
                            </a:cubicBezTo>
                            <a:cubicBezTo>
                              <a:pt x="1081" y="407"/>
                              <a:pt x="1114" y="377"/>
                              <a:pt x="1152" y="362"/>
                            </a:cubicBezTo>
                            <a:cubicBezTo>
                              <a:pt x="1172" y="342"/>
                              <a:pt x="1193" y="333"/>
                              <a:pt x="1216" y="318"/>
                            </a:cubicBezTo>
                            <a:cubicBezTo>
                              <a:pt x="1236" y="288"/>
                              <a:pt x="1258" y="261"/>
                              <a:pt x="1276" y="230"/>
                            </a:cubicBezTo>
                            <a:cubicBezTo>
                              <a:pt x="1286" y="213"/>
                              <a:pt x="1284" y="222"/>
                              <a:pt x="1292" y="202"/>
                            </a:cubicBezTo>
                            <a:cubicBezTo>
                              <a:pt x="1295" y="194"/>
                              <a:pt x="1300" y="178"/>
                              <a:pt x="1300" y="178"/>
                            </a:cubicBezTo>
                            <a:cubicBezTo>
                              <a:pt x="1302" y="132"/>
                              <a:pt x="1298" y="74"/>
                              <a:pt x="1320" y="30"/>
                            </a:cubicBezTo>
                            <a:lnTo>
                              <a:pt x="1315" y="0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99CCFF"/>
                          </a:gs>
                          <a:gs pos="50000">
                            <a:srgbClr val="FFFFFF"/>
                          </a:gs>
                          <a:gs pos="100000">
                            <a:srgbClr val="99CCFF"/>
                          </a:gs>
                        </a:gsLst>
                        <a:lin ang="0" scaled="1"/>
                      </a:gradFill>
                      <a:ln w="12700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de-DE" sz="15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34" name="Freeform 1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8818" y="3666"/>
                        <a:ext cx="2035" cy="20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1130"/>
                          </a:cxn>
                          <a:cxn ang="0">
                            <a:pos x="69" y="1092"/>
                          </a:cxn>
                          <a:cxn ang="0">
                            <a:pos x="108" y="1065"/>
                          </a:cxn>
                          <a:cxn ang="0">
                            <a:pos x="129" y="1065"/>
                          </a:cxn>
                          <a:cxn ang="0">
                            <a:pos x="168" y="1071"/>
                          </a:cxn>
                          <a:cxn ang="0">
                            <a:pos x="222" y="1077"/>
                          </a:cxn>
                          <a:cxn ang="0">
                            <a:pos x="285" y="1083"/>
                          </a:cxn>
                          <a:cxn ang="0">
                            <a:pos x="375" y="1077"/>
                          </a:cxn>
                          <a:cxn ang="0">
                            <a:pos x="426" y="1068"/>
                          </a:cxn>
                          <a:cxn ang="0">
                            <a:pos x="474" y="1050"/>
                          </a:cxn>
                          <a:cxn ang="0">
                            <a:pos x="528" y="1026"/>
                          </a:cxn>
                          <a:cxn ang="0">
                            <a:pos x="591" y="987"/>
                          </a:cxn>
                          <a:cxn ang="0">
                            <a:pos x="654" y="942"/>
                          </a:cxn>
                          <a:cxn ang="0">
                            <a:pos x="687" y="930"/>
                          </a:cxn>
                          <a:cxn ang="0">
                            <a:pos x="798" y="897"/>
                          </a:cxn>
                          <a:cxn ang="0">
                            <a:pos x="879" y="852"/>
                          </a:cxn>
                          <a:cxn ang="0">
                            <a:pos x="933" y="822"/>
                          </a:cxn>
                          <a:cxn ang="0">
                            <a:pos x="972" y="807"/>
                          </a:cxn>
                          <a:cxn ang="0">
                            <a:pos x="1035" y="789"/>
                          </a:cxn>
                          <a:cxn ang="0">
                            <a:pos x="1116" y="753"/>
                          </a:cxn>
                          <a:cxn ang="0">
                            <a:pos x="1182" y="717"/>
                          </a:cxn>
                          <a:cxn ang="0">
                            <a:pos x="1230" y="681"/>
                          </a:cxn>
                          <a:cxn ang="0">
                            <a:pos x="1290" y="669"/>
                          </a:cxn>
                          <a:cxn ang="0">
                            <a:pos x="1422" y="579"/>
                          </a:cxn>
                          <a:cxn ang="0">
                            <a:pos x="1440" y="570"/>
                          </a:cxn>
                          <a:cxn ang="0">
                            <a:pos x="1488" y="531"/>
                          </a:cxn>
                          <a:cxn ang="0">
                            <a:pos x="1518" y="516"/>
                          </a:cxn>
                          <a:cxn ang="0">
                            <a:pos x="1524" y="495"/>
                          </a:cxn>
                          <a:cxn ang="0">
                            <a:pos x="1599" y="375"/>
                          </a:cxn>
                          <a:cxn ang="0">
                            <a:pos x="1611" y="339"/>
                          </a:cxn>
                          <a:cxn ang="0">
                            <a:pos x="1620" y="285"/>
                          </a:cxn>
                          <a:cxn ang="0">
                            <a:pos x="1620" y="213"/>
                          </a:cxn>
                          <a:cxn ang="0">
                            <a:pos x="1623" y="165"/>
                          </a:cxn>
                          <a:cxn ang="0">
                            <a:pos x="1641" y="132"/>
                          </a:cxn>
                          <a:cxn ang="0">
                            <a:pos x="1635" y="84"/>
                          </a:cxn>
                          <a:cxn ang="0">
                            <a:pos x="1638" y="0"/>
                          </a:cxn>
                          <a:cxn ang="0">
                            <a:pos x="12" y="0"/>
                          </a:cxn>
                          <a:cxn ang="0">
                            <a:pos x="0" y="1125"/>
                          </a:cxn>
                          <a:cxn ang="0">
                            <a:pos x="18" y="1130"/>
                          </a:cxn>
                        </a:cxnLst>
                        <a:rect l="0" t="0" r="r" b="b"/>
                        <a:pathLst>
                          <a:path w="1641" h="1130">
                            <a:moveTo>
                              <a:pt x="18" y="1130"/>
                            </a:moveTo>
                            <a:lnTo>
                              <a:pt x="69" y="1092"/>
                            </a:lnTo>
                            <a:lnTo>
                              <a:pt x="108" y="1065"/>
                            </a:lnTo>
                            <a:lnTo>
                              <a:pt x="129" y="1065"/>
                            </a:lnTo>
                            <a:lnTo>
                              <a:pt x="168" y="1071"/>
                            </a:lnTo>
                            <a:lnTo>
                              <a:pt x="222" y="1077"/>
                            </a:lnTo>
                            <a:lnTo>
                              <a:pt x="285" y="1083"/>
                            </a:lnTo>
                            <a:lnTo>
                              <a:pt x="375" y="1077"/>
                            </a:lnTo>
                            <a:lnTo>
                              <a:pt x="426" y="1068"/>
                            </a:lnTo>
                            <a:lnTo>
                              <a:pt x="474" y="1050"/>
                            </a:lnTo>
                            <a:lnTo>
                              <a:pt x="528" y="1026"/>
                            </a:lnTo>
                            <a:lnTo>
                              <a:pt x="591" y="987"/>
                            </a:lnTo>
                            <a:lnTo>
                              <a:pt x="654" y="942"/>
                            </a:lnTo>
                            <a:lnTo>
                              <a:pt x="687" y="930"/>
                            </a:lnTo>
                            <a:lnTo>
                              <a:pt x="798" y="897"/>
                            </a:lnTo>
                            <a:lnTo>
                              <a:pt x="879" y="852"/>
                            </a:lnTo>
                            <a:lnTo>
                              <a:pt x="933" y="822"/>
                            </a:lnTo>
                            <a:lnTo>
                              <a:pt x="972" y="807"/>
                            </a:lnTo>
                            <a:lnTo>
                              <a:pt x="1035" y="789"/>
                            </a:lnTo>
                            <a:lnTo>
                              <a:pt x="1116" y="753"/>
                            </a:lnTo>
                            <a:lnTo>
                              <a:pt x="1182" y="717"/>
                            </a:lnTo>
                            <a:lnTo>
                              <a:pt x="1230" y="681"/>
                            </a:lnTo>
                            <a:lnTo>
                              <a:pt x="1290" y="669"/>
                            </a:lnTo>
                            <a:lnTo>
                              <a:pt x="1422" y="579"/>
                            </a:lnTo>
                            <a:lnTo>
                              <a:pt x="1440" y="570"/>
                            </a:lnTo>
                            <a:lnTo>
                              <a:pt x="1488" y="531"/>
                            </a:lnTo>
                            <a:lnTo>
                              <a:pt x="1518" y="516"/>
                            </a:lnTo>
                            <a:lnTo>
                              <a:pt x="1524" y="495"/>
                            </a:lnTo>
                            <a:lnTo>
                              <a:pt x="1599" y="375"/>
                            </a:lnTo>
                            <a:lnTo>
                              <a:pt x="1611" y="339"/>
                            </a:lnTo>
                            <a:lnTo>
                              <a:pt x="1620" y="285"/>
                            </a:lnTo>
                            <a:lnTo>
                              <a:pt x="1620" y="213"/>
                            </a:lnTo>
                            <a:lnTo>
                              <a:pt x="1623" y="165"/>
                            </a:lnTo>
                            <a:lnTo>
                              <a:pt x="1641" y="132"/>
                            </a:lnTo>
                            <a:lnTo>
                              <a:pt x="1635" y="84"/>
                            </a:lnTo>
                            <a:cubicBezTo>
                              <a:pt x="1626" y="71"/>
                              <a:pt x="1638" y="20"/>
                              <a:pt x="1638" y="0"/>
                            </a:cubicBezTo>
                            <a:lnTo>
                              <a:pt x="12" y="0"/>
                            </a:lnTo>
                            <a:lnTo>
                              <a:pt x="0" y="1125"/>
                            </a:lnTo>
                            <a:lnTo>
                              <a:pt x="18" y="1130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000000">
                              <a:alpha val="0"/>
                            </a:srgbClr>
                          </a:gs>
                          <a:gs pos="50000">
                            <a:srgbClr val="CCFFFF">
                              <a:alpha val="0"/>
                            </a:srgbClr>
                          </a:gs>
                          <a:gs pos="100000">
                            <a:srgbClr val="000000">
                              <a:alpha val="0"/>
                            </a:srgbClr>
                          </a:gs>
                        </a:gsLst>
                        <a:lin ang="0" scaled="1"/>
                      </a:gra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de-DE" sz="15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35" name="Rectangle 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788" y="3661"/>
                        <a:ext cx="45" cy="2103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BBE0E3"/>
                          </a:gs>
                          <a:gs pos="50000">
                            <a:srgbClr val="333399"/>
                          </a:gs>
                          <a:gs pos="100000">
                            <a:srgbClr val="BBE0E3"/>
                          </a:gs>
                        </a:gsLst>
                        <a:lin ang="0" scaled="1"/>
                      </a:gra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de-DE" sz="15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36" name="Freeform 12"/>
                  <p:cNvSpPr>
                    <a:spLocks noChangeAspect="1"/>
                  </p:cNvSpPr>
                  <p:nvPr/>
                </p:nvSpPr>
                <p:spPr bwMode="auto">
                  <a:xfrm>
                    <a:off x="7411" y="3125"/>
                    <a:ext cx="328" cy="323"/>
                  </a:xfrm>
                  <a:custGeom>
                    <a:avLst/>
                    <a:gdLst/>
                    <a:ahLst/>
                    <a:cxnLst>
                      <a:cxn ang="0">
                        <a:pos x="0" y="306"/>
                      </a:cxn>
                      <a:cxn ang="0">
                        <a:pos x="0" y="0"/>
                      </a:cxn>
                      <a:cxn ang="0">
                        <a:pos x="108" y="12"/>
                      </a:cxn>
                      <a:cxn ang="0">
                        <a:pos x="153" y="33"/>
                      </a:cxn>
                      <a:cxn ang="0">
                        <a:pos x="174" y="39"/>
                      </a:cxn>
                      <a:cxn ang="0">
                        <a:pos x="231" y="66"/>
                      </a:cxn>
                      <a:cxn ang="0">
                        <a:pos x="270" y="87"/>
                      </a:cxn>
                      <a:cxn ang="0">
                        <a:pos x="297" y="96"/>
                      </a:cxn>
                      <a:cxn ang="0">
                        <a:pos x="348" y="120"/>
                      </a:cxn>
                      <a:cxn ang="0">
                        <a:pos x="357" y="126"/>
                      </a:cxn>
                      <a:cxn ang="0">
                        <a:pos x="366" y="129"/>
                      </a:cxn>
                      <a:cxn ang="0">
                        <a:pos x="384" y="141"/>
                      </a:cxn>
                      <a:cxn ang="0">
                        <a:pos x="408" y="177"/>
                      </a:cxn>
                      <a:cxn ang="0">
                        <a:pos x="414" y="186"/>
                      </a:cxn>
                      <a:cxn ang="0">
                        <a:pos x="483" y="288"/>
                      </a:cxn>
                      <a:cxn ang="0">
                        <a:pos x="516" y="360"/>
                      </a:cxn>
                      <a:cxn ang="0">
                        <a:pos x="528" y="375"/>
                      </a:cxn>
                      <a:cxn ang="0">
                        <a:pos x="546" y="396"/>
                      </a:cxn>
                      <a:cxn ang="0">
                        <a:pos x="570" y="429"/>
                      </a:cxn>
                      <a:cxn ang="0">
                        <a:pos x="585" y="453"/>
                      </a:cxn>
                      <a:cxn ang="0">
                        <a:pos x="603" y="480"/>
                      </a:cxn>
                      <a:cxn ang="0">
                        <a:pos x="630" y="528"/>
                      </a:cxn>
                      <a:cxn ang="0">
                        <a:pos x="168" y="528"/>
                      </a:cxn>
                      <a:cxn ang="0">
                        <a:pos x="96" y="399"/>
                      </a:cxn>
                      <a:cxn ang="0">
                        <a:pos x="66" y="357"/>
                      </a:cxn>
                      <a:cxn ang="0">
                        <a:pos x="33" y="324"/>
                      </a:cxn>
                      <a:cxn ang="0">
                        <a:pos x="0" y="306"/>
                      </a:cxn>
                    </a:cxnLst>
                    <a:rect l="0" t="0" r="r" b="b"/>
                    <a:pathLst>
                      <a:path w="630" h="528">
                        <a:moveTo>
                          <a:pt x="0" y="306"/>
                        </a:moveTo>
                        <a:lnTo>
                          <a:pt x="0" y="0"/>
                        </a:lnTo>
                        <a:cubicBezTo>
                          <a:pt x="36" y="7"/>
                          <a:pt x="72" y="8"/>
                          <a:pt x="108" y="12"/>
                        </a:cubicBezTo>
                        <a:cubicBezTo>
                          <a:pt x="129" y="19"/>
                          <a:pt x="135" y="21"/>
                          <a:pt x="153" y="33"/>
                        </a:cubicBezTo>
                        <a:cubicBezTo>
                          <a:pt x="159" y="37"/>
                          <a:pt x="167" y="36"/>
                          <a:pt x="174" y="39"/>
                        </a:cubicBezTo>
                        <a:cubicBezTo>
                          <a:pt x="193" y="48"/>
                          <a:pt x="211" y="61"/>
                          <a:pt x="231" y="66"/>
                        </a:cubicBezTo>
                        <a:cubicBezTo>
                          <a:pt x="243" y="74"/>
                          <a:pt x="257" y="81"/>
                          <a:pt x="270" y="87"/>
                        </a:cubicBezTo>
                        <a:cubicBezTo>
                          <a:pt x="279" y="91"/>
                          <a:pt x="289" y="91"/>
                          <a:pt x="297" y="96"/>
                        </a:cubicBezTo>
                        <a:cubicBezTo>
                          <a:pt x="312" y="106"/>
                          <a:pt x="331" y="116"/>
                          <a:pt x="348" y="120"/>
                        </a:cubicBezTo>
                        <a:cubicBezTo>
                          <a:pt x="351" y="122"/>
                          <a:pt x="354" y="124"/>
                          <a:pt x="357" y="126"/>
                        </a:cubicBezTo>
                        <a:cubicBezTo>
                          <a:pt x="360" y="127"/>
                          <a:pt x="363" y="127"/>
                          <a:pt x="366" y="129"/>
                        </a:cubicBezTo>
                        <a:cubicBezTo>
                          <a:pt x="372" y="133"/>
                          <a:pt x="384" y="141"/>
                          <a:pt x="384" y="141"/>
                        </a:cubicBezTo>
                        <a:cubicBezTo>
                          <a:pt x="388" y="154"/>
                          <a:pt x="400" y="165"/>
                          <a:pt x="408" y="177"/>
                        </a:cubicBezTo>
                        <a:cubicBezTo>
                          <a:pt x="410" y="180"/>
                          <a:pt x="414" y="186"/>
                          <a:pt x="414" y="186"/>
                        </a:cubicBezTo>
                        <a:cubicBezTo>
                          <a:pt x="423" y="223"/>
                          <a:pt x="456" y="261"/>
                          <a:pt x="483" y="288"/>
                        </a:cubicBezTo>
                        <a:cubicBezTo>
                          <a:pt x="489" y="306"/>
                          <a:pt x="503" y="351"/>
                          <a:pt x="516" y="360"/>
                        </a:cubicBezTo>
                        <a:cubicBezTo>
                          <a:pt x="524" y="383"/>
                          <a:pt x="512" y="356"/>
                          <a:pt x="528" y="375"/>
                        </a:cubicBezTo>
                        <a:cubicBezTo>
                          <a:pt x="536" y="385"/>
                          <a:pt x="531" y="391"/>
                          <a:pt x="546" y="396"/>
                        </a:cubicBezTo>
                        <a:cubicBezTo>
                          <a:pt x="551" y="411"/>
                          <a:pt x="558" y="421"/>
                          <a:pt x="570" y="429"/>
                        </a:cubicBezTo>
                        <a:cubicBezTo>
                          <a:pt x="577" y="450"/>
                          <a:pt x="571" y="443"/>
                          <a:pt x="585" y="453"/>
                        </a:cubicBezTo>
                        <a:cubicBezTo>
                          <a:pt x="589" y="465"/>
                          <a:pt x="594" y="471"/>
                          <a:pt x="603" y="480"/>
                        </a:cubicBezTo>
                        <a:cubicBezTo>
                          <a:pt x="607" y="493"/>
                          <a:pt x="620" y="518"/>
                          <a:pt x="630" y="528"/>
                        </a:cubicBezTo>
                        <a:lnTo>
                          <a:pt x="168" y="528"/>
                        </a:lnTo>
                        <a:cubicBezTo>
                          <a:pt x="146" y="484"/>
                          <a:pt x="120" y="442"/>
                          <a:pt x="96" y="399"/>
                        </a:cubicBezTo>
                        <a:cubicBezTo>
                          <a:pt x="85" y="378"/>
                          <a:pt x="85" y="367"/>
                          <a:pt x="66" y="357"/>
                        </a:cubicBezTo>
                        <a:cubicBezTo>
                          <a:pt x="60" y="345"/>
                          <a:pt x="45" y="330"/>
                          <a:pt x="33" y="324"/>
                        </a:cubicBezTo>
                        <a:cubicBezTo>
                          <a:pt x="24" y="306"/>
                          <a:pt x="21" y="306"/>
                          <a:pt x="0" y="306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CCFF"/>
                      </a:gs>
                      <a:gs pos="100000">
                        <a:srgbClr val="FFFFFF"/>
                      </a:gs>
                    </a:gsLst>
                    <a:path path="rect">
                      <a:fillToRect r="100000" b="10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37" name="Oval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83" y="3363"/>
                    <a:ext cx="29" cy="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38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45" y="3240"/>
                    <a:ext cx="31" cy="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39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27" y="3163"/>
                    <a:ext cx="20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40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56" y="3191"/>
                    <a:ext cx="20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41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05" y="3197"/>
                    <a:ext cx="20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42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54" y="3199"/>
                    <a:ext cx="20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43" name="Oval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88" y="3342"/>
                    <a:ext cx="21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44" name="Oval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29" y="3403"/>
                    <a:ext cx="19" cy="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45" name="Oval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60" y="3498"/>
                    <a:ext cx="20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46" name="Oval 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17" y="3214"/>
                    <a:ext cx="22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47" name="Oval 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90" y="3215"/>
                    <a:ext cx="21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48" name="Oval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41" y="3311"/>
                    <a:ext cx="27" cy="2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49" name="Oval 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83" y="3171"/>
                    <a:ext cx="20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50" name="Oval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02" y="3264"/>
                    <a:ext cx="20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51" name="Oval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64" y="3393"/>
                    <a:ext cx="20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52" name="Oval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93" y="3226"/>
                    <a:ext cx="20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53" name="Oval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56" y="3428"/>
                    <a:ext cx="20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54" name="Oval 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32" y="3267"/>
                    <a:ext cx="19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55" name="Oval 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32" y="3479"/>
                    <a:ext cx="21" cy="1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56" name="Oval 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79" y="3311"/>
                    <a:ext cx="27" cy="2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57" name="Oval 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59" y="3243"/>
                    <a:ext cx="30" cy="2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58" name="Oval 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56" y="3276"/>
                    <a:ext cx="22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59" name="Oval 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06" y="3283"/>
                    <a:ext cx="22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60" name="Oval 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55" y="3285"/>
                    <a:ext cx="20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61" name="Oval 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34" y="3325"/>
                    <a:ext cx="19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62" name="Oval 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92" y="3300"/>
                    <a:ext cx="21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63" name="Oval 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84" y="3386"/>
                    <a:ext cx="20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64" name="Oval 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34" y="3393"/>
                    <a:ext cx="19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65" name="Oval 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72" y="3498"/>
                    <a:ext cx="20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66" name="Oval 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30" y="3358"/>
                    <a:ext cx="20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67" name="Oval 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80" y="3364"/>
                    <a:ext cx="19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68" name="Oval 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28" y="3367"/>
                    <a:ext cx="20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69" name="Oval 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09" y="3447"/>
                    <a:ext cx="20" cy="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70" name="Oval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64" y="3382"/>
                    <a:ext cx="20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71" name="AutoShape 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198" y="4207"/>
                    <a:ext cx="909" cy="182"/>
                  </a:xfrm>
                  <a:prstGeom prst="roundRect">
                    <a:avLst>
                      <a:gd name="adj" fmla="val 36565"/>
                    </a:avLst>
                  </a:prstGeom>
                  <a:gradFill rotWithShape="1">
                    <a:gsLst>
                      <a:gs pos="0">
                        <a:srgbClr val="669900"/>
                      </a:gs>
                      <a:gs pos="50000">
                        <a:srgbClr val="99CC00"/>
                      </a:gs>
                      <a:gs pos="100000">
                        <a:srgbClr val="669900"/>
                      </a:gs>
                    </a:gsLst>
                    <a:lin ang="5400000" scaled="1"/>
                  </a:gra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72" name="Rectangle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38" y="4241"/>
                    <a:ext cx="272" cy="11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73" name="Text Box 49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7607" y="4187"/>
                    <a:ext cx="384" cy="1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00" b="0" i="0" u="none" strike="noStrike" cap="none" normalizeH="0" baseline="0" dirty="0" smtClean="0">
                        <a:ln>
                          <a:noFill/>
                        </a:ln>
                        <a:effectLst/>
                        <a:cs typeface="Arial" pitchFamily="34" charset="0"/>
                      </a:rPr>
                      <a:t>80.0</a:t>
                    </a:r>
                    <a:endParaRPr kumimoji="0" lang="de-DE" sz="1000" b="0" i="0" u="none" strike="noStrike" cap="none" normalizeH="0" baseline="0" dirty="0" smtClean="0">
                      <a:ln>
                        <a:noFill/>
                      </a:ln>
                      <a:effectLst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074" name="Group 50"/>
                <p:cNvGrpSpPr>
                  <a:grpSpLocks noChangeAspect="1"/>
                </p:cNvGrpSpPr>
                <p:nvPr/>
              </p:nvGrpSpPr>
              <p:grpSpPr bwMode="auto">
                <a:xfrm>
                  <a:off x="1908" y="2294"/>
                  <a:ext cx="3194" cy="3543"/>
                  <a:chOff x="2543" y="1187"/>
                  <a:chExt cx="3990" cy="4425"/>
                </a:xfrm>
              </p:grpSpPr>
              <p:cxnSp>
                <p:nvCxnSpPr>
                  <p:cNvPr id="1075" name="AutoShape 51"/>
                  <p:cNvCxnSpPr>
                    <a:cxnSpLocks noChangeAspect="1" noChangeShapeType="1"/>
                    <a:endCxn id="1097" idx="2"/>
                  </p:cNvCxnSpPr>
                  <p:nvPr/>
                </p:nvCxnSpPr>
                <p:spPr bwMode="auto">
                  <a:xfrm rot="16200000">
                    <a:off x="2695" y="4862"/>
                    <a:ext cx="382" cy="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grpSp>
                <p:nvGrpSpPr>
                  <p:cNvPr id="1076" name="Group 5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85" y="2855"/>
                    <a:ext cx="491" cy="567"/>
                    <a:chOff x="2660" y="2638"/>
                    <a:chExt cx="678" cy="784"/>
                  </a:xfrm>
                </p:grpSpPr>
                <p:sp>
                  <p:nvSpPr>
                    <p:cNvPr id="1077" name="Rectangle 5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5400000">
                      <a:off x="2952" y="3323"/>
                      <a:ext cx="113" cy="8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000000"/>
                        </a:gs>
                        <a:gs pos="50000">
                          <a:srgbClr val="FFFFFF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78" name="Oval 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60" y="2638"/>
                      <a:ext cx="678" cy="677"/>
                    </a:xfrm>
                    <a:prstGeom prst="ellipse">
                      <a:avLst/>
                    </a:prstGeom>
                    <a:solidFill>
                      <a:srgbClr val="9BBB59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79" name="Oval 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00" y="2679"/>
                      <a:ext cx="600" cy="598"/>
                    </a:xfrm>
                    <a:prstGeom prst="ellipse">
                      <a:avLst/>
                    </a:prstGeom>
                    <a:solidFill>
                      <a:srgbClr val="DAEEF3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cxnSp>
                  <p:nvCxnSpPr>
                    <p:cNvPr id="1080" name="AutoShape 56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flipV="1">
                      <a:off x="2788" y="2766"/>
                      <a:ext cx="424" cy="42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81" name="AutoShape 57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>
                      <a:off x="2788" y="2766"/>
                      <a:ext cx="424" cy="42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82" name="AutoShape 58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flipH="1">
                      <a:off x="3000" y="2679"/>
                      <a:ext cx="1" cy="27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83" name="AutoShape 59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>
                      <a:off x="2700" y="2978"/>
                      <a:ext cx="600" cy="1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84" name="AutoShape 60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rot="3600000">
                      <a:off x="2999" y="2679"/>
                      <a:ext cx="1" cy="600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85" name="AutoShape 61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>
                      <a:off x="3259" y="2978"/>
                      <a:ext cx="41" cy="1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86" name="AutoShape 62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rot="18000000" flipV="1">
                      <a:off x="2999" y="2677"/>
                      <a:ext cx="1" cy="600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87" name="AutoShape 63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rot="17100000" flipV="1">
                      <a:off x="2999" y="2678"/>
                      <a:ext cx="1" cy="600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88" name="AutoShape 64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rot="900000" flipH="1">
                      <a:off x="3044" y="2686"/>
                      <a:ext cx="1" cy="279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89" name="AutoShape 65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rot="1800000" flipH="1">
                      <a:off x="3082" y="2700"/>
                      <a:ext cx="1" cy="279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90" name="AutoShape 66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rot="-900000">
                      <a:off x="2949" y="2686"/>
                      <a:ext cx="1" cy="279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91" name="AutoShape 67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rot="-1800000">
                      <a:off x="2912" y="2700"/>
                      <a:ext cx="1" cy="279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sp>
                  <p:nvSpPr>
                    <p:cNvPr id="1092" name="Oval 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37" y="2718"/>
                      <a:ext cx="522" cy="52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DAEEF3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93" name="AutoShape 6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1988380">
                      <a:off x="2915" y="2761"/>
                      <a:ext cx="39" cy="234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0404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94" name="Oval 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79" y="2958"/>
                      <a:ext cx="40" cy="39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095" name="Group 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30" y="3680"/>
                    <a:ext cx="113" cy="992"/>
                    <a:chOff x="2852" y="2457"/>
                    <a:chExt cx="113" cy="1418"/>
                  </a:xfrm>
                </p:grpSpPr>
                <p:sp>
                  <p:nvSpPr>
                    <p:cNvPr id="1096" name="AutoShape 7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2876" y="3144"/>
                      <a:ext cx="67" cy="96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FF0000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97" name="Rectangle 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52" y="3756"/>
                      <a:ext cx="113" cy="11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000000"/>
                        </a:gs>
                        <a:gs pos="50000">
                          <a:srgbClr val="FFFFFF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98" name="Rectangle 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52" y="2457"/>
                      <a:ext cx="113" cy="11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000000"/>
                        </a:gs>
                        <a:gs pos="50000">
                          <a:srgbClr val="FFFFFF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99" name="Rectangle 75" descr="Horizontal hell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64" y="2578"/>
                      <a:ext cx="91" cy="1180"/>
                    </a:xfrm>
                    <a:prstGeom prst="rect">
                      <a:avLst/>
                    </a:prstGeom>
                    <a:pattFill prst="ltHorz">
                      <a:fgClr>
                        <a:srgbClr val="000000">
                          <a:alpha val="50000"/>
                        </a:srgbClr>
                      </a:fgClr>
                      <a:bgClr>
                        <a:srgbClr val="BBE0E3">
                          <a:alpha val="50000"/>
                        </a:srgbClr>
                      </a:bgClr>
                    </a:patt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100" name="Group 76"/>
                  <p:cNvGrpSpPr>
                    <a:grpSpLocks noChangeAspect="1"/>
                  </p:cNvGrpSpPr>
                  <p:nvPr/>
                </p:nvGrpSpPr>
                <p:grpSpPr bwMode="auto">
                  <a:xfrm rot="1289854">
                    <a:off x="2543" y="5044"/>
                    <a:ext cx="628" cy="568"/>
                    <a:chOff x="3420" y="4846"/>
                    <a:chExt cx="628" cy="568"/>
                  </a:xfrm>
                </p:grpSpPr>
                <p:sp>
                  <p:nvSpPr>
                    <p:cNvPr id="1101" name="Oval 7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400000">
                      <a:off x="3483" y="4848"/>
                      <a:ext cx="568" cy="56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A5A5A5"/>
                        </a:gs>
                        <a:gs pos="50000">
                          <a:srgbClr val="D8D8D8"/>
                        </a:gs>
                        <a:gs pos="100000">
                          <a:srgbClr val="A5A5A5"/>
                        </a:gs>
                      </a:gsLst>
                      <a:lin ang="18900000" scaled="1"/>
                    </a:gra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02" name="Line 78"/>
                    <p:cNvSpPr>
                      <a:spLocks noChangeAspect="1" noChangeShapeType="1"/>
                    </p:cNvSpPr>
                    <p:nvPr/>
                  </p:nvSpPr>
                  <p:spPr bwMode="auto">
                    <a:xfrm rot="5400000" flipV="1">
                      <a:off x="3779" y="4843"/>
                      <a:ext cx="264" cy="27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03" name="Line 79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3740000" flipH="1" flipV="1">
                      <a:off x="3425" y="4977"/>
                      <a:ext cx="264" cy="27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cxnSp>
                <p:nvCxnSpPr>
                  <p:cNvPr id="1104" name="AutoShape 80"/>
                  <p:cNvCxnSpPr>
                    <a:cxnSpLocks noChangeAspect="1" noChangeShapeType="1"/>
                    <a:stCxn id="1098" idx="0"/>
                  </p:cNvCxnSpPr>
                  <p:nvPr/>
                </p:nvCxnSpPr>
                <p:spPr bwMode="auto">
                  <a:xfrm rot="16200000">
                    <a:off x="2916" y="3427"/>
                    <a:ext cx="224" cy="281"/>
                  </a:xfrm>
                  <a:prstGeom prst="curvedConnector2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105" name="AutoShape 81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3160" y="3456"/>
                    <a:ext cx="807" cy="1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106" name="AutoShape 82"/>
                  <p:cNvCxnSpPr>
                    <a:cxnSpLocks noChangeAspect="1" noChangeShapeType="1"/>
                  </p:cNvCxnSpPr>
                  <p:nvPr/>
                </p:nvCxnSpPr>
                <p:spPr bwMode="auto">
                  <a:xfrm rot="16200000">
                    <a:off x="4348" y="1163"/>
                    <a:ext cx="224" cy="281"/>
                  </a:xfrm>
                  <a:prstGeom prst="curvedConnector2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107" name="AutoShape 83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4316" y="1411"/>
                    <a:ext cx="1" cy="1694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108" name="AutoShape 84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4600" y="1188"/>
                    <a:ext cx="1603" cy="1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1109" name="Arc 85"/>
                  <p:cNvSpPr>
                    <a:spLocks noChangeAspect="1"/>
                  </p:cNvSpPr>
                  <p:nvPr/>
                </p:nvSpPr>
                <p:spPr bwMode="auto">
                  <a:xfrm>
                    <a:off x="6203" y="1187"/>
                    <a:ext cx="330" cy="34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10" name="Arc 86"/>
                  <p:cNvSpPr>
                    <a:spLocks noChangeAspect="1"/>
                  </p:cNvSpPr>
                  <p:nvPr/>
                </p:nvSpPr>
                <p:spPr bwMode="auto">
                  <a:xfrm rot="5221139">
                    <a:off x="3971" y="3090"/>
                    <a:ext cx="330" cy="38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111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3506" y="2570"/>
                  <a:ext cx="3913" cy="3697"/>
                  <a:chOff x="4540" y="1877"/>
                  <a:chExt cx="4887" cy="4618"/>
                </a:xfrm>
              </p:grpSpPr>
              <p:sp>
                <p:nvSpPr>
                  <p:cNvPr id="1112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40" y="2743"/>
                    <a:ext cx="3969" cy="375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333399"/>
                      </a:gs>
                      <a:gs pos="50000">
                        <a:srgbClr val="99CCFF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13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5326" y="3107"/>
                    <a:ext cx="2468" cy="3184"/>
                  </a:xfrm>
                  <a:custGeom>
                    <a:avLst/>
                    <a:gdLst/>
                    <a:ahLst/>
                    <a:cxnLst>
                      <a:cxn ang="0">
                        <a:pos x="2208" y="0"/>
                      </a:cxn>
                      <a:cxn ang="0">
                        <a:pos x="8" y="0"/>
                      </a:cxn>
                      <a:cxn ang="0">
                        <a:pos x="3" y="53"/>
                      </a:cxn>
                      <a:cxn ang="0">
                        <a:pos x="33" y="143"/>
                      </a:cxn>
                      <a:cxn ang="0">
                        <a:pos x="63" y="1238"/>
                      </a:cxn>
                      <a:cxn ang="0">
                        <a:pos x="78" y="1613"/>
                      </a:cxn>
                      <a:cxn ang="0">
                        <a:pos x="108" y="2033"/>
                      </a:cxn>
                      <a:cxn ang="0">
                        <a:pos x="123" y="3233"/>
                      </a:cxn>
                      <a:cxn ang="0">
                        <a:pos x="258" y="3668"/>
                      </a:cxn>
                      <a:cxn ang="0">
                        <a:pos x="363" y="3773"/>
                      </a:cxn>
                      <a:cxn ang="0">
                        <a:pos x="528" y="3893"/>
                      </a:cxn>
                      <a:cxn ang="0">
                        <a:pos x="663" y="3968"/>
                      </a:cxn>
                      <a:cxn ang="0">
                        <a:pos x="678" y="4013"/>
                      </a:cxn>
                      <a:cxn ang="0">
                        <a:pos x="768" y="4043"/>
                      </a:cxn>
                      <a:cxn ang="0">
                        <a:pos x="948" y="4118"/>
                      </a:cxn>
                      <a:cxn ang="0">
                        <a:pos x="993" y="4133"/>
                      </a:cxn>
                      <a:cxn ang="0">
                        <a:pos x="1038" y="4148"/>
                      </a:cxn>
                      <a:cxn ang="0">
                        <a:pos x="1623" y="3953"/>
                      </a:cxn>
                      <a:cxn ang="0">
                        <a:pos x="1698" y="3848"/>
                      </a:cxn>
                      <a:cxn ang="0">
                        <a:pos x="1743" y="3758"/>
                      </a:cxn>
                      <a:cxn ang="0">
                        <a:pos x="1863" y="3563"/>
                      </a:cxn>
                      <a:cxn ang="0">
                        <a:pos x="1893" y="3473"/>
                      </a:cxn>
                      <a:cxn ang="0">
                        <a:pos x="1953" y="3368"/>
                      </a:cxn>
                      <a:cxn ang="0">
                        <a:pos x="2028" y="3173"/>
                      </a:cxn>
                      <a:cxn ang="0">
                        <a:pos x="2103" y="2153"/>
                      </a:cxn>
                      <a:cxn ang="0">
                        <a:pos x="2178" y="818"/>
                      </a:cxn>
                      <a:cxn ang="0">
                        <a:pos x="2208" y="0"/>
                      </a:cxn>
                    </a:cxnLst>
                    <a:rect l="0" t="0" r="r" b="b"/>
                    <a:pathLst>
                      <a:path w="2217" h="4148">
                        <a:moveTo>
                          <a:pt x="2208" y="0"/>
                        </a:moveTo>
                        <a:lnTo>
                          <a:pt x="8" y="0"/>
                        </a:lnTo>
                        <a:cubicBezTo>
                          <a:pt x="6" y="18"/>
                          <a:pt x="0" y="36"/>
                          <a:pt x="3" y="53"/>
                        </a:cubicBezTo>
                        <a:cubicBezTo>
                          <a:pt x="8" y="84"/>
                          <a:pt x="33" y="143"/>
                          <a:pt x="33" y="143"/>
                        </a:cubicBezTo>
                        <a:cubicBezTo>
                          <a:pt x="66" y="896"/>
                          <a:pt x="31" y="30"/>
                          <a:pt x="63" y="1238"/>
                        </a:cubicBezTo>
                        <a:cubicBezTo>
                          <a:pt x="66" y="1363"/>
                          <a:pt x="71" y="1488"/>
                          <a:pt x="78" y="1613"/>
                        </a:cubicBezTo>
                        <a:cubicBezTo>
                          <a:pt x="86" y="1753"/>
                          <a:pt x="108" y="2033"/>
                          <a:pt x="108" y="2033"/>
                        </a:cubicBezTo>
                        <a:cubicBezTo>
                          <a:pt x="113" y="2433"/>
                          <a:pt x="114" y="2833"/>
                          <a:pt x="123" y="3233"/>
                        </a:cubicBezTo>
                        <a:cubicBezTo>
                          <a:pt x="126" y="3375"/>
                          <a:pt x="127" y="3581"/>
                          <a:pt x="258" y="3668"/>
                        </a:cubicBezTo>
                        <a:cubicBezTo>
                          <a:pt x="327" y="3771"/>
                          <a:pt x="284" y="3747"/>
                          <a:pt x="363" y="3773"/>
                        </a:cubicBezTo>
                        <a:cubicBezTo>
                          <a:pt x="418" y="3855"/>
                          <a:pt x="459" y="3855"/>
                          <a:pt x="528" y="3893"/>
                        </a:cubicBezTo>
                        <a:cubicBezTo>
                          <a:pt x="683" y="3979"/>
                          <a:pt x="561" y="3934"/>
                          <a:pt x="663" y="3968"/>
                        </a:cubicBezTo>
                        <a:cubicBezTo>
                          <a:pt x="668" y="3983"/>
                          <a:pt x="665" y="4004"/>
                          <a:pt x="678" y="4013"/>
                        </a:cubicBezTo>
                        <a:cubicBezTo>
                          <a:pt x="704" y="4031"/>
                          <a:pt x="738" y="4033"/>
                          <a:pt x="768" y="4043"/>
                        </a:cubicBezTo>
                        <a:cubicBezTo>
                          <a:pt x="835" y="4065"/>
                          <a:pt x="876" y="4094"/>
                          <a:pt x="948" y="4118"/>
                        </a:cubicBezTo>
                        <a:cubicBezTo>
                          <a:pt x="963" y="4123"/>
                          <a:pt x="978" y="4128"/>
                          <a:pt x="993" y="4133"/>
                        </a:cubicBezTo>
                        <a:cubicBezTo>
                          <a:pt x="1008" y="4138"/>
                          <a:pt x="1038" y="4148"/>
                          <a:pt x="1038" y="4148"/>
                        </a:cubicBezTo>
                        <a:cubicBezTo>
                          <a:pt x="1232" y="4116"/>
                          <a:pt x="1456" y="4064"/>
                          <a:pt x="1623" y="3953"/>
                        </a:cubicBezTo>
                        <a:cubicBezTo>
                          <a:pt x="1679" y="3842"/>
                          <a:pt x="1622" y="3939"/>
                          <a:pt x="1698" y="3848"/>
                        </a:cubicBezTo>
                        <a:cubicBezTo>
                          <a:pt x="1765" y="3768"/>
                          <a:pt x="1698" y="3839"/>
                          <a:pt x="1743" y="3758"/>
                        </a:cubicBezTo>
                        <a:cubicBezTo>
                          <a:pt x="1779" y="3693"/>
                          <a:pt x="1832" y="3632"/>
                          <a:pt x="1863" y="3563"/>
                        </a:cubicBezTo>
                        <a:cubicBezTo>
                          <a:pt x="1876" y="3534"/>
                          <a:pt x="1875" y="3499"/>
                          <a:pt x="1893" y="3473"/>
                        </a:cubicBezTo>
                        <a:cubicBezTo>
                          <a:pt x="1920" y="3432"/>
                          <a:pt x="1934" y="3416"/>
                          <a:pt x="1953" y="3368"/>
                        </a:cubicBezTo>
                        <a:cubicBezTo>
                          <a:pt x="1980" y="3299"/>
                          <a:pt x="1995" y="3238"/>
                          <a:pt x="2028" y="3173"/>
                        </a:cubicBezTo>
                        <a:cubicBezTo>
                          <a:pt x="2066" y="2833"/>
                          <a:pt x="2087" y="2495"/>
                          <a:pt x="2103" y="2153"/>
                        </a:cubicBezTo>
                        <a:cubicBezTo>
                          <a:pt x="2113" y="1726"/>
                          <a:pt x="2107" y="1246"/>
                          <a:pt x="2178" y="818"/>
                        </a:cubicBezTo>
                        <a:cubicBezTo>
                          <a:pt x="2217" y="266"/>
                          <a:pt x="2208" y="538"/>
                          <a:pt x="2208" y="0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14" name="Freeform 90"/>
                  <p:cNvSpPr>
                    <a:spLocks noChangeAspect="1"/>
                  </p:cNvSpPr>
                  <p:nvPr/>
                </p:nvSpPr>
                <p:spPr bwMode="auto">
                  <a:xfrm>
                    <a:off x="5214" y="2743"/>
                    <a:ext cx="2670" cy="364"/>
                  </a:xfrm>
                  <a:custGeom>
                    <a:avLst/>
                    <a:gdLst/>
                    <a:ahLst/>
                    <a:cxnLst>
                      <a:cxn ang="0">
                        <a:pos x="2400" y="0"/>
                      </a:cxn>
                      <a:cxn ang="0">
                        <a:pos x="0" y="0"/>
                      </a:cxn>
                      <a:cxn ang="0">
                        <a:pos x="15" y="53"/>
                      </a:cxn>
                      <a:cxn ang="0">
                        <a:pos x="45" y="143"/>
                      </a:cxn>
                      <a:cxn ang="0">
                        <a:pos x="75" y="353"/>
                      </a:cxn>
                      <a:cxn ang="0">
                        <a:pos x="105" y="473"/>
                      </a:cxn>
                      <a:cxn ang="0">
                        <a:pos x="120" y="518"/>
                      </a:cxn>
                      <a:cxn ang="0">
                        <a:pos x="2355" y="518"/>
                      </a:cxn>
                      <a:cxn ang="0">
                        <a:pos x="2415" y="113"/>
                      </a:cxn>
                      <a:cxn ang="0">
                        <a:pos x="2400" y="0"/>
                      </a:cxn>
                    </a:cxnLst>
                    <a:rect l="0" t="0" r="r" b="b"/>
                    <a:pathLst>
                      <a:path w="2448" h="518">
                        <a:moveTo>
                          <a:pt x="2400" y="0"/>
                        </a:moveTo>
                        <a:lnTo>
                          <a:pt x="0" y="0"/>
                        </a:lnTo>
                        <a:cubicBezTo>
                          <a:pt x="5" y="18"/>
                          <a:pt x="9" y="35"/>
                          <a:pt x="15" y="53"/>
                        </a:cubicBezTo>
                        <a:cubicBezTo>
                          <a:pt x="24" y="83"/>
                          <a:pt x="45" y="143"/>
                          <a:pt x="45" y="143"/>
                        </a:cubicBezTo>
                        <a:cubicBezTo>
                          <a:pt x="52" y="201"/>
                          <a:pt x="62" y="292"/>
                          <a:pt x="75" y="353"/>
                        </a:cubicBezTo>
                        <a:cubicBezTo>
                          <a:pt x="84" y="393"/>
                          <a:pt x="95" y="433"/>
                          <a:pt x="105" y="473"/>
                        </a:cubicBezTo>
                        <a:cubicBezTo>
                          <a:pt x="109" y="488"/>
                          <a:pt x="120" y="518"/>
                          <a:pt x="120" y="518"/>
                        </a:cubicBezTo>
                        <a:lnTo>
                          <a:pt x="2355" y="518"/>
                        </a:lnTo>
                        <a:cubicBezTo>
                          <a:pt x="2383" y="380"/>
                          <a:pt x="2396" y="253"/>
                          <a:pt x="2415" y="113"/>
                        </a:cubicBezTo>
                        <a:cubicBezTo>
                          <a:pt x="2427" y="20"/>
                          <a:pt x="2448" y="84"/>
                          <a:pt x="2400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CCFF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15" name="Freeform 91"/>
                  <p:cNvSpPr>
                    <a:spLocks noChangeAspect="1"/>
                  </p:cNvSpPr>
                  <p:nvPr/>
                </p:nvSpPr>
                <p:spPr bwMode="auto">
                  <a:xfrm>
                    <a:off x="5337" y="3091"/>
                    <a:ext cx="2448" cy="3197"/>
                  </a:xfrm>
                  <a:custGeom>
                    <a:avLst/>
                    <a:gdLst/>
                    <a:ahLst/>
                    <a:cxnLst>
                      <a:cxn ang="0">
                        <a:pos x="2208" y="0"/>
                      </a:cxn>
                      <a:cxn ang="0">
                        <a:pos x="8" y="0"/>
                      </a:cxn>
                      <a:cxn ang="0">
                        <a:pos x="3" y="53"/>
                      </a:cxn>
                      <a:cxn ang="0">
                        <a:pos x="33" y="143"/>
                      </a:cxn>
                      <a:cxn ang="0">
                        <a:pos x="63" y="1238"/>
                      </a:cxn>
                      <a:cxn ang="0">
                        <a:pos x="78" y="1613"/>
                      </a:cxn>
                      <a:cxn ang="0">
                        <a:pos x="108" y="2033"/>
                      </a:cxn>
                      <a:cxn ang="0">
                        <a:pos x="123" y="3233"/>
                      </a:cxn>
                      <a:cxn ang="0">
                        <a:pos x="258" y="3668"/>
                      </a:cxn>
                      <a:cxn ang="0">
                        <a:pos x="363" y="3773"/>
                      </a:cxn>
                      <a:cxn ang="0">
                        <a:pos x="528" y="3893"/>
                      </a:cxn>
                      <a:cxn ang="0">
                        <a:pos x="663" y="3968"/>
                      </a:cxn>
                      <a:cxn ang="0">
                        <a:pos x="678" y="4013"/>
                      </a:cxn>
                      <a:cxn ang="0">
                        <a:pos x="768" y="4043"/>
                      </a:cxn>
                      <a:cxn ang="0">
                        <a:pos x="948" y="4118"/>
                      </a:cxn>
                      <a:cxn ang="0">
                        <a:pos x="993" y="4133"/>
                      </a:cxn>
                      <a:cxn ang="0">
                        <a:pos x="1038" y="4148"/>
                      </a:cxn>
                      <a:cxn ang="0">
                        <a:pos x="1623" y="3953"/>
                      </a:cxn>
                      <a:cxn ang="0">
                        <a:pos x="1698" y="3848"/>
                      </a:cxn>
                      <a:cxn ang="0">
                        <a:pos x="1743" y="3758"/>
                      </a:cxn>
                      <a:cxn ang="0">
                        <a:pos x="1863" y="3563"/>
                      </a:cxn>
                      <a:cxn ang="0">
                        <a:pos x="1893" y="3473"/>
                      </a:cxn>
                      <a:cxn ang="0">
                        <a:pos x="1953" y="3368"/>
                      </a:cxn>
                      <a:cxn ang="0">
                        <a:pos x="2028" y="3173"/>
                      </a:cxn>
                      <a:cxn ang="0">
                        <a:pos x="2103" y="2153"/>
                      </a:cxn>
                      <a:cxn ang="0">
                        <a:pos x="2178" y="818"/>
                      </a:cxn>
                      <a:cxn ang="0">
                        <a:pos x="2208" y="0"/>
                      </a:cxn>
                    </a:cxnLst>
                    <a:rect l="0" t="0" r="r" b="b"/>
                    <a:pathLst>
                      <a:path w="2217" h="4148">
                        <a:moveTo>
                          <a:pt x="2208" y="0"/>
                        </a:moveTo>
                        <a:lnTo>
                          <a:pt x="8" y="0"/>
                        </a:lnTo>
                        <a:cubicBezTo>
                          <a:pt x="6" y="18"/>
                          <a:pt x="0" y="36"/>
                          <a:pt x="3" y="53"/>
                        </a:cubicBezTo>
                        <a:cubicBezTo>
                          <a:pt x="8" y="84"/>
                          <a:pt x="33" y="143"/>
                          <a:pt x="33" y="143"/>
                        </a:cubicBezTo>
                        <a:cubicBezTo>
                          <a:pt x="66" y="896"/>
                          <a:pt x="31" y="30"/>
                          <a:pt x="63" y="1238"/>
                        </a:cubicBezTo>
                        <a:cubicBezTo>
                          <a:pt x="66" y="1363"/>
                          <a:pt x="71" y="1488"/>
                          <a:pt x="78" y="1613"/>
                        </a:cubicBezTo>
                        <a:cubicBezTo>
                          <a:pt x="86" y="1753"/>
                          <a:pt x="108" y="2033"/>
                          <a:pt x="108" y="2033"/>
                        </a:cubicBezTo>
                        <a:cubicBezTo>
                          <a:pt x="113" y="2433"/>
                          <a:pt x="114" y="2833"/>
                          <a:pt x="123" y="3233"/>
                        </a:cubicBezTo>
                        <a:cubicBezTo>
                          <a:pt x="126" y="3375"/>
                          <a:pt x="127" y="3581"/>
                          <a:pt x="258" y="3668"/>
                        </a:cubicBezTo>
                        <a:cubicBezTo>
                          <a:pt x="327" y="3771"/>
                          <a:pt x="284" y="3747"/>
                          <a:pt x="363" y="3773"/>
                        </a:cubicBezTo>
                        <a:cubicBezTo>
                          <a:pt x="418" y="3855"/>
                          <a:pt x="459" y="3855"/>
                          <a:pt x="528" y="3893"/>
                        </a:cubicBezTo>
                        <a:cubicBezTo>
                          <a:pt x="683" y="3979"/>
                          <a:pt x="561" y="3934"/>
                          <a:pt x="663" y="3968"/>
                        </a:cubicBezTo>
                        <a:cubicBezTo>
                          <a:pt x="668" y="3983"/>
                          <a:pt x="665" y="4004"/>
                          <a:pt x="678" y="4013"/>
                        </a:cubicBezTo>
                        <a:cubicBezTo>
                          <a:pt x="704" y="4031"/>
                          <a:pt x="738" y="4033"/>
                          <a:pt x="768" y="4043"/>
                        </a:cubicBezTo>
                        <a:cubicBezTo>
                          <a:pt x="835" y="4065"/>
                          <a:pt x="876" y="4094"/>
                          <a:pt x="948" y="4118"/>
                        </a:cubicBezTo>
                        <a:cubicBezTo>
                          <a:pt x="963" y="4123"/>
                          <a:pt x="978" y="4128"/>
                          <a:pt x="993" y="4133"/>
                        </a:cubicBezTo>
                        <a:cubicBezTo>
                          <a:pt x="1008" y="4138"/>
                          <a:pt x="1038" y="4148"/>
                          <a:pt x="1038" y="4148"/>
                        </a:cubicBezTo>
                        <a:cubicBezTo>
                          <a:pt x="1232" y="4116"/>
                          <a:pt x="1456" y="4064"/>
                          <a:pt x="1623" y="3953"/>
                        </a:cubicBezTo>
                        <a:cubicBezTo>
                          <a:pt x="1679" y="3842"/>
                          <a:pt x="1622" y="3939"/>
                          <a:pt x="1698" y="3848"/>
                        </a:cubicBezTo>
                        <a:cubicBezTo>
                          <a:pt x="1765" y="3768"/>
                          <a:pt x="1698" y="3839"/>
                          <a:pt x="1743" y="3758"/>
                        </a:cubicBezTo>
                        <a:cubicBezTo>
                          <a:pt x="1779" y="3693"/>
                          <a:pt x="1832" y="3632"/>
                          <a:pt x="1863" y="3563"/>
                        </a:cubicBezTo>
                        <a:cubicBezTo>
                          <a:pt x="1876" y="3534"/>
                          <a:pt x="1875" y="3499"/>
                          <a:pt x="1893" y="3473"/>
                        </a:cubicBezTo>
                        <a:cubicBezTo>
                          <a:pt x="1920" y="3432"/>
                          <a:pt x="1934" y="3416"/>
                          <a:pt x="1953" y="3368"/>
                        </a:cubicBezTo>
                        <a:cubicBezTo>
                          <a:pt x="1980" y="3299"/>
                          <a:pt x="1995" y="3238"/>
                          <a:pt x="2028" y="3173"/>
                        </a:cubicBezTo>
                        <a:cubicBezTo>
                          <a:pt x="2066" y="2833"/>
                          <a:pt x="2087" y="2495"/>
                          <a:pt x="2103" y="2153"/>
                        </a:cubicBezTo>
                        <a:cubicBezTo>
                          <a:pt x="2113" y="1726"/>
                          <a:pt x="2107" y="1246"/>
                          <a:pt x="2178" y="818"/>
                        </a:cubicBezTo>
                        <a:cubicBezTo>
                          <a:pt x="2217" y="266"/>
                          <a:pt x="2208" y="538"/>
                          <a:pt x="2208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CCFF"/>
                      </a:gs>
                      <a:gs pos="50000">
                        <a:srgbClr val="FFFFFF"/>
                      </a:gs>
                      <a:gs pos="100000">
                        <a:srgbClr val="99CCFF"/>
                      </a:gs>
                    </a:gsLst>
                    <a:lin ang="0" scaled="1"/>
                  </a:gradFill>
                  <a:ln w="1270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16" name="Freeform 92"/>
                  <p:cNvSpPr>
                    <a:spLocks noChangeAspect="1"/>
                  </p:cNvSpPr>
                  <p:nvPr/>
                </p:nvSpPr>
                <p:spPr bwMode="auto">
                  <a:xfrm>
                    <a:off x="6893" y="2106"/>
                    <a:ext cx="630" cy="528"/>
                  </a:xfrm>
                  <a:custGeom>
                    <a:avLst/>
                    <a:gdLst/>
                    <a:ahLst/>
                    <a:cxnLst>
                      <a:cxn ang="0">
                        <a:pos x="0" y="306"/>
                      </a:cxn>
                      <a:cxn ang="0">
                        <a:pos x="0" y="0"/>
                      </a:cxn>
                      <a:cxn ang="0">
                        <a:pos x="108" y="12"/>
                      </a:cxn>
                      <a:cxn ang="0">
                        <a:pos x="153" y="33"/>
                      </a:cxn>
                      <a:cxn ang="0">
                        <a:pos x="174" y="39"/>
                      </a:cxn>
                      <a:cxn ang="0">
                        <a:pos x="231" y="66"/>
                      </a:cxn>
                      <a:cxn ang="0">
                        <a:pos x="270" y="87"/>
                      </a:cxn>
                      <a:cxn ang="0">
                        <a:pos x="297" y="96"/>
                      </a:cxn>
                      <a:cxn ang="0">
                        <a:pos x="348" y="120"/>
                      </a:cxn>
                      <a:cxn ang="0">
                        <a:pos x="357" y="126"/>
                      </a:cxn>
                      <a:cxn ang="0">
                        <a:pos x="366" y="129"/>
                      </a:cxn>
                      <a:cxn ang="0">
                        <a:pos x="384" y="141"/>
                      </a:cxn>
                      <a:cxn ang="0">
                        <a:pos x="408" y="177"/>
                      </a:cxn>
                      <a:cxn ang="0">
                        <a:pos x="414" y="186"/>
                      </a:cxn>
                      <a:cxn ang="0">
                        <a:pos x="483" y="288"/>
                      </a:cxn>
                      <a:cxn ang="0">
                        <a:pos x="516" y="360"/>
                      </a:cxn>
                      <a:cxn ang="0">
                        <a:pos x="528" y="375"/>
                      </a:cxn>
                      <a:cxn ang="0">
                        <a:pos x="546" y="396"/>
                      </a:cxn>
                      <a:cxn ang="0">
                        <a:pos x="570" y="429"/>
                      </a:cxn>
                      <a:cxn ang="0">
                        <a:pos x="585" y="453"/>
                      </a:cxn>
                      <a:cxn ang="0">
                        <a:pos x="603" y="480"/>
                      </a:cxn>
                      <a:cxn ang="0">
                        <a:pos x="630" y="528"/>
                      </a:cxn>
                      <a:cxn ang="0">
                        <a:pos x="168" y="528"/>
                      </a:cxn>
                      <a:cxn ang="0">
                        <a:pos x="96" y="399"/>
                      </a:cxn>
                      <a:cxn ang="0">
                        <a:pos x="66" y="357"/>
                      </a:cxn>
                      <a:cxn ang="0">
                        <a:pos x="33" y="324"/>
                      </a:cxn>
                      <a:cxn ang="0">
                        <a:pos x="0" y="306"/>
                      </a:cxn>
                    </a:cxnLst>
                    <a:rect l="0" t="0" r="r" b="b"/>
                    <a:pathLst>
                      <a:path w="630" h="528">
                        <a:moveTo>
                          <a:pt x="0" y="306"/>
                        </a:moveTo>
                        <a:lnTo>
                          <a:pt x="0" y="0"/>
                        </a:lnTo>
                        <a:cubicBezTo>
                          <a:pt x="36" y="7"/>
                          <a:pt x="72" y="8"/>
                          <a:pt x="108" y="12"/>
                        </a:cubicBezTo>
                        <a:cubicBezTo>
                          <a:pt x="129" y="19"/>
                          <a:pt x="135" y="21"/>
                          <a:pt x="153" y="33"/>
                        </a:cubicBezTo>
                        <a:cubicBezTo>
                          <a:pt x="159" y="37"/>
                          <a:pt x="167" y="36"/>
                          <a:pt x="174" y="39"/>
                        </a:cubicBezTo>
                        <a:cubicBezTo>
                          <a:pt x="193" y="48"/>
                          <a:pt x="211" y="61"/>
                          <a:pt x="231" y="66"/>
                        </a:cubicBezTo>
                        <a:cubicBezTo>
                          <a:pt x="243" y="74"/>
                          <a:pt x="257" y="81"/>
                          <a:pt x="270" y="87"/>
                        </a:cubicBezTo>
                        <a:cubicBezTo>
                          <a:pt x="279" y="91"/>
                          <a:pt x="289" y="91"/>
                          <a:pt x="297" y="96"/>
                        </a:cubicBezTo>
                        <a:cubicBezTo>
                          <a:pt x="312" y="106"/>
                          <a:pt x="331" y="116"/>
                          <a:pt x="348" y="120"/>
                        </a:cubicBezTo>
                        <a:cubicBezTo>
                          <a:pt x="351" y="122"/>
                          <a:pt x="354" y="124"/>
                          <a:pt x="357" y="126"/>
                        </a:cubicBezTo>
                        <a:cubicBezTo>
                          <a:pt x="360" y="127"/>
                          <a:pt x="363" y="127"/>
                          <a:pt x="366" y="129"/>
                        </a:cubicBezTo>
                        <a:cubicBezTo>
                          <a:pt x="372" y="133"/>
                          <a:pt x="384" y="141"/>
                          <a:pt x="384" y="141"/>
                        </a:cubicBezTo>
                        <a:cubicBezTo>
                          <a:pt x="388" y="154"/>
                          <a:pt x="400" y="165"/>
                          <a:pt x="408" y="177"/>
                        </a:cubicBezTo>
                        <a:cubicBezTo>
                          <a:pt x="410" y="180"/>
                          <a:pt x="414" y="186"/>
                          <a:pt x="414" y="186"/>
                        </a:cubicBezTo>
                        <a:cubicBezTo>
                          <a:pt x="423" y="223"/>
                          <a:pt x="456" y="261"/>
                          <a:pt x="483" y="288"/>
                        </a:cubicBezTo>
                        <a:cubicBezTo>
                          <a:pt x="489" y="306"/>
                          <a:pt x="503" y="351"/>
                          <a:pt x="516" y="360"/>
                        </a:cubicBezTo>
                        <a:cubicBezTo>
                          <a:pt x="524" y="383"/>
                          <a:pt x="512" y="356"/>
                          <a:pt x="528" y="375"/>
                        </a:cubicBezTo>
                        <a:cubicBezTo>
                          <a:pt x="536" y="385"/>
                          <a:pt x="531" y="391"/>
                          <a:pt x="546" y="396"/>
                        </a:cubicBezTo>
                        <a:cubicBezTo>
                          <a:pt x="551" y="411"/>
                          <a:pt x="558" y="421"/>
                          <a:pt x="570" y="429"/>
                        </a:cubicBezTo>
                        <a:cubicBezTo>
                          <a:pt x="577" y="450"/>
                          <a:pt x="571" y="443"/>
                          <a:pt x="585" y="453"/>
                        </a:cubicBezTo>
                        <a:cubicBezTo>
                          <a:pt x="589" y="465"/>
                          <a:pt x="594" y="471"/>
                          <a:pt x="603" y="480"/>
                        </a:cubicBezTo>
                        <a:cubicBezTo>
                          <a:pt x="607" y="493"/>
                          <a:pt x="620" y="518"/>
                          <a:pt x="630" y="528"/>
                        </a:cubicBezTo>
                        <a:lnTo>
                          <a:pt x="168" y="528"/>
                        </a:lnTo>
                        <a:cubicBezTo>
                          <a:pt x="146" y="484"/>
                          <a:pt x="120" y="442"/>
                          <a:pt x="96" y="399"/>
                        </a:cubicBezTo>
                        <a:cubicBezTo>
                          <a:pt x="85" y="378"/>
                          <a:pt x="85" y="367"/>
                          <a:pt x="66" y="357"/>
                        </a:cubicBezTo>
                        <a:cubicBezTo>
                          <a:pt x="60" y="345"/>
                          <a:pt x="45" y="330"/>
                          <a:pt x="33" y="324"/>
                        </a:cubicBezTo>
                        <a:cubicBezTo>
                          <a:pt x="24" y="306"/>
                          <a:pt x="21" y="306"/>
                          <a:pt x="0" y="306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CCFF"/>
                      </a:gs>
                      <a:gs pos="100000">
                        <a:srgbClr val="FFFFFF"/>
                      </a:gs>
                    </a:gsLst>
                    <a:path path="rect">
                      <a:fillToRect r="100000" b="10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17" name="Oval 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92" y="2387"/>
                    <a:ext cx="36" cy="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18" name="Oval 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070" y="2233"/>
                    <a:ext cx="37" cy="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19" name="Oval 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22" y="2137"/>
                    <a:ext cx="25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20" name="Oval 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082" y="2171"/>
                    <a:ext cx="25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21" name="Oval 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019" y="2179"/>
                    <a:ext cx="25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22" name="Oval 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55" y="2183"/>
                    <a:ext cx="25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23" name="Oval 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123" y="2360"/>
                    <a:ext cx="26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24" name="Oval 1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050" y="2436"/>
                    <a:ext cx="24" cy="2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25" name="Oval 1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178" y="2232"/>
                    <a:ext cx="25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26" name="Oval 1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10" y="2200"/>
                    <a:ext cx="26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27" name="Oval 1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125" y="2201"/>
                    <a:ext cx="26" cy="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28" name="Oval 1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064" y="2322"/>
                    <a:ext cx="35" cy="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29" name="Oval 1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41" y="2309"/>
                    <a:ext cx="25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30" name="Oval 1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140" y="2263"/>
                    <a:ext cx="25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31" name="Oval 1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092" y="2424"/>
                    <a:ext cx="25" cy="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32" name="Oval 1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004" y="2215"/>
                    <a:ext cx="25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33" name="Oval 1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329" y="2431"/>
                    <a:ext cx="25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34" name="Oval 1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28" y="2267"/>
                    <a:ext cx="25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35" name="Oval 1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69" y="2370"/>
                    <a:ext cx="27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36" name="Oval 1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86" y="2321"/>
                    <a:ext cx="35" cy="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37" name="Oval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63" y="2237"/>
                    <a:ext cx="36" cy="3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38" name="Oval 1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084" y="2278"/>
                    <a:ext cx="26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39" name="Oval 1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021" y="2286"/>
                    <a:ext cx="26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40" name="Oval 1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58" y="2290"/>
                    <a:ext cx="24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41" name="Oval 1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181" y="2339"/>
                    <a:ext cx="24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42" name="Oval 1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128" y="2309"/>
                    <a:ext cx="26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43" name="Oval 1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44" y="2416"/>
                    <a:ext cx="24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44" name="Oval 1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181" y="2424"/>
                    <a:ext cx="24" cy="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45" name="Oval 1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1" y="2287"/>
                    <a:ext cx="26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46" name="Oval 1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175" y="2380"/>
                    <a:ext cx="25" cy="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47" name="Oval 1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112" y="2388"/>
                    <a:ext cx="25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48" name="Oval 1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048" y="2392"/>
                    <a:ext cx="25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49" name="Oval 1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71" y="2440"/>
                    <a:ext cx="25" cy="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50" name="Oval 1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18" y="2411"/>
                    <a:ext cx="26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51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17" y="5073"/>
                    <a:ext cx="444" cy="8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50000">
                        <a:srgbClr val="99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52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659" y="5252"/>
                    <a:ext cx="54" cy="10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8080"/>
                      </a:gs>
                      <a:gs pos="50000">
                        <a:srgbClr val="C0C0C0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53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359" y="5251"/>
                    <a:ext cx="54" cy="10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8080"/>
                      </a:gs>
                      <a:gs pos="50000">
                        <a:srgbClr val="C0C0C0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54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6" y="5073"/>
                    <a:ext cx="106" cy="17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55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41" y="5255"/>
                    <a:ext cx="195" cy="10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156" name="Group 13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453" y="5364"/>
                    <a:ext cx="178" cy="572"/>
                    <a:chOff x="6485" y="3937"/>
                    <a:chExt cx="144" cy="770"/>
                  </a:xfrm>
                </p:grpSpPr>
                <p:sp>
                  <p:nvSpPr>
                    <p:cNvPr id="1157" name="Rectangle 1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85" y="3937"/>
                      <a:ext cx="137" cy="766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58" name="Oval 1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7" y="4261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59" name="Oval 1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1" y="467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60" name="Oval 13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8" y="410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61" name="Oval 13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9" y="423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62" name="Oval 1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5" y="402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63" name="Oval 1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432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64" name="Oval 1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3" y="398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65" name="Oval 1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1" y="417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66" name="Oval 1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5" y="405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67" name="Oval 1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5" y="4425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68" name="Oval 1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6" y="418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69" name="Oval 1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4" y="4377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70" name="Oval 1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0" y="424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71" name="Oval 1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7" y="4348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72" name="Oval 1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5" y="4425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73" name="Oval 1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0" y="4554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74" name="Oval 1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3" y="4392"/>
                      <a:ext cx="27" cy="2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75" name="Oval 1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4" y="4377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76" name="Oval 1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2" y="4194"/>
                      <a:ext cx="36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77" name="Oval 1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4" y="435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78" name="Oval 1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8" y="3950"/>
                      <a:ext cx="37" cy="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79" name="Oval 1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6" y="4539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0" name="Oval 1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4" y="4490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1" name="Oval 15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4" y="459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2" name="Oval 15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1" y="3980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3" name="Oval 1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2" y="4640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4" name="Oval 16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90" y="466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5" name="Oval 16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00" y="4656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6" name="Oval 16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99" y="445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7" name="Oval 16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09" y="461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8" name="Oval 16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88" y="458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9" name="Oval 16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61" y="465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0" name="Oval 16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1" y="398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1" name="Oval 1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6" y="403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2" name="Oval 1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9" y="405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3" name="Oval 16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0" y="406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4" name="Oval 1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7" y="4196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5" name="Oval 17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1" y="399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6" name="Oval 1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3" y="4181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7" name="Oval 1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1" y="4132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8" name="Oval 1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1" y="422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9" name="Oval 17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4" y="418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00" name="Oval 1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8" y="4084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01" name="Oval 1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9" y="4153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02" name="Oval 1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6" y="427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03" name="Oval 1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8" y="415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04" name="Oval 1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2" y="428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05" name="Oval 18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7" y="4239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06" name="Oval 18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8" y="4134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07" name="Oval 1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8" y="397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08" name="Oval 18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9" y="4162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09" name="Oval 18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3" y="450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10" name="Oval 18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 flipH="1" flipV="1">
                      <a:off x="6501" y="409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11" name="Oval 18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 flipH="1" flipV="1">
                      <a:off x="6497" y="399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12" name="Oval 18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7" y="4489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13" name="Oval 18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4" y="443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14" name="Oval 19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1" y="441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15" name="Oval 19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6" y="447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16" name="Oval 19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3142418">
                      <a:off x="6595" y="450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17" name="Oval 19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0" y="4120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18" name="Oval 19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92" y="4364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19" name="Oval 19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5" y="403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20" name="Oval 19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8" y="462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21" name="Oval 19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5" y="3967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22" name="Oval 19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9" y="449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23" name="Oval 19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8" y="440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24" name="Oval 20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5" y="467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25" name="Oval 20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5" y="429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26" name="Oval 2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91" y="444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27" name="Oval 20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4" y="4352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28" name="Oval 20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0" y="448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29" name="Oval 20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7" y="4381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30" name="Oval 20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5" y="429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31" name="Oval 20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0" y="4129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32" name="Oval 20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3" y="4335"/>
                      <a:ext cx="27" cy="2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33" name="Oval 20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1" y="400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34" name="Oval 21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4" y="4352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35" name="Oval 21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2" y="4524"/>
                      <a:ext cx="36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36" name="Oval 21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4" y="437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37" name="Oval 21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6" y="4169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38" name="Oval 21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4" y="4239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39" name="Oval 21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94" y="413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40" name="Oval 21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2" y="395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41" name="Oval 21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92" y="4089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42" name="Oval 21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90" y="406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43" name="Oval 21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494" y="4061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44" name="Oval 22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56" y="401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45" name="Oval 22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23" y="394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46" name="Oval 22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604" y="416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47" name="Oval 22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55" y="4167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48" name="Oval 22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09" y="411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49" name="Oval 22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88" y="414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50" name="Oval 22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61" y="407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51" name="Oval 22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61" y="402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52" name="Oval 22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21" y="397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53" name="Oval 22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8" y="467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54" name="Oval 23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9" y="465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55" name="Oval 23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0" y="466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56" name="Oval 23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1" y="3983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57" name="Oval 23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7" y="4522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58" name="Oval 23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3" y="4537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59" name="Oval 23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1" y="4597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60" name="Oval 23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1" y="450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61" name="Oval 23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4" y="454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62" name="Oval 23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4" y="4634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63" name="Oval 23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4" y="4472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64" name="Oval 24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6" y="445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65" name="Oval 24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8" y="457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66" name="Oval 24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2" y="444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67" name="Oval 24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7" y="4478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68" name="Oval 24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3" y="4491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69" name="Oval 24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9" y="4567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70" name="Oval 24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3" y="422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71" name="Oval 24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7" y="394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72" name="Oval 24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7" y="4239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73" name="Oval 24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4" y="429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74" name="Oval 25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1" y="431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75" name="Oval 25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6" y="425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76" name="Oval 25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8457582" flipV="1">
                      <a:off x="6600" y="412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77" name="Oval 2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1" y="4495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78" name="Oval 2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01" y="436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79" name="Oval 2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0" y="433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80" name="Oval 2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0" y="453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81" name="Oval 25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00" y="4635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82" name="Oval 25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1" y="4240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83" name="Oval 2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1" y="430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84" name="Oval 26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72" y="457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85" name="Oval 26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72" y="442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86" name="Oval 2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7" y="4277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87" name="Oval 26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0" y="446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88" name="Oval 26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2" y="4392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89" name="Oval 26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4" y="441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90" name="Oval 26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01" y="445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91" name="Oval 2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7" y="4627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92" name="Oval 26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96" y="4279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93" name="Oval 26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601" y="441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94" name="Oval 27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0" y="4535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95" name="Oval 27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0" y="434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96" name="Oval 27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6" y="4524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97" name="Oval 27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6" y="446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98" name="Oval 27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2" y="463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99" name="Oval 27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72" y="430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0" name="Oval 27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72" y="445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1" name="Oval 27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7" y="4602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2" name="Oval 27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66" y="4674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3" name="Oval 27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90" y="441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4" name="Oval 28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2" y="4393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5" name="Oval 28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94" y="436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6" name="Oval 28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498" y="4180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7" name="Oval 28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499" y="4038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8" name="Oval 28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20" y="4378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9" name="Oval 28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32" y="419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0" name="Oval 28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10" y="4087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1" name="Oval 28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493" y="4415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2" name="Oval 28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03" y="435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3" name="Oval 28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546" y="415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4" name="Oval 29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546" y="430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5" name="Oval 29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23" y="4445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6" name="Oval 29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22" y="425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7" name="Oval 29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07" y="4283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8" name="Oval 29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495" y="425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9" name="Oval 29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61" y="4095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20" name="Oval 29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498" y="4386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21" name="Oval 29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32" y="437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22" name="Oval 29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499" y="406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23" name="Oval 29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493" y="4141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24" name="Oval 30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3" y="420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25" name="Oval 30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0" y="4066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26" name="Oval 30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30" y="408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27" name="Oval 30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546" y="441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28" name="Oval 30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546" y="426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29" name="Oval 30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1" y="4028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30" name="Oval 30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23" y="4120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31" name="Oval 30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H="1">
                      <a:off x="6498" y="401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32" name="Oval 30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H="1">
                      <a:off x="6552" y="404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33" name="Oval 30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H="1">
                      <a:off x="6506" y="405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34" name="Oval 31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22" y="431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35" name="Oval 31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7" y="4282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36" name="Oval 31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495" y="430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37" name="Oval 31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4" y="4210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38" name="Oval 3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9" y="4275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39" name="Oval 31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0" y="4000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0" name="Oval 31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0" y="419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1" name="Oval 31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0" y="4303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2" name="Oval 3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9" y="3965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3" name="Oval 31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9" y="403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4" name="Oval 32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52" y="423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5" name="Oval 32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52" y="408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6" name="Oval 32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7" y="3945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7" name="Oval 3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0" y="413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8" name="Oval 32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5" y="4107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9" name="Oval 32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2" y="412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0" name="Oval 3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7" y="413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1" name="Oval 3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9" y="416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2" name="Oval 3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6" y="411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3" name="Oval 32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1" y="4295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4" name="Oval 33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7" y="4106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5" name="Oval 33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94" y="4004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6" name="Oval 33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0" y="4203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7" name="Oval 33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0" y="401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8" name="Oval 33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9" y="424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9" name="Oval 33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9" y="4239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60" name="Oval 33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6" y="416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61" name="Oval 33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9" y="418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62" name="Oval 33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0" y="431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63" name="Oval 33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2" y="430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64" name="Oval 34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52" y="397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65" name="Oval 34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52" y="412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66" name="Oval 34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01" y="3940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67" name="Oval 34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1" y="4362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68" name="Oval 34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7" y="4270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69" name="Oval 34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90" y="429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70" name="Oval 34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46" y="434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71" name="Oval 34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86" y="433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72" name="Oval 34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0" y="407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73" name="Oval 34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5" y="4108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74" name="Oval 35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97" y="408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75" name="Oval 35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6" y="398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76" name="Oval 3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4" y="4387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77" name="Oval 3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3" y="442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78" name="Oval 3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2" y="4658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79" name="Oval 3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5" y="432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80" name="Oval 3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8" y="441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81" name="Oval 35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4" y="444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82" name="Oval 35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2" y="4629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83" name="Oval 3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6" y="445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84" name="Oval 3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0" y="4580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85" name="Oval 36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01" y="4610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86" name="Oval 36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71" y="468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87" name="Oval 36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7" y="431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88" name="Oval 36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2" y="436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89" name="Oval 36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7" y="4579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0" name="Oval 36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4" y="452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1" name="Oval 3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9" y="453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2" name="Oval 3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1" y="450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3" name="Oval 36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6" y="456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4" name="Oval 3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3" y="451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5" name="Oval 37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4" y="4510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6" name="Oval 37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3" y="448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7" name="Oval 37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5" y="458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8" name="Oval 37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8" y="449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9" name="Oval 37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2" y="464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0" name="Oval 37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4" y="446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1" name="Oval 37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6" y="445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2" name="Oval 37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0" y="4329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3" name="Oval 37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01" y="4287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4" name="Oval 38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9" y="4627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5" name="Oval 38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3" y="4666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6" name="Oval 38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7" y="459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7" name="Oval 38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2" y="454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8" name="Oval 38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4" y="466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9" name="Oval 38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49" y="468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10" name="Oval 38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27" y="466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11" name="Oval 38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7" y="4329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12" name="Oval 38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4" y="438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13" name="Oval 38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9" y="437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14" name="Oval 39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1" y="450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15" name="Oval 39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1" y="440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16" name="Oval 39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6" y="434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17" name="Oval 39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3" y="439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18" name="Oval 39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8" y="455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19" name="Oval 39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1" y="459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20" name="Oval 39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2" y="457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21" name="Oval 39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8" y="460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22" name="Oval 39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4" y="462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23" name="Oval 39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0" y="464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24" name="Oval 4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5" y="466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25" name="Oval 40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7" y="464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26" name="Oval 4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2" y="466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27" name="Oval 40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8" y="463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28" name="Oval 40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4" y="461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29" name="Oval 40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8" y="454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0" name="Oval 40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7" y="454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1" name="Oval 40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4" y="459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2" name="Oval 40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5" y="457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3" name="Oval 40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1" y="455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4" name="Oval 41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23" y="4593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5" name="Oval 41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36" y="456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6" name="Oval 41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74" y="4633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7" name="Oval 41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57" y="461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8" name="Oval 41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594" y="455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9" name="Oval 41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52" y="4641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0" name="Oval 41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86" y="462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1" name="Oval 41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33" y="454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2" name="Oval 41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594" y="466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3" name="Oval 41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76" y="456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4" name="Oval 42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30" y="461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5" name="Oval 42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49" y="456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6" name="Oval 42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29" y="465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7" name="Oval 42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36" y="459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8" name="Oval 42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5" y="4550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9" name="Oval 42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94" y="459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50" name="Oval 4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8" y="464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51" name="Oval 4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3" y="458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52" name="Oval 4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2" y="466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53" name="Oval 42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6" y="4567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54" name="Oval 43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2" y="463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55" name="Oval 4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95" y="456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56" name="Oval 43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00" y="462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57" name="Oval 43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1" y="4606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58" name="Oval 43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98" y="4584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59" name="Oval 43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55" y="454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60" name="Oval 43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1" y="4584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61" name="Oval 43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8" y="463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62" name="Oval 43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3" y="463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63" name="Oval 43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5" y="466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64" name="Oval 44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0" y="459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65" name="Oval 44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7" y="464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66" name="Oval 4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3" y="4507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67" name="Oval 4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2" y="454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68" name="Oval 4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3" y="453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69" name="Oval 4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9" y="456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70" name="Oval 4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5" y="457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71" name="Oval 4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5" y="460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72" name="Oval 4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6" y="462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73" name="Oval 44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2" y="460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74" name="Oval 45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3" y="461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75" name="Oval 45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9" y="458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76" name="Oval 45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5" y="457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77" name="Oval 45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3" y="450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78" name="Oval 45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8" y="449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79" name="Oval 45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5" y="454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80" name="Oval 45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6" y="452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81" name="Oval 45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2" y="451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82" name="Oval 45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04" y="4548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83" name="Oval 45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17" y="451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84" name="Oval 46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55" y="4588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85" name="Oval 46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32" y="456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86" name="Oval 46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575" y="451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87" name="Oval 46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27" y="4596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88" name="Oval 46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67" y="458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89" name="Oval 46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4" y="449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0" name="Oval 46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575" y="462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1" name="Oval 46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57" y="452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2" name="Oval 46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1" y="457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3" name="Oval 46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24" y="451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4" name="Oval 47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4" y="460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5" name="Oval 47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7" y="455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6" name="Oval 4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6" y="4505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7" name="Oval 47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75" y="455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8" name="Oval 4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3" y="4597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9" name="Oval 47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4" y="453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0" name="Oval 4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3" y="462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1" name="Oval 4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7" y="4522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2" name="Oval 4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7" y="458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3" name="Oval 4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6" y="452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4" name="Oval 4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1" y="457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5" name="Oval 48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2" y="4561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6" name="Oval 48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9" y="4539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7" name="Oval 48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36" y="4497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8" name="Oval 48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2" y="4539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9" name="Oval 48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9" y="459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10" name="Oval 48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8" y="458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11" name="Oval 48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6" y="461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12" name="Oval 48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5" y="455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13" name="Oval 48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2" y="460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14" name="Oval 49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5" y="412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15" name="Oval 49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2" y="425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16" name="Oval 49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1" y="433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17" name="Oval 49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0" y="400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18" name="Oval 49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2" y="407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19" name="Oval 49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2" y="4440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20" name="Oval 49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7" y="426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21" name="Oval 49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4" y="4363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22" name="Oval 49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2" y="4440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23" name="Oval 49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3" y="4569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24" name="Oval 5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0" y="4407"/>
                      <a:ext cx="27" cy="2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25" name="Oval 50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9" y="4209"/>
                      <a:ext cx="36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26" name="Oval 50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5" y="3965"/>
                      <a:ext cx="37" cy="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27" name="Oval 50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7" y="4505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28" name="Oval 50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34" y="466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29" name="Oval 50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4" y="400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30" name="Oval 50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7" y="407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31" name="Oval 50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4" y="4211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32" name="Oval 50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4" y="423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33" name="Oval 50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9" y="429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34" name="Oval 51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9" y="429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35" name="Oval 51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2" y="404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36" name="Oval 51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1" y="463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37" name="Oval 51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2" y="3982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38" name="Oval 51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2" y="450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39" name="Oval 51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1" y="442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40" name="Oval 51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4" y="466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41" name="Oval 51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2" y="4307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42" name="Oval 51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7" y="449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43" name="Oval 51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4" y="4396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44" name="Oval 52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2" y="4307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45" name="Oval 52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7" y="4144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46" name="Oval 52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0" y="4350"/>
                      <a:ext cx="27" cy="2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47" name="Oval 52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9" y="4539"/>
                      <a:ext cx="36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48" name="Oval 52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7" y="4254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49" name="Oval 52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5" y="396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50" name="Oval 52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23" y="402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51" name="Oval 52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28" y="409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52" name="Oval 52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28" y="403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53" name="Oval 52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3" y="465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54" name="Oval 53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4" y="4537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55" name="Oval 53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9" y="446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56" name="Oval 53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9" y="446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57" name="Oval 53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45" y="458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58" name="Oval 53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45" y="443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59" name="Oval 5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0" y="4642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60" name="Oval 53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45" y="432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61" name="Oval 53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45" y="447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62" name="Oval 53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85" y="466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63" name="Oval 53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05" y="420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64" name="Oval 54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513" y="416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65" name="Oval 54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513" y="431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66" name="Oval 54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28" y="4110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67" name="Oval 54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5" y="438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68" name="Oval 54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3" y="410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69" name="Oval 54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513" y="442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70" name="Oval 54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513" y="427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71" name="Oval 54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H="1">
                      <a:off x="6519" y="406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72" name="Oval 5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3" y="4015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73" name="Oval 5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7" y="421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74" name="Oval 55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19" y="425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75" name="Oval 55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19" y="410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76" name="Oval 5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4" y="3960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77" name="Oval 5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7" y="415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78" name="Oval 5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4" y="4310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79" name="Oval 55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3" y="4218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80" name="Oval 55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7" y="403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81" name="Oval 55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9" y="432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82" name="Oval 55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19" y="399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83" name="Oval 55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19" y="414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84" name="Oval 56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4" y="4285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85" name="Oval 56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13" y="435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86" name="Oval 56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7" y="409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87" name="Oval 56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2" y="434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88" name="Oval 56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1" y="442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89" name="Oval 56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7" y="4595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90" name="Oval 56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4" y="432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91" name="Oval 5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9" y="438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92" name="Oval 5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0" y="4594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93" name="Oval 56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4" y="451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94" name="Oval 57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2" y="459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95" name="Oval 57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1" y="451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96" name="Oval 57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7" y="4344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97" name="Oval 57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85" y="4276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98" name="Oval 57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4" y="461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99" name="Oval 57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9" y="455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00" name="Oval 57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3" y="466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01" name="Oval 57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0" y="4344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02" name="Oval 57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4" y="442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03" name="Oval 5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5" y="4567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04" name="Oval 5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4" y="460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05" name="Oval 58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5" y="462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06" name="Oval 58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3" y="463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07" name="Oval 58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0" y="466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08" name="Oval 58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1" y="464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09" name="Oval 58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3" y="463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0" name="Oval 58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5" y="456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1" name="Oval 58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0" y="455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2" name="Oval 58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4" y="457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3" name="Oval 58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09" y="457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4" name="Oval 59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24" y="462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5" name="Oval 59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25" y="4656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6" name="Oval 59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6" y="455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7" name="Oval 59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9" y="463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8" name="Oval 59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6" y="457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9" name="Oval 59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9" y="461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0" name="Oval 59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1" y="4657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1" name="Oval 59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4" y="4621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2" name="Oval 59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22" y="4557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3" name="Oval 59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1" y="465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4" name="Oval 60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6" y="464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5" name="Oval 60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7" y="461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6" name="Oval 6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0" y="466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7" name="Oval 60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0" y="454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8" name="Oval 60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6" y="457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9" name="Oval 60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9" y="463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30" name="Oval 60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6" y="463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31" name="Oval 60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6" y="460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32" name="Oval 60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3" y="454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33" name="Oval 60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22" y="4603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34" name="Oval 61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05" y="458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35" name="Oval 61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0" y="4611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36" name="Oval 61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34" y="459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37" name="Oval 61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24" y="453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38" name="Oval 6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3" y="4520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39" name="Oval 61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9" y="4554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40" name="Oval 61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6" y="460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41" name="Oval 61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1" y="460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42" name="Oval 61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9" y="463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43" name="Oval 61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8" y="456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44" name="Oval 6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7" y="467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45" name="Oval 62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1" y="410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46" name="Oval 62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8" y="423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47" name="Oval 6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7" y="432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48" name="Oval 62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6" y="398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49" name="Oval 62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8" y="405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0" name="Oval 6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8" y="4425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1" name="Oval 6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3" y="424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2" name="Oval 6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0" y="4348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3" name="Oval 62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8" y="4425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4" name="Oval 63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3" y="4554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5" name="Oval 6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6" y="4392"/>
                      <a:ext cx="27" cy="2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6" name="Oval 63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5" y="4194"/>
                      <a:ext cx="36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7" name="Oval 6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1" y="3950"/>
                      <a:ext cx="37" cy="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8" name="Oval 6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3" y="4490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9" name="Oval 63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74" y="465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0" name="Oval 63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0" y="398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1" name="Oval 63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3" y="406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2" name="Oval 6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0" y="4196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3" name="Oval 6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0" y="422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4" name="Oval 6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5" y="427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5" name="Oval 6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5" y="428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6" name="Oval 64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8" y="403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7" name="Oval 64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1" y="462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8" name="Oval 64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8" y="3967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9" name="Oval 64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8" y="449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70" name="Oval 64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7" y="440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71" name="Oval 64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8" y="467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72" name="Oval 64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8" y="429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73" name="Oval 64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3" y="448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74" name="Oval 65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0" y="4381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75" name="Oval 65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8" y="429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76" name="Oval 65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3" y="4129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77" name="Oval 65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6" y="4335"/>
                      <a:ext cx="27" cy="2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78" name="Oval 65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5" y="4524"/>
                      <a:ext cx="36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79" name="Oval 65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3" y="4239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80" name="Oval 65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5" y="395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81" name="Oval 65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69" y="401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82" name="Oval 65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74" y="407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83" name="Oval 65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74" y="402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84" name="Oval 66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3" y="466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85" name="Oval 66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0" y="4522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86" name="Oval 66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0" y="450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87" name="Oval 66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5" y="445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88" name="Oval 66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5" y="444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89" name="Oval 66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85" y="457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90" name="Oval 66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85" y="442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91" name="Oval 6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0" y="4627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92" name="Oval 66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85" y="430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93" name="Oval 66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85" y="445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94" name="Oval 67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79" y="4674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95" name="Oval 67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51" y="419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96" name="Oval 67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559" y="415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97" name="Oval 67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559" y="430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98" name="Oval 67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74" y="4095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99" name="Oval 67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51" y="437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00" name="Oval 67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49" y="408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01" name="Oval 67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559" y="441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02" name="Oval 67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559" y="426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03" name="Oval 67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H="1">
                      <a:off x="6565" y="404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04" name="Oval 6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3" y="4000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05" name="Oval 68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3" y="419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06" name="Oval 68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65" y="423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07" name="Oval 68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65" y="408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08" name="Oval 68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0" y="3945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09" name="Oval 68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3" y="413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10" name="Oval 68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0" y="4295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11" name="Oval 68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3" y="4203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12" name="Oval 68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3" y="401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13" name="Oval 68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5" y="430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14" name="Oval 69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65" y="397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15" name="Oval 69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65" y="412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16" name="Oval 69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0" y="4270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17" name="Oval 69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59" y="434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18" name="Oval 69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3" y="407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19" name="Oval 69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8" y="432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20" name="Oval 69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7" y="441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21" name="Oval 69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3" y="4580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22" name="Oval 69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0" y="431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23" name="Oval 69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5" y="436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24" name="Oval 7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6" y="4579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25" name="Oval 70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0" y="450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26" name="Oval 7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8" y="458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27" name="Oval 70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7" y="449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28" name="Oval 70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3" y="4329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29" name="Oval 70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0" y="4666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30" name="Oval 70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0" y="459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31" name="Oval 70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5" y="454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32" name="Oval 70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7" y="466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33" name="Oval 70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6" y="4329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34" name="Oval 71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0" y="440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35" name="Oval 71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1" y="455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36" name="Oval 71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0" y="459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37" name="Oval 71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81" y="460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38" name="Oval 7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53" y="462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39" name="Oval 71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0" y="464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40" name="Oval 71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1" y="463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41" name="Oval 71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3" y="461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42" name="Oval 71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1" y="454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43" name="Oval 71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6" y="454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44" name="Oval 72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0" y="455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45" name="Oval 72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55" y="456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46" name="Oval 72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70" y="461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47" name="Oval 72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65" y="4641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48" name="Oval 72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52" y="454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49" name="Oval 72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49" y="461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50" name="Oval 72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62" y="456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51" name="Oval 72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55" y="459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52" name="Oval 7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1" y="464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53" name="Oval 72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0" y="4606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54" name="Oval 73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68" y="454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55" name="Oval 73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81" y="463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56" name="Oval 73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6" y="463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57" name="Oval 73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3" y="459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58" name="Oval 73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0" y="464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59" name="Oval 7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6" y="453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60" name="Oval 73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2" y="456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61" name="Oval 73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69" y="462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62" name="Oval 73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6" y="461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63" name="Oval 73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2" y="458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64" name="Oval 74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2" y="450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65" name="Oval 74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9" y="452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66" name="Oval 74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68" y="4588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67" name="Oval 74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51" y="456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68" name="Oval 74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46" y="4596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69" name="Oval 74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80" y="458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70" name="Oval 74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70" y="452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71" name="Oval 7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79" y="4505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72" name="Oval 74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62" y="459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73" name="Oval 74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7" y="458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74" name="Oval 75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79" y="461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75" name="Oval 75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54" y="455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76" name="Oval 7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4" y="410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77" name="Oval 7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5" y="423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78" name="Oval 7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4" y="431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79" name="Oval 7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7" y="416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0" name="Oval 7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1" y="405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1" name="Oval 75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6" y="424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2" name="Oval 75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3" y="4343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3" name="Oval 7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0" y="434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4" name="Oval 7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4" y="3945"/>
                      <a:ext cx="37" cy="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5" name="Oval 76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0" y="4485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6" name="Oval 7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7" y="3975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7" name="Oval 76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495" y="460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8" name="Oval 76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47" y="464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9" name="Oval 76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7" y="398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0" name="Oval 76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2" y="402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1" name="Oval 7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6" y="405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2" name="Oval 7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3" y="4191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3" name="Oval 76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7" y="4127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4" name="Oval 7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7" y="421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5" name="Oval 77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4" y="4079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6" name="Oval 7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2" y="427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7" name="Oval 7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4" y="414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8" name="Oval 7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8" y="427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9" name="Oval 77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4" y="397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0" name="Oval 7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3" y="4484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1" name="Oval 7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7" y="440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2" name="Oval 77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1" y="402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3" name="Oval 77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4" y="461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4" name="Oval 78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5" y="448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5" name="Oval 78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4" y="440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6" name="Oval 78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1" y="466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7" name="Oval 78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6" y="447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8" name="Oval 78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3" y="4376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9" name="Oval 78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6" y="4124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0" name="Oval 78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7" y="399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1" name="Oval 78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0" y="437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2" name="Oval 78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2" y="4164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3" name="Oval 78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0" y="4234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4" name="Oval 79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42" y="400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5" name="Oval 79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09" y="393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6" name="Oval 79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495" y="411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7" name="Oval 79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47" y="407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8" name="Oval 79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47" y="401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9" name="Oval 79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07" y="396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20" name="Oval 79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6" y="466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21" name="Oval 79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7" y="3978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22" name="Oval 79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3" y="4517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23" name="Oval 79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7" y="4592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24" name="Oval 80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7" y="450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25" name="Oval 80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0" y="4629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26" name="Oval 8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2" y="444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27" name="Oval 80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4" y="457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28" name="Oval 80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8" y="444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29" name="Oval 80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3" y="4234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30" name="Oval 80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7" y="431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31" name="Oval 80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3" y="4622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32" name="Oval 80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06" y="4373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33" name="Oval 80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18" y="418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34" name="Oval 81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496" y="4082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35" name="Oval 81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532" y="414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36" name="Oval 81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532" y="429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37" name="Oval 81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09" y="4440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38" name="Oval 81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08" y="424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39" name="Oval 81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493" y="4278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40" name="Oval 81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47" y="4090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41" name="Oval 81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8" y="436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42" name="Oval 81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6" y="408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43" name="Oval 81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532" y="440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44" name="Oval 82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532" y="425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45" name="Oval 82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497" y="4023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46" name="Oval 82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9" y="4115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47" name="Oval 82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H="1">
                      <a:off x="6538" y="404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48" name="Oval 82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8" y="430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49" name="Oval 82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493" y="4277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50" name="Oval 8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6" y="419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51" name="Oval 82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38" y="423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52" name="Oval 82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38" y="408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53" name="Oval 82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7" y="4290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54" name="Oval 83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6" y="401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55" name="Oval 83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8" y="430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56" name="Oval 83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38" y="397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57" name="Oval 83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38" y="412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58" name="Oval 83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32" y="433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59" name="Oval 83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2" y="398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0" name="Oval 83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1" y="432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1" name="Oval 83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4" y="440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2" name="Oval 8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0" y="443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3" name="Oval 8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8" y="4624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4" name="Oval 8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6" y="4575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5" name="Oval 8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3" y="430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6" name="Oval 8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8" y="436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7" name="Oval 8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3" y="4574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8" name="Oval 8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0" y="452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9" name="Oval 8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7" y="449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0" name="Oval 84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1" y="457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1" name="Oval 84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4" y="449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2" name="Oval 84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0" y="446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3" name="Oval 84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6" y="4324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4" name="Oval 85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5" y="4622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5" name="Oval 85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3" y="459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6" name="Oval 85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8" y="453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7" name="Oval 85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0" y="466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8" name="Oval 85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35" y="467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9" name="Oval 85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13" y="465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0" name="Oval 85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3" y="4324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1" name="Oval 85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0" y="437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2" name="Oval 85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7" y="440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3" name="Oval 8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4" y="4547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4" name="Oval 8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7" y="458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5" name="Oval 86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0" y="461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6" name="Oval 8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6" y="464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7" name="Oval 86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3" y="464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8" name="Oval 86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0" y="461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9" name="Oval 86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4" y="454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0" name="Oval 86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3" y="453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1" name="Oval 86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0" y="458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2" name="Oval 86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7" y="455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3" name="Oval 86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09" y="4588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4" name="Oval 87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22" y="455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5" name="Oval 87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43" y="460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6" name="Oval 87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38" y="4636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7" name="Oval 87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9" y="453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8" name="Oval 87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6" y="461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9" name="Oval 87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35" y="455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00" name="Oval 87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5" y="464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01" name="Oval 87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22" y="459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02" name="Oval 8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4" y="4637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03" name="Oval 8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2" y="4562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04" name="Oval 8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8" y="462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05" name="Oval 88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7" y="4601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06" name="Oval 88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9" y="462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07" name="Oval 88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6" y="459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08" name="Oval 88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3" y="464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09" name="Oval 88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9" y="450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10" name="Oval 88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8" y="454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11" name="Oval 88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5" y="455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12" name="Oval 88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1" y="457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13" name="Oval 88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461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14" name="Oval 89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8" y="459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15" name="Oval 89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5" y="458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16" name="Oval 89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1" y="456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17" name="Oval 89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9" y="449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18" name="Oval 89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4" y="449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19" name="Oval 89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2" y="452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20" name="Oval 89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8" y="450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21" name="Oval 89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03" y="451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22" name="Oval 89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18" y="456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23" name="Oval 89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3" y="4591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24" name="Oval 90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0" y="449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25" name="Oval 90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43" y="451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26" name="Oval 90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497" y="456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27" name="Oval 90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0" y="451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28" name="Oval 90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3" y="454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29" name="Oval 90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9" y="459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30" name="Oval 90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3" y="4517"/>
                      <a:ext cx="35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31" name="Oval 90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3" y="458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32" name="Oval 90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8" y="4556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33" name="Oval 90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22" y="449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34" name="Oval 91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8" y="4534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35" name="Oval 91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5" y="458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36" name="Oval 91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4" y="458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37" name="Oval 91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1" y="454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38" name="Oval 91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8" y="459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39" name="Oval 91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1" y="411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0" name="Oval 91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6" y="399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1" name="Oval 91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8" y="406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2" name="Oval 9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8" y="4435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3" name="Oval 91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3" y="425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4" name="Oval 9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0" y="4358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5" name="Oval 92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8" y="4435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6" name="Oval 92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9" y="4564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7" name="Oval 9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6" y="4402"/>
                      <a:ext cx="27" cy="2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8" name="Oval 92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5" y="4204"/>
                      <a:ext cx="36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9" name="Oval 92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3" y="4500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0" name="Oval 92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20" y="466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1" name="Oval 9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3" y="407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2" name="Oval 9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0" y="4206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3" name="Oval 92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5" y="428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4" name="Oval 93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5" y="429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5" name="Oval 93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8" y="404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6" name="Oval 93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7" y="463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7" name="Oval 93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8" y="3977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8" name="Oval 93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8" y="430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9" name="Oval 93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3" y="449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0" name="Oval 93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0" y="4391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1" name="Oval 93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8" y="430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2" name="Oval 93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3" y="4139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3" name="Oval 93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6" y="4345"/>
                      <a:ext cx="27" cy="2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4" name="Oval 94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5" y="4534"/>
                      <a:ext cx="36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5" name="Oval 94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3" y="4249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6" name="Oval 94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1" y="396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7" name="Oval 94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09" y="402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8" name="Oval 94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14" y="408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9" name="Oval 94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14" y="403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0" name="Oval 94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9" y="465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1" name="Oval 94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0" y="4532"/>
                      <a:ext cx="37" cy="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2" name="Oval 94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5" y="446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3" name="Oval 94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5" y="445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4" name="Oval 95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31" y="458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5" name="Oval 95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31" y="443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6" name="Oval 9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6" y="4637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7" name="Oval 95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31" y="431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8" name="Oval 95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31" y="446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9" name="Oval 95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499" y="416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80" name="Oval 95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499" y="431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81" name="Oval 95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14" y="4105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82" name="Oval 95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499" y="442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83" name="Oval 95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499" y="427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84" name="Oval 96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H="1">
                      <a:off x="6505" y="405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85" name="Oval 96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9" y="4010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86" name="Oval 9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3" y="420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87" name="Oval 96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05" y="424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88" name="Oval 96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967740">
                      <a:off x="6505" y="409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89" name="Oval 96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0" y="3955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90" name="Oval 96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3" y="414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91" name="Oval 96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9" y="4213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92" name="Oval 96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3" y="402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93" name="Oval 96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5" y="431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94" name="Oval 97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05" y="398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95" name="Oval 97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05" y="413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96" name="Oval 97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0" y="4280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97" name="Oval 97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499" y="435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98" name="Oval 97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3" y="408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99" name="Oval 97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8" y="4336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00" name="Oval 9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7" y="442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01" name="Oval 9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3" y="4590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02" name="Oval 9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0" y="432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03" name="Oval 9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5" y="437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04" name="Oval 98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8" y="459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05" name="Oval 98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7" y="450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06" name="Oval 98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3" y="4339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07" name="Oval 98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0" y="460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08" name="Oval 98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5" y="455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09" name="Oval 98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9" y="465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10" name="Oval 98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1" y="461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11" name="Oval 98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9" y="463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12" name="Oval 98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6" y="465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13" name="Oval 98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7" y="464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14" name="Oval 99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9" y="462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15" name="Oval 99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1" y="455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16" name="Oval 99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6" y="455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17" name="Oval 99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495" y="457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18" name="Oval 99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10" y="462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19" name="Oval 99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1" y="4651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0" name="Oval 99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495" y="462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1" name="Oval 99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02" y="457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2" name="Oval 99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495" y="460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3" name="Oval 99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7" y="465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4" name="Oval 100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V="1">
                      <a:off x="6508" y="4552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5" name="Oval 100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7" y="464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6" name="Oval 10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2" y="464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7" name="Oval 100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3" y="460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8" name="Oval 100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6" y="465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9" name="Oval 100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6" y="454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0" name="Oval 100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02" y="457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1" name="Oval 100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5" y="463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2" name="Oval 100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2" y="462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3" name="Oval 100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2" y="4598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4" name="Oval 101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9" y="453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5" name="Oval 101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08" y="4598"/>
                      <a:ext cx="37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6" name="Oval 101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20" y="459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7" name="Oval 101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10" y="453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8" name="Oval 10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9" y="4515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9" name="Oval 101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15" y="4549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0" name="Oval 101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02" y="460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1" name="Oval 101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25" y="462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2" name="Oval 101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4" y="456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3" name="Oval 101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13" y="467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4" name="Oval 10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4" y="423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5" name="Oval 102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3" y="431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6" name="Oval 102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4" y="405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7" name="Oval 10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9" y="4485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8" name="Oval 102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6" y="398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9" name="Oval 102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6" y="421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0" name="Oval 10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1" y="427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1" name="Oval 102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4" y="402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2" name="Oval 102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4" y="448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3" name="Oval 102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3" y="440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4" name="Oval 103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4" y="466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5" name="Oval 103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9" y="4234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6" name="Oval 103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6" y="450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7" name="Oval 103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1" y="444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8" name="Oval 103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37" y="418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9" name="Oval 103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545" y="414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60" name="Oval 103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767740">
                      <a:off x="6545" y="429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61" name="Oval 103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37" y="436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62" name="Oval 103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35" y="4080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63" name="Oval 103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545" y="440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64" name="Oval 104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32260" flipV="1">
                      <a:off x="6545" y="425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65" name="Oval 10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6" y="4290"/>
                      <a:ext cx="26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66" name="Oval 104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32260" flipH="1">
                      <a:off x="6545" y="433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67" name="Oval 10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4" y="4321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68" name="Oval 10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3" y="440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69" name="Oval 10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6" y="430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70" name="Oval 10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2" y="4574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71" name="Oval 10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6" y="4497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72" name="Oval 104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4" y="457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73" name="Oval 104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3" y="449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74" name="Oval 105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496" y="4661"/>
                      <a:ext cx="27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75" name="Oval 105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6" y="459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76" name="Oval 105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3" y="466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77" name="Oval 105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2" y="4324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78" name="Oval 105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6" y="4402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79" name="Oval 10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6" y="458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80" name="Oval 10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39" y="4618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81" name="Oval 105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6" y="464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82" name="Oval 105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9" y="4611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83" name="Oval 105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2" y="453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84" name="Oval 106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6" y="455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85" name="Oval 106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41" y="455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86" name="Oval 106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38" y="4536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87" name="Oval 106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35" y="4610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88" name="Oval 106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48" y="4559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89" name="Oval 106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41" y="4594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90" name="Oval 106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6" y="4601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91" name="Oval 106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6" y="464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92" name="Oval 10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8" y="4555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93" name="Oval 106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8" y="4583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94" name="Oval 107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8" y="449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95" name="Oval 107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6537" y="4563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96" name="Oval 107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6532" y="4591"/>
                      <a:ext cx="26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97" name="Oval 107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8" y="4585"/>
                      <a:ext cx="25" cy="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98" name="Oval 107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33" y="4582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99" name="Oval 107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6540" y="4547"/>
                      <a:ext cx="25" cy="2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C0C0C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00" name="Rectangle 10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494" y="3940"/>
                      <a:ext cx="125" cy="765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2101" name="Oval 10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17" y="5418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02" name="Oval 10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02" y="5483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03" name="Oval 10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00" y="544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04" name="Oval 1080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93" y="5427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05" name="Oval 1081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637" y="5409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06" name="Oval 1082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621" y="545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07" name="Rectangle 10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81" y="5079"/>
                    <a:ext cx="36" cy="88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50000">
                        <a:srgbClr val="990000"/>
                      </a:gs>
                      <a:gs pos="100000">
                        <a:srgbClr val="FF660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08" name="Rectangle 10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755" y="5079"/>
                    <a:ext cx="36" cy="88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50000">
                        <a:srgbClr val="990000"/>
                      </a:gs>
                      <a:gs pos="100000">
                        <a:srgbClr val="FF660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09" name="Oval 10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64" y="5124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10" name="Oval 10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4" y="5120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11" name="Oval 10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59" y="509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12" name="Oval 10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70" y="5092"/>
                    <a:ext cx="23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13" name="Oval 10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3" y="5086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14" name="Oval 10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78" y="5086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15" name="Oval 10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9" y="5091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16" name="Oval 10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59" y="5145"/>
                    <a:ext cx="17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17" name="Oval 10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28" y="5141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18" name="Oval 10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25" y="5116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19" name="Oval 10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97" y="514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20" name="Oval 10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9" y="5159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21" name="Oval 10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27" y="5141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22" name="Oval 10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0" y="512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23" name="Oval 10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58" y="5398"/>
                    <a:ext cx="22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24" name="Oval 11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08" y="5400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25" name="Oval 11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69" y="5407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26" name="Oval 1102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26" y="5548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27" name="Oval 11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1" y="554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28" name="Oval 11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3" y="5608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29" name="Oval 11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98" y="553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30" name="Oval 1106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632" y="5481"/>
                    <a:ext cx="24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31" name="Oval 110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595" y="5513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32" name="Oval 1108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H="1">
                    <a:off x="6592" y="5735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33" name="Oval 1109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H="1">
                    <a:off x="6588" y="5693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34" name="Oval 1110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617" y="5548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35" name="Oval 1111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96" y="5515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36" name="Oval 1112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610" y="5654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37" name="Oval 1113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609" y="562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38" name="Oval 1114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88" y="558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39" name="Oval 1115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99" y="5557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40" name="Oval 1116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631" y="5559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41" name="Oval 1117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608" y="5673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42" name="Oval 1118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91" y="5629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43" name="Oval 1119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623" y="5632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44" name="Oval 1120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652" y="5509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45" name="Oval 1121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632" y="552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46" name="Oval 11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36" y="5141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47" name="Oval 11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97" y="5105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48" name="Oval 11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82" y="5128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49" name="Oval 11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34" y="5097"/>
                    <a:ext cx="23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50" name="Oval 11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49" y="512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51" name="Oval 1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86" y="510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52" name="Oval 11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85" y="510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53" name="Oval 11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0" y="551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54" name="Oval 1130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384" y="5120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55" name="Oval 1131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370" y="5144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56" name="Oval 1132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382" y="5089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57" name="Oval 11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04" y="514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58" name="Oval 11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45" y="5139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59" name="Oval 11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00" y="5112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60" name="Oval 11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10" y="5086"/>
                    <a:ext cx="23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61" name="Oval 11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53" y="510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62" name="Oval 11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59" y="5109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63" name="Oval 11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5" y="513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64" name="Oval 11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50" y="514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65" name="Oval 1141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606" y="5356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66" name="Oval 1142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642" y="5377"/>
                    <a:ext cx="17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67" name="Oval 1143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642" y="5377"/>
                    <a:ext cx="17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68" name="Oval 1144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604" y="5372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69" name="Oval 11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16" y="5711"/>
                    <a:ext cx="17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70" name="Oval 11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36" y="5730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71" name="Oval 11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38" y="5637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72" name="Oval 11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22" y="5708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73" name="Oval 1149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10" y="576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74" name="Oval 11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32" y="5693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75" name="Oval 11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42" y="567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76" name="Oval 11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25" y="5656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77" name="Oval 11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12" y="5713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78" name="Oval 11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14" y="5756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79" name="Oval 11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16" y="573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80" name="Oval 11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19" y="568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81" name="Oval 1157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544" y="5767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82" name="Oval 11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3" y="5103"/>
                    <a:ext cx="22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83" name="Oval 11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52" y="5094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84" name="Oval 11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70" y="5089"/>
                    <a:ext cx="17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85" name="Oval 11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03" y="513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86" name="Oval 11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52" y="5094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87" name="Oval 11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70" y="5089"/>
                    <a:ext cx="17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88" name="Oval 11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03" y="513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89" name="Oval 11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43" y="5134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90" name="Oval 11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35" y="5089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91" name="Oval 11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6" y="510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92" name="Oval 11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8" y="512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93" name="Oval 11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11" y="5141"/>
                    <a:ext cx="23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94" name="Oval 1170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12" y="5086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95" name="Oval 1171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12" y="5120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96" name="Oval 1172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18" y="514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97" name="Oval 1173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465" y="5089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98" name="Oval 1174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11" y="5094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99" name="Oval 11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33" y="5112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00" name="Oval 1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42" y="5143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01" name="Oval 11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41" y="5557"/>
                    <a:ext cx="24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02" name="Oval 11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9" y="5543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03" name="Oval 11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13" y="5707"/>
                    <a:ext cx="17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04" name="Oval 11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6" y="561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05" name="Oval 1181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487" y="5690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06" name="Oval 1182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465" y="572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07" name="Oval 1183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07" y="5605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08" name="Oval 1184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485" y="5639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09" name="Oval 1185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469" y="5681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10" name="Oval 1186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00" y="5679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11" name="Oval 1187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40" y="5538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12" name="Oval 1188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76" y="5668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13" name="Oval 1189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47" y="564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14" name="Oval 1190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48" y="5611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15" name="Oval 1191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514" y="5557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16" name="Oval 1192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69" y="5577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17" name="Oval 1193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86" y="5532"/>
                    <a:ext cx="15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18" name="Oval 1194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86" y="5570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19" name="Oval 1195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41" y="5589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20" name="Oval 1196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58" y="5546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21" name="Oval 1197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94" y="564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22" name="Oval 1198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49" y="566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23" name="Oval 1199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65" y="5612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24" name="Oval 1200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34" y="562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25" name="Oval 12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19" y="511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26" name="Oval 1202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568" y="555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27" name="Oval 1203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543" y="5718"/>
                    <a:ext cx="17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28" name="Oval 1204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571" y="5691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29" name="Oval 1205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549" y="552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30" name="Oval 1206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H="1">
                    <a:off x="6570" y="5701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31" name="Oval 1207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H="1">
                    <a:off x="6550" y="5616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32" name="Oval 1208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H="1">
                    <a:off x="6572" y="5649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33" name="Oval 1209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H="1">
                    <a:off x="6557" y="5690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34" name="Oval 1210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81" y="5678"/>
                    <a:ext cx="15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35" name="Oval 1211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69" y="574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36" name="Oval 1212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43" y="5566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37" name="Oval 1213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71" y="554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38" name="Oval 1214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47" y="5807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39" name="Oval 1215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50" y="5782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40" name="Oval 1216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71" y="5579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41" name="Oval 1217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63" y="5651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42" name="Oval 12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36" y="5547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43" name="Oval 12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9" y="5517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44" name="Oval 1220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483" y="5760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45" name="Oval 1221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525" y="5807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46" name="Oval 1222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88" y="5731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47" name="Oval 1223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510" y="5796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48" name="Oval 1224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507" y="5771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49" name="Oval 12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26" y="5146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50" name="Oval 12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37" y="5149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51" name="Oval 12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10" y="511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52" name="Oval 12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99" y="5113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53" name="Oval 12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84" y="5136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54" name="Oval 12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61" y="5114"/>
                    <a:ext cx="23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55" name="Oval 12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36" y="5084"/>
                    <a:ext cx="23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56" name="Oval 12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59" y="5152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57" name="Oval 12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95" y="5153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58" name="Oval 12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51" y="513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59" name="Oval 12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24" y="5094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60" name="Oval 12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13" y="5126"/>
                    <a:ext cx="22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61" name="Oval 12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88" y="508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62" name="Oval 12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07" y="5105"/>
                    <a:ext cx="24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63" name="Oval 12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87" y="511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64" name="Oval 12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96" y="5092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65" name="Oval 1241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686" y="5128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66" name="Oval 1242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672" y="515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67" name="Oval 1243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684" y="5102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68" name="Oval 1244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591" y="510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69" name="Oval 1245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602" y="5101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0" name="Oval 1246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619" y="512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1" name="Oval 124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609" y="5103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2" name="Oval 1248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626" y="5085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3" name="Oval 1249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640" y="514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4" name="Oval 1250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602" y="5120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5" name="Oval 1251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632" y="511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6" name="Oval 1252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649" y="509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7" name="Oval 1253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598" y="514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8" name="Oval 12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39" y="5131"/>
                    <a:ext cx="22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9" name="Oval 1255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44" y="5084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80" name="Oval 1256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40" y="5107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81" name="Oval 1257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26" y="5109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82" name="Oval 12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4" y="5159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83" name="Oval 12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58" y="5121"/>
                    <a:ext cx="22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84" name="Oval 12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74" y="5089"/>
                    <a:ext cx="23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85" name="Oval 12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57" y="5109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86" name="Oval 12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57" y="5128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87" name="Oval 12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85" y="5141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88" name="Oval 12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1" y="5149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89" name="Oval 12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59" y="512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90" name="Oval 12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28" y="5150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91" name="Oval 12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6" y="5138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92" name="Oval 12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36" y="513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93" name="Oval 1269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585" y="5150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94" name="Oval 1270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574" y="513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95" name="Oval 1271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73" y="5358"/>
                    <a:ext cx="15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96" name="Oval 12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79" y="5433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97" name="Oval 12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25" y="5510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98" name="Oval 12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2" y="550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99" name="Oval 12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08" y="5512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00" name="Oval 1276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61" y="550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01" name="Oval 12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21" y="545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02" name="Oval 12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2" y="545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03" name="Oval 12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6" y="547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04" name="Oval 12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1" y="5443"/>
                    <a:ext cx="15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05" name="Oval 1281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38" y="5367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06" name="Oval 1282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58" y="535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07" name="Oval 1283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42" y="5348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08" name="Oval 12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5" y="5394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09" name="Oval 12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4" y="5406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10" name="Oval 12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50" y="5393"/>
                    <a:ext cx="22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11" name="Oval 12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45" y="544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12" name="Oval 12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90" y="545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13" name="Oval 12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33" y="5424"/>
                    <a:ext cx="23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14" name="Oval 12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7" y="5439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15" name="Oval 12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32" y="543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16" name="Oval 12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5" y="5426"/>
                    <a:ext cx="15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17" name="Oval 12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49" y="548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18" name="Oval 12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2" y="546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19" name="Oval 12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05" y="5470"/>
                    <a:ext cx="17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20" name="Oval 12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29" y="5485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21" name="Oval 12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6" y="5488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22" name="Oval 12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44" y="5458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23" name="Oval 1299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51" y="5494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24" name="Oval 13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51" y="5439"/>
                    <a:ext cx="17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25" name="Oval 13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72" y="5469"/>
                    <a:ext cx="22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26" name="Oval 13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75" y="5460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27" name="Oval 13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72" y="543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28" name="Oval 13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47" y="5488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29" name="Oval 13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71" y="549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30" name="Oval 13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74" y="5460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31" name="Oval 13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6" y="541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32" name="Oval 13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7" y="5386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33" name="Oval 1309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476" y="5376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34" name="Oval 1310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496" y="534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35" name="Oval 1311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478" y="5364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36" name="Oval 1312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03" y="5371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37" name="Oval 1313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465" y="5350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38" name="Oval 1314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19" y="5351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39" name="Oval 1315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423" y="537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40" name="Oval 13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98" y="5411"/>
                    <a:ext cx="24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41" name="Oval 13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53" y="5391"/>
                    <a:ext cx="22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42" name="Oval 13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0" y="5396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43" name="Oval 13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0" y="5406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44" name="Oval 13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6" y="5410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45" name="Oval 1321"/>
                  <p:cNvSpPr>
                    <a:spLocks noChangeAspect="1" noChangeArrowheads="1"/>
                  </p:cNvSpPr>
                  <p:nvPr/>
                </p:nvSpPr>
                <p:spPr bwMode="auto">
                  <a:xfrm rot="15632260" flipV="1">
                    <a:off x="6584" y="5588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46" name="Oval 13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77" y="5180"/>
                    <a:ext cx="17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47" name="Oval 13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89" y="5220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48" name="Oval 13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86" y="5202"/>
                    <a:ext cx="23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49" name="Oval 13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63" y="5199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50" name="Oval 13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0" y="517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51" name="Oval 13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22" y="520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52" name="Oval 13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83" y="5257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53" name="Oval 13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20" y="5209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54" name="Oval 13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26" y="5206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55" name="Oval 13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29" y="5167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56" name="Oval 13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6" y="5211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57" name="Oval 13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23" y="519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58" name="Oval 13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52" y="5163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59" name="Oval 13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72" y="5206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60" name="Oval 13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8" y="5205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61" name="Oval 13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49" y="5186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62" name="Oval 1338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396" y="5202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63" name="Oval 1339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399" y="5173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64" name="Oval 13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69" y="5189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65" name="Oval 13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51" y="5209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66" name="Oval 13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61" y="5191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67" name="Oval 13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96" y="5208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68" name="Oval 13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17" y="5199"/>
                    <a:ext cx="17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69" name="Oval 13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00" y="5169"/>
                    <a:ext cx="17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70" name="Oval 13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9" y="5164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71" name="Oval 13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40" y="519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72" name="Oval 13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37" y="516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73" name="Oval 13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0" y="5178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74" name="Oval 13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4" y="5200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75" name="Oval 13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7" y="516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76" name="Oval 1352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622" y="5337"/>
                    <a:ext cx="22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77" name="Oval 1353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631" y="533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78" name="Oval 1354"/>
                  <p:cNvSpPr>
                    <a:spLocks noChangeAspect="1" noChangeArrowheads="1"/>
                  </p:cNvSpPr>
                  <p:nvPr/>
                </p:nvSpPr>
                <p:spPr bwMode="auto">
                  <a:xfrm rot="22167740">
                    <a:off x="6648" y="5335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79" name="Oval 13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76" y="5208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80" name="Oval 13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56" y="5227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81" name="Oval 13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1" y="5200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82" name="Oval 13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04" y="5208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83" name="Oval 13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75" y="5198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84" name="Oval 13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92" y="5206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85" name="Oval 13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5" y="517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86" name="Oval 13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03" y="5192"/>
                    <a:ext cx="22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87" name="Oval 13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56" y="5171"/>
                    <a:ext cx="24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88" name="Oval 1364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517" y="5218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89" name="Oval 1365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485" y="5220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90" name="Oval 1366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20" y="5198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91" name="Oval 1367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445" y="516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92" name="Oval 1368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06" y="5200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93" name="Oval 1369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474" y="5165"/>
                    <a:ext cx="15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94" name="Oval 13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45" y="5198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95" name="Oval 13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1" y="5216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96" name="Oval 13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55" y="5196"/>
                    <a:ext cx="21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97" name="Oval 13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40" y="5228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98" name="Oval 13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70" y="5164"/>
                    <a:ext cx="23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99" name="Oval 13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07" y="5186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00" name="Oval 13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93" y="5166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01" name="Oval 13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54" y="518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02" name="Oval 13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71" y="5220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03" name="Oval 13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46" y="518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04" name="Oval 13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53" y="520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05" name="Oval 13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1" y="5203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06" name="Oval 13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58" y="5211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07" name="Oval 13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54" y="5171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08" name="Oval 13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08" y="5206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09" name="Oval 13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91" y="5201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10" name="Oval 13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74" y="521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11" name="Oval 13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27" y="5201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12" name="Oval 13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44" y="5221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13" name="Oval 13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84" y="5197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14" name="Oval 13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710" y="5201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15" name="Oval 13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51" y="5195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16" name="Oval 13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13" y="517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17" name="Oval 1393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698" y="5210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18" name="Oval 1394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701" y="5181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19" name="Oval 13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71" y="5197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20" name="Oval 13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53" y="5205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21" name="Oval 13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88" y="5233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22" name="Oval 13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63" y="5199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23" name="Oval 13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78" y="523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24" name="Oval 14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70" y="520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25" name="Oval 14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98" y="5216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26" name="Oval 14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74" y="522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27" name="Oval 1403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636" y="5169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28" name="Oval 1404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590" y="5178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29" name="Oval 1405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33" y="518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30" name="Oval 14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49" y="5211"/>
                    <a:ext cx="15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31" name="Oval 14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1" y="5190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32" name="Oval 14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79" y="5208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33" name="Oval 14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56" y="5208"/>
                    <a:ext cx="22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34" name="Oval 14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4" y="5213"/>
                    <a:ext cx="15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35" name="Oval 14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82" y="519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36" name="Oval 14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74" y="5163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37" name="Oval 14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50" y="520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38" name="Oval 14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9" y="5186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39" name="Oval 14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33" y="518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40" name="Oval 14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70" y="516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41" name="Oval 141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577" y="5186"/>
                    <a:ext cx="15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42" name="Oval 1418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51" y="532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43" name="Oval 1419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22" y="5330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44" name="Oval 1420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23" y="5339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45" name="Oval 1421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40" y="533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46" name="Oval 1422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62" y="5327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47" name="Oval 1423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443" y="5333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48" name="Oval 1424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476" y="5335"/>
                    <a:ext cx="23" cy="2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49" name="Oval 1425"/>
                  <p:cNvSpPr>
                    <a:spLocks noChangeAspect="1" noChangeArrowheads="1"/>
                  </p:cNvSpPr>
                  <p:nvPr/>
                </p:nvSpPr>
                <p:spPr bwMode="auto">
                  <a:xfrm rot="22167740">
                    <a:off x="6481" y="5329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50" name="Oval 14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99" y="5257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51" name="Oval 1427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613" y="526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52" name="Oval 1428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641" y="525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53" name="Oval 14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20" y="523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54" name="Oval 14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84" y="5246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55" name="Oval 14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44" y="5268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56" name="Oval 14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94" y="5272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57" name="Oval 14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07" y="5300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58" name="Oval 14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91" y="525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59" name="Oval 14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29" y="526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60" name="Oval 14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20" y="523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61" name="Oval 1437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629" y="5317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62" name="Oval 1438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94" y="5319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63" name="Oval 14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58" y="5247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64" name="Oval 14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10" y="5230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65" name="Oval 14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6" y="5243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66" name="Oval 1442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588" y="5242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67" name="Oval 14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43" y="5235"/>
                    <a:ext cx="15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68" name="Oval 14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02" y="5229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69" name="Oval 1445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545" y="5242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70" name="Oval 14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68" y="5244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71" name="Oval 1447"/>
                  <p:cNvSpPr>
                    <a:spLocks noChangeAspect="1" noChangeArrowheads="1"/>
                  </p:cNvSpPr>
                  <p:nvPr/>
                </p:nvSpPr>
                <p:spPr bwMode="auto">
                  <a:xfrm rot="22167740">
                    <a:off x="6582" y="5291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72" name="Oval 1448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72" y="532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73" name="Oval 14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9" y="5262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74" name="Oval 14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1" y="5264"/>
                    <a:ext cx="17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75" name="Oval 14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62" y="5256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76" name="Oval 1452"/>
                  <p:cNvSpPr>
                    <a:spLocks noChangeAspect="1" noChangeArrowheads="1"/>
                  </p:cNvSpPr>
                  <p:nvPr/>
                </p:nvSpPr>
                <p:spPr bwMode="auto">
                  <a:xfrm rot="5967740">
                    <a:off x="6414" y="526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77" name="Oval 14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8" y="5255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78" name="Oval 14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01" y="5259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79" name="Oval 14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47" y="5268"/>
                    <a:ext cx="15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80" name="Oval 1456"/>
                  <p:cNvSpPr>
                    <a:spLocks noChangeAspect="1" noChangeArrowheads="1"/>
                  </p:cNvSpPr>
                  <p:nvPr/>
                </p:nvSpPr>
                <p:spPr bwMode="auto">
                  <a:xfrm rot="5967740" flipH="1" flipV="1">
                    <a:off x="6500" y="5261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81" name="Oval 14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44" y="525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82" name="Oval 14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4" y="5267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83" name="Oval 14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56" y="5250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84" name="Oval 14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7" y="5258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85" name="Oval 14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75" y="5265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86" name="Oval 1462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21" y="5311"/>
                    <a:ext cx="23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87" name="Oval 1463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38" y="5292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88" name="Oval 1464"/>
                  <p:cNvSpPr>
                    <a:spLocks noChangeAspect="1" noChangeArrowheads="1"/>
                  </p:cNvSpPr>
                  <p:nvPr/>
                </p:nvSpPr>
                <p:spPr bwMode="auto">
                  <a:xfrm rot="22167740">
                    <a:off x="6547" y="5304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89" name="Oval 1465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70" y="5314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90" name="Oval 1466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554" y="5303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91" name="Oval 14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79" y="5299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92" name="Oval 1468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443" y="5295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93" name="Oval 1469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466" y="5317"/>
                    <a:ext cx="15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94" name="Oval 1470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408" y="5305"/>
                    <a:ext cx="23" cy="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95" name="Oval 1471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417" y="5313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96" name="Oval 1472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6443" y="5314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97" name="Oval 1473"/>
                  <p:cNvSpPr>
                    <a:spLocks noChangeAspect="1" noChangeArrowheads="1"/>
                  </p:cNvSpPr>
                  <p:nvPr/>
                </p:nvSpPr>
                <p:spPr bwMode="auto">
                  <a:xfrm rot="22167740">
                    <a:off x="6458" y="5315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98" name="Oval 1474"/>
                  <p:cNvSpPr>
                    <a:spLocks noChangeAspect="1" noChangeArrowheads="1"/>
                  </p:cNvSpPr>
                  <p:nvPr/>
                </p:nvSpPr>
                <p:spPr bwMode="auto">
                  <a:xfrm rot="22167740">
                    <a:off x="6406" y="5317"/>
                    <a:ext cx="16" cy="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99" name="Oval 1475"/>
                  <p:cNvSpPr>
                    <a:spLocks noChangeAspect="1" noChangeArrowheads="1"/>
                  </p:cNvSpPr>
                  <p:nvPr/>
                </p:nvSpPr>
                <p:spPr bwMode="auto">
                  <a:xfrm rot="22167740">
                    <a:off x="6505" y="5300"/>
                    <a:ext cx="16" cy="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00" name="Oval 14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05" y="5300"/>
                    <a:ext cx="15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01" name="Oval 14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47" y="5300"/>
                    <a:ext cx="16" cy="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99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02" name="Rectangle 14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73" y="1877"/>
                    <a:ext cx="113" cy="22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03" name="AutoShape 1479"/>
                  <p:cNvSpPr>
                    <a:spLocks noChangeAspect="1" noChangeArrowheads="1"/>
                  </p:cNvSpPr>
                  <p:nvPr/>
                </p:nvSpPr>
                <p:spPr bwMode="auto">
                  <a:xfrm rot="18900000">
                    <a:off x="6279" y="1904"/>
                    <a:ext cx="1206" cy="1203"/>
                  </a:xfrm>
                  <a:custGeom>
                    <a:avLst/>
                    <a:gdLst>
                      <a:gd name="G0" fmla="+- 1610 0 0"/>
                      <a:gd name="G1" fmla="+- -8860547 0 0"/>
                      <a:gd name="G2" fmla="+- 0 0 -8860547"/>
                      <a:gd name="T0" fmla="*/ 0 256 1"/>
                      <a:gd name="T1" fmla="*/ 180 256 1"/>
                      <a:gd name="G3" fmla="+- -8860547 T0 T1"/>
                      <a:gd name="T2" fmla="*/ 0 256 1"/>
                      <a:gd name="T3" fmla="*/ 90 256 1"/>
                      <a:gd name="G4" fmla="+- -8860547 T2 T3"/>
                      <a:gd name="G5" fmla="*/ G4 2 1"/>
                      <a:gd name="T4" fmla="*/ 90 256 1"/>
                      <a:gd name="T5" fmla="*/ 0 256 1"/>
                      <a:gd name="G6" fmla="+- -8860547 T4 T5"/>
                      <a:gd name="G7" fmla="*/ G6 2 1"/>
                      <a:gd name="G8" fmla="abs -8860547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1610"/>
                      <a:gd name="G18" fmla="*/ 1610 1 2"/>
                      <a:gd name="G19" fmla="+- G18 5400 0"/>
                      <a:gd name="G20" fmla="cos G19 -8860547"/>
                      <a:gd name="G21" fmla="sin G19 -8860547"/>
                      <a:gd name="G22" fmla="+- G20 10800 0"/>
                      <a:gd name="G23" fmla="+- G21 10800 0"/>
                      <a:gd name="G24" fmla="+- 10800 0 G20"/>
                      <a:gd name="G25" fmla="+- 1610 10800 0"/>
                      <a:gd name="G26" fmla="?: G9 G17 G25"/>
                      <a:gd name="G27" fmla="?: G9 0 21600"/>
                      <a:gd name="G28" fmla="cos 10800 -8860547"/>
                      <a:gd name="G29" fmla="sin 10800 -8860547"/>
                      <a:gd name="G30" fmla="sin 1610 -8860547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-8860547 G34 0"/>
                      <a:gd name="G36" fmla="?: G6 G35 G31"/>
                      <a:gd name="G37" fmla="+- 21600 0 G36"/>
                      <a:gd name="G38" fmla="?: G4 0 G33"/>
                      <a:gd name="G39" fmla="?: -8860547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6397 w 21600"/>
                      <a:gd name="T15" fmla="*/ 6427 h 21600"/>
                      <a:gd name="T16" fmla="*/ 10800 w 21600"/>
                      <a:gd name="T17" fmla="*/ 9190 h 21600"/>
                      <a:gd name="T18" fmla="*/ 15203 w 21600"/>
                      <a:gd name="T19" fmla="*/ 6427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9657" y="9665"/>
                        </a:moveTo>
                        <a:cubicBezTo>
                          <a:pt x="9959" y="9361"/>
                          <a:pt x="10371" y="9189"/>
                          <a:pt x="10800" y="9190"/>
                        </a:cubicBezTo>
                        <a:cubicBezTo>
                          <a:pt x="11228" y="9190"/>
                          <a:pt x="11640" y="9361"/>
                          <a:pt x="11942" y="9665"/>
                        </a:cubicBezTo>
                        <a:lnTo>
                          <a:pt x="18463" y="3190"/>
                        </a:lnTo>
                        <a:cubicBezTo>
                          <a:pt x="16435" y="1148"/>
                          <a:pt x="13677" y="-1"/>
                          <a:pt x="10799" y="0"/>
                        </a:cubicBezTo>
                        <a:cubicBezTo>
                          <a:pt x="7922" y="0"/>
                          <a:pt x="5164" y="1148"/>
                          <a:pt x="3136" y="319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990000"/>
                      </a:gs>
                    </a:gsLst>
                    <a:path path="rect">
                      <a:fillToRect l="100000" b="10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04" name="Rectangle 148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5859" y="4316"/>
                    <a:ext cx="28" cy="8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50000">
                        <a:srgbClr val="808080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05" name="Rectangle 148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7211" y="4301"/>
                    <a:ext cx="28" cy="87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50000">
                        <a:srgbClr val="808080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06" name="Freeform 1482"/>
                  <p:cNvSpPr>
                    <a:spLocks noChangeAspect="1"/>
                  </p:cNvSpPr>
                  <p:nvPr/>
                </p:nvSpPr>
                <p:spPr bwMode="auto">
                  <a:xfrm>
                    <a:off x="6279" y="2499"/>
                    <a:ext cx="512" cy="2780"/>
                  </a:xfrm>
                  <a:custGeom>
                    <a:avLst/>
                    <a:gdLst/>
                    <a:ahLst/>
                    <a:cxnLst>
                      <a:cxn ang="0">
                        <a:pos x="0" y="2520"/>
                      </a:cxn>
                      <a:cxn ang="0">
                        <a:pos x="0" y="0"/>
                      </a:cxn>
                      <a:cxn ang="0">
                        <a:pos x="600" y="0"/>
                      </a:cxn>
                      <a:cxn ang="0">
                        <a:pos x="600" y="2340"/>
                      </a:cxn>
                      <a:cxn ang="0">
                        <a:pos x="570" y="2333"/>
                      </a:cxn>
                      <a:cxn ang="0">
                        <a:pos x="518" y="2356"/>
                      </a:cxn>
                      <a:cxn ang="0">
                        <a:pos x="443" y="2378"/>
                      </a:cxn>
                      <a:cxn ang="0">
                        <a:pos x="255" y="2453"/>
                      </a:cxn>
                      <a:cxn ang="0">
                        <a:pos x="75" y="2506"/>
                      </a:cxn>
                      <a:cxn ang="0">
                        <a:pos x="0" y="2520"/>
                      </a:cxn>
                    </a:cxnLst>
                    <a:rect l="0" t="0" r="r" b="b"/>
                    <a:pathLst>
                      <a:path w="600" h="2523">
                        <a:moveTo>
                          <a:pt x="0" y="2520"/>
                        </a:moveTo>
                        <a:lnTo>
                          <a:pt x="0" y="0"/>
                        </a:lnTo>
                        <a:lnTo>
                          <a:pt x="600" y="0"/>
                        </a:lnTo>
                        <a:lnTo>
                          <a:pt x="600" y="2340"/>
                        </a:lnTo>
                        <a:cubicBezTo>
                          <a:pt x="590" y="2338"/>
                          <a:pt x="580" y="2333"/>
                          <a:pt x="570" y="2333"/>
                        </a:cubicBezTo>
                        <a:cubicBezTo>
                          <a:pt x="560" y="2333"/>
                          <a:pt x="522" y="2354"/>
                          <a:pt x="518" y="2356"/>
                        </a:cubicBezTo>
                        <a:cubicBezTo>
                          <a:pt x="494" y="2366"/>
                          <a:pt x="468" y="2372"/>
                          <a:pt x="443" y="2378"/>
                        </a:cubicBezTo>
                        <a:cubicBezTo>
                          <a:pt x="388" y="2414"/>
                          <a:pt x="318" y="2434"/>
                          <a:pt x="255" y="2453"/>
                        </a:cubicBezTo>
                        <a:cubicBezTo>
                          <a:pt x="205" y="2487"/>
                          <a:pt x="133" y="2494"/>
                          <a:pt x="75" y="2506"/>
                        </a:cubicBezTo>
                        <a:cubicBezTo>
                          <a:pt x="55" y="2510"/>
                          <a:pt x="21" y="2523"/>
                          <a:pt x="0" y="252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3300"/>
                      </a:gs>
                      <a:gs pos="50000">
                        <a:srgbClr val="FF6600"/>
                      </a:gs>
                      <a:gs pos="100000">
                        <a:srgbClr val="99330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07" name="Rectangle 1483"/>
                  <p:cNvSpPr>
                    <a:spLocks noChangeAspect="1" noChangeArrowheads="1"/>
                  </p:cNvSpPr>
                  <p:nvPr/>
                </p:nvSpPr>
                <p:spPr bwMode="auto">
                  <a:xfrm rot="206370">
                    <a:off x="6876" y="2486"/>
                    <a:ext cx="2551" cy="22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993300"/>
                      </a:gs>
                      <a:gs pos="50000">
                        <a:srgbClr val="FF6600"/>
                      </a:gs>
                      <a:gs pos="100000">
                        <a:srgbClr val="993300"/>
                      </a:gs>
                    </a:gsLst>
                    <a:lin ang="540000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08" name="Rectangle 14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9" y="2661"/>
                    <a:ext cx="2268" cy="42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00"/>
                      </a:gs>
                      <a:gs pos="50000">
                        <a:srgbClr val="FFFF99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09" name="Rectangle 148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6518" y="2197"/>
                    <a:ext cx="28" cy="87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50000">
                        <a:srgbClr val="808080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10" name="Rectangle 1486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6502" y="2278"/>
                    <a:ext cx="57" cy="62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1F497D"/>
                      </a:gs>
                      <a:gs pos="50000">
                        <a:srgbClr val="4F81BD"/>
                      </a:gs>
                      <a:gs pos="100000">
                        <a:srgbClr val="1F497D"/>
                      </a:gs>
                    </a:gsLst>
                    <a:lin ang="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2511" name="Text Box 1487"/>
              <p:cNvSpPr txBox="1">
                <a:spLocks noChangeArrowheads="1"/>
              </p:cNvSpPr>
              <p:nvPr/>
            </p:nvSpPr>
            <p:spPr bwMode="auto">
              <a:xfrm>
                <a:off x="785786" y="2197455"/>
                <a:ext cx="1440000" cy="360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5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Pressure gauge</a:t>
                </a:r>
                <a:endParaRPr kumimoji="0" lang="de-DE" sz="15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512" name="Text Box 1488"/>
              <p:cNvSpPr txBox="1">
                <a:spLocks noChangeArrowheads="1"/>
              </p:cNvSpPr>
              <p:nvPr/>
            </p:nvSpPr>
            <p:spPr bwMode="auto">
              <a:xfrm>
                <a:off x="1658507" y="3510662"/>
                <a:ext cx="1080000" cy="360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5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Rotameter</a:t>
                </a: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513" name="Text Box 1489"/>
              <p:cNvSpPr txBox="1">
                <a:spLocks noChangeArrowheads="1"/>
              </p:cNvSpPr>
              <p:nvPr/>
            </p:nvSpPr>
            <p:spPr bwMode="auto">
              <a:xfrm>
                <a:off x="1093195" y="4868688"/>
                <a:ext cx="1440000" cy="360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5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Compressor</a:t>
                </a:r>
                <a:endParaRPr kumimoji="0" lang="de-DE" sz="15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514" name="Text Box 1490"/>
              <p:cNvSpPr txBox="1">
                <a:spLocks noChangeArrowheads="1"/>
              </p:cNvSpPr>
              <p:nvPr/>
            </p:nvSpPr>
            <p:spPr bwMode="auto">
              <a:xfrm>
                <a:off x="4948242" y="4619264"/>
                <a:ext cx="2880000" cy="810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5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Air injection device</a:t>
                </a:r>
                <a:br>
                  <a:rPr kumimoji="0" lang="en-GB" sz="15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</a:br>
                <a:r>
                  <a:rPr kumimoji="0" lang="en-GB" sz="15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(e.g. sintered plastic material with fixing element)</a:t>
                </a:r>
                <a:endParaRPr kumimoji="0" lang="de-DE" sz="15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515" name="Text Box 1491"/>
              <p:cNvSpPr txBox="1">
                <a:spLocks noChangeArrowheads="1"/>
              </p:cNvSpPr>
              <p:nvPr/>
            </p:nvSpPr>
            <p:spPr bwMode="auto">
              <a:xfrm>
                <a:off x="4777884" y="3128928"/>
                <a:ext cx="900000" cy="360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5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Lift pipe</a:t>
                </a:r>
                <a:endParaRPr kumimoji="0" lang="de-DE" sz="15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516" name="Text Box 1492"/>
              <p:cNvSpPr txBox="1">
                <a:spLocks noChangeArrowheads="1"/>
              </p:cNvSpPr>
              <p:nvPr/>
            </p:nvSpPr>
            <p:spPr bwMode="auto">
              <a:xfrm>
                <a:off x="5361188" y="3742630"/>
                <a:ext cx="2160000" cy="360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5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Stabilization elements</a:t>
                </a: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517" name="Text Box 1493"/>
              <p:cNvSpPr txBox="1">
                <a:spLocks noChangeArrowheads="1"/>
              </p:cNvSpPr>
              <p:nvPr/>
            </p:nvSpPr>
            <p:spPr bwMode="auto">
              <a:xfrm>
                <a:off x="3415253" y="2190922"/>
                <a:ext cx="1620000" cy="360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5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Pontoon element</a:t>
                </a: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518" name="Text Box 1494"/>
              <p:cNvSpPr txBox="1">
                <a:spLocks noChangeArrowheads="1"/>
              </p:cNvSpPr>
              <p:nvPr/>
            </p:nvSpPr>
            <p:spPr bwMode="auto">
              <a:xfrm>
                <a:off x="1472697" y="1315975"/>
                <a:ext cx="1800000" cy="540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5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Air injection</a:t>
                </a:r>
                <a:br>
                  <a:rPr kumimoji="0" lang="en-GB" sz="15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</a:br>
                <a:r>
                  <a:rPr kumimoji="0" lang="en-GB" sz="15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(PVC hose or pipe)</a:t>
                </a:r>
                <a:endParaRPr kumimoji="0" lang="de-DE" sz="15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519" name="Text Box 1495"/>
              <p:cNvSpPr txBox="1">
                <a:spLocks noChangeArrowheads="1"/>
              </p:cNvSpPr>
              <p:nvPr/>
            </p:nvSpPr>
            <p:spPr bwMode="auto">
              <a:xfrm>
                <a:off x="5150604" y="1114411"/>
                <a:ext cx="1080000" cy="360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5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90° elbow</a:t>
                </a: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520" name="Text Box 1496"/>
              <p:cNvSpPr txBox="1">
                <a:spLocks noChangeArrowheads="1"/>
              </p:cNvSpPr>
              <p:nvPr/>
            </p:nvSpPr>
            <p:spPr bwMode="auto">
              <a:xfrm>
                <a:off x="5954653" y="1549750"/>
                <a:ext cx="720000" cy="360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5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Drain</a:t>
                </a: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521" name="Text Box 1497"/>
              <p:cNvSpPr txBox="1">
                <a:spLocks noChangeArrowheads="1"/>
              </p:cNvSpPr>
              <p:nvPr/>
            </p:nvSpPr>
            <p:spPr bwMode="auto">
              <a:xfrm>
                <a:off x="6566136" y="3230274"/>
                <a:ext cx="900000" cy="360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5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Balance</a:t>
                </a: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522" name="Text Box 1498"/>
              <p:cNvSpPr txBox="1">
                <a:spLocks noChangeArrowheads="1"/>
              </p:cNvSpPr>
              <p:nvPr/>
            </p:nvSpPr>
            <p:spPr bwMode="auto">
              <a:xfrm>
                <a:off x="7233925" y="2648102"/>
                <a:ext cx="1440000" cy="360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5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Buffering tank</a:t>
                </a: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523" name="Text Box 1499"/>
              <p:cNvSpPr txBox="1">
                <a:spLocks noChangeArrowheads="1"/>
              </p:cNvSpPr>
              <p:nvPr/>
            </p:nvSpPr>
            <p:spPr bwMode="auto">
              <a:xfrm>
                <a:off x="3213678" y="4547761"/>
                <a:ext cx="1440000" cy="810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5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Water tank</a:t>
                </a:r>
                <a:br>
                  <a:rPr kumimoji="0" lang="en-GB" sz="15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</a:br>
                <a:r>
                  <a:rPr kumimoji="0" lang="en-GB" sz="15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(nominal volume 1 m</a:t>
                </a:r>
                <a:r>
                  <a:rPr kumimoji="0" lang="en-GB" sz="1500" b="0" i="0" u="none" strike="noStrike" cap="none" normalizeH="0" baseline="3000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3</a:t>
                </a:r>
                <a:r>
                  <a:rPr kumimoji="0" lang="en-GB" sz="15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)</a:t>
                </a:r>
                <a:endParaRPr kumimoji="0" lang="de-DE" sz="15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</p:grpSp>
      </p:grpSp>
      <p:sp>
        <p:nvSpPr>
          <p:cNvPr id="2526" name="Textfeld 2525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4929190" y="714356"/>
            <a:ext cx="4020669" cy="5960264"/>
            <a:chOff x="4929190" y="714356"/>
            <a:chExt cx="4020669" cy="5960264"/>
          </a:xfrm>
        </p:grpSpPr>
        <p:pic>
          <p:nvPicPr>
            <p:cNvPr id="9" name="Grafik 8" descr="poröser Ausströmer, Luftzuleitung d = 20 mm - Detailansicht (12.11.2009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29190" y="3080834"/>
              <a:ext cx="1589832" cy="3420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rafik 12" descr="Blasenaustritt aus Ausströmer - Detailansicht (19.11.2009).JPG"/>
            <p:cNvPicPr>
              <a:picLocks noChangeAspect="1"/>
            </p:cNvPicPr>
            <p:nvPr/>
          </p:nvPicPr>
          <p:blipFill>
            <a:blip r:embed="rId3" cstate="print"/>
            <a:srcRect l="15772" r="5365" b="7614"/>
            <a:stretch>
              <a:fillRect/>
            </a:stretch>
          </p:blipFill>
          <p:spPr>
            <a:xfrm>
              <a:off x="6929452" y="2714620"/>
              <a:ext cx="2020407" cy="39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Grafik 10" descr="'newair'-Belüfter, Übersichtsaufnahme  (Bruch, Außenseite rechts) - 50-fache Vergrößerung (14.05.2010)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86446" y="714356"/>
              <a:ext cx="2986671" cy="2520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 lvl="1" algn="l" rtl="0">
              <a:spcBef>
                <a:spcPct val="0"/>
              </a:spcBef>
              <a:tabLst>
                <a:tab pos="3233738" algn="l"/>
              </a:tabLst>
            </a:pPr>
            <a:r>
              <a:rPr lang="en-US" sz="4000" b="1" kern="1200" dirty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Application of Airlift </a:t>
            </a:r>
            <a:r>
              <a:rPr lang="en-US" sz="4000" b="1" kern="1200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Pumps – Air Injection Devices </a:t>
            </a:r>
            <a:endParaRPr lang="en-US" sz="4000" b="1" kern="1200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30" name="Inhaltsplatzhalter 5"/>
          <p:cNvSpPr txBox="1">
            <a:spLocks/>
          </p:cNvSpPr>
          <p:nvPr/>
        </p:nvSpPr>
        <p:spPr>
          <a:xfrm>
            <a:off x="720000" y="1368000"/>
            <a:ext cx="8100000" cy="54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500" u="sng" dirty="0" smtClean="0">
                <a:latin typeface="Calibri" pitchFamily="34" charset="0"/>
              </a:rPr>
              <a:t>Objectives</a:t>
            </a:r>
            <a:r>
              <a:rPr kumimoji="0" lang="en-US" sz="25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Maximizing pumping efficiency</a:t>
            </a:r>
            <a:b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lang="en-US" sz="2000" dirty="0" smtClean="0">
                <a:latin typeface="Calibri" pitchFamily="34" charset="0"/>
              </a:rPr>
              <a:t>(</a:t>
            </a:r>
            <a:r>
              <a:rPr lang="en-GB" sz="2000" dirty="0" smtClean="0"/>
              <a:t>relation of water flow and air injection rate)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GB" sz="2500" dirty="0" smtClean="0"/>
              <a:t>Improving oxygen transfer</a:t>
            </a:r>
          </a:p>
          <a:p>
            <a:pPr marL="0" lvl="1">
              <a:spcBef>
                <a:spcPct val="20000"/>
              </a:spcBef>
              <a:buClr>
                <a:schemeClr val="accent3"/>
              </a:buClr>
              <a:buSzPct val="95000"/>
              <a:tabLst>
                <a:tab pos="627063" algn="l"/>
              </a:tabLst>
              <a:defRPr/>
            </a:pPr>
            <a:r>
              <a:rPr lang="en-GB" sz="2500" dirty="0" smtClean="0"/>
              <a:t>	Air injection techniques</a:t>
            </a:r>
            <a:br>
              <a:rPr lang="en-GB" sz="2500" dirty="0" smtClean="0"/>
            </a:br>
            <a:r>
              <a:rPr lang="en-GB" sz="2500" dirty="0" smtClean="0"/>
              <a:t>	characterized by</a:t>
            </a:r>
            <a:br>
              <a:rPr lang="en-GB" sz="2500" dirty="0" smtClean="0"/>
            </a:br>
            <a:r>
              <a:rPr lang="en-GB" sz="2500" dirty="0" smtClean="0"/>
              <a:t>	generation of fine bubbles</a:t>
            </a:r>
            <a:br>
              <a:rPr lang="en-GB" sz="2500" dirty="0" smtClean="0"/>
            </a:br>
            <a:r>
              <a:rPr lang="en-GB" sz="2500" dirty="0" smtClean="0"/>
              <a:t>	</a:t>
            </a:r>
            <a:r>
              <a:rPr lang="en-GB" sz="2000" dirty="0" smtClean="0"/>
              <a:t>(lower rising speed;</a:t>
            </a:r>
            <a:br>
              <a:rPr lang="en-GB" sz="2000" dirty="0" smtClean="0"/>
            </a:br>
            <a:r>
              <a:rPr lang="en-GB" sz="2000" dirty="0" smtClean="0"/>
              <a:t>	high surface/volume ratios)</a:t>
            </a:r>
          </a:p>
        </p:txBody>
      </p:sp>
      <p:sp>
        <p:nvSpPr>
          <p:cNvPr id="7" name="Pfeil nach rechts 6"/>
          <p:cNvSpPr/>
          <p:nvPr/>
        </p:nvSpPr>
        <p:spPr>
          <a:xfrm>
            <a:off x="813082" y="3497628"/>
            <a:ext cx="540000" cy="360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>
            <a:off x="3286116" y="928670"/>
            <a:ext cx="5638382" cy="5857916"/>
            <a:chOff x="3286116" y="928670"/>
            <a:chExt cx="5638382" cy="5857916"/>
          </a:xfrm>
        </p:grpSpPr>
        <p:pic>
          <p:nvPicPr>
            <p:cNvPr id="15" name="Grafik 14" descr="Hebermodul modifizierter Heber - Gesamtansicht Luftzuleitung d = 50 mm, Steigrohr d = 100 mm (17.11.2009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9322" y="928670"/>
              <a:ext cx="2995176" cy="432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Grafik 13" descr="Versuche 03.09.2009 (03.09.2009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86116" y="4221586"/>
              <a:ext cx="3420000" cy="2565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 anchor="b">
            <a:noAutofit/>
          </a:bodyPr>
          <a:lstStyle/>
          <a:p>
            <a:pPr lvl="1" algn="l" rtl="0">
              <a:spcBef>
                <a:spcPct val="0"/>
              </a:spcBef>
              <a:tabLst>
                <a:tab pos="3233738" algn="l"/>
              </a:tabLst>
            </a:pPr>
            <a:r>
              <a:rPr lang="en-US" sz="4000" b="1" kern="1200" dirty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Application of Airlift </a:t>
            </a:r>
            <a:r>
              <a:rPr lang="en-US" sz="4000" b="1" kern="1200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Pumps – Parameter Optimization</a:t>
            </a:r>
            <a:endParaRPr lang="en-US" sz="4000" b="1" kern="1200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30" name="Inhaltsplatzhalter 5"/>
          <p:cNvSpPr txBox="1">
            <a:spLocks/>
          </p:cNvSpPr>
          <p:nvPr/>
        </p:nvSpPr>
        <p:spPr>
          <a:xfrm>
            <a:off x="720000" y="1368000"/>
            <a:ext cx="8100000" cy="54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lvl="1">
              <a:spcBef>
                <a:spcPct val="20000"/>
              </a:spcBef>
              <a:buClr>
                <a:schemeClr val="accent3"/>
              </a:buClr>
              <a:buSzPct val="95000"/>
              <a:tabLst>
                <a:tab pos="627063" algn="l"/>
              </a:tabLst>
              <a:defRPr/>
            </a:pPr>
            <a:r>
              <a:rPr lang="en-GB" sz="2500" u="sng" dirty="0" smtClean="0">
                <a:latin typeface="Calibri" pitchFamily="34" charset="0"/>
              </a:rPr>
              <a:t>Optimization of construction p</a:t>
            </a:r>
            <a:r>
              <a:rPr kumimoji="0" lang="en-GB" sz="2500" b="0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arameters</a:t>
            </a:r>
            <a:r>
              <a:rPr kumimoji="0" lang="en-GB" sz="25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</a:t>
            </a:r>
            <a:endParaRPr kumimoji="0" lang="en-US" sz="25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1000100" y="2000240"/>
          <a:ext cx="4143405" cy="257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00330"/>
                <a:gridCol w="1643075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noProof="0" dirty="0" smtClean="0"/>
                        <a:t>Geometrical</a:t>
                      </a:r>
                      <a:r>
                        <a:rPr lang="en-US" sz="1500" baseline="0" noProof="0" dirty="0" smtClean="0"/>
                        <a:t> Parameter</a:t>
                      </a:r>
                      <a:endParaRPr lang="en-US" sz="1500" noProof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dirty="0" smtClean="0"/>
                        <a:t>Variation</a:t>
                      </a:r>
                      <a:endParaRPr lang="en-US" sz="1500" noProof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latin typeface="+mn-lt"/>
                          <a:ea typeface="Calibri"/>
                          <a:cs typeface="Times New Roman"/>
                        </a:rPr>
                        <a:t>Lift Pipe Diameter</a:t>
                      </a:r>
                      <a:endParaRPr lang="de-DE" sz="15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kern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DN 100 to DN </a:t>
                      </a:r>
                      <a:r>
                        <a:rPr kumimoji="0" lang="en-GB" sz="15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125</a:t>
                      </a:r>
                      <a:br>
                        <a:rPr kumimoji="0" lang="en-GB" sz="15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kumimoji="0" lang="en-GB" sz="15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(100</a:t>
                      </a:r>
                      <a:r>
                        <a:rPr kumimoji="0" lang="en-GB" sz="1500" kern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...125 mm)</a:t>
                      </a:r>
                      <a:endParaRPr kumimoji="0" lang="de-DE" sz="1500" kern="120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latin typeface="+mn-lt"/>
                          <a:ea typeface="Calibri"/>
                          <a:cs typeface="Times New Roman"/>
                        </a:rPr>
                        <a:t>Diameter of Air Injection Pipe</a:t>
                      </a:r>
                      <a:endParaRPr lang="de-DE" sz="15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kern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DN 20 to DN </a:t>
                      </a:r>
                      <a:r>
                        <a:rPr kumimoji="0" lang="en-GB" sz="15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75 (20</a:t>
                      </a:r>
                      <a:r>
                        <a:rPr kumimoji="0" lang="en-GB" sz="1500" kern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...75 mm)</a:t>
                      </a:r>
                      <a:endParaRPr kumimoji="0" lang="de-DE" sz="1500" kern="120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latin typeface="+mn-lt"/>
                          <a:ea typeface="Calibri"/>
                          <a:cs typeface="Times New Roman"/>
                        </a:rPr>
                        <a:t>Submergence (Depth of Air Injection)</a:t>
                      </a:r>
                      <a:endParaRPr lang="de-DE" sz="15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+mn-lt"/>
                          <a:ea typeface="Calibri"/>
                          <a:cs typeface="Times New Roman"/>
                        </a:rPr>
                        <a:t>40...80 cm</a:t>
                      </a:r>
                      <a:endParaRPr lang="de-DE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+mn-lt"/>
                          <a:ea typeface="Calibri"/>
                          <a:cs typeface="Times New Roman"/>
                        </a:rPr>
                        <a:t>Lift </a:t>
                      </a:r>
                      <a:r>
                        <a:rPr lang="en-GB" sz="1500" dirty="0" smtClean="0">
                          <a:latin typeface="+mn-lt"/>
                          <a:ea typeface="Calibri"/>
                          <a:cs typeface="Times New Roman"/>
                        </a:rPr>
                        <a:t>Height </a:t>
                      </a:r>
                      <a:r>
                        <a:rPr lang="en-GB" sz="1500" dirty="0">
                          <a:latin typeface="+mn-lt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GB" sz="1500" dirty="0" smtClean="0">
                          <a:latin typeface="+mn-lt"/>
                          <a:ea typeface="Calibri"/>
                          <a:cs typeface="Times New Roman"/>
                        </a:rPr>
                        <a:t>Water</a:t>
                      </a:r>
                      <a:endParaRPr lang="de-DE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+mn-lt"/>
                          <a:ea typeface="Calibri"/>
                          <a:cs typeface="Times New Roman"/>
                        </a:rPr>
                        <a:t>10...30 cm</a:t>
                      </a:r>
                      <a:endParaRPr lang="de-DE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+mn-lt"/>
                          <a:ea typeface="Calibri"/>
                          <a:cs typeface="Times New Roman"/>
                        </a:rPr>
                        <a:t>Form of </a:t>
                      </a:r>
                      <a:r>
                        <a:rPr lang="en-GB" sz="1500" dirty="0" smtClean="0">
                          <a:latin typeface="+mn-lt"/>
                          <a:ea typeface="Calibri"/>
                          <a:cs typeface="Times New Roman"/>
                        </a:rPr>
                        <a:t>Water </a:t>
                      </a:r>
                      <a:r>
                        <a:rPr lang="en-GB" sz="1500" dirty="0">
                          <a:latin typeface="+mn-lt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GB" sz="1500" dirty="0" smtClean="0">
                          <a:latin typeface="+mn-lt"/>
                          <a:ea typeface="Calibri"/>
                          <a:cs typeface="Times New Roman"/>
                        </a:rPr>
                        <a:t>utlet</a:t>
                      </a:r>
                      <a:endParaRPr lang="de-DE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latin typeface="+mn-lt"/>
                          <a:ea typeface="Calibri"/>
                          <a:cs typeface="Times New Roman"/>
                        </a:rPr>
                        <a:t>90° elbow, T-pipe</a:t>
                      </a:r>
                      <a:endParaRPr lang="de-DE" sz="15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000" y="1571612"/>
            <a:ext cx="7920000" cy="515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Inhaltsplatzhalter 5"/>
          <p:cNvSpPr txBox="1">
            <a:spLocks/>
          </p:cNvSpPr>
          <p:nvPr/>
        </p:nvSpPr>
        <p:spPr>
          <a:xfrm>
            <a:off x="720000" y="1368000"/>
            <a:ext cx="8100000" cy="5400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of Airlift Pumps – (First) Results</a:t>
            </a:r>
          </a:p>
        </p:txBody>
      </p:sp>
      <p:sp>
        <p:nvSpPr>
          <p:cNvPr id="7" name="Textfeld 6"/>
          <p:cNvSpPr txBox="1"/>
          <p:nvPr/>
        </p:nvSpPr>
        <p:spPr>
          <a:xfrm rot="16200000">
            <a:off x="-2307873" y="4142612"/>
            <a:ext cx="501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Aspects of Gas Exchange and Water Transport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43306" y="891115"/>
            <a:ext cx="4314380" cy="132343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 smtClean="0">
                <a:solidFill>
                  <a:schemeClr val="bg1"/>
                </a:solidFill>
              </a:rPr>
              <a:t>Lift pipe diameter: 100 mm</a:t>
            </a:r>
          </a:p>
          <a:p>
            <a:pPr>
              <a:defRPr/>
            </a:pPr>
            <a:r>
              <a:rPr lang="en-GB" sz="2000" dirty="0" smtClean="0">
                <a:solidFill>
                  <a:schemeClr val="bg1"/>
                </a:solidFill>
              </a:rPr>
              <a:t>Depth of air injection: 80 cm</a:t>
            </a:r>
          </a:p>
          <a:p>
            <a:pPr>
              <a:defRPr/>
            </a:pPr>
            <a:r>
              <a:rPr lang="en-GB" sz="2000" dirty="0" smtClean="0">
                <a:solidFill>
                  <a:schemeClr val="bg1"/>
                </a:solidFill>
              </a:rPr>
              <a:t>(central air pipe in lift pipe, diffuser made of sintered plastics)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Überblicksaufnahme Laborarbeitsplatz (11.09.200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81" y="1357298"/>
            <a:ext cx="5234429" cy="2520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Automation – Monitoring of Water Quality (Laboratory Tests)</a:t>
            </a:r>
            <a:endParaRPr lang="en-US" sz="4000" b="1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</p:nvPr>
        </p:nvGraphicFramePr>
        <p:xfrm>
          <a:off x="2830558" y="3071810"/>
          <a:ext cx="6099160" cy="283916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54605"/>
                <a:gridCol w="2044226"/>
                <a:gridCol w="1800329"/>
              </a:tblGrid>
              <a:tr h="32721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DE" sz="1500" kern="1200" noProof="0" dirty="0" smtClean="0"/>
                        <a:t>Parameter</a:t>
                      </a:r>
                      <a:endParaRPr kumimoji="0" lang="de-DE" sz="1500" kern="1200" noProof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dirty="0" smtClean="0"/>
                        <a:t>Measuring Method</a:t>
                      </a:r>
                      <a:endParaRPr kumimoji="0" lang="en-US" sz="1500" kern="1200" noProof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dirty="0" smtClean="0"/>
                        <a:t>Measuring Interval</a:t>
                      </a:r>
                      <a:endParaRPr kumimoji="0" lang="en-US" sz="1500" kern="1200" noProof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2721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dirty="0" smtClean="0"/>
                        <a:t>Ammonium Concentration</a:t>
                      </a:r>
                      <a:endParaRPr kumimoji="0" lang="en-US" sz="1500" kern="1200" noProof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dirty="0" smtClean="0"/>
                        <a:t>Standard photochemical tests (Merck </a:t>
                      </a:r>
                      <a:r>
                        <a:rPr kumimoji="0" lang="en-US" sz="1500" kern="1200" noProof="0" dirty="0" err="1" smtClean="0"/>
                        <a:t>Spectroquant</a:t>
                      </a:r>
                      <a:r>
                        <a:rPr kumimoji="0" lang="en-US" sz="1500" kern="1200" noProof="0" dirty="0" smtClean="0"/>
                        <a:t>)/</a:t>
                      </a:r>
                      <a:br>
                        <a:rPr kumimoji="0" lang="en-US" sz="1500" kern="1200" noProof="0" dirty="0" smtClean="0"/>
                      </a:br>
                      <a:r>
                        <a:rPr kumimoji="0" lang="en-US" sz="1500" kern="1200" noProof="0" dirty="0" err="1" smtClean="0"/>
                        <a:t>Jenway</a:t>
                      </a:r>
                      <a:r>
                        <a:rPr kumimoji="0" lang="en-US" sz="1500" kern="1200" noProof="0" dirty="0" smtClean="0"/>
                        <a:t> model 6310 spectrophotometer</a:t>
                      </a:r>
                      <a:endParaRPr kumimoji="0" lang="en-US" sz="1500" kern="1200" noProof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smtClean="0"/>
                        <a:t>&lt; 1 day</a:t>
                      </a:r>
                      <a:endParaRPr kumimoji="0" lang="en-US" sz="1500" kern="1200" noProof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2721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dirty="0" smtClean="0"/>
                        <a:t>Nitrite Concentration</a:t>
                      </a:r>
                      <a:endParaRPr kumimoji="0" lang="en-US" sz="1500" kern="1200" noProof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smtClean="0"/>
                        <a:t>1…2 days</a:t>
                      </a:r>
                      <a:endParaRPr kumimoji="0" lang="en-US" sz="1500" kern="1200" noProof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2721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dirty="0" smtClean="0"/>
                        <a:t>Nitrate Concentration</a:t>
                      </a:r>
                      <a:endParaRPr kumimoji="0" lang="en-US" sz="1500" kern="1200" noProof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dirty="0" smtClean="0"/>
                        <a:t>1…2 days</a:t>
                      </a:r>
                      <a:endParaRPr kumimoji="0" lang="en-US" sz="1500" kern="1200" noProof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2721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dirty="0" smtClean="0"/>
                        <a:t>Phosphate Concentration</a:t>
                      </a:r>
                      <a:endParaRPr kumimoji="0" lang="en-US" sz="1500" kern="1200" noProof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smtClean="0"/>
                        <a:t>Weekly/on demand</a:t>
                      </a:r>
                      <a:endParaRPr kumimoji="0" lang="en-US" sz="1500" kern="1200" noProof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2721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dirty="0" smtClean="0"/>
                        <a:t>Iron Concentration</a:t>
                      </a:r>
                      <a:endParaRPr kumimoji="0" lang="en-US" sz="1500" kern="1200" noProof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smtClean="0"/>
                        <a:t>On demand</a:t>
                      </a:r>
                      <a:endParaRPr kumimoji="0" lang="en-US" sz="1500" kern="1200" noProof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2721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smtClean="0"/>
                        <a:t>Turbidity</a:t>
                      </a:r>
                      <a:endParaRPr kumimoji="0" lang="en-US" sz="1500" kern="1200" noProof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dirty="0" smtClean="0"/>
                        <a:t>WTW </a:t>
                      </a:r>
                      <a:r>
                        <a:rPr kumimoji="0" lang="en-US" sz="1500" kern="1200" noProof="0" dirty="0" err="1" smtClean="0"/>
                        <a:t>Turb</a:t>
                      </a:r>
                      <a:r>
                        <a:rPr kumimoji="0" lang="en-US" sz="1500" kern="1200" noProof="0" dirty="0" smtClean="0"/>
                        <a:t> 550</a:t>
                      </a:r>
                      <a:endParaRPr kumimoji="0" lang="en-US" sz="1500" kern="1200" noProof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dirty="0" smtClean="0"/>
                        <a:t>Weekly/on demand</a:t>
                      </a:r>
                      <a:endParaRPr kumimoji="0" lang="en-US" sz="1500" kern="1200" noProof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9555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smtClean="0"/>
                        <a:t>Dry Mass Content</a:t>
                      </a:r>
                      <a:endParaRPr kumimoji="0" lang="en-US" sz="1500" kern="1200" noProof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kern="1200" noProof="0" dirty="0" smtClean="0"/>
                        <a:t>Denver Instrument IR-35 Moisture Analyzer</a:t>
                      </a:r>
                      <a:endParaRPr kumimoji="0" lang="en-US" sz="1500" kern="1200" noProof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kern="1200" noProof="0" dirty="0" smtClean="0"/>
                        <a:t>Weekly/on demand</a:t>
                      </a:r>
                      <a:endParaRPr kumimoji="0" lang="en-US" sz="1500" kern="1200" noProof="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1980032" y="4513261"/>
            <a:ext cx="432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Further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Ideas and Project Approaches</a:t>
            </a:r>
            <a:endParaRPr lang="de-DE" sz="2000" b="1" dirty="0" smtClean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Pfeil nach rechts 8"/>
          <p:cNvSpPr/>
          <p:nvPr/>
        </p:nvSpPr>
        <p:spPr>
          <a:xfrm>
            <a:off x="925464" y="6228730"/>
            <a:ext cx="540000" cy="360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5"/>
          <p:cNvSpPr txBox="1">
            <a:spLocks/>
          </p:cNvSpPr>
          <p:nvPr/>
        </p:nvSpPr>
        <p:spPr>
          <a:xfrm>
            <a:off x="1500166" y="6000768"/>
            <a:ext cx="7200000" cy="79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500" u="sng" dirty="0" smtClean="0">
                <a:latin typeface="Calibri" pitchFamily="34" charset="0"/>
              </a:rPr>
              <a:t>Aim:</a:t>
            </a:r>
            <a:r>
              <a:rPr lang="en-US" sz="2500" dirty="0" smtClean="0">
                <a:latin typeface="Calibri" pitchFamily="34" charset="0"/>
              </a:rPr>
              <a:t> Minimize extend of (time consuming/expensive) manual measurements</a:t>
            </a:r>
            <a:endParaRPr kumimoji="0" lang="en-US" sz="25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714348" y="1928802"/>
            <a:ext cx="8416036" cy="4892387"/>
            <a:chOff x="714348" y="1928802"/>
            <a:chExt cx="8416036" cy="4892387"/>
          </a:xfrm>
        </p:grpSpPr>
        <p:pic>
          <p:nvPicPr>
            <p:cNvPr id="13" name="Grafik 12" descr="A hammerhead shark is fatally caught in a gill net in Mexico's Gulf of California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29190" y="4036208"/>
              <a:ext cx="3500462" cy="26253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fik 11" descr="A purse seiner net is used to haul tuna to coastal feeding pens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348" y="3768330"/>
              <a:ext cx="3929090" cy="29468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feld 10"/>
            <p:cNvSpPr txBox="1"/>
            <p:nvPr/>
          </p:nvSpPr>
          <p:spPr>
            <a:xfrm>
              <a:off x="5530384" y="6498024"/>
              <a:ext cx="3600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500" cap="small" dirty="0" smtClean="0">
                  <a:latin typeface="Calibri" pitchFamily="34" charset="0"/>
                </a:rPr>
                <a:t>[www.nationalgeographic.com], [FAO, 2009]</a:t>
              </a:r>
              <a:endParaRPr lang="de-DE" dirty="0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42963" y="1928802"/>
              <a:ext cx="4258193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Aquaculture versus Traditional Fishery – Increasing Resources…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00" u="sng" dirty="0" smtClean="0">
                <a:latin typeface="+mj-lt"/>
              </a:rPr>
              <a:t>Environmental impacts of traditional fishery:</a:t>
            </a:r>
          </a:p>
          <a:p>
            <a:r>
              <a:rPr lang="en-US" sz="2500" dirty="0" smtClean="0">
                <a:latin typeface="+mj-lt"/>
              </a:rPr>
              <a:t>Overfishing of stocks</a:t>
            </a:r>
          </a:p>
          <a:p>
            <a:r>
              <a:rPr lang="en-US" sz="2500" dirty="0" smtClean="0">
                <a:latin typeface="+mj-lt"/>
              </a:rPr>
              <a:t>Habitat modification</a:t>
            </a:r>
            <a:br>
              <a:rPr lang="en-US" sz="25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(especially by destructing fishing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practices)</a:t>
            </a:r>
          </a:p>
          <a:p>
            <a:r>
              <a:rPr lang="en-US" sz="2500" dirty="0" err="1" smtClean="0">
                <a:latin typeface="+mj-lt"/>
              </a:rPr>
              <a:t>Bycatch</a:t>
            </a:r>
            <a:r>
              <a:rPr lang="en-US" sz="2500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(incidental capture of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endangered animals, non-target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species etc.)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16200000">
            <a:off x="-584998" y="5913024"/>
            <a:ext cx="153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Automation – Monitoring of Water Quality (Process Measurement) </a:t>
            </a:r>
            <a:endParaRPr lang="en-US" sz="4000" b="1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00" u="sng" dirty="0" smtClean="0"/>
              <a:t>Parameters measured/registered off-line:</a:t>
            </a:r>
          </a:p>
          <a:p>
            <a:r>
              <a:rPr lang="en-US" sz="2500" dirty="0" smtClean="0"/>
              <a:t>pH-value</a:t>
            </a:r>
          </a:p>
          <a:p>
            <a:r>
              <a:rPr lang="en-US" sz="2500" dirty="0" smtClean="0"/>
              <a:t>Conductivity</a:t>
            </a:r>
          </a:p>
          <a:p>
            <a:r>
              <a:rPr lang="en-US" sz="2500" dirty="0" smtClean="0"/>
              <a:t>Flow rates/water exchange rates</a:t>
            </a:r>
            <a:br>
              <a:rPr lang="en-US" sz="2500" dirty="0" smtClean="0"/>
            </a:br>
            <a:r>
              <a:rPr lang="en-US" sz="2500" dirty="0" smtClean="0"/>
              <a:t>(basins, air/oxygen supply, water cleaning equipment)</a:t>
            </a:r>
          </a:p>
          <a:p>
            <a:r>
              <a:rPr lang="en-US" sz="2500" dirty="0" smtClean="0"/>
              <a:t>Concentration of dissolved CO</a:t>
            </a:r>
            <a:r>
              <a:rPr lang="en-US" sz="2500" baseline="-25000" dirty="0" smtClean="0"/>
              <a:t>2</a:t>
            </a:r>
            <a:endParaRPr lang="en-US" sz="2500" dirty="0" smtClean="0"/>
          </a:p>
          <a:p>
            <a:pPr defTabSz="627063">
              <a:buNone/>
            </a:pPr>
            <a:r>
              <a:rPr lang="de-DE" sz="2500" dirty="0" smtClean="0"/>
              <a:t>		</a:t>
            </a:r>
          </a:p>
          <a:p>
            <a:pPr defTabSz="627063">
              <a:buNone/>
            </a:pPr>
            <a:r>
              <a:rPr lang="de-DE" sz="2500" dirty="0" smtClean="0"/>
              <a:t>		</a:t>
            </a:r>
            <a:r>
              <a:rPr lang="en-US" sz="2500" dirty="0" smtClean="0"/>
              <a:t>Several control mechanisms</a:t>
            </a:r>
            <a:br>
              <a:rPr lang="en-US" sz="2500" dirty="0" smtClean="0"/>
            </a:br>
            <a:r>
              <a:rPr lang="en-US" sz="2500" dirty="0" smtClean="0"/>
              <a:t>	(e.g. addition of buffering substances, adjusting of 	degasification, cleaning of filters and membranes)</a:t>
            </a:r>
          </a:p>
          <a:p>
            <a:pPr>
              <a:buNone/>
            </a:pPr>
            <a:endParaRPr lang="de-DE" sz="2500" dirty="0"/>
          </a:p>
        </p:txBody>
      </p:sp>
      <p:sp>
        <p:nvSpPr>
          <p:cNvPr id="15" name="Pfeil nach rechts 14"/>
          <p:cNvSpPr/>
          <p:nvPr/>
        </p:nvSpPr>
        <p:spPr>
          <a:xfrm>
            <a:off x="843576" y="4940504"/>
            <a:ext cx="540000" cy="360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16200000">
            <a:off x="-1980032" y="4513261"/>
            <a:ext cx="432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Further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Ideas and Project Approaches</a:t>
            </a:r>
            <a:endParaRPr lang="de-DE" sz="2000" b="1" dirty="0" smtClean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Automation – Optimization of Control and Automation Strategies</a:t>
            </a:r>
            <a:endParaRPr lang="en-US" sz="4000" b="1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Steuerungsmodu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0465" y="1315148"/>
            <a:ext cx="2669253" cy="54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u="sng" dirty="0" smtClean="0"/>
              <a:t>Parameters measured/controlled on-line:</a:t>
            </a:r>
          </a:p>
          <a:p>
            <a:r>
              <a:rPr lang="en-US" sz="2500" dirty="0" smtClean="0"/>
              <a:t>Oxygen saturation (Clark probes)</a:t>
            </a:r>
            <a:br>
              <a:rPr lang="en-US" sz="2500" dirty="0" smtClean="0"/>
            </a:br>
            <a:r>
              <a:rPr lang="en-US" sz="2500" dirty="0" smtClean="0"/>
              <a:t>	Adjusting of air pressure</a:t>
            </a:r>
            <a:br>
              <a:rPr lang="en-US" sz="2500" dirty="0" smtClean="0"/>
            </a:br>
            <a:r>
              <a:rPr lang="en-US" sz="2500" dirty="0" smtClean="0"/>
              <a:t>	(bubble aerators)/flow rate</a:t>
            </a:r>
            <a:br>
              <a:rPr lang="en-US" sz="2500" dirty="0" smtClean="0"/>
            </a:br>
            <a:r>
              <a:rPr lang="en-US" sz="2500" dirty="0" smtClean="0"/>
              <a:t>	(„oxygen reactor“)</a:t>
            </a:r>
          </a:p>
          <a:p>
            <a:r>
              <a:rPr lang="en-US" sz="2500" dirty="0" smtClean="0"/>
              <a:t>Temperature (thermal elements)</a:t>
            </a:r>
            <a:br>
              <a:rPr lang="en-US" sz="2500" dirty="0" smtClean="0"/>
            </a:br>
            <a:r>
              <a:rPr lang="en-US" sz="2500" dirty="0" smtClean="0"/>
              <a:t>	Control of heating</a:t>
            </a:r>
          </a:p>
          <a:p>
            <a:pPr>
              <a:buNone/>
            </a:pPr>
            <a:endParaRPr lang="en-US" sz="2500" u="sng" dirty="0" smtClean="0"/>
          </a:p>
          <a:p>
            <a:pPr>
              <a:buNone/>
            </a:pPr>
            <a:r>
              <a:rPr lang="en-US" sz="2500" u="sng" dirty="0" smtClean="0"/>
              <a:t>Rising level of automation:</a:t>
            </a:r>
          </a:p>
          <a:p>
            <a:r>
              <a:rPr lang="en-US" sz="2500" dirty="0" smtClean="0"/>
              <a:t>PLC-control units for each water circuit</a:t>
            </a:r>
          </a:p>
          <a:p>
            <a:r>
              <a:rPr lang="en-US" sz="2500" dirty="0" smtClean="0"/>
              <a:t>Central data processing and storage</a:t>
            </a:r>
          </a:p>
          <a:p>
            <a:r>
              <a:rPr lang="en-US" sz="2500" dirty="0" smtClean="0"/>
              <a:t>On-line alarm systems</a:t>
            </a:r>
          </a:p>
          <a:p>
            <a:endParaRPr lang="de-DE" sz="2500" dirty="0"/>
          </a:p>
        </p:txBody>
      </p:sp>
      <p:sp>
        <p:nvSpPr>
          <p:cNvPr id="11" name="Textfeld 10"/>
          <p:cNvSpPr txBox="1"/>
          <p:nvPr/>
        </p:nvSpPr>
        <p:spPr>
          <a:xfrm rot="16200000">
            <a:off x="-1980032" y="4513261"/>
            <a:ext cx="432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Further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Ideas and Project Approaches</a:t>
            </a:r>
            <a:endParaRPr lang="de-DE" sz="2000" b="1" dirty="0" smtClean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Pfeil nach rechts 12"/>
          <p:cNvSpPr/>
          <p:nvPr/>
        </p:nvSpPr>
        <p:spPr>
          <a:xfrm>
            <a:off x="1098834" y="2656830"/>
            <a:ext cx="540000" cy="360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>
            <a:off x="1102032" y="3857628"/>
            <a:ext cx="540000" cy="360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Fischwirte, AG, NP 'noch' lache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57166"/>
            <a:ext cx="5242182" cy="3571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 rot="16200000">
            <a:off x="-984703" y="5473189"/>
            <a:ext cx="2369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Thanks for Attention</a:t>
            </a:r>
          </a:p>
        </p:txBody>
      </p:sp>
      <p:pic>
        <p:nvPicPr>
          <p:cNvPr id="11" name="Grafik 10" descr="Jan Aurich mit Stör (10.09.200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2143116"/>
            <a:ext cx="2952755" cy="4429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5"/>
          <p:cNvSpPr>
            <a:spLocks noGrp="1"/>
          </p:cNvSpPr>
          <p:nvPr>
            <p:ph idx="4294967295"/>
          </p:nvPr>
        </p:nvSpPr>
        <p:spPr>
          <a:xfrm>
            <a:off x="720000" y="2530506"/>
            <a:ext cx="8099425" cy="38274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dirty="0" smtClean="0"/>
              <a:t>Give a man a fish, and he'll eat</a:t>
            </a:r>
            <a:br>
              <a:rPr lang="en-US" sz="3000" dirty="0" smtClean="0"/>
            </a:br>
            <a:r>
              <a:rPr lang="en-US" sz="3000" dirty="0" smtClean="0"/>
              <a:t>for a day.</a:t>
            </a:r>
            <a:br>
              <a:rPr lang="en-US" sz="3000" dirty="0" smtClean="0"/>
            </a:br>
            <a:r>
              <a:rPr lang="en-US" sz="3000" dirty="0" smtClean="0"/>
              <a:t>Teach him how to fish and he'll</a:t>
            </a:r>
            <a:br>
              <a:rPr lang="en-US" sz="3000" dirty="0" smtClean="0"/>
            </a:br>
            <a:r>
              <a:rPr lang="en-US" sz="3000" dirty="0" smtClean="0"/>
              <a:t>eat forever.</a:t>
            </a:r>
          </a:p>
          <a:p>
            <a:pPr>
              <a:buNone/>
            </a:pPr>
            <a:r>
              <a:rPr lang="en-US" sz="2500" dirty="0" smtClean="0"/>
              <a:t>Chinese Proverb</a:t>
            </a:r>
          </a:p>
          <a:p>
            <a:pPr>
              <a:buNone/>
            </a:pPr>
            <a:r>
              <a:rPr lang="en-US" sz="3000" b="1" dirty="0" smtClean="0"/>
              <a:t>… teach him how to breed fish …</a:t>
            </a:r>
            <a:endParaRPr lang="en-GB" sz="3000" b="1" dirty="0" smtClean="0"/>
          </a:p>
          <a:p>
            <a:pPr>
              <a:buNone/>
            </a:pPr>
            <a:endParaRPr lang="en-US" sz="2500" dirty="0" smtClean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Thank you for your attention!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1550172" y="4907738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 Design – General Aspects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Hatchery</a:t>
            </a:r>
            <a:r>
              <a:rPr lang="de-DE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de-DE" sz="4000" b="1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5" name="Inhaltsplatzhalter 5"/>
          <p:cNvSpPr>
            <a:spLocks noGrp="1"/>
          </p:cNvSpPr>
          <p:nvPr>
            <p:ph idx="1"/>
          </p:nvPr>
        </p:nvSpPr>
        <p:spPr>
          <a:xfrm>
            <a:off x="571472" y="1368000"/>
            <a:ext cx="4680000" cy="25200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+mj-lt"/>
              </a:rPr>
              <a:t>Hatch of eggs and fry</a:t>
            </a:r>
          </a:p>
          <a:p>
            <a:r>
              <a:rPr lang="en-US" sz="2000" dirty="0" smtClean="0">
                <a:latin typeface="+mj-lt"/>
              </a:rPr>
              <a:t>4 assemblies with 6 </a:t>
            </a:r>
            <a:r>
              <a:rPr lang="en-US" sz="2000" dirty="0" err="1" smtClean="0">
                <a:latin typeface="+mj-lt"/>
              </a:rPr>
              <a:t>Zuger</a:t>
            </a:r>
            <a:r>
              <a:rPr lang="en-US" sz="2000" dirty="0" smtClean="0">
                <a:latin typeface="+mj-lt"/>
              </a:rPr>
              <a:t> glass jars each and 8 incubating basins</a:t>
            </a:r>
          </a:p>
          <a:p>
            <a:r>
              <a:rPr lang="en-US" sz="2000" dirty="0" smtClean="0">
                <a:latin typeface="+mj-lt"/>
              </a:rPr>
              <a:t>6 hatching trays</a:t>
            </a:r>
          </a:p>
          <a:p>
            <a:r>
              <a:rPr lang="en-US" sz="2000" dirty="0" smtClean="0">
                <a:latin typeface="+mj-lt"/>
              </a:rPr>
              <a:t>Water cleaning: mechanical filtration using filter mats, nitrification in packed bed filters</a:t>
            </a:r>
          </a:p>
        </p:txBody>
      </p:sp>
      <p:pic>
        <p:nvPicPr>
          <p:cNvPr id="698" name="Grafik 697" descr="Brutanlage - Zuger-Gläser (04.10.200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3571876"/>
            <a:ext cx="4714907" cy="3143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6" name="Grafik 715" descr="Brutanlage - Zugerglas mit Fischlaich (04.10.200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3929066"/>
            <a:ext cx="2571768" cy="2331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2" name="Grafik 701" descr="Brutanlage - Seitenansicht (22.04.2007).JPG"/>
          <p:cNvPicPr>
            <a:picLocks noChangeAspect="1"/>
          </p:cNvPicPr>
          <p:nvPr/>
        </p:nvPicPr>
        <p:blipFill>
          <a:blip r:embed="rId4" cstate="print"/>
          <a:srcRect l="1333"/>
          <a:stretch>
            <a:fillRect/>
          </a:stretch>
        </p:blipFill>
        <p:spPr>
          <a:xfrm>
            <a:off x="5214942" y="142852"/>
            <a:ext cx="3553021" cy="3674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Interaktive Schaltfläche: Anpassen 8">
            <a:hlinkClick r:id="rId5" action="ppaction://hlinksldjump" highlightClick="1"/>
          </p:cNvPr>
          <p:cNvSpPr/>
          <p:nvPr/>
        </p:nvSpPr>
        <p:spPr>
          <a:xfrm>
            <a:off x="8460000" y="6300000"/>
            <a:ext cx="180000" cy="180000"/>
          </a:xfrm>
          <a:prstGeom prst="actionButtonBlank">
            <a:avLst/>
          </a:prstGeom>
          <a:solidFill>
            <a:srgbClr val="4DE1EA"/>
          </a:solidFill>
          <a:ln>
            <a:noFill/>
          </a:ln>
          <a:effectLst>
            <a:glow rad="101600">
              <a:srgbClr val="4DE1EA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rafik 661" descr="Gesamtansicht Wasserreinigung Aufzuchtbecken (12.02.2007).jpg"/>
          <p:cNvPicPr>
            <a:picLocks noChangeAspect="1"/>
          </p:cNvPicPr>
          <p:nvPr/>
        </p:nvPicPr>
        <p:blipFill>
          <a:blip r:embed="rId2" cstate="print"/>
          <a:srcRect b="23232"/>
          <a:stretch>
            <a:fillRect/>
          </a:stretch>
        </p:blipFill>
        <p:spPr>
          <a:xfrm>
            <a:off x="4000496" y="3857628"/>
            <a:ext cx="5040000" cy="281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1534551" y="4923359"/>
            <a:ext cx="3469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 Design – General Aspects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Breeding</a:t>
            </a:r>
            <a:r>
              <a:rPr lang="de-DE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Basins</a:t>
            </a:r>
            <a:endParaRPr lang="en-US" sz="4000" b="1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5" name="Inhaltsplatzhalter 5"/>
          <p:cNvSpPr>
            <a:spLocks noGrp="1"/>
          </p:cNvSpPr>
          <p:nvPr>
            <p:ph idx="1"/>
          </p:nvPr>
        </p:nvSpPr>
        <p:spPr>
          <a:xfrm>
            <a:off x="571472" y="1368000"/>
            <a:ext cx="3960000" cy="54000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+mj-lt"/>
              </a:rPr>
              <a:t>Rearing of fry to the size of fingerlings</a:t>
            </a:r>
          </a:p>
          <a:p>
            <a:r>
              <a:rPr lang="en-US" sz="2000" dirty="0" smtClean="0">
                <a:latin typeface="+mj-lt"/>
              </a:rPr>
              <a:t>6 plants (12 basins each) with separate water circuit</a:t>
            </a:r>
          </a:p>
          <a:p>
            <a:r>
              <a:rPr lang="en-US" sz="2000" dirty="0" smtClean="0">
                <a:latin typeface="+mj-lt"/>
              </a:rPr>
              <a:t>Water volume: ca. 0.5 m</a:t>
            </a:r>
            <a:r>
              <a:rPr lang="en-US" sz="2000" baseline="30000" dirty="0" smtClean="0">
                <a:latin typeface="+mj-lt"/>
              </a:rPr>
              <a:t>3</a:t>
            </a:r>
            <a:r>
              <a:rPr lang="en-US" sz="2000" dirty="0" smtClean="0">
                <a:latin typeface="+mj-lt"/>
              </a:rPr>
              <a:t>/basin</a:t>
            </a:r>
          </a:p>
          <a:p>
            <a:r>
              <a:rPr lang="en-US" sz="2000" dirty="0" smtClean="0">
                <a:latin typeface="+mj-lt"/>
              </a:rPr>
              <a:t>Basin size: 0.5 m x 2.2 m</a:t>
            </a:r>
          </a:p>
          <a:p>
            <a:r>
              <a:rPr lang="en-US" sz="2000" dirty="0" smtClean="0">
                <a:latin typeface="+mj-lt"/>
              </a:rPr>
              <a:t>Depth: 0.5 m, water level 0.45 m</a:t>
            </a:r>
          </a:p>
          <a:p>
            <a:r>
              <a:rPr lang="en-US" sz="2000" dirty="0" smtClean="0">
                <a:latin typeface="+mj-lt"/>
              </a:rPr>
              <a:t>Water cleaning: mechanical filtration using filter mats; nitrification in packed bed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filters</a:t>
            </a:r>
          </a:p>
          <a:p>
            <a:r>
              <a:rPr lang="en-US" sz="2000" dirty="0" smtClean="0">
                <a:latin typeface="+mj-lt"/>
              </a:rPr>
              <a:t>Oxygen introduced using air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stones/membrane aerators</a:t>
            </a:r>
          </a:p>
          <a:p>
            <a:r>
              <a:rPr lang="en-US" sz="2000" dirty="0" smtClean="0">
                <a:latin typeface="+mj-lt"/>
              </a:rPr>
              <a:t>Optional microfiltration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module (membrane area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50 m</a:t>
            </a:r>
            <a:r>
              <a:rPr lang="en-US" sz="2000" baseline="30000" dirty="0" smtClean="0">
                <a:latin typeface="+mj-lt"/>
              </a:rPr>
              <a:t>2</a:t>
            </a:r>
            <a:r>
              <a:rPr lang="en-US" sz="2000" dirty="0" smtClean="0">
                <a:latin typeface="+mj-lt"/>
              </a:rPr>
              <a:t>) at 4 plants </a:t>
            </a:r>
          </a:p>
        </p:txBody>
      </p:sp>
      <p:pic>
        <p:nvPicPr>
          <p:cNvPr id="661" name="Grafik 660" descr="Aufzuchtanlage - Gesamtansicht (09.01.2008).JPG"/>
          <p:cNvPicPr>
            <a:picLocks noChangeAspect="1"/>
          </p:cNvPicPr>
          <p:nvPr/>
        </p:nvPicPr>
        <p:blipFill>
          <a:blip r:embed="rId3" cstate="print"/>
          <a:srcRect l="3181"/>
          <a:stretch>
            <a:fillRect/>
          </a:stretch>
        </p:blipFill>
        <p:spPr>
          <a:xfrm>
            <a:off x="4357686" y="387783"/>
            <a:ext cx="4563552" cy="3541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Interaktive Schaltfläche: Anpassen 7">
            <a:hlinkClick r:id="rId4" action="ppaction://hlinksldjump" highlightClick="1"/>
          </p:cNvPr>
          <p:cNvSpPr/>
          <p:nvPr/>
        </p:nvSpPr>
        <p:spPr>
          <a:xfrm>
            <a:off x="8460000" y="6300000"/>
            <a:ext cx="180000" cy="180000"/>
          </a:xfrm>
          <a:prstGeom prst="actionButtonBlank">
            <a:avLst/>
          </a:prstGeom>
          <a:solidFill>
            <a:srgbClr val="4DE1EA"/>
          </a:solidFill>
          <a:ln>
            <a:noFill/>
          </a:ln>
          <a:effectLst>
            <a:glow rad="101600">
              <a:srgbClr val="4DE1EA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rafik 635" descr="Langstrombecken - Übersichtsaufnahme (12.02.200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8280" y="3104313"/>
            <a:ext cx="4680000" cy="35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1534551" y="4923359"/>
            <a:ext cx="3469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 Design – General Aspects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Raceway Basins</a:t>
            </a:r>
            <a:endParaRPr lang="en-US" sz="4000" b="1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9" name="Grafik 648" descr="Langstrombecken - Steuerung, Heber und Sauerstoffreaktor (09.01.200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285728"/>
            <a:ext cx="4500000" cy="2966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5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3960000" cy="54000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+mj-lt"/>
              </a:rPr>
              <a:t>Growing of fingerlings to the size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of seedlings</a:t>
            </a:r>
          </a:p>
          <a:p>
            <a:r>
              <a:rPr lang="en-US" sz="2000" dirty="0" smtClean="0">
                <a:latin typeface="+mj-lt"/>
              </a:rPr>
              <a:t>10 basins with separate water circuit</a:t>
            </a:r>
          </a:p>
          <a:p>
            <a:r>
              <a:rPr lang="en-US" sz="2000" dirty="0" smtClean="0">
                <a:latin typeface="+mj-lt"/>
              </a:rPr>
              <a:t>Water volume: 5 m</a:t>
            </a:r>
            <a:r>
              <a:rPr lang="en-US" sz="2000" baseline="30000" dirty="0" smtClean="0">
                <a:latin typeface="+mj-lt"/>
              </a:rPr>
              <a:t>3</a:t>
            </a:r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Width: average 1.15 m</a:t>
            </a:r>
          </a:p>
          <a:p>
            <a:r>
              <a:rPr lang="en-US" sz="2000" dirty="0" smtClean="0">
                <a:latin typeface="+mj-lt"/>
              </a:rPr>
              <a:t>Length: 5.8 m</a:t>
            </a:r>
          </a:p>
          <a:p>
            <a:r>
              <a:rPr lang="en-US" sz="2000" dirty="0" smtClean="0">
                <a:latin typeface="+mj-lt"/>
              </a:rPr>
              <a:t>Depth: from 0.75 m (intake)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to 0.5 m (drain)</a:t>
            </a:r>
          </a:p>
          <a:p>
            <a:r>
              <a:rPr lang="en-US" sz="2000" dirty="0" smtClean="0">
                <a:latin typeface="+mj-lt"/>
              </a:rPr>
              <a:t>Area of microfiltration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membranes: ca. 50 m</a:t>
            </a:r>
            <a:r>
              <a:rPr lang="en-US" sz="2000" baseline="30000" dirty="0" smtClean="0">
                <a:latin typeface="+mj-lt"/>
              </a:rPr>
              <a:t>2</a:t>
            </a:r>
          </a:p>
          <a:p>
            <a:r>
              <a:rPr lang="en-US" sz="2000" dirty="0" smtClean="0">
                <a:latin typeface="+mj-lt"/>
              </a:rPr>
              <a:t>Oxygenation carried out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in „oxygen reactor“</a:t>
            </a:r>
          </a:p>
          <a:p>
            <a:r>
              <a:rPr lang="en-US" sz="2000" dirty="0" smtClean="0">
                <a:latin typeface="+mj-lt"/>
              </a:rPr>
              <a:t>Integrated heating and water transport using airlift pump</a:t>
            </a:r>
          </a:p>
        </p:txBody>
      </p:sp>
      <p:sp>
        <p:nvSpPr>
          <p:cNvPr id="8" name="Interaktive Schaltfläche: Anpassen 7">
            <a:hlinkClick r:id="rId4" action="ppaction://hlinksldjump" highlightClick="1"/>
          </p:cNvPr>
          <p:cNvSpPr/>
          <p:nvPr/>
        </p:nvSpPr>
        <p:spPr>
          <a:xfrm>
            <a:off x="8460000" y="6300000"/>
            <a:ext cx="180000" cy="180000"/>
          </a:xfrm>
          <a:prstGeom prst="actionButtonBlank">
            <a:avLst/>
          </a:prstGeom>
          <a:solidFill>
            <a:srgbClr val="4DE1EA"/>
          </a:solidFill>
          <a:ln>
            <a:noFill/>
          </a:ln>
          <a:effectLst>
            <a:glow rad="101600">
              <a:srgbClr val="4DE1EA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1534551" y="4923359"/>
            <a:ext cx="3469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 Design – General Aspects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 Basins</a:t>
            </a:r>
            <a:endParaRPr lang="en-US" sz="4000" b="1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Grafik 10" descr="Rundbecken - Übersichtsaufnahme RA 1 und RA 2 (09.05.200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0598" y="3214686"/>
            <a:ext cx="5220557" cy="3471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 descr="Rundbecken - Detailansicht Sauerstoffreaktoren und Ablauf Membranmikrofiltration (Stand 09.01.200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500044"/>
            <a:ext cx="4536000" cy="2985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5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3240000" cy="54000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+mj-lt"/>
              </a:rPr>
              <a:t>Growing of seedlings</a:t>
            </a:r>
          </a:p>
          <a:p>
            <a:r>
              <a:rPr lang="en-US" sz="2000" dirty="0" smtClean="0">
                <a:latin typeface="+mj-lt"/>
              </a:rPr>
              <a:t>6 basins with separate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water circuit</a:t>
            </a:r>
          </a:p>
          <a:p>
            <a:r>
              <a:rPr lang="en-US" sz="2000" dirty="0" smtClean="0">
                <a:latin typeface="+mj-lt"/>
              </a:rPr>
              <a:t>Water volume: ca. 20 m</a:t>
            </a:r>
            <a:r>
              <a:rPr lang="en-US" sz="2000" baseline="30000" dirty="0" smtClean="0">
                <a:latin typeface="+mj-lt"/>
              </a:rPr>
              <a:t>3</a:t>
            </a:r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Diameter: 6 m</a:t>
            </a:r>
          </a:p>
          <a:p>
            <a:r>
              <a:rPr lang="en-US" sz="2000" dirty="0" smtClean="0">
                <a:latin typeface="+mj-lt"/>
              </a:rPr>
              <a:t>Depth: 1.3 m,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0.9 m water level</a:t>
            </a:r>
          </a:p>
          <a:p>
            <a:r>
              <a:rPr lang="en-US" sz="2000" dirty="0" smtClean="0">
                <a:latin typeface="+mj-lt"/>
              </a:rPr>
              <a:t>Area of microfiltration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membranes: ca. 100 m</a:t>
            </a:r>
            <a:r>
              <a:rPr lang="en-US" sz="2000" baseline="30000" dirty="0" smtClean="0">
                <a:latin typeface="+mj-lt"/>
              </a:rPr>
              <a:t>2</a:t>
            </a:r>
          </a:p>
          <a:p>
            <a:r>
              <a:rPr lang="en-US" sz="2000" dirty="0" smtClean="0">
                <a:latin typeface="+mj-lt"/>
              </a:rPr>
              <a:t>Oxygenation carried out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using 2 „oxygen reactors“</a:t>
            </a:r>
          </a:p>
          <a:p>
            <a:r>
              <a:rPr lang="en-US" sz="2000" dirty="0" smtClean="0">
                <a:latin typeface="+mj-lt"/>
              </a:rPr>
              <a:t>Optional heating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(external heater coil)</a:t>
            </a:r>
          </a:p>
          <a:p>
            <a:r>
              <a:rPr lang="en-US" sz="2000" dirty="0" smtClean="0">
                <a:latin typeface="+mj-lt"/>
              </a:rPr>
              <a:t>2 airlift pumps (centre)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generating circular flow</a:t>
            </a:r>
          </a:p>
        </p:txBody>
      </p:sp>
      <p:sp>
        <p:nvSpPr>
          <p:cNvPr id="8" name="Interaktive Schaltfläche: Anpassen 7">
            <a:hlinkClick r:id="rId5" action="ppaction://hlinksldjump" highlightClick="1"/>
          </p:cNvPr>
          <p:cNvSpPr/>
          <p:nvPr/>
        </p:nvSpPr>
        <p:spPr>
          <a:xfrm>
            <a:off x="8460000" y="6300000"/>
            <a:ext cx="180000" cy="180000"/>
          </a:xfrm>
          <a:prstGeom prst="actionButtonBlank">
            <a:avLst/>
          </a:prstGeom>
          <a:solidFill>
            <a:srgbClr val="4DE1EA"/>
          </a:solidFill>
          <a:ln>
            <a:noFill/>
          </a:ln>
          <a:effectLst>
            <a:glow rad="101600">
              <a:srgbClr val="4DE1EA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" descr="800px-Sea-of-Galilee-1900.jpg"/>
          <p:cNvPicPr>
            <a:picLocks noChangeAspect="1" noChangeArrowheads="1"/>
          </p:cNvPicPr>
          <p:nvPr/>
        </p:nvPicPr>
        <p:blipFill>
          <a:blip r:embed="rId2" cstate="print"/>
          <a:srcRect t="19608"/>
          <a:stretch>
            <a:fillRect/>
          </a:stretch>
        </p:blipFill>
        <p:spPr bwMode="auto">
          <a:xfrm>
            <a:off x="3794078" y="3822351"/>
            <a:ext cx="5135639" cy="289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pPr>
              <a:tabLst>
                <a:tab pos="3233738" algn="l"/>
              </a:tabLst>
            </a:pPr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Aquaculture versus Traditional Fishery – Even in Bible (Luke 5)</a:t>
            </a:r>
            <a:endParaRPr lang="en-US" sz="4000" b="1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299760"/>
            <a:ext cx="8100000" cy="5400000"/>
          </a:xfrm>
        </p:spPr>
        <p:txBody>
          <a:bodyPr>
            <a:normAutofit/>
          </a:bodyPr>
          <a:lstStyle/>
          <a:p>
            <a:pPr marL="450850" indent="-45085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000" dirty="0" smtClean="0"/>
              <a:t>1 … He was standing by the </a:t>
            </a:r>
            <a:r>
              <a:rPr lang="en-US" sz="2500" b="1" dirty="0" smtClean="0"/>
              <a:t>lake of </a:t>
            </a:r>
            <a:r>
              <a:rPr lang="en-US" sz="2500" b="1" dirty="0" err="1" smtClean="0"/>
              <a:t>Gennesaret</a:t>
            </a:r>
            <a:r>
              <a:rPr lang="en-US" sz="2000" dirty="0" smtClean="0"/>
              <a:t>; …</a:t>
            </a:r>
          </a:p>
          <a:p>
            <a:pPr marL="450850" indent="-45085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000" dirty="0" smtClean="0"/>
              <a:t>4 … He said to Simon, “Put out </a:t>
            </a:r>
            <a:r>
              <a:rPr lang="en-US" sz="2500" b="1" dirty="0" smtClean="0"/>
              <a:t>into the deep water</a:t>
            </a:r>
            <a:r>
              <a:rPr lang="en-US" sz="2000" dirty="0" smtClean="0"/>
              <a:t> and </a:t>
            </a:r>
            <a:r>
              <a:rPr lang="en-US" sz="2500" b="1" dirty="0" smtClean="0"/>
              <a:t>let down your nets for a catch</a:t>
            </a:r>
            <a:r>
              <a:rPr lang="en-US" sz="2000" dirty="0" smtClean="0"/>
              <a:t>.”</a:t>
            </a:r>
          </a:p>
          <a:p>
            <a:pPr marL="450850" indent="-45085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000" dirty="0" smtClean="0"/>
              <a:t>5 Simon … said, “</a:t>
            </a:r>
            <a:r>
              <a:rPr lang="en-US" sz="2500" b="1" dirty="0" smtClean="0"/>
              <a:t>Master</a:t>
            </a:r>
            <a:r>
              <a:rPr lang="en-US" sz="2000" dirty="0" smtClean="0"/>
              <a:t>, we worked hard </a:t>
            </a:r>
            <a:r>
              <a:rPr lang="en-US" sz="2500" b="1" dirty="0" smtClean="0"/>
              <a:t>all night</a:t>
            </a:r>
            <a:r>
              <a:rPr lang="en-US" sz="2000" dirty="0" smtClean="0"/>
              <a:t> and </a:t>
            </a:r>
            <a:r>
              <a:rPr lang="en-US" sz="2500" b="1" dirty="0" smtClean="0"/>
              <a:t>caught nothing</a:t>
            </a:r>
            <a:r>
              <a:rPr lang="en-US" sz="2000" dirty="0" smtClean="0"/>
              <a:t>, but </a:t>
            </a:r>
            <a:r>
              <a:rPr lang="en-US" sz="2500" b="1" dirty="0" smtClean="0"/>
              <a:t>I will do as You say</a:t>
            </a:r>
            <a:r>
              <a:rPr lang="en-US" sz="2000" dirty="0" smtClean="0"/>
              <a:t> and let down the nets.”</a:t>
            </a:r>
          </a:p>
          <a:p>
            <a:pPr marL="450850" indent="-45085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000" dirty="0" smtClean="0"/>
              <a:t>6 … they </a:t>
            </a:r>
            <a:r>
              <a:rPr lang="en-US" sz="2500" b="1" dirty="0" smtClean="0"/>
              <a:t>enclosed a great quantity of fish</a:t>
            </a:r>
            <a:r>
              <a:rPr lang="en-US" sz="2000" dirty="0" smtClean="0"/>
              <a:t>, and their </a:t>
            </a:r>
            <a:r>
              <a:rPr lang="en-US" sz="2500" b="1" dirty="0" smtClean="0"/>
              <a:t>nets began to break</a:t>
            </a:r>
            <a:r>
              <a:rPr lang="en-US" sz="2000" dirty="0" smtClean="0"/>
              <a:t>;</a:t>
            </a:r>
          </a:p>
          <a:p>
            <a:pPr marL="450850" indent="-45085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000" dirty="0" smtClean="0"/>
              <a:t>7 … signaled to their partners … and </a:t>
            </a:r>
            <a:r>
              <a:rPr lang="en-US" sz="2500" b="1" dirty="0" smtClean="0"/>
              <a:t>filled both of the boats</a:t>
            </a:r>
            <a:r>
              <a:rPr lang="en-US" sz="2000" dirty="0" smtClean="0"/>
              <a:t>, so that </a:t>
            </a:r>
            <a:r>
              <a:rPr lang="en-US" sz="2500" b="1" dirty="0" smtClean="0"/>
              <a:t>they began to sink</a:t>
            </a:r>
            <a:r>
              <a:rPr lang="en-US" sz="2000" dirty="0" smtClean="0"/>
              <a:t>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500" b="1" dirty="0" smtClean="0"/>
              <a:t>“scientific explanation”?</a:t>
            </a:r>
          </a:p>
          <a:p>
            <a:pPr marL="0" indent="0">
              <a:buNone/>
            </a:pPr>
            <a:r>
              <a:rPr lang="en-US" sz="2500" dirty="0" smtClean="0"/>
              <a:t>nutrition-rich streams,</a:t>
            </a:r>
            <a:br>
              <a:rPr lang="en-US" sz="2500" dirty="0" smtClean="0"/>
            </a:br>
            <a:r>
              <a:rPr lang="en-US" sz="2500" dirty="0" smtClean="0"/>
              <a:t>where fish is concentrating</a:t>
            </a:r>
          </a:p>
          <a:p>
            <a:pPr>
              <a:buNone/>
            </a:pPr>
            <a:r>
              <a:rPr lang="en-US" sz="2500" dirty="0" smtClean="0"/>
              <a:t>sort of marine (lake) aquaculture …?</a:t>
            </a:r>
            <a:endParaRPr lang="en-US" sz="2000" dirty="0" smtClean="0"/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912384" y="6334460"/>
            <a:ext cx="48600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de-DE" sz="1500" dirty="0"/>
              <a:t>[</a:t>
            </a:r>
            <a:r>
              <a:rPr lang="en-US" sz="1500" dirty="0"/>
              <a:t>http://en.wikipedia.org/wiki/Sea_of_Galilee</a:t>
            </a:r>
            <a:r>
              <a:rPr lang="de-DE" sz="1500" dirty="0"/>
              <a:t> ; </a:t>
            </a:r>
            <a:r>
              <a:rPr lang="de-DE" sz="1500" dirty="0" smtClean="0"/>
              <a:t>9/14/2008]</a:t>
            </a:r>
            <a:endParaRPr lang="en-GB" sz="1500" dirty="0"/>
          </a:p>
        </p:txBody>
      </p:sp>
      <p:sp>
        <p:nvSpPr>
          <p:cNvPr id="11" name="Textfeld 10"/>
          <p:cNvSpPr txBox="1"/>
          <p:nvPr/>
        </p:nvSpPr>
        <p:spPr>
          <a:xfrm rot="16200000">
            <a:off x="-584998" y="5913024"/>
            <a:ext cx="153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Aquaculture versus Traditional Fishery – Aquaculture as Answer?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u="sng" dirty="0" smtClean="0">
                <a:latin typeface="+mj-lt"/>
              </a:rPr>
              <a:t>Aquaculture has the most efficient feed conversion in animal farming sector </a:t>
            </a:r>
            <a:r>
              <a:rPr lang="en-US" sz="2000" u="sng" dirty="0" smtClean="0">
                <a:latin typeface="+mj-lt"/>
              </a:rPr>
              <a:t>[</a:t>
            </a:r>
            <a:r>
              <a:rPr lang="en-US" sz="2000" u="sng" cap="small" dirty="0" smtClean="0">
                <a:latin typeface="+mj-lt"/>
              </a:rPr>
              <a:t>Hart, 2009</a:t>
            </a:r>
            <a:r>
              <a:rPr lang="en-US" sz="2000" u="sng" dirty="0" smtClean="0">
                <a:latin typeface="+mj-lt"/>
              </a:rPr>
              <a:t>]</a:t>
            </a:r>
            <a:r>
              <a:rPr lang="en-US" sz="2500" u="sng" dirty="0" smtClean="0">
                <a:latin typeface="+mj-lt"/>
              </a:rPr>
              <a:t>:</a:t>
            </a:r>
          </a:p>
          <a:p>
            <a:pPr marL="273050" indent="-273050"/>
            <a:r>
              <a:rPr lang="en-US" sz="2500" dirty="0" smtClean="0">
                <a:latin typeface="+mj-lt"/>
              </a:rPr>
              <a:t>with 1 t of feed you can produce</a:t>
            </a:r>
          </a:p>
          <a:p>
            <a:pPr marL="638810" lvl="1" indent="-273050"/>
            <a:r>
              <a:rPr lang="en-US" sz="2000" dirty="0" smtClean="0">
                <a:latin typeface="+mj-lt"/>
              </a:rPr>
              <a:t>approx. 150 kg beef, 300 kg pork, 500 kg chicken or</a:t>
            </a:r>
          </a:p>
          <a:p>
            <a:pPr marL="638810" lvl="1" indent="-273050"/>
            <a:r>
              <a:rPr lang="en-US" sz="2000" dirty="0" smtClean="0">
                <a:latin typeface="+mj-lt"/>
              </a:rPr>
              <a:t>… almost 1 t of fish</a:t>
            </a:r>
          </a:p>
          <a:p>
            <a:pPr marL="0" indent="0">
              <a:buNone/>
            </a:pPr>
            <a:r>
              <a:rPr lang="en-US" sz="2500" u="sng" dirty="0" smtClean="0">
                <a:latin typeface="+mj-lt"/>
              </a:rPr>
              <a:t>BUT:</a:t>
            </a:r>
            <a:r>
              <a:rPr lang="en-US" sz="2500" dirty="0" smtClean="0">
                <a:latin typeface="+mj-lt"/>
              </a:rPr>
              <a:t> Aquaculture can cause serious negative impacts on environment, because of</a:t>
            </a:r>
          </a:p>
          <a:p>
            <a:pPr marL="273050" indent="-273050"/>
            <a:r>
              <a:rPr lang="en-US" sz="2500" dirty="0" smtClean="0">
                <a:latin typeface="+mj-lt"/>
              </a:rPr>
              <a:t>Extensive demand for fish meal and oil in diet for c</a:t>
            </a:r>
            <a:r>
              <a:rPr lang="en-US" sz="2500" dirty="0" smtClean="0"/>
              <a:t>arnivores</a:t>
            </a:r>
            <a:r>
              <a:rPr lang="en-US" sz="2000" dirty="0" smtClean="0"/>
              <a:t> (aquaculture can even contribute to overfishing)</a:t>
            </a:r>
          </a:p>
          <a:p>
            <a:pPr marL="273050" indent="-273050"/>
            <a:r>
              <a:rPr lang="en-US" sz="2500" dirty="0" smtClean="0">
                <a:latin typeface="+mj-lt"/>
              </a:rPr>
              <a:t>Pollution of coastal environment and rivers </a:t>
            </a:r>
            <a:r>
              <a:rPr lang="en-US" sz="2000" dirty="0" smtClean="0">
                <a:latin typeface="+mj-lt"/>
              </a:rPr>
              <a:t>(by fecal matter, antibiotics etc.)</a:t>
            </a:r>
          </a:p>
          <a:p>
            <a:pPr marL="273050" indent="-273050"/>
            <a:r>
              <a:rPr lang="en-US" sz="2500" dirty="0" smtClean="0">
                <a:latin typeface="+mj-lt"/>
              </a:rPr>
              <a:t>Threatening of wild population </a:t>
            </a:r>
            <a:r>
              <a:rPr lang="en-US" sz="2000" dirty="0" smtClean="0">
                <a:latin typeface="+mj-lt"/>
              </a:rPr>
              <a:t>(e.g. by escaping genetically modified animals)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16200000">
            <a:off x="-584998" y="5913024"/>
            <a:ext cx="153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Aquaculture versus Traditional Fishery – Aquaculture as Answer!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 smtClean="0">
                <a:latin typeface="+mj-lt"/>
              </a:rPr>
              <a:t>Negative impact on environment can be avoided!</a:t>
            </a:r>
          </a:p>
          <a:p>
            <a:pPr marL="0" indent="0">
              <a:buNone/>
            </a:pPr>
            <a:r>
              <a:rPr lang="en-US" sz="2500" dirty="0" smtClean="0">
                <a:latin typeface="+mj-lt"/>
              </a:rPr>
              <a:t>	</a:t>
            </a:r>
            <a:r>
              <a:rPr lang="en-US" sz="2500" u="sng" dirty="0" smtClean="0">
                <a:latin typeface="+mj-lt"/>
              </a:rPr>
              <a:t>Sustainable Aquaculture</a:t>
            </a:r>
          </a:p>
          <a:p>
            <a:pPr marL="273050" indent="-273050"/>
            <a:r>
              <a:rPr lang="en-US" sz="2500" dirty="0" smtClean="0">
                <a:latin typeface="+mj-lt"/>
              </a:rPr>
              <a:t>Implementation of suitable farming systems, </a:t>
            </a:r>
            <a:r>
              <a:rPr lang="en-US" sz="2500" dirty="0" smtClean="0">
                <a:latin typeface="+mj-lt"/>
              </a:rPr>
              <a:t>e.g</a:t>
            </a:r>
            <a:r>
              <a:rPr lang="en-US" sz="2500" dirty="0" smtClean="0">
                <a:latin typeface="+mj-lt"/>
              </a:rPr>
              <a:t>. recirculating aquaculture systems (RAS)</a:t>
            </a:r>
          </a:p>
          <a:p>
            <a:pPr marL="273050" indent="-273050"/>
            <a:r>
              <a:rPr lang="en-US" sz="2500" dirty="0" smtClean="0">
                <a:latin typeface="+mj-lt"/>
              </a:rPr>
              <a:t>Application of state-of-the-art water cleaning technologies</a:t>
            </a:r>
          </a:p>
          <a:p>
            <a:pPr marL="273050" indent="-273050"/>
            <a:r>
              <a:rPr lang="en-US" sz="2500" dirty="0" smtClean="0">
                <a:latin typeface="+mj-lt"/>
              </a:rPr>
              <a:t>Responsible selection</a:t>
            </a:r>
            <a:br>
              <a:rPr lang="en-US" sz="2500" dirty="0" smtClean="0">
                <a:latin typeface="+mj-lt"/>
              </a:rPr>
            </a:br>
            <a:r>
              <a:rPr lang="en-US" sz="2500" dirty="0" smtClean="0">
                <a:latin typeface="+mj-lt"/>
              </a:rPr>
              <a:t>of species</a:t>
            </a:r>
          </a:p>
          <a:p>
            <a:pPr marL="273050" indent="-273050">
              <a:buNone/>
            </a:pPr>
            <a:r>
              <a:rPr lang="en-US" sz="2500" dirty="0" smtClean="0">
                <a:latin typeface="+mj-lt"/>
              </a:rPr>
              <a:t>…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16200000">
            <a:off x="-584998" y="5913024"/>
            <a:ext cx="153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7" name="Pfeil nach rechts 6"/>
          <p:cNvSpPr/>
          <p:nvPr/>
        </p:nvSpPr>
        <p:spPr>
          <a:xfrm>
            <a:off x="1017802" y="1871012"/>
            <a:ext cx="540000" cy="360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2728260" y="3655148"/>
            <a:ext cx="6272896" cy="3145086"/>
            <a:chOff x="2728260" y="3655148"/>
            <a:chExt cx="6272896" cy="3145086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11273" y="3655148"/>
              <a:ext cx="4989883" cy="30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feld 8"/>
            <p:cNvSpPr txBox="1"/>
            <p:nvPr/>
          </p:nvSpPr>
          <p:spPr>
            <a:xfrm>
              <a:off x="2728260" y="6477069"/>
              <a:ext cx="1170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500" cap="small" dirty="0" smtClean="0">
                  <a:latin typeface="Calibri" pitchFamily="34" charset="0"/>
                </a:rPr>
                <a:t>[FAO, 2009]</a:t>
              </a:r>
              <a:endParaRPr lang="de-DE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 in Thierbach, Germany</a:t>
            </a:r>
            <a:endParaRPr lang="en-US" sz="4000" b="1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+mj-lt"/>
              </a:rPr>
              <a:t>Indoor aquaculture plant  in</a:t>
            </a:r>
            <a:br>
              <a:rPr lang="en-US" sz="2500" dirty="0" smtClean="0">
                <a:latin typeface="+mj-lt"/>
              </a:rPr>
            </a:br>
            <a:r>
              <a:rPr lang="en-US" sz="2500" dirty="0" smtClean="0">
                <a:latin typeface="+mj-lt"/>
              </a:rPr>
              <a:t>Thierbach (near Leipzig, Germany)</a:t>
            </a:r>
          </a:p>
          <a:p>
            <a:pPr marL="270000"/>
            <a:r>
              <a:rPr lang="en-US" sz="2500" dirty="0" smtClean="0">
                <a:latin typeface="+mj-lt"/>
              </a:rPr>
              <a:t>Started operation in November 2006</a:t>
            </a:r>
          </a:p>
          <a:p>
            <a:r>
              <a:rPr lang="en-US" sz="2500" dirty="0" smtClean="0">
                <a:latin typeface="+mj-lt"/>
              </a:rPr>
              <a:t>Designed as recirculating aquaculture</a:t>
            </a:r>
            <a:br>
              <a:rPr lang="en-US" sz="2500" dirty="0" smtClean="0">
                <a:latin typeface="+mj-lt"/>
              </a:rPr>
            </a:br>
            <a:r>
              <a:rPr lang="en-US" sz="2500" dirty="0" smtClean="0">
                <a:latin typeface="+mj-lt"/>
              </a:rPr>
              <a:t>system (RAS)</a:t>
            </a: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584998" y="5913024"/>
            <a:ext cx="153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Introduction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2857488" y="1357298"/>
            <a:ext cx="5955010" cy="5372480"/>
            <a:chOff x="2857488" y="1357298"/>
            <a:chExt cx="5955010" cy="5372480"/>
          </a:xfrm>
        </p:grpSpPr>
        <p:pic>
          <p:nvPicPr>
            <p:cNvPr id="10" name="Grafik 9" descr="Map - RAS Thierbach, Germany and Poland (14.09.2008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7488" y="3296574"/>
              <a:ext cx="5073439" cy="343320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fik 11" descr="Map - Surrounding of Leipzig, Germany (10.09.2008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0760" y="1357298"/>
              <a:ext cx="2811738" cy="31432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3168000" y="750099"/>
            <a:ext cx="5786478" cy="5889812"/>
            <a:chOff x="3168000" y="750099"/>
            <a:chExt cx="5786478" cy="5889812"/>
          </a:xfrm>
        </p:grpSpPr>
        <p:pic>
          <p:nvPicPr>
            <p:cNvPr id="10" name="Grafik 9" descr="Störe im Aufzuchtbecken 2 (12.02.2007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29190" y="750099"/>
              <a:ext cx="3857620" cy="2893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Grafik 10" descr="Rundbecken - Übersichtsaufnahme RA 1 (09.05.2007).JPG"/>
            <p:cNvPicPr>
              <a:picLocks noChangeAspect="1"/>
            </p:cNvPicPr>
            <p:nvPr/>
          </p:nvPicPr>
          <p:blipFill>
            <a:blip r:embed="rId3" cstate="print"/>
            <a:srcRect l="4412" b="11119"/>
            <a:stretch>
              <a:fillRect/>
            </a:stretch>
          </p:blipFill>
          <p:spPr>
            <a:xfrm>
              <a:off x="3168000" y="3168000"/>
              <a:ext cx="5786478" cy="34719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720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 in Thierbach, Germany – Object of Plant/Venture </a:t>
            </a:r>
            <a:endParaRPr lang="en-US" sz="4000" b="1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596" y="3258024"/>
            <a:ext cx="36000" cy="3600000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584998" y="5913024"/>
            <a:ext cx="1530000" cy="3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922266" y="2432922"/>
            <a:ext cx="540000" cy="360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20000" y="1368000"/>
            <a:ext cx="8100000" cy="54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>
                <a:latin typeface="+mj-lt"/>
              </a:rPr>
              <a:t>Breeding of fry and production</a:t>
            </a:r>
            <a:br>
              <a:rPr lang="en-US" sz="2500" dirty="0" smtClean="0">
                <a:latin typeface="+mj-lt"/>
              </a:rPr>
            </a:br>
            <a:r>
              <a:rPr lang="en-US" sz="2500" dirty="0" smtClean="0">
                <a:latin typeface="+mj-lt"/>
              </a:rPr>
              <a:t>of seedlings</a:t>
            </a:r>
          </a:p>
          <a:p>
            <a:pPr marL="0" indent="0">
              <a:buNone/>
              <a:tabLst>
                <a:tab pos="723900" algn="l"/>
              </a:tabLst>
            </a:pPr>
            <a:r>
              <a:rPr lang="en-US" sz="2500" dirty="0" smtClean="0">
                <a:latin typeface="+mj-lt"/>
              </a:rPr>
              <a:t>	Stock for other aquaculture</a:t>
            </a:r>
            <a:br>
              <a:rPr lang="en-US" sz="2500" dirty="0" smtClean="0">
                <a:latin typeface="+mj-lt"/>
              </a:rPr>
            </a:br>
            <a:r>
              <a:rPr lang="en-US" sz="2500" dirty="0" smtClean="0">
                <a:latin typeface="+mj-lt"/>
              </a:rPr>
              <a:t>	plants</a:t>
            </a:r>
          </a:p>
          <a:p>
            <a:pPr>
              <a:buNone/>
            </a:pPr>
            <a:endParaRPr lang="en-US" sz="2500" u="sng" dirty="0" smtClean="0">
              <a:latin typeface="+mj-lt"/>
            </a:endParaRPr>
          </a:p>
          <a:p>
            <a:pPr>
              <a:buNone/>
            </a:pPr>
            <a:r>
              <a:rPr lang="en-US" sz="2500" u="sng" dirty="0" smtClean="0">
                <a:latin typeface="+mj-lt"/>
              </a:rPr>
              <a:t>Types of fish hatched</a:t>
            </a:r>
            <a:r>
              <a:rPr lang="en-US" sz="2500" dirty="0" smtClean="0">
                <a:latin typeface="+mj-lt"/>
              </a:rPr>
              <a:t>:</a:t>
            </a:r>
          </a:p>
          <a:p>
            <a:pPr marL="270000" indent="-270000"/>
            <a:r>
              <a:rPr lang="en-US" sz="2500" dirty="0" smtClean="0">
                <a:latin typeface="+mj-lt"/>
              </a:rPr>
              <a:t>Freshwater fish</a:t>
            </a:r>
            <a:br>
              <a:rPr lang="en-US" sz="2500" dirty="0" smtClean="0">
                <a:latin typeface="+mj-lt"/>
              </a:rPr>
            </a:br>
            <a:r>
              <a:rPr lang="en-US" sz="2500" dirty="0" smtClean="0">
                <a:latin typeface="+mj-lt"/>
              </a:rPr>
              <a:t>(sturgeon, pikeperch,</a:t>
            </a:r>
            <a:br>
              <a:rPr lang="en-US" sz="2500" dirty="0" smtClean="0">
                <a:latin typeface="+mj-lt"/>
              </a:rPr>
            </a:br>
            <a:r>
              <a:rPr lang="en-US" sz="2500" dirty="0" smtClean="0"/>
              <a:t>hybrid striped bass</a:t>
            </a:r>
            <a:r>
              <a:rPr lang="en-US" sz="2500" dirty="0" smtClean="0">
                <a:latin typeface="+mj-lt"/>
              </a:rPr>
              <a:t>,</a:t>
            </a:r>
            <a:br>
              <a:rPr lang="en-US" sz="2500" dirty="0" smtClean="0">
                <a:latin typeface="+mj-lt"/>
              </a:rPr>
            </a:br>
            <a:r>
              <a:rPr lang="en-US" sz="2500" dirty="0" smtClean="0">
                <a:latin typeface="+mj-lt"/>
              </a:rPr>
              <a:t>catfish, carp, tilapia)</a:t>
            </a:r>
          </a:p>
          <a:p>
            <a:pPr marL="270000" indent="-270000"/>
            <a:r>
              <a:rPr lang="en-US" sz="2500" dirty="0" smtClean="0">
                <a:latin typeface="+mj-lt"/>
              </a:rPr>
              <a:t>Salt water fish</a:t>
            </a:r>
            <a:br>
              <a:rPr lang="en-US" sz="2500" dirty="0" smtClean="0">
                <a:latin typeface="+mj-lt"/>
              </a:rPr>
            </a:br>
            <a:r>
              <a:rPr lang="en-US" sz="2500" dirty="0" smtClean="0">
                <a:latin typeface="+mj-lt"/>
              </a:rPr>
              <a:t>(sea bass)</a:t>
            </a:r>
            <a:endParaRPr lang="en-US" sz="2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yperion">
  <a:themeElements>
    <a:clrScheme name="Benutzerdefiniert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00"/>
      </a:hlink>
      <a:folHlink>
        <a:srgbClr val="000000"/>
      </a:folHlink>
    </a:clrScheme>
    <a:fontScheme name="Benutzerdefiniert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2418</Words>
  <Application>Microsoft Office PowerPoint</Application>
  <PresentationFormat>Bildschirmpräsentation (4:3)</PresentationFormat>
  <Paragraphs>510</Paragraphs>
  <Slides>46</Slides>
  <Notes>3</Notes>
  <HiddenSlides>3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47" baseType="lpstr">
      <vt:lpstr>Hyperion</vt:lpstr>
      <vt:lpstr>DEVELOPING SOLUTIONS FOR THE NUTRITION OF A GROWING MANKIND – PROCESS TECHNOLOGY IN MODERN INDOOR AQUACULTURE PLANTS </vt:lpstr>
      <vt:lpstr>Contents</vt:lpstr>
      <vt:lpstr>Modern Aquaculture versus Traditional Fishery – Rising Demand…</vt:lpstr>
      <vt:lpstr>Modern Aquaculture versus Traditional Fishery – Increasing Resources…</vt:lpstr>
      <vt:lpstr>Modern Aquaculture versus Traditional Fishery – Even in Bible (Luke 5)</vt:lpstr>
      <vt:lpstr>Modern Aquaculture versus Traditional Fishery – Aquaculture as Answer?</vt:lpstr>
      <vt:lpstr>Modern Aquaculture versus Traditional Fishery – Aquaculture as Answer!</vt:lpstr>
      <vt:lpstr>RAS in Thierbach, Germany</vt:lpstr>
      <vt:lpstr>RAS in Thierbach, Germany – Object of Plant/Venture </vt:lpstr>
      <vt:lpstr>RAS in Thierbach, Germany – General Aspects of Plant Design</vt:lpstr>
      <vt:lpstr>Heterotrophic Ammonium Assimilation – Motivation</vt:lpstr>
      <vt:lpstr>Heterotrophic Ammonium Assimilation – (Biological) Mechanism</vt:lpstr>
      <vt:lpstr>Heterotrophic Ammonium Assimilation – Advantages</vt:lpstr>
      <vt:lpstr>Heterotrophic Ammonium Assimilation – Removal of Surplus Biomass </vt:lpstr>
      <vt:lpstr>Microfiltration for Biomass Separation – Membrane Separation in Bypass</vt:lpstr>
      <vt:lpstr>Microfiltration for Biomass Separation – Microfiltration Membrane Module</vt:lpstr>
      <vt:lpstr>Microfiltration for Biomass Separation – Tested Membranes</vt:lpstr>
      <vt:lpstr>Microfiltration for Biomass Separation – Summary and Conclusions</vt:lpstr>
      <vt:lpstr>Membrane Bioreactor (MBR)</vt:lpstr>
      <vt:lpstr>Membrane Bioreactor (MBR) – Experimental Setup</vt:lpstr>
      <vt:lpstr>Membrane Bioreactor (MBR) – (First) Results</vt:lpstr>
      <vt:lpstr>Hydrodynamic Oxygenation – Breathe…</vt:lpstr>
      <vt:lpstr>Hydrodynamic Oxygenation – Oxygen Demand in Aquaculture Facilities (1)</vt:lpstr>
      <vt:lpstr>Hydrodynamic Oxygenation – Oxygen Demand in Aquaculture Facilities (2)</vt:lpstr>
      <vt:lpstr>Hydrodynamic Oxygenation – Oxygen Demand in Aquaculture Facilities (3)</vt:lpstr>
      <vt:lpstr>Hydrodynamic Oxygenation – Common Oxygenation Technologies</vt:lpstr>
      <vt:lpstr>Hydrodynamic Oxygenation – Necessity of Further Development?</vt:lpstr>
      <vt:lpstr>Hydrodynamic Oxygenation – Functional Principle of Oxygenator</vt:lpstr>
      <vt:lpstr>Hydrodynamic Oxygenation –Oxygenator Component Optimization</vt:lpstr>
      <vt:lpstr>Folie 30</vt:lpstr>
      <vt:lpstr>Hydrodynamic Oxygenation – Test Results</vt:lpstr>
      <vt:lpstr>Hydrodynamic Oxygenation – Measurement and Process Control</vt:lpstr>
      <vt:lpstr>Hydrodynamic Oxygenation – Summary and Conclusions</vt:lpstr>
      <vt:lpstr>Application of Airlift Pumps – Combination of Process Steps</vt:lpstr>
      <vt:lpstr>Application of Airlift Pumps – Principle and Experimental Setup</vt:lpstr>
      <vt:lpstr>Application of Airlift Pumps – Air Injection Devices </vt:lpstr>
      <vt:lpstr>Application of Airlift Pumps – Parameter Optimization</vt:lpstr>
      <vt:lpstr>Application of Airlift Pumps – (First) Results</vt:lpstr>
      <vt:lpstr>Plant Automation – Monitoring of Water Quality (Laboratory Tests)</vt:lpstr>
      <vt:lpstr>Plant Automation – Monitoring of Water Quality (Process Measurement) </vt:lpstr>
      <vt:lpstr>Plant Automation – Optimization of Control and Automation Strategies</vt:lpstr>
      <vt:lpstr>Folie 42</vt:lpstr>
      <vt:lpstr>Hatchery </vt:lpstr>
      <vt:lpstr>Breeding Basins</vt:lpstr>
      <vt:lpstr>Raceway Basins</vt:lpstr>
      <vt:lpstr>Round Basins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SOLUTIONS FOR THE NUTRITION OF A GROWING MANKIND –_x000b_PROCESS TECHNOLOGY IN MODERN INDOOR AQUACULTURE PLANTS</dc:title>
  <dc:subject>Presentation WHZ IP 2010</dc:subject>
  <dc:creator>Anja Gerbeth; Prof. Dr.-Ing. Bernhard Gemende</dc:creator>
  <cp:lastModifiedBy>Anja Gerbeth</cp:lastModifiedBy>
  <cp:revision>351</cp:revision>
  <dcterms:created xsi:type="dcterms:W3CDTF">2008-09-10T08:46:35Z</dcterms:created>
  <dcterms:modified xsi:type="dcterms:W3CDTF">2010-05-27T16:34:22Z</dcterms:modified>
</cp:coreProperties>
</file>