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1"/>
  </p:notesMasterIdLst>
  <p:sldIdLst>
    <p:sldId id="256" r:id="rId2"/>
    <p:sldId id="269" r:id="rId3"/>
    <p:sldId id="274" r:id="rId4"/>
    <p:sldId id="275" r:id="rId5"/>
    <p:sldId id="272" r:id="rId6"/>
    <p:sldId id="270" r:id="rId7"/>
    <p:sldId id="271" r:id="rId8"/>
    <p:sldId id="273" r:id="rId9"/>
    <p:sldId id="276" r:id="rId10"/>
    <p:sldId id="277" r:id="rId11"/>
    <p:sldId id="258" r:id="rId12"/>
    <p:sldId id="257" r:id="rId13"/>
    <p:sldId id="259" r:id="rId14"/>
    <p:sldId id="261" r:id="rId15"/>
    <p:sldId id="262" r:id="rId16"/>
    <p:sldId id="263" r:id="rId17"/>
    <p:sldId id="264" r:id="rId18"/>
    <p:sldId id="290" r:id="rId19"/>
    <p:sldId id="260" r:id="rId20"/>
    <p:sldId id="265" r:id="rId21"/>
    <p:sldId id="266" r:id="rId22"/>
    <p:sldId id="267" r:id="rId23"/>
    <p:sldId id="291" r:id="rId24"/>
    <p:sldId id="292" r:id="rId25"/>
    <p:sldId id="278" r:id="rId26"/>
    <p:sldId id="338" r:id="rId27"/>
    <p:sldId id="283" r:id="rId28"/>
    <p:sldId id="339" r:id="rId29"/>
    <p:sldId id="279" r:id="rId30"/>
    <p:sldId id="284" r:id="rId31"/>
    <p:sldId id="285" r:id="rId32"/>
    <p:sldId id="286" r:id="rId33"/>
    <p:sldId id="340" r:id="rId34"/>
    <p:sldId id="341" r:id="rId35"/>
    <p:sldId id="342" r:id="rId36"/>
    <p:sldId id="343" r:id="rId37"/>
    <p:sldId id="346" r:id="rId38"/>
    <p:sldId id="344" r:id="rId39"/>
    <p:sldId id="345" r:id="rId40"/>
    <p:sldId id="280" r:id="rId41"/>
    <p:sldId id="281" r:id="rId42"/>
    <p:sldId id="282" r:id="rId43"/>
    <p:sldId id="289" r:id="rId44"/>
    <p:sldId id="351" r:id="rId45"/>
    <p:sldId id="348" r:id="rId46"/>
    <p:sldId id="349" r:id="rId47"/>
    <p:sldId id="337" r:id="rId48"/>
    <p:sldId id="350" r:id="rId49"/>
    <p:sldId id="352" r:id="rId50"/>
    <p:sldId id="353" r:id="rId51"/>
    <p:sldId id="354" r:id="rId52"/>
    <p:sldId id="355" r:id="rId53"/>
    <p:sldId id="356" r:id="rId54"/>
    <p:sldId id="357" r:id="rId55"/>
    <p:sldId id="296" r:id="rId56"/>
    <p:sldId id="297" r:id="rId57"/>
    <p:sldId id="293" r:id="rId58"/>
    <p:sldId id="295" r:id="rId59"/>
    <p:sldId id="298" r:id="rId60"/>
    <p:sldId id="294" r:id="rId61"/>
    <p:sldId id="301" r:id="rId62"/>
    <p:sldId id="304" r:id="rId63"/>
    <p:sldId id="306" r:id="rId64"/>
    <p:sldId id="307" r:id="rId65"/>
    <p:sldId id="308" r:id="rId66"/>
    <p:sldId id="309" r:id="rId67"/>
    <p:sldId id="303" r:id="rId68"/>
    <p:sldId id="300" r:id="rId69"/>
    <p:sldId id="299" r:id="rId70"/>
    <p:sldId id="302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47" r:id="rId82"/>
    <p:sldId id="326" r:id="rId83"/>
    <p:sldId id="327" r:id="rId84"/>
    <p:sldId id="328" r:id="rId85"/>
    <p:sldId id="329" r:id="rId86"/>
    <p:sldId id="330" r:id="rId87"/>
    <p:sldId id="331" r:id="rId88"/>
    <p:sldId id="332" r:id="rId89"/>
    <p:sldId id="333" r:id="rId90"/>
    <p:sldId id="320" r:id="rId91"/>
    <p:sldId id="321" r:id="rId92"/>
    <p:sldId id="322" r:id="rId93"/>
    <p:sldId id="323" r:id="rId94"/>
    <p:sldId id="324" r:id="rId95"/>
    <p:sldId id="325" r:id="rId96"/>
    <p:sldId id="334" r:id="rId97"/>
    <p:sldId id="335" r:id="rId98"/>
    <p:sldId id="288" r:id="rId99"/>
    <p:sldId id="336" r:id="rId10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791" autoAdjust="0"/>
  </p:normalViewPr>
  <p:slideViewPr>
    <p:cSldViewPr snapToGrid="0">
      <p:cViewPr varScale="1">
        <p:scale>
          <a:sx n="101" d="100"/>
          <a:sy n="10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CBE9B-2770-4FBB-9F2A-A7CA404EF71A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1F6C1-85E6-4E3E-B838-98C38AE23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9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Vysv</a:t>
            </a:r>
            <a:r>
              <a:rPr lang="cs-CZ" dirty="0" err="1" smtClean="0"/>
              <a:t>ětlit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namespace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class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atd</a:t>
            </a:r>
            <a:r>
              <a:rPr lang="cs-CZ" baseline="0" dirty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1F6C1-85E6-4E3E-B838-98C38AE236D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42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1F6C1-85E6-4E3E-B838-98C38AE236DA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29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1F6C1-85E6-4E3E-B838-98C38AE236DA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40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1F6C1-85E6-4E3E-B838-98C38AE236DA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29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1F6C1-85E6-4E3E-B838-98C38AE236DA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73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7179"/>
            <a:ext cx="9697428" cy="853576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00432"/>
            <a:ext cx="9697428" cy="48932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075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00432"/>
            <a:ext cx="9601200" cy="4893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torialsteacher.com/linq/why-linq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torialsteacher.com/linq/linq-filtering-operators-where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ityframeworktutorial.net/code-first/fluent-api-in-code-first.aspx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tnetportal.cz/clanek/4994/MVVM-Model-View-ViewMode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DBC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přednáška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5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Nejmenší distribuovaná jednotka kódu</a:t>
            </a:r>
          </a:p>
          <a:p>
            <a:r>
              <a:rPr lang="cs-CZ" sz="2800" dirty="0" smtClean="0"/>
              <a:t>V rámci OS je to EXE nebo DLL</a:t>
            </a:r>
          </a:p>
          <a:p>
            <a:r>
              <a:rPr lang="cs-CZ" sz="2800" dirty="0" smtClean="0"/>
              <a:t>Může obsahovat další soubory (texty, obrázky, …)</a:t>
            </a:r>
          </a:p>
          <a:p>
            <a:r>
              <a:rPr lang="cs-CZ" sz="2800" dirty="0" smtClean="0"/>
              <a:t>Může být použita jinou aplikací</a:t>
            </a:r>
          </a:p>
          <a:p>
            <a:r>
              <a:rPr lang="cs-CZ" sz="2800" dirty="0" smtClean="0"/>
              <a:t>Obsahuje informace sama o sobě – manifest</a:t>
            </a:r>
          </a:p>
          <a:p>
            <a:r>
              <a:rPr lang="cs-CZ" sz="2800" dirty="0" smtClean="0"/>
              <a:t>Obsahuje informace o tom, co obsahuje – </a:t>
            </a:r>
            <a:r>
              <a:rPr lang="cs-CZ" sz="2800" dirty="0" err="1" smtClean="0"/>
              <a:t>metadata</a:t>
            </a:r>
            <a:endParaRPr lang="cs-CZ" sz="2800" dirty="0" smtClean="0"/>
          </a:p>
          <a:p>
            <a:r>
              <a:rPr lang="cs-CZ" sz="2800" dirty="0" smtClean="0"/>
              <a:t>Obsahuje verzi a zabezpečení</a:t>
            </a:r>
          </a:p>
          <a:p>
            <a:endParaRPr lang="cs-CZ" sz="2800" dirty="0"/>
          </a:p>
          <a:p>
            <a:r>
              <a:rPr lang="cs-CZ" sz="2800" dirty="0" err="1" smtClean="0"/>
              <a:t>Private</a:t>
            </a:r>
            <a:r>
              <a:rPr lang="cs-CZ" sz="2800" dirty="0" smtClean="0"/>
              <a:t>/</a:t>
            </a:r>
            <a:r>
              <a:rPr lang="cs-CZ" sz="2800" dirty="0" err="1" smtClean="0"/>
              <a:t>Shared</a:t>
            </a:r>
            <a:r>
              <a:rPr lang="cs-CZ" sz="2800" dirty="0" smtClean="0"/>
              <a:t> </a:t>
            </a:r>
            <a:r>
              <a:rPr lang="cs-CZ" sz="2800" dirty="0" err="1" smtClean="0"/>
              <a:t>assembly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746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Objektov</a:t>
            </a:r>
            <a:r>
              <a:rPr lang="cs-CZ" dirty="0" smtClean="0"/>
              <a:t>ě orientované programování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Programování</a:t>
            </a:r>
          </a:p>
          <a:p>
            <a:pPr lvl="1"/>
            <a:r>
              <a:rPr lang="cs-CZ" dirty="0" smtClean="0"/>
              <a:t>Procedurální</a:t>
            </a:r>
          </a:p>
          <a:p>
            <a:pPr lvl="1"/>
            <a:r>
              <a:rPr lang="cs-CZ" dirty="0" smtClean="0"/>
              <a:t>Objektové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77" y="3788633"/>
            <a:ext cx="4314825" cy="25050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67" y="1100394"/>
            <a:ext cx="38290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Objektov</a:t>
            </a:r>
            <a:r>
              <a:rPr lang="cs-CZ" dirty="0" smtClean="0"/>
              <a:t>á dekompozice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00432"/>
            <a:ext cx="3981796" cy="4893276"/>
          </a:xfrm>
        </p:spPr>
        <p:txBody>
          <a:bodyPr/>
          <a:lstStyle/>
          <a:p>
            <a:r>
              <a:rPr lang="cs-CZ" dirty="0" smtClean="0"/>
              <a:t>Zkoumanou skutečnost rozložíme na objekty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43768" y="1400432"/>
            <a:ext cx="3981796" cy="4893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Dílčí objekty je možno dále dekomponovat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1146" t="39423" r="67083" b="25961"/>
          <a:stretch/>
        </p:blipFill>
        <p:spPr>
          <a:xfrm>
            <a:off x="1371600" y="2609850"/>
            <a:ext cx="3981450" cy="3429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1562" t="40385" r="62188" b="25000"/>
          <a:stretch/>
        </p:blipFill>
        <p:spPr>
          <a:xfrm>
            <a:off x="6434366" y="2647950"/>
            <a:ext cx="4800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417" t="19422" r="23334" b="5577"/>
          <a:stretch/>
        </p:blipFill>
        <p:spPr>
          <a:xfrm>
            <a:off x="3257550" y="1240755"/>
            <a:ext cx="7010400" cy="555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Objekt obsahuje vnitřní paměť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Objekt obsahuje metody objektu.</a:t>
            </a:r>
          </a:p>
          <a:p>
            <a:r>
              <a:rPr lang="cs-CZ" sz="2800" dirty="0" smtClean="0"/>
              <a:t>Objekt komunikuje s okolím</a:t>
            </a:r>
          </a:p>
          <a:p>
            <a:r>
              <a:rPr lang="cs-CZ" sz="2800" dirty="0" smtClean="0"/>
              <a:t>Objekt je kontejnerem </a:t>
            </a:r>
          </a:p>
          <a:p>
            <a:pPr lvl="1"/>
            <a:r>
              <a:rPr lang="cs-CZ" sz="2800" dirty="0" smtClean="0"/>
              <a:t>Může obsahovat jiné objekty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015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objektu: Obalení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39" t="20046"/>
          <a:stretch/>
        </p:blipFill>
        <p:spPr>
          <a:xfrm>
            <a:off x="2943714" y="1409699"/>
            <a:ext cx="6553200" cy="52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objektu: Obalení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983" t="20421" b="8134"/>
          <a:stretch/>
        </p:blipFill>
        <p:spPr>
          <a:xfrm>
            <a:off x="3124200" y="1580284"/>
            <a:ext cx="7048500" cy="5030066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6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objektu: </a:t>
            </a:r>
            <a:r>
              <a:rPr lang="cs-CZ" dirty="0" smtClean="0"/>
              <a:t>Polymorfismus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97" t="17321"/>
          <a:stretch/>
        </p:blipFill>
        <p:spPr>
          <a:xfrm>
            <a:off x="3019914" y="1426624"/>
            <a:ext cx="6400800" cy="54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Instancionalizace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98" t="41194" r="62342" b="15991"/>
          <a:stretch/>
        </p:blipFill>
        <p:spPr>
          <a:xfrm>
            <a:off x="1371600" y="1650999"/>
            <a:ext cx="4787900" cy="44134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80200" y="1854199"/>
            <a:ext cx="4388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Pes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Zeryk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Pes();</a:t>
            </a:r>
          </a:p>
          <a:p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Pes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Baron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Pes();</a:t>
            </a:r>
          </a:p>
          <a:p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Pes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Alik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Pes();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8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055" t="25192" r="22604" b="11346"/>
          <a:stretch/>
        </p:blipFill>
        <p:spPr>
          <a:xfrm>
            <a:off x="2628900" y="1651892"/>
            <a:ext cx="7543800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Platforma pro spouštění aplikací</a:t>
            </a:r>
          </a:p>
          <a:p>
            <a:r>
              <a:rPr lang="cs-CZ" dirty="0" smtClean="0"/>
              <a:t>Pro vývoj nástroj MS </a:t>
            </a:r>
            <a:r>
              <a:rPr lang="cs-CZ" dirty="0" err="1" smtClean="0"/>
              <a:t>Visual</a:t>
            </a:r>
            <a:r>
              <a:rPr lang="cs-CZ" dirty="0" smtClean="0"/>
              <a:t> Studio</a:t>
            </a:r>
          </a:p>
          <a:p>
            <a:endParaRPr lang="cs-CZ" dirty="0"/>
          </a:p>
          <a:p>
            <a:r>
              <a:rPr lang="cs-CZ" dirty="0" smtClean="0"/>
              <a:t>Od začátku objektové!</a:t>
            </a:r>
          </a:p>
          <a:p>
            <a:r>
              <a:rPr lang="cs-CZ" dirty="0" smtClean="0"/>
              <a:t>Podpora mnoha programovacích jazyků (jednotný runtime)</a:t>
            </a:r>
          </a:p>
          <a:p>
            <a:pPr lvl="1"/>
            <a:r>
              <a:rPr lang="cs-CZ" dirty="0" smtClean="0"/>
              <a:t>Společné datové typy (</a:t>
            </a:r>
            <a:r>
              <a:rPr lang="cs-CZ" dirty="0" err="1" smtClean="0"/>
              <a:t>Common</a:t>
            </a:r>
            <a:r>
              <a:rPr lang="cs-CZ" dirty="0" smtClean="0"/>
              <a:t> Type </a:t>
            </a:r>
            <a:r>
              <a:rPr lang="cs-CZ" dirty="0" err="1" smtClean="0"/>
              <a:t>System</a:t>
            </a:r>
            <a:r>
              <a:rPr lang="cs-CZ" dirty="0" smtClean="0"/>
              <a:t>)</a:t>
            </a:r>
          </a:p>
          <a:p>
            <a:r>
              <a:rPr lang="cs-CZ" dirty="0" smtClean="0"/>
              <a:t>Jednoduchá instalace a údržba</a:t>
            </a:r>
          </a:p>
          <a:p>
            <a:r>
              <a:rPr lang="cs-CZ" dirty="0" smtClean="0"/>
              <a:t>Interoperabilita – propojení na hotové COM knihovny</a:t>
            </a:r>
          </a:p>
          <a:p>
            <a:r>
              <a:rPr lang="cs-CZ" dirty="0" smtClean="0"/>
              <a:t>Spravovaný (</a:t>
            </a:r>
            <a:r>
              <a:rPr lang="cs-CZ" dirty="0" err="1" smtClean="0"/>
              <a:t>managed</a:t>
            </a:r>
            <a:r>
              <a:rPr lang="cs-CZ" dirty="0" smtClean="0"/>
              <a:t>) kód</a:t>
            </a:r>
          </a:p>
          <a:p>
            <a:r>
              <a:rPr lang="cs-CZ" dirty="0" smtClean="0"/>
              <a:t>Podpora </a:t>
            </a:r>
            <a:r>
              <a:rPr lang="cs-CZ" dirty="0" err="1" smtClean="0"/>
              <a:t>standalone</a:t>
            </a:r>
            <a:r>
              <a:rPr lang="cs-CZ" dirty="0" smtClean="0"/>
              <a:t> aplikace i internetových aplikací</a:t>
            </a:r>
          </a:p>
          <a:p>
            <a:r>
              <a:rPr lang="cs-CZ" dirty="0" smtClean="0"/>
              <a:t>Nezávislost na OS (stále lepší)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5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Třída v kódu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28800" y="1393155"/>
            <a:ext cx="9545028" cy="526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cs-CZ" sz="16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public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enum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BarvySrsti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{černá, bílá, strakatá};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cs-CZ" sz="16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cs-CZ" sz="1600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Pes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{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</a:t>
            </a:r>
            <a:r>
              <a:rPr lang="cs-CZ" sz="16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float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delkaSrsti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</a:t>
            </a:r>
            <a:r>
              <a:rPr lang="cs-CZ" sz="1600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BarvySrsti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barvaSrsti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</a:t>
            </a:r>
            <a:r>
              <a:rPr lang="cs-CZ" sz="16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void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Stekej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()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{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    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// zapni reproduktory a přehraj mp3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}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</a:t>
            </a:r>
            <a:r>
              <a:rPr lang="cs-CZ" sz="16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void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Zahanej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()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{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    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// spusť animaci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}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}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2400300" y="2121597"/>
            <a:ext cx="5943600" cy="102165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648700" y="2263091"/>
            <a:ext cx="316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</a:rPr>
              <a:t>Atributy</a:t>
            </a:r>
            <a:endParaRPr lang="cs-CZ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00300" y="3295650"/>
            <a:ext cx="5943600" cy="253365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8648700" y="4177754"/>
            <a:ext cx="316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Metody</a:t>
            </a:r>
            <a:endParaRPr lang="cs-CZ" sz="4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Obalen</a:t>
            </a:r>
            <a:r>
              <a:rPr lang="cs-CZ" dirty="0" smtClean="0"/>
              <a:t>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04950" y="1240755"/>
            <a:ext cx="93154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Pes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delkaSrsti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DelkaSrsti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delkaSrsti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delkaSrsti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value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…………..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19950" y="5672737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DelkaSrsti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809750" y="1866900"/>
            <a:ext cx="5067300" cy="380583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hnutá šipka 7"/>
          <p:cNvSpPr/>
          <p:nvPr/>
        </p:nvSpPr>
        <p:spPr>
          <a:xfrm rot="5400000">
            <a:off x="7815018" y="2912568"/>
            <a:ext cx="2067414" cy="17145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715125" y="90220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Vlastnosti (</a:t>
            </a:r>
            <a:r>
              <a:rPr lang="cs-CZ" sz="2800" dirty="0" err="1" smtClean="0"/>
              <a:t>Properties</a:t>
            </a:r>
            <a:r>
              <a:rPr lang="cs-CZ" sz="2800" dirty="0" smtClean="0"/>
              <a:t>) objektu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527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cs-CZ" dirty="0" err="1" smtClean="0"/>
              <a:t>ědičnost</a:t>
            </a:r>
            <a:r>
              <a:rPr lang="cs-CZ" dirty="0" smtClean="0"/>
              <a:t> v kódu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62100" y="1466850"/>
            <a:ext cx="84391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Pes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………………….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cs-CZ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cs-CZ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Chrt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: Pes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BezZavod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()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</a:rPr>
              <a:t>//bez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Konstruktor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00432"/>
            <a:ext cx="9697428" cy="52670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Pes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Pes()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DelkaSrsti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10.0f;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………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Chrt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: Pes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Chrt () :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base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BezZavod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………….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Nov</a:t>
            </a:r>
            <a:r>
              <a:rPr lang="cs-CZ" dirty="0" smtClean="0"/>
              <a:t>á třída se vždy </a:t>
            </a:r>
            <a:r>
              <a:rPr lang="cs-CZ" dirty="0" err="1" smtClean="0"/>
              <a:t>instancionalizuje</a:t>
            </a:r>
            <a:r>
              <a:rPr lang="cs-CZ" dirty="0" smtClean="0"/>
              <a:t> pomocí konstruktoru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73300" y="2349498"/>
            <a:ext cx="668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Pes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Zeryk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Pes();</a:t>
            </a:r>
          </a:p>
          <a:p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Pes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Baron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Pes();</a:t>
            </a:r>
          </a:p>
          <a:p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Pes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Alik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Pes();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5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 C</a:t>
            </a:r>
            <a:r>
              <a:rPr lang="en-US" dirty="0" smtClean="0"/>
              <a:t>#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Case – sensitive</a:t>
            </a:r>
          </a:p>
          <a:p>
            <a:r>
              <a:rPr lang="en-US" sz="2800" dirty="0" smtClean="0"/>
              <a:t>K</a:t>
            </a:r>
            <a:r>
              <a:rPr lang="cs-CZ" sz="2800" dirty="0" smtClean="0"/>
              <a:t>ód se zapisuje do souborů s koncovkou .</a:t>
            </a:r>
            <a:r>
              <a:rPr lang="cs-CZ" sz="2800" dirty="0" err="1" smtClean="0"/>
              <a:t>cs</a:t>
            </a:r>
            <a:endParaRPr lang="cs-CZ" sz="2800" dirty="0" smtClean="0"/>
          </a:p>
          <a:p>
            <a:pPr lvl="1"/>
            <a:r>
              <a:rPr lang="cs-CZ" dirty="0" smtClean="0"/>
              <a:t>Jeden soubor = jedna třída</a:t>
            </a:r>
          </a:p>
          <a:p>
            <a:pPr lvl="1"/>
            <a:r>
              <a:rPr lang="cs-CZ" dirty="0" smtClean="0"/>
              <a:t>Soubor by se měl jmenovat stejně jako třída</a:t>
            </a:r>
          </a:p>
        </p:txBody>
      </p:sp>
    </p:spTree>
    <p:extLst>
      <p:ext uri="{BB962C8B-B14F-4D97-AF65-F5344CB8AC3E}">
        <p14:creationId xmlns:p14="http://schemas.microsoft.com/office/powerpoint/2010/main" val="39937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Hello </a:t>
            </a:r>
            <a:r>
              <a:rPr lang="cs-CZ" dirty="0" err="1" smtClean="0"/>
              <a:t>world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A Hello World! program in C#.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HelloWorld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Hello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"Hello 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</a:rPr>
              <a:t>World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!"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Keep the console window open in debug mode.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"Press any key to exit."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Console.ReadKey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1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Komentáře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Jednořádkové</a:t>
            </a:r>
            <a:endParaRPr lang="cs-CZ" dirty="0"/>
          </a:p>
          <a:p>
            <a:pPr lvl="1"/>
            <a:r>
              <a:rPr lang="pl-PL" dirty="0" smtClean="0"/>
              <a:t>text </a:t>
            </a:r>
            <a:r>
              <a:rPr lang="pl-PL" dirty="0"/>
              <a:t>za </a:t>
            </a:r>
            <a:r>
              <a:rPr lang="pl-PL" dirty="0" smtClean="0"/>
              <a:t>dvěma </a:t>
            </a:r>
            <a:r>
              <a:rPr lang="pl-PL" dirty="0"/>
              <a:t>lomítky je ignorován</a:t>
            </a:r>
          </a:p>
          <a:p>
            <a:r>
              <a:rPr lang="cs-CZ" dirty="0" smtClean="0"/>
              <a:t>Víceřádkové</a:t>
            </a:r>
            <a:endParaRPr lang="cs-CZ" dirty="0"/>
          </a:p>
          <a:p>
            <a:pPr lvl="1"/>
            <a:r>
              <a:rPr lang="pl-PL" dirty="0" smtClean="0"/>
              <a:t>text </a:t>
            </a:r>
            <a:r>
              <a:rPr lang="pl-PL" dirty="0"/>
              <a:t>mezi </a:t>
            </a:r>
            <a:r>
              <a:rPr lang="pl-PL" dirty="0" smtClean="0"/>
              <a:t>značkami </a:t>
            </a:r>
            <a:r>
              <a:rPr lang="pl-PL" dirty="0"/>
              <a:t>/* a */ je </a:t>
            </a:r>
            <a:r>
              <a:rPr lang="pl-PL" dirty="0" smtClean="0"/>
              <a:t>ignorován</a:t>
            </a:r>
          </a:p>
          <a:p>
            <a:pPr lvl="1"/>
            <a:r>
              <a:rPr lang="pl-PL" dirty="0" smtClean="0"/>
              <a:t>je nadřízený jednořádkovým komentářům</a:t>
            </a:r>
          </a:p>
          <a:p>
            <a:r>
              <a:rPr lang="pl-PL" dirty="0" smtClean="0"/>
              <a:t>Dokumentační komentář</a:t>
            </a:r>
          </a:p>
          <a:p>
            <a:pPr lvl="1"/>
            <a:r>
              <a:rPr lang="pl-PL" dirty="0" smtClean="0"/>
              <a:t>Uvození ///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8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Deklarace</a:t>
            </a:r>
            <a:r>
              <a:rPr lang="cs-CZ" dirty="0" smtClean="0"/>
              <a:t>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i="1" dirty="0">
                <a:solidFill>
                  <a:srgbClr val="A52A2A"/>
                </a:solidFill>
                <a:latin typeface="Verdana" panose="020B0604030504040204" pitchFamily="34" charset="0"/>
              </a:rPr>
              <a:t>// proměnnou deklaruju</a:t>
            </a:r>
            <a:endParaRPr lang="cs-C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    </a:t>
            </a:r>
            <a:r>
              <a:rPr lang="cs-CZ" dirty="0" err="1">
                <a:solidFill>
                  <a:srgbClr val="006400"/>
                </a:solidFill>
                <a:latin typeface="Verdana" panose="020B0604030504040204" pitchFamily="34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 k</a:t>
            </a:r>
            <a:r>
              <a:rPr lang="cs-CZ" dirty="0">
                <a:solidFill>
                  <a:srgbClr val="8B0000"/>
                </a:solidFill>
                <a:latin typeface="Verdana" panose="020B0604030504040204" pitchFamily="34" charset="0"/>
              </a:rPr>
              <a:t>;</a:t>
            </a:r>
            <a:endParaRPr lang="cs-C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    </a:t>
            </a:r>
            <a:r>
              <a:rPr lang="cs-CZ" i="1" dirty="0">
                <a:solidFill>
                  <a:srgbClr val="A52A2A"/>
                </a:solidFill>
                <a:latin typeface="Verdana" panose="020B0604030504040204" pitchFamily="34" charset="0"/>
              </a:rPr>
              <a:t>// proměnnou </a:t>
            </a:r>
            <a:r>
              <a:rPr lang="cs-CZ" i="1" dirty="0" smtClean="0">
                <a:solidFill>
                  <a:srgbClr val="A52A2A"/>
                </a:solidFill>
                <a:latin typeface="Verdana" panose="020B0604030504040204" pitchFamily="34" charset="0"/>
              </a:rPr>
              <a:t>inicializuj</a:t>
            </a:r>
            <a:r>
              <a:rPr lang="en-US" i="1" dirty="0" err="1" smtClean="0">
                <a:solidFill>
                  <a:srgbClr val="A52A2A"/>
                </a:solidFill>
                <a:latin typeface="Verdana" panose="020B0604030504040204" pitchFamily="34" charset="0"/>
              </a:rPr>
              <a:t>i</a:t>
            </a:r>
            <a:r>
              <a:rPr lang="cs-CZ" i="1" dirty="0" smtClean="0">
                <a:solidFill>
                  <a:srgbClr val="A52A2A"/>
                </a:solidFill>
                <a:latin typeface="Verdana" panose="020B0604030504040204" pitchFamily="34" charset="0"/>
              </a:rPr>
              <a:t> </a:t>
            </a:r>
            <a:r>
              <a:rPr lang="cs-CZ" i="1" dirty="0">
                <a:solidFill>
                  <a:srgbClr val="A52A2A"/>
                </a:solidFill>
                <a:latin typeface="Verdana" panose="020B0604030504040204" pitchFamily="34" charset="0"/>
              </a:rPr>
              <a:t>(uložím do ní hodnotu)</a:t>
            </a:r>
            <a:endParaRPr lang="cs-C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    k </a:t>
            </a:r>
            <a:r>
              <a:rPr lang="cs-CZ" dirty="0">
                <a:solidFill>
                  <a:srgbClr val="8B0000"/>
                </a:solidFill>
                <a:latin typeface="Verdana" panose="020B0604030504040204" pitchFamily="34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dirty="0">
                <a:solidFill>
                  <a:srgbClr val="800080"/>
                </a:solidFill>
                <a:latin typeface="Verdana" panose="020B0604030504040204" pitchFamily="34" charset="0"/>
              </a:rPr>
              <a:t>34</a:t>
            </a:r>
            <a:r>
              <a:rPr lang="cs-CZ" dirty="0">
                <a:solidFill>
                  <a:srgbClr val="8B0000"/>
                </a:solidFill>
                <a:latin typeface="Verdana" panose="020B0604030504040204" pitchFamily="34" charset="0"/>
              </a:rPr>
              <a:t>;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</a:rPr>
              <a:t>    </a:t>
            </a:r>
            <a:r>
              <a:rPr lang="pt-BR" i="1" dirty="0">
                <a:solidFill>
                  <a:srgbClr val="A52A2A"/>
                </a:solidFill>
                <a:latin typeface="Verdana" panose="020B0604030504040204" pitchFamily="34" charset="0"/>
              </a:rPr>
              <a:t>// proměnná lze deklarovat a inicializovat naráz</a:t>
            </a:r>
            <a:endParaRPr lang="pt-BR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    </a:t>
            </a:r>
            <a:r>
              <a:rPr lang="cs-CZ" dirty="0" err="1">
                <a:solidFill>
                  <a:srgbClr val="006400"/>
                </a:solidFill>
                <a:latin typeface="Verdana" panose="020B0604030504040204" pitchFamily="34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 k </a:t>
            </a:r>
            <a:r>
              <a:rPr lang="cs-CZ" dirty="0">
                <a:solidFill>
                  <a:srgbClr val="8B0000"/>
                </a:solidFill>
                <a:latin typeface="Verdana" panose="020B0604030504040204" pitchFamily="34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dirty="0">
                <a:solidFill>
                  <a:srgbClr val="800080"/>
                </a:solidFill>
                <a:latin typeface="Verdana" panose="020B0604030504040204" pitchFamily="34" charset="0"/>
              </a:rPr>
              <a:t>34</a:t>
            </a:r>
            <a:r>
              <a:rPr lang="cs-CZ" dirty="0">
                <a:solidFill>
                  <a:srgbClr val="8B0000"/>
                </a:solidFill>
                <a:latin typeface="Verdana" panose="020B0604030504040204" pitchFamily="34" charset="0"/>
              </a:rPr>
              <a:t>;</a:t>
            </a:r>
            <a:endParaRPr lang="cs-C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    </a:t>
            </a:r>
            <a:r>
              <a:rPr lang="cs-CZ" i="1" dirty="0">
                <a:solidFill>
                  <a:srgbClr val="A52A2A"/>
                </a:solidFill>
                <a:latin typeface="Verdana" panose="020B0604030504040204" pitchFamily="34" charset="0"/>
              </a:rPr>
              <a:t>// v jednom příkazu můžu inicializovat více proměnných</a:t>
            </a:r>
            <a:endParaRPr lang="cs-C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    </a:t>
            </a:r>
            <a:r>
              <a:rPr lang="fr-FR" dirty="0" err="1">
                <a:solidFill>
                  <a:srgbClr val="006400"/>
                </a:solidFill>
                <a:latin typeface="Verdana" panose="020B0604030504040204" pitchFamily="34" charset="0"/>
              </a:rPr>
              <a:t>int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 t </a:t>
            </a:r>
            <a:r>
              <a:rPr lang="fr-FR" dirty="0">
                <a:solidFill>
                  <a:srgbClr val="8B0000"/>
                </a:solidFill>
                <a:latin typeface="Verdana" panose="020B0604030504040204" pitchFamily="34" charset="0"/>
              </a:rPr>
              <a:t>=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dirty="0">
                <a:solidFill>
                  <a:srgbClr val="800080"/>
                </a:solidFill>
                <a:latin typeface="Verdana" panose="020B0604030504040204" pitchFamily="34" charset="0"/>
              </a:rPr>
              <a:t>15</a:t>
            </a:r>
            <a:r>
              <a:rPr lang="fr-FR" dirty="0">
                <a:solidFill>
                  <a:srgbClr val="8B0000"/>
                </a:solidFill>
                <a:latin typeface="Verdana" panose="020B0604030504040204" pitchFamily="34" charset="0"/>
              </a:rPr>
              <a:t>,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 s </a:t>
            </a:r>
            <a:r>
              <a:rPr lang="fr-FR" dirty="0">
                <a:solidFill>
                  <a:srgbClr val="8B0000"/>
                </a:solidFill>
                <a:latin typeface="Verdana" panose="020B0604030504040204" pitchFamily="34" charset="0"/>
              </a:rPr>
              <a:t>=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dirty="0">
                <a:solidFill>
                  <a:srgbClr val="800080"/>
                </a:solidFill>
                <a:latin typeface="Verdana" panose="020B0604030504040204" pitchFamily="34" charset="0"/>
              </a:rPr>
              <a:t>30</a:t>
            </a:r>
            <a:r>
              <a:rPr lang="fr-FR" dirty="0">
                <a:solidFill>
                  <a:srgbClr val="8B0000"/>
                </a:solidFill>
                <a:latin typeface="Verdana" panose="020B0604030504040204" pitchFamily="34" charset="0"/>
              </a:rPr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0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</a:t>
            </a:r>
            <a:r>
              <a:rPr lang="cs-CZ" dirty="0" err="1" smtClean="0"/>
              <a:t>ázka</a:t>
            </a:r>
            <a:r>
              <a:rPr lang="cs-CZ" dirty="0" smtClean="0"/>
              <a:t> jednoduchého příkladu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00432"/>
            <a:ext cx="9697428" cy="5457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TestForDBC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Program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a, b;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"Zadej 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</a:rPr>
              <a:t>cislo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 a:"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a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.Parse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Console.ReadLine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b = 5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c = a + b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</a:rPr>
              <a:t>            Console.WriteLine(</a:t>
            </a:r>
            <a:r>
              <a:rPr lang="nl-NL" dirty="0">
                <a:solidFill>
                  <a:srgbClr val="A31515"/>
                </a:solidFill>
                <a:latin typeface="Consolas" panose="020B0609020204030204" pitchFamily="49" charset="0"/>
              </a:rPr>
              <a:t>"Výsledek je {0}"</a:t>
            </a: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</a:rPr>
              <a:t>, c);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Console.ReadKey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1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Microsoft .NET Framework </a:t>
            </a:r>
            <a:r>
              <a:rPr lang="cs-CZ" sz="2400" dirty="0" smtClean="0"/>
              <a:t>(bez přívlastku) je nejrozšířenější platforma pro osobní počítače s operačním systémem Microsoft Windows od verze Windows 98.</a:t>
            </a:r>
          </a:p>
          <a:p>
            <a:r>
              <a:rPr lang="cs-CZ" sz="2400" b="1" dirty="0" smtClean="0"/>
              <a:t>Microsoft </a:t>
            </a:r>
            <a:r>
              <a:rPr lang="cs-CZ" sz="2400" b="1" dirty="0"/>
              <a:t>.NET </a:t>
            </a:r>
            <a:r>
              <a:rPr lang="cs-CZ" sz="2400" b="1" dirty="0" err="1"/>
              <a:t>Compact</a:t>
            </a:r>
            <a:r>
              <a:rPr lang="cs-CZ" sz="2400" b="1" dirty="0"/>
              <a:t> Framework </a:t>
            </a:r>
            <a:r>
              <a:rPr lang="cs-CZ" sz="2400" dirty="0"/>
              <a:t>je platforma určená pro kapesní počítače a mobilní telefony s operačním systémem Windows Mobile.</a:t>
            </a:r>
          </a:p>
          <a:p>
            <a:r>
              <a:rPr lang="cs-CZ" sz="2400" b="1" dirty="0"/>
              <a:t>Microsoft .NET </a:t>
            </a:r>
            <a:r>
              <a:rPr lang="cs-CZ" sz="2400" b="1" dirty="0" err="1"/>
              <a:t>Micro</a:t>
            </a:r>
            <a:r>
              <a:rPr lang="cs-CZ" sz="2400" b="1" dirty="0"/>
              <a:t> Framework </a:t>
            </a:r>
            <a:r>
              <a:rPr lang="cs-CZ" sz="2400" dirty="0"/>
              <a:t>je platforma určená pro </a:t>
            </a:r>
            <a:r>
              <a:rPr lang="cs-CZ" sz="2400" dirty="0" err="1"/>
              <a:t>embedded</a:t>
            </a:r>
            <a:r>
              <a:rPr lang="cs-CZ" sz="2400" dirty="0"/>
              <a:t> zařízení, s ještě menší výpočetní kapacitou a většími omezeními, než představují kapesní počítače.</a:t>
            </a:r>
          </a:p>
          <a:p>
            <a:r>
              <a:rPr lang="cs-CZ" sz="2400" b="1" dirty="0"/>
              <a:t>Mono</a:t>
            </a:r>
            <a:r>
              <a:rPr lang="cs-CZ" sz="2400" dirty="0"/>
              <a:t> je produktem nezávislé open source iniciativy, implementující .NET runtime pro operační systémy </a:t>
            </a:r>
            <a:r>
              <a:rPr lang="cs-CZ" sz="2400" dirty="0" err="1"/>
              <a:t>UNIXového</a:t>
            </a:r>
            <a:r>
              <a:rPr lang="cs-CZ" sz="2400" dirty="0"/>
              <a:t> typu (např. Linux nebo Mac OS X).</a:t>
            </a:r>
          </a:p>
        </p:txBody>
      </p:sp>
    </p:spTree>
    <p:extLst>
      <p:ext uri="{BB962C8B-B14F-4D97-AF65-F5344CB8AC3E}">
        <p14:creationId xmlns:p14="http://schemas.microsoft.com/office/powerpoint/2010/main" val="6109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Deklarace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Celá </a:t>
            </a:r>
            <a:r>
              <a:rPr lang="cs-CZ" dirty="0"/>
              <a:t>čísla: </a:t>
            </a:r>
            <a:r>
              <a:rPr lang="cs-CZ" dirty="0" err="1" smtClean="0"/>
              <a:t>int</a:t>
            </a:r>
            <a:endParaRPr lang="en-US" dirty="0" smtClean="0"/>
          </a:p>
          <a:p>
            <a:pPr>
              <a:buFontTx/>
              <a:buChar char="-"/>
            </a:pPr>
            <a:r>
              <a:rPr lang="cs-CZ" dirty="0" smtClean="0"/>
              <a:t>Desetinná </a:t>
            </a:r>
            <a:r>
              <a:rPr lang="cs-CZ" dirty="0"/>
              <a:t>čísla: </a:t>
            </a:r>
            <a:r>
              <a:rPr lang="cs-CZ" dirty="0" err="1" smtClean="0"/>
              <a:t>float</a:t>
            </a:r>
            <a:endParaRPr lang="en-US" dirty="0" smtClean="0"/>
          </a:p>
          <a:p>
            <a:pPr>
              <a:buFontTx/>
              <a:buChar char="-"/>
            </a:pPr>
            <a:r>
              <a:rPr lang="cs-CZ" dirty="0" smtClean="0"/>
              <a:t>Textový </a:t>
            </a:r>
            <a:r>
              <a:rPr lang="cs-CZ" dirty="0"/>
              <a:t>řetězec: </a:t>
            </a:r>
            <a:r>
              <a:rPr lang="cs-CZ" dirty="0" err="1" smtClean="0"/>
              <a:t>string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M</a:t>
            </a:r>
            <a:r>
              <a:rPr lang="cs-CZ" dirty="0" err="1" smtClean="0"/>
              <a:t>ísta</a:t>
            </a:r>
            <a:r>
              <a:rPr lang="cs-CZ" dirty="0" smtClean="0"/>
              <a:t> deklarace</a:t>
            </a:r>
          </a:p>
          <a:p>
            <a:pPr lvl="1">
              <a:buFontTx/>
              <a:buChar char="-"/>
            </a:pPr>
            <a:r>
              <a:rPr lang="cs-CZ" dirty="0" smtClean="0"/>
              <a:t>V části definicích typy – v části </a:t>
            </a:r>
            <a:r>
              <a:rPr lang="cs-CZ" dirty="0" err="1" smtClean="0"/>
              <a:t>fields</a:t>
            </a:r>
            <a:r>
              <a:rPr lang="cs-CZ" dirty="0" smtClean="0"/>
              <a:t> </a:t>
            </a:r>
          </a:p>
          <a:p>
            <a:pPr lvl="1">
              <a:buFontTx/>
              <a:buChar char="-"/>
            </a:pPr>
            <a:r>
              <a:rPr lang="cs-CZ" dirty="0" smtClean="0"/>
              <a:t>V těle metod – lokální proměnné</a:t>
            </a:r>
          </a:p>
          <a:p>
            <a:pPr lvl="2">
              <a:buFontTx/>
              <a:buChar char="-"/>
            </a:pPr>
            <a:r>
              <a:rPr lang="cs-CZ" dirty="0" smtClean="0"/>
              <a:t>Platnost proměnné – od místa deklarace dále</a:t>
            </a:r>
          </a:p>
          <a:p>
            <a:pPr lvl="1">
              <a:buFontTx/>
              <a:buChar char="-"/>
            </a:pPr>
            <a:r>
              <a:rPr lang="cs-CZ" dirty="0" smtClean="0"/>
              <a:t>V hlavičkách metod (formální parametry)</a:t>
            </a:r>
          </a:p>
          <a:p>
            <a:pPr lvl="1"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b="1" dirty="0" smtClean="0"/>
              <a:t>Neexistují globální proměnné!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544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"Ahoj, jsem virtuální papoušek 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</a:rPr>
              <a:t>Lóra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, rád opakuji!"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"Napiš něco: 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vstup;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vstup =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vystup;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vystup = vstup +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", 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+ vstup +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"!"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(vystup);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Console.ReadKey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4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  </a:t>
            </a:r>
            <a:r>
              <a:rPr lang="cs-CZ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"Vítejte v kalkulačce"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"Zadejte první číslo:"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a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.Parse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"Zadejte druhé číslo:"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b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.Parse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soucet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a + b;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rozdil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a - b;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soucin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a * b;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podil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a / b;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"Součet: 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soucet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"Rozdíl: 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rozdil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"Součin: 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soucin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"Podíl: 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podil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"Děkuji za použití kalkulačky, aplikaci ukončíte libovolnou klávesou."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Console.ReadKey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9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32704" t="21273" r="19949" b="20068"/>
          <a:stretch/>
        </p:blipFill>
        <p:spPr>
          <a:xfrm>
            <a:off x="2245894" y="577516"/>
            <a:ext cx="8694821" cy="58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</a:t>
            </a:r>
            <a:r>
              <a:rPr lang="cs-CZ" dirty="0" err="1" smtClean="0"/>
              <a:t>átory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393" t="21435" r="20998" b="25050"/>
          <a:stretch/>
        </p:blipFill>
        <p:spPr>
          <a:xfrm>
            <a:off x="2502569" y="1240755"/>
            <a:ext cx="8742947" cy="53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Logické operátory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131" t="26416" r="20736" b="28265"/>
          <a:stretch/>
        </p:blipFill>
        <p:spPr>
          <a:xfrm>
            <a:off x="2229827" y="1604211"/>
            <a:ext cx="8839201" cy="45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Zkrácený zápis operátorů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568" t="35255" r="21872" b="37746"/>
          <a:stretch/>
        </p:blipFill>
        <p:spPr>
          <a:xfrm>
            <a:off x="1945093" y="2021304"/>
            <a:ext cx="8550442" cy="26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-224590" y="1427747"/>
            <a:ext cx="3818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(podmínka)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příkazy1;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8063" y="387179"/>
            <a:ext cx="5710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(podmínka)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příkazy1;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(další podmínka)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příkazy2;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příkazy3;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20253" y="4010526"/>
            <a:ext cx="4780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s-CZ">
                <a:solidFill>
                  <a:srgbClr val="000000"/>
                </a:solidFill>
                <a:latin typeface="Consolas" panose="020B0609020204030204" pitchFamily="49" charset="0"/>
              </a:rPr>
              <a:t> (podmínka)</a:t>
            </a:r>
          </a:p>
          <a:p>
            <a:r>
              <a:rPr lang="cs-CZ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>
                <a:solidFill>
                  <a:srgbClr val="000000"/>
                </a:solidFill>
                <a:latin typeface="Consolas" panose="020B0609020204030204" pitchFamily="49" charset="0"/>
              </a:rPr>
              <a:t>                příkazy1;</a:t>
            </a:r>
          </a:p>
          <a:p>
            <a:r>
              <a:rPr lang="cs-CZ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cs-CZ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cs-CZ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>
                <a:solidFill>
                  <a:srgbClr val="000000"/>
                </a:solidFill>
                <a:latin typeface="Consolas" panose="020B0609020204030204" pitchFamily="49" charset="0"/>
              </a:rPr>
              <a:t>                příkazy2;</a:t>
            </a:r>
          </a:p>
          <a:p>
            <a:r>
              <a:rPr lang="cs-CZ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6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Statická metoda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00432"/>
            <a:ext cx="9697428" cy="476494"/>
          </a:xfrm>
        </p:spPr>
        <p:txBody>
          <a:bodyPr/>
          <a:lstStyle/>
          <a:p>
            <a:r>
              <a:rPr lang="cs-CZ" dirty="0" smtClean="0"/>
              <a:t>Lze ji volat, i když neexistuje instance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08208" y="1876926"/>
            <a:ext cx="922421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volani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sz="1400" dirty="0">
                <a:solidFill>
                  <a:srgbClr val="008000"/>
                </a:solidFill>
                <a:latin typeface="Consolas" panose="020B0609020204030204" pitchFamily="49" charset="0"/>
              </a:rPr>
              <a:t>// static = statická metoda; </a:t>
            </a:r>
            <a:r>
              <a:rPr lang="cs-CZ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int</a:t>
            </a:r>
            <a:r>
              <a:rPr lang="cs-CZ" sz="1400" dirty="0">
                <a:solidFill>
                  <a:srgbClr val="008000"/>
                </a:solidFill>
                <a:latin typeface="Consolas" panose="020B0609020204030204" pitchFamily="49" charset="0"/>
              </a:rPr>
              <a:t> = návratová hodnota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sz="14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Dvojmoc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n)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n * n;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sz="1400" dirty="0">
                <a:solidFill>
                  <a:srgbClr val="008000"/>
                </a:solidFill>
                <a:latin typeface="Consolas" panose="020B0609020204030204" pitchFamily="49" charset="0"/>
              </a:rPr>
              <a:t>// hlavní funkce programu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sz="14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400" dirty="0">
                <a:solidFill>
                  <a:srgbClr val="008000"/>
                </a:solidFill>
                <a:latin typeface="Consolas" panose="020B0609020204030204" pitchFamily="49" charset="0"/>
              </a:rPr>
              <a:t>// do proměnné si uložíme hodnotu 12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n = 12;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400" dirty="0">
                <a:solidFill>
                  <a:srgbClr val="008000"/>
                </a:solidFill>
                <a:latin typeface="Consolas" panose="020B0609020204030204" pitchFamily="49" charset="0"/>
              </a:rPr>
              <a:t>// a vypíšeme druhou mocninu čísla 12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1400" dirty="0">
                <a:solidFill>
                  <a:srgbClr val="A31515"/>
                </a:solidFill>
                <a:latin typeface="Consolas" panose="020B0609020204030204" pitchFamily="49" charset="0"/>
              </a:rPr>
              <a:t>"Druhá mocnina čísla {0} je {1}"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, n,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Dvojmoc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(n));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400" dirty="0">
                <a:solidFill>
                  <a:srgbClr val="008000"/>
                </a:solidFill>
                <a:latin typeface="Consolas" panose="020B0609020204030204" pitchFamily="49" charset="0"/>
              </a:rPr>
              <a:t>// zastavíme konzoli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Console.ReadLine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8674" y="0"/>
            <a:ext cx="9697428" cy="6577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Jinak vytvořit instanci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63052" y="657726"/>
            <a:ext cx="1133374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>
                <a:solidFill>
                  <a:srgbClr val="2B91AF"/>
                </a:solidFill>
                <a:latin typeface="Consolas" panose="020B0609020204030204" pitchFamily="49" charset="0"/>
              </a:rPr>
              <a:t>Tester</a:t>
            </a:r>
            <a:endParaRPr lang="cs-CZ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sz="1200" dirty="0">
                <a:solidFill>
                  <a:srgbClr val="008000"/>
                </a:solidFill>
                <a:latin typeface="Consolas" panose="020B0609020204030204" pitchFamily="49" charset="0"/>
              </a:rPr>
              <a:t>// privátní metoda Triple, která vrací </a:t>
            </a:r>
            <a:r>
              <a:rPr lang="cs-CZ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int</a:t>
            </a:r>
            <a:r>
              <a:rPr lang="cs-CZ" sz="1200" dirty="0">
                <a:solidFill>
                  <a:srgbClr val="008000"/>
                </a:solidFill>
                <a:latin typeface="Consolas" panose="020B0609020204030204" pitchFamily="49" charset="0"/>
              </a:rPr>
              <a:t> a má jeden parametr</a:t>
            </a:r>
            <a:endParaRPr lang="cs-CZ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Triple(</a:t>
            </a:r>
            <a:r>
              <a:rPr lang="cs-CZ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val)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2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3 * val;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endParaRPr lang="cs-CZ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sz="1200" dirty="0">
                <a:solidFill>
                  <a:srgbClr val="008000"/>
                </a:solidFill>
                <a:latin typeface="Consolas" panose="020B0609020204030204" pitchFamily="49" charset="0"/>
              </a:rPr>
              <a:t>// privátní metoda Triple, která vrací long a má jeden parametr</a:t>
            </a:r>
            <a:endParaRPr lang="cs-CZ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t-BR" sz="1200" dirty="0">
                <a:solidFill>
                  <a:srgbClr val="008000"/>
                </a:solidFill>
                <a:latin typeface="Consolas" panose="020B0609020204030204" pitchFamily="49" charset="0"/>
              </a:rPr>
              <a:t>// říká se, že tato metoda je přetížená</a:t>
            </a:r>
            <a:endParaRPr lang="pt-BR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Triple(</a:t>
            </a:r>
            <a:r>
              <a:rPr lang="cs-CZ" sz="12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val)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2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3 * val;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endParaRPr lang="cs-CZ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sz="1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Test()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x = 5;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y = Triple(x);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System.Console.WriteLine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1200" dirty="0">
                <a:solidFill>
                  <a:srgbClr val="A31515"/>
                </a:solidFill>
                <a:latin typeface="Consolas" panose="020B0609020204030204" pitchFamily="49" charset="0"/>
              </a:rPr>
              <a:t>"x = {0} y = {1}"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, x, y);</a:t>
            </a:r>
          </a:p>
          <a:p>
            <a:endParaRPr lang="cs-CZ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2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lx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= 10;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2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ly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= Triple(</a:t>
            </a:r>
            <a:r>
              <a:rPr lang="cs-CZ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lx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System.Console.WriteLine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lx</a:t>
            </a:r>
            <a:r>
              <a:rPr lang="cs-CZ" sz="1200" dirty="0">
                <a:solidFill>
                  <a:srgbClr val="A31515"/>
                </a:solidFill>
                <a:latin typeface="Consolas" panose="020B0609020204030204" pitchFamily="49" charset="0"/>
              </a:rPr>
              <a:t> = {0} </a:t>
            </a:r>
            <a:r>
              <a:rPr lang="cs-CZ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ly</a:t>
            </a:r>
            <a:r>
              <a:rPr lang="cs-CZ" sz="1200" dirty="0">
                <a:solidFill>
                  <a:srgbClr val="A31515"/>
                </a:solidFill>
                <a:latin typeface="Consolas" panose="020B0609020204030204" pitchFamily="49" charset="0"/>
              </a:rPr>
              <a:t> = {1}"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lx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ly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sz="12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200" dirty="0">
                <a:solidFill>
                  <a:srgbClr val="008000"/>
                </a:solidFill>
                <a:latin typeface="Consolas" panose="020B0609020204030204" pitchFamily="49" charset="0"/>
              </a:rPr>
              <a:t>// zde jsme vytvořili instanci</a:t>
            </a:r>
            <a:endParaRPr lang="cs-CZ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Tester t = </a:t>
            </a:r>
            <a:r>
              <a:rPr lang="cs-CZ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Tester();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200" dirty="0">
                <a:solidFill>
                  <a:srgbClr val="008000"/>
                </a:solidFill>
                <a:latin typeface="Consolas" panose="020B0609020204030204" pitchFamily="49" charset="0"/>
              </a:rPr>
              <a:t>// přes instanci třídy mohu přistupovat k metodám (operátor tečka, v jiných </a:t>
            </a:r>
            <a:r>
              <a:rPr lang="cs-CZ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prog</a:t>
            </a:r>
            <a:r>
              <a:rPr lang="cs-CZ" sz="1200" dirty="0">
                <a:solidFill>
                  <a:srgbClr val="008000"/>
                </a:solidFill>
                <a:latin typeface="Consolas" panose="020B0609020204030204" pitchFamily="49" charset="0"/>
              </a:rPr>
              <a:t>. jazycích operátor -&gt;)</a:t>
            </a:r>
            <a:endParaRPr lang="cs-CZ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t.Test</a:t>
            </a:r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cs-CZ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091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Součásti .NET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ASP.NET </a:t>
            </a:r>
            <a:r>
              <a:rPr lang="cs-CZ" dirty="0"/>
              <a:t>– technologie pro vývoj webových aplikací</a:t>
            </a:r>
          </a:p>
          <a:p>
            <a:r>
              <a:rPr lang="cs-CZ" i="1" dirty="0"/>
              <a:t>Windows </a:t>
            </a:r>
            <a:r>
              <a:rPr lang="cs-CZ" i="1" dirty="0" err="1"/>
              <a:t>Communication</a:t>
            </a:r>
            <a:r>
              <a:rPr lang="cs-CZ" i="1" dirty="0"/>
              <a:t> </a:t>
            </a:r>
            <a:r>
              <a:rPr lang="cs-CZ" i="1" dirty="0" err="1"/>
              <a:t>Foundation</a:t>
            </a:r>
            <a:r>
              <a:rPr lang="cs-CZ" i="1" dirty="0"/>
              <a:t> (WCF) – technologie pro vývoj webových služeb a komunikační infrastruktury aplikací</a:t>
            </a:r>
          </a:p>
          <a:p>
            <a:r>
              <a:rPr lang="cs-CZ" i="1" dirty="0"/>
              <a:t>Windows </a:t>
            </a:r>
            <a:r>
              <a:rPr lang="cs-CZ" i="1" dirty="0" err="1"/>
              <a:t>Workflow</a:t>
            </a:r>
            <a:r>
              <a:rPr lang="cs-CZ" i="1" dirty="0"/>
              <a:t> </a:t>
            </a:r>
            <a:r>
              <a:rPr lang="cs-CZ" i="1" dirty="0" err="1"/>
              <a:t>Foundation</a:t>
            </a:r>
            <a:r>
              <a:rPr lang="cs-CZ" i="1" dirty="0"/>
              <a:t> (WF) – technologie pro definování heterogenních sekvenčních procesů</a:t>
            </a:r>
          </a:p>
          <a:p>
            <a:r>
              <a:rPr lang="cs-CZ" b="1" dirty="0"/>
              <a:t>Windows </a:t>
            </a:r>
            <a:r>
              <a:rPr lang="cs-CZ" b="1" dirty="0" err="1"/>
              <a:t>Presentation</a:t>
            </a:r>
            <a:r>
              <a:rPr lang="cs-CZ" b="1" dirty="0"/>
              <a:t> </a:t>
            </a:r>
            <a:r>
              <a:rPr lang="cs-CZ" b="1" dirty="0" err="1"/>
              <a:t>Foundation</a:t>
            </a:r>
            <a:r>
              <a:rPr lang="cs-CZ" b="1" dirty="0"/>
              <a:t> (WPF) </a:t>
            </a:r>
            <a:r>
              <a:rPr lang="cs-CZ" dirty="0"/>
              <a:t>– technologie pro vytváření vizuálně působivého grafického uživatelského rozhraní pro aplikace</a:t>
            </a:r>
          </a:p>
          <a:p>
            <a:r>
              <a:rPr lang="cs-CZ" b="1" dirty="0" smtClean="0"/>
              <a:t>LINQ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Query</a:t>
            </a:r>
            <a:r>
              <a:rPr lang="cs-CZ" dirty="0"/>
              <a:t>, objektový přístup k datům v databázi, XML a objektech, které implementují rozhraní </a:t>
            </a:r>
            <a:r>
              <a:rPr lang="cs-CZ" dirty="0" err="1"/>
              <a:t>IEnumerable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</a:t>
            </a:r>
            <a:r>
              <a:rPr lang="cs-CZ" dirty="0" err="1"/>
              <a:t>identikátory</a:t>
            </a:r>
            <a:r>
              <a:rPr lang="cs-CZ" dirty="0"/>
              <a:t> </a:t>
            </a:r>
            <a:r>
              <a:rPr lang="cs-CZ" dirty="0" smtClean="0"/>
              <a:t>nepoužívat </a:t>
            </a:r>
            <a:r>
              <a:rPr lang="cs-CZ" dirty="0"/>
              <a:t>rezervovaná slova</a:t>
            </a:r>
          </a:p>
          <a:p>
            <a:r>
              <a:rPr lang="nb-NO" dirty="0" smtClean="0"/>
              <a:t>Identikátory nerozli</a:t>
            </a:r>
            <a:r>
              <a:rPr lang="cs-CZ" dirty="0" smtClean="0"/>
              <a:t>š</a:t>
            </a:r>
            <a:r>
              <a:rPr lang="nb-NO" dirty="0" smtClean="0"/>
              <a:t>ovat </a:t>
            </a:r>
            <a:r>
              <a:rPr lang="nb-NO" dirty="0"/>
              <a:t>jen velikostí písmen (i u case </a:t>
            </a:r>
            <a:r>
              <a:rPr lang="nb-NO" dirty="0" smtClean="0"/>
              <a:t>sensitive</a:t>
            </a:r>
            <a:r>
              <a:rPr lang="cs-CZ" dirty="0" smtClean="0"/>
              <a:t> jazyka</a:t>
            </a:r>
            <a:r>
              <a:rPr lang="cs-CZ" dirty="0"/>
              <a:t>)</a:t>
            </a:r>
          </a:p>
          <a:p>
            <a:r>
              <a:rPr lang="cs-CZ" dirty="0" smtClean="0"/>
              <a:t>Názvy </a:t>
            </a:r>
            <a:r>
              <a:rPr lang="cs-CZ" dirty="0"/>
              <a:t>by se </a:t>
            </a:r>
            <a:r>
              <a:rPr lang="cs-CZ" dirty="0" smtClean="0"/>
              <a:t>neměly </a:t>
            </a:r>
            <a:r>
              <a:rPr lang="cs-CZ" dirty="0"/>
              <a:t>zkracovat</a:t>
            </a:r>
          </a:p>
          <a:p>
            <a:r>
              <a:rPr lang="cs-CZ" dirty="0" smtClean="0"/>
              <a:t>Nepoužívat podtržítka</a:t>
            </a:r>
            <a:endParaRPr lang="cs-CZ" dirty="0"/>
          </a:p>
          <a:p>
            <a:r>
              <a:rPr lang="cs-CZ" dirty="0" smtClean="0"/>
              <a:t>Nepoužívat jazykov</a:t>
            </a:r>
            <a:r>
              <a:rPr lang="cs-CZ" dirty="0"/>
              <a:t>ě</a:t>
            </a:r>
            <a:r>
              <a:rPr lang="cs-CZ" dirty="0" smtClean="0"/>
              <a:t> </a:t>
            </a:r>
            <a:r>
              <a:rPr lang="cs-CZ" dirty="0"/>
              <a:t>závislé pojmenování </a:t>
            </a:r>
            <a:r>
              <a:rPr lang="cs-CZ" dirty="0" smtClean="0"/>
              <a:t>(</a:t>
            </a:r>
            <a:r>
              <a:rPr lang="cs-CZ" dirty="0" err="1" smtClean="0"/>
              <a:t>float</a:t>
            </a:r>
            <a:r>
              <a:rPr lang="cs-CZ" dirty="0" smtClean="0"/>
              <a:t> </a:t>
            </a:r>
            <a:r>
              <a:rPr lang="cs-CZ" dirty="0" err="1" smtClean="0"/>
              <a:t>floatValue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Nepoužívat diakritiku</a:t>
            </a:r>
          </a:p>
          <a:p>
            <a:endParaRPr lang="cs-CZ" dirty="0"/>
          </a:p>
          <a:p>
            <a:r>
              <a:rPr lang="cs-CZ" dirty="0" smtClean="0"/>
              <a:t>Třídy</a:t>
            </a:r>
          </a:p>
          <a:p>
            <a:pPr lvl="1"/>
            <a:r>
              <a:rPr lang="cs-CZ" dirty="0" smtClean="0"/>
              <a:t>Název: podstatné jméno</a:t>
            </a:r>
          </a:p>
          <a:p>
            <a:pPr lvl="1"/>
            <a:r>
              <a:rPr lang="cs-CZ" dirty="0" err="1" smtClean="0"/>
              <a:t>PascalCasing</a:t>
            </a:r>
            <a:endParaRPr lang="cs-CZ" dirty="0" smtClean="0"/>
          </a:p>
          <a:p>
            <a:pPr lvl="1"/>
            <a:r>
              <a:rPr lang="cs-CZ" dirty="0" smtClean="0"/>
              <a:t>Např. </a:t>
            </a:r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MojeTrida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6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Členské proměnné (</a:t>
            </a:r>
            <a:r>
              <a:rPr lang="cs-CZ" dirty="0" err="1" smtClean="0"/>
              <a:t>fields</a:t>
            </a:r>
            <a:r>
              <a:rPr lang="cs-CZ" dirty="0" smtClean="0"/>
              <a:t>/</a:t>
            </a:r>
            <a:r>
              <a:rPr lang="cs-CZ" dirty="0" err="1" smtClean="0"/>
              <a:t>attributes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Pro </a:t>
            </a:r>
            <a:r>
              <a:rPr lang="cs-CZ" dirty="0"/>
              <a:t>statické </a:t>
            </a:r>
            <a:r>
              <a:rPr lang="cs-CZ" dirty="0" err="1" smtClean="0"/>
              <a:t>PascalCasing</a:t>
            </a:r>
            <a:endParaRPr lang="cs-CZ" dirty="0"/>
          </a:p>
          <a:p>
            <a:pPr lvl="1"/>
            <a:r>
              <a:rPr lang="cs-CZ" dirty="0" smtClean="0"/>
              <a:t>Pro </a:t>
            </a:r>
            <a:r>
              <a:rPr lang="cs-CZ" dirty="0"/>
              <a:t>nestatické </a:t>
            </a:r>
            <a:r>
              <a:rPr lang="cs-CZ" dirty="0" err="1" smtClean="0"/>
              <a:t>camelCasing</a:t>
            </a:r>
            <a:endParaRPr lang="cs-CZ" dirty="0"/>
          </a:p>
          <a:p>
            <a:pPr lvl="1"/>
            <a:r>
              <a:rPr lang="cs-CZ" dirty="0" smtClean="0"/>
              <a:t>Nepoužívat </a:t>
            </a:r>
            <a:r>
              <a:rPr lang="cs-CZ" dirty="0"/>
              <a:t>public </a:t>
            </a:r>
            <a:r>
              <a:rPr lang="cs-CZ" dirty="0" smtClean="0"/>
              <a:t>proměnné</a:t>
            </a:r>
            <a:endParaRPr lang="cs-CZ" dirty="0"/>
          </a:p>
          <a:p>
            <a:pPr lvl="2"/>
            <a:r>
              <a:rPr lang="cs-CZ" dirty="0" smtClean="0"/>
              <a:t>raději použít přístup </a:t>
            </a:r>
            <a:r>
              <a:rPr lang="cs-CZ" dirty="0"/>
              <a:t>pomocí metod nebo vlastností (</a:t>
            </a:r>
            <a:r>
              <a:rPr lang="cs-CZ" dirty="0" err="1" smtClean="0"/>
              <a:t>property</a:t>
            </a:r>
            <a:r>
              <a:rPr lang="cs-CZ" dirty="0" smtClean="0"/>
              <a:t>)</a:t>
            </a:r>
          </a:p>
          <a:p>
            <a:pPr lvl="2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8700" y="3472458"/>
            <a:ext cx="7239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cs-CZ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cs-CZ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delkaSrsti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cs-CZ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DelkaSrsti</a:t>
            </a:r>
            <a:endParaRPr lang="cs-CZ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endParaRPr lang="cs-CZ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delkaSrsti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sz="16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endParaRPr lang="cs-CZ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delkaSrsti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value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611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  <a:p>
            <a:pPr lvl="1"/>
            <a:r>
              <a:rPr lang="cs-CZ" dirty="0"/>
              <a:t>Název – sloveso popisující činnost</a:t>
            </a:r>
          </a:p>
          <a:p>
            <a:pPr lvl="1"/>
            <a:r>
              <a:rPr lang="cs-CZ" dirty="0" err="1"/>
              <a:t>PascalChasing</a:t>
            </a:r>
            <a:endParaRPr lang="cs-CZ" dirty="0"/>
          </a:p>
          <a:p>
            <a:pPr lvl="1"/>
            <a:r>
              <a:rPr lang="cs-CZ" dirty="0"/>
              <a:t>Pro parametry </a:t>
            </a:r>
            <a:r>
              <a:rPr lang="cs-CZ" dirty="0" err="1"/>
              <a:t>camelChasing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01800" y="3276600"/>
            <a:ext cx="721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Např. </a:t>
            </a:r>
            <a:r>
              <a:rPr lang="cs-CZ" dirty="0" err="1" smtClean="0"/>
              <a:t>void</a:t>
            </a:r>
            <a:r>
              <a:rPr lang="cs-CZ" dirty="0" smtClean="0"/>
              <a:t> </a:t>
            </a:r>
            <a:r>
              <a:rPr lang="cs-CZ" dirty="0" err="1"/>
              <a:t>Stekej</a:t>
            </a:r>
            <a:r>
              <a:rPr lang="cs-CZ" dirty="0"/>
              <a:t> (Zvuk </a:t>
            </a:r>
            <a:r>
              <a:rPr lang="cs-CZ" dirty="0" err="1" smtClean="0"/>
              <a:t>zvukStekotu</a:t>
            </a:r>
            <a:r>
              <a:rPr lang="cs-CZ" dirty="0" smtClean="0"/>
              <a:t>, </a:t>
            </a:r>
            <a:r>
              <a:rPr lang="cs-CZ" dirty="0" err="1" smtClean="0"/>
              <a:t>int</a:t>
            </a:r>
            <a:r>
              <a:rPr lang="cs-CZ" dirty="0" smtClean="0"/>
              <a:t> </a:t>
            </a:r>
            <a:r>
              <a:rPr lang="cs-CZ" dirty="0" err="1" smtClean="0"/>
              <a:t>opakovani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2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</a:t>
            </a:r>
            <a:r>
              <a:rPr lang="cs-CZ" dirty="0" smtClean="0"/>
              <a:t>ční datové 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Class</a:t>
            </a:r>
            <a:r>
              <a:rPr lang="cs-CZ" dirty="0" smtClean="0"/>
              <a:t>, interface, </a:t>
            </a:r>
            <a:r>
              <a:rPr lang="cs-CZ" dirty="0" err="1" smtClean="0"/>
              <a:t>delegate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Vytvořím-li, např. třídu Pes, v případě </a:t>
            </a:r>
            <a:r>
              <a:rPr lang="cs-CZ" dirty="0" err="1" smtClean="0"/>
              <a:t>přířazení</a:t>
            </a:r>
            <a:r>
              <a:rPr lang="cs-CZ" dirty="0" smtClean="0"/>
              <a:t> se přiřadí jen odkaz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68500" y="3454400"/>
            <a:ext cx="9385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Pes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a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Pes();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a.DelkaSrsti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= 10.5f;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Pes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b = a;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b.DelkaSrsti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= 5f; </a:t>
            </a: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</a:rPr>
              <a:t>// mění se současně i </a:t>
            </a:r>
            <a:r>
              <a:rPr lang="cs-CZ" dirty="0" err="1">
                <a:solidFill>
                  <a:srgbClr val="008000"/>
                </a:solidFill>
                <a:latin typeface="Consolas" panose="020B0609020204030204" pitchFamily="49" charset="0"/>
              </a:rPr>
              <a:t>a.DelkaSrsti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9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Extenzní </a:t>
            </a:r>
            <a:r>
              <a:rPr lang="en-US" dirty="0" err="1" smtClean="0"/>
              <a:t>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b="1" dirty="0" err="1">
                <a:solidFill>
                  <a:srgbClr val="0101FD"/>
                </a:solidFill>
                <a:latin typeface="Consolas" panose="020B0609020204030204" pitchFamily="49" charset="0"/>
              </a:rPr>
              <a:t>namespace</a:t>
            </a: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b="1" dirty="0" err="1">
                <a:solidFill>
                  <a:srgbClr val="007D9A"/>
                </a:solidFill>
                <a:latin typeface="Consolas" panose="020B0609020204030204" pitchFamily="49" charset="0"/>
              </a:rPr>
              <a:t>ExtensionMethods</a:t>
            </a:r>
            <a:endParaRPr lang="cs-CZ" sz="1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sz="1400" b="1" dirty="0">
                <a:solidFill>
                  <a:srgbClr val="0101FD"/>
                </a:solidFill>
                <a:latin typeface="Consolas" panose="020B0609020204030204" pitchFamily="49" charset="0"/>
              </a:rPr>
              <a:t>public</a:t>
            </a: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b="1" dirty="0">
                <a:solidFill>
                  <a:srgbClr val="0101FD"/>
                </a:solidFill>
                <a:latin typeface="Consolas" panose="020B0609020204030204" pitchFamily="49" charset="0"/>
              </a:rPr>
              <a:t>static</a:t>
            </a: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b="1" dirty="0" err="1">
                <a:solidFill>
                  <a:srgbClr val="0101FD"/>
                </a:solidFill>
                <a:latin typeface="Consolas" panose="020B0609020204030204" pitchFamily="49" charset="0"/>
              </a:rPr>
              <a:t>class</a:t>
            </a: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b="1" dirty="0" err="1">
                <a:solidFill>
                  <a:srgbClr val="007D9A"/>
                </a:solidFill>
                <a:latin typeface="Consolas" panose="020B0609020204030204" pitchFamily="49" charset="0"/>
              </a:rPr>
              <a:t>MyExtensions</a:t>
            </a:r>
            <a:endParaRPr lang="cs-CZ" sz="1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0101FD"/>
                </a:solidFill>
                <a:latin typeface="Consolas" panose="020B0609020204030204" pitchFamily="49" charset="0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101FD"/>
                </a:solidFill>
                <a:latin typeface="Consolas" panose="020B0609020204030204" pitchFamily="49" charset="0"/>
              </a:rPr>
              <a:t>static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0101FD"/>
                </a:solidFill>
                <a:latin typeface="Consolas" panose="020B06090202040302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007D9A"/>
                </a:solidFill>
                <a:latin typeface="Consolas" panose="020B0609020204030204" pitchFamily="49" charset="0"/>
              </a:rPr>
              <a:t>WordCount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0101FD"/>
                </a:solidFill>
                <a:latin typeface="Consolas" panose="020B0609020204030204" pitchFamily="49" charset="0"/>
              </a:rPr>
              <a:t>this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sz="1400" b="1" dirty="0">
                <a:solidFill>
                  <a:srgbClr val="0101FD"/>
                </a:solidFill>
                <a:latin typeface="Consolas" panose="020B0609020204030204" pitchFamily="49" charset="0"/>
              </a:rPr>
              <a:t>return</a:t>
            </a: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str.Split</a:t>
            </a: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1400" b="1" dirty="0" err="1">
                <a:solidFill>
                  <a:srgbClr val="0101FD"/>
                </a:solidFill>
                <a:latin typeface="Consolas" panose="020B0609020204030204" pitchFamily="49" charset="0"/>
              </a:rPr>
              <a:t>new</a:t>
            </a: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b="1" dirty="0" err="1">
                <a:solidFill>
                  <a:srgbClr val="0101FD"/>
                </a:solidFill>
                <a:latin typeface="Consolas" panose="020B0609020204030204" pitchFamily="49" charset="0"/>
              </a:rPr>
              <a:t>char</a:t>
            </a: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[] { </a:t>
            </a:r>
            <a:r>
              <a:rPr lang="cs-CZ" sz="1400" b="1" dirty="0">
                <a:solidFill>
                  <a:srgbClr val="A31515"/>
                </a:solidFill>
                <a:latin typeface="Consolas" panose="020B0609020204030204" pitchFamily="49" charset="0"/>
              </a:rPr>
              <a:t>' '</a:t>
            </a: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400" b="1" dirty="0">
                <a:solidFill>
                  <a:srgbClr val="A31515"/>
                </a:solidFill>
                <a:latin typeface="Consolas" panose="020B0609020204030204" pitchFamily="49" charset="0"/>
              </a:rPr>
              <a:t>'.'</a:t>
            </a: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400" b="1" dirty="0">
                <a:solidFill>
                  <a:srgbClr val="A31515"/>
                </a:solidFill>
                <a:latin typeface="Consolas" panose="020B0609020204030204" pitchFamily="49" charset="0"/>
              </a:rPr>
              <a:t>'?'</a:t>
            </a: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}, 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</a:t>
            </a:r>
            <a:r>
              <a:rPr lang="cs-CZ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StringSplitOptions.RemoveEmptyEntries</a:t>
            </a: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cs-CZ" sz="1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Length</a:t>
            </a: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   }   </a:t>
            </a:r>
          </a:p>
          <a:p>
            <a:pPr marL="0" indent="0">
              <a:buNone/>
            </a:pPr>
            <a:r>
              <a:rPr lang="cs-CZ" sz="1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400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101FD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s = 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"Hello Extension Methods"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endParaRPr lang="en-US" sz="1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0101FD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s.WordCount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 v</a:t>
            </a:r>
            <a:r>
              <a:rPr lang="cs-CZ" dirty="0" err="1" smtClean="0"/>
              <a:t>ýrazy</a:t>
            </a:r>
            <a:r>
              <a:rPr lang="cs-CZ" dirty="0" smtClean="0"/>
              <a:t> + anonymní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105157"/>
            <a:ext cx="7524750" cy="337159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VyberBody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(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Student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stud)</a:t>
            </a:r>
            <a:endParaRPr lang="cs-CZ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{</a:t>
            </a:r>
            <a:endParaRPr lang="cs-CZ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return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stud.Body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cs-CZ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dirty="0" smtClean="0"/>
              <a:t>……..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dirty="0" err="1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Console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seznamstudentu.Sum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VyberBody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));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90975" y="5705475"/>
            <a:ext cx="691515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Console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seznamstudentu.Sum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(x=&gt;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x.Body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));</a:t>
            </a:r>
            <a:endParaRPr lang="cs-CZ" dirty="0"/>
          </a:p>
        </p:txBody>
      </p:sp>
      <p:sp>
        <p:nvSpPr>
          <p:cNvPr id="5" name="Šipka doprava se zářezem 4"/>
          <p:cNvSpPr/>
          <p:nvPr/>
        </p:nvSpPr>
        <p:spPr>
          <a:xfrm rot="3206054">
            <a:off x="5219700" y="4476750"/>
            <a:ext cx="1276350" cy="10001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4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Funkce</a:t>
            </a:r>
            <a:r>
              <a:rPr lang="en-US" dirty="0" smtClean="0"/>
              <a:t> </a:t>
            </a:r>
            <a:r>
              <a:rPr lang="en-US" dirty="0" err="1" smtClean="0"/>
              <a:t>deklarov</a:t>
            </a:r>
            <a:r>
              <a:rPr lang="cs-CZ" dirty="0" err="1" smtClean="0"/>
              <a:t>ána</a:t>
            </a:r>
            <a:r>
              <a:rPr lang="cs-CZ" dirty="0" smtClean="0"/>
              <a:t> v kódu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599" y="1400432"/>
            <a:ext cx="5419725" cy="136181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Func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&gt; func1 = x =&gt; x + 1;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y = func1(5);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(y);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43161" y="3524250"/>
            <a:ext cx="869632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339933"/>
                </a:solidFill>
                <a:latin typeface="Courier New" panose="02070309020205020404" pitchFamily="49" charset="0"/>
              </a:rPr>
              <a:t>// Use </a:t>
            </a:r>
            <a:r>
              <a:rPr lang="cs-CZ" dirty="0" err="1">
                <a:solidFill>
                  <a:srgbClr val="339933"/>
                </a:solidFill>
                <a:latin typeface="Courier New" panose="02070309020205020404" pitchFamily="49" charset="0"/>
              </a:rPr>
              <a:t>parameters</a:t>
            </a:r>
            <a:r>
              <a:rPr lang="cs-CZ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339933"/>
                </a:solidFill>
                <a:latin typeface="Courier New" panose="02070309020205020404" pitchFamily="49" charset="0"/>
              </a:rPr>
              <a:t>with</a:t>
            </a:r>
            <a:r>
              <a:rPr lang="cs-CZ" dirty="0">
                <a:solidFill>
                  <a:srgbClr val="339933"/>
                </a:solidFill>
                <a:latin typeface="Courier New" panose="02070309020205020404" pitchFamily="49" charset="0"/>
              </a:rPr>
              <a:t> a </a:t>
            </a:r>
            <a:r>
              <a:rPr lang="cs-CZ" dirty="0" err="1">
                <a:solidFill>
                  <a:srgbClr val="339933"/>
                </a:solidFill>
                <a:latin typeface="Courier New" panose="02070309020205020404" pitchFamily="49" charset="0"/>
              </a:rPr>
              <a:t>statement</a:t>
            </a:r>
            <a:r>
              <a:rPr lang="cs-CZ" dirty="0">
                <a:solidFill>
                  <a:srgbClr val="339933"/>
                </a:solidFill>
                <a:latin typeface="Courier New" panose="02070309020205020404" pitchFamily="49" charset="0"/>
              </a:rPr>
              <a:t> body. // </a:t>
            </a:r>
            <a:endParaRPr lang="cs-CZ" dirty="0" smtClean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Func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&gt; func4 = (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x) =&gt; { return x + 1;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</a:p>
          <a:p>
            <a:r>
              <a:rPr lang="cs-CZ" dirty="0" smtClean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cs-CZ" dirty="0" smtClean="0">
                <a:solidFill>
                  <a:srgbClr val="339933"/>
                </a:solidFill>
                <a:latin typeface="Courier New" panose="02070309020205020404" pitchFamily="49" charset="0"/>
              </a:rPr>
              <a:t>// </a:t>
            </a:r>
            <a:r>
              <a:rPr lang="cs-CZ" dirty="0">
                <a:solidFill>
                  <a:srgbClr val="339933"/>
                </a:solidFill>
                <a:latin typeface="Courier New" panose="02070309020205020404" pitchFamily="49" charset="0"/>
              </a:rPr>
              <a:t>// Use </a:t>
            </a:r>
            <a:r>
              <a:rPr lang="cs-CZ" dirty="0" err="1">
                <a:solidFill>
                  <a:srgbClr val="339933"/>
                </a:solidFill>
                <a:latin typeface="Courier New" panose="02070309020205020404" pitchFamily="49" charset="0"/>
              </a:rPr>
              <a:t>multiple</a:t>
            </a:r>
            <a:r>
              <a:rPr lang="cs-CZ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339933"/>
                </a:solidFill>
                <a:latin typeface="Courier New" panose="02070309020205020404" pitchFamily="49" charset="0"/>
              </a:rPr>
              <a:t>parameters</a:t>
            </a:r>
            <a:r>
              <a:rPr lang="cs-CZ" dirty="0">
                <a:solidFill>
                  <a:srgbClr val="339933"/>
                </a:solidFill>
                <a:latin typeface="Courier New" panose="02070309020205020404" pitchFamily="49" charset="0"/>
              </a:rPr>
              <a:t>. // </a:t>
            </a:r>
            <a:endParaRPr lang="cs-CZ" dirty="0" smtClean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Func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&gt; func5 = (x, y) =&gt; x * y;</a:t>
            </a:r>
            <a:r>
              <a:rPr lang="cs-CZ" dirty="0">
                <a:solidFill>
                  <a:srgbClr val="339933"/>
                </a:solidFill>
                <a:latin typeface="Courier New" panose="02070309020205020404" pitchFamily="49" charset="0"/>
              </a:rPr>
              <a:t> </a:t>
            </a:r>
            <a:endParaRPr lang="cs-CZ" dirty="0" smtClean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endParaRPr lang="cs-CZ" dirty="0" smtClean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r>
              <a:rPr lang="cs-CZ" dirty="0" smtClean="0">
                <a:solidFill>
                  <a:srgbClr val="339933"/>
                </a:solidFill>
                <a:latin typeface="Courier New" panose="02070309020205020404" pitchFamily="49" charset="0"/>
              </a:rPr>
              <a:t>// </a:t>
            </a:r>
            <a:r>
              <a:rPr lang="cs-CZ" dirty="0">
                <a:solidFill>
                  <a:srgbClr val="339933"/>
                </a:solidFill>
                <a:latin typeface="Courier New" panose="02070309020205020404" pitchFamily="49" charset="0"/>
              </a:rPr>
              <a:t>// Use no </a:t>
            </a:r>
            <a:r>
              <a:rPr lang="cs-CZ" dirty="0" err="1">
                <a:solidFill>
                  <a:srgbClr val="339933"/>
                </a:solidFill>
                <a:latin typeface="Courier New" panose="02070309020205020404" pitchFamily="49" charset="0"/>
              </a:rPr>
              <a:t>parameters</a:t>
            </a:r>
            <a:r>
              <a:rPr lang="cs-CZ" dirty="0">
                <a:solidFill>
                  <a:srgbClr val="339933"/>
                </a:solidFill>
                <a:latin typeface="Courier New" panose="02070309020205020404" pitchFamily="49" charset="0"/>
              </a:rPr>
              <a:t> in a lambda </a:t>
            </a:r>
            <a:r>
              <a:rPr lang="cs-CZ" dirty="0" err="1">
                <a:solidFill>
                  <a:srgbClr val="339933"/>
                </a:solidFill>
                <a:latin typeface="Courier New" panose="02070309020205020404" pitchFamily="49" charset="0"/>
              </a:rPr>
              <a:t>expression</a:t>
            </a:r>
            <a:r>
              <a:rPr lang="cs-CZ" dirty="0">
                <a:solidFill>
                  <a:srgbClr val="339933"/>
                </a:solidFill>
                <a:latin typeface="Courier New" panose="02070309020205020404" pitchFamily="49" charset="0"/>
              </a:rPr>
              <a:t>. // </a:t>
            </a:r>
            <a:endParaRPr lang="cs-CZ" dirty="0" smtClean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Action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func6 = () =&gt;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6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LINQ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Získávání dat z různých zdrojů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574492" y="387179"/>
            <a:ext cx="500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http://www.tutorialsteacher.com/linq/what-is-linq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71" y="2238100"/>
            <a:ext cx="7220958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LINQ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www.tutorialsteacher.com/linq/why-linq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6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je to LINQ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Sada</a:t>
            </a:r>
            <a:r>
              <a:rPr lang="en-US" dirty="0" smtClean="0"/>
              <a:t> </a:t>
            </a:r>
            <a:r>
              <a:rPr lang="en-US" dirty="0" err="1" smtClean="0"/>
              <a:t>exten</a:t>
            </a:r>
            <a:r>
              <a:rPr lang="cs-CZ" dirty="0" err="1" smtClean="0"/>
              <a:t>zních</a:t>
            </a:r>
            <a:r>
              <a:rPr lang="cs-CZ" dirty="0" smtClean="0"/>
              <a:t> metod</a:t>
            </a:r>
          </a:p>
          <a:p>
            <a:r>
              <a:rPr lang="cs-CZ" dirty="0" smtClean="0"/>
              <a:t>Implementuje </a:t>
            </a:r>
            <a:r>
              <a:rPr lang="cs-CZ" dirty="0" err="1"/>
              <a:t>IEnumerable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IQueryable</a:t>
            </a:r>
            <a:endParaRPr lang="cs-CZ" dirty="0" smtClean="0"/>
          </a:p>
          <a:p>
            <a:pPr lvl="1"/>
            <a:r>
              <a:rPr lang="cs-CZ" dirty="0" smtClean="0"/>
              <a:t>Předci např. List, </a:t>
            </a:r>
            <a:r>
              <a:rPr lang="cs-CZ" dirty="0" err="1" smtClean="0"/>
              <a:t>ObservableCollection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43" y="3148193"/>
            <a:ext cx="6485714" cy="2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CIL (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Intermediate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69" y="2041213"/>
            <a:ext cx="3225000" cy="13638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225" y="2317518"/>
            <a:ext cx="4927801" cy="3570500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5245768" y="2723146"/>
            <a:ext cx="1122948" cy="806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1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LINQ </a:t>
            </a:r>
            <a:r>
              <a:rPr lang="cs-CZ" dirty="0" err="1" smtClean="0"/>
              <a:t>Query</a:t>
            </a:r>
            <a:r>
              <a:rPr lang="cs-CZ" dirty="0" smtClean="0"/>
              <a:t> syntax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00432"/>
            <a:ext cx="9697428" cy="53432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12529"/>
                </a:solidFill>
                <a:latin typeface="SFMono-Regular"/>
              </a:rPr>
              <a:t>from </a:t>
            </a:r>
            <a:r>
              <a:rPr lang="en-US" i="1" dirty="0">
                <a:solidFill>
                  <a:srgbClr val="212529"/>
                </a:solidFill>
                <a:latin typeface="SFMono-Regular"/>
              </a:rPr>
              <a:t>&lt;range variable&gt;</a:t>
            </a:r>
            <a:r>
              <a:rPr lang="en-US" dirty="0">
                <a:solidFill>
                  <a:srgbClr val="212529"/>
                </a:solidFill>
                <a:latin typeface="SFMono-Regular"/>
              </a:rPr>
              <a:t> in </a:t>
            </a:r>
            <a:r>
              <a:rPr lang="en-US" i="1" dirty="0">
                <a:solidFill>
                  <a:srgbClr val="212529"/>
                </a:solidFill>
                <a:latin typeface="SFMono-Regular"/>
              </a:rPr>
              <a:t>&lt;</a:t>
            </a:r>
            <a:r>
              <a:rPr lang="en-US" i="1" dirty="0" err="1">
                <a:solidFill>
                  <a:srgbClr val="212529"/>
                </a:solidFill>
                <a:latin typeface="SFMono-Regular"/>
              </a:rPr>
              <a:t>IEnumerable</a:t>
            </a:r>
            <a:r>
              <a:rPr lang="en-US" i="1" dirty="0">
                <a:solidFill>
                  <a:srgbClr val="212529"/>
                </a:solidFill>
                <a:latin typeface="SFMono-Regular"/>
              </a:rPr>
              <a:t>&lt;T&gt; or </a:t>
            </a:r>
            <a:r>
              <a:rPr lang="en-US" i="1" dirty="0" err="1">
                <a:solidFill>
                  <a:srgbClr val="212529"/>
                </a:solidFill>
                <a:latin typeface="SFMono-Regular"/>
              </a:rPr>
              <a:t>IQueryable</a:t>
            </a:r>
            <a:r>
              <a:rPr lang="en-US" i="1" dirty="0">
                <a:solidFill>
                  <a:srgbClr val="212529"/>
                </a:solidFill>
                <a:latin typeface="SFMono-Regular"/>
              </a:rPr>
              <a:t>&lt;T&gt; Collection&gt;</a:t>
            </a:r>
            <a:r>
              <a:rPr lang="en-US" dirty="0">
                <a:solidFill>
                  <a:srgbClr val="212529"/>
                </a:solidFill>
                <a:latin typeface="SFMono-Regular"/>
              </a:rPr>
              <a:t> </a:t>
            </a:r>
            <a:endParaRPr lang="cs-CZ" dirty="0" smtClean="0">
              <a:solidFill>
                <a:srgbClr val="212529"/>
              </a:solidFill>
              <a:latin typeface="SFMono-Regular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12529"/>
                </a:solidFill>
                <a:latin typeface="SFMono-Regular"/>
              </a:rPr>
              <a:t>&lt;</a:t>
            </a:r>
            <a:r>
              <a:rPr lang="en-US" dirty="0">
                <a:solidFill>
                  <a:srgbClr val="212529"/>
                </a:solidFill>
                <a:latin typeface="SFMono-Regular"/>
              </a:rPr>
              <a:t>Standard Query Operators&gt; </a:t>
            </a:r>
            <a:r>
              <a:rPr lang="en-US" i="1" dirty="0">
                <a:solidFill>
                  <a:srgbClr val="212529"/>
                </a:solidFill>
                <a:latin typeface="SFMono-Regular"/>
              </a:rPr>
              <a:t>&lt;lambda expression&gt;</a:t>
            </a:r>
            <a:r>
              <a:rPr lang="en-US" dirty="0">
                <a:solidFill>
                  <a:srgbClr val="212529"/>
                </a:solidFill>
                <a:latin typeface="SFMono-Regular"/>
              </a:rPr>
              <a:t> </a:t>
            </a:r>
            <a:endParaRPr lang="cs-CZ" dirty="0" smtClean="0">
              <a:solidFill>
                <a:srgbClr val="212529"/>
              </a:solidFill>
              <a:latin typeface="SFMono-Regular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12529"/>
                </a:solidFill>
                <a:latin typeface="SFMono-Regular"/>
              </a:rPr>
              <a:t>&lt;</a:t>
            </a:r>
            <a:r>
              <a:rPr lang="en-US" dirty="0">
                <a:solidFill>
                  <a:srgbClr val="212529"/>
                </a:solidFill>
                <a:latin typeface="SFMono-Regular"/>
              </a:rPr>
              <a:t>select or </a:t>
            </a:r>
            <a:r>
              <a:rPr lang="en-US" dirty="0" err="1">
                <a:solidFill>
                  <a:srgbClr val="212529"/>
                </a:solidFill>
                <a:latin typeface="SFMono-Regular"/>
              </a:rPr>
              <a:t>groupBy</a:t>
            </a:r>
            <a:r>
              <a:rPr lang="en-US" dirty="0">
                <a:solidFill>
                  <a:srgbClr val="212529"/>
                </a:solidFill>
                <a:latin typeface="SFMono-Regular"/>
              </a:rPr>
              <a:t> operator&gt; </a:t>
            </a:r>
            <a:r>
              <a:rPr lang="en-US" i="1" dirty="0">
                <a:solidFill>
                  <a:srgbClr val="212529"/>
                </a:solidFill>
                <a:latin typeface="SFMono-Regular"/>
              </a:rPr>
              <a:t>&lt;result formation</a:t>
            </a:r>
            <a:r>
              <a:rPr lang="en-US" i="1" dirty="0" smtClean="0">
                <a:solidFill>
                  <a:srgbClr val="212529"/>
                </a:solidFill>
                <a:latin typeface="SFMono-Regular"/>
              </a:rPr>
              <a:t>&gt;</a:t>
            </a:r>
            <a:endParaRPr lang="cs-CZ" i="1" dirty="0" smtClean="0">
              <a:solidFill>
                <a:srgbClr val="212529"/>
              </a:solidFill>
              <a:latin typeface="SFMono-Regular"/>
            </a:endParaRPr>
          </a:p>
          <a:p>
            <a:pPr marL="0" indent="0">
              <a:buNone/>
            </a:pPr>
            <a:endParaRPr lang="cs-CZ" i="1" dirty="0">
              <a:solidFill>
                <a:srgbClr val="212529"/>
              </a:solidFill>
              <a:latin typeface="SFMono-Regular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cs-CZ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 err="1">
                <a:solidFill>
                  <a:srgbClr val="2B91A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IList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stringList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List&lt;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&gt;() {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"C# 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Tutorials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"VB.NET 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Tutorials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C++"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"MVC 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Tutorials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"Java"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};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LINQ </a:t>
            </a:r>
            <a:r>
              <a:rPr lang="cs-CZ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Syntax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stringList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s.Contains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Tutorials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s;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6" y="5114698"/>
            <a:ext cx="8002117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3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LINQ </a:t>
            </a:r>
            <a:r>
              <a:rPr lang="cs-CZ" dirty="0" err="1" smtClean="0"/>
              <a:t>Method</a:t>
            </a:r>
            <a:r>
              <a:rPr lang="cs-CZ" dirty="0" smtClean="0"/>
              <a:t> syntax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cs-CZ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 err="1">
                <a:solidFill>
                  <a:srgbClr val="2B91A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IList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stringList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List&lt;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&gt;() {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"C# 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Tutorials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"VB.NET 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Tutorials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C++"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"MVC 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Tutorials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"Java"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};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LINQ </a:t>
            </a:r>
            <a:r>
              <a:rPr lang="cs-CZ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Syntax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stringList.Where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 =&gt;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s.Contains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Tutorials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25" y="5350568"/>
            <a:ext cx="6649378" cy="12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Lambda výraz - zjednodušení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8" y="1375428"/>
            <a:ext cx="6820852" cy="201005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36" y="4033681"/>
            <a:ext cx="5591955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8" y="125879"/>
            <a:ext cx="6050821" cy="1114876"/>
          </a:xfr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39795"/>
              </p:ext>
            </p:extLst>
          </p:nvPr>
        </p:nvGraphicFramePr>
        <p:xfrm>
          <a:off x="1581639" y="1351149"/>
          <a:ext cx="9277350" cy="5461731"/>
        </p:xfrm>
        <a:graphic>
          <a:graphicData uri="http://schemas.openxmlformats.org/drawingml/2006/table">
            <a:tbl>
              <a:tblPr/>
              <a:tblGrid>
                <a:gridCol w="2342661">
                  <a:extLst>
                    <a:ext uri="{9D8B030D-6E8A-4147-A177-3AD203B41FA5}">
                      <a16:colId xmlns:a16="http://schemas.microsoft.com/office/drawing/2014/main" val="2447320620"/>
                    </a:ext>
                  </a:extLst>
                </a:gridCol>
                <a:gridCol w="6934689">
                  <a:extLst>
                    <a:ext uri="{9D8B030D-6E8A-4147-A177-3AD203B41FA5}">
                      <a16:colId xmlns:a16="http://schemas.microsoft.com/office/drawing/2014/main" val="3027971248"/>
                    </a:ext>
                  </a:extLst>
                </a:gridCol>
              </a:tblGrid>
              <a:tr h="300950">
                <a:tc>
                  <a:txBody>
                    <a:bodyPr/>
                    <a:lstStyle/>
                    <a:p>
                      <a:pPr algn="just" fontAlgn="b"/>
                      <a:r>
                        <a:rPr lang="cs-CZ" sz="1400" b="0" dirty="0" err="1">
                          <a:solidFill>
                            <a:srgbClr val="FFFFFF"/>
                          </a:solidFill>
                          <a:effectLst/>
                        </a:rPr>
                        <a:t>Classification</a:t>
                      </a:r>
                      <a:r>
                        <a:rPr lang="cs-CZ" sz="1400" b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</a:p>
                  </a:txBody>
                  <a:tcPr marL="47983" marR="47983" marT="47983" marB="47983" anchor="b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9E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cs-CZ" sz="1400" b="0">
                          <a:solidFill>
                            <a:srgbClr val="FFFFFF"/>
                          </a:solidFill>
                          <a:effectLst/>
                        </a:rPr>
                        <a:t>Standard Query Operators </a:t>
                      </a:r>
                    </a:p>
                  </a:txBody>
                  <a:tcPr marL="47983" marR="47983" marT="47983" marB="47983" anchor="b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37858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Filtering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Where, OfType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232074"/>
                  </a:ext>
                </a:extLst>
              </a:tr>
              <a:tr h="468914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Sorting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rgbClr val="414141"/>
                          </a:solidFill>
                          <a:effectLst/>
                        </a:rPr>
                        <a:t>OrderBy, OrderByDescending, ThenBy, ThenByDescending, Reverse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250221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Grouping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GroupBy, ToLookup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85451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Join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GroupJoin, Join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3612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Projection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Select, SelectMany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73690"/>
                  </a:ext>
                </a:extLst>
              </a:tr>
              <a:tr h="468914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Aggregation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rgbClr val="414141"/>
                          </a:solidFill>
                          <a:effectLst/>
                        </a:rPr>
                        <a:t>Aggregate, Average, Count, LongCount, Max, Min, Sum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192254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Quantifiers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All, Any, Contains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393852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Elements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ElementAt, ElementAtOrDefault, First, FirstOrDefault, Last, LastOrDefault, Single, SingleOrDefault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72918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Set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Distinct, Except, Intersect, Union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05659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Partitioning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Skip, SkipWhile, Take, TakeWhile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522587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Concatenation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Concat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44071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Equality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SequenceEqual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165405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Generation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DefaultEmpty, Empty, Range, Repeat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573973"/>
                  </a:ext>
                </a:extLst>
              </a:tr>
              <a:tr h="468914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solidFill>
                            <a:srgbClr val="414141"/>
                          </a:solidFill>
                          <a:effectLst/>
                        </a:rPr>
                        <a:t>Conversion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>
                          <a:solidFill>
                            <a:srgbClr val="414141"/>
                          </a:solidFill>
                          <a:effectLst/>
                        </a:rPr>
                        <a:t>AsEnumerable</a:t>
                      </a:r>
                      <a:r>
                        <a:rPr lang="en-US" sz="1400" dirty="0">
                          <a:solidFill>
                            <a:srgbClr val="414141"/>
                          </a:solidFill>
                          <a:effectLst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414141"/>
                          </a:solidFill>
                          <a:effectLst/>
                        </a:rPr>
                        <a:t>AsQueryable</a:t>
                      </a:r>
                      <a:r>
                        <a:rPr lang="en-US" sz="1400" dirty="0">
                          <a:solidFill>
                            <a:srgbClr val="414141"/>
                          </a:solidFill>
                          <a:effectLst/>
                        </a:rPr>
                        <a:t>, Cast, </a:t>
                      </a:r>
                      <a:r>
                        <a:rPr lang="en-US" sz="1400" dirty="0" err="1">
                          <a:solidFill>
                            <a:srgbClr val="414141"/>
                          </a:solidFill>
                          <a:effectLst/>
                        </a:rPr>
                        <a:t>ToArray</a:t>
                      </a:r>
                      <a:r>
                        <a:rPr lang="en-US" sz="1400" dirty="0">
                          <a:solidFill>
                            <a:srgbClr val="414141"/>
                          </a:solidFill>
                          <a:effectLst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414141"/>
                          </a:solidFill>
                          <a:effectLst/>
                        </a:rPr>
                        <a:t>ToDictionary</a:t>
                      </a:r>
                      <a:r>
                        <a:rPr lang="en-US" sz="1400" dirty="0">
                          <a:solidFill>
                            <a:srgbClr val="414141"/>
                          </a:solidFill>
                          <a:effectLst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414141"/>
                          </a:solidFill>
                          <a:effectLst/>
                        </a:rPr>
                        <a:t>ToList</a:t>
                      </a:r>
                      <a:r>
                        <a:rPr lang="en-US" sz="1400" dirty="0">
                          <a:solidFill>
                            <a:srgbClr val="414141"/>
                          </a:solidFill>
                          <a:effectLst/>
                        </a:rPr>
                        <a:t> </a:t>
                      </a:r>
                    </a:p>
                  </a:txBody>
                  <a:tcPr marL="47983" marR="47983" marT="47983" marB="47983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319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www.tutorialsteacher.com/linq/linq-filtering-operators-where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9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Object</a:t>
            </a:r>
            <a:r>
              <a:rPr lang="cs-CZ" dirty="0" smtClean="0"/>
              <a:t> – </a:t>
            </a:r>
            <a:r>
              <a:rPr lang="cs-CZ" dirty="0" err="1" smtClean="0"/>
              <a:t>Relational</a:t>
            </a:r>
            <a:r>
              <a:rPr lang="cs-CZ" dirty="0" smtClean="0"/>
              <a:t> </a:t>
            </a:r>
            <a:r>
              <a:rPr lang="cs-CZ" dirty="0" err="1" smtClean="0"/>
              <a:t>Mapping</a:t>
            </a:r>
            <a:r>
              <a:rPr lang="cs-CZ" dirty="0" smtClean="0"/>
              <a:t> (ORM)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Objektové databáze – zatím sen</a:t>
            </a:r>
          </a:p>
          <a:p>
            <a:r>
              <a:rPr lang="cs-CZ" dirty="0" smtClean="0"/>
              <a:t>Mapování databáze, resp. dílčích tabulek na objekty</a:t>
            </a:r>
          </a:p>
          <a:p>
            <a:r>
              <a:rPr lang="cs-CZ" dirty="0" smtClean="0"/>
              <a:t>Používá se kvůli zjednodušení práce</a:t>
            </a:r>
          </a:p>
          <a:p>
            <a:r>
              <a:rPr lang="cs-CZ" dirty="0" smtClean="0"/>
              <a:t>Musí být zajištěna obousměrná funkčnost (CRUD operace)</a:t>
            </a:r>
          </a:p>
          <a:p>
            <a:pPr lvl="1"/>
            <a:r>
              <a:rPr lang="cs-CZ" dirty="0" smtClean="0"/>
              <a:t>Čtení z DB do objektů</a:t>
            </a:r>
          </a:p>
          <a:p>
            <a:pPr lvl="1"/>
            <a:r>
              <a:rPr lang="cs-CZ" dirty="0" smtClean="0"/>
              <a:t>Zápis do databáze</a:t>
            </a:r>
          </a:p>
          <a:p>
            <a:r>
              <a:rPr lang="cs-CZ" dirty="0" smtClean="0"/>
              <a:t>ORM uvažuje i vazby  mezi tabulkami (resp. objekty)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7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ORM API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Kód v C</a:t>
            </a:r>
            <a:r>
              <a:rPr lang="en-US" dirty="0" smtClean="0"/>
              <a:t># s </a:t>
            </a:r>
            <a:r>
              <a:rPr lang="cs-CZ" dirty="0" smtClean="0"/>
              <a:t>využitím SQL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Tentýž kód s využitím ORM API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66900" y="1981200"/>
            <a:ext cx="1015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 </a:t>
            </a:r>
            <a:r>
              <a:rPr lang="en-US" dirty="0" err="1"/>
              <a:t>sql</a:t>
            </a:r>
            <a:r>
              <a:rPr lang="en-US" dirty="0"/>
              <a:t> = "SELECT id, </a:t>
            </a:r>
            <a:r>
              <a:rPr lang="en-US" dirty="0" err="1"/>
              <a:t>first_name</a:t>
            </a:r>
            <a:r>
              <a:rPr lang="en-US" dirty="0"/>
              <a:t>, </a:t>
            </a:r>
            <a:r>
              <a:rPr lang="en-US" dirty="0" err="1"/>
              <a:t>last_name</a:t>
            </a:r>
            <a:r>
              <a:rPr lang="en-US" dirty="0"/>
              <a:t>, phone, </a:t>
            </a:r>
            <a:r>
              <a:rPr lang="en-US" dirty="0" err="1"/>
              <a:t>birth_date</a:t>
            </a:r>
            <a:r>
              <a:rPr lang="en-US" dirty="0"/>
              <a:t>, sex FROM persons WHERE id = 10"; Result res = </a:t>
            </a:r>
            <a:r>
              <a:rPr lang="en-US" dirty="0" err="1"/>
              <a:t>db.execSql</a:t>
            </a:r>
            <a:r>
              <a:rPr lang="en-US" dirty="0"/>
              <a:t>(</a:t>
            </a:r>
            <a:r>
              <a:rPr lang="en-US" dirty="0" err="1"/>
              <a:t>sql</a:t>
            </a:r>
            <a:r>
              <a:rPr lang="en-US" dirty="0"/>
              <a:t>); </a:t>
            </a:r>
            <a:endParaRPr lang="cs-CZ" dirty="0" smtClean="0"/>
          </a:p>
          <a:p>
            <a:r>
              <a:rPr lang="en-US" dirty="0" smtClean="0"/>
              <a:t>String </a:t>
            </a:r>
            <a:r>
              <a:rPr lang="en-US" dirty="0"/>
              <a:t>name = res[0]["FIRST_NAME"];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90725" y="3847070"/>
            <a:ext cx="673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 p = </a:t>
            </a:r>
            <a:r>
              <a:rPr lang="en-US" dirty="0" err="1"/>
              <a:t>repository.GetPerson</a:t>
            </a:r>
            <a:r>
              <a:rPr lang="en-US" dirty="0"/>
              <a:t>(10</a:t>
            </a:r>
            <a:r>
              <a:rPr lang="en-US" dirty="0" smtClean="0"/>
              <a:t>);</a:t>
            </a:r>
            <a:endParaRPr lang="cs-CZ" dirty="0" smtClean="0"/>
          </a:p>
          <a:p>
            <a:r>
              <a:rPr lang="en-US" dirty="0" smtClean="0"/>
              <a:t>String </a:t>
            </a:r>
            <a:r>
              <a:rPr lang="en-US" dirty="0"/>
              <a:t>name = </a:t>
            </a:r>
            <a:r>
              <a:rPr lang="en-US" dirty="0" err="1"/>
              <a:t>p.getFirstName</a:t>
            </a:r>
            <a:r>
              <a:rPr lang="en-US" dirty="0"/>
              <a:t>();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62800" y="6200775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https://en.wikipedia.org/wiki/Object-relational_mapping</a:t>
            </a:r>
          </a:p>
        </p:txBody>
      </p:sp>
    </p:spTree>
    <p:extLst>
      <p:ext uri="{BB962C8B-B14F-4D97-AF65-F5344CB8AC3E}">
        <p14:creationId xmlns:p14="http://schemas.microsoft.com/office/powerpoint/2010/main" val="8121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Entity Framework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Open-source ORM architektura pro vývojáře .NET</a:t>
            </a:r>
          </a:p>
          <a:p>
            <a:r>
              <a:rPr lang="cs-CZ" dirty="0" smtClean="0"/>
              <a:t>Podporované a udržované Microsoftem</a:t>
            </a:r>
          </a:p>
          <a:p>
            <a:r>
              <a:rPr lang="cs-CZ" dirty="0" smtClean="0"/>
              <a:t>Oficiální definice:</a:t>
            </a:r>
          </a:p>
          <a:p>
            <a:pPr lvl="1"/>
            <a:r>
              <a:rPr lang="en-US" i="0" dirty="0"/>
              <a:t>“Entity Framework is an object-relational mapper (O/RM) that enables .NET developers to work with a database using .NET objects. It eliminates the need for most of the data-access code that developers usually need to write.” </a:t>
            </a:r>
            <a:endParaRPr lang="cs-CZ" i="0" dirty="0" smtClean="0"/>
          </a:p>
          <a:p>
            <a:r>
              <a:rPr lang="cs-CZ" dirty="0" smtClean="0"/>
              <a:t>Hlavní výhoda: přehlednost, ušetření práce =</a:t>
            </a:r>
            <a:r>
              <a:rPr lang="en-US" dirty="0" smtClean="0"/>
              <a:t>&gt; v</a:t>
            </a:r>
            <a:r>
              <a:rPr lang="cs-CZ" dirty="0" err="1" smtClean="0"/>
              <a:t>yšší</a:t>
            </a:r>
            <a:r>
              <a:rPr lang="cs-CZ" dirty="0" smtClean="0"/>
              <a:t> rychlost a flexibilita při tvorbě kódu =</a:t>
            </a:r>
            <a:r>
              <a:rPr lang="en-US" dirty="0" smtClean="0"/>
              <a:t>&gt; </a:t>
            </a:r>
            <a:r>
              <a:rPr lang="en-US" dirty="0" err="1" smtClean="0"/>
              <a:t>rychlej</a:t>
            </a:r>
            <a:r>
              <a:rPr lang="cs-CZ" dirty="0" err="1" smtClean="0"/>
              <a:t>ší</a:t>
            </a:r>
            <a:r>
              <a:rPr lang="cs-CZ" dirty="0" smtClean="0"/>
              <a:t> a jednodušší úpravy a opravy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67625" y="6438900"/>
            <a:ext cx="444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www.entityframeworktutorial.net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1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Entity Framework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75" y="1461025"/>
            <a:ext cx="3828478" cy="4642316"/>
          </a:xfrm>
        </p:spPr>
      </p:pic>
    </p:spTree>
    <p:extLst>
      <p:ext uri="{BB962C8B-B14F-4D97-AF65-F5344CB8AC3E}">
        <p14:creationId xmlns:p14="http://schemas.microsoft.com/office/powerpoint/2010/main" val="32041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EF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Multiplatformita</a:t>
            </a:r>
            <a:endParaRPr lang="cs-CZ" dirty="0" smtClean="0"/>
          </a:p>
          <a:p>
            <a:r>
              <a:rPr lang="cs-CZ" dirty="0" smtClean="0"/>
              <a:t>Tvorba datového objektového modelu</a:t>
            </a:r>
          </a:p>
          <a:p>
            <a:r>
              <a:rPr lang="cs-CZ" dirty="0" smtClean="0"/>
              <a:t>Dotazování (LINQ -</a:t>
            </a:r>
            <a:r>
              <a:rPr lang="en-US" dirty="0" smtClean="0"/>
              <a:t>&gt; SQL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en-US" dirty="0" smtClean="0"/>
              <a:t>Change Tracking</a:t>
            </a:r>
          </a:p>
          <a:p>
            <a:r>
              <a:rPr lang="cs-CZ" dirty="0" smtClean="0"/>
              <a:t>Ukládání – INSERT, UPDATE, DELETE najednou pomocí jednoho příkazu </a:t>
            </a:r>
            <a:r>
              <a:rPr lang="cs-CZ" dirty="0" err="1" smtClean="0"/>
              <a:t>SaveChanges</a:t>
            </a:r>
            <a:r>
              <a:rPr lang="cs-CZ" dirty="0" smtClean="0"/>
              <a:t>() nebo </a:t>
            </a:r>
            <a:r>
              <a:rPr lang="cs-CZ" dirty="0" err="1" smtClean="0"/>
              <a:t>SaveChangesAsync</a:t>
            </a:r>
            <a:r>
              <a:rPr lang="cs-CZ" dirty="0" smtClean="0"/>
              <a:t>()</a:t>
            </a:r>
          </a:p>
          <a:p>
            <a:r>
              <a:rPr lang="cs-CZ" dirty="0" smtClean="0"/>
              <a:t>Víceuživatelský přístup – výchozí je optimistický</a:t>
            </a:r>
          </a:p>
          <a:p>
            <a:r>
              <a:rPr lang="cs-CZ" dirty="0" smtClean="0"/>
              <a:t>Transakce</a:t>
            </a:r>
          </a:p>
          <a:p>
            <a:r>
              <a:rPr lang="cs-CZ" dirty="0" err="1" smtClean="0"/>
              <a:t>Caching</a:t>
            </a:r>
            <a:r>
              <a:rPr lang="cs-CZ" dirty="0" smtClean="0"/>
              <a:t> – pokud je entita již v paměti, nebude se načítat</a:t>
            </a:r>
          </a:p>
          <a:p>
            <a:r>
              <a:rPr lang="cs-CZ" dirty="0" err="1" smtClean="0"/>
              <a:t>Configurace</a:t>
            </a:r>
            <a:r>
              <a:rPr lang="cs-CZ" dirty="0" smtClean="0"/>
              <a:t> – obsahuje standardní konvence, které je možné upravit</a:t>
            </a:r>
          </a:p>
          <a:p>
            <a:r>
              <a:rPr lang="cs-CZ" dirty="0" smtClean="0"/>
              <a:t>Migrace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0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Common</a:t>
            </a:r>
            <a:r>
              <a:rPr lang="cs-CZ" dirty="0" smtClean="0"/>
              <a:t> Type </a:t>
            </a:r>
            <a:r>
              <a:rPr lang="cs-CZ" dirty="0" err="1" smtClean="0"/>
              <a:t>System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9386" t="37733" r="19912" b="10122"/>
          <a:stretch/>
        </p:blipFill>
        <p:spPr>
          <a:xfrm>
            <a:off x="962526" y="1400432"/>
            <a:ext cx="11101138" cy="51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</a:t>
            </a:r>
            <a:r>
              <a:rPr lang="cs-CZ" dirty="0" err="1" smtClean="0"/>
              <a:t>workflow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63" y="1301140"/>
            <a:ext cx="8799462" cy="5383824"/>
          </a:xfrm>
        </p:spPr>
      </p:pic>
    </p:spTree>
    <p:extLst>
      <p:ext uri="{BB962C8B-B14F-4D97-AF65-F5344CB8AC3E}">
        <p14:creationId xmlns:p14="http://schemas.microsoft.com/office/powerpoint/2010/main" val="15743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funguje EF?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12230"/>
            <a:ext cx="6076712" cy="4300132"/>
          </a:xfrm>
        </p:spPr>
      </p:pic>
      <p:sp>
        <p:nvSpPr>
          <p:cNvPr id="6" name="TextovéPole 5"/>
          <p:cNvSpPr txBox="1"/>
          <p:nvPr/>
        </p:nvSpPr>
        <p:spPr>
          <a:xfrm>
            <a:off x="7972425" y="1924050"/>
            <a:ext cx="3981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V paměti je vytvořen tzv. EDM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ER diagram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+ spojení konceptuální model - databáze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0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Načítání entit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Př. Načtení studentů, jejichž výška je více než 180 cm</a:t>
            </a:r>
          </a:p>
          <a:p>
            <a:pPr lvl="1"/>
            <a:r>
              <a:rPr lang="cs-CZ" dirty="0" smtClean="0"/>
              <a:t>Var studenti = </a:t>
            </a:r>
            <a:r>
              <a:rPr lang="cs-CZ" dirty="0" err="1" smtClean="0"/>
              <a:t>Context.Students.Where</a:t>
            </a:r>
            <a:r>
              <a:rPr lang="cs-CZ" dirty="0" smtClean="0"/>
              <a:t> (x</a:t>
            </a:r>
            <a:r>
              <a:rPr lang="en-US" dirty="0" smtClean="0"/>
              <a:t>=&gt;x.</a:t>
            </a:r>
            <a:r>
              <a:rPr lang="cs-CZ" dirty="0" err="1" smtClean="0"/>
              <a:t>Height</a:t>
            </a:r>
            <a:r>
              <a:rPr lang="en-US" dirty="0" smtClean="0"/>
              <a:t>&gt;180</a:t>
            </a:r>
            <a:r>
              <a:rPr lang="cs-CZ" dirty="0" smtClean="0"/>
              <a:t>).</a:t>
            </a:r>
            <a:r>
              <a:rPr lang="cs-CZ" dirty="0" err="1" smtClean="0"/>
              <a:t>ToList</a:t>
            </a:r>
            <a:r>
              <a:rPr lang="cs-CZ" dirty="0" smtClean="0"/>
              <a:t>()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5200650" y="2276475"/>
            <a:ext cx="1028700" cy="742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847850" y="3114675"/>
            <a:ext cx="870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Spustí nad DB SQL dotaz: SELECT * FROM </a:t>
            </a:r>
            <a:r>
              <a:rPr lang="cs-CZ" dirty="0" err="1" smtClean="0"/>
              <a:t>Students</a:t>
            </a:r>
            <a:r>
              <a:rPr lang="cs-CZ" dirty="0" smtClean="0"/>
              <a:t> WHERE </a:t>
            </a:r>
            <a:r>
              <a:rPr lang="cs-CZ" dirty="0" err="1" smtClean="0"/>
              <a:t>Height</a:t>
            </a:r>
            <a:r>
              <a:rPr lang="en-US" dirty="0" smtClean="0"/>
              <a:t>&gt;180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5277339" y="3576550"/>
            <a:ext cx="942975" cy="847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905488" y="4583952"/>
            <a:ext cx="854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cs-CZ" dirty="0" err="1" smtClean="0"/>
              <a:t>ýsledek</a:t>
            </a:r>
            <a:r>
              <a:rPr lang="cs-CZ" dirty="0" smtClean="0"/>
              <a:t> je </a:t>
            </a:r>
            <a:r>
              <a:rPr lang="cs-CZ" dirty="0" err="1" smtClean="0"/>
              <a:t>převe</a:t>
            </a:r>
            <a:r>
              <a:rPr lang="en-US" dirty="0" smtClean="0"/>
              <a:t>de</a:t>
            </a:r>
            <a:r>
              <a:rPr lang="cs-CZ" dirty="0" smtClean="0"/>
              <a:t>n do objektu seznam studentů (datový typ List</a:t>
            </a:r>
            <a:r>
              <a:rPr lang="en-US" dirty="0" smtClean="0"/>
              <a:t>&lt;Student&gt;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0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Podobn</a:t>
            </a:r>
            <a:r>
              <a:rPr lang="cs-CZ" dirty="0" smtClean="0"/>
              <a:t>ě i třeba </a:t>
            </a:r>
            <a:r>
              <a:rPr lang="cs-CZ" dirty="0" err="1" smtClean="0"/>
              <a:t>souhrný</a:t>
            </a:r>
            <a:r>
              <a:rPr lang="cs-CZ" dirty="0" smtClean="0"/>
              <a:t> dotaz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Př. </a:t>
            </a:r>
            <a:r>
              <a:rPr lang="cs-CZ" dirty="0" smtClean="0"/>
              <a:t>Součet váhy všech studentů</a:t>
            </a:r>
            <a:endParaRPr lang="cs-CZ" dirty="0"/>
          </a:p>
          <a:p>
            <a:pPr lvl="1"/>
            <a:r>
              <a:rPr lang="cs-CZ" dirty="0"/>
              <a:t>Var </a:t>
            </a:r>
            <a:r>
              <a:rPr lang="en-US" dirty="0" err="1" smtClean="0"/>
              <a:t>vahavsech</a:t>
            </a:r>
            <a:r>
              <a:rPr lang="cs-CZ" dirty="0" smtClean="0"/>
              <a:t> </a:t>
            </a:r>
            <a:r>
              <a:rPr lang="cs-CZ" dirty="0"/>
              <a:t>= </a:t>
            </a:r>
            <a:r>
              <a:rPr lang="cs-CZ" dirty="0" err="1" smtClean="0"/>
              <a:t>Context.Students.Sum</a:t>
            </a:r>
            <a:r>
              <a:rPr lang="cs-CZ" dirty="0" smtClean="0"/>
              <a:t>(x=</a:t>
            </a:r>
            <a:r>
              <a:rPr lang="en-US" dirty="0" smtClean="0"/>
              <a:t>&gt;</a:t>
            </a:r>
            <a:r>
              <a:rPr lang="en-US" dirty="0" err="1" smtClean="0"/>
              <a:t>x.Weight</a:t>
            </a:r>
            <a:r>
              <a:rPr lang="cs-CZ" dirty="0" smtClean="0"/>
              <a:t>)</a:t>
            </a:r>
            <a:r>
              <a:rPr lang="en-US" dirty="0" smtClean="0"/>
              <a:t>;</a:t>
            </a:r>
            <a:endParaRPr lang="cs-CZ" dirty="0"/>
          </a:p>
          <a:p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5200650" y="2276475"/>
            <a:ext cx="1028700" cy="742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71625" y="3127380"/>
            <a:ext cx="870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Spustí nad DB SQL dotaz: SELECT </a:t>
            </a:r>
            <a:r>
              <a:rPr lang="en-US" dirty="0" smtClean="0"/>
              <a:t>SUM(Weight)</a:t>
            </a:r>
            <a:r>
              <a:rPr lang="cs-CZ" dirty="0" smtClean="0"/>
              <a:t> FROM </a:t>
            </a:r>
            <a:r>
              <a:rPr lang="cs-CZ" dirty="0" err="1" smtClean="0"/>
              <a:t>Students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5277339" y="3576550"/>
            <a:ext cx="942975" cy="847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905488" y="4583952"/>
            <a:ext cx="768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cs-CZ" dirty="0" err="1" smtClean="0"/>
              <a:t>ýsledek</a:t>
            </a:r>
            <a:r>
              <a:rPr lang="cs-CZ" dirty="0" smtClean="0"/>
              <a:t> je </a:t>
            </a:r>
            <a:r>
              <a:rPr lang="en-US" dirty="0" err="1" smtClean="0"/>
              <a:t>jedno</a:t>
            </a:r>
            <a:r>
              <a:rPr lang="en-US" dirty="0" smtClean="0"/>
              <a:t> </a:t>
            </a:r>
            <a:r>
              <a:rPr lang="cs-CZ" dirty="0" smtClean="0"/>
              <a:t>číslo, stejného typu jako </a:t>
            </a:r>
            <a:r>
              <a:rPr lang="cs-CZ" dirty="0" err="1" smtClean="0"/>
              <a:t>Weight</a:t>
            </a:r>
            <a:r>
              <a:rPr lang="cs-CZ" dirty="0" smtClean="0"/>
              <a:t>, zde </a:t>
            </a:r>
            <a:r>
              <a:rPr lang="cs-CZ" dirty="0" err="1" smtClean="0"/>
              <a:t>float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7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Poznámka k načítání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Dotaz je do DB poslán až v okamžiku využití, takže </a:t>
            </a:r>
            <a:r>
              <a:rPr lang="cs-CZ" dirty="0" err="1" smtClean="0"/>
              <a:t>např</a:t>
            </a:r>
            <a:r>
              <a:rPr lang="cs-CZ" dirty="0" smtClean="0"/>
              <a:t>:</a:t>
            </a:r>
          </a:p>
          <a:p>
            <a:pPr marL="530352" lvl="1" indent="0">
              <a:buNone/>
            </a:pPr>
            <a:r>
              <a:rPr lang="cs-CZ" dirty="0" smtClean="0"/>
              <a:t>List</a:t>
            </a:r>
            <a:r>
              <a:rPr lang="en-US" dirty="0" smtClean="0"/>
              <a:t>&lt;Students&gt;</a:t>
            </a:r>
            <a:r>
              <a:rPr lang="cs-CZ" dirty="0" smtClean="0"/>
              <a:t> x =</a:t>
            </a:r>
            <a:r>
              <a:rPr lang="en-US" dirty="0" smtClean="0"/>
              <a:t> </a:t>
            </a:r>
            <a:r>
              <a:rPr lang="en-US" dirty="0" err="1" smtClean="0"/>
              <a:t>Context.Students.Where</a:t>
            </a:r>
            <a:r>
              <a:rPr lang="en-US" dirty="0" smtClean="0"/>
              <a:t> (x=&gt;</a:t>
            </a:r>
            <a:r>
              <a:rPr lang="en-US" dirty="0" err="1" smtClean="0"/>
              <a:t>x.Height</a:t>
            </a:r>
            <a:r>
              <a:rPr lang="en-US" dirty="0" smtClean="0"/>
              <a:t>&gt;180)</a:t>
            </a:r>
          </a:p>
          <a:p>
            <a:pPr marL="530352" lvl="1" indent="0">
              <a:buNone/>
            </a:pPr>
            <a:r>
              <a:rPr lang="en-US" dirty="0" err="1" smtClean="0"/>
              <a:t>Foreach</a:t>
            </a:r>
            <a:r>
              <a:rPr lang="en-US" dirty="0" smtClean="0"/>
              <a:t> (</a:t>
            </a:r>
            <a:r>
              <a:rPr lang="en-US" dirty="0" err="1" smtClean="0"/>
              <a:t>var</a:t>
            </a:r>
            <a:r>
              <a:rPr lang="en-US" dirty="0" smtClean="0"/>
              <a:t> student in x)</a:t>
            </a:r>
            <a:r>
              <a:rPr lang="cs-CZ" dirty="0" smtClean="0"/>
              <a:t> </a:t>
            </a:r>
            <a:endParaRPr lang="en-US" dirty="0" smtClean="0"/>
          </a:p>
          <a:p>
            <a:pPr marL="530352" lvl="1" indent="0">
              <a:buNone/>
            </a:pPr>
            <a:r>
              <a:rPr lang="en-US" dirty="0" smtClean="0"/>
              <a:t>{</a:t>
            </a:r>
          </a:p>
          <a:p>
            <a:pPr marL="530352" lvl="1" indent="0">
              <a:buNone/>
            </a:pPr>
            <a:r>
              <a:rPr lang="en-US" dirty="0" smtClean="0"/>
              <a:t>….</a:t>
            </a:r>
          </a:p>
          <a:p>
            <a:pPr marL="530352" lvl="1" indent="0">
              <a:buNone/>
            </a:pPr>
            <a:r>
              <a:rPr lang="en-US" dirty="0"/>
              <a:t>}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 rot="12292218">
            <a:off x="4619625" y="2762250"/>
            <a:ext cx="1952625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677025" y="35052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Dotaz</a:t>
            </a:r>
            <a:r>
              <a:rPr lang="cs-CZ" sz="2800" dirty="0"/>
              <a:t> </a:t>
            </a:r>
            <a:r>
              <a:rPr lang="cs-CZ" sz="2800" dirty="0" smtClean="0"/>
              <a:t>je předán do databáze až zde !!!!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697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Načítání souvisejících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00432"/>
            <a:ext cx="9697428" cy="2066668"/>
          </a:xfrm>
        </p:spPr>
        <p:txBody>
          <a:bodyPr/>
          <a:lstStyle/>
          <a:p>
            <a:r>
              <a:rPr lang="cs-CZ" sz="2400" b="1" dirty="0" err="1" smtClean="0"/>
              <a:t>Eager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loading</a:t>
            </a:r>
            <a:endParaRPr lang="cs-CZ" sz="2400" b="1" dirty="0" smtClean="0"/>
          </a:p>
          <a:p>
            <a:pPr lvl="1"/>
            <a:r>
              <a:rPr lang="en-US" dirty="0" smtClean="0"/>
              <a:t>P</a:t>
            </a:r>
            <a:r>
              <a:rPr lang="cs-CZ" dirty="0" smtClean="0"/>
              <a:t>ř. Existuje tabulka Grade, kde jsou informace o studovaném ročníku</a:t>
            </a:r>
          </a:p>
          <a:p>
            <a:pPr lvl="1"/>
            <a:r>
              <a:rPr lang="cs-CZ" dirty="0" smtClean="0"/>
              <a:t>Chceme tato data načíst najednou</a:t>
            </a:r>
          </a:p>
          <a:p>
            <a:pPr marL="530352" lvl="1" indent="0">
              <a:buNone/>
            </a:pPr>
            <a:r>
              <a:rPr lang="cs-CZ" dirty="0" smtClean="0"/>
              <a:t> </a:t>
            </a:r>
            <a:endParaRPr lang="en-US" dirty="0" smtClean="0"/>
          </a:p>
          <a:p>
            <a:pPr lvl="1"/>
            <a:r>
              <a:rPr lang="cs-CZ" b="1" dirty="0" err="1" smtClean="0"/>
              <a:t>Context.Students.Include</a:t>
            </a:r>
            <a:r>
              <a:rPr lang="cs-CZ" b="1" dirty="0" smtClean="0"/>
              <a:t>(x=</a:t>
            </a:r>
            <a:r>
              <a:rPr lang="en-US" b="1" dirty="0" smtClean="0"/>
              <a:t>&gt;</a:t>
            </a:r>
            <a:r>
              <a:rPr lang="en-US" b="1" dirty="0" err="1" smtClean="0"/>
              <a:t>x.Grade</a:t>
            </a:r>
            <a:r>
              <a:rPr lang="en-US" b="1" dirty="0" smtClean="0"/>
              <a:t>);</a:t>
            </a:r>
            <a:endParaRPr lang="cs-CZ" b="1" dirty="0"/>
          </a:p>
        </p:txBody>
      </p:sp>
      <p:sp>
        <p:nvSpPr>
          <p:cNvPr id="4" name="Šipka dolů 3"/>
          <p:cNvSpPr/>
          <p:nvPr/>
        </p:nvSpPr>
        <p:spPr>
          <a:xfrm>
            <a:off x="5344014" y="3467100"/>
            <a:ext cx="942975" cy="847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462576" y="4498980"/>
            <a:ext cx="870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Spustí nad DB SQL dotaz:</a:t>
            </a:r>
          </a:p>
          <a:p>
            <a:pPr algn="ctr"/>
            <a:r>
              <a:rPr lang="cs-CZ" dirty="0" smtClean="0"/>
              <a:t> SELECT *FROM </a:t>
            </a:r>
            <a:r>
              <a:rPr lang="cs-CZ" dirty="0" err="1" smtClean="0"/>
              <a:t>Students</a:t>
            </a:r>
            <a:r>
              <a:rPr lang="cs-CZ" dirty="0" smtClean="0"/>
              <a:t> INNER JOIN </a:t>
            </a:r>
            <a:r>
              <a:rPr lang="cs-CZ" dirty="0" err="1" smtClean="0"/>
              <a:t>Grades</a:t>
            </a:r>
            <a:r>
              <a:rPr lang="cs-CZ" dirty="0" smtClean="0"/>
              <a:t> ON </a:t>
            </a:r>
            <a:r>
              <a:rPr lang="cs-CZ" dirty="0" err="1" smtClean="0"/>
              <a:t>Students.GradeId</a:t>
            </a:r>
            <a:r>
              <a:rPr lang="cs-CZ" dirty="0" smtClean="0"/>
              <a:t>=</a:t>
            </a:r>
            <a:r>
              <a:rPr lang="cs-CZ" dirty="0" err="1" smtClean="0"/>
              <a:t>Grades.GradeId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81175" y="5429250"/>
            <a:ext cx="838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Studenti i jejich související ročníky budou od tohoto okamžiku v EDM, tj. v paměti.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0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Načítání souvisejících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00432"/>
            <a:ext cx="9697428" cy="511466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Lazy </a:t>
            </a:r>
            <a:r>
              <a:rPr lang="cs-CZ" sz="2400" b="1" dirty="0" err="1" smtClean="0"/>
              <a:t>loading</a:t>
            </a:r>
            <a:endParaRPr lang="cs-CZ" sz="2400" b="1" dirty="0"/>
          </a:p>
          <a:p>
            <a:pPr lvl="1"/>
            <a:r>
              <a:rPr lang="cs-CZ" b="1" dirty="0" smtClean="0"/>
              <a:t>Jedná se o načítání od </a:t>
            </a:r>
            <a:r>
              <a:rPr lang="cs-CZ" b="1" dirty="0" err="1" smtClean="0"/>
              <a:t>demand</a:t>
            </a:r>
            <a:r>
              <a:rPr lang="cs-CZ" b="1" dirty="0" smtClean="0"/>
              <a:t> – jen když data potřebuji</a:t>
            </a:r>
            <a:r>
              <a:rPr lang="cs-CZ" dirty="0" smtClean="0"/>
              <a:t> </a:t>
            </a:r>
          </a:p>
          <a:p>
            <a:pPr marL="530352" lvl="1" indent="0">
              <a:buNone/>
            </a:pPr>
            <a:endParaRPr lang="cs-CZ" dirty="0"/>
          </a:p>
          <a:p>
            <a:pPr marL="530352" lvl="1" indent="0">
              <a:buNone/>
            </a:pPr>
            <a:r>
              <a:rPr lang="cs-CZ" dirty="0" smtClean="0"/>
              <a:t>List</a:t>
            </a:r>
            <a:r>
              <a:rPr lang="en-US" dirty="0" smtClean="0"/>
              <a:t>&lt;Students&gt;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= </a:t>
            </a:r>
            <a:r>
              <a:rPr lang="cs-CZ" dirty="0" err="1" smtClean="0"/>
              <a:t>Context.Students</a:t>
            </a:r>
            <a:r>
              <a:rPr lang="en-US" dirty="0" smtClean="0"/>
              <a:t>;</a:t>
            </a:r>
          </a:p>
          <a:p>
            <a:pPr marL="530352" lvl="1" indent="0">
              <a:buNone/>
            </a:pPr>
            <a:endParaRPr lang="en-US" dirty="0"/>
          </a:p>
          <a:p>
            <a:pPr marL="530352" lvl="1" indent="0">
              <a:buNone/>
            </a:pPr>
            <a:r>
              <a:rPr lang="en-US" dirty="0" smtClean="0"/>
              <a:t>Student </a:t>
            </a:r>
            <a:r>
              <a:rPr lang="en-US" dirty="0" err="1" smtClean="0"/>
              <a:t>firstOfList</a:t>
            </a:r>
            <a:r>
              <a:rPr lang="en-US" dirty="0" smtClean="0"/>
              <a:t> = </a:t>
            </a:r>
            <a:r>
              <a:rPr lang="en-US" dirty="0" err="1" smtClean="0"/>
              <a:t>students.FirstOrDefault</a:t>
            </a:r>
            <a:r>
              <a:rPr lang="en-US" dirty="0" smtClean="0"/>
              <a:t>();</a:t>
            </a:r>
          </a:p>
          <a:p>
            <a:pPr marL="530352" lvl="1" indent="0">
              <a:buNone/>
            </a:pPr>
            <a:endParaRPr lang="en-US" dirty="0"/>
          </a:p>
          <a:p>
            <a:pPr marL="530352" lvl="1" indent="0">
              <a:buNone/>
            </a:pPr>
            <a:r>
              <a:rPr lang="en-US" dirty="0" smtClean="0"/>
              <a:t>If (</a:t>
            </a:r>
            <a:r>
              <a:rPr lang="en-US" dirty="0" err="1" smtClean="0"/>
              <a:t>firstOfList</a:t>
            </a:r>
            <a:r>
              <a:rPr lang="en-US" dirty="0" smtClean="0"/>
              <a:t>!=null)</a:t>
            </a:r>
          </a:p>
          <a:p>
            <a:pPr marL="530352" lvl="1" indent="0">
              <a:buNone/>
            </a:pPr>
            <a:r>
              <a:rPr lang="en-US" dirty="0" smtClean="0"/>
              <a:t>{</a:t>
            </a:r>
          </a:p>
          <a:p>
            <a:pPr marL="530352" lvl="1" indent="0">
              <a:buNone/>
            </a:pPr>
            <a:r>
              <a:rPr lang="en-US" dirty="0" smtClean="0"/>
              <a:t>   string </a:t>
            </a:r>
            <a:r>
              <a:rPr lang="en-US" dirty="0" err="1" smtClean="0"/>
              <a:t>descriptionGrade</a:t>
            </a:r>
            <a:r>
              <a:rPr lang="en-US" dirty="0" smtClean="0"/>
              <a:t> = </a:t>
            </a:r>
            <a:r>
              <a:rPr lang="en-US" dirty="0" err="1" smtClean="0"/>
              <a:t>firstOfList.Grade.GradeName</a:t>
            </a:r>
            <a:r>
              <a:rPr lang="en-US" dirty="0" smtClean="0"/>
              <a:t>;</a:t>
            </a:r>
          </a:p>
          <a:p>
            <a:pPr marL="530352" lvl="1" indent="0">
              <a:buNone/>
            </a:pPr>
            <a:r>
              <a:rPr lang="en-US" dirty="0" smtClean="0"/>
              <a:t>….</a:t>
            </a:r>
          </a:p>
          <a:p>
            <a:pPr marL="530352" lvl="1" indent="0">
              <a:buNone/>
            </a:pPr>
            <a:r>
              <a:rPr lang="en-US" dirty="0"/>
              <a:t>}</a:t>
            </a:r>
            <a:endParaRPr lang="en-US" dirty="0" smtClean="0"/>
          </a:p>
          <a:p>
            <a:pPr marL="530352" lvl="1" indent="0">
              <a:buNone/>
            </a:pPr>
            <a:endParaRPr lang="en-US" b="1" dirty="0"/>
          </a:p>
          <a:p>
            <a:pPr marL="530352" lvl="1" indent="0">
              <a:buNone/>
            </a:pPr>
            <a:endParaRPr lang="cs-CZ" b="1" dirty="0"/>
          </a:p>
        </p:txBody>
      </p:sp>
      <p:sp>
        <p:nvSpPr>
          <p:cNvPr id="7" name="Šipka doprava 6"/>
          <p:cNvSpPr/>
          <p:nvPr/>
        </p:nvSpPr>
        <p:spPr>
          <a:xfrm rot="8995929">
            <a:off x="6989338" y="2936461"/>
            <a:ext cx="991561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2710277">
            <a:off x="8113222" y="5239949"/>
            <a:ext cx="840706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8201025" y="2722028"/>
            <a:ext cx="378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SELECT TOP 1 * FROM Students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09850" y="5934670"/>
            <a:ext cx="937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Zde</a:t>
            </a:r>
            <a:r>
              <a:rPr lang="en-US" sz="2000" b="1" dirty="0" smtClean="0"/>
              <a:t> lazy loading: </a:t>
            </a:r>
            <a:r>
              <a:rPr lang="cs-CZ" sz="2000" dirty="0" smtClean="0"/>
              <a:t>SELECT </a:t>
            </a:r>
            <a:r>
              <a:rPr lang="en-US" sz="2000" dirty="0" smtClean="0"/>
              <a:t>Grade.</a:t>
            </a:r>
            <a:r>
              <a:rPr lang="cs-CZ" sz="2000" dirty="0" smtClean="0"/>
              <a:t>*FROM </a:t>
            </a:r>
            <a:r>
              <a:rPr lang="cs-CZ" sz="2000" dirty="0" err="1"/>
              <a:t>Students</a:t>
            </a:r>
            <a:r>
              <a:rPr lang="cs-CZ" sz="2000" dirty="0"/>
              <a:t> INNER JOIN </a:t>
            </a:r>
            <a:r>
              <a:rPr lang="cs-CZ" sz="2000" dirty="0" err="1"/>
              <a:t>Grades</a:t>
            </a:r>
            <a:r>
              <a:rPr lang="cs-CZ" sz="2000" dirty="0"/>
              <a:t> ON </a:t>
            </a:r>
            <a:r>
              <a:rPr lang="cs-CZ" sz="2000" dirty="0" err="1" smtClean="0"/>
              <a:t>Students.GradeId</a:t>
            </a:r>
            <a:r>
              <a:rPr lang="cs-CZ" sz="2000" dirty="0" smtClean="0"/>
              <a:t>=</a:t>
            </a:r>
            <a:r>
              <a:rPr lang="cs-CZ" sz="2000" dirty="0" err="1" smtClean="0"/>
              <a:t>Grades.GradeId</a:t>
            </a:r>
            <a:r>
              <a:rPr lang="en-US" sz="2000" dirty="0" smtClean="0"/>
              <a:t> WHERE </a:t>
            </a:r>
            <a:r>
              <a:rPr lang="en-US" sz="2000" dirty="0" err="1" smtClean="0"/>
              <a:t>Students.StudentId</a:t>
            </a:r>
            <a:r>
              <a:rPr lang="en-US" sz="2000" dirty="0" smtClean="0"/>
              <a:t>=@</a:t>
            </a:r>
            <a:r>
              <a:rPr lang="en-US" sz="2000" dirty="0" err="1" smtClean="0"/>
              <a:t>StudentId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202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Lazy </a:t>
            </a:r>
            <a:r>
              <a:rPr lang="cs-CZ" dirty="0" err="1" smtClean="0"/>
              <a:t>loading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Aby lazy loading </a:t>
            </a:r>
            <a:r>
              <a:rPr lang="en-US" dirty="0" err="1" smtClean="0"/>
              <a:t>fungoval</a:t>
            </a:r>
            <a:r>
              <a:rPr lang="en-US" dirty="0" smtClean="0"/>
              <a:t> mu</a:t>
            </a:r>
            <a:r>
              <a:rPr lang="cs-CZ" dirty="0" err="1" smtClean="0"/>
              <a:t>sí</a:t>
            </a:r>
            <a:r>
              <a:rPr lang="cs-CZ" dirty="0" smtClean="0"/>
              <a:t> být „správně“ vytvořen model</a:t>
            </a:r>
          </a:p>
          <a:p>
            <a:pPr lvl="1"/>
            <a:r>
              <a:rPr lang="cs-CZ" dirty="0" smtClean="0"/>
              <a:t>Dynamická Proxy entita (viz. dále)</a:t>
            </a:r>
          </a:p>
          <a:p>
            <a:pPr lvl="2"/>
            <a:r>
              <a:rPr lang="cs-CZ" dirty="0" smtClean="0"/>
              <a:t>Vše, co chceme, aby fungovalo pro Lazy </a:t>
            </a:r>
            <a:r>
              <a:rPr lang="cs-CZ" dirty="0" err="1" smtClean="0"/>
              <a:t>loading</a:t>
            </a:r>
            <a:r>
              <a:rPr lang="cs-CZ" dirty="0" smtClean="0"/>
              <a:t> musí být  označeno </a:t>
            </a:r>
            <a:r>
              <a:rPr lang="cs-CZ" dirty="0" err="1" smtClean="0"/>
              <a:t>virtual</a:t>
            </a:r>
            <a:endParaRPr lang="cs-CZ" dirty="0" smtClean="0"/>
          </a:p>
          <a:p>
            <a:r>
              <a:rPr lang="cs-CZ" dirty="0" smtClean="0"/>
              <a:t>V Konfiguraci kontextu (viz. dále) musí být </a:t>
            </a:r>
            <a:r>
              <a:rPr lang="cs-CZ" dirty="0" err="1" smtClean="0"/>
              <a:t>EnableLazyLoading</a:t>
            </a:r>
            <a:r>
              <a:rPr lang="cs-CZ" dirty="0" smtClean="0"/>
              <a:t> na 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smtClean="0"/>
              <a:t>V okamžiku, kdy je entita v paměti, nebude načítána znovu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3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Kontextová třída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38475" y="3114675"/>
            <a:ext cx="838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public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SchoolContext</a:t>
            </a:r>
            <a:r>
              <a:rPr lang="cs-CZ" dirty="0"/>
              <a:t> : </a:t>
            </a:r>
            <a:r>
              <a:rPr lang="cs-CZ" dirty="0" err="1"/>
              <a:t>DbContext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{ </a:t>
            </a:r>
          </a:p>
          <a:p>
            <a:r>
              <a:rPr lang="cs-CZ" dirty="0" smtClean="0"/>
              <a:t>public </a:t>
            </a:r>
            <a:r>
              <a:rPr lang="cs-CZ" dirty="0" err="1"/>
              <a:t>SchoolContext</a:t>
            </a:r>
            <a:r>
              <a:rPr lang="cs-CZ" dirty="0"/>
              <a:t>() </a:t>
            </a:r>
            <a:endParaRPr lang="cs-CZ" dirty="0" smtClean="0"/>
          </a:p>
          <a:p>
            <a:r>
              <a:rPr lang="cs-CZ" dirty="0" smtClean="0"/>
              <a:t>{</a:t>
            </a:r>
          </a:p>
          <a:p>
            <a:r>
              <a:rPr lang="cs-CZ" dirty="0" smtClean="0"/>
              <a:t> }</a:t>
            </a:r>
          </a:p>
          <a:p>
            <a:endParaRPr lang="cs-CZ" dirty="0" smtClean="0"/>
          </a:p>
          <a:p>
            <a:r>
              <a:rPr lang="cs-CZ" dirty="0" smtClean="0"/>
              <a:t>public </a:t>
            </a:r>
            <a:r>
              <a:rPr lang="cs-CZ" dirty="0" err="1"/>
              <a:t>DbSet</a:t>
            </a:r>
            <a:r>
              <a:rPr lang="cs-CZ" dirty="0"/>
              <a:t>&lt;Student&gt; </a:t>
            </a:r>
            <a:r>
              <a:rPr lang="cs-CZ" dirty="0" err="1"/>
              <a:t>Students</a:t>
            </a:r>
            <a:r>
              <a:rPr lang="cs-CZ" dirty="0"/>
              <a:t> { </a:t>
            </a:r>
            <a:r>
              <a:rPr lang="cs-CZ" dirty="0" err="1"/>
              <a:t>get</a:t>
            </a:r>
            <a:r>
              <a:rPr lang="cs-CZ" dirty="0"/>
              <a:t>; set; } </a:t>
            </a:r>
            <a:endParaRPr lang="cs-CZ" dirty="0" smtClean="0"/>
          </a:p>
          <a:p>
            <a:r>
              <a:rPr lang="cs-CZ" dirty="0" smtClean="0"/>
              <a:t>public </a:t>
            </a:r>
            <a:r>
              <a:rPr lang="cs-CZ" dirty="0" err="1"/>
              <a:t>DbSet</a:t>
            </a:r>
            <a:r>
              <a:rPr lang="cs-CZ" dirty="0"/>
              <a:t>&lt;</a:t>
            </a:r>
            <a:r>
              <a:rPr lang="cs-CZ" dirty="0" err="1"/>
              <a:t>StudentAddress</a:t>
            </a:r>
            <a:r>
              <a:rPr lang="cs-CZ" dirty="0"/>
              <a:t>&gt; </a:t>
            </a:r>
            <a:r>
              <a:rPr lang="cs-CZ" dirty="0" err="1"/>
              <a:t>StudentAddresses</a:t>
            </a:r>
            <a:r>
              <a:rPr lang="cs-CZ" dirty="0"/>
              <a:t> { </a:t>
            </a:r>
            <a:r>
              <a:rPr lang="cs-CZ" dirty="0" err="1"/>
              <a:t>get</a:t>
            </a:r>
            <a:r>
              <a:rPr lang="cs-CZ" dirty="0"/>
              <a:t>; set; } </a:t>
            </a:r>
            <a:endParaRPr lang="cs-CZ" dirty="0" smtClean="0"/>
          </a:p>
          <a:p>
            <a:r>
              <a:rPr lang="cs-CZ" dirty="0" smtClean="0"/>
              <a:t>public </a:t>
            </a:r>
            <a:r>
              <a:rPr lang="cs-CZ" dirty="0" err="1"/>
              <a:t>DbSet</a:t>
            </a:r>
            <a:r>
              <a:rPr lang="cs-CZ" dirty="0"/>
              <a:t>&lt;Grade&gt; </a:t>
            </a:r>
            <a:r>
              <a:rPr lang="cs-CZ" dirty="0" err="1"/>
              <a:t>Grades</a:t>
            </a:r>
            <a:r>
              <a:rPr lang="cs-CZ" dirty="0"/>
              <a:t> { </a:t>
            </a:r>
            <a:r>
              <a:rPr lang="cs-CZ" dirty="0" err="1"/>
              <a:t>get</a:t>
            </a:r>
            <a:r>
              <a:rPr lang="cs-CZ" dirty="0"/>
              <a:t>; set; }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}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33525" y="1171575"/>
            <a:ext cx="7191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Obsahuje seznam entit (tabulek)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Slouží pro odkazování na dílčí entity (tabulky) za účelem dotazování, ukládání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Může obsahovat i konfigurace, databázové mapování pomocí tzv. </a:t>
            </a:r>
            <a:r>
              <a:rPr lang="cs-CZ" dirty="0" err="1" smtClean="0"/>
              <a:t>Fluent</a:t>
            </a:r>
            <a:r>
              <a:rPr lang="cs-CZ" dirty="0" smtClean="0"/>
              <a:t> API (</a:t>
            </a:r>
            <a:r>
              <a:rPr lang="cs-CZ" dirty="0" smtClean="0"/>
              <a:t>nebude</a:t>
            </a:r>
            <a:r>
              <a:rPr lang="en-US" dirty="0" smtClean="0"/>
              <a:t>me</a:t>
            </a:r>
            <a:r>
              <a:rPr lang="cs-CZ" dirty="0" smtClean="0"/>
              <a:t> </a:t>
            </a:r>
            <a:r>
              <a:rPr lang="cs-CZ" dirty="0" smtClean="0"/>
              <a:t>dělat)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2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01" y="628650"/>
            <a:ext cx="8079895" cy="5751513"/>
          </a:xfrm>
        </p:spPr>
      </p:pic>
    </p:spTree>
    <p:extLst>
      <p:ext uri="{BB962C8B-B14F-4D97-AF65-F5344CB8AC3E}">
        <p14:creationId xmlns:p14="http://schemas.microsoft.com/office/powerpoint/2010/main" val="38237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Kompilace aplikace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93" y="1822666"/>
            <a:ext cx="7871402" cy="4787894"/>
          </a:xfrm>
        </p:spPr>
      </p:pic>
    </p:spTree>
    <p:extLst>
      <p:ext uri="{BB962C8B-B14F-4D97-AF65-F5344CB8AC3E}">
        <p14:creationId xmlns:p14="http://schemas.microsoft.com/office/powerpoint/2010/main" val="3477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Dynamic Proxy Entities (POCO Proxy)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166" t="23654" r="55938" b="47116"/>
          <a:stretch/>
        </p:blipFill>
        <p:spPr>
          <a:xfrm>
            <a:off x="1047750" y="1771650"/>
            <a:ext cx="5467350" cy="2895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781800" y="1771650"/>
            <a:ext cx="5162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Pravidla:</a:t>
            </a:r>
          </a:p>
          <a:p>
            <a:endParaRPr lang="cs-CZ" dirty="0"/>
          </a:p>
          <a:p>
            <a:pPr marL="342900" indent="-342900">
              <a:buAutoNum type="arabicParenR"/>
            </a:pPr>
            <a:r>
              <a:rPr lang="cs-CZ" dirty="0" smtClean="0"/>
              <a:t>Veřejný přístup (public)</a:t>
            </a:r>
          </a:p>
          <a:p>
            <a:pPr marL="342900" indent="-342900">
              <a:buAutoNum type="arabicParenR"/>
            </a:pPr>
            <a:r>
              <a:rPr lang="cs-CZ" dirty="0" smtClean="0"/>
              <a:t>Nesmí být </a:t>
            </a:r>
            <a:r>
              <a:rPr lang="cs-CZ" dirty="0" err="1" smtClean="0"/>
              <a:t>sealed</a:t>
            </a:r>
            <a:r>
              <a:rPr lang="cs-CZ" dirty="0" smtClean="0"/>
              <a:t> (lze ji dědit)</a:t>
            </a:r>
          </a:p>
          <a:p>
            <a:pPr marL="342900" indent="-342900">
              <a:buAutoNum type="arabicParenR"/>
            </a:pPr>
            <a:r>
              <a:rPr lang="cs-CZ" dirty="0" smtClean="0"/>
              <a:t>Nesmí být abstraktní</a:t>
            </a:r>
          </a:p>
          <a:p>
            <a:pPr marL="342900" indent="-342900">
              <a:buAutoNum type="arabicParenR"/>
            </a:pPr>
            <a:r>
              <a:rPr lang="cs-CZ" dirty="0" smtClean="0"/>
              <a:t>Každá navigační vlastnost (</a:t>
            </a:r>
            <a:r>
              <a:rPr lang="cs-CZ" dirty="0" err="1" smtClean="0"/>
              <a:t>property</a:t>
            </a:r>
            <a:r>
              <a:rPr lang="cs-CZ" dirty="0" smtClean="0"/>
              <a:t>) musí být veřejná (public)</a:t>
            </a:r>
          </a:p>
          <a:p>
            <a:pPr marL="342900" indent="-342900">
              <a:buAutoNum type="arabicParenR"/>
            </a:pPr>
            <a:r>
              <a:rPr lang="cs-CZ" dirty="0" smtClean="0"/>
              <a:t>Každá vlastnost se seznamem (tj. 1:N) musí být </a:t>
            </a:r>
            <a:r>
              <a:rPr lang="cs-CZ" dirty="0" err="1" smtClean="0"/>
              <a:t>ICollection</a:t>
            </a:r>
            <a:r>
              <a:rPr lang="en-US" dirty="0" smtClean="0"/>
              <a:t>&lt;T&gt;, </a:t>
            </a:r>
            <a:r>
              <a:rPr lang="en-US" dirty="0" err="1" smtClean="0"/>
              <a:t>tedy</a:t>
            </a:r>
            <a:r>
              <a:rPr lang="en-US" dirty="0"/>
              <a:t> </a:t>
            </a:r>
            <a:r>
              <a:rPr lang="en-US" dirty="0" smtClean="0"/>
              <a:t>I nap</a:t>
            </a:r>
            <a:r>
              <a:rPr lang="cs-CZ" dirty="0" smtClean="0"/>
              <a:t>ř </a:t>
            </a:r>
            <a:r>
              <a:rPr lang="cs-CZ" dirty="0" err="1" smtClean="0"/>
              <a:t>ObservableC</a:t>
            </a:r>
            <a:r>
              <a:rPr lang="en-US" dirty="0" smtClean="0"/>
              <a:t>o</a:t>
            </a:r>
            <a:r>
              <a:rPr lang="cs-CZ" dirty="0" err="1" smtClean="0"/>
              <a:t>llection</a:t>
            </a:r>
            <a:r>
              <a:rPr lang="en-US" dirty="0" smtClean="0"/>
              <a:t>&lt;T&gt;</a:t>
            </a:r>
            <a:endParaRPr lang="cs-CZ" dirty="0" smtClean="0"/>
          </a:p>
          <a:p>
            <a:pPr marL="342900" indent="-342900">
              <a:buAutoNum type="arabicParenR"/>
            </a:pPr>
            <a:r>
              <a:rPr lang="cs-CZ" dirty="0" err="1" smtClean="0"/>
              <a:t>ProxyCreationEnabled</a:t>
            </a:r>
            <a:r>
              <a:rPr lang="cs-CZ" dirty="0" smtClean="0"/>
              <a:t> musí být </a:t>
            </a:r>
            <a:r>
              <a:rPr lang="cs-CZ" dirty="0" err="1" smtClean="0"/>
              <a:t>true</a:t>
            </a:r>
            <a:r>
              <a:rPr lang="cs-CZ" dirty="0" smtClean="0"/>
              <a:t> (konfigurace v kontextové třídě)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3925" y="539115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Dynamické </a:t>
            </a:r>
            <a:r>
              <a:rPr lang="cs-CZ" dirty="0" err="1" smtClean="0"/>
              <a:t>proxy</a:t>
            </a:r>
            <a:r>
              <a:rPr lang="cs-CZ" dirty="0" smtClean="0"/>
              <a:t> entity zavádíme kvůli </a:t>
            </a:r>
            <a:r>
              <a:rPr lang="cs-CZ" b="1" dirty="0" err="1" smtClean="0"/>
              <a:t>lazy</a:t>
            </a:r>
            <a:r>
              <a:rPr lang="cs-CZ" b="1" dirty="0" smtClean="0"/>
              <a:t> </a:t>
            </a:r>
            <a:r>
              <a:rPr lang="cs-CZ" b="1" dirty="0" err="1" smtClean="0"/>
              <a:t>loading</a:t>
            </a:r>
            <a:r>
              <a:rPr lang="cs-CZ" dirty="0" smtClean="0"/>
              <a:t> (viz dříve)</a:t>
            </a:r>
          </a:p>
          <a:p>
            <a:endParaRPr lang="cs-CZ" dirty="0" smtClean="0"/>
          </a:p>
          <a:p>
            <a:r>
              <a:rPr lang="cs-CZ" dirty="0" smtClean="0"/>
              <a:t>Toto je definice, jakéhosi dvojníka originální třídy (je </a:t>
            </a:r>
            <a:r>
              <a:rPr lang="cs-CZ" dirty="0" err="1" smtClean="0"/>
              <a:t>odděděn</a:t>
            </a:r>
            <a:r>
              <a:rPr lang="cs-CZ" dirty="0" smtClean="0"/>
              <a:t>). Proxy je vždy k dispozici, originální třída k dispozici být nemusí – není načtena.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4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Stavy entit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89" y="2218357"/>
            <a:ext cx="6878010" cy="2495898"/>
          </a:xfrm>
        </p:spPr>
      </p:pic>
    </p:spTree>
    <p:extLst>
      <p:ext uri="{BB962C8B-B14F-4D97-AF65-F5344CB8AC3E}">
        <p14:creationId xmlns:p14="http://schemas.microsoft.com/office/powerpoint/2010/main" val="14820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přístupy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08" y="1352467"/>
            <a:ext cx="4896533" cy="11812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97" y="2728828"/>
            <a:ext cx="4791744" cy="12098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97" y="4524308"/>
            <a:ext cx="4905317" cy="169566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029700" y="537214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Zastaralé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53600" y="3121781"/>
            <a:ext cx="169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Toto používáme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0800000">
            <a:off x="8639175" y="3003986"/>
            <a:ext cx="938912" cy="604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6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Výchozí konvence mapování pro </a:t>
            </a:r>
            <a:r>
              <a:rPr lang="cs-CZ" dirty="0" err="1" smtClean="0"/>
              <a:t>Code-First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00431"/>
            <a:ext cx="9697428" cy="5352793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Schema</a:t>
            </a:r>
            <a:r>
              <a:rPr lang="cs-CZ" dirty="0" smtClean="0"/>
              <a:t> – </a:t>
            </a:r>
            <a:r>
              <a:rPr lang="cs-CZ" dirty="0" err="1" smtClean="0"/>
              <a:t>dbo</a:t>
            </a:r>
            <a:r>
              <a:rPr lang="cs-CZ" dirty="0" smtClean="0"/>
              <a:t>.</a:t>
            </a:r>
          </a:p>
          <a:p>
            <a:r>
              <a:rPr lang="cs-CZ" dirty="0" smtClean="0"/>
              <a:t>Jméno tabulky - </a:t>
            </a:r>
            <a:r>
              <a:rPr lang="en-US" dirty="0" smtClean="0"/>
              <a:t>&lt;</a:t>
            </a:r>
            <a:r>
              <a:rPr lang="en-US" dirty="0" err="1" smtClean="0"/>
              <a:t>jm</a:t>
            </a:r>
            <a:r>
              <a:rPr lang="cs-CZ" dirty="0" err="1" smtClean="0"/>
              <a:t>éno</a:t>
            </a:r>
            <a:r>
              <a:rPr lang="cs-CZ" dirty="0" smtClean="0"/>
              <a:t> třídy</a:t>
            </a:r>
            <a:r>
              <a:rPr lang="en-US" dirty="0" smtClean="0"/>
              <a:t>&gt;</a:t>
            </a:r>
            <a:r>
              <a:rPr lang="cs-CZ" dirty="0" smtClean="0"/>
              <a:t> + s (např. entita Student -</a:t>
            </a:r>
            <a:r>
              <a:rPr lang="en-US" dirty="0" smtClean="0"/>
              <a:t>&gt; </a:t>
            </a:r>
            <a:r>
              <a:rPr lang="en-US" dirty="0" err="1" smtClean="0"/>
              <a:t>tabulka</a:t>
            </a:r>
            <a:r>
              <a:rPr lang="en-US" dirty="0" smtClean="0"/>
              <a:t> Students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cs-CZ" dirty="0" smtClean="0"/>
              <a:t>Primární klíč – Id nebo </a:t>
            </a:r>
            <a:r>
              <a:rPr lang="en-US" dirty="0" smtClean="0"/>
              <a:t>&lt;</a:t>
            </a:r>
            <a:r>
              <a:rPr lang="en-US" dirty="0" err="1" smtClean="0"/>
              <a:t>jm</a:t>
            </a:r>
            <a:r>
              <a:rPr lang="cs-CZ" dirty="0" err="1" smtClean="0"/>
              <a:t>éno</a:t>
            </a:r>
            <a:r>
              <a:rPr lang="cs-CZ" dirty="0" smtClean="0"/>
              <a:t> třídy</a:t>
            </a:r>
            <a:r>
              <a:rPr lang="en-US" dirty="0" smtClean="0"/>
              <a:t>&gt;</a:t>
            </a:r>
            <a:r>
              <a:rPr lang="cs-CZ" dirty="0" smtClean="0"/>
              <a:t> + Id</a:t>
            </a:r>
          </a:p>
          <a:p>
            <a:r>
              <a:rPr lang="cs-CZ" dirty="0" smtClean="0"/>
              <a:t>Cizí klíč – standardně vytvořen </a:t>
            </a:r>
            <a:r>
              <a:rPr lang="en-US" dirty="0" smtClean="0"/>
              <a:t>&lt;Z</a:t>
            </a:r>
            <a:r>
              <a:rPr lang="cs-CZ" dirty="0" err="1" smtClean="0"/>
              <a:t>ávislá</a:t>
            </a:r>
            <a:r>
              <a:rPr lang="cs-CZ" dirty="0" smtClean="0"/>
              <a:t> navigační vlastnost</a:t>
            </a:r>
            <a:r>
              <a:rPr lang="en-US" dirty="0" smtClean="0"/>
              <a:t>&gt;</a:t>
            </a:r>
            <a:r>
              <a:rPr lang="cs-CZ" dirty="0" smtClean="0"/>
              <a:t>_</a:t>
            </a:r>
            <a:r>
              <a:rPr lang="en-US" dirty="0" smtClean="0"/>
              <a:t>&lt;</a:t>
            </a:r>
            <a:r>
              <a:rPr lang="en-US" dirty="0" err="1" smtClean="0"/>
              <a:t>Naviga</a:t>
            </a:r>
            <a:r>
              <a:rPr lang="cs-CZ" dirty="0" smtClean="0"/>
              <a:t>ční primární klíč</a:t>
            </a:r>
            <a:r>
              <a:rPr lang="en-US" dirty="0" smtClean="0"/>
              <a:t>&gt;</a:t>
            </a:r>
            <a:endParaRPr lang="cs-CZ" dirty="0" smtClean="0"/>
          </a:p>
          <a:p>
            <a:pPr lvl="1"/>
            <a:r>
              <a:rPr lang="cs-CZ" dirty="0" smtClean="0"/>
              <a:t>Např. Pokud se z tabulky Studenti odkazuji na ročníky Grade. Bude se cizí klíč v DB jmenovat </a:t>
            </a:r>
            <a:r>
              <a:rPr lang="cs-CZ" dirty="0" err="1" smtClean="0"/>
              <a:t>Grade_GradeId</a:t>
            </a:r>
            <a:endParaRPr lang="cs-CZ" dirty="0" smtClean="0"/>
          </a:p>
          <a:p>
            <a:r>
              <a:rPr lang="cs-CZ" dirty="0" smtClean="0"/>
              <a:t>Povolit hodnotu NULL – standardně nastaveno v všech referenčních typů – </a:t>
            </a:r>
            <a:r>
              <a:rPr lang="cs-CZ" dirty="0" err="1" smtClean="0"/>
              <a:t>string</a:t>
            </a:r>
            <a:r>
              <a:rPr lang="cs-CZ" dirty="0" smtClean="0"/>
              <a:t>, </a:t>
            </a:r>
            <a:r>
              <a:rPr lang="cs-CZ" dirty="0" err="1" smtClean="0"/>
              <a:t>Nullable</a:t>
            </a:r>
            <a:r>
              <a:rPr lang="en-US" dirty="0" smtClean="0"/>
              <a:t>&lt;</a:t>
            </a:r>
            <a:r>
              <a:rPr lang="en-US" dirty="0" err="1" smtClean="0"/>
              <a:t>int</a:t>
            </a:r>
            <a:r>
              <a:rPr lang="en-US" dirty="0" smtClean="0"/>
              <a:t>&gt; (</a:t>
            </a:r>
            <a:r>
              <a:rPr lang="en-US" dirty="0" err="1" smtClean="0"/>
              <a:t>int</a:t>
            </a:r>
            <a:r>
              <a:rPr lang="en-US" dirty="0"/>
              <a:t>?</a:t>
            </a:r>
            <a:r>
              <a:rPr lang="en-US" dirty="0" smtClean="0"/>
              <a:t>),</a:t>
            </a:r>
            <a:r>
              <a:rPr lang="cs-CZ" dirty="0" smtClean="0"/>
              <a:t> Student, Grade, …</a:t>
            </a:r>
          </a:p>
          <a:p>
            <a:r>
              <a:rPr lang="cs-CZ" dirty="0" smtClean="0"/>
              <a:t>Nepovolit hodnotu </a:t>
            </a:r>
            <a:r>
              <a:rPr lang="cs-CZ" dirty="0" err="1" smtClean="0"/>
              <a:t>Null</a:t>
            </a:r>
            <a:r>
              <a:rPr lang="en-US" dirty="0" smtClean="0"/>
              <a:t> – </a:t>
            </a:r>
            <a:r>
              <a:rPr lang="en-US" dirty="0" err="1" smtClean="0"/>
              <a:t>klasic</a:t>
            </a:r>
            <a:r>
              <a:rPr lang="cs-CZ" dirty="0" err="1" smtClean="0"/>
              <a:t>ké</a:t>
            </a:r>
            <a:r>
              <a:rPr lang="cs-CZ" dirty="0" smtClean="0"/>
              <a:t> not-</a:t>
            </a:r>
            <a:r>
              <a:rPr lang="cs-CZ" dirty="0" err="1" smtClean="0"/>
              <a:t>null</a:t>
            </a:r>
            <a:r>
              <a:rPr lang="cs-CZ" dirty="0" smtClean="0"/>
              <a:t> typy: </a:t>
            </a:r>
            <a:r>
              <a:rPr lang="cs-CZ" dirty="0" err="1" smtClean="0"/>
              <a:t>int</a:t>
            </a:r>
            <a:r>
              <a:rPr lang="cs-CZ" dirty="0" smtClean="0"/>
              <a:t>, </a:t>
            </a:r>
            <a:r>
              <a:rPr lang="cs-CZ" dirty="0" err="1" smtClean="0"/>
              <a:t>float</a:t>
            </a:r>
            <a:r>
              <a:rPr lang="cs-CZ" dirty="0" smtClean="0"/>
              <a:t>, </a:t>
            </a:r>
            <a:r>
              <a:rPr lang="cs-CZ" dirty="0" err="1" smtClean="0"/>
              <a:t>datetime</a:t>
            </a:r>
            <a:r>
              <a:rPr lang="cs-CZ" dirty="0" smtClean="0"/>
              <a:t>,…</a:t>
            </a:r>
          </a:p>
          <a:p>
            <a:r>
              <a:rPr lang="cs-CZ" dirty="0" smtClean="0"/>
              <a:t>Pořadí – stejné jako v entitě</a:t>
            </a:r>
          </a:p>
          <a:p>
            <a:r>
              <a:rPr lang="cs-CZ" dirty="0" smtClean="0"/>
              <a:t>Mapování – všechny veřejné (public) </a:t>
            </a:r>
            <a:r>
              <a:rPr lang="cs-CZ" dirty="0" err="1" smtClean="0"/>
              <a:t>properties</a:t>
            </a:r>
            <a:r>
              <a:rPr lang="cs-CZ" dirty="0" smtClean="0"/>
              <a:t> s </a:t>
            </a:r>
            <a:r>
              <a:rPr lang="cs-CZ" dirty="0" err="1" smtClean="0"/>
              <a:t>get</a:t>
            </a:r>
            <a:r>
              <a:rPr lang="cs-CZ" dirty="0" smtClean="0"/>
              <a:t> a set se </a:t>
            </a:r>
            <a:r>
              <a:rPr lang="cs-CZ" dirty="0" err="1" smtClean="0"/>
              <a:t>namapují</a:t>
            </a:r>
            <a:r>
              <a:rPr lang="cs-CZ" dirty="0" smtClean="0"/>
              <a:t>, některé lze vyloučit pomocí anotace </a:t>
            </a:r>
            <a:r>
              <a:rPr lang="en-US" dirty="0" smtClean="0"/>
              <a:t>[</a:t>
            </a:r>
            <a:r>
              <a:rPr lang="en-US" dirty="0" err="1" smtClean="0"/>
              <a:t>NotMapped</a:t>
            </a:r>
            <a:r>
              <a:rPr lang="en-US" dirty="0" smtClean="0"/>
              <a:t>]</a:t>
            </a:r>
          </a:p>
          <a:p>
            <a:r>
              <a:rPr lang="cs-CZ" dirty="0" smtClean="0"/>
              <a:t>Kaskádové mazání – standardně zapnuto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24" y="261495"/>
            <a:ext cx="9859751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Inicializace databáze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69" y="1608931"/>
            <a:ext cx="4381500" cy="4476750"/>
          </a:xfrm>
        </p:spPr>
      </p:pic>
    </p:spTree>
    <p:extLst>
      <p:ext uri="{BB962C8B-B14F-4D97-AF65-F5344CB8AC3E}">
        <p14:creationId xmlns:p14="http://schemas.microsoft.com/office/powerpoint/2010/main" val="26791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ConnectionString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00431"/>
            <a:ext cx="9697428" cy="5390893"/>
          </a:xfrm>
        </p:spPr>
        <p:txBody>
          <a:bodyPr>
            <a:normAutofit/>
          </a:bodyPr>
          <a:lstStyle/>
          <a:p>
            <a:r>
              <a:rPr lang="cs-CZ" dirty="0" smtClean="0"/>
              <a:t>Připojovací řetězec</a:t>
            </a:r>
          </a:p>
          <a:p>
            <a:r>
              <a:rPr lang="cs-CZ" dirty="0" smtClean="0"/>
              <a:t>Univerzálně slouží pro připojení k datům</a:t>
            </a:r>
          </a:p>
          <a:p>
            <a:r>
              <a:rPr lang="cs-CZ" dirty="0" smtClean="0"/>
              <a:t>Připojení na ACCESS</a:t>
            </a:r>
          </a:p>
          <a:p>
            <a:pPr lvl="1"/>
            <a:r>
              <a:rPr lang="cs-CZ" dirty="0" smtClean="0"/>
              <a:t>data </a:t>
            </a:r>
            <a:r>
              <a:rPr lang="cs-CZ" dirty="0"/>
              <a:t>source=(</a:t>
            </a:r>
            <a:r>
              <a:rPr lang="cs-CZ" dirty="0" err="1"/>
              <a:t>LocalDB</a:t>
            </a:r>
            <a:r>
              <a:rPr lang="cs-CZ" dirty="0"/>
              <a:t>)\</a:t>
            </a:r>
            <a:r>
              <a:rPr lang="cs-CZ" dirty="0" err="1"/>
              <a:t>MSSQLLocalDB</a:t>
            </a:r>
            <a:r>
              <a:rPr lang="cs-CZ" dirty="0" smtClean="0"/>
              <a:t>; </a:t>
            </a:r>
            <a:r>
              <a:rPr lang="cs-CZ" dirty="0" err="1" smtClean="0"/>
              <a:t>attachdbfilename</a:t>
            </a:r>
            <a:r>
              <a:rPr lang="cs-CZ" dirty="0"/>
              <a:t>=|</a:t>
            </a:r>
            <a:r>
              <a:rPr lang="cs-CZ" dirty="0" err="1"/>
              <a:t>DataDirectory</a:t>
            </a:r>
            <a:r>
              <a:rPr lang="cs-CZ" dirty="0"/>
              <a:t>|\</a:t>
            </a:r>
            <a:r>
              <a:rPr lang="cs-CZ" dirty="0" smtClean="0"/>
              <a:t>Data\</a:t>
            </a:r>
            <a:r>
              <a:rPr lang="cs-CZ" dirty="0" err="1"/>
              <a:t>JmenoDB</a:t>
            </a:r>
            <a:r>
              <a:rPr lang="cs-CZ" dirty="0" err="1" smtClean="0"/>
              <a:t>.mdf;integrated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r>
              <a:rPr lang="cs-CZ" dirty="0" smtClean="0"/>
              <a:t>=</a:t>
            </a:r>
            <a:r>
              <a:rPr lang="cs-CZ" dirty="0" err="1" smtClean="0"/>
              <a:t>True;MultipleActiveResultSets</a:t>
            </a:r>
            <a:r>
              <a:rPr lang="cs-CZ" dirty="0" smtClean="0"/>
              <a:t>=</a:t>
            </a:r>
            <a:r>
              <a:rPr lang="cs-CZ" dirty="0" err="1" smtClean="0"/>
              <a:t>True;App</a:t>
            </a:r>
            <a:r>
              <a:rPr lang="cs-CZ" dirty="0" smtClean="0"/>
              <a:t>=</a:t>
            </a:r>
            <a:r>
              <a:rPr lang="cs-CZ" dirty="0" err="1" smtClean="0"/>
              <a:t>EntityFramework</a:t>
            </a:r>
            <a:endParaRPr lang="cs-CZ" dirty="0" smtClean="0"/>
          </a:p>
          <a:p>
            <a:r>
              <a:rPr lang="cs-CZ" dirty="0" smtClean="0"/>
              <a:t>Sít – MS SQL Server</a:t>
            </a:r>
          </a:p>
          <a:p>
            <a:pPr lvl="1"/>
            <a:r>
              <a:rPr lang="cs-CZ" dirty="0"/>
              <a:t>Data </a:t>
            </a:r>
            <a:r>
              <a:rPr lang="cs-CZ" dirty="0" smtClean="0"/>
              <a:t>Source=</a:t>
            </a:r>
            <a:r>
              <a:rPr lang="cs-CZ" dirty="0" err="1" smtClean="0"/>
              <a:t>a.b.c.d</a:t>
            </a:r>
            <a:r>
              <a:rPr lang="cs-CZ" dirty="0" smtClean="0"/>
              <a:t>; </a:t>
            </a:r>
            <a:r>
              <a:rPr lang="cs-CZ" dirty="0" err="1" smtClean="0"/>
              <a:t>Initial</a:t>
            </a:r>
            <a:r>
              <a:rPr lang="cs-CZ" dirty="0" smtClean="0"/>
              <a:t> </a:t>
            </a:r>
            <a:r>
              <a:rPr lang="cs-CZ" dirty="0" err="1" smtClean="0"/>
              <a:t>Catalog</a:t>
            </a:r>
            <a:r>
              <a:rPr lang="cs-CZ" dirty="0" smtClean="0"/>
              <a:t>=</a:t>
            </a:r>
            <a:r>
              <a:rPr lang="cs-CZ" dirty="0" err="1" smtClean="0"/>
              <a:t>JmenoDB</a:t>
            </a:r>
            <a:r>
              <a:rPr lang="cs-CZ" dirty="0" smtClean="0"/>
              <a:t>; </a:t>
            </a:r>
            <a:r>
              <a:rPr lang="cs-CZ" dirty="0" err="1" smtClean="0"/>
              <a:t>MultipleActiveResultSets</a:t>
            </a:r>
            <a:r>
              <a:rPr lang="cs-CZ" dirty="0" smtClean="0"/>
              <a:t>=</a:t>
            </a:r>
            <a:r>
              <a:rPr lang="cs-CZ" dirty="0" err="1" smtClean="0"/>
              <a:t>true;Integrated</a:t>
            </a:r>
            <a:r>
              <a:rPr lang="cs-CZ" dirty="0" smtClean="0"/>
              <a:t> </a:t>
            </a:r>
            <a:r>
              <a:rPr lang="cs-CZ" dirty="0" err="1"/>
              <a:t>Security</a:t>
            </a:r>
            <a:r>
              <a:rPr lang="cs-CZ" dirty="0"/>
              <a:t>=</a:t>
            </a:r>
            <a:r>
              <a:rPr lang="cs-CZ" dirty="0" err="1"/>
              <a:t>false;User</a:t>
            </a:r>
            <a:r>
              <a:rPr lang="cs-CZ" dirty="0"/>
              <a:t> </a:t>
            </a:r>
            <a:r>
              <a:rPr lang="cs-CZ" dirty="0" smtClean="0"/>
              <a:t>Id=user;" </a:t>
            </a:r>
            <a:r>
              <a:rPr lang="cs-CZ" dirty="0" err="1"/>
              <a:t>providerName</a:t>
            </a:r>
            <a:r>
              <a:rPr lang="cs-CZ" dirty="0"/>
              <a:t>="</a:t>
            </a:r>
            <a:r>
              <a:rPr lang="cs-CZ" dirty="0" err="1" smtClean="0"/>
              <a:t>System.Data.SqlClient</a:t>
            </a:r>
            <a:r>
              <a:rPr lang="cs-CZ" dirty="0" smtClean="0"/>
              <a:t>„</a:t>
            </a:r>
          </a:p>
          <a:p>
            <a:r>
              <a:rPr lang="cs-CZ" dirty="0" smtClean="0"/>
              <a:t>Lokální databáze</a:t>
            </a:r>
          </a:p>
          <a:p>
            <a:pPr lvl="1"/>
            <a:r>
              <a:rPr lang="cs-CZ" dirty="0"/>
              <a:t>Data Source=(</a:t>
            </a:r>
            <a:r>
              <a:rPr lang="cs-CZ" dirty="0" err="1"/>
              <a:t>localdb</a:t>
            </a:r>
            <a:r>
              <a:rPr lang="cs-CZ" dirty="0"/>
              <a:t>)\</a:t>
            </a:r>
            <a:r>
              <a:rPr lang="cs-CZ" dirty="0" err="1"/>
              <a:t>MSSQLLocalDB;Initial</a:t>
            </a:r>
            <a:r>
              <a:rPr lang="cs-CZ" dirty="0"/>
              <a:t> </a:t>
            </a:r>
            <a:r>
              <a:rPr lang="cs-CZ" dirty="0" err="1" smtClean="0"/>
              <a:t>Catalog</a:t>
            </a:r>
            <a:r>
              <a:rPr lang="cs-CZ" dirty="0" smtClean="0"/>
              <a:t>=</a:t>
            </a:r>
            <a:r>
              <a:rPr lang="cs-CZ" dirty="0" err="1"/>
              <a:t>JmenoDB</a:t>
            </a:r>
            <a:r>
              <a:rPr lang="cs-CZ" dirty="0" err="1" smtClean="0"/>
              <a:t>;Integrated</a:t>
            </a:r>
            <a:r>
              <a:rPr lang="cs-CZ" dirty="0" smtClean="0"/>
              <a:t> </a:t>
            </a:r>
            <a:r>
              <a:rPr lang="cs-CZ" dirty="0" err="1"/>
              <a:t>Security</a:t>
            </a:r>
            <a:r>
              <a:rPr lang="cs-CZ" dirty="0"/>
              <a:t>=</a:t>
            </a:r>
            <a:r>
              <a:rPr lang="cs-CZ" dirty="0" err="1"/>
              <a:t>True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4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ConnectionString</a:t>
            </a:r>
            <a:r>
              <a:rPr lang="cs-CZ" dirty="0" smtClean="0"/>
              <a:t> patří do </a:t>
            </a:r>
            <a:r>
              <a:rPr lang="cs-CZ" dirty="0" err="1" smtClean="0"/>
              <a:t>App.config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&lt;?</a:t>
            </a:r>
            <a:r>
              <a:rPr lang="cs-CZ" sz="1050" dirty="0" err="1"/>
              <a:t>xml</a:t>
            </a:r>
            <a:r>
              <a:rPr lang="cs-CZ" sz="1050" dirty="0"/>
              <a:t> </a:t>
            </a:r>
            <a:r>
              <a:rPr lang="cs-CZ" sz="1050" dirty="0" err="1"/>
              <a:t>version</a:t>
            </a:r>
            <a:r>
              <a:rPr lang="cs-CZ" sz="1050" dirty="0"/>
              <a:t>="1.0" </a:t>
            </a:r>
            <a:r>
              <a:rPr lang="cs-CZ" sz="1050" dirty="0" err="1"/>
              <a:t>encoding</a:t>
            </a:r>
            <a:r>
              <a:rPr lang="cs-CZ" sz="1050" dirty="0"/>
              <a:t>="utf-8"?&gt;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&lt;</a:t>
            </a:r>
            <a:r>
              <a:rPr lang="cs-CZ" sz="1050" dirty="0" err="1"/>
              <a:t>configuration</a:t>
            </a:r>
            <a:r>
              <a:rPr lang="cs-CZ" sz="1050" dirty="0"/>
              <a:t>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&lt;</a:t>
            </a:r>
            <a:r>
              <a:rPr lang="cs-CZ" sz="1050" dirty="0" err="1"/>
              <a:t>configSections</a:t>
            </a:r>
            <a:r>
              <a:rPr lang="cs-CZ" sz="1050" dirty="0"/>
              <a:t>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  &lt;!-- </a:t>
            </a:r>
            <a:r>
              <a:rPr lang="cs-CZ" sz="1050" dirty="0" err="1"/>
              <a:t>For</a:t>
            </a:r>
            <a:r>
              <a:rPr lang="cs-CZ" sz="1050" dirty="0"/>
              <a:t> more </a:t>
            </a:r>
            <a:r>
              <a:rPr lang="cs-CZ" sz="1050" dirty="0" err="1"/>
              <a:t>information</a:t>
            </a:r>
            <a:r>
              <a:rPr lang="cs-CZ" sz="1050" dirty="0"/>
              <a:t> on Entity Framework </a:t>
            </a:r>
            <a:r>
              <a:rPr lang="cs-CZ" sz="1050" dirty="0" err="1"/>
              <a:t>configuration</a:t>
            </a:r>
            <a:r>
              <a:rPr lang="cs-CZ" sz="1050" dirty="0"/>
              <a:t>, visit http://go.microsoft.com/fwlink/?LinkID=237468 --&gt;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  &lt;</a:t>
            </a:r>
            <a:r>
              <a:rPr lang="cs-CZ" sz="1050" dirty="0" err="1"/>
              <a:t>section</a:t>
            </a:r>
            <a:r>
              <a:rPr lang="cs-CZ" sz="1050" dirty="0"/>
              <a:t> </a:t>
            </a:r>
            <a:r>
              <a:rPr lang="cs-CZ" sz="1050" dirty="0" err="1"/>
              <a:t>name</a:t>
            </a:r>
            <a:r>
              <a:rPr lang="cs-CZ" sz="1050" dirty="0"/>
              <a:t>="</a:t>
            </a:r>
            <a:r>
              <a:rPr lang="cs-CZ" sz="1050" dirty="0" err="1"/>
              <a:t>entityFramework</a:t>
            </a:r>
            <a:r>
              <a:rPr lang="cs-CZ" sz="1050" dirty="0"/>
              <a:t>" type="</a:t>
            </a:r>
            <a:r>
              <a:rPr lang="cs-CZ" sz="1050" dirty="0" err="1"/>
              <a:t>System.Data.Entity.Internal.ConfigFile.EntityFrameworkSection</a:t>
            </a:r>
            <a:r>
              <a:rPr lang="cs-CZ" sz="1050" dirty="0"/>
              <a:t>, </a:t>
            </a:r>
            <a:r>
              <a:rPr lang="cs-CZ" sz="1050" dirty="0" err="1"/>
              <a:t>EntityFramework</a:t>
            </a:r>
            <a:r>
              <a:rPr lang="cs-CZ" sz="1050" dirty="0"/>
              <a:t>, </a:t>
            </a:r>
            <a:r>
              <a:rPr lang="cs-CZ" sz="1050" dirty="0" err="1"/>
              <a:t>Version</a:t>
            </a:r>
            <a:r>
              <a:rPr lang="cs-CZ" sz="1050" dirty="0"/>
              <a:t>=6.0.0.0, </a:t>
            </a:r>
            <a:r>
              <a:rPr lang="cs-CZ" sz="1050" dirty="0" err="1"/>
              <a:t>Culture</a:t>
            </a:r>
            <a:r>
              <a:rPr lang="cs-CZ" sz="1050" dirty="0"/>
              <a:t>=</a:t>
            </a:r>
            <a:r>
              <a:rPr lang="cs-CZ" sz="1050" dirty="0" err="1"/>
              <a:t>neutral</a:t>
            </a:r>
            <a:r>
              <a:rPr lang="cs-CZ" sz="1050" dirty="0"/>
              <a:t>, </a:t>
            </a:r>
            <a:r>
              <a:rPr lang="cs-CZ" sz="1050" dirty="0" err="1"/>
              <a:t>PublicKeyToken</a:t>
            </a:r>
            <a:r>
              <a:rPr lang="cs-CZ" sz="1050" dirty="0"/>
              <a:t>=b77a5c561934e089" </a:t>
            </a:r>
            <a:r>
              <a:rPr lang="cs-CZ" sz="1050" dirty="0" err="1"/>
              <a:t>requirePermission</a:t>
            </a:r>
            <a:r>
              <a:rPr lang="cs-CZ" sz="1050" dirty="0"/>
              <a:t>="</a:t>
            </a:r>
            <a:r>
              <a:rPr lang="cs-CZ" sz="1050" dirty="0" err="1"/>
              <a:t>false</a:t>
            </a:r>
            <a:r>
              <a:rPr lang="cs-CZ" sz="1050" dirty="0"/>
              <a:t>" /&gt;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&lt;/</a:t>
            </a:r>
            <a:r>
              <a:rPr lang="cs-CZ" sz="1050" dirty="0" err="1"/>
              <a:t>configSections</a:t>
            </a:r>
            <a:r>
              <a:rPr lang="cs-CZ" sz="1050" dirty="0"/>
              <a:t>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&lt;</a:t>
            </a:r>
            <a:r>
              <a:rPr lang="cs-CZ" sz="1050" dirty="0" err="1"/>
              <a:t>startup</a:t>
            </a:r>
            <a:r>
              <a:rPr lang="cs-CZ" sz="1050" dirty="0"/>
              <a:t>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  &lt;</a:t>
            </a:r>
            <a:r>
              <a:rPr lang="cs-CZ" sz="1050" dirty="0" err="1"/>
              <a:t>supportedRuntime</a:t>
            </a:r>
            <a:r>
              <a:rPr lang="cs-CZ" sz="1050" dirty="0"/>
              <a:t> </a:t>
            </a:r>
            <a:r>
              <a:rPr lang="cs-CZ" sz="1050" dirty="0" err="1"/>
              <a:t>version</a:t>
            </a:r>
            <a:r>
              <a:rPr lang="cs-CZ" sz="1050" dirty="0"/>
              <a:t>="v4.0" </a:t>
            </a:r>
            <a:r>
              <a:rPr lang="cs-CZ" sz="1050" dirty="0" err="1"/>
              <a:t>sku</a:t>
            </a:r>
            <a:r>
              <a:rPr lang="cs-CZ" sz="1050" dirty="0"/>
              <a:t>=".</a:t>
            </a:r>
            <a:r>
              <a:rPr lang="cs-CZ" sz="1050" dirty="0" err="1"/>
              <a:t>NETFramework,Version</a:t>
            </a:r>
            <a:r>
              <a:rPr lang="cs-CZ" sz="1050" dirty="0"/>
              <a:t>=v4.5.2" /&gt;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&lt;/</a:t>
            </a:r>
            <a:r>
              <a:rPr lang="cs-CZ" sz="1050" dirty="0" err="1"/>
              <a:t>startup</a:t>
            </a:r>
            <a:r>
              <a:rPr lang="cs-CZ" sz="1050" dirty="0"/>
              <a:t>&gt;</a:t>
            </a:r>
          </a:p>
          <a:p>
            <a:pPr marL="0" indent="0">
              <a:spcBef>
                <a:spcPts val="200"/>
              </a:spcBef>
              <a:buNone/>
            </a:pPr>
            <a:endParaRPr lang="cs-CZ" sz="1050" dirty="0"/>
          </a:p>
          <a:p>
            <a:pPr marL="0" indent="0">
              <a:spcBef>
                <a:spcPts val="200"/>
              </a:spcBef>
              <a:buNone/>
            </a:pPr>
            <a:r>
              <a:rPr lang="cs-CZ" sz="1050" b="1" dirty="0"/>
              <a:t>  &lt;</a:t>
            </a:r>
            <a:r>
              <a:rPr lang="cs-CZ" sz="1050" b="1" dirty="0" err="1"/>
              <a:t>connectionStrings</a:t>
            </a:r>
            <a:r>
              <a:rPr lang="cs-CZ" sz="1050" b="1" dirty="0"/>
              <a:t>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b="1" dirty="0"/>
              <a:t>    &lt;</a:t>
            </a:r>
            <a:r>
              <a:rPr lang="cs-CZ" sz="1050" b="1" dirty="0" err="1"/>
              <a:t>add</a:t>
            </a:r>
            <a:r>
              <a:rPr lang="cs-CZ" sz="1050" b="1" dirty="0"/>
              <a:t> </a:t>
            </a:r>
            <a:r>
              <a:rPr lang="cs-CZ" sz="1050" b="1" dirty="0" err="1"/>
              <a:t>name</a:t>
            </a:r>
            <a:r>
              <a:rPr lang="cs-CZ" sz="1050" b="1" dirty="0"/>
              <a:t>="</a:t>
            </a:r>
            <a:r>
              <a:rPr lang="cs-CZ" sz="1050" b="1" dirty="0" err="1"/>
              <a:t>SkladContext</a:t>
            </a:r>
            <a:r>
              <a:rPr lang="cs-CZ" sz="1050" b="1" dirty="0"/>
              <a:t>" </a:t>
            </a:r>
            <a:r>
              <a:rPr lang="cs-CZ" sz="1050" b="1" dirty="0" err="1"/>
              <a:t>connectionString</a:t>
            </a:r>
            <a:r>
              <a:rPr lang="cs-CZ" sz="1050" b="1" dirty="0"/>
              <a:t>="Data Source=(</a:t>
            </a:r>
            <a:r>
              <a:rPr lang="cs-CZ" sz="1050" b="1" dirty="0" err="1"/>
              <a:t>localdb</a:t>
            </a:r>
            <a:r>
              <a:rPr lang="cs-CZ" sz="1050" b="1" dirty="0"/>
              <a:t>)\</a:t>
            </a:r>
            <a:r>
              <a:rPr lang="cs-CZ" sz="1050" b="1" dirty="0" err="1"/>
              <a:t>MSSQLLocalDB;Initial</a:t>
            </a:r>
            <a:r>
              <a:rPr lang="cs-CZ" sz="1050" b="1" dirty="0"/>
              <a:t> </a:t>
            </a:r>
            <a:r>
              <a:rPr lang="cs-CZ" sz="1050" b="1" dirty="0" err="1"/>
              <a:t>Catalog</a:t>
            </a:r>
            <a:r>
              <a:rPr lang="cs-CZ" sz="1050" b="1" dirty="0"/>
              <a:t>=</a:t>
            </a:r>
            <a:r>
              <a:rPr lang="cs-CZ" sz="1050" b="1" dirty="0" err="1"/>
              <a:t>SkladFinal;Integrated</a:t>
            </a:r>
            <a:r>
              <a:rPr lang="cs-CZ" sz="1050" b="1" dirty="0"/>
              <a:t> </a:t>
            </a:r>
            <a:r>
              <a:rPr lang="cs-CZ" sz="1050" b="1" dirty="0" err="1"/>
              <a:t>Security</a:t>
            </a:r>
            <a:r>
              <a:rPr lang="cs-CZ" sz="1050" b="1" dirty="0"/>
              <a:t>=</a:t>
            </a:r>
            <a:r>
              <a:rPr lang="cs-CZ" sz="1050" b="1" dirty="0" err="1"/>
              <a:t>True</a:t>
            </a:r>
            <a:r>
              <a:rPr lang="cs-CZ" sz="1050" b="1" dirty="0"/>
              <a:t>" </a:t>
            </a:r>
            <a:r>
              <a:rPr lang="cs-CZ" sz="1050" b="1" dirty="0" err="1"/>
              <a:t>providerName</a:t>
            </a:r>
            <a:r>
              <a:rPr lang="cs-CZ" sz="1050" b="1" dirty="0"/>
              <a:t>="</a:t>
            </a:r>
            <a:r>
              <a:rPr lang="cs-CZ" sz="1050" b="1" dirty="0" err="1"/>
              <a:t>System.Data.SqlClient</a:t>
            </a:r>
            <a:r>
              <a:rPr lang="cs-CZ" sz="1050" b="1" dirty="0"/>
              <a:t>" /&gt;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b="1" dirty="0"/>
              <a:t>  &lt;/</a:t>
            </a:r>
            <a:r>
              <a:rPr lang="cs-CZ" sz="1050" b="1" dirty="0" err="1"/>
              <a:t>connectionStrings</a:t>
            </a:r>
            <a:r>
              <a:rPr lang="cs-CZ" sz="1050" b="1" dirty="0"/>
              <a:t>&gt;</a:t>
            </a:r>
          </a:p>
          <a:p>
            <a:pPr marL="0" indent="0">
              <a:spcBef>
                <a:spcPts val="200"/>
              </a:spcBef>
              <a:buNone/>
            </a:pPr>
            <a:endParaRPr lang="cs-CZ" sz="1050" dirty="0"/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&lt;</a:t>
            </a:r>
            <a:r>
              <a:rPr lang="cs-CZ" sz="1050" dirty="0" err="1"/>
              <a:t>entityFramework</a:t>
            </a:r>
            <a:r>
              <a:rPr lang="cs-CZ" sz="1050" dirty="0"/>
              <a:t>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  &lt;</a:t>
            </a:r>
            <a:r>
              <a:rPr lang="cs-CZ" sz="1050" dirty="0" err="1"/>
              <a:t>defaultConnectionFactory</a:t>
            </a:r>
            <a:r>
              <a:rPr lang="cs-CZ" sz="1050" dirty="0"/>
              <a:t> type="</a:t>
            </a:r>
            <a:r>
              <a:rPr lang="cs-CZ" sz="1050" dirty="0" err="1"/>
              <a:t>System.Data.Entity.Infrastructure.SqlConnectionFactory</a:t>
            </a:r>
            <a:r>
              <a:rPr lang="cs-CZ" sz="1050" dirty="0"/>
              <a:t>, </a:t>
            </a:r>
            <a:r>
              <a:rPr lang="cs-CZ" sz="1050" dirty="0" err="1"/>
              <a:t>EntityFramework</a:t>
            </a:r>
            <a:r>
              <a:rPr lang="cs-CZ" sz="1050" dirty="0"/>
              <a:t>" /&gt;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  &lt;</a:t>
            </a:r>
            <a:r>
              <a:rPr lang="cs-CZ" sz="1050" dirty="0" err="1"/>
              <a:t>providers</a:t>
            </a:r>
            <a:r>
              <a:rPr lang="cs-CZ" sz="1050" dirty="0"/>
              <a:t>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    &lt;provider </a:t>
            </a:r>
            <a:r>
              <a:rPr lang="cs-CZ" sz="1050" dirty="0" err="1"/>
              <a:t>invariantName</a:t>
            </a:r>
            <a:r>
              <a:rPr lang="cs-CZ" sz="1050" dirty="0"/>
              <a:t>="</a:t>
            </a:r>
            <a:r>
              <a:rPr lang="cs-CZ" sz="1050" dirty="0" err="1"/>
              <a:t>System.Data.SqlClient</a:t>
            </a:r>
            <a:r>
              <a:rPr lang="cs-CZ" sz="1050" dirty="0"/>
              <a:t>" type="</a:t>
            </a:r>
            <a:r>
              <a:rPr lang="cs-CZ" sz="1050" dirty="0" err="1"/>
              <a:t>System.Data.Entity.SqlServer.SqlProviderServices</a:t>
            </a:r>
            <a:r>
              <a:rPr lang="cs-CZ" sz="1050" dirty="0"/>
              <a:t>, </a:t>
            </a:r>
            <a:r>
              <a:rPr lang="cs-CZ" sz="1050" dirty="0" err="1"/>
              <a:t>EntityFramework.SqlServer</a:t>
            </a:r>
            <a:r>
              <a:rPr lang="cs-CZ" sz="1050" dirty="0"/>
              <a:t>" /&gt;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  &lt;/</a:t>
            </a:r>
            <a:r>
              <a:rPr lang="cs-CZ" sz="1050" dirty="0" err="1"/>
              <a:t>providers</a:t>
            </a:r>
            <a:r>
              <a:rPr lang="cs-CZ" sz="1050" dirty="0"/>
              <a:t>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  &lt;/</a:t>
            </a:r>
            <a:r>
              <a:rPr lang="cs-CZ" sz="1050" dirty="0" err="1"/>
              <a:t>entityFramework</a:t>
            </a:r>
            <a:r>
              <a:rPr lang="cs-CZ" sz="1050" dirty="0"/>
              <a:t>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050" dirty="0"/>
              <a:t>&lt;/</a:t>
            </a:r>
            <a:r>
              <a:rPr lang="cs-CZ" sz="1050" dirty="0" err="1"/>
              <a:t>configuration</a:t>
            </a:r>
            <a:r>
              <a:rPr lang="cs-CZ" sz="105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239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Napojení na </a:t>
            </a:r>
            <a:r>
              <a:rPr lang="cs-CZ" dirty="0" err="1" smtClean="0"/>
              <a:t>ConnectionString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00432"/>
            <a:ext cx="9697428" cy="1380868"/>
          </a:xfrm>
        </p:spPr>
        <p:txBody>
          <a:bodyPr/>
          <a:lstStyle/>
          <a:p>
            <a:r>
              <a:rPr lang="cs-CZ" dirty="0" smtClean="0"/>
              <a:t>Nejjednodušší</a:t>
            </a:r>
          </a:p>
          <a:p>
            <a:pPr lvl="1"/>
            <a:r>
              <a:rPr lang="cs-CZ" dirty="0" smtClean="0"/>
              <a:t>Pojmenovat </a:t>
            </a:r>
            <a:r>
              <a:rPr lang="cs-CZ" dirty="0" err="1" smtClean="0"/>
              <a:t>ConnectionString</a:t>
            </a:r>
            <a:r>
              <a:rPr lang="cs-CZ" dirty="0" smtClean="0"/>
              <a:t> stejně jako </a:t>
            </a:r>
            <a:r>
              <a:rPr lang="cs-CZ" dirty="0" err="1" smtClean="0"/>
              <a:t>Context</a:t>
            </a:r>
            <a:r>
              <a:rPr lang="cs-CZ" dirty="0" smtClean="0"/>
              <a:t>, např. </a:t>
            </a:r>
            <a:r>
              <a:rPr lang="cs-CZ" dirty="0" err="1" smtClean="0"/>
              <a:t>SkladContext</a:t>
            </a:r>
            <a:endParaRPr lang="cs-CZ" dirty="0" smtClean="0"/>
          </a:p>
          <a:p>
            <a:r>
              <a:rPr lang="cs-CZ" dirty="0" smtClean="0"/>
              <a:t>Definovat název v konstruktoru </a:t>
            </a:r>
            <a:r>
              <a:rPr lang="cs-CZ" dirty="0" err="1" smtClean="0"/>
              <a:t>Contextu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71600" y="2531151"/>
            <a:ext cx="10401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2B91AF"/>
                </a:solidFill>
                <a:latin typeface="Consolas" panose="020B0609020204030204" pitchFamily="49" charset="0"/>
              </a:rPr>
              <a:t>Context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DbContext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SchoolDBContext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base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</a:rPr>
              <a:t>name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=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</a:rPr>
              <a:t>SchoolDBConnectionString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95424" y="4562476"/>
            <a:ext cx="10620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&lt;?</a:t>
            </a:r>
            <a:r>
              <a:rPr lang="cs-CZ" dirty="0" err="1">
                <a:solidFill>
                  <a:srgbClr val="800000"/>
                </a:solidFill>
                <a:latin typeface="Consolas" panose="020B0609020204030204" pitchFamily="49" charset="0"/>
              </a:rPr>
              <a:t>xml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nsolas" panose="020B0609020204030204" pitchFamily="49" charset="0"/>
              </a:rPr>
              <a:t>version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="1.0"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nsolas" panose="020B0609020204030204" pitchFamily="49" charset="0"/>
              </a:rPr>
              <a:t>encoding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="utf-8"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?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cs-CZ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cs-CZ" dirty="0" err="1">
                <a:solidFill>
                  <a:srgbClr val="800000"/>
                </a:solidFill>
                <a:latin typeface="Consolas" panose="020B0609020204030204" pitchFamily="49" charset="0"/>
              </a:rPr>
              <a:t>configuration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cs-CZ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cs-CZ" dirty="0" err="1">
                <a:solidFill>
                  <a:srgbClr val="800000"/>
                </a:solidFill>
                <a:latin typeface="Consolas" panose="020B0609020204030204" pitchFamily="49" charset="0"/>
              </a:rPr>
              <a:t>connectionStrings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cs-CZ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&lt;</a:t>
            </a:r>
            <a:r>
              <a:rPr lang="cs-CZ" dirty="0" err="1">
                <a:solidFill>
                  <a:srgbClr val="800000"/>
                </a:solidFill>
                <a:latin typeface="Consolas" panose="020B0609020204030204" pitchFamily="49" charset="0"/>
              </a:rPr>
              <a:t>add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="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SchoolDBConnectionString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nsolas" panose="020B0609020204030204" pitchFamily="49" charset="0"/>
              </a:rPr>
              <a:t>connectionString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="Data Source=.;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Initial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s-CZ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Catalog</a:t>
            </a: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=</a:t>
            </a:r>
            <a:r>
              <a:rPr lang="cs-CZ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SchoolDB-ByConnectionString;Integrated</a:t>
            </a: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Security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=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nsolas" panose="020B0609020204030204" pitchFamily="49" charset="0"/>
              </a:rPr>
              <a:t>providerName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="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System.Data.SqlClient</a:t>
            </a: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"/&gt;</a:t>
            </a:r>
          </a:p>
          <a:p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cs-CZ" dirty="0" err="1">
                <a:solidFill>
                  <a:srgbClr val="800000"/>
                </a:solidFill>
                <a:latin typeface="Consolas" panose="020B0609020204030204" pitchFamily="49" charset="0"/>
              </a:rPr>
              <a:t>connectionStrings</a:t>
            </a: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cs-CZ" dirty="0" err="1">
                <a:solidFill>
                  <a:srgbClr val="800000"/>
                </a:solidFill>
                <a:latin typeface="Consolas" panose="020B0609020204030204" pitchFamily="49" charset="0"/>
              </a:rPr>
              <a:t>configuration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Inicializace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00432"/>
            <a:ext cx="9697428" cy="1457068"/>
          </a:xfrm>
        </p:spPr>
        <p:txBody>
          <a:bodyPr/>
          <a:lstStyle/>
          <a:p>
            <a:r>
              <a:rPr lang="cs-CZ" dirty="0" smtClean="0"/>
              <a:t>Výchozí přístup (</a:t>
            </a:r>
            <a:r>
              <a:rPr lang="cs-CZ" dirty="0" err="1" smtClean="0"/>
              <a:t>inicializátor</a:t>
            </a:r>
            <a:r>
              <a:rPr lang="cs-CZ" dirty="0" smtClean="0"/>
              <a:t>) </a:t>
            </a:r>
            <a:r>
              <a:rPr lang="cs-CZ" b="1" dirty="0" err="1" smtClean="0"/>
              <a:t>CreateDatabaseIfNotExists</a:t>
            </a:r>
            <a:endParaRPr lang="cs-CZ" b="1" dirty="0" smtClean="0"/>
          </a:p>
          <a:p>
            <a:pPr lvl="1"/>
            <a:r>
              <a:rPr lang="cs-CZ" dirty="0" smtClean="0"/>
              <a:t>pokud databáze </a:t>
            </a:r>
            <a:r>
              <a:rPr lang="cs-CZ" dirty="0" err="1" smtClean="0"/>
              <a:t>neeexistuje</a:t>
            </a:r>
            <a:r>
              <a:rPr lang="cs-CZ" dirty="0" smtClean="0"/>
              <a:t>, bude vytvořena nová</a:t>
            </a:r>
          </a:p>
          <a:p>
            <a:pPr lvl="1"/>
            <a:r>
              <a:rPr lang="cs-CZ" dirty="0" smtClean="0"/>
              <a:t>Pokud se změní model, vypadne </a:t>
            </a:r>
            <a:r>
              <a:rPr lang="cs-CZ" dirty="0" err="1" smtClean="0"/>
              <a:t>vyjímka</a:t>
            </a:r>
            <a:r>
              <a:rPr lang="cs-CZ" dirty="0" smtClean="0"/>
              <a:t> (chyba)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70" y="3152656"/>
            <a:ext cx="4544059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</a:t>
            </a:r>
            <a:r>
              <a:rPr lang="cs-CZ" dirty="0" err="1" smtClean="0"/>
              <a:t>áva</a:t>
            </a:r>
            <a:r>
              <a:rPr lang="cs-CZ" dirty="0" smtClean="0"/>
              <a:t> paměti – </a:t>
            </a:r>
            <a:r>
              <a:rPr lang="cs-CZ" dirty="0" err="1" smtClean="0"/>
              <a:t>garbage</a:t>
            </a:r>
            <a:r>
              <a:rPr lang="cs-CZ" dirty="0" smtClean="0"/>
              <a:t> </a:t>
            </a:r>
            <a:r>
              <a:rPr lang="cs-CZ" dirty="0" err="1" smtClean="0"/>
              <a:t>collector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20" y="1909012"/>
            <a:ext cx="7455822" cy="4207000"/>
          </a:xfrm>
        </p:spPr>
      </p:pic>
    </p:spTree>
    <p:extLst>
      <p:ext uri="{BB962C8B-B14F-4D97-AF65-F5344CB8AC3E}">
        <p14:creationId xmlns:p14="http://schemas.microsoft.com/office/powerpoint/2010/main" val="7597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Inicializace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00432"/>
            <a:ext cx="9697428" cy="2933443"/>
          </a:xfrm>
        </p:spPr>
        <p:txBody>
          <a:bodyPr>
            <a:normAutofit/>
          </a:bodyPr>
          <a:lstStyle/>
          <a:p>
            <a:r>
              <a:rPr lang="cs-CZ" dirty="0" smtClean="0"/>
              <a:t>Výchozí přístup (</a:t>
            </a:r>
            <a:r>
              <a:rPr lang="cs-CZ" dirty="0" err="1" smtClean="0"/>
              <a:t>inicializátor</a:t>
            </a:r>
            <a:r>
              <a:rPr lang="cs-CZ" dirty="0" smtClean="0"/>
              <a:t>) </a:t>
            </a:r>
            <a:r>
              <a:rPr lang="cs-CZ" b="1" dirty="0" err="1" smtClean="0"/>
              <a:t>CreateDatabaseIfNotExists</a:t>
            </a:r>
            <a:endParaRPr lang="cs-CZ" b="1" dirty="0" smtClean="0"/>
          </a:p>
          <a:p>
            <a:r>
              <a:rPr lang="cs-CZ" b="1" dirty="0" err="1" smtClean="0"/>
              <a:t>DropCreateDatabaseIfModelChanges</a:t>
            </a:r>
            <a:endParaRPr lang="cs-CZ" b="1" dirty="0" smtClean="0"/>
          </a:p>
          <a:p>
            <a:pPr lvl="1"/>
            <a:r>
              <a:rPr lang="cs-CZ" dirty="0" smtClean="0"/>
              <a:t>Pokud změníme model, vytvoří se nová databáze (+</a:t>
            </a:r>
            <a:r>
              <a:rPr lang="cs-CZ" dirty="0" err="1" smtClean="0"/>
              <a:t>seed</a:t>
            </a:r>
            <a:r>
              <a:rPr lang="cs-CZ" dirty="0" smtClean="0"/>
              <a:t>), ztráta dat!!</a:t>
            </a:r>
          </a:p>
          <a:p>
            <a:pPr lvl="1"/>
            <a:r>
              <a:rPr lang="cs-CZ" dirty="0" smtClean="0"/>
              <a:t>Vhodné pro testování</a:t>
            </a:r>
          </a:p>
          <a:p>
            <a:r>
              <a:rPr lang="cs-CZ" b="1" dirty="0" err="1" smtClean="0"/>
              <a:t>DropCreateDatabaseAlways</a:t>
            </a:r>
            <a:endParaRPr lang="cs-CZ" b="1" dirty="0"/>
          </a:p>
          <a:p>
            <a:pPr lvl="1"/>
            <a:r>
              <a:rPr lang="cs-CZ" dirty="0" smtClean="0"/>
              <a:t>Vždy vytvoří novou (prázdnou) databázi (+</a:t>
            </a:r>
            <a:r>
              <a:rPr lang="cs-CZ" dirty="0" err="1" smtClean="0"/>
              <a:t>seed</a:t>
            </a:r>
            <a:r>
              <a:rPr lang="cs-CZ" dirty="0" smtClean="0"/>
              <a:t>)</a:t>
            </a:r>
          </a:p>
          <a:p>
            <a:r>
              <a:rPr lang="cs-CZ" b="1" dirty="0" err="1"/>
              <a:t>Custom</a:t>
            </a:r>
            <a:r>
              <a:rPr lang="cs-CZ" b="1" dirty="0"/>
              <a:t> DB </a:t>
            </a:r>
            <a:r>
              <a:rPr lang="cs-CZ" b="1" dirty="0" err="1"/>
              <a:t>Initializer</a:t>
            </a:r>
            <a:endParaRPr lang="cs-CZ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809625" y="4667250"/>
            <a:ext cx="12572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SchoolDBContext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cs-CZ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DbContext</a:t>
            </a:r>
            <a:r>
              <a:rPr lang="cs-CZ" sz="1600" dirty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endParaRPr lang="cs-CZ" sz="1600" dirty="0" smtClean="0">
              <a:solidFill>
                <a:srgbClr val="2B91AF"/>
              </a:solidFill>
              <a:latin typeface="Consolas" panose="020B0609020204030204" pitchFamily="49" charset="0"/>
            </a:endParaRPr>
          </a:p>
          <a:p>
            <a:r>
              <a:rPr lang="cs-CZ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cs-CZ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SchoolDBContext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(): </a:t>
            </a:r>
            <a:r>
              <a:rPr lang="cs-CZ" sz="1600" dirty="0">
                <a:solidFill>
                  <a:srgbClr val="0000FF"/>
                </a:solidFill>
                <a:latin typeface="Consolas" panose="020B0609020204030204" pitchFamily="49" charset="0"/>
              </a:rPr>
              <a:t>base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SchoolDBConnectionString</a:t>
            </a:r>
            <a:r>
              <a:rPr lang="cs-CZ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endParaRPr lang="cs-CZ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Database.SetInitializer</a:t>
            </a:r>
            <a:r>
              <a:rPr lang="cs-CZ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cs-CZ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SchoolDBContext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cs-CZ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CreateDatabaseIfNotExists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cs-CZ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SchoolDBContext</a:t>
            </a:r>
            <a:r>
              <a:rPr lang="cs-CZ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&gt;());</a:t>
            </a:r>
          </a:p>
          <a:p>
            <a:r>
              <a:rPr lang="cs-CZ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cs-CZ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Database.SetInitializer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</a:rPr>
              <a:t>&lt;</a:t>
            </a:r>
            <a:r>
              <a:rPr lang="cs-CZ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SchoolDBContext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</a:rPr>
              <a:t>&gt;(</a:t>
            </a:r>
            <a:r>
              <a:rPr lang="cs-CZ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newDropCreateDatabaseIfModelChanges</a:t>
            </a:r>
            <a:r>
              <a:rPr lang="cs-CZ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&lt;</a:t>
            </a:r>
            <a:r>
              <a:rPr lang="cs-CZ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SchoolDBContext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</a:rPr>
              <a:t>&gt;());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cs-CZ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Database.SetInitializer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</a:rPr>
              <a:t>&lt;</a:t>
            </a:r>
            <a:r>
              <a:rPr lang="cs-CZ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SchoolDBContext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</a:rPr>
              <a:t>&gt;(</a:t>
            </a:r>
            <a:r>
              <a:rPr lang="cs-CZ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new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DropCreateDatabaseAlways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</a:rPr>
              <a:t>&lt;</a:t>
            </a:r>
            <a:r>
              <a:rPr lang="cs-CZ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SchoolDBContext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</a:rPr>
              <a:t>&gt;());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cs-CZ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Database.SetInitializer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</a:rPr>
              <a:t>&lt;</a:t>
            </a:r>
            <a:r>
              <a:rPr lang="cs-CZ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SchoolDBContext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</a:rPr>
              <a:t>&gt;(</a:t>
            </a:r>
            <a:r>
              <a:rPr lang="cs-CZ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new</a:t>
            </a:r>
            <a:r>
              <a:rPr lang="cs-CZ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SchoolDBInitializer</a:t>
            </a:r>
            <a:r>
              <a:rPr lang="cs-CZ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….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349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</a:t>
            </a:r>
            <a:r>
              <a:rPr lang="cs-CZ" dirty="0" err="1" smtClean="0"/>
              <a:t>ší</a:t>
            </a:r>
            <a:r>
              <a:rPr lang="cs-CZ" dirty="0" smtClean="0"/>
              <a:t> vlastnosti entit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Pomocí datových anotací</a:t>
            </a:r>
          </a:p>
          <a:p>
            <a:r>
              <a:rPr lang="cs-CZ" dirty="0" smtClean="0"/>
              <a:t>Pomocí </a:t>
            </a:r>
            <a:r>
              <a:rPr lang="cs-CZ" dirty="0" err="1" smtClean="0"/>
              <a:t>Fluent</a:t>
            </a:r>
            <a:r>
              <a:rPr lang="cs-CZ" dirty="0" smtClean="0"/>
              <a:t> API</a:t>
            </a:r>
          </a:p>
          <a:p>
            <a:pPr lvl="1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www.entityframeworktutorial.net/code-first/fluent-api-in-code-first.aspx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8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Datové anotace - Table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System.ComponentModel.DataAnnotations.Schema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cs-CZ" b="1" dirty="0">
                <a:solidFill>
                  <a:srgbClr val="2B91AF"/>
                </a:solidFill>
                <a:latin typeface="Consolas" panose="020B0609020204030204" pitchFamily="49" charset="0"/>
              </a:rPr>
              <a:t>Table</a:t>
            </a:r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b="1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b="1" dirty="0" err="1">
                <a:solidFill>
                  <a:srgbClr val="A31515"/>
                </a:solidFill>
                <a:latin typeface="Consolas" panose="020B0609020204030204" pitchFamily="49" charset="0"/>
              </a:rPr>
              <a:t>StudentMaster</a:t>
            </a:r>
            <a:r>
              <a:rPr lang="cs-CZ" b="1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cs-CZ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cs-CZ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 } </a:t>
            </a:r>
            <a:endParaRPr lang="cs-CZ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 } </a:t>
            </a:r>
            <a:endParaRPr lang="cs-CZ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16" y="3559743"/>
            <a:ext cx="4378363" cy="312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Datové anotace - </a:t>
            </a:r>
            <a:r>
              <a:rPr lang="cs-CZ" dirty="0" err="1" smtClean="0"/>
              <a:t>Column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cs-CZ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Column</a:t>
            </a:r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b="1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b="1" dirty="0" err="1">
                <a:solidFill>
                  <a:srgbClr val="A31515"/>
                </a:solidFill>
                <a:latin typeface="Consolas" panose="020B0609020204030204" pitchFamily="49" charset="0"/>
              </a:rPr>
              <a:t>Name</a:t>
            </a:r>
            <a:r>
              <a:rPr lang="cs-CZ" b="1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DateTime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DateOfBirth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[] Photo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decimal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Height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Weight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93" y="1628901"/>
            <a:ext cx="4121207" cy="48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Datové anotace - </a:t>
            </a:r>
            <a:r>
              <a:rPr lang="cs-CZ" dirty="0" err="1" smtClean="0"/>
              <a:t>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System.ComponentModel.DataAnnotations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[</a:t>
            </a:r>
            <a:r>
              <a:rPr lang="cs-CZ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Key</a:t>
            </a:r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StudentKey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74" y="3370997"/>
            <a:ext cx="3585926" cy="3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Datové anotace - </a:t>
            </a:r>
            <a:r>
              <a:rPr lang="cs-CZ" dirty="0" err="1" smtClean="0"/>
              <a:t>NotMapped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cs-CZ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System.ComponentModel.DataAnnotations.Schema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[</a:t>
            </a:r>
            <a:r>
              <a:rPr lang="cs-CZ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NotMapped</a:t>
            </a:r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Age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99" y="4258102"/>
            <a:ext cx="3478901" cy="244977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8991" y="6293708"/>
            <a:ext cx="734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Pozn.: </a:t>
            </a:r>
            <a:r>
              <a:rPr lang="cs-CZ" b="1" i="1" dirty="0" err="1" smtClean="0"/>
              <a:t>Property</a:t>
            </a:r>
            <a:r>
              <a:rPr lang="cs-CZ" b="1" i="1" dirty="0" smtClean="0"/>
              <a:t> jen s </a:t>
            </a:r>
            <a:r>
              <a:rPr lang="cs-CZ" b="1" i="1" dirty="0" err="1" smtClean="0"/>
              <a:t>get</a:t>
            </a:r>
            <a:r>
              <a:rPr lang="cs-CZ" b="1" i="1" dirty="0" smtClean="0"/>
              <a:t> nebo jen se set také nebudou </a:t>
            </a:r>
            <a:r>
              <a:rPr lang="cs-CZ" b="1" i="1" dirty="0" err="1" smtClean="0"/>
              <a:t>namapovány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6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Datové anotace - </a:t>
            </a:r>
            <a:r>
              <a:rPr lang="cs-CZ" dirty="0" err="1" smtClean="0"/>
              <a:t>ForeignKey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96288" y="1571583"/>
            <a:ext cx="81477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[</a:t>
            </a:r>
            <a:r>
              <a:rPr lang="cs-CZ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ForeignKey</a:t>
            </a:r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b="1" dirty="0">
                <a:solidFill>
                  <a:srgbClr val="A31515"/>
                </a:solidFill>
                <a:latin typeface="Consolas" panose="020B0609020204030204" pitchFamily="49" charset="0"/>
              </a:rPr>
              <a:t>"Standard"</a:t>
            </a:r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StandardRefId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Standard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Standard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Standard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StandardId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StandardName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ICollection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&lt;Student&gt; Students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83" y="218364"/>
            <a:ext cx="3917518" cy="48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35" y="2060812"/>
            <a:ext cx="3871365" cy="51583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Datové anotace </a:t>
            </a:r>
            <a:r>
              <a:rPr lang="cs-CZ" dirty="0" smtClean="0"/>
              <a:t>– </a:t>
            </a:r>
            <a:r>
              <a:rPr lang="cs-CZ" dirty="0" err="1" smtClean="0"/>
              <a:t>InverseProperty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9684" y="1392072"/>
            <a:ext cx="84616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Course</a:t>
            </a:r>
            <a:endParaRPr lang="cs-CZ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CourseId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CourseName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Description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cs-CZ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Teacher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OnlineTeacher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Teacher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ClassRoomTeacher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endParaRPr lang="cs-CZ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Teacher</a:t>
            </a:r>
            <a:endParaRPr lang="cs-CZ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TeacherId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Name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cs-CZ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[</a:t>
            </a:r>
            <a:r>
              <a:rPr lang="cs-CZ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InverseProperty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OnlineTeacher</a:t>
            </a:r>
            <a:r>
              <a:rPr lang="cs-CZ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ICollection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&lt;Course&gt;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OnlineCourses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[</a:t>
            </a:r>
            <a:r>
              <a:rPr lang="cs-CZ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InverseProperty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ClassRoomTeacher</a:t>
            </a:r>
            <a:r>
              <a:rPr lang="cs-CZ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ICollection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&lt;Course&gt;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ClassRoomCourses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962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Datové anotace - </a:t>
            </a:r>
            <a:r>
              <a:rPr lang="cs-CZ" dirty="0" err="1" smtClean="0"/>
              <a:t>Required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71600" y="1514901"/>
            <a:ext cx="7990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[</a:t>
            </a:r>
            <a:r>
              <a:rPr lang="cs-CZ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Required</a:t>
            </a:r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3300214"/>
            <a:ext cx="5445554" cy="32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Datové anotace - </a:t>
            </a:r>
            <a:r>
              <a:rPr lang="cs-CZ" dirty="0" err="1" smtClean="0"/>
              <a:t>MaxLength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71600" y="1514901"/>
            <a:ext cx="7990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[</a:t>
            </a:r>
            <a:r>
              <a:rPr lang="cs-CZ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MaxLength</a:t>
            </a:r>
            <a:r>
              <a:rPr lang="cs-CZ" b="1" dirty="0">
                <a:solidFill>
                  <a:srgbClr val="000000"/>
                </a:solidFill>
                <a:latin typeface="Consolas" panose="020B0609020204030204" pitchFamily="49" charset="0"/>
              </a:rPr>
              <a:t>(50)]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9" y="3476617"/>
            <a:ext cx="5322724" cy="322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program ve </a:t>
            </a:r>
            <a:r>
              <a:rPr lang="cs-CZ" dirty="0" err="1" smtClean="0"/>
              <a:t>Visual</a:t>
            </a:r>
            <a:r>
              <a:rPr lang="cs-CZ" dirty="0" smtClean="0"/>
              <a:t> Studio .NET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Konzolová aplikace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16505" y="2181726"/>
            <a:ext cx="75397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TestForDBC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</a:rPr>
              <a:t>Program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"Ahoj lidi"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Console.ReadKey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3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Umožňují přehledné </a:t>
            </a:r>
            <a:r>
              <a:rPr lang="cs-CZ" dirty="0" err="1" smtClean="0"/>
              <a:t>verzování</a:t>
            </a:r>
            <a:r>
              <a:rPr lang="cs-CZ" dirty="0" smtClean="0"/>
              <a:t> databáze</a:t>
            </a:r>
          </a:p>
          <a:p>
            <a:r>
              <a:rPr lang="cs-CZ" dirty="0" smtClean="0"/>
              <a:t>Po provedení každé změny se vytvoří nová migrace</a:t>
            </a:r>
          </a:p>
          <a:p>
            <a:r>
              <a:rPr lang="cs-CZ" dirty="0" smtClean="0"/>
              <a:t>Po povolení migrací se vytvoří adresář </a:t>
            </a:r>
            <a:r>
              <a:rPr lang="cs-CZ" dirty="0" err="1" smtClean="0"/>
              <a:t>Migrations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79164" t="15775" r="8510" b="57359"/>
          <a:stretch/>
        </p:blipFill>
        <p:spPr>
          <a:xfrm>
            <a:off x="8447963" y="2135606"/>
            <a:ext cx="2251881" cy="26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Automatické</a:t>
            </a:r>
          </a:p>
          <a:p>
            <a:pPr lvl="1"/>
            <a:r>
              <a:rPr lang="cs-CZ" dirty="0" err="1" smtClean="0"/>
              <a:t>Inicializer</a:t>
            </a:r>
            <a:r>
              <a:rPr lang="cs-CZ" dirty="0" smtClean="0"/>
              <a:t>: </a:t>
            </a:r>
            <a:r>
              <a:rPr lang="cs-CZ" b="1" dirty="0" err="1" smtClean="0"/>
              <a:t>MigrateDatabaseToLatestVersion</a:t>
            </a:r>
            <a:r>
              <a:rPr lang="cs-CZ" dirty="0" smtClean="0"/>
              <a:t> nebo</a:t>
            </a:r>
          </a:p>
          <a:p>
            <a:pPr lvl="1"/>
            <a:endParaRPr lang="cs-CZ" i="0" dirty="0" smtClean="0"/>
          </a:p>
          <a:p>
            <a:pPr marL="530352" lvl="1" indent="0">
              <a:buNone/>
            </a:pPr>
            <a:endParaRPr lang="cs-CZ" i="0" dirty="0"/>
          </a:p>
          <a:p>
            <a:pPr lvl="1"/>
            <a:endParaRPr lang="cs-CZ" i="0" dirty="0" smtClean="0"/>
          </a:p>
          <a:p>
            <a:pPr lvl="1"/>
            <a:r>
              <a:rPr lang="cs-CZ" i="0" dirty="0" smtClean="0"/>
              <a:t>Nebudeme používat</a:t>
            </a:r>
          </a:p>
          <a:p>
            <a:r>
              <a:rPr lang="cs-CZ" dirty="0" err="1" smtClean="0"/>
              <a:t>Code-Based</a:t>
            </a:r>
            <a:endParaRPr lang="cs-CZ" dirty="0" smtClean="0"/>
          </a:p>
          <a:p>
            <a:pPr lvl="1"/>
            <a:r>
              <a:rPr lang="cs-CZ" i="0" dirty="0" smtClean="0"/>
              <a:t>Lepší kontrola</a:t>
            </a:r>
            <a:endParaRPr lang="cs-CZ" i="0" dirty="0"/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09" y="2299516"/>
            <a:ext cx="6982799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Pomocí příkazů v </a:t>
            </a:r>
            <a:r>
              <a:rPr lang="cs-CZ" dirty="0" err="1" smtClean="0"/>
              <a:t>Package</a:t>
            </a:r>
            <a:r>
              <a:rPr lang="cs-CZ" dirty="0" smtClean="0"/>
              <a:t> </a:t>
            </a:r>
            <a:r>
              <a:rPr lang="cs-CZ" dirty="0" err="1" smtClean="0"/>
              <a:t>Manager</a:t>
            </a:r>
            <a:r>
              <a:rPr lang="cs-CZ" dirty="0" smtClean="0"/>
              <a:t> </a:t>
            </a:r>
            <a:r>
              <a:rPr lang="cs-CZ" dirty="0" err="1" smtClean="0"/>
              <a:t>Console</a:t>
            </a:r>
            <a:endParaRPr lang="cs-CZ" dirty="0" smtClean="0"/>
          </a:p>
          <a:p>
            <a:pPr lvl="1"/>
            <a:r>
              <a:rPr lang="cs-CZ" b="1" i="0" dirty="0" err="1" smtClean="0"/>
              <a:t>Enable-Migrations</a:t>
            </a:r>
            <a:endParaRPr lang="cs-CZ" b="1" i="0" dirty="0" smtClean="0"/>
          </a:p>
          <a:p>
            <a:pPr lvl="1"/>
            <a:endParaRPr lang="cs-CZ" b="1" i="0" dirty="0"/>
          </a:p>
          <a:p>
            <a:pPr lvl="1"/>
            <a:endParaRPr lang="cs-CZ" b="1" i="0" dirty="0" smtClean="0"/>
          </a:p>
          <a:p>
            <a:pPr lvl="1"/>
            <a:endParaRPr lang="cs-CZ" b="1" i="0" dirty="0"/>
          </a:p>
          <a:p>
            <a:r>
              <a:rPr lang="cs-CZ" dirty="0" smtClean="0"/>
              <a:t>Vytvoří se adresář </a:t>
            </a:r>
            <a:r>
              <a:rPr lang="cs-CZ" dirty="0" err="1" smtClean="0"/>
              <a:t>Migrations</a:t>
            </a:r>
            <a:r>
              <a:rPr lang="cs-CZ" dirty="0" smtClean="0"/>
              <a:t> a soubor </a:t>
            </a:r>
            <a:r>
              <a:rPr lang="cs-CZ" dirty="0" err="1" smtClean="0"/>
              <a:t>Configuration.cs</a:t>
            </a:r>
            <a:endParaRPr lang="cs-CZ" dirty="0" smtClean="0"/>
          </a:p>
          <a:p>
            <a:r>
              <a:rPr lang="cs-CZ" dirty="0" smtClean="0"/>
              <a:t>Přidat Migraci</a:t>
            </a:r>
          </a:p>
          <a:p>
            <a:pPr lvl="1"/>
            <a:r>
              <a:rPr lang="cs-CZ" dirty="0" smtClean="0"/>
              <a:t>Příkaz </a:t>
            </a:r>
            <a:r>
              <a:rPr lang="cs-CZ" b="1" dirty="0" err="1" smtClean="0"/>
              <a:t>Add-Migration</a:t>
            </a:r>
            <a:r>
              <a:rPr lang="cs-CZ" dirty="0" smtClean="0"/>
              <a:t> </a:t>
            </a:r>
            <a:r>
              <a:rPr lang="en-US" dirty="0" smtClean="0"/>
              <a:t>&lt;n</a:t>
            </a:r>
            <a:r>
              <a:rPr lang="cs-CZ" dirty="0" err="1" smtClean="0"/>
              <a:t>ázev</a:t>
            </a:r>
            <a:r>
              <a:rPr lang="cs-CZ" dirty="0" smtClean="0"/>
              <a:t> migrace</a:t>
            </a:r>
            <a:r>
              <a:rPr lang="en-US" dirty="0" smtClean="0"/>
              <a:t>&gt;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81" y="2246850"/>
            <a:ext cx="7001852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Vygeneruje se kód</a:t>
            </a:r>
          </a:p>
          <a:p>
            <a:pPr lvl="1"/>
            <a:r>
              <a:rPr lang="cs-CZ" dirty="0" smtClean="0"/>
              <a:t>Metoda Up() a Down()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6621" t="12269" r="47454" b="24211"/>
          <a:stretch/>
        </p:blipFill>
        <p:spPr>
          <a:xfrm>
            <a:off x="4807375" y="1400432"/>
            <a:ext cx="7277150" cy="54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Aktualizace databáze na poslední migraci</a:t>
            </a:r>
          </a:p>
          <a:p>
            <a:pPr lvl="1"/>
            <a:r>
              <a:rPr lang="cs-CZ" b="1" dirty="0" smtClean="0"/>
              <a:t>Update-Database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29" y="2654650"/>
            <a:ext cx="8697539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Rollback</a:t>
            </a:r>
            <a:r>
              <a:rPr lang="cs-CZ" dirty="0" smtClean="0"/>
              <a:t> migrace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Vrátit se k předchozí verzi lze kdykoliv pomocí</a:t>
            </a:r>
          </a:p>
          <a:p>
            <a:pPr lvl="1"/>
            <a:r>
              <a:rPr lang="cs-CZ" b="1" dirty="0" smtClean="0"/>
              <a:t>Update-Database –</a:t>
            </a:r>
            <a:r>
              <a:rPr lang="cs-CZ" b="1" dirty="0" err="1" smtClean="0"/>
              <a:t>TargetMigration</a:t>
            </a:r>
            <a:r>
              <a:rPr lang="cs-CZ" b="1" dirty="0" smtClean="0"/>
              <a:t>:</a:t>
            </a:r>
            <a:r>
              <a:rPr lang="en-US" b="1" dirty="0" smtClean="0"/>
              <a:t>&lt;N</a:t>
            </a:r>
            <a:r>
              <a:rPr lang="cs-CZ" b="1" dirty="0" err="1" smtClean="0"/>
              <a:t>ázev</a:t>
            </a:r>
            <a:r>
              <a:rPr lang="cs-CZ" b="1" dirty="0" smtClean="0"/>
              <a:t> migrace</a:t>
            </a:r>
            <a:r>
              <a:rPr lang="en-US" b="1" dirty="0" smtClean="0"/>
              <a:t>&gt;</a:t>
            </a:r>
            <a:endParaRPr lang="cs-CZ" b="1" dirty="0"/>
          </a:p>
          <a:p>
            <a:pPr lvl="1"/>
            <a:endParaRPr lang="cs-CZ" dirty="0" smtClean="0"/>
          </a:p>
          <a:p>
            <a:r>
              <a:rPr lang="cs-CZ" dirty="0" smtClean="0"/>
              <a:t>Např.: </a:t>
            </a:r>
          </a:p>
          <a:p>
            <a:pPr lvl="1"/>
            <a:r>
              <a:rPr lang="cs-CZ" b="1" i="0" dirty="0" smtClean="0"/>
              <a:t>Update-Database </a:t>
            </a:r>
            <a:r>
              <a:rPr lang="cs-CZ" b="1" i="0" dirty="0"/>
              <a:t>-TargetMigration:SchoolDB-v1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1503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Seed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71600" y="1405719"/>
            <a:ext cx="106657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2B91AF"/>
                </a:solidFill>
                <a:latin typeface="Consolas" panose="020B0609020204030204" pitchFamily="49" charset="0"/>
              </a:rPr>
              <a:t>SchoolDBInitializer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DropCreateDatabaseAlways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SchoolDBContext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protected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Seed(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SchoolDBContext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context)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IList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&lt;Standard&gt;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defaultStandards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List&lt;Standard&gt;();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defaultStandards.Add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Standard() {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StandardName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"Standard 1"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Description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</a:rPr>
              <a:t>First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 Standard"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});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defaultStandards.Add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Standard() {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StandardName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"Standard 2"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Description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"Second Standard"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});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defaultStandards.Add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Standard() {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StandardName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"Standard 3"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Description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latin typeface="Consolas" panose="020B0609020204030204" pitchFamily="49" charset="0"/>
              </a:rPr>
              <a:t>Third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 Standard"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});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context.Standards.AddRange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defaultStandards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base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.Seed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context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81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Softwarový vzor MVVM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Model – pohled na data (zde EF </a:t>
            </a:r>
            <a:r>
              <a:rPr lang="cs-CZ" dirty="0" err="1" smtClean="0"/>
              <a:t>context</a:t>
            </a:r>
            <a:r>
              <a:rPr lang="cs-CZ" dirty="0" smtClean="0"/>
              <a:t> + všechny entity)</a:t>
            </a:r>
          </a:p>
          <a:p>
            <a:r>
              <a:rPr lang="cs-CZ" dirty="0" err="1" smtClean="0"/>
              <a:t>View</a:t>
            </a:r>
            <a:r>
              <a:rPr lang="cs-CZ" dirty="0" smtClean="0"/>
              <a:t> – dílčí GUI – okno, </a:t>
            </a:r>
            <a:r>
              <a:rPr lang="cs-CZ" dirty="0" err="1" smtClean="0"/>
              <a:t>frame</a:t>
            </a:r>
            <a:r>
              <a:rPr lang="cs-CZ" dirty="0" smtClean="0"/>
              <a:t>, </a:t>
            </a:r>
            <a:r>
              <a:rPr lang="cs-CZ" dirty="0" err="1" smtClean="0"/>
              <a:t>usercontrol</a:t>
            </a:r>
            <a:endParaRPr lang="cs-CZ" dirty="0" smtClean="0"/>
          </a:p>
          <a:p>
            <a:r>
              <a:rPr lang="cs-CZ" dirty="0" err="1" smtClean="0"/>
              <a:t>ViewModel</a:t>
            </a:r>
            <a:r>
              <a:rPr lang="cs-CZ" dirty="0" smtClean="0"/>
              <a:t> – most mezi Model a </a:t>
            </a:r>
            <a:r>
              <a:rPr lang="cs-CZ" dirty="0" err="1" smtClean="0"/>
              <a:t>View</a:t>
            </a:r>
            <a:r>
              <a:rPr lang="cs-CZ" dirty="0" smtClean="0"/>
              <a:t> (napojení na potřebná data pro dílčí </a:t>
            </a:r>
            <a:r>
              <a:rPr lang="cs-CZ" dirty="0" err="1" smtClean="0"/>
              <a:t>View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01" y="2902424"/>
            <a:ext cx="3171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MVVM</a:t>
            </a:r>
            <a:endParaRPr lang="cs-CZ" dirty="0"/>
          </a:p>
        </p:txBody>
      </p:sp>
      <p:pic>
        <p:nvPicPr>
          <p:cNvPr id="2050" name="Picture 2" descr="MVV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" y="1803400"/>
            <a:ext cx="10999893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9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www.dotnetportal.cz/clanek/4994/MVVM-Model-View-ViewModel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9387</TotalTime>
  <Words>4070</Words>
  <Application>Microsoft Office PowerPoint</Application>
  <PresentationFormat>Širokoúhlá obrazovka</PresentationFormat>
  <Paragraphs>853</Paragraphs>
  <Slides>99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99</vt:i4>
      </vt:variant>
    </vt:vector>
  </HeadingPairs>
  <TitlesOfParts>
    <vt:vector size="107" baseType="lpstr">
      <vt:lpstr>Calibri</vt:lpstr>
      <vt:lpstr>Consolas</vt:lpstr>
      <vt:lpstr>Courier New</vt:lpstr>
      <vt:lpstr>Franklin Gothic Book</vt:lpstr>
      <vt:lpstr>SFMono-Regular</vt:lpstr>
      <vt:lpstr>Times New Roman</vt:lpstr>
      <vt:lpstr>Verdana</vt:lpstr>
      <vt:lpstr>Crop</vt:lpstr>
      <vt:lpstr>DBC</vt:lpstr>
      <vt:lpstr>.NET</vt:lpstr>
      <vt:lpstr>.NET</vt:lpstr>
      <vt:lpstr>Součásti .NET</vt:lpstr>
      <vt:lpstr>CIL (Common Intermediate Language)</vt:lpstr>
      <vt:lpstr>Common Type System</vt:lpstr>
      <vt:lpstr>Kompilace aplikace</vt:lpstr>
      <vt:lpstr>Správa paměti – garbage collector</vt:lpstr>
      <vt:lpstr>První program ve Visual Studio .NET</vt:lpstr>
      <vt:lpstr>Assembly</vt:lpstr>
      <vt:lpstr>Objektově orientované programování</vt:lpstr>
      <vt:lpstr>Objektová dekompozice</vt:lpstr>
      <vt:lpstr>Základní pojmy</vt:lpstr>
      <vt:lpstr>Definice objektu</vt:lpstr>
      <vt:lpstr>Vlastnosti objektu: Obalení</vt:lpstr>
      <vt:lpstr>Vlastnosti objektu: Obalení</vt:lpstr>
      <vt:lpstr>Vlastnosti objektu: Polymorfismus</vt:lpstr>
      <vt:lpstr>Instancionalizace</vt:lpstr>
      <vt:lpstr>UML</vt:lpstr>
      <vt:lpstr>Třída v kódu</vt:lpstr>
      <vt:lpstr>Obalení</vt:lpstr>
      <vt:lpstr>Dědičnost v kódu</vt:lpstr>
      <vt:lpstr>Konstruktor</vt:lpstr>
      <vt:lpstr>Nová třída se vždy instancionalizuje pomocí konstruktoru</vt:lpstr>
      <vt:lpstr>Jazyk C#</vt:lpstr>
      <vt:lpstr>Hello world</vt:lpstr>
      <vt:lpstr>Komentáře</vt:lpstr>
      <vt:lpstr>Deklarace proměnných</vt:lpstr>
      <vt:lpstr>Ukázka jednoduchého příkladu</vt:lpstr>
      <vt:lpstr>Deklarace proměnných</vt:lpstr>
      <vt:lpstr>Příklad</vt:lpstr>
      <vt:lpstr>Příklad</vt:lpstr>
      <vt:lpstr>Prezentace aplikace PowerPoint</vt:lpstr>
      <vt:lpstr>Operátory</vt:lpstr>
      <vt:lpstr>Logické operátory</vt:lpstr>
      <vt:lpstr>Zkrácený zápis operátorů</vt:lpstr>
      <vt:lpstr>Podmínky</vt:lpstr>
      <vt:lpstr>Statická metoda</vt:lpstr>
      <vt:lpstr>Jinak vytvořit instanci</vt:lpstr>
      <vt:lpstr>Konvence</vt:lpstr>
      <vt:lpstr>Konvence</vt:lpstr>
      <vt:lpstr>Konvence</vt:lpstr>
      <vt:lpstr>Referenční datové typy</vt:lpstr>
      <vt:lpstr>Extenzní metody</vt:lpstr>
      <vt:lpstr>Lambda výrazy + anonymní funkce</vt:lpstr>
      <vt:lpstr>Funkce deklarována v kódu</vt:lpstr>
      <vt:lpstr>LINQ</vt:lpstr>
      <vt:lpstr>Proč LINQ</vt:lpstr>
      <vt:lpstr>Co je to LINQ</vt:lpstr>
      <vt:lpstr>LINQ Query syntax</vt:lpstr>
      <vt:lpstr>LINQ Method syntax</vt:lpstr>
      <vt:lpstr>Lambda výraz - zjednodušení</vt:lpstr>
      <vt:lpstr>Prezentace aplikace PowerPoint</vt:lpstr>
      <vt:lpstr>Ukázky</vt:lpstr>
      <vt:lpstr>Object – Relational Mapping (ORM)</vt:lpstr>
      <vt:lpstr>Ukázka ORM API</vt:lpstr>
      <vt:lpstr>Entity Framework</vt:lpstr>
      <vt:lpstr>Entity Framework</vt:lpstr>
      <vt:lpstr>Vlastnosti EF</vt:lpstr>
      <vt:lpstr>Základní workflow</vt:lpstr>
      <vt:lpstr>Jak funguje EF?</vt:lpstr>
      <vt:lpstr>Načítání entit</vt:lpstr>
      <vt:lpstr>Podobně i třeba souhrný dotaz</vt:lpstr>
      <vt:lpstr>Poznámka k načítání</vt:lpstr>
      <vt:lpstr>Načítání souvisejících dat</vt:lpstr>
      <vt:lpstr>Načítání souvisejících dat</vt:lpstr>
      <vt:lpstr>Lazy loading</vt:lpstr>
      <vt:lpstr>Kontextová třída</vt:lpstr>
      <vt:lpstr>Prezentace aplikace PowerPoint</vt:lpstr>
      <vt:lpstr>Dynamic Proxy Entities (POCO Proxy)</vt:lpstr>
      <vt:lpstr>Stavy entit</vt:lpstr>
      <vt:lpstr>Vývojové přístupy</vt:lpstr>
      <vt:lpstr>Výchozí konvence mapování pro Code-First</vt:lpstr>
      <vt:lpstr>Prezentace aplikace PowerPoint</vt:lpstr>
      <vt:lpstr>Inicializace databáze</vt:lpstr>
      <vt:lpstr>ConnectionString</vt:lpstr>
      <vt:lpstr>ConnectionString patří do App.config</vt:lpstr>
      <vt:lpstr>Napojení na ConnectionString</vt:lpstr>
      <vt:lpstr>Inicializace databáze</vt:lpstr>
      <vt:lpstr>Inicializace databáze</vt:lpstr>
      <vt:lpstr>Další vlastnosti entit</vt:lpstr>
      <vt:lpstr>Datové anotace - Table</vt:lpstr>
      <vt:lpstr>Datové anotace - Column</vt:lpstr>
      <vt:lpstr>Datové anotace - Key</vt:lpstr>
      <vt:lpstr>Datové anotace - NotMapped</vt:lpstr>
      <vt:lpstr>Datové anotace - ForeignKey</vt:lpstr>
      <vt:lpstr>Datové anotace – InverseProperty</vt:lpstr>
      <vt:lpstr>Datové anotace - Required</vt:lpstr>
      <vt:lpstr>Datové anotace - MaxLength</vt:lpstr>
      <vt:lpstr>Migrace</vt:lpstr>
      <vt:lpstr>Migrace</vt:lpstr>
      <vt:lpstr>Migrace</vt:lpstr>
      <vt:lpstr>Migrace</vt:lpstr>
      <vt:lpstr>Migrace</vt:lpstr>
      <vt:lpstr>Rollback migrace</vt:lpstr>
      <vt:lpstr>Seed</vt:lpstr>
      <vt:lpstr>Softwarový vzor MVVM</vt:lpstr>
      <vt:lpstr>MVVM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Technická informatika</dc:title>
  <dc:creator>Petr Hořejší</dc:creator>
  <cp:lastModifiedBy>Petr Hořejší</cp:lastModifiedBy>
  <cp:revision>94</cp:revision>
  <dcterms:created xsi:type="dcterms:W3CDTF">2018-07-23T07:57:32Z</dcterms:created>
  <dcterms:modified xsi:type="dcterms:W3CDTF">2018-11-16T09:35:39Z</dcterms:modified>
</cp:coreProperties>
</file>