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5" r:id="rId19"/>
    <p:sldId id="274" r:id="rId20"/>
    <p:sldId id="272" r:id="rId21"/>
    <p:sldId id="273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90" r:id="rId35"/>
    <p:sldId id="289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52E4-9BD8-4F0E-BAA4-386ED7B5A277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1088F-F87B-4624-B37A-82889DC05498}" type="slidenum">
              <a:rPr lang="cs-CZ" smtClean="0"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298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52E4-9BD8-4F0E-BAA4-386ED7B5A277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1088F-F87B-4624-B37A-82889DC054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2556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52E4-9BD8-4F0E-BAA4-386ED7B5A277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1088F-F87B-4624-B37A-82889DC054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7298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52E4-9BD8-4F0E-BAA4-386ED7B5A277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1088F-F87B-4624-B37A-82889DC054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6952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52E4-9BD8-4F0E-BAA4-386ED7B5A277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1088F-F87B-4624-B37A-82889DC05498}" type="slidenum">
              <a:rPr lang="cs-CZ" smtClean="0"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1344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52E4-9BD8-4F0E-BAA4-386ED7B5A277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1088F-F87B-4624-B37A-82889DC054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1052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52E4-9BD8-4F0E-BAA4-386ED7B5A277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1088F-F87B-4624-B37A-82889DC054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4832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52E4-9BD8-4F0E-BAA4-386ED7B5A277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1088F-F87B-4624-B37A-82889DC054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6290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52E4-9BD8-4F0E-BAA4-386ED7B5A277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1088F-F87B-4624-B37A-82889DC054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4839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62A52E4-9BD8-4F0E-BAA4-386ED7B5A277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B1088F-F87B-4624-B37A-82889DC054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7581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52E4-9BD8-4F0E-BAA4-386ED7B5A277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1088F-F87B-4624-B37A-82889DC054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1879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62A52E4-9BD8-4F0E-BAA4-386ED7B5A277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CB1088F-F87B-4624-B37A-82889DC05498}" type="slidenum">
              <a:rPr lang="cs-CZ" smtClean="0"/>
              <a:t>‹#›</a:t>
            </a:fld>
            <a:endParaRPr lang="cs-CZ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2387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iabetes.zcu.cz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5400" dirty="0" err="1" smtClean="0"/>
              <a:t>mHealth</a:t>
            </a:r>
            <a:r>
              <a:rPr lang="cs-CZ" sz="5400" dirty="0" smtClean="0"/>
              <a:t> a nositelná elektronika</a:t>
            </a:r>
            <a:endParaRPr lang="cs-CZ" sz="5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097280" y="4423474"/>
            <a:ext cx="9144000" cy="487824"/>
          </a:xfrm>
        </p:spPr>
        <p:txBody>
          <a:bodyPr/>
          <a:lstStyle/>
          <a:p>
            <a:r>
              <a:rPr lang="cs-CZ" dirty="0" smtClean="0"/>
              <a:t>Teorie a praxe</a:t>
            </a:r>
            <a:endParaRPr lang="cs-CZ" dirty="0"/>
          </a:p>
        </p:txBody>
      </p:sp>
      <p:sp>
        <p:nvSpPr>
          <p:cNvPr id="4" name="Podnadpis 2"/>
          <p:cNvSpPr txBox="1">
            <a:spLocks/>
          </p:cNvSpPr>
          <p:nvPr/>
        </p:nvSpPr>
        <p:spPr>
          <a:xfrm>
            <a:off x="0" y="5009660"/>
            <a:ext cx="12192000" cy="7759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800" dirty="0" smtClean="0"/>
              <a:t>Martin Úbl</a:t>
            </a:r>
          </a:p>
          <a:p>
            <a:r>
              <a:rPr lang="cs-CZ" sz="1800" dirty="0" smtClean="0"/>
              <a:t>2021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77494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DIY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Trend posledních cca 15 let</a:t>
            </a:r>
          </a:p>
          <a:p>
            <a:r>
              <a:rPr lang="cs-CZ" dirty="0" smtClean="0"/>
              <a:t>Pacienti si sami vyvinou léčebný aparát</a:t>
            </a:r>
          </a:p>
          <a:p>
            <a:pPr lvl="1"/>
            <a:r>
              <a:rPr lang="cs-CZ" dirty="0" smtClean="0"/>
              <a:t>Lepení komponent</a:t>
            </a:r>
          </a:p>
          <a:p>
            <a:pPr lvl="1"/>
            <a:r>
              <a:rPr lang="cs-CZ" dirty="0" err="1" smtClean="0"/>
              <a:t>Prototypování</a:t>
            </a:r>
            <a:r>
              <a:rPr lang="cs-CZ" dirty="0" smtClean="0"/>
              <a:t> algoritmů</a:t>
            </a:r>
          </a:p>
          <a:p>
            <a:r>
              <a:rPr lang="cs-CZ" dirty="0" smtClean="0"/>
              <a:t>Nepodléhá certifikaci</a:t>
            </a:r>
          </a:p>
          <a:p>
            <a:r>
              <a:rPr lang="cs-CZ" dirty="0" smtClean="0"/>
              <a:t>Rizika vs. výhody?</a:t>
            </a:r>
          </a:p>
        </p:txBody>
      </p:sp>
    </p:spTree>
    <p:extLst>
      <p:ext uri="{BB962C8B-B14F-4D97-AF65-F5344CB8AC3E}">
        <p14:creationId xmlns:p14="http://schemas.microsoft.com/office/powerpoint/2010/main" val="55932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DIY v léčbě diabetu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OpenAPS</a:t>
            </a:r>
          </a:p>
          <a:p>
            <a:pPr lvl="1"/>
            <a:r>
              <a:rPr lang="cs-CZ" dirty="0" smtClean="0"/>
              <a:t>open-source, </a:t>
            </a:r>
            <a:r>
              <a:rPr lang="cs-CZ" dirty="0" err="1" smtClean="0">
                <a:solidFill>
                  <a:srgbClr val="FF0000"/>
                </a:solidFill>
              </a:rPr>
              <a:t>JavaScript</a:t>
            </a:r>
            <a:r>
              <a:rPr lang="cs-CZ" dirty="0" smtClean="0"/>
              <a:t>, </a:t>
            </a:r>
            <a:r>
              <a:rPr lang="cs-CZ" dirty="0" smtClean="0">
                <a:solidFill>
                  <a:srgbClr val="FF0000"/>
                </a:solidFill>
              </a:rPr>
              <a:t>Python</a:t>
            </a:r>
            <a:endParaRPr lang="cs-CZ" dirty="0">
              <a:solidFill>
                <a:srgbClr val="FF0000"/>
              </a:solidFill>
            </a:endParaRPr>
          </a:p>
          <a:p>
            <a:pPr lvl="1"/>
            <a:r>
              <a:rPr lang="cs-CZ" dirty="0" smtClean="0"/>
              <a:t>Algoritmus oref0</a:t>
            </a:r>
          </a:p>
          <a:p>
            <a:r>
              <a:rPr lang="cs-CZ" dirty="0" err="1" smtClean="0"/>
              <a:t>AndroidAPS</a:t>
            </a:r>
            <a:endParaRPr lang="cs-CZ" dirty="0" smtClean="0"/>
          </a:p>
          <a:p>
            <a:pPr lvl="1"/>
            <a:r>
              <a:rPr lang="cs-CZ" dirty="0" smtClean="0"/>
              <a:t>open-source, </a:t>
            </a:r>
            <a:r>
              <a:rPr lang="cs-CZ" dirty="0" smtClean="0">
                <a:solidFill>
                  <a:srgbClr val="FF0000"/>
                </a:solidFill>
              </a:rPr>
              <a:t>Java</a:t>
            </a:r>
          </a:p>
          <a:p>
            <a:pPr lvl="1"/>
            <a:r>
              <a:rPr lang="cs-CZ" dirty="0" smtClean="0"/>
              <a:t>Pro regulaci spouští oref0 (</a:t>
            </a:r>
            <a:r>
              <a:rPr lang="cs-CZ" dirty="0" err="1" smtClean="0">
                <a:solidFill>
                  <a:srgbClr val="FF0000"/>
                </a:solidFill>
              </a:rPr>
              <a:t>JavaScript</a:t>
            </a:r>
            <a:r>
              <a:rPr lang="cs-CZ" dirty="0" smtClean="0"/>
              <a:t>)</a:t>
            </a:r>
          </a:p>
          <a:p>
            <a:r>
              <a:rPr lang="cs-CZ" dirty="0" err="1" smtClean="0"/>
              <a:t>Loop</a:t>
            </a:r>
            <a:endParaRPr lang="cs-CZ" dirty="0" smtClean="0"/>
          </a:p>
          <a:p>
            <a:pPr lvl="1"/>
            <a:r>
              <a:rPr lang="cs-CZ" dirty="0" err="1" smtClean="0"/>
              <a:t>iOS</a:t>
            </a:r>
            <a:r>
              <a:rPr lang="cs-CZ" dirty="0" smtClean="0"/>
              <a:t> verze, </a:t>
            </a:r>
            <a:r>
              <a:rPr lang="cs-CZ" dirty="0" err="1" smtClean="0">
                <a:solidFill>
                  <a:srgbClr val="FF0000"/>
                </a:solidFill>
              </a:rPr>
              <a:t>Objective</a:t>
            </a:r>
            <a:r>
              <a:rPr lang="cs-CZ" dirty="0" smtClean="0">
                <a:solidFill>
                  <a:srgbClr val="FF0000"/>
                </a:solidFill>
              </a:rPr>
              <a:t>-C</a:t>
            </a:r>
            <a:r>
              <a:rPr lang="cs-CZ" dirty="0" smtClean="0"/>
              <a:t> (později </a:t>
            </a:r>
            <a:r>
              <a:rPr lang="cs-CZ" dirty="0" err="1" smtClean="0"/>
              <a:t>Swift</a:t>
            </a:r>
            <a:r>
              <a:rPr lang="cs-CZ" dirty="0" smtClean="0"/>
              <a:t>)</a:t>
            </a:r>
          </a:p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4626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OpenAPS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mHealth</a:t>
            </a:r>
            <a:r>
              <a:rPr lang="cs-CZ" dirty="0" smtClean="0"/>
              <a:t>?</a:t>
            </a:r>
          </a:p>
          <a:p>
            <a:r>
              <a:rPr lang="cs-CZ" dirty="0" smtClean="0"/>
              <a:t>Nositelná zařízení?</a:t>
            </a:r>
          </a:p>
          <a:p>
            <a:endParaRPr lang="cs-CZ" dirty="0"/>
          </a:p>
          <a:p>
            <a:r>
              <a:rPr lang="cs-CZ" dirty="0" smtClean="0"/>
              <a:t>Bezpečnost?</a:t>
            </a:r>
          </a:p>
          <a:p>
            <a:pPr lvl="1"/>
            <a:r>
              <a:rPr lang="cs-CZ" dirty="0" smtClean="0"/>
              <a:t>Zastaralá zařízení</a:t>
            </a:r>
          </a:p>
          <a:p>
            <a:pPr lvl="1"/>
            <a:r>
              <a:rPr lang="cs-CZ" dirty="0" err="1" smtClean="0"/>
              <a:t>JavaScript</a:t>
            </a:r>
            <a:endParaRPr lang="cs-CZ" dirty="0" smtClean="0"/>
          </a:p>
          <a:p>
            <a:pPr lvl="1"/>
            <a:r>
              <a:rPr lang="cs-CZ" dirty="0" smtClean="0"/>
              <a:t>Co když dojde k selhání?</a:t>
            </a:r>
          </a:p>
          <a:p>
            <a:pPr lvl="1"/>
            <a:endParaRPr lang="cs-CZ" dirty="0"/>
          </a:p>
        </p:txBody>
      </p:sp>
      <p:pic>
        <p:nvPicPr>
          <p:cNvPr id="5124" name="Picture 4" descr="https://diyps.org/wp-content/uploads/2016/05/What-an-OpenAPS-looks-like-by-@DanaMLewis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047" y="1825625"/>
            <a:ext cx="4417753" cy="4404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29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OpenAPS - selhání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Jak řešit selhání na některém ze zařízení?</a:t>
            </a:r>
          </a:p>
          <a:p>
            <a:r>
              <a:rPr lang="cs-CZ" dirty="0" smtClean="0"/>
              <a:t>V OpenAPS to úplně ideálně nevypadá…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Logování do konzole</a:t>
            </a:r>
          </a:p>
          <a:p>
            <a:r>
              <a:rPr lang="cs-CZ" dirty="0" smtClean="0"/>
              <a:t>Bez pokusu o zotavení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2663" y="5620471"/>
            <a:ext cx="6172200" cy="63817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5792" y="4938640"/>
            <a:ext cx="3571875" cy="409575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6097854" y="5371089"/>
            <a:ext cx="3724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…80 řádek kódu…</a:t>
            </a:r>
            <a:endParaRPr lang="cs-CZ" sz="1400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657" y="2822033"/>
            <a:ext cx="6263416" cy="198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2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OpenAPS – neselže?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„OpenAPS nemůže selhat“</a:t>
            </a:r>
          </a:p>
          <a:p>
            <a:pPr lvl="1"/>
            <a:r>
              <a:rPr lang="cs-CZ" dirty="0" smtClean="0"/>
              <a:t>Fakt?</a:t>
            </a:r>
          </a:p>
          <a:p>
            <a:pPr lvl="1"/>
            <a:r>
              <a:rPr lang="cs-CZ" dirty="0" smtClean="0"/>
              <a:t>Konstatováno na základě „desetitisíců hodin běhu“</a:t>
            </a:r>
          </a:p>
          <a:p>
            <a:r>
              <a:rPr lang="cs-CZ" dirty="0" smtClean="0"/>
              <a:t>Selhání lze částečně předejít formální verifikací</a:t>
            </a:r>
          </a:p>
          <a:p>
            <a:pPr lvl="1"/>
            <a:r>
              <a:rPr lang="cs-CZ" dirty="0" smtClean="0"/>
              <a:t>Tou kód OpenAPS jistě neprošel</a:t>
            </a:r>
          </a:p>
          <a:p>
            <a:pPr lvl="1"/>
            <a:r>
              <a:rPr lang="cs-CZ" dirty="0" smtClean="0"/>
              <a:t>Verifikovatelnosti musí jít kód trochu naproti</a:t>
            </a:r>
          </a:p>
          <a:p>
            <a:pPr lvl="2"/>
            <a:r>
              <a:rPr lang="cs-CZ" dirty="0" smtClean="0"/>
              <a:t>„spaghetti“ kód o 1600 řádcích v </a:t>
            </a:r>
            <a:r>
              <a:rPr lang="cs-CZ" dirty="0" err="1" smtClean="0"/>
              <a:t>JavaScriptu</a:t>
            </a:r>
            <a:r>
              <a:rPr lang="cs-CZ" dirty="0"/>
              <a:t> </a:t>
            </a:r>
            <a:r>
              <a:rPr lang="cs-CZ" dirty="0" smtClean="0"/>
              <a:t>to nedělá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8472" y="925570"/>
            <a:ext cx="3918308" cy="503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23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AndroidAPS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6252556" cy="4351338"/>
          </a:xfrm>
        </p:spPr>
        <p:txBody>
          <a:bodyPr/>
          <a:lstStyle/>
          <a:p>
            <a:r>
              <a:rPr lang="cs-CZ" dirty="0" smtClean="0"/>
              <a:t>Podobná situace</a:t>
            </a:r>
          </a:p>
          <a:p>
            <a:pPr lvl="1"/>
            <a:r>
              <a:rPr lang="cs-CZ" dirty="0" smtClean="0">
                <a:solidFill>
                  <a:srgbClr val="FF0000"/>
                </a:solidFill>
              </a:rPr>
              <a:t>Java</a:t>
            </a:r>
            <a:r>
              <a:rPr lang="cs-CZ" dirty="0" smtClean="0"/>
              <a:t> aplikace pro </a:t>
            </a:r>
            <a:r>
              <a:rPr lang="cs-CZ" dirty="0" smtClean="0">
                <a:solidFill>
                  <a:srgbClr val="FF0000"/>
                </a:solidFill>
              </a:rPr>
              <a:t>Android</a:t>
            </a:r>
          </a:p>
          <a:p>
            <a:pPr lvl="1"/>
            <a:r>
              <a:rPr lang="cs-CZ" dirty="0" smtClean="0"/>
              <a:t>Spouští </a:t>
            </a:r>
            <a:r>
              <a:rPr lang="cs-CZ" dirty="0" err="1" smtClean="0">
                <a:solidFill>
                  <a:srgbClr val="FF0000"/>
                </a:solidFill>
              </a:rPr>
              <a:t>JavaScript</a:t>
            </a:r>
            <a:r>
              <a:rPr lang="cs-CZ" dirty="0" smtClean="0"/>
              <a:t> kód pro výpočet inzulinu</a:t>
            </a:r>
          </a:p>
          <a:p>
            <a:r>
              <a:rPr lang="cs-CZ" dirty="0" smtClean="0"/>
              <a:t>Autor svému software věří natolik, že ho v režimu uzavřené smyčky použil na svou vlastní dceru (10 let)</a:t>
            </a:r>
          </a:p>
          <a:p>
            <a:r>
              <a:rPr lang="cs-CZ" dirty="0" smtClean="0"/>
              <a:t>Kód na tom není o moc lépe</a:t>
            </a:r>
          </a:p>
          <a:p>
            <a:r>
              <a:rPr lang="cs-CZ" dirty="0" smtClean="0"/>
              <a:t>Autor sám přiznává, že „není moc programátor“</a:t>
            </a:r>
            <a:endParaRPr lang="cs-CZ" dirty="0"/>
          </a:p>
        </p:txBody>
      </p:sp>
      <p:pic>
        <p:nvPicPr>
          <p:cNvPr id="6146" name="Picture 2" descr="Show insulin activity on BG graph · Issue #1851 · MilosKozak/AndroidAPS ·  GitHu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848" y="548640"/>
            <a:ext cx="3268996" cy="5811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072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Všechny systémy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Nositelná elektronika</a:t>
            </a:r>
          </a:p>
          <a:p>
            <a:pPr lvl="1"/>
            <a:r>
              <a:rPr lang="cs-CZ" dirty="0" smtClean="0"/>
              <a:t>Vyžaduje komunikační protokol</a:t>
            </a:r>
          </a:p>
          <a:p>
            <a:r>
              <a:rPr lang="cs-CZ" dirty="0" smtClean="0"/>
              <a:t>DIY systémy využívají zastaralý hardware</a:t>
            </a:r>
          </a:p>
          <a:p>
            <a:pPr lvl="1"/>
            <a:r>
              <a:rPr lang="cs-CZ" dirty="0" smtClean="0"/>
              <a:t>S již prolomeným protokolem</a:t>
            </a:r>
          </a:p>
          <a:p>
            <a:pPr lvl="1"/>
            <a:r>
              <a:rPr lang="cs-CZ" dirty="0" smtClean="0"/>
              <a:t>Děravé</a:t>
            </a:r>
          </a:p>
          <a:p>
            <a:pPr lvl="1"/>
            <a:r>
              <a:rPr lang="cs-CZ" dirty="0" smtClean="0"/>
              <a:t>Dávno bez záruky</a:t>
            </a:r>
          </a:p>
          <a:p>
            <a:pPr lvl="1"/>
            <a:r>
              <a:rPr lang="cs-CZ" dirty="0" smtClean="0"/>
              <a:t>Kdo nese odpovědnost za újmu na zdraví?</a:t>
            </a:r>
          </a:p>
          <a:p>
            <a:pPr lvl="2"/>
            <a:r>
              <a:rPr lang="cs-CZ" dirty="0" smtClean="0"/>
              <a:t>Pacient si naordinuje sám</a:t>
            </a:r>
          </a:p>
          <a:p>
            <a:pPr lvl="2"/>
            <a:r>
              <a:rPr lang="cs-CZ" dirty="0" smtClean="0"/>
              <a:t>Diabetolog toleruje, občas i podporuje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742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DIY systémy selhávají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 ne zrovna ojediněle</a:t>
            </a:r>
          </a:p>
          <a:p>
            <a:pPr lvl="1"/>
            <a:r>
              <a:rPr lang="cs-CZ" dirty="0" smtClean="0"/>
              <a:t>Výběr z posledních pár aktivních </a:t>
            </a:r>
            <a:r>
              <a:rPr lang="cs-CZ" dirty="0" err="1" smtClean="0"/>
              <a:t>issue</a:t>
            </a:r>
            <a:r>
              <a:rPr lang="cs-CZ" dirty="0" smtClean="0"/>
              <a:t> OpenAPS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3689" y="1218768"/>
            <a:ext cx="4682318" cy="85085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049" y="2905399"/>
            <a:ext cx="3479465" cy="2191789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8743" y="2656303"/>
            <a:ext cx="4921133" cy="794269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2554" y="3728585"/>
            <a:ext cx="4462722" cy="862459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97015" y="4938799"/>
            <a:ext cx="5490286" cy="741096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556953" y="5237018"/>
            <a:ext cx="3333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Protichůdná pravidla pro regulaci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8208127" y="574499"/>
            <a:ext cx="3541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Dávkováno moc inzulinu kvůli  nedetekovanému selhání senzoru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8774083" y="2344074"/>
            <a:ext cx="3167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Nedostatečné testování (CI/CD)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9235439" y="3836650"/>
            <a:ext cx="22444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Chyby v kódu kvůli jeho nepřehlednosti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351887" y="5770872"/>
            <a:ext cx="3712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Tiché selhání samotného OpenAPS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6441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aoblený obdélník 14"/>
          <p:cNvSpPr/>
          <p:nvPr/>
        </p:nvSpPr>
        <p:spPr>
          <a:xfrm>
            <a:off x="5902036" y="1406909"/>
            <a:ext cx="5710844" cy="59645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97280" y="246038"/>
            <a:ext cx="10058400" cy="888821"/>
          </a:xfrm>
        </p:spPr>
        <p:txBody>
          <a:bodyPr/>
          <a:lstStyle/>
          <a:p>
            <a:r>
              <a:rPr lang="cs-CZ" dirty="0" smtClean="0"/>
              <a:t>Podle čeho je DIY „bezpečné“?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88967" y="1529850"/>
            <a:ext cx="10058400" cy="4023360"/>
          </a:xfrm>
        </p:spPr>
        <p:txBody>
          <a:bodyPr/>
          <a:lstStyle/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702" y="1305546"/>
            <a:ext cx="5782915" cy="793000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7052084" y="1406909"/>
            <a:ext cx="4354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https://doi.org/10.1177/1932296818795705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498" y="2350556"/>
            <a:ext cx="4916513" cy="580575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7052084" y="2588940"/>
            <a:ext cx="4354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 https://doi.org/10.1111/dme.13816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7052083" y="3164670"/>
            <a:ext cx="44152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https://openaps.org/2016/06/11/real-world-use-of-open-source-artificial-pancreas-systems-poster-presented-at-american-diabetes-association-scientific-sessions/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702" y="3195004"/>
            <a:ext cx="6464691" cy="549832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702" y="4309328"/>
            <a:ext cx="5256727" cy="841410"/>
          </a:xfrm>
          <a:prstGeom prst="rect">
            <a:avLst/>
          </a:prstGeom>
        </p:spPr>
      </p:pic>
      <p:sp>
        <p:nvSpPr>
          <p:cNvPr id="11" name="TextovéPole 10"/>
          <p:cNvSpPr txBox="1"/>
          <p:nvPr/>
        </p:nvSpPr>
        <p:spPr>
          <a:xfrm>
            <a:off x="8233794" y="4590941"/>
            <a:ext cx="3172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https://doi.org/10.2337/db18-993-P</a:t>
            </a:r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9076" y="5366850"/>
            <a:ext cx="6523007" cy="758102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7781236" y="5527774"/>
            <a:ext cx="3686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https://doi.org/10.1177/1932296815583334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7113293" y="3852277"/>
            <a:ext cx="4354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https://dx.doi.org/10.1177%2F1932296816665635</a:t>
            </a:r>
          </a:p>
        </p:txBody>
      </p:sp>
    </p:spTree>
    <p:extLst>
      <p:ext uri="{BB962C8B-B14F-4D97-AF65-F5344CB8AC3E}">
        <p14:creationId xmlns:p14="http://schemas.microsoft.com/office/powerpoint/2010/main" val="19117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Lékaři DIY vítají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Velká část lékařů vidí jen výsledky</a:t>
            </a:r>
          </a:p>
          <a:p>
            <a:pPr lvl="1"/>
            <a:r>
              <a:rPr lang="cs-CZ" dirty="0" smtClean="0"/>
              <a:t>Ty jsou povětšinou dobré</a:t>
            </a:r>
          </a:p>
          <a:p>
            <a:r>
              <a:rPr lang="cs-CZ" dirty="0" smtClean="0"/>
              <a:t>Psychologický aspekt?</a:t>
            </a:r>
          </a:p>
          <a:p>
            <a:r>
              <a:rPr lang="cs-CZ" dirty="0" smtClean="0"/>
              <a:t>„účel světí prostředky“, cílená ignorace technických nedostatků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26637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Přibližný obsah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cs-CZ" dirty="0" smtClean="0"/>
              <a:t>Představení, kontext, léčba diabetu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DIY vs. certifikovaná zařízení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err="1" smtClean="0"/>
              <a:t>mHealth</a:t>
            </a:r>
            <a:r>
              <a:rPr lang="cs-CZ" dirty="0" smtClean="0"/>
              <a:t> a požadavky na zařízení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Nositelná elektronika a sběr dat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err="1" smtClean="0"/>
              <a:t>SmartCGMS</a:t>
            </a: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4317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Požadavky na </a:t>
            </a:r>
            <a:r>
              <a:rPr lang="cs-CZ" dirty="0" err="1" smtClean="0"/>
              <a:t>mHealth</a:t>
            </a:r>
            <a:r>
              <a:rPr lang="cs-CZ" dirty="0" smtClean="0"/>
              <a:t> zařízení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Správnost algoritmů</a:t>
            </a:r>
          </a:p>
          <a:p>
            <a:pPr lvl="1"/>
            <a:r>
              <a:rPr lang="cs-CZ" dirty="0" smtClean="0"/>
              <a:t>Verifikace</a:t>
            </a:r>
          </a:p>
          <a:p>
            <a:pPr lvl="1"/>
            <a:r>
              <a:rPr lang="cs-CZ" dirty="0" smtClean="0"/>
              <a:t>Důkladné testování ve správně zvolených scénářích</a:t>
            </a:r>
          </a:p>
          <a:p>
            <a:pPr lvl="2"/>
            <a:r>
              <a:rPr lang="cs-CZ" dirty="0" smtClean="0"/>
              <a:t>in-silico (preklinické)</a:t>
            </a:r>
          </a:p>
          <a:p>
            <a:pPr lvl="2"/>
            <a:r>
              <a:rPr lang="cs-CZ" dirty="0" smtClean="0"/>
              <a:t>in-</a:t>
            </a:r>
            <a:r>
              <a:rPr lang="cs-CZ" dirty="0" err="1" smtClean="0"/>
              <a:t>vivo</a:t>
            </a:r>
            <a:r>
              <a:rPr lang="cs-CZ" dirty="0" smtClean="0"/>
              <a:t> (klinické)</a:t>
            </a:r>
          </a:p>
          <a:p>
            <a:r>
              <a:rPr lang="cs-CZ" dirty="0" smtClean="0"/>
              <a:t>Odolnost proti poruchám</a:t>
            </a:r>
          </a:p>
          <a:p>
            <a:pPr lvl="1"/>
            <a:r>
              <a:rPr lang="cs-CZ" dirty="0" smtClean="0"/>
              <a:t>„</a:t>
            </a:r>
            <a:r>
              <a:rPr lang="cs-CZ" dirty="0" err="1" smtClean="0"/>
              <a:t>fault</a:t>
            </a:r>
            <a:r>
              <a:rPr lang="cs-CZ" dirty="0" smtClean="0"/>
              <a:t>-tolerance“</a:t>
            </a:r>
          </a:p>
          <a:p>
            <a:pPr lvl="1"/>
            <a:r>
              <a:rPr lang="cs-CZ" dirty="0" smtClean="0"/>
              <a:t>Verifikace</a:t>
            </a:r>
          </a:p>
          <a:p>
            <a:r>
              <a:rPr lang="cs-CZ" dirty="0" smtClean="0"/>
              <a:t>Zabezpečení</a:t>
            </a:r>
          </a:p>
          <a:p>
            <a:r>
              <a:rPr lang="cs-CZ" dirty="0" smtClean="0"/>
              <a:t>Životní cyklus</a:t>
            </a:r>
          </a:p>
          <a:p>
            <a:pPr lvl="1"/>
            <a:r>
              <a:rPr lang="cs-CZ" dirty="0" smtClean="0"/>
              <a:t>záruka, aktualizace, pravidelné kontroly odborníkem, …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8599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Certifikace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FDA (USA), EMA (Evropa)</a:t>
            </a:r>
          </a:p>
          <a:p>
            <a:r>
              <a:rPr lang="cs-CZ" dirty="0" smtClean="0"/>
              <a:t>Obrovský proces</a:t>
            </a:r>
          </a:p>
          <a:p>
            <a:pPr lvl="1"/>
            <a:r>
              <a:rPr lang="cs-CZ" dirty="0" smtClean="0"/>
              <a:t>Dlouhý</a:t>
            </a:r>
          </a:p>
          <a:p>
            <a:pPr lvl="2"/>
            <a:r>
              <a:rPr lang="cs-CZ" dirty="0" smtClean="0"/>
              <a:t>Klidně několik let</a:t>
            </a:r>
          </a:p>
          <a:p>
            <a:pPr lvl="1"/>
            <a:r>
              <a:rPr lang="cs-CZ" dirty="0" smtClean="0"/>
              <a:t>Drahý</a:t>
            </a:r>
          </a:p>
          <a:p>
            <a:pPr lvl="2"/>
            <a:r>
              <a:rPr lang="cs-CZ" dirty="0" smtClean="0"/>
              <a:t>Klidně několik desítek miliónů $</a:t>
            </a:r>
          </a:p>
          <a:p>
            <a:pPr lvl="1"/>
            <a:r>
              <a:rPr lang="cs-CZ" dirty="0" smtClean="0"/>
              <a:t>Namáhavý</a:t>
            </a:r>
          </a:p>
          <a:p>
            <a:pPr lvl="1"/>
            <a:endParaRPr lang="cs-CZ" dirty="0"/>
          </a:p>
          <a:p>
            <a:r>
              <a:rPr lang="cs-CZ" dirty="0" smtClean="0"/>
              <a:t>Certifikovaná zařízení mají zaručenou kvalitu</a:t>
            </a:r>
          </a:p>
        </p:txBody>
      </p:sp>
    </p:spTree>
    <p:extLst>
      <p:ext uri="{BB962C8B-B14F-4D97-AF65-F5344CB8AC3E}">
        <p14:creationId xmlns:p14="http://schemas.microsoft.com/office/powerpoint/2010/main" val="20608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Verifikace algoritmů/zařízení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Systematické testování všech možných stavů systému s následnou validací odpovědi</a:t>
            </a:r>
          </a:p>
          <a:p>
            <a:r>
              <a:rPr lang="cs-CZ" dirty="0" smtClean="0"/>
              <a:t>Jednoduchý příklad:</a:t>
            </a:r>
          </a:p>
          <a:p>
            <a:pPr lvl="1"/>
            <a:r>
              <a:rPr lang="cs-CZ" dirty="0" smtClean="0"/>
              <a:t>Dvouparametrický regulátor</a:t>
            </a:r>
          </a:p>
          <a:p>
            <a:pPr lvl="1"/>
            <a:r>
              <a:rPr lang="cs-CZ" dirty="0" smtClean="0"/>
              <a:t>Kartézský součin vzorkovaných intervalů</a:t>
            </a:r>
          </a:p>
          <a:p>
            <a:pPr lvl="1"/>
            <a:r>
              <a:rPr lang="cs-CZ" dirty="0" smtClean="0"/>
              <a:t>Vyhodnocení metriky na sadě scénářů</a:t>
            </a:r>
          </a:p>
          <a:p>
            <a:pPr lvl="1"/>
            <a:r>
              <a:rPr lang="cs-CZ" dirty="0" smtClean="0"/>
              <a:t>Pokus o identifikaci „</a:t>
            </a:r>
            <a:r>
              <a:rPr lang="cs-CZ" dirty="0" err="1" smtClean="0"/>
              <a:t>faulty</a:t>
            </a:r>
            <a:r>
              <a:rPr lang="cs-CZ" dirty="0" smtClean="0"/>
              <a:t>“ kombinací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2936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aoblený obdélník 10"/>
          <p:cNvSpPr/>
          <p:nvPr/>
        </p:nvSpPr>
        <p:spPr>
          <a:xfrm>
            <a:off x="299258" y="1579418"/>
            <a:ext cx="8466478" cy="35744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9611" y="290901"/>
            <a:ext cx="10515600" cy="792858"/>
          </a:xfrm>
        </p:spPr>
        <p:txBody>
          <a:bodyPr/>
          <a:lstStyle/>
          <a:p>
            <a:r>
              <a:rPr lang="cs-CZ" dirty="0" smtClean="0"/>
              <a:t>Konkrétní příklad</a:t>
            </a:r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85" y="3865465"/>
            <a:ext cx="4466495" cy="2735728"/>
          </a:xfr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3028" y="3865465"/>
            <a:ext cx="4480772" cy="274447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305" y="768218"/>
            <a:ext cx="4466495" cy="2735728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759611" y="3499573"/>
            <a:ext cx="4095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LGS – standard léčby, má certifikaci 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7134598" y="402326"/>
            <a:ext cx="39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BetaPID – adaptivní PID regulátor 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7134598" y="3571637"/>
            <a:ext cx="3262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OpenAPS/oref1 – DIY řešení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495085" y="1340586"/>
            <a:ext cx="574409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3 regulátory, všechny mají na vstupu 2 parametry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Jen u 2 lze vymezit fyziologicky přijatelné regiony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Legenda: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rgbClr val="FF0000"/>
                </a:solidFill>
              </a:rPr>
              <a:t>Červená</a:t>
            </a:r>
            <a:r>
              <a:rPr lang="cs-CZ" sz="1600" dirty="0" smtClean="0"/>
              <a:t> – pravděpodobně smrtelné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accent4">
                    <a:lumMod val="75000"/>
                  </a:schemeClr>
                </a:solidFill>
              </a:rPr>
              <a:t>Žlutá</a:t>
            </a:r>
            <a:r>
              <a:rPr lang="cs-CZ" sz="1600" dirty="0" smtClean="0"/>
              <a:t> – na hraně, potenciálně nebezpečné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rgbClr val="00B050"/>
                </a:solidFill>
              </a:rPr>
              <a:t>Zelená</a:t>
            </a:r>
            <a:r>
              <a:rPr lang="cs-CZ" sz="1600" dirty="0" smtClean="0"/>
              <a:t> – nejlépe jak regulátor umí</a:t>
            </a:r>
          </a:p>
        </p:txBody>
      </p:sp>
    </p:spTree>
    <p:extLst>
      <p:ext uri="{BB962C8B-B14F-4D97-AF65-F5344CB8AC3E}">
        <p14:creationId xmlns:p14="http://schemas.microsoft.com/office/powerpoint/2010/main" val="192024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Nositelná zařízení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Mobil, hodinky, fitness náramky, pásy, ale i CGM senzory a jiné</a:t>
            </a:r>
          </a:p>
          <a:p>
            <a:r>
              <a:rPr lang="cs-CZ" dirty="0" smtClean="0"/>
              <a:t>Spousty senzorů</a:t>
            </a:r>
          </a:p>
          <a:p>
            <a:pPr lvl="1"/>
            <a:r>
              <a:rPr lang="cs-CZ" dirty="0" smtClean="0"/>
              <a:t>Spousty dat</a:t>
            </a:r>
          </a:p>
          <a:p>
            <a:pPr lvl="1"/>
            <a:r>
              <a:rPr lang="cs-CZ" dirty="0" smtClean="0"/>
              <a:t>Spousty možností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7571509" y="3119748"/>
            <a:ext cx="314221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Akcelerometr</a:t>
            </a:r>
          </a:p>
          <a:p>
            <a:r>
              <a:rPr lang="cs-CZ" dirty="0" smtClean="0"/>
              <a:t>Magnetometr</a:t>
            </a:r>
          </a:p>
          <a:p>
            <a:r>
              <a:rPr lang="cs-CZ" dirty="0" smtClean="0"/>
              <a:t>Senzor světla</a:t>
            </a:r>
          </a:p>
          <a:p>
            <a:r>
              <a:rPr lang="cs-CZ" dirty="0" smtClean="0"/>
              <a:t>GPS</a:t>
            </a:r>
          </a:p>
          <a:p>
            <a:r>
              <a:rPr lang="cs-CZ" dirty="0" smtClean="0"/>
              <a:t>Senzor srdečního tepu</a:t>
            </a:r>
          </a:p>
          <a:p>
            <a:r>
              <a:rPr lang="cs-CZ" dirty="0" smtClean="0"/>
              <a:t>Senzor </a:t>
            </a:r>
            <a:r>
              <a:rPr lang="cs-CZ" dirty="0" err="1" smtClean="0"/>
              <a:t>elektrodermální</a:t>
            </a:r>
            <a:r>
              <a:rPr lang="cs-CZ" dirty="0" smtClean="0"/>
              <a:t> aktivity</a:t>
            </a:r>
          </a:p>
          <a:p>
            <a:r>
              <a:rPr lang="cs-CZ" dirty="0" smtClean="0"/>
              <a:t>Senzor krevního tlaku</a:t>
            </a:r>
          </a:p>
          <a:p>
            <a:r>
              <a:rPr lang="cs-CZ" dirty="0" smtClean="0"/>
              <a:t>Senzor míry okysličení krve</a:t>
            </a:r>
          </a:p>
          <a:p>
            <a:r>
              <a:rPr lang="cs-CZ" dirty="0" smtClean="0"/>
              <a:t>…</a:t>
            </a:r>
            <a:endParaRPr lang="cs-CZ" dirty="0"/>
          </a:p>
        </p:txBody>
      </p:sp>
      <p:pic>
        <p:nvPicPr>
          <p:cNvPr id="7170" name="Picture 2" descr="Prepaid Mobile Phone Deals from Coles Mobile | Col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487" y="3556429"/>
            <a:ext cx="1399341" cy="1711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Xiaomi Mi Smart Band 6 - Xiaomi.cz - Autorizovaný prodejce | Mobily a  chytrá domácnos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290" y="3906982"/>
            <a:ext cx="1518459" cy="1138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174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Nositelná zařízení - data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Personalizovaná medicína?</a:t>
            </a:r>
          </a:p>
          <a:p>
            <a:pPr lvl="1"/>
            <a:r>
              <a:rPr lang="cs-CZ" dirty="0" smtClean="0"/>
              <a:t>Personalizace léčebných modelů</a:t>
            </a:r>
          </a:p>
          <a:p>
            <a:r>
              <a:rPr lang="cs-CZ" dirty="0" smtClean="0"/>
              <a:t>Telemedicína?</a:t>
            </a:r>
          </a:p>
          <a:p>
            <a:pPr lvl="1"/>
            <a:r>
              <a:rPr lang="cs-CZ" dirty="0" smtClean="0"/>
              <a:t>Lékař má vždy k dispozici aktuální data</a:t>
            </a:r>
          </a:p>
          <a:p>
            <a:pPr lvl="1"/>
            <a:r>
              <a:rPr lang="cs-CZ" dirty="0" smtClean="0"/>
              <a:t>Rodič má k dispozici data svého dítěte</a:t>
            </a:r>
          </a:p>
          <a:p>
            <a:r>
              <a:rPr lang="cs-CZ" dirty="0" smtClean="0"/>
              <a:t>Vývoj nových modelů?</a:t>
            </a:r>
          </a:p>
          <a:p>
            <a:pPr lvl="1"/>
            <a:r>
              <a:rPr lang="cs-CZ" dirty="0" smtClean="0"/>
              <a:t>Datová množina pro prvotní </a:t>
            </a:r>
            <a:r>
              <a:rPr lang="cs-CZ" dirty="0" err="1" smtClean="0"/>
              <a:t>cross</a:t>
            </a:r>
            <a:r>
              <a:rPr lang="cs-CZ" dirty="0" smtClean="0"/>
              <a:t>-validaci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6779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Nositelná zařízení - data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Problémy?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8891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SmartCGMS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Systém vyvíjený zde na katedře</a:t>
            </a:r>
          </a:p>
          <a:p>
            <a:r>
              <a:rPr lang="cs-CZ" dirty="0" smtClean="0"/>
              <a:t>Framework pro analýzu signálů</a:t>
            </a:r>
          </a:p>
          <a:p>
            <a:r>
              <a:rPr lang="cs-CZ" dirty="0" smtClean="0"/>
              <a:t>Navržený tak, aby dosahoval produkčních kvalit</a:t>
            </a:r>
          </a:p>
          <a:p>
            <a:pPr lvl="1"/>
            <a:r>
              <a:rPr lang="cs-CZ" dirty="0" smtClean="0"/>
              <a:t>Odolnost proti chybám</a:t>
            </a:r>
          </a:p>
          <a:p>
            <a:pPr lvl="1"/>
            <a:r>
              <a:rPr lang="cs-CZ" dirty="0" smtClean="0"/>
              <a:t>Verifikovatelnost</a:t>
            </a:r>
          </a:p>
          <a:p>
            <a:pPr lvl="1"/>
            <a:r>
              <a:rPr lang="cs-CZ" dirty="0" smtClean="0"/>
              <a:t>Jednoduchost</a:t>
            </a:r>
          </a:p>
          <a:p>
            <a:pPr lvl="1"/>
            <a:r>
              <a:rPr lang="cs-CZ" dirty="0" smtClean="0"/>
              <a:t>Stabilita</a:t>
            </a:r>
          </a:p>
          <a:p>
            <a:pPr lvl="1"/>
            <a:r>
              <a:rPr lang="cs-CZ" dirty="0" smtClean="0"/>
              <a:t>Přenositelnost</a:t>
            </a:r>
          </a:p>
          <a:p>
            <a:pPr lvl="1"/>
            <a:r>
              <a:rPr lang="cs-CZ" dirty="0" smtClean="0"/>
              <a:t>Efektivita, úspornost</a:t>
            </a:r>
          </a:p>
          <a:p>
            <a:r>
              <a:rPr lang="cs-CZ" dirty="0" smtClean="0"/>
              <a:t>Podporuje jak simulace, tak „ostrý“ provoz</a:t>
            </a:r>
          </a:p>
        </p:txBody>
      </p:sp>
    </p:spTree>
    <p:extLst>
      <p:ext uri="{BB962C8B-B14F-4D97-AF65-F5344CB8AC3E}">
        <p14:creationId xmlns:p14="http://schemas.microsoft.com/office/powerpoint/2010/main" val="373354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SmartCGMS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Implementace rozdělena do modulů různých typů</a:t>
            </a:r>
          </a:p>
          <a:p>
            <a:pPr lvl="1"/>
            <a:r>
              <a:rPr lang="cs-CZ" dirty="0" smtClean="0"/>
              <a:t>Filtr</a:t>
            </a:r>
          </a:p>
          <a:p>
            <a:pPr lvl="1"/>
            <a:r>
              <a:rPr lang="cs-CZ" dirty="0" smtClean="0"/>
              <a:t>Model</a:t>
            </a:r>
          </a:p>
          <a:p>
            <a:pPr lvl="1"/>
            <a:r>
              <a:rPr lang="cs-CZ" dirty="0" smtClean="0"/>
              <a:t>Signál</a:t>
            </a:r>
          </a:p>
          <a:p>
            <a:pPr lvl="1"/>
            <a:r>
              <a:rPr lang="cs-CZ" dirty="0" err="1" smtClean="0"/>
              <a:t>Solver</a:t>
            </a:r>
            <a:endParaRPr lang="cs-CZ" dirty="0" smtClean="0"/>
          </a:p>
          <a:p>
            <a:pPr lvl="1"/>
            <a:r>
              <a:rPr lang="cs-CZ" dirty="0" smtClean="0"/>
              <a:t>Metrika</a:t>
            </a:r>
          </a:p>
          <a:p>
            <a:pPr lvl="1"/>
            <a:r>
              <a:rPr lang="cs-CZ" dirty="0" smtClean="0"/>
              <a:t>…</a:t>
            </a:r>
          </a:p>
          <a:p>
            <a:r>
              <a:rPr lang="cs-CZ" dirty="0" smtClean="0"/>
              <a:t>Každý modul lze verifikovat samostatně</a:t>
            </a:r>
          </a:p>
          <a:p>
            <a:pPr lvl="1"/>
            <a:r>
              <a:rPr lang="cs-CZ" dirty="0" smtClean="0"/>
              <a:t>Výrazné ulehčení v procesu případné certifikace</a:t>
            </a:r>
          </a:p>
          <a:p>
            <a:r>
              <a:rPr lang="cs-CZ" dirty="0" smtClean="0"/>
              <a:t>Nový modul = verifikace modulu</a:t>
            </a:r>
          </a:p>
          <a:p>
            <a:pPr lvl="1"/>
            <a:r>
              <a:rPr lang="cs-CZ" dirty="0" smtClean="0"/>
              <a:t>Není nutné znovu verifikovat celý systém</a:t>
            </a:r>
          </a:p>
          <a:p>
            <a:r>
              <a:rPr lang="cs-CZ" dirty="0" smtClean="0"/>
              <a:t>Snadný přechod od simulace do ostrého provozu</a:t>
            </a:r>
          </a:p>
          <a:p>
            <a:pPr lvl="1"/>
            <a:r>
              <a:rPr lang="cs-CZ" dirty="0" smtClean="0"/>
              <a:t>Výměna modulu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77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SmartCGMS</a:t>
            </a:r>
            <a:r>
              <a:rPr lang="cs-CZ" dirty="0" smtClean="0"/>
              <a:t>	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Filtry lineárně propojené za sebou</a:t>
            </a:r>
          </a:p>
          <a:p>
            <a:r>
              <a:rPr lang="cs-CZ" dirty="0" smtClean="0"/>
              <a:t>Princip předávání zpráv („zleva doprava“)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076" y="3705551"/>
            <a:ext cx="6215970" cy="1938791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7656023" y="3628505"/>
            <a:ext cx="330015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struct</a:t>
            </a:r>
            <a:r>
              <a:rPr lang="cs-CZ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TDevice_Event</a:t>
            </a:r>
            <a:r>
              <a:rPr lang="cs-CZ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{ </a:t>
            </a:r>
          </a:p>
          <a:p>
            <a:r>
              <a:rPr lang="cs-CZ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fr-F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NDevice_Event_Code event_code</a:t>
            </a:r>
            <a:r>
              <a:rPr lang="cs-CZ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cs-CZ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GUID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device_id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cs-CZ" sz="1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GUID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signal_id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double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device_time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int64_t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logical_time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cs-CZ" sz="1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uint64_t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segment_id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cs-CZ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union {</a:t>
            </a:r>
          </a:p>
          <a:p>
            <a:r>
              <a:rPr lang="cs-CZ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double level;</a:t>
            </a:r>
            <a:endParaRPr lang="cs-CZ" sz="1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IModel_Parameter_Vector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* parameters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wstr_container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* information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}; </a:t>
            </a:r>
            <a:endParaRPr lang="cs-CZ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}; </a:t>
            </a:r>
          </a:p>
        </p:txBody>
      </p:sp>
    </p:spTree>
    <p:extLst>
      <p:ext uri="{BB962C8B-B14F-4D97-AF65-F5344CB8AC3E}">
        <p14:creationId xmlns:p14="http://schemas.microsoft.com/office/powerpoint/2010/main" val="125116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Představení a kontext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Diabetes</a:t>
            </a:r>
          </a:p>
          <a:p>
            <a:pPr lvl="1"/>
            <a:r>
              <a:rPr lang="cs-CZ" dirty="0" smtClean="0"/>
              <a:t>Typ 1, 2 a ostatní</a:t>
            </a:r>
          </a:p>
          <a:p>
            <a:r>
              <a:rPr lang="cs-CZ" dirty="0" smtClean="0"/>
              <a:t>Zaměření na typ 1</a:t>
            </a:r>
          </a:p>
          <a:p>
            <a:pPr lvl="1"/>
            <a:r>
              <a:rPr lang="cs-CZ" dirty="0" smtClean="0"/>
              <a:t>Autoimunitní</a:t>
            </a:r>
          </a:p>
          <a:p>
            <a:pPr lvl="1"/>
            <a:r>
              <a:rPr lang="cs-CZ" dirty="0" smtClean="0"/>
              <a:t>Projeví se často již v dětství</a:t>
            </a:r>
          </a:p>
          <a:p>
            <a:pPr lvl="1"/>
            <a:r>
              <a:rPr lang="cs-CZ" dirty="0" smtClean="0"/>
              <a:t>Léčba inzulinem</a:t>
            </a:r>
          </a:p>
          <a:p>
            <a:pPr lvl="1"/>
            <a:r>
              <a:rPr lang="cs-CZ" dirty="0" smtClean="0"/>
              <a:t>V současnosti vyžaduje mnoho nositelné elektroniky</a:t>
            </a:r>
          </a:p>
          <a:p>
            <a:pPr lvl="1"/>
            <a:endParaRPr lang="cs-CZ" dirty="0"/>
          </a:p>
          <a:p>
            <a:r>
              <a:rPr lang="cs-CZ" dirty="0" smtClean="0">
                <a:hlinkClick r:id="rId2"/>
              </a:rPr>
              <a:t>https://diabetes.zcu.cz/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684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SmartCGMS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Sám o sobě </a:t>
            </a:r>
            <a:r>
              <a:rPr lang="cs-CZ" dirty="0" err="1" smtClean="0"/>
              <a:t>back</a:t>
            </a:r>
            <a:r>
              <a:rPr lang="cs-CZ" dirty="0" smtClean="0"/>
              <a:t>-end – </a:t>
            </a:r>
            <a:r>
              <a:rPr lang="cs-CZ" dirty="0" err="1" smtClean="0"/>
              <a:t>framework</a:t>
            </a:r>
            <a:r>
              <a:rPr lang="cs-CZ" dirty="0" smtClean="0"/>
              <a:t>, sada komponent a SDK</a:t>
            </a:r>
          </a:p>
          <a:p>
            <a:r>
              <a:rPr lang="cs-CZ" dirty="0" smtClean="0"/>
              <a:t>Front-endy</a:t>
            </a:r>
          </a:p>
          <a:p>
            <a:pPr lvl="1"/>
            <a:r>
              <a:rPr lang="cs-CZ" dirty="0" smtClean="0"/>
              <a:t>gpredict3 – pro výzkum</a:t>
            </a:r>
          </a:p>
          <a:p>
            <a:pPr lvl="1"/>
            <a:r>
              <a:rPr lang="cs-CZ" dirty="0" err="1" smtClean="0"/>
              <a:t>SmartCGMS</a:t>
            </a:r>
            <a:r>
              <a:rPr lang="cs-CZ" dirty="0" smtClean="0"/>
              <a:t> Mobile – pro monitoring na straně pacienta</a:t>
            </a:r>
          </a:p>
          <a:p>
            <a:pPr lvl="1"/>
            <a:r>
              <a:rPr lang="cs-CZ" dirty="0" err="1" smtClean="0"/>
              <a:t>Íkarus</a:t>
            </a:r>
            <a:r>
              <a:rPr lang="cs-CZ" dirty="0" smtClean="0"/>
              <a:t> má Diabetes – hra</a:t>
            </a:r>
          </a:p>
          <a:p>
            <a:pPr lvl="1"/>
            <a:r>
              <a:rPr lang="cs-CZ" dirty="0" smtClean="0"/>
              <a:t>Trenažér – pro nově diagnostikované - seznámení s nemocí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8546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SmartCGMS</a:t>
            </a:r>
            <a:r>
              <a:rPr lang="cs-CZ" dirty="0" smtClean="0"/>
              <a:t> – gpredict3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12" y="1911927"/>
            <a:ext cx="5906426" cy="3458095"/>
          </a:xfrm>
          <a:prstGeom prst="rect">
            <a:avLst/>
          </a:prstGeom>
        </p:spPr>
      </p:pic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904352" y="2269375"/>
            <a:ext cx="6741098" cy="364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62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SmartCGMS</a:t>
            </a:r>
            <a:r>
              <a:rPr lang="cs-CZ" dirty="0" smtClean="0"/>
              <a:t> – Mobile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431" y="2028058"/>
            <a:ext cx="1806887" cy="3924462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878" y="2028058"/>
            <a:ext cx="1806888" cy="3924462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325" y="2028058"/>
            <a:ext cx="1806888" cy="3924462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5772" y="2028306"/>
            <a:ext cx="1807944" cy="3926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58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SmartCGMS</a:t>
            </a:r>
            <a:r>
              <a:rPr lang="cs-CZ" dirty="0" smtClean="0"/>
              <a:t> – </a:t>
            </a:r>
            <a:r>
              <a:rPr lang="cs-CZ" dirty="0" err="1" smtClean="0"/>
              <a:t>Íkaros</a:t>
            </a:r>
            <a:r>
              <a:rPr lang="cs-CZ" dirty="0" smtClean="0"/>
              <a:t> má Diabetes</a:t>
            </a:r>
            <a:endParaRPr lang="cs-CZ" dirty="0"/>
          </a:p>
        </p:txBody>
      </p:sp>
      <p:pic>
        <p:nvPicPr>
          <p:cNvPr id="8194" name="Picture 2" descr="https://diabetes.zcu.cz/resources/images/ikaros/Game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08230" y="1995892"/>
            <a:ext cx="6436360" cy="402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11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SmartCGMS</a:t>
            </a:r>
            <a:r>
              <a:rPr lang="cs-CZ" dirty="0" smtClean="0"/>
              <a:t> – Trenažér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316" y="1979267"/>
            <a:ext cx="7153685" cy="4022725"/>
          </a:xfrm>
        </p:spPr>
      </p:pic>
    </p:spTree>
    <p:extLst>
      <p:ext uri="{BB962C8B-B14F-4D97-AF65-F5344CB8AC3E}">
        <p14:creationId xmlns:p14="http://schemas.microsoft.com/office/powerpoint/2010/main" val="110641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382077"/>
          </a:xfrm>
        </p:spPr>
        <p:txBody>
          <a:bodyPr/>
          <a:lstStyle/>
          <a:p>
            <a:pPr algn="ctr"/>
            <a:r>
              <a:rPr lang="cs-CZ" dirty="0" smtClean="0"/>
              <a:t>Dotazy, diskuse…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0008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Léčba diabetu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Inzulin (typ 1, nově i typ 2)</a:t>
            </a:r>
          </a:p>
          <a:p>
            <a:pPr lvl="1"/>
            <a:r>
              <a:rPr lang="cs-CZ" dirty="0" smtClean="0"/>
              <a:t>Inzulinové pero</a:t>
            </a:r>
          </a:p>
          <a:p>
            <a:pPr lvl="1"/>
            <a:r>
              <a:rPr lang="cs-CZ" dirty="0" smtClean="0"/>
              <a:t>Inzulinová pumpa</a:t>
            </a:r>
          </a:p>
          <a:p>
            <a:pPr lvl="2"/>
            <a:r>
              <a:rPr lang="cs-CZ" dirty="0" smtClean="0"/>
              <a:t>Podkožní</a:t>
            </a:r>
          </a:p>
          <a:p>
            <a:pPr lvl="2"/>
            <a:r>
              <a:rPr lang="cs-CZ" dirty="0" smtClean="0"/>
              <a:t>Intradermální</a:t>
            </a:r>
          </a:p>
          <a:p>
            <a:r>
              <a:rPr lang="cs-CZ" dirty="0" err="1" smtClean="0"/>
              <a:t>Antidiabetika</a:t>
            </a:r>
            <a:r>
              <a:rPr lang="cs-CZ" dirty="0" smtClean="0"/>
              <a:t> (typ 2)</a:t>
            </a:r>
          </a:p>
          <a:p>
            <a:pPr lvl="2"/>
            <a:endParaRPr lang="cs-CZ" dirty="0" smtClean="0"/>
          </a:p>
          <a:p>
            <a:pPr lvl="2"/>
            <a:endParaRPr lang="cs-CZ" dirty="0" smtClean="0"/>
          </a:p>
        </p:txBody>
      </p:sp>
      <p:pic>
        <p:nvPicPr>
          <p:cNvPr id="1026" name="Picture 2" descr="Smart Insulin Pens Market Latest Devices, Future Trends and Technology  Prospects By Delivering Usage, Dosages, Effects Overview and Industry  Players Enhancements, Business Forecast till 2023 | Medgadg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866" y="1978030"/>
            <a:ext cx="3197400" cy="1841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egacymedsearch.com/wp-content/uploads/2019/06/medtronic-paradig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289" y="4248438"/>
            <a:ext cx="3622977" cy="2049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93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Dávkování inzulinu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Bolusové</a:t>
            </a:r>
          </a:p>
          <a:p>
            <a:pPr lvl="1"/>
            <a:r>
              <a:rPr lang="cs-CZ" dirty="0" smtClean="0"/>
              <a:t>Ruční</a:t>
            </a:r>
          </a:p>
          <a:p>
            <a:r>
              <a:rPr lang="cs-CZ" dirty="0" smtClean="0"/>
              <a:t>Bazální</a:t>
            </a:r>
          </a:p>
          <a:p>
            <a:pPr lvl="1"/>
            <a:r>
              <a:rPr lang="cs-CZ" dirty="0" smtClean="0"/>
              <a:t>Ruční</a:t>
            </a:r>
          </a:p>
          <a:p>
            <a:pPr lvl="1"/>
            <a:r>
              <a:rPr lang="cs-CZ" dirty="0" smtClean="0"/>
              <a:t>Automatické</a:t>
            </a:r>
          </a:p>
          <a:p>
            <a:pPr lvl="2"/>
            <a:r>
              <a:rPr lang="cs-CZ" dirty="0" smtClean="0"/>
              <a:t>Jak?</a:t>
            </a:r>
          </a:p>
        </p:txBody>
      </p:sp>
    </p:spTree>
    <p:extLst>
      <p:ext uri="{BB962C8B-B14F-4D97-AF65-F5344CB8AC3E}">
        <p14:creationId xmlns:p14="http://schemas.microsoft.com/office/powerpoint/2010/main" val="349080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Měření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Koncentrace glukózy</a:t>
            </a:r>
          </a:p>
          <a:p>
            <a:pPr lvl="1"/>
            <a:r>
              <a:rPr lang="cs-CZ" dirty="0" smtClean="0"/>
              <a:t>V krvi</a:t>
            </a:r>
          </a:p>
          <a:p>
            <a:pPr lvl="2"/>
            <a:r>
              <a:rPr lang="cs-CZ" dirty="0" smtClean="0"/>
              <a:t>Glukometr</a:t>
            </a:r>
          </a:p>
          <a:p>
            <a:pPr lvl="2"/>
            <a:r>
              <a:rPr lang="cs-CZ" dirty="0" smtClean="0"/>
              <a:t>Sporadicky</a:t>
            </a:r>
          </a:p>
          <a:p>
            <a:pPr lvl="1"/>
            <a:r>
              <a:rPr lang="cs-CZ" dirty="0" smtClean="0"/>
              <a:t>V podkoží</a:t>
            </a:r>
          </a:p>
          <a:p>
            <a:pPr lvl="2"/>
            <a:r>
              <a:rPr lang="cs-CZ" dirty="0" smtClean="0"/>
              <a:t>CGM senzor</a:t>
            </a:r>
          </a:p>
          <a:p>
            <a:pPr lvl="2"/>
            <a:r>
              <a:rPr lang="cs-CZ" dirty="0" smtClean="0"/>
              <a:t>„kontinuálně“</a:t>
            </a:r>
          </a:p>
        </p:txBody>
      </p:sp>
      <p:pic>
        <p:nvPicPr>
          <p:cNvPr id="2050" name="Picture 2" descr="Accu-Chek® Performa Glucometer - Diabetyk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585" y="1961170"/>
            <a:ext cx="2303259" cy="2303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GM Deals | Medtronic Diabet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3176" y="3395171"/>
            <a:ext cx="2771775" cy="280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00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Typický „</a:t>
            </a:r>
            <a:r>
              <a:rPr lang="cs-CZ" dirty="0" err="1" smtClean="0"/>
              <a:t>setup</a:t>
            </a:r>
            <a:r>
              <a:rPr lang="cs-CZ" dirty="0" smtClean="0"/>
              <a:t>“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Senzor</a:t>
            </a:r>
          </a:p>
          <a:p>
            <a:r>
              <a:rPr lang="cs-CZ" dirty="0" smtClean="0"/>
              <a:t>Pumpa</a:t>
            </a:r>
          </a:p>
          <a:p>
            <a:r>
              <a:rPr lang="cs-CZ" dirty="0" err="1" smtClean="0"/>
              <a:t>Infúzní</a:t>
            </a:r>
            <a:r>
              <a:rPr lang="cs-CZ" dirty="0" smtClean="0"/>
              <a:t> set</a:t>
            </a:r>
          </a:p>
          <a:p>
            <a:r>
              <a:rPr lang="cs-CZ" dirty="0" smtClean="0"/>
              <a:t>Řídicí zařízení</a:t>
            </a:r>
          </a:p>
          <a:p>
            <a:pPr lvl="1"/>
            <a:r>
              <a:rPr lang="cs-CZ" dirty="0" smtClean="0"/>
              <a:t>Nepovinné</a:t>
            </a:r>
          </a:p>
          <a:p>
            <a:pPr lvl="1"/>
            <a:r>
              <a:rPr lang="cs-CZ" dirty="0" smtClean="0"/>
              <a:t>Mezi senzorem a pumpou</a:t>
            </a:r>
          </a:p>
          <a:p>
            <a:pPr lvl="1"/>
            <a:r>
              <a:rPr lang="cs-CZ" dirty="0" smtClean="0"/>
              <a:t>Mobilní telefon, hodinky</a:t>
            </a:r>
            <a:endParaRPr lang="cs-CZ" dirty="0"/>
          </a:p>
        </p:txBody>
      </p:sp>
      <p:pic>
        <p:nvPicPr>
          <p:cNvPr id="3074" name="Picture 2" descr="Diabetes technology that improves risk factors, care and quality of life -  Diabetes Onl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703" y="2234603"/>
            <a:ext cx="4941792" cy="353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6365533" y="5946131"/>
            <a:ext cx="47881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900" dirty="0" smtClean="0"/>
              <a:t>Zdroj: https://diabeteson.com/technical-devices-that-improve-risk-factors-care-and-quality-of-life/</a:t>
            </a:r>
            <a:endParaRPr lang="cs-CZ" sz="9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822961" y="5530632"/>
            <a:ext cx="4372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Diskuse: spousty zařízení na člověku – jak to ovlivní psychiku, např. u dětských pacientů?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89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Uzavřená smyčka </a:t>
            </a:r>
            <a:r>
              <a:rPr lang="cs-CZ" dirty="0" smtClean="0">
                <a:sym typeface="Wingdings" panose="05000000000000000000" pitchFamily="2" charset="2"/>
              </a:rPr>
              <a:t> umělá slinivka</a:t>
            </a:r>
            <a:endParaRPr lang="cs-CZ" dirty="0"/>
          </a:p>
        </p:txBody>
      </p:sp>
      <p:pic>
        <p:nvPicPr>
          <p:cNvPr id="4" name="Picture 4" descr="https://legacymedsearch.com/wp-content/uploads/2019/06/medtronic-paradig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724" y="3241834"/>
            <a:ext cx="2497151" cy="141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GM Deals | Medtronic Diabet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378" y="3004986"/>
            <a:ext cx="1950770" cy="1970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omputer Icons Download - person vector png download - 512*512 - Free  Transparent Computer Icons png Download. - Clip Art Librar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404" y="1811706"/>
            <a:ext cx="1854065" cy="185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Loop Doc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895" y="4389975"/>
            <a:ext cx="956672" cy="1890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Zakřivená spojnice 6"/>
          <p:cNvCxnSpPr>
            <a:endCxn id="5" idx="0"/>
          </p:cNvCxnSpPr>
          <p:nvPr/>
        </p:nvCxnSpPr>
        <p:spPr>
          <a:xfrm rot="10800000" flipV="1">
            <a:off x="2581763" y="2472492"/>
            <a:ext cx="2089990" cy="532493"/>
          </a:xfrm>
          <a:prstGeom prst="curvedConnector2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Zakřivená spojnice 8"/>
          <p:cNvCxnSpPr>
            <a:stCxn id="5" idx="2"/>
          </p:cNvCxnSpPr>
          <p:nvPr/>
        </p:nvCxnSpPr>
        <p:spPr>
          <a:xfrm rot="16200000" flipH="1">
            <a:off x="3454619" y="4103012"/>
            <a:ext cx="718351" cy="2464062"/>
          </a:xfrm>
          <a:prstGeom prst="curvedConnector2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Zakřivená spojnice 10"/>
          <p:cNvCxnSpPr>
            <a:endCxn id="4" idx="2"/>
          </p:cNvCxnSpPr>
          <p:nvPr/>
        </p:nvCxnSpPr>
        <p:spPr>
          <a:xfrm flipV="1">
            <a:off x="6675120" y="4654364"/>
            <a:ext cx="2390180" cy="1039855"/>
          </a:xfrm>
          <a:prstGeom prst="curvedConnector2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Zakřivená spojnice 20"/>
          <p:cNvCxnSpPr>
            <a:stCxn id="4" idx="0"/>
          </p:cNvCxnSpPr>
          <p:nvPr/>
        </p:nvCxnSpPr>
        <p:spPr>
          <a:xfrm rot="16200000" flipV="1">
            <a:off x="7485540" y="1662074"/>
            <a:ext cx="769340" cy="2390180"/>
          </a:xfrm>
          <a:prstGeom prst="curvedConnector2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512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Vývoj regulátorů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Certifikovaný</a:t>
            </a:r>
          </a:p>
          <a:p>
            <a:pPr lvl="1"/>
            <a:r>
              <a:rPr lang="cs-CZ" dirty="0" smtClean="0"/>
              <a:t>„ten správný“</a:t>
            </a:r>
          </a:p>
          <a:p>
            <a:pPr lvl="1"/>
            <a:endParaRPr lang="cs-CZ" dirty="0"/>
          </a:p>
          <a:p>
            <a:r>
              <a:rPr lang="cs-CZ" dirty="0" smtClean="0"/>
              <a:t>DIY</a:t>
            </a:r>
          </a:p>
          <a:p>
            <a:pPr lvl="1"/>
            <a:r>
              <a:rPr lang="cs-CZ" dirty="0" smtClean="0"/>
              <a:t>„ten rychlý“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2515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ktiva">
  <a:themeElements>
    <a:clrScheme name="Retrospektiva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k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1617</TotalTime>
  <Words>940</Words>
  <Application>Microsoft Office PowerPoint</Application>
  <PresentationFormat>Širokoúhlá obrazovka</PresentationFormat>
  <Paragraphs>260</Paragraphs>
  <Slides>35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35</vt:i4>
      </vt:variant>
    </vt:vector>
  </HeadingPairs>
  <TitlesOfParts>
    <vt:vector size="41" baseType="lpstr">
      <vt:lpstr>Arial</vt:lpstr>
      <vt:lpstr>Calibri</vt:lpstr>
      <vt:lpstr>Calibri Light</vt:lpstr>
      <vt:lpstr>Courier New</vt:lpstr>
      <vt:lpstr>Wingdings</vt:lpstr>
      <vt:lpstr>Retrospektiva</vt:lpstr>
      <vt:lpstr>mHealth a nositelná elektronika</vt:lpstr>
      <vt:lpstr>Přibližný obsah</vt:lpstr>
      <vt:lpstr>Představení a kontext</vt:lpstr>
      <vt:lpstr>Léčba diabetu</vt:lpstr>
      <vt:lpstr>Dávkování inzulinu</vt:lpstr>
      <vt:lpstr>Měření</vt:lpstr>
      <vt:lpstr>Typický „setup“</vt:lpstr>
      <vt:lpstr>Uzavřená smyčka  umělá slinivka</vt:lpstr>
      <vt:lpstr>Vývoj regulátorů</vt:lpstr>
      <vt:lpstr>DIY</vt:lpstr>
      <vt:lpstr>DIY v léčbě diabetu</vt:lpstr>
      <vt:lpstr>OpenAPS</vt:lpstr>
      <vt:lpstr>OpenAPS - selhání</vt:lpstr>
      <vt:lpstr>OpenAPS – neselže?</vt:lpstr>
      <vt:lpstr>AndroidAPS</vt:lpstr>
      <vt:lpstr>Všechny systémy</vt:lpstr>
      <vt:lpstr>DIY systémy selhávají</vt:lpstr>
      <vt:lpstr>Podle čeho je DIY „bezpečné“?</vt:lpstr>
      <vt:lpstr>Lékaři DIY vítají</vt:lpstr>
      <vt:lpstr>Požadavky na mHealth zařízení</vt:lpstr>
      <vt:lpstr>Certifikace</vt:lpstr>
      <vt:lpstr>Verifikace algoritmů/zařízení</vt:lpstr>
      <vt:lpstr>Konkrétní příklad</vt:lpstr>
      <vt:lpstr>Nositelná zařízení</vt:lpstr>
      <vt:lpstr>Nositelná zařízení - data</vt:lpstr>
      <vt:lpstr>Nositelná zařízení - data</vt:lpstr>
      <vt:lpstr>SmartCGMS</vt:lpstr>
      <vt:lpstr>SmartCGMS</vt:lpstr>
      <vt:lpstr>SmartCGMS </vt:lpstr>
      <vt:lpstr>SmartCGMS</vt:lpstr>
      <vt:lpstr>SmartCGMS – gpredict3</vt:lpstr>
      <vt:lpstr>SmartCGMS – Mobile</vt:lpstr>
      <vt:lpstr>SmartCGMS – Íkaros má Diabetes</vt:lpstr>
      <vt:lpstr>SmartCGMS – Trenažér</vt:lpstr>
      <vt:lpstr>Děkuji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mHealth a nositelná elektronika</dc:title>
  <dc:creator>Martin Úbl</dc:creator>
  <cp:lastModifiedBy>Martin Úbl</cp:lastModifiedBy>
  <cp:revision>37</cp:revision>
  <dcterms:created xsi:type="dcterms:W3CDTF">2021-10-19T18:48:40Z</dcterms:created>
  <dcterms:modified xsi:type="dcterms:W3CDTF">2021-10-20T21:46:14Z</dcterms:modified>
</cp:coreProperties>
</file>