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8" r:id="rId2"/>
    <p:sldId id="260" r:id="rId3"/>
    <p:sldId id="268" r:id="rId4"/>
    <p:sldId id="267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59" r:id="rId13"/>
  </p:sldIdLst>
  <p:sldSz cx="10080625" cy="7561263"/>
  <p:notesSz cx="7104063" cy="10234613"/>
  <p:defaultTextStyle>
    <a:defPPr>
      <a:defRPr lang="cs-CZ"/>
    </a:defPPr>
    <a:lvl1pPr marL="0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4017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8035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2052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6069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B100"/>
    <a:srgbClr val="0057A2"/>
    <a:srgbClr val="940084"/>
    <a:srgbClr val="006B65"/>
    <a:srgbClr val="3889BA"/>
    <a:srgbClr val="600128"/>
    <a:srgbClr val="8FBE22"/>
    <a:srgbClr val="00B6D7"/>
    <a:srgbClr val="074391"/>
    <a:srgbClr val="EB6E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88" y="114"/>
      </p:cViewPr>
      <p:guideLst>
        <p:guide orient="horz" pos="2382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2" d="100"/>
          <a:sy n="102" d="100"/>
        </p:scale>
        <p:origin x="-3558" y="-90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D48248BC-8803-4E58-9459-89477C0D9646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CF98D45-A175-472D-97B5-10544CE79D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9065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1925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1" y="1620000"/>
            <a:ext cx="10079824" cy="5040000"/>
          </a:xfrm>
        </p:spPr>
        <p:txBody>
          <a:bodyPr lIns="504000" tIns="0" rIns="504000" bIns="0"/>
          <a:lstStyle>
            <a:lvl1pPr marL="360000" indent="-360000">
              <a:buFontTx/>
              <a:buBlip>
                <a:blip r:embed="rId2"/>
              </a:buBlip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0000" indent="-360000">
              <a:buFontTx/>
              <a:buBlip>
                <a:blip r:embed="rId2"/>
              </a:buBlip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80000" indent="-360000">
              <a:buFontTx/>
              <a:buBlip>
                <a:blip r:embed="rId2"/>
              </a:buBlip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64060" indent="-252009">
              <a:buFontTx/>
              <a:buBlip>
                <a:blip r:embed="rId3"/>
              </a:buBlip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68078" indent="-252009">
              <a:buFontTx/>
              <a:buBlip>
                <a:blip r:embed="rId3"/>
              </a:buBlip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 smtClean="0"/>
              <a:t>Body prezentace</a:t>
            </a:r>
            <a:endParaRPr lang="en-US" dirty="0" smtClean="0"/>
          </a:p>
          <a:p>
            <a:pPr lvl="1"/>
            <a:r>
              <a:rPr lang="cs-CZ" dirty="0" smtClean="0"/>
              <a:t>Bod</a:t>
            </a:r>
            <a:endParaRPr lang="en-US" dirty="0" smtClean="0"/>
          </a:p>
          <a:p>
            <a:pPr lvl="2"/>
            <a:r>
              <a:rPr lang="cs-CZ" dirty="0" smtClean="0"/>
              <a:t>Bod</a:t>
            </a:r>
            <a:endParaRPr lang="en-US" dirty="0" smtClean="0"/>
          </a:p>
        </p:txBody>
      </p:sp>
      <p:sp>
        <p:nvSpPr>
          <p:cNvPr id="8" name="Rectangle 6"/>
          <p:cNvSpPr/>
          <p:nvPr userDrawn="1"/>
        </p:nvSpPr>
        <p:spPr>
          <a:xfrm>
            <a:off x="0" y="1080000"/>
            <a:ext cx="10080625" cy="1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cs-CZ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401" y="0"/>
            <a:ext cx="10079824" cy="10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</p:spPr>
        <p:txBody>
          <a:bodyPr vert="horz" wrap="square" lIns="432000" tIns="0" rIns="43200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800" spc="-8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2015" y="6876789"/>
            <a:ext cx="3023999" cy="358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24000" y="6876789"/>
            <a:ext cx="3023999" cy="358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1" y="1"/>
            <a:ext cx="10079824" cy="1080000"/>
          </a:xfrm>
        </p:spPr>
        <p:txBody>
          <a:bodyPr lIns="432000" tIns="0" rIns="432000" bIns="0"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 smtClean="0"/>
              <a:t>Titulek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674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402569"/>
            <a:ext cx="8694539" cy="1461495"/>
          </a:xfrm>
          <a:prstGeom prst="rect">
            <a:avLst/>
          </a:prstGeom>
        </p:spPr>
        <p:txBody>
          <a:bodyPr vert="horz" lIns="100803" tIns="50402" rIns="100803" bIns="5040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2012836"/>
            <a:ext cx="8694539" cy="4797552"/>
          </a:xfrm>
          <a:prstGeom prst="rect">
            <a:avLst/>
          </a:prstGeom>
        </p:spPr>
        <p:txBody>
          <a:bodyPr vert="horz" lIns="100803" tIns="50402" rIns="100803" bIns="5040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7008172"/>
            <a:ext cx="2268141" cy="402567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421A8-ED0D-4D33-B3B0-ADA01DE1430B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7008172"/>
            <a:ext cx="3402211" cy="402567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7008172"/>
            <a:ext cx="2268141" cy="402567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6EB02-BEEA-4AEA-8B7E-F8311C2221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84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l" defTabSz="1008035" rtl="0" eaLnBrk="1" latinLnBrk="0" hangingPunct="1">
        <a:lnSpc>
          <a:spcPct val="90000"/>
        </a:lnSpc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9" indent="-252009" algn="l" defTabSz="1008035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56026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4060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68078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72095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v.zcu.cz/cs/Partnership/soc/soc-informatika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fav.zcu.cz/cs/Partnership/primaryschools/thematic_work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-1" y="6120000"/>
            <a:ext cx="10080000" cy="1440000"/>
          </a:xfrm>
          <a:prstGeom prst="rect">
            <a:avLst/>
          </a:prstGeom>
          <a:noFill/>
          <a:effectLst/>
        </p:spPr>
        <p:txBody>
          <a:bodyPr vert="horz" lIns="720000" tIns="0" rIns="72000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000" b="1" spc="-8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 Úbl </a:t>
            </a:r>
            <a:r>
              <a:rPr lang="cs-CZ" sz="2000" spc="-8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cs-CZ" sz="2000" spc="-8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 </a:t>
            </a:r>
            <a:r>
              <a:rPr lang="cs-CZ" sz="2000" spc="-8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cs-CZ" sz="2000" spc="-8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cs-CZ" sz="2000" spc="-8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5981" y="331414"/>
            <a:ext cx="3668035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3240000"/>
            <a:ext cx="10080625" cy="1440000"/>
          </a:xfrm>
          <a:effectLst/>
        </p:spPr>
        <p:txBody>
          <a:bodyPr vert="horz" lIns="720000" tIns="0" rIns="720000" bIns="0" rtlCol="0" anchor="b" anchorCtr="1">
            <a:noAutofit/>
          </a:bodyPr>
          <a:lstStyle/>
          <a:p>
            <a:pPr algn="ctr"/>
            <a:r>
              <a:rPr lang="cs-CZ" sz="4800" spc="-80" dirty="0" smtClean="0">
                <a:solidFill>
                  <a:srgbClr val="E0B1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SOČ ve spojení s VŠ</a:t>
            </a:r>
            <a:br>
              <a:rPr lang="cs-CZ" sz="4800" spc="-80" dirty="0" smtClean="0">
                <a:solidFill>
                  <a:srgbClr val="E0B1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-80" dirty="0" smtClean="0">
                <a:solidFill>
                  <a:srgbClr val="E0B1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Proč a jak?</a:t>
            </a:r>
            <a:endParaRPr lang="cs-CZ" sz="2400" spc="-80" dirty="0">
              <a:solidFill>
                <a:srgbClr val="E0B1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120000"/>
            <a:ext cx="10080625" cy="10800"/>
          </a:xfrm>
          <a:prstGeom prst="rect">
            <a:avLst/>
          </a:prstGeom>
          <a:solidFill>
            <a:schemeClr val="bg1"/>
          </a:solidFill>
          <a:ln cap="rnd">
            <a:solidFill>
              <a:srgbClr val="E0B100"/>
            </a:solidFill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cs-CZ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4680000"/>
            <a:ext cx="10080625" cy="1440000"/>
          </a:xfrm>
          <a:prstGeom prst="rect">
            <a:avLst/>
          </a:prstGeom>
        </p:spPr>
        <p:txBody>
          <a:bodyPr vert="horz" lIns="720000" tIns="0" rIns="720000" bIns="0" rtlCol="0" anchor="t">
            <a:noAutofit/>
          </a:bodyPr>
          <a:lstStyle>
            <a:lvl1pPr algn="ctr" defTabSz="100803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000" spc="-8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3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/>
          <a:lstStyle/>
          <a:p>
            <a:r>
              <a:rPr lang="cs-CZ" dirty="0" smtClean="0"/>
              <a:t>Na FAV ročně vedeme 10-15 SOČ</a:t>
            </a:r>
          </a:p>
          <a:p>
            <a:pPr lvl="1"/>
            <a:r>
              <a:rPr lang="cs-CZ" sz="1800" dirty="0" smtClean="0"/>
              <a:t>Dle četnosti v pořadí: kybernetika, matematika, fyzika, mechanika, </a:t>
            </a:r>
            <a:r>
              <a:rPr lang="cs-CZ" sz="1800" dirty="0" err="1" smtClean="0"/>
              <a:t>geomatika</a:t>
            </a:r>
            <a:r>
              <a:rPr lang="cs-CZ" sz="1800" dirty="0" smtClean="0"/>
              <a:t>, informatika</a:t>
            </a:r>
          </a:p>
          <a:p>
            <a:r>
              <a:rPr lang="cs-CZ" dirty="0" smtClean="0"/>
              <a:t>Uchazeči přicházejí prostřednictvím:</a:t>
            </a:r>
          </a:p>
          <a:p>
            <a:pPr lvl="1"/>
            <a:r>
              <a:rPr lang="cs-CZ" dirty="0" smtClean="0"/>
              <a:t>Výběru témat na webu</a:t>
            </a:r>
          </a:p>
          <a:p>
            <a:pPr lvl="1"/>
            <a:r>
              <a:rPr lang="cs-CZ" dirty="0" smtClean="0"/>
              <a:t>Svého učitele ve škole</a:t>
            </a:r>
          </a:p>
          <a:p>
            <a:pPr lvl="1"/>
            <a:r>
              <a:rPr lang="cs-CZ" dirty="0" smtClean="0"/>
              <a:t>Talent ambasadora</a:t>
            </a:r>
          </a:p>
          <a:p>
            <a:pPr lvl="1"/>
            <a:endParaRPr lang="cs-CZ" dirty="0"/>
          </a:p>
          <a:p>
            <a:r>
              <a:rPr lang="cs-CZ" dirty="0" smtClean="0"/>
              <a:t>V posledních letech vždy alespoň jedna</a:t>
            </a:r>
            <a:br>
              <a:rPr lang="cs-CZ" dirty="0" smtClean="0"/>
            </a:br>
            <a:r>
              <a:rPr lang="cs-CZ" dirty="0" smtClean="0"/>
              <a:t>oceněná práce na celostátní úrovni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FAV a SOČ v minulosti</a:t>
            </a:r>
            <a:endParaRPr lang="en-GB" dirty="0"/>
          </a:p>
        </p:txBody>
      </p:sp>
      <p:pic>
        <p:nvPicPr>
          <p:cNvPr id="2050" name="Picture 2" descr="No photo description available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4196" y="3314801"/>
            <a:ext cx="2180287" cy="2907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133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/>
          <a:lstStyle/>
          <a:p>
            <a:r>
              <a:rPr lang="cs-CZ" dirty="0" smtClean="0"/>
              <a:t>Výběr z oceněných</a:t>
            </a:r>
          </a:p>
          <a:p>
            <a:endParaRPr lang="cs-CZ" dirty="0"/>
          </a:p>
          <a:p>
            <a:r>
              <a:rPr lang="cs-CZ" dirty="0" smtClean="0"/>
              <a:t>Eduard Plic</a:t>
            </a:r>
          </a:p>
          <a:p>
            <a:pPr lvl="1"/>
            <a:r>
              <a:rPr lang="cs-CZ" sz="1800" dirty="0"/>
              <a:t>Klasifikace slunečních </a:t>
            </a:r>
            <a:r>
              <a:rPr lang="cs-CZ" sz="1800" dirty="0" smtClean="0"/>
              <a:t>skvrn</a:t>
            </a:r>
            <a:br>
              <a:rPr lang="cs-CZ" sz="1800" dirty="0" smtClean="0"/>
            </a:br>
            <a:r>
              <a:rPr lang="cs-CZ" sz="1800" dirty="0" smtClean="0"/>
              <a:t>s </a:t>
            </a:r>
            <a:r>
              <a:rPr lang="cs-CZ" sz="1800" dirty="0"/>
              <a:t>využitím umělé </a:t>
            </a:r>
            <a:r>
              <a:rPr lang="cs-CZ" sz="1800" dirty="0" smtClean="0"/>
              <a:t>inteligence (fyzika)</a:t>
            </a:r>
          </a:p>
          <a:p>
            <a:pPr lvl="1"/>
            <a:r>
              <a:rPr lang="cs-CZ" sz="1800" dirty="0" smtClean="0"/>
              <a:t>1. místo v celostátním kole</a:t>
            </a:r>
          </a:p>
          <a:p>
            <a:r>
              <a:rPr lang="cs-CZ" dirty="0" smtClean="0"/>
              <a:t>Vít </a:t>
            </a:r>
            <a:r>
              <a:rPr lang="cs-CZ" dirty="0" err="1" smtClean="0"/>
              <a:t>Perkner</a:t>
            </a:r>
            <a:endParaRPr lang="cs-CZ" dirty="0" smtClean="0"/>
          </a:p>
          <a:p>
            <a:pPr lvl="1"/>
            <a:r>
              <a:rPr lang="cs-CZ" sz="1800" dirty="0"/>
              <a:t>Korelace modelů gravitačního pole Měsíce GL1500E a </a:t>
            </a:r>
            <a:r>
              <a:rPr lang="cs-CZ" sz="1800" dirty="0" smtClean="0"/>
              <a:t>RFM_2519 (fyzika)</a:t>
            </a:r>
          </a:p>
          <a:p>
            <a:pPr lvl="1"/>
            <a:r>
              <a:rPr lang="cs-CZ" sz="1800" dirty="0" smtClean="0"/>
              <a:t>2. místo v celostátním kole</a:t>
            </a:r>
          </a:p>
          <a:p>
            <a:pPr lvl="1"/>
            <a:r>
              <a:rPr lang="cs-CZ" sz="1800" dirty="0" smtClean="0"/>
              <a:t>Ocenění „České hlavičky“</a:t>
            </a:r>
          </a:p>
          <a:p>
            <a:r>
              <a:rPr lang="cs-CZ" dirty="0" smtClean="0"/>
              <a:t>Adam </a:t>
            </a:r>
            <a:r>
              <a:rPr lang="cs-CZ" dirty="0" err="1" smtClean="0"/>
              <a:t>Schuppler</a:t>
            </a:r>
            <a:endParaRPr lang="cs-CZ" dirty="0" smtClean="0"/>
          </a:p>
          <a:p>
            <a:pPr lvl="1"/>
            <a:r>
              <a:rPr lang="cs-CZ" sz="1800" dirty="0" smtClean="0"/>
              <a:t>Open source MSLA 3D tiskárna</a:t>
            </a:r>
            <a:br>
              <a:rPr lang="cs-CZ" sz="1800" dirty="0" smtClean="0"/>
            </a:br>
            <a:r>
              <a:rPr lang="cs-CZ" sz="1800" dirty="0" smtClean="0"/>
              <a:t>(průmyslový design)</a:t>
            </a:r>
          </a:p>
          <a:p>
            <a:pPr lvl="1"/>
            <a:r>
              <a:rPr lang="cs-CZ" sz="1800" dirty="0" smtClean="0"/>
              <a:t>1. místo v celostátním kole</a:t>
            </a:r>
          </a:p>
          <a:p>
            <a:pPr lvl="1"/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FAV a SOČ v minulosti</a:t>
            </a:r>
            <a:endParaRPr lang="en-GB" dirty="0"/>
          </a:p>
        </p:txBody>
      </p:sp>
      <p:pic>
        <p:nvPicPr>
          <p:cNvPr id="3074" name="Picture 2" descr="Kybernetik z FAV podpořil práci plzeňského studenta v oblasti sledování  slunečních skvrn - INFO - zpravodajský portál ZČ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261" y="1379220"/>
            <a:ext cx="1833413" cy="244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1. místo v celostátním kole SOČ patří studentovi našeho gymnázia –  Gymnázium a SOŠ Plas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79" y="4837934"/>
            <a:ext cx="3919855" cy="181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875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6120000"/>
            <a:ext cx="10080625" cy="1440000"/>
          </a:xfrm>
          <a:prstGeom prst="rect">
            <a:avLst/>
          </a:prstGeom>
        </p:spPr>
        <p:txBody>
          <a:bodyPr vert="horz" lIns="720000" tIns="0" rIns="72000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000" b="1" spc="-8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 Úbl </a:t>
            </a:r>
            <a:r>
              <a:rPr lang="cs-CZ" sz="2000" spc="-8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talent </a:t>
            </a:r>
            <a:r>
              <a:rPr lang="cs-CZ" sz="2000" spc="-8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ambassador</a:t>
            </a:r>
            <a:r>
              <a:rPr lang="cs-CZ" sz="2000" b="1" spc="-8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spc="-8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talent@kiv.zcu.cz</a:t>
            </a:r>
            <a:endParaRPr lang="cs-CZ" sz="2000" spc="-8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069391"/>
            <a:ext cx="10080625" cy="1019340"/>
          </a:xfrm>
        </p:spPr>
        <p:txBody>
          <a:bodyPr vert="horz" lIns="720000" tIns="0" rIns="720000" bIns="0" rtlCol="0" anchor="t" anchorCtr="0">
            <a:noAutofit/>
          </a:bodyPr>
          <a:lstStyle/>
          <a:p>
            <a:pPr algn="ctr"/>
            <a:r>
              <a:rPr lang="cs-CZ" sz="6000" spc="-80" dirty="0" smtClean="0">
                <a:solidFill>
                  <a:srgbClr val="E0B1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  <a:endParaRPr lang="cs-CZ" sz="3100" spc="-80" dirty="0">
              <a:solidFill>
                <a:srgbClr val="E0B1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120000"/>
            <a:ext cx="10080625" cy="10800"/>
          </a:xfrm>
          <a:prstGeom prst="rect">
            <a:avLst/>
          </a:prstGeom>
          <a:noFill/>
          <a:ln cap="rnd">
            <a:solidFill>
              <a:srgbClr val="E0B100"/>
            </a:solidFill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cs-CZ">
              <a:solidFill>
                <a:srgbClr val="E0B100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1965" y="0"/>
            <a:ext cx="3668034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/>
          <p:cNvSpPr txBox="1"/>
          <p:nvPr/>
        </p:nvSpPr>
        <p:spPr>
          <a:xfrm>
            <a:off x="1661710" y="5340960"/>
            <a:ext cx="6757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hlinkClick r:id="rId3"/>
              </a:rPr>
              <a:t>talent</a:t>
            </a:r>
            <a:r>
              <a:rPr lang="en-GB" sz="2400" dirty="0" smtClean="0">
                <a:hlinkClick r:id="rId3"/>
              </a:rPr>
              <a:t>.fav.zcu.cz</a:t>
            </a:r>
            <a:endParaRPr lang="en-GB" sz="2800" dirty="0"/>
          </a:p>
        </p:txBody>
      </p:sp>
      <p:pic>
        <p:nvPicPr>
          <p:cNvPr id="1026" name="Picture 2" descr="https://qrgenerator.cz/qrcodes/dec68aad6d3fc98060963ac7a3d7c973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950" y="3406106"/>
            <a:ext cx="1846718" cy="184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19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Ing. Martin Úbl</a:t>
            </a:r>
            <a:br>
              <a:rPr lang="cs-CZ" dirty="0" smtClean="0"/>
            </a:br>
            <a:r>
              <a:rPr lang="cs-CZ" dirty="0" smtClean="0"/>
              <a:t>Fakulta </a:t>
            </a:r>
            <a:r>
              <a:rPr lang="cs-CZ" dirty="0"/>
              <a:t>aplikovaných věd („</a:t>
            </a:r>
            <a:r>
              <a:rPr lang="cs-CZ" dirty="0" err="1"/>
              <a:t>FAVka</a:t>
            </a:r>
            <a:r>
              <a:rPr lang="cs-CZ" dirty="0"/>
              <a:t>“),</a:t>
            </a:r>
            <a:br>
              <a:rPr lang="cs-CZ" dirty="0"/>
            </a:br>
            <a:r>
              <a:rPr lang="cs-CZ" dirty="0"/>
              <a:t>Západočeská univerzita v </a:t>
            </a:r>
            <a:r>
              <a:rPr lang="cs-CZ" dirty="0" smtClean="0"/>
              <a:t>Plzni</a:t>
            </a:r>
          </a:p>
          <a:p>
            <a:r>
              <a:rPr lang="cs-CZ" dirty="0" smtClean="0"/>
              <a:t>Talent </a:t>
            </a:r>
            <a:r>
              <a:rPr lang="cs-CZ" dirty="0" err="1" smtClean="0"/>
              <a:t>ambassador</a:t>
            </a:r>
            <a:r>
              <a:rPr lang="cs-CZ" dirty="0" smtClean="0"/>
              <a:t> FAV</a:t>
            </a:r>
          </a:p>
          <a:p>
            <a:pPr lvl="1"/>
            <a:r>
              <a:rPr lang="cs-CZ" dirty="0" smtClean="0"/>
              <a:t>Propojuji žáky SŠ a gymnázií s univerzitním prostředím</a:t>
            </a:r>
          </a:p>
          <a:p>
            <a:pPr lvl="1"/>
            <a:r>
              <a:rPr lang="cs-CZ" dirty="0" smtClean="0"/>
              <a:t>Hledám mentory</a:t>
            </a:r>
          </a:p>
          <a:p>
            <a:pPr lvl="1"/>
            <a:r>
              <a:rPr lang="cs-CZ" dirty="0" smtClean="0"/>
              <a:t>Dělám „spojku“ pro SOČ na FAV</a:t>
            </a:r>
          </a:p>
          <a:p>
            <a:pPr lvl="1"/>
            <a:r>
              <a:rPr lang="cs-CZ" dirty="0" smtClean="0"/>
              <a:t>Komunikuji, můžu poradit</a:t>
            </a:r>
          </a:p>
          <a:p>
            <a:pPr lvl="1"/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jsem?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207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/>
          <a:lstStyle/>
          <a:p>
            <a:r>
              <a:rPr lang="cs-CZ" dirty="0" smtClean="0"/>
              <a:t>Co pro VŠ znamená, když má uchazeč za sebou SOČ?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SOČ je souvislá odborná práce</a:t>
            </a:r>
          </a:p>
          <a:p>
            <a:r>
              <a:rPr lang="cs-CZ" dirty="0" smtClean="0"/>
              <a:t>Důležité prvky:</a:t>
            </a:r>
          </a:p>
          <a:p>
            <a:pPr lvl="1"/>
            <a:r>
              <a:rPr lang="cs-CZ" dirty="0" smtClean="0"/>
              <a:t>Motivace</a:t>
            </a:r>
          </a:p>
          <a:p>
            <a:pPr lvl="1"/>
            <a:r>
              <a:rPr lang="cs-CZ" dirty="0" smtClean="0"/>
              <a:t>Specializace</a:t>
            </a:r>
          </a:p>
          <a:p>
            <a:pPr lvl="1"/>
            <a:r>
              <a:rPr lang="cs-CZ" dirty="0" smtClean="0"/>
              <a:t>Komunikace</a:t>
            </a:r>
          </a:p>
          <a:p>
            <a:pPr lvl="1"/>
            <a:r>
              <a:rPr lang="cs-CZ" dirty="0" smtClean="0"/>
              <a:t>Halda práce</a:t>
            </a:r>
          </a:p>
          <a:p>
            <a:pPr lvl="1"/>
            <a:endParaRPr lang="cs-CZ" dirty="0"/>
          </a:p>
          <a:p>
            <a:r>
              <a:rPr lang="cs-CZ" dirty="0" smtClean="0"/>
              <a:t>Statisticky vyšší pravděpodobnost úspěchu na VŠ</a:t>
            </a:r>
          </a:p>
          <a:p>
            <a:pPr lvl="1"/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VŠ vnímá SOČ?</a:t>
            </a:r>
            <a:endParaRPr lang="en-GB" dirty="0"/>
          </a:p>
        </p:txBody>
      </p:sp>
      <p:pic>
        <p:nvPicPr>
          <p:cNvPr id="1026" name="Picture 2" descr="SOČ – středoškolská odborná činnost - Gymnázium Františka Palackého  Valašské Meziříč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375" y="2768496"/>
            <a:ext cx="3600161" cy="240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1638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Co pro VŠ znamená, když chce žák dělat SOČ?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Brzká specializace</a:t>
            </a:r>
            <a:endParaRPr lang="cs-CZ" dirty="0"/>
          </a:p>
          <a:p>
            <a:r>
              <a:rPr lang="cs-CZ" dirty="0" smtClean="0"/>
              <a:t>Navázání kontaktu se středoškoláky</a:t>
            </a:r>
          </a:p>
          <a:p>
            <a:r>
              <a:rPr lang="cs-CZ" dirty="0" smtClean="0"/>
              <a:t>Budoucí studenti</a:t>
            </a:r>
          </a:p>
          <a:p>
            <a:r>
              <a:rPr lang="cs-CZ" dirty="0" smtClean="0"/>
              <a:t>Potenciálně budoucí kolegové</a:t>
            </a:r>
          </a:p>
          <a:p>
            <a:endParaRPr lang="cs-CZ" dirty="0"/>
          </a:p>
          <a:p>
            <a:r>
              <a:rPr lang="cs-CZ" dirty="0" smtClean="0"/>
              <a:t>Ze SOČ může vzejít téma projektů během studia</a:t>
            </a:r>
          </a:p>
          <a:p>
            <a:pPr lvl="1"/>
            <a:r>
              <a:rPr lang="cs-CZ" dirty="0" smtClean="0"/>
              <a:t>Stejně tak téma bakalářských a diplomových prací</a:t>
            </a:r>
          </a:p>
          <a:p>
            <a:pPr lvl="1"/>
            <a:r>
              <a:rPr lang="cs-CZ" dirty="0" smtClean="0"/>
              <a:t>Čím dříve začnete, tím lépe budete připraveni</a:t>
            </a:r>
          </a:p>
          <a:p>
            <a:pPr lvl="1"/>
            <a:endParaRPr lang="cs-CZ" dirty="0"/>
          </a:p>
          <a:p>
            <a:r>
              <a:rPr lang="cs-CZ" dirty="0" smtClean="0"/>
              <a:t>Na FAV: garantované přijetí, pokud se SOČ dostane do krajského kola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VŠ vnímá SOČ?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5288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/>
              <a:t>Výběr tématu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Z nabízených témat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Vlastní téma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Po konzultaci možné i vymyslet téma z oboru zájmu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Úvodní konzultace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Domluva na finální podobě, doladění dle zájmu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Literatura, materiály, vybavení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Pravidelné konzultace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Jak jsem pokročil? Co udělat jinak?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Dokončení práce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Finální konzultace, příprava prezentace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Navazující spolupráce</a:t>
            </a:r>
          </a:p>
          <a:p>
            <a:pPr marL="457200" indent="-45720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probíhá SOČ ve spojení s VŠ?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1200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/>
          <a:lstStyle/>
          <a:p>
            <a:r>
              <a:rPr lang="cs-CZ" dirty="0" smtClean="0"/>
              <a:t>Například ze seznamu témat on-line</a:t>
            </a:r>
          </a:p>
          <a:p>
            <a:pPr lvl="1"/>
            <a:r>
              <a:rPr lang="cs-CZ" sz="1800" dirty="0" smtClean="0"/>
              <a:t>FAV: </a:t>
            </a:r>
            <a:r>
              <a:rPr lang="cs-CZ" sz="1800" dirty="0" smtClean="0">
                <a:hlinkClick r:id="rId2"/>
              </a:rPr>
              <a:t>https://www.fav.zcu.cz/cs/Partnership/primaryschools/thematic_work.html</a:t>
            </a:r>
            <a:endParaRPr lang="cs-CZ" sz="1800" dirty="0" smtClean="0"/>
          </a:p>
          <a:p>
            <a:pPr lvl="1"/>
            <a:r>
              <a:rPr lang="cs-CZ" sz="1800" dirty="0" smtClean="0"/>
              <a:t>Nabízíme témata SOČ z různých oblastí:</a:t>
            </a:r>
          </a:p>
          <a:p>
            <a:pPr lvl="2"/>
            <a:r>
              <a:rPr lang="cs-CZ" sz="1600" dirty="0" err="1" smtClean="0"/>
              <a:t>Geomatika</a:t>
            </a:r>
            <a:r>
              <a:rPr lang="cs-CZ" sz="1600" dirty="0" smtClean="0"/>
              <a:t>, fyzika, informatika, matematika, kybernetika, mechanika</a:t>
            </a:r>
          </a:p>
          <a:p>
            <a:pPr lvl="2"/>
            <a:endParaRPr lang="cs-CZ" sz="1600" dirty="0"/>
          </a:p>
          <a:p>
            <a:r>
              <a:rPr lang="cs-CZ" sz="2000" dirty="0" smtClean="0"/>
              <a:t>Témata vypisují vědci</a:t>
            </a:r>
          </a:p>
          <a:p>
            <a:pPr lvl="1"/>
            <a:r>
              <a:rPr lang="cs-CZ" sz="1800" dirty="0" smtClean="0"/>
              <a:t>Vědci mají tendenci popisovat věci korektně a úplně</a:t>
            </a:r>
          </a:p>
          <a:p>
            <a:pPr lvl="1"/>
            <a:r>
              <a:rPr lang="cs-CZ" sz="1800" dirty="0" smtClean="0"/>
              <a:t>Nemusí být úplně srozumiteln</a:t>
            </a:r>
            <a:r>
              <a:rPr lang="cs-CZ" sz="1800" dirty="0"/>
              <a:t>é</a:t>
            </a:r>
            <a:endParaRPr lang="cs-CZ" sz="18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si vybrat téma?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8590" y="3968550"/>
            <a:ext cx="2618388" cy="261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08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/>
          <a:lstStyle/>
          <a:p>
            <a:r>
              <a:rPr lang="cs-CZ" dirty="0" smtClean="0"/>
              <a:t>Například ze seznamu témat on-line</a:t>
            </a:r>
          </a:p>
          <a:p>
            <a:endParaRPr lang="cs-CZ" dirty="0"/>
          </a:p>
          <a:p>
            <a:r>
              <a:rPr lang="cs-CZ" dirty="0" smtClean="0"/>
              <a:t>Občas je složité se zorientovat</a:t>
            </a:r>
            <a:endParaRPr lang="cs-CZ" sz="1800" dirty="0"/>
          </a:p>
          <a:p>
            <a:pPr lvl="1"/>
            <a:r>
              <a:rPr lang="cs-CZ" sz="1800" dirty="0" smtClean="0"/>
              <a:t>Příklad:</a:t>
            </a:r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/>
              <a:t>Zobecněné </a:t>
            </a:r>
            <a:r>
              <a:rPr lang="cs-CZ" sz="1800" dirty="0" err="1"/>
              <a:t>barycentrické</a:t>
            </a:r>
            <a:r>
              <a:rPr lang="cs-CZ" sz="1800" dirty="0"/>
              <a:t> souřadnice pro neplanární “polygony</a:t>
            </a:r>
            <a:r>
              <a:rPr lang="cs-CZ" sz="1800" dirty="0" smtClean="0"/>
              <a:t>”</a:t>
            </a:r>
            <a:br>
              <a:rPr lang="cs-CZ" sz="1800" dirty="0" smtClean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>vs.</a:t>
            </a:r>
            <a:br>
              <a:rPr lang="cs-CZ" sz="1800" dirty="0" smtClean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>Interaktivní deformace obrázků ve 3D</a:t>
            </a:r>
          </a:p>
          <a:p>
            <a:pPr lvl="1"/>
            <a:endParaRPr lang="cs-CZ" sz="1800" dirty="0"/>
          </a:p>
          <a:p>
            <a:r>
              <a:rPr lang="cs-CZ" dirty="0" smtClean="0"/>
              <a:t>Kontaktujte někoho z dané fakulty a nechte si téma „polidštit“</a:t>
            </a:r>
            <a:endParaRPr lang="cs-CZ" sz="2000" dirty="0" smtClean="0"/>
          </a:p>
          <a:p>
            <a:pPr lvl="1"/>
            <a:r>
              <a:rPr lang="cs-CZ" sz="1800" dirty="0" smtClean="0"/>
              <a:t>Na FAV: talent </a:t>
            </a:r>
            <a:r>
              <a:rPr lang="cs-CZ" sz="1800" dirty="0" err="1" smtClean="0"/>
              <a:t>ambassador</a:t>
            </a:r>
            <a:endParaRPr lang="cs-CZ" sz="1800" dirty="0" smtClean="0"/>
          </a:p>
          <a:p>
            <a:pPr lvl="1"/>
            <a:r>
              <a:rPr lang="cs-CZ" sz="1800" b="1" dirty="0" smtClean="0"/>
              <a:t>Kdybyste si téma nakonec nevybrali, nikdo vám to nebude vyčítat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si vybrat téma?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8829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/>
          <a:lstStyle/>
          <a:p>
            <a:r>
              <a:rPr lang="cs-CZ" dirty="0" smtClean="0"/>
              <a:t>Například ze seznamu témat on-line</a:t>
            </a:r>
          </a:p>
          <a:p>
            <a:endParaRPr lang="cs-CZ" dirty="0"/>
          </a:p>
          <a:p>
            <a:r>
              <a:rPr lang="cs-CZ" dirty="0" smtClean="0"/>
              <a:t>Občas je téma hodně obecné</a:t>
            </a:r>
          </a:p>
          <a:p>
            <a:pPr lvl="1"/>
            <a:r>
              <a:rPr lang="cs-CZ" sz="1600" dirty="0" smtClean="0"/>
              <a:t>Příklad:</a:t>
            </a:r>
            <a:br>
              <a:rPr lang="cs-CZ" sz="1600" dirty="0" smtClean="0"/>
            </a:b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>Umělá inteligence a internet věcí</a:t>
            </a:r>
          </a:p>
          <a:p>
            <a:pPr lvl="1"/>
            <a:endParaRPr lang="cs-CZ" sz="1600" dirty="0"/>
          </a:p>
          <a:p>
            <a:r>
              <a:rPr lang="cs-CZ" dirty="0" smtClean="0"/>
              <a:t>Obvykle to znamená, že bude téma upřesněno podle toho, co vás zajímá</a:t>
            </a:r>
          </a:p>
          <a:p>
            <a:pPr lvl="1"/>
            <a:r>
              <a:rPr lang="cs-CZ" sz="2000" dirty="0" smtClean="0"/>
              <a:t>Pokud vás zajímají obě tato témata, kontaktujte zadavatele</a:t>
            </a:r>
          </a:p>
          <a:p>
            <a:pPr lvl="1"/>
            <a:r>
              <a:rPr lang="cs-CZ" sz="2000" dirty="0" smtClean="0"/>
              <a:t>On sám se v těchto oborech pohybuje delší dobu a má zajímavé problémy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si vybrat téma?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7196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48550"/>
            <a:ext cx="10079824" cy="5040000"/>
          </a:xfrm>
        </p:spPr>
        <p:txBody>
          <a:bodyPr/>
          <a:lstStyle/>
          <a:p>
            <a:r>
              <a:rPr lang="cs-CZ" dirty="0" smtClean="0"/>
              <a:t>Vlastní nápad</a:t>
            </a:r>
          </a:p>
          <a:p>
            <a:endParaRPr lang="cs-CZ" dirty="0"/>
          </a:p>
          <a:p>
            <a:r>
              <a:rPr lang="cs-CZ" dirty="0" smtClean="0"/>
              <a:t>Chcete propojit SOČ s něčím, co jste v praxi potkali, nebo vám přijde zajímavé řešit?</a:t>
            </a:r>
          </a:p>
          <a:p>
            <a:pPr lvl="1"/>
            <a:r>
              <a:rPr lang="cs-CZ" dirty="0" smtClean="0"/>
              <a:t>I tak je dobré vyhledat odborné vedení</a:t>
            </a:r>
          </a:p>
          <a:p>
            <a:pPr lvl="2"/>
            <a:r>
              <a:rPr lang="cs-CZ" dirty="0" smtClean="0"/>
              <a:t>Komunikujte</a:t>
            </a:r>
          </a:p>
          <a:p>
            <a:pPr lvl="1"/>
            <a:r>
              <a:rPr lang="cs-CZ" dirty="0" smtClean="0"/>
              <a:t>Je možné, že problém už je vyřešený, nebo je jeho řešení naopak příliš komplexní</a:t>
            </a:r>
          </a:p>
          <a:p>
            <a:pPr lvl="2"/>
            <a:r>
              <a:rPr lang="cs-CZ" dirty="0" smtClean="0"/>
              <a:t>V tomto případě pomůže mentor se zkušenostmi</a:t>
            </a:r>
          </a:p>
          <a:p>
            <a:pPr lvl="1"/>
            <a:r>
              <a:rPr lang="cs-CZ" dirty="0" smtClean="0"/>
              <a:t>Také je možné, že ani není důvod tento problém řešit</a:t>
            </a:r>
          </a:p>
          <a:p>
            <a:pPr lvl="2"/>
            <a:endParaRPr lang="cs-CZ" dirty="0"/>
          </a:p>
          <a:p>
            <a:r>
              <a:rPr lang="cs-CZ" dirty="0" smtClean="0"/>
              <a:t>Vlastní zkušenost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si vybrat téma?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7380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23273</TotalTime>
  <Words>400</Words>
  <Application>Microsoft Office PowerPoint</Application>
  <PresentationFormat>Vlastní</PresentationFormat>
  <Paragraphs>109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SOČ ve spojení s VŠ Proč a jak?</vt:lpstr>
      <vt:lpstr>Kdo jsem?</vt:lpstr>
      <vt:lpstr>Jak VŠ vnímá SOČ?</vt:lpstr>
      <vt:lpstr>Jak VŠ vnímá SOČ?</vt:lpstr>
      <vt:lpstr>Jak probíhá SOČ ve spojení s VŠ?</vt:lpstr>
      <vt:lpstr>Jak si vybrat téma?</vt:lpstr>
      <vt:lpstr>Jak si vybrat téma?</vt:lpstr>
      <vt:lpstr>Jak si vybrat téma?</vt:lpstr>
      <vt:lpstr>Jak si vybrat téma?</vt:lpstr>
      <vt:lpstr>FAV a SOČ v minulosti</vt:lpstr>
      <vt:lpstr>FAV a SOČ v minulosti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Ježek Jan</dc:creator>
  <cp:lastModifiedBy>Martin Úbl</cp:lastModifiedBy>
  <cp:revision>109</cp:revision>
  <cp:lastPrinted>2023-11-23T10:57:10Z</cp:lastPrinted>
  <dcterms:created xsi:type="dcterms:W3CDTF">2014-06-23T12:27:22Z</dcterms:created>
  <dcterms:modified xsi:type="dcterms:W3CDTF">2025-09-23T08:10:26Z</dcterms:modified>
</cp:coreProperties>
</file>