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7" r:id="rId19"/>
    <p:sldId id="275" r:id="rId20"/>
    <p:sldId id="274" r:id="rId21"/>
    <p:sldId id="272" r:id="rId22"/>
    <p:sldId id="273" r:id="rId23"/>
    <p:sldId id="291" r:id="rId24"/>
    <p:sldId id="292" r:id="rId25"/>
    <p:sldId id="277" r:id="rId26"/>
    <p:sldId id="278" r:id="rId27"/>
    <p:sldId id="279" r:id="rId28"/>
    <p:sldId id="280" r:id="rId29"/>
    <p:sldId id="293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4" r:id="rId39"/>
    <p:sldId id="290" r:id="rId40"/>
    <p:sldId id="295" r:id="rId41"/>
    <p:sldId id="296" r:id="rId42"/>
    <p:sldId id="28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29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55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29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95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4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05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83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2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83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8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7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2A52E4-9BD8-4F0E-BAA4-386ED7B5A27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B1088F-F87B-4624-B37A-82889DC0549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8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abetes.zcu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/>
              <a:t>mHealth</a:t>
            </a:r>
            <a:r>
              <a:rPr lang="cs-CZ" sz="5400" dirty="0" smtClean="0"/>
              <a:t> and </a:t>
            </a:r>
            <a:r>
              <a:rPr lang="cs-CZ" sz="5400" dirty="0" err="1" smtClean="0"/>
              <a:t>wearable</a:t>
            </a:r>
            <a:r>
              <a:rPr lang="cs-CZ" sz="5400" dirty="0" smtClean="0"/>
              <a:t> </a:t>
            </a:r>
            <a:r>
              <a:rPr lang="cs-CZ" sz="5400" dirty="0" err="1" smtClean="0"/>
              <a:t>devices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423474"/>
            <a:ext cx="9144000" cy="487824"/>
          </a:xfrm>
        </p:spPr>
        <p:txBody>
          <a:bodyPr/>
          <a:lstStyle/>
          <a:p>
            <a:r>
              <a:rPr lang="cs-CZ" dirty="0" err="1" smtClean="0"/>
              <a:t>Theory</a:t>
            </a:r>
            <a:r>
              <a:rPr lang="cs-CZ" dirty="0" smtClean="0"/>
              <a:t> and </a:t>
            </a:r>
            <a:r>
              <a:rPr lang="cs-CZ" dirty="0" err="1" smtClean="0"/>
              <a:t>practice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0" y="5009660"/>
            <a:ext cx="12192000" cy="775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Martin Úbl</a:t>
            </a:r>
          </a:p>
          <a:p>
            <a:r>
              <a:rPr lang="cs-CZ" sz="1800" dirty="0" smtClean="0"/>
              <a:t>2025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49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Last 15-20 </a:t>
            </a:r>
            <a:r>
              <a:rPr lang="cs-CZ" dirty="0" err="1" smtClean="0"/>
              <a:t>years</a:t>
            </a:r>
            <a:endParaRPr lang="cs-CZ" dirty="0" smtClean="0"/>
          </a:p>
          <a:p>
            <a:r>
              <a:rPr lang="cs-CZ" dirty="0" err="1" smtClean="0"/>
              <a:t>Patients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r>
              <a:rPr lang="cs-CZ" dirty="0" smtClean="0"/>
              <a:t> </a:t>
            </a:r>
            <a:r>
              <a:rPr lang="cs-CZ" dirty="0" err="1" smtClean="0"/>
              <a:t>develop</a:t>
            </a:r>
            <a:r>
              <a:rPr lang="cs-CZ" dirty="0" smtClean="0"/>
              <a:t> a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loop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Gluing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“ a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endParaRPr lang="cs-CZ" dirty="0" smtClean="0"/>
          </a:p>
          <a:p>
            <a:pPr lvl="1"/>
            <a:r>
              <a:rPr lang="cs-CZ" dirty="0" err="1" smtClean="0"/>
              <a:t>Algorithm</a:t>
            </a:r>
            <a:r>
              <a:rPr lang="cs-CZ" dirty="0" smtClean="0"/>
              <a:t> </a:t>
            </a:r>
            <a:r>
              <a:rPr lang="cs-CZ" dirty="0" err="1" smtClean="0"/>
              <a:t>prototyping</a:t>
            </a:r>
            <a:endParaRPr lang="cs-CZ" dirty="0" smtClean="0"/>
          </a:p>
          <a:p>
            <a:r>
              <a:rPr lang="cs-CZ" dirty="0" err="1" smtClean="0"/>
              <a:t>Is</a:t>
            </a:r>
            <a:r>
              <a:rPr lang="cs-CZ" dirty="0" smtClean="0"/>
              <a:t> not a </a:t>
            </a:r>
            <a:r>
              <a:rPr lang="cs-CZ" dirty="0" err="1" smtClean="0"/>
              <a:t>subject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certification</a:t>
            </a:r>
            <a:endParaRPr lang="cs-CZ" dirty="0" smtClean="0"/>
          </a:p>
          <a:p>
            <a:r>
              <a:rPr lang="cs-CZ" dirty="0" err="1" smtClean="0"/>
              <a:t>Risks</a:t>
            </a:r>
            <a:r>
              <a:rPr lang="cs-CZ" dirty="0" smtClean="0"/>
              <a:t> vs. </a:t>
            </a:r>
            <a:r>
              <a:rPr lang="cs-CZ" dirty="0" err="1" smtClean="0"/>
              <a:t>advantages</a:t>
            </a:r>
            <a:r>
              <a:rPr lang="cs-CZ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93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DIY in diabetes </a:t>
            </a:r>
            <a:r>
              <a:rPr lang="cs-CZ" dirty="0" err="1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OpenAPS</a:t>
            </a:r>
          </a:p>
          <a:p>
            <a:pPr lvl="1"/>
            <a:r>
              <a:rPr lang="cs-CZ" dirty="0" smtClean="0"/>
              <a:t>open-source, </a:t>
            </a:r>
            <a:r>
              <a:rPr lang="cs-CZ" dirty="0" err="1" smtClean="0">
                <a:solidFill>
                  <a:srgbClr val="FF0000"/>
                </a:solidFill>
              </a:rPr>
              <a:t>JavaScript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Python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i="1" dirty="0" smtClean="0"/>
              <a:t>oref0</a:t>
            </a:r>
            <a:r>
              <a:rPr lang="cs-CZ" dirty="0" smtClean="0"/>
              <a:t> </a:t>
            </a:r>
            <a:r>
              <a:rPr lang="cs-CZ" dirty="0" err="1" smtClean="0"/>
              <a:t>algorithm</a:t>
            </a:r>
            <a:endParaRPr lang="cs-CZ" dirty="0" smtClean="0"/>
          </a:p>
          <a:p>
            <a:r>
              <a:rPr lang="cs-CZ" dirty="0" err="1" smtClean="0"/>
              <a:t>AndroidAPS</a:t>
            </a:r>
            <a:endParaRPr lang="cs-CZ" dirty="0" smtClean="0"/>
          </a:p>
          <a:p>
            <a:pPr lvl="1"/>
            <a:r>
              <a:rPr lang="cs-CZ" dirty="0" smtClean="0"/>
              <a:t>open-source, </a:t>
            </a:r>
            <a:r>
              <a:rPr lang="cs-CZ" dirty="0" smtClean="0">
                <a:solidFill>
                  <a:srgbClr val="FF0000"/>
                </a:solidFill>
              </a:rPr>
              <a:t>Java</a:t>
            </a:r>
          </a:p>
          <a:p>
            <a:pPr lvl="1"/>
            <a:r>
              <a:rPr lang="cs-CZ" dirty="0" err="1" smtClean="0"/>
              <a:t>Runs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oref0 </a:t>
            </a:r>
            <a:r>
              <a:rPr lang="cs-CZ" dirty="0" err="1" smtClean="0"/>
              <a:t>algorithm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JavaScript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Loop</a:t>
            </a:r>
            <a:endParaRPr lang="cs-CZ" dirty="0" smtClean="0"/>
          </a:p>
          <a:p>
            <a:pPr lvl="1"/>
            <a:r>
              <a:rPr lang="cs-CZ" dirty="0" err="1" smtClean="0"/>
              <a:t>iOS</a:t>
            </a:r>
            <a:r>
              <a:rPr lang="cs-CZ" dirty="0" smtClean="0"/>
              <a:t> variant, </a:t>
            </a:r>
            <a:r>
              <a:rPr lang="cs-CZ" dirty="0" err="1" smtClean="0">
                <a:solidFill>
                  <a:srgbClr val="FF0000"/>
                </a:solidFill>
              </a:rPr>
              <a:t>Objective</a:t>
            </a:r>
            <a:r>
              <a:rPr lang="cs-CZ" dirty="0" smtClean="0">
                <a:solidFill>
                  <a:srgbClr val="FF0000"/>
                </a:solidFill>
              </a:rPr>
              <a:t>-C</a:t>
            </a:r>
            <a:r>
              <a:rPr lang="cs-CZ" dirty="0" smtClean="0"/>
              <a:t> (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Swift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626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OpenAPS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mHealth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Wearable</a:t>
            </a:r>
            <a:r>
              <a:rPr lang="cs-CZ" dirty="0" smtClean="0"/>
              <a:t> </a:t>
            </a:r>
            <a:r>
              <a:rPr lang="cs-CZ" dirty="0" err="1" smtClean="0"/>
              <a:t>electronics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Safety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Old</a:t>
            </a:r>
            <a:r>
              <a:rPr lang="cs-CZ" dirty="0" smtClean="0"/>
              <a:t>, </a:t>
            </a:r>
            <a:r>
              <a:rPr lang="cs-CZ" dirty="0" err="1" smtClean="0"/>
              <a:t>deprecated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endParaRPr lang="cs-CZ" dirty="0" smtClean="0"/>
          </a:p>
          <a:p>
            <a:pPr lvl="1"/>
            <a:r>
              <a:rPr lang="cs-CZ" dirty="0" err="1" smtClean="0"/>
              <a:t>JavaScript</a:t>
            </a:r>
            <a:endParaRPr lang="cs-CZ" dirty="0" smtClean="0"/>
          </a:p>
          <a:p>
            <a:pPr lvl="1"/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fails</a:t>
            </a:r>
            <a:r>
              <a:rPr lang="cs-CZ" dirty="0" smtClean="0"/>
              <a:t>?</a:t>
            </a:r>
          </a:p>
          <a:p>
            <a:pPr lvl="1"/>
            <a:endParaRPr lang="cs-CZ" dirty="0"/>
          </a:p>
        </p:txBody>
      </p:sp>
      <p:pic>
        <p:nvPicPr>
          <p:cNvPr id="5124" name="Picture 4" descr="https://diyps.org/wp-content/uploads/2016/05/What-an-OpenAPS-looks-like-by-@DanaMLew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47" y="1825625"/>
            <a:ext cx="4417753" cy="44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OpenAPS - </a:t>
            </a:r>
            <a:r>
              <a:rPr lang="cs-CZ" dirty="0" err="1" smtClean="0"/>
              <a:t>failure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How</a:t>
            </a:r>
            <a:r>
              <a:rPr lang="cs-CZ" dirty="0" smtClean="0"/>
              <a:t> do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detect</a:t>
            </a:r>
            <a:r>
              <a:rPr lang="cs-CZ" dirty="0" smtClean="0"/>
              <a:t> and/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solve</a:t>
            </a:r>
            <a:r>
              <a:rPr lang="cs-CZ" dirty="0" smtClean="0"/>
              <a:t> a </a:t>
            </a:r>
            <a:r>
              <a:rPr lang="cs-CZ" dirty="0" err="1" smtClean="0"/>
              <a:t>failure</a:t>
            </a:r>
            <a:r>
              <a:rPr lang="cs-CZ" dirty="0" smtClean="0"/>
              <a:t>?</a:t>
            </a:r>
          </a:p>
          <a:p>
            <a:r>
              <a:rPr lang="cs-CZ" dirty="0" smtClean="0"/>
              <a:t>OpenAPS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look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a </a:t>
            </a:r>
            <a:r>
              <a:rPr lang="cs-CZ" dirty="0" err="1" smtClean="0"/>
              <a:t>safe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Console</a:t>
            </a:r>
            <a:r>
              <a:rPr lang="cs-CZ" dirty="0" smtClean="0"/>
              <a:t> </a:t>
            </a:r>
            <a:r>
              <a:rPr lang="cs-CZ" dirty="0" err="1" smtClean="0"/>
              <a:t>logging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attempt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recovery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63" y="5620471"/>
            <a:ext cx="6172200" cy="6381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2" y="4938640"/>
            <a:ext cx="3571875" cy="4095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97854" y="5371089"/>
            <a:ext cx="3724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…80 lines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code</a:t>
            </a:r>
            <a:r>
              <a:rPr lang="cs-CZ" sz="1400" dirty="0" smtClean="0"/>
              <a:t>…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724949"/>
            <a:ext cx="6829596" cy="21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OpenAPS – </a:t>
            </a:r>
            <a:r>
              <a:rPr lang="cs-CZ" dirty="0" err="1" smtClean="0"/>
              <a:t>will</a:t>
            </a:r>
            <a:r>
              <a:rPr lang="cs-CZ" dirty="0" smtClean="0"/>
              <a:t> not </a:t>
            </a:r>
            <a:r>
              <a:rPr lang="cs-CZ" dirty="0" err="1" smtClean="0"/>
              <a:t>fail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„OpenAPS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fail</a:t>
            </a:r>
            <a:r>
              <a:rPr lang="cs-CZ" dirty="0" smtClean="0"/>
              <a:t>“</a:t>
            </a:r>
          </a:p>
          <a:p>
            <a:pPr lvl="1"/>
            <a:r>
              <a:rPr lang="cs-CZ" dirty="0" err="1" smtClean="0"/>
              <a:t>Really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Statement</a:t>
            </a:r>
            <a:r>
              <a:rPr lang="cs-CZ" dirty="0" smtClean="0"/>
              <a:t> </a:t>
            </a:r>
            <a:r>
              <a:rPr lang="cs-CZ" dirty="0" err="1" smtClean="0"/>
              <a:t>supported</a:t>
            </a:r>
            <a:r>
              <a:rPr lang="cs-CZ" dirty="0" smtClean="0"/>
              <a:t> by „</a:t>
            </a:r>
            <a:r>
              <a:rPr lang="cs-CZ" dirty="0" err="1" smtClean="0"/>
              <a:t>tens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thousands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run-</a:t>
            </a:r>
            <a:r>
              <a:rPr lang="cs-CZ" dirty="0" err="1" smtClean="0"/>
              <a:t>time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partially</a:t>
            </a:r>
            <a:r>
              <a:rPr lang="cs-CZ" dirty="0" smtClean="0"/>
              <a:t> </a:t>
            </a:r>
            <a:r>
              <a:rPr lang="cs-CZ" dirty="0" err="1" smtClean="0"/>
              <a:t>avoid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r>
              <a:rPr lang="cs-CZ" dirty="0" smtClean="0"/>
              <a:t> by </a:t>
            </a:r>
            <a:r>
              <a:rPr lang="cs-CZ" dirty="0" err="1" smtClean="0"/>
              <a:t>verification</a:t>
            </a:r>
            <a:endParaRPr lang="cs-CZ" dirty="0" smtClean="0"/>
          </a:p>
          <a:p>
            <a:pPr lvl="1"/>
            <a:r>
              <a:rPr lang="cs-CZ" dirty="0" smtClean="0"/>
              <a:t>OpenAPS has not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verified</a:t>
            </a:r>
            <a:endParaRPr lang="cs-CZ" dirty="0" smtClean="0"/>
          </a:p>
          <a:p>
            <a:pPr lvl="1"/>
            <a:r>
              <a:rPr lang="cs-CZ" dirty="0" smtClean="0"/>
              <a:t>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verifiable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prepared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endParaRPr lang="cs-CZ" dirty="0" smtClean="0"/>
          </a:p>
          <a:p>
            <a:pPr lvl="2"/>
            <a:r>
              <a:rPr lang="cs-CZ" dirty="0" smtClean="0"/>
              <a:t>„spaghetti“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appx</a:t>
            </a:r>
            <a:r>
              <a:rPr lang="cs-CZ" dirty="0" smtClean="0"/>
              <a:t>. 1600 lines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JavaScript</a:t>
            </a:r>
            <a:r>
              <a:rPr lang="cs-CZ" dirty="0" smtClean="0"/>
              <a:t> </a:t>
            </a:r>
            <a:r>
              <a:rPr lang="cs-CZ" dirty="0" err="1" smtClean="0"/>
              <a:t>certainly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look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prepared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472" y="925570"/>
            <a:ext cx="3918308" cy="50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AndroidAPS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252556" cy="4351338"/>
          </a:xfrm>
        </p:spPr>
        <p:txBody>
          <a:bodyPr/>
          <a:lstStyle/>
          <a:p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Java</a:t>
            </a:r>
            <a:r>
              <a:rPr lang="cs-CZ" dirty="0" smtClean="0"/>
              <a:t> </a:t>
            </a:r>
            <a:r>
              <a:rPr lang="cs-CZ" dirty="0" err="1" smtClean="0"/>
              <a:t>aplication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Android</a:t>
            </a:r>
          </a:p>
          <a:p>
            <a:pPr lvl="1"/>
            <a:r>
              <a:rPr lang="cs-CZ" dirty="0" err="1" smtClean="0"/>
              <a:t>Runs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JavaScript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insulin dose </a:t>
            </a:r>
            <a:r>
              <a:rPr lang="cs-CZ" dirty="0" err="1" smtClean="0"/>
              <a:t>calculation</a:t>
            </a:r>
            <a:endParaRPr lang="cs-CZ" dirty="0" smtClean="0"/>
          </a:p>
          <a:p>
            <a:r>
              <a:rPr lang="cs-CZ" dirty="0" err="1" smtClean="0"/>
              <a:t>Author</a:t>
            </a:r>
            <a:r>
              <a:rPr lang="cs-CZ" dirty="0" smtClean="0"/>
              <a:t> </a:t>
            </a:r>
            <a:r>
              <a:rPr lang="cs-CZ" dirty="0" err="1" smtClean="0"/>
              <a:t>trusts</a:t>
            </a:r>
            <a:r>
              <a:rPr lang="cs-CZ" dirty="0" smtClean="0"/>
              <a:t> his </a:t>
            </a:r>
            <a:r>
              <a:rPr lang="cs-CZ" dirty="0" err="1" smtClean="0"/>
              <a:t>own</a:t>
            </a:r>
            <a:r>
              <a:rPr lang="cs-CZ" dirty="0" smtClean="0"/>
              <a:t> software to a </a:t>
            </a:r>
            <a:r>
              <a:rPr lang="cs-CZ" dirty="0" err="1" smtClean="0"/>
              <a:t>degree</a:t>
            </a:r>
            <a:r>
              <a:rPr lang="cs-CZ" dirty="0" smtClean="0"/>
              <a:t>, </a:t>
            </a:r>
            <a:r>
              <a:rPr lang="cs-CZ" dirty="0" err="1" smtClean="0"/>
              <a:t>when</a:t>
            </a:r>
            <a:r>
              <a:rPr lang="cs-CZ" dirty="0" smtClean="0"/>
              <a:t> he set </a:t>
            </a:r>
            <a:r>
              <a:rPr lang="cs-CZ" dirty="0" err="1" smtClean="0"/>
              <a:t>it</a:t>
            </a:r>
            <a:r>
              <a:rPr lang="cs-CZ" dirty="0" smtClean="0"/>
              <a:t> up in a </a:t>
            </a:r>
            <a:r>
              <a:rPr lang="cs-CZ" dirty="0" err="1" smtClean="0"/>
              <a:t>closed</a:t>
            </a:r>
            <a:r>
              <a:rPr lang="cs-CZ" dirty="0" smtClean="0"/>
              <a:t> </a:t>
            </a:r>
            <a:r>
              <a:rPr lang="cs-CZ" dirty="0" err="1" smtClean="0"/>
              <a:t>loop</a:t>
            </a:r>
            <a:r>
              <a:rPr lang="cs-CZ" dirty="0" smtClean="0"/>
              <a:t> mode </a:t>
            </a:r>
            <a:r>
              <a:rPr lang="cs-CZ" dirty="0" err="1" smtClean="0"/>
              <a:t>for</a:t>
            </a:r>
            <a:r>
              <a:rPr lang="cs-CZ" dirty="0" smtClean="0"/>
              <a:t> his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daughter</a:t>
            </a:r>
            <a:r>
              <a:rPr lang="cs-CZ" dirty="0" smtClean="0"/>
              <a:t> (10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a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, as </a:t>
            </a:r>
            <a:r>
              <a:rPr lang="cs-CZ" dirty="0" err="1" smtClean="0"/>
              <a:t>the</a:t>
            </a:r>
            <a:r>
              <a:rPr lang="cs-CZ" dirty="0" smtClean="0"/>
              <a:t> OpenAPS </a:t>
            </a:r>
            <a:r>
              <a:rPr lang="cs-CZ" dirty="0" err="1" smtClean="0"/>
              <a:t>one</a:t>
            </a:r>
            <a:endParaRPr lang="cs-CZ" dirty="0" smtClean="0"/>
          </a:p>
          <a:p>
            <a:r>
              <a:rPr lang="cs-CZ" dirty="0" err="1" smtClean="0"/>
              <a:t>Author</a:t>
            </a:r>
            <a:r>
              <a:rPr lang="cs-CZ" dirty="0" smtClean="0"/>
              <a:t> </a:t>
            </a:r>
            <a:r>
              <a:rPr lang="cs-CZ" dirty="0" err="1" smtClean="0"/>
              <a:t>himself</a:t>
            </a:r>
            <a:r>
              <a:rPr lang="cs-CZ" dirty="0" smtClean="0"/>
              <a:t> </a:t>
            </a:r>
            <a:r>
              <a:rPr lang="cs-CZ" dirty="0" err="1" smtClean="0"/>
              <a:t>proclaims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he </a:t>
            </a:r>
            <a:r>
              <a:rPr lang="cs-CZ" dirty="0" err="1" smtClean="0"/>
              <a:t>is</a:t>
            </a:r>
            <a:r>
              <a:rPr lang="cs-CZ" dirty="0" smtClean="0"/>
              <a:t> „not a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programmer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6146" name="Picture 2" descr="Show insulin activity on BG graph · Issue #1851 · MilosKozak/AndroidAPS ·  GitHu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48" y="548640"/>
            <a:ext cx="3268996" cy="581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Wearable</a:t>
            </a:r>
            <a:r>
              <a:rPr lang="cs-CZ" dirty="0" smtClean="0"/>
              <a:t> </a:t>
            </a:r>
            <a:r>
              <a:rPr lang="cs-CZ" dirty="0" err="1" smtClean="0"/>
              <a:t>electronics</a:t>
            </a:r>
            <a:endParaRPr lang="cs-CZ" dirty="0" smtClean="0"/>
          </a:p>
          <a:p>
            <a:pPr lvl="1"/>
            <a:r>
              <a:rPr lang="cs-CZ" dirty="0" err="1" smtClean="0"/>
              <a:t>Requires</a:t>
            </a:r>
            <a:r>
              <a:rPr lang="cs-CZ" dirty="0" smtClean="0"/>
              <a:t> a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(network)</a:t>
            </a:r>
          </a:p>
          <a:p>
            <a:r>
              <a:rPr lang="cs-CZ" dirty="0" smtClean="0"/>
              <a:t>DIY </a:t>
            </a:r>
            <a:r>
              <a:rPr lang="cs-CZ" dirty="0" err="1" smtClean="0"/>
              <a:t>systems</a:t>
            </a:r>
            <a:r>
              <a:rPr lang="cs-CZ" dirty="0" smtClean="0"/>
              <a:t> use </a:t>
            </a:r>
            <a:r>
              <a:rPr lang="cs-CZ" dirty="0" err="1" smtClean="0"/>
              <a:t>old</a:t>
            </a:r>
            <a:r>
              <a:rPr lang="cs-CZ" dirty="0" smtClean="0"/>
              <a:t>, </a:t>
            </a:r>
            <a:r>
              <a:rPr lang="cs-CZ" dirty="0" err="1" smtClean="0"/>
              <a:t>deprecated</a:t>
            </a:r>
            <a:r>
              <a:rPr lang="cs-CZ" dirty="0" smtClean="0"/>
              <a:t> hardware</a:t>
            </a:r>
          </a:p>
          <a:p>
            <a:pPr lvl="1"/>
            <a:r>
              <a:rPr lang="cs-CZ" dirty="0" smtClean="0"/>
              <a:t>A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exploits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endParaRPr lang="cs-CZ" dirty="0" smtClean="0"/>
          </a:p>
          <a:p>
            <a:pPr lvl="1"/>
            <a:r>
              <a:rPr lang="cs-CZ" dirty="0" err="1" smtClean="0"/>
              <a:t>Buggy</a:t>
            </a:r>
            <a:endParaRPr lang="cs-CZ" dirty="0" smtClean="0"/>
          </a:p>
          <a:p>
            <a:pPr lvl="1"/>
            <a:r>
              <a:rPr lang="cs-CZ" dirty="0" smtClean="0"/>
              <a:t>No </a:t>
            </a:r>
            <a:r>
              <a:rPr lang="cs-CZ" dirty="0" err="1" smtClean="0"/>
              <a:t>warranty</a:t>
            </a:r>
            <a:endParaRPr lang="cs-CZ" dirty="0" smtClean="0"/>
          </a:p>
          <a:p>
            <a:pPr lvl="1"/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responsible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r>
              <a:rPr lang="cs-CZ" dirty="0" smtClean="0"/>
              <a:t>?</a:t>
            </a:r>
          </a:p>
          <a:p>
            <a:pPr lvl="2"/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sets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up on his/her </a:t>
            </a:r>
            <a:r>
              <a:rPr lang="cs-CZ" dirty="0" err="1" smtClean="0"/>
              <a:t>own</a:t>
            </a:r>
            <a:endParaRPr lang="cs-CZ" dirty="0" smtClean="0"/>
          </a:p>
          <a:p>
            <a:pPr lvl="2"/>
            <a:r>
              <a:rPr lang="cs-CZ" dirty="0" smtClean="0"/>
              <a:t>A </a:t>
            </a:r>
            <a:r>
              <a:rPr lang="cs-CZ" dirty="0" err="1" smtClean="0"/>
              <a:t>physician</a:t>
            </a:r>
            <a:r>
              <a:rPr lang="cs-CZ" dirty="0" smtClean="0"/>
              <a:t> (</a:t>
            </a:r>
            <a:r>
              <a:rPr lang="cs-CZ" dirty="0" err="1" smtClean="0"/>
              <a:t>diabetologist</a:t>
            </a:r>
            <a:r>
              <a:rPr lang="cs-CZ" dirty="0" smtClean="0"/>
              <a:t>) </a:t>
            </a:r>
            <a:r>
              <a:rPr lang="cs-CZ" dirty="0" err="1" smtClean="0"/>
              <a:t>tolerates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use,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encourages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4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DIY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fail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fact</a:t>
            </a:r>
            <a:r>
              <a:rPr lang="cs-CZ" dirty="0" smtClean="0"/>
              <a:t>, </a:t>
            </a:r>
            <a:r>
              <a:rPr lang="cs-CZ" dirty="0" err="1" smtClean="0"/>
              <a:t>pretty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endParaRPr lang="cs-CZ" dirty="0" smtClean="0"/>
          </a:p>
          <a:p>
            <a:pPr lvl="1"/>
            <a:r>
              <a:rPr lang="cs-CZ" dirty="0" smtClean="0"/>
              <a:t>A </a:t>
            </a:r>
            <a:r>
              <a:rPr lang="cs-CZ" dirty="0" err="1" smtClean="0"/>
              <a:t>selection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recent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OpenAPS </a:t>
            </a:r>
            <a:r>
              <a:rPr lang="cs-CZ" dirty="0" err="1" smtClean="0"/>
              <a:t>repository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689" y="1218768"/>
            <a:ext cx="4682318" cy="850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27" y="2994048"/>
            <a:ext cx="3479465" cy="21917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10" y="2781580"/>
            <a:ext cx="4921133" cy="7942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521" y="3914337"/>
            <a:ext cx="4462722" cy="86245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569" y="5773405"/>
            <a:ext cx="5490286" cy="74109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22377" y="2651023"/>
            <a:ext cx="333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Contradictory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control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rules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74329" y="823813"/>
            <a:ext cx="433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Too</a:t>
            </a:r>
            <a:r>
              <a:rPr lang="cs-CZ" dirty="0" smtClean="0">
                <a:solidFill>
                  <a:srgbClr val="FF0000"/>
                </a:solidFill>
              </a:rPr>
              <a:t> much insulin </a:t>
            </a:r>
            <a:r>
              <a:rPr lang="cs-CZ" dirty="0" err="1" smtClean="0">
                <a:solidFill>
                  <a:srgbClr val="FF0000"/>
                </a:solidFill>
              </a:rPr>
              <a:t>due</a:t>
            </a:r>
            <a:r>
              <a:rPr lang="cs-CZ" dirty="0" smtClean="0">
                <a:solidFill>
                  <a:srgbClr val="FF0000"/>
                </a:solidFill>
              </a:rPr>
              <a:t> to sensor </a:t>
            </a:r>
            <a:r>
              <a:rPr lang="cs-CZ" dirty="0" err="1" smtClean="0">
                <a:solidFill>
                  <a:srgbClr val="FF0000"/>
                </a:solidFill>
              </a:rPr>
              <a:t>failure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856084" y="2434615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Insufficient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testing</a:t>
            </a:r>
            <a:r>
              <a:rPr lang="cs-CZ" dirty="0" smtClean="0">
                <a:solidFill>
                  <a:srgbClr val="FF0000"/>
                </a:solidFill>
              </a:rPr>
              <a:t> (CI/CD)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019309" y="4098253"/>
            <a:ext cx="22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Bugs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dirty="0" err="1" smtClean="0">
                <a:solidFill>
                  <a:srgbClr val="FF0000"/>
                </a:solidFill>
              </a:rPr>
              <a:t>code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due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its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unmaintainability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28940" y="5333423"/>
            <a:ext cx="371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Silent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failure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OpenAPS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728" y="5868262"/>
            <a:ext cx="4967288" cy="67711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29727" y="5502555"/>
            <a:ext cx="333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Weird</a:t>
            </a:r>
            <a:r>
              <a:rPr lang="cs-CZ" dirty="0" smtClean="0">
                <a:solidFill>
                  <a:srgbClr val="FF0000"/>
                </a:solidFill>
              </a:rPr>
              <a:t> runtime </a:t>
            </a:r>
            <a:r>
              <a:rPr lang="cs-CZ" dirty="0" err="1" smtClean="0">
                <a:solidFill>
                  <a:srgbClr val="FF0000"/>
                </a:solidFill>
              </a:rPr>
              <a:t>requirements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DIY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fail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35534" y="2303064"/>
            <a:ext cx="490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Hardware </a:t>
            </a:r>
            <a:r>
              <a:rPr lang="cs-CZ" dirty="0" err="1" smtClean="0">
                <a:solidFill>
                  <a:srgbClr val="FF0000"/>
                </a:solidFill>
              </a:rPr>
              <a:t>wears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out</a:t>
            </a:r>
            <a:r>
              <a:rPr lang="cs-CZ" dirty="0" smtClean="0">
                <a:solidFill>
                  <a:srgbClr val="FF0000"/>
                </a:solidFill>
              </a:rPr>
              <a:t>, no </a:t>
            </a:r>
            <a:r>
              <a:rPr lang="cs-CZ" dirty="0" err="1" smtClean="0">
                <a:solidFill>
                  <a:srgbClr val="FF0000"/>
                </a:solidFill>
              </a:rPr>
              <a:t>continuous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diagnostics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self-tests</a:t>
            </a:r>
            <a:r>
              <a:rPr lang="cs-CZ" dirty="0" smtClean="0">
                <a:solidFill>
                  <a:srgbClr val="FF0000"/>
                </a:solidFill>
              </a:rPr>
              <a:t>, POST, …)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8" y="1880131"/>
            <a:ext cx="5562946" cy="106524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88" y="3239763"/>
            <a:ext cx="6467388" cy="1141304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968836" y="3663712"/>
            <a:ext cx="418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Authors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haven‘t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considered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timezones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local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times</a:t>
            </a:r>
            <a:r>
              <a:rPr lang="cs-CZ" dirty="0" smtClean="0">
                <a:solidFill>
                  <a:srgbClr val="FF0000"/>
                </a:solidFill>
              </a:rPr>
              <a:t>) </a:t>
            </a:r>
            <a:r>
              <a:rPr lang="cs-CZ" dirty="0" err="1" smtClean="0">
                <a:solidFill>
                  <a:srgbClr val="FF0000"/>
                </a:solidFill>
              </a:rPr>
              <a:t>at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all</a:t>
            </a:r>
            <a:r>
              <a:rPr lang="cs-CZ" dirty="0" smtClean="0">
                <a:solidFill>
                  <a:srgbClr val="FF0000"/>
                </a:solidFill>
              </a:rPr>
              <a:t>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88" y="4675454"/>
            <a:ext cx="5745740" cy="1367153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6350923" y="5515801"/>
            <a:ext cx="415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Used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technologies</a:t>
            </a:r>
            <a:r>
              <a:rPr lang="cs-CZ" dirty="0" smtClean="0">
                <a:solidFill>
                  <a:srgbClr val="FF0000"/>
                </a:solidFill>
              </a:rPr>
              <a:t> are hard to </a:t>
            </a:r>
            <a:r>
              <a:rPr lang="cs-CZ" dirty="0" err="1" smtClean="0">
                <a:solidFill>
                  <a:srgbClr val="FF0000"/>
                </a:solidFill>
              </a:rPr>
              <a:t>maintain</a:t>
            </a:r>
            <a:r>
              <a:rPr lang="cs-CZ" dirty="0" smtClean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prone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dependency-related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errors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5902036" y="1406909"/>
            <a:ext cx="5710844" cy="5964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46038"/>
            <a:ext cx="10058400" cy="888821"/>
          </a:xfrm>
        </p:spPr>
        <p:txBody>
          <a:bodyPr/>
          <a:lstStyle/>
          <a:p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DIY „</a:t>
            </a:r>
            <a:r>
              <a:rPr lang="cs-CZ" dirty="0" err="1" smtClean="0"/>
              <a:t>safe</a:t>
            </a:r>
            <a:r>
              <a:rPr lang="cs-CZ" dirty="0" smtClean="0"/>
              <a:t>“?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967" y="1529850"/>
            <a:ext cx="10058400" cy="40233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2" y="1305546"/>
            <a:ext cx="5782915" cy="793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52084" y="1406909"/>
            <a:ext cx="43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https://doi.org/10.1177/1932296818795705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98" y="2350556"/>
            <a:ext cx="4916513" cy="5805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52084" y="2588940"/>
            <a:ext cx="43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 https://doi.org/10.1111/dme.13816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52083" y="3164670"/>
            <a:ext cx="4415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https://openaps.org/2016/06/11/real-world-use-of-open-source-artificial-pancreas-systems-poster-presented-at-american-diabetes-association-scientific-sessions/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02" y="3195004"/>
            <a:ext cx="6464691" cy="5498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02" y="4309328"/>
            <a:ext cx="5256727" cy="84141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233794" y="4590941"/>
            <a:ext cx="317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https://doi.org/10.2337/db18-993-P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6" y="5366850"/>
            <a:ext cx="6523007" cy="75810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7781236" y="5527774"/>
            <a:ext cx="3686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https://doi.org/10.1177/1932296815583334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113293" y="3852277"/>
            <a:ext cx="43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https://dx.doi.org/10.1177%2F1932296816665635</a:t>
            </a:r>
          </a:p>
        </p:txBody>
      </p:sp>
    </p:spTree>
    <p:extLst>
      <p:ext uri="{BB962C8B-B14F-4D97-AF65-F5344CB8AC3E}">
        <p14:creationId xmlns:p14="http://schemas.microsoft.com/office/powerpoint/2010/main" val="191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Introduction</a:t>
            </a:r>
            <a:r>
              <a:rPr lang="cs-CZ" dirty="0" smtClean="0"/>
              <a:t>, </a:t>
            </a:r>
            <a:r>
              <a:rPr lang="cs-CZ" dirty="0" err="1" smtClean="0"/>
              <a:t>context</a:t>
            </a:r>
            <a:r>
              <a:rPr lang="cs-CZ" dirty="0" smtClean="0"/>
              <a:t>, diabetes </a:t>
            </a:r>
            <a:r>
              <a:rPr lang="cs-CZ" dirty="0" err="1" smtClean="0"/>
              <a:t>treatment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DIY vs. </a:t>
            </a:r>
            <a:r>
              <a:rPr lang="cs-CZ" dirty="0" err="1" smtClean="0"/>
              <a:t>certified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mHealth</a:t>
            </a:r>
            <a:r>
              <a:rPr lang="cs-CZ" dirty="0" smtClean="0"/>
              <a:t> and </a:t>
            </a:r>
            <a:r>
              <a:rPr lang="cs-CZ" dirty="0" err="1" smtClean="0"/>
              <a:t>device</a:t>
            </a:r>
            <a:r>
              <a:rPr lang="cs-CZ" dirty="0" smtClean="0"/>
              <a:t> </a:t>
            </a:r>
            <a:r>
              <a:rPr lang="cs-CZ" dirty="0" err="1" smtClean="0"/>
              <a:t>requirements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Wearable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and data </a:t>
            </a:r>
            <a:r>
              <a:rPr lang="cs-CZ" dirty="0" err="1" smtClean="0"/>
              <a:t>collection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SmartCGMS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1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Physicians</a:t>
            </a:r>
            <a:r>
              <a:rPr lang="cs-CZ" dirty="0" smtClean="0"/>
              <a:t> love DIY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Most </a:t>
            </a:r>
            <a:r>
              <a:rPr lang="cs-CZ" dirty="0" err="1" smtClean="0"/>
              <a:t>physicians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 smtClean="0"/>
          </a:p>
          <a:p>
            <a:pPr lvl="1"/>
            <a:r>
              <a:rPr lang="cs-CZ" dirty="0" err="1" smtClean="0"/>
              <a:t>Results</a:t>
            </a:r>
            <a:r>
              <a:rPr lang="cs-CZ" dirty="0" smtClean="0"/>
              <a:t> are </a:t>
            </a:r>
            <a:r>
              <a:rPr lang="cs-CZ" dirty="0" err="1" smtClean="0"/>
              <a:t>mostly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endParaRPr lang="cs-CZ" dirty="0" smtClean="0"/>
          </a:p>
          <a:p>
            <a:r>
              <a:rPr lang="cs-CZ" dirty="0" err="1" smtClean="0"/>
              <a:t>Psychological</a:t>
            </a:r>
            <a:r>
              <a:rPr lang="cs-CZ" dirty="0" smtClean="0"/>
              <a:t> </a:t>
            </a:r>
            <a:r>
              <a:rPr lang="cs-CZ" dirty="0" err="1" smtClean="0"/>
              <a:t>aspect</a:t>
            </a:r>
            <a:r>
              <a:rPr lang="cs-CZ" dirty="0" smtClean="0"/>
              <a:t>?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ends</a:t>
            </a:r>
            <a:r>
              <a:rPr lang="cs-CZ" dirty="0" smtClean="0"/>
              <a:t> </a:t>
            </a:r>
            <a:r>
              <a:rPr lang="cs-CZ" dirty="0" err="1" smtClean="0"/>
              <a:t>justify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means</a:t>
            </a:r>
            <a:r>
              <a:rPr lang="cs-CZ" dirty="0" smtClean="0"/>
              <a:t>?“, </a:t>
            </a:r>
            <a:r>
              <a:rPr lang="cs-CZ" dirty="0" err="1" smtClean="0"/>
              <a:t>knowingly</a:t>
            </a:r>
            <a:r>
              <a:rPr lang="cs-CZ" dirty="0" smtClean="0"/>
              <a:t> </a:t>
            </a:r>
            <a:r>
              <a:rPr lang="cs-CZ" dirty="0" err="1" smtClean="0"/>
              <a:t>ignoring</a:t>
            </a:r>
            <a:r>
              <a:rPr lang="cs-CZ" dirty="0" smtClean="0"/>
              <a:t> </a:t>
            </a: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imperfections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663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Requirements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mHealth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Algorithms</a:t>
            </a:r>
            <a:r>
              <a:rPr lang="cs-CZ" dirty="0" smtClean="0"/>
              <a:t> are </a:t>
            </a:r>
            <a:r>
              <a:rPr lang="cs-CZ" dirty="0" err="1" smtClean="0"/>
              <a:t>formally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endParaRPr lang="cs-CZ" dirty="0" smtClean="0"/>
          </a:p>
          <a:p>
            <a:pPr lvl="1"/>
            <a:r>
              <a:rPr lang="cs-CZ" dirty="0" err="1" smtClean="0"/>
              <a:t>Verification</a:t>
            </a:r>
            <a:endParaRPr lang="cs-CZ" dirty="0" smtClean="0"/>
          </a:p>
          <a:p>
            <a:pPr lvl="1"/>
            <a:r>
              <a:rPr lang="cs-CZ" dirty="0" err="1" smtClean="0"/>
              <a:t>Thorough</a:t>
            </a:r>
            <a:r>
              <a:rPr lang="cs-CZ" dirty="0" smtClean="0"/>
              <a:t> </a:t>
            </a:r>
            <a:r>
              <a:rPr lang="cs-CZ" dirty="0" err="1" smtClean="0"/>
              <a:t>testing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precisely</a:t>
            </a:r>
            <a:r>
              <a:rPr lang="cs-CZ" dirty="0" smtClean="0"/>
              <a:t> bulit </a:t>
            </a:r>
            <a:r>
              <a:rPr lang="cs-CZ" dirty="0" err="1" smtClean="0"/>
              <a:t>scenarios</a:t>
            </a:r>
            <a:endParaRPr lang="cs-CZ" dirty="0" smtClean="0"/>
          </a:p>
          <a:p>
            <a:pPr lvl="2"/>
            <a:r>
              <a:rPr lang="cs-CZ" dirty="0" smtClean="0"/>
              <a:t>in-silico (</a:t>
            </a:r>
            <a:r>
              <a:rPr lang="cs-CZ" dirty="0" err="1" smtClean="0"/>
              <a:t>pre-clinical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in-</a:t>
            </a:r>
            <a:r>
              <a:rPr lang="cs-CZ" dirty="0" err="1" smtClean="0"/>
              <a:t>vivo</a:t>
            </a:r>
            <a:r>
              <a:rPr lang="cs-CZ" dirty="0" smtClean="0"/>
              <a:t> (</a:t>
            </a:r>
            <a:r>
              <a:rPr lang="cs-CZ" dirty="0" err="1" smtClean="0"/>
              <a:t>clinical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Fault</a:t>
            </a:r>
            <a:r>
              <a:rPr lang="cs-CZ" dirty="0" smtClean="0"/>
              <a:t>-tolerance and </a:t>
            </a:r>
            <a:r>
              <a:rPr lang="cs-CZ" dirty="0" err="1" smtClean="0"/>
              <a:t>recovery</a:t>
            </a:r>
            <a:endParaRPr lang="cs-CZ" dirty="0" smtClean="0"/>
          </a:p>
          <a:p>
            <a:pPr lvl="1"/>
            <a:r>
              <a:rPr lang="cs-CZ" dirty="0" err="1" smtClean="0"/>
              <a:t>Fault-tolerant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endParaRPr lang="cs-CZ" dirty="0" smtClean="0"/>
          </a:p>
          <a:p>
            <a:pPr lvl="1"/>
            <a:r>
              <a:rPr lang="cs-CZ" dirty="0" err="1" smtClean="0"/>
              <a:t>Verification</a:t>
            </a:r>
            <a:endParaRPr lang="cs-CZ" dirty="0" smtClean="0"/>
          </a:p>
          <a:p>
            <a:r>
              <a:rPr lang="cs-CZ" dirty="0" err="1" smtClean="0"/>
              <a:t>Security</a:t>
            </a:r>
            <a:endParaRPr lang="cs-CZ" dirty="0" smtClean="0"/>
          </a:p>
          <a:p>
            <a:r>
              <a:rPr lang="cs-CZ" dirty="0" err="1" smtClean="0"/>
              <a:t>Lifecycle</a:t>
            </a:r>
            <a:endParaRPr lang="cs-CZ" dirty="0" smtClean="0"/>
          </a:p>
          <a:p>
            <a:pPr lvl="1"/>
            <a:r>
              <a:rPr lang="cs-CZ" dirty="0" err="1" smtClean="0"/>
              <a:t>warranty</a:t>
            </a:r>
            <a:r>
              <a:rPr lang="cs-CZ" dirty="0" smtClean="0"/>
              <a:t>, </a:t>
            </a:r>
            <a:r>
              <a:rPr lang="cs-CZ" dirty="0" err="1" smtClean="0"/>
              <a:t>updates</a:t>
            </a:r>
            <a:r>
              <a:rPr lang="cs-CZ" dirty="0" smtClean="0"/>
              <a:t>, </a:t>
            </a: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maintenance</a:t>
            </a:r>
            <a:r>
              <a:rPr lang="cs-CZ" dirty="0" smtClean="0"/>
              <a:t>, 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9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Certification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FDA (USA), EMA (</a:t>
            </a:r>
            <a:r>
              <a:rPr lang="cs-CZ" dirty="0" err="1" smtClean="0"/>
              <a:t>Europe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Very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 smtClean="0"/>
          </a:p>
          <a:p>
            <a:pPr lvl="1"/>
            <a:r>
              <a:rPr lang="cs-CZ" dirty="0" smtClean="0"/>
              <a:t>Long</a:t>
            </a:r>
          </a:p>
          <a:p>
            <a:pPr lvl="2"/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(</a:t>
            </a:r>
            <a:r>
              <a:rPr lang="cs-CZ" dirty="0" err="1" smtClean="0"/>
              <a:t>paperwork</a:t>
            </a:r>
            <a:r>
              <a:rPr lang="cs-CZ" dirty="0" smtClean="0"/>
              <a:t> and </a:t>
            </a:r>
            <a:r>
              <a:rPr lang="cs-CZ" dirty="0" err="1" smtClean="0"/>
              <a:t>additional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requirements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Expensive</a:t>
            </a:r>
            <a:endParaRPr lang="cs-CZ" dirty="0" smtClean="0"/>
          </a:p>
          <a:p>
            <a:pPr lvl="2"/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tens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millions</a:t>
            </a:r>
            <a:r>
              <a:rPr lang="cs-CZ" dirty="0" smtClean="0"/>
              <a:t> $</a:t>
            </a:r>
          </a:p>
          <a:p>
            <a:pPr lvl="1"/>
            <a:r>
              <a:rPr lang="cs-CZ" dirty="0" err="1" smtClean="0"/>
              <a:t>Laborious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Certified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guarantee</a:t>
            </a:r>
            <a:r>
              <a:rPr lang="cs-CZ" dirty="0" smtClean="0"/>
              <a:t> </a:t>
            </a:r>
            <a:r>
              <a:rPr lang="cs-CZ" dirty="0" err="1" smtClean="0"/>
              <a:t>certain</a:t>
            </a:r>
            <a:r>
              <a:rPr lang="cs-CZ" dirty="0" smtClean="0"/>
              <a:t> </a:t>
            </a:r>
            <a:r>
              <a:rPr lang="cs-CZ" dirty="0" err="1" smtClean="0"/>
              <a:t>degree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safety</a:t>
            </a:r>
            <a:r>
              <a:rPr lang="cs-CZ" dirty="0" smtClean="0"/>
              <a:t> and </a:t>
            </a:r>
            <a:r>
              <a:rPr lang="cs-CZ" dirty="0" err="1" smtClean="0"/>
              <a:t>correctness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0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 smtClean="0"/>
              <a:t>Classification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medical</a:t>
            </a:r>
            <a:r>
              <a:rPr lang="cs-CZ" sz="4400" dirty="0" smtClean="0"/>
              <a:t> </a:t>
            </a:r>
            <a:r>
              <a:rPr lang="cs-CZ" sz="4400" dirty="0" err="1" smtClean="0"/>
              <a:t>equipment</a:t>
            </a:r>
            <a:r>
              <a:rPr lang="cs-CZ" sz="4400" dirty="0" smtClean="0"/>
              <a:t> (FDA)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Class</a:t>
            </a:r>
            <a:r>
              <a:rPr lang="cs-CZ" dirty="0" smtClean="0"/>
              <a:t> I</a:t>
            </a:r>
            <a:endParaRPr lang="cs-CZ" dirty="0"/>
          </a:p>
          <a:p>
            <a:pPr marL="578358" lvl="1" indent="-285750"/>
            <a:r>
              <a:rPr lang="cs-CZ" dirty="0" err="1" smtClean="0"/>
              <a:t>Minimal</a:t>
            </a:r>
            <a:r>
              <a:rPr lang="cs-CZ" dirty="0" smtClean="0"/>
              <a:t> to no risk, do not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affect</a:t>
            </a:r>
            <a:r>
              <a:rPr lang="cs-CZ" dirty="0" smtClean="0"/>
              <a:t> </a:t>
            </a:r>
            <a:r>
              <a:rPr lang="cs-CZ" dirty="0" err="1" smtClean="0"/>
              <a:t>patient‘s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endParaRPr lang="cs-CZ" dirty="0" smtClean="0"/>
          </a:p>
          <a:p>
            <a:pPr marL="578358" lvl="1" indent="-285750"/>
            <a:r>
              <a:rPr lang="cs-CZ" dirty="0" err="1" smtClean="0"/>
              <a:t>E.g</a:t>
            </a:r>
            <a:r>
              <a:rPr lang="cs-CZ" dirty="0" smtClean="0"/>
              <a:t>., fitness </a:t>
            </a:r>
            <a:r>
              <a:rPr lang="cs-CZ" dirty="0" err="1" smtClean="0"/>
              <a:t>bands</a:t>
            </a:r>
            <a:r>
              <a:rPr lang="cs-CZ" dirty="0" smtClean="0"/>
              <a:t>, </a:t>
            </a:r>
            <a:r>
              <a:rPr lang="cs-CZ" dirty="0" err="1" smtClean="0"/>
              <a:t>thermometers</a:t>
            </a:r>
            <a:r>
              <a:rPr lang="cs-CZ" dirty="0" smtClean="0"/>
              <a:t>, …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bandages</a:t>
            </a:r>
            <a:r>
              <a:rPr lang="cs-CZ" dirty="0" smtClean="0"/>
              <a:t> and </a:t>
            </a:r>
            <a:r>
              <a:rPr lang="cs-CZ" dirty="0" err="1" smtClean="0"/>
              <a:t>similar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Class</a:t>
            </a:r>
            <a:r>
              <a:rPr lang="cs-CZ" dirty="0" smtClean="0"/>
              <a:t> II</a:t>
            </a:r>
          </a:p>
          <a:p>
            <a:pPr marL="578358" lvl="1" indent="-285750"/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risks</a:t>
            </a:r>
            <a:r>
              <a:rPr lang="cs-CZ" dirty="0" smtClean="0"/>
              <a:t>,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affect</a:t>
            </a:r>
            <a:r>
              <a:rPr lang="cs-CZ" dirty="0" smtClean="0"/>
              <a:t> </a:t>
            </a:r>
            <a:r>
              <a:rPr lang="cs-CZ" dirty="0" err="1" smtClean="0"/>
              <a:t>patient‘s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endParaRPr lang="cs-CZ" dirty="0" smtClean="0"/>
          </a:p>
          <a:p>
            <a:pPr marL="578358" lvl="1" indent="-285750"/>
            <a:r>
              <a:rPr lang="cs-CZ" dirty="0" err="1" smtClean="0"/>
              <a:t>E.g</a:t>
            </a:r>
            <a:r>
              <a:rPr lang="cs-CZ" dirty="0" smtClean="0"/>
              <a:t>.,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meter, insulin pump (open-</a:t>
            </a:r>
            <a:r>
              <a:rPr lang="cs-CZ" dirty="0" err="1" smtClean="0"/>
              <a:t>loop</a:t>
            </a:r>
            <a:r>
              <a:rPr lang="cs-CZ" dirty="0" smtClean="0"/>
              <a:t>), </a:t>
            </a:r>
            <a:r>
              <a:rPr lang="cs-CZ" dirty="0" err="1" smtClean="0"/>
              <a:t>glucometer</a:t>
            </a:r>
            <a:r>
              <a:rPr lang="cs-CZ" dirty="0" smtClean="0"/>
              <a:t>, …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scalpels</a:t>
            </a:r>
            <a:r>
              <a:rPr lang="cs-CZ" dirty="0" smtClean="0"/>
              <a:t> and </a:t>
            </a:r>
            <a:r>
              <a:rPr lang="cs-CZ" dirty="0" err="1" smtClean="0"/>
              <a:t>needles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Class</a:t>
            </a:r>
            <a:r>
              <a:rPr lang="cs-CZ" dirty="0" smtClean="0"/>
              <a:t> III</a:t>
            </a:r>
          </a:p>
          <a:p>
            <a:pPr marL="578358" lvl="1" indent="-285750"/>
            <a:r>
              <a:rPr lang="cs-CZ" dirty="0" err="1" smtClean="0"/>
              <a:t>High</a:t>
            </a:r>
            <a:r>
              <a:rPr lang="cs-CZ" dirty="0" smtClean="0"/>
              <a:t> risk, </a:t>
            </a:r>
            <a:r>
              <a:rPr lang="cs-CZ" dirty="0" err="1" smtClean="0"/>
              <a:t>affects</a:t>
            </a:r>
            <a:r>
              <a:rPr lang="cs-CZ" dirty="0" smtClean="0"/>
              <a:t> </a:t>
            </a:r>
            <a:r>
              <a:rPr lang="cs-CZ" dirty="0" err="1" smtClean="0"/>
              <a:t>patient‘s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, </a:t>
            </a:r>
            <a:r>
              <a:rPr lang="cs-CZ" dirty="0" err="1" smtClean="0"/>
              <a:t>may</a:t>
            </a:r>
            <a:r>
              <a:rPr lang="cs-CZ" dirty="0" smtClean="0"/>
              <a:t> cause </a:t>
            </a:r>
            <a:r>
              <a:rPr lang="cs-CZ" dirty="0" err="1" smtClean="0"/>
              <a:t>serious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endParaRPr lang="cs-CZ" dirty="0" smtClean="0"/>
          </a:p>
          <a:p>
            <a:pPr marL="578358" lvl="1" indent="-285750"/>
            <a:r>
              <a:rPr lang="cs-CZ" dirty="0" err="1" smtClean="0"/>
              <a:t>E.g</a:t>
            </a:r>
            <a:r>
              <a:rPr lang="cs-CZ" dirty="0" smtClean="0"/>
              <a:t>., </a:t>
            </a:r>
            <a:r>
              <a:rPr lang="cs-CZ" dirty="0" err="1" smtClean="0"/>
              <a:t>automatic</a:t>
            </a:r>
            <a:r>
              <a:rPr lang="cs-CZ" dirty="0" smtClean="0"/>
              <a:t> insulin pump (</a:t>
            </a:r>
            <a:r>
              <a:rPr lang="cs-CZ" dirty="0" err="1" smtClean="0"/>
              <a:t>closed-loop</a:t>
            </a:r>
            <a:r>
              <a:rPr lang="cs-CZ" dirty="0" smtClean="0"/>
              <a:t>), CGM sensor, pacemaker, …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cochlear</a:t>
            </a:r>
            <a:r>
              <a:rPr lang="cs-CZ" dirty="0" smtClean="0"/>
              <a:t> </a:t>
            </a:r>
            <a:r>
              <a:rPr lang="cs-CZ" dirty="0" err="1" smtClean="0"/>
              <a:t>implant</a:t>
            </a:r>
            <a:r>
              <a:rPr lang="cs-CZ" dirty="0" smtClean="0"/>
              <a:t> and joint </a:t>
            </a:r>
            <a:r>
              <a:rPr lang="cs-CZ" dirty="0" err="1" smtClean="0"/>
              <a:t>replacement</a:t>
            </a:r>
            <a:endParaRPr lang="cs-CZ" dirty="0"/>
          </a:p>
          <a:p>
            <a:pPr marL="578358" lvl="1" indent="-28575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35204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Equipment</a:t>
            </a:r>
            <a:r>
              <a:rPr lang="cs-CZ" dirty="0" smtClean="0"/>
              <a:t> </a:t>
            </a:r>
            <a:r>
              <a:rPr lang="cs-CZ" dirty="0" err="1" smtClean="0"/>
              <a:t>approval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Class</a:t>
            </a:r>
            <a:r>
              <a:rPr lang="cs-CZ" dirty="0" smtClean="0"/>
              <a:t> I</a:t>
            </a:r>
          </a:p>
          <a:p>
            <a:pPr marL="578358" lvl="1" indent="-285750"/>
            <a:r>
              <a:rPr lang="cs-CZ" dirty="0" err="1" smtClean="0"/>
              <a:t>Register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/>
              <a:t> </a:t>
            </a:r>
            <a:r>
              <a:rPr lang="cs-CZ" dirty="0" smtClean="0"/>
              <a:t>by </a:t>
            </a:r>
            <a:r>
              <a:rPr lang="cs-CZ" dirty="0" err="1" smtClean="0"/>
              <a:t>the</a:t>
            </a:r>
            <a:r>
              <a:rPr lang="cs-CZ" dirty="0" smtClean="0"/>
              <a:t> FDA</a:t>
            </a:r>
          </a:p>
          <a:p>
            <a:pPr marL="578358" lvl="1" indent="-285750"/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exceptions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r>
              <a:rPr lang="cs-CZ" dirty="0" smtClean="0"/>
              <a:t> </a:t>
            </a:r>
            <a:r>
              <a:rPr lang="cs-CZ" dirty="0" err="1" smtClean="0"/>
              <a:t>additional</a:t>
            </a:r>
            <a:r>
              <a:rPr lang="cs-CZ" dirty="0" smtClean="0"/>
              <a:t> </a:t>
            </a:r>
            <a:r>
              <a:rPr lang="cs-CZ" dirty="0" err="1" smtClean="0"/>
              <a:t>paperwork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Class</a:t>
            </a:r>
            <a:r>
              <a:rPr lang="cs-CZ" dirty="0" smtClean="0"/>
              <a:t> II</a:t>
            </a:r>
          </a:p>
          <a:p>
            <a:pPr marL="578358" lvl="1" indent="-285750"/>
            <a:r>
              <a:rPr lang="cs-CZ" dirty="0" smtClean="0"/>
              <a:t>Performance and </a:t>
            </a:r>
            <a:r>
              <a:rPr lang="cs-CZ" dirty="0" err="1" smtClean="0"/>
              <a:t>effectivity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evaluated</a:t>
            </a:r>
            <a:r>
              <a:rPr lang="cs-CZ" dirty="0" smtClean="0"/>
              <a:t>; </a:t>
            </a:r>
            <a:r>
              <a:rPr lang="cs-CZ" dirty="0" err="1" smtClean="0"/>
              <a:t>even</a:t>
            </a:r>
            <a:r>
              <a:rPr lang="cs-CZ" dirty="0" smtClean="0"/>
              <a:t> on market,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require</a:t>
            </a:r>
            <a:r>
              <a:rPr lang="cs-CZ" dirty="0" smtClean="0"/>
              <a:t> </a:t>
            </a:r>
            <a:r>
              <a:rPr lang="cs-CZ" dirty="0" err="1" smtClean="0"/>
              <a:t>collecting</a:t>
            </a:r>
            <a:r>
              <a:rPr lang="cs-CZ" dirty="0" smtClean="0"/>
              <a:t> </a:t>
            </a:r>
            <a:r>
              <a:rPr lang="cs-CZ" dirty="0" err="1" smtClean="0"/>
              <a:t>feedbacks</a:t>
            </a:r>
            <a:r>
              <a:rPr lang="cs-CZ" dirty="0" smtClean="0"/>
              <a:t> and monitoring (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adverse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and </a:t>
            </a:r>
            <a:r>
              <a:rPr lang="cs-CZ" dirty="0" err="1" smtClean="0"/>
              <a:t>similar</a:t>
            </a:r>
            <a:r>
              <a:rPr lang="cs-CZ" dirty="0"/>
              <a:t>)</a:t>
            </a:r>
            <a:endParaRPr lang="cs-CZ" dirty="0" smtClean="0"/>
          </a:p>
          <a:p>
            <a:pPr marL="578358" lvl="1" indent="-285750"/>
            <a:r>
              <a:rPr lang="cs-CZ" dirty="0" err="1" smtClean="0"/>
              <a:t>Devices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</a:t>
            </a:r>
            <a:r>
              <a:rPr lang="cs-CZ" dirty="0" err="1" smtClean="0"/>
              <a:t>unique</a:t>
            </a:r>
            <a:r>
              <a:rPr lang="cs-CZ" dirty="0" smtClean="0"/>
              <a:t> 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, </a:t>
            </a:r>
            <a:r>
              <a:rPr lang="cs-CZ" dirty="0" err="1" smtClean="0"/>
              <a:t>patients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registered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Class</a:t>
            </a:r>
            <a:r>
              <a:rPr lang="cs-CZ" dirty="0" smtClean="0"/>
              <a:t> III</a:t>
            </a:r>
          </a:p>
          <a:p>
            <a:pPr marL="578358" lvl="1" indent="-285750"/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undergo</a:t>
            </a:r>
            <a:r>
              <a:rPr lang="cs-CZ" dirty="0" smtClean="0"/>
              <a:t> </a:t>
            </a:r>
            <a:r>
              <a:rPr lang="cs-CZ" dirty="0" err="1" smtClean="0"/>
              <a:t>exhaustive</a:t>
            </a:r>
            <a:r>
              <a:rPr lang="cs-CZ" dirty="0" smtClean="0"/>
              <a:t> </a:t>
            </a:r>
            <a:r>
              <a:rPr lang="cs-CZ" dirty="0" err="1" smtClean="0"/>
              <a:t>testing</a:t>
            </a:r>
            <a:r>
              <a:rPr lang="cs-CZ" dirty="0" smtClean="0"/>
              <a:t> and </a:t>
            </a:r>
            <a:r>
              <a:rPr lang="cs-CZ" dirty="0" err="1" smtClean="0"/>
              <a:t>verification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 smtClean="0"/>
          </a:p>
          <a:p>
            <a:pPr marL="578358" lvl="1" indent="-285750"/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participants</a:t>
            </a:r>
            <a:endParaRPr lang="cs-CZ" dirty="0" smtClean="0"/>
          </a:p>
          <a:p>
            <a:pPr marL="578358" lvl="1" indent="-285750"/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long </a:t>
            </a:r>
            <a:r>
              <a:rPr lang="cs-CZ" dirty="0" err="1" smtClean="0"/>
              <a:t>process</a:t>
            </a:r>
            <a:endParaRPr lang="cs-CZ" dirty="0" smtClean="0"/>
          </a:p>
          <a:p>
            <a:pPr marL="761238" lvl="2" indent="-285750"/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bug in </a:t>
            </a:r>
            <a:r>
              <a:rPr lang="cs-CZ" dirty="0" err="1" smtClean="0"/>
              <a:t>device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hardware, </a:t>
            </a:r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greater</a:t>
            </a:r>
            <a:r>
              <a:rPr lang="cs-CZ" dirty="0" smtClean="0"/>
              <a:t> probability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endParaRPr lang="cs-CZ" dirty="0"/>
          </a:p>
        </p:txBody>
      </p:sp>
      <p:pic>
        <p:nvPicPr>
          <p:cNvPr id="1026" name="Picture 2" descr="FDA takes action to increase the supply and availability of infant formula  in the U.S. | NAC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166468"/>
            <a:ext cx="2827606" cy="15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7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algorithms</a:t>
            </a:r>
            <a:r>
              <a:rPr lang="cs-CZ" dirty="0" smtClean="0"/>
              <a:t> and </a:t>
            </a:r>
            <a:r>
              <a:rPr lang="cs-CZ" dirty="0" err="1" smtClean="0"/>
              <a:t>devices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Systematic</a:t>
            </a:r>
            <a:r>
              <a:rPr lang="cs-CZ" dirty="0" smtClean="0"/>
              <a:t> </a:t>
            </a:r>
            <a:r>
              <a:rPr lang="cs-CZ" dirty="0" err="1" smtClean="0"/>
              <a:t>testing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and </a:t>
            </a:r>
            <a:r>
              <a:rPr lang="cs-CZ" dirty="0" err="1" smtClean="0"/>
              <a:t>validating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endParaRPr lang="cs-CZ" dirty="0" smtClean="0"/>
          </a:p>
          <a:p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Two-parametric</a:t>
            </a:r>
            <a:r>
              <a:rPr lang="cs-CZ" dirty="0" smtClean="0"/>
              <a:t> </a:t>
            </a:r>
            <a:r>
              <a:rPr lang="cs-CZ" dirty="0" err="1" smtClean="0"/>
              <a:t>controller</a:t>
            </a:r>
            <a:endParaRPr lang="cs-CZ" dirty="0" smtClean="0"/>
          </a:p>
          <a:p>
            <a:pPr lvl="1"/>
            <a:r>
              <a:rPr lang="cs-CZ" dirty="0" err="1" smtClean="0"/>
              <a:t>Cartesian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stepped</a:t>
            </a:r>
            <a:r>
              <a:rPr lang="cs-CZ" dirty="0" smtClean="0"/>
              <a:t> </a:t>
            </a:r>
            <a:r>
              <a:rPr lang="cs-CZ" dirty="0" err="1" smtClean="0"/>
              <a:t>parameter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in </a:t>
            </a:r>
            <a:r>
              <a:rPr lang="cs-CZ" dirty="0" err="1" smtClean="0"/>
              <a:t>some</a:t>
            </a:r>
            <a:r>
              <a:rPr lang="cs-CZ" dirty="0" smtClean="0"/>
              <a:t> (</a:t>
            </a:r>
            <a:r>
              <a:rPr lang="cs-CZ" dirty="0" err="1" smtClean="0"/>
              <a:t>safe</a:t>
            </a:r>
            <a:r>
              <a:rPr lang="cs-CZ" dirty="0" smtClean="0"/>
              <a:t>) </a:t>
            </a:r>
            <a:r>
              <a:rPr lang="cs-CZ" dirty="0" err="1" smtClean="0"/>
              <a:t>boundaries</a:t>
            </a:r>
            <a:endParaRPr lang="cs-CZ" dirty="0" smtClean="0"/>
          </a:p>
          <a:p>
            <a:pPr lvl="1"/>
            <a:r>
              <a:rPr lang="cs-CZ" dirty="0" err="1" smtClean="0"/>
              <a:t>Metric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on a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scenarios</a:t>
            </a:r>
            <a:endParaRPr lang="cs-CZ" dirty="0" smtClean="0"/>
          </a:p>
          <a:p>
            <a:pPr lvl="1"/>
            <a:r>
              <a:rPr lang="cs-CZ" dirty="0" err="1" smtClean="0"/>
              <a:t>Attempt</a:t>
            </a:r>
            <a:r>
              <a:rPr lang="cs-CZ" dirty="0" smtClean="0"/>
              <a:t> to </a:t>
            </a:r>
            <a:r>
              <a:rPr lang="cs-CZ" dirty="0" err="1" smtClean="0"/>
              <a:t>identify</a:t>
            </a:r>
            <a:r>
              <a:rPr lang="cs-CZ" dirty="0" smtClean="0"/>
              <a:t> „</a:t>
            </a:r>
            <a:r>
              <a:rPr lang="cs-CZ" dirty="0" err="1" smtClean="0"/>
              <a:t>faulty</a:t>
            </a:r>
            <a:r>
              <a:rPr lang="cs-CZ" dirty="0" smtClean="0"/>
              <a:t>“ </a:t>
            </a:r>
            <a:r>
              <a:rPr lang="cs-CZ" dirty="0" err="1" smtClean="0"/>
              <a:t>combinations</a:t>
            </a:r>
            <a:endParaRPr lang="cs-CZ" dirty="0" smtClean="0"/>
          </a:p>
          <a:p>
            <a:pPr lvl="1"/>
            <a:endParaRPr lang="cs-CZ" dirty="0"/>
          </a:p>
          <a:p>
            <a:pPr marL="201168" lvl="1" indent="0">
              <a:buNone/>
            </a:pPr>
            <a:r>
              <a:rPr lang="cs-CZ" dirty="0" err="1" smtClean="0"/>
              <a:t>Alternatively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implementation</a:t>
            </a:r>
            <a:r>
              <a:rPr lang="cs-CZ" dirty="0" smtClean="0"/>
              <a:t> </a:t>
            </a:r>
            <a:r>
              <a:rPr lang="cs-CZ" dirty="0" err="1" smtClean="0"/>
              <a:t>might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verified</a:t>
            </a:r>
            <a:r>
              <a:rPr lang="cs-CZ" dirty="0" smtClean="0"/>
              <a:t> </a:t>
            </a:r>
            <a:r>
              <a:rPr lang="cs-CZ" dirty="0" err="1" smtClean="0"/>
              <a:t>formally</a:t>
            </a:r>
            <a:r>
              <a:rPr lang="cs-CZ" dirty="0" smtClean="0"/>
              <a:t>/</a:t>
            </a:r>
            <a:r>
              <a:rPr lang="cs-CZ" dirty="0" err="1" smtClean="0"/>
              <a:t>mathematically</a:t>
            </a:r>
            <a:r>
              <a:rPr lang="cs-CZ" dirty="0" smtClean="0"/>
              <a:t> (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seL4 kernel)</a:t>
            </a:r>
          </a:p>
          <a:p>
            <a:pPr lvl="1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rarely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3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299258" y="1579418"/>
            <a:ext cx="8466478" cy="357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9611" y="290901"/>
            <a:ext cx="10515600" cy="792858"/>
          </a:xfrm>
        </p:spPr>
        <p:txBody>
          <a:bodyPr/>
          <a:lstStyle/>
          <a:p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5" y="3865465"/>
            <a:ext cx="4466495" cy="2735728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28" y="3865465"/>
            <a:ext cx="4480772" cy="27444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05" y="768218"/>
            <a:ext cx="4466495" cy="2735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59611" y="3499573"/>
            <a:ext cx="409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LGS – </a:t>
            </a:r>
            <a:r>
              <a:rPr lang="cs-CZ" dirty="0" err="1" smtClean="0"/>
              <a:t>treatments</a:t>
            </a:r>
            <a:r>
              <a:rPr lang="cs-CZ" dirty="0" smtClean="0"/>
              <a:t> standard, </a:t>
            </a:r>
            <a:r>
              <a:rPr lang="cs-CZ" dirty="0" err="1" smtClean="0"/>
              <a:t>certified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34598" y="402326"/>
            <a:ext cx="39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BetaPID – </a:t>
            </a:r>
            <a:r>
              <a:rPr lang="cs-CZ" dirty="0" err="1" smtClean="0"/>
              <a:t>adaptive</a:t>
            </a:r>
            <a:r>
              <a:rPr lang="cs-CZ" dirty="0" smtClean="0"/>
              <a:t> PID </a:t>
            </a:r>
            <a:r>
              <a:rPr lang="cs-CZ" dirty="0" err="1" smtClean="0"/>
              <a:t>controller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34598" y="3571637"/>
            <a:ext cx="326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OpenAPS/oref1 – DIY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5085" y="1340586"/>
            <a:ext cx="57440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3 </a:t>
            </a:r>
            <a:r>
              <a:rPr lang="cs-CZ" dirty="0" err="1" smtClean="0"/>
              <a:t>controllers</a:t>
            </a:r>
            <a:r>
              <a:rPr lang="cs-CZ" dirty="0" smtClean="0"/>
              <a:t>,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having</a:t>
            </a:r>
            <a:r>
              <a:rPr lang="cs-CZ" dirty="0" smtClean="0"/>
              <a:t> 2 </a:t>
            </a:r>
            <a:r>
              <a:rPr lang="cs-CZ" dirty="0" err="1" smtClean="0"/>
              <a:t>parameters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Only</a:t>
            </a:r>
            <a:r>
              <a:rPr lang="cs-CZ" dirty="0" smtClean="0"/>
              <a:t> 2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visible</a:t>
            </a:r>
            <a:r>
              <a:rPr lang="cs-CZ" dirty="0" smtClean="0"/>
              <a:t> </a:t>
            </a:r>
            <a:r>
              <a:rPr lang="cs-CZ" dirty="0" err="1" smtClean="0"/>
              <a:t>safe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Legend: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solidFill>
                  <a:srgbClr val="FF0000"/>
                </a:solidFill>
              </a:rPr>
              <a:t>Red</a:t>
            </a:r>
            <a:r>
              <a:rPr lang="cs-CZ" sz="1600" dirty="0" smtClean="0"/>
              <a:t> – </a:t>
            </a:r>
            <a:r>
              <a:rPr lang="cs-CZ" sz="1600" dirty="0" err="1" smtClean="0"/>
              <a:t>probably</a:t>
            </a:r>
            <a:r>
              <a:rPr lang="cs-CZ" sz="1600" dirty="0" smtClean="0"/>
              <a:t> </a:t>
            </a:r>
            <a:r>
              <a:rPr lang="cs-CZ" sz="1600" dirty="0" err="1" smtClean="0"/>
              <a:t>lethal</a:t>
            </a:r>
            <a:endParaRPr lang="cs-CZ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cs-CZ" sz="1600" dirty="0" smtClean="0"/>
              <a:t> – </a:t>
            </a:r>
            <a:r>
              <a:rPr lang="cs-CZ" sz="1600" dirty="0" err="1" smtClean="0"/>
              <a:t>edge</a:t>
            </a:r>
            <a:r>
              <a:rPr lang="cs-CZ" sz="1600" dirty="0" smtClean="0"/>
              <a:t> case, </a:t>
            </a:r>
            <a:r>
              <a:rPr lang="cs-CZ" sz="1600" dirty="0" err="1" smtClean="0"/>
              <a:t>potentially</a:t>
            </a:r>
            <a:r>
              <a:rPr lang="cs-CZ" sz="1600" dirty="0" smtClean="0"/>
              <a:t> </a:t>
            </a:r>
            <a:r>
              <a:rPr lang="cs-CZ" sz="1600" dirty="0" err="1" smtClean="0"/>
              <a:t>dangerous</a:t>
            </a:r>
            <a:endParaRPr lang="cs-CZ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B050"/>
                </a:solidFill>
              </a:rPr>
              <a:t>Green</a:t>
            </a:r>
            <a:r>
              <a:rPr lang="cs-CZ" sz="1600" dirty="0" smtClean="0"/>
              <a:t> –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best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controller</a:t>
            </a:r>
            <a:r>
              <a:rPr lang="cs-CZ" sz="1600" dirty="0" smtClean="0"/>
              <a:t> </a:t>
            </a:r>
            <a:r>
              <a:rPr lang="cs-CZ" sz="1600" dirty="0" err="1" smtClean="0"/>
              <a:t>can</a:t>
            </a:r>
            <a:r>
              <a:rPr lang="cs-CZ" sz="1600" dirty="0" smtClean="0"/>
              <a:t> do</a:t>
            </a:r>
          </a:p>
        </p:txBody>
      </p:sp>
    </p:spTree>
    <p:extLst>
      <p:ext uri="{BB962C8B-B14F-4D97-AF65-F5344CB8AC3E}">
        <p14:creationId xmlns:p14="http://schemas.microsoft.com/office/powerpoint/2010/main" val="19202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Wearable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Mobile </a:t>
            </a:r>
            <a:r>
              <a:rPr lang="cs-CZ" dirty="0" err="1" smtClean="0"/>
              <a:t>phone</a:t>
            </a:r>
            <a:r>
              <a:rPr lang="cs-CZ" dirty="0" smtClean="0"/>
              <a:t>, </a:t>
            </a:r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watch</a:t>
            </a:r>
            <a:r>
              <a:rPr lang="cs-CZ" dirty="0" smtClean="0"/>
              <a:t>, fitness </a:t>
            </a:r>
            <a:r>
              <a:rPr lang="cs-CZ" dirty="0" err="1" smtClean="0"/>
              <a:t>bands</a:t>
            </a:r>
            <a:r>
              <a:rPr lang="cs-CZ" dirty="0" smtClean="0"/>
              <a:t>, but </a:t>
            </a:r>
            <a:r>
              <a:rPr lang="cs-CZ" dirty="0" err="1" smtClean="0"/>
              <a:t>also</a:t>
            </a:r>
            <a:r>
              <a:rPr lang="cs-CZ" dirty="0" smtClean="0"/>
              <a:t> CGM </a:t>
            </a:r>
            <a:r>
              <a:rPr lang="cs-CZ" dirty="0" err="1" smtClean="0"/>
              <a:t>sensorts</a:t>
            </a:r>
            <a:r>
              <a:rPr lang="cs-CZ" dirty="0" smtClean="0"/>
              <a:t> and more</a:t>
            </a:r>
          </a:p>
          <a:p>
            <a:r>
              <a:rPr lang="cs-CZ" dirty="0" smtClean="0"/>
              <a:t>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ensors</a:t>
            </a:r>
            <a:endParaRPr lang="cs-CZ" dirty="0" smtClean="0"/>
          </a:p>
          <a:p>
            <a:pPr lvl="1"/>
            <a:r>
              <a:rPr lang="cs-CZ" dirty="0" err="1" smtClean="0"/>
              <a:t>Lots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data</a:t>
            </a:r>
          </a:p>
          <a:p>
            <a:pPr lvl="1"/>
            <a:r>
              <a:rPr lang="cs-CZ" dirty="0" err="1" smtClean="0"/>
              <a:t>Lots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possibilities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7571509" y="3119748"/>
            <a:ext cx="31422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Accelerometer</a:t>
            </a:r>
            <a:endParaRPr lang="cs-CZ" dirty="0" smtClean="0"/>
          </a:p>
          <a:p>
            <a:r>
              <a:rPr lang="cs-CZ" dirty="0" err="1" smtClean="0"/>
              <a:t>Magnetometer</a:t>
            </a:r>
            <a:endParaRPr lang="cs-CZ" dirty="0" smtClean="0"/>
          </a:p>
          <a:p>
            <a:r>
              <a:rPr lang="cs-CZ" dirty="0" smtClean="0"/>
              <a:t>Ambient </a:t>
            </a:r>
            <a:r>
              <a:rPr lang="cs-CZ" dirty="0" err="1" smtClean="0"/>
              <a:t>light</a:t>
            </a:r>
            <a:r>
              <a:rPr lang="cs-CZ" dirty="0" smtClean="0"/>
              <a:t> sensor</a:t>
            </a:r>
          </a:p>
          <a:p>
            <a:r>
              <a:rPr lang="cs-CZ" dirty="0" smtClean="0"/>
              <a:t>GPS</a:t>
            </a:r>
          </a:p>
          <a:p>
            <a:r>
              <a:rPr lang="cs-CZ" dirty="0" err="1" smtClean="0"/>
              <a:t>Heartbeat</a:t>
            </a:r>
            <a:r>
              <a:rPr lang="cs-CZ" dirty="0" smtClean="0"/>
              <a:t> sensor</a:t>
            </a:r>
          </a:p>
          <a:p>
            <a:r>
              <a:rPr lang="cs-CZ" dirty="0" err="1" smtClean="0"/>
              <a:t>Electrodermal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sensor</a:t>
            </a:r>
          </a:p>
          <a:p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sensor</a:t>
            </a:r>
          </a:p>
          <a:p>
            <a:r>
              <a:rPr lang="cs-CZ" dirty="0" err="1" smtClean="0"/>
              <a:t>Oxymeter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7170" name="Picture 2" descr="Prepaid Mobile Phone Deals from Coles Mobile | Co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87" y="3556429"/>
            <a:ext cx="1399341" cy="17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Xiaomi Mi Smart Band 6 - Xiaomi.cz - Autorizovaný prodejce | Mobily a  chytrá domácn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0" y="3906982"/>
            <a:ext cx="1518459" cy="11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Wearable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-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Personalized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Treatment</a:t>
            </a:r>
            <a:r>
              <a:rPr lang="cs-CZ" dirty="0" smtClean="0"/>
              <a:t> model </a:t>
            </a:r>
            <a:r>
              <a:rPr lang="cs-CZ" dirty="0" err="1" smtClean="0"/>
              <a:t>personalization</a:t>
            </a:r>
            <a:endParaRPr lang="cs-CZ" dirty="0" smtClean="0"/>
          </a:p>
          <a:p>
            <a:r>
              <a:rPr lang="cs-CZ" dirty="0" err="1" smtClean="0"/>
              <a:t>Telemedicine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Physicians</a:t>
            </a:r>
            <a:r>
              <a:rPr lang="cs-CZ" dirty="0" smtClean="0"/>
              <a:t>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recent</a:t>
            </a:r>
            <a:r>
              <a:rPr lang="cs-CZ" dirty="0" smtClean="0"/>
              <a:t> data</a:t>
            </a:r>
          </a:p>
          <a:p>
            <a:pPr lvl="1"/>
            <a:r>
              <a:rPr lang="cs-CZ" dirty="0" smtClean="0"/>
              <a:t>A </a:t>
            </a:r>
            <a:r>
              <a:rPr lang="cs-CZ" dirty="0" err="1" smtClean="0"/>
              <a:t>parent</a:t>
            </a:r>
            <a:r>
              <a:rPr lang="cs-CZ" dirty="0" smtClean="0"/>
              <a:t>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sees</a:t>
            </a:r>
            <a:r>
              <a:rPr lang="cs-CZ" dirty="0" smtClean="0"/>
              <a:t> </a:t>
            </a:r>
            <a:r>
              <a:rPr lang="cs-CZ" dirty="0" err="1" smtClean="0"/>
              <a:t>recent</a:t>
            </a:r>
            <a:r>
              <a:rPr lang="cs-CZ" dirty="0" smtClean="0"/>
              <a:t> data </a:t>
            </a:r>
            <a:r>
              <a:rPr lang="cs-CZ" dirty="0" err="1" smtClean="0"/>
              <a:t>of</a:t>
            </a:r>
            <a:r>
              <a:rPr lang="cs-CZ" dirty="0" smtClean="0"/>
              <a:t> his/her </a:t>
            </a:r>
            <a:r>
              <a:rPr lang="cs-CZ" dirty="0" err="1" smtClean="0"/>
              <a:t>child</a:t>
            </a:r>
            <a:endParaRPr lang="cs-CZ" dirty="0" smtClean="0"/>
          </a:p>
          <a:p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physiological</a:t>
            </a:r>
            <a:r>
              <a:rPr lang="cs-CZ" dirty="0" smtClean="0"/>
              <a:t>/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Datasets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initial</a:t>
            </a:r>
            <a:r>
              <a:rPr lang="cs-CZ" dirty="0" smtClean="0"/>
              <a:t> </a:t>
            </a:r>
            <a:r>
              <a:rPr lang="cs-CZ" dirty="0" err="1" smtClean="0"/>
              <a:t>cross-validation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7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Smart </a:t>
            </a:r>
            <a:r>
              <a:rPr lang="cs-CZ" dirty="0" err="1" smtClean="0"/>
              <a:t>clothes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Not </a:t>
            </a:r>
            <a:r>
              <a:rPr lang="cs-CZ" dirty="0" err="1" smtClean="0"/>
              <a:t>exactly</a:t>
            </a:r>
            <a:r>
              <a:rPr lang="cs-CZ" dirty="0" smtClean="0"/>
              <a:t> a </a:t>
            </a:r>
            <a:r>
              <a:rPr lang="cs-CZ" dirty="0" err="1" smtClean="0"/>
              <a:t>recent</a:t>
            </a:r>
            <a:r>
              <a:rPr lang="cs-CZ" dirty="0" smtClean="0"/>
              <a:t> trend</a:t>
            </a:r>
          </a:p>
          <a:p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electronics-enhanced</a:t>
            </a:r>
            <a:r>
              <a:rPr lang="cs-CZ" dirty="0" smtClean="0"/>
              <a:t> </a:t>
            </a:r>
            <a:r>
              <a:rPr lang="cs-CZ" dirty="0" err="1" smtClean="0"/>
              <a:t>clothes</a:t>
            </a:r>
            <a:endParaRPr lang="cs-CZ" dirty="0" smtClean="0"/>
          </a:p>
          <a:p>
            <a:pPr lvl="1"/>
            <a:r>
              <a:rPr lang="cs-CZ" dirty="0" err="1" smtClean="0"/>
              <a:t>Health</a:t>
            </a:r>
            <a:r>
              <a:rPr lang="cs-CZ" dirty="0" smtClean="0"/>
              <a:t> monitoring</a:t>
            </a:r>
          </a:p>
          <a:p>
            <a:pPr lvl="1"/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assistance</a:t>
            </a:r>
            <a:r>
              <a:rPr lang="cs-CZ" dirty="0" smtClean="0"/>
              <a:t>, </a:t>
            </a:r>
            <a:r>
              <a:rPr lang="cs-CZ" dirty="0" err="1" smtClean="0"/>
              <a:t>safety</a:t>
            </a:r>
            <a:endParaRPr lang="cs-CZ" dirty="0" smtClean="0"/>
          </a:p>
          <a:p>
            <a:pPr lvl="1"/>
            <a:r>
              <a:rPr lang="cs-CZ" dirty="0" err="1" smtClean="0"/>
              <a:t>Cool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3" y="4546280"/>
            <a:ext cx="2636036" cy="15373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966" y="286603"/>
            <a:ext cx="3190409" cy="59318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539" y="3842106"/>
            <a:ext cx="3198397" cy="22062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936" y="4512468"/>
            <a:ext cx="2886826" cy="16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0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and </a:t>
            </a:r>
            <a:r>
              <a:rPr lang="cs-CZ" dirty="0" err="1" smtClean="0"/>
              <a:t>context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Diabetes</a:t>
            </a:r>
          </a:p>
          <a:p>
            <a:pPr lvl="1"/>
            <a:r>
              <a:rPr lang="cs-CZ" dirty="0" smtClean="0"/>
              <a:t>Type 1, 2 and </a:t>
            </a:r>
            <a:r>
              <a:rPr lang="cs-CZ" dirty="0" err="1" smtClean="0"/>
              <a:t>others</a:t>
            </a:r>
            <a:endParaRPr lang="cs-CZ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focus</a:t>
            </a:r>
            <a:r>
              <a:rPr lang="cs-CZ" dirty="0" smtClean="0"/>
              <a:t> on Type 1 Diabetes</a:t>
            </a:r>
          </a:p>
          <a:p>
            <a:pPr lvl="1"/>
            <a:r>
              <a:rPr lang="cs-CZ" dirty="0" err="1" smtClean="0"/>
              <a:t>Autoimmune</a:t>
            </a:r>
            <a:endParaRPr lang="cs-CZ" dirty="0" smtClean="0"/>
          </a:p>
          <a:p>
            <a:pPr lvl="1"/>
            <a:r>
              <a:rPr lang="cs-CZ" dirty="0" err="1" smtClean="0"/>
              <a:t>Manifests</a:t>
            </a:r>
            <a:r>
              <a:rPr lang="cs-CZ" dirty="0" smtClean="0"/>
              <a:t> in early </a:t>
            </a:r>
            <a:r>
              <a:rPr lang="cs-CZ" dirty="0" err="1" smtClean="0"/>
              <a:t>childhood</a:t>
            </a:r>
            <a:endParaRPr lang="cs-CZ" dirty="0" smtClean="0"/>
          </a:p>
          <a:p>
            <a:pPr lvl="1"/>
            <a:r>
              <a:rPr lang="cs-CZ" dirty="0" smtClean="0"/>
              <a:t>Insulin </a:t>
            </a:r>
            <a:r>
              <a:rPr lang="cs-CZ" dirty="0" err="1" smtClean="0"/>
              <a:t>treatment</a:t>
            </a:r>
            <a:endParaRPr lang="cs-CZ" dirty="0" smtClean="0"/>
          </a:p>
          <a:p>
            <a:pPr lvl="1"/>
            <a:r>
              <a:rPr lang="cs-CZ" dirty="0" err="1" smtClean="0"/>
              <a:t>Currently</a:t>
            </a:r>
            <a:r>
              <a:rPr lang="cs-CZ" dirty="0" smtClean="0"/>
              <a:t> </a:t>
            </a:r>
            <a:r>
              <a:rPr lang="cs-CZ" dirty="0" err="1" smtClean="0"/>
              <a:t>requires</a:t>
            </a:r>
            <a:r>
              <a:rPr lang="cs-CZ" dirty="0" smtClean="0"/>
              <a:t> a </a:t>
            </a:r>
            <a:r>
              <a:rPr lang="cs-CZ" dirty="0" err="1" smtClean="0"/>
              <a:t>substantial</a:t>
            </a:r>
            <a:r>
              <a:rPr lang="cs-CZ" dirty="0" smtClean="0"/>
              <a:t> </a:t>
            </a:r>
            <a:r>
              <a:rPr lang="cs-CZ" dirty="0" err="1" smtClean="0"/>
              <a:t>amount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wearable</a:t>
            </a:r>
            <a:r>
              <a:rPr lang="cs-CZ" dirty="0" smtClean="0"/>
              <a:t> </a:t>
            </a:r>
            <a:r>
              <a:rPr lang="cs-CZ" dirty="0" err="1" smtClean="0"/>
              <a:t>electronics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>
                <a:hlinkClick r:id="rId2"/>
              </a:rPr>
              <a:t>https://diabetes.zcu.cz/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8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Wearable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-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Problems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9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Framework </a:t>
            </a:r>
            <a:r>
              <a:rPr lang="cs-CZ" dirty="0" err="1" smtClean="0"/>
              <a:t>designed</a:t>
            </a:r>
            <a:r>
              <a:rPr lang="cs-CZ" dirty="0" smtClean="0"/>
              <a:t> and </a:t>
            </a:r>
            <a:r>
              <a:rPr lang="cs-CZ" dirty="0" err="1" smtClean="0"/>
              <a:t>implemented</a:t>
            </a:r>
            <a:r>
              <a:rPr lang="cs-CZ" dirty="0" smtClean="0"/>
              <a:t> on </a:t>
            </a:r>
            <a:r>
              <a:rPr lang="cs-CZ" dirty="0" err="1" smtClean="0"/>
              <a:t>our</a:t>
            </a:r>
            <a:r>
              <a:rPr lang="cs-CZ" dirty="0" smtClean="0"/>
              <a:t> department</a:t>
            </a:r>
          </a:p>
          <a:p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framework</a:t>
            </a:r>
            <a:r>
              <a:rPr lang="cs-CZ" dirty="0" smtClean="0"/>
              <a:t> and </a:t>
            </a:r>
            <a:r>
              <a:rPr lang="cs-CZ" dirty="0" err="1" smtClean="0"/>
              <a:t>architecture</a:t>
            </a:r>
            <a:endParaRPr lang="cs-CZ" dirty="0" smtClean="0"/>
          </a:p>
          <a:p>
            <a:r>
              <a:rPr lang="cs-CZ" dirty="0" err="1" smtClean="0"/>
              <a:t>Built</a:t>
            </a:r>
            <a:r>
              <a:rPr lang="cs-CZ" dirty="0" smtClean="0"/>
              <a:t> in such a </a:t>
            </a:r>
            <a:r>
              <a:rPr lang="cs-CZ" dirty="0" err="1" smtClean="0"/>
              <a:t>way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reach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qualities</a:t>
            </a:r>
            <a:endParaRPr lang="cs-CZ" dirty="0" smtClean="0"/>
          </a:p>
          <a:p>
            <a:pPr lvl="1"/>
            <a:r>
              <a:rPr lang="cs-CZ" dirty="0" err="1" smtClean="0"/>
              <a:t>Fault</a:t>
            </a:r>
            <a:r>
              <a:rPr lang="cs-CZ" dirty="0" smtClean="0"/>
              <a:t>-tolerance</a:t>
            </a:r>
          </a:p>
          <a:p>
            <a:pPr lvl="1"/>
            <a:r>
              <a:rPr lang="cs-CZ" dirty="0" err="1" smtClean="0"/>
              <a:t>Verifiability</a:t>
            </a:r>
            <a:endParaRPr lang="cs-CZ" dirty="0" smtClean="0"/>
          </a:p>
          <a:p>
            <a:pPr lvl="1"/>
            <a:r>
              <a:rPr lang="cs-CZ" dirty="0" err="1" smtClean="0"/>
              <a:t>Simplicity</a:t>
            </a:r>
            <a:endParaRPr lang="cs-CZ" dirty="0" smtClean="0"/>
          </a:p>
          <a:p>
            <a:pPr lvl="1"/>
            <a:r>
              <a:rPr lang="cs-CZ" dirty="0" smtClean="0"/>
              <a:t>Stability</a:t>
            </a:r>
          </a:p>
          <a:p>
            <a:pPr lvl="1"/>
            <a:r>
              <a:rPr lang="cs-CZ" dirty="0" err="1" smtClean="0"/>
              <a:t>Multi-platform</a:t>
            </a:r>
            <a:endParaRPr lang="cs-CZ" dirty="0" smtClean="0"/>
          </a:p>
          <a:p>
            <a:pPr lvl="1"/>
            <a:r>
              <a:rPr lang="cs-CZ" dirty="0" err="1" smtClean="0"/>
              <a:t>Effectivity</a:t>
            </a:r>
            <a:r>
              <a:rPr lang="cs-CZ" dirty="0" smtClean="0"/>
              <a:t>, </a:t>
            </a:r>
            <a:r>
              <a:rPr lang="cs-CZ" dirty="0" err="1" smtClean="0"/>
              <a:t>low-power</a:t>
            </a:r>
            <a:endParaRPr lang="cs-CZ" dirty="0" smtClean="0"/>
          </a:p>
          <a:p>
            <a:r>
              <a:rPr lang="cs-CZ" dirty="0" err="1" smtClean="0"/>
              <a:t>Supports</a:t>
            </a:r>
            <a:r>
              <a:rPr lang="cs-CZ" dirty="0" smtClean="0"/>
              <a:t> </a:t>
            </a:r>
            <a:r>
              <a:rPr lang="cs-CZ" dirty="0" err="1" smtClean="0"/>
              <a:t>simulations</a:t>
            </a:r>
            <a:r>
              <a:rPr lang="cs-CZ" dirty="0" smtClean="0"/>
              <a:t> and </a:t>
            </a:r>
            <a:r>
              <a:rPr lang="cs-CZ" dirty="0" err="1" smtClean="0"/>
              <a:t>real-time</a:t>
            </a:r>
            <a:r>
              <a:rPr lang="cs-CZ" dirty="0" smtClean="0"/>
              <a:t> use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32" y="4041991"/>
            <a:ext cx="1666848" cy="166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Implementation</a:t>
            </a:r>
            <a:r>
              <a:rPr lang="cs-CZ" dirty="0" smtClean="0"/>
              <a:t> split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dirty="0" err="1" smtClean="0"/>
              <a:t>Filter</a:t>
            </a:r>
            <a:endParaRPr lang="cs-CZ" dirty="0" smtClean="0"/>
          </a:p>
          <a:p>
            <a:pPr lvl="1"/>
            <a:r>
              <a:rPr lang="cs-CZ" dirty="0" smtClean="0"/>
              <a:t>Model</a:t>
            </a:r>
          </a:p>
          <a:p>
            <a:pPr lvl="1"/>
            <a:r>
              <a:rPr lang="cs-CZ" dirty="0" err="1" smtClean="0"/>
              <a:t>Signal</a:t>
            </a:r>
            <a:endParaRPr lang="cs-CZ" dirty="0" smtClean="0"/>
          </a:p>
          <a:p>
            <a:pPr lvl="1"/>
            <a:r>
              <a:rPr lang="cs-CZ" dirty="0" err="1" smtClean="0"/>
              <a:t>Solver</a:t>
            </a:r>
            <a:endParaRPr lang="cs-CZ" dirty="0" smtClean="0"/>
          </a:p>
          <a:p>
            <a:pPr lvl="1"/>
            <a:r>
              <a:rPr lang="cs-CZ" dirty="0" err="1" smtClean="0"/>
              <a:t>Metric</a:t>
            </a:r>
            <a:endParaRPr lang="cs-CZ" dirty="0" smtClean="0"/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err="1" smtClean="0"/>
              <a:t>Every</a:t>
            </a:r>
            <a:r>
              <a:rPr lang="cs-CZ" dirty="0" smtClean="0"/>
              <a:t> module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verified</a:t>
            </a:r>
            <a:r>
              <a:rPr lang="cs-CZ" dirty="0" smtClean="0"/>
              <a:t> </a:t>
            </a:r>
            <a:r>
              <a:rPr lang="cs-CZ" dirty="0" err="1" smtClean="0"/>
              <a:t>separately</a:t>
            </a:r>
            <a:endParaRPr lang="cs-CZ" dirty="0" smtClean="0"/>
          </a:p>
          <a:p>
            <a:pPr lvl="1"/>
            <a:r>
              <a:rPr lang="cs-CZ" dirty="0" err="1" smtClean="0"/>
              <a:t>Simplifies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verification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 smtClean="0"/>
          </a:p>
          <a:p>
            <a:r>
              <a:rPr lang="cs-CZ" dirty="0" smtClean="0"/>
              <a:t>New module = </a:t>
            </a:r>
            <a:r>
              <a:rPr lang="cs-CZ" dirty="0" err="1" smtClean="0"/>
              <a:t>verification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single module</a:t>
            </a:r>
          </a:p>
          <a:p>
            <a:pPr lvl="1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necessary</a:t>
            </a:r>
            <a:r>
              <a:rPr lang="cs-CZ" dirty="0" smtClean="0"/>
              <a:t> to </a:t>
            </a:r>
            <a:r>
              <a:rPr lang="cs-CZ" dirty="0" err="1" smtClean="0"/>
              <a:t>verify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simulation</a:t>
            </a:r>
            <a:r>
              <a:rPr lang="cs-CZ" dirty="0" smtClean="0"/>
              <a:t> to </a:t>
            </a:r>
            <a:r>
              <a:rPr lang="cs-CZ" dirty="0" err="1" smtClean="0"/>
              <a:t>real-world</a:t>
            </a:r>
            <a:r>
              <a:rPr lang="cs-CZ" dirty="0" smtClean="0"/>
              <a:t> in just a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endParaRPr lang="cs-CZ" dirty="0" smtClean="0"/>
          </a:p>
          <a:p>
            <a:pPr lvl="1"/>
            <a:r>
              <a:rPr lang="cs-CZ" dirty="0" err="1" smtClean="0"/>
              <a:t>Matter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single module swap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Linear</a:t>
            </a:r>
            <a:r>
              <a:rPr lang="cs-CZ" dirty="0" smtClean="0"/>
              <a:t> </a:t>
            </a:r>
            <a:r>
              <a:rPr lang="cs-CZ" dirty="0" err="1" smtClean="0"/>
              <a:t>connection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filters</a:t>
            </a:r>
            <a:endParaRPr lang="cs-CZ" dirty="0" smtClean="0"/>
          </a:p>
          <a:p>
            <a:r>
              <a:rPr lang="cs-CZ" dirty="0" err="1" smtClean="0"/>
              <a:t>Message</a:t>
            </a:r>
            <a:r>
              <a:rPr lang="cs-CZ" dirty="0" smtClean="0"/>
              <a:t> </a:t>
            </a:r>
            <a:r>
              <a:rPr lang="cs-CZ" dirty="0" err="1" smtClean="0"/>
              <a:t>passing</a:t>
            </a:r>
            <a:r>
              <a:rPr lang="cs-CZ" dirty="0" smtClean="0"/>
              <a:t> („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to </a:t>
            </a:r>
            <a:r>
              <a:rPr lang="cs-CZ" dirty="0" err="1" smtClean="0"/>
              <a:t>right</a:t>
            </a:r>
            <a:r>
              <a:rPr lang="cs-CZ" dirty="0" smtClean="0"/>
              <a:t>“)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6" y="3705551"/>
            <a:ext cx="6215970" cy="19387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56023" y="3628505"/>
            <a:ext cx="33001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TDevice_Event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NDevice_Event_Code event_code</a:t>
            </a:r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GUID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device_id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GUID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signal_id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device_time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int64_t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logical_time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uint64_t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segment_id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union {</a:t>
            </a: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level;</a:t>
            </a:r>
            <a:endParaRPr lang="cs-CZ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IModel_Parameter_Vector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 parameters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wstr_container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 information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}; </a:t>
            </a:r>
            <a:endParaRPr lang="cs-CZ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}; </a:t>
            </a:r>
          </a:p>
        </p:txBody>
      </p:sp>
    </p:spTree>
    <p:extLst>
      <p:ext uri="{BB962C8B-B14F-4D97-AF65-F5344CB8AC3E}">
        <p14:creationId xmlns:p14="http://schemas.microsoft.com/office/powerpoint/2010/main" val="12511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Fulfills</a:t>
            </a:r>
            <a:r>
              <a:rPr lang="cs-CZ" dirty="0" smtClean="0"/>
              <a:t> a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-end – </a:t>
            </a:r>
            <a:r>
              <a:rPr lang="cs-CZ" dirty="0" err="1" smtClean="0"/>
              <a:t>framework</a:t>
            </a:r>
            <a:r>
              <a:rPr lang="cs-CZ" dirty="0" smtClean="0"/>
              <a:t>, 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and SDK</a:t>
            </a:r>
          </a:p>
          <a:p>
            <a:r>
              <a:rPr lang="cs-CZ" dirty="0" smtClean="0"/>
              <a:t>Front-</a:t>
            </a:r>
            <a:r>
              <a:rPr lang="cs-CZ" dirty="0" err="1" smtClean="0"/>
              <a:t>ends</a:t>
            </a:r>
            <a:endParaRPr lang="cs-CZ" dirty="0" smtClean="0"/>
          </a:p>
          <a:p>
            <a:pPr lvl="1"/>
            <a:r>
              <a:rPr lang="cs-CZ" dirty="0" smtClean="0"/>
              <a:t>gpredict3 – science and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pPr lvl="1"/>
            <a:r>
              <a:rPr lang="cs-CZ" dirty="0" err="1" smtClean="0"/>
              <a:t>SmartCGMS</a:t>
            </a:r>
            <a:r>
              <a:rPr lang="cs-CZ" dirty="0" smtClean="0"/>
              <a:t> Mobile – </a:t>
            </a:r>
            <a:r>
              <a:rPr lang="cs-CZ" dirty="0" err="1" smtClean="0"/>
              <a:t>patient</a:t>
            </a:r>
            <a:r>
              <a:rPr lang="cs-CZ" dirty="0" smtClean="0"/>
              <a:t> monitoring</a:t>
            </a:r>
          </a:p>
          <a:p>
            <a:pPr lvl="1"/>
            <a:r>
              <a:rPr lang="cs-CZ" dirty="0" err="1" smtClean="0"/>
              <a:t>Games</a:t>
            </a:r>
            <a:r>
              <a:rPr lang="cs-CZ" dirty="0" smtClean="0"/>
              <a:t> - </a:t>
            </a:r>
            <a:r>
              <a:rPr lang="cs-CZ" dirty="0" err="1" smtClean="0"/>
              <a:t>Icarus</a:t>
            </a:r>
            <a:r>
              <a:rPr lang="cs-CZ" dirty="0" smtClean="0"/>
              <a:t> </a:t>
            </a:r>
            <a:r>
              <a:rPr lang="cs-CZ" dirty="0" smtClean="0"/>
              <a:t>has </a:t>
            </a:r>
            <a:r>
              <a:rPr lang="cs-CZ" dirty="0" smtClean="0"/>
              <a:t>Diabetes, </a:t>
            </a:r>
            <a:r>
              <a:rPr lang="cs-CZ" dirty="0" err="1" smtClean="0"/>
              <a:t>DiaAdventure</a:t>
            </a:r>
            <a:endParaRPr lang="cs-CZ" dirty="0" smtClean="0"/>
          </a:p>
          <a:p>
            <a:pPr lvl="1"/>
            <a:r>
              <a:rPr lang="cs-CZ" dirty="0" smtClean="0"/>
              <a:t>Pump-</a:t>
            </a:r>
            <a:r>
              <a:rPr lang="cs-CZ" dirty="0" err="1"/>
              <a:t>T</a:t>
            </a:r>
            <a:r>
              <a:rPr lang="cs-CZ" dirty="0" err="1" smtClean="0"/>
              <a:t>rainer</a:t>
            </a:r>
            <a:r>
              <a:rPr lang="cs-CZ" dirty="0" smtClean="0"/>
              <a:t> –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newly</a:t>
            </a:r>
            <a:r>
              <a:rPr lang="cs-CZ" dirty="0" smtClean="0"/>
              <a:t> </a:t>
            </a:r>
            <a:r>
              <a:rPr lang="cs-CZ" dirty="0" err="1" smtClean="0"/>
              <a:t>diagnosed</a:t>
            </a:r>
            <a:r>
              <a:rPr lang="cs-CZ" dirty="0" smtClean="0"/>
              <a:t> </a:t>
            </a:r>
            <a:r>
              <a:rPr lang="cs-CZ" dirty="0" err="1" smtClean="0"/>
              <a:t>patients</a:t>
            </a:r>
            <a:endParaRPr lang="cs-CZ" dirty="0" smtClean="0"/>
          </a:p>
          <a:p>
            <a:pPr lvl="1"/>
            <a:r>
              <a:rPr lang="cs-CZ" dirty="0" smtClean="0"/>
              <a:t>Web </a:t>
            </a:r>
            <a:r>
              <a:rPr lang="cs-CZ" dirty="0" err="1" smtClean="0"/>
              <a:t>simulator</a:t>
            </a:r>
            <a:r>
              <a:rPr lang="cs-CZ" dirty="0" smtClean="0"/>
              <a:t> – WASM-</a:t>
            </a:r>
            <a:r>
              <a:rPr lang="cs-CZ" dirty="0" err="1" smtClean="0"/>
              <a:t>based</a:t>
            </a:r>
            <a:r>
              <a:rPr lang="cs-CZ" dirty="0" smtClean="0"/>
              <a:t> online </a:t>
            </a:r>
            <a:r>
              <a:rPr lang="cs-CZ" dirty="0" err="1" smtClean="0"/>
              <a:t>simulator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4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r>
              <a:rPr lang="cs-CZ" dirty="0" smtClean="0"/>
              <a:t> – gpredict3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12" y="1911927"/>
            <a:ext cx="5906426" cy="3458095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4352" y="2269375"/>
            <a:ext cx="6741098" cy="36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r>
              <a:rPr lang="cs-CZ" dirty="0" smtClean="0"/>
              <a:t> – Mobile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31" y="2028058"/>
            <a:ext cx="1806887" cy="39244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78" y="2028058"/>
            <a:ext cx="1806888" cy="39244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25" y="2028058"/>
            <a:ext cx="1806888" cy="39244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72" y="2028306"/>
            <a:ext cx="1807944" cy="39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r>
              <a:rPr lang="cs-CZ" dirty="0" smtClean="0"/>
              <a:t> – </a:t>
            </a:r>
            <a:r>
              <a:rPr lang="cs-CZ" dirty="0" err="1" smtClean="0"/>
              <a:t>Icarus</a:t>
            </a:r>
            <a:r>
              <a:rPr lang="cs-CZ" dirty="0" smtClean="0"/>
              <a:t> has Diabetes</a:t>
            </a:r>
            <a:endParaRPr lang="cs-CZ" dirty="0"/>
          </a:p>
        </p:txBody>
      </p:sp>
      <p:pic>
        <p:nvPicPr>
          <p:cNvPr id="8194" name="Picture 2" descr="https://diabetes.zcu.cz/resources/images/ikaros/Game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8230" y="1995892"/>
            <a:ext cx="643636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r>
              <a:rPr lang="cs-CZ" dirty="0" smtClean="0"/>
              <a:t> – </a:t>
            </a:r>
            <a:r>
              <a:rPr lang="cs-CZ" dirty="0" err="1" smtClean="0"/>
              <a:t>DiaAdventure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8" y="1887508"/>
            <a:ext cx="8221288" cy="46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r>
              <a:rPr lang="cs-CZ" dirty="0" smtClean="0"/>
              <a:t> – </a:t>
            </a:r>
            <a:r>
              <a:rPr lang="cs-CZ" dirty="0" smtClean="0"/>
              <a:t>Pump-</a:t>
            </a:r>
            <a:r>
              <a:rPr lang="cs-CZ" dirty="0" err="1" smtClean="0"/>
              <a:t>Trainer</a:t>
            </a:r>
            <a:r>
              <a:rPr lang="cs-CZ" dirty="0" smtClean="0"/>
              <a:t> (</a:t>
            </a:r>
            <a:r>
              <a:rPr lang="cs-CZ" dirty="0" err="1" smtClean="0"/>
              <a:t>old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12" y="1879514"/>
            <a:ext cx="8456732" cy="4755466"/>
          </a:xfrm>
        </p:spPr>
      </p:pic>
    </p:spTree>
    <p:extLst>
      <p:ext uri="{BB962C8B-B14F-4D97-AF65-F5344CB8AC3E}">
        <p14:creationId xmlns:p14="http://schemas.microsoft.com/office/powerpoint/2010/main" val="11064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Diabetes </a:t>
            </a:r>
            <a:r>
              <a:rPr lang="cs-CZ" dirty="0" err="1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Insulin (Type 1, </a:t>
            </a:r>
            <a:r>
              <a:rPr lang="cs-CZ" dirty="0" err="1" smtClean="0"/>
              <a:t>newly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type 2)</a:t>
            </a:r>
          </a:p>
          <a:p>
            <a:pPr lvl="1"/>
            <a:r>
              <a:rPr lang="cs-CZ" dirty="0" smtClean="0"/>
              <a:t>Insulin </a:t>
            </a:r>
            <a:r>
              <a:rPr lang="cs-CZ" dirty="0" err="1" smtClean="0"/>
              <a:t>pen</a:t>
            </a:r>
            <a:endParaRPr lang="cs-CZ" dirty="0" smtClean="0"/>
          </a:p>
          <a:p>
            <a:pPr lvl="1"/>
            <a:r>
              <a:rPr lang="cs-CZ" dirty="0" smtClean="0"/>
              <a:t>Insulin pump</a:t>
            </a:r>
          </a:p>
          <a:p>
            <a:pPr lvl="2"/>
            <a:r>
              <a:rPr lang="cs-CZ" dirty="0" err="1" smtClean="0"/>
              <a:t>Subcutaneous</a:t>
            </a:r>
            <a:endParaRPr lang="cs-CZ" dirty="0" smtClean="0"/>
          </a:p>
          <a:p>
            <a:pPr lvl="2"/>
            <a:r>
              <a:rPr lang="cs-CZ" dirty="0" err="1" smtClean="0"/>
              <a:t>Intradermal</a:t>
            </a:r>
            <a:endParaRPr lang="cs-CZ" dirty="0" smtClean="0"/>
          </a:p>
          <a:p>
            <a:r>
              <a:rPr lang="cs-CZ" dirty="0" err="1" smtClean="0"/>
              <a:t>Antidiabetic</a:t>
            </a:r>
            <a:r>
              <a:rPr lang="cs-CZ" dirty="0" smtClean="0"/>
              <a:t> </a:t>
            </a:r>
            <a:r>
              <a:rPr lang="cs-CZ" dirty="0" err="1" smtClean="0"/>
              <a:t>drugs</a:t>
            </a:r>
            <a:r>
              <a:rPr lang="cs-CZ" dirty="0" smtClean="0"/>
              <a:t> (Type 2)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</p:txBody>
      </p:sp>
      <p:pic>
        <p:nvPicPr>
          <p:cNvPr id="1026" name="Picture 2" descr="Smart Insulin Pens Market Latest Devices, Future Trends and Technology  Prospects By Delivering Usage, Dosages, Effects Overview and Industry  Players Enhancements, Business Forecast till 2023 | Medga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66" y="1978030"/>
            <a:ext cx="3197400" cy="18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egacymedsearch.com/wp-content/uploads/2019/06/medtronic-paradig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89" y="4248438"/>
            <a:ext cx="3622977" cy="20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r>
              <a:rPr lang="cs-CZ" dirty="0" smtClean="0"/>
              <a:t> – </a:t>
            </a:r>
            <a:r>
              <a:rPr lang="cs-CZ" dirty="0" smtClean="0"/>
              <a:t>Pump-</a:t>
            </a:r>
            <a:r>
              <a:rPr lang="cs-CZ" dirty="0" err="1" smtClean="0"/>
              <a:t>Trainer</a:t>
            </a:r>
            <a:r>
              <a:rPr lang="cs-CZ" dirty="0" smtClean="0"/>
              <a:t> (</a:t>
            </a:r>
            <a:r>
              <a:rPr lang="cs-CZ" dirty="0" err="1" smtClean="0"/>
              <a:t>new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34" y="1813012"/>
            <a:ext cx="8631299" cy="48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SmartCGMS</a:t>
            </a:r>
            <a:r>
              <a:rPr lang="cs-CZ" dirty="0" smtClean="0"/>
              <a:t> – </a:t>
            </a:r>
            <a:r>
              <a:rPr lang="cs-CZ" dirty="0" smtClean="0"/>
              <a:t>Web </a:t>
            </a:r>
            <a:r>
              <a:rPr lang="cs-CZ" dirty="0" err="1" smtClean="0"/>
              <a:t>simulator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92" y="1984640"/>
            <a:ext cx="9008225" cy="4544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77" y="133004"/>
            <a:ext cx="1530927" cy="15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2077"/>
          </a:xfrm>
        </p:spPr>
        <p:txBody>
          <a:bodyPr/>
          <a:lstStyle/>
          <a:p>
            <a:pPr algn="ctr"/>
            <a:r>
              <a:rPr lang="cs-CZ" dirty="0" err="1" smtClean="0"/>
              <a:t>Questions</a:t>
            </a:r>
            <a:r>
              <a:rPr lang="cs-CZ" dirty="0" smtClean="0"/>
              <a:t>, </a:t>
            </a:r>
            <a:r>
              <a:rPr lang="cs-CZ" dirty="0" err="1" smtClean="0"/>
              <a:t>discussion</a:t>
            </a:r>
            <a:r>
              <a:rPr lang="cs-CZ" dirty="0" smtClean="0"/>
              <a:t>, …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6379" y="5527963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Martin Úbl</a:t>
            </a:r>
          </a:p>
          <a:p>
            <a:r>
              <a:rPr lang="cs-CZ" dirty="0" smtClean="0"/>
              <a:t>ublm@kiv.zcu.cz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0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Insulin </a:t>
            </a:r>
            <a:r>
              <a:rPr lang="cs-CZ" dirty="0" err="1" smtClean="0"/>
              <a:t>dosing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Bolus</a:t>
            </a:r>
          </a:p>
          <a:p>
            <a:pPr lvl="1"/>
            <a:r>
              <a:rPr lang="cs-CZ" dirty="0" err="1" smtClean="0"/>
              <a:t>Manual</a:t>
            </a:r>
            <a:endParaRPr lang="cs-CZ" dirty="0" smtClean="0"/>
          </a:p>
          <a:p>
            <a:r>
              <a:rPr lang="cs-CZ" dirty="0" err="1" smtClean="0"/>
              <a:t>Basal</a:t>
            </a:r>
            <a:endParaRPr lang="cs-CZ" dirty="0" smtClean="0"/>
          </a:p>
          <a:p>
            <a:pPr lvl="1"/>
            <a:r>
              <a:rPr lang="cs-CZ" dirty="0" err="1" smtClean="0"/>
              <a:t>Manual</a:t>
            </a:r>
            <a:endParaRPr lang="cs-CZ" dirty="0" smtClean="0"/>
          </a:p>
          <a:p>
            <a:pPr lvl="1"/>
            <a:r>
              <a:rPr lang="cs-CZ" dirty="0" err="1" smtClean="0"/>
              <a:t>Automatic</a:t>
            </a:r>
            <a:endParaRPr lang="cs-CZ" dirty="0" smtClean="0"/>
          </a:p>
          <a:p>
            <a:pPr lvl="2"/>
            <a:r>
              <a:rPr lang="cs-CZ" dirty="0" err="1" smtClean="0"/>
              <a:t>How</a:t>
            </a:r>
            <a:r>
              <a:rPr lang="cs-CZ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08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Measurement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Glucose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endParaRPr lang="cs-CZ" dirty="0" smtClean="0"/>
          </a:p>
          <a:p>
            <a:pPr lvl="1"/>
            <a:r>
              <a:rPr lang="cs-CZ" dirty="0" smtClean="0"/>
              <a:t>In </a:t>
            </a:r>
            <a:r>
              <a:rPr lang="cs-CZ" dirty="0" err="1" smtClean="0"/>
              <a:t>blood</a:t>
            </a:r>
            <a:endParaRPr lang="cs-CZ" dirty="0" smtClean="0"/>
          </a:p>
          <a:p>
            <a:pPr lvl="2"/>
            <a:r>
              <a:rPr lang="cs-CZ" dirty="0" err="1" smtClean="0"/>
              <a:t>Glucometer</a:t>
            </a:r>
            <a:endParaRPr lang="cs-CZ" dirty="0" smtClean="0"/>
          </a:p>
          <a:p>
            <a:pPr lvl="2"/>
            <a:r>
              <a:rPr lang="cs-CZ" dirty="0" err="1" smtClean="0"/>
              <a:t>Sporadic</a:t>
            </a:r>
            <a:endParaRPr lang="cs-CZ" dirty="0" smtClean="0"/>
          </a:p>
          <a:p>
            <a:pPr lvl="1"/>
            <a:r>
              <a:rPr lang="cs-CZ" dirty="0" err="1" smtClean="0"/>
              <a:t>Subcutaneously</a:t>
            </a:r>
            <a:endParaRPr lang="cs-CZ" dirty="0" smtClean="0"/>
          </a:p>
          <a:p>
            <a:pPr lvl="2"/>
            <a:r>
              <a:rPr lang="cs-CZ" dirty="0" smtClean="0"/>
              <a:t>CGM sensor</a:t>
            </a:r>
          </a:p>
          <a:p>
            <a:pPr lvl="2"/>
            <a:r>
              <a:rPr lang="cs-CZ" dirty="0" smtClean="0"/>
              <a:t>„</a:t>
            </a:r>
            <a:r>
              <a:rPr lang="cs-CZ" dirty="0" err="1" smtClean="0"/>
              <a:t>continuous</a:t>
            </a:r>
            <a:r>
              <a:rPr lang="cs-CZ" dirty="0" smtClean="0"/>
              <a:t>“</a:t>
            </a:r>
          </a:p>
        </p:txBody>
      </p:sp>
      <p:pic>
        <p:nvPicPr>
          <p:cNvPr id="2050" name="Picture 2" descr="Accu-Chek® Performa Glucometer - Diabetyk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85" y="1961170"/>
            <a:ext cx="2303259" cy="23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GM Deals | Medtronic Diabe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6" y="3395171"/>
            <a:ext cx="27717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Typical</a:t>
            </a:r>
            <a:r>
              <a:rPr lang="cs-CZ" dirty="0" smtClean="0"/>
              <a:t> „</a:t>
            </a:r>
            <a:r>
              <a:rPr lang="cs-CZ" dirty="0" err="1" smtClean="0"/>
              <a:t>setup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Sensor</a:t>
            </a:r>
          </a:p>
          <a:p>
            <a:r>
              <a:rPr lang="cs-CZ" dirty="0" smtClean="0"/>
              <a:t>Insulin pump</a:t>
            </a:r>
          </a:p>
          <a:p>
            <a:r>
              <a:rPr lang="cs-CZ" dirty="0" err="1" smtClean="0"/>
              <a:t>Infusion</a:t>
            </a:r>
            <a:r>
              <a:rPr lang="cs-CZ" dirty="0" smtClean="0"/>
              <a:t> set</a:t>
            </a:r>
          </a:p>
          <a:p>
            <a:r>
              <a:rPr lang="cs-CZ" dirty="0" err="1" smtClean="0"/>
              <a:t>Controller</a:t>
            </a:r>
            <a:r>
              <a:rPr lang="cs-CZ" dirty="0" smtClean="0"/>
              <a:t> (</a:t>
            </a:r>
            <a:r>
              <a:rPr lang="cs-CZ" dirty="0" err="1" smtClean="0"/>
              <a:t>device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Optional</a:t>
            </a:r>
            <a:endParaRPr lang="cs-CZ" dirty="0" smtClean="0"/>
          </a:p>
          <a:p>
            <a:pPr lvl="1"/>
            <a:r>
              <a:rPr lang="cs-CZ" dirty="0" err="1" smtClean="0"/>
              <a:t>Resides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pump and </a:t>
            </a:r>
            <a:r>
              <a:rPr lang="cs-CZ" dirty="0" err="1" smtClean="0"/>
              <a:t>the</a:t>
            </a:r>
            <a:r>
              <a:rPr lang="cs-CZ" dirty="0" smtClean="0"/>
              <a:t> sensor</a:t>
            </a:r>
          </a:p>
          <a:p>
            <a:pPr lvl="1"/>
            <a:r>
              <a:rPr lang="cs-CZ" dirty="0" smtClean="0"/>
              <a:t>Mobile </a:t>
            </a:r>
            <a:r>
              <a:rPr lang="cs-CZ" dirty="0" err="1" smtClean="0"/>
              <a:t>phone</a:t>
            </a:r>
            <a:r>
              <a:rPr lang="cs-CZ" dirty="0" smtClean="0"/>
              <a:t>, </a:t>
            </a:r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watch</a:t>
            </a:r>
            <a:endParaRPr lang="cs-CZ" dirty="0"/>
          </a:p>
        </p:txBody>
      </p:sp>
      <p:pic>
        <p:nvPicPr>
          <p:cNvPr id="3074" name="Picture 2" descr="Diabetes technology that improves risk factors, care and quality of life -  Diabetes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03" y="2234603"/>
            <a:ext cx="4941792" cy="35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65533" y="5946131"/>
            <a:ext cx="5128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Source: https://diabeteson.com/technical-devices-that-improve-risk-factors-care-and-quality-of-life/</a:t>
            </a:r>
            <a:endParaRPr lang="cs-CZ" sz="9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11238" y="5407429"/>
            <a:ext cx="437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Discussion</a:t>
            </a:r>
            <a:r>
              <a:rPr lang="cs-CZ" dirty="0" smtClean="0"/>
              <a:t>: </a:t>
            </a:r>
            <a:r>
              <a:rPr lang="cs-CZ" dirty="0" err="1" smtClean="0"/>
              <a:t>Lots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wearable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,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influence </a:t>
            </a:r>
            <a:r>
              <a:rPr lang="cs-CZ" dirty="0" err="1" smtClean="0"/>
              <a:t>patient‘s</a:t>
            </a:r>
            <a:r>
              <a:rPr lang="cs-CZ" dirty="0" smtClean="0"/>
              <a:t> </a:t>
            </a:r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., in </a:t>
            </a: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cs-CZ" dirty="0" err="1" smtClean="0"/>
              <a:t>patients</a:t>
            </a:r>
            <a:r>
              <a:rPr lang="cs-CZ" dirty="0" smtClean="0"/>
              <a:t>)?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Closed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loop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artificial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pancreas</a:t>
            </a:r>
            <a:endParaRPr lang="cs-CZ" dirty="0"/>
          </a:p>
        </p:txBody>
      </p:sp>
      <p:pic>
        <p:nvPicPr>
          <p:cNvPr id="4" name="Picture 4" descr="https://legacymedsearch.com/wp-content/uploads/2019/06/medtronic-paradig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24" y="3241834"/>
            <a:ext cx="2497151" cy="14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GM Deals | Medtronic Diabe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8" y="3004986"/>
            <a:ext cx="1950770" cy="197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mputer Icons Download - person vector png download - 512*512 - Free  Transparent Computer Icons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04" y="1811706"/>
            <a:ext cx="1854065" cy="18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op Do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95" y="4389975"/>
            <a:ext cx="956672" cy="1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Zakřivená spojnice 6"/>
          <p:cNvCxnSpPr>
            <a:endCxn id="5" idx="0"/>
          </p:cNvCxnSpPr>
          <p:nvPr/>
        </p:nvCxnSpPr>
        <p:spPr>
          <a:xfrm rot="10800000" flipV="1">
            <a:off x="2581763" y="2472492"/>
            <a:ext cx="2089990" cy="532493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Zakřivená spojnice 8"/>
          <p:cNvCxnSpPr>
            <a:stCxn id="5" idx="2"/>
          </p:cNvCxnSpPr>
          <p:nvPr/>
        </p:nvCxnSpPr>
        <p:spPr>
          <a:xfrm rot="16200000" flipH="1">
            <a:off x="3454619" y="4103012"/>
            <a:ext cx="718351" cy="2464062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Zakřivená spojnice 10"/>
          <p:cNvCxnSpPr>
            <a:endCxn id="4" idx="2"/>
          </p:cNvCxnSpPr>
          <p:nvPr/>
        </p:nvCxnSpPr>
        <p:spPr>
          <a:xfrm flipV="1">
            <a:off x="6675120" y="4654364"/>
            <a:ext cx="2390180" cy="1039855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Zakřivená spojnice 20"/>
          <p:cNvCxnSpPr>
            <a:stCxn id="4" idx="0"/>
          </p:cNvCxnSpPr>
          <p:nvPr/>
        </p:nvCxnSpPr>
        <p:spPr>
          <a:xfrm rot="16200000" flipV="1">
            <a:off x="7485540" y="1662074"/>
            <a:ext cx="769340" cy="2390180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Controller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Certified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and </a:t>
            </a:r>
            <a:r>
              <a:rPr lang="cs-CZ" dirty="0" err="1" smtClean="0"/>
              <a:t>safe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“</a:t>
            </a:r>
          </a:p>
          <a:p>
            <a:pPr lvl="1"/>
            <a:endParaRPr lang="cs-CZ" dirty="0"/>
          </a:p>
          <a:p>
            <a:r>
              <a:rPr lang="cs-CZ" dirty="0" smtClean="0"/>
              <a:t>DIY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immediatelly</a:t>
            </a:r>
            <a:r>
              <a:rPr lang="cs-CZ" dirty="0" smtClean="0"/>
              <a:t> </a:t>
            </a:r>
            <a:r>
              <a:rPr lang="cs-CZ" dirty="0" err="1" smtClean="0"/>
              <a:t>deployed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1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7667</TotalTime>
  <Words>1362</Words>
  <Application>Microsoft Office PowerPoint</Application>
  <PresentationFormat>Širokoúhlá obrazovka</PresentationFormat>
  <Paragraphs>302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Wingdings</vt:lpstr>
      <vt:lpstr>Retrospektiva</vt:lpstr>
      <vt:lpstr>mHealth and wearable devices</vt:lpstr>
      <vt:lpstr>Table of contents</vt:lpstr>
      <vt:lpstr>Introduction and context</vt:lpstr>
      <vt:lpstr>Diabetes treatment</vt:lpstr>
      <vt:lpstr>Insulin dosing</vt:lpstr>
      <vt:lpstr>Measurement</vt:lpstr>
      <vt:lpstr>Typical „setup“</vt:lpstr>
      <vt:lpstr>Closed control loop  artificial pancreas</vt:lpstr>
      <vt:lpstr>Controller development</vt:lpstr>
      <vt:lpstr>DIY</vt:lpstr>
      <vt:lpstr>DIY in diabetes treatment</vt:lpstr>
      <vt:lpstr>OpenAPS</vt:lpstr>
      <vt:lpstr>OpenAPS - failure</vt:lpstr>
      <vt:lpstr>OpenAPS – will not fail?</vt:lpstr>
      <vt:lpstr>AndroidAPS</vt:lpstr>
      <vt:lpstr>All systems</vt:lpstr>
      <vt:lpstr>DIY systems fail</vt:lpstr>
      <vt:lpstr>DIY systems fail</vt:lpstr>
      <vt:lpstr>According to what is DIY „safe“?</vt:lpstr>
      <vt:lpstr>Physicians love DIY</vt:lpstr>
      <vt:lpstr>Requirements for mHealth devices</vt:lpstr>
      <vt:lpstr>Certification</vt:lpstr>
      <vt:lpstr>Classification of medical equipment (FDA)</vt:lpstr>
      <vt:lpstr>Equipment approval</vt:lpstr>
      <vt:lpstr>Verification of algorithms and devices</vt:lpstr>
      <vt:lpstr>Simple example</vt:lpstr>
      <vt:lpstr>Wearable devices</vt:lpstr>
      <vt:lpstr>Wearable devices - data</vt:lpstr>
      <vt:lpstr>Smart clothes</vt:lpstr>
      <vt:lpstr>Wearable devices - data</vt:lpstr>
      <vt:lpstr>SmartCGMS</vt:lpstr>
      <vt:lpstr>SmartCGMS</vt:lpstr>
      <vt:lpstr>SmartCGMS </vt:lpstr>
      <vt:lpstr>SmartCGMS</vt:lpstr>
      <vt:lpstr>SmartCGMS – gpredict3</vt:lpstr>
      <vt:lpstr>SmartCGMS – Mobile</vt:lpstr>
      <vt:lpstr>SmartCGMS – Icarus has Diabetes</vt:lpstr>
      <vt:lpstr>SmartCGMS – DiaAdventure</vt:lpstr>
      <vt:lpstr>SmartCGMS – Pump-Trainer (old)</vt:lpstr>
      <vt:lpstr>SmartCGMS – Pump-Trainer (new)</vt:lpstr>
      <vt:lpstr>SmartCGMS – Web simulator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mHealth a nositelná elektronika</dc:title>
  <dc:creator>Martin Úbl</dc:creator>
  <cp:lastModifiedBy>Martin Úbl</cp:lastModifiedBy>
  <cp:revision>61</cp:revision>
  <dcterms:created xsi:type="dcterms:W3CDTF">2021-10-19T18:48:40Z</dcterms:created>
  <dcterms:modified xsi:type="dcterms:W3CDTF">2025-10-01T20:50:57Z</dcterms:modified>
</cp:coreProperties>
</file>