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335" r:id="rId3"/>
    <p:sldId id="297" r:id="rId4"/>
    <p:sldId id="366" r:id="rId5"/>
    <p:sldId id="267" r:id="rId6"/>
    <p:sldId id="258" r:id="rId7"/>
    <p:sldId id="259" r:id="rId8"/>
    <p:sldId id="260" r:id="rId9"/>
    <p:sldId id="261" r:id="rId10"/>
    <p:sldId id="262" r:id="rId11"/>
    <p:sldId id="377" r:id="rId12"/>
    <p:sldId id="263" r:id="rId13"/>
    <p:sldId id="264" r:id="rId14"/>
    <p:sldId id="375" r:id="rId15"/>
    <p:sldId id="378" r:id="rId16"/>
    <p:sldId id="265" r:id="rId17"/>
    <p:sldId id="376" r:id="rId18"/>
    <p:sldId id="326" r:id="rId19"/>
    <p:sldId id="334" r:id="rId20"/>
    <p:sldId id="333" r:id="rId21"/>
  </p:sldIdLst>
  <p:sldSz cx="10693400" cy="7562850"/>
  <p:notesSz cx="10693400" cy="756285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0" autoAdjust="0"/>
    <p:restoredTop sz="86474" autoAdjust="0"/>
  </p:normalViewPr>
  <p:slideViewPr>
    <p:cSldViewPr>
      <p:cViewPr varScale="1">
        <p:scale>
          <a:sx n="83" d="100"/>
          <a:sy n="83" d="100"/>
        </p:scale>
        <p:origin x="516" y="8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-475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image" Target="../media/image29.wmf"/><Relationship Id="rId7" Type="http://schemas.openxmlformats.org/officeDocument/2006/relationships/image" Target="../media/image33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image" Target="../media/image37.wmf"/><Relationship Id="rId7" Type="http://schemas.openxmlformats.org/officeDocument/2006/relationships/image" Target="../media/image41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Relationship Id="rId9" Type="http://schemas.openxmlformats.org/officeDocument/2006/relationships/image" Target="../media/image43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6057900" y="0"/>
            <a:ext cx="4632325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0A1A42-7A21-4C88-B23D-49C1A826FCE6}" type="datetimeFigureOut">
              <a:rPr lang="cs-CZ" smtClean="0"/>
              <a:t>17.9.2024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543300" y="946150"/>
            <a:ext cx="3606800" cy="2551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1069975" y="3640138"/>
            <a:ext cx="8553450" cy="29781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7183438"/>
            <a:ext cx="4633913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6057900" y="7183438"/>
            <a:ext cx="4632325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08A7C7-A711-44D8-871D-965D2DE530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1289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>
            <a:extLst>
              <a:ext uri="{FF2B5EF4-FFF2-40B4-BE49-F238E27FC236}">
                <a16:creationId xmlns="" xmlns:a16="http://schemas.microsoft.com/office/drawing/2014/main" id="{3B2F892C-72F4-4151-899A-7A430F531B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Zástupný symbol pro poznámky 2">
            <a:extLst>
              <a:ext uri="{FF2B5EF4-FFF2-40B4-BE49-F238E27FC236}">
                <a16:creationId xmlns="" xmlns:a16="http://schemas.microsoft.com/office/drawing/2014/main" id="{DFF6CE0C-942F-4143-92F3-48D30F5B44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en-US">
              <a:cs typeface="Arial" panose="020B0604020202020204" pitchFamily="34" charset="0"/>
            </a:endParaRPr>
          </a:p>
        </p:txBody>
      </p:sp>
      <p:sp>
        <p:nvSpPr>
          <p:cNvPr id="12292" name="Zástupný symbol pro číslo snímku 3">
            <a:extLst>
              <a:ext uri="{FF2B5EF4-FFF2-40B4-BE49-F238E27FC236}">
                <a16:creationId xmlns="" xmlns:a16="http://schemas.microsoft.com/office/drawing/2014/main" id="{CC3F7E05-4EC6-4C66-8A4C-9DDB1FFAE53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453C5977-BB48-409A-925C-AB7579BDAFF8}" type="slidenum">
              <a:rPr lang="cs-CZ" altLang="en-US" sz="1200" smtClean="0"/>
              <a:pPr/>
              <a:t>5</a:t>
            </a:fld>
            <a:endParaRPr lang="cs-CZ" altLang="en-US" sz="1200"/>
          </a:p>
        </p:txBody>
      </p:sp>
    </p:spTree>
    <p:extLst>
      <p:ext uri="{BB962C8B-B14F-4D97-AF65-F5344CB8AC3E}">
        <p14:creationId xmlns:p14="http://schemas.microsoft.com/office/powerpoint/2010/main" val="5290306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BA4F4-052E-405B-8D3F-AE4F13077D8C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83550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8DF672-F227-4772-822B-B29FD32E6848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96921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Zástupný symbol pro obrázek snímku 1">
            <a:extLst>
              <a:ext uri="{FF2B5EF4-FFF2-40B4-BE49-F238E27FC236}">
                <a16:creationId xmlns="" xmlns:a16="http://schemas.microsoft.com/office/drawing/2014/main" id="{4764DC25-C21C-4A74-B32A-9489FE0064D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Zástupný symbol pro poznámky 2">
            <a:extLst>
              <a:ext uri="{FF2B5EF4-FFF2-40B4-BE49-F238E27FC236}">
                <a16:creationId xmlns="" xmlns:a16="http://schemas.microsoft.com/office/drawing/2014/main" id="{C9586911-4F95-43C8-887E-F50861B1FE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en-US">
              <a:cs typeface="Arial" panose="020B0604020202020204" pitchFamily="34" charset="0"/>
            </a:endParaRPr>
          </a:p>
        </p:txBody>
      </p:sp>
      <p:sp>
        <p:nvSpPr>
          <p:cNvPr id="14340" name="Zástupný symbol pro číslo snímku 3">
            <a:extLst>
              <a:ext uri="{FF2B5EF4-FFF2-40B4-BE49-F238E27FC236}">
                <a16:creationId xmlns="" xmlns:a16="http://schemas.microsoft.com/office/drawing/2014/main" id="{CEAB39E0-031C-4470-94EB-F5B8C789C2D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8FFDE06B-FECC-48E9-BD5A-370F15E54292}" type="slidenum">
              <a:rPr lang="cs-CZ" altLang="en-US" sz="1200" smtClean="0"/>
              <a:pPr/>
              <a:t>6</a:t>
            </a:fld>
            <a:endParaRPr lang="cs-CZ" altLang="en-US" sz="1200"/>
          </a:p>
        </p:txBody>
      </p:sp>
    </p:spTree>
    <p:extLst>
      <p:ext uri="{BB962C8B-B14F-4D97-AF65-F5344CB8AC3E}">
        <p14:creationId xmlns:p14="http://schemas.microsoft.com/office/powerpoint/2010/main" val="270225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obrázek snímku 1">
            <a:extLst>
              <a:ext uri="{FF2B5EF4-FFF2-40B4-BE49-F238E27FC236}">
                <a16:creationId xmlns="" xmlns:a16="http://schemas.microsoft.com/office/drawing/2014/main" id="{78136062-BBC7-4FD5-90E7-63E3E9C0FA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Zástupný symbol pro poznámky 2">
            <a:extLst>
              <a:ext uri="{FF2B5EF4-FFF2-40B4-BE49-F238E27FC236}">
                <a16:creationId xmlns="" xmlns:a16="http://schemas.microsoft.com/office/drawing/2014/main" id="{B0921B41-1D53-4E5F-9650-AC13F7A480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en-US">
              <a:cs typeface="Arial" panose="020B0604020202020204" pitchFamily="34" charset="0"/>
            </a:endParaRPr>
          </a:p>
        </p:txBody>
      </p:sp>
      <p:sp>
        <p:nvSpPr>
          <p:cNvPr id="16388" name="Zástupný symbol pro číslo snímku 3">
            <a:extLst>
              <a:ext uri="{FF2B5EF4-FFF2-40B4-BE49-F238E27FC236}">
                <a16:creationId xmlns="" xmlns:a16="http://schemas.microsoft.com/office/drawing/2014/main" id="{AFCBCEEC-CD4A-4298-B173-42B5326E83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5DF8EF9F-E9EC-461C-A150-9BE881C44936}" type="slidenum">
              <a:rPr lang="cs-CZ" altLang="en-US" sz="1200" smtClean="0"/>
              <a:pPr/>
              <a:t>7</a:t>
            </a:fld>
            <a:endParaRPr lang="cs-CZ" altLang="en-US" sz="1200"/>
          </a:p>
        </p:txBody>
      </p:sp>
    </p:spTree>
    <p:extLst>
      <p:ext uri="{BB962C8B-B14F-4D97-AF65-F5344CB8AC3E}">
        <p14:creationId xmlns:p14="http://schemas.microsoft.com/office/powerpoint/2010/main" val="34138587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rázek snímku 1">
            <a:extLst>
              <a:ext uri="{FF2B5EF4-FFF2-40B4-BE49-F238E27FC236}">
                <a16:creationId xmlns="" xmlns:a16="http://schemas.microsoft.com/office/drawing/2014/main" id="{1B1D6178-14FE-4BC0-B963-DB329AFB5BE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Zástupný symbol pro poznámky 2">
            <a:extLst>
              <a:ext uri="{FF2B5EF4-FFF2-40B4-BE49-F238E27FC236}">
                <a16:creationId xmlns="" xmlns:a16="http://schemas.microsoft.com/office/drawing/2014/main" id="{5332DC95-4CAE-4DED-B042-F9F7CE2AAF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en-US">
              <a:cs typeface="Arial" panose="020B0604020202020204" pitchFamily="34" charset="0"/>
            </a:endParaRPr>
          </a:p>
        </p:txBody>
      </p:sp>
      <p:sp>
        <p:nvSpPr>
          <p:cNvPr id="18436" name="Zástupný symbol pro číslo snímku 3">
            <a:extLst>
              <a:ext uri="{FF2B5EF4-FFF2-40B4-BE49-F238E27FC236}">
                <a16:creationId xmlns="" xmlns:a16="http://schemas.microsoft.com/office/drawing/2014/main" id="{96FB0FD0-996A-4181-A85B-2D466FFAB0B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07CD77B3-D424-4BFE-B6E9-1AED21DA8681}" type="slidenum">
              <a:rPr lang="cs-CZ" altLang="en-US" sz="1200" smtClean="0"/>
              <a:pPr/>
              <a:t>8</a:t>
            </a:fld>
            <a:endParaRPr lang="cs-CZ" altLang="en-US" sz="1200"/>
          </a:p>
        </p:txBody>
      </p:sp>
    </p:spTree>
    <p:extLst>
      <p:ext uri="{BB962C8B-B14F-4D97-AF65-F5344CB8AC3E}">
        <p14:creationId xmlns:p14="http://schemas.microsoft.com/office/powerpoint/2010/main" val="39421910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Zástupný symbol pro obrázek snímku 1">
            <a:extLst>
              <a:ext uri="{FF2B5EF4-FFF2-40B4-BE49-F238E27FC236}">
                <a16:creationId xmlns="" xmlns:a16="http://schemas.microsoft.com/office/drawing/2014/main" id="{4853A604-A282-4056-85CB-DCA4A6C7DA3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Zástupný symbol pro poznámky 2">
            <a:extLst>
              <a:ext uri="{FF2B5EF4-FFF2-40B4-BE49-F238E27FC236}">
                <a16:creationId xmlns="" xmlns:a16="http://schemas.microsoft.com/office/drawing/2014/main" id="{60CE9194-A165-42B4-BC63-59D1E21B1B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en-US">
              <a:cs typeface="Arial" panose="020B0604020202020204" pitchFamily="34" charset="0"/>
            </a:endParaRPr>
          </a:p>
        </p:txBody>
      </p:sp>
      <p:sp>
        <p:nvSpPr>
          <p:cNvPr id="20484" name="Zástupný symbol pro číslo snímku 3">
            <a:extLst>
              <a:ext uri="{FF2B5EF4-FFF2-40B4-BE49-F238E27FC236}">
                <a16:creationId xmlns="" xmlns:a16="http://schemas.microsoft.com/office/drawing/2014/main" id="{13DEBAAA-8E65-498D-B382-A2A46976C5E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A7EE519A-CC33-4C96-A262-C0F53985FD52}" type="slidenum">
              <a:rPr lang="cs-CZ" altLang="en-US" sz="1200" smtClean="0"/>
              <a:pPr/>
              <a:t>9</a:t>
            </a:fld>
            <a:endParaRPr lang="cs-CZ" altLang="en-US" sz="1200"/>
          </a:p>
        </p:txBody>
      </p:sp>
    </p:spTree>
    <p:extLst>
      <p:ext uri="{BB962C8B-B14F-4D97-AF65-F5344CB8AC3E}">
        <p14:creationId xmlns:p14="http://schemas.microsoft.com/office/powerpoint/2010/main" val="1611463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Zástupný symbol pro obrázek snímku 1">
            <a:extLst>
              <a:ext uri="{FF2B5EF4-FFF2-40B4-BE49-F238E27FC236}">
                <a16:creationId xmlns="" xmlns:a16="http://schemas.microsoft.com/office/drawing/2014/main" id="{BBD8A3AF-A74D-4E05-9F8C-B665AB9B67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Zástupný symbol pro poznámky 2">
            <a:extLst>
              <a:ext uri="{FF2B5EF4-FFF2-40B4-BE49-F238E27FC236}">
                <a16:creationId xmlns="" xmlns:a16="http://schemas.microsoft.com/office/drawing/2014/main" id="{E123C40F-2312-4758-9BC8-03B5B9F820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en-US">
              <a:cs typeface="Arial" panose="020B0604020202020204" pitchFamily="34" charset="0"/>
            </a:endParaRPr>
          </a:p>
        </p:txBody>
      </p:sp>
      <p:sp>
        <p:nvSpPr>
          <p:cNvPr id="22532" name="Zástupný symbol pro číslo snímku 3">
            <a:extLst>
              <a:ext uri="{FF2B5EF4-FFF2-40B4-BE49-F238E27FC236}">
                <a16:creationId xmlns="" xmlns:a16="http://schemas.microsoft.com/office/drawing/2014/main" id="{0C3048F5-3597-41C9-83AA-964979FEE3C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E5A57A65-292B-40EE-BD87-D113FDB61742}" type="slidenum">
              <a:rPr lang="cs-CZ" altLang="en-US" sz="1200" smtClean="0"/>
              <a:pPr/>
              <a:t>10</a:t>
            </a:fld>
            <a:endParaRPr lang="cs-CZ" altLang="en-US" sz="1200"/>
          </a:p>
        </p:txBody>
      </p:sp>
    </p:spTree>
    <p:extLst>
      <p:ext uri="{BB962C8B-B14F-4D97-AF65-F5344CB8AC3E}">
        <p14:creationId xmlns:p14="http://schemas.microsoft.com/office/powerpoint/2010/main" val="34355637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Zástupný symbol pro obrázek snímku 1">
            <a:extLst>
              <a:ext uri="{FF2B5EF4-FFF2-40B4-BE49-F238E27FC236}">
                <a16:creationId xmlns="" xmlns:a16="http://schemas.microsoft.com/office/drawing/2014/main" id="{5E5A1A7F-B813-4A69-95CF-64BF6F04356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Zástupný symbol pro poznámky 2">
            <a:extLst>
              <a:ext uri="{FF2B5EF4-FFF2-40B4-BE49-F238E27FC236}">
                <a16:creationId xmlns="" xmlns:a16="http://schemas.microsoft.com/office/drawing/2014/main" id="{C8BCFED1-8F21-424A-8622-731DB07113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en-US">
              <a:cs typeface="Arial" panose="020B0604020202020204" pitchFamily="34" charset="0"/>
            </a:endParaRPr>
          </a:p>
        </p:txBody>
      </p:sp>
      <p:sp>
        <p:nvSpPr>
          <p:cNvPr id="24580" name="Zástupný symbol pro číslo snímku 3">
            <a:extLst>
              <a:ext uri="{FF2B5EF4-FFF2-40B4-BE49-F238E27FC236}">
                <a16:creationId xmlns="" xmlns:a16="http://schemas.microsoft.com/office/drawing/2014/main" id="{BA5D291F-F895-4A19-BD7C-861C6B37E9A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F32C45F9-2EAB-4052-915F-4EC79F9B5410}" type="slidenum">
              <a:rPr lang="cs-CZ" altLang="en-US" sz="1200" smtClean="0"/>
              <a:pPr/>
              <a:t>12</a:t>
            </a:fld>
            <a:endParaRPr lang="cs-CZ" altLang="en-US" sz="1200"/>
          </a:p>
        </p:txBody>
      </p:sp>
    </p:spTree>
    <p:extLst>
      <p:ext uri="{BB962C8B-B14F-4D97-AF65-F5344CB8AC3E}">
        <p14:creationId xmlns:p14="http://schemas.microsoft.com/office/powerpoint/2010/main" val="36422778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Zástupný symbol pro obrázek snímku 1">
            <a:extLst>
              <a:ext uri="{FF2B5EF4-FFF2-40B4-BE49-F238E27FC236}">
                <a16:creationId xmlns="" xmlns:a16="http://schemas.microsoft.com/office/drawing/2014/main" id="{E13A0BAC-DACF-4DE7-9379-D7193D16A12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Zástupný symbol pro poznámky 2">
            <a:extLst>
              <a:ext uri="{FF2B5EF4-FFF2-40B4-BE49-F238E27FC236}">
                <a16:creationId xmlns="" xmlns:a16="http://schemas.microsoft.com/office/drawing/2014/main" id="{F32CD785-F2E1-4B55-8921-9B2AB1C621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en-US">
              <a:cs typeface="Arial" panose="020B0604020202020204" pitchFamily="34" charset="0"/>
            </a:endParaRPr>
          </a:p>
        </p:txBody>
      </p:sp>
      <p:sp>
        <p:nvSpPr>
          <p:cNvPr id="26628" name="Zástupný symbol pro číslo snímku 3">
            <a:extLst>
              <a:ext uri="{FF2B5EF4-FFF2-40B4-BE49-F238E27FC236}">
                <a16:creationId xmlns="" xmlns:a16="http://schemas.microsoft.com/office/drawing/2014/main" id="{1C3FF8A6-F208-4B2A-9161-0D4729BAF89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401C1171-D67D-4F17-B274-F13248DC8031}" type="slidenum">
              <a:rPr lang="cs-CZ" altLang="en-US" sz="1200" smtClean="0"/>
              <a:pPr/>
              <a:t>13</a:t>
            </a:fld>
            <a:endParaRPr lang="cs-CZ" altLang="en-US" sz="1200"/>
          </a:p>
        </p:txBody>
      </p:sp>
    </p:spTree>
    <p:extLst>
      <p:ext uri="{BB962C8B-B14F-4D97-AF65-F5344CB8AC3E}">
        <p14:creationId xmlns:p14="http://schemas.microsoft.com/office/powerpoint/2010/main" val="9646717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BA4F4-052E-405B-8D3F-AE4F13077D8C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7852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1" i="0">
                <a:solidFill>
                  <a:srgbClr val="428F9B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1" i="0">
                <a:solidFill>
                  <a:srgbClr val="428F9B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1" i="0">
                <a:solidFill>
                  <a:srgbClr val="428F9B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2"/>
            <a:ext cx="10692002" cy="647999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6684092" y="6750009"/>
            <a:ext cx="1117395" cy="539997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786055" y="6828576"/>
            <a:ext cx="2078671" cy="38598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890520" y="6750012"/>
            <a:ext cx="810260" cy="540385"/>
          </a:xfrm>
          <a:custGeom>
            <a:avLst/>
            <a:gdLst/>
            <a:ahLst/>
            <a:cxnLst/>
            <a:rect l="l" t="t" r="r" b="b"/>
            <a:pathLst>
              <a:path w="810260" h="540384">
                <a:moveTo>
                  <a:pt x="0" y="0"/>
                </a:moveTo>
                <a:lnTo>
                  <a:pt x="810006" y="0"/>
                </a:lnTo>
                <a:lnTo>
                  <a:pt x="810006" y="540004"/>
                </a:lnTo>
                <a:lnTo>
                  <a:pt x="0" y="540004"/>
                </a:lnTo>
                <a:lnTo>
                  <a:pt x="0" y="0"/>
                </a:lnTo>
                <a:close/>
              </a:path>
            </a:pathLst>
          </a:custGeom>
          <a:solidFill>
            <a:srgbClr val="1641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3266979" y="6810011"/>
            <a:ext cx="57150" cy="54610"/>
          </a:xfrm>
          <a:custGeom>
            <a:avLst/>
            <a:gdLst/>
            <a:ahLst/>
            <a:cxnLst/>
            <a:rect l="l" t="t" r="r" b="b"/>
            <a:pathLst>
              <a:path w="57150" h="54609">
                <a:moveTo>
                  <a:pt x="57073" y="20726"/>
                </a:moveTo>
                <a:lnTo>
                  <a:pt x="0" y="20726"/>
                </a:lnTo>
                <a:lnTo>
                  <a:pt x="17640" y="33540"/>
                </a:lnTo>
                <a:lnTo>
                  <a:pt x="10909" y="54267"/>
                </a:lnTo>
                <a:lnTo>
                  <a:pt x="28536" y="41452"/>
                </a:lnTo>
                <a:lnTo>
                  <a:pt x="42002" y="41452"/>
                </a:lnTo>
                <a:lnTo>
                  <a:pt x="39433" y="33540"/>
                </a:lnTo>
                <a:lnTo>
                  <a:pt x="57073" y="20726"/>
                </a:lnTo>
                <a:close/>
              </a:path>
              <a:path w="57150" h="54609">
                <a:moveTo>
                  <a:pt x="42002" y="41452"/>
                </a:moveTo>
                <a:lnTo>
                  <a:pt x="28536" y="41452"/>
                </a:lnTo>
                <a:lnTo>
                  <a:pt x="46164" y="54267"/>
                </a:lnTo>
                <a:lnTo>
                  <a:pt x="42002" y="41452"/>
                </a:lnTo>
                <a:close/>
              </a:path>
              <a:path w="57150" h="54609">
                <a:moveTo>
                  <a:pt x="28536" y="0"/>
                </a:moveTo>
                <a:lnTo>
                  <a:pt x="21805" y="20726"/>
                </a:lnTo>
                <a:lnTo>
                  <a:pt x="35267" y="20726"/>
                </a:lnTo>
                <a:lnTo>
                  <a:pt x="28536" y="0"/>
                </a:lnTo>
                <a:close/>
              </a:path>
            </a:pathLst>
          </a:custGeom>
          <a:solidFill>
            <a:srgbClr val="FFE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3176979" y="6834127"/>
            <a:ext cx="57150" cy="54610"/>
          </a:xfrm>
          <a:custGeom>
            <a:avLst/>
            <a:gdLst/>
            <a:ahLst/>
            <a:cxnLst/>
            <a:rect l="l" t="t" r="r" b="b"/>
            <a:pathLst>
              <a:path w="57150" h="54609">
                <a:moveTo>
                  <a:pt x="57073" y="20726"/>
                </a:moveTo>
                <a:lnTo>
                  <a:pt x="0" y="20726"/>
                </a:lnTo>
                <a:lnTo>
                  <a:pt x="17640" y="33528"/>
                </a:lnTo>
                <a:lnTo>
                  <a:pt x="10909" y="54267"/>
                </a:lnTo>
                <a:lnTo>
                  <a:pt x="28536" y="41452"/>
                </a:lnTo>
                <a:lnTo>
                  <a:pt x="42005" y="41452"/>
                </a:lnTo>
                <a:lnTo>
                  <a:pt x="39433" y="33528"/>
                </a:lnTo>
                <a:lnTo>
                  <a:pt x="57073" y="20726"/>
                </a:lnTo>
                <a:close/>
              </a:path>
              <a:path w="57150" h="54609">
                <a:moveTo>
                  <a:pt x="42005" y="41452"/>
                </a:moveTo>
                <a:lnTo>
                  <a:pt x="28536" y="41452"/>
                </a:lnTo>
                <a:lnTo>
                  <a:pt x="46164" y="54267"/>
                </a:lnTo>
                <a:lnTo>
                  <a:pt x="42005" y="41452"/>
                </a:lnTo>
                <a:close/>
              </a:path>
              <a:path w="57150" h="54609">
                <a:moveTo>
                  <a:pt x="28536" y="0"/>
                </a:moveTo>
                <a:lnTo>
                  <a:pt x="21805" y="20726"/>
                </a:lnTo>
                <a:lnTo>
                  <a:pt x="35267" y="20726"/>
                </a:lnTo>
                <a:lnTo>
                  <a:pt x="28536" y="0"/>
                </a:lnTo>
                <a:close/>
              </a:path>
            </a:pathLst>
          </a:custGeom>
          <a:solidFill>
            <a:srgbClr val="FFE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3111094" y="6899998"/>
            <a:ext cx="57150" cy="54610"/>
          </a:xfrm>
          <a:custGeom>
            <a:avLst/>
            <a:gdLst/>
            <a:ahLst/>
            <a:cxnLst/>
            <a:rect l="l" t="t" r="r" b="b"/>
            <a:pathLst>
              <a:path w="57150" h="54609">
                <a:moveTo>
                  <a:pt x="57073" y="20739"/>
                </a:moveTo>
                <a:lnTo>
                  <a:pt x="0" y="20739"/>
                </a:lnTo>
                <a:lnTo>
                  <a:pt x="17640" y="33553"/>
                </a:lnTo>
                <a:lnTo>
                  <a:pt x="10896" y="54279"/>
                </a:lnTo>
                <a:lnTo>
                  <a:pt x="28536" y="41465"/>
                </a:lnTo>
                <a:lnTo>
                  <a:pt x="42002" y="41465"/>
                </a:lnTo>
                <a:lnTo>
                  <a:pt x="39433" y="33553"/>
                </a:lnTo>
                <a:lnTo>
                  <a:pt x="57073" y="20739"/>
                </a:lnTo>
                <a:close/>
              </a:path>
              <a:path w="57150" h="54609">
                <a:moveTo>
                  <a:pt x="42002" y="41465"/>
                </a:moveTo>
                <a:lnTo>
                  <a:pt x="28536" y="41465"/>
                </a:lnTo>
                <a:lnTo>
                  <a:pt x="46164" y="54279"/>
                </a:lnTo>
                <a:lnTo>
                  <a:pt x="42002" y="41465"/>
                </a:lnTo>
                <a:close/>
              </a:path>
              <a:path w="57150" h="54609">
                <a:moveTo>
                  <a:pt x="28536" y="0"/>
                </a:moveTo>
                <a:lnTo>
                  <a:pt x="21805" y="20739"/>
                </a:lnTo>
                <a:lnTo>
                  <a:pt x="35267" y="20739"/>
                </a:lnTo>
                <a:lnTo>
                  <a:pt x="28536" y="0"/>
                </a:lnTo>
                <a:close/>
              </a:path>
            </a:pathLst>
          </a:custGeom>
          <a:solidFill>
            <a:srgbClr val="FFE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3086980" y="6990012"/>
            <a:ext cx="57150" cy="54610"/>
          </a:xfrm>
          <a:custGeom>
            <a:avLst/>
            <a:gdLst/>
            <a:ahLst/>
            <a:cxnLst/>
            <a:rect l="l" t="t" r="r" b="b"/>
            <a:pathLst>
              <a:path w="57150" h="54609">
                <a:moveTo>
                  <a:pt x="57061" y="20726"/>
                </a:moveTo>
                <a:lnTo>
                  <a:pt x="0" y="20726"/>
                </a:lnTo>
                <a:lnTo>
                  <a:pt x="17640" y="33528"/>
                </a:lnTo>
                <a:lnTo>
                  <a:pt x="10896" y="54267"/>
                </a:lnTo>
                <a:lnTo>
                  <a:pt x="28536" y="41452"/>
                </a:lnTo>
                <a:lnTo>
                  <a:pt x="42005" y="41452"/>
                </a:lnTo>
                <a:lnTo>
                  <a:pt x="39433" y="33528"/>
                </a:lnTo>
                <a:lnTo>
                  <a:pt x="57061" y="20726"/>
                </a:lnTo>
                <a:close/>
              </a:path>
              <a:path w="57150" h="54609">
                <a:moveTo>
                  <a:pt x="42005" y="41452"/>
                </a:moveTo>
                <a:lnTo>
                  <a:pt x="28536" y="41452"/>
                </a:lnTo>
                <a:lnTo>
                  <a:pt x="46164" y="54267"/>
                </a:lnTo>
                <a:lnTo>
                  <a:pt x="42005" y="41452"/>
                </a:lnTo>
                <a:close/>
              </a:path>
              <a:path w="57150" h="54609">
                <a:moveTo>
                  <a:pt x="28536" y="0"/>
                </a:moveTo>
                <a:lnTo>
                  <a:pt x="21805" y="20726"/>
                </a:lnTo>
                <a:lnTo>
                  <a:pt x="35267" y="20726"/>
                </a:lnTo>
                <a:lnTo>
                  <a:pt x="28536" y="0"/>
                </a:lnTo>
                <a:close/>
              </a:path>
            </a:pathLst>
          </a:custGeom>
          <a:solidFill>
            <a:srgbClr val="FFE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3446979" y="6990012"/>
            <a:ext cx="57150" cy="54610"/>
          </a:xfrm>
          <a:custGeom>
            <a:avLst/>
            <a:gdLst/>
            <a:ahLst/>
            <a:cxnLst/>
            <a:rect l="l" t="t" r="r" b="b"/>
            <a:pathLst>
              <a:path w="57150" h="54609">
                <a:moveTo>
                  <a:pt x="57073" y="20726"/>
                </a:moveTo>
                <a:lnTo>
                  <a:pt x="0" y="20726"/>
                </a:lnTo>
                <a:lnTo>
                  <a:pt x="17640" y="33528"/>
                </a:lnTo>
                <a:lnTo>
                  <a:pt x="10896" y="54267"/>
                </a:lnTo>
                <a:lnTo>
                  <a:pt x="28536" y="41452"/>
                </a:lnTo>
                <a:lnTo>
                  <a:pt x="42005" y="41452"/>
                </a:lnTo>
                <a:lnTo>
                  <a:pt x="39433" y="33528"/>
                </a:lnTo>
                <a:lnTo>
                  <a:pt x="57073" y="20726"/>
                </a:lnTo>
                <a:close/>
              </a:path>
              <a:path w="57150" h="54609">
                <a:moveTo>
                  <a:pt x="42005" y="41452"/>
                </a:moveTo>
                <a:lnTo>
                  <a:pt x="28536" y="41452"/>
                </a:lnTo>
                <a:lnTo>
                  <a:pt x="46164" y="54267"/>
                </a:lnTo>
                <a:lnTo>
                  <a:pt x="42005" y="41452"/>
                </a:lnTo>
                <a:close/>
              </a:path>
              <a:path w="57150" h="54609">
                <a:moveTo>
                  <a:pt x="28536" y="0"/>
                </a:moveTo>
                <a:lnTo>
                  <a:pt x="21805" y="20726"/>
                </a:lnTo>
                <a:lnTo>
                  <a:pt x="35267" y="20726"/>
                </a:lnTo>
                <a:lnTo>
                  <a:pt x="28536" y="0"/>
                </a:lnTo>
                <a:close/>
              </a:path>
            </a:pathLst>
          </a:custGeom>
          <a:solidFill>
            <a:srgbClr val="FFE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3422864" y="6899998"/>
            <a:ext cx="57150" cy="54610"/>
          </a:xfrm>
          <a:custGeom>
            <a:avLst/>
            <a:gdLst/>
            <a:ahLst/>
            <a:cxnLst/>
            <a:rect l="l" t="t" r="r" b="b"/>
            <a:pathLst>
              <a:path w="57150" h="54609">
                <a:moveTo>
                  <a:pt x="57061" y="20739"/>
                </a:moveTo>
                <a:lnTo>
                  <a:pt x="0" y="20739"/>
                </a:lnTo>
                <a:lnTo>
                  <a:pt x="17640" y="33553"/>
                </a:lnTo>
                <a:lnTo>
                  <a:pt x="10896" y="54279"/>
                </a:lnTo>
                <a:lnTo>
                  <a:pt x="28536" y="41465"/>
                </a:lnTo>
                <a:lnTo>
                  <a:pt x="42002" y="41465"/>
                </a:lnTo>
                <a:lnTo>
                  <a:pt x="39433" y="33553"/>
                </a:lnTo>
                <a:lnTo>
                  <a:pt x="57061" y="20739"/>
                </a:lnTo>
                <a:close/>
              </a:path>
              <a:path w="57150" h="54609">
                <a:moveTo>
                  <a:pt x="42002" y="41465"/>
                </a:moveTo>
                <a:lnTo>
                  <a:pt x="28536" y="41465"/>
                </a:lnTo>
                <a:lnTo>
                  <a:pt x="46164" y="54279"/>
                </a:lnTo>
                <a:lnTo>
                  <a:pt x="42002" y="41465"/>
                </a:lnTo>
                <a:close/>
              </a:path>
              <a:path w="57150" h="54609">
                <a:moveTo>
                  <a:pt x="28536" y="0"/>
                </a:moveTo>
                <a:lnTo>
                  <a:pt x="21805" y="20739"/>
                </a:lnTo>
                <a:lnTo>
                  <a:pt x="35267" y="20739"/>
                </a:lnTo>
                <a:lnTo>
                  <a:pt x="28536" y="0"/>
                </a:lnTo>
                <a:close/>
              </a:path>
            </a:pathLst>
          </a:custGeom>
          <a:solidFill>
            <a:srgbClr val="FFE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3356979" y="6834127"/>
            <a:ext cx="57150" cy="54610"/>
          </a:xfrm>
          <a:custGeom>
            <a:avLst/>
            <a:gdLst/>
            <a:ahLst/>
            <a:cxnLst/>
            <a:rect l="l" t="t" r="r" b="b"/>
            <a:pathLst>
              <a:path w="57150" h="54609">
                <a:moveTo>
                  <a:pt x="57073" y="20726"/>
                </a:moveTo>
                <a:lnTo>
                  <a:pt x="0" y="20726"/>
                </a:lnTo>
                <a:lnTo>
                  <a:pt x="17640" y="33528"/>
                </a:lnTo>
                <a:lnTo>
                  <a:pt x="10896" y="54267"/>
                </a:lnTo>
                <a:lnTo>
                  <a:pt x="28536" y="41452"/>
                </a:lnTo>
                <a:lnTo>
                  <a:pt x="42005" y="41452"/>
                </a:lnTo>
                <a:lnTo>
                  <a:pt x="39433" y="33528"/>
                </a:lnTo>
                <a:lnTo>
                  <a:pt x="57073" y="20726"/>
                </a:lnTo>
                <a:close/>
              </a:path>
              <a:path w="57150" h="54609">
                <a:moveTo>
                  <a:pt x="42005" y="41452"/>
                </a:moveTo>
                <a:lnTo>
                  <a:pt x="28536" y="41452"/>
                </a:lnTo>
                <a:lnTo>
                  <a:pt x="46164" y="54267"/>
                </a:lnTo>
                <a:lnTo>
                  <a:pt x="42005" y="41452"/>
                </a:lnTo>
                <a:close/>
              </a:path>
              <a:path w="57150" h="54609">
                <a:moveTo>
                  <a:pt x="28536" y="0"/>
                </a:moveTo>
                <a:lnTo>
                  <a:pt x="21805" y="20726"/>
                </a:lnTo>
                <a:lnTo>
                  <a:pt x="35267" y="20726"/>
                </a:lnTo>
                <a:lnTo>
                  <a:pt x="28536" y="0"/>
                </a:lnTo>
                <a:close/>
              </a:path>
            </a:pathLst>
          </a:custGeom>
          <a:solidFill>
            <a:srgbClr val="FFE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3422864" y="7080001"/>
            <a:ext cx="57150" cy="54610"/>
          </a:xfrm>
          <a:custGeom>
            <a:avLst/>
            <a:gdLst/>
            <a:ahLst/>
            <a:cxnLst/>
            <a:rect l="l" t="t" r="r" b="b"/>
            <a:pathLst>
              <a:path w="57150" h="54609">
                <a:moveTo>
                  <a:pt x="57061" y="20739"/>
                </a:moveTo>
                <a:lnTo>
                  <a:pt x="0" y="20739"/>
                </a:lnTo>
                <a:lnTo>
                  <a:pt x="17640" y="33540"/>
                </a:lnTo>
                <a:lnTo>
                  <a:pt x="10896" y="54279"/>
                </a:lnTo>
                <a:lnTo>
                  <a:pt x="28536" y="41465"/>
                </a:lnTo>
                <a:lnTo>
                  <a:pt x="42005" y="41465"/>
                </a:lnTo>
                <a:lnTo>
                  <a:pt x="39433" y="33540"/>
                </a:lnTo>
                <a:lnTo>
                  <a:pt x="57061" y="20739"/>
                </a:lnTo>
                <a:close/>
              </a:path>
              <a:path w="57150" h="54609">
                <a:moveTo>
                  <a:pt x="42005" y="41465"/>
                </a:moveTo>
                <a:lnTo>
                  <a:pt x="28536" y="41465"/>
                </a:lnTo>
                <a:lnTo>
                  <a:pt x="46164" y="54279"/>
                </a:lnTo>
                <a:lnTo>
                  <a:pt x="42005" y="41465"/>
                </a:lnTo>
                <a:close/>
              </a:path>
              <a:path w="57150" h="54609">
                <a:moveTo>
                  <a:pt x="28536" y="0"/>
                </a:moveTo>
                <a:lnTo>
                  <a:pt x="21805" y="20739"/>
                </a:lnTo>
                <a:lnTo>
                  <a:pt x="35267" y="20739"/>
                </a:lnTo>
                <a:lnTo>
                  <a:pt x="28536" y="0"/>
                </a:lnTo>
                <a:close/>
              </a:path>
            </a:pathLst>
          </a:custGeom>
          <a:solidFill>
            <a:srgbClr val="FFE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3356979" y="7145883"/>
            <a:ext cx="57150" cy="54610"/>
          </a:xfrm>
          <a:custGeom>
            <a:avLst/>
            <a:gdLst/>
            <a:ahLst/>
            <a:cxnLst/>
            <a:rect l="l" t="t" r="r" b="b"/>
            <a:pathLst>
              <a:path w="57150" h="54609">
                <a:moveTo>
                  <a:pt x="57073" y="20739"/>
                </a:moveTo>
                <a:lnTo>
                  <a:pt x="0" y="20739"/>
                </a:lnTo>
                <a:lnTo>
                  <a:pt x="17640" y="33553"/>
                </a:lnTo>
                <a:lnTo>
                  <a:pt x="10896" y="54279"/>
                </a:lnTo>
                <a:lnTo>
                  <a:pt x="28536" y="41465"/>
                </a:lnTo>
                <a:lnTo>
                  <a:pt x="42002" y="41465"/>
                </a:lnTo>
                <a:lnTo>
                  <a:pt x="39433" y="33553"/>
                </a:lnTo>
                <a:lnTo>
                  <a:pt x="57073" y="20739"/>
                </a:lnTo>
                <a:close/>
              </a:path>
              <a:path w="57150" h="54609">
                <a:moveTo>
                  <a:pt x="42002" y="41465"/>
                </a:moveTo>
                <a:lnTo>
                  <a:pt x="28536" y="41465"/>
                </a:lnTo>
                <a:lnTo>
                  <a:pt x="46164" y="54279"/>
                </a:lnTo>
                <a:lnTo>
                  <a:pt x="42002" y="41465"/>
                </a:lnTo>
                <a:close/>
              </a:path>
              <a:path w="57150" h="54609">
                <a:moveTo>
                  <a:pt x="28536" y="0"/>
                </a:moveTo>
                <a:lnTo>
                  <a:pt x="21805" y="20739"/>
                </a:lnTo>
                <a:lnTo>
                  <a:pt x="35267" y="20739"/>
                </a:lnTo>
                <a:lnTo>
                  <a:pt x="28536" y="0"/>
                </a:lnTo>
                <a:close/>
              </a:path>
            </a:pathLst>
          </a:custGeom>
          <a:solidFill>
            <a:srgbClr val="FFE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3266979" y="7169999"/>
            <a:ext cx="57150" cy="54610"/>
          </a:xfrm>
          <a:custGeom>
            <a:avLst/>
            <a:gdLst/>
            <a:ahLst/>
            <a:cxnLst/>
            <a:rect l="l" t="t" r="r" b="b"/>
            <a:pathLst>
              <a:path w="57150" h="54609">
                <a:moveTo>
                  <a:pt x="57073" y="20739"/>
                </a:moveTo>
                <a:lnTo>
                  <a:pt x="0" y="20739"/>
                </a:lnTo>
                <a:lnTo>
                  <a:pt x="17640" y="33540"/>
                </a:lnTo>
                <a:lnTo>
                  <a:pt x="10909" y="54279"/>
                </a:lnTo>
                <a:lnTo>
                  <a:pt x="28536" y="41465"/>
                </a:lnTo>
                <a:lnTo>
                  <a:pt x="42005" y="41465"/>
                </a:lnTo>
                <a:lnTo>
                  <a:pt x="39433" y="33540"/>
                </a:lnTo>
                <a:lnTo>
                  <a:pt x="57073" y="20739"/>
                </a:lnTo>
                <a:close/>
              </a:path>
              <a:path w="57150" h="54609">
                <a:moveTo>
                  <a:pt x="42005" y="41465"/>
                </a:moveTo>
                <a:lnTo>
                  <a:pt x="28536" y="41465"/>
                </a:lnTo>
                <a:lnTo>
                  <a:pt x="46164" y="54279"/>
                </a:lnTo>
                <a:lnTo>
                  <a:pt x="42005" y="41465"/>
                </a:lnTo>
                <a:close/>
              </a:path>
              <a:path w="57150" h="54609">
                <a:moveTo>
                  <a:pt x="28536" y="0"/>
                </a:moveTo>
                <a:lnTo>
                  <a:pt x="21805" y="20739"/>
                </a:lnTo>
                <a:lnTo>
                  <a:pt x="35267" y="20739"/>
                </a:lnTo>
                <a:lnTo>
                  <a:pt x="28536" y="0"/>
                </a:lnTo>
                <a:close/>
              </a:path>
            </a:pathLst>
          </a:custGeom>
          <a:solidFill>
            <a:srgbClr val="FFE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3176979" y="7145883"/>
            <a:ext cx="57150" cy="54610"/>
          </a:xfrm>
          <a:custGeom>
            <a:avLst/>
            <a:gdLst/>
            <a:ahLst/>
            <a:cxnLst/>
            <a:rect l="l" t="t" r="r" b="b"/>
            <a:pathLst>
              <a:path w="57150" h="54609">
                <a:moveTo>
                  <a:pt x="57073" y="20739"/>
                </a:moveTo>
                <a:lnTo>
                  <a:pt x="0" y="20739"/>
                </a:lnTo>
                <a:lnTo>
                  <a:pt x="17640" y="33553"/>
                </a:lnTo>
                <a:lnTo>
                  <a:pt x="10909" y="54279"/>
                </a:lnTo>
                <a:lnTo>
                  <a:pt x="28536" y="41465"/>
                </a:lnTo>
                <a:lnTo>
                  <a:pt x="42002" y="41465"/>
                </a:lnTo>
                <a:lnTo>
                  <a:pt x="39433" y="33553"/>
                </a:lnTo>
                <a:lnTo>
                  <a:pt x="57073" y="20739"/>
                </a:lnTo>
                <a:close/>
              </a:path>
              <a:path w="57150" h="54609">
                <a:moveTo>
                  <a:pt x="42002" y="41465"/>
                </a:moveTo>
                <a:lnTo>
                  <a:pt x="28536" y="41465"/>
                </a:lnTo>
                <a:lnTo>
                  <a:pt x="46164" y="54279"/>
                </a:lnTo>
                <a:lnTo>
                  <a:pt x="42002" y="41465"/>
                </a:lnTo>
                <a:close/>
              </a:path>
              <a:path w="57150" h="54609">
                <a:moveTo>
                  <a:pt x="28536" y="0"/>
                </a:moveTo>
                <a:lnTo>
                  <a:pt x="21805" y="20739"/>
                </a:lnTo>
                <a:lnTo>
                  <a:pt x="35267" y="20739"/>
                </a:lnTo>
                <a:lnTo>
                  <a:pt x="28536" y="0"/>
                </a:lnTo>
                <a:close/>
              </a:path>
            </a:pathLst>
          </a:custGeom>
          <a:solidFill>
            <a:srgbClr val="FFE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3111094" y="7080001"/>
            <a:ext cx="57150" cy="54610"/>
          </a:xfrm>
          <a:custGeom>
            <a:avLst/>
            <a:gdLst/>
            <a:ahLst/>
            <a:cxnLst/>
            <a:rect l="l" t="t" r="r" b="b"/>
            <a:pathLst>
              <a:path w="57150" h="54609">
                <a:moveTo>
                  <a:pt x="57073" y="20739"/>
                </a:moveTo>
                <a:lnTo>
                  <a:pt x="0" y="20739"/>
                </a:lnTo>
                <a:lnTo>
                  <a:pt x="17640" y="33540"/>
                </a:lnTo>
                <a:lnTo>
                  <a:pt x="10896" y="54279"/>
                </a:lnTo>
                <a:lnTo>
                  <a:pt x="28536" y="41465"/>
                </a:lnTo>
                <a:lnTo>
                  <a:pt x="42005" y="41465"/>
                </a:lnTo>
                <a:lnTo>
                  <a:pt x="39433" y="33540"/>
                </a:lnTo>
                <a:lnTo>
                  <a:pt x="57073" y="20739"/>
                </a:lnTo>
                <a:close/>
              </a:path>
              <a:path w="57150" h="54609">
                <a:moveTo>
                  <a:pt x="42005" y="41465"/>
                </a:moveTo>
                <a:lnTo>
                  <a:pt x="28536" y="41465"/>
                </a:lnTo>
                <a:lnTo>
                  <a:pt x="46164" y="54279"/>
                </a:lnTo>
                <a:lnTo>
                  <a:pt x="42005" y="41465"/>
                </a:lnTo>
                <a:close/>
              </a:path>
              <a:path w="57150" h="54609">
                <a:moveTo>
                  <a:pt x="28536" y="0"/>
                </a:moveTo>
                <a:lnTo>
                  <a:pt x="21805" y="20739"/>
                </a:lnTo>
                <a:lnTo>
                  <a:pt x="35267" y="20739"/>
                </a:lnTo>
                <a:lnTo>
                  <a:pt x="28536" y="0"/>
                </a:lnTo>
                <a:close/>
              </a:path>
            </a:pathLst>
          </a:custGeom>
          <a:solidFill>
            <a:srgbClr val="FFE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7301" y="1328879"/>
            <a:ext cx="9278797" cy="533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1" i="0">
                <a:solidFill>
                  <a:srgbClr val="428F9B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07301" y="2069865"/>
            <a:ext cx="9278797" cy="1854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Relationship Id="rId5" Type="http://schemas.openxmlformats.org/officeDocument/2006/relationships/hyperlink" Target="http://home.zcu.cz/~uruba/vyuka/ZES/" TargetMode="External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7.wmf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5" Type="http://schemas.openxmlformats.org/officeDocument/2006/relationships/image" Target="../media/image18.wmf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12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3.bin"/><Relationship Id="rId9" Type="http://schemas.openxmlformats.org/officeDocument/2006/relationships/image" Target="../media/image21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19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oleObject" Target="../embeddings/oleObject26.bin"/><Relationship Id="rId18" Type="http://schemas.openxmlformats.org/officeDocument/2006/relationships/image" Target="../media/image34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31.wmf"/><Relationship Id="rId1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3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5" Type="http://schemas.openxmlformats.org/officeDocument/2006/relationships/oleObject" Target="../embeddings/oleObject27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32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image" Target="../media/image39.wmf"/><Relationship Id="rId18" Type="http://schemas.openxmlformats.org/officeDocument/2006/relationships/oleObject" Target="../embeddings/oleObject36.bin"/><Relationship Id="rId3" Type="http://schemas.openxmlformats.org/officeDocument/2006/relationships/notesSlide" Target="../notesSlides/notesSlide10.xml"/><Relationship Id="rId21" Type="http://schemas.openxmlformats.org/officeDocument/2006/relationships/image" Target="../media/image43.wmf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33.bin"/><Relationship Id="rId17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5.bin"/><Relationship Id="rId20" Type="http://schemas.openxmlformats.org/officeDocument/2006/relationships/oleObject" Target="../embeddings/oleObject37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8.wmf"/><Relationship Id="rId5" Type="http://schemas.openxmlformats.org/officeDocument/2006/relationships/image" Target="../media/image13.wmf"/><Relationship Id="rId15" Type="http://schemas.openxmlformats.org/officeDocument/2006/relationships/image" Target="../media/image40.wmf"/><Relationship Id="rId10" Type="http://schemas.openxmlformats.org/officeDocument/2006/relationships/oleObject" Target="../embeddings/oleObject32.bin"/><Relationship Id="rId19" Type="http://schemas.openxmlformats.org/officeDocument/2006/relationships/image" Target="../media/image42.wmf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7.wmf"/><Relationship Id="rId14" Type="http://schemas.openxmlformats.org/officeDocument/2006/relationships/oleObject" Target="../embeddings/oleObject34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4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8.bin"/><Relationship Id="rId5" Type="http://schemas.openxmlformats.org/officeDocument/2006/relationships/image" Target="../media/image47.png"/><Relationship Id="rId4" Type="http://schemas.openxmlformats.org/officeDocument/2006/relationships/image" Target="../media/image46.png"/><Relationship Id="rId9" Type="http://schemas.openxmlformats.org/officeDocument/2006/relationships/image" Target="../media/image45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11.wmf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8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10.wmf"/><Relationship Id="rId5" Type="http://schemas.openxmlformats.org/officeDocument/2006/relationships/image" Target="../media/image7.wmf"/><Relationship Id="rId15" Type="http://schemas.openxmlformats.org/officeDocument/2006/relationships/image" Target="../media/image12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9.wmf"/><Relationship Id="rId14" Type="http://schemas.openxmlformats.org/officeDocument/2006/relationships/oleObject" Target="../embeddings/oleObject6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0692002" cy="64799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684092" y="6750009"/>
            <a:ext cx="1117395" cy="53999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786055" y="6828576"/>
            <a:ext cx="2078671" cy="38598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890520" y="6750012"/>
            <a:ext cx="810260" cy="540385"/>
          </a:xfrm>
          <a:custGeom>
            <a:avLst/>
            <a:gdLst/>
            <a:ahLst/>
            <a:cxnLst/>
            <a:rect l="l" t="t" r="r" b="b"/>
            <a:pathLst>
              <a:path w="810260" h="540384">
                <a:moveTo>
                  <a:pt x="0" y="0"/>
                </a:moveTo>
                <a:lnTo>
                  <a:pt x="810006" y="0"/>
                </a:lnTo>
                <a:lnTo>
                  <a:pt x="810006" y="540004"/>
                </a:lnTo>
                <a:lnTo>
                  <a:pt x="0" y="540004"/>
                </a:lnTo>
                <a:lnTo>
                  <a:pt x="0" y="0"/>
                </a:lnTo>
                <a:close/>
              </a:path>
            </a:pathLst>
          </a:custGeom>
          <a:solidFill>
            <a:srgbClr val="1641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266979" y="6810011"/>
            <a:ext cx="57150" cy="54610"/>
          </a:xfrm>
          <a:custGeom>
            <a:avLst/>
            <a:gdLst/>
            <a:ahLst/>
            <a:cxnLst/>
            <a:rect l="l" t="t" r="r" b="b"/>
            <a:pathLst>
              <a:path w="57150" h="54609">
                <a:moveTo>
                  <a:pt x="57073" y="20726"/>
                </a:moveTo>
                <a:lnTo>
                  <a:pt x="0" y="20726"/>
                </a:lnTo>
                <a:lnTo>
                  <a:pt x="17640" y="33540"/>
                </a:lnTo>
                <a:lnTo>
                  <a:pt x="10909" y="54267"/>
                </a:lnTo>
                <a:lnTo>
                  <a:pt x="28536" y="41452"/>
                </a:lnTo>
                <a:lnTo>
                  <a:pt x="42002" y="41452"/>
                </a:lnTo>
                <a:lnTo>
                  <a:pt x="39433" y="33540"/>
                </a:lnTo>
                <a:lnTo>
                  <a:pt x="57073" y="20726"/>
                </a:lnTo>
                <a:close/>
              </a:path>
              <a:path w="57150" h="54609">
                <a:moveTo>
                  <a:pt x="42002" y="41452"/>
                </a:moveTo>
                <a:lnTo>
                  <a:pt x="28536" y="41452"/>
                </a:lnTo>
                <a:lnTo>
                  <a:pt x="46164" y="54267"/>
                </a:lnTo>
                <a:lnTo>
                  <a:pt x="42002" y="41452"/>
                </a:lnTo>
                <a:close/>
              </a:path>
              <a:path w="57150" h="54609">
                <a:moveTo>
                  <a:pt x="28536" y="0"/>
                </a:moveTo>
                <a:lnTo>
                  <a:pt x="21805" y="20726"/>
                </a:lnTo>
                <a:lnTo>
                  <a:pt x="35267" y="20726"/>
                </a:lnTo>
                <a:lnTo>
                  <a:pt x="28536" y="0"/>
                </a:lnTo>
                <a:close/>
              </a:path>
            </a:pathLst>
          </a:custGeom>
          <a:solidFill>
            <a:srgbClr val="FFE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176979" y="6834127"/>
            <a:ext cx="57150" cy="54610"/>
          </a:xfrm>
          <a:custGeom>
            <a:avLst/>
            <a:gdLst/>
            <a:ahLst/>
            <a:cxnLst/>
            <a:rect l="l" t="t" r="r" b="b"/>
            <a:pathLst>
              <a:path w="57150" h="54609">
                <a:moveTo>
                  <a:pt x="57073" y="20726"/>
                </a:moveTo>
                <a:lnTo>
                  <a:pt x="0" y="20726"/>
                </a:lnTo>
                <a:lnTo>
                  <a:pt x="17640" y="33528"/>
                </a:lnTo>
                <a:lnTo>
                  <a:pt x="10909" y="54267"/>
                </a:lnTo>
                <a:lnTo>
                  <a:pt x="28536" y="41452"/>
                </a:lnTo>
                <a:lnTo>
                  <a:pt x="42005" y="41452"/>
                </a:lnTo>
                <a:lnTo>
                  <a:pt x="39433" y="33528"/>
                </a:lnTo>
                <a:lnTo>
                  <a:pt x="57073" y="20726"/>
                </a:lnTo>
                <a:close/>
              </a:path>
              <a:path w="57150" h="54609">
                <a:moveTo>
                  <a:pt x="42005" y="41452"/>
                </a:moveTo>
                <a:lnTo>
                  <a:pt x="28536" y="41452"/>
                </a:lnTo>
                <a:lnTo>
                  <a:pt x="46164" y="54267"/>
                </a:lnTo>
                <a:lnTo>
                  <a:pt x="42005" y="41452"/>
                </a:lnTo>
                <a:close/>
              </a:path>
              <a:path w="57150" h="54609">
                <a:moveTo>
                  <a:pt x="28536" y="0"/>
                </a:moveTo>
                <a:lnTo>
                  <a:pt x="21805" y="20726"/>
                </a:lnTo>
                <a:lnTo>
                  <a:pt x="35267" y="20726"/>
                </a:lnTo>
                <a:lnTo>
                  <a:pt x="28536" y="0"/>
                </a:lnTo>
                <a:close/>
              </a:path>
            </a:pathLst>
          </a:custGeom>
          <a:solidFill>
            <a:srgbClr val="FFE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111094" y="6899998"/>
            <a:ext cx="57150" cy="54610"/>
          </a:xfrm>
          <a:custGeom>
            <a:avLst/>
            <a:gdLst/>
            <a:ahLst/>
            <a:cxnLst/>
            <a:rect l="l" t="t" r="r" b="b"/>
            <a:pathLst>
              <a:path w="57150" h="54609">
                <a:moveTo>
                  <a:pt x="57073" y="20739"/>
                </a:moveTo>
                <a:lnTo>
                  <a:pt x="0" y="20739"/>
                </a:lnTo>
                <a:lnTo>
                  <a:pt x="17640" y="33553"/>
                </a:lnTo>
                <a:lnTo>
                  <a:pt x="10896" y="54279"/>
                </a:lnTo>
                <a:lnTo>
                  <a:pt x="28536" y="41465"/>
                </a:lnTo>
                <a:lnTo>
                  <a:pt x="42002" y="41465"/>
                </a:lnTo>
                <a:lnTo>
                  <a:pt x="39433" y="33553"/>
                </a:lnTo>
                <a:lnTo>
                  <a:pt x="57073" y="20739"/>
                </a:lnTo>
                <a:close/>
              </a:path>
              <a:path w="57150" h="54609">
                <a:moveTo>
                  <a:pt x="42002" y="41465"/>
                </a:moveTo>
                <a:lnTo>
                  <a:pt x="28536" y="41465"/>
                </a:lnTo>
                <a:lnTo>
                  <a:pt x="46164" y="54279"/>
                </a:lnTo>
                <a:lnTo>
                  <a:pt x="42002" y="41465"/>
                </a:lnTo>
                <a:close/>
              </a:path>
              <a:path w="57150" h="54609">
                <a:moveTo>
                  <a:pt x="28536" y="0"/>
                </a:moveTo>
                <a:lnTo>
                  <a:pt x="21805" y="20739"/>
                </a:lnTo>
                <a:lnTo>
                  <a:pt x="35267" y="20739"/>
                </a:lnTo>
                <a:lnTo>
                  <a:pt x="28536" y="0"/>
                </a:lnTo>
                <a:close/>
              </a:path>
            </a:pathLst>
          </a:custGeom>
          <a:solidFill>
            <a:srgbClr val="FFE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086980" y="6990012"/>
            <a:ext cx="57150" cy="54610"/>
          </a:xfrm>
          <a:custGeom>
            <a:avLst/>
            <a:gdLst/>
            <a:ahLst/>
            <a:cxnLst/>
            <a:rect l="l" t="t" r="r" b="b"/>
            <a:pathLst>
              <a:path w="57150" h="54609">
                <a:moveTo>
                  <a:pt x="57061" y="20726"/>
                </a:moveTo>
                <a:lnTo>
                  <a:pt x="0" y="20726"/>
                </a:lnTo>
                <a:lnTo>
                  <a:pt x="17640" y="33528"/>
                </a:lnTo>
                <a:lnTo>
                  <a:pt x="10896" y="54267"/>
                </a:lnTo>
                <a:lnTo>
                  <a:pt x="28536" y="41452"/>
                </a:lnTo>
                <a:lnTo>
                  <a:pt x="42005" y="41452"/>
                </a:lnTo>
                <a:lnTo>
                  <a:pt x="39433" y="33528"/>
                </a:lnTo>
                <a:lnTo>
                  <a:pt x="57061" y="20726"/>
                </a:lnTo>
                <a:close/>
              </a:path>
              <a:path w="57150" h="54609">
                <a:moveTo>
                  <a:pt x="42005" y="41452"/>
                </a:moveTo>
                <a:lnTo>
                  <a:pt x="28536" y="41452"/>
                </a:lnTo>
                <a:lnTo>
                  <a:pt x="46164" y="54267"/>
                </a:lnTo>
                <a:lnTo>
                  <a:pt x="42005" y="41452"/>
                </a:lnTo>
                <a:close/>
              </a:path>
              <a:path w="57150" h="54609">
                <a:moveTo>
                  <a:pt x="28536" y="0"/>
                </a:moveTo>
                <a:lnTo>
                  <a:pt x="21805" y="20726"/>
                </a:lnTo>
                <a:lnTo>
                  <a:pt x="35267" y="20726"/>
                </a:lnTo>
                <a:lnTo>
                  <a:pt x="28536" y="0"/>
                </a:lnTo>
                <a:close/>
              </a:path>
            </a:pathLst>
          </a:custGeom>
          <a:solidFill>
            <a:srgbClr val="FFE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446979" y="6990012"/>
            <a:ext cx="57150" cy="54610"/>
          </a:xfrm>
          <a:custGeom>
            <a:avLst/>
            <a:gdLst/>
            <a:ahLst/>
            <a:cxnLst/>
            <a:rect l="l" t="t" r="r" b="b"/>
            <a:pathLst>
              <a:path w="57150" h="54609">
                <a:moveTo>
                  <a:pt x="57073" y="20726"/>
                </a:moveTo>
                <a:lnTo>
                  <a:pt x="0" y="20726"/>
                </a:lnTo>
                <a:lnTo>
                  <a:pt x="17640" y="33528"/>
                </a:lnTo>
                <a:lnTo>
                  <a:pt x="10896" y="54267"/>
                </a:lnTo>
                <a:lnTo>
                  <a:pt x="28536" y="41452"/>
                </a:lnTo>
                <a:lnTo>
                  <a:pt x="42005" y="41452"/>
                </a:lnTo>
                <a:lnTo>
                  <a:pt x="39433" y="33528"/>
                </a:lnTo>
                <a:lnTo>
                  <a:pt x="57073" y="20726"/>
                </a:lnTo>
                <a:close/>
              </a:path>
              <a:path w="57150" h="54609">
                <a:moveTo>
                  <a:pt x="42005" y="41452"/>
                </a:moveTo>
                <a:lnTo>
                  <a:pt x="28536" y="41452"/>
                </a:lnTo>
                <a:lnTo>
                  <a:pt x="46164" y="54267"/>
                </a:lnTo>
                <a:lnTo>
                  <a:pt x="42005" y="41452"/>
                </a:lnTo>
                <a:close/>
              </a:path>
              <a:path w="57150" h="54609">
                <a:moveTo>
                  <a:pt x="28536" y="0"/>
                </a:moveTo>
                <a:lnTo>
                  <a:pt x="21805" y="20726"/>
                </a:lnTo>
                <a:lnTo>
                  <a:pt x="35267" y="20726"/>
                </a:lnTo>
                <a:lnTo>
                  <a:pt x="28536" y="0"/>
                </a:lnTo>
                <a:close/>
              </a:path>
            </a:pathLst>
          </a:custGeom>
          <a:solidFill>
            <a:srgbClr val="FFE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422864" y="6899998"/>
            <a:ext cx="57150" cy="54610"/>
          </a:xfrm>
          <a:custGeom>
            <a:avLst/>
            <a:gdLst/>
            <a:ahLst/>
            <a:cxnLst/>
            <a:rect l="l" t="t" r="r" b="b"/>
            <a:pathLst>
              <a:path w="57150" h="54609">
                <a:moveTo>
                  <a:pt x="57061" y="20739"/>
                </a:moveTo>
                <a:lnTo>
                  <a:pt x="0" y="20739"/>
                </a:lnTo>
                <a:lnTo>
                  <a:pt x="17640" y="33553"/>
                </a:lnTo>
                <a:lnTo>
                  <a:pt x="10896" y="54279"/>
                </a:lnTo>
                <a:lnTo>
                  <a:pt x="28536" y="41465"/>
                </a:lnTo>
                <a:lnTo>
                  <a:pt x="42002" y="41465"/>
                </a:lnTo>
                <a:lnTo>
                  <a:pt x="39433" y="33553"/>
                </a:lnTo>
                <a:lnTo>
                  <a:pt x="57061" y="20739"/>
                </a:lnTo>
                <a:close/>
              </a:path>
              <a:path w="57150" h="54609">
                <a:moveTo>
                  <a:pt x="42002" y="41465"/>
                </a:moveTo>
                <a:lnTo>
                  <a:pt x="28536" y="41465"/>
                </a:lnTo>
                <a:lnTo>
                  <a:pt x="46164" y="54279"/>
                </a:lnTo>
                <a:lnTo>
                  <a:pt x="42002" y="41465"/>
                </a:lnTo>
                <a:close/>
              </a:path>
              <a:path w="57150" h="54609">
                <a:moveTo>
                  <a:pt x="28536" y="0"/>
                </a:moveTo>
                <a:lnTo>
                  <a:pt x="21805" y="20739"/>
                </a:lnTo>
                <a:lnTo>
                  <a:pt x="35267" y="20739"/>
                </a:lnTo>
                <a:lnTo>
                  <a:pt x="28536" y="0"/>
                </a:lnTo>
                <a:close/>
              </a:path>
            </a:pathLst>
          </a:custGeom>
          <a:solidFill>
            <a:srgbClr val="FFE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356979" y="6834127"/>
            <a:ext cx="57150" cy="54610"/>
          </a:xfrm>
          <a:custGeom>
            <a:avLst/>
            <a:gdLst/>
            <a:ahLst/>
            <a:cxnLst/>
            <a:rect l="l" t="t" r="r" b="b"/>
            <a:pathLst>
              <a:path w="57150" h="54609">
                <a:moveTo>
                  <a:pt x="57073" y="20726"/>
                </a:moveTo>
                <a:lnTo>
                  <a:pt x="0" y="20726"/>
                </a:lnTo>
                <a:lnTo>
                  <a:pt x="17640" y="33528"/>
                </a:lnTo>
                <a:lnTo>
                  <a:pt x="10896" y="54267"/>
                </a:lnTo>
                <a:lnTo>
                  <a:pt x="28536" y="41452"/>
                </a:lnTo>
                <a:lnTo>
                  <a:pt x="42005" y="41452"/>
                </a:lnTo>
                <a:lnTo>
                  <a:pt x="39433" y="33528"/>
                </a:lnTo>
                <a:lnTo>
                  <a:pt x="57073" y="20726"/>
                </a:lnTo>
                <a:close/>
              </a:path>
              <a:path w="57150" h="54609">
                <a:moveTo>
                  <a:pt x="42005" y="41452"/>
                </a:moveTo>
                <a:lnTo>
                  <a:pt x="28536" y="41452"/>
                </a:lnTo>
                <a:lnTo>
                  <a:pt x="46164" y="54267"/>
                </a:lnTo>
                <a:lnTo>
                  <a:pt x="42005" y="41452"/>
                </a:lnTo>
                <a:close/>
              </a:path>
              <a:path w="57150" h="54609">
                <a:moveTo>
                  <a:pt x="28536" y="0"/>
                </a:moveTo>
                <a:lnTo>
                  <a:pt x="21805" y="20726"/>
                </a:lnTo>
                <a:lnTo>
                  <a:pt x="35267" y="20726"/>
                </a:lnTo>
                <a:lnTo>
                  <a:pt x="28536" y="0"/>
                </a:lnTo>
                <a:close/>
              </a:path>
            </a:pathLst>
          </a:custGeom>
          <a:solidFill>
            <a:srgbClr val="FFE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422864" y="7080001"/>
            <a:ext cx="57150" cy="54610"/>
          </a:xfrm>
          <a:custGeom>
            <a:avLst/>
            <a:gdLst/>
            <a:ahLst/>
            <a:cxnLst/>
            <a:rect l="l" t="t" r="r" b="b"/>
            <a:pathLst>
              <a:path w="57150" h="54609">
                <a:moveTo>
                  <a:pt x="57061" y="20739"/>
                </a:moveTo>
                <a:lnTo>
                  <a:pt x="0" y="20739"/>
                </a:lnTo>
                <a:lnTo>
                  <a:pt x="17640" y="33540"/>
                </a:lnTo>
                <a:lnTo>
                  <a:pt x="10896" y="54279"/>
                </a:lnTo>
                <a:lnTo>
                  <a:pt x="28536" y="41465"/>
                </a:lnTo>
                <a:lnTo>
                  <a:pt x="42005" y="41465"/>
                </a:lnTo>
                <a:lnTo>
                  <a:pt x="39433" y="33540"/>
                </a:lnTo>
                <a:lnTo>
                  <a:pt x="57061" y="20739"/>
                </a:lnTo>
                <a:close/>
              </a:path>
              <a:path w="57150" h="54609">
                <a:moveTo>
                  <a:pt x="42005" y="41465"/>
                </a:moveTo>
                <a:lnTo>
                  <a:pt x="28536" y="41465"/>
                </a:lnTo>
                <a:lnTo>
                  <a:pt x="46164" y="54279"/>
                </a:lnTo>
                <a:lnTo>
                  <a:pt x="42005" y="41465"/>
                </a:lnTo>
                <a:close/>
              </a:path>
              <a:path w="57150" h="54609">
                <a:moveTo>
                  <a:pt x="28536" y="0"/>
                </a:moveTo>
                <a:lnTo>
                  <a:pt x="21805" y="20739"/>
                </a:lnTo>
                <a:lnTo>
                  <a:pt x="35267" y="20739"/>
                </a:lnTo>
                <a:lnTo>
                  <a:pt x="28536" y="0"/>
                </a:lnTo>
                <a:close/>
              </a:path>
            </a:pathLst>
          </a:custGeom>
          <a:solidFill>
            <a:srgbClr val="FFE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356979" y="7145883"/>
            <a:ext cx="57150" cy="54610"/>
          </a:xfrm>
          <a:custGeom>
            <a:avLst/>
            <a:gdLst/>
            <a:ahLst/>
            <a:cxnLst/>
            <a:rect l="l" t="t" r="r" b="b"/>
            <a:pathLst>
              <a:path w="57150" h="54609">
                <a:moveTo>
                  <a:pt x="57073" y="20739"/>
                </a:moveTo>
                <a:lnTo>
                  <a:pt x="0" y="20739"/>
                </a:lnTo>
                <a:lnTo>
                  <a:pt x="17640" y="33553"/>
                </a:lnTo>
                <a:lnTo>
                  <a:pt x="10896" y="54279"/>
                </a:lnTo>
                <a:lnTo>
                  <a:pt x="28536" y="41465"/>
                </a:lnTo>
                <a:lnTo>
                  <a:pt x="42002" y="41465"/>
                </a:lnTo>
                <a:lnTo>
                  <a:pt x="39433" y="33553"/>
                </a:lnTo>
                <a:lnTo>
                  <a:pt x="57073" y="20739"/>
                </a:lnTo>
                <a:close/>
              </a:path>
              <a:path w="57150" h="54609">
                <a:moveTo>
                  <a:pt x="42002" y="41465"/>
                </a:moveTo>
                <a:lnTo>
                  <a:pt x="28536" y="41465"/>
                </a:lnTo>
                <a:lnTo>
                  <a:pt x="46164" y="54279"/>
                </a:lnTo>
                <a:lnTo>
                  <a:pt x="42002" y="41465"/>
                </a:lnTo>
                <a:close/>
              </a:path>
              <a:path w="57150" h="54609">
                <a:moveTo>
                  <a:pt x="28536" y="0"/>
                </a:moveTo>
                <a:lnTo>
                  <a:pt x="21805" y="20739"/>
                </a:lnTo>
                <a:lnTo>
                  <a:pt x="35267" y="20739"/>
                </a:lnTo>
                <a:lnTo>
                  <a:pt x="28536" y="0"/>
                </a:lnTo>
                <a:close/>
              </a:path>
            </a:pathLst>
          </a:custGeom>
          <a:solidFill>
            <a:srgbClr val="FFE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266979" y="7169999"/>
            <a:ext cx="57150" cy="54610"/>
          </a:xfrm>
          <a:custGeom>
            <a:avLst/>
            <a:gdLst/>
            <a:ahLst/>
            <a:cxnLst/>
            <a:rect l="l" t="t" r="r" b="b"/>
            <a:pathLst>
              <a:path w="57150" h="54609">
                <a:moveTo>
                  <a:pt x="57073" y="20739"/>
                </a:moveTo>
                <a:lnTo>
                  <a:pt x="0" y="20739"/>
                </a:lnTo>
                <a:lnTo>
                  <a:pt x="17640" y="33540"/>
                </a:lnTo>
                <a:lnTo>
                  <a:pt x="10909" y="54279"/>
                </a:lnTo>
                <a:lnTo>
                  <a:pt x="28536" y="41465"/>
                </a:lnTo>
                <a:lnTo>
                  <a:pt x="42005" y="41465"/>
                </a:lnTo>
                <a:lnTo>
                  <a:pt x="39433" y="33540"/>
                </a:lnTo>
                <a:lnTo>
                  <a:pt x="57073" y="20739"/>
                </a:lnTo>
                <a:close/>
              </a:path>
              <a:path w="57150" h="54609">
                <a:moveTo>
                  <a:pt x="42005" y="41465"/>
                </a:moveTo>
                <a:lnTo>
                  <a:pt x="28536" y="41465"/>
                </a:lnTo>
                <a:lnTo>
                  <a:pt x="46164" y="54279"/>
                </a:lnTo>
                <a:lnTo>
                  <a:pt x="42005" y="41465"/>
                </a:lnTo>
                <a:close/>
              </a:path>
              <a:path w="57150" h="54609">
                <a:moveTo>
                  <a:pt x="28536" y="0"/>
                </a:moveTo>
                <a:lnTo>
                  <a:pt x="21805" y="20739"/>
                </a:lnTo>
                <a:lnTo>
                  <a:pt x="35267" y="20739"/>
                </a:lnTo>
                <a:lnTo>
                  <a:pt x="28536" y="0"/>
                </a:lnTo>
                <a:close/>
              </a:path>
            </a:pathLst>
          </a:custGeom>
          <a:solidFill>
            <a:srgbClr val="FFE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176979" y="7145883"/>
            <a:ext cx="57150" cy="54610"/>
          </a:xfrm>
          <a:custGeom>
            <a:avLst/>
            <a:gdLst/>
            <a:ahLst/>
            <a:cxnLst/>
            <a:rect l="l" t="t" r="r" b="b"/>
            <a:pathLst>
              <a:path w="57150" h="54609">
                <a:moveTo>
                  <a:pt x="57073" y="20739"/>
                </a:moveTo>
                <a:lnTo>
                  <a:pt x="0" y="20739"/>
                </a:lnTo>
                <a:lnTo>
                  <a:pt x="17640" y="33553"/>
                </a:lnTo>
                <a:lnTo>
                  <a:pt x="10909" y="54279"/>
                </a:lnTo>
                <a:lnTo>
                  <a:pt x="28536" y="41465"/>
                </a:lnTo>
                <a:lnTo>
                  <a:pt x="42002" y="41465"/>
                </a:lnTo>
                <a:lnTo>
                  <a:pt x="39433" y="33553"/>
                </a:lnTo>
                <a:lnTo>
                  <a:pt x="57073" y="20739"/>
                </a:lnTo>
                <a:close/>
              </a:path>
              <a:path w="57150" h="54609">
                <a:moveTo>
                  <a:pt x="42002" y="41465"/>
                </a:moveTo>
                <a:lnTo>
                  <a:pt x="28536" y="41465"/>
                </a:lnTo>
                <a:lnTo>
                  <a:pt x="46164" y="54279"/>
                </a:lnTo>
                <a:lnTo>
                  <a:pt x="42002" y="41465"/>
                </a:lnTo>
                <a:close/>
              </a:path>
              <a:path w="57150" h="54609">
                <a:moveTo>
                  <a:pt x="28536" y="0"/>
                </a:moveTo>
                <a:lnTo>
                  <a:pt x="21805" y="20739"/>
                </a:lnTo>
                <a:lnTo>
                  <a:pt x="35267" y="20739"/>
                </a:lnTo>
                <a:lnTo>
                  <a:pt x="28536" y="0"/>
                </a:lnTo>
                <a:close/>
              </a:path>
            </a:pathLst>
          </a:custGeom>
          <a:solidFill>
            <a:srgbClr val="FFE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111094" y="7080001"/>
            <a:ext cx="57150" cy="54610"/>
          </a:xfrm>
          <a:custGeom>
            <a:avLst/>
            <a:gdLst/>
            <a:ahLst/>
            <a:cxnLst/>
            <a:rect l="l" t="t" r="r" b="b"/>
            <a:pathLst>
              <a:path w="57150" h="54609">
                <a:moveTo>
                  <a:pt x="57073" y="20739"/>
                </a:moveTo>
                <a:lnTo>
                  <a:pt x="0" y="20739"/>
                </a:lnTo>
                <a:lnTo>
                  <a:pt x="17640" y="33540"/>
                </a:lnTo>
                <a:lnTo>
                  <a:pt x="10896" y="54279"/>
                </a:lnTo>
                <a:lnTo>
                  <a:pt x="28536" y="41465"/>
                </a:lnTo>
                <a:lnTo>
                  <a:pt x="42005" y="41465"/>
                </a:lnTo>
                <a:lnTo>
                  <a:pt x="39433" y="33540"/>
                </a:lnTo>
                <a:lnTo>
                  <a:pt x="57073" y="20739"/>
                </a:lnTo>
                <a:close/>
              </a:path>
              <a:path w="57150" h="54609">
                <a:moveTo>
                  <a:pt x="42005" y="41465"/>
                </a:moveTo>
                <a:lnTo>
                  <a:pt x="28536" y="41465"/>
                </a:lnTo>
                <a:lnTo>
                  <a:pt x="46164" y="54279"/>
                </a:lnTo>
                <a:lnTo>
                  <a:pt x="42005" y="41465"/>
                </a:lnTo>
                <a:close/>
              </a:path>
              <a:path w="57150" h="54609">
                <a:moveTo>
                  <a:pt x="28536" y="0"/>
                </a:moveTo>
                <a:lnTo>
                  <a:pt x="21805" y="20739"/>
                </a:lnTo>
                <a:lnTo>
                  <a:pt x="35267" y="20739"/>
                </a:lnTo>
                <a:lnTo>
                  <a:pt x="28536" y="0"/>
                </a:lnTo>
                <a:close/>
              </a:path>
            </a:pathLst>
          </a:custGeom>
          <a:solidFill>
            <a:srgbClr val="FFE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895543" y="2319254"/>
            <a:ext cx="8902065" cy="24109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700"/>
              </a:lnSpc>
            </a:pPr>
            <a:r>
              <a:rPr lang="cs-CZ" sz="3200" b="1" spc="-20" dirty="0">
                <a:solidFill>
                  <a:srgbClr val="FF0000"/>
                </a:solidFill>
                <a:cs typeface="Calibri"/>
              </a:rPr>
              <a:t>Experimentální metody v mechanice tekutin a termodynamice</a:t>
            </a:r>
          </a:p>
          <a:p>
            <a:pPr algn="ctr">
              <a:lnSpc>
                <a:spcPts val="4700"/>
              </a:lnSpc>
            </a:pPr>
            <a:r>
              <a:rPr lang="cs-CZ" sz="3200" b="1" spc="-20" dirty="0">
                <a:solidFill>
                  <a:srgbClr val="428F9B"/>
                </a:solidFill>
                <a:latin typeface="Calibri"/>
                <a:cs typeface="Calibri"/>
              </a:rPr>
              <a:t>ZČU: Zkoušení energetických strojů</a:t>
            </a:r>
          </a:p>
          <a:p>
            <a:pPr algn="ctr">
              <a:lnSpc>
                <a:spcPts val="4700"/>
              </a:lnSpc>
            </a:pPr>
            <a:r>
              <a:rPr lang="cs-CZ" sz="3200" b="1" spc="-20" dirty="0">
                <a:solidFill>
                  <a:srgbClr val="428F9B"/>
                </a:solidFill>
                <a:latin typeface="Calibri"/>
                <a:cs typeface="Calibri"/>
              </a:rPr>
              <a:t>ČVUT: Základy inženýrského experimentu</a:t>
            </a:r>
            <a:endParaRPr sz="4000" dirty="0">
              <a:latin typeface="Calibri"/>
              <a:cs typeface="Calibri"/>
            </a:endParaRPr>
          </a:p>
        </p:txBody>
      </p:sp>
      <p:sp>
        <p:nvSpPr>
          <p:cNvPr id="19" name="Nadpis 1">
            <a:extLst>
              <a:ext uri="{FF2B5EF4-FFF2-40B4-BE49-F238E27FC236}">
                <a16:creationId xmlns="" xmlns:a16="http://schemas.microsoft.com/office/drawing/2014/main" id="{17151167-29A3-47A6-981D-C88B2C70D455}"/>
              </a:ext>
            </a:extLst>
          </p:cNvPr>
          <p:cNvSpPr txBox="1">
            <a:spLocks/>
          </p:cNvSpPr>
          <p:nvPr/>
        </p:nvSpPr>
        <p:spPr>
          <a:xfrm>
            <a:off x="1308100" y="5028680"/>
            <a:ext cx="7772400" cy="9625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200" b="1" dirty="0"/>
              <a:t>Prof. Václav Uruba</a:t>
            </a:r>
          </a:p>
          <a:p>
            <a:r>
              <a:rPr lang="cs-CZ" sz="3200" dirty="0"/>
              <a:t>ÚT AVČR, ZČU Plzeň, ČVUT Praha</a:t>
            </a:r>
          </a:p>
          <a:p>
            <a:r>
              <a:rPr lang="cs-CZ" sz="1900" kern="0" dirty="0">
                <a:solidFill>
                  <a:sysClr val="windowText" lastClr="000000"/>
                </a:solidFill>
                <a:hlinkClick r:id="rId5"/>
              </a:rPr>
              <a:t>http://home.zcu.cz/~</a:t>
            </a:r>
            <a:r>
              <a:rPr lang="cs-CZ" sz="1900" kern="0" dirty="0" smtClean="0">
                <a:solidFill>
                  <a:sysClr val="windowText" lastClr="000000"/>
                </a:solidFill>
                <a:hlinkClick r:id="rId5"/>
              </a:rPr>
              <a:t>uruba/vyuka/ZES</a:t>
            </a:r>
            <a:r>
              <a:rPr lang="cs-CZ" sz="1900" kern="0" dirty="0">
                <a:solidFill>
                  <a:sysClr val="windowText" lastClr="000000"/>
                </a:solidFill>
                <a:hlinkClick r:id="rId5"/>
              </a:rPr>
              <a:t>/</a:t>
            </a:r>
            <a:r>
              <a:rPr lang="cs-CZ" sz="1900" kern="0" dirty="0">
                <a:solidFill>
                  <a:sysClr val="windowText" lastClr="000000"/>
                </a:solidFill>
              </a:rPr>
              <a:t> </a:t>
            </a:r>
            <a:endParaRPr lang="cs-CZ" sz="1900" dirty="0"/>
          </a:p>
          <a:p>
            <a:endParaRPr lang="cs-CZ" sz="3200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2214374" y="837645"/>
            <a:ext cx="727968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b="1" i="1">
                <a:solidFill>
                  <a:srgbClr val="002060"/>
                </a:solidFill>
              </a:rPr>
              <a:t>01 Teorie fyzikálního modelování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dpis 1">
            <a:extLst>
              <a:ext uri="{FF2B5EF4-FFF2-40B4-BE49-F238E27FC236}">
                <a16:creationId xmlns="" xmlns:a16="http://schemas.microsoft.com/office/drawing/2014/main" id="{34C6CDC2-E045-4FFA-B9E3-066846B89B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 noProof="0" dirty="0" err="1"/>
              <a:t>Buckinghamův</a:t>
            </a:r>
            <a:r>
              <a:rPr lang="cs-CZ" altLang="en-US" noProof="0" dirty="0"/>
              <a:t> teorém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818DFDC4-5145-42A2-B810-027E4441424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07301" y="2069865"/>
            <a:ext cx="9278797" cy="2154436"/>
          </a:xfrm>
        </p:spPr>
        <p:txBody>
          <a:bodyPr/>
          <a:lstStyle/>
          <a:p>
            <a:pPr indent="-285750">
              <a:buFont typeface="Arial" panose="020B0604020202020204" pitchFamily="34" charset="0"/>
              <a:buChar char="•"/>
            </a:pPr>
            <a:r>
              <a:rPr lang="cs-CZ" altLang="en-US" sz="2800" noProof="0" dirty="0"/>
              <a:t>Matematický model není nezbytný</a:t>
            </a:r>
          </a:p>
          <a:p>
            <a:pPr indent="-285750">
              <a:buFont typeface="Arial" panose="020B0604020202020204" pitchFamily="34" charset="0"/>
              <a:buChar char="•"/>
            </a:pPr>
            <a:r>
              <a:rPr lang="cs-CZ" altLang="en-US" sz="2800" noProof="0" dirty="0"/>
              <a:t>Pouze “relevantní” veličiny</a:t>
            </a:r>
          </a:p>
          <a:p>
            <a:pPr indent="-285750">
              <a:buFont typeface="Arial" panose="020B0604020202020204" pitchFamily="34" charset="0"/>
              <a:buChar char="•"/>
            </a:pPr>
            <a:r>
              <a:rPr lang="cs-CZ" altLang="en-US" sz="2800" noProof="0" dirty="0"/>
              <a:t>BT poskytuje metodu</a:t>
            </a:r>
          </a:p>
          <a:p>
            <a:pPr indent="-285750">
              <a:buFont typeface="Arial" panose="020B0604020202020204" pitchFamily="34" charset="0"/>
              <a:buChar char="•"/>
            </a:pPr>
            <a:r>
              <a:rPr lang="cs-CZ" altLang="en-US" sz="2800" noProof="0" dirty="0"/>
              <a:t>Dimensionální matice</a:t>
            </a:r>
          </a:p>
          <a:p>
            <a:pPr indent="-285750">
              <a:buFont typeface="Arial" panose="020B0604020202020204" pitchFamily="34" charset="0"/>
              <a:buChar char="•"/>
            </a:pPr>
            <a:r>
              <a:rPr lang="cs-CZ" altLang="en-US" sz="2800" noProof="0" dirty="0"/>
              <a:t>Postup není jednoznačný, volí se “fyzikálně smysluplný”</a:t>
            </a:r>
          </a:p>
        </p:txBody>
      </p:sp>
      <p:sp>
        <p:nvSpPr>
          <p:cNvPr id="21508" name="Zástupný symbol pro číslo snímku 3">
            <a:extLst>
              <a:ext uri="{FF2B5EF4-FFF2-40B4-BE49-F238E27FC236}">
                <a16:creationId xmlns="" xmlns:a16="http://schemas.microsoft.com/office/drawing/2014/main" id="{CB011A2D-77B9-4670-83C2-FEF12E61C4F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xfrm>
            <a:off x="8197850" y="6535738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b="1" i="1" kern="1200">
                <a:solidFill>
                  <a:srgbClr val="2358C3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5DE8741E-AC79-42F2-8AD6-E18E4A1B1EFF}" type="slidenum">
              <a:rPr lang="pl-PL" altLang="en-US" smtClean="0"/>
              <a:pPr>
                <a:spcBef>
                  <a:spcPct val="0"/>
                </a:spcBef>
                <a:buFontTx/>
                <a:buNone/>
                <a:defRPr/>
              </a:pPr>
              <a:t>10</a:t>
            </a:fld>
            <a:endParaRPr lang="pl-PL" altLang="en-US" sz="1323">
              <a:solidFill>
                <a:srgbClr val="2358C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47855054-B2BF-4365-AE5E-AAA4FEE6B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noProof="0" dirty="0"/>
              <a:t>Podobnost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8E72FE9B-C260-472D-B21D-7C2897A67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301" y="2069865"/>
            <a:ext cx="9278797" cy="1292662"/>
          </a:xfrm>
        </p:spPr>
        <p:txBody>
          <a:bodyPr/>
          <a:lstStyle/>
          <a:p>
            <a:pPr indent="-285750">
              <a:buFont typeface="Arial" panose="020B0604020202020204" pitchFamily="34" charset="0"/>
              <a:buChar char="•"/>
            </a:pPr>
            <a:r>
              <a:rPr lang="cs-CZ" sz="2800" noProof="0" dirty="0"/>
              <a:t>Geometrická</a:t>
            </a:r>
          </a:p>
          <a:p>
            <a:pPr indent="-285750">
              <a:buFont typeface="Arial" panose="020B0604020202020204" pitchFamily="34" charset="0"/>
              <a:buChar char="•"/>
            </a:pPr>
            <a:r>
              <a:rPr lang="cs-CZ" sz="2800" noProof="0" dirty="0"/>
              <a:t>Kinematická - topologie</a:t>
            </a:r>
          </a:p>
          <a:p>
            <a:pPr indent="-285750">
              <a:buFont typeface="Arial" panose="020B0604020202020204" pitchFamily="34" charset="0"/>
              <a:buChar char="•"/>
            </a:pPr>
            <a:r>
              <a:rPr lang="cs-CZ" sz="2800" noProof="0" dirty="0"/>
              <a:t>Dynamická - síly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="" xmlns:a16="http://schemas.microsoft.com/office/drawing/2014/main" id="{D94A4B30-7895-4852-BB3F-62552532BD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8197850" y="6535738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b="1" i="1" kern="1200">
                <a:solidFill>
                  <a:srgbClr val="2358C3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DE8741E-AC79-42F2-8AD6-E18E4A1B1EFF}" type="slidenum">
              <a:rPr lang="pl-PL" altLang="en-US" smtClean="0"/>
              <a:pPr>
                <a:defRPr/>
              </a:pPr>
              <a:t>11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1282725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Nadpis 1">
            <a:extLst>
              <a:ext uri="{FF2B5EF4-FFF2-40B4-BE49-F238E27FC236}">
                <a16:creationId xmlns="" xmlns:a16="http://schemas.microsoft.com/office/drawing/2014/main" id="{04D74C22-C916-4F3C-9C73-5B2609CCEE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07301" y="1328879"/>
            <a:ext cx="9278797" cy="538609"/>
          </a:xfrm>
        </p:spPr>
        <p:txBody>
          <a:bodyPr/>
          <a:lstStyle/>
          <a:p>
            <a:r>
              <a:rPr lang="cs-CZ" altLang="en-US" noProof="0" dirty="0"/>
              <a:t>Bezrozměrová čísla v MT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298C1751-785A-4B70-9C0A-1B8C4B764B5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07301" y="2069865"/>
            <a:ext cx="9278797" cy="4739759"/>
          </a:xfrm>
        </p:spPr>
        <p:txBody>
          <a:bodyPr/>
          <a:lstStyle/>
          <a:p>
            <a:pPr indent="-285750">
              <a:buFont typeface="Arial" panose="020B0604020202020204" pitchFamily="34" charset="0"/>
              <a:buChar char="•"/>
            </a:pPr>
            <a:r>
              <a:rPr lang="cs-CZ" altLang="en-US" sz="2800" noProof="0" dirty="0" err="1"/>
              <a:t>Reynoldsovo</a:t>
            </a:r>
            <a:r>
              <a:rPr lang="cs-CZ" altLang="en-US" sz="2800" noProof="0" dirty="0"/>
              <a:t> číslo</a:t>
            </a:r>
          </a:p>
          <a:p>
            <a:pPr indent="-285750">
              <a:buFont typeface="Arial" panose="020B0604020202020204" pitchFamily="34" charset="0"/>
              <a:buChar char="•"/>
            </a:pPr>
            <a:endParaRPr lang="cs-CZ" altLang="en-US" sz="2800" noProof="0" dirty="0"/>
          </a:p>
          <a:p>
            <a:pPr indent="-285750">
              <a:buFont typeface="Arial" panose="020B0604020202020204" pitchFamily="34" charset="0"/>
              <a:buChar char="•"/>
            </a:pPr>
            <a:r>
              <a:rPr lang="cs-CZ" altLang="en-US" sz="2800" noProof="0" dirty="0"/>
              <a:t>Machovo číslo</a:t>
            </a:r>
          </a:p>
          <a:p>
            <a:pPr indent="-285750">
              <a:buFont typeface="Arial" panose="020B0604020202020204" pitchFamily="34" charset="0"/>
              <a:buChar char="•"/>
            </a:pPr>
            <a:endParaRPr lang="cs-CZ" altLang="en-US" sz="2800" noProof="0" dirty="0"/>
          </a:p>
          <a:p>
            <a:pPr indent="-285750">
              <a:buFont typeface="Arial" panose="020B0604020202020204" pitchFamily="34" charset="0"/>
              <a:buChar char="•"/>
            </a:pPr>
            <a:r>
              <a:rPr lang="cs-CZ" altLang="en-US" sz="2800" noProof="0" dirty="0"/>
              <a:t>Strouhalovo číslo</a:t>
            </a:r>
          </a:p>
          <a:p>
            <a:pPr indent="-285750">
              <a:buFont typeface="Arial" panose="020B0604020202020204" pitchFamily="34" charset="0"/>
              <a:buChar char="•"/>
            </a:pPr>
            <a:endParaRPr lang="cs-CZ" altLang="en-US" sz="2800" noProof="0" dirty="0"/>
          </a:p>
          <a:p>
            <a:pPr indent="-285750">
              <a:buFont typeface="Arial" panose="020B0604020202020204" pitchFamily="34" charset="0"/>
              <a:buChar char="•"/>
            </a:pPr>
            <a:r>
              <a:rPr lang="cs-CZ" altLang="en-US" sz="2800" noProof="0" dirty="0"/>
              <a:t>Silové koeficienty</a:t>
            </a:r>
          </a:p>
          <a:p>
            <a:pPr indent="-285750">
              <a:buFont typeface="Arial" panose="020B0604020202020204" pitchFamily="34" charset="0"/>
              <a:buChar char="•"/>
            </a:pPr>
            <a:endParaRPr lang="cs-CZ" altLang="en-US" sz="2800" noProof="0" dirty="0"/>
          </a:p>
          <a:p>
            <a:pPr indent="-285750">
              <a:buFont typeface="Arial" panose="020B0604020202020204" pitchFamily="34" charset="0"/>
              <a:buChar char="•"/>
            </a:pPr>
            <a:r>
              <a:rPr lang="cs-CZ" altLang="en-US" sz="2800" noProof="0" dirty="0" err="1"/>
              <a:t>Froudeho</a:t>
            </a:r>
            <a:r>
              <a:rPr lang="cs-CZ" altLang="en-US" sz="2800" noProof="0" dirty="0"/>
              <a:t> číslo</a:t>
            </a:r>
          </a:p>
          <a:p>
            <a:pPr indent="-285750">
              <a:buFont typeface="Arial" panose="020B0604020202020204" pitchFamily="34" charset="0"/>
              <a:buChar char="•"/>
            </a:pPr>
            <a:endParaRPr lang="cs-CZ" altLang="en-US" sz="2800" noProof="0" dirty="0"/>
          </a:p>
          <a:p>
            <a:pPr indent="-285750">
              <a:buFont typeface="Arial" panose="020B0604020202020204" pitchFamily="34" charset="0"/>
              <a:buChar char="•"/>
            </a:pPr>
            <a:r>
              <a:rPr lang="cs-CZ" altLang="en-US" sz="2800" noProof="0" dirty="0"/>
              <a:t>Eulerovo číslo</a:t>
            </a:r>
          </a:p>
        </p:txBody>
      </p:sp>
      <p:graphicFrame>
        <p:nvGraphicFramePr>
          <p:cNvPr id="7" name="Objekt 6">
            <a:extLst>
              <a:ext uri="{FF2B5EF4-FFF2-40B4-BE49-F238E27FC236}">
                <a16:creationId xmlns="" xmlns:a16="http://schemas.microsoft.com/office/drawing/2014/main" id="{D2E2F170-F181-472A-887F-2665AF2CA4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95454" y="1458300"/>
          <a:ext cx="2296866" cy="9243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2" name="Equation" r:id="rId4" imgW="1040948" imgH="418918" progId="Equation.DSMT4">
                  <p:embed/>
                </p:oleObj>
              </mc:Choice>
              <mc:Fallback>
                <p:oleObj name="Equation" r:id="rId4" imgW="1040948" imgH="418918" progId="Equation.DSMT4">
                  <p:embed/>
                  <p:pic>
                    <p:nvPicPr>
                      <p:cNvPr id="7" name="Objekt 6">
                        <a:extLst>
                          <a:ext uri="{FF2B5EF4-FFF2-40B4-BE49-F238E27FC236}">
                            <a16:creationId xmlns="" xmlns:a16="http://schemas.microsoft.com/office/drawing/2014/main" id="{D2E2F170-F181-472A-887F-2665AF2CA4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5454" y="1458300"/>
                        <a:ext cx="2296866" cy="9243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>
            <a:extLst>
              <a:ext uri="{FF2B5EF4-FFF2-40B4-BE49-F238E27FC236}">
                <a16:creationId xmlns="" xmlns:a16="http://schemas.microsoft.com/office/drawing/2014/main" id="{C90CB705-0739-44AE-BC46-FA7EA4A9FD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29567" y="2354638"/>
          <a:ext cx="1064401" cy="8683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3" name="Equation" r:id="rId6" imgW="482391" imgH="393529" progId="Equation.DSMT4">
                  <p:embed/>
                </p:oleObj>
              </mc:Choice>
              <mc:Fallback>
                <p:oleObj name="Equation" r:id="rId6" imgW="482391" imgH="393529" progId="Equation.DSMT4">
                  <p:embed/>
                  <p:pic>
                    <p:nvPicPr>
                      <p:cNvPr id="8" name="Objekt 7">
                        <a:extLst>
                          <a:ext uri="{FF2B5EF4-FFF2-40B4-BE49-F238E27FC236}">
                            <a16:creationId xmlns="" xmlns:a16="http://schemas.microsoft.com/office/drawing/2014/main" id="{C90CB705-0739-44AE-BC46-FA7EA4A9FD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9567" y="2354638"/>
                        <a:ext cx="1064401" cy="86832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>
            <a:extLst>
              <a:ext uri="{FF2B5EF4-FFF2-40B4-BE49-F238E27FC236}">
                <a16:creationId xmlns="" xmlns:a16="http://schemas.microsoft.com/office/drawing/2014/main" id="{749B67C3-70B7-4372-9D71-6EACF6EA576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74022" y="3142435"/>
          <a:ext cx="1120422" cy="8683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4" name="Equation" r:id="rId8" imgW="507780" imgH="393529" progId="Equation.DSMT4">
                  <p:embed/>
                </p:oleObj>
              </mc:Choice>
              <mc:Fallback>
                <p:oleObj name="Equation" r:id="rId8" imgW="507780" imgH="393529" progId="Equation.DSMT4">
                  <p:embed/>
                  <p:pic>
                    <p:nvPicPr>
                      <p:cNvPr id="9" name="Objekt 8">
                        <a:extLst>
                          <a:ext uri="{FF2B5EF4-FFF2-40B4-BE49-F238E27FC236}">
                            <a16:creationId xmlns="" xmlns:a16="http://schemas.microsoft.com/office/drawing/2014/main" id="{749B67C3-70B7-4372-9D71-6EACF6EA57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4022" y="3142435"/>
                        <a:ext cx="1120422" cy="86832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>
            <a:extLst>
              <a:ext uri="{FF2B5EF4-FFF2-40B4-BE49-F238E27FC236}">
                <a16:creationId xmlns="" xmlns:a16="http://schemas.microsoft.com/office/drawing/2014/main" id="{BEF5E6C9-3FBE-4100-83DE-BDE2E37886D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29567" y="3900470"/>
          <a:ext cx="3305246" cy="9506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5" name="Equation" r:id="rId10" imgW="1498320" imgH="431640" progId="Equation.DSMT4">
                  <p:embed/>
                </p:oleObj>
              </mc:Choice>
              <mc:Fallback>
                <p:oleObj name="Equation" r:id="rId10" imgW="1498320" imgH="431640" progId="Equation.DSMT4">
                  <p:embed/>
                  <p:pic>
                    <p:nvPicPr>
                      <p:cNvPr id="10" name="Objekt 9">
                        <a:extLst>
                          <a:ext uri="{FF2B5EF4-FFF2-40B4-BE49-F238E27FC236}">
                            <a16:creationId xmlns="" xmlns:a16="http://schemas.microsoft.com/office/drawing/2014/main" id="{BEF5E6C9-3FBE-4100-83DE-BDE2E37886D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9567" y="3900470"/>
                        <a:ext cx="3305246" cy="95060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ovéPole 10">
            <a:extLst>
              <a:ext uri="{FF2B5EF4-FFF2-40B4-BE49-F238E27FC236}">
                <a16:creationId xmlns="" xmlns:a16="http://schemas.microsoft.com/office/drawing/2014/main" id="{2BEC0C4D-312E-46C4-9428-8D03349698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60172" y="1409439"/>
            <a:ext cx="3091813" cy="90704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cs-CZ" altLang="en-US" sz="2647" dirty="0">
                <a:latin typeface="Times New Roman" panose="02020603050405020304" pitchFamily="18" charset="0"/>
              </a:rPr>
              <a:t>Měřítka konvekce /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cs-CZ" altLang="en-US" sz="2647" dirty="0">
                <a:latin typeface="Times New Roman" panose="02020603050405020304" pitchFamily="18" charset="0"/>
              </a:rPr>
              <a:t>M. Vazké difúze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="" xmlns:a16="http://schemas.microsoft.com/office/drawing/2014/main" id="{A4F366B3-00B8-4795-84D5-E78E4B59A0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0022" y="2544866"/>
            <a:ext cx="3398031" cy="499689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cs-CZ" altLang="en-US" sz="2647" dirty="0">
                <a:latin typeface="Times New Roman" panose="02020603050405020304" pitchFamily="18" charset="0"/>
              </a:rPr>
              <a:t>Efekt stlačitelnosti</a:t>
            </a:r>
            <a:endParaRPr lang="en-US" altLang="en-US" sz="2647" dirty="0">
              <a:latin typeface="Times New Roman" panose="02020603050405020304" pitchFamily="18" charset="0"/>
            </a:endParaRPr>
          </a:p>
        </p:txBody>
      </p:sp>
      <p:sp>
        <p:nvSpPr>
          <p:cNvPr id="13" name="TextovéPole 12">
            <a:extLst>
              <a:ext uri="{FF2B5EF4-FFF2-40B4-BE49-F238E27FC236}">
                <a16:creationId xmlns="" xmlns:a16="http://schemas.microsoft.com/office/drawing/2014/main" id="{8A7A657B-CDC8-4C1A-AF15-5C70C43B52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9803" y="3238721"/>
            <a:ext cx="3959992" cy="499689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cs-CZ" altLang="en-US" sz="2647" dirty="0">
                <a:latin typeface="Times New Roman" panose="02020603050405020304" pitchFamily="18" charset="0"/>
              </a:rPr>
              <a:t>Bezrozměrová frekvence</a:t>
            </a:r>
          </a:p>
        </p:txBody>
      </p:sp>
      <p:sp>
        <p:nvSpPr>
          <p:cNvPr id="14" name="TextovéPole 13">
            <a:extLst>
              <a:ext uri="{FF2B5EF4-FFF2-40B4-BE49-F238E27FC236}">
                <a16:creationId xmlns="" xmlns:a16="http://schemas.microsoft.com/office/drawing/2014/main" id="{52676C35-EEB6-42C0-8AA6-F77D7D1F4F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99337" y="3965244"/>
            <a:ext cx="2377432" cy="90704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cs-CZ" altLang="en-US" sz="2647" dirty="0">
                <a:latin typeface="Times New Roman" panose="02020603050405020304" pitchFamily="18" charset="0"/>
              </a:rPr>
              <a:t>Bezrozměrová síla</a:t>
            </a:r>
            <a:endParaRPr lang="en-US" altLang="en-US" sz="2647" dirty="0">
              <a:latin typeface="Times New Roman" panose="02020603050405020304" pitchFamily="18" charset="0"/>
            </a:endParaRPr>
          </a:p>
        </p:txBody>
      </p:sp>
      <p:sp>
        <p:nvSpPr>
          <p:cNvPr id="23564" name="Zástupný symbol pro číslo snímku 3">
            <a:extLst>
              <a:ext uri="{FF2B5EF4-FFF2-40B4-BE49-F238E27FC236}">
                <a16:creationId xmlns="" xmlns:a16="http://schemas.microsoft.com/office/drawing/2014/main" id="{757ADEFD-9E0C-4CEE-867A-FF26DB6F1E1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xfrm>
            <a:off x="8197850" y="6535738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b="1" i="1" kern="1200">
                <a:solidFill>
                  <a:srgbClr val="2358C3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5DE8741E-AC79-42F2-8AD6-E18E4A1B1EFF}" type="slidenum">
              <a:rPr lang="pl-PL" altLang="en-US" smtClean="0"/>
              <a:pPr>
                <a:spcBef>
                  <a:spcPct val="0"/>
                </a:spcBef>
                <a:buFontTx/>
                <a:buNone/>
                <a:defRPr/>
              </a:pPr>
              <a:t>12</a:t>
            </a:fld>
            <a:endParaRPr lang="pl-PL" altLang="en-US" sz="1323">
              <a:solidFill>
                <a:srgbClr val="2358C3"/>
              </a:solidFill>
            </a:endParaRPr>
          </a:p>
        </p:txBody>
      </p:sp>
      <p:graphicFrame>
        <p:nvGraphicFramePr>
          <p:cNvPr id="15" name="Objekt 14">
            <a:extLst>
              <a:ext uri="{FF2B5EF4-FFF2-40B4-BE49-F238E27FC236}">
                <a16:creationId xmlns="" xmlns:a16="http://schemas.microsoft.com/office/drawing/2014/main" id="{0482A411-7E93-48BC-9711-F7970457673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18162" y="4596776"/>
          <a:ext cx="1428538" cy="9803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6" name="Equation" r:id="rId12" imgW="647640" imgH="444240" progId="Equation.DSMT4">
                  <p:embed/>
                </p:oleObj>
              </mc:Choice>
              <mc:Fallback>
                <p:oleObj name="Equation" r:id="rId12" imgW="647640" imgH="444240" progId="Equation.DSMT4">
                  <p:embed/>
                  <p:pic>
                    <p:nvPicPr>
                      <p:cNvPr id="15" name="Objekt 14">
                        <a:extLst>
                          <a:ext uri="{FF2B5EF4-FFF2-40B4-BE49-F238E27FC236}">
                            <a16:creationId xmlns="" xmlns:a16="http://schemas.microsoft.com/office/drawing/2014/main" id="{0482A411-7E93-48BC-9711-F7970457673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8162" y="4596776"/>
                        <a:ext cx="1428538" cy="98036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ovéPole 15">
            <a:extLst>
              <a:ext uri="{FF2B5EF4-FFF2-40B4-BE49-F238E27FC236}">
                <a16:creationId xmlns="" xmlns:a16="http://schemas.microsoft.com/office/drawing/2014/main" id="{55902AFE-38BC-4DA3-BF1B-23BCC6C616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3603" y="5005060"/>
            <a:ext cx="2997279" cy="499689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cs-CZ" altLang="en-US" sz="2647" dirty="0">
                <a:latin typeface="Times New Roman" panose="02020603050405020304" pitchFamily="18" charset="0"/>
              </a:rPr>
              <a:t>Vliv gravitace</a:t>
            </a:r>
          </a:p>
        </p:txBody>
      </p:sp>
      <p:graphicFrame>
        <p:nvGraphicFramePr>
          <p:cNvPr id="17" name="Objekt 16">
            <a:extLst>
              <a:ext uri="{FF2B5EF4-FFF2-40B4-BE49-F238E27FC236}">
                <a16:creationId xmlns="" xmlns:a16="http://schemas.microsoft.com/office/drawing/2014/main" id="{68E33439-D30A-4EB9-B16E-A563A8D983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25357" y="5625516"/>
          <a:ext cx="1764665" cy="12884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7" name="Equation" r:id="rId14" imgW="799920" imgH="583920" progId="Equation.DSMT4">
                  <p:embed/>
                </p:oleObj>
              </mc:Choice>
              <mc:Fallback>
                <p:oleObj name="Equation" r:id="rId14" imgW="799920" imgH="583920" progId="Equation.DSMT4">
                  <p:embed/>
                  <p:pic>
                    <p:nvPicPr>
                      <p:cNvPr id="17" name="Objekt 16">
                        <a:extLst>
                          <a:ext uri="{FF2B5EF4-FFF2-40B4-BE49-F238E27FC236}">
                            <a16:creationId xmlns="" xmlns:a16="http://schemas.microsoft.com/office/drawing/2014/main" id="{68E33439-D30A-4EB9-B16E-A563A8D983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5357" y="5625516"/>
                        <a:ext cx="1764665" cy="128848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ovéPole 17">
            <a:extLst>
              <a:ext uri="{FF2B5EF4-FFF2-40B4-BE49-F238E27FC236}">
                <a16:creationId xmlns="" xmlns:a16="http://schemas.microsoft.com/office/drawing/2014/main" id="{624DBE1A-4B56-4C24-8771-7DC7EEA1DD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97929" y="6025448"/>
            <a:ext cx="2377432" cy="499689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cs-CZ" altLang="en-US" sz="2647" dirty="0">
                <a:latin typeface="Times New Roman" panose="02020603050405020304" pitchFamily="18" charset="0"/>
              </a:rPr>
              <a:t>Vliv tlaku</a:t>
            </a:r>
            <a:endParaRPr lang="en-US" altLang="en-US" sz="2647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500"/>
                            </p:stCondLst>
                            <p:childTnLst>
                              <p:par>
                                <p:cTn id="7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500"/>
                            </p:stCondLst>
                            <p:childTnLst>
                              <p:par>
                                <p:cTn id="9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1" grpId="0" uiExpand="1" animBg="1"/>
      <p:bldP spid="12" grpId="0" uiExpand="1" animBg="1"/>
      <p:bldP spid="13" grpId="0" uiExpand="1" animBg="1"/>
      <p:bldP spid="14" grpId="0" animBg="1"/>
      <p:bldP spid="16" grpId="0" animBg="1"/>
      <p:bldP spid="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Nadpis 1">
            <a:extLst>
              <a:ext uri="{FF2B5EF4-FFF2-40B4-BE49-F238E27FC236}">
                <a16:creationId xmlns="" xmlns:a16="http://schemas.microsoft.com/office/drawing/2014/main" id="{BE43FCD2-EF81-49AA-BF88-2F4F584D39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 dirty="0"/>
              <a:t>Bezrozměrová čísla v TD</a:t>
            </a:r>
            <a:endParaRPr lang="cs-CZ" altLang="en-US" noProof="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5F7CF287-39D7-47BD-9C41-98933BABDF3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07301" y="2069865"/>
            <a:ext cx="9278797" cy="3877985"/>
          </a:xfrm>
        </p:spPr>
        <p:txBody>
          <a:bodyPr/>
          <a:lstStyle/>
          <a:p>
            <a:pPr indent="-285750">
              <a:buFont typeface="Arial" panose="020B0604020202020204" pitchFamily="34" charset="0"/>
              <a:buChar char="•"/>
            </a:pPr>
            <a:r>
              <a:rPr lang="cs-CZ" altLang="en-US" sz="2800" noProof="0" dirty="0" err="1"/>
              <a:t>Nusseltovo</a:t>
            </a:r>
            <a:r>
              <a:rPr lang="cs-CZ" altLang="en-US" sz="2800" noProof="0" dirty="0"/>
              <a:t> číslo</a:t>
            </a:r>
          </a:p>
          <a:p>
            <a:pPr indent="-285750">
              <a:buFont typeface="Arial" panose="020B0604020202020204" pitchFamily="34" charset="0"/>
              <a:buChar char="•"/>
            </a:pPr>
            <a:endParaRPr lang="cs-CZ" altLang="en-US" sz="2800" noProof="0" dirty="0"/>
          </a:p>
          <a:p>
            <a:pPr indent="-285750">
              <a:buFont typeface="Arial" panose="020B0604020202020204" pitchFamily="34" charset="0"/>
              <a:buChar char="•"/>
            </a:pPr>
            <a:endParaRPr lang="cs-CZ" altLang="en-US" sz="2800" noProof="0" dirty="0"/>
          </a:p>
          <a:p>
            <a:pPr indent="-285750">
              <a:buFont typeface="Arial" panose="020B0604020202020204" pitchFamily="34" charset="0"/>
              <a:buChar char="•"/>
            </a:pPr>
            <a:endParaRPr lang="cs-CZ" altLang="en-US" sz="2800" noProof="0" dirty="0"/>
          </a:p>
          <a:p>
            <a:pPr indent="-285750">
              <a:buFont typeface="Arial" panose="020B0604020202020204" pitchFamily="34" charset="0"/>
              <a:buChar char="•"/>
            </a:pPr>
            <a:r>
              <a:rPr lang="cs-CZ" altLang="en-US" sz="2800" noProof="0" dirty="0" err="1"/>
              <a:t>Prandtlovo</a:t>
            </a:r>
            <a:r>
              <a:rPr lang="cs-CZ" altLang="en-US" sz="2800" noProof="0" dirty="0"/>
              <a:t> číslo</a:t>
            </a:r>
          </a:p>
          <a:p>
            <a:pPr indent="-285750">
              <a:buFont typeface="Arial" panose="020B0604020202020204" pitchFamily="34" charset="0"/>
              <a:buChar char="•"/>
            </a:pPr>
            <a:endParaRPr lang="cs-CZ" altLang="en-US" sz="2800" noProof="0" dirty="0"/>
          </a:p>
          <a:p>
            <a:pPr indent="-285750">
              <a:buFont typeface="Arial" panose="020B0604020202020204" pitchFamily="34" charset="0"/>
              <a:buChar char="•"/>
            </a:pPr>
            <a:endParaRPr lang="cs-CZ" altLang="en-US" sz="2800" noProof="0" dirty="0"/>
          </a:p>
          <a:p>
            <a:pPr indent="-285750">
              <a:buFont typeface="Arial" panose="020B0604020202020204" pitchFamily="34" charset="0"/>
              <a:buChar char="•"/>
            </a:pPr>
            <a:endParaRPr lang="cs-CZ" altLang="en-US" sz="2800" noProof="0" dirty="0"/>
          </a:p>
          <a:p>
            <a:pPr indent="-285750">
              <a:buFont typeface="Arial" panose="020B0604020202020204" pitchFamily="34" charset="0"/>
              <a:buChar char="•"/>
            </a:pPr>
            <a:r>
              <a:rPr lang="cs-CZ" altLang="en-US" sz="2800" noProof="0" dirty="0"/>
              <a:t>Schmidtovo číslo</a:t>
            </a:r>
          </a:p>
        </p:txBody>
      </p:sp>
      <p:graphicFrame>
        <p:nvGraphicFramePr>
          <p:cNvPr id="4" name="Objekt 3">
            <a:extLst>
              <a:ext uri="{FF2B5EF4-FFF2-40B4-BE49-F238E27FC236}">
                <a16:creationId xmlns="" xmlns:a16="http://schemas.microsoft.com/office/drawing/2014/main" id="{B524D40D-C401-4018-B635-1C5A8BB9326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73121" y="5131184"/>
          <a:ext cx="1092412" cy="8683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4" imgW="495085" imgH="393529" progId="Equation.DSMT4">
                  <p:embed/>
                </p:oleObj>
              </mc:Choice>
              <mc:Fallback>
                <p:oleObj name="Equation" r:id="rId4" imgW="495085" imgH="393529" progId="Equation.DSMT4">
                  <p:embed/>
                  <p:pic>
                    <p:nvPicPr>
                      <p:cNvPr id="4" name="Objekt 3">
                        <a:extLst>
                          <a:ext uri="{FF2B5EF4-FFF2-40B4-BE49-F238E27FC236}">
                            <a16:creationId xmlns="" xmlns:a16="http://schemas.microsoft.com/office/drawing/2014/main" id="{B524D40D-C401-4018-B635-1C5A8BB9326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3121" y="5131184"/>
                        <a:ext cx="1092412" cy="86832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ovéPole 4">
            <a:extLst>
              <a:ext uri="{FF2B5EF4-FFF2-40B4-BE49-F238E27FC236}">
                <a16:creationId xmlns="" xmlns:a16="http://schemas.microsoft.com/office/drawing/2014/main" id="{15B9666F-1818-4BFA-ACDB-B91B9CC351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02564" y="3749914"/>
            <a:ext cx="3855175" cy="907043"/>
          </a:xfrm>
          <a:prstGeom prst="rect">
            <a:avLst/>
          </a:prstGeom>
          <a:noFill/>
          <a:ln w="254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cs-CZ" altLang="en-US" sz="2647" dirty="0">
                <a:latin typeface="Times New Roman" panose="02020603050405020304" pitchFamily="18" charset="0"/>
              </a:rPr>
              <a:t>D</a:t>
            </a:r>
            <a:r>
              <a:rPr lang="en-US" altLang="en-US" sz="2647" dirty="0" err="1">
                <a:latin typeface="Times New Roman" panose="02020603050405020304" pitchFamily="18" charset="0"/>
              </a:rPr>
              <a:t>ifusivit</a:t>
            </a:r>
            <a:r>
              <a:rPr lang="cs-CZ" altLang="en-US" sz="2647" dirty="0">
                <a:latin typeface="Times New Roman" panose="02020603050405020304" pitchFamily="18" charset="0"/>
              </a:rPr>
              <a:t>a hybnosti /</a:t>
            </a:r>
            <a:endParaRPr lang="en-US" altLang="en-US" sz="2647" dirty="0"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647" dirty="0">
                <a:latin typeface="Times New Roman" panose="02020603050405020304" pitchFamily="18" charset="0"/>
              </a:rPr>
              <a:t>T</a:t>
            </a:r>
            <a:r>
              <a:rPr lang="cs-CZ" altLang="en-US" sz="2647" dirty="0" err="1">
                <a:latin typeface="Times New Roman" panose="02020603050405020304" pitchFamily="18" charset="0"/>
              </a:rPr>
              <a:t>epelná</a:t>
            </a:r>
            <a:r>
              <a:rPr lang="cs-CZ" altLang="en-US" sz="2647" dirty="0">
                <a:latin typeface="Times New Roman" panose="02020603050405020304" pitchFamily="18" charset="0"/>
              </a:rPr>
              <a:t> d.</a:t>
            </a:r>
            <a:endParaRPr lang="en-US" altLang="en-US" sz="2647" dirty="0">
              <a:latin typeface="Times New Roman" panose="02020603050405020304" pitchFamily="18" charset="0"/>
            </a:endParaRPr>
          </a:p>
        </p:txBody>
      </p:sp>
      <p:graphicFrame>
        <p:nvGraphicFramePr>
          <p:cNvPr id="7" name="Objekt 6">
            <a:extLst>
              <a:ext uri="{FF2B5EF4-FFF2-40B4-BE49-F238E27FC236}">
                <a16:creationId xmlns="" xmlns:a16="http://schemas.microsoft.com/office/drawing/2014/main" id="{59FE8673-5CBD-4F5C-8F8C-9C76C88D2A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73121" y="3585352"/>
          <a:ext cx="1036391" cy="8665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6" imgW="469696" imgH="393529" progId="Equation.DSMT4">
                  <p:embed/>
                </p:oleObj>
              </mc:Choice>
              <mc:Fallback>
                <p:oleObj name="Equation" r:id="rId6" imgW="469696" imgH="393529" progId="Equation.DSMT4">
                  <p:embed/>
                  <p:pic>
                    <p:nvPicPr>
                      <p:cNvPr id="7" name="Objekt 6">
                        <a:extLst>
                          <a:ext uri="{FF2B5EF4-FFF2-40B4-BE49-F238E27FC236}">
                            <a16:creationId xmlns="" xmlns:a16="http://schemas.microsoft.com/office/drawing/2014/main" id="{59FE8673-5CBD-4F5C-8F8C-9C76C88D2A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3121" y="3585352"/>
                        <a:ext cx="1036391" cy="86657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ovéPole 7">
            <a:extLst>
              <a:ext uri="{FF2B5EF4-FFF2-40B4-BE49-F238E27FC236}">
                <a16:creationId xmlns="" xmlns:a16="http://schemas.microsoft.com/office/drawing/2014/main" id="{53E29709-BD1D-4539-9BF6-D914C20F9B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5534" y="5209964"/>
            <a:ext cx="4704021" cy="907043"/>
          </a:xfrm>
          <a:prstGeom prst="rect">
            <a:avLst/>
          </a:prstGeom>
          <a:noFill/>
          <a:ln w="254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cs-CZ" altLang="en-US" sz="2647" dirty="0">
                <a:latin typeface="Times New Roman" panose="02020603050405020304" pitchFamily="18" charset="0"/>
              </a:rPr>
              <a:t>Rychlost vazké difúze /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cs-CZ" altLang="en-US" sz="2647" dirty="0">
                <a:latin typeface="Times New Roman" panose="02020603050405020304" pitchFamily="18" charset="0"/>
              </a:rPr>
              <a:t>Rychlost molekulární d. hmoty</a:t>
            </a:r>
            <a:endParaRPr lang="en-US" altLang="en-US" sz="2647" dirty="0">
              <a:latin typeface="Times New Roman" panose="02020603050405020304" pitchFamily="18" charset="0"/>
            </a:endParaRPr>
          </a:p>
        </p:txBody>
      </p:sp>
      <p:graphicFrame>
        <p:nvGraphicFramePr>
          <p:cNvPr id="9" name="Objekt 8">
            <a:extLst>
              <a:ext uri="{FF2B5EF4-FFF2-40B4-BE49-F238E27FC236}">
                <a16:creationId xmlns="" xmlns:a16="http://schemas.microsoft.com/office/drawing/2014/main" id="{16DDAAC2-F79C-4E39-9F8D-6E6518D7EF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73121" y="2037768"/>
          <a:ext cx="1288486" cy="8683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8" imgW="583947" imgH="393529" progId="Equation.DSMT4">
                  <p:embed/>
                </p:oleObj>
              </mc:Choice>
              <mc:Fallback>
                <p:oleObj name="Equation" r:id="rId8" imgW="583947" imgH="393529" progId="Equation.DSMT4">
                  <p:embed/>
                  <p:pic>
                    <p:nvPicPr>
                      <p:cNvPr id="9" name="Objekt 8">
                        <a:extLst>
                          <a:ext uri="{FF2B5EF4-FFF2-40B4-BE49-F238E27FC236}">
                            <a16:creationId xmlns="" xmlns:a16="http://schemas.microsoft.com/office/drawing/2014/main" id="{16DDAAC2-F79C-4E39-9F8D-6E6518D7EF0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3121" y="2037768"/>
                        <a:ext cx="1288486" cy="86832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ovéPole 9">
            <a:extLst>
              <a:ext uri="{FF2B5EF4-FFF2-40B4-BE49-F238E27FC236}">
                <a16:creationId xmlns="" xmlns:a16="http://schemas.microsoft.com/office/drawing/2014/main" id="{080779B7-8ECB-4059-BD02-64620D7316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7326" y="2088910"/>
            <a:ext cx="4876074" cy="907043"/>
          </a:xfrm>
          <a:prstGeom prst="rect">
            <a:avLst/>
          </a:prstGeom>
          <a:noFill/>
          <a:ln w="254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cs-CZ" altLang="en-US" sz="2647" dirty="0">
                <a:latin typeface="Times New Roman" panose="02020603050405020304" pitchFamily="18" charset="0"/>
              </a:rPr>
              <a:t>S. </a:t>
            </a:r>
            <a:r>
              <a:rPr lang="cs-CZ" altLang="en-US" sz="2647" dirty="0" err="1">
                <a:latin typeface="Times New Roman" panose="02020603050405020304" pitchFamily="18" charset="0"/>
              </a:rPr>
              <a:t>konvekt</a:t>
            </a:r>
            <a:r>
              <a:rPr lang="cs-CZ" altLang="en-US" sz="2647" dirty="0">
                <a:latin typeface="Times New Roman" panose="02020603050405020304" pitchFamily="18" charset="0"/>
              </a:rPr>
              <a:t>. přestupu tepla /</a:t>
            </a:r>
            <a:endParaRPr lang="en-US" altLang="en-US" sz="2647" dirty="0"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cs-CZ" altLang="en-US" sz="2647" dirty="0">
                <a:latin typeface="Times New Roman" panose="02020603050405020304" pitchFamily="18" charset="0"/>
              </a:rPr>
              <a:t>S. </a:t>
            </a:r>
            <a:r>
              <a:rPr lang="cs-CZ" altLang="en-US" sz="2647" dirty="0" err="1">
                <a:latin typeface="Times New Roman" panose="02020603050405020304" pitchFamily="18" charset="0"/>
              </a:rPr>
              <a:t>Konduktivního</a:t>
            </a:r>
            <a:r>
              <a:rPr lang="cs-CZ" altLang="en-US" sz="2647" dirty="0">
                <a:latin typeface="Times New Roman" panose="02020603050405020304" pitchFamily="18" charset="0"/>
              </a:rPr>
              <a:t> p.t.</a:t>
            </a:r>
            <a:endParaRPr lang="en-US" altLang="en-US" sz="2647" dirty="0">
              <a:latin typeface="Times New Roman" panose="02020603050405020304" pitchFamily="18" charset="0"/>
            </a:endParaRPr>
          </a:p>
        </p:txBody>
      </p:sp>
      <p:sp>
        <p:nvSpPr>
          <p:cNvPr id="12" name="Obdélník 11">
            <a:extLst>
              <a:ext uri="{FF2B5EF4-FFF2-40B4-BE49-F238E27FC236}">
                <a16:creationId xmlns="" xmlns:a16="http://schemas.microsoft.com/office/drawing/2014/main" id="{E671EB81-7BB0-4431-BED5-B32659275A5A}"/>
              </a:ext>
            </a:extLst>
          </p:cNvPr>
          <p:cNvSpPr/>
          <p:nvPr/>
        </p:nvSpPr>
        <p:spPr>
          <a:xfrm>
            <a:off x="4790838" y="1425912"/>
            <a:ext cx="3805850" cy="3978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985" dirty="0">
                <a:solidFill>
                  <a:schemeClr val="bg1">
                    <a:lumMod val="75000"/>
                  </a:schemeClr>
                </a:solidFill>
              </a:rPr>
              <a:t>convective heat transfer coefficient</a:t>
            </a:r>
          </a:p>
        </p:txBody>
      </p:sp>
      <p:sp>
        <p:nvSpPr>
          <p:cNvPr id="13" name="Obdélník 12">
            <a:extLst>
              <a:ext uri="{FF2B5EF4-FFF2-40B4-BE49-F238E27FC236}">
                <a16:creationId xmlns="" xmlns:a16="http://schemas.microsoft.com/office/drawing/2014/main" id="{91406C42-3813-46D8-A5C2-76E6CC81A0E5}"/>
              </a:ext>
            </a:extLst>
          </p:cNvPr>
          <p:cNvSpPr/>
          <p:nvPr/>
        </p:nvSpPr>
        <p:spPr>
          <a:xfrm>
            <a:off x="4991316" y="2931481"/>
            <a:ext cx="2320956" cy="3978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985" dirty="0">
                <a:solidFill>
                  <a:schemeClr val="bg1">
                    <a:lumMod val="75000"/>
                  </a:schemeClr>
                </a:solidFill>
              </a:rPr>
              <a:t>thermal conductivity</a:t>
            </a:r>
          </a:p>
        </p:txBody>
      </p:sp>
      <p:sp>
        <p:nvSpPr>
          <p:cNvPr id="14" name="Obdélník 13">
            <a:extLst>
              <a:ext uri="{FF2B5EF4-FFF2-40B4-BE49-F238E27FC236}">
                <a16:creationId xmlns="" xmlns:a16="http://schemas.microsoft.com/office/drawing/2014/main" id="{95B714C6-250B-49EA-A424-6D7E401CC78A}"/>
              </a:ext>
            </a:extLst>
          </p:cNvPr>
          <p:cNvSpPr/>
          <p:nvPr/>
        </p:nvSpPr>
        <p:spPr>
          <a:xfrm>
            <a:off x="5200331" y="4541146"/>
            <a:ext cx="2064091" cy="3978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985" dirty="0">
                <a:solidFill>
                  <a:schemeClr val="bg1">
                    <a:lumMod val="75000"/>
                  </a:schemeClr>
                </a:solidFill>
              </a:rPr>
              <a:t>thermal diffusivity</a:t>
            </a:r>
          </a:p>
        </p:txBody>
      </p:sp>
      <p:sp>
        <p:nvSpPr>
          <p:cNvPr id="15" name="Obdélník 14">
            <a:extLst>
              <a:ext uri="{FF2B5EF4-FFF2-40B4-BE49-F238E27FC236}">
                <a16:creationId xmlns="" xmlns:a16="http://schemas.microsoft.com/office/drawing/2014/main" id="{FB1090E0-7CE8-440A-8268-0C351F143892}"/>
              </a:ext>
            </a:extLst>
          </p:cNvPr>
          <p:cNvSpPr/>
          <p:nvPr/>
        </p:nvSpPr>
        <p:spPr>
          <a:xfrm>
            <a:off x="5259167" y="5936488"/>
            <a:ext cx="1772345" cy="3978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985" dirty="0">
                <a:solidFill>
                  <a:schemeClr val="bg1">
                    <a:lumMod val="75000"/>
                  </a:schemeClr>
                </a:solidFill>
              </a:rPr>
              <a:t>mass diffusivity</a:t>
            </a:r>
          </a:p>
        </p:txBody>
      </p:sp>
      <p:sp>
        <p:nvSpPr>
          <p:cNvPr id="16" name="Obdélník 15">
            <a:extLst>
              <a:ext uri="{FF2B5EF4-FFF2-40B4-BE49-F238E27FC236}">
                <a16:creationId xmlns="" xmlns:a16="http://schemas.microsoft.com/office/drawing/2014/main" id="{C86F36F5-8181-40E9-BE53-38AAAC9D7858}"/>
              </a:ext>
            </a:extLst>
          </p:cNvPr>
          <p:cNvSpPr/>
          <p:nvPr/>
        </p:nvSpPr>
        <p:spPr>
          <a:xfrm>
            <a:off x="5499008" y="3284771"/>
            <a:ext cx="2118209" cy="3978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985" dirty="0">
                <a:solidFill>
                  <a:schemeClr val="bg1">
                    <a:lumMod val="75000"/>
                  </a:schemeClr>
                </a:solidFill>
              </a:rPr>
              <a:t>kinematic viscosity</a:t>
            </a:r>
          </a:p>
        </p:txBody>
      </p:sp>
      <p:sp>
        <p:nvSpPr>
          <p:cNvPr id="17" name="Obdélník 16">
            <a:extLst>
              <a:ext uri="{FF2B5EF4-FFF2-40B4-BE49-F238E27FC236}">
                <a16:creationId xmlns="" xmlns:a16="http://schemas.microsoft.com/office/drawing/2014/main" id="{0C263855-5AB0-4153-9897-9C9CD7D8CE3B}"/>
              </a:ext>
            </a:extLst>
          </p:cNvPr>
          <p:cNvSpPr/>
          <p:nvPr/>
        </p:nvSpPr>
        <p:spPr>
          <a:xfrm>
            <a:off x="5259167" y="4854581"/>
            <a:ext cx="2118209" cy="3978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985" dirty="0">
                <a:solidFill>
                  <a:schemeClr val="bg1">
                    <a:lumMod val="75000"/>
                  </a:schemeClr>
                </a:solidFill>
              </a:rPr>
              <a:t>kinematic viscosity</a:t>
            </a:r>
          </a:p>
        </p:txBody>
      </p:sp>
      <p:sp>
        <p:nvSpPr>
          <p:cNvPr id="25616" name="Zástupný symbol pro číslo snímku 3">
            <a:extLst>
              <a:ext uri="{FF2B5EF4-FFF2-40B4-BE49-F238E27FC236}">
                <a16:creationId xmlns="" xmlns:a16="http://schemas.microsoft.com/office/drawing/2014/main" id="{BA6EF778-7A43-45C4-ABF8-A4D8E456316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xfrm>
            <a:off x="8197850" y="6535738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b="1" i="1" kern="1200">
                <a:solidFill>
                  <a:srgbClr val="2358C3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5DE8741E-AC79-42F2-8AD6-E18E4A1B1EFF}" type="slidenum">
              <a:rPr lang="pl-PL" altLang="en-US" smtClean="0"/>
              <a:pPr>
                <a:spcBef>
                  <a:spcPct val="0"/>
                </a:spcBef>
                <a:buFontTx/>
                <a:buNone/>
                <a:defRPr/>
              </a:pPr>
              <a:t>13</a:t>
            </a:fld>
            <a:endParaRPr lang="pl-PL" altLang="en-US" sz="1323">
              <a:solidFill>
                <a:srgbClr val="2358C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  <p:bldP spid="8" grpId="0" animBg="1"/>
      <p:bldP spid="10" grpId="0" animBg="1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640B031F-847F-4C65-968A-47509ECD8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noProof="0" dirty="0"/>
              <a:t>Podobnostní matice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ABAE4A67-2E2F-4790-AA66-7E5BB31D1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301" y="2069865"/>
            <a:ext cx="9278797" cy="3877985"/>
          </a:xfrm>
        </p:spPr>
        <p:txBody>
          <a:bodyPr/>
          <a:lstStyle/>
          <a:p>
            <a:pPr indent="-285750">
              <a:buFont typeface="Arial" panose="020B0604020202020204" pitchFamily="34" charset="0"/>
              <a:buChar char="•"/>
            </a:pPr>
            <a:r>
              <a:rPr lang="cs-CZ" sz="2800" noProof="0" dirty="0"/>
              <a:t>Veličina:</a:t>
            </a:r>
          </a:p>
          <a:p>
            <a:pPr indent="-285750">
              <a:buFont typeface="Arial" panose="020B0604020202020204" pitchFamily="34" charset="0"/>
              <a:buChar char="•"/>
            </a:pPr>
            <a:endParaRPr lang="cs-CZ" sz="2800" noProof="0" dirty="0"/>
          </a:p>
          <a:p>
            <a:pPr indent="-285750">
              <a:buFont typeface="Arial" panose="020B0604020202020204" pitchFamily="34" charset="0"/>
              <a:buChar char="•"/>
            </a:pPr>
            <a:endParaRPr lang="cs-CZ" sz="2800" noProof="0" dirty="0"/>
          </a:p>
          <a:p>
            <a:pPr indent="-285750">
              <a:buFont typeface="Arial" panose="020B0604020202020204" pitchFamily="34" charset="0"/>
              <a:buChar char="•"/>
            </a:pPr>
            <a:r>
              <a:rPr lang="cs-CZ" sz="2800" noProof="0" dirty="0"/>
              <a:t>Rozměrová matice:</a:t>
            </a:r>
          </a:p>
          <a:p>
            <a:pPr indent="-285750">
              <a:buFont typeface="Arial" panose="020B0604020202020204" pitchFamily="34" charset="0"/>
              <a:buChar char="•"/>
            </a:pPr>
            <a:endParaRPr lang="cs-CZ" sz="2800" noProof="0" dirty="0"/>
          </a:p>
          <a:p>
            <a:pPr indent="-285750">
              <a:buFont typeface="Arial" panose="020B0604020202020204" pitchFamily="34" charset="0"/>
              <a:buChar char="•"/>
            </a:pPr>
            <a:endParaRPr lang="cs-CZ" sz="2800" noProof="0" dirty="0"/>
          </a:p>
          <a:p>
            <a:pPr indent="-285750">
              <a:buFont typeface="Arial" panose="020B0604020202020204" pitchFamily="34" charset="0"/>
              <a:buChar char="•"/>
            </a:pPr>
            <a:endParaRPr lang="cs-CZ" sz="2800" noProof="0" dirty="0"/>
          </a:p>
          <a:p>
            <a:pPr indent="-285750">
              <a:buFont typeface="Arial" panose="020B0604020202020204" pitchFamily="34" charset="0"/>
              <a:buChar char="•"/>
            </a:pPr>
            <a:endParaRPr lang="cs-CZ" sz="2800" noProof="0" dirty="0"/>
          </a:p>
          <a:p>
            <a:pPr indent="-285750">
              <a:buFont typeface="Arial" panose="020B0604020202020204" pitchFamily="34" charset="0"/>
              <a:buChar char="•"/>
            </a:pPr>
            <a:r>
              <a:rPr lang="cs-CZ" sz="2800" noProof="0" dirty="0"/>
              <a:t>Bezrozměrové parametry: 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="" xmlns:a16="http://schemas.microsoft.com/office/drawing/2014/main" id="{9CEA4B04-73DC-4065-953D-CB44362197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8197850" y="6535738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b="1" i="1" kern="1200">
                <a:solidFill>
                  <a:srgbClr val="2358C3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DE8741E-AC79-42F2-8AD6-E18E4A1B1EFF}" type="slidenum">
              <a:rPr lang="pl-PL" altLang="en-US" smtClean="0"/>
              <a:pPr>
                <a:defRPr/>
              </a:pPr>
              <a:t>14</a:t>
            </a:fld>
            <a:endParaRPr lang="pl-PL" altLang="en-US"/>
          </a:p>
        </p:txBody>
      </p:sp>
      <p:graphicFrame>
        <p:nvGraphicFramePr>
          <p:cNvPr id="5" name="Objekt 4">
            <a:extLst>
              <a:ext uri="{FF2B5EF4-FFF2-40B4-BE49-F238E27FC236}">
                <a16:creationId xmlns="" xmlns:a16="http://schemas.microsoft.com/office/drawing/2014/main" id="{9E1331CE-E2CB-4FDA-9A5A-B08C3E3AE2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955682"/>
              </p:ext>
            </p:extLst>
          </p:nvPr>
        </p:nvGraphicFramePr>
        <p:xfrm>
          <a:off x="5064984" y="1385537"/>
          <a:ext cx="3164884" cy="61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3" name="Equation" r:id="rId3" imgW="1434960" imgH="279360" progId="Equation.DSMT4">
                  <p:embed/>
                </p:oleObj>
              </mc:Choice>
              <mc:Fallback>
                <p:oleObj name="Equation" r:id="rId3" imgW="1434960" imgH="279360" progId="Equation.DSMT4">
                  <p:embed/>
                  <p:pic>
                    <p:nvPicPr>
                      <p:cNvPr id="5" name="Objekt 4">
                        <a:extLst>
                          <a:ext uri="{FF2B5EF4-FFF2-40B4-BE49-F238E27FC236}">
                            <a16:creationId xmlns="" xmlns:a16="http://schemas.microsoft.com/office/drawing/2014/main" id="{9E1331CE-E2CB-4FDA-9A5A-B08C3E3AE22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064984" y="1385537"/>
                        <a:ext cx="3164884" cy="6161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>
            <a:extLst>
              <a:ext uri="{FF2B5EF4-FFF2-40B4-BE49-F238E27FC236}">
                <a16:creationId xmlns="" xmlns:a16="http://schemas.microsoft.com/office/drawing/2014/main" id="{A5352D45-590D-4ED6-B3DA-5B0967D3693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35720" y="2680261"/>
          <a:ext cx="3361267" cy="20710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4" name="Equation" r:id="rId5" imgW="1523880" imgH="939600" progId="Equation.DSMT4">
                  <p:embed/>
                </p:oleObj>
              </mc:Choice>
              <mc:Fallback>
                <p:oleObj name="Equation" r:id="rId5" imgW="1523880" imgH="939600" progId="Equation.DSMT4">
                  <p:embed/>
                  <p:pic>
                    <p:nvPicPr>
                      <p:cNvPr id="6" name="Objekt 5">
                        <a:extLst>
                          <a:ext uri="{FF2B5EF4-FFF2-40B4-BE49-F238E27FC236}">
                            <a16:creationId xmlns="" xmlns:a16="http://schemas.microsoft.com/office/drawing/2014/main" id="{A5352D45-590D-4ED6-B3DA-5B0967D369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735720" y="2680261"/>
                        <a:ext cx="3361267" cy="20710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>
            <a:extLst>
              <a:ext uri="{FF2B5EF4-FFF2-40B4-BE49-F238E27FC236}">
                <a16:creationId xmlns="" xmlns:a16="http://schemas.microsoft.com/office/drawing/2014/main" id="{2208B383-D0E9-4268-BF9B-B7F77B6372D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186029" y="2801232"/>
          <a:ext cx="447816" cy="19603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5" name="Equation" r:id="rId7" imgW="203040" imgH="888840" progId="Equation.DSMT4">
                  <p:embed/>
                </p:oleObj>
              </mc:Choice>
              <mc:Fallback>
                <p:oleObj name="Equation" r:id="rId7" imgW="203040" imgH="888840" progId="Equation.DSMT4">
                  <p:embed/>
                  <p:pic>
                    <p:nvPicPr>
                      <p:cNvPr id="7" name="Objekt 6">
                        <a:extLst>
                          <a:ext uri="{FF2B5EF4-FFF2-40B4-BE49-F238E27FC236}">
                            <a16:creationId xmlns="" xmlns:a16="http://schemas.microsoft.com/office/drawing/2014/main" id="{2208B383-D0E9-4268-BF9B-B7F77B6372D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186029" y="2801232"/>
                        <a:ext cx="447816" cy="19603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>
            <a:extLst>
              <a:ext uri="{FF2B5EF4-FFF2-40B4-BE49-F238E27FC236}">
                <a16:creationId xmlns="" xmlns:a16="http://schemas.microsoft.com/office/drawing/2014/main" id="{D6A1471C-313C-481E-AE19-4CF57BC77C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05518" y="2155087"/>
          <a:ext cx="2212084" cy="504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6" name="Equation" r:id="rId9" imgW="1002960" imgH="228600" progId="Equation.DSMT4">
                  <p:embed/>
                </p:oleObj>
              </mc:Choice>
              <mc:Fallback>
                <p:oleObj name="Equation" r:id="rId9" imgW="1002960" imgH="228600" progId="Equation.DSMT4">
                  <p:embed/>
                  <p:pic>
                    <p:nvPicPr>
                      <p:cNvPr id="8" name="Objekt 7">
                        <a:extLst>
                          <a:ext uri="{FF2B5EF4-FFF2-40B4-BE49-F238E27FC236}">
                            <a16:creationId xmlns="" xmlns:a16="http://schemas.microsoft.com/office/drawing/2014/main" id="{D6A1471C-313C-481E-AE19-4CF57BC77CE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505518" y="2155087"/>
                        <a:ext cx="2212084" cy="504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>
            <a:extLst>
              <a:ext uri="{FF2B5EF4-FFF2-40B4-BE49-F238E27FC236}">
                <a16:creationId xmlns="" xmlns:a16="http://schemas.microsoft.com/office/drawing/2014/main" id="{94EE17E0-5578-4172-8431-7457B5955A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1429423"/>
              </p:ext>
            </p:extLst>
          </p:nvPr>
        </p:nvGraphicFramePr>
        <p:xfrm>
          <a:off x="5273533" y="5475548"/>
          <a:ext cx="3333212" cy="5597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7" name="Equation" r:id="rId11" imgW="1511280" imgH="253800" progId="Equation.DSMT4">
                  <p:embed/>
                </p:oleObj>
              </mc:Choice>
              <mc:Fallback>
                <p:oleObj name="Equation" r:id="rId11" imgW="1511280" imgH="253800" progId="Equation.DSMT4">
                  <p:embed/>
                  <p:pic>
                    <p:nvPicPr>
                      <p:cNvPr id="9" name="Objekt 8">
                        <a:extLst>
                          <a:ext uri="{FF2B5EF4-FFF2-40B4-BE49-F238E27FC236}">
                            <a16:creationId xmlns="" xmlns:a16="http://schemas.microsoft.com/office/drawing/2014/main" id="{94EE17E0-5578-4172-8431-7457B5955A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273533" y="5475548"/>
                        <a:ext cx="3333212" cy="5597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02829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6048C062-C40E-4403-805A-1BBE805EE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noProof="0" dirty="0"/>
              <a:t>Podobnostní matice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C07B8392-0183-41CB-8EA5-D4852A3644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301" y="2069865"/>
            <a:ext cx="9278797" cy="553998"/>
          </a:xfrm>
        </p:spPr>
        <p:txBody>
          <a:bodyPr/>
          <a:lstStyle/>
          <a:p>
            <a:endParaRPr lang="cs-CZ" noProof="0" dirty="0"/>
          </a:p>
          <a:p>
            <a:endParaRPr lang="cs-CZ" noProof="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="" xmlns:a16="http://schemas.microsoft.com/office/drawing/2014/main" id="{1319AC24-C147-4743-9AD3-45F648D363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8197850" y="6535738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b="1" i="1" kern="1200">
                <a:solidFill>
                  <a:srgbClr val="2358C3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DE8741E-AC79-42F2-8AD6-E18E4A1B1EFF}" type="slidenum">
              <a:rPr lang="pl-PL" altLang="en-US" smtClean="0"/>
              <a:pPr>
                <a:defRPr/>
              </a:pPr>
              <a:t>15</a:t>
            </a:fld>
            <a:endParaRPr lang="pl-PL" altLang="en-US"/>
          </a:p>
        </p:txBody>
      </p:sp>
      <p:graphicFrame>
        <p:nvGraphicFramePr>
          <p:cNvPr id="5" name="Objekt 4">
            <a:extLst>
              <a:ext uri="{FF2B5EF4-FFF2-40B4-BE49-F238E27FC236}">
                <a16:creationId xmlns="" xmlns:a16="http://schemas.microsoft.com/office/drawing/2014/main" id="{261F6A4E-5F8F-4C8D-A3E6-E533060B05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6562046"/>
              </p:ext>
            </p:extLst>
          </p:nvPr>
        </p:nvGraphicFramePr>
        <p:xfrm>
          <a:off x="1762809" y="1894626"/>
          <a:ext cx="1008380" cy="3914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8" name="Equation" r:id="rId3" imgW="457200" imgH="177480" progId="Equation.DSMT4">
                  <p:embed/>
                </p:oleObj>
              </mc:Choice>
              <mc:Fallback>
                <p:oleObj name="Equation" r:id="rId3" imgW="457200" imgH="177480" progId="Equation.DSMT4">
                  <p:embed/>
                  <p:pic>
                    <p:nvPicPr>
                      <p:cNvPr id="5" name="Objekt 4">
                        <a:extLst>
                          <a:ext uri="{FF2B5EF4-FFF2-40B4-BE49-F238E27FC236}">
                            <a16:creationId xmlns="" xmlns:a16="http://schemas.microsoft.com/office/drawing/2014/main" id="{261F6A4E-5F8F-4C8D-A3E6-E533060B054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62809" y="1894626"/>
                        <a:ext cx="1008380" cy="39144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>
            <a:extLst>
              <a:ext uri="{FF2B5EF4-FFF2-40B4-BE49-F238E27FC236}">
                <a16:creationId xmlns="" xmlns:a16="http://schemas.microsoft.com/office/drawing/2014/main" id="{E4011556-4429-47D0-B2FB-D42CA286795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94612" y="2305620"/>
          <a:ext cx="3025140" cy="6162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9" name="Equation" r:id="rId5" imgW="1371600" imgH="279360" progId="Equation.DSMT4">
                  <p:embed/>
                </p:oleObj>
              </mc:Choice>
              <mc:Fallback>
                <p:oleObj name="Equation" r:id="rId5" imgW="1371600" imgH="279360" progId="Equation.DSMT4">
                  <p:embed/>
                  <p:pic>
                    <p:nvPicPr>
                      <p:cNvPr id="6" name="Objekt 5">
                        <a:extLst>
                          <a:ext uri="{FF2B5EF4-FFF2-40B4-BE49-F238E27FC236}">
                            <a16:creationId xmlns="" xmlns:a16="http://schemas.microsoft.com/office/drawing/2014/main" id="{E4011556-4429-47D0-B2FB-D42CA286795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794612" y="2305620"/>
                        <a:ext cx="3025140" cy="6162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>
            <a:extLst>
              <a:ext uri="{FF2B5EF4-FFF2-40B4-BE49-F238E27FC236}">
                <a16:creationId xmlns="" xmlns:a16="http://schemas.microsoft.com/office/drawing/2014/main" id="{0AF77A3A-4ADB-4934-961F-2AC56233A49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42137" y="2361641"/>
          <a:ext cx="2044771" cy="5602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0" name="Equation" r:id="rId7" imgW="927000" imgH="253800" progId="Equation.DSMT4">
                  <p:embed/>
                </p:oleObj>
              </mc:Choice>
              <mc:Fallback>
                <p:oleObj name="Equation" r:id="rId7" imgW="927000" imgH="253800" progId="Equation.DSMT4">
                  <p:embed/>
                  <p:pic>
                    <p:nvPicPr>
                      <p:cNvPr id="7" name="Objekt 6">
                        <a:extLst>
                          <a:ext uri="{FF2B5EF4-FFF2-40B4-BE49-F238E27FC236}">
                            <a16:creationId xmlns="" xmlns:a16="http://schemas.microsoft.com/office/drawing/2014/main" id="{0AF77A3A-4ADB-4934-961F-2AC56233A49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842137" y="2361641"/>
                        <a:ext cx="2044771" cy="5602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>
            <a:extLst>
              <a:ext uri="{FF2B5EF4-FFF2-40B4-BE49-F238E27FC236}">
                <a16:creationId xmlns="" xmlns:a16="http://schemas.microsoft.com/office/drawing/2014/main" id="{A7A74129-47E6-4AEC-A351-CA756775B4B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42137" y="2967369"/>
          <a:ext cx="1566840" cy="5602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1" name="Equation" r:id="rId9" imgW="711000" imgH="253800" progId="Equation.DSMT4">
                  <p:embed/>
                </p:oleObj>
              </mc:Choice>
              <mc:Fallback>
                <p:oleObj name="Equation" r:id="rId9" imgW="711000" imgH="253800" progId="Equation.DSMT4">
                  <p:embed/>
                  <p:pic>
                    <p:nvPicPr>
                      <p:cNvPr id="8" name="Objekt 7">
                        <a:extLst>
                          <a:ext uri="{FF2B5EF4-FFF2-40B4-BE49-F238E27FC236}">
                            <a16:creationId xmlns="" xmlns:a16="http://schemas.microsoft.com/office/drawing/2014/main" id="{A7A74129-47E6-4AEC-A351-CA756775B4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842137" y="2967369"/>
                        <a:ext cx="1566840" cy="5602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>
            <a:extLst>
              <a:ext uri="{FF2B5EF4-FFF2-40B4-BE49-F238E27FC236}">
                <a16:creationId xmlns="" xmlns:a16="http://schemas.microsoft.com/office/drawing/2014/main" id="{BDF7861C-3982-4DA0-A6C2-15115D574F8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63421" y="3655378"/>
          <a:ext cx="1456196" cy="504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2" name="Equation" r:id="rId11" imgW="660240" imgH="228600" progId="Equation.DSMT4">
                  <p:embed/>
                </p:oleObj>
              </mc:Choice>
              <mc:Fallback>
                <p:oleObj name="Equation" r:id="rId11" imgW="660240" imgH="228600" progId="Equation.DSMT4">
                  <p:embed/>
                  <p:pic>
                    <p:nvPicPr>
                      <p:cNvPr id="9" name="Objekt 8">
                        <a:extLst>
                          <a:ext uri="{FF2B5EF4-FFF2-40B4-BE49-F238E27FC236}">
                            <a16:creationId xmlns="" xmlns:a16="http://schemas.microsoft.com/office/drawing/2014/main" id="{BDF7861C-3982-4DA0-A6C2-15115D574F8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863421" y="3655378"/>
                        <a:ext cx="1456196" cy="504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>
            <a:extLst>
              <a:ext uri="{FF2B5EF4-FFF2-40B4-BE49-F238E27FC236}">
                <a16:creationId xmlns="" xmlns:a16="http://schemas.microsoft.com/office/drawing/2014/main" id="{92E1E3D6-5D8D-454A-A2F4-DD1FF7AC7F1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92649" y="4278612"/>
          <a:ext cx="3920772" cy="6717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3" name="Equation" r:id="rId13" imgW="1777680" imgH="304560" progId="Equation.DSMT4">
                  <p:embed/>
                </p:oleObj>
              </mc:Choice>
              <mc:Fallback>
                <p:oleObj name="Equation" r:id="rId13" imgW="1777680" imgH="304560" progId="Equation.DSMT4">
                  <p:embed/>
                  <p:pic>
                    <p:nvPicPr>
                      <p:cNvPr id="10" name="Objekt 9">
                        <a:extLst>
                          <a:ext uri="{FF2B5EF4-FFF2-40B4-BE49-F238E27FC236}">
                            <a16:creationId xmlns="" xmlns:a16="http://schemas.microsoft.com/office/drawing/2014/main" id="{92E1E3D6-5D8D-454A-A2F4-DD1FF7AC7F1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892649" y="4278612"/>
                        <a:ext cx="3920772" cy="6717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kt 10">
            <a:extLst>
              <a:ext uri="{FF2B5EF4-FFF2-40B4-BE49-F238E27FC236}">
                <a16:creationId xmlns="" xmlns:a16="http://schemas.microsoft.com/office/drawing/2014/main" id="{3BCD1D14-9BFD-4CEC-89EE-399E4CAC489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92649" y="5005136"/>
          <a:ext cx="3137094" cy="61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4" name="Equation" r:id="rId15" imgW="1422360" imgH="279360" progId="Equation.DSMT4">
                  <p:embed/>
                </p:oleObj>
              </mc:Choice>
              <mc:Fallback>
                <p:oleObj name="Equation" r:id="rId15" imgW="1422360" imgH="279360" progId="Equation.DSMT4">
                  <p:embed/>
                  <p:pic>
                    <p:nvPicPr>
                      <p:cNvPr id="11" name="Objekt 10">
                        <a:extLst>
                          <a:ext uri="{FF2B5EF4-FFF2-40B4-BE49-F238E27FC236}">
                            <a16:creationId xmlns="" xmlns:a16="http://schemas.microsoft.com/office/drawing/2014/main" id="{3BCD1D14-9BFD-4CEC-89EE-399E4CAC489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892649" y="5005136"/>
                        <a:ext cx="3137094" cy="6161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kt 11">
            <a:extLst>
              <a:ext uri="{FF2B5EF4-FFF2-40B4-BE49-F238E27FC236}">
                <a16:creationId xmlns="" xmlns:a16="http://schemas.microsoft.com/office/drawing/2014/main" id="{AF44F458-8E6D-4066-81BC-162B275D7EF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81622" y="5991199"/>
          <a:ext cx="4537710" cy="5597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5" name="Equation" r:id="rId17" imgW="2057400" imgH="253800" progId="Equation.DSMT4">
                  <p:embed/>
                </p:oleObj>
              </mc:Choice>
              <mc:Fallback>
                <p:oleObj name="Equation" r:id="rId17" imgW="2057400" imgH="253800" progId="Equation.DSMT4">
                  <p:embed/>
                  <p:pic>
                    <p:nvPicPr>
                      <p:cNvPr id="12" name="Objekt 11">
                        <a:extLst>
                          <a:ext uri="{FF2B5EF4-FFF2-40B4-BE49-F238E27FC236}">
                            <a16:creationId xmlns="" xmlns:a16="http://schemas.microsoft.com/office/drawing/2014/main" id="{AF44F458-8E6D-4066-81BC-162B275D7EF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881622" y="5991199"/>
                        <a:ext cx="4537710" cy="559770"/>
                      </a:xfrm>
                      <a:prstGeom prst="rect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ovéPole 12">
            <a:extLst>
              <a:ext uri="{FF2B5EF4-FFF2-40B4-BE49-F238E27FC236}">
                <a16:creationId xmlns="" xmlns:a16="http://schemas.microsoft.com/office/drawing/2014/main" id="{E75FEBED-6C12-41B2-8BF9-96F1C7783C87}"/>
              </a:ext>
            </a:extLst>
          </p:cNvPr>
          <p:cNvSpPr txBox="1"/>
          <p:nvPr/>
        </p:nvSpPr>
        <p:spPr>
          <a:xfrm>
            <a:off x="423353" y="3182335"/>
            <a:ext cx="18436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Mus</a:t>
            </a:r>
            <a:r>
              <a:rPr lang="cs-CZ" sz="2800" dirty="0"/>
              <a:t>í platit</a:t>
            </a:r>
            <a:r>
              <a:rPr lang="en-US" sz="2800" dirty="0"/>
              <a:t>:</a:t>
            </a:r>
          </a:p>
        </p:txBody>
      </p:sp>
      <p:sp>
        <p:nvSpPr>
          <p:cNvPr id="14" name="TextovéPole 13">
            <a:extLst>
              <a:ext uri="{FF2B5EF4-FFF2-40B4-BE49-F238E27FC236}">
                <a16:creationId xmlns="" xmlns:a16="http://schemas.microsoft.com/office/drawing/2014/main" id="{4DBC2907-1B32-4975-A456-88E69D9565D0}"/>
              </a:ext>
            </a:extLst>
          </p:cNvPr>
          <p:cNvSpPr txBox="1"/>
          <p:nvPr/>
        </p:nvSpPr>
        <p:spPr>
          <a:xfrm>
            <a:off x="8176016" y="3018467"/>
            <a:ext cx="917239" cy="3978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985" dirty="0">
                <a:latin typeface="Arial" panose="020B0604020202020204" pitchFamily="34" charset="0"/>
              </a:rPr>
              <a:t>zbytek</a:t>
            </a:r>
            <a:endParaRPr lang="en-US" sz="1985" dirty="0">
              <a:latin typeface="Arial" panose="020B0604020202020204" pitchFamily="34" charset="0"/>
            </a:endParaRPr>
          </a:p>
        </p:txBody>
      </p:sp>
      <p:sp>
        <p:nvSpPr>
          <p:cNvPr id="15" name="TextovéPole 14">
            <a:extLst>
              <a:ext uri="{FF2B5EF4-FFF2-40B4-BE49-F238E27FC236}">
                <a16:creationId xmlns="" xmlns:a16="http://schemas.microsoft.com/office/drawing/2014/main" id="{FE945144-AF96-431A-A08D-1968C7C821D3}"/>
              </a:ext>
            </a:extLst>
          </p:cNvPr>
          <p:cNvSpPr txBox="1"/>
          <p:nvPr/>
        </p:nvSpPr>
        <p:spPr>
          <a:xfrm>
            <a:off x="8170871" y="2361641"/>
            <a:ext cx="1298753" cy="3978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85" dirty="0">
                <a:latin typeface="Arial" panose="020B0604020202020204" pitchFamily="34" charset="0"/>
              </a:rPr>
              <a:t>relevant</a:t>
            </a:r>
            <a:r>
              <a:rPr lang="cs-CZ" sz="1985" dirty="0">
                <a:latin typeface="Arial" panose="020B0604020202020204" pitchFamily="34" charset="0"/>
              </a:rPr>
              <a:t>ní</a:t>
            </a:r>
            <a:endParaRPr lang="en-US" sz="1985" dirty="0">
              <a:latin typeface="Arial" panose="020B0604020202020204" pitchFamily="34" charset="0"/>
            </a:endParaRPr>
          </a:p>
        </p:txBody>
      </p:sp>
      <p:sp>
        <p:nvSpPr>
          <p:cNvPr id="16" name="TextovéPole 15">
            <a:extLst>
              <a:ext uri="{FF2B5EF4-FFF2-40B4-BE49-F238E27FC236}">
                <a16:creationId xmlns="" xmlns:a16="http://schemas.microsoft.com/office/drawing/2014/main" id="{0E4230B7-83A6-4910-8C42-EE2C9AE0A2D6}"/>
              </a:ext>
            </a:extLst>
          </p:cNvPr>
          <p:cNvSpPr txBox="1"/>
          <p:nvPr/>
        </p:nvSpPr>
        <p:spPr>
          <a:xfrm>
            <a:off x="329249" y="6014023"/>
            <a:ext cx="39480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/>
              <a:t>Bezrozměrové parametry</a:t>
            </a:r>
            <a:r>
              <a:rPr lang="en-US" sz="280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916678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noProof="0" dirty="0"/>
              <a:t>Fyzikální modelování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820397" y="4178470"/>
            <a:ext cx="9075420" cy="1292662"/>
          </a:xfrm>
        </p:spPr>
        <p:txBody>
          <a:bodyPr/>
          <a:lstStyle/>
          <a:p>
            <a:pPr indent="-285750">
              <a:buFont typeface="Arial" panose="020B0604020202020204" pitchFamily="34" charset="0"/>
              <a:buChar char="•"/>
            </a:pPr>
            <a:r>
              <a:rPr lang="cs-CZ" sz="2800" noProof="0" dirty="0"/>
              <a:t>Podobnost</a:t>
            </a:r>
          </a:p>
          <a:p>
            <a:pPr marL="457200" lvl="2" indent="-285750">
              <a:buFont typeface="Arial" panose="020B0604020202020204" pitchFamily="34" charset="0"/>
              <a:buChar char="•"/>
            </a:pPr>
            <a:r>
              <a:rPr lang="cs-CZ" sz="2800" noProof="0" dirty="0">
                <a:solidFill>
                  <a:schemeClr val="tx1"/>
                </a:solidFill>
              </a:rPr>
              <a:t>Geometrická (simplex)</a:t>
            </a:r>
          </a:p>
          <a:p>
            <a:pPr marL="457200" lvl="2" indent="-285750">
              <a:buFont typeface="Arial" panose="020B0604020202020204" pitchFamily="34" charset="0"/>
              <a:buChar char="•"/>
            </a:pPr>
            <a:r>
              <a:rPr lang="cs-CZ" sz="2800" noProof="0" dirty="0">
                <a:solidFill>
                  <a:schemeClr val="tx1"/>
                </a:solidFill>
              </a:rPr>
              <a:t>Fyzikální (</a:t>
            </a:r>
            <a:r>
              <a:rPr lang="cs-CZ" sz="2800" noProof="0" dirty="0" err="1">
                <a:solidFill>
                  <a:schemeClr val="tx1"/>
                </a:solidFill>
              </a:rPr>
              <a:t>complex</a:t>
            </a:r>
            <a:r>
              <a:rPr lang="cs-CZ" sz="2800" noProof="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 bwMode="auto">
          <a:xfrm>
            <a:off x="8197850" y="6535738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b="1" i="1" kern="1200">
                <a:solidFill>
                  <a:srgbClr val="2358C3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DE8741E-AC79-42F2-8AD6-E18E4A1B1EFF}" type="slidenum">
              <a:rPr lang="pl-PL" altLang="en-US" smtClean="0"/>
              <a:pPr>
                <a:defRPr/>
              </a:pPr>
              <a:t>16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7531523" y="7009642"/>
            <a:ext cx="2352887" cy="402652"/>
          </a:xfrm>
          <a:prstGeom prst="rect">
            <a:avLst/>
          </a:prstGeom>
        </p:spPr>
        <p:txBody>
          <a:bodyPr vert="horz" lIns="100838" tIns="50419" rIns="100838" bIns="50419" rtlCol="0" anchor="ctr"/>
          <a:lstStyle>
            <a:defPPr>
              <a:defRPr lang="cs-CZ"/>
            </a:defPPr>
            <a:lvl1pPr marL="0" algn="r" defTabSz="1008400" rtl="0" eaLnBrk="1" latinLnBrk="0" hangingPunct="1"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4200" algn="l" defTabSz="1008400" rtl="0" eaLnBrk="1" latinLnBrk="0" hangingPunct="1"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8400" algn="l" defTabSz="1008400" rtl="0" eaLnBrk="1" latinLnBrk="0" hangingPunct="1"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2600" algn="l" defTabSz="1008400" rtl="0" eaLnBrk="1" latinLnBrk="0" hangingPunct="1"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6801" algn="l" defTabSz="1008400" rtl="0" eaLnBrk="1" latinLnBrk="0" hangingPunct="1"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21001" algn="l" defTabSz="1008400" rtl="0" eaLnBrk="1" latinLnBrk="0" hangingPunct="1"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5201" algn="l" defTabSz="1008400" rtl="0" eaLnBrk="1" latinLnBrk="0" hangingPunct="1"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9401" algn="l" defTabSz="1008400" rtl="0" eaLnBrk="1" latinLnBrk="0" hangingPunct="1"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3601" algn="l" defTabSz="1008400" rtl="0" eaLnBrk="1" latinLnBrk="0" hangingPunct="1"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4B0B875-8F34-4596-88EC-059E9638F8AA}" type="slidenum">
              <a:rPr lang="cs-CZ" smtClean="0"/>
              <a:pPr/>
              <a:t>16</a:t>
            </a:fld>
            <a:endParaRPr lang="cs-CZ"/>
          </a:p>
        </p:txBody>
      </p:sp>
      <p:pic>
        <p:nvPicPr>
          <p:cNvPr id="4098" name="Picture 2" descr="letadl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5556" y="2164402"/>
            <a:ext cx="2527953" cy="1743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letadl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6650" y="2828519"/>
            <a:ext cx="1258112" cy="867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ovéPole 5"/>
          <p:cNvSpPr txBox="1"/>
          <p:nvPr/>
        </p:nvSpPr>
        <p:spPr>
          <a:xfrm>
            <a:off x="2329165" y="1716796"/>
            <a:ext cx="593432" cy="3978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985" dirty="0">
                <a:latin typeface="Arial" panose="020B0604020202020204" pitchFamily="34" charset="0"/>
              </a:rPr>
              <a:t>dílo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6899499" y="1716796"/>
            <a:ext cx="875561" cy="3978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85" dirty="0">
                <a:latin typeface="Arial" panose="020B0604020202020204" pitchFamily="34" charset="0"/>
              </a:rPr>
              <a:t>model</a:t>
            </a:r>
            <a:endParaRPr lang="cs-CZ" sz="1985" dirty="0">
              <a:latin typeface="Arial" panose="020B0604020202020204" pitchFamily="34" charset="0"/>
            </a:endParaRPr>
          </a:p>
        </p:txBody>
      </p:sp>
      <p:sp>
        <p:nvSpPr>
          <p:cNvPr id="7" name="Šipka doprava 6"/>
          <p:cNvSpPr/>
          <p:nvPr/>
        </p:nvSpPr>
        <p:spPr>
          <a:xfrm>
            <a:off x="4549771" y="2248210"/>
            <a:ext cx="1689634" cy="78802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64" dirty="0" err="1"/>
              <a:t>paramet</a:t>
            </a:r>
            <a:r>
              <a:rPr lang="cs-CZ" sz="1764" dirty="0" err="1"/>
              <a:t>ry</a:t>
            </a:r>
            <a:endParaRPr lang="cs-CZ" sz="1764" dirty="0"/>
          </a:p>
        </p:txBody>
      </p:sp>
      <p:sp>
        <p:nvSpPr>
          <p:cNvPr id="11" name="Šipka doleva 10"/>
          <p:cNvSpPr/>
          <p:nvPr/>
        </p:nvSpPr>
        <p:spPr>
          <a:xfrm>
            <a:off x="4549771" y="3036230"/>
            <a:ext cx="1689634" cy="87182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764" dirty="0"/>
              <a:t>výsledky</a:t>
            </a:r>
          </a:p>
        </p:txBody>
      </p:sp>
    </p:spTree>
    <p:extLst>
      <p:ext uri="{BB962C8B-B14F-4D97-AF65-F5344CB8AC3E}">
        <p14:creationId xmlns:p14="http://schemas.microsoft.com/office/powerpoint/2010/main" val="254390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noProof="0" dirty="0"/>
              <a:t>Fyzikální </a:t>
            </a:r>
            <a:r>
              <a:rPr lang="cs-CZ" noProof="0" dirty="0" smtClean="0"/>
              <a:t>modelování MT</a:t>
            </a:r>
            <a:endParaRPr lang="cs-CZ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07301" y="2069865"/>
            <a:ext cx="9278797" cy="2154436"/>
          </a:xfrm>
        </p:spPr>
        <p:txBody>
          <a:bodyPr/>
          <a:lstStyle/>
          <a:p>
            <a:pPr indent="-285750">
              <a:buFont typeface="Arial" panose="020B0604020202020204" pitchFamily="34" charset="0"/>
              <a:buChar char="•"/>
            </a:pPr>
            <a:r>
              <a:rPr lang="cs-CZ" sz="2800" noProof="0" dirty="0" err="1"/>
              <a:t>Reynoldsovo</a:t>
            </a:r>
            <a:r>
              <a:rPr lang="cs-CZ" sz="2800" noProof="0" dirty="0"/>
              <a:t> č.</a:t>
            </a:r>
          </a:p>
          <a:p>
            <a:pPr indent="-285750">
              <a:buFont typeface="Arial" panose="020B0604020202020204" pitchFamily="34" charset="0"/>
              <a:buChar char="•"/>
            </a:pPr>
            <a:endParaRPr lang="cs-CZ" sz="2800" noProof="0" dirty="0"/>
          </a:p>
          <a:p>
            <a:pPr indent="-285750">
              <a:buFont typeface="Arial" panose="020B0604020202020204" pitchFamily="34" charset="0"/>
              <a:buChar char="•"/>
            </a:pPr>
            <a:r>
              <a:rPr lang="cs-CZ" sz="2800" noProof="0" dirty="0"/>
              <a:t>Machovo č.</a:t>
            </a:r>
          </a:p>
          <a:p>
            <a:pPr indent="-285750">
              <a:buFont typeface="Arial" panose="020B0604020202020204" pitchFamily="34" charset="0"/>
              <a:buChar char="•"/>
            </a:pPr>
            <a:endParaRPr lang="cs-CZ" sz="2800" noProof="0" dirty="0"/>
          </a:p>
          <a:p>
            <a:pPr indent="-285750">
              <a:buFont typeface="Arial" panose="020B0604020202020204" pitchFamily="34" charset="0"/>
              <a:buChar char="•"/>
            </a:pPr>
            <a:r>
              <a:rPr lang="cs-CZ" sz="2800" noProof="0" dirty="0"/>
              <a:t>Modelování:</a:t>
            </a: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/>
        </p:nvGraphicFramePr>
        <p:xfrm>
          <a:off x="5187882" y="1716796"/>
          <a:ext cx="2296866" cy="9243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9" name="Equation" r:id="rId4" imgW="1041120" imgH="419040" progId="Equation.DSMT4">
                  <p:embed/>
                </p:oleObj>
              </mc:Choice>
              <mc:Fallback>
                <p:oleObj name="Equation" r:id="rId4" imgW="1041120" imgH="419040" progId="Equation.DSMT4">
                  <p:embed/>
                  <p:pic>
                    <p:nvPicPr>
                      <p:cNvPr id="4" name="Objek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7882" y="1716796"/>
                        <a:ext cx="2296866" cy="9243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 4"/>
          <p:cNvGraphicFramePr>
            <a:graphicFrameLocks noChangeAspect="1"/>
          </p:cNvGraphicFramePr>
          <p:nvPr/>
        </p:nvGraphicFramePr>
        <p:xfrm>
          <a:off x="5187391" y="3051401"/>
          <a:ext cx="1064401" cy="8683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0" name="Equation" r:id="rId6" imgW="482400" imgH="393480" progId="Equation.DSMT4">
                  <p:embed/>
                </p:oleObj>
              </mc:Choice>
              <mc:Fallback>
                <p:oleObj name="Equation" r:id="rId6" imgW="482400" imgH="393480" progId="Equation.DSMT4">
                  <p:embed/>
                  <p:pic>
                    <p:nvPicPr>
                      <p:cNvPr id="5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7391" y="3051401"/>
                        <a:ext cx="1064401" cy="86832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kt 10"/>
          <p:cNvGraphicFramePr>
            <a:graphicFrameLocks noChangeAspect="1"/>
          </p:cNvGraphicFramePr>
          <p:nvPr/>
        </p:nvGraphicFramePr>
        <p:xfrm>
          <a:off x="931944" y="5121770"/>
          <a:ext cx="1568591" cy="9523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1" name="Equation" r:id="rId8" imgW="711000" imgH="431640" progId="Equation.DSMT4">
                  <p:embed/>
                </p:oleObj>
              </mc:Choice>
              <mc:Fallback>
                <p:oleObj name="Equation" r:id="rId8" imgW="711000" imgH="431640" progId="Equation.DSMT4">
                  <p:embed/>
                  <p:pic>
                    <p:nvPicPr>
                      <p:cNvPr id="11" name="Objek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944" y="5121770"/>
                        <a:ext cx="1568591" cy="95235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kt 11"/>
          <p:cNvGraphicFramePr>
            <a:graphicFrameLocks noChangeAspect="1"/>
          </p:cNvGraphicFramePr>
          <p:nvPr/>
        </p:nvGraphicFramePr>
        <p:xfrm>
          <a:off x="5059180" y="4349275"/>
          <a:ext cx="4313626" cy="9523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2" name="Equation" r:id="rId10" imgW="1955520" imgH="431640" progId="Equation.DSMT4">
                  <p:embed/>
                </p:oleObj>
              </mc:Choice>
              <mc:Fallback>
                <p:oleObj name="Equation" r:id="rId10" imgW="1955520" imgH="431640" progId="Equation.DSMT4">
                  <p:embed/>
                  <p:pic>
                    <p:nvPicPr>
                      <p:cNvPr id="12" name="Objek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9180" y="4349275"/>
                        <a:ext cx="4313626" cy="95235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kt 12"/>
          <p:cNvGraphicFramePr>
            <a:graphicFrameLocks noChangeAspect="1"/>
          </p:cNvGraphicFramePr>
          <p:nvPr/>
        </p:nvGraphicFramePr>
        <p:xfrm>
          <a:off x="5167038" y="5302865"/>
          <a:ext cx="2969119" cy="504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3" name="Equation" r:id="rId12" imgW="1346040" imgH="228600" progId="Equation.DSMT4">
                  <p:embed/>
                </p:oleObj>
              </mc:Choice>
              <mc:Fallback>
                <p:oleObj name="Equation" r:id="rId12" imgW="1346040" imgH="228600" progId="Equation.DSMT4">
                  <p:embed/>
                  <p:pic>
                    <p:nvPicPr>
                      <p:cNvPr id="13" name="Objek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7038" y="5302865"/>
                        <a:ext cx="2969119" cy="5041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Ovál 13"/>
          <p:cNvSpPr/>
          <p:nvPr/>
        </p:nvSpPr>
        <p:spPr>
          <a:xfrm>
            <a:off x="6584940" y="4057082"/>
            <a:ext cx="3017535" cy="183653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985"/>
          </a:p>
        </p:txBody>
      </p:sp>
      <p:graphicFrame>
        <p:nvGraphicFramePr>
          <p:cNvPr id="15" name="Objekt 14"/>
          <p:cNvGraphicFramePr>
            <a:graphicFrameLocks noChangeAspect="1"/>
          </p:cNvGraphicFramePr>
          <p:nvPr/>
        </p:nvGraphicFramePr>
        <p:xfrm>
          <a:off x="9014253" y="5423065"/>
          <a:ext cx="1176443" cy="6162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4" name="Equation" r:id="rId14" imgW="533160" imgH="279360" progId="Equation.DSMT4">
                  <p:embed/>
                </p:oleObj>
              </mc:Choice>
              <mc:Fallback>
                <p:oleObj name="Equation" r:id="rId14" imgW="533160" imgH="279360" progId="Equation.DSMT4">
                  <p:embed/>
                  <p:pic>
                    <p:nvPicPr>
                      <p:cNvPr id="15" name="Objek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4253" y="5423065"/>
                        <a:ext cx="1176443" cy="6162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/>
        </p:nvGraphicFramePr>
        <p:xfrm>
          <a:off x="3705259" y="4471161"/>
          <a:ext cx="1036170" cy="504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5" name="Equation" r:id="rId16" imgW="469800" imgH="228600" progId="Equation.DSMT4">
                  <p:embed/>
                </p:oleObj>
              </mc:Choice>
              <mc:Fallback>
                <p:oleObj name="Equation" r:id="rId16" imgW="469800" imgH="228600" progId="Equation.DSMT4">
                  <p:embed/>
                  <p:pic>
                    <p:nvPicPr>
                      <p:cNvPr id="8" name="Objekt 7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705259" y="4471161"/>
                        <a:ext cx="1036170" cy="504190"/>
                      </a:xfrm>
                      <a:prstGeom prst="rect">
                        <a:avLst/>
                      </a:prstGeom>
                      <a:ln w="25400"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kt 15">
            <a:extLst>
              <a:ext uri="{FF2B5EF4-FFF2-40B4-BE49-F238E27FC236}">
                <a16:creationId xmlns="" xmlns:a16="http://schemas.microsoft.com/office/drawing/2014/main" id="{B3756015-EA6C-4B77-B559-0C545D9B3E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8209512"/>
              </p:ext>
            </p:extLst>
          </p:nvPr>
        </p:nvGraphicFramePr>
        <p:xfrm>
          <a:off x="3705259" y="6175058"/>
          <a:ext cx="1036170" cy="504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6" name="Equation" r:id="rId18" imgW="469800" imgH="228600" progId="Equation.DSMT4">
                  <p:embed/>
                </p:oleObj>
              </mc:Choice>
              <mc:Fallback>
                <p:oleObj name="Equation" r:id="rId18" imgW="469800" imgH="228600" progId="Equation.DSMT4">
                  <p:embed/>
                  <p:pic>
                    <p:nvPicPr>
                      <p:cNvPr id="16" name="Objekt 15">
                        <a:extLst>
                          <a:ext uri="{FF2B5EF4-FFF2-40B4-BE49-F238E27FC236}">
                            <a16:creationId xmlns="" xmlns:a16="http://schemas.microsoft.com/office/drawing/2014/main" id="{B3756015-EA6C-4B77-B559-0C545D9B3E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705259" y="6175058"/>
                        <a:ext cx="1036170" cy="504190"/>
                      </a:xfrm>
                      <a:prstGeom prst="rect">
                        <a:avLst/>
                      </a:prstGeom>
                      <a:ln w="25400">
                        <a:solidFill>
                          <a:srgbClr val="0000FF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kt 16">
            <a:extLst>
              <a:ext uri="{FF2B5EF4-FFF2-40B4-BE49-F238E27FC236}">
                <a16:creationId xmlns="" xmlns:a16="http://schemas.microsoft.com/office/drawing/2014/main" id="{E437FBE7-3AC0-4C61-A089-D11ECC9F30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0124967"/>
              </p:ext>
            </p:extLst>
          </p:nvPr>
        </p:nvGraphicFramePr>
        <p:xfrm>
          <a:off x="6903693" y="6298874"/>
          <a:ext cx="1232464" cy="3921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7" name="Equation" r:id="rId20" imgW="558720" imgH="177480" progId="Equation.DSMT4">
                  <p:embed/>
                </p:oleObj>
              </mc:Choice>
              <mc:Fallback>
                <p:oleObj name="Equation" r:id="rId20" imgW="558720" imgH="177480" progId="Equation.DSMT4">
                  <p:embed/>
                  <p:pic>
                    <p:nvPicPr>
                      <p:cNvPr id="17" name="Objekt 16">
                        <a:extLst>
                          <a:ext uri="{FF2B5EF4-FFF2-40B4-BE49-F238E27FC236}">
                            <a16:creationId xmlns="" xmlns:a16="http://schemas.microsoft.com/office/drawing/2014/main" id="{E437FBE7-3AC0-4C61-A089-D11ECC9F30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3693" y="6298874"/>
                        <a:ext cx="1232464" cy="3921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Obdélník 9">
            <a:extLst>
              <a:ext uri="{FF2B5EF4-FFF2-40B4-BE49-F238E27FC236}">
                <a16:creationId xmlns="" xmlns:a16="http://schemas.microsoft.com/office/drawing/2014/main" id="{461AA4FF-7330-484A-BBF3-63E028AB4DE1}"/>
              </a:ext>
            </a:extLst>
          </p:cNvPr>
          <p:cNvSpPr/>
          <p:nvPr/>
        </p:nvSpPr>
        <p:spPr>
          <a:xfrm>
            <a:off x="5059181" y="4348044"/>
            <a:ext cx="1525759" cy="1691253"/>
          </a:xfrm>
          <a:prstGeom prst="rect">
            <a:avLst/>
          </a:prstGeom>
          <a:noFill/>
          <a:ln w="254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5"/>
          </a:p>
        </p:txBody>
      </p:sp>
    </p:spTree>
    <p:extLst>
      <p:ext uri="{BB962C8B-B14F-4D97-AF65-F5344CB8AC3E}">
        <p14:creationId xmlns:p14="http://schemas.microsoft.com/office/powerpoint/2010/main" val="2626874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000"/>
                            </p:stCondLst>
                            <p:childTnLst>
                              <p:par>
                                <p:cTn id="9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4" grpId="0" animBg="1"/>
      <p:bldP spid="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noProof="0" dirty="0"/>
              <a:t>Příklad: obtékání koule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3996750" y="1764666"/>
            <a:ext cx="5887660" cy="2520132"/>
          </a:xfrm>
        </p:spPr>
        <p:txBody>
          <a:bodyPr>
            <a:normAutofit fontScale="92500"/>
          </a:bodyPr>
          <a:lstStyle/>
          <a:p>
            <a:pPr indent="-285750">
              <a:buFont typeface="Arial" panose="020B0604020202020204" pitchFamily="34" charset="0"/>
              <a:buChar char="•"/>
            </a:pPr>
            <a:r>
              <a:rPr lang="cs-CZ" sz="2800" noProof="0" dirty="0"/>
              <a:t>Relevantní veličiny:</a:t>
            </a:r>
            <a:br>
              <a:rPr lang="cs-CZ" sz="2800" noProof="0" dirty="0"/>
            </a:br>
            <a:r>
              <a:rPr lang="cs-CZ" sz="2800" i="1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cs-CZ" sz="2800" noProof="0" dirty="0"/>
              <a:t>[</a:t>
            </a:r>
            <a:r>
              <a:rPr lang="cs-CZ" sz="2800" noProof="0" dirty="0" err="1"/>
              <a:t>kg.m</a:t>
            </a:r>
            <a:r>
              <a:rPr lang="cs-CZ" sz="2800" noProof="0" dirty="0"/>
              <a:t>/s</a:t>
            </a:r>
            <a:r>
              <a:rPr lang="cs-CZ" sz="2800" baseline="30000" dirty="0"/>
              <a:t>2</a:t>
            </a:r>
            <a:r>
              <a:rPr lang="cs-CZ" sz="2800" noProof="0" dirty="0"/>
              <a:t>], </a:t>
            </a:r>
            <a:r>
              <a:rPr lang="cs-CZ" sz="2800" i="1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cs-CZ" sz="2800" noProof="0" dirty="0"/>
              <a:t>[m/s], </a:t>
            </a:r>
            <a:r>
              <a:rPr lang="cs-CZ" sz="2800" i="1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cs-CZ" sz="2800" noProof="0" dirty="0"/>
              <a:t>[m], </a:t>
            </a:r>
            <a:r>
              <a:rPr lang="cs-CZ" sz="2800" i="1" noProof="0" dirty="0">
                <a:latin typeface="Symbol" panose="05050102010706020507" pitchFamily="18" charset="2"/>
              </a:rPr>
              <a:t>r</a:t>
            </a:r>
            <a:r>
              <a:rPr lang="cs-CZ" sz="2800" noProof="0" dirty="0"/>
              <a:t>[kg/m</a:t>
            </a:r>
            <a:r>
              <a:rPr lang="cs-CZ" sz="2800" baseline="30000" dirty="0"/>
              <a:t>3</a:t>
            </a:r>
            <a:r>
              <a:rPr lang="cs-CZ" sz="2800" noProof="0" dirty="0"/>
              <a:t>], </a:t>
            </a:r>
            <a:r>
              <a:rPr lang="cs-CZ" sz="2800" i="1" noProof="0" dirty="0">
                <a:latin typeface="Symbol" panose="05050102010706020507" pitchFamily="18" charset="2"/>
              </a:rPr>
              <a:t>n</a:t>
            </a:r>
            <a:r>
              <a:rPr lang="cs-CZ" sz="2800" noProof="0" dirty="0"/>
              <a:t>[m/s</a:t>
            </a:r>
            <a:r>
              <a:rPr lang="cs-CZ" sz="2800" baseline="30000" noProof="0" dirty="0"/>
              <a:t>2</a:t>
            </a:r>
            <a:r>
              <a:rPr lang="cs-CZ" sz="2800" noProof="0" dirty="0"/>
              <a:t>]</a:t>
            </a:r>
            <a:br>
              <a:rPr lang="cs-CZ" sz="2800" noProof="0" dirty="0"/>
            </a:br>
            <a:r>
              <a:rPr lang="cs-CZ" sz="2800" i="1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cs-CZ" sz="28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cs-CZ" sz="2800" i="1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cs-CZ" sz="28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cs-CZ" sz="2800" i="1" noProof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cs-CZ" sz="2800" noProof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cs-CZ" sz="2800" i="1" noProof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cs-CZ" sz="2800" noProof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cs-CZ" sz="2800" i="1" noProof="0" dirty="0" err="1">
                <a:latin typeface="Symbol" panose="05050102010706020507" pitchFamily="18" charset="2"/>
                <a:cs typeface="Times New Roman" panose="02020603050405020304" pitchFamily="18" charset="0"/>
              </a:rPr>
              <a:t>r</a:t>
            </a:r>
            <a:r>
              <a:rPr lang="cs-CZ" sz="2800" noProof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cs-CZ" sz="2800" i="1" noProof="0" dirty="0" err="1">
                <a:latin typeface="Symbol" panose="05050102010706020507" pitchFamily="18" charset="2"/>
                <a:cs typeface="Times New Roman" panose="02020603050405020304" pitchFamily="18" charset="0"/>
              </a:rPr>
              <a:t>n</a:t>
            </a:r>
            <a:r>
              <a:rPr lang="cs-CZ" sz="28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indent="-285750">
              <a:buFont typeface="Arial" panose="020B0604020202020204" pitchFamily="34" charset="0"/>
              <a:buChar char="•"/>
            </a:pPr>
            <a:r>
              <a:rPr lang="cs-CZ" sz="2800" i="1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cs-CZ" sz="2800" noProof="0" dirty="0"/>
              <a:t> = 5, </a:t>
            </a:r>
            <a:r>
              <a:rPr lang="cs-CZ" sz="2800" i="1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 </a:t>
            </a:r>
            <a:r>
              <a:rPr lang="cs-CZ" sz="2800" noProof="0" dirty="0"/>
              <a:t>= 3, </a:t>
            </a:r>
            <a:r>
              <a:rPr lang="cs-CZ" sz="2800" i="1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cs-CZ" sz="2800" noProof="0" dirty="0"/>
              <a:t> = 2</a:t>
            </a:r>
          </a:p>
          <a:p>
            <a:pPr indent="-285750">
              <a:buFont typeface="Arial" panose="020B0604020202020204" pitchFamily="34" charset="0"/>
              <a:buChar char="•"/>
            </a:pPr>
            <a:endParaRPr lang="cs-CZ" sz="2800" noProof="0" dirty="0"/>
          </a:p>
          <a:p>
            <a:pPr indent="-285750">
              <a:buFont typeface="Arial" panose="020B0604020202020204" pitchFamily="34" charset="0"/>
              <a:buChar char="•"/>
            </a:pPr>
            <a:r>
              <a:rPr lang="cs-CZ" sz="2800" noProof="0" dirty="0"/>
              <a:t>Bezrozměrové parametry:</a:t>
            </a:r>
          </a:p>
        </p:txBody>
      </p:sp>
      <p:pic>
        <p:nvPicPr>
          <p:cNvPr id="3074" name="Picture 2" descr="koul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301" y="1825033"/>
            <a:ext cx="2461673" cy="2488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 descr="c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43" y="4313626"/>
            <a:ext cx="4257604" cy="3249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1" y="-203645"/>
            <a:ext cx="203710" cy="4072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0838" tIns="50419" rIns="100838" bIns="50419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sz="1985"/>
          </a:p>
        </p:txBody>
      </p:sp>
      <p:graphicFrame>
        <p:nvGraphicFramePr>
          <p:cNvPr id="8" name="Objekt 7"/>
          <p:cNvGraphicFramePr>
            <a:graphicFrameLocks noChangeAspect="1"/>
          </p:cNvGraphicFramePr>
          <p:nvPr/>
        </p:nvGraphicFramePr>
        <p:xfrm>
          <a:off x="4711428" y="4416695"/>
          <a:ext cx="2541958" cy="14075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6" imgW="1536700" imgH="850900" progId="Equation.DSMT4">
                  <p:embed/>
                </p:oleObj>
              </mc:Choice>
              <mc:Fallback>
                <p:oleObj name="Equation" r:id="rId6" imgW="1536700" imgH="850900" progId="Equation.DSMT4">
                  <p:embed/>
                  <p:pic>
                    <p:nvPicPr>
                      <p:cNvPr id="8" name="Objek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1428" y="4416695"/>
                        <a:ext cx="2541958" cy="140753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304801" y="-203645"/>
            <a:ext cx="203710" cy="4072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0838" tIns="50419" rIns="100838" bIns="50419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sz="1985"/>
          </a:p>
        </p:txBody>
      </p:sp>
      <p:graphicFrame>
        <p:nvGraphicFramePr>
          <p:cNvPr id="10" name="Objekt 9"/>
          <p:cNvGraphicFramePr>
            <a:graphicFrameLocks noChangeAspect="1"/>
          </p:cNvGraphicFramePr>
          <p:nvPr/>
        </p:nvGraphicFramePr>
        <p:xfrm>
          <a:off x="7728965" y="4416696"/>
          <a:ext cx="1302491" cy="9453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8" imgW="787400" imgH="571500" progId="Equation.DSMT4">
                  <p:embed/>
                </p:oleObj>
              </mc:Choice>
              <mc:Fallback>
                <p:oleObj name="Equation" r:id="rId8" imgW="787400" imgH="571500" progId="Equation.DSMT4">
                  <p:embed/>
                  <p:pic>
                    <p:nvPicPr>
                      <p:cNvPr id="10" name="Objek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28965" y="4416696"/>
                        <a:ext cx="1302491" cy="9453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304801" y="-203645"/>
            <a:ext cx="203710" cy="4072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0838" tIns="50419" rIns="100838" bIns="50419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sz="1985"/>
          </a:p>
        </p:txBody>
      </p:sp>
      <p:grpSp>
        <p:nvGrpSpPr>
          <p:cNvPr id="13" name="Skupina 12"/>
          <p:cNvGrpSpPr/>
          <p:nvPr/>
        </p:nvGrpSpPr>
        <p:grpSpPr>
          <a:xfrm>
            <a:off x="4534747" y="4313625"/>
            <a:ext cx="2876583" cy="2143153"/>
            <a:chOff x="3835720" y="3911600"/>
            <a:chExt cx="2608488" cy="1943414"/>
          </a:xfrm>
        </p:grpSpPr>
        <p:sp>
          <p:nvSpPr>
            <p:cNvPr id="3" name="Ovál 2"/>
            <p:cNvSpPr/>
            <p:nvPr/>
          </p:nvSpPr>
          <p:spPr>
            <a:xfrm>
              <a:off x="3835720" y="3911600"/>
              <a:ext cx="2608488" cy="147320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985"/>
            </a:p>
          </p:txBody>
        </p:sp>
        <p:sp>
          <p:nvSpPr>
            <p:cNvPr id="5" name="TextovéPole 4"/>
            <p:cNvSpPr txBox="1"/>
            <p:nvPr/>
          </p:nvSpPr>
          <p:spPr>
            <a:xfrm>
              <a:off x="3835720" y="5278805"/>
              <a:ext cx="638423" cy="5762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3529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cs-CZ" sz="3529" i="1" baseline="-250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</a:p>
          </p:txBody>
        </p:sp>
      </p:grpSp>
      <p:grpSp>
        <p:nvGrpSpPr>
          <p:cNvPr id="15" name="Skupina 14"/>
          <p:cNvGrpSpPr/>
          <p:nvPr/>
        </p:nvGrpSpPr>
        <p:grpSpPr>
          <a:xfrm>
            <a:off x="7649558" y="4206320"/>
            <a:ext cx="2438858" cy="1163282"/>
            <a:chOff x="6660232" y="3814295"/>
            <a:chExt cx="2211559" cy="1054865"/>
          </a:xfrm>
        </p:grpSpPr>
        <p:sp>
          <p:nvSpPr>
            <p:cNvPr id="4" name="Ovál 3"/>
            <p:cNvSpPr/>
            <p:nvPr/>
          </p:nvSpPr>
          <p:spPr>
            <a:xfrm>
              <a:off x="6660232" y="3911600"/>
              <a:ext cx="1584176" cy="95756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985"/>
            </a:p>
          </p:txBody>
        </p:sp>
        <p:sp>
          <p:nvSpPr>
            <p:cNvPr id="16" name="TextovéPole 15"/>
            <p:cNvSpPr txBox="1"/>
            <p:nvPr/>
          </p:nvSpPr>
          <p:spPr>
            <a:xfrm>
              <a:off x="8272615" y="3814295"/>
              <a:ext cx="599176" cy="5762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3529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Re</a:t>
              </a:r>
              <a:endParaRPr lang="cs-CZ" sz="3529" i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7897843" y="3024732"/>
            <a:ext cx="19511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[m], [kg], [s]</a:t>
            </a:r>
          </a:p>
        </p:txBody>
      </p:sp>
      <p:sp>
        <p:nvSpPr>
          <p:cNvPr id="14" name="Zástupný symbol pro zápatí 13"/>
          <p:cNvSpPr>
            <a:spLocks noGrp="1"/>
          </p:cNvSpPr>
          <p:nvPr>
            <p:ph type="ftr" sz="quarter" idx="11"/>
          </p:nvPr>
        </p:nvSpPr>
        <p:spPr>
          <a:xfrm>
            <a:off x="3645059" y="7009643"/>
            <a:ext cx="3403283" cy="402652"/>
          </a:xfrm>
          <a:prstGeom prst="rect">
            <a:avLst/>
          </a:prstGeom>
        </p:spPr>
        <p:txBody>
          <a:bodyPr vert="horz" lIns="100838" tIns="50419" rIns="100838" bIns="50419" rtlCol="0" anchor="ctr"/>
          <a:lstStyle>
            <a:defPPr>
              <a:defRPr lang="cs-CZ"/>
            </a:defPPr>
            <a:lvl1pPr marL="0" algn="ctr" defTabSz="1008400" rtl="0" eaLnBrk="1" latinLnBrk="0" hangingPunct="1">
              <a:defRPr sz="99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4200" algn="l" defTabSz="1008400" rtl="0" eaLnBrk="1" latinLnBrk="0" hangingPunct="1"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8400" algn="l" defTabSz="1008400" rtl="0" eaLnBrk="1" latinLnBrk="0" hangingPunct="1"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2600" algn="l" defTabSz="1008400" rtl="0" eaLnBrk="1" latinLnBrk="0" hangingPunct="1"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6801" algn="l" defTabSz="1008400" rtl="0" eaLnBrk="1" latinLnBrk="0" hangingPunct="1"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21001" algn="l" defTabSz="1008400" rtl="0" eaLnBrk="1" latinLnBrk="0" hangingPunct="1"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5201" algn="l" defTabSz="1008400" rtl="0" eaLnBrk="1" latinLnBrk="0" hangingPunct="1"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9401" algn="l" defTabSz="1008400" rtl="0" eaLnBrk="1" latinLnBrk="0" hangingPunct="1"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3601" algn="l" defTabSz="1008400" rtl="0" eaLnBrk="1" latinLnBrk="0" hangingPunct="1"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/>
              <a:t>Mechanika tekutin 12/13</a:t>
            </a:r>
          </a:p>
        </p:txBody>
      </p:sp>
      <p:sp>
        <p:nvSpPr>
          <p:cNvPr id="21" name="Zástupný symbol pro číslo snímku 3">
            <a:extLst>
              <a:ext uri="{FF2B5EF4-FFF2-40B4-BE49-F238E27FC236}">
                <a16:creationId xmlns="" xmlns:a16="http://schemas.microsoft.com/office/drawing/2014/main" id="{3DFFF256-B20F-435F-9ECD-F24111E0C8C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xfrm>
            <a:off x="8197850" y="6535738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b="1" i="1" kern="1200">
                <a:solidFill>
                  <a:srgbClr val="2358C3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5DE8741E-AC79-42F2-8AD6-E18E4A1B1EFF}" type="slidenum">
              <a:rPr lang="pl-PL" altLang="en-US" smtClean="0"/>
              <a:pPr>
                <a:spcBef>
                  <a:spcPct val="0"/>
                </a:spcBef>
                <a:buFontTx/>
                <a:buNone/>
                <a:defRPr/>
              </a:pPr>
              <a:t>18</a:t>
            </a:fld>
            <a:endParaRPr lang="pl-PL" altLang="en-US" sz="1323" dirty="0">
              <a:solidFill>
                <a:srgbClr val="2358C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984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="" xmlns:a16="http://schemas.microsoft.com/office/drawing/2014/main" id="{7FF6C159-5DA3-4114-952D-3217E0A76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301" y="1328879"/>
            <a:ext cx="9278797" cy="446276"/>
          </a:xfrm>
        </p:spPr>
        <p:txBody>
          <a:bodyPr/>
          <a:lstStyle/>
          <a:p>
            <a:r>
              <a:rPr lang="cs-CZ" sz="2900" noProof="0" dirty="0"/>
              <a:t>Otázky pro studenty</a:t>
            </a:r>
          </a:p>
        </p:txBody>
      </p:sp>
      <p:sp>
        <p:nvSpPr>
          <p:cNvPr id="6" name="Zástupný text 5">
            <a:extLst>
              <a:ext uri="{FF2B5EF4-FFF2-40B4-BE49-F238E27FC236}">
                <a16:creationId xmlns="" xmlns:a16="http://schemas.microsoft.com/office/drawing/2014/main" id="{E7C43A49-1ECC-447D-8C37-A95FC8A5E5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7301" y="2069865"/>
            <a:ext cx="9278797" cy="2585323"/>
          </a:xfrm>
        </p:spPr>
        <p:txBody>
          <a:bodyPr/>
          <a:lstStyle/>
          <a:p>
            <a:pPr indent="-285750">
              <a:buFont typeface="Arial" panose="020B0604020202020204" pitchFamily="34" charset="0"/>
              <a:buChar char="•"/>
            </a:pPr>
            <a:r>
              <a:rPr lang="cs-CZ" sz="2800" noProof="0" dirty="0"/>
              <a:t>Vysvětlete vztah fyzikálního a matematického modelování.</a:t>
            </a:r>
          </a:p>
          <a:p>
            <a:pPr indent="-285750">
              <a:buFont typeface="Arial" panose="020B0604020202020204" pitchFamily="34" charset="0"/>
              <a:buChar char="•"/>
            </a:pPr>
            <a:r>
              <a:rPr lang="cs-CZ" sz="2800" noProof="0" dirty="0"/>
              <a:t>Vysvětlete princip </a:t>
            </a:r>
            <a:r>
              <a:rPr lang="cs-CZ" sz="2800" noProof="0" dirty="0" err="1"/>
              <a:t>Buckinghamova</a:t>
            </a:r>
            <a:r>
              <a:rPr lang="cs-CZ" sz="2800" noProof="0" dirty="0"/>
              <a:t> teorému.</a:t>
            </a:r>
          </a:p>
          <a:p>
            <a:pPr indent="-285750">
              <a:buFont typeface="Arial" panose="020B0604020202020204" pitchFamily="34" charset="0"/>
              <a:buChar char="•"/>
            </a:pPr>
            <a:r>
              <a:rPr lang="cs-CZ" sz="2800" noProof="0" dirty="0"/>
              <a:t>Uveďte základní bezrozměrová kritéria používaná v mechanice tekutin.</a:t>
            </a:r>
          </a:p>
          <a:p>
            <a:pPr indent="-285750">
              <a:buFont typeface="Arial" panose="020B0604020202020204" pitchFamily="34" charset="0"/>
              <a:buChar char="•"/>
            </a:pPr>
            <a:r>
              <a:rPr lang="cs-CZ" sz="2800" noProof="0" dirty="0"/>
              <a:t>Uveďte základní bezrozměrová kritéria používaná v termodynamice.</a:t>
            </a:r>
          </a:p>
        </p:txBody>
      </p:sp>
    </p:spTree>
    <p:extLst>
      <p:ext uri="{BB962C8B-B14F-4D97-AF65-F5344CB8AC3E}">
        <p14:creationId xmlns:p14="http://schemas.microsoft.com/office/powerpoint/2010/main" val="3733531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="" xmlns:a16="http://schemas.microsoft.com/office/drawing/2014/main" id="{0468A5D9-DDC9-4D8E-AEF7-0CF7D02C2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noProof="0" dirty="0"/>
              <a:t>Obsah kurzu</a:t>
            </a:r>
          </a:p>
        </p:txBody>
      </p:sp>
      <p:sp>
        <p:nvSpPr>
          <p:cNvPr id="6" name="Zástupný text 5">
            <a:extLst>
              <a:ext uri="{FF2B5EF4-FFF2-40B4-BE49-F238E27FC236}">
                <a16:creationId xmlns="" xmlns:a16="http://schemas.microsoft.com/office/drawing/2014/main" id="{5E6204EF-995A-43DF-8E25-D2ED8408EB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7301" y="2069865"/>
            <a:ext cx="9278797" cy="430887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noProof="0" dirty="0">
                <a:solidFill>
                  <a:srgbClr val="FF0000"/>
                </a:solidFill>
              </a:rPr>
              <a:t>Teorie fyzikálního modelování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noProof="0" dirty="0"/>
              <a:t>Měření </a:t>
            </a:r>
            <a:r>
              <a:rPr lang="cs-CZ" sz="2800" dirty="0"/>
              <a:t>teplot</a:t>
            </a:r>
            <a:endParaRPr lang="cs-CZ" sz="2800" noProof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noProof="0" dirty="0"/>
              <a:t>Měření </a:t>
            </a:r>
            <a:r>
              <a:rPr lang="cs-CZ" sz="2800" dirty="0"/>
              <a:t>tlaků </a:t>
            </a:r>
            <a:endParaRPr lang="cs-CZ" sz="2800" noProof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noProof="0" dirty="0"/>
              <a:t>Měření viskozity tekutin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noProof="0" dirty="0"/>
              <a:t>Měření rychlosti proudění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noProof="0" dirty="0"/>
              <a:t>Měření průtoku potrubím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noProof="0" dirty="0"/>
              <a:t>Měření povrchového tření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noProof="0" dirty="0"/>
              <a:t>Optické metody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noProof="0" dirty="0"/>
              <a:t>Základy sběru a zpracování signálů a chyby měření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noProof="0" dirty="0"/>
              <a:t>Experimentální zařízení v mechanice tekutin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="" xmlns:a16="http://schemas.microsoft.com/office/drawing/2014/main" id="{46B4E397-5E92-44A4-821F-00EBF4EDF5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538609"/>
          </a:xfrm>
        </p:spPr>
        <p:txBody>
          <a:bodyPr/>
          <a:lstStyle/>
          <a:p>
            <a:pPr algn="ctr"/>
            <a:r>
              <a:rPr lang="cs-CZ" noProof="0" dirty="0"/>
              <a:t>Děkuji za pozornost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="" xmlns:a16="http://schemas.microsoft.com/office/drawing/2014/main" id="{2B00EDB8-0DF0-4E4A-ADA9-F3AF1B8B8ECC}"/>
              </a:ext>
            </a:extLst>
          </p:cNvPr>
          <p:cNvSpPr>
            <a:spLocks noGrp="1"/>
          </p:cNvSpPr>
          <p:nvPr>
            <p:ph type="subTitle" idx="4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6789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="" xmlns:a16="http://schemas.microsoft.com/office/drawing/2014/main" id="{0468A5D9-DDC9-4D8E-AEF7-0CF7D02C2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noProof="0" dirty="0"/>
              <a:t>Obsah přednášky</a:t>
            </a:r>
          </a:p>
        </p:txBody>
      </p:sp>
      <p:sp>
        <p:nvSpPr>
          <p:cNvPr id="6" name="Zástupný text 5">
            <a:extLst>
              <a:ext uri="{FF2B5EF4-FFF2-40B4-BE49-F238E27FC236}">
                <a16:creationId xmlns="" xmlns:a16="http://schemas.microsoft.com/office/drawing/2014/main" id="{5E6204EF-995A-43DF-8E25-D2ED8408EB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7301" y="2069865"/>
            <a:ext cx="9278797" cy="301621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noProof="0" dirty="0"/>
              <a:t>Modelování v mechanice tekutin a termodynamice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2800" noProof="0" dirty="0"/>
              <a:t>Fyzikální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2800" noProof="0" dirty="0"/>
              <a:t>Matematické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noProof="0" dirty="0"/>
              <a:t>Teorie podobnosti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noProof="0" dirty="0" err="1"/>
              <a:t>Buckinghamův</a:t>
            </a:r>
            <a:r>
              <a:rPr lang="cs-CZ" sz="2800" noProof="0" dirty="0"/>
              <a:t> „</a:t>
            </a:r>
            <a:r>
              <a:rPr lang="cs-CZ" sz="2800" noProof="0" dirty="0" err="1"/>
              <a:t>pi</a:t>
            </a:r>
            <a:r>
              <a:rPr lang="cs-CZ" sz="2800" noProof="0" dirty="0"/>
              <a:t>“ teorém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dirty="0"/>
              <a:t>Bezrozměrové parametry</a:t>
            </a:r>
            <a:endParaRPr lang="cs-CZ" sz="2800" noProof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noProof="0" dirty="0"/>
              <a:t>Příklad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>
            <a:extLst>
              <a:ext uri="{FF2B5EF4-FFF2-40B4-BE49-F238E27FC236}">
                <a16:creationId xmlns="" xmlns:a16="http://schemas.microsoft.com/office/drawing/2014/main" id="{61EF2C56-C1DE-429A-A148-CA19CBECB4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 noProof="0" dirty="0"/>
              <a:t>Modelování v MT a TD</a:t>
            </a:r>
          </a:p>
        </p:txBody>
      </p:sp>
      <p:sp>
        <p:nvSpPr>
          <p:cNvPr id="10243" name="Zástupný obsah 2">
            <a:extLst>
              <a:ext uri="{FF2B5EF4-FFF2-40B4-BE49-F238E27FC236}">
                <a16:creationId xmlns="" xmlns:a16="http://schemas.microsoft.com/office/drawing/2014/main" id="{49ED9E7E-0089-4BAC-A01C-5E50371A230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07301" y="2069865"/>
            <a:ext cx="9278797" cy="2585323"/>
          </a:xfrm>
        </p:spPr>
        <p:txBody>
          <a:bodyPr/>
          <a:lstStyle/>
          <a:p>
            <a:pPr indent="-285750">
              <a:buFont typeface="Arial" panose="020B0604020202020204" pitchFamily="34" charset="0"/>
              <a:buChar char="•"/>
            </a:pPr>
            <a:r>
              <a:rPr lang="cs-CZ" altLang="en-US" sz="2800" noProof="0" dirty="0"/>
              <a:t>Fyzikální modelování</a:t>
            </a:r>
          </a:p>
          <a:p>
            <a:pPr lvl="1" indent="-285750">
              <a:buFont typeface="Arial" panose="020B0604020202020204" pitchFamily="34" charset="0"/>
              <a:buChar char="•"/>
            </a:pPr>
            <a:r>
              <a:rPr lang="cs-CZ" altLang="en-US" sz="2800" noProof="0" dirty="0">
                <a:solidFill>
                  <a:schemeClr val="tx1"/>
                </a:solidFill>
              </a:rPr>
              <a:t>Modelový experiment</a:t>
            </a:r>
          </a:p>
          <a:p>
            <a:pPr lvl="1" indent="-285750">
              <a:buFont typeface="Arial" panose="020B0604020202020204" pitchFamily="34" charset="0"/>
              <a:buChar char="•"/>
            </a:pPr>
            <a:r>
              <a:rPr lang="cs-CZ" altLang="en-US" sz="2800" noProof="0" dirty="0">
                <a:solidFill>
                  <a:schemeClr val="tx1"/>
                </a:solidFill>
              </a:rPr>
              <a:t>Experiment „in-</a:t>
            </a:r>
            <a:r>
              <a:rPr lang="cs-CZ" altLang="en-US" sz="2800" noProof="0" dirty="0" err="1">
                <a:solidFill>
                  <a:schemeClr val="tx1"/>
                </a:solidFill>
              </a:rPr>
              <a:t>situ</a:t>
            </a:r>
            <a:r>
              <a:rPr lang="cs-CZ" altLang="en-US" sz="2800" noProof="0" dirty="0">
                <a:solidFill>
                  <a:schemeClr val="tx1"/>
                </a:solidFill>
              </a:rPr>
              <a:t>“</a:t>
            </a:r>
          </a:p>
          <a:p>
            <a:pPr indent="-285750">
              <a:buFont typeface="Arial" panose="020B0604020202020204" pitchFamily="34" charset="0"/>
              <a:buChar char="•"/>
            </a:pPr>
            <a:r>
              <a:rPr lang="cs-CZ" altLang="en-US" sz="2800" noProof="0" dirty="0"/>
              <a:t>Matematické modelování</a:t>
            </a:r>
          </a:p>
          <a:p>
            <a:pPr lvl="1" indent="-285750">
              <a:buFont typeface="Arial" panose="020B0604020202020204" pitchFamily="34" charset="0"/>
              <a:buChar char="•"/>
            </a:pPr>
            <a:r>
              <a:rPr lang="cs-CZ" altLang="en-US" sz="2800" noProof="0" dirty="0">
                <a:solidFill>
                  <a:schemeClr val="tx1"/>
                </a:solidFill>
              </a:rPr>
              <a:t>Simulace </a:t>
            </a:r>
          </a:p>
          <a:p>
            <a:pPr lvl="1" indent="-285750">
              <a:buFont typeface="Arial" panose="020B0604020202020204" pitchFamily="34" charset="0"/>
              <a:buChar char="•"/>
            </a:pPr>
            <a:r>
              <a:rPr lang="cs-CZ" altLang="en-US" sz="2800" noProof="0" dirty="0">
                <a:solidFill>
                  <a:schemeClr val="tx1"/>
                </a:solidFill>
              </a:rPr>
              <a:t>CFD</a:t>
            </a:r>
          </a:p>
        </p:txBody>
      </p:sp>
      <p:sp>
        <p:nvSpPr>
          <p:cNvPr id="10244" name="Zástupný symbol pro číslo snímku 3">
            <a:extLst>
              <a:ext uri="{FF2B5EF4-FFF2-40B4-BE49-F238E27FC236}">
                <a16:creationId xmlns="" xmlns:a16="http://schemas.microsoft.com/office/drawing/2014/main" id="{08F8D29E-8833-42D9-897F-24988AE6800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xfrm>
            <a:off x="8197850" y="6535738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b="1" i="1" kern="1200">
                <a:solidFill>
                  <a:srgbClr val="2358C3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5DE8741E-AC79-42F2-8AD6-E18E4A1B1EFF}" type="slidenum">
              <a:rPr lang="pl-PL" altLang="en-US" smtClean="0"/>
              <a:pPr>
                <a:spcBef>
                  <a:spcPct val="0"/>
                </a:spcBef>
                <a:buFontTx/>
                <a:buNone/>
                <a:defRPr/>
              </a:pPr>
              <a:t>4</a:t>
            </a:fld>
            <a:endParaRPr lang="pl-PL" altLang="en-US" sz="1323">
              <a:solidFill>
                <a:srgbClr val="2358C3"/>
              </a:solidFill>
            </a:endParaRPr>
          </a:p>
        </p:txBody>
      </p:sp>
      <p:sp>
        <p:nvSpPr>
          <p:cNvPr id="2" name="Ovál 1">
            <a:extLst>
              <a:ext uri="{FF2B5EF4-FFF2-40B4-BE49-F238E27FC236}">
                <a16:creationId xmlns="" xmlns:a16="http://schemas.microsoft.com/office/drawing/2014/main" id="{F731AF8F-A559-4E8E-B259-CFD8B1EDB601}"/>
              </a:ext>
            </a:extLst>
          </p:cNvPr>
          <p:cNvSpPr/>
          <p:nvPr/>
        </p:nvSpPr>
        <p:spPr>
          <a:xfrm>
            <a:off x="1003300" y="1968761"/>
            <a:ext cx="3505200" cy="5558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5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uiExpand="1" build="p"/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>
            <a:extLst>
              <a:ext uri="{FF2B5EF4-FFF2-40B4-BE49-F238E27FC236}">
                <a16:creationId xmlns="" xmlns:a16="http://schemas.microsoft.com/office/drawing/2014/main" id="{744FC936-48E3-4FE3-A90F-93A28C6391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 noProof="0" dirty="0"/>
              <a:t>PROČ experimenty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14AFC733-7B93-4270-8994-BA7E55A51A0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62836" y="2022014"/>
            <a:ext cx="9075420" cy="3323987"/>
          </a:xfrm>
        </p:spPr>
        <p:txBody>
          <a:bodyPr/>
          <a:lstStyle/>
          <a:p>
            <a:pPr indent="-285750">
              <a:buFont typeface="Arial" panose="020B0604020202020204" pitchFamily="34" charset="0"/>
              <a:buChar char="•"/>
            </a:pPr>
            <a:r>
              <a:rPr lang="cs-CZ" altLang="en-US" sz="2400" noProof="0" dirty="0"/>
              <a:t>Fyzikální modelování – Experimenty </a:t>
            </a:r>
          </a:p>
          <a:p>
            <a:pPr indent="-285750">
              <a:buFont typeface="Arial" panose="020B0604020202020204" pitchFamily="34" charset="0"/>
              <a:buChar char="•"/>
            </a:pPr>
            <a:r>
              <a:rPr lang="cs-CZ" altLang="en-US" sz="2400" noProof="0" dirty="0"/>
              <a:t>Matematické modelování – CFD </a:t>
            </a:r>
          </a:p>
          <a:p>
            <a:pPr lvl="1" indent="-285750">
              <a:buFont typeface="Arial" panose="020B0604020202020204" pitchFamily="34" charset="0"/>
              <a:buChar char="•"/>
            </a:pPr>
            <a:r>
              <a:rPr lang="cs-CZ" altLang="en-US" sz="2400" noProof="0" dirty="0">
                <a:solidFill>
                  <a:schemeClr val="tx1"/>
                </a:solidFill>
              </a:rPr>
              <a:t>Verifikace</a:t>
            </a:r>
          </a:p>
          <a:p>
            <a:pPr lvl="2" indent="-285750">
              <a:buFont typeface="Arial" panose="020B0604020202020204" pitchFamily="34" charset="0"/>
              <a:buChar char="•"/>
            </a:pPr>
            <a:r>
              <a:rPr lang="cs-CZ" altLang="en-US" sz="2400" noProof="0" dirty="0">
                <a:solidFill>
                  <a:schemeClr val="tx1"/>
                </a:solidFill>
              </a:rPr>
              <a:t>Proces, ověření správnosti </a:t>
            </a:r>
            <a:r>
              <a:rPr lang="cs-CZ" altLang="en-US" sz="2400" noProof="0" dirty="0">
                <a:solidFill>
                  <a:srgbClr val="00B050"/>
                </a:solidFill>
              </a:rPr>
              <a:t>numerického modelu </a:t>
            </a:r>
            <a:r>
              <a:rPr lang="cs-CZ" altLang="en-US" sz="2400" noProof="0" dirty="0">
                <a:solidFill>
                  <a:schemeClr val="tx1"/>
                </a:solidFill>
              </a:rPr>
              <a:t>ve vztahu k </a:t>
            </a:r>
            <a:r>
              <a:rPr lang="cs-CZ" altLang="en-US" sz="2400" noProof="0" dirty="0">
                <a:solidFill>
                  <a:srgbClr val="00B050"/>
                </a:solidFill>
              </a:rPr>
              <a:t>matematickému modelu</a:t>
            </a:r>
          </a:p>
          <a:p>
            <a:pPr lvl="1" indent="-285750">
              <a:buFont typeface="Arial" panose="020B0604020202020204" pitchFamily="34" charset="0"/>
              <a:buChar char="•"/>
            </a:pPr>
            <a:r>
              <a:rPr lang="cs-CZ" altLang="en-US" sz="2400" noProof="0" dirty="0">
                <a:solidFill>
                  <a:schemeClr val="tx1"/>
                </a:solidFill>
              </a:rPr>
              <a:t>Validace</a:t>
            </a:r>
          </a:p>
          <a:p>
            <a:pPr lvl="2" indent="-285750">
              <a:buFont typeface="Arial" panose="020B0604020202020204" pitchFamily="34" charset="0"/>
              <a:buChar char="•"/>
            </a:pPr>
            <a:r>
              <a:rPr lang="cs-CZ" altLang="en-US" sz="2400" noProof="0" dirty="0">
                <a:solidFill>
                  <a:schemeClr val="tx1"/>
                </a:solidFill>
              </a:rPr>
              <a:t>Proces, </a:t>
            </a:r>
            <a:r>
              <a:rPr lang="cs-CZ" altLang="en-US" sz="2400" dirty="0">
                <a:solidFill>
                  <a:schemeClr val="tx1"/>
                </a:solidFill>
              </a:rPr>
              <a:t>ověření správnosti </a:t>
            </a:r>
            <a:r>
              <a:rPr lang="cs-CZ" altLang="en-US" sz="2400" dirty="0">
                <a:solidFill>
                  <a:srgbClr val="00B050"/>
                </a:solidFill>
              </a:rPr>
              <a:t>modelu</a:t>
            </a:r>
            <a:r>
              <a:rPr lang="cs-CZ" altLang="en-US" sz="2400" dirty="0">
                <a:solidFill>
                  <a:schemeClr val="tx1"/>
                </a:solidFill>
              </a:rPr>
              <a:t> ve vztahu k </a:t>
            </a:r>
            <a:r>
              <a:rPr lang="cs-CZ" altLang="en-US" sz="2400" dirty="0">
                <a:solidFill>
                  <a:srgbClr val="FF0000"/>
                </a:solidFill>
              </a:rPr>
              <a:t>REALITĚ</a:t>
            </a:r>
            <a:endParaRPr lang="cs-CZ" altLang="en-US" sz="2400" noProof="0" dirty="0">
              <a:solidFill>
                <a:srgbClr val="FF0000"/>
              </a:solidFill>
            </a:endParaRPr>
          </a:p>
          <a:p>
            <a:pPr lvl="1" indent="-285750">
              <a:buFont typeface="Arial" panose="020B0604020202020204" pitchFamily="34" charset="0"/>
              <a:buChar char="•"/>
            </a:pPr>
            <a:r>
              <a:rPr lang="cs-CZ" altLang="en-US" sz="2400" noProof="0" dirty="0">
                <a:solidFill>
                  <a:schemeClr val="tx1"/>
                </a:solidFill>
              </a:rPr>
              <a:t>Okrajové podmínky</a:t>
            </a:r>
          </a:p>
          <a:p>
            <a:pPr lvl="2" indent="-285750">
              <a:buFont typeface="Arial" panose="020B0604020202020204" pitchFamily="34" charset="0"/>
              <a:buChar char="•"/>
            </a:pPr>
            <a:r>
              <a:rPr lang="cs-CZ" altLang="en-US" sz="2400" noProof="0" dirty="0">
                <a:solidFill>
                  <a:schemeClr val="tx1"/>
                </a:solidFill>
              </a:rPr>
              <a:t>Vstup, stěny, výstup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="" xmlns:a16="http://schemas.microsoft.com/office/drawing/2014/main" id="{B8D39FC3-00DD-42C5-BDC9-ECC00BD1F5BE}"/>
              </a:ext>
            </a:extLst>
          </p:cNvPr>
          <p:cNvSpPr txBox="1"/>
          <p:nvPr/>
        </p:nvSpPr>
        <p:spPr>
          <a:xfrm>
            <a:off x="6060969" y="2022013"/>
            <a:ext cx="4208586" cy="6354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cs-CZ" sz="3529" b="1" i="1" dirty="0">
                <a:solidFill>
                  <a:schemeClr val="accent6"/>
                </a:solidFill>
                <a:latin typeface="Arial" panose="020B0604020202020204" pitchFamily="34" charset="0"/>
              </a:rPr>
              <a:t>ASME V</a:t>
            </a:r>
            <a:r>
              <a:rPr lang="en-US" sz="3529" b="1" i="1" dirty="0">
                <a:solidFill>
                  <a:schemeClr val="accent6"/>
                </a:solidFill>
                <a:latin typeface="Arial" panose="020B0604020202020204" pitchFamily="34" charset="0"/>
              </a:rPr>
              <a:t>&amp;V Guide</a:t>
            </a:r>
            <a:endParaRPr lang="cs-CZ" sz="3529" b="1" i="1" dirty="0">
              <a:solidFill>
                <a:schemeClr val="accent6"/>
              </a:solidFill>
              <a:latin typeface="Arial" panose="020B0604020202020204" pitchFamily="34" charset="0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="" xmlns:a16="http://schemas.microsoft.com/office/drawing/2014/main" id="{E1ABF05E-760A-4A5D-AF3B-C5A087F7D9DC}"/>
              </a:ext>
            </a:extLst>
          </p:cNvPr>
          <p:cNvSpPr txBox="1"/>
          <p:nvPr/>
        </p:nvSpPr>
        <p:spPr>
          <a:xfrm>
            <a:off x="5910413" y="5602111"/>
            <a:ext cx="3424335" cy="6354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529" b="1" i="1" cap="all" dirty="0">
                <a:solidFill>
                  <a:srgbClr val="FF0000"/>
                </a:solidFill>
                <a:latin typeface="Arial" panose="020B0604020202020204" pitchFamily="34" charset="0"/>
              </a:rPr>
              <a:t>experiment</a:t>
            </a:r>
            <a:r>
              <a:rPr lang="cs-CZ" sz="3529" b="1" i="1" cap="all" dirty="0">
                <a:solidFill>
                  <a:srgbClr val="FF0000"/>
                </a:solidFill>
                <a:latin typeface="Arial" panose="020B0604020202020204" pitchFamily="34" charset="0"/>
              </a:rPr>
              <a:t>Y</a:t>
            </a:r>
          </a:p>
        </p:txBody>
      </p:sp>
      <p:sp>
        <p:nvSpPr>
          <p:cNvPr id="11270" name="Zástupný symbol pro číslo snímku 3">
            <a:extLst>
              <a:ext uri="{FF2B5EF4-FFF2-40B4-BE49-F238E27FC236}">
                <a16:creationId xmlns="" xmlns:a16="http://schemas.microsoft.com/office/drawing/2014/main" id="{EFD64E1E-98C0-43A8-B561-8BD3D8C0FD7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xfrm>
            <a:off x="8197850" y="6535738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b="1" i="1" kern="1200">
                <a:solidFill>
                  <a:srgbClr val="2358C3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5DE8741E-AC79-42F2-8AD6-E18E4A1B1EFF}" type="slidenum">
              <a:rPr lang="pl-PL" altLang="en-US" smtClean="0"/>
              <a:pPr>
                <a:spcBef>
                  <a:spcPct val="0"/>
                </a:spcBef>
                <a:buFontTx/>
                <a:buNone/>
                <a:defRPr/>
              </a:pPr>
              <a:t>5</a:t>
            </a:fld>
            <a:endParaRPr lang="pl-PL" altLang="en-US" sz="1323">
              <a:solidFill>
                <a:srgbClr val="2358C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6" presetID="19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2" presetID="19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8" presetID="19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" grpId="1" uiExpand="1" build="p"/>
      <p:bldP spid="6" grpId="0" uiExpand="1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>
            <a:extLst>
              <a:ext uri="{FF2B5EF4-FFF2-40B4-BE49-F238E27FC236}">
                <a16:creationId xmlns="" xmlns:a16="http://schemas.microsoft.com/office/drawing/2014/main" id="{3F01A14E-A9B6-4FC7-A240-EAB90412AB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 noProof="0" dirty="0"/>
              <a:t>Experimentální modelování ve fyzice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200AF48F-A931-4BD7-8E1B-FBFB998018A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07301" y="2069865"/>
            <a:ext cx="9278797" cy="2154436"/>
          </a:xfrm>
        </p:spPr>
        <p:txBody>
          <a:bodyPr/>
          <a:lstStyle/>
          <a:p>
            <a:pPr indent="-285750">
              <a:buFont typeface="Arial" panose="020B0604020202020204" pitchFamily="34" charset="0"/>
              <a:buChar char="•"/>
            </a:pPr>
            <a:r>
              <a:rPr lang="cs-CZ" altLang="en-US" sz="2800" noProof="0" dirty="0"/>
              <a:t>Isaac Newton (1686) - Základní princip podobnosti</a:t>
            </a:r>
          </a:p>
          <a:p>
            <a:pPr indent="-285750">
              <a:buFont typeface="Arial" panose="020B0604020202020204" pitchFamily="34" charset="0"/>
              <a:buChar char="•"/>
            </a:pPr>
            <a:r>
              <a:rPr lang="cs-CZ" altLang="en-US" sz="2800" noProof="0" dirty="0"/>
              <a:t>James </a:t>
            </a:r>
            <a:r>
              <a:rPr lang="cs-CZ" altLang="en-US" sz="2800" noProof="0" dirty="0" err="1"/>
              <a:t>Clerk</a:t>
            </a:r>
            <a:r>
              <a:rPr lang="cs-CZ" altLang="en-US" sz="2800" noProof="0" dirty="0"/>
              <a:t> Maxwell – 19. st., fyzika</a:t>
            </a:r>
          </a:p>
          <a:p>
            <a:pPr indent="-285750">
              <a:buFont typeface="Arial" panose="020B0604020202020204" pitchFamily="34" charset="0"/>
              <a:buChar char="•"/>
            </a:pPr>
            <a:r>
              <a:rPr lang="cs-CZ" altLang="en-US" sz="2800" noProof="0" dirty="0"/>
              <a:t>Joseph Fourier – 19.st., francouzský matematik</a:t>
            </a:r>
          </a:p>
          <a:p>
            <a:pPr indent="-285750">
              <a:buFont typeface="Arial" panose="020B0604020202020204" pitchFamily="34" charset="0"/>
              <a:buChar char="•"/>
            </a:pPr>
            <a:r>
              <a:rPr lang="cs-CZ" altLang="en-US" sz="2800" noProof="0" dirty="0" err="1"/>
              <a:t>Rayleigho</a:t>
            </a:r>
            <a:r>
              <a:rPr lang="cs-CZ" altLang="en-US" sz="2800" noProof="0" dirty="0"/>
              <a:t> metoda dimensionální analýzy</a:t>
            </a:r>
          </a:p>
          <a:p>
            <a:pPr indent="-285750">
              <a:buFont typeface="Arial" panose="020B0604020202020204" pitchFamily="34" charset="0"/>
              <a:buChar char="•"/>
            </a:pPr>
            <a:r>
              <a:rPr lang="cs-CZ" altLang="en-US" sz="2800" noProof="0" dirty="0" err="1"/>
              <a:t>Buckinghamův</a:t>
            </a:r>
            <a:r>
              <a:rPr lang="cs-CZ" altLang="en-US" sz="2800" noProof="0" dirty="0"/>
              <a:t> π teorém (1914)</a:t>
            </a:r>
          </a:p>
        </p:txBody>
      </p:sp>
      <p:sp>
        <p:nvSpPr>
          <p:cNvPr id="13316" name="Zástupný symbol pro číslo snímku 3">
            <a:extLst>
              <a:ext uri="{FF2B5EF4-FFF2-40B4-BE49-F238E27FC236}">
                <a16:creationId xmlns="" xmlns:a16="http://schemas.microsoft.com/office/drawing/2014/main" id="{C8ED4249-0F10-42F9-85D2-19883DAE30E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xfrm>
            <a:off x="8197850" y="6535738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b="1" i="1" kern="1200">
                <a:solidFill>
                  <a:srgbClr val="2358C3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5DE8741E-AC79-42F2-8AD6-E18E4A1B1EFF}" type="slidenum">
              <a:rPr lang="pl-PL" altLang="en-US" smtClean="0"/>
              <a:pPr>
                <a:spcBef>
                  <a:spcPct val="0"/>
                </a:spcBef>
                <a:buFontTx/>
                <a:buNone/>
                <a:defRPr/>
              </a:pPr>
              <a:t>6</a:t>
            </a:fld>
            <a:endParaRPr lang="pl-PL" altLang="en-US" sz="1323">
              <a:solidFill>
                <a:srgbClr val="2358C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dpis 1">
            <a:extLst>
              <a:ext uri="{FF2B5EF4-FFF2-40B4-BE49-F238E27FC236}">
                <a16:creationId xmlns="" xmlns:a16="http://schemas.microsoft.com/office/drawing/2014/main" id="{54AF148A-590A-4BF9-A401-AFB7F93E55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07301" y="1328879"/>
            <a:ext cx="9278797" cy="538609"/>
          </a:xfrm>
        </p:spPr>
        <p:txBody>
          <a:bodyPr/>
          <a:lstStyle/>
          <a:p>
            <a:r>
              <a:rPr lang="cs-CZ" altLang="en-US" noProof="0" dirty="0"/>
              <a:t>Systém fyzikálních jednotek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92547D5A-0F56-4E11-9664-37BD3206519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07301" y="2069865"/>
            <a:ext cx="9278797" cy="3447098"/>
          </a:xfrm>
        </p:spPr>
        <p:txBody>
          <a:bodyPr/>
          <a:lstStyle/>
          <a:p>
            <a:pPr indent="-285750">
              <a:buFont typeface="Arial" panose="020B0604020202020204" pitchFamily="34" charset="0"/>
              <a:buChar char="•"/>
            </a:pPr>
            <a:r>
              <a:rPr lang="cs-CZ" altLang="en-US" sz="2800" noProof="0" dirty="0"/>
              <a:t>SI systém - 7 fundamentálních jednotek:</a:t>
            </a:r>
          </a:p>
          <a:p>
            <a:pPr lvl="1" indent="-285750">
              <a:buFont typeface="Arial" panose="020B0604020202020204" pitchFamily="34" charset="0"/>
              <a:buChar char="•"/>
            </a:pPr>
            <a:r>
              <a:rPr lang="cs-CZ" altLang="en-US" sz="2800" noProof="0" dirty="0">
                <a:solidFill>
                  <a:schemeClr val="tx1"/>
                </a:solidFill>
              </a:rPr>
              <a:t>Kilogram</a:t>
            </a:r>
          </a:p>
          <a:p>
            <a:pPr lvl="1" indent="-285750">
              <a:buFont typeface="Arial" panose="020B0604020202020204" pitchFamily="34" charset="0"/>
              <a:buChar char="•"/>
            </a:pPr>
            <a:r>
              <a:rPr lang="cs-CZ" altLang="en-US" sz="2800" noProof="0" dirty="0">
                <a:solidFill>
                  <a:schemeClr val="tx1"/>
                </a:solidFill>
              </a:rPr>
              <a:t>Metr</a:t>
            </a:r>
          </a:p>
          <a:p>
            <a:pPr lvl="1" indent="-285750">
              <a:buFont typeface="Arial" panose="020B0604020202020204" pitchFamily="34" charset="0"/>
              <a:buChar char="•"/>
            </a:pPr>
            <a:r>
              <a:rPr lang="cs-CZ" altLang="en-US" sz="2800" noProof="0" dirty="0">
                <a:solidFill>
                  <a:schemeClr val="tx1"/>
                </a:solidFill>
              </a:rPr>
              <a:t>Svíčka</a:t>
            </a:r>
          </a:p>
          <a:p>
            <a:pPr lvl="1" indent="-285750">
              <a:buFont typeface="Arial" panose="020B0604020202020204" pitchFamily="34" charset="0"/>
              <a:buChar char="•"/>
            </a:pPr>
            <a:r>
              <a:rPr lang="cs-CZ" altLang="en-US" sz="2800" noProof="0" dirty="0">
                <a:solidFill>
                  <a:schemeClr val="tx1"/>
                </a:solidFill>
              </a:rPr>
              <a:t>Sekunda</a:t>
            </a:r>
          </a:p>
          <a:p>
            <a:pPr lvl="1" indent="-285750">
              <a:buFont typeface="Arial" panose="020B0604020202020204" pitchFamily="34" charset="0"/>
              <a:buChar char="•"/>
            </a:pPr>
            <a:r>
              <a:rPr lang="cs-CZ" altLang="en-US" sz="2800" noProof="0" dirty="0">
                <a:solidFill>
                  <a:schemeClr val="tx1"/>
                </a:solidFill>
              </a:rPr>
              <a:t>Ampér</a:t>
            </a:r>
          </a:p>
          <a:p>
            <a:pPr lvl="1" indent="-285750">
              <a:buFont typeface="Arial" panose="020B0604020202020204" pitchFamily="34" charset="0"/>
              <a:buChar char="•"/>
            </a:pPr>
            <a:r>
              <a:rPr lang="cs-CZ" altLang="en-US" sz="2800" noProof="0" dirty="0">
                <a:solidFill>
                  <a:schemeClr val="tx1"/>
                </a:solidFill>
              </a:rPr>
              <a:t>Kelvin</a:t>
            </a:r>
          </a:p>
          <a:p>
            <a:pPr lvl="1" indent="-285750">
              <a:buFont typeface="Arial" panose="020B0604020202020204" pitchFamily="34" charset="0"/>
              <a:buChar char="•"/>
            </a:pPr>
            <a:r>
              <a:rPr lang="cs-CZ" altLang="en-US" sz="2800" noProof="0" dirty="0">
                <a:solidFill>
                  <a:schemeClr val="tx1"/>
                </a:solidFill>
              </a:rPr>
              <a:t>Mole 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="" xmlns:a16="http://schemas.microsoft.com/office/drawing/2014/main" id="{F1EFCFAC-8D9C-4F1E-986D-931948326D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9563" y="3622116"/>
            <a:ext cx="1968808" cy="635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529" b="1">
                <a:solidFill>
                  <a:srgbClr val="FF0000"/>
                </a:solidFill>
                <a:latin typeface="Arial" panose="020B0604020202020204" pitchFamily="34" charset="0"/>
              </a:rPr>
              <a:t>FM </a:t>
            </a:r>
            <a:r>
              <a:rPr lang="en-US" altLang="en-US" sz="3529" b="1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α TD</a:t>
            </a:r>
            <a:endParaRPr lang="cs-CZ" altLang="en-US" sz="3529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" name="Ovál 4">
            <a:extLst>
              <a:ext uri="{FF2B5EF4-FFF2-40B4-BE49-F238E27FC236}">
                <a16:creationId xmlns="" xmlns:a16="http://schemas.microsoft.com/office/drawing/2014/main" id="{BF2AB0C5-53FA-460E-8E79-50A1BDC12F8B}"/>
              </a:ext>
            </a:extLst>
          </p:cNvPr>
          <p:cNvSpPr/>
          <p:nvPr/>
        </p:nvSpPr>
        <p:spPr>
          <a:xfrm>
            <a:off x="589938" y="2464781"/>
            <a:ext cx="1906469" cy="47617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sz="1985"/>
          </a:p>
        </p:txBody>
      </p:sp>
      <p:sp>
        <p:nvSpPr>
          <p:cNvPr id="6" name="Ovál 5">
            <a:extLst>
              <a:ext uri="{FF2B5EF4-FFF2-40B4-BE49-F238E27FC236}">
                <a16:creationId xmlns="" xmlns:a16="http://schemas.microsoft.com/office/drawing/2014/main" id="{7CE3A0DB-098F-4BB1-BEC5-43FEF92F534B}"/>
              </a:ext>
            </a:extLst>
          </p:cNvPr>
          <p:cNvSpPr/>
          <p:nvPr/>
        </p:nvSpPr>
        <p:spPr>
          <a:xfrm>
            <a:off x="542014" y="2927961"/>
            <a:ext cx="1906469" cy="47617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sz="1985"/>
          </a:p>
        </p:txBody>
      </p:sp>
      <p:sp>
        <p:nvSpPr>
          <p:cNvPr id="7" name="Ovál 6">
            <a:extLst>
              <a:ext uri="{FF2B5EF4-FFF2-40B4-BE49-F238E27FC236}">
                <a16:creationId xmlns="" xmlns:a16="http://schemas.microsoft.com/office/drawing/2014/main" id="{0DCB60C8-F563-4164-ACE5-5022BECC670A}"/>
              </a:ext>
            </a:extLst>
          </p:cNvPr>
          <p:cNvSpPr/>
          <p:nvPr/>
        </p:nvSpPr>
        <p:spPr>
          <a:xfrm>
            <a:off x="589938" y="3755890"/>
            <a:ext cx="1904718" cy="47617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sz="1985"/>
          </a:p>
        </p:txBody>
      </p:sp>
      <p:sp>
        <p:nvSpPr>
          <p:cNvPr id="8" name="Ovál 7">
            <a:extLst>
              <a:ext uri="{FF2B5EF4-FFF2-40B4-BE49-F238E27FC236}">
                <a16:creationId xmlns="" xmlns:a16="http://schemas.microsoft.com/office/drawing/2014/main" id="{5D5C423A-DF51-48D3-B2FC-E2EF5E93821F}"/>
              </a:ext>
            </a:extLst>
          </p:cNvPr>
          <p:cNvSpPr/>
          <p:nvPr/>
        </p:nvSpPr>
        <p:spPr>
          <a:xfrm>
            <a:off x="582279" y="4580451"/>
            <a:ext cx="1906469" cy="47793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sz="1985"/>
          </a:p>
        </p:txBody>
      </p:sp>
      <p:sp>
        <p:nvSpPr>
          <p:cNvPr id="15369" name="Zástupný symbol pro číslo snímku 3">
            <a:extLst>
              <a:ext uri="{FF2B5EF4-FFF2-40B4-BE49-F238E27FC236}">
                <a16:creationId xmlns="" xmlns:a16="http://schemas.microsoft.com/office/drawing/2014/main" id="{E8E01458-F380-4229-ABC5-A5F9F60346B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xfrm>
            <a:off x="8197850" y="6535738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b="1" i="1" kern="1200">
                <a:solidFill>
                  <a:srgbClr val="2358C3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5DE8741E-AC79-42F2-8AD6-E18E4A1B1EFF}" type="slidenum">
              <a:rPr lang="pl-PL" altLang="en-US" smtClean="0"/>
              <a:pPr>
                <a:spcBef>
                  <a:spcPct val="0"/>
                </a:spcBef>
                <a:buFontTx/>
                <a:buNone/>
                <a:defRPr/>
              </a:pPr>
              <a:t>7</a:t>
            </a:fld>
            <a:endParaRPr lang="pl-PL" altLang="en-US" sz="1323">
              <a:solidFill>
                <a:srgbClr val="2358C3"/>
              </a:solidFill>
            </a:endParaRPr>
          </a:p>
        </p:txBody>
      </p:sp>
      <p:sp>
        <p:nvSpPr>
          <p:cNvPr id="2" name="TextovéPole 1">
            <a:extLst>
              <a:ext uri="{FF2B5EF4-FFF2-40B4-BE49-F238E27FC236}">
                <a16:creationId xmlns="" xmlns:a16="http://schemas.microsoft.com/office/drawing/2014/main" id="{3D2B86BE-D987-421F-AAE2-94B3EC766195}"/>
              </a:ext>
            </a:extLst>
          </p:cNvPr>
          <p:cNvSpPr txBox="1"/>
          <p:nvPr/>
        </p:nvSpPr>
        <p:spPr>
          <a:xfrm>
            <a:off x="3594100" y="5149327"/>
            <a:ext cx="544014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/>
              <a:t>Ostatní fyzikální jednotky</a:t>
            </a:r>
          </a:p>
          <a:p>
            <a:r>
              <a:rPr lang="cs-CZ" sz="2800" dirty="0"/>
              <a:t> jsou </a:t>
            </a:r>
            <a:r>
              <a:rPr lang="cs-CZ" sz="2800" dirty="0">
                <a:solidFill>
                  <a:srgbClr val="00B050"/>
                </a:solidFill>
              </a:rPr>
              <a:t>odvozené</a:t>
            </a:r>
            <a:r>
              <a:rPr lang="cs-CZ" sz="2800" dirty="0"/>
              <a:t> od těchto </a:t>
            </a:r>
            <a:r>
              <a:rPr lang="cs-CZ" sz="2800" dirty="0">
                <a:solidFill>
                  <a:srgbClr val="FF0000"/>
                </a:solidFill>
              </a:rPr>
              <a:t>základních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000"/>
                            </p:stCondLst>
                            <p:childTnLst>
                              <p:par>
                                <p:cTn id="6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 animBg="1"/>
      <p:bldP spid="6" grpId="0" animBg="1"/>
      <p:bldP spid="7" grpId="0" animBg="1"/>
      <p:bldP spid="8" grpId="0" animBg="1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1">
            <a:extLst>
              <a:ext uri="{FF2B5EF4-FFF2-40B4-BE49-F238E27FC236}">
                <a16:creationId xmlns="" xmlns:a16="http://schemas.microsoft.com/office/drawing/2014/main" id="{10D681FC-D3AA-407C-97B5-B3349A245F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 noProof="0" dirty="0"/>
              <a:t>Bezrozměrové veličiny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D2AA6C70-71ED-4183-A8E8-AFD58DE0597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07301" y="2069865"/>
            <a:ext cx="9278797" cy="2154436"/>
          </a:xfrm>
        </p:spPr>
        <p:txBody>
          <a:bodyPr/>
          <a:lstStyle/>
          <a:p>
            <a:pPr indent="-285750">
              <a:buFont typeface="Arial" panose="020B0604020202020204" pitchFamily="34" charset="0"/>
              <a:buChar char="•"/>
            </a:pPr>
            <a:r>
              <a:rPr lang="cs-CZ" altLang="en-US" sz="2800" noProof="0" dirty="0"/>
              <a:t>Simplex:</a:t>
            </a:r>
          </a:p>
          <a:p>
            <a:pPr indent="-285750">
              <a:buFont typeface="Arial" panose="020B0604020202020204" pitchFamily="34" charset="0"/>
              <a:buChar char="•"/>
            </a:pPr>
            <a:endParaRPr lang="cs-CZ" altLang="en-US" sz="2800" noProof="0" dirty="0"/>
          </a:p>
          <a:p>
            <a:pPr indent="-285750">
              <a:buFont typeface="Arial" panose="020B0604020202020204" pitchFamily="34" charset="0"/>
              <a:buChar char="•"/>
            </a:pPr>
            <a:endParaRPr lang="cs-CZ" altLang="en-US" sz="2800" noProof="0" dirty="0"/>
          </a:p>
          <a:p>
            <a:pPr indent="-285750">
              <a:buFont typeface="Arial" panose="020B0604020202020204" pitchFamily="34" charset="0"/>
              <a:buChar char="•"/>
            </a:pPr>
            <a:endParaRPr lang="cs-CZ" altLang="en-US" sz="2800" noProof="0" dirty="0"/>
          </a:p>
          <a:p>
            <a:pPr indent="-285750">
              <a:buFont typeface="Arial" panose="020B0604020202020204" pitchFamily="34" charset="0"/>
              <a:buChar char="•"/>
            </a:pPr>
            <a:r>
              <a:rPr lang="cs-CZ" altLang="en-US" sz="2800" noProof="0" dirty="0" err="1"/>
              <a:t>Complex</a:t>
            </a:r>
            <a:r>
              <a:rPr lang="cs-CZ" altLang="en-US" sz="2800" noProof="0" dirty="0"/>
              <a:t>:</a:t>
            </a:r>
          </a:p>
        </p:txBody>
      </p:sp>
      <p:graphicFrame>
        <p:nvGraphicFramePr>
          <p:cNvPr id="4" name="Objekt 3">
            <a:extLst>
              <a:ext uri="{FF2B5EF4-FFF2-40B4-BE49-F238E27FC236}">
                <a16:creationId xmlns="" xmlns:a16="http://schemas.microsoft.com/office/drawing/2014/main" id="{10D7126F-0840-447F-9B10-1C0B713626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1538351"/>
              </p:ext>
            </p:extLst>
          </p:nvPr>
        </p:nvGraphicFramePr>
        <p:xfrm>
          <a:off x="2797800" y="1888338"/>
          <a:ext cx="1120422" cy="10083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" name="Equation" r:id="rId4" imgW="508000" imgH="457200" progId="Equation.DSMT4">
                  <p:embed/>
                </p:oleObj>
              </mc:Choice>
              <mc:Fallback>
                <p:oleObj name="Equation" r:id="rId4" imgW="508000" imgH="457200" progId="Equation.DSMT4">
                  <p:embed/>
                  <p:pic>
                    <p:nvPicPr>
                      <p:cNvPr id="4" name="Objekt 3">
                        <a:extLst>
                          <a:ext uri="{FF2B5EF4-FFF2-40B4-BE49-F238E27FC236}">
                            <a16:creationId xmlns="" xmlns:a16="http://schemas.microsoft.com/office/drawing/2014/main" id="{10D7126F-0840-447F-9B10-1C0B713626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7800" y="1888338"/>
                        <a:ext cx="1120422" cy="10083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 4">
            <a:extLst>
              <a:ext uri="{FF2B5EF4-FFF2-40B4-BE49-F238E27FC236}">
                <a16:creationId xmlns="" xmlns:a16="http://schemas.microsoft.com/office/drawing/2014/main" id="{055C6AEC-EA3E-4E97-BEA0-7F165BFF9C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5528469"/>
              </p:ext>
            </p:extLst>
          </p:nvPr>
        </p:nvGraphicFramePr>
        <p:xfrm>
          <a:off x="2797800" y="3765273"/>
          <a:ext cx="2773045" cy="5322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" name="Equation" r:id="rId6" imgW="1257300" imgH="241300" progId="Equation.DSMT4">
                  <p:embed/>
                </p:oleObj>
              </mc:Choice>
              <mc:Fallback>
                <p:oleObj name="Equation" r:id="rId6" imgW="1257300" imgH="241300" progId="Equation.DSMT4">
                  <p:embed/>
                  <p:pic>
                    <p:nvPicPr>
                      <p:cNvPr id="5" name="Objekt 4">
                        <a:extLst>
                          <a:ext uri="{FF2B5EF4-FFF2-40B4-BE49-F238E27FC236}">
                            <a16:creationId xmlns="" xmlns:a16="http://schemas.microsoft.com/office/drawing/2014/main" id="{055C6AEC-EA3E-4E97-BEA0-7F165BFF9C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7800" y="3765273"/>
                        <a:ext cx="2773045" cy="5322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4" name="TextovéPole 7">
            <a:extLst>
              <a:ext uri="{FF2B5EF4-FFF2-40B4-BE49-F238E27FC236}">
                <a16:creationId xmlns="" xmlns:a16="http://schemas.microsoft.com/office/drawing/2014/main" id="{9FD7FCF3-C382-423C-8B15-0D51D30E5F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4535" y="2142683"/>
            <a:ext cx="582211" cy="4996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647" dirty="0">
                <a:latin typeface="Times New Roman" panose="02020603050405020304" pitchFamily="18" charset="0"/>
              </a:rPr>
              <a:t>[1]</a:t>
            </a:r>
          </a:p>
        </p:txBody>
      </p:sp>
      <p:sp>
        <p:nvSpPr>
          <p:cNvPr id="17415" name="TextovéPole 8">
            <a:extLst>
              <a:ext uri="{FF2B5EF4-FFF2-40B4-BE49-F238E27FC236}">
                <a16:creationId xmlns="" xmlns:a16="http://schemas.microsoft.com/office/drawing/2014/main" id="{8ABD2B7C-2BD6-4B54-9DAA-A872E55CE5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9421" y="3794968"/>
            <a:ext cx="582211" cy="4996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647" dirty="0">
                <a:latin typeface="Times New Roman" panose="02020603050405020304" pitchFamily="18" charset="0"/>
              </a:rPr>
              <a:t>[1]</a:t>
            </a:r>
          </a:p>
        </p:txBody>
      </p:sp>
      <p:sp>
        <p:nvSpPr>
          <p:cNvPr id="17416" name="Zástupný symbol pro číslo snímku 3">
            <a:extLst>
              <a:ext uri="{FF2B5EF4-FFF2-40B4-BE49-F238E27FC236}">
                <a16:creationId xmlns="" xmlns:a16="http://schemas.microsoft.com/office/drawing/2014/main" id="{C61B1C4D-E11A-433E-8C8E-3DD76655A57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xfrm>
            <a:off x="8197850" y="6535738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b="1" i="1" kern="1200">
                <a:solidFill>
                  <a:srgbClr val="2358C3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5DE8741E-AC79-42F2-8AD6-E18E4A1B1EFF}" type="slidenum">
              <a:rPr lang="pl-PL" altLang="en-US" smtClean="0"/>
              <a:pPr>
                <a:spcBef>
                  <a:spcPct val="0"/>
                </a:spcBef>
                <a:buFontTx/>
                <a:buNone/>
                <a:defRPr/>
              </a:pPr>
              <a:t>8</a:t>
            </a:fld>
            <a:endParaRPr lang="pl-PL" altLang="en-US" sz="1323">
              <a:solidFill>
                <a:srgbClr val="2358C3"/>
              </a:solidFill>
            </a:endParaRPr>
          </a:p>
        </p:txBody>
      </p:sp>
      <p:sp>
        <p:nvSpPr>
          <p:cNvPr id="2" name="TextovéPole 1">
            <a:extLst>
              <a:ext uri="{FF2B5EF4-FFF2-40B4-BE49-F238E27FC236}">
                <a16:creationId xmlns="" xmlns:a16="http://schemas.microsoft.com/office/drawing/2014/main" id="{77EE6763-6F36-4E04-A81B-81D30F038473}"/>
              </a:ext>
            </a:extLst>
          </p:cNvPr>
          <p:cNvSpPr txBox="1"/>
          <p:nvPr/>
        </p:nvSpPr>
        <p:spPr>
          <a:xfrm>
            <a:off x="6118026" y="2354047"/>
            <a:ext cx="824328" cy="3978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985" dirty="0"/>
              <a:t>např.: </a:t>
            </a:r>
            <a:endParaRPr lang="en-US" sz="1985" dirty="0"/>
          </a:p>
        </p:txBody>
      </p:sp>
      <p:graphicFrame>
        <p:nvGraphicFramePr>
          <p:cNvPr id="6" name="Objekt 5">
            <a:extLst>
              <a:ext uri="{FF2B5EF4-FFF2-40B4-BE49-F238E27FC236}">
                <a16:creationId xmlns="" xmlns:a16="http://schemas.microsoft.com/office/drawing/2014/main" id="{ED0B2963-F27F-494A-A770-6F159320C9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2942561"/>
              </p:ext>
            </p:extLst>
          </p:nvPr>
        </p:nvGraphicFramePr>
        <p:xfrm>
          <a:off x="7349614" y="1847381"/>
          <a:ext cx="335862" cy="755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0" name="Equation" r:id="rId8" imgW="152280" imgH="342720" progId="Equation.DSMT4">
                  <p:embed/>
                </p:oleObj>
              </mc:Choice>
              <mc:Fallback>
                <p:oleObj name="Equation" r:id="rId8" imgW="152280" imgH="342720" progId="Equation.DSMT4">
                  <p:embed/>
                  <p:pic>
                    <p:nvPicPr>
                      <p:cNvPr id="6" name="Objekt 5">
                        <a:extLst>
                          <a:ext uri="{FF2B5EF4-FFF2-40B4-BE49-F238E27FC236}">
                            <a16:creationId xmlns="" xmlns:a16="http://schemas.microsoft.com/office/drawing/2014/main" id="{ED0B2963-F27F-494A-A770-6F159320C9A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349614" y="1847381"/>
                        <a:ext cx="335862" cy="755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kt 10">
            <a:extLst>
              <a:ext uri="{FF2B5EF4-FFF2-40B4-BE49-F238E27FC236}">
                <a16:creationId xmlns="" xmlns:a16="http://schemas.microsoft.com/office/drawing/2014/main" id="{63FA0914-5DDA-41C1-9872-A166A3C7E5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8869837"/>
              </p:ext>
            </p:extLst>
          </p:nvPr>
        </p:nvGraphicFramePr>
        <p:xfrm>
          <a:off x="7838925" y="2295550"/>
          <a:ext cx="362386" cy="756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1" name="Equation" r:id="rId10" imgW="164880" imgH="342720" progId="Equation.DSMT4">
                  <p:embed/>
                </p:oleObj>
              </mc:Choice>
              <mc:Fallback>
                <p:oleObj name="Equation" r:id="rId10" imgW="164880" imgH="342720" progId="Equation.DSMT4">
                  <p:embed/>
                  <p:pic>
                    <p:nvPicPr>
                      <p:cNvPr id="11" name="Objekt 10">
                        <a:extLst>
                          <a:ext uri="{FF2B5EF4-FFF2-40B4-BE49-F238E27FC236}">
                            <a16:creationId xmlns="" xmlns:a16="http://schemas.microsoft.com/office/drawing/2014/main" id="{63FA0914-5DDA-41C1-9872-A166A3C7E56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838925" y="2295550"/>
                        <a:ext cx="362386" cy="756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kt 11">
            <a:extLst>
              <a:ext uri="{FF2B5EF4-FFF2-40B4-BE49-F238E27FC236}">
                <a16:creationId xmlns="" xmlns:a16="http://schemas.microsoft.com/office/drawing/2014/main" id="{E828CCCD-8B70-4311-953C-B8A5A3D16A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5377962"/>
              </p:ext>
            </p:extLst>
          </p:nvPr>
        </p:nvGraphicFramePr>
        <p:xfrm>
          <a:off x="8367624" y="2734966"/>
          <a:ext cx="362386" cy="7842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2" name="Equation" r:id="rId12" imgW="164880" imgH="355320" progId="Equation.DSMT4">
                  <p:embed/>
                </p:oleObj>
              </mc:Choice>
              <mc:Fallback>
                <p:oleObj name="Equation" r:id="rId12" imgW="164880" imgH="355320" progId="Equation.DSMT4">
                  <p:embed/>
                  <p:pic>
                    <p:nvPicPr>
                      <p:cNvPr id="12" name="Objekt 11">
                        <a:extLst>
                          <a:ext uri="{FF2B5EF4-FFF2-40B4-BE49-F238E27FC236}">
                            <a16:creationId xmlns="" xmlns:a16="http://schemas.microsoft.com/office/drawing/2014/main" id="{E828CCCD-8B70-4311-953C-B8A5A3D16A9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367624" y="2734966"/>
                        <a:ext cx="362386" cy="7842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ovéPole 12">
            <a:extLst>
              <a:ext uri="{FF2B5EF4-FFF2-40B4-BE49-F238E27FC236}">
                <a16:creationId xmlns="" xmlns:a16="http://schemas.microsoft.com/office/drawing/2014/main" id="{5617FB3C-E3CE-420B-8AB6-6190B51A4AB2}"/>
              </a:ext>
            </a:extLst>
          </p:cNvPr>
          <p:cNvSpPr txBox="1"/>
          <p:nvPr/>
        </p:nvSpPr>
        <p:spPr>
          <a:xfrm>
            <a:off x="5443054" y="4582759"/>
            <a:ext cx="824328" cy="3978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985" dirty="0"/>
              <a:t>např.: </a:t>
            </a:r>
            <a:endParaRPr lang="en-US" sz="1985" dirty="0"/>
          </a:p>
        </p:txBody>
      </p:sp>
      <p:graphicFrame>
        <p:nvGraphicFramePr>
          <p:cNvPr id="7" name="Objekt 6">
            <a:extLst>
              <a:ext uri="{FF2B5EF4-FFF2-40B4-BE49-F238E27FC236}">
                <a16:creationId xmlns="" xmlns:a16="http://schemas.microsoft.com/office/drawing/2014/main" id="{70BBF39D-9DFA-47E9-B20F-0DDBA0ED3D5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7855574"/>
              </p:ext>
            </p:extLst>
          </p:nvPr>
        </p:nvGraphicFramePr>
        <p:xfrm>
          <a:off x="6818308" y="4294657"/>
          <a:ext cx="559770" cy="8678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3" name="Equation" r:id="rId14" imgW="253800" imgH="393480" progId="Equation.DSMT4">
                  <p:embed/>
                </p:oleObj>
              </mc:Choice>
              <mc:Fallback>
                <p:oleObj name="Equation" r:id="rId14" imgW="253800" imgH="393480" progId="Equation.DSMT4">
                  <p:embed/>
                  <p:pic>
                    <p:nvPicPr>
                      <p:cNvPr id="7" name="Objekt 6">
                        <a:extLst>
                          <a:ext uri="{FF2B5EF4-FFF2-40B4-BE49-F238E27FC236}">
                            <a16:creationId xmlns="" xmlns:a16="http://schemas.microsoft.com/office/drawing/2014/main" id="{70BBF39D-9DFA-47E9-B20F-0DDBA0ED3D5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818308" y="4294657"/>
                        <a:ext cx="559770" cy="86784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7414" grpId="0"/>
      <p:bldP spid="17415" grpId="0"/>
      <p:bldP spid="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dpis 1">
            <a:extLst>
              <a:ext uri="{FF2B5EF4-FFF2-40B4-BE49-F238E27FC236}">
                <a16:creationId xmlns="" xmlns:a16="http://schemas.microsoft.com/office/drawing/2014/main" id="{57153A7A-797B-4035-A7DD-65977BEE91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 noProof="0" dirty="0" err="1"/>
              <a:t>Buckinghamův</a:t>
            </a:r>
            <a:r>
              <a:rPr lang="cs-CZ" altLang="en-US" noProof="0" dirty="0"/>
              <a:t> teorém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BB60310A-75D4-41CB-841B-8DE0D2AFF93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07301" y="2069865"/>
            <a:ext cx="9278797" cy="3447098"/>
          </a:xfrm>
        </p:spPr>
        <p:txBody>
          <a:bodyPr/>
          <a:lstStyle/>
          <a:p>
            <a:pPr indent="-285750">
              <a:buFont typeface="Arial" panose="020B0604020202020204" pitchFamily="34" charset="0"/>
              <a:buChar char="•"/>
            </a:pPr>
            <a:r>
              <a:rPr lang="cs-CZ" altLang="en-US" sz="2800" i="1" noProof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cs-CZ" altLang="en-US" sz="2800" noProof="0" dirty="0"/>
              <a:t> Fysikálních proměnných </a:t>
            </a:r>
            <a:r>
              <a:rPr lang="cs-CZ" altLang="en-US" sz="2800" i="1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cs-CZ" altLang="en-US" sz="2800" i="1" baseline="-250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cs-CZ" altLang="en-US" sz="2800" i="1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,…,</a:t>
            </a:r>
            <a:r>
              <a:rPr lang="cs-CZ" altLang="en-US" sz="2800" i="1" noProof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cs-CZ" altLang="en-US" sz="2800" i="1" baseline="-25000" noProof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cs-CZ" altLang="en-US" sz="2800" i="1" baseline="-250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indent="-285750">
              <a:buFont typeface="Arial" panose="020B0604020202020204" pitchFamily="34" charset="0"/>
              <a:buChar char="•"/>
            </a:pPr>
            <a:r>
              <a:rPr lang="cs-CZ" altLang="en-US" sz="2800" noProof="0" dirty="0">
                <a:solidFill>
                  <a:schemeClr val="tx1"/>
                </a:solidFill>
              </a:rPr>
              <a:t>Model:   </a:t>
            </a:r>
            <a:r>
              <a:rPr lang="cs-CZ" altLang="en-US" sz="2800" i="1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f(q</a:t>
            </a:r>
            <a:r>
              <a:rPr lang="cs-CZ" altLang="en-US" sz="2800" i="1" baseline="-250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cs-CZ" altLang="en-US" sz="2800" i="1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,…,</a:t>
            </a:r>
            <a:r>
              <a:rPr lang="cs-CZ" altLang="en-US" sz="2800" i="1" noProof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cs-CZ" altLang="en-US" sz="2800" i="1" baseline="-25000" noProof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cs-CZ" altLang="en-US" sz="2800" i="1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= 0</a:t>
            </a:r>
          </a:p>
          <a:p>
            <a:pPr indent="-285750">
              <a:buFont typeface="Arial" panose="020B0604020202020204" pitchFamily="34" charset="0"/>
              <a:buChar char="•"/>
            </a:pPr>
            <a:r>
              <a:rPr lang="cs-CZ" altLang="en-US" sz="2800" i="1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cs-CZ" altLang="en-US" sz="2800" noProof="0" dirty="0"/>
              <a:t>  Fundamentálních fyzikálních jednotek</a:t>
            </a:r>
          </a:p>
          <a:p>
            <a:pPr indent="-285750">
              <a:buFont typeface="Arial" panose="020B0604020202020204" pitchFamily="34" charset="0"/>
              <a:buChar char="•"/>
            </a:pPr>
            <a:r>
              <a:rPr lang="cs-CZ" altLang="en-US" sz="2800" i="1" noProof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 = n – k </a:t>
            </a:r>
            <a:r>
              <a:rPr lang="cs-CZ" altLang="en-US" sz="2800" noProof="0" dirty="0"/>
              <a:t>bezrozměrových parametrů</a:t>
            </a:r>
            <a:br>
              <a:rPr lang="cs-CZ" altLang="en-US" sz="2800" noProof="0" dirty="0"/>
            </a:br>
            <a:r>
              <a:rPr lang="cs-CZ" altLang="en-US" sz="2800" noProof="0" dirty="0"/>
              <a:t>komplexy </a:t>
            </a:r>
            <a:r>
              <a:rPr lang="cs-CZ" altLang="en-US" sz="2800" i="1" noProof="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π</a:t>
            </a:r>
            <a:r>
              <a:rPr lang="cs-CZ" altLang="en-US" sz="2800" i="1" baseline="-25000" noProof="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cs-CZ" altLang="en-US" sz="2800" i="1" noProof="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,…,π</a:t>
            </a:r>
            <a:r>
              <a:rPr lang="cs-CZ" altLang="en-US" sz="2800" i="1" baseline="-25000" noProof="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</a:t>
            </a:r>
          </a:p>
          <a:p>
            <a:pPr lvl="1" indent="-285750">
              <a:buFont typeface="Arial" panose="020B0604020202020204" pitchFamily="34" charset="0"/>
              <a:buChar char="•"/>
            </a:pPr>
            <a:r>
              <a:rPr lang="cs-CZ" altLang="en-US" sz="2800" noProof="0" dirty="0">
                <a:solidFill>
                  <a:schemeClr val="tx1"/>
                </a:solidFill>
                <a:sym typeface="Symbol" panose="05050102010706020507" pitchFamily="18" charset="2"/>
              </a:rPr>
              <a:t>Model:   </a:t>
            </a:r>
            <a:r>
              <a:rPr lang="cs-CZ" altLang="en-US" sz="2800" i="1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F(π</a:t>
            </a:r>
            <a:r>
              <a:rPr lang="cs-CZ" altLang="en-US" sz="2800" i="1" baseline="-250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cs-CZ" altLang="en-US" sz="2800" i="1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,…,π</a:t>
            </a:r>
            <a:r>
              <a:rPr lang="cs-CZ" altLang="en-US" sz="2800" i="1" baseline="-250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</a:t>
            </a:r>
            <a:r>
              <a:rPr lang="cs-CZ" altLang="en-US" sz="2800" i="1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 = 0</a:t>
            </a:r>
          </a:p>
          <a:p>
            <a:pPr indent="-285750">
              <a:buFont typeface="Arial" panose="020B0604020202020204" pitchFamily="34" charset="0"/>
              <a:buChar char="•"/>
            </a:pPr>
            <a:r>
              <a:rPr lang="cs-CZ" altLang="en-US" sz="2800" noProof="0" dirty="0" err="1">
                <a:sym typeface="Symbol" panose="05050102010706020507" pitchFamily="18" charset="2"/>
              </a:rPr>
              <a:t>Eigenson</a:t>
            </a:r>
            <a:r>
              <a:rPr lang="cs-CZ" altLang="en-US" sz="2800" noProof="0" dirty="0">
                <a:sym typeface="Symbol" panose="05050102010706020507" pitchFamily="18" charset="2"/>
              </a:rPr>
              <a:t>:</a:t>
            </a:r>
          </a:p>
          <a:p>
            <a:pPr lvl="1" indent="-285750">
              <a:buFont typeface="Arial" panose="020B0604020202020204" pitchFamily="34" charset="0"/>
              <a:buChar char="•"/>
            </a:pPr>
            <a:r>
              <a:rPr lang="cs-CZ" altLang="en-US" sz="2800" noProof="0" dirty="0">
                <a:solidFill>
                  <a:schemeClr val="tx1"/>
                </a:solidFill>
                <a:sym typeface="Symbol" panose="05050102010706020507" pitchFamily="18" charset="2"/>
              </a:rPr>
              <a:t>+ simplexy </a:t>
            </a:r>
            <a:r>
              <a:rPr lang="cs-CZ" altLang="en-US" sz="2800" i="1" noProof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</a:t>
            </a:r>
            <a:r>
              <a:rPr lang="cs-CZ" altLang="en-US" sz="2800" i="1" baseline="-25000" noProof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i</a:t>
            </a:r>
            <a:endParaRPr lang="cs-CZ" altLang="en-US" sz="2800" i="1" baseline="-250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Skupina 3">
            <a:extLst>
              <a:ext uri="{FF2B5EF4-FFF2-40B4-BE49-F238E27FC236}">
                <a16:creationId xmlns="" xmlns:a16="http://schemas.microsoft.com/office/drawing/2014/main" id="{C5C99F1D-2F9A-47AE-A344-212ED5B78BA9}"/>
              </a:ext>
            </a:extLst>
          </p:cNvPr>
          <p:cNvGrpSpPr/>
          <p:nvPr/>
        </p:nvGrpSpPr>
        <p:grpSpPr>
          <a:xfrm>
            <a:off x="2435666" y="2469758"/>
            <a:ext cx="7395948" cy="2226067"/>
            <a:chOff x="2946868" y="1889735"/>
            <a:chExt cx="7395948" cy="2226067"/>
          </a:xfrm>
        </p:grpSpPr>
        <p:sp>
          <p:nvSpPr>
            <p:cNvPr id="6" name="TextovéPole 5">
              <a:extLst>
                <a:ext uri="{FF2B5EF4-FFF2-40B4-BE49-F238E27FC236}">
                  <a16:creationId xmlns="" xmlns:a16="http://schemas.microsoft.com/office/drawing/2014/main" id="{5C332D53-2E2C-42B1-9A44-BDCACBDF2768}"/>
                </a:ext>
              </a:extLst>
            </p:cNvPr>
            <p:cNvSpPr txBox="1"/>
            <p:nvPr/>
          </p:nvSpPr>
          <p:spPr>
            <a:xfrm>
              <a:off x="7561285" y="2669757"/>
              <a:ext cx="2781531" cy="523220"/>
            </a:xfrm>
            <a:prstGeom prst="rect">
              <a:avLst/>
            </a:prstGeom>
            <a:noFill/>
            <a:ln w="28575">
              <a:solidFill>
                <a:schemeClr val="accent1">
                  <a:lumMod val="50000"/>
                </a:schemeClr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 b="1" dirty="0">
                  <a:solidFill>
                    <a:schemeClr val="accent1">
                      <a:lumMod val="50000"/>
                    </a:schemeClr>
                  </a:solidFill>
                  <a:latin typeface="Arial" panose="020B0604020202020204" pitchFamily="34" charset="0"/>
                </a:rPr>
                <a:t>Equivalent</a:t>
              </a:r>
              <a:r>
                <a:rPr lang="cs-CZ" sz="2800" b="1" dirty="0">
                  <a:solidFill>
                    <a:schemeClr val="accent1">
                      <a:lumMod val="50000"/>
                    </a:schemeClr>
                  </a:solidFill>
                  <a:latin typeface="Arial" panose="020B0604020202020204" pitchFamily="34" charset="0"/>
                </a:rPr>
                <a:t>ní</a:t>
              </a:r>
              <a:r>
                <a:rPr lang="en-US" sz="2800" b="1" dirty="0">
                  <a:solidFill>
                    <a:schemeClr val="accent1">
                      <a:lumMod val="50000"/>
                    </a:schemeClr>
                  </a:solidFill>
                  <a:latin typeface="Arial" panose="020B0604020202020204" pitchFamily="34" charset="0"/>
                </a:rPr>
                <a:t> !!!</a:t>
              </a:r>
            </a:p>
          </p:txBody>
        </p:sp>
        <p:sp>
          <p:nvSpPr>
            <p:cNvPr id="7" name="Ovál 6">
              <a:extLst>
                <a:ext uri="{FF2B5EF4-FFF2-40B4-BE49-F238E27FC236}">
                  <a16:creationId xmlns="" xmlns:a16="http://schemas.microsoft.com/office/drawing/2014/main" id="{5AD82214-FDFC-409E-8AA9-5EC8E7634A27}"/>
                </a:ext>
              </a:extLst>
            </p:cNvPr>
            <p:cNvSpPr/>
            <p:nvPr/>
          </p:nvSpPr>
          <p:spPr>
            <a:xfrm>
              <a:off x="2946868" y="1889735"/>
              <a:ext cx="2104293" cy="554960"/>
            </a:xfrm>
            <a:prstGeom prst="ellipse">
              <a:avLst/>
            </a:prstGeom>
            <a:noFill/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985"/>
            </a:p>
          </p:txBody>
        </p:sp>
        <p:sp>
          <p:nvSpPr>
            <p:cNvPr id="8" name="Ovál 7">
              <a:extLst>
                <a:ext uri="{FF2B5EF4-FFF2-40B4-BE49-F238E27FC236}">
                  <a16:creationId xmlns="" xmlns:a16="http://schemas.microsoft.com/office/drawing/2014/main" id="{B4C81162-78F4-4BE1-A3A8-B44CA6A9AB6D}"/>
                </a:ext>
              </a:extLst>
            </p:cNvPr>
            <p:cNvSpPr/>
            <p:nvPr/>
          </p:nvSpPr>
          <p:spPr>
            <a:xfrm>
              <a:off x="2972806" y="3559092"/>
              <a:ext cx="2104293" cy="556710"/>
            </a:xfrm>
            <a:prstGeom prst="ellipse">
              <a:avLst/>
            </a:prstGeom>
            <a:noFill/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985"/>
            </a:p>
          </p:txBody>
        </p:sp>
        <p:cxnSp>
          <p:nvCxnSpPr>
            <p:cNvPr id="10" name="Spojnice: zakřivená 9">
              <a:extLst>
                <a:ext uri="{FF2B5EF4-FFF2-40B4-BE49-F238E27FC236}">
                  <a16:creationId xmlns="" xmlns:a16="http://schemas.microsoft.com/office/drawing/2014/main" id="{29B64976-0E98-4384-A866-6187A1577CAF}"/>
                </a:ext>
              </a:extLst>
            </p:cNvPr>
            <p:cNvCxnSpPr>
              <a:cxnSpLocks/>
              <a:stCxn id="6" idx="1"/>
            </p:cNvCxnSpPr>
            <p:nvPr/>
          </p:nvCxnSpPr>
          <p:spPr>
            <a:xfrm rot="10800000">
              <a:off x="5077099" y="2192935"/>
              <a:ext cx="2484187" cy="738432"/>
            </a:xfrm>
            <a:prstGeom prst="curvedConnector3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pojnice: zakřivená 11">
              <a:extLst>
                <a:ext uri="{FF2B5EF4-FFF2-40B4-BE49-F238E27FC236}">
                  <a16:creationId xmlns="" xmlns:a16="http://schemas.microsoft.com/office/drawing/2014/main" id="{B1D47AFA-A510-4FAF-894D-329F01C2B2DC}"/>
                </a:ext>
              </a:extLst>
            </p:cNvPr>
            <p:cNvCxnSpPr/>
            <p:nvPr/>
          </p:nvCxnSpPr>
          <p:spPr>
            <a:xfrm rot="10800000" flipV="1">
              <a:off x="5077099" y="2951613"/>
              <a:ext cx="2454425" cy="885834"/>
            </a:xfrm>
            <a:prstGeom prst="curvedConnector3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465" name="Zástupný symbol pro číslo snímku 3">
            <a:extLst>
              <a:ext uri="{FF2B5EF4-FFF2-40B4-BE49-F238E27FC236}">
                <a16:creationId xmlns="" xmlns:a16="http://schemas.microsoft.com/office/drawing/2014/main" id="{8A8D17EA-EAF0-4351-8B55-7DAFBE7BAA0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xfrm>
            <a:off x="8197850" y="6535738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b="1" i="1" kern="1200">
                <a:solidFill>
                  <a:srgbClr val="2358C3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5DE8741E-AC79-42F2-8AD6-E18E4A1B1EFF}" type="slidenum">
              <a:rPr lang="pl-PL" altLang="en-US" smtClean="0"/>
              <a:pPr>
                <a:spcBef>
                  <a:spcPct val="0"/>
                </a:spcBef>
                <a:buFontTx/>
                <a:buNone/>
                <a:defRPr/>
              </a:pPr>
              <a:t>9</a:t>
            </a:fld>
            <a:endParaRPr lang="pl-PL" altLang="en-US" sz="1323">
              <a:solidFill>
                <a:srgbClr val="2358C3"/>
              </a:solidFill>
            </a:endParaRPr>
          </a:p>
        </p:txBody>
      </p:sp>
      <p:sp>
        <p:nvSpPr>
          <p:cNvPr id="2" name="TextovéPole 1">
            <a:extLst>
              <a:ext uri="{FF2B5EF4-FFF2-40B4-BE49-F238E27FC236}">
                <a16:creationId xmlns="" xmlns:a16="http://schemas.microsoft.com/office/drawing/2014/main" id="{B8F1952F-57E0-4E8E-AF46-29928F0A4891}"/>
              </a:ext>
            </a:extLst>
          </p:cNvPr>
          <p:cNvSpPr txBox="1"/>
          <p:nvPr/>
        </p:nvSpPr>
        <p:spPr>
          <a:xfrm>
            <a:off x="5390798" y="1643857"/>
            <a:ext cx="30251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>
                <a:latin typeface="Arial" panose="020B0604020202020204" pitchFamily="34" charset="0"/>
              </a:rPr>
              <a:t>rozdílné dimenze!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707</TotalTime>
  <Words>526</Words>
  <Application>Microsoft Office PowerPoint</Application>
  <PresentationFormat>Vlastní</PresentationFormat>
  <Paragraphs>203</Paragraphs>
  <Slides>20</Slides>
  <Notes>11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7" baseType="lpstr">
      <vt:lpstr>Arial</vt:lpstr>
      <vt:lpstr>Calibri</vt:lpstr>
      <vt:lpstr>Symbol</vt:lpstr>
      <vt:lpstr>Times New Roman</vt:lpstr>
      <vt:lpstr>Verdana</vt:lpstr>
      <vt:lpstr>Office Theme</vt:lpstr>
      <vt:lpstr>Equation</vt:lpstr>
      <vt:lpstr>Prezentace aplikace PowerPoint</vt:lpstr>
      <vt:lpstr>Obsah kurzu</vt:lpstr>
      <vt:lpstr>Obsah přednášky</vt:lpstr>
      <vt:lpstr>Modelování v MT a TD</vt:lpstr>
      <vt:lpstr>PROČ experimenty</vt:lpstr>
      <vt:lpstr>Experimentální modelování ve fyzice</vt:lpstr>
      <vt:lpstr>Systém fyzikálních jednotek</vt:lpstr>
      <vt:lpstr>Bezrozměrové veličiny</vt:lpstr>
      <vt:lpstr>Buckinghamův teorém</vt:lpstr>
      <vt:lpstr>Buckinghamův teorém</vt:lpstr>
      <vt:lpstr>Podobnost</vt:lpstr>
      <vt:lpstr>Bezrozměrová čísla v MT</vt:lpstr>
      <vt:lpstr>Bezrozměrová čísla v TD</vt:lpstr>
      <vt:lpstr>Podobnostní matice</vt:lpstr>
      <vt:lpstr>Podobnostní matice</vt:lpstr>
      <vt:lpstr>Fyzikální modelování</vt:lpstr>
      <vt:lpstr>Fyzikální modelování MT</vt:lpstr>
      <vt:lpstr>Příklad: obtékání koule</vt:lpstr>
      <vt:lpstr>Otázky pro studenty</vt:lpstr>
      <vt:lpstr>Děkuji za pozornost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Naďa Holická</dc:creator>
  <cp:lastModifiedBy>Uruba</cp:lastModifiedBy>
  <cp:revision>85</cp:revision>
  <dcterms:created xsi:type="dcterms:W3CDTF">2017-03-15T11:07:40Z</dcterms:created>
  <dcterms:modified xsi:type="dcterms:W3CDTF">2024-09-17T08:22:14Z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2017-03-15T00:00:00Z</vt:filetime>
  </property>
  <property fmtid="{D5CDD505-2E9C-101B-9397-08002B2CF9AE}" pid="3" name="Creator">
    <vt:lpwstr>Adobe InDesign CC 2017 (Windows)</vt:lpwstr>
  </property>
  <property fmtid="{D5CDD505-2E9C-101B-9397-08002B2CF9AE}" pid="4" name="LastSaved">
    <vt:filetime>2017-03-15T00:00:00Z</vt:filetime>
  </property>
</Properties>
</file>