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ppt/media/image14.jpg" ContentType="image/jpeg"/>
  <Override PartName="/ppt/media/image16.jpg" ContentType="image/jpeg"/>
  <Override PartName="/ppt/media/image19.jpg" ContentType="image/jpeg"/>
  <Override PartName="/ppt/media/image20.jpg" ContentType="image/jpeg"/>
  <Override PartName="/ppt/media/image22.jpg" ContentType="image/jpeg"/>
  <Override PartName="/ppt/media/image36.jpg" ContentType="image/jpeg"/>
  <Override PartName="/ppt/media/image44.jpg" ContentType="image/jpeg"/>
  <Override PartName="/ppt/media/image45.jpg" ContentType="image/jpeg"/>
  <Override PartName="/ppt/media/image47.jpg" ContentType="image/jpeg"/>
  <Override PartName="/ppt/media/image4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5" r:id="rId3"/>
    <p:sldId id="365" r:id="rId4"/>
    <p:sldId id="380" r:id="rId5"/>
    <p:sldId id="368" r:id="rId6"/>
    <p:sldId id="366" r:id="rId7"/>
    <p:sldId id="369" r:id="rId8"/>
    <p:sldId id="370" r:id="rId9"/>
    <p:sldId id="288" r:id="rId10"/>
    <p:sldId id="259" r:id="rId11"/>
    <p:sldId id="260" r:id="rId12"/>
    <p:sldId id="267" r:id="rId13"/>
    <p:sldId id="263" r:id="rId14"/>
    <p:sldId id="376" r:id="rId15"/>
    <p:sldId id="375" r:id="rId16"/>
    <p:sldId id="377" r:id="rId17"/>
    <p:sldId id="378" r:id="rId18"/>
    <p:sldId id="373" r:id="rId19"/>
    <p:sldId id="284" r:id="rId20"/>
    <p:sldId id="374" r:id="rId21"/>
    <p:sldId id="265" r:id="rId22"/>
    <p:sldId id="283" r:id="rId23"/>
    <p:sldId id="285" r:id="rId24"/>
    <p:sldId id="282" r:id="rId25"/>
    <p:sldId id="379" r:id="rId26"/>
    <p:sldId id="333" r:id="rId27"/>
  </p:sldIdLst>
  <p:sldSz cx="10693400" cy="7562850"/>
  <p:notesSz cx="10693400" cy="75628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4" autoAdjust="0"/>
  </p:normalViewPr>
  <p:slideViewPr>
    <p:cSldViewPr>
      <p:cViewPr varScale="1">
        <p:scale>
          <a:sx n="83" d="100"/>
          <a:sy n="83" d="100"/>
        </p:scale>
        <p:origin x="51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9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A1A42-7A21-4C88-B23D-49C1A826FCE6}" type="datetimeFigureOut">
              <a:rPr lang="cs-CZ" smtClean="0"/>
              <a:t>17.9.2024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8A7C7-A711-44D8-871D-965D2DE5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8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28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28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28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44B0B875-8F34-4596-88EC-059E9638F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2" cy="6479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84092" y="6750009"/>
            <a:ext cx="1117395" cy="539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86055" y="6828576"/>
            <a:ext cx="2078671" cy="3859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90520" y="6750012"/>
            <a:ext cx="810260" cy="540385"/>
          </a:xfrm>
          <a:custGeom>
            <a:avLst/>
            <a:gdLst/>
            <a:ahLst/>
            <a:cxnLst/>
            <a:rect l="l" t="t" r="r" b="b"/>
            <a:pathLst>
              <a:path w="810260" h="540384">
                <a:moveTo>
                  <a:pt x="0" y="0"/>
                </a:moveTo>
                <a:lnTo>
                  <a:pt x="810006" y="0"/>
                </a:lnTo>
                <a:lnTo>
                  <a:pt x="810006" y="540004"/>
                </a:lnTo>
                <a:lnTo>
                  <a:pt x="0" y="540004"/>
                </a:lnTo>
                <a:lnTo>
                  <a:pt x="0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66979" y="681001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40"/>
                </a:lnTo>
                <a:lnTo>
                  <a:pt x="10909" y="54267"/>
                </a:lnTo>
                <a:lnTo>
                  <a:pt x="28536" y="41452"/>
                </a:lnTo>
                <a:lnTo>
                  <a:pt x="42002" y="41452"/>
                </a:lnTo>
                <a:lnTo>
                  <a:pt x="39433" y="33540"/>
                </a:lnTo>
                <a:lnTo>
                  <a:pt x="57073" y="20726"/>
                </a:lnTo>
                <a:close/>
              </a:path>
              <a:path w="57150" h="54609">
                <a:moveTo>
                  <a:pt x="42002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2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76979" y="6834127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909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11094" y="6899998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86980" y="6990012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61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46979" y="6990012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422864" y="6899998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61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356979" y="6834127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422864" y="708000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61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356979" y="7145883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266979" y="7169999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909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73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176979" y="7145883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909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11094" y="708000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73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01" y="1328879"/>
            <a:ext cx="9278797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428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01" y="2069865"/>
            <a:ext cx="9278797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ome.zcu.cz/~uruba/vyuka/ZES/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2" cy="647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4092" y="6750009"/>
            <a:ext cx="1117395" cy="539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6055" y="6828576"/>
            <a:ext cx="2078671" cy="385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0520" y="6750012"/>
            <a:ext cx="810260" cy="540385"/>
          </a:xfrm>
          <a:custGeom>
            <a:avLst/>
            <a:gdLst/>
            <a:ahLst/>
            <a:cxnLst/>
            <a:rect l="l" t="t" r="r" b="b"/>
            <a:pathLst>
              <a:path w="810260" h="540384">
                <a:moveTo>
                  <a:pt x="0" y="0"/>
                </a:moveTo>
                <a:lnTo>
                  <a:pt x="810006" y="0"/>
                </a:lnTo>
                <a:lnTo>
                  <a:pt x="810006" y="540004"/>
                </a:lnTo>
                <a:lnTo>
                  <a:pt x="0" y="540004"/>
                </a:lnTo>
                <a:lnTo>
                  <a:pt x="0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6979" y="681001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40"/>
                </a:lnTo>
                <a:lnTo>
                  <a:pt x="10909" y="54267"/>
                </a:lnTo>
                <a:lnTo>
                  <a:pt x="28536" y="41452"/>
                </a:lnTo>
                <a:lnTo>
                  <a:pt x="42002" y="41452"/>
                </a:lnTo>
                <a:lnTo>
                  <a:pt x="39433" y="33540"/>
                </a:lnTo>
                <a:lnTo>
                  <a:pt x="57073" y="20726"/>
                </a:lnTo>
                <a:close/>
              </a:path>
              <a:path w="57150" h="54609">
                <a:moveTo>
                  <a:pt x="42002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2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6979" y="6834127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909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1094" y="6899998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6980" y="6990012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61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6979" y="6990012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2864" y="6899998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61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6979" y="6834127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864" y="708000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61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6979" y="7145883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6979" y="7169999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909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73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6979" y="7145883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909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1094" y="708000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73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5543" y="2319254"/>
            <a:ext cx="8902065" cy="24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cs-CZ" sz="3200" b="1" spc="-20" dirty="0">
                <a:solidFill>
                  <a:srgbClr val="FF0000"/>
                </a:solidFill>
                <a:cs typeface="Calibri"/>
              </a:rPr>
              <a:t>Experimentální metody v mechanice tekutin a termodynamice</a:t>
            </a:r>
          </a:p>
          <a:p>
            <a:pPr algn="ctr">
              <a:lnSpc>
                <a:spcPts val="4700"/>
              </a:lnSpc>
            </a:pPr>
            <a:r>
              <a:rPr lang="cs-CZ" sz="3200" b="1" spc="-20" dirty="0">
                <a:solidFill>
                  <a:srgbClr val="428F9B"/>
                </a:solidFill>
                <a:latin typeface="Calibri"/>
                <a:cs typeface="Calibri"/>
              </a:rPr>
              <a:t>ZČU: Zkoušení energetických strojů</a:t>
            </a:r>
          </a:p>
          <a:p>
            <a:pPr algn="ctr">
              <a:lnSpc>
                <a:spcPts val="4700"/>
              </a:lnSpc>
            </a:pPr>
            <a:r>
              <a:rPr lang="cs-CZ" sz="3200" b="1" spc="-20" dirty="0">
                <a:solidFill>
                  <a:srgbClr val="428F9B"/>
                </a:solidFill>
                <a:latin typeface="Calibri"/>
                <a:cs typeface="Calibri"/>
              </a:rPr>
              <a:t>ČVUT: Základy inženýrského experimentu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="" xmlns:a16="http://schemas.microsoft.com/office/drawing/2014/main" id="{D6C925E3-C3AD-49FB-8481-51B2F1601559}"/>
              </a:ext>
            </a:extLst>
          </p:cNvPr>
          <p:cNvSpPr txBox="1">
            <a:spLocks/>
          </p:cNvSpPr>
          <p:nvPr/>
        </p:nvSpPr>
        <p:spPr>
          <a:xfrm>
            <a:off x="1308100" y="5028680"/>
            <a:ext cx="7772400" cy="962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Prof. Václav Uruba</a:t>
            </a:r>
          </a:p>
          <a:p>
            <a:r>
              <a:rPr lang="cs-CZ" sz="3200" dirty="0"/>
              <a:t>ÚT AVČR, ZČU Plzeň, ČVUT Praha</a:t>
            </a:r>
          </a:p>
          <a:p>
            <a:r>
              <a:rPr lang="cs-CZ" sz="1900" kern="0">
                <a:solidFill>
                  <a:sysClr val="windowText" lastClr="000000"/>
                </a:solidFill>
                <a:hlinkClick r:id="rId5"/>
              </a:rPr>
              <a:t>http://home.zcu.cz/~uruba/vyuka/ZES/</a:t>
            </a:r>
            <a:r>
              <a:rPr lang="cs-CZ" sz="1900" kern="0">
                <a:solidFill>
                  <a:sysClr val="windowText" lastClr="000000"/>
                </a:solidFill>
              </a:rPr>
              <a:t> </a:t>
            </a:r>
            <a:endParaRPr lang="cs-CZ" sz="1900"/>
          </a:p>
          <a:p>
            <a:endParaRPr lang="cs-CZ" sz="3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214374" y="837645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>
                <a:solidFill>
                  <a:srgbClr val="002060"/>
                </a:solidFill>
              </a:rPr>
              <a:t>03 Měření tlaků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Manometry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46071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Typ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Diferenční - PSID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Absolutní (</a:t>
            </a:r>
            <a:r>
              <a:rPr lang="cs-CZ" sz="2800" dirty="0" err="1"/>
              <a:t>rel</a:t>
            </a:r>
            <a:r>
              <a:rPr lang="cs-CZ" sz="2800" dirty="0"/>
              <a:t>. to </a:t>
            </a:r>
            <a:r>
              <a:rPr lang="cs-CZ" sz="2800" dirty="0" err="1"/>
              <a:t>ref</a:t>
            </a:r>
            <a:r>
              <a:rPr lang="cs-CZ" sz="2800" dirty="0"/>
              <a:t>.) - PSIA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Gauge</a:t>
            </a:r>
            <a:r>
              <a:rPr lang="cs-CZ" sz="2800" dirty="0"/>
              <a:t> </a:t>
            </a:r>
            <a:r>
              <a:rPr lang="cs-CZ" sz="2800" dirty="0" err="1"/>
              <a:t>pressure</a:t>
            </a:r>
            <a:r>
              <a:rPr lang="cs-CZ" sz="2800" dirty="0"/>
              <a:t> (</a:t>
            </a:r>
            <a:r>
              <a:rPr lang="cs-CZ" sz="2800" dirty="0" err="1"/>
              <a:t>rel</a:t>
            </a:r>
            <a:r>
              <a:rPr lang="cs-CZ" sz="2800" dirty="0"/>
              <a:t>. to </a:t>
            </a:r>
            <a:r>
              <a:rPr lang="cs-CZ" sz="2800" dirty="0" err="1"/>
              <a:t>atm</a:t>
            </a:r>
            <a:r>
              <a:rPr lang="cs-CZ" sz="2800" dirty="0"/>
              <a:t>.) - PSIG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Vacuum</a:t>
            </a:r>
            <a:r>
              <a:rPr lang="cs-CZ" sz="2800" dirty="0"/>
              <a:t> </a:t>
            </a:r>
            <a:r>
              <a:rPr lang="cs-CZ" sz="2800" dirty="0" err="1"/>
              <a:t>pressure</a:t>
            </a:r>
            <a:r>
              <a:rPr lang="cs-CZ" sz="2800" dirty="0"/>
              <a:t> (negative </a:t>
            </a:r>
            <a:r>
              <a:rPr lang="cs-CZ" sz="2800" dirty="0" err="1"/>
              <a:t>gauge</a:t>
            </a:r>
            <a:r>
              <a:rPr lang="cs-CZ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Sealed</a:t>
            </a:r>
            <a:r>
              <a:rPr lang="cs-CZ" sz="2800" dirty="0"/>
              <a:t> </a:t>
            </a:r>
            <a:r>
              <a:rPr lang="cs-CZ" sz="2800" dirty="0" err="1"/>
              <a:t>pressure</a:t>
            </a:r>
            <a:r>
              <a:rPr lang="cs-CZ" sz="2800" dirty="0"/>
              <a:t> (</a:t>
            </a:r>
            <a:r>
              <a:rPr lang="cs-CZ" sz="2800" dirty="0" err="1"/>
              <a:t>rel</a:t>
            </a:r>
            <a:r>
              <a:rPr lang="cs-CZ" sz="2800" dirty="0"/>
              <a:t>. to </a:t>
            </a:r>
            <a:r>
              <a:rPr lang="cs-CZ" sz="2800" dirty="0" err="1"/>
              <a:t>atm</a:t>
            </a:r>
            <a:r>
              <a:rPr lang="cs-CZ" sz="2800" dirty="0"/>
              <a:t>. </a:t>
            </a:r>
            <a:r>
              <a:rPr lang="cs-CZ" sz="2800" dirty="0" err="1"/>
              <a:t>at</a:t>
            </a:r>
            <a:r>
              <a:rPr lang="cs-CZ" sz="2800" dirty="0"/>
              <a:t> </a:t>
            </a:r>
            <a:r>
              <a:rPr lang="cs-CZ" sz="2800" dirty="0" err="1"/>
              <a:t>sea</a:t>
            </a:r>
            <a:r>
              <a:rPr lang="cs-CZ" sz="2800" dirty="0"/>
              <a:t> level) - PSIS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Princip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Kapalinové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Elastické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6FA77B7-F155-4DAA-8C11-118324025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10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1252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Kapalinový manometr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0988" y="4337287"/>
            <a:ext cx="4061257" cy="1292662"/>
          </a:xfrm>
        </p:spPr>
        <p:txBody>
          <a:bodyPr/>
          <a:lstStyle/>
          <a:p>
            <a:r>
              <a:rPr lang="cs-CZ" sz="2800" dirty="0"/>
              <a:t>Voda     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dirty="0"/>
              <a:t> = 9.8</a:t>
            </a:r>
          </a:p>
          <a:p>
            <a:r>
              <a:rPr lang="cs-CZ" sz="2800" dirty="0"/>
              <a:t>Alkohol 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dirty="0"/>
              <a:t> = 7.6</a:t>
            </a:r>
          </a:p>
          <a:p>
            <a:r>
              <a:rPr lang="cs-CZ" sz="2800" dirty="0"/>
              <a:t>Rtuť       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dirty="0"/>
              <a:t> = 133</a:t>
            </a:r>
          </a:p>
        </p:txBody>
      </p:sp>
      <p:pic>
        <p:nvPicPr>
          <p:cNvPr id="2050" name="Picture 2" descr="trubi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18"/>
          <a:stretch/>
        </p:blipFill>
        <p:spPr bwMode="auto">
          <a:xfrm>
            <a:off x="5511113" y="1557978"/>
            <a:ext cx="4843938" cy="49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1" y="-203645"/>
            <a:ext cx="203710" cy="4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38" tIns="50419" rIns="100838" bIns="504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985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899806" y="2113840"/>
          <a:ext cx="1819897" cy="58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4" imgW="825142" imgH="266584" progId="Equation.DSMT4">
                  <p:embed/>
                </p:oleObj>
              </mc:Choice>
              <mc:Fallback>
                <p:oleObj name="Equation" r:id="rId4" imgW="825142" imgH="266584" progId="Equation.DSMT4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806" y="2113840"/>
                        <a:ext cx="1819897" cy="587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1" y="-203645"/>
            <a:ext cx="203710" cy="4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38" tIns="50419" rIns="100838" bIns="504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985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899806" y="2749110"/>
          <a:ext cx="3781425" cy="75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6" imgW="1714500" imgH="342900" progId="Equation.DSMT4">
                  <p:embed/>
                </p:oleObj>
              </mc:Choice>
              <mc:Fallback>
                <p:oleObj name="Equation" r:id="rId6" imgW="1714500" imgH="342900" progId="Equation.DSMT4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806" y="2749110"/>
                        <a:ext cx="3781425" cy="7562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4801" y="-203645"/>
            <a:ext cx="203710" cy="4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38" tIns="50419" rIns="100838" bIns="504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985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979215" y="3622607"/>
          <a:ext cx="1763900" cy="58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8" imgW="799753" imgH="266584" progId="Equation.DSMT4">
                  <p:embed/>
                </p:oleObj>
              </mc:Choice>
              <mc:Fallback>
                <p:oleObj name="Equation" r:id="rId8" imgW="799753" imgH="266584" progId="Equation.DSMT4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215" y="3622607"/>
                        <a:ext cx="1763900" cy="587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66" y="1250296"/>
            <a:ext cx="3891032" cy="551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číslo snímku 11">
            <a:extLst>
              <a:ext uri="{FF2B5EF4-FFF2-40B4-BE49-F238E27FC236}">
                <a16:creationId xmlns="" xmlns:a16="http://schemas.microsoft.com/office/drawing/2014/main" id="{84540F1E-934D-45EE-8FA5-28FA02C04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11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6841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Manometry</a:t>
            </a:r>
            <a:r>
              <a:rPr lang="cs-CZ" noProof="0" dirty="0"/>
              <a:t> s elastickým sensorem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46833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Elastický sensor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Bourdonovy</a:t>
            </a:r>
            <a:r>
              <a:rPr lang="cs-CZ" sz="2400" dirty="0"/>
              <a:t> trubice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Vlnovce, kapsle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Membrány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Měření deformace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Mechanické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Kapacitní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Piezorezistivní tenzometry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Elektromagnetické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Piezoelektrické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Optické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Potenciometrické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…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A1C108C-47B3-40D7-93BA-7791C4923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12</a:t>
            </a:fld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23286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Bourdonovy trubice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B875-8F34-4596-88EC-059E9638F8AA}" type="slidenum">
              <a:rPr lang="cs-CZ" smtClean="0"/>
              <a:t>13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27" y="1783541"/>
            <a:ext cx="4401159" cy="435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14" y="1759999"/>
            <a:ext cx="2689013" cy="346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9999"/>
            <a:ext cx="2689013" cy="346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4" y="1759999"/>
            <a:ext cx="4803674" cy="471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556289" y="1390397"/>
            <a:ext cx="139955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985" dirty="0"/>
              <a:t>Slepý konec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="" xmlns:a16="http://schemas.microsoft.com/office/drawing/2014/main" id="{DFC29B72-378E-4F3F-AC59-E4F942D0F577}"/>
              </a:ext>
            </a:extLst>
          </p:cNvPr>
          <p:cNvSpPr txBox="1">
            <a:spLocks/>
          </p:cNvSpPr>
          <p:nvPr/>
        </p:nvSpPr>
        <p:spPr>
          <a:xfrm>
            <a:off x="9464252" y="7102426"/>
            <a:ext cx="924348" cy="504190"/>
          </a:xfr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D97561EC-6A41-460C-A7AA-100A60D04791}" type="slidenum">
              <a:rPr lang="pl-PL" altLang="en-US" sz="1764"/>
              <a:pPr algn="r"/>
              <a:t>13</a:t>
            </a:fld>
            <a:endParaRPr lang="pl-PL" altLang="en-US" sz="1764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0ECBFDFE-83F6-4E45-89C8-030452F97DEA}"/>
              </a:ext>
            </a:extLst>
          </p:cNvPr>
          <p:cNvSpPr/>
          <p:nvPr/>
        </p:nvSpPr>
        <p:spPr>
          <a:xfrm>
            <a:off x="6978088" y="1434837"/>
            <a:ext cx="251972" cy="24274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40627567-A35A-46E5-BF83-23B4477EC335}"/>
              </a:ext>
            </a:extLst>
          </p:cNvPr>
          <p:cNvSpPr txBox="1"/>
          <p:nvPr/>
        </p:nvSpPr>
        <p:spPr>
          <a:xfrm>
            <a:off x="6102169" y="1328879"/>
            <a:ext cx="82125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985" dirty="0"/>
              <a:t>Fixace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DB47C10B-BEE1-4A3B-8097-F84ED136E21E}"/>
              </a:ext>
            </a:extLst>
          </p:cNvPr>
          <p:cNvSpPr/>
          <p:nvPr/>
        </p:nvSpPr>
        <p:spPr>
          <a:xfrm rot="1234901">
            <a:off x="6661981" y="2984483"/>
            <a:ext cx="245863" cy="13324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="" xmlns:a16="http://schemas.microsoft.com/office/drawing/2014/main" id="{F5EF470E-45C9-47FE-9D1D-80D3D0D6DC09}"/>
              </a:ext>
            </a:extLst>
          </p:cNvPr>
          <p:cNvSpPr/>
          <p:nvPr/>
        </p:nvSpPr>
        <p:spPr>
          <a:xfrm>
            <a:off x="8677017" y="3422919"/>
            <a:ext cx="251972" cy="24274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C7109014-A8F3-492D-BA83-69FA18244F83}"/>
              </a:ext>
            </a:extLst>
          </p:cNvPr>
          <p:cNvSpPr/>
          <p:nvPr/>
        </p:nvSpPr>
        <p:spPr>
          <a:xfrm rot="19000410">
            <a:off x="5724509" y="4573921"/>
            <a:ext cx="374119" cy="15892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AB59BC5F-E5FD-44B8-84A7-F3F601414A82}"/>
              </a:ext>
            </a:extLst>
          </p:cNvPr>
          <p:cNvSpPr/>
          <p:nvPr/>
        </p:nvSpPr>
        <p:spPr>
          <a:xfrm>
            <a:off x="9004092" y="5586667"/>
            <a:ext cx="251972" cy="24274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67EA23-6B62-44B1-9418-F72A8D9F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Bourdonova trubice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F0D58A1-7F5D-47CD-BBA4-F8F5D5AA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B875-8F34-4596-88EC-059E9638F8AA}" type="slidenum">
              <a:rPr lang="cs-CZ" smtClean="0"/>
              <a:t>14</a:t>
            </a:fld>
            <a:endParaRPr lang="cs-CZ"/>
          </a:p>
        </p:txBody>
      </p:sp>
      <p:pic>
        <p:nvPicPr>
          <p:cNvPr id="8" name="Obrázek 7" descr="Obsah obrázku šipka&#10;&#10;Popis byl vytvořen automaticky">
            <a:extLst>
              <a:ext uri="{FF2B5EF4-FFF2-40B4-BE49-F238E27FC236}">
                <a16:creationId xmlns="" xmlns:a16="http://schemas.microsoft.com/office/drawing/2014/main" id="{9D9928A6-249E-42F2-B84B-BE66376A2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50" y="1849966"/>
            <a:ext cx="3067443" cy="42918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15C93FAE-0EE7-4C47-AE6D-C798E2A80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48" y="1849966"/>
            <a:ext cx="3124152" cy="437118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13DC76A6-0786-4789-8DF3-C0F07D35C92A}"/>
              </a:ext>
            </a:extLst>
          </p:cNvPr>
          <p:cNvSpPr txBox="1"/>
          <p:nvPr/>
        </p:nvSpPr>
        <p:spPr>
          <a:xfrm>
            <a:off x="2013861" y="6414572"/>
            <a:ext cx="7265907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http://users.telenet.be/instrumentatie/pressure/bourdon-tube-pressure-gauge.html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="" xmlns:a16="http://schemas.microsoft.com/office/drawing/2014/main" id="{492A34E6-D691-4485-B794-61CFE682DADD}"/>
              </a:ext>
            </a:extLst>
          </p:cNvPr>
          <p:cNvSpPr txBox="1">
            <a:spLocks/>
          </p:cNvSpPr>
          <p:nvPr/>
        </p:nvSpPr>
        <p:spPr>
          <a:xfrm>
            <a:off x="9392953" y="7058660"/>
            <a:ext cx="924348" cy="504190"/>
          </a:xfr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D97561EC-6A41-460C-A7AA-100A60D04791}" type="slidenum">
              <a:rPr lang="pl-PL" altLang="en-US" sz="1764"/>
              <a:pPr algn="r"/>
              <a:t>14</a:t>
            </a:fld>
            <a:endParaRPr lang="pl-PL" altLang="en-US" sz="1764" dirty="0"/>
          </a:p>
        </p:txBody>
      </p:sp>
    </p:spTree>
    <p:extLst>
      <p:ext uri="{BB962C8B-B14F-4D97-AF65-F5344CB8AC3E}">
        <p14:creationId xmlns:p14="http://schemas.microsoft.com/office/powerpoint/2010/main" val="8483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3269CFB-18CC-4233-B558-415C2D35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Membrány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DB95D0D-D13E-4376-808E-5AD63393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96" y="2282602"/>
            <a:ext cx="10232451" cy="430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Membrána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Hladká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Zvlněná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272B37F1-EE67-4AD3-A133-25850F263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15</a:t>
            </a:fld>
            <a:endParaRPr lang="pl-PL" altLang="en-US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D8A2F90-B897-493D-A5CB-EA3049445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3" y="1211590"/>
            <a:ext cx="3697393" cy="14600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C6B0498C-F275-4954-BE53-E66F1B3AE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4" b="13319"/>
          <a:stretch/>
        </p:blipFill>
        <p:spPr>
          <a:xfrm>
            <a:off x="3856601" y="4837692"/>
            <a:ext cx="2980198" cy="191461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F2BFA4CD-5912-4812-8262-83A6DC487383}"/>
              </a:ext>
            </a:extLst>
          </p:cNvPr>
          <p:cNvSpPr txBox="1"/>
          <p:nvPr/>
        </p:nvSpPr>
        <p:spPr>
          <a:xfrm>
            <a:off x="7336804" y="6376653"/>
            <a:ext cx="2980198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https://www.kuze.com/bellows/english/dia-frame.htm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="" xmlns:a16="http://schemas.microsoft.com/office/drawing/2014/main" id="{1ABE4FB5-1139-48D7-A8AA-4F9A5D478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565" y="2863827"/>
            <a:ext cx="4486038" cy="174696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5144563A-54A5-4F66-AA82-518DB0A229E5}"/>
              </a:ext>
            </a:extLst>
          </p:cNvPr>
          <p:cNvSpPr txBox="1"/>
          <p:nvPr/>
        </p:nvSpPr>
        <p:spPr>
          <a:xfrm>
            <a:off x="7336804" y="4260695"/>
            <a:ext cx="3168542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https://link.springer.com/article/10.1007/s00542-019-04601-1/figures/2</a:t>
            </a:r>
          </a:p>
        </p:txBody>
      </p:sp>
    </p:spTree>
    <p:extLst>
      <p:ext uri="{BB962C8B-B14F-4D97-AF65-F5344CB8AC3E}">
        <p14:creationId xmlns:p14="http://schemas.microsoft.com/office/powerpoint/2010/main" val="6586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274E6C0-44CC-4719-8A7C-5182932E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Membrána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8D1A588-B2CC-49AF-ABDE-C893574B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430887"/>
          </a:xfrm>
        </p:spPr>
        <p:txBody>
          <a:bodyPr/>
          <a:lstStyle/>
          <a:p>
            <a:r>
              <a:rPr lang="cs-CZ" sz="2800" dirty="0"/>
              <a:t>Mechanické snímání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8D345F8-D226-44BF-B936-082253D73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16</a:t>
            </a:fld>
            <a:endParaRPr lang="pl-PL" altLang="en-US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E1ABD5C-2E94-4CC8-882F-1C200C939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2" y="2471180"/>
            <a:ext cx="2755439" cy="3853954"/>
          </a:xfrm>
          <a:prstGeom prst="rect">
            <a:avLst/>
          </a:prstGeom>
        </p:spPr>
      </p:pic>
      <p:pic>
        <p:nvPicPr>
          <p:cNvPr id="10" name="Obrázek 9" descr="Obsah obrázku zařízení, indikátor&#10;&#10;Popis byl vytvořen automaticky">
            <a:extLst>
              <a:ext uri="{FF2B5EF4-FFF2-40B4-BE49-F238E27FC236}">
                <a16:creationId xmlns="" xmlns:a16="http://schemas.microsoft.com/office/drawing/2014/main" id="{D8399F49-2D72-410F-8DBC-8BA9F0A74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47" y="2471180"/>
            <a:ext cx="2755439" cy="385395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029CFA77-F4F6-433A-BDFD-0749A8CFEEDA}"/>
              </a:ext>
            </a:extLst>
          </p:cNvPr>
          <p:cNvSpPr txBox="1"/>
          <p:nvPr/>
        </p:nvSpPr>
        <p:spPr>
          <a:xfrm>
            <a:off x="1746821" y="6437393"/>
            <a:ext cx="7691406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http://users.telenet.be/instrumentatie/pressure/diaphragm-pressure-gauge.html</a:t>
            </a:r>
          </a:p>
        </p:txBody>
      </p:sp>
    </p:spTree>
    <p:extLst>
      <p:ext uri="{BB962C8B-B14F-4D97-AF65-F5344CB8AC3E}">
        <p14:creationId xmlns:p14="http://schemas.microsoft.com/office/powerpoint/2010/main" val="17959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0D30141-61A6-43D4-9FC7-DF3703F7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Kapsle, vlnovec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065D1AA-5105-4FBF-B31A-D4C4C030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2585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Kapsle 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Vlnovec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8E639D9-E498-4679-91D0-FE9E6E7E5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17</a:t>
            </a:fld>
            <a:endParaRPr lang="pl-PL" altLang="en-US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D86814B-7999-4489-8370-CE7590CD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8" y="1187984"/>
            <a:ext cx="2543601" cy="3135137"/>
          </a:xfrm>
          <a:prstGeom prst="rect">
            <a:avLst/>
          </a:prstGeom>
        </p:spPr>
      </p:pic>
      <p:pic>
        <p:nvPicPr>
          <p:cNvPr id="8" name="Obrázek 7" descr="Obsah obrázku text, hodiny&#10;&#10;Popis byl vytvořen automaticky">
            <a:extLst>
              <a:ext uri="{FF2B5EF4-FFF2-40B4-BE49-F238E27FC236}">
                <a16:creationId xmlns="" xmlns:a16="http://schemas.microsoft.com/office/drawing/2014/main" id="{2FDCF18F-42B5-46A0-88D1-AC4CBB527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07" y="1187985"/>
            <a:ext cx="2470191" cy="2790249"/>
          </a:xfrm>
          <a:prstGeom prst="rect">
            <a:avLst/>
          </a:prstGeom>
        </p:spPr>
      </p:pic>
      <p:pic>
        <p:nvPicPr>
          <p:cNvPr id="10" name="Obrázek 9" descr="Obsah obrázku text, zařízení, indikátor&#10;&#10;Popis byl vytvořen automaticky">
            <a:extLst>
              <a:ext uri="{FF2B5EF4-FFF2-40B4-BE49-F238E27FC236}">
                <a16:creationId xmlns="" xmlns:a16="http://schemas.microsoft.com/office/drawing/2014/main" id="{984E378E-0A16-4AB8-B144-2C6613A6B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22" y="3927418"/>
            <a:ext cx="2509344" cy="291305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62B01810-DAA1-4125-AF3E-AF5CB6FB5F5E}"/>
              </a:ext>
            </a:extLst>
          </p:cNvPr>
          <p:cNvSpPr txBox="1"/>
          <p:nvPr/>
        </p:nvSpPr>
        <p:spPr>
          <a:xfrm>
            <a:off x="6413500" y="5807275"/>
            <a:ext cx="3950309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http://users.telenet.be/instrumentatie/pressure/</a:t>
            </a:r>
          </a:p>
        </p:txBody>
      </p:sp>
    </p:spTree>
    <p:extLst>
      <p:ext uri="{BB962C8B-B14F-4D97-AF65-F5344CB8AC3E}">
        <p14:creationId xmlns:p14="http://schemas.microsoft.com/office/powerpoint/2010/main" val="42406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3269CFB-18CC-4233-B558-415C2D35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Membrána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DB95D0D-D13E-4376-808E-5AD63393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1" y="1906593"/>
            <a:ext cx="3496399" cy="861774"/>
          </a:xfrm>
        </p:spPr>
        <p:txBody>
          <a:bodyPr/>
          <a:lstStyle/>
          <a:p>
            <a:r>
              <a:rPr lang="cs-CZ" sz="2800" dirty="0"/>
              <a:t>Měření deformace pomocí kapacity (el.)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272B37F1-EE67-4AD3-A133-25850F263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18</a:t>
            </a:fld>
            <a:endParaRPr lang="pl-PL" altLang="en-US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F569106B-2E12-4D98-A40F-8AF31D94D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79" y="1608110"/>
            <a:ext cx="4345274" cy="363402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3FE62B56-76B5-457A-9D00-1FD4CF860AE9}"/>
              </a:ext>
            </a:extLst>
          </p:cNvPr>
          <p:cNvSpPr txBox="1"/>
          <p:nvPr/>
        </p:nvSpPr>
        <p:spPr>
          <a:xfrm>
            <a:off x="6458000" y="5704915"/>
            <a:ext cx="3811555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https://instrumentationtools.com/differential-capacitance-pressure-sensor-circuit/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23E2183-86A6-4413-BFC6-12BE27D27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5" y="2922616"/>
            <a:ext cx="4634765" cy="27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Kapacitní snímače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699" y="2181225"/>
            <a:ext cx="2870125" cy="281084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B050"/>
                </a:solidFill>
              </a:rPr>
              <a:t>Robustní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B050"/>
                </a:solidFill>
              </a:rPr>
              <a:t>Lineární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B050"/>
                </a:solidFill>
              </a:rPr>
              <a:t>Vysoká přesnost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B050"/>
                </a:solidFill>
              </a:rPr>
              <a:t>Stabilita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Rozměrné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Nízká frekvence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6EE946E-3BC5-4439-8C0A-97C3CB5C3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19</a:t>
            </a:fld>
            <a:endParaRPr lang="pl-PL" altLang="en-US"/>
          </a:p>
        </p:txBody>
      </p:sp>
      <p:pic>
        <p:nvPicPr>
          <p:cNvPr id="7" name="Obrázek 6" descr="Obsah obrázku světlo&#10;&#10;Popis byl vytvořen automaticky">
            <a:extLst>
              <a:ext uri="{FF2B5EF4-FFF2-40B4-BE49-F238E27FC236}">
                <a16:creationId xmlns="" xmlns:a16="http://schemas.microsoft.com/office/drawing/2014/main" id="{E600D154-34E9-4E42-9C9A-44AB5F7B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86" y="1145577"/>
            <a:ext cx="4675289" cy="467528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25388836-9EDB-46C4-9941-2245F9EDDB66}"/>
              </a:ext>
            </a:extLst>
          </p:cNvPr>
          <p:cNvSpPr txBox="1"/>
          <p:nvPr/>
        </p:nvSpPr>
        <p:spPr>
          <a:xfrm>
            <a:off x="6617242" y="7015112"/>
            <a:ext cx="338468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https://ytauto.en.made-in-china.com</a:t>
            </a:r>
          </a:p>
        </p:txBody>
      </p:sp>
    </p:spTree>
    <p:extLst>
      <p:ext uri="{BB962C8B-B14F-4D97-AF65-F5344CB8AC3E}">
        <p14:creationId xmlns:p14="http://schemas.microsoft.com/office/powerpoint/2010/main" val="2074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0468A5D9-DDC9-4D8E-AEF7-0CF7D02C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="" xmlns:a16="http://schemas.microsoft.com/office/drawing/2014/main" id="{5E6204EF-995A-43DF-8E25-D2ED8408E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301" y="2069865"/>
            <a:ext cx="9278797" cy="4308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Teorie fyzikálního modelování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teplot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Měření tlaků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viskozity tekutin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rychlosti proudění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průtoku potrubím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povrchového 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Optické metody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Základy sběru a zpracování signálů a chyby měření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Experimentální zařízení v mechanice tekutin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A8028F-03AE-415A-854D-3196AB3B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Piezorezistivní membrány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8C73E5F-2F06-449D-AD45-85D126E0E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20</a:t>
            </a:fld>
            <a:endParaRPr lang="pl-PL" alt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0CF8F77D-CB16-489D-BF5F-E89694E023C8}"/>
              </a:ext>
            </a:extLst>
          </p:cNvPr>
          <p:cNvSpPr txBox="1"/>
          <p:nvPr/>
        </p:nvSpPr>
        <p:spPr>
          <a:xfrm>
            <a:off x="4472574" y="4354672"/>
            <a:ext cx="5339963" cy="80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https://www.researchgate.net/figure/Miniature-piezoresistive-pressure-sensor-chip-Wheatstone-bridge-circuit_fig2_305850597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5F7DC643-DD34-499D-A501-34F75EDC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1649980"/>
            <a:ext cx="5339963" cy="29392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88FAC41C-6C2F-414A-87E3-B846BA83DFF9}"/>
              </a:ext>
            </a:extLst>
          </p:cNvPr>
          <p:cNvSpPr txBox="1"/>
          <p:nvPr/>
        </p:nvSpPr>
        <p:spPr>
          <a:xfrm>
            <a:off x="320985" y="5473089"/>
            <a:ext cx="3732215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https://www.pmc1.com/products/sts-oem-piezoresistive-pressure-transducer-td/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44CC70D5-1308-4131-8E9E-20F5F6476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22" y="5202341"/>
            <a:ext cx="2994109" cy="167667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F6EA0F32-64E2-4A66-8FC0-8BBD4EFFF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75" y="2386038"/>
            <a:ext cx="3591051" cy="2391164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="" xmlns:a16="http://schemas.microsoft.com/office/drawing/2014/main" id="{8D86CB6E-A542-4643-AC96-FCA31A15B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Piezorezistivní membrány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8991" y="2181225"/>
            <a:ext cx="3187760" cy="273143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B050"/>
                </a:solidFill>
              </a:rPr>
              <a:t>Vysoká citlivost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B050"/>
                </a:solidFill>
              </a:rPr>
              <a:t>Vysoké frekvence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B050"/>
                </a:solidFill>
              </a:rPr>
              <a:t>Malé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Teplotní závislost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Nelineární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Křehké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4938FD06-A22B-4D1F-B48D-6A1611D8D3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21</a:t>
            </a:fld>
            <a:endParaRPr lang="pl-PL" altLang="en-US"/>
          </a:p>
        </p:txBody>
      </p:sp>
      <p:pic>
        <p:nvPicPr>
          <p:cNvPr id="6" name="Obrázek 5" descr="Obsah obrázku světlo&#10;&#10;Popis byl vytvořen automaticky">
            <a:extLst>
              <a:ext uri="{FF2B5EF4-FFF2-40B4-BE49-F238E27FC236}">
                <a16:creationId xmlns="" xmlns:a16="http://schemas.microsoft.com/office/drawing/2014/main" id="{E317A7CF-DF93-4539-AB6C-F942B842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1818550"/>
            <a:ext cx="6260018" cy="469501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93336420-FF1C-4379-B6FB-311514F6B975}"/>
              </a:ext>
            </a:extLst>
          </p:cNvPr>
          <p:cNvSpPr txBox="1"/>
          <p:nvPr/>
        </p:nvSpPr>
        <p:spPr>
          <a:xfrm>
            <a:off x="6853006" y="7015111"/>
            <a:ext cx="2779309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www.jinbomarine.com</a:t>
            </a:r>
          </a:p>
        </p:txBody>
      </p:sp>
    </p:spTree>
    <p:extLst>
      <p:ext uri="{BB962C8B-B14F-4D97-AF65-F5344CB8AC3E}">
        <p14:creationId xmlns:p14="http://schemas.microsoft.com/office/powerpoint/2010/main" val="15653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Tlakový skener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01" y="2322465"/>
            <a:ext cx="4696528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Piezorezistivní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až 64 snímačů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Elektronika, procesor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57" y="4099061"/>
            <a:ext cx="3165193" cy="246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51" y="1557978"/>
            <a:ext cx="3497818" cy="499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C9ACCE2-7112-409B-8EF3-EE6052483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22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7590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Nátěry citlivé na tlak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3700" y="2098070"/>
            <a:ext cx="5649434" cy="336670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Na povrchu, statický tlak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Deaktivace  organických luminoforů vybuzených světlem vlivem O</a:t>
            </a:r>
            <a:r>
              <a:rPr lang="cs-CZ" sz="2800" baseline="-25000" noProof="0" dirty="0"/>
              <a:t>2</a:t>
            </a:r>
            <a:r>
              <a:rPr lang="cs-CZ" sz="2800" noProof="0" dirty="0"/>
              <a:t> (quenching).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Indikuje parciální tlak </a:t>
            </a:r>
            <a:r>
              <a:rPr lang="cs-CZ" sz="2800" dirty="0"/>
              <a:t>O</a:t>
            </a:r>
            <a:r>
              <a:rPr lang="cs-CZ" sz="2800" baseline="-25000" dirty="0"/>
              <a:t>2</a:t>
            </a:r>
            <a:r>
              <a:rPr lang="cs-CZ" sz="2800" dirty="0"/>
              <a:t> .</a:t>
            </a: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H. </a:t>
            </a:r>
            <a:r>
              <a:rPr lang="cs-CZ" sz="2800" noProof="0" dirty="0" err="1"/>
              <a:t>Kautsky</a:t>
            </a:r>
            <a:r>
              <a:rPr lang="cs-CZ" sz="2800" noProof="0" dirty="0"/>
              <a:t> a H. Hirsch v 1935.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24" y="3384382"/>
            <a:ext cx="3640606" cy="278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2F6CC43-58E2-498A-ACBF-32ECAAC56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23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7050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Nátěry citlivé na tlak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267" y="2132767"/>
            <a:ext cx="9222831" cy="8617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Kvalitativní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Vysoké tlaky a rychlosti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93" y="2930898"/>
            <a:ext cx="5845617" cy="33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52712" y="4019652"/>
            <a:ext cx="293227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985" dirty="0">
                <a:solidFill>
                  <a:srgbClr val="FF0000"/>
                </a:solidFill>
              </a:rPr>
              <a:t>Rozložení tlaků na povrchu</a:t>
            </a:r>
            <a:endParaRPr lang="en-US" sz="1985" dirty="0">
              <a:solidFill>
                <a:srgbClr val="FF0000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083883D-B95B-4B9F-BD86-B25FD75DD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24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607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F0D20B-956C-45FD-B639-7A08FF69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01" y="1328879"/>
            <a:ext cx="9278797" cy="553998"/>
          </a:xfrm>
        </p:spPr>
        <p:txBody>
          <a:bodyPr/>
          <a:lstStyle/>
          <a:p>
            <a:r>
              <a:rPr lang="cs-CZ" sz="3600" dirty="0"/>
              <a:t>Otázky pro studenty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89BA000-C8E6-4CA1-ADBB-23E66A24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Jaké znáte tlaky?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Jakými sondami měříme tlaky?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Uveďte typy manometrů.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Jaké jsou další možnosti indikace tlaků?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A385463-8224-4AEA-A0DF-0F9092203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25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3756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6B4E397-5E92-44A4-821F-00EBF4EDF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538609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="" xmlns:a16="http://schemas.microsoft.com/office/drawing/2014/main" id="{2B00EDB8-0DF0-4E4A-ADA9-F3AF1B8B8ECC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F0D20B-956C-45FD-B639-7A08FF69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89BA000-C8E6-4CA1-ADBB-23E66A24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30162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Tlaky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Statický tlak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Celkový tlak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Dynamický tlak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Měření tlaků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Měření směru proudění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Manometry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A385463-8224-4AEA-A0DF-0F9092203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3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491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46071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Bernoulliova</a:t>
            </a:r>
            <a:r>
              <a:rPr lang="cs-CZ" sz="2800" dirty="0"/>
              <a:t> rovnice: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</a:rPr>
              <a:t>Statický tlak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B050"/>
                </a:solidFill>
              </a:rPr>
              <a:t>Dynamický tlak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Celkový tlak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6FA77B7-F155-4DAA-8C11-118324025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4</a:t>
            </a:fld>
            <a:endParaRPr lang="pl-PL" altLang="en-US"/>
          </a:p>
        </p:txBody>
      </p:sp>
      <p:graphicFrame>
        <p:nvGraphicFramePr>
          <p:cNvPr id="4" name="Objekt 3">
            <a:extLst>
              <a:ext uri="{FF2B5EF4-FFF2-40B4-BE49-F238E27FC236}">
                <a16:creationId xmlns="" xmlns:a16="http://schemas.microsoft.com/office/drawing/2014/main" id="{F6CEC242-2ED4-4DF4-AFD6-85BD6249D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753595"/>
              </p:ext>
            </p:extLst>
          </p:nvPr>
        </p:nvGraphicFramePr>
        <p:xfrm>
          <a:off x="5333999" y="2562225"/>
          <a:ext cx="4372390" cy="105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790640" imgH="431640" progId="Equation.DSMT4">
                  <p:embed/>
                </p:oleObj>
              </mc:Choice>
              <mc:Fallback>
                <p:oleObj name="Equation" r:id="rId3" imgW="1790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3999" y="2562225"/>
                        <a:ext cx="4372390" cy="105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27100" y="5000625"/>
            <a:ext cx="2950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Který tlak měříme?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32300" y="4939069"/>
            <a:ext cx="158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SONDA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094D53E-4EC5-4C96-A010-1867CD66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Statický tlak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FB5B98C-7F8C-48B8-AA41-9353036F2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5</a:t>
            </a:fld>
            <a:endParaRPr lang="pl-PL" altLang="en-US"/>
          </a:p>
        </p:txBody>
      </p:sp>
      <p:pic>
        <p:nvPicPr>
          <p:cNvPr id="12" name="Zástupný obsah 5">
            <a:extLst>
              <a:ext uri="{FF2B5EF4-FFF2-40B4-BE49-F238E27FC236}">
                <a16:creationId xmlns="" xmlns:a16="http://schemas.microsoft.com/office/drawing/2014/main" id="{AF463CC0-A880-4DE1-998B-803656494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734" y="1882179"/>
            <a:ext cx="5358848" cy="190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Obsah obrázku triangl, pracovní stůl&#10;&#10;Popis byl vytvořen automaticky">
            <a:extLst>
              <a:ext uri="{FF2B5EF4-FFF2-40B4-BE49-F238E27FC236}">
                <a16:creationId xmlns="" xmlns:a16="http://schemas.microsoft.com/office/drawing/2014/main" id="{A38BDE9B-AAA3-47DC-81D0-0D47D3A8D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14" y="1404905"/>
            <a:ext cx="3255202" cy="190473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5BDED43C-E189-4169-89FE-D2E3FF524F7D}"/>
              </a:ext>
            </a:extLst>
          </p:cNvPr>
          <p:cNvSpPr txBox="1"/>
          <p:nvPr/>
        </p:nvSpPr>
        <p:spPr>
          <a:xfrm>
            <a:off x="6657014" y="3578655"/>
            <a:ext cx="3612541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http://192.237.171.6/products/method-2c-standard-pitot-tube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3449AA30-9CC1-47BE-8F21-0865D89D564E}"/>
              </a:ext>
            </a:extLst>
          </p:cNvPr>
          <p:cNvSpPr txBox="1"/>
          <p:nvPr/>
        </p:nvSpPr>
        <p:spPr>
          <a:xfrm>
            <a:off x="667716" y="6032067"/>
            <a:ext cx="5041900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https://www.researchgate.net/figure/Layout-of-the-static-pressure-taps_fig1_278242986/download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="" xmlns:a16="http://schemas.microsoft.com/office/drawing/2014/main" id="{1501E266-D72D-48EE-B118-F230A98A3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2" y="3918851"/>
            <a:ext cx="5730935" cy="2190118"/>
          </a:xfrm>
          <a:prstGeom prst="rect">
            <a:avLst/>
          </a:prstGeom>
        </p:spPr>
      </p:pic>
      <p:pic>
        <p:nvPicPr>
          <p:cNvPr id="6" name="Obrázek 5" descr="Obsah obrázku text, interiér&#10;&#10;Popis byl vytvořen automaticky">
            <a:extLst>
              <a:ext uri="{FF2B5EF4-FFF2-40B4-BE49-F238E27FC236}">
                <a16:creationId xmlns="" xmlns:a16="http://schemas.microsoft.com/office/drawing/2014/main" id="{104F3871-481A-4977-AAE7-083AA1930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90" y="4675393"/>
            <a:ext cx="3637878" cy="19047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87BD558-D2F7-464D-9389-FF59603D275D}"/>
              </a:ext>
            </a:extLst>
          </p:cNvPr>
          <p:cNvSpPr txBox="1"/>
          <p:nvPr/>
        </p:nvSpPr>
        <p:spPr>
          <a:xfrm>
            <a:off x="7210301" y="4211919"/>
            <a:ext cx="165244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985" dirty="0"/>
              <a:t>Disková sonda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A58570A8-9B7A-499B-B3FF-59C02EF9CD6A}"/>
              </a:ext>
            </a:extLst>
          </p:cNvPr>
          <p:cNvSpPr txBox="1"/>
          <p:nvPr/>
        </p:nvSpPr>
        <p:spPr>
          <a:xfrm>
            <a:off x="4904945" y="7248829"/>
            <a:ext cx="5894139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CC00"/>
                </a:solidFill>
              </a:rPr>
              <a:t>http://laurentcordier.net/seminairesLEA/archive_seminaires2010.html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430B4313-9B20-42F8-B26A-C289B7EE81A3}"/>
              </a:ext>
            </a:extLst>
          </p:cNvPr>
          <p:cNvSpPr txBox="1"/>
          <p:nvPr/>
        </p:nvSpPr>
        <p:spPr>
          <a:xfrm>
            <a:off x="62326" y="3209323"/>
            <a:ext cx="3726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Tlakové </a:t>
            </a:r>
            <a:r>
              <a:rPr lang="cs-CZ" sz="2800" dirty="0" smtClean="0"/>
              <a:t>odběry na stěně</a:t>
            </a:r>
            <a:endParaRPr lang="en-US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95308" y="1404905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Sondy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990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8940813-CABA-4016-B8B4-5226DFB9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Celkový tlak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AA74928-4FD8-4B9F-9565-66038C9EE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2154436"/>
          </a:xfrm>
        </p:spPr>
        <p:txBody>
          <a:bodyPr/>
          <a:lstStyle/>
          <a:p>
            <a:r>
              <a:rPr lang="cs-CZ" sz="2800" dirty="0"/>
              <a:t>Pitotova sonda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Kiel sonda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C505574F-FE7A-48C0-8611-A7E301930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6</a:t>
            </a:fld>
            <a:endParaRPr lang="pl-PL" altLang="en-US"/>
          </a:p>
        </p:txBody>
      </p:sp>
      <p:pic>
        <p:nvPicPr>
          <p:cNvPr id="6" name="Obrázek 5" descr="Obsah obrázku text, bílá tabule&#10;&#10;Popis byl vytvořen automaticky">
            <a:extLst>
              <a:ext uri="{FF2B5EF4-FFF2-40B4-BE49-F238E27FC236}">
                <a16:creationId xmlns="" xmlns:a16="http://schemas.microsoft.com/office/drawing/2014/main" id="{DCD6FEFA-40DB-4988-A3AF-D2F772E21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59" y="4408835"/>
            <a:ext cx="3162964" cy="183867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13DA0D10-A5C4-444E-BC0C-AC53E878620E}"/>
              </a:ext>
            </a:extLst>
          </p:cNvPr>
          <p:cNvSpPr txBox="1"/>
          <p:nvPr/>
        </p:nvSpPr>
        <p:spPr>
          <a:xfrm>
            <a:off x="5343742" y="6005103"/>
            <a:ext cx="326684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http://76.12.33.167/kieltemp.html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D5141CCD-C1A9-4105-AC81-2C405FF68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92" y="4408836"/>
            <a:ext cx="3697393" cy="14117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99FA21D3-FA6A-4316-A324-A83CDC3D4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54" y="1765757"/>
            <a:ext cx="3019697" cy="150041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5F260281-BB31-4EB9-B4E0-9ECC4A4F9CCF}"/>
              </a:ext>
            </a:extLst>
          </p:cNvPr>
          <p:cNvSpPr txBox="1"/>
          <p:nvPr/>
        </p:nvSpPr>
        <p:spPr>
          <a:xfrm>
            <a:off x="5956018" y="3461664"/>
            <a:ext cx="3812597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http://192.237.171.6/products/standard-pitots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17C4F495-811F-4347-BE41-2806BC483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798" y="1808339"/>
            <a:ext cx="3337845" cy="16533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204E4BF4-F63E-42C5-8089-437B68CAE81F}"/>
              </a:ext>
            </a:extLst>
          </p:cNvPr>
          <p:cNvSpPr txBox="1"/>
          <p:nvPr/>
        </p:nvSpPr>
        <p:spPr>
          <a:xfrm>
            <a:off x="2973883" y="2899887"/>
            <a:ext cx="212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Odchylka směru +-3°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F1AF5D5C-65EE-4C6C-A250-69789717E686}"/>
              </a:ext>
            </a:extLst>
          </p:cNvPr>
          <p:cNvSpPr txBox="1"/>
          <p:nvPr/>
        </p:nvSpPr>
        <p:spPr>
          <a:xfrm>
            <a:off x="8354682" y="6182035"/>
            <a:ext cx="22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Odchylka směru +-10°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457CC8C-1175-413A-A5CF-86337C5D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Kombinované sondy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7E725A8-F89C-42C9-ACD9-4A4E6B5A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430887"/>
          </a:xfrm>
        </p:spPr>
        <p:txBody>
          <a:bodyPr/>
          <a:lstStyle/>
          <a:p>
            <a:r>
              <a:rPr lang="cs-CZ" sz="2800" dirty="0"/>
              <a:t>Pitot-static, Prandtl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924C932-3672-46AB-8F7B-7D12C4C1F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7</a:t>
            </a:fld>
            <a:endParaRPr lang="pl-PL" altLang="en-US"/>
          </a:p>
        </p:txBody>
      </p:sp>
      <p:pic>
        <p:nvPicPr>
          <p:cNvPr id="6" name="Obrázek 5" descr="Obsah obrázku nástroj&#10;&#10;Popis byl vytvořen automaticky">
            <a:extLst>
              <a:ext uri="{FF2B5EF4-FFF2-40B4-BE49-F238E27FC236}">
                <a16:creationId xmlns="" xmlns:a16="http://schemas.microsoft.com/office/drawing/2014/main" id="{078D945D-FD09-4A46-A8AA-6246FD038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20" y="2221202"/>
            <a:ext cx="4235196" cy="11204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6615A4B-AA34-47E3-8D6B-09A6073DB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65" y="2623863"/>
            <a:ext cx="3055217" cy="369107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80B9BB79-3E53-4846-854B-10A9916BAA8C}"/>
              </a:ext>
            </a:extLst>
          </p:cNvPr>
          <p:cNvSpPr txBox="1"/>
          <p:nvPr/>
        </p:nvSpPr>
        <p:spPr>
          <a:xfrm>
            <a:off x="1061085" y="6223119"/>
            <a:ext cx="3672378" cy="80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https://www.efunda.com/designstandards/sensors/pitot_tubes/pitot_tubes_theory.cfm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8708E9E8-58F7-49DA-8103-6EBDE51178E8}"/>
              </a:ext>
            </a:extLst>
          </p:cNvPr>
          <p:cNvSpPr txBox="1"/>
          <p:nvPr/>
        </p:nvSpPr>
        <p:spPr>
          <a:xfrm>
            <a:off x="5828147" y="3394718"/>
            <a:ext cx="3853870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https://www.unitedsensorcorp.com/pitot.html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FF2943BD-BA70-483A-B3DA-CE5CE616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81" y="4275972"/>
            <a:ext cx="5241475" cy="173315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99F613D3-DFC5-43E5-9708-E7FE3D586188}"/>
              </a:ext>
            </a:extLst>
          </p:cNvPr>
          <p:cNvSpPr txBox="1"/>
          <p:nvPr/>
        </p:nvSpPr>
        <p:spPr>
          <a:xfrm>
            <a:off x="5456663" y="6198270"/>
            <a:ext cx="4495749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https://instrumentationtools.com/pitot-tube-working-principle/</a:t>
            </a:r>
          </a:p>
        </p:txBody>
      </p:sp>
    </p:spTree>
    <p:extLst>
      <p:ext uri="{BB962C8B-B14F-4D97-AF65-F5344CB8AC3E}">
        <p14:creationId xmlns:p14="http://schemas.microsoft.com/office/powerpoint/2010/main" val="17758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D2F4BF-7EA5-4B04-99C8-EBCBBE6A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Směrové sondy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A20C612-3288-443A-BD28-B5EEF8EFA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2215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3 odběry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 a více odběrů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4AF8E33-3253-46F3-A01B-4AF43E5E7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8</a:t>
            </a:fld>
            <a:endParaRPr lang="pl-PL" altLang="en-US"/>
          </a:p>
        </p:txBody>
      </p:sp>
      <p:pic>
        <p:nvPicPr>
          <p:cNvPr id="6" name="Obrázek 5" descr="Obsah obrázku zbraň, pistole&#10;&#10;Popis byl vytvořen automaticky">
            <a:extLst>
              <a:ext uri="{FF2B5EF4-FFF2-40B4-BE49-F238E27FC236}">
                <a16:creationId xmlns="" xmlns:a16="http://schemas.microsoft.com/office/drawing/2014/main" id="{6A1997ED-847C-4622-B409-7992BECC2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10" y="1875613"/>
            <a:ext cx="3782083" cy="17921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1497933E-49AB-431C-8077-DD9CAF5B5B62}"/>
              </a:ext>
            </a:extLst>
          </p:cNvPr>
          <p:cNvSpPr txBox="1"/>
          <p:nvPr/>
        </p:nvSpPr>
        <p:spPr>
          <a:xfrm>
            <a:off x="6060969" y="3106450"/>
            <a:ext cx="252095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http://76.12.33.167/2d.html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ED7ED8D2-EC9E-46B0-BE76-5ADCD5449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09" y="4337999"/>
            <a:ext cx="4201583" cy="176466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00A4E281-758A-4E33-8022-5FADA367DFC2}"/>
              </a:ext>
            </a:extLst>
          </p:cNvPr>
          <p:cNvSpPr txBox="1"/>
          <p:nvPr/>
        </p:nvSpPr>
        <p:spPr>
          <a:xfrm>
            <a:off x="6824257" y="6271656"/>
            <a:ext cx="252095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rgbClr val="00B050"/>
                </a:solidFill>
              </a:rPr>
              <a:t>http://76.12.33.167/3d.html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="" xmlns:a16="http://schemas.microsoft.com/office/drawing/2014/main" id="{46E18683-7793-433E-A044-5E41B2DB7ECF}"/>
              </a:ext>
            </a:extLst>
          </p:cNvPr>
          <p:cNvGrpSpPr/>
          <p:nvPr/>
        </p:nvGrpSpPr>
        <p:grpSpPr>
          <a:xfrm>
            <a:off x="6510106" y="3720254"/>
            <a:ext cx="4218489" cy="1900799"/>
            <a:chOff x="1441111" y="3933056"/>
            <a:chExt cx="4218489" cy="1900799"/>
          </a:xfrm>
        </p:grpSpPr>
        <p:pic>
          <p:nvPicPr>
            <p:cNvPr id="11" name="Picture 4">
              <a:extLst>
                <a:ext uri="{FF2B5EF4-FFF2-40B4-BE49-F238E27FC236}">
                  <a16:creationId xmlns="" xmlns:a16="http://schemas.microsoft.com/office/drawing/2014/main" id="{397A5B95-3FA1-466C-BC15-047F3C436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111" y="3933056"/>
              <a:ext cx="2520000" cy="1900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>
              <a:extLst>
                <a:ext uri="{FF2B5EF4-FFF2-40B4-BE49-F238E27FC236}">
                  <a16:creationId xmlns="" xmlns:a16="http://schemas.microsoft.com/office/drawing/2014/main" id="{2484EDC7-0A6B-4C93-B066-67E046AF89EF}"/>
                </a:ext>
              </a:extLst>
            </p:cNvPr>
            <p:cNvSpPr txBox="1"/>
            <p:nvPr/>
          </p:nvSpPr>
          <p:spPr>
            <a:xfrm>
              <a:off x="3961111" y="4910525"/>
              <a:ext cx="16984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Omnidirectional</a:t>
              </a:r>
            </a:p>
            <a:p>
              <a:r>
                <a:rPr lang="en-US" dirty="0" err="1">
                  <a:sym typeface="Symbol"/>
                </a:rPr>
                <a:t>Φ</a:t>
              </a:r>
              <a:r>
                <a:rPr lang="en-US" dirty="0">
                  <a:sym typeface="Symbol"/>
                </a:rPr>
                <a:t> </a:t>
              </a:r>
              <a:r>
                <a:rPr lang="en-US" dirty="0"/>
                <a:t>9.5mm</a:t>
              </a:r>
            </a:p>
            <a:p>
              <a:r>
                <a:rPr lang="en-US" dirty="0"/>
                <a:t>12 </a:t>
              </a:r>
              <a:r>
                <a:rPr lang="cs-CZ" dirty="0"/>
                <a:t>odběrů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24F4793-2D83-4277-AA7D-A7E7AD7F9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02" y="106476"/>
            <a:ext cx="3618115" cy="24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Jednotky tlaku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3016210"/>
          </a:xfrm>
        </p:spPr>
        <p:txBody>
          <a:bodyPr/>
          <a:lstStyle/>
          <a:p>
            <a:r>
              <a:rPr lang="cs-CZ" sz="2800" dirty="0"/>
              <a:t>Pascal [Pa = N/m</a:t>
            </a:r>
            <a:r>
              <a:rPr lang="cs-CZ" sz="2800" baseline="30000" dirty="0"/>
              <a:t>2</a:t>
            </a:r>
            <a:r>
              <a:rPr lang="cs-CZ" sz="2800" dirty="0"/>
              <a:t>]</a:t>
            </a:r>
          </a:p>
          <a:p>
            <a:r>
              <a:rPr lang="cs-CZ" sz="2800" dirty="0"/>
              <a:t>mm H</a:t>
            </a:r>
            <a:r>
              <a:rPr lang="cs-CZ" sz="2800" baseline="-25000" dirty="0"/>
              <a:t>2</a:t>
            </a:r>
            <a:r>
              <a:rPr lang="cs-CZ" sz="2800" dirty="0"/>
              <a:t>O (9.81 Pa)</a:t>
            </a:r>
          </a:p>
          <a:p>
            <a:r>
              <a:rPr lang="cs-CZ" sz="2800" dirty="0"/>
              <a:t>mm Hg, </a:t>
            </a:r>
            <a:r>
              <a:rPr lang="cs-CZ" sz="2800" dirty="0" err="1"/>
              <a:t>Torr</a:t>
            </a:r>
            <a:r>
              <a:rPr lang="cs-CZ" sz="2800" dirty="0"/>
              <a:t> (133.322 Pa)</a:t>
            </a:r>
          </a:p>
          <a:p>
            <a:r>
              <a:rPr lang="cs-CZ" sz="2800" dirty="0"/>
              <a:t>bar (10</a:t>
            </a:r>
            <a:r>
              <a:rPr lang="cs-CZ" sz="2800" baseline="30000" dirty="0"/>
              <a:t>6</a:t>
            </a:r>
            <a:r>
              <a:rPr lang="cs-CZ" sz="2800" dirty="0"/>
              <a:t> </a:t>
            </a:r>
            <a:r>
              <a:rPr lang="cs-CZ" sz="2800" dirty="0" err="1"/>
              <a:t>dyn</a:t>
            </a:r>
            <a:r>
              <a:rPr lang="cs-CZ" sz="2800" dirty="0"/>
              <a:t>/cm</a:t>
            </a:r>
            <a:r>
              <a:rPr lang="cs-CZ" sz="2800" baseline="30000" dirty="0"/>
              <a:t>2</a:t>
            </a:r>
            <a:r>
              <a:rPr lang="cs-CZ" sz="2800" dirty="0"/>
              <a:t> = 10</a:t>
            </a:r>
            <a:r>
              <a:rPr lang="cs-CZ" sz="2800" baseline="30000" dirty="0"/>
              <a:t>5 </a:t>
            </a:r>
            <a:r>
              <a:rPr lang="cs-CZ" sz="2800" dirty="0"/>
              <a:t>Pa)</a:t>
            </a:r>
          </a:p>
          <a:p>
            <a:r>
              <a:rPr lang="cs-CZ" sz="2800" dirty="0" err="1"/>
              <a:t>atm</a:t>
            </a:r>
            <a:r>
              <a:rPr lang="cs-CZ" sz="2800" dirty="0"/>
              <a:t> (1.0133 x 10</a:t>
            </a:r>
            <a:r>
              <a:rPr lang="cs-CZ" sz="2800" baseline="30000" dirty="0"/>
              <a:t>5</a:t>
            </a:r>
            <a:r>
              <a:rPr lang="cs-CZ" sz="2800" dirty="0"/>
              <a:t> Pa) – sea level</a:t>
            </a:r>
          </a:p>
          <a:p>
            <a:r>
              <a:rPr lang="cs-CZ" sz="2800" dirty="0"/>
              <a:t>at (</a:t>
            </a:r>
            <a:r>
              <a:rPr lang="cs-CZ" sz="2800" dirty="0" err="1"/>
              <a:t>kgf</a:t>
            </a:r>
            <a:r>
              <a:rPr lang="cs-CZ" sz="2800" dirty="0"/>
              <a:t>/cm</a:t>
            </a:r>
            <a:r>
              <a:rPr lang="cs-CZ" sz="2800" baseline="30000" dirty="0"/>
              <a:t>2</a:t>
            </a:r>
            <a:r>
              <a:rPr lang="cs-CZ" sz="2800" dirty="0"/>
              <a:t> = 0.981 x 10</a:t>
            </a:r>
            <a:r>
              <a:rPr lang="cs-CZ" sz="2800" baseline="30000" dirty="0"/>
              <a:t>5</a:t>
            </a:r>
            <a:r>
              <a:rPr lang="cs-CZ" sz="2800" dirty="0"/>
              <a:t> Pa) – tech. atm.</a:t>
            </a:r>
          </a:p>
          <a:p>
            <a:r>
              <a:rPr lang="cs-CZ" sz="2800" dirty="0"/>
              <a:t>psi (Pound-force per square inch = 6895 Pa)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10760C56-0A77-419E-832C-D3B462F59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97850" y="6535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2358C3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9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378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516</Words>
  <Application>Microsoft Office PowerPoint</Application>
  <PresentationFormat>Vlastní</PresentationFormat>
  <Paragraphs>200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Verdana</vt:lpstr>
      <vt:lpstr>Office Theme</vt:lpstr>
      <vt:lpstr>Equation</vt:lpstr>
      <vt:lpstr>Prezentace aplikace PowerPoint</vt:lpstr>
      <vt:lpstr>Obsah kurzu</vt:lpstr>
      <vt:lpstr>Obsah přednášky</vt:lpstr>
      <vt:lpstr>Tlaky</vt:lpstr>
      <vt:lpstr>Statický tlak</vt:lpstr>
      <vt:lpstr>Celkový tlak</vt:lpstr>
      <vt:lpstr>Kombinované sondy</vt:lpstr>
      <vt:lpstr>Směrové sondy</vt:lpstr>
      <vt:lpstr>Jednotky tlaku</vt:lpstr>
      <vt:lpstr>Manometry</vt:lpstr>
      <vt:lpstr>Kapalinový manometr</vt:lpstr>
      <vt:lpstr>Manometry s elastickým sensorem</vt:lpstr>
      <vt:lpstr>Bourdonovy trubice</vt:lpstr>
      <vt:lpstr>Bourdonova trubice</vt:lpstr>
      <vt:lpstr>Membrány </vt:lpstr>
      <vt:lpstr>Membrána</vt:lpstr>
      <vt:lpstr>Kapsle, vlnovec</vt:lpstr>
      <vt:lpstr>Membrána </vt:lpstr>
      <vt:lpstr>Kapacitní snímače</vt:lpstr>
      <vt:lpstr>Piezorezistivní membrány</vt:lpstr>
      <vt:lpstr>Piezorezistivní membrány</vt:lpstr>
      <vt:lpstr>Tlakový skener</vt:lpstr>
      <vt:lpstr>Nátěry citlivé na tlak</vt:lpstr>
      <vt:lpstr>Nátěry citlivé na tlak</vt:lpstr>
      <vt:lpstr>Otázky pro studenty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Naďa Holická</dc:creator>
  <cp:lastModifiedBy>Uruba</cp:lastModifiedBy>
  <cp:revision>87</cp:revision>
  <dcterms:created xsi:type="dcterms:W3CDTF">2017-03-15T11:07:40Z</dcterms:created>
  <dcterms:modified xsi:type="dcterms:W3CDTF">2024-09-17T08:23:05Z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2017-03-15T00:00:00Z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2017-03-15T00:00:00Z</vt:filetime>
  </property>
</Properties>
</file>