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4.jpg" ContentType="image/jpeg"/>
  <Override PartName="/ppt/media/image45.JPG" ContentType="image/jpeg"/>
  <Override PartName="/ppt/media/image46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48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61.jp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0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image91.jpg" ContentType="image/jpe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5" r:id="rId3"/>
    <p:sldId id="367" r:id="rId4"/>
    <p:sldId id="368" r:id="rId5"/>
    <p:sldId id="262" r:id="rId6"/>
    <p:sldId id="281" r:id="rId7"/>
    <p:sldId id="369" r:id="rId8"/>
    <p:sldId id="370" r:id="rId9"/>
    <p:sldId id="371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398" r:id="rId36"/>
    <p:sldId id="399" r:id="rId37"/>
    <p:sldId id="318" r:id="rId38"/>
    <p:sldId id="271" r:id="rId39"/>
    <p:sldId id="272" r:id="rId40"/>
    <p:sldId id="276" r:id="rId41"/>
    <p:sldId id="307" r:id="rId42"/>
    <p:sldId id="275" r:id="rId43"/>
    <p:sldId id="274" r:id="rId44"/>
    <p:sldId id="312" r:id="rId45"/>
    <p:sldId id="308" r:id="rId46"/>
    <p:sldId id="291" r:id="rId47"/>
    <p:sldId id="292" r:id="rId48"/>
    <p:sldId id="313" r:id="rId49"/>
    <p:sldId id="294" r:id="rId50"/>
    <p:sldId id="293" r:id="rId51"/>
    <p:sldId id="300" r:id="rId52"/>
    <p:sldId id="299" r:id="rId53"/>
    <p:sldId id="311" r:id="rId54"/>
    <p:sldId id="319" r:id="rId55"/>
    <p:sldId id="314" r:id="rId56"/>
    <p:sldId id="286" r:id="rId57"/>
    <p:sldId id="287" r:id="rId58"/>
    <p:sldId id="288" r:id="rId59"/>
    <p:sldId id="334" r:id="rId60"/>
    <p:sldId id="333" r:id="rId61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68" autoAdjust="0"/>
    <p:restoredTop sz="96374" autoAdjust="0"/>
  </p:normalViewPr>
  <p:slideViewPr>
    <p:cSldViewPr>
      <p:cViewPr varScale="1">
        <p:scale>
          <a:sx n="92" d="100"/>
          <a:sy n="92" d="100"/>
        </p:scale>
        <p:origin x="52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A1A42-7A21-4C88-B23D-49C1A826FCE6}" type="datetimeFigureOut">
              <a:rPr lang="cs-CZ" smtClean="0"/>
              <a:t>17.9.2024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8A7C7-A711-44D8-871D-965D2DE530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28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731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54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771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03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63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95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751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5019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7544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381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08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6774-6FDE-4269-B763-77E75F1CA8D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408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727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3780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532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286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37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670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09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878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236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51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B6774-6FDE-4269-B763-77E75F1CA8D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322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003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860507-54A8-4B54-B733-983D6DC82D4F}" type="slidenum">
              <a:rPr lang="da-DK"/>
              <a:pPr/>
              <a:t>35</a:t>
            </a:fld>
            <a:endParaRPr lang="da-DK"/>
          </a:p>
        </p:txBody>
      </p:sp>
      <p:sp>
        <p:nvSpPr>
          <p:cNvPr id="3430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6" y="4347081"/>
            <a:ext cx="5028349" cy="3848168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30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96925"/>
            <a:ext cx="4530725" cy="3205163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81303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0A454-9D0C-4FBE-A1C9-08E040E21BB8}" type="slidenum">
              <a:rPr lang="da-DK"/>
              <a:pPr/>
              <a:t>36</a:t>
            </a:fld>
            <a:endParaRPr lang="da-DK"/>
          </a:p>
        </p:txBody>
      </p:sp>
      <p:sp>
        <p:nvSpPr>
          <p:cNvPr id="345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826" y="4347081"/>
            <a:ext cx="5028349" cy="3848168"/>
          </a:xfrm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50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96925"/>
            <a:ext cx="4530725" cy="3205163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91356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231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180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9696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221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5042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71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227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778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307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5394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2980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84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800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029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2918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40536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357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80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963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4044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552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44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9297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17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950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259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637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04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57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4670" y="1764666"/>
            <a:ext cx="4722918" cy="2308132"/>
          </a:xfr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5812" y="1764666"/>
            <a:ext cx="4722918" cy="2308132"/>
          </a:xfrm>
        </p:spPr>
        <p:txBody>
          <a:bodyPr/>
          <a:lstStyle>
            <a:lvl1pPr>
              <a:defRPr sz="3088"/>
            </a:lvl1pPr>
            <a:lvl2pPr>
              <a:defRPr sz="2647"/>
            </a:lvl2pPr>
            <a:lvl3pPr>
              <a:defRPr sz="2206"/>
            </a:lvl3pPr>
            <a:lvl4pPr>
              <a:defRPr sz="1985"/>
            </a:lvl4pPr>
            <a:lvl5pPr>
              <a:defRPr sz="1985"/>
            </a:lvl5pPr>
            <a:lvl6pPr>
              <a:defRPr sz="1985"/>
            </a:lvl6pPr>
            <a:lvl7pPr>
              <a:defRPr sz="1985"/>
            </a:lvl7pPr>
            <a:lvl8pPr>
              <a:defRPr sz="1985"/>
            </a:lvl8pPr>
            <a:lvl9pPr>
              <a:defRPr sz="1985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64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678776"/>
          </a:xfrm>
        </p:spPr>
        <p:txBody>
          <a:bodyPr anchor="t"/>
          <a:lstStyle>
            <a:lvl1pPr algn="l">
              <a:defRPr sz="4411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705" y="4520380"/>
            <a:ext cx="9089390" cy="339452"/>
          </a:xfrm>
        </p:spPr>
        <p:txBody>
          <a:bodyPr anchor="b"/>
          <a:lstStyle>
            <a:lvl1pPr marL="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2" cy="64799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home.zcu.cz/~uruba/vyuka/ZES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11" Type="http://schemas.openxmlformats.org/officeDocument/2006/relationships/image" Target="../media/image19.gif"/><Relationship Id="rId5" Type="http://schemas.openxmlformats.org/officeDocument/2006/relationships/image" Target="../media/image15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6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20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2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jp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http://www.dantecdynamics.com/Files/Billeder/Products_Services/Fluid_Mechanics/1%5b1%5d.gif" TargetMode="Externa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81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2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6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0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0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2" cy="647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95543" y="2319254"/>
            <a:ext cx="8902065" cy="2410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FF0000"/>
                </a:solidFill>
                <a:cs typeface="Calibri"/>
              </a:rPr>
              <a:t>Experimentální metody v mechanice tekutin a termodynamice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ZČU: Zkoušení energetických strojů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ČVUT: Základy inženýrského experimentu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xmlns="" id="{1DC2A3CC-3498-43BB-82F0-12214D1A9D90}"/>
              </a:ext>
            </a:extLst>
          </p:cNvPr>
          <p:cNvSpPr txBox="1">
            <a:spLocks/>
          </p:cNvSpPr>
          <p:nvPr/>
        </p:nvSpPr>
        <p:spPr>
          <a:xfrm>
            <a:off x="1308100" y="5028680"/>
            <a:ext cx="7772400" cy="962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Prof. Václav Uruba</a:t>
            </a:r>
          </a:p>
          <a:p>
            <a:r>
              <a:rPr lang="cs-CZ" sz="3200" dirty="0"/>
              <a:t>ÚT AVČR, ZČU Plzeň, ČVUT Praha</a:t>
            </a:r>
          </a:p>
          <a:p>
            <a:r>
              <a:rPr lang="cs-CZ" sz="1900" kern="0">
                <a:solidFill>
                  <a:sysClr val="windowText" lastClr="000000"/>
                </a:solidFill>
                <a:hlinkClick r:id="rId5"/>
              </a:rPr>
              <a:t>http://home.zcu.cz/~uruba/vyuka/ZES</a:t>
            </a:r>
            <a:r>
              <a:rPr lang="cs-CZ" sz="1900" kern="0">
                <a:solidFill>
                  <a:sysClr val="windowText" lastClr="000000"/>
                </a:solidFill>
                <a:hlinkClick r:id="rId5"/>
              </a:rPr>
              <a:t>/</a:t>
            </a:r>
            <a:r>
              <a:rPr lang="cs-CZ" sz="1900" kern="0">
                <a:solidFill>
                  <a:sysClr val="windowText" lastClr="000000"/>
                </a:solidFill>
              </a:rPr>
              <a:t> </a:t>
            </a:r>
            <a:endParaRPr lang="cs-CZ" sz="1900"/>
          </a:p>
        </p:txBody>
      </p:sp>
      <p:sp>
        <p:nvSpPr>
          <p:cNvPr id="20" name="TextovéPole 19"/>
          <p:cNvSpPr txBox="1"/>
          <p:nvPr/>
        </p:nvSpPr>
        <p:spPr>
          <a:xfrm>
            <a:off x="2214374" y="837645"/>
            <a:ext cx="6300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i="1">
                <a:solidFill>
                  <a:srgbClr val="002060"/>
                </a:solidFill>
              </a:rPr>
              <a:t>05 Měření rychlosti proudění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Nestlačitelné proudění</a:t>
            </a:r>
            <a:endParaRPr lang="en-US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6007A074-6F75-4CD4-82B9-874434A190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10</a:t>
            </a:fld>
            <a:endParaRPr lang="pl-PL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984056" y="4929858"/>
          <a:ext cx="3356015" cy="1032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349360" imgH="723600" progId="Equation.DSMT4">
                  <p:embed/>
                </p:oleObj>
              </mc:Choice>
              <mc:Fallback>
                <p:oleObj name="Equation" r:id="rId4" imgW="2349360" imgH="723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56" y="4929858"/>
                        <a:ext cx="3356015" cy="1032889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79" y="1399160"/>
            <a:ext cx="4138560" cy="499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138033" y="2714882"/>
            <a:ext cx="2875595" cy="49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47" dirty="0"/>
              <a:t>Bernoulli</a:t>
            </a:r>
            <a:r>
              <a:rPr lang="cs-CZ" sz="2647" dirty="0"/>
              <a:t>ho rovnice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246338" y="1812534"/>
            <a:ext cx="3425490" cy="49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647" dirty="0"/>
              <a:t>Vzduch do</a:t>
            </a:r>
            <a:r>
              <a:rPr lang="en-US" sz="2647" dirty="0"/>
              <a:t> 50 (100) m/s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xmlns="" id="{47E99804-78DE-4010-BD27-BBC427171E7E}"/>
              </a:ext>
            </a:extLst>
          </p:cNvPr>
          <p:cNvSpPr/>
          <p:nvPr/>
        </p:nvSpPr>
        <p:spPr>
          <a:xfrm>
            <a:off x="2122328" y="3116347"/>
            <a:ext cx="683290" cy="1032889"/>
          </a:xfrm>
          <a:prstGeom prst="ellipse">
            <a:avLst/>
          </a:prstGeom>
          <a:noFill/>
          <a:ln>
            <a:solidFill>
              <a:srgbClr val="434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5" dirty="0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xmlns="" id="{B38186A8-D0FD-494E-B47A-D1440B7898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0607" y="3303495"/>
          <a:ext cx="1428538" cy="658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1295280" imgH="596880" progId="Equation.DSMT4">
                  <p:embed/>
                </p:oleObj>
              </mc:Choice>
              <mc:Fallback>
                <p:oleObj name="Equation" r:id="rId7" imgW="12952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80607" y="3303495"/>
                        <a:ext cx="1428538" cy="658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xmlns="" id="{A8C68794-6921-4A9A-B2BD-4DB6A9783C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1410" y="4199342"/>
          <a:ext cx="1204454" cy="32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1091880" imgH="291960" progId="Equation.DSMT4">
                  <p:embed/>
                </p:oleObj>
              </mc:Choice>
              <mc:Fallback>
                <p:oleObj name="Equation" r:id="rId9" imgW="1091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51410" y="4199342"/>
                        <a:ext cx="1204454" cy="32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4225380"/>
            <a:ext cx="33337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8609"/>
          </a:xfrm>
        </p:spPr>
        <p:txBody>
          <a:bodyPr/>
          <a:lstStyle/>
          <a:p>
            <a:r>
              <a:rPr lang="cs-CZ" noProof="0" dirty="0"/>
              <a:t>Podzvukové stlačitelné proudění</a:t>
            </a:r>
            <a:endParaRPr lang="en-US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7AEA5E11-C599-468E-81EF-762CD9744B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11</a:t>
            </a:fld>
            <a:endParaRPr lang="pl-PL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3043843" y="1875613"/>
          <a:ext cx="1784899" cy="440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079032" imgH="266584" progId="Equation.DSMT4">
                  <p:embed/>
                </p:oleObj>
              </mc:Choice>
              <mc:Fallback>
                <p:oleObj name="Equation" r:id="rId4" imgW="1079032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843" y="1875613"/>
                        <a:ext cx="1784899" cy="440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 descr="Pitot_tube_Mou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059" y="3146155"/>
            <a:ext cx="3091665" cy="270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661580" y="2752554"/>
          <a:ext cx="2492939" cy="868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7" imgW="2260600" imgH="787400" progId="Equation.DSMT4">
                  <p:embed/>
                </p:oleObj>
              </mc:Choice>
              <mc:Fallback>
                <p:oleObj name="Equation" r:id="rId7" imgW="22606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580" y="2752554"/>
                        <a:ext cx="2492939" cy="8683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3599706" y="2713890"/>
          <a:ext cx="2689013" cy="113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9" imgW="2438400" imgH="1028700" progId="Equation.DSMT4">
                  <p:embed/>
                </p:oleObj>
              </mc:Choice>
              <mc:Fallback>
                <p:oleObj name="Equation" r:id="rId9" imgW="2438400" imgH="1028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9706" y="2713890"/>
                        <a:ext cx="2689013" cy="1134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/>
        </p:nvGraphicFramePr>
        <p:xfrm>
          <a:off x="600663" y="4098295"/>
          <a:ext cx="2608483" cy="113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1" imgW="2361960" imgH="1028520" progId="Equation.DSMT4">
                  <p:embed/>
                </p:oleObj>
              </mc:Choice>
              <mc:Fallback>
                <p:oleObj name="Equation" r:id="rId11" imgW="236196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663" y="4098295"/>
                        <a:ext cx="2608483" cy="1134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/>
        </p:nvGraphicFramePr>
        <p:xfrm>
          <a:off x="4314386" y="4473793"/>
          <a:ext cx="703765" cy="714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3" imgW="634725" imgH="647419" progId="Equation.DSMT4">
                  <p:embed/>
                </p:oleObj>
              </mc:Choice>
              <mc:Fallback>
                <p:oleObj name="Equation" r:id="rId13" imgW="634725" imgH="6474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386" y="4473793"/>
                        <a:ext cx="703765" cy="714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/>
        </p:nvGraphicFramePr>
        <p:xfrm>
          <a:off x="5346701" y="4496813"/>
          <a:ext cx="724773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5" imgW="660113" imgH="571252" progId="Equation.DSMT4">
                  <p:embed/>
                </p:oleObj>
              </mc:Choice>
              <mc:Fallback>
                <p:oleObj name="Equation" r:id="rId15" imgW="660113" imgH="57125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1" y="4496813"/>
                        <a:ext cx="724773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/>
        </p:nvGraphicFramePr>
        <p:xfrm>
          <a:off x="4314386" y="5469280"/>
          <a:ext cx="1859201" cy="756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7" imgW="1689100" imgH="685800" progId="Equation.DSMT4">
                  <p:embed/>
                </p:oleObj>
              </mc:Choice>
              <mc:Fallback>
                <p:oleObj name="Equation" r:id="rId17" imgW="16891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386" y="5469280"/>
                        <a:ext cx="1859201" cy="756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bdélník 17"/>
          <p:cNvSpPr/>
          <p:nvPr/>
        </p:nvSpPr>
        <p:spPr>
          <a:xfrm>
            <a:off x="7651770" y="2493274"/>
            <a:ext cx="2698175" cy="431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6" dirty="0">
                <a:solidFill>
                  <a:srgbClr val="00B0F0"/>
                </a:solidFill>
              </a:rPr>
              <a:t>Isentropic</a:t>
            </a:r>
            <a:r>
              <a:rPr lang="cs-CZ" sz="2206" dirty="0" err="1">
                <a:solidFill>
                  <a:srgbClr val="00B0F0"/>
                </a:solidFill>
              </a:rPr>
              <a:t>ké</a:t>
            </a:r>
            <a:r>
              <a:rPr lang="cs-CZ" sz="2206" dirty="0">
                <a:solidFill>
                  <a:srgbClr val="00B0F0"/>
                </a:solidFill>
              </a:rPr>
              <a:t> proudění</a:t>
            </a:r>
            <a:endParaRPr lang="en-US" sz="2206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8609"/>
          </a:xfrm>
        </p:spPr>
        <p:txBody>
          <a:bodyPr/>
          <a:lstStyle/>
          <a:p>
            <a:r>
              <a:rPr lang="cs-CZ" noProof="0" dirty="0"/>
              <a:t>Nadzvukové proudění</a:t>
            </a:r>
            <a:endParaRPr lang="en-US" noProof="0" dirty="0"/>
          </a:p>
        </p:txBody>
      </p:sp>
      <p:pic>
        <p:nvPicPr>
          <p:cNvPr id="4098" name="Picture 2" descr="Pitot_tube_Mou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15" y="2907928"/>
            <a:ext cx="3138933" cy="282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itot_Tube_eq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25" y="2510884"/>
            <a:ext cx="4516904" cy="28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8293677" y="1999850"/>
            <a:ext cx="1434752" cy="1543349"/>
            <a:chOff x="7244316" y="1813466"/>
            <a:chExt cx="1301034" cy="1399510"/>
          </a:xfrm>
        </p:grpSpPr>
        <p:sp>
          <p:nvSpPr>
            <p:cNvPr id="3" name="Obdélník 2"/>
            <p:cNvSpPr/>
            <p:nvPr/>
          </p:nvSpPr>
          <p:spPr>
            <a:xfrm>
              <a:off x="7244316" y="1813466"/>
              <a:ext cx="1301034" cy="360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85" dirty="0">
                  <a:solidFill>
                    <a:srgbClr val="00B0F0"/>
                  </a:solidFill>
                </a:rPr>
                <a:t>isentropic</a:t>
              </a:r>
              <a:r>
                <a:rPr lang="cs-CZ" sz="1985" dirty="0" err="1">
                  <a:solidFill>
                    <a:srgbClr val="00B0F0"/>
                  </a:solidFill>
                </a:rPr>
                <a:t>ké</a:t>
              </a:r>
              <a:endParaRPr lang="en-US" sz="1985" dirty="0">
                <a:solidFill>
                  <a:srgbClr val="00B0F0"/>
                </a:solidFill>
              </a:endParaRPr>
            </a:p>
          </p:txBody>
        </p:sp>
        <p:cxnSp>
          <p:nvCxnSpPr>
            <p:cNvPr id="5" name="Přímá spojnice se šipkou 4"/>
            <p:cNvCxnSpPr>
              <a:stCxn id="3" idx="2"/>
            </p:cNvCxnSpPr>
            <p:nvPr/>
          </p:nvCxnSpPr>
          <p:spPr>
            <a:xfrm flipH="1">
              <a:off x="7524330" y="2174192"/>
              <a:ext cx="370503" cy="103878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Skupina 6"/>
          <p:cNvGrpSpPr/>
          <p:nvPr/>
        </p:nvGrpSpPr>
        <p:grpSpPr>
          <a:xfrm>
            <a:off x="6321157" y="1999850"/>
            <a:ext cx="1694437" cy="2099210"/>
            <a:chOff x="5455638" y="1813466"/>
            <a:chExt cx="1536517" cy="1903566"/>
          </a:xfrm>
        </p:grpSpPr>
        <p:sp>
          <p:nvSpPr>
            <p:cNvPr id="6" name="Obdélník 5"/>
            <p:cNvSpPr/>
            <p:nvPr/>
          </p:nvSpPr>
          <p:spPr>
            <a:xfrm>
              <a:off x="5455638" y="1813466"/>
              <a:ext cx="1536517" cy="360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85" dirty="0">
                  <a:solidFill>
                    <a:srgbClr val="00B050"/>
                  </a:solidFill>
                </a:rPr>
                <a:t>n</a:t>
              </a:r>
              <a:r>
                <a:rPr lang="cs-CZ" sz="1985" dirty="0">
                  <a:solidFill>
                    <a:srgbClr val="00B050"/>
                  </a:solidFill>
                </a:rPr>
                <a:t>e</a:t>
              </a:r>
              <a:r>
                <a:rPr lang="en-US" sz="1985" dirty="0">
                  <a:solidFill>
                    <a:srgbClr val="00B050"/>
                  </a:solidFill>
                </a:rPr>
                <a:t>isentropic</a:t>
              </a:r>
              <a:r>
                <a:rPr lang="cs-CZ" sz="1985" dirty="0" err="1">
                  <a:solidFill>
                    <a:srgbClr val="00B050"/>
                  </a:solidFill>
                </a:rPr>
                <a:t>ké</a:t>
              </a:r>
              <a:endParaRPr lang="en-US" sz="1985" dirty="0">
                <a:solidFill>
                  <a:srgbClr val="00B050"/>
                </a:solidFill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>
            <a:xfrm>
              <a:off x="6193468" y="2187327"/>
              <a:ext cx="394756" cy="152970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804097"/>
              </p:ext>
            </p:extLst>
          </p:nvPr>
        </p:nvGraphicFramePr>
        <p:xfrm>
          <a:off x="4401725" y="1999850"/>
          <a:ext cx="943606" cy="35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571320" imgH="215640" progId="Equation.DSMT4">
                  <p:embed/>
                </p:oleObj>
              </mc:Choice>
              <mc:Fallback>
                <p:oleObj name="Equation" r:id="rId6" imgW="5713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1725" y="1999850"/>
                        <a:ext cx="943606" cy="3571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64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/>
              <a:t>Víceotvorové</a:t>
            </a:r>
            <a:r>
              <a:rPr lang="cs-CZ" noProof="0" dirty="0"/>
              <a:t> sondy</a:t>
            </a:r>
            <a:r>
              <a:rPr lang="en-US" noProof="0" dirty="0"/>
              <a:t> - </a:t>
            </a:r>
            <a:r>
              <a:rPr lang="cs-CZ" noProof="0" dirty="0"/>
              <a:t>směr</a:t>
            </a:r>
            <a:endParaRPr lang="en-US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Vyhodnocuje se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Celkový tlak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Statický tlak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1</a:t>
            </a:r>
            <a:r>
              <a:rPr lang="en-US" sz="2800" dirty="0"/>
              <a:t>-</a:t>
            </a:r>
            <a:r>
              <a:rPr lang="cs-CZ" sz="2800" dirty="0"/>
              <a:t>2 úhly </a:t>
            </a:r>
            <a:r>
              <a:rPr lang="en-US" sz="2800" dirty="0"/>
              <a:t>&gt;&gt; 2-3 </a:t>
            </a:r>
            <a:r>
              <a:rPr lang="en-US" sz="2800" dirty="0" err="1"/>
              <a:t>slo</a:t>
            </a:r>
            <a:r>
              <a:rPr lang="cs-CZ" sz="2800" dirty="0" err="1"/>
              <a:t>žky</a:t>
            </a:r>
            <a:r>
              <a:rPr lang="cs-CZ" sz="2800" dirty="0"/>
              <a:t> r.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3-6</a:t>
            </a:r>
            <a:r>
              <a:rPr lang="cs-CZ" sz="2800" dirty="0"/>
              <a:t> otvorů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A.a</a:t>
            </a:r>
            <a:r>
              <a:rPr lang="en-US" sz="2800" dirty="0"/>
              <a:t>. 30-45°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7-12 </a:t>
            </a:r>
            <a:r>
              <a:rPr lang="cs-CZ" sz="2800" dirty="0"/>
              <a:t>otvorů (koule)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A.a</a:t>
            </a:r>
            <a:r>
              <a:rPr lang="en-US" sz="2800" dirty="0"/>
              <a:t>. </a:t>
            </a:r>
            <a:r>
              <a:rPr lang="cs-CZ" sz="2800" dirty="0"/>
              <a:t>až </a:t>
            </a:r>
            <a:r>
              <a:rPr lang="en-US" sz="2800" dirty="0"/>
              <a:t>180°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4438747-4FE8-483F-A68F-E6F2099739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13</a:t>
            </a:fld>
            <a:endParaRPr lang="pl-PL" altLang="en-US"/>
          </a:p>
        </p:txBody>
      </p:sp>
      <p:pic>
        <p:nvPicPr>
          <p:cNvPr id="6146" name="Picture 2" descr="dir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51" y="1862279"/>
            <a:ext cx="5479209" cy="491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9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Víceotvorové</a:t>
            </a:r>
            <a:r>
              <a:rPr lang="cs-CZ" dirty="0"/>
              <a:t> sondy</a:t>
            </a:r>
            <a:r>
              <a:rPr lang="en-US" dirty="0"/>
              <a:t> - </a:t>
            </a:r>
            <a:r>
              <a:rPr lang="cs-CZ" dirty="0"/>
              <a:t>směr</a:t>
            </a:r>
            <a:endParaRPr lang="en-US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14</a:t>
            </a:fld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1894025" y="4337287"/>
            <a:ext cx="4625851" cy="2096159"/>
            <a:chOff x="1441111" y="3933056"/>
            <a:chExt cx="4194727" cy="1900799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111" y="3933056"/>
              <a:ext cx="2520000" cy="1900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3961111" y="4910525"/>
              <a:ext cx="1674727" cy="91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5" dirty="0">
                  <a:sym typeface="Symbol"/>
                </a:rPr>
                <a:t>Omnidirectional</a:t>
              </a:r>
            </a:p>
            <a:p>
              <a:r>
                <a:rPr lang="en-US" sz="1985" dirty="0" err="1">
                  <a:sym typeface="Symbol"/>
                </a:rPr>
                <a:t>Φ</a:t>
              </a:r>
              <a:r>
                <a:rPr lang="en-US" sz="1985" dirty="0">
                  <a:sym typeface="Symbol"/>
                </a:rPr>
                <a:t> </a:t>
              </a:r>
              <a:r>
                <a:rPr lang="en-US" sz="1985" dirty="0"/>
                <a:t>9.5mm</a:t>
              </a:r>
            </a:p>
            <a:p>
              <a:r>
                <a:rPr lang="en-US" sz="1985" dirty="0"/>
                <a:t>12 </a:t>
              </a:r>
              <a:r>
                <a:rPr lang="cs-CZ" sz="1985" dirty="0"/>
                <a:t>otvorů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1894026" y="1986662"/>
            <a:ext cx="3871197" cy="1967532"/>
            <a:chOff x="1441111" y="1801507"/>
            <a:chExt cx="3510405" cy="178416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1111" y="1801507"/>
              <a:ext cx="2520000" cy="1784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991091" y="2939336"/>
              <a:ext cx="960425" cy="637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5" dirty="0" err="1">
                  <a:sym typeface="Symbol"/>
                </a:rPr>
                <a:t>Φ</a:t>
              </a:r>
              <a:r>
                <a:rPr lang="en-US" sz="1985" dirty="0">
                  <a:sym typeface="Symbol"/>
                </a:rPr>
                <a:t> </a:t>
              </a:r>
              <a:r>
                <a:rPr lang="en-US" sz="1985" dirty="0"/>
                <a:t>3mm</a:t>
              </a:r>
            </a:p>
            <a:p>
              <a:r>
                <a:rPr lang="en-US" sz="1985" dirty="0"/>
                <a:t>5 </a:t>
              </a:r>
              <a:r>
                <a:rPr lang="cs-CZ" sz="1985" dirty="0"/>
                <a:t>otvorů</a:t>
              </a:r>
            </a:p>
          </p:txBody>
        </p:sp>
      </p:grp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79" y="1986662"/>
            <a:ext cx="3256227" cy="11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3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Rychlá odezva</a:t>
            </a:r>
            <a:endParaRPr lang="en-US" noProof="0" dirty="0"/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15</a:t>
            </a:fld>
            <a:endParaRPr lang="cs-CZ"/>
          </a:p>
        </p:txBody>
      </p:sp>
      <p:grpSp>
        <p:nvGrpSpPr>
          <p:cNvPr id="19" name="Skupina 18"/>
          <p:cNvGrpSpPr/>
          <p:nvPr/>
        </p:nvGrpSpPr>
        <p:grpSpPr>
          <a:xfrm>
            <a:off x="6796732" y="2302492"/>
            <a:ext cx="3490219" cy="3779487"/>
            <a:chOff x="5886896" y="2087901"/>
            <a:chExt cx="3164936" cy="3427243"/>
          </a:xfrm>
        </p:grpSpPr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5886896" y="3149769"/>
              <a:ext cx="3149600" cy="2365375"/>
              <a:chOff x="3474" y="7842"/>
              <a:chExt cx="4962" cy="3726"/>
            </a:xfrm>
          </p:grpSpPr>
          <p:pic>
            <p:nvPicPr>
              <p:cNvPr id="7190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6" y="8850"/>
                <a:ext cx="161" cy="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3"/>
              <p:cNvGrpSpPr>
                <a:grpSpLocks/>
              </p:cNvGrpSpPr>
              <p:nvPr/>
            </p:nvGrpSpPr>
            <p:grpSpPr bwMode="auto">
              <a:xfrm>
                <a:off x="7524" y="9837"/>
                <a:ext cx="6" cy="2"/>
                <a:chOff x="7524" y="9837"/>
                <a:chExt cx="6" cy="2"/>
              </a:xfrm>
            </p:grpSpPr>
            <p:sp>
              <p:nvSpPr>
                <p:cNvPr id="22" name="Freeform 24"/>
                <p:cNvSpPr>
                  <a:spLocks/>
                </p:cNvSpPr>
                <p:nvPr/>
              </p:nvSpPr>
              <p:spPr bwMode="auto">
                <a:xfrm>
                  <a:off x="7524" y="9837"/>
                  <a:ext cx="6" cy="2"/>
                </a:xfrm>
                <a:custGeom>
                  <a:avLst/>
                  <a:gdLst>
                    <a:gd name="T0" fmla="+- 0 7524 7524"/>
                    <a:gd name="T1" fmla="*/ T0 w 6"/>
                    <a:gd name="T2" fmla="+- 0 7530 7524"/>
                    <a:gd name="T3" fmla="*/ T2 w 6"/>
                  </a:gdLst>
                  <a:ahLst/>
                  <a:cxnLst>
                    <a:cxn ang="0">
                      <a:pos x="T1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6">
                      <a:moveTo>
                        <a:pt x="0" y="0"/>
                      </a:moveTo>
                      <a:lnTo>
                        <a:pt x="6" y="0"/>
                      </a:lnTo>
                    </a:path>
                  </a:pathLst>
                </a:custGeom>
                <a:noFill/>
                <a:ln w="381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pic>
              <p:nvPicPr>
                <p:cNvPr id="7193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4" y="7842"/>
                  <a:ext cx="4962" cy="37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0" name="TextovéPole 29"/>
            <p:cNvSpPr txBox="1"/>
            <p:nvPr/>
          </p:nvSpPr>
          <p:spPr>
            <a:xfrm>
              <a:off x="7571537" y="2087901"/>
              <a:ext cx="1480295" cy="91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5" dirty="0" err="1">
                  <a:sym typeface="Symbol"/>
                </a:rPr>
                <a:t>Φ</a:t>
              </a:r>
              <a:r>
                <a:rPr lang="en-US" sz="1985" dirty="0">
                  <a:sym typeface="Symbol"/>
                </a:rPr>
                <a:t> 6.</a:t>
              </a:r>
              <a:r>
                <a:rPr lang="en-US" sz="1985" dirty="0"/>
                <a:t>3mm</a:t>
              </a:r>
            </a:p>
            <a:p>
              <a:r>
                <a:rPr lang="en-US" sz="1985" dirty="0"/>
                <a:t>5 </a:t>
              </a:r>
              <a:r>
                <a:rPr lang="cs-CZ" sz="1985" dirty="0"/>
                <a:t>otvorů</a:t>
              </a:r>
              <a:endParaRPr lang="en-US" sz="1985" dirty="0"/>
            </a:p>
            <a:p>
              <a:r>
                <a:rPr lang="cs-CZ" sz="1985" dirty="0"/>
                <a:t>Rychlá odezva</a:t>
              </a: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29760" y="1862279"/>
            <a:ext cx="6458184" cy="4171070"/>
            <a:chOff x="111215" y="1460945"/>
            <a:chExt cx="5856288" cy="3782330"/>
          </a:xfrm>
        </p:grpSpPr>
        <p:grpSp>
          <p:nvGrpSpPr>
            <p:cNvPr id="3" name="Group 2"/>
            <p:cNvGrpSpPr>
              <a:grpSpLocks noChangeAspect="1"/>
            </p:cNvGrpSpPr>
            <p:nvPr/>
          </p:nvGrpSpPr>
          <p:grpSpPr bwMode="auto">
            <a:xfrm>
              <a:off x="111215" y="1460945"/>
              <a:ext cx="5856288" cy="2994025"/>
              <a:chOff x="1531" y="1430"/>
              <a:chExt cx="9221" cy="4714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7" y="4123"/>
                <a:ext cx="6125" cy="2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6859" y="4858"/>
                <a:ext cx="586" cy="523"/>
                <a:chOff x="6859" y="4858"/>
                <a:chExt cx="586" cy="523"/>
              </a:xfrm>
            </p:grpSpPr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>
                  <a:off x="6859" y="4858"/>
                  <a:ext cx="586" cy="523"/>
                </a:xfrm>
                <a:custGeom>
                  <a:avLst/>
                  <a:gdLst>
                    <a:gd name="T0" fmla="+- 0 7445 6859"/>
                    <a:gd name="T1" fmla="*/ T0 w 586"/>
                    <a:gd name="T2" fmla="+- 0 5381 4858"/>
                    <a:gd name="T3" fmla="*/ 5381 h 523"/>
                    <a:gd name="T4" fmla="+- 0 6859 6859"/>
                    <a:gd name="T5" fmla="*/ T4 w 586"/>
                    <a:gd name="T6" fmla="+- 0 4858 4858"/>
                    <a:gd name="T7" fmla="*/ 4858 h 52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</a:cxnLst>
                  <a:rect l="0" t="0" r="r" b="b"/>
                  <a:pathLst>
                    <a:path w="586" h="523">
                      <a:moveTo>
                        <a:pt x="586" y="52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6096">
                  <a:solidFill>
                    <a:srgbClr val="2B2B2B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</p:grpSp>
          <p:grpSp>
            <p:nvGrpSpPr>
              <p:cNvPr id="5" name="Group 6"/>
              <p:cNvGrpSpPr>
                <a:grpSpLocks/>
              </p:cNvGrpSpPr>
              <p:nvPr/>
            </p:nvGrpSpPr>
            <p:grpSpPr bwMode="auto">
              <a:xfrm>
                <a:off x="6778" y="4781"/>
                <a:ext cx="125" cy="120"/>
                <a:chOff x="6778" y="4781"/>
                <a:chExt cx="125" cy="120"/>
              </a:xfrm>
            </p:grpSpPr>
            <p:sp>
              <p:nvSpPr>
                <p:cNvPr id="16" name="Freeform 7"/>
                <p:cNvSpPr>
                  <a:spLocks/>
                </p:cNvSpPr>
                <p:nvPr/>
              </p:nvSpPr>
              <p:spPr bwMode="auto">
                <a:xfrm>
                  <a:off x="6778" y="4781"/>
                  <a:ext cx="125" cy="120"/>
                </a:xfrm>
                <a:custGeom>
                  <a:avLst/>
                  <a:gdLst>
                    <a:gd name="T0" fmla="+- 0 6778 6778"/>
                    <a:gd name="T1" fmla="*/ T0 w 125"/>
                    <a:gd name="T2" fmla="+- 0 4781 4781"/>
                    <a:gd name="T3" fmla="*/ 4781 h 120"/>
                    <a:gd name="T4" fmla="+- 0 6826 6778"/>
                    <a:gd name="T5" fmla="*/ T4 w 125"/>
                    <a:gd name="T6" fmla="+- 0 4901 4781"/>
                    <a:gd name="T7" fmla="*/ 4901 h 120"/>
                    <a:gd name="T8" fmla="+- 0 6902 6778"/>
                    <a:gd name="T9" fmla="*/ T8 w 125"/>
                    <a:gd name="T10" fmla="+- 0 4814 4781"/>
                    <a:gd name="T11" fmla="*/ 4814 h 120"/>
                    <a:gd name="T12" fmla="+- 0 6778 6778"/>
                    <a:gd name="T13" fmla="*/ T12 w 125"/>
                    <a:gd name="T14" fmla="+- 0 4781 4781"/>
                    <a:gd name="T15" fmla="*/ 4781 h 120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25" h="120">
                      <a:moveTo>
                        <a:pt x="0" y="0"/>
                      </a:moveTo>
                      <a:lnTo>
                        <a:pt x="48" y="120"/>
                      </a:lnTo>
                      <a:lnTo>
                        <a:pt x="124" y="3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2B2B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pic>
              <p:nvPicPr>
                <p:cNvPr id="7176" name="Picture 8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4" y="1430"/>
                  <a:ext cx="4944" cy="2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" name="Group 9"/>
              <p:cNvGrpSpPr>
                <a:grpSpLocks/>
              </p:cNvGrpSpPr>
              <p:nvPr/>
            </p:nvGrpSpPr>
            <p:grpSpPr bwMode="auto">
              <a:xfrm>
                <a:off x="8496" y="3144"/>
                <a:ext cx="682" cy="475"/>
                <a:chOff x="8496" y="3144"/>
                <a:chExt cx="682" cy="475"/>
              </a:xfrm>
            </p:grpSpPr>
            <p:sp>
              <p:nvSpPr>
                <p:cNvPr id="12" name="Freeform 10"/>
                <p:cNvSpPr>
                  <a:spLocks/>
                </p:cNvSpPr>
                <p:nvPr/>
              </p:nvSpPr>
              <p:spPr bwMode="auto">
                <a:xfrm>
                  <a:off x="8496" y="3144"/>
                  <a:ext cx="682" cy="475"/>
                </a:xfrm>
                <a:custGeom>
                  <a:avLst/>
                  <a:gdLst>
                    <a:gd name="T0" fmla="+- 0 8604 8496"/>
                    <a:gd name="T1" fmla="*/ T0 w 682"/>
                    <a:gd name="T2" fmla="+- 0 3203 3144"/>
                    <a:gd name="T3" fmla="*/ 3203 h 475"/>
                    <a:gd name="T4" fmla="+- 0 8590 8496"/>
                    <a:gd name="T5" fmla="*/ T4 w 682"/>
                    <a:gd name="T6" fmla="+- 0 3223 3144"/>
                    <a:gd name="T7" fmla="*/ 3223 h 475"/>
                    <a:gd name="T8" fmla="+- 0 9163 8496"/>
                    <a:gd name="T9" fmla="*/ T8 w 682"/>
                    <a:gd name="T10" fmla="+- 0 3619 3144"/>
                    <a:gd name="T11" fmla="*/ 3619 h 475"/>
                    <a:gd name="T12" fmla="+- 0 9178 8496"/>
                    <a:gd name="T13" fmla="*/ T12 w 682"/>
                    <a:gd name="T14" fmla="+- 0 3600 3144"/>
                    <a:gd name="T15" fmla="*/ 3600 h 475"/>
                    <a:gd name="T16" fmla="+- 0 8604 8496"/>
                    <a:gd name="T17" fmla="*/ T16 w 682"/>
                    <a:gd name="T18" fmla="+- 0 3203 3144"/>
                    <a:gd name="T19" fmla="*/ 3203 h 4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82" h="475">
                      <a:moveTo>
                        <a:pt x="108" y="59"/>
                      </a:moveTo>
                      <a:lnTo>
                        <a:pt x="94" y="79"/>
                      </a:lnTo>
                      <a:lnTo>
                        <a:pt x="667" y="475"/>
                      </a:lnTo>
                      <a:lnTo>
                        <a:pt x="682" y="456"/>
                      </a:lnTo>
                      <a:lnTo>
                        <a:pt x="108" y="5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13" name="Freeform 11"/>
                <p:cNvSpPr>
                  <a:spLocks/>
                </p:cNvSpPr>
                <p:nvPr/>
              </p:nvSpPr>
              <p:spPr bwMode="auto">
                <a:xfrm>
                  <a:off x="8496" y="3144"/>
                  <a:ext cx="682" cy="475"/>
                </a:xfrm>
                <a:custGeom>
                  <a:avLst/>
                  <a:gdLst>
                    <a:gd name="T0" fmla="+- 0 8496 8496"/>
                    <a:gd name="T1" fmla="*/ T0 w 682"/>
                    <a:gd name="T2" fmla="+- 0 3144 3144"/>
                    <a:gd name="T3" fmla="*/ 3144 h 475"/>
                    <a:gd name="T4" fmla="+- 0 8563 8496"/>
                    <a:gd name="T5" fmla="*/ T4 w 682"/>
                    <a:gd name="T6" fmla="+- 0 3264 3144"/>
                    <a:gd name="T7" fmla="*/ 3264 h 475"/>
                    <a:gd name="T8" fmla="+- 0 8590 8496"/>
                    <a:gd name="T9" fmla="*/ T8 w 682"/>
                    <a:gd name="T10" fmla="+- 0 3223 3144"/>
                    <a:gd name="T11" fmla="*/ 3223 h 475"/>
                    <a:gd name="T12" fmla="+- 0 8573 8496"/>
                    <a:gd name="T13" fmla="*/ T12 w 682"/>
                    <a:gd name="T14" fmla="+- 0 3211 3144"/>
                    <a:gd name="T15" fmla="*/ 3211 h 475"/>
                    <a:gd name="T16" fmla="+- 0 8587 8496"/>
                    <a:gd name="T17" fmla="*/ T16 w 682"/>
                    <a:gd name="T18" fmla="+- 0 3192 3144"/>
                    <a:gd name="T19" fmla="*/ 3192 h 475"/>
                    <a:gd name="T20" fmla="+- 0 8611 8496"/>
                    <a:gd name="T21" fmla="*/ T20 w 682"/>
                    <a:gd name="T22" fmla="+- 0 3192 3144"/>
                    <a:gd name="T23" fmla="*/ 3192 h 475"/>
                    <a:gd name="T24" fmla="+- 0 8630 8496"/>
                    <a:gd name="T25" fmla="*/ T24 w 682"/>
                    <a:gd name="T26" fmla="+- 0 3163 3144"/>
                    <a:gd name="T27" fmla="*/ 3163 h 475"/>
                    <a:gd name="T28" fmla="+- 0 8496 8496"/>
                    <a:gd name="T29" fmla="*/ T28 w 682"/>
                    <a:gd name="T30" fmla="+- 0 3144 3144"/>
                    <a:gd name="T31" fmla="*/ 3144 h 4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682" h="475">
                      <a:moveTo>
                        <a:pt x="0" y="0"/>
                      </a:moveTo>
                      <a:lnTo>
                        <a:pt x="67" y="120"/>
                      </a:lnTo>
                      <a:lnTo>
                        <a:pt x="94" y="79"/>
                      </a:lnTo>
                      <a:lnTo>
                        <a:pt x="77" y="67"/>
                      </a:lnTo>
                      <a:lnTo>
                        <a:pt x="91" y="48"/>
                      </a:lnTo>
                      <a:lnTo>
                        <a:pt x="115" y="48"/>
                      </a:lnTo>
                      <a:lnTo>
                        <a:pt x="134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14" name="Freeform 12"/>
                <p:cNvSpPr>
                  <a:spLocks/>
                </p:cNvSpPr>
                <p:nvPr/>
              </p:nvSpPr>
              <p:spPr bwMode="auto">
                <a:xfrm>
                  <a:off x="8496" y="3144"/>
                  <a:ext cx="682" cy="475"/>
                </a:xfrm>
                <a:custGeom>
                  <a:avLst/>
                  <a:gdLst>
                    <a:gd name="T0" fmla="+- 0 8587 8496"/>
                    <a:gd name="T1" fmla="*/ T0 w 682"/>
                    <a:gd name="T2" fmla="+- 0 3192 3144"/>
                    <a:gd name="T3" fmla="*/ 3192 h 475"/>
                    <a:gd name="T4" fmla="+- 0 8573 8496"/>
                    <a:gd name="T5" fmla="*/ T4 w 682"/>
                    <a:gd name="T6" fmla="+- 0 3211 3144"/>
                    <a:gd name="T7" fmla="*/ 3211 h 475"/>
                    <a:gd name="T8" fmla="+- 0 8590 8496"/>
                    <a:gd name="T9" fmla="*/ T8 w 682"/>
                    <a:gd name="T10" fmla="+- 0 3223 3144"/>
                    <a:gd name="T11" fmla="*/ 3223 h 475"/>
                    <a:gd name="T12" fmla="+- 0 8604 8496"/>
                    <a:gd name="T13" fmla="*/ T12 w 682"/>
                    <a:gd name="T14" fmla="+- 0 3203 3144"/>
                    <a:gd name="T15" fmla="*/ 3203 h 475"/>
                    <a:gd name="T16" fmla="+- 0 8587 8496"/>
                    <a:gd name="T17" fmla="*/ T16 w 682"/>
                    <a:gd name="T18" fmla="+- 0 3192 3144"/>
                    <a:gd name="T19" fmla="*/ 3192 h 4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682" h="475">
                      <a:moveTo>
                        <a:pt x="91" y="48"/>
                      </a:moveTo>
                      <a:lnTo>
                        <a:pt x="77" y="67"/>
                      </a:lnTo>
                      <a:lnTo>
                        <a:pt x="94" y="79"/>
                      </a:lnTo>
                      <a:lnTo>
                        <a:pt x="108" y="59"/>
                      </a:lnTo>
                      <a:lnTo>
                        <a:pt x="91" y="4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15" name="Freeform 13"/>
                <p:cNvSpPr>
                  <a:spLocks/>
                </p:cNvSpPr>
                <p:nvPr/>
              </p:nvSpPr>
              <p:spPr bwMode="auto">
                <a:xfrm>
                  <a:off x="8496" y="3144"/>
                  <a:ext cx="682" cy="475"/>
                </a:xfrm>
                <a:custGeom>
                  <a:avLst/>
                  <a:gdLst>
                    <a:gd name="T0" fmla="+- 0 8611 8496"/>
                    <a:gd name="T1" fmla="*/ T0 w 682"/>
                    <a:gd name="T2" fmla="+- 0 3192 3144"/>
                    <a:gd name="T3" fmla="*/ 3192 h 475"/>
                    <a:gd name="T4" fmla="+- 0 8587 8496"/>
                    <a:gd name="T5" fmla="*/ T4 w 682"/>
                    <a:gd name="T6" fmla="+- 0 3192 3144"/>
                    <a:gd name="T7" fmla="*/ 3192 h 475"/>
                    <a:gd name="T8" fmla="+- 0 8604 8496"/>
                    <a:gd name="T9" fmla="*/ T8 w 682"/>
                    <a:gd name="T10" fmla="+- 0 3203 3144"/>
                    <a:gd name="T11" fmla="*/ 3203 h 475"/>
                    <a:gd name="T12" fmla="+- 0 8611 8496"/>
                    <a:gd name="T13" fmla="*/ T12 w 682"/>
                    <a:gd name="T14" fmla="+- 0 3192 3144"/>
                    <a:gd name="T15" fmla="*/ 3192 h 475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682" h="475">
                      <a:moveTo>
                        <a:pt x="115" y="48"/>
                      </a:moveTo>
                      <a:lnTo>
                        <a:pt x="91" y="48"/>
                      </a:lnTo>
                      <a:lnTo>
                        <a:pt x="108" y="59"/>
                      </a:lnTo>
                      <a:lnTo>
                        <a:pt x="115" y="4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</p:grpSp>
          <p:grpSp>
            <p:nvGrpSpPr>
              <p:cNvPr id="7" name="Group 14"/>
              <p:cNvGrpSpPr>
                <a:grpSpLocks/>
              </p:cNvGrpSpPr>
              <p:nvPr/>
            </p:nvGrpSpPr>
            <p:grpSpPr bwMode="auto">
              <a:xfrm>
                <a:off x="8126" y="3302"/>
                <a:ext cx="826" cy="341"/>
                <a:chOff x="8126" y="3302"/>
                <a:chExt cx="826" cy="341"/>
              </a:xfrm>
            </p:grpSpPr>
            <p:sp>
              <p:nvSpPr>
                <p:cNvPr id="8" name="Freeform 15"/>
                <p:cNvSpPr>
                  <a:spLocks/>
                </p:cNvSpPr>
                <p:nvPr/>
              </p:nvSpPr>
              <p:spPr bwMode="auto">
                <a:xfrm>
                  <a:off x="8126" y="3302"/>
                  <a:ext cx="826" cy="341"/>
                </a:xfrm>
                <a:custGeom>
                  <a:avLst/>
                  <a:gdLst>
                    <a:gd name="T0" fmla="+- 0 8243 8126"/>
                    <a:gd name="T1" fmla="*/ T0 w 826"/>
                    <a:gd name="T2" fmla="+- 0 3347 3302"/>
                    <a:gd name="T3" fmla="*/ 3347 h 341"/>
                    <a:gd name="T4" fmla="+- 0 8236 8126"/>
                    <a:gd name="T5" fmla="*/ T4 w 826"/>
                    <a:gd name="T6" fmla="+- 0 3367 3302"/>
                    <a:gd name="T7" fmla="*/ 3367 h 341"/>
                    <a:gd name="T8" fmla="+- 0 8947 8126"/>
                    <a:gd name="T9" fmla="*/ T8 w 826"/>
                    <a:gd name="T10" fmla="+- 0 3643 3302"/>
                    <a:gd name="T11" fmla="*/ 3643 h 341"/>
                    <a:gd name="T12" fmla="+- 0 8952 8126"/>
                    <a:gd name="T13" fmla="*/ T12 w 826"/>
                    <a:gd name="T14" fmla="+- 0 3624 3302"/>
                    <a:gd name="T15" fmla="*/ 3624 h 341"/>
                    <a:gd name="T16" fmla="+- 0 8243 8126"/>
                    <a:gd name="T17" fmla="*/ T16 w 826"/>
                    <a:gd name="T18" fmla="+- 0 3347 3302"/>
                    <a:gd name="T19" fmla="*/ 3347 h 3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26" h="341">
                      <a:moveTo>
                        <a:pt x="117" y="45"/>
                      </a:moveTo>
                      <a:lnTo>
                        <a:pt x="110" y="65"/>
                      </a:lnTo>
                      <a:lnTo>
                        <a:pt x="821" y="341"/>
                      </a:lnTo>
                      <a:lnTo>
                        <a:pt x="826" y="322"/>
                      </a:lnTo>
                      <a:lnTo>
                        <a:pt x="117" y="4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9" name="Freeform 16"/>
                <p:cNvSpPr>
                  <a:spLocks/>
                </p:cNvSpPr>
                <p:nvPr/>
              </p:nvSpPr>
              <p:spPr bwMode="auto">
                <a:xfrm>
                  <a:off x="8126" y="3302"/>
                  <a:ext cx="826" cy="341"/>
                </a:xfrm>
                <a:custGeom>
                  <a:avLst/>
                  <a:gdLst>
                    <a:gd name="T0" fmla="+- 0 8261 8126"/>
                    <a:gd name="T1" fmla="*/ T0 w 826"/>
                    <a:gd name="T2" fmla="+- 0 3302 3302"/>
                    <a:gd name="T3" fmla="*/ 3302 h 341"/>
                    <a:gd name="T4" fmla="+- 0 8126 8126"/>
                    <a:gd name="T5" fmla="*/ T4 w 826"/>
                    <a:gd name="T6" fmla="+- 0 3312 3302"/>
                    <a:gd name="T7" fmla="*/ 3312 h 341"/>
                    <a:gd name="T8" fmla="+- 0 8218 8126"/>
                    <a:gd name="T9" fmla="*/ T8 w 826"/>
                    <a:gd name="T10" fmla="+- 0 3413 3302"/>
                    <a:gd name="T11" fmla="*/ 3413 h 341"/>
                    <a:gd name="T12" fmla="+- 0 8236 8126"/>
                    <a:gd name="T13" fmla="*/ T12 w 826"/>
                    <a:gd name="T14" fmla="+- 0 3367 3302"/>
                    <a:gd name="T15" fmla="*/ 3367 h 341"/>
                    <a:gd name="T16" fmla="+- 0 8218 8126"/>
                    <a:gd name="T17" fmla="*/ T16 w 826"/>
                    <a:gd name="T18" fmla="+- 0 3360 3302"/>
                    <a:gd name="T19" fmla="*/ 3360 h 341"/>
                    <a:gd name="T20" fmla="+- 0 8227 8126"/>
                    <a:gd name="T21" fmla="*/ T20 w 826"/>
                    <a:gd name="T22" fmla="+- 0 3341 3302"/>
                    <a:gd name="T23" fmla="*/ 3341 h 341"/>
                    <a:gd name="T24" fmla="+- 0 8246 8126"/>
                    <a:gd name="T25" fmla="*/ T24 w 826"/>
                    <a:gd name="T26" fmla="+- 0 3341 3302"/>
                    <a:gd name="T27" fmla="*/ 3341 h 341"/>
                    <a:gd name="T28" fmla="+- 0 8261 8126"/>
                    <a:gd name="T29" fmla="*/ T28 w 826"/>
                    <a:gd name="T30" fmla="+- 0 3302 3302"/>
                    <a:gd name="T31" fmla="*/ 3302 h 3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</a:cxnLst>
                  <a:rect l="0" t="0" r="r" b="b"/>
                  <a:pathLst>
                    <a:path w="826" h="341">
                      <a:moveTo>
                        <a:pt x="135" y="0"/>
                      </a:moveTo>
                      <a:lnTo>
                        <a:pt x="0" y="10"/>
                      </a:lnTo>
                      <a:lnTo>
                        <a:pt x="92" y="111"/>
                      </a:lnTo>
                      <a:lnTo>
                        <a:pt x="110" y="65"/>
                      </a:lnTo>
                      <a:lnTo>
                        <a:pt x="92" y="58"/>
                      </a:lnTo>
                      <a:lnTo>
                        <a:pt x="101" y="39"/>
                      </a:lnTo>
                      <a:lnTo>
                        <a:pt x="120" y="39"/>
                      </a:lnTo>
                      <a:lnTo>
                        <a:pt x="13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10" name="Freeform 17"/>
                <p:cNvSpPr>
                  <a:spLocks/>
                </p:cNvSpPr>
                <p:nvPr/>
              </p:nvSpPr>
              <p:spPr bwMode="auto">
                <a:xfrm>
                  <a:off x="8126" y="3302"/>
                  <a:ext cx="826" cy="341"/>
                </a:xfrm>
                <a:custGeom>
                  <a:avLst/>
                  <a:gdLst>
                    <a:gd name="T0" fmla="+- 0 8227 8126"/>
                    <a:gd name="T1" fmla="*/ T0 w 826"/>
                    <a:gd name="T2" fmla="+- 0 3341 3302"/>
                    <a:gd name="T3" fmla="*/ 3341 h 341"/>
                    <a:gd name="T4" fmla="+- 0 8218 8126"/>
                    <a:gd name="T5" fmla="*/ T4 w 826"/>
                    <a:gd name="T6" fmla="+- 0 3360 3302"/>
                    <a:gd name="T7" fmla="*/ 3360 h 341"/>
                    <a:gd name="T8" fmla="+- 0 8236 8126"/>
                    <a:gd name="T9" fmla="*/ T8 w 826"/>
                    <a:gd name="T10" fmla="+- 0 3367 3302"/>
                    <a:gd name="T11" fmla="*/ 3367 h 341"/>
                    <a:gd name="T12" fmla="+- 0 8243 8126"/>
                    <a:gd name="T13" fmla="*/ T12 w 826"/>
                    <a:gd name="T14" fmla="+- 0 3347 3302"/>
                    <a:gd name="T15" fmla="*/ 3347 h 341"/>
                    <a:gd name="T16" fmla="+- 0 8227 8126"/>
                    <a:gd name="T17" fmla="*/ T16 w 826"/>
                    <a:gd name="T18" fmla="+- 0 3341 3302"/>
                    <a:gd name="T19" fmla="*/ 3341 h 3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</a:cxnLst>
                  <a:rect l="0" t="0" r="r" b="b"/>
                  <a:pathLst>
                    <a:path w="826" h="341">
                      <a:moveTo>
                        <a:pt x="101" y="39"/>
                      </a:moveTo>
                      <a:lnTo>
                        <a:pt x="92" y="58"/>
                      </a:lnTo>
                      <a:lnTo>
                        <a:pt x="110" y="65"/>
                      </a:lnTo>
                      <a:lnTo>
                        <a:pt x="117" y="45"/>
                      </a:lnTo>
                      <a:lnTo>
                        <a:pt x="101" y="3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sp>
              <p:nvSpPr>
                <p:cNvPr id="11" name="Freeform 18"/>
                <p:cNvSpPr>
                  <a:spLocks/>
                </p:cNvSpPr>
                <p:nvPr/>
              </p:nvSpPr>
              <p:spPr bwMode="auto">
                <a:xfrm>
                  <a:off x="8126" y="3302"/>
                  <a:ext cx="826" cy="341"/>
                </a:xfrm>
                <a:custGeom>
                  <a:avLst/>
                  <a:gdLst>
                    <a:gd name="T0" fmla="+- 0 8246 8126"/>
                    <a:gd name="T1" fmla="*/ T0 w 826"/>
                    <a:gd name="T2" fmla="+- 0 3341 3302"/>
                    <a:gd name="T3" fmla="*/ 3341 h 341"/>
                    <a:gd name="T4" fmla="+- 0 8227 8126"/>
                    <a:gd name="T5" fmla="*/ T4 w 826"/>
                    <a:gd name="T6" fmla="+- 0 3341 3302"/>
                    <a:gd name="T7" fmla="*/ 3341 h 341"/>
                    <a:gd name="T8" fmla="+- 0 8243 8126"/>
                    <a:gd name="T9" fmla="*/ T8 w 826"/>
                    <a:gd name="T10" fmla="+- 0 3347 3302"/>
                    <a:gd name="T11" fmla="*/ 3347 h 341"/>
                    <a:gd name="T12" fmla="+- 0 8246 8126"/>
                    <a:gd name="T13" fmla="*/ T12 w 826"/>
                    <a:gd name="T14" fmla="+- 0 3341 3302"/>
                    <a:gd name="T15" fmla="*/ 3341 h 3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826" h="341">
                      <a:moveTo>
                        <a:pt x="120" y="39"/>
                      </a:moveTo>
                      <a:lnTo>
                        <a:pt x="101" y="39"/>
                      </a:lnTo>
                      <a:lnTo>
                        <a:pt x="117" y="45"/>
                      </a:lnTo>
                      <a:lnTo>
                        <a:pt x="120" y="3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00838" tIns="50419" rIns="100838" bIns="5041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sz="1985"/>
                </a:p>
              </p:txBody>
            </p:sp>
            <p:pic>
              <p:nvPicPr>
                <p:cNvPr id="7187" name="Picture 19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6" y="1435"/>
                  <a:ext cx="4200" cy="16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88" name="Picture 2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1" y="3082"/>
                  <a:ext cx="3053" cy="30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1" name="TextovéPole 30"/>
            <p:cNvSpPr txBox="1"/>
            <p:nvPr/>
          </p:nvSpPr>
          <p:spPr>
            <a:xfrm>
              <a:off x="114394" y="4605550"/>
              <a:ext cx="1055608" cy="637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85" dirty="0" err="1">
                  <a:sym typeface="Symbol"/>
                </a:rPr>
                <a:t>Φ</a:t>
              </a:r>
              <a:r>
                <a:rPr lang="en-US" sz="1985" dirty="0">
                  <a:sym typeface="Symbol"/>
                </a:rPr>
                <a:t> 1.6</a:t>
              </a:r>
              <a:r>
                <a:rPr lang="en-US" sz="1985" dirty="0"/>
                <a:t>mm</a:t>
              </a:r>
            </a:p>
            <a:p>
              <a:r>
                <a:rPr lang="en-US" sz="1985" dirty="0"/>
                <a:t>5 </a:t>
              </a:r>
              <a:r>
                <a:rPr lang="cs-CZ" sz="1985" dirty="0"/>
                <a:t>otvorů</a:t>
              </a:r>
              <a:endParaRPr lang="en-US" sz="1985" dirty="0"/>
            </a:p>
          </p:txBody>
        </p:sp>
      </p:grpSp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35" y="5217957"/>
            <a:ext cx="3482986" cy="144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72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DBEF9E-A671-498F-BC8D-C1A158ED1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 technology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DCB8D0A0-84CF-48C6-A131-B384EBA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16</a:t>
            </a:fld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xmlns="" id="{CB5C2011-7078-4F8B-82D0-A2BC604BD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78" y="1563340"/>
            <a:ext cx="7752058" cy="440457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AD9BB945-8B6F-4A04-8F5F-73BE515394D9}"/>
              </a:ext>
            </a:extLst>
          </p:cNvPr>
          <p:cNvSpPr txBox="1"/>
          <p:nvPr/>
        </p:nvSpPr>
        <p:spPr>
          <a:xfrm>
            <a:off x="3749360" y="6398580"/>
            <a:ext cx="6337441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4" dirty="0">
                <a:solidFill>
                  <a:srgbClr val="00CC00"/>
                </a:solidFill>
              </a:rPr>
              <a:t>https://en.munich-startup.de/2017/05/19/vectoflow-hottest-probes-planet/</a:t>
            </a:r>
          </a:p>
        </p:txBody>
      </p:sp>
    </p:spTree>
    <p:extLst>
      <p:ext uri="{BB962C8B-B14F-4D97-AF65-F5344CB8AC3E}">
        <p14:creationId xmlns:p14="http://schemas.microsoft.com/office/powerpoint/2010/main" val="245205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tlaků</a:t>
            </a:r>
            <a:endParaRPr lang="en-US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1292662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Letadla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Parní </a:t>
            </a:r>
            <a:r>
              <a:rPr lang="cs-CZ" sz="2800" dirty="0" err="1"/>
              <a:t>turbina</a:t>
            </a:r>
            <a:endParaRPr lang="en-US" sz="28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E44168D3-C660-442F-8A5D-2BB5DC8CD0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17</a:t>
            </a:fld>
            <a:endParaRPr lang="pl-PL" alt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974735"/>
            <a:ext cx="3965452" cy="29625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974735"/>
            <a:ext cx="2341900" cy="2962503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7" y="4291382"/>
            <a:ext cx="5983055" cy="25881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36" y="4674854"/>
            <a:ext cx="3319994" cy="221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žhavených</a:t>
            </a:r>
            <a:r>
              <a:rPr lang="en-US" dirty="0"/>
              <a:t> </a:t>
            </a:r>
            <a:r>
              <a:rPr lang="en-US" dirty="0" err="1"/>
              <a:t>čidel</a:t>
            </a:r>
            <a:r>
              <a:rPr lang="en-US" dirty="0"/>
              <a:t>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607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žhavených</a:t>
            </a:r>
            <a:r>
              <a:rPr lang="en-US" dirty="0"/>
              <a:t> </a:t>
            </a:r>
            <a:r>
              <a:rPr lang="en-US" dirty="0" err="1"/>
              <a:t>čidel</a:t>
            </a:r>
            <a:r>
              <a:rPr lang="en-US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Žhavený </a:t>
            </a:r>
            <a:r>
              <a:rPr lang="cs-CZ" sz="2800" dirty="0">
                <a:solidFill>
                  <a:srgbClr val="00B050"/>
                </a:solidFill>
              </a:rPr>
              <a:t>drátek </a:t>
            </a:r>
            <a:r>
              <a:rPr lang="cs-CZ" sz="2800" dirty="0"/>
              <a:t>nebo </a:t>
            </a:r>
            <a:r>
              <a:rPr lang="cs-CZ" sz="2800" dirty="0">
                <a:solidFill>
                  <a:srgbClr val="00B050"/>
                </a:solidFill>
              </a:rPr>
              <a:t>f</a:t>
            </a:r>
            <a:r>
              <a:rPr lang="en-US" sz="2800" dirty="0" err="1">
                <a:solidFill>
                  <a:srgbClr val="00B050"/>
                </a:solidFill>
              </a:rPr>
              <a:t>ilm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Měří </a:t>
            </a:r>
            <a:r>
              <a:rPr lang="cs-CZ" sz="2800" dirty="0">
                <a:solidFill>
                  <a:srgbClr val="FF0000"/>
                </a:solidFill>
              </a:rPr>
              <a:t>všechny </a:t>
            </a:r>
            <a:r>
              <a:rPr lang="cs-CZ" sz="2800" dirty="0"/>
              <a:t>veličiny, které závisí na přestupu tepla – ochlazování </a:t>
            </a:r>
            <a:r>
              <a:rPr lang="en-US" sz="2800" dirty="0"/>
              <a:t>(</a:t>
            </a:r>
            <a:r>
              <a:rPr lang="cs-CZ" sz="2800" dirty="0"/>
              <a:t>rychlost</a:t>
            </a:r>
            <a:r>
              <a:rPr lang="en-US" sz="2800" dirty="0"/>
              <a:t>, </a:t>
            </a:r>
            <a:r>
              <a:rPr lang="en-US" sz="2800" dirty="0" err="1"/>
              <a:t>te</a:t>
            </a:r>
            <a:r>
              <a:rPr lang="cs-CZ" sz="2800" dirty="0"/>
              <a:t>plotu</a:t>
            </a:r>
            <a:r>
              <a:rPr lang="en-US" sz="2800" dirty="0"/>
              <a:t>, </a:t>
            </a:r>
            <a:r>
              <a:rPr lang="cs-CZ" sz="2800" dirty="0"/>
              <a:t>koncentraci</a:t>
            </a:r>
            <a:r>
              <a:rPr lang="en-US" sz="2800" dirty="0"/>
              <a:t>,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</a:t>
            </a:r>
            <a:r>
              <a:rPr lang="cs-CZ" sz="2800" dirty="0" err="1"/>
              <a:t>ěřicí</a:t>
            </a:r>
            <a:r>
              <a:rPr lang="cs-CZ" sz="2800" dirty="0"/>
              <a:t> bod</a:t>
            </a:r>
            <a:r>
              <a:rPr lang="en-US" sz="2800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Jediná metoda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cs-CZ" sz="2800" dirty="0"/>
              <a:t>pro frekvence nad</a:t>
            </a:r>
            <a:r>
              <a:rPr lang="en-US" sz="2800" dirty="0"/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10kHz (</a:t>
            </a:r>
            <a:r>
              <a:rPr lang="cs-CZ" sz="2800" dirty="0"/>
              <a:t>až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200kHz)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B4E48465-13BA-4230-8675-1873F13C43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19</a:t>
            </a:fld>
            <a:endParaRPr lang="pl-PL" altLang="en-US"/>
          </a:p>
        </p:txBody>
      </p:sp>
      <p:graphicFrame>
        <p:nvGraphicFramePr>
          <p:cNvPr id="4" name="Objek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70247" y="3304973"/>
          <a:ext cx="4041328" cy="204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orelDRAW" r:id="rId4" imgW="4676775" imgH="2371725" progId="CorelDraw.Graphic.7">
                  <p:embed/>
                </p:oleObj>
              </mc:Choice>
              <mc:Fallback>
                <p:oleObj name="CorelDRAW" r:id="rId4" imgW="4676775" imgH="2371725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247" y="3304973"/>
                        <a:ext cx="4041328" cy="204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2" y="3835035"/>
            <a:ext cx="3445298" cy="1607106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 rot="1557887">
            <a:off x="5638003" y="4150805"/>
            <a:ext cx="1349950" cy="5536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985"/>
          </a:p>
        </p:txBody>
      </p:sp>
    </p:spTree>
    <p:extLst>
      <p:ext uri="{BB962C8B-B14F-4D97-AF65-F5344CB8AC3E}">
        <p14:creationId xmlns:p14="http://schemas.microsoft.com/office/powerpoint/2010/main" val="32826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0468A5D9-DDC9-4D8E-AEF7-0CF7D02C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kurzu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5E6204EF-995A-43DF-8E25-D2ED8408E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308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Teorie fyzikálního modelování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teplot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tlaků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viskozity tekutin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Měření rychlosti proudění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průtoku potrubím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povrchového tření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Optické metody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Základy sběru a zpracování signálů a chyby měření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Experimentální zařízení v mechanice tekutin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Constant Temperature Anemometry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20</a:t>
            </a:fld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165378"/>
            <a:ext cx="8741957" cy="270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4281910-C549-45BE-AB20-C16109E85B1B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747298" y="1352572"/>
            <a:ext cx="90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CTA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32100" y="2409825"/>
            <a:ext cx="3170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Metoda konstantní teploty čidla</a:t>
            </a:r>
          </a:p>
        </p:txBody>
      </p:sp>
    </p:spTree>
    <p:extLst>
      <p:ext uri="{BB962C8B-B14F-4D97-AF65-F5344CB8AC3E}">
        <p14:creationId xmlns:p14="http://schemas.microsoft.com/office/powerpoint/2010/main" val="140579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6" y="3558279"/>
            <a:ext cx="4893865" cy="307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Fre</a:t>
            </a:r>
            <a:r>
              <a:rPr lang="cs-CZ" dirty="0" err="1"/>
              <a:t>kvenční</a:t>
            </a:r>
            <a:r>
              <a:rPr lang="cs-CZ" dirty="0"/>
              <a:t> odezva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21</a:t>
            </a:fld>
            <a:endParaRPr lang="cs-CZ"/>
          </a:p>
        </p:txBody>
      </p:sp>
      <p:pic>
        <p:nvPicPr>
          <p:cNvPr id="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"/>
          <a:stretch>
            <a:fillRect/>
          </a:stretch>
        </p:blipFill>
        <p:spPr bwMode="auto">
          <a:xfrm>
            <a:off x="3797667" y="2181225"/>
            <a:ext cx="6590932" cy="412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1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Směrová citlivost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22</a:t>
            </a:fld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>
            <a:fillRect/>
          </a:stretch>
        </p:blipFill>
        <p:spPr bwMode="auto">
          <a:xfrm>
            <a:off x="4075524" y="1716795"/>
            <a:ext cx="6307052" cy="468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k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797340"/>
              </p:ext>
            </p:extLst>
          </p:nvPr>
        </p:nvGraphicFramePr>
        <p:xfrm>
          <a:off x="393700" y="2250195"/>
          <a:ext cx="4786304" cy="267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orelDRAW" r:id="rId5" imgW="4238625" imgH="2371725" progId="CorelDraw.Graphic.7">
                  <p:embed/>
                </p:oleObj>
              </mc:Choice>
              <mc:Fallback>
                <p:oleObj name="CorelDRAW" r:id="rId5" imgW="4238625" imgH="2371725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2250195"/>
                        <a:ext cx="4786304" cy="2678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3707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Orientace proudění</a:t>
            </a:r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23</a:t>
            </a:fld>
            <a:endParaRPr lang="cs-CZ"/>
          </a:p>
        </p:txBody>
      </p:sp>
      <p:pic>
        <p:nvPicPr>
          <p:cNvPr id="6146" name="Picture 2" descr="Pict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15" y="2161646"/>
            <a:ext cx="6344391" cy="425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4" y="1843174"/>
            <a:ext cx="2384732" cy="3876502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>
            <a:off x="661579" y="2344929"/>
            <a:ext cx="952906" cy="269829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490449" y="2866879"/>
            <a:ext cx="952906" cy="269829"/>
          </a:xfrm>
          <a:prstGeom prst="straightConnector1">
            <a:avLst/>
          </a:prstGeom>
          <a:ln w="63500"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</a:t>
            </a:r>
            <a:r>
              <a:rPr lang="cs-CZ" dirty="0"/>
              <a:t>z</a:t>
            </a:r>
            <a:r>
              <a:rPr lang="en-US" dirty="0"/>
              <a:t>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2154436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Drátek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Film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A162256-724F-442E-BCDC-15F031C49B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24</a:t>
            </a:fld>
            <a:endParaRPr lang="pl-PL" altLang="en-US"/>
          </a:p>
        </p:txBody>
      </p:sp>
      <p:pic>
        <p:nvPicPr>
          <p:cNvPr id="7170" name="Picture 2" descr="Image-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34" y="1683531"/>
            <a:ext cx="6344391" cy="292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35076" y="2759059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ym typeface="Symbol"/>
              </a:rPr>
              <a:t>Φ</a:t>
            </a:r>
            <a:r>
              <a:rPr lang="en-US" sz="2800" dirty="0">
                <a:sym typeface="Symbol"/>
              </a:rPr>
              <a:t> 1 - 10μm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43786" y="5202247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ym typeface="Symbol"/>
              </a:rPr>
              <a:t>Nickl</a:t>
            </a:r>
            <a:r>
              <a:rPr lang="en-US" sz="2800" dirty="0">
                <a:sym typeface="Symbol"/>
              </a:rPr>
              <a:t> t</a:t>
            </a:r>
            <a:r>
              <a:rPr lang="cs-CZ" sz="2800" dirty="0">
                <a:sym typeface="Symbol"/>
              </a:rPr>
              <a:t>l</a:t>
            </a:r>
            <a:r>
              <a:rPr lang="en-US" sz="2800" dirty="0">
                <a:sym typeface="Symbol"/>
              </a:rPr>
              <a:t>. </a:t>
            </a:r>
            <a:r>
              <a:rPr lang="cs-CZ" sz="2800" dirty="0">
                <a:sym typeface="Symbol"/>
              </a:rPr>
              <a:t>pod</a:t>
            </a:r>
            <a:r>
              <a:rPr lang="en-US" sz="2800" dirty="0">
                <a:sym typeface="Symbol"/>
              </a:rPr>
              <a:t> 1μm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80879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Sondy </a:t>
            </a:r>
            <a:r>
              <a:rPr lang="en-US" dirty="0"/>
              <a:t>– </a:t>
            </a:r>
            <a:r>
              <a:rPr lang="cs-CZ" dirty="0"/>
              <a:t>drátek</a:t>
            </a:r>
            <a:r>
              <a:rPr lang="en-US" dirty="0"/>
              <a:t>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50084AA9-2604-4519-8BDF-CFFB1E5C07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25</a:t>
            </a:fld>
            <a:endParaRPr lang="pl-PL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"/>
          <a:stretch>
            <a:fillRect/>
          </a:stretch>
        </p:blipFill>
        <p:spPr>
          <a:xfrm>
            <a:off x="7411330" y="4243118"/>
            <a:ext cx="2007612" cy="1678018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mage-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6"/>
          <a:stretch/>
        </p:blipFill>
        <p:spPr bwMode="auto">
          <a:xfrm>
            <a:off x="270325" y="1929990"/>
            <a:ext cx="6008264" cy="242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mage-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4"/>
          <a:stretch/>
        </p:blipFill>
        <p:spPr bwMode="auto">
          <a:xfrm>
            <a:off x="469900" y="4423552"/>
            <a:ext cx="5298017" cy="212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53" y="2193249"/>
            <a:ext cx="3424642" cy="16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5FB430AA-4E0F-4FF4-8497-8B26C6ED1863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3968336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Sondy </a:t>
            </a:r>
            <a:r>
              <a:rPr lang="en-US" dirty="0"/>
              <a:t>– </a:t>
            </a:r>
            <a:r>
              <a:rPr lang="cs-CZ" dirty="0"/>
              <a:t>drátek</a:t>
            </a:r>
            <a:r>
              <a:rPr lang="en-US" dirty="0"/>
              <a:t>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22E71346-0CB0-4BF5-998D-3306A601A6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26</a:t>
            </a:fld>
            <a:endParaRPr lang="pl-PL" alt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5506" r="15981" b="19818"/>
          <a:stretch/>
        </p:blipFill>
        <p:spPr>
          <a:xfrm>
            <a:off x="2170347" y="1875613"/>
            <a:ext cx="6035070" cy="357339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082C7C4-7EA9-4C01-B605-5B1872705F8C}"/>
              </a:ext>
            </a:extLst>
          </p:cNvPr>
          <p:cNvSpPr txBox="1"/>
          <p:nvPr/>
        </p:nvSpPr>
        <p:spPr>
          <a:xfrm>
            <a:off x="6736355" y="7116595"/>
            <a:ext cx="1809085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4" dirty="0">
                <a:solidFill>
                  <a:srgbClr val="00CC00"/>
                </a:solidFill>
              </a:rPr>
              <a:t>www.dantecmt.com</a:t>
            </a:r>
          </a:p>
        </p:txBody>
      </p:sp>
    </p:spTree>
    <p:extLst>
      <p:ext uri="{BB962C8B-B14F-4D97-AF65-F5344CB8AC3E}">
        <p14:creationId xmlns:p14="http://schemas.microsoft.com/office/powerpoint/2010/main" val="3796303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</a:t>
            </a:r>
            <a:r>
              <a:rPr lang="en-US" dirty="0" err="1"/>
              <a:t>speci</a:t>
            </a:r>
            <a:r>
              <a:rPr lang="cs-CZ" dirty="0" err="1"/>
              <a:t>ální</a:t>
            </a:r>
            <a:r>
              <a:rPr lang="cs-CZ" dirty="0"/>
              <a:t> aplikace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30887"/>
          </a:xfrm>
          <a:prstGeom prst="rect">
            <a:avLst/>
          </a:prstGeom>
        </p:spPr>
        <p:txBody>
          <a:bodyPr/>
          <a:lstStyle/>
          <a:p>
            <a:r>
              <a:rPr lang="cs-CZ" sz="2800" dirty="0"/>
              <a:t>Parní turbína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100838" tIns="50419" rIns="100838" bIns="50419" rtlCol="0" anchor="ctr">
            <a:spAutoFit/>
          </a:bodyPr>
          <a:lstStyle>
            <a:defPPr>
              <a:defRPr lang="cs-CZ"/>
            </a:defPPr>
            <a:lvl1pPr marL="0" algn="r" defTabSz="10084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2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10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52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94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36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0B875-8F34-4596-88EC-059E9638F8AA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19" y="1232781"/>
            <a:ext cx="4054528" cy="15335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http://www.dantecdynamics.com/Files/Billeder/Products_Services/Fluid_Mechanics/1%5b1%5d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58" y="1442095"/>
            <a:ext cx="1249261" cy="12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24" y="2853329"/>
            <a:ext cx="3354274" cy="46003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49" y="2853330"/>
            <a:ext cx="5385098" cy="37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Sondy </a:t>
            </a:r>
            <a:r>
              <a:rPr lang="en-US" dirty="0"/>
              <a:t>– film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06D1C7C8-3C01-4E97-A1F5-75132B0D53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28</a:t>
            </a:fld>
            <a:endParaRPr lang="pl-PL" alt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80" y="4338401"/>
            <a:ext cx="3711454" cy="195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93" y="4209354"/>
            <a:ext cx="3695637" cy="220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38" y="1827922"/>
            <a:ext cx="3522191" cy="202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26" y="1970880"/>
            <a:ext cx="3410640" cy="173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2E2CB728-C0DE-493C-8A7D-9E46B7FA3DE2}"/>
              </a:ext>
            </a:extLst>
          </p:cNvPr>
          <p:cNvSpPr txBox="1"/>
          <p:nvPr/>
        </p:nvSpPr>
        <p:spPr>
          <a:xfrm>
            <a:off x="6455403" y="7095423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</a:t>
            </a:r>
            <a:r>
              <a:rPr lang="cs-CZ" sz="1544" dirty="0" err="1">
                <a:solidFill>
                  <a:srgbClr val="00B050"/>
                </a:solidFill>
              </a:rPr>
              <a:t>tsi</a:t>
            </a:r>
            <a:r>
              <a:rPr lang="en-US" sz="1544" dirty="0">
                <a:solidFill>
                  <a:srgbClr val="00B050"/>
                </a:solidFill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712911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žhavené sensory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3016210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Žhavený sensor, mm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Omidirectional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Nízké rychlosti</a:t>
            </a:r>
            <a:r>
              <a:rPr lang="en-US" sz="2800" dirty="0"/>
              <a:t> (0.1-10m/s</a:t>
            </a:r>
            <a:r>
              <a:rPr lang="cs-CZ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Nízké frekvence (10 Hz)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Měří</a:t>
            </a:r>
            <a:r>
              <a:rPr lang="en-US" sz="2800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Teplotu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Rychlost</a:t>
            </a:r>
            <a:endParaRPr lang="en-US" sz="280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409DA3F6-E7E0-42DC-879C-7BD646248A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29</a:t>
            </a:fld>
            <a:endParaRPr lang="pl-PL" altLang="en-US"/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1" y="1806949"/>
            <a:ext cx="5679807" cy="49911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0845E34A-855F-458B-BEE6-4EA86C1C5FB8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31104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17C0A7D-4B3D-43C8-9BB7-5C96A0F0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3A31FD9-B139-4AD6-B93D-8B9F26C51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2585323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Měření rychlosti proudění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Měření tlaků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Metoda žhavených čidel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Optické metody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800" dirty="0"/>
              <a:t>Laser Doppler Anemometry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800" dirty="0" err="1"/>
              <a:t>Particle</a:t>
            </a:r>
            <a:r>
              <a:rPr lang="cs-CZ" sz="2800" dirty="0"/>
              <a:t> Image </a:t>
            </a:r>
            <a:r>
              <a:rPr lang="cs-CZ" sz="2800" dirty="0" err="1"/>
              <a:t>Velocimetry</a:t>
            </a:r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BAFBED6B-7EDE-45CD-93C2-E810BD9757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3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00790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Kalibrace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30887"/>
          </a:xfrm>
          <a:prstGeom prst="rect">
            <a:avLst/>
          </a:prstGeom>
        </p:spPr>
        <p:txBody>
          <a:bodyPr/>
          <a:lstStyle/>
          <a:p>
            <a:r>
              <a:rPr lang="cs-CZ" sz="2800" dirty="0"/>
              <a:t>Nastavení rychlosti: tlaky</a:t>
            </a:r>
            <a:endParaRPr lang="en-US" sz="280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2410C8E4-ED4E-4068-B109-F20FECA4C6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30</a:t>
            </a:fld>
            <a:endParaRPr lang="pl-PL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18" y="3773747"/>
            <a:ext cx="2938126" cy="264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95" y="2669701"/>
            <a:ext cx="2573470" cy="363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6699987" y="525664"/>
            <a:ext cx="3487314" cy="3254547"/>
            <a:chOff x="5799162" y="476672"/>
            <a:chExt cx="3162300" cy="2951226"/>
          </a:xfrm>
        </p:grpSpPr>
        <p:pic>
          <p:nvPicPr>
            <p:cNvPr id="14339" name="Picture 3" descr="Image-0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162" y="476672"/>
              <a:ext cx="3162300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746164" y="3067172"/>
              <a:ext cx="1860207" cy="360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985" dirty="0">
                  <a:solidFill>
                    <a:srgbClr val="FF0000"/>
                  </a:solidFill>
                </a:rPr>
                <a:t>Ochlazovací zákon</a:t>
              </a:r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B2A8AC3-5F7F-4BA0-B8AE-F9D2810FE84D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31822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anemometry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type="body" idx="1"/>
          </p:nvPr>
        </p:nvSpPr>
        <p:spPr>
          <a:xfrm>
            <a:off x="842225" y="2781125"/>
            <a:ext cx="4580675" cy="397209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Malý měřicí bod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Citlivost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Přesnost </a:t>
            </a:r>
            <a:r>
              <a:rPr lang="en-US" sz="2800" dirty="0">
                <a:solidFill>
                  <a:srgbClr val="00B050"/>
                </a:solidFill>
              </a:rPr>
              <a:t>(</a:t>
            </a:r>
            <a:r>
              <a:rPr lang="cs-CZ" sz="2800" dirty="0">
                <a:solidFill>
                  <a:srgbClr val="00B050"/>
                </a:solidFill>
              </a:rPr>
              <a:t>záleží na kalibraci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Vysoké frekvence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Rozsah rychlostí</a:t>
            </a:r>
            <a:r>
              <a:rPr lang="en-US" sz="2800" dirty="0">
                <a:solidFill>
                  <a:srgbClr val="00B050"/>
                </a:solidFill>
              </a:rPr>
              <a:t> (air: 0.1m/s </a:t>
            </a:r>
            <a:r>
              <a:rPr lang="cs-CZ" sz="2800" dirty="0">
                <a:solidFill>
                  <a:srgbClr val="00B050"/>
                </a:solidFill>
              </a:rPr>
              <a:t>0.6M, 1M</a:t>
            </a:r>
            <a:r>
              <a:rPr lang="en-US" sz="2800" dirty="0">
                <a:solidFill>
                  <a:srgbClr val="00B050"/>
                </a:solidFill>
              </a:rPr>
              <a:t>– 5M)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Citlivost na další veličiny</a:t>
            </a:r>
            <a:r>
              <a:rPr lang="en-US" sz="2800" dirty="0">
                <a:solidFill>
                  <a:srgbClr val="00B050"/>
                </a:solidFill>
              </a:rPr>
              <a:t> (T, p, </a:t>
            </a:r>
            <a:r>
              <a:rPr lang="cs-CZ" sz="2800" dirty="0">
                <a:solidFill>
                  <a:srgbClr val="00B050"/>
                </a:solidFill>
              </a:rPr>
              <a:t>koncentrace</a:t>
            </a:r>
            <a:r>
              <a:rPr lang="en-US" sz="28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31</a:t>
            </a:fld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5992666" y="2781126"/>
            <a:ext cx="4722812" cy="230822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Intrusivní metoda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Křehká sonda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Problémy ve „špinavém“ prostředí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Nejistota orientace rychlosti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Citlivost na další veličiny (T, p, koncentrace)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Kalibrace</a:t>
            </a:r>
          </a:p>
        </p:txBody>
      </p:sp>
    </p:spTree>
    <p:extLst>
      <p:ext uri="{BB962C8B-B14F-4D97-AF65-F5344CB8AC3E}">
        <p14:creationId xmlns:p14="http://schemas.microsoft.com/office/powerpoint/2010/main" val="411974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</a:t>
            </a:r>
            <a:r>
              <a:rPr lang="cs-CZ" dirty="0" err="1"/>
              <a:t>ké</a:t>
            </a:r>
            <a:r>
              <a:rPr lang="cs-CZ" dirty="0"/>
              <a:t> metody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Velocity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771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Optic</a:t>
            </a:r>
            <a:r>
              <a:rPr lang="cs-CZ" noProof="0" dirty="0" err="1"/>
              <a:t>ké</a:t>
            </a:r>
            <a:r>
              <a:rPr lang="cs-CZ" noProof="0" dirty="0"/>
              <a:t> metody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861774"/>
          </a:xfrm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Laser Doppler Anemometry</a:t>
            </a:r>
            <a:r>
              <a:rPr lang="cs-CZ" sz="2800" dirty="0"/>
              <a:t>, </a:t>
            </a:r>
            <a:r>
              <a:rPr lang="cs-CZ" sz="2800" dirty="0" err="1"/>
              <a:t>Velocimetry</a:t>
            </a:r>
            <a:r>
              <a:rPr lang="en-US" sz="2800" dirty="0"/>
              <a:t> (LDA, PDA)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Particle Image Velocimetry (PIV)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100838" tIns="50419" rIns="100838" bIns="50419" rtlCol="0" anchor="ctr">
            <a:spAutoFit/>
          </a:bodyPr>
          <a:lstStyle>
            <a:defPPr>
              <a:defRPr lang="cs-CZ"/>
            </a:defPPr>
            <a:lvl1pPr marL="0" algn="r" defTabSz="10084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2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10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52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94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36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0B875-8F34-4596-88EC-059E9638F8AA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37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Doppler Anemometry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34</a:t>
            </a:fld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92" y="2193249"/>
            <a:ext cx="7216219" cy="211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91" y="4290062"/>
            <a:ext cx="7216219" cy="211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9D7156E7-25C1-4256-B0AC-4808900BCA72}"/>
              </a:ext>
            </a:extLst>
          </p:cNvPr>
          <p:cNvSpPr txBox="1"/>
          <p:nvPr/>
        </p:nvSpPr>
        <p:spPr>
          <a:xfrm>
            <a:off x="6948611" y="5762625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853742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LDA - Fringe model 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Fo</a:t>
            </a:r>
            <a:r>
              <a:rPr lang="cs-CZ" sz="2800" dirty="0"/>
              <a:t>k</a:t>
            </a:r>
            <a:r>
              <a:rPr lang="en-US" sz="2800" dirty="0"/>
              <a:t>us</a:t>
            </a:r>
            <a:r>
              <a:rPr lang="cs-CZ" sz="2800" dirty="0" err="1"/>
              <a:t>ované</a:t>
            </a:r>
            <a:r>
              <a:rPr lang="cs-CZ" sz="2800" dirty="0"/>
              <a:t> </a:t>
            </a:r>
            <a:r>
              <a:rPr lang="en-US" sz="2800" dirty="0"/>
              <a:t>laser</a:t>
            </a:r>
            <a:r>
              <a:rPr lang="cs-CZ" sz="2800" dirty="0" err="1"/>
              <a:t>ové</a:t>
            </a:r>
            <a:r>
              <a:rPr lang="cs-CZ" sz="2800" dirty="0"/>
              <a:t> paprsky, průsečík tvoří „sondu“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Rovinné světelné vlny, monochromatické, koherentní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Interference </a:t>
            </a:r>
            <a:r>
              <a:rPr lang="cs-CZ" sz="2800" dirty="0"/>
              <a:t>v průsečíku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Světlé a tmavé pruhy/roviny</a:t>
            </a:r>
            <a:r>
              <a:rPr lang="en-US" sz="2800" dirty="0"/>
              <a:t>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F0B6479C-EACA-4C70-8757-09119D9F68E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35</a:t>
            </a:fld>
            <a:endParaRPr lang="pl-PL" altLang="en-US"/>
          </a:p>
        </p:txBody>
      </p:sp>
      <p:grpSp>
        <p:nvGrpSpPr>
          <p:cNvPr id="342020" name="Group 4"/>
          <p:cNvGrpSpPr>
            <a:grpSpLocks/>
          </p:cNvGrpSpPr>
          <p:nvPr/>
        </p:nvGrpSpPr>
        <p:grpSpPr bwMode="auto">
          <a:xfrm>
            <a:off x="2487871" y="4112041"/>
            <a:ext cx="5717655" cy="2564717"/>
            <a:chOff x="1247" y="2296"/>
            <a:chExt cx="3266" cy="1465"/>
          </a:xfrm>
        </p:grpSpPr>
        <p:pic>
          <p:nvPicPr>
            <p:cNvPr id="342021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296"/>
              <a:ext cx="3266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2022" name="Oval 6"/>
            <p:cNvSpPr>
              <a:spLocks noChangeArrowheads="1"/>
            </p:cNvSpPr>
            <p:nvPr/>
          </p:nvSpPr>
          <p:spPr bwMode="auto">
            <a:xfrm>
              <a:off x="2035" y="2852"/>
              <a:ext cx="1654" cy="331"/>
            </a:xfrm>
            <a:prstGeom prst="ellipse">
              <a:avLst/>
            </a:prstGeom>
            <a:noFill/>
            <a:ln w="254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</p:spTree>
    <p:extLst>
      <p:ext uri="{BB962C8B-B14F-4D97-AF65-F5344CB8AC3E}">
        <p14:creationId xmlns:p14="http://schemas.microsoft.com/office/powerpoint/2010/main" val="3187535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Line 2"/>
          <p:cNvSpPr>
            <a:spLocks noChangeShapeType="1"/>
          </p:cNvSpPr>
          <p:nvPr/>
        </p:nvSpPr>
        <p:spPr bwMode="auto">
          <a:xfrm flipH="1" flipV="1">
            <a:off x="4079222" y="4166570"/>
            <a:ext cx="2759040" cy="826311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067" name="Line 3"/>
          <p:cNvSpPr>
            <a:spLocks noChangeShapeType="1"/>
          </p:cNvSpPr>
          <p:nvPr/>
        </p:nvSpPr>
        <p:spPr bwMode="auto">
          <a:xfrm flipH="1" flipV="1">
            <a:off x="5185639" y="3298243"/>
            <a:ext cx="1666628" cy="166662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068" name="Oval 4"/>
          <p:cNvSpPr>
            <a:spLocks noChangeArrowheads="1"/>
          </p:cNvSpPr>
          <p:nvPr/>
        </p:nvSpPr>
        <p:spPr bwMode="auto">
          <a:xfrm>
            <a:off x="2589411" y="2149810"/>
            <a:ext cx="2548961" cy="200275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grpSp>
        <p:nvGrpSpPr>
          <p:cNvPr id="344069" name="Group 5"/>
          <p:cNvGrpSpPr>
            <a:grpSpLocks/>
          </p:cNvGrpSpPr>
          <p:nvPr/>
        </p:nvGrpSpPr>
        <p:grpSpPr bwMode="auto">
          <a:xfrm>
            <a:off x="2704955" y="1559839"/>
            <a:ext cx="2030765" cy="1388273"/>
            <a:chOff x="1371" y="891"/>
            <a:chExt cx="1160" cy="793"/>
          </a:xfrm>
        </p:grpSpPr>
        <p:grpSp>
          <p:nvGrpSpPr>
            <p:cNvPr id="344070" name="Group 6"/>
            <p:cNvGrpSpPr>
              <a:grpSpLocks/>
            </p:cNvGrpSpPr>
            <p:nvPr/>
          </p:nvGrpSpPr>
          <p:grpSpPr bwMode="auto">
            <a:xfrm>
              <a:off x="1769" y="1148"/>
              <a:ext cx="564" cy="536"/>
              <a:chOff x="1769" y="1148"/>
              <a:chExt cx="564" cy="536"/>
            </a:xfrm>
          </p:grpSpPr>
          <p:sp>
            <p:nvSpPr>
              <p:cNvPr id="344071" name="AutoShape 7"/>
              <p:cNvSpPr>
                <a:spLocks noChangeArrowheads="1"/>
              </p:cNvSpPr>
              <p:nvPr/>
            </p:nvSpPr>
            <p:spPr bwMode="auto">
              <a:xfrm rot="16200000" flipH="1">
                <a:off x="1783" y="1134"/>
                <a:ext cx="536" cy="564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grpSp>
            <p:nvGrpSpPr>
              <p:cNvPr id="344072" name="Group 8"/>
              <p:cNvGrpSpPr>
                <a:grpSpLocks/>
              </p:cNvGrpSpPr>
              <p:nvPr/>
            </p:nvGrpSpPr>
            <p:grpSpPr bwMode="auto">
              <a:xfrm>
                <a:off x="1953" y="1368"/>
                <a:ext cx="196" cy="195"/>
                <a:chOff x="1953" y="1368"/>
                <a:chExt cx="196" cy="195"/>
              </a:xfrm>
            </p:grpSpPr>
            <p:sp>
              <p:nvSpPr>
                <p:cNvPr id="344073" name="Oval 9"/>
                <p:cNvSpPr>
                  <a:spLocks noChangeArrowheads="1"/>
                </p:cNvSpPr>
                <p:nvPr/>
              </p:nvSpPr>
              <p:spPr bwMode="auto">
                <a:xfrm>
                  <a:off x="1953" y="1446"/>
                  <a:ext cx="10" cy="4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74" name="Oval 10"/>
                <p:cNvSpPr>
                  <a:spLocks noChangeArrowheads="1"/>
                </p:cNvSpPr>
                <p:nvPr/>
              </p:nvSpPr>
              <p:spPr bwMode="auto">
                <a:xfrm>
                  <a:off x="2053" y="1558"/>
                  <a:ext cx="9" cy="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75" name="Oval 11"/>
                <p:cNvSpPr>
                  <a:spLocks noChangeArrowheads="1"/>
                </p:cNvSpPr>
                <p:nvPr/>
              </p:nvSpPr>
              <p:spPr bwMode="auto">
                <a:xfrm>
                  <a:off x="2053" y="1368"/>
                  <a:ext cx="9" cy="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76" name="Oval 12"/>
                <p:cNvSpPr>
                  <a:spLocks noChangeArrowheads="1"/>
                </p:cNvSpPr>
                <p:nvPr/>
              </p:nvSpPr>
              <p:spPr bwMode="auto">
                <a:xfrm>
                  <a:off x="2139" y="1504"/>
                  <a:ext cx="10" cy="5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</p:grpSp>
        </p:grpSp>
        <p:sp>
          <p:nvSpPr>
            <p:cNvPr id="344077" name="Rectangle 13"/>
            <p:cNvSpPr>
              <a:spLocks noChangeArrowheads="1"/>
            </p:cNvSpPr>
            <p:nvPr/>
          </p:nvSpPr>
          <p:spPr bwMode="auto">
            <a:xfrm>
              <a:off x="1371" y="891"/>
              <a:ext cx="1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defTabSz="840334" eaLnBrk="0" hangingPunct="0">
                <a:spcBef>
                  <a:spcPct val="0"/>
                </a:spcBef>
              </a:pPr>
              <a:r>
                <a:rPr lang="cs-CZ" sz="1985" b="1" dirty="0"/>
                <a:t>Proud s částicemi</a:t>
              </a:r>
              <a:endParaRPr lang="en-GB" sz="1985" b="1" dirty="0"/>
            </a:p>
          </p:txBody>
        </p:sp>
      </p:grpSp>
      <p:grpSp>
        <p:nvGrpSpPr>
          <p:cNvPr id="344078" name="Group 14"/>
          <p:cNvGrpSpPr>
            <a:grpSpLocks/>
          </p:cNvGrpSpPr>
          <p:nvPr/>
        </p:nvGrpSpPr>
        <p:grpSpPr bwMode="auto">
          <a:xfrm>
            <a:off x="2892275" y="2426415"/>
            <a:ext cx="3580098" cy="1531828"/>
            <a:chOff x="1478" y="1386"/>
            <a:chExt cx="2045" cy="875"/>
          </a:xfrm>
        </p:grpSpPr>
        <p:pic>
          <p:nvPicPr>
            <p:cNvPr id="344079" name="Picture 1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7" r="20514"/>
            <a:stretch>
              <a:fillRect/>
            </a:stretch>
          </p:blipFill>
          <p:spPr bwMode="auto">
            <a:xfrm>
              <a:off x="1478" y="1386"/>
              <a:ext cx="1117" cy="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44080" name="Group 16"/>
            <p:cNvGrpSpPr>
              <a:grpSpLocks/>
            </p:cNvGrpSpPr>
            <p:nvPr/>
          </p:nvGrpSpPr>
          <p:grpSpPr bwMode="auto">
            <a:xfrm>
              <a:off x="2444" y="1718"/>
              <a:ext cx="1079" cy="231"/>
              <a:chOff x="2444" y="1718"/>
              <a:chExt cx="1079" cy="231"/>
            </a:xfrm>
          </p:grpSpPr>
          <p:grpSp>
            <p:nvGrpSpPr>
              <p:cNvPr id="344081" name="Group 17"/>
              <p:cNvGrpSpPr>
                <a:grpSpLocks/>
              </p:cNvGrpSpPr>
              <p:nvPr/>
            </p:nvGrpSpPr>
            <p:grpSpPr bwMode="auto">
              <a:xfrm>
                <a:off x="2444" y="1799"/>
                <a:ext cx="398" cy="55"/>
                <a:chOff x="2444" y="1799"/>
                <a:chExt cx="398" cy="55"/>
              </a:xfrm>
            </p:grpSpPr>
            <p:sp>
              <p:nvSpPr>
                <p:cNvPr id="344082" name="Line 18"/>
                <p:cNvSpPr>
                  <a:spLocks noChangeShapeType="1"/>
                </p:cNvSpPr>
                <p:nvPr/>
              </p:nvSpPr>
              <p:spPr bwMode="auto">
                <a:xfrm>
                  <a:off x="2444" y="1799"/>
                  <a:ext cx="398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83" name="Line 19"/>
                <p:cNvSpPr>
                  <a:spLocks noChangeShapeType="1"/>
                </p:cNvSpPr>
                <p:nvPr/>
              </p:nvSpPr>
              <p:spPr bwMode="auto">
                <a:xfrm>
                  <a:off x="2444" y="1854"/>
                  <a:ext cx="398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</p:grpSp>
          <p:sp>
            <p:nvSpPr>
              <p:cNvPr id="344084" name="Rectangle 20"/>
              <p:cNvSpPr>
                <a:spLocks noChangeArrowheads="1"/>
              </p:cNvSpPr>
              <p:nvPr/>
            </p:nvSpPr>
            <p:spPr bwMode="auto">
              <a:xfrm>
                <a:off x="2809" y="1718"/>
                <a:ext cx="71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9788" tIns="49018" rIns="99788" bIns="49018">
                <a:spAutoFit/>
              </a:bodyPr>
              <a:lstStyle/>
              <a:p>
                <a:pPr defTabSz="840334" eaLnBrk="0" hangingPunct="0">
                  <a:spcBef>
                    <a:spcPct val="0"/>
                  </a:spcBef>
                </a:pPr>
                <a:r>
                  <a:rPr lang="en-GB" sz="1985" b="1" dirty="0"/>
                  <a:t>d (</a:t>
                </a:r>
                <a:r>
                  <a:rPr lang="cs-CZ" sz="1985" b="1" dirty="0"/>
                  <a:t>známe</a:t>
                </a:r>
                <a:r>
                  <a:rPr lang="en-GB" sz="1985" b="1" dirty="0"/>
                  <a:t>)</a:t>
                </a:r>
              </a:p>
            </p:txBody>
          </p:sp>
        </p:grpSp>
      </p:grpSp>
      <p:sp>
        <p:nvSpPr>
          <p:cNvPr id="344085" name="Rectangle 21"/>
          <p:cNvSpPr>
            <a:spLocks noChangeArrowheads="1"/>
          </p:cNvSpPr>
          <p:nvPr/>
        </p:nvSpPr>
        <p:spPr bwMode="auto">
          <a:xfrm>
            <a:off x="5591793" y="1420404"/>
            <a:ext cx="5630122" cy="57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>
            <a:spAutoFit/>
          </a:bodyPr>
          <a:lstStyle/>
          <a:p>
            <a:pPr marL="210083" lvl="1" defTabSz="840334" eaLnBrk="0" hangingPunct="0">
              <a:spcBef>
                <a:spcPct val="0"/>
              </a:spcBef>
            </a:pPr>
            <a:r>
              <a:rPr lang="cs-CZ" sz="3088" b="1" dirty="0">
                <a:solidFill>
                  <a:schemeClr val="tx2"/>
                </a:solidFill>
              </a:rPr>
              <a:t>Rychlost</a:t>
            </a:r>
            <a:r>
              <a:rPr lang="en-GB" sz="3088" b="1" dirty="0">
                <a:solidFill>
                  <a:schemeClr val="tx2"/>
                </a:solidFill>
              </a:rPr>
              <a:t> = </a:t>
            </a:r>
            <a:r>
              <a:rPr lang="cs-CZ" sz="3088" b="1" dirty="0">
                <a:solidFill>
                  <a:schemeClr val="tx2"/>
                </a:solidFill>
              </a:rPr>
              <a:t>Vzdálenost</a:t>
            </a:r>
            <a:r>
              <a:rPr lang="en-GB" sz="3088" b="1" dirty="0">
                <a:solidFill>
                  <a:schemeClr val="tx2"/>
                </a:solidFill>
              </a:rPr>
              <a:t>/</a:t>
            </a:r>
            <a:r>
              <a:rPr lang="cs-CZ" sz="3088" b="1" dirty="0">
                <a:solidFill>
                  <a:schemeClr val="tx2"/>
                </a:solidFill>
              </a:rPr>
              <a:t>čas</a:t>
            </a:r>
            <a:endParaRPr lang="en-GB" sz="3088" b="1" dirty="0">
              <a:solidFill>
                <a:schemeClr val="tx2"/>
              </a:solidFill>
            </a:endParaRPr>
          </a:p>
        </p:txBody>
      </p:sp>
      <p:grpSp>
        <p:nvGrpSpPr>
          <p:cNvPr id="344086" name="Group 22"/>
          <p:cNvGrpSpPr>
            <a:grpSpLocks/>
          </p:cNvGrpSpPr>
          <p:nvPr/>
        </p:nvGrpSpPr>
        <p:grpSpPr bwMode="auto">
          <a:xfrm>
            <a:off x="6843516" y="2044771"/>
            <a:ext cx="2545460" cy="2505194"/>
            <a:chOff x="3735" y="1168"/>
            <a:chExt cx="1454" cy="1431"/>
          </a:xfrm>
        </p:grpSpPr>
        <p:grpSp>
          <p:nvGrpSpPr>
            <p:cNvPr id="344087" name="Group 23"/>
            <p:cNvGrpSpPr>
              <a:grpSpLocks/>
            </p:cNvGrpSpPr>
            <p:nvPr/>
          </p:nvGrpSpPr>
          <p:grpSpPr bwMode="auto">
            <a:xfrm>
              <a:off x="4190" y="1751"/>
              <a:ext cx="999" cy="231"/>
              <a:chOff x="4190" y="1751"/>
              <a:chExt cx="999" cy="231"/>
            </a:xfrm>
          </p:grpSpPr>
          <p:grpSp>
            <p:nvGrpSpPr>
              <p:cNvPr id="344088" name="Group 24"/>
              <p:cNvGrpSpPr>
                <a:grpSpLocks/>
              </p:cNvGrpSpPr>
              <p:nvPr/>
            </p:nvGrpSpPr>
            <p:grpSpPr bwMode="auto">
              <a:xfrm>
                <a:off x="4190" y="1843"/>
                <a:ext cx="242" cy="63"/>
                <a:chOff x="4190" y="1843"/>
                <a:chExt cx="242" cy="63"/>
              </a:xfrm>
            </p:grpSpPr>
            <p:sp>
              <p:nvSpPr>
                <p:cNvPr id="344089" name="Line 25"/>
                <p:cNvSpPr>
                  <a:spLocks noChangeShapeType="1"/>
                </p:cNvSpPr>
                <p:nvPr/>
              </p:nvSpPr>
              <p:spPr bwMode="auto">
                <a:xfrm>
                  <a:off x="4200" y="1843"/>
                  <a:ext cx="232" cy="1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90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4190" y="1896"/>
                  <a:ext cx="242" cy="1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</p:grpSp>
          <p:sp>
            <p:nvSpPr>
              <p:cNvPr id="344091" name="Rectangle 27"/>
              <p:cNvSpPr>
                <a:spLocks noChangeArrowheads="1"/>
              </p:cNvSpPr>
              <p:nvPr/>
            </p:nvSpPr>
            <p:spPr bwMode="auto">
              <a:xfrm>
                <a:off x="4431" y="1751"/>
                <a:ext cx="75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9788" tIns="49018" rIns="99788" bIns="49018">
                <a:spAutoFit/>
              </a:bodyPr>
              <a:lstStyle/>
              <a:p>
                <a:pPr defTabSz="840334" eaLnBrk="0" hangingPunct="0">
                  <a:spcBef>
                    <a:spcPct val="0"/>
                  </a:spcBef>
                </a:pPr>
                <a:r>
                  <a:rPr lang="en-GB" sz="1985" b="1" dirty="0"/>
                  <a:t>t (</a:t>
                </a:r>
                <a:r>
                  <a:rPr lang="cs-CZ" sz="1985" b="1" dirty="0"/>
                  <a:t>měříme</a:t>
                </a:r>
                <a:r>
                  <a:rPr lang="en-GB" sz="1985" b="1" dirty="0"/>
                  <a:t>)</a:t>
                </a:r>
              </a:p>
            </p:txBody>
          </p:sp>
        </p:grpSp>
        <p:grpSp>
          <p:nvGrpSpPr>
            <p:cNvPr id="344092" name="Group 28"/>
            <p:cNvGrpSpPr>
              <a:grpSpLocks/>
            </p:cNvGrpSpPr>
            <p:nvPr/>
          </p:nvGrpSpPr>
          <p:grpSpPr bwMode="auto">
            <a:xfrm>
              <a:off x="3735" y="1168"/>
              <a:ext cx="1046" cy="1431"/>
              <a:chOff x="3735" y="1168"/>
              <a:chExt cx="1046" cy="1431"/>
            </a:xfrm>
          </p:grpSpPr>
          <p:grpSp>
            <p:nvGrpSpPr>
              <p:cNvPr id="344093" name="Group 29"/>
              <p:cNvGrpSpPr>
                <a:grpSpLocks/>
              </p:cNvGrpSpPr>
              <p:nvPr/>
            </p:nvGrpSpPr>
            <p:grpSpPr bwMode="auto">
              <a:xfrm>
                <a:off x="3735" y="1282"/>
                <a:ext cx="530" cy="1206"/>
                <a:chOff x="3735" y="1282"/>
                <a:chExt cx="530" cy="1206"/>
              </a:xfrm>
            </p:grpSpPr>
            <p:sp>
              <p:nvSpPr>
                <p:cNvPr id="344094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735" y="1283"/>
                  <a:ext cx="10" cy="120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95" name="Line 31"/>
                <p:cNvSpPr>
                  <a:spLocks noChangeShapeType="1"/>
                </p:cNvSpPr>
                <p:nvPr/>
              </p:nvSpPr>
              <p:spPr bwMode="auto">
                <a:xfrm>
                  <a:off x="3743" y="1282"/>
                  <a:ext cx="52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96" name="Freeform 32"/>
                <p:cNvSpPr>
                  <a:spLocks/>
                </p:cNvSpPr>
                <p:nvPr/>
              </p:nvSpPr>
              <p:spPr bwMode="auto">
                <a:xfrm>
                  <a:off x="3752" y="2403"/>
                  <a:ext cx="1" cy="6"/>
                </a:xfrm>
                <a:custGeom>
                  <a:avLst/>
                  <a:gdLst>
                    <a:gd name="T0" fmla="*/ 0 w 1"/>
                    <a:gd name="T1" fmla="*/ 5 h 6"/>
                    <a:gd name="T2" fmla="*/ 0 w 1"/>
                    <a:gd name="T3" fmla="*/ 2 h 6"/>
                    <a:gd name="T4" fmla="*/ 0 w 1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6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097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752" y="2394"/>
                  <a:ext cx="0" cy="13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098" name="Freeform 34"/>
                <p:cNvSpPr>
                  <a:spLocks/>
                </p:cNvSpPr>
                <p:nvPr/>
              </p:nvSpPr>
              <p:spPr bwMode="auto">
                <a:xfrm>
                  <a:off x="3750" y="2393"/>
                  <a:ext cx="3" cy="6"/>
                </a:xfrm>
                <a:custGeom>
                  <a:avLst/>
                  <a:gdLst>
                    <a:gd name="T0" fmla="*/ 2 w 3"/>
                    <a:gd name="T1" fmla="*/ 5 h 6"/>
                    <a:gd name="T2" fmla="*/ 1 w 3"/>
                    <a:gd name="T3" fmla="*/ 3 h 6"/>
                    <a:gd name="T4" fmla="*/ 0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2" y="5"/>
                      </a:moveTo>
                      <a:lnTo>
                        <a:pt x="1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099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3744" y="2385"/>
                  <a:ext cx="10" cy="12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100" name="Freeform 36"/>
                <p:cNvSpPr>
                  <a:spLocks/>
                </p:cNvSpPr>
                <p:nvPr/>
              </p:nvSpPr>
              <p:spPr bwMode="auto">
                <a:xfrm>
                  <a:off x="3747" y="2384"/>
                  <a:ext cx="2" cy="6"/>
                </a:xfrm>
                <a:custGeom>
                  <a:avLst/>
                  <a:gdLst>
                    <a:gd name="T0" fmla="*/ 1 w 2"/>
                    <a:gd name="T1" fmla="*/ 5 h 6"/>
                    <a:gd name="T2" fmla="*/ 0 w 2"/>
                    <a:gd name="T3" fmla="*/ 2 h 6"/>
                    <a:gd name="T4" fmla="*/ 0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1" y="5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1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3742" y="2376"/>
                  <a:ext cx="9" cy="12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102" name="Freeform 38"/>
                <p:cNvSpPr>
                  <a:spLocks/>
                </p:cNvSpPr>
                <p:nvPr/>
              </p:nvSpPr>
              <p:spPr bwMode="auto">
                <a:xfrm>
                  <a:off x="3746" y="2375"/>
                  <a:ext cx="2" cy="6"/>
                </a:xfrm>
                <a:custGeom>
                  <a:avLst/>
                  <a:gdLst>
                    <a:gd name="T0" fmla="*/ 0 w 2"/>
                    <a:gd name="T1" fmla="*/ 5 h 6"/>
                    <a:gd name="T2" fmla="*/ 1 w 2"/>
                    <a:gd name="T3" fmla="*/ 2 h 6"/>
                    <a:gd name="T4" fmla="*/ 1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0" y="5"/>
                      </a:moveTo>
                      <a:lnTo>
                        <a:pt x="1" y="2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3" name="Freeform 39"/>
                <p:cNvSpPr>
                  <a:spLocks/>
                </p:cNvSpPr>
                <p:nvPr/>
              </p:nvSpPr>
              <p:spPr bwMode="auto">
                <a:xfrm>
                  <a:off x="3747" y="2370"/>
                  <a:ext cx="3" cy="6"/>
                </a:xfrm>
                <a:custGeom>
                  <a:avLst/>
                  <a:gdLst>
                    <a:gd name="T0" fmla="*/ 0 w 3"/>
                    <a:gd name="T1" fmla="*/ 5 h 6"/>
                    <a:gd name="T2" fmla="*/ 1 w 3"/>
                    <a:gd name="T3" fmla="*/ 3 h 6"/>
                    <a:gd name="T4" fmla="*/ 2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4" name="Freeform 40"/>
                <p:cNvSpPr>
                  <a:spLocks/>
                </p:cNvSpPr>
                <p:nvPr/>
              </p:nvSpPr>
              <p:spPr bwMode="auto">
                <a:xfrm>
                  <a:off x="3749" y="2365"/>
                  <a:ext cx="5" cy="6"/>
                </a:xfrm>
                <a:custGeom>
                  <a:avLst/>
                  <a:gdLst>
                    <a:gd name="T0" fmla="*/ 0 w 5"/>
                    <a:gd name="T1" fmla="*/ 5 h 6"/>
                    <a:gd name="T2" fmla="*/ 2 w 5"/>
                    <a:gd name="T3" fmla="*/ 3 h 6"/>
                    <a:gd name="T4" fmla="*/ 4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5" name="Freeform 41"/>
                <p:cNvSpPr>
                  <a:spLocks/>
                </p:cNvSpPr>
                <p:nvPr/>
              </p:nvSpPr>
              <p:spPr bwMode="auto">
                <a:xfrm>
                  <a:off x="3753" y="2361"/>
                  <a:ext cx="4" cy="5"/>
                </a:xfrm>
                <a:custGeom>
                  <a:avLst/>
                  <a:gdLst>
                    <a:gd name="T0" fmla="*/ 0 w 4"/>
                    <a:gd name="T1" fmla="*/ 4 h 5"/>
                    <a:gd name="T2" fmla="*/ 2 w 4"/>
                    <a:gd name="T3" fmla="*/ 2 h 5"/>
                    <a:gd name="T4" fmla="*/ 3 w 4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5">
                      <a:moveTo>
                        <a:pt x="0" y="4"/>
                      </a:moveTo>
                      <a:lnTo>
                        <a:pt x="2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6" name="Freeform 42"/>
                <p:cNvSpPr>
                  <a:spLocks/>
                </p:cNvSpPr>
                <p:nvPr/>
              </p:nvSpPr>
              <p:spPr bwMode="auto">
                <a:xfrm>
                  <a:off x="3756" y="2356"/>
                  <a:ext cx="5" cy="6"/>
                </a:xfrm>
                <a:custGeom>
                  <a:avLst/>
                  <a:gdLst>
                    <a:gd name="T0" fmla="*/ 0 w 5"/>
                    <a:gd name="T1" fmla="*/ 5 h 6"/>
                    <a:gd name="T2" fmla="*/ 2 w 5"/>
                    <a:gd name="T3" fmla="*/ 2 h 6"/>
                    <a:gd name="T4" fmla="*/ 4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0" y="5"/>
                      </a:moveTo>
                      <a:lnTo>
                        <a:pt x="2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7" name="Freeform 43"/>
                <p:cNvSpPr>
                  <a:spLocks/>
                </p:cNvSpPr>
                <p:nvPr/>
              </p:nvSpPr>
              <p:spPr bwMode="auto">
                <a:xfrm>
                  <a:off x="3760" y="2351"/>
                  <a:ext cx="3" cy="6"/>
                </a:xfrm>
                <a:custGeom>
                  <a:avLst/>
                  <a:gdLst>
                    <a:gd name="T0" fmla="*/ 0 w 3"/>
                    <a:gd name="T1" fmla="*/ 5 h 6"/>
                    <a:gd name="T2" fmla="*/ 1 w 3"/>
                    <a:gd name="T3" fmla="*/ 3 h 6"/>
                    <a:gd name="T4" fmla="*/ 2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8" name="Freeform 44"/>
                <p:cNvSpPr>
                  <a:spLocks/>
                </p:cNvSpPr>
                <p:nvPr/>
              </p:nvSpPr>
              <p:spPr bwMode="auto">
                <a:xfrm>
                  <a:off x="3762" y="2347"/>
                  <a:ext cx="1" cy="5"/>
                </a:xfrm>
                <a:custGeom>
                  <a:avLst/>
                  <a:gdLst>
                    <a:gd name="T0" fmla="*/ 0 w 1"/>
                    <a:gd name="T1" fmla="*/ 4 h 5"/>
                    <a:gd name="T2" fmla="*/ 0 w 1"/>
                    <a:gd name="T3" fmla="*/ 2 h 5"/>
                    <a:gd name="T4" fmla="*/ 0 w 1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5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09" name="Freeform 45"/>
                <p:cNvSpPr>
                  <a:spLocks/>
                </p:cNvSpPr>
                <p:nvPr/>
              </p:nvSpPr>
              <p:spPr bwMode="auto">
                <a:xfrm>
                  <a:off x="3760" y="2342"/>
                  <a:ext cx="3" cy="6"/>
                </a:xfrm>
                <a:custGeom>
                  <a:avLst/>
                  <a:gdLst>
                    <a:gd name="T0" fmla="*/ 2 w 3"/>
                    <a:gd name="T1" fmla="*/ 5 h 6"/>
                    <a:gd name="T2" fmla="*/ 1 w 3"/>
                    <a:gd name="T3" fmla="*/ 2 h 6"/>
                    <a:gd name="T4" fmla="*/ 0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2" y="5"/>
                      </a:move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0" name="Freeform 46"/>
                <p:cNvSpPr>
                  <a:spLocks/>
                </p:cNvSpPr>
                <p:nvPr/>
              </p:nvSpPr>
              <p:spPr bwMode="auto">
                <a:xfrm>
                  <a:off x="3756" y="2338"/>
                  <a:ext cx="5" cy="5"/>
                </a:xfrm>
                <a:custGeom>
                  <a:avLst/>
                  <a:gdLst>
                    <a:gd name="T0" fmla="*/ 4 w 5"/>
                    <a:gd name="T1" fmla="*/ 4 h 5"/>
                    <a:gd name="T2" fmla="*/ 2 w 5"/>
                    <a:gd name="T3" fmla="*/ 2 h 5"/>
                    <a:gd name="T4" fmla="*/ 0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4" y="4"/>
                      </a:move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1" name="Freeform 47"/>
                <p:cNvSpPr>
                  <a:spLocks/>
                </p:cNvSpPr>
                <p:nvPr/>
              </p:nvSpPr>
              <p:spPr bwMode="auto">
                <a:xfrm>
                  <a:off x="3753" y="2333"/>
                  <a:ext cx="4" cy="6"/>
                </a:xfrm>
                <a:custGeom>
                  <a:avLst/>
                  <a:gdLst>
                    <a:gd name="T0" fmla="*/ 3 w 4"/>
                    <a:gd name="T1" fmla="*/ 5 h 6"/>
                    <a:gd name="T2" fmla="*/ 2 w 4"/>
                    <a:gd name="T3" fmla="*/ 2 h 6"/>
                    <a:gd name="T4" fmla="*/ 0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3" y="5"/>
                      </a:move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2" name="Freeform 48"/>
                <p:cNvSpPr>
                  <a:spLocks/>
                </p:cNvSpPr>
                <p:nvPr/>
              </p:nvSpPr>
              <p:spPr bwMode="auto">
                <a:xfrm>
                  <a:off x="3750" y="2328"/>
                  <a:ext cx="4" cy="6"/>
                </a:xfrm>
                <a:custGeom>
                  <a:avLst/>
                  <a:gdLst>
                    <a:gd name="T0" fmla="*/ 3 w 4"/>
                    <a:gd name="T1" fmla="*/ 5 h 6"/>
                    <a:gd name="T2" fmla="*/ 1 w 4"/>
                    <a:gd name="T3" fmla="*/ 2 h 6"/>
                    <a:gd name="T4" fmla="*/ 0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3" y="5"/>
                      </a:move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3" name="Freeform 49"/>
                <p:cNvSpPr>
                  <a:spLocks/>
                </p:cNvSpPr>
                <p:nvPr/>
              </p:nvSpPr>
              <p:spPr bwMode="auto">
                <a:xfrm>
                  <a:off x="3749" y="2323"/>
                  <a:ext cx="2" cy="6"/>
                </a:xfrm>
                <a:custGeom>
                  <a:avLst/>
                  <a:gdLst>
                    <a:gd name="T0" fmla="*/ 1 w 2"/>
                    <a:gd name="T1" fmla="*/ 5 h 6"/>
                    <a:gd name="T2" fmla="*/ 0 w 2"/>
                    <a:gd name="T3" fmla="*/ 3 h 6"/>
                    <a:gd name="T4" fmla="*/ 0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1" y="5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4" name="Freeform 50"/>
                <p:cNvSpPr>
                  <a:spLocks/>
                </p:cNvSpPr>
                <p:nvPr/>
              </p:nvSpPr>
              <p:spPr bwMode="auto">
                <a:xfrm>
                  <a:off x="3749" y="2319"/>
                  <a:ext cx="2" cy="5"/>
                </a:xfrm>
                <a:custGeom>
                  <a:avLst/>
                  <a:gdLst>
                    <a:gd name="T0" fmla="*/ 0 w 2"/>
                    <a:gd name="T1" fmla="*/ 4 h 5"/>
                    <a:gd name="T2" fmla="*/ 0 w 2"/>
                    <a:gd name="T3" fmla="*/ 2 h 5"/>
                    <a:gd name="T4" fmla="*/ 1 w 2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5" name="Freeform 51"/>
                <p:cNvSpPr>
                  <a:spLocks/>
                </p:cNvSpPr>
                <p:nvPr/>
              </p:nvSpPr>
              <p:spPr bwMode="auto">
                <a:xfrm>
                  <a:off x="3750" y="2314"/>
                  <a:ext cx="6" cy="6"/>
                </a:xfrm>
                <a:custGeom>
                  <a:avLst/>
                  <a:gdLst>
                    <a:gd name="T0" fmla="*/ 0 w 6"/>
                    <a:gd name="T1" fmla="*/ 5 h 6"/>
                    <a:gd name="T2" fmla="*/ 1 w 6"/>
                    <a:gd name="T3" fmla="*/ 3 h 6"/>
                    <a:gd name="T4" fmla="*/ 2 w 6"/>
                    <a:gd name="T5" fmla="*/ 2 h 6"/>
                    <a:gd name="T6" fmla="*/ 5 w 6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6" name="Freeform 52"/>
                <p:cNvSpPr>
                  <a:spLocks/>
                </p:cNvSpPr>
                <p:nvPr/>
              </p:nvSpPr>
              <p:spPr bwMode="auto">
                <a:xfrm>
                  <a:off x="3755" y="2309"/>
                  <a:ext cx="8" cy="6"/>
                </a:xfrm>
                <a:custGeom>
                  <a:avLst/>
                  <a:gdLst>
                    <a:gd name="T0" fmla="*/ 0 w 8"/>
                    <a:gd name="T1" fmla="*/ 5 h 6"/>
                    <a:gd name="T2" fmla="*/ 3 w 8"/>
                    <a:gd name="T3" fmla="*/ 3 h 6"/>
                    <a:gd name="T4" fmla="*/ 7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7" name="Freeform 53"/>
                <p:cNvSpPr>
                  <a:spLocks/>
                </p:cNvSpPr>
                <p:nvPr/>
              </p:nvSpPr>
              <p:spPr bwMode="auto">
                <a:xfrm>
                  <a:off x="3762" y="2305"/>
                  <a:ext cx="8" cy="5"/>
                </a:xfrm>
                <a:custGeom>
                  <a:avLst/>
                  <a:gdLst>
                    <a:gd name="T0" fmla="*/ 0 w 8"/>
                    <a:gd name="T1" fmla="*/ 4 h 5"/>
                    <a:gd name="T2" fmla="*/ 3 w 8"/>
                    <a:gd name="T3" fmla="*/ 2 h 5"/>
                    <a:gd name="T4" fmla="*/ 7 w 8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5">
                      <a:moveTo>
                        <a:pt x="0" y="4"/>
                      </a:moveTo>
                      <a:lnTo>
                        <a:pt x="3" y="2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8" name="Freeform 54"/>
                <p:cNvSpPr>
                  <a:spLocks/>
                </p:cNvSpPr>
                <p:nvPr/>
              </p:nvSpPr>
              <p:spPr bwMode="auto">
                <a:xfrm>
                  <a:off x="3769" y="2300"/>
                  <a:ext cx="7" cy="6"/>
                </a:xfrm>
                <a:custGeom>
                  <a:avLst/>
                  <a:gdLst>
                    <a:gd name="T0" fmla="*/ 0 w 7"/>
                    <a:gd name="T1" fmla="*/ 5 h 6"/>
                    <a:gd name="T2" fmla="*/ 3 w 7"/>
                    <a:gd name="T3" fmla="*/ 2 h 6"/>
                    <a:gd name="T4" fmla="*/ 5 w 7"/>
                    <a:gd name="T5" fmla="*/ 1 h 6"/>
                    <a:gd name="T6" fmla="*/ 6 w 7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6">
                      <a:moveTo>
                        <a:pt x="0" y="5"/>
                      </a:moveTo>
                      <a:lnTo>
                        <a:pt x="3" y="2"/>
                      </a:lnTo>
                      <a:lnTo>
                        <a:pt x="5" y="1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19" name="Freeform 55"/>
                <p:cNvSpPr>
                  <a:spLocks/>
                </p:cNvSpPr>
                <p:nvPr/>
              </p:nvSpPr>
              <p:spPr bwMode="auto">
                <a:xfrm>
                  <a:off x="3775" y="2296"/>
                  <a:ext cx="5" cy="5"/>
                </a:xfrm>
                <a:custGeom>
                  <a:avLst/>
                  <a:gdLst>
                    <a:gd name="T0" fmla="*/ 0 w 5"/>
                    <a:gd name="T1" fmla="*/ 4 h 5"/>
                    <a:gd name="T2" fmla="*/ 3 w 5"/>
                    <a:gd name="T3" fmla="*/ 2 h 5"/>
                    <a:gd name="T4" fmla="*/ 4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0" y="4"/>
                      </a:moveTo>
                      <a:lnTo>
                        <a:pt x="3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0" name="Freeform 56"/>
                <p:cNvSpPr>
                  <a:spLocks/>
                </p:cNvSpPr>
                <p:nvPr/>
              </p:nvSpPr>
              <p:spPr bwMode="auto">
                <a:xfrm>
                  <a:off x="3779" y="2291"/>
                  <a:ext cx="1" cy="6"/>
                </a:xfrm>
                <a:custGeom>
                  <a:avLst/>
                  <a:gdLst>
                    <a:gd name="T0" fmla="*/ 0 w 1"/>
                    <a:gd name="T1" fmla="*/ 5 h 6"/>
                    <a:gd name="T2" fmla="*/ 0 w 1"/>
                    <a:gd name="T3" fmla="*/ 2 h 6"/>
                    <a:gd name="T4" fmla="*/ 0 w 1"/>
                    <a:gd name="T5" fmla="*/ 1 h 6"/>
                    <a:gd name="T6" fmla="*/ 0 w 1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6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1" name="Freeform 57"/>
                <p:cNvSpPr>
                  <a:spLocks/>
                </p:cNvSpPr>
                <p:nvPr/>
              </p:nvSpPr>
              <p:spPr bwMode="auto">
                <a:xfrm>
                  <a:off x="3775" y="2286"/>
                  <a:ext cx="5" cy="6"/>
                </a:xfrm>
                <a:custGeom>
                  <a:avLst/>
                  <a:gdLst>
                    <a:gd name="T0" fmla="*/ 4 w 5"/>
                    <a:gd name="T1" fmla="*/ 5 h 6"/>
                    <a:gd name="T2" fmla="*/ 3 w 5"/>
                    <a:gd name="T3" fmla="*/ 4 h 6"/>
                    <a:gd name="T4" fmla="*/ 2 w 5"/>
                    <a:gd name="T5" fmla="*/ 2 h 6"/>
                    <a:gd name="T6" fmla="*/ 0 w 5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4" y="5"/>
                      </a:moveTo>
                      <a:lnTo>
                        <a:pt x="3" y="4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2" name="Freeform 58"/>
                <p:cNvSpPr>
                  <a:spLocks/>
                </p:cNvSpPr>
                <p:nvPr/>
              </p:nvSpPr>
              <p:spPr bwMode="auto">
                <a:xfrm>
                  <a:off x="3768" y="2281"/>
                  <a:ext cx="8" cy="6"/>
                </a:xfrm>
                <a:custGeom>
                  <a:avLst/>
                  <a:gdLst>
                    <a:gd name="T0" fmla="*/ 7 w 8"/>
                    <a:gd name="T1" fmla="*/ 5 h 6"/>
                    <a:gd name="T2" fmla="*/ 5 w 8"/>
                    <a:gd name="T3" fmla="*/ 4 h 6"/>
                    <a:gd name="T4" fmla="*/ 4 w 8"/>
                    <a:gd name="T5" fmla="*/ 3 h 6"/>
                    <a:gd name="T6" fmla="*/ 0 w 8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6">
                      <a:moveTo>
                        <a:pt x="7" y="5"/>
                      </a:moveTo>
                      <a:lnTo>
                        <a:pt x="5" y="4"/>
                      </a:lnTo>
                      <a:lnTo>
                        <a:pt x="4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3" name="Freeform 59"/>
                <p:cNvSpPr>
                  <a:spLocks/>
                </p:cNvSpPr>
                <p:nvPr/>
              </p:nvSpPr>
              <p:spPr bwMode="auto">
                <a:xfrm>
                  <a:off x="3760" y="2277"/>
                  <a:ext cx="9" cy="5"/>
                </a:xfrm>
                <a:custGeom>
                  <a:avLst/>
                  <a:gdLst>
                    <a:gd name="T0" fmla="*/ 8 w 9"/>
                    <a:gd name="T1" fmla="*/ 4 h 5"/>
                    <a:gd name="T2" fmla="*/ 4 w 9"/>
                    <a:gd name="T3" fmla="*/ 2 h 5"/>
                    <a:gd name="T4" fmla="*/ 0 w 9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5">
                      <a:moveTo>
                        <a:pt x="8" y="4"/>
                      </a:moveTo>
                      <a:lnTo>
                        <a:pt x="4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4" name="Freeform 60"/>
                <p:cNvSpPr>
                  <a:spLocks/>
                </p:cNvSpPr>
                <p:nvPr/>
              </p:nvSpPr>
              <p:spPr bwMode="auto">
                <a:xfrm>
                  <a:off x="3755" y="2272"/>
                  <a:ext cx="6" cy="6"/>
                </a:xfrm>
                <a:custGeom>
                  <a:avLst/>
                  <a:gdLst>
                    <a:gd name="T0" fmla="*/ 5 w 6"/>
                    <a:gd name="T1" fmla="*/ 5 h 6"/>
                    <a:gd name="T2" fmla="*/ 2 w 6"/>
                    <a:gd name="T3" fmla="*/ 2 h 6"/>
                    <a:gd name="T4" fmla="*/ 1 w 6"/>
                    <a:gd name="T5" fmla="*/ 1 h 6"/>
                    <a:gd name="T6" fmla="*/ 0 w 6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5" y="5"/>
                      </a:move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5" name="Freeform 61"/>
                <p:cNvSpPr>
                  <a:spLocks/>
                </p:cNvSpPr>
                <p:nvPr/>
              </p:nvSpPr>
              <p:spPr bwMode="auto">
                <a:xfrm>
                  <a:off x="3752" y="2267"/>
                  <a:ext cx="4" cy="6"/>
                </a:xfrm>
                <a:custGeom>
                  <a:avLst/>
                  <a:gdLst>
                    <a:gd name="T0" fmla="*/ 3 w 4"/>
                    <a:gd name="T1" fmla="*/ 5 h 6"/>
                    <a:gd name="T2" fmla="*/ 1 w 4"/>
                    <a:gd name="T3" fmla="*/ 4 h 6"/>
                    <a:gd name="T4" fmla="*/ 1 w 4"/>
                    <a:gd name="T5" fmla="*/ 2 h 6"/>
                    <a:gd name="T6" fmla="*/ 0 w 4"/>
                    <a:gd name="T7" fmla="*/ 1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3" y="5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6" name="Freeform 62"/>
                <p:cNvSpPr>
                  <a:spLocks/>
                </p:cNvSpPr>
                <p:nvPr/>
              </p:nvSpPr>
              <p:spPr bwMode="auto">
                <a:xfrm>
                  <a:off x="3752" y="2263"/>
                  <a:ext cx="5" cy="5"/>
                </a:xfrm>
                <a:custGeom>
                  <a:avLst/>
                  <a:gdLst>
                    <a:gd name="T0" fmla="*/ 0 w 5"/>
                    <a:gd name="T1" fmla="*/ 4 h 5"/>
                    <a:gd name="T2" fmla="*/ 1 w 5"/>
                    <a:gd name="T3" fmla="*/ 3 h 5"/>
                    <a:gd name="T4" fmla="*/ 1 w 5"/>
                    <a:gd name="T5" fmla="*/ 2 h 5"/>
                    <a:gd name="T6" fmla="*/ 2 w 5"/>
                    <a:gd name="T7" fmla="*/ 1 h 5"/>
                    <a:gd name="T8" fmla="*/ 4 w 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4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2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7" name="Freeform 63"/>
                <p:cNvSpPr>
                  <a:spLocks/>
                </p:cNvSpPr>
                <p:nvPr/>
              </p:nvSpPr>
              <p:spPr bwMode="auto">
                <a:xfrm>
                  <a:off x="3756" y="2258"/>
                  <a:ext cx="9" cy="6"/>
                </a:xfrm>
                <a:custGeom>
                  <a:avLst/>
                  <a:gdLst>
                    <a:gd name="T0" fmla="*/ 0 w 9"/>
                    <a:gd name="T1" fmla="*/ 5 h 6"/>
                    <a:gd name="T2" fmla="*/ 1 w 9"/>
                    <a:gd name="T3" fmla="*/ 4 h 6"/>
                    <a:gd name="T4" fmla="*/ 3 w 9"/>
                    <a:gd name="T5" fmla="*/ 3 h 6"/>
                    <a:gd name="T6" fmla="*/ 6 w 9"/>
                    <a:gd name="T7" fmla="*/ 1 h 6"/>
                    <a:gd name="T8" fmla="*/ 8 w 9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6" y="1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8" name="Freeform 64"/>
                <p:cNvSpPr>
                  <a:spLocks/>
                </p:cNvSpPr>
                <p:nvPr/>
              </p:nvSpPr>
              <p:spPr bwMode="auto">
                <a:xfrm>
                  <a:off x="3764" y="2253"/>
                  <a:ext cx="14" cy="6"/>
                </a:xfrm>
                <a:custGeom>
                  <a:avLst/>
                  <a:gdLst>
                    <a:gd name="T0" fmla="*/ 0 w 14"/>
                    <a:gd name="T1" fmla="*/ 5 h 6"/>
                    <a:gd name="T2" fmla="*/ 3 w 14"/>
                    <a:gd name="T3" fmla="*/ 4 h 6"/>
                    <a:gd name="T4" fmla="*/ 6 w 14"/>
                    <a:gd name="T5" fmla="*/ 2 h 6"/>
                    <a:gd name="T6" fmla="*/ 13 w 1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6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6" y="2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29" name="Freeform 65"/>
                <p:cNvSpPr>
                  <a:spLocks/>
                </p:cNvSpPr>
                <p:nvPr/>
              </p:nvSpPr>
              <p:spPr bwMode="auto">
                <a:xfrm>
                  <a:off x="3777" y="2249"/>
                  <a:ext cx="14" cy="5"/>
                </a:xfrm>
                <a:custGeom>
                  <a:avLst/>
                  <a:gdLst>
                    <a:gd name="T0" fmla="*/ 0 w 14"/>
                    <a:gd name="T1" fmla="*/ 4 h 5"/>
                    <a:gd name="T2" fmla="*/ 6 w 14"/>
                    <a:gd name="T3" fmla="*/ 2 h 5"/>
                    <a:gd name="T4" fmla="*/ 10 w 14"/>
                    <a:gd name="T5" fmla="*/ 1 h 5"/>
                    <a:gd name="T6" fmla="*/ 13 w 1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5">
                      <a:moveTo>
                        <a:pt x="0" y="4"/>
                      </a:moveTo>
                      <a:lnTo>
                        <a:pt x="6" y="2"/>
                      </a:lnTo>
                      <a:lnTo>
                        <a:pt x="10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0" name="Freeform 66"/>
                <p:cNvSpPr>
                  <a:spLocks/>
                </p:cNvSpPr>
                <p:nvPr/>
              </p:nvSpPr>
              <p:spPr bwMode="auto">
                <a:xfrm>
                  <a:off x="3790" y="2244"/>
                  <a:ext cx="12" cy="6"/>
                </a:xfrm>
                <a:custGeom>
                  <a:avLst/>
                  <a:gdLst>
                    <a:gd name="T0" fmla="*/ 0 w 12"/>
                    <a:gd name="T1" fmla="*/ 5 h 6"/>
                    <a:gd name="T2" fmla="*/ 6 w 12"/>
                    <a:gd name="T3" fmla="*/ 2 h 6"/>
                    <a:gd name="T4" fmla="*/ 9 w 12"/>
                    <a:gd name="T5" fmla="*/ 1 h 6"/>
                    <a:gd name="T6" fmla="*/ 11 w 12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0" y="5"/>
                      </a:moveTo>
                      <a:lnTo>
                        <a:pt x="6" y="2"/>
                      </a:lnTo>
                      <a:lnTo>
                        <a:pt x="9" y="1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1" name="Freeform 67"/>
                <p:cNvSpPr>
                  <a:spLocks/>
                </p:cNvSpPr>
                <p:nvPr/>
              </p:nvSpPr>
              <p:spPr bwMode="auto">
                <a:xfrm>
                  <a:off x="3801" y="2239"/>
                  <a:ext cx="7" cy="6"/>
                </a:xfrm>
                <a:custGeom>
                  <a:avLst/>
                  <a:gdLst>
                    <a:gd name="T0" fmla="*/ 0 w 7"/>
                    <a:gd name="T1" fmla="*/ 5 h 6"/>
                    <a:gd name="T2" fmla="*/ 2 w 7"/>
                    <a:gd name="T3" fmla="*/ 4 h 6"/>
                    <a:gd name="T4" fmla="*/ 4 w 7"/>
                    <a:gd name="T5" fmla="*/ 3 h 6"/>
                    <a:gd name="T6" fmla="*/ 5 w 7"/>
                    <a:gd name="T7" fmla="*/ 1 h 6"/>
                    <a:gd name="T8" fmla="*/ 6 w 7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2" name="Freeform 68"/>
                <p:cNvSpPr>
                  <a:spLocks/>
                </p:cNvSpPr>
                <p:nvPr/>
              </p:nvSpPr>
              <p:spPr bwMode="auto">
                <a:xfrm>
                  <a:off x="3807" y="2234"/>
                  <a:ext cx="2" cy="6"/>
                </a:xfrm>
                <a:custGeom>
                  <a:avLst/>
                  <a:gdLst>
                    <a:gd name="T0" fmla="*/ 0 w 2"/>
                    <a:gd name="T1" fmla="*/ 5 h 6"/>
                    <a:gd name="T2" fmla="*/ 1 w 2"/>
                    <a:gd name="T3" fmla="*/ 4 h 6"/>
                    <a:gd name="T4" fmla="*/ 1 w 2"/>
                    <a:gd name="T5" fmla="*/ 3 h 6"/>
                    <a:gd name="T6" fmla="*/ 1 w 2"/>
                    <a:gd name="T7" fmla="*/ 2 h 6"/>
                    <a:gd name="T8" fmla="*/ 0 w 2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3" name="Freeform 69"/>
                <p:cNvSpPr>
                  <a:spLocks/>
                </p:cNvSpPr>
                <p:nvPr/>
              </p:nvSpPr>
              <p:spPr bwMode="auto">
                <a:xfrm>
                  <a:off x="3799" y="2230"/>
                  <a:ext cx="9" cy="5"/>
                </a:xfrm>
                <a:custGeom>
                  <a:avLst/>
                  <a:gdLst>
                    <a:gd name="T0" fmla="*/ 8 w 9"/>
                    <a:gd name="T1" fmla="*/ 4 h 5"/>
                    <a:gd name="T2" fmla="*/ 7 w 9"/>
                    <a:gd name="T3" fmla="*/ 3 h 5"/>
                    <a:gd name="T4" fmla="*/ 5 w 9"/>
                    <a:gd name="T5" fmla="*/ 2 h 5"/>
                    <a:gd name="T6" fmla="*/ 3 w 9"/>
                    <a:gd name="T7" fmla="*/ 1 h 5"/>
                    <a:gd name="T8" fmla="*/ 0 w 9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8" y="4"/>
                      </a:moveTo>
                      <a:lnTo>
                        <a:pt x="7" y="3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4" name="Freeform 70"/>
                <p:cNvSpPr>
                  <a:spLocks/>
                </p:cNvSpPr>
                <p:nvPr/>
              </p:nvSpPr>
              <p:spPr bwMode="auto">
                <a:xfrm>
                  <a:off x="3787" y="2225"/>
                  <a:ext cx="13" cy="6"/>
                </a:xfrm>
                <a:custGeom>
                  <a:avLst/>
                  <a:gdLst>
                    <a:gd name="T0" fmla="*/ 12 w 13"/>
                    <a:gd name="T1" fmla="*/ 5 h 6"/>
                    <a:gd name="T2" fmla="*/ 10 w 13"/>
                    <a:gd name="T3" fmla="*/ 4 h 6"/>
                    <a:gd name="T4" fmla="*/ 6 w 13"/>
                    <a:gd name="T5" fmla="*/ 3 h 6"/>
                    <a:gd name="T6" fmla="*/ 0 w 1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6">
                      <a:moveTo>
                        <a:pt x="12" y="5"/>
                      </a:moveTo>
                      <a:lnTo>
                        <a:pt x="10" y="4"/>
                      </a:lnTo>
                      <a:lnTo>
                        <a:pt x="6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5" name="Freeform 71"/>
                <p:cNvSpPr>
                  <a:spLocks/>
                </p:cNvSpPr>
                <p:nvPr/>
              </p:nvSpPr>
              <p:spPr bwMode="auto">
                <a:xfrm>
                  <a:off x="3773" y="2220"/>
                  <a:ext cx="15" cy="6"/>
                </a:xfrm>
                <a:custGeom>
                  <a:avLst/>
                  <a:gdLst>
                    <a:gd name="T0" fmla="*/ 14 w 15"/>
                    <a:gd name="T1" fmla="*/ 5 h 6"/>
                    <a:gd name="T2" fmla="*/ 11 w 15"/>
                    <a:gd name="T3" fmla="*/ 4 h 6"/>
                    <a:gd name="T4" fmla="*/ 7 w 15"/>
                    <a:gd name="T5" fmla="*/ 3 h 6"/>
                    <a:gd name="T6" fmla="*/ 4 w 15"/>
                    <a:gd name="T7" fmla="*/ 1 h 6"/>
                    <a:gd name="T8" fmla="*/ 0 w 1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6">
                      <a:moveTo>
                        <a:pt x="14" y="5"/>
                      </a:moveTo>
                      <a:lnTo>
                        <a:pt x="11" y="4"/>
                      </a:lnTo>
                      <a:lnTo>
                        <a:pt x="7" y="3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6" name="Freeform 72"/>
                <p:cNvSpPr>
                  <a:spLocks/>
                </p:cNvSpPr>
                <p:nvPr/>
              </p:nvSpPr>
              <p:spPr bwMode="auto">
                <a:xfrm>
                  <a:off x="3762" y="2216"/>
                  <a:ext cx="12" cy="5"/>
                </a:xfrm>
                <a:custGeom>
                  <a:avLst/>
                  <a:gdLst>
                    <a:gd name="T0" fmla="*/ 11 w 12"/>
                    <a:gd name="T1" fmla="*/ 4 h 5"/>
                    <a:gd name="T2" fmla="*/ 8 w 12"/>
                    <a:gd name="T3" fmla="*/ 3 h 5"/>
                    <a:gd name="T4" fmla="*/ 5 w 12"/>
                    <a:gd name="T5" fmla="*/ 2 h 5"/>
                    <a:gd name="T6" fmla="*/ 3 w 12"/>
                    <a:gd name="T7" fmla="*/ 1 h 5"/>
                    <a:gd name="T8" fmla="*/ 0 w 12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5">
                      <a:moveTo>
                        <a:pt x="11" y="4"/>
                      </a:moveTo>
                      <a:lnTo>
                        <a:pt x="8" y="3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7" name="Freeform 73"/>
                <p:cNvSpPr>
                  <a:spLocks/>
                </p:cNvSpPr>
                <p:nvPr/>
              </p:nvSpPr>
              <p:spPr bwMode="auto">
                <a:xfrm>
                  <a:off x="3759" y="2211"/>
                  <a:ext cx="4" cy="6"/>
                </a:xfrm>
                <a:custGeom>
                  <a:avLst/>
                  <a:gdLst>
                    <a:gd name="T0" fmla="*/ 3 w 4"/>
                    <a:gd name="T1" fmla="*/ 5 h 6"/>
                    <a:gd name="T2" fmla="*/ 2 w 4"/>
                    <a:gd name="T3" fmla="*/ 4 h 6"/>
                    <a:gd name="T4" fmla="*/ 0 w 4"/>
                    <a:gd name="T5" fmla="*/ 2 h 6"/>
                    <a:gd name="T6" fmla="*/ 0 w 4"/>
                    <a:gd name="T7" fmla="*/ 1 h 6"/>
                    <a:gd name="T8" fmla="*/ 0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3" y="5"/>
                      </a:move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8" name="Freeform 74"/>
                <p:cNvSpPr>
                  <a:spLocks/>
                </p:cNvSpPr>
                <p:nvPr/>
              </p:nvSpPr>
              <p:spPr bwMode="auto">
                <a:xfrm>
                  <a:off x="3759" y="2207"/>
                  <a:ext cx="6" cy="5"/>
                </a:xfrm>
                <a:custGeom>
                  <a:avLst/>
                  <a:gdLst>
                    <a:gd name="T0" fmla="*/ 0 w 6"/>
                    <a:gd name="T1" fmla="*/ 4 h 5"/>
                    <a:gd name="T2" fmla="*/ 0 w 6"/>
                    <a:gd name="T3" fmla="*/ 3 h 5"/>
                    <a:gd name="T4" fmla="*/ 1 w 6"/>
                    <a:gd name="T5" fmla="*/ 2 h 5"/>
                    <a:gd name="T6" fmla="*/ 3 w 6"/>
                    <a:gd name="T7" fmla="*/ 1 h 5"/>
                    <a:gd name="T8" fmla="*/ 5 w 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1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39" name="Freeform 75"/>
                <p:cNvSpPr>
                  <a:spLocks/>
                </p:cNvSpPr>
                <p:nvPr/>
              </p:nvSpPr>
              <p:spPr bwMode="auto">
                <a:xfrm>
                  <a:off x="3764" y="2202"/>
                  <a:ext cx="16" cy="6"/>
                </a:xfrm>
                <a:custGeom>
                  <a:avLst/>
                  <a:gdLst>
                    <a:gd name="T0" fmla="*/ 0 w 16"/>
                    <a:gd name="T1" fmla="*/ 5 h 6"/>
                    <a:gd name="T2" fmla="*/ 3 w 16"/>
                    <a:gd name="T3" fmla="*/ 3 h 6"/>
                    <a:gd name="T4" fmla="*/ 7 w 16"/>
                    <a:gd name="T5" fmla="*/ 2 h 6"/>
                    <a:gd name="T6" fmla="*/ 11 w 16"/>
                    <a:gd name="T7" fmla="*/ 1 h 6"/>
                    <a:gd name="T8" fmla="*/ 15 w 16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6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7" y="2"/>
                      </a:lnTo>
                      <a:lnTo>
                        <a:pt x="11" y="1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0" name="Freeform 76"/>
                <p:cNvSpPr>
                  <a:spLocks/>
                </p:cNvSpPr>
                <p:nvPr/>
              </p:nvSpPr>
              <p:spPr bwMode="auto">
                <a:xfrm>
                  <a:off x="3779" y="2197"/>
                  <a:ext cx="22" cy="6"/>
                </a:xfrm>
                <a:custGeom>
                  <a:avLst/>
                  <a:gdLst>
                    <a:gd name="T0" fmla="*/ 0 w 22"/>
                    <a:gd name="T1" fmla="*/ 5 h 6"/>
                    <a:gd name="T2" fmla="*/ 5 w 22"/>
                    <a:gd name="T3" fmla="*/ 4 h 6"/>
                    <a:gd name="T4" fmla="*/ 10 w 22"/>
                    <a:gd name="T5" fmla="*/ 2 h 6"/>
                    <a:gd name="T6" fmla="*/ 21 w 22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10" y="2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1" name="Freeform 77"/>
                <p:cNvSpPr>
                  <a:spLocks/>
                </p:cNvSpPr>
                <p:nvPr/>
              </p:nvSpPr>
              <p:spPr bwMode="auto">
                <a:xfrm>
                  <a:off x="3800" y="2192"/>
                  <a:ext cx="23" cy="6"/>
                </a:xfrm>
                <a:custGeom>
                  <a:avLst/>
                  <a:gdLst>
                    <a:gd name="T0" fmla="*/ 0 w 23"/>
                    <a:gd name="T1" fmla="*/ 5 h 6"/>
                    <a:gd name="T2" fmla="*/ 5 w 23"/>
                    <a:gd name="T3" fmla="*/ 4 h 6"/>
                    <a:gd name="T4" fmla="*/ 11 w 23"/>
                    <a:gd name="T5" fmla="*/ 3 h 6"/>
                    <a:gd name="T6" fmla="*/ 17 w 23"/>
                    <a:gd name="T7" fmla="*/ 2 h 6"/>
                    <a:gd name="T8" fmla="*/ 22 w 23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11" y="3"/>
                      </a:lnTo>
                      <a:lnTo>
                        <a:pt x="17" y="2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2" name="Freeform 78"/>
                <p:cNvSpPr>
                  <a:spLocks/>
                </p:cNvSpPr>
                <p:nvPr/>
              </p:nvSpPr>
              <p:spPr bwMode="auto">
                <a:xfrm>
                  <a:off x="3822" y="2188"/>
                  <a:ext cx="20" cy="5"/>
                </a:xfrm>
                <a:custGeom>
                  <a:avLst/>
                  <a:gdLst>
                    <a:gd name="T0" fmla="*/ 0 w 20"/>
                    <a:gd name="T1" fmla="*/ 4 h 5"/>
                    <a:gd name="T2" fmla="*/ 6 w 20"/>
                    <a:gd name="T3" fmla="*/ 3 h 5"/>
                    <a:gd name="T4" fmla="*/ 10 w 20"/>
                    <a:gd name="T5" fmla="*/ 2 h 5"/>
                    <a:gd name="T6" fmla="*/ 15 w 20"/>
                    <a:gd name="T7" fmla="*/ 1 h 5"/>
                    <a:gd name="T8" fmla="*/ 19 w 20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5">
                      <a:moveTo>
                        <a:pt x="0" y="4"/>
                      </a:moveTo>
                      <a:lnTo>
                        <a:pt x="6" y="3"/>
                      </a:lnTo>
                      <a:lnTo>
                        <a:pt x="10" y="2"/>
                      </a:lnTo>
                      <a:lnTo>
                        <a:pt x="15" y="1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3" name="Freeform 79"/>
                <p:cNvSpPr>
                  <a:spLocks/>
                </p:cNvSpPr>
                <p:nvPr/>
              </p:nvSpPr>
              <p:spPr bwMode="auto">
                <a:xfrm>
                  <a:off x="3841" y="2183"/>
                  <a:ext cx="11" cy="6"/>
                </a:xfrm>
                <a:custGeom>
                  <a:avLst/>
                  <a:gdLst>
                    <a:gd name="T0" fmla="*/ 0 w 11"/>
                    <a:gd name="T1" fmla="*/ 5 h 6"/>
                    <a:gd name="T2" fmla="*/ 3 w 11"/>
                    <a:gd name="T3" fmla="*/ 4 h 6"/>
                    <a:gd name="T4" fmla="*/ 6 w 11"/>
                    <a:gd name="T5" fmla="*/ 3 h 6"/>
                    <a:gd name="T6" fmla="*/ 8 w 11"/>
                    <a:gd name="T7" fmla="*/ 1 h 6"/>
                    <a:gd name="T8" fmla="*/ 10 w 1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6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6" y="3"/>
                      </a:lnTo>
                      <a:lnTo>
                        <a:pt x="8" y="1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4" name="Freeform 80"/>
                <p:cNvSpPr>
                  <a:spLocks/>
                </p:cNvSpPr>
                <p:nvPr/>
              </p:nvSpPr>
              <p:spPr bwMode="auto">
                <a:xfrm>
                  <a:off x="3849" y="2178"/>
                  <a:ext cx="3" cy="6"/>
                </a:xfrm>
                <a:custGeom>
                  <a:avLst/>
                  <a:gdLst>
                    <a:gd name="T0" fmla="*/ 2 w 3"/>
                    <a:gd name="T1" fmla="*/ 5 h 6"/>
                    <a:gd name="T2" fmla="*/ 2 w 3"/>
                    <a:gd name="T3" fmla="*/ 4 h 6"/>
                    <a:gd name="T4" fmla="*/ 2 w 3"/>
                    <a:gd name="T5" fmla="*/ 2 h 6"/>
                    <a:gd name="T6" fmla="*/ 1 w 3"/>
                    <a:gd name="T7" fmla="*/ 1 h 6"/>
                    <a:gd name="T8" fmla="*/ 0 w 3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6">
                      <a:moveTo>
                        <a:pt x="2" y="5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5" name="Freeform 81"/>
                <p:cNvSpPr>
                  <a:spLocks/>
                </p:cNvSpPr>
                <p:nvPr/>
              </p:nvSpPr>
              <p:spPr bwMode="auto">
                <a:xfrm>
                  <a:off x="3836" y="2174"/>
                  <a:ext cx="14" cy="5"/>
                </a:xfrm>
                <a:custGeom>
                  <a:avLst/>
                  <a:gdLst>
                    <a:gd name="T0" fmla="*/ 13 w 14"/>
                    <a:gd name="T1" fmla="*/ 4 h 5"/>
                    <a:gd name="T2" fmla="*/ 11 w 14"/>
                    <a:gd name="T3" fmla="*/ 3 h 5"/>
                    <a:gd name="T4" fmla="*/ 8 w 14"/>
                    <a:gd name="T5" fmla="*/ 2 h 5"/>
                    <a:gd name="T6" fmla="*/ 4 w 14"/>
                    <a:gd name="T7" fmla="*/ 1 h 5"/>
                    <a:gd name="T8" fmla="*/ 0 w 1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5">
                      <a:moveTo>
                        <a:pt x="13" y="4"/>
                      </a:moveTo>
                      <a:lnTo>
                        <a:pt x="11" y="3"/>
                      </a:lnTo>
                      <a:lnTo>
                        <a:pt x="8" y="2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6" name="Freeform 82"/>
                <p:cNvSpPr>
                  <a:spLocks/>
                </p:cNvSpPr>
                <p:nvPr/>
              </p:nvSpPr>
              <p:spPr bwMode="auto">
                <a:xfrm>
                  <a:off x="3815" y="2169"/>
                  <a:ext cx="22" cy="6"/>
                </a:xfrm>
                <a:custGeom>
                  <a:avLst/>
                  <a:gdLst>
                    <a:gd name="T0" fmla="*/ 21 w 22"/>
                    <a:gd name="T1" fmla="*/ 5 h 6"/>
                    <a:gd name="T2" fmla="*/ 16 w 22"/>
                    <a:gd name="T3" fmla="*/ 4 h 6"/>
                    <a:gd name="T4" fmla="*/ 11 w 22"/>
                    <a:gd name="T5" fmla="*/ 2 h 6"/>
                    <a:gd name="T6" fmla="*/ 5 w 22"/>
                    <a:gd name="T7" fmla="*/ 1 h 6"/>
                    <a:gd name="T8" fmla="*/ 0 w 22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">
                      <a:moveTo>
                        <a:pt x="21" y="5"/>
                      </a:moveTo>
                      <a:lnTo>
                        <a:pt x="16" y="4"/>
                      </a:lnTo>
                      <a:lnTo>
                        <a:pt x="11" y="2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7" name="Freeform 83"/>
                <p:cNvSpPr>
                  <a:spLocks/>
                </p:cNvSpPr>
                <p:nvPr/>
              </p:nvSpPr>
              <p:spPr bwMode="auto">
                <a:xfrm>
                  <a:off x="3792" y="2164"/>
                  <a:ext cx="24" cy="6"/>
                </a:xfrm>
                <a:custGeom>
                  <a:avLst/>
                  <a:gdLst>
                    <a:gd name="T0" fmla="*/ 23 w 24"/>
                    <a:gd name="T1" fmla="*/ 5 h 6"/>
                    <a:gd name="T2" fmla="*/ 17 w 24"/>
                    <a:gd name="T3" fmla="*/ 4 h 6"/>
                    <a:gd name="T4" fmla="*/ 11 w 24"/>
                    <a:gd name="T5" fmla="*/ 3 h 6"/>
                    <a:gd name="T6" fmla="*/ 5 w 24"/>
                    <a:gd name="T7" fmla="*/ 2 h 6"/>
                    <a:gd name="T8" fmla="*/ 0 w 2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23" y="5"/>
                      </a:moveTo>
                      <a:lnTo>
                        <a:pt x="17" y="4"/>
                      </a:lnTo>
                      <a:lnTo>
                        <a:pt x="11" y="3"/>
                      </a:lnTo>
                      <a:lnTo>
                        <a:pt x="5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8" name="Freeform 84"/>
                <p:cNvSpPr>
                  <a:spLocks/>
                </p:cNvSpPr>
                <p:nvPr/>
              </p:nvSpPr>
              <p:spPr bwMode="auto">
                <a:xfrm>
                  <a:off x="3774" y="2160"/>
                  <a:ext cx="19" cy="5"/>
                </a:xfrm>
                <a:custGeom>
                  <a:avLst/>
                  <a:gdLst>
                    <a:gd name="T0" fmla="*/ 18 w 19"/>
                    <a:gd name="T1" fmla="*/ 4 h 5"/>
                    <a:gd name="T2" fmla="*/ 13 w 19"/>
                    <a:gd name="T3" fmla="*/ 3 h 5"/>
                    <a:gd name="T4" fmla="*/ 8 w 19"/>
                    <a:gd name="T5" fmla="*/ 2 h 5"/>
                    <a:gd name="T6" fmla="*/ 3 w 19"/>
                    <a:gd name="T7" fmla="*/ 1 h 5"/>
                    <a:gd name="T8" fmla="*/ 1 w 19"/>
                    <a:gd name="T9" fmla="*/ 0 h 5"/>
                    <a:gd name="T10" fmla="*/ 0 w 19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5">
                      <a:moveTo>
                        <a:pt x="18" y="4"/>
                      </a:moveTo>
                      <a:lnTo>
                        <a:pt x="13" y="3"/>
                      </a:lnTo>
                      <a:lnTo>
                        <a:pt x="8" y="2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49" name="Freeform 85"/>
                <p:cNvSpPr>
                  <a:spLocks/>
                </p:cNvSpPr>
                <p:nvPr/>
              </p:nvSpPr>
              <p:spPr bwMode="auto">
                <a:xfrm>
                  <a:off x="3768" y="2155"/>
                  <a:ext cx="7" cy="6"/>
                </a:xfrm>
                <a:custGeom>
                  <a:avLst/>
                  <a:gdLst>
                    <a:gd name="T0" fmla="*/ 6 w 7"/>
                    <a:gd name="T1" fmla="*/ 5 h 6"/>
                    <a:gd name="T2" fmla="*/ 3 w 7"/>
                    <a:gd name="T3" fmla="*/ 4 h 6"/>
                    <a:gd name="T4" fmla="*/ 1 w 7"/>
                    <a:gd name="T5" fmla="*/ 2 h 6"/>
                    <a:gd name="T6" fmla="*/ 0 w 7"/>
                    <a:gd name="T7" fmla="*/ 1 h 6"/>
                    <a:gd name="T8" fmla="*/ 0 w 7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">
                      <a:moveTo>
                        <a:pt x="6" y="5"/>
                      </a:move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0" name="Freeform 86"/>
                <p:cNvSpPr>
                  <a:spLocks/>
                </p:cNvSpPr>
                <p:nvPr/>
              </p:nvSpPr>
              <p:spPr bwMode="auto">
                <a:xfrm>
                  <a:off x="3768" y="2150"/>
                  <a:ext cx="10" cy="6"/>
                </a:xfrm>
                <a:custGeom>
                  <a:avLst/>
                  <a:gdLst>
                    <a:gd name="T0" fmla="*/ 0 w 10"/>
                    <a:gd name="T1" fmla="*/ 5 h 6"/>
                    <a:gd name="T2" fmla="*/ 0 w 10"/>
                    <a:gd name="T3" fmla="*/ 5 h 6"/>
                    <a:gd name="T4" fmla="*/ 1 w 10"/>
                    <a:gd name="T5" fmla="*/ 4 h 6"/>
                    <a:gd name="T6" fmla="*/ 3 w 10"/>
                    <a:gd name="T7" fmla="*/ 3 h 6"/>
                    <a:gd name="T8" fmla="*/ 5 w 10"/>
                    <a:gd name="T9" fmla="*/ 1 h 6"/>
                    <a:gd name="T10" fmla="*/ 9 w 10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6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1" name="Freeform 87"/>
                <p:cNvSpPr>
                  <a:spLocks/>
                </p:cNvSpPr>
                <p:nvPr/>
              </p:nvSpPr>
              <p:spPr bwMode="auto">
                <a:xfrm>
                  <a:off x="3777" y="2146"/>
                  <a:ext cx="23" cy="5"/>
                </a:xfrm>
                <a:custGeom>
                  <a:avLst/>
                  <a:gdLst>
                    <a:gd name="T0" fmla="*/ 0 w 23"/>
                    <a:gd name="T1" fmla="*/ 4 h 5"/>
                    <a:gd name="T2" fmla="*/ 2 w 23"/>
                    <a:gd name="T3" fmla="*/ 4 h 5"/>
                    <a:gd name="T4" fmla="*/ 4 w 23"/>
                    <a:gd name="T5" fmla="*/ 3 h 5"/>
                    <a:gd name="T6" fmla="*/ 9 w 23"/>
                    <a:gd name="T7" fmla="*/ 2 h 5"/>
                    <a:gd name="T8" fmla="*/ 16 w 23"/>
                    <a:gd name="T9" fmla="*/ 1 h 5"/>
                    <a:gd name="T10" fmla="*/ 22 w 2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5">
                      <a:moveTo>
                        <a:pt x="0" y="4"/>
                      </a:moveTo>
                      <a:lnTo>
                        <a:pt x="2" y="4"/>
                      </a:lnTo>
                      <a:lnTo>
                        <a:pt x="4" y="3"/>
                      </a:lnTo>
                      <a:lnTo>
                        <a:pt x="9" y="2"/>
                      </a:lnTo>
                      <a:lnTo>
                        <a:pt x="16" y="1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2" name="Freeform 88"/>
                <p:cNvSpPr>
                  <a:spLocks/>
                </p:cNvSpPr>
                <p:nvPr/>
              </p:nvSpPr>
              <p:spPr bwMode="auto">
                <a:xfrm>
                  <a:off x="3799" y="2141"/>
                  <a:ext cx="34" cy="6"/>
                </a:xfrm>
                <a:custGeom>
                  <a:avLst/>
                  <a:gdLst>
                    <a:gd name="T0" fmla="*/ 0 w 34"/>
                    <a:gd name="T1" fmla="*/ 5 h 6"/>
                    <a:gd name="T2" fmla="*/ 4 w 34"/>
                    <a:gd name="T3" fmla="*/ 4 h 6"/>
                    <a:gd name="T4" fmla="*/ 8 w 34"/>
                    <a:gd name="T5" fmla="*/ 4 h 6"/>
                    <a:gd name="T6" fmla="*/ 16 w 34"/>
                    <a:gd name="T7" fmla="*/ 3 h 6"/>
                    <a:gd name="T8" fmla="*/ 25 w 34"/>
                    <a:gd name="T9" fmla="*/ 1 h 6"/>
                    <a:gd name="T10" fmla="*/ 33 w 3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6">
                      <a:moveTo>
                        <a:pt x="0" y="5"/>
                      </a:move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16" y="3"/>
                      </a:lnTo>
                      <a:lnTo>
                        <a:pt x="25" y="1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3" name="Freeform 89"/>
                <p:cNvSpPr>
                  <a:spLocks/>
                </p:cNvSpPr>
                <p:nvPr/>
              </p:nvSpPr>
              <p:spPr bwMode="auto">
                <a:xfrm>
                  <a:off x="3832" y="2136"/>
                  <a:ext cx="36" cy="6"/>
                </a:xfrm>
                <a:custGeom>
                  <a:avLst/>
                  <a:gdLst>
                    <a:gd name="T0" fmla="*/ 0 w 36"/>
                    <a:gd name="T1" fmla="*/ 5 h 6"/>
                    <a:gd name="T2" fmla="*/ 9 w 36"/>
                    <a:gd name="T3" fmla="*/ 4 h 6"/>
                    <a:gd name="T4" fmla="*/ 18 w 36"/>
                    <a:gd name="T5" fmla="*/ 2 h 6"/>
                    <a:gd name="T6" fmla="*/ 27 w 36"/>
                    <a:gd name="T7" fmla="*/ 1 h 6"/>
                    <a:gd name="T8" fmla="*/ 35 w 36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6">
                      <a:moveTo>
                        <a:pt x="0" y="5"/>
                      </a:moveTo>
                      <a:lnTo>
                        <a:pt x="9" y="4"/>
                      </a:lnTo>
                      <a:lnTo>
                        <a:pt x="18" y="2"/>
                      </a:lnTo>
                      <a:lnTo>
                        <a:pt x="27" y="1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4" name="Freeform 90"/>
                <p:cNvSpPr>
                  <a:spLocks/>
                </p:cNvSpPr>
                <p:nvPr/>
              </p:nvSpPr>
              <p:spPr bwMode="auto">
                <a:xfrm>
                  <a:off x="3867" y="2132"/>
                  <a:ext cx="29" cy="5"/>
                </a:xfrm>
                <a:custGeom>
                  <a:avLst/>
                  <a:gdLst>
                    <a:gd name="T0" fmla="*/ 0 w 29"/>
                    <a:gd name="T1" fmla="*/ 4 h 5"/>
                    <a:gd name="T2" fmla="*/ 8 w 29"/>
                    <a:gd name="T3" fmla="*/ 3 h 5"/>
                    <a:gd name="T4" fmla="*/ 15 w 29"/>
                    <a:gd name="T5" fmla="*/ 2 h 5"/>
                    <a:gd name="T6" fmla="*/ 23 w 29"/>
                    <a:gd name="T7" fmla="*/ 1 h 5"/>
                    <a:gd name="T8" fmla="*/ 26 w 29"/>
                    <a:gd name="T9" fmla="*/ 0 h 5"/>
                    <a:gd name="T10" fmla="*/ 28 w 29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5">
                      <a:moveTo>
                        <a:pt x="0" y="4"/>
                      </a:moveTo>
                      <a:lnTo>
                        <a:pt x="8" y="3"/>
                      </a:lnTo>
                      <a:lnTo>
                        <a:pt x="15" y="2"/>
                      </a:lnTo>
                      <a:lnTo>
                        <a:pt x="23" y="1"/>
                      </a:lnTo>
                      <a:lnTo>
                        <a:pt x="26" y="0"/>
                      </a:lnTo>
                      <a:lnTo>
                        <a:pt x="2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5" name="Freeform 91"/>
                <p:cNvSpPr>
                  <a:spLocks/>
                </p:cNvSpPr>
                <p:nvPr/>
              </p:nvSpPr>
              <p:spPr bwMode="auto">
                <a:xfrm>
                  <a:off x="3895" y="2127"/>
                  <a:ext cx="16" cy="6"/>
                </a:xfrm>
                <a:custGeom>
                  <a:avLst/>
                  <a:gdLst>
                    <a:gd name="T0" fmla="*/ 0 w 16"/>
                    <a:gd name="T1" fmla="*/ 5 h 6"/>
                    <a:gd name="T2" fmla="*/ 6 w 16"/>
                    <a:gd name="T3" fmla="*/ 4 h 6"/>
                    <a:gd name="T4" fmla="*/ 10 w 16"/>
                    <a:gd name="T5" fmla="*/ 2 h 6"/>
                    <a:gd name="T6" fmla="*/ 12 w 16"/>
                    <a:gd name="T7" fmla="*/ 2 h 6"/>
                    <a:gd name="T8" fmla="*/ 13 w 16"/>
                    <a:gd name="T9" fmla="*/ 1 h 6"/>
                    <a:gd name="T10" fmla="*/ 14 w 16"/>
                    <a:gd name="T11" fmla="*/ 1 h 6"/>
                    <a:gd name="T12" fmla="*/ 15 w 1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6" name="Freeform 92"/>
                <p:cNvSpPr>
                  <a:spLocks/>
                </p:cNvSpPr>
                <p:nvPr/>
              </p:nvSpPr>
              <p:spPr bwMode="auto">
                <a:xfrm>
                  <a:off x="3906" y="2122"/>
                  <a:ext cx="5" cy="6"/>
                </a:xfrm>
                <a:custGeom>
                  <a:avLst/>
                  <a:gdLst>
                    <a:gd name="T0" fmla="*/ 4 w 5"/>
                    <a:gd name="T1" fmla="*/ 5 h 6"/>
                    <a:gd name="T2" fmla="*/ 4 w 5"/>
                    <a:gd name="T3" fmla="*/ 4 h 6"/>
                    <a:gd name="T4" fmla="*/ 4 w 5"/>
                    <a:gd name="T5" fmla="*/ 3 h 6"/>
                    <a:gd name="T6" fmla="*/ 2 w 5"/>
                    <a:gd name="T7" fmla="*/ 2 h 6"/>
                    <a:gd name="T8" fmla="*/ 0 w 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6">
                      <a:moveTo>
                        <a:pt x="4" y="5"/>
                      </a:moveTo>
                      <a:lnTo>
                        <a:pt x="4" y="4"/>
                      </a:lnTo>
                      <a:lnTo>
                        <a:pt x="4" y="3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7" name="Freeform 93"/>
                <p:cNvSpPr>
                  <a:spLocks/>
                </p:cNvSpPr>
                <p:nvPr/>
              </p:nvSpPr>
              <p:spPr bwMode="auto">
                <a:xfrm>
                  <a:off x="3885" y="2118"/>
                  <a:ext cx="22" cy="5"/>
                </a:xfrm>
                <a:custGeom>
                  <a:avLst/>
                  <a:gdLst>
                    <a:gd name="T0" fmla="*/ 21 w 22"/>
                    <a:gd name="T1" fmla="*/ 4 h 5"/>
                    <a:gd name="T2" fmla="*/ 19 w 22"/>
                    <a:gd name="T3" fmla="*/ 4 h 5"/>
                    <a:gd name="T4" fmla="*/ 17 w 22"/>
                    <a:gd name="T5" fmla="*/ 3 h 5"/>
                    <a:gd name="T6" fmla="*/ 15 w 22"/>
                    <a:gd name="T7" fmla="*/ 3 h 5"/>
                    <a:gd name="T8" fmla="*/ 12 w 22"/>
                    <a:gd name="T9" fmla="*/ 2 h 5"/>
                    <a:gd name="T10" fmla="*/ 6 w 22"/>
                    <a:gd name="T11" fmla="*/ 1 h 5"/>
                    <a:gd name="T12" fmla="*/ 0 w 2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">
                      <a:moveTo>
                        <a:pt x="21" y="4"/>
                      </a:moveTo>
                      <a:lnTo>
                        <a:pt x="19" y="4"/>
                      </a:lnTo>
                      <a:lnTo>
                        <a:pt x="17" y="3"/>
                      </a:lnTo>
                      <a:lnTo>
                        <a:pt x="15" y="3"/>
                      </a:lnTo>
                      <a:lnTo>
                        <a:pt x="12" y="2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8" name="Freeform 94"/>
                <p:cNvSpPr>
                  <a:spLocks/>
                </p:cNvSpPr>
                <p:nvPr/>
              </p:nvSpPr>
              <p:spPr bwMode="auto">
                <a:xfrm>
                  <a:off x="3851" y="2113"/>
                  <a:ext cx="35" cy="6"/>
                </a:xfrm>
                <a:custGeom>
                  <a:avLst/>
                  <a:gdLst>
                    <a:gd name="T0" fmla="*/ 34 w 35"/>
                    <a:gd name="T1" fmla="*/ 5 h 6"/>
                    <a:gd name="T2" fmla="*/ 30 w 35"/>
                    <a:gd name="T3" fmla="*/ 4 h 6"/>
                    <a:gd name="T4" fmla="*/ 26 w 35"/>
                    <a:gd name="T5" fmla="*/ 3 h 6"/>
                    <a:gd name="T6" fmla="*/ 18 w 35"/>
                    <a:gd name="T7" fmla="*/ 2 h 6"/>
                    <a:gd name="T8" fmla="*/ 9 w 35"/>
                    <a:gd name="T9" fmla="*/ 1 h 6"/>
                    <a:gd name="T10" fmla="*/ 0 w 35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6">
                      <a:moveTo>
                        <a:pt x="34" y="5"/>
                      </a:moveTo>
                      <a:lnTo>
                        <a:pt x="30" y="4"/>
                      </a:lnTo>
                      <a:lnTo>
                        <a:pt x="26" y="3"/>
                      </a:lnTo>
                      <a:lnTo>
                        <a:pt x="18" y="2"/>
                      </a:ln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59" name="Freeform 95"/>
                <p:cNvSpPr>
                  <a:spLocks/>
                </p:cNvSpPr>
                <p:nvPr/>
              </p:nvSpPr>
              <p:spPr bwMode="auto">
                <a:xfrm>
                  <a:off x="3816" y="2108"/>
                  <a:ext cx="36" cy="6"/>
                </a:xfrm>
                <a:custGeom>
                  <a:avLst/>
                  <a:gdLst>
                    <a:gd name="T0" fmla="*/ 35 w 36"/>
                    <a:gd name="T1" fmla="*/ 5 h 6"/>
                    <a:gd name="T2" fmla="*/ 27 w 36"/>
                    <a:gd name="T3" fmla="*/ 4 h 6"/>
                    <a:gd name="T4" fmla="*/ 17 w 36"/>
                    <a:gd name="T5" fmla="*/ 3 h 6"/>
                    <a:gd name="T6" fmla="*/ 8 w 36"/>
                    <a:gd name="T7" fmla="*/ 1 h 6"/>
                    <a:gd name="T8" fmla="*/ 4 w 36"/>
                    <a:gd name="T9" fmla="*/ 1 h 6"/>
                    <a:gd name="T10" fmla="*/ 0 w 36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6">
                      <a:moveTo>
                        <a:pt x="35" y="5"/>
                      </a:moveTo>
                      <a:lnTo>
                        <a:pt x="27" y="4"/>
                      </a:lnTo>
                      <a:lnTo>
                        <a:pt x="17" y="3"/>
                      </a:lnTo>
                      <a:lnTo>
                        <a:pt x="8" y="1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0" name="Freeform 96"/>
                <p:cNvSpPr>
                  <a:spLocks/>
                </p:cNvSpPr>
                <p:nvPr/>
              </p:nvSpPr>
              <p:spPr bwMode="auto">
                <a:xfrm>
                  <a:off x="3789" y="2103"/>
                  <a:ext cx="28" cy="6"/>
                </a:xfrm>
                <a:custGeom>
                  <a:avLst/>
                  <a:gdLst>
                    <a:gd name="T0" fmla="*/ 27 w 28"/>
                    <a:gd name="T1" fmla="*/ 5 h 6"/>
                    <a:gd name="T2" fmla="*/ 19 w 28"/>
                    <a:gd name="T3" fmla="*/ 4 h 6"/>
                    <a:gd name="T4" fmla="*/ 12 w 28"/>
                    <a:gd name="T5" fmla="*/ 3 h 6"/>
                    <a:gd name="T6" fmla="*/ 9 w 28"/>
                    <a:gd name="T7" fmla="*/ 2 h 6"/>
                    <a:gd name="T8" fmla="*/ 5 w 28"/>
                    <a:gd name="T9" fmla="*/ 2 h 6"/>
                    <a:gd name="T10" fmla="*/ 3 w 28"/>
                    <a:gd name="T11" fmla="*/ 1 h 6"/>
                    <a:gd name="T12" fmla="*/ 0 w 28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6">
                      <a:moveTo>
                        <a:pt x="27" y="5"/>
                      </a:moveTo>
                      <a:lnTo>
                        <a:pt x="19" y="4"/>
                      </a:lnTo>
                      <a:lnTo>
                        <a:pt x="12" y="3"/>
                      </a:lnTo>
                      <a:lnTo>
                        <a:pt x="9" y="2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1" name="Freeform 97"/>
                <p:cNvSpPr>
                  <a:spLocks/>
                </p:cNvSpPr>
                <p:nvPr/>
              </p:nvSpPr>
              <p:spPr bwMode="auto">
                <a:xfrm>
                  <a:off x="3780" y="2099"/>
                  <a:ext cx="10" cy="5"/>
                </a:xfrm>
                <a:custGeom>
                  <a:avLst/>
                  <a:gdLst>
                    <a:gd name="T0" fmla="*/ 9 w 10"/>
                    <a:gd name="T1" fmla="*/ 4 h 5"/>
                    <a:gd name="T2" fmla="*/ 5 w 10"/>
                    <a:gd name="T3" fmla="*/ 3 h 5"/>
                    <a:gd name="T4" fmla="*/ 2 w 10"/>
                    <a:gd name="T5" fmla="*/ 2 h 5"/>
                    <a:gd name="T6" fmla="*/ 1 w 10"/>
                    <a:gd name="T7" fmla="*/ 1 h 5"/>
                    <a:gd name="T8" fmla="*/ 0 w 10"/>
                    <a:gd name="T9" fmla="*/ 1 h 5"/>
                    <a:gd name="T10" fmla="*/ 0 w 10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5">
                      <a:moveTo>
                        <a:pt x="9" y="4"/>
                      </a:moveTo>
                      <a:lnTo>
                        <a:pt x="5" y="3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2" name="Freeform 98"/>
                <p:cNvSpPr>
                  <a:spLocks/>
                </p:cNvSpPr>
                <p:nvPr/>
              </p:nvSpPr>
              <p:spPr bwMode="auto">
                <a:xfrm>
                  <a:off x="3780" y="2094"/>
                  <a:ext cx="13" cy="6"/>
                </a:xfrm>
                <a:custGeom>
                  <a:avLst/>
                  <a:gdLst>
                    <a:gd name="T0" fmla="*/ 0 w 13"/>
                    <a:gd name="T1" fmla="*/ 5 h 6"/>
                    <a:gd name="T2" fmla="*/ 0 w 13"/>
                    <a:gd name="T3" fmla="*/ 5 h 6"/>
                    <a:gd name="T4" fmla="*/ 1 w 13"/>
                    <a:gd name="T5" fmla="*/ 4 h 6"/>
                    <a:gd name="T6" fmla="*/ 2 w 13"/>
                    <a:gd name="T7" fmla="*/ 3 h 6"/>
                    <a:gd name="T8" fmla="*/ 3 w 13"/>
                    <a:gd name="T9" fmla="*/ 2 h 6"/>
                    <a:gd name="T10" fmla="*/ 5 w 13"/>
                    <a:gd name="T11" fmla="*/ 2 h 6"/>
                    <a:gd name="T12" fmla="*/ 7 w 13"/>
                    <a:gd name="T13" fmla="*/ 1 h 6"/>
                    <a:gd name="T14" fmla="*/ 12 w 13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3" name="Freeform 99"/>
                <p:cNvSpPr>
                  <a:spLocks/>
                </p:cNvSpPr>
                <p:nvPr/>
              </p:nvSpPr>
              <p:spPr bwMode="auto">
                <a:xfrm>
                  <a:off x="3792" y="2090"/>
                  <a:ext cx="34" cy="5"/>
                </a:xfrm>
                <a:custGeom>
                  <a:avLst/>
                  <a:gdLst>
                    <a:gd name="T0" fmla="*/ 0 w 34"/>
                    <a:gd name="T1" fmla="*/ 4 h 5"/>
                    <a:gd name="T2" fmla="*/ 3 w 34"/>
                    <a:gd name="T3" fmla="*/ 3 h 5"/>
                    <a:gd name="T4" fmla="*/ 7 w 34"/>
                    <a:gd name="T5" fmla="*/ 3 h 5"/>
                    <a:gd name="T6" fmla="*/ 10 w 34"/>
                    <a:gd name="T7" fmla="*/ 2 h 5"/>
                    <a:gd name="T8" fmla="*/ 14 w 34"/>
                    <a:gd name="T9" fmla="*/ 2 h 5"/>
                    <a:gd name="T10" fmla="*/ 24 w 34"/>
                    <a:gd name="T11" fmla="*/ 1 h 5"/>
                    <a:gd name="T12" fmla="*/ 33 w 34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5">
                      <a:moveTo>
                        <a:pt x="0" y="4"/>
                      </a:moveTo>
                      <a:lnTo>
                        <a:pt x="3" y="3"/>
                      </a:lnTo>
                      <a:lnTo>
                        <a:pt x="7" y="3"/>
                      </a:lnTo>
                      <a:lnTo>
                        <a:pt x="10" y="2"/>
                      </a:lnTo>
                      <a:lnTo>
                        <a:pt x="14" y="2"/>
                      </a:lnTo>
                      <a:lnTo>
                        <a:pt x="24" y="1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4" name="Freeform 100"/>
                <p:cNvSpPr>
                  <a:spLocks/>
                </p:cNvSpPr>
                <p:nvPr/>
              </p:nvSpPr>
              <p:spPr bwMode="auto">
                <a:xfrm>
                  <a:off x="3825" y="2085"/>
                  <a:ext cx="49" cy="6"/>
                </a:xfrm>
                <a:custGeom>
                  <a:avLst/>
                  <a:gdLst>
                    <a:gd name="T0" fmla="*/ 0 w 49"/>
                    <a:gd name="T1" fmla="*/ 5 h 6"/>
                    <a:gd name="T2" fmla="*/ 6 w 49"/>
                    <a:gd name="T3" fmla="*/ 4 h 6"/>
                    <a:gd name="T4" fmla="*/ 11 w 49"/>
                    <a:gd name="T5" fmla="*/ 4 h 6"/>
                    <a:gd name="T6" fmla="*/ 23 w 49"/>
                    <a:gd name="T7" fmla="*/ 2 h 6"/>
                    <a:gd name="T8" fmla="*/ 35 w 49"/>
                    <a:gd name="T9" fmla="*/ 1 h 6"/>
                    <a:gd name="T10" fmla="*/ 48 w 49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1" y="4"/>
                      </a:lnTo>
                      <a:lnTo>
                        <a:pt x="23" y="2"/>
                      </a:lnTo>
                      <a:lnTo>
                        <a:pt x="35" y="1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5" name="Freeform 101"/>
                <p:cNvSpPr>
                  <a:spLocks/>
                </p:cNvSpPr>
                <p:nvPr/>
              </p:nvSpPr>
              <p:spPr bwMode="auto">
                <a:xfrm>
                  <a:off x="3873" y="2080"/>
                  <a:ext cx="51" cy="6"/>
                </a:xfrm>
                <a:custGeom>
                  <a:avLst/>
                  <a:gdLst>
                    <a:gd name="T0" fmla="*/ 0 w 51"/>
                    <a:gd name="T1" fmla="*/ 5 h 6"/>
                    <a:gd name="T2" fmla="*/ 12 w 51"/>
                    <a:gd name="T3" fmla="*/ 4 h 6"/>
                    <a:gd name="T4" fmla="*/ 25 w 51"/>
                    <a:gd name="T5" fmla="*/ 3 h 6"/>
                    <a:gd name="T6" fmla="*/ 38 w 51"/>
                    <a:gd name="T7" fmla="*/ 1 h 6"/>
                    <a:gd name="T8" fmla="*/ 44 w 51"/>
                    <a:gd name="T9" fmla="*/ 1 h 6"/>
                    <a:gd name="T10" fmla="*/ 50 w 51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6">
                      <a:moveTo>
                        <a:pt x="0" y="5"/>
                      </a:moveTo>
                      <a:lnTo>
                        <a:pt x="12" y="4"/>
                      </a:lnTo>
                      <a:lnTo>
                        <a:pt x="25" y="3"/>
                      </a:lnTo>
                      <a:lnTo>
                        <a:pt x="38" y="1"/>
                      </a:lnTo>
                      <a:lnTo>
                        <a:pt x="44" y="1"/>
                      </a:lnTo>
                      <a:lnTo>
                        <a:pt x="5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6" name="Freeform 102"/>
                <p:cNvSpPr>
                  <a:spLocks/>
                </p:cNvSpPr>
                <p:nvPr/>
              </p:nvSpPr>
              <p:spPr bwMode="auto">
                <a:xfrm>
                  <a:off x="3923" y="2075"/>
                  <a:ext cx="41" cy="6"/>
                </a:xfrm>
                <a:custGeom>
                  <a:avLst/>
                  <a:gdLst>
                    <a:gd name="T0" fmla="*/ 0 w 41"/>
                    <a:gd name="T1" fmla="*/ 5 h 6"/>
                    <a:gd name="T2" fmla="*/ 11 w 41"/>
                    <a:gd name="T3" fmla="*/ 4 h 6"/>
                    <a:gd name="T4" fmla="*/ 22 w 41"/>
                    <a:gd name="T5" fmla="*/ 3 h 6"/>
                    <a:gd name="T6" fmla="*/ 27 w 41"/>
                    <a:gd name="T7" fmla="*/ 2 h 6"/>
                    <a:gd name="T8" fmla="*/ 31 w 41"/>
                    <a:gd name="T9" fmla="*/ 2 h 6"/>
                    <a:gd name="T10" fmla="*/ 36 w 41"/>
                    <a:gd name="T11" fmla="*/ 1 h 6"/>
                    <a:gd name="T12" fmla="*/ 40 w 4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6">
                      <a:moveTo>
                        <a:pt x="0" y="5"/>
                      </a:moveTo>
                      <a:lnTo>
                        <a:pt x="11" y="4"/>
                      </a:lnTo>
                      <a:lnTo>
                        <a:pt x="22" y="3"/>
                      </a:lnTo>
                      <a:lnTo>
                        <a:pt x="27" y="2"/>
                      </a:lnTo>
                      <a:lnTo>
                        <a:pt x="31" y="2"/>
                      </a:lnTo>
                      <a:lnTo>
                        <a:pt x="36" y="1"/>
                      </a:lnTo>
                      <a:lnTo>
                        <a:pt x="4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7" name="Freeform 103"/>
                <p:cNvSpPr>
                  <a:spLocks/>
                </p:cNvSpPr>
                <p:nvPr/>
              </p:nvSpPr>
              <p:spPr bwMode="auto">
                <a:xfrm>
                  <a:off x="3963" y="2071"/>
                  <a:ext cx="20" cy="5"/>
                </a:xfrm>
                <a:custGeom>
                  <a:avLst/>
                  <a:gdLst>
                    <a:gd name="T0" fmla="*/ 0 w 20"/>
                    <a:gd name="T1" fmla="*/ 4 h 5"/>
                    <a:gd name="T2" fmla="*/ 3 w 20"/>
                    <a:gd name="T3" fmla="*/ 4 h 5"/>
                    <a:gd name="T4" fmla="*/ 6 w 20"/>
                    <a:gd name="T5" fmla="*/ 3 h 5"/>
                    <a:gd name="T6" fmla="*/ 9 w 20"/>
                    <a:gd name="T7" fmla="*/ 3 h 5"/>
                    <a:gd name="T8" fmla="*/ 12 w 20"/>
                    <a:gd name="T9" fmla="*/ 2 h 5"/>
                    <a:gd name="T10" fmla="*/ 14 w 20"/>
                    <a:gd name="T11" fmla="*/ 2 h 5"/>
                    <a:gd name="T12" fmla="*/ 16 w 20"/>
                    <a:gd name="T13" fmla="*/ 1 h 5"/>
                    <a:gd name="T14" fmla="*/ 18 w 20"/>
                    <a:gd name="T15" fmla="*/ 0 h 5"/>
                    <a:gd name="T16" fmla="*/ 19 w 20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5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6" y="3"/>
                      </a:lnTo>
                      <a:lnTo>
                        <a:pt x="9" y="3"/>
                      </a:lnTo>
                      <a:lnTo>
                        <a:pt x="12" y="2"/>
                      </a:lnTo>
                      <a:lnTo>
                        <a:pt x="14" y="2"/>
                      </a:lnTo>
                      <a:lnTo>
                        <a:pt x="16" y="1"/>
                      </a:lnTo>
                      <a:lnTo>
                        <a:pt x="18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8" name="Freeform 104"/>
                <p:cNvSpPr>
                  <a:spLocks/>
                </p:cNvSpPr>
                <p:nvPr/>
              </p:nvSpPr>
              <p:spPr bwMode="auto">
                <a:xfrm>
                  <a:off x="3975" y="2066"/>
                  <a:ext cx="8" cy="6"/>
                </a:xfrm>
                <a:custGeom>
                  <a:avLst/>
                  <a:gdLst>
                    <a:gd name="T0" fmla="*/ 7 w 8"/>
                    <a:gd name="T1" fmla="*/ 5 h 6"/>
                    <a:gd name="T2" fmla="*/ 7 w 8"/>
                    <a:gd name="T3" fmla="*/ 5 h 6"/>
                    <a:gd name="T4" fmla="*/ 7 w 8"/>
                    <a:gd name="T5" fmla="*/ 4 h 6"/>
                    <a:gd name="T6" fmla="*/ 6 w 8"/>
                    <a:gd name="T7" fmla="*/ 3 h 6"/>
                    <a:gd name="T8" fmla="*/ 5 w 8"/>
                    <a:gd name="T9" fmla="*/ 3 h 6"/>
                    <a:gd name="T10" fmla="*/ 3 w 8"/>
                    <a:gd name="T11" fmla="*/ 1 h 6"/>
                    <a:gd name="T12" fmla="*/ 0 w 8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6"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69" name="Freeform 105"/>
                <p:cNvSpPr>
                  <a:spLocks/>
                </p:cNvSpPr>
                <p:nvPr/>
              </p:nvSpPr>
              <p:spPr bwMode="auto">
                <a:xfrm>
                  <a:off x="3943" y="2061"/>
                  <a:ext cx="33" cy="6"/>
                </a:xfrm>
                <a:custGeom>
                  <a:avLst/>
                  <a:gdLst>
                    <a:gd name="T0" fmla="*/ 32 w 33"/>
                    <a:gd name="T1" fmla="*/ 5 h 6"/>
                    <a:gd name="T2" fmla="*/ 29 w 33"/>
                    <a:gd name="T3" fmla="*/ 4 h 6"/>
                    <a:gd name="T4" fmla="*/ 26 w 33"/>
                    <a:gd name="T5" fmla="*/ 4 h 6"/>
                    <a:gd name="T6" fmla="*/ 22 w 33"/>
                    <a:gd name="T7" fmla="*/ 3 h 6"/>
                    <a:gd name="T8" fmla="*/ 18 w 33"/>
                    <a:gd name="T9" fmla="*/ 3 h 6"/>
                    <a:gd name="T10" fmla="*/ 14 w 33"/>
                    <a:gd name="T11" fmla="*/ 2 h 6"/>
                    <a:gd name="T12" fmla="*/ 10 w 33"/>
                    <a:gd name="T13" fmla="*/ 1 h 6"/>
                    <a:gd name="T14" fmla="*/ 0 w 33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6">
                      <a:moveTo>
                        <a:pt x="32" y="5"/>
                      </a:moveTo>
                      <a:lnTo>
                        <a:pt x="29" y="4"/>
                      </a:lnTo>
                      <a:lnTo>
                        <a:pt x="26" y="4"/>
                      </a:lnTo>
                      <a:lnTo>
                        <a:pt x="22" y="3"/>
                      </a:lnTo>
                      <a:lnTo>
                        <a:pt x="18" y="3"/>
                      </a:lnTo>
                      <a:lnTo>
                        <a:pt x="14" y="2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0" name="Freeform 106"/>
                <p:cNvSpPr>
                  <a:spLocks/>
                </p:cNvSpPr>
                <p:nvPr/>
              </p:nvSpPr>
              <p:spPr bwMode="auto">
                <a:xfrm>
                  <a:off x="3895" y="2057"/>
                  <a:ext cx="49" cy="5"/>
                </a:xfrm>
                <a:custGeom>
                  <a:avLst/>
                  <a:gdLst>
                    <a:gd name="T0" fmla="*/ 48 w 49"/>
                    <a:gd name="T1" fmla="*/ 4 h 5"/>
                    <a:gd name="T2" fmla="*/ 43 w 49"/>
                    <a:gd name="T3" fmla="*/ 4 h 5"/>
                    <a:gd name="T4" fmla="*/ 37 w 49"/>
                    <a:gd name="T5" fmla="*/ 3 h 5"/>
                    <a:gd name="T6" fmla="*/ 31 w 49"/>
                    <a:gd name="T7" fmla="*/ 2 h 5"/>
                    <a:gd name="T8" fmla="*/ 25 w 49"/>
                    <a:gd name="T9" fmla="*/ 2 h 5"/>
                    <a:gd name="T10" fmla="*/ 12 w 49"/>
                    <a:gd name="T11" fmla="*/ 1 h 5"/>
                    <a:gd name="T12" fmla="*/ 0 w 49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5">
                      <a:moveTo>
                        <a:pt x="48" y="4"/>
                      </a:moveTo>
                      <a:lnTo>
                        <a:pt x="43" y="4"/>
                      </a:lnTo>
                      <a:lnTo>
                        <a:pt x="37" y="3"/>
                      </a:lnTo>
                      <a:lnTo>
                        <a:pt x="31" y="2"/>
                      </a:lnTo>
                      <a:lnTo>
                        <a:pt x="25" y="2"/>
                      </a:lnTo>
                      <a:lnTo>
                        <a:pt x="1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1" name="Freeform 107"/>
                <p:cNvSpPr>
                  <a:spLocks/>
                </p:cNvSpPr>
                <p:nvPr/>
              </p:nvSpPr>
              <p:spPr bwMode="auto">
                <a:xfrm>
                  <a:off x="3845" y="2052"/>
                  <a:ext cx="51" cy="6"/>
                </a:xfrm>
                <a:custGeom>
                  <a:avLst/>
                  <a:gdLst>
                    <a:gd name="T0" fmla="*/ 50 w 51"/>
                    <a:gd name="T1" fmla="*/ 5 h 6"/>
                    <a:gd name="T2" fmla="*/ 37 w 51"/>
                    <a:gd name="T3" fmla="*/ 4 h 6"/>
                    <a:gd name="T4" fmla="*/ 24 w 51"/>
                    <a:gd name="T5" fmla="*/ 2 h 6"/>
                    <a:gd name="T6" fmla="*/ 12 w 51"/>
                    <a:gd name="T7" fmla="*/ 1 h 6"/>
                    <a:gd name="T8" fmla="*/ 5 w 51"/>
                    <a:gd name="T9" fmla="*/ 1 h 6"/>
                    <a:gd name="T10" fmla="*/ 0 w 51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6">
                      <a:moveTo>
                        <a:pt x="50" y="5"/>
                      </a:moveTo>
                      <a:lnTo>
                        <a:pt x="37" y="4"/>
                      </a:lnTo>
                      <a:lnTo>
                        <a:pt x="24" y="2"/>
                      </a:lnTo>
                      <a:lnTo>
                        <a:pt x="12" y="1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2" name="Freeform 108"/>
                <p:cNvSpPr>
                  <a:spLocks/>
                </p:cNvSpPr>
                <p:nvPr/>
              </p:nvSpPr>
              <p:spPr bwMode="auto">
                <a:xfrm>
                  <a:off x="3807" y="2048"/>
                  <a:ext cx="39" cy="5"/>
                </a:xfrm>
                <a:custGeom>
                  <a:avLst/>
                  <a:gdLst>
                    <a:gd name="T0" fmla="*/ 38 w 39"/>
                    <a:gd name="T1" fmla="*/ 4 h 5"/>
                    <a:gd name="T2" fmla="*/ 27 w 39"/>
                    <a:gd name="T3" fmla="*/ 3 h 5"/>
                    <a:gd name="T4" fmla="*/ 21 w 39"/>
                    <a:gd name="T5" fmla="*/ 2 h 5"/>
                    <a:gd name="T6" fmla="*/ 17 w 39"/>
                    <a:gd name="T7" fmla="*/ 2 h 5"/>
                    <a:gd name="T8" fmla="*/ 12 w 39"/>
                    <a:gd name="T9" fmla="*/ 1 h 5"/>
                    <a:gd name="T10" fmla="*/ 7 w 39"/>
                    <a:gd name="T11" fmla="*/ 1 h 5"/>
                    <a:gd name="T12" fmla="*/ 3 w 39"/>
                    <a:gd name="T13" fmla="*/ 0 h 5"/>
                    <a:gd name="T14" fmla="*/ 0 w 39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5">
                      <a:moveTo>
                        <a:pt x="38" y="4"/>
                      </a:moveTo>
                      <a:lnTo>
                        <a:pt x="27" y="3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2" y="1"/>
                      </a:lnTo>
                      <a:lnTo>
                        <a:pt x="7" y="1"/>
                      </a:lnTo>
                      <a:lnTo>
                        <a:pt x="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3" name="Freeform 109"/>
                <p:cNvSpPr>
                  <a:spLocks/>
                </p:cNvSpPr>
                <p:nvPr/>
              </p:nvSpPr>
              <p:spPr bwMode="auto">
                <a:xfrm>
                  <a:off x="3793" y="2043"/>
                  <a:ext cx="15" cy="6"/>
                </a:xfrm>
                <a:custGeom>
                  <a:avLst/>
                  <a:gdLst>
                    <a:gd name="T0" fmla="*/ 14 w 15"/>
                    <a:gd name="T1" fmla="*/ 5 h 6"/>
                    <a:gd name="T2" fmla="*/ 9 w 15"/>
                    <a:gd name="T3" fmla="*/ 3 h 6"/>
                    <a:gd name="T4" fmla="*/ 6 w 15"/>
                    <a:gd name="T5" fmla="*/ 3 h 6"/>
                    <a:gd name="T6" fmla="*/ 4 w 15"/>
                    <a:gd name="T7" fmla="*/ 2 h 6"/>
                    <a:gd name="T8" fmla="*/ 2 w 15"/>
                    <a:gd name="T9" fmla="*/ 2 h 6"/>
                    <a:gd name="T10" fmla="*/ 1 w 15"/>
                    <a:gd name="T11" fmla="*/ 1 h 6"/>
                    <a:gd name="T12" fmla="*/ 0 w 1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6">
                      <a:moveTo>
                        <a:pt x="14" y="5"/>
                      </a:moveTo>
                      <a:lnTo>
                        <a:pt x="9" y="3"/>
                      </a:lnTo>
                      <a:lnTo>
                        <a:pt x="6" y="3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4" name="Freeform 110"/>
                <p:cNvSpPr>
                  <a:spLocks/>
                </p:cNvSpPr>
                <p:nvPr/>
              </p:nvSpPr>
              <p:spPr bwMode="auto">
                <a:xfrm>
                  <a:off x="3793" y="2038"/>
                  <a:ext cx="18" cy="6"/>
                </a:xfrm>
                <a:custGeom>
                  <a:avLst/>
                  <a:gdLst>
                    <a:gd name="T0" fmla="*/ 0 w 18"/>
                    <a:gd name="T1" fmla="*/ 5 h 6"/>
                    <a:gd name="T2" fmla="*/ 0 w 18"/>
                    <a:gd name="T3" fmla="*/ 4 h 6"/>
                    <a:gd name="T4" fmla="*/ 1 w 18"/>
                    <a:gd name="T5" fmla="*/ 4 h 6"/>
                    <a:gd name="T6" fmla="*/ 3 w 18"/>
                    <a:gd name="T7" fmla="*/ 3 h 6"/>
                    <a:gd name="T8" fmla="*/ 5 w 18"/>
                    <a:gd name="T9" fmla="*/ 3 h 6"/>
                    <a:gd name="T10" fmla="*/ 8 w 18"/>
                    <a:gd name="T11" fmla="*/ 2 h 6"/>
                    <a:gd name="T12" fmla="*/ 10 w 18"/>
                    <a:gd name="T13" fmla="*/ 1 h 6"/>
                    <a:gd name="T14" fmla="*/ 17 w 18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6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8" y="2"/>
                      </a:lnTo>
                      <a:lnTo>
                        <a:pt x="10" y="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5" name="Freeform 111"/>
                <p:cNvSpPr>
                  <a:spLocks/>
                </p:cNvSpPr>
                <p:nvPr/>
              </p:nvSpPr>
              <p:spPr bwMode="auto">
                <a:xfrm>
                  <a:off x="3810" y="2033"/>
                  <a:ext cx="45" cy="6"/>
                </a:xfrm>
                <a:custGeom>
                  <a:avLst/>
                  <a:gdLst>
                    <a:gd name="T0" fmla="*/ 0 w 45"/>
                    <a:gd name="T1" fmla="*/ 5 h 6"/>
                    <a:gd name="T2" fmla="*/ 4 w 45"/>
                    <a:gd name="T3" fmla="*/ 5 h 6"/>
                    <a:gd name="T4" fmla="*/ 9 w 45"/>
                    <a:gd name="T5" fmla="*/ 4 h 6"/>
                    <a:gd name="T6" fmla="*/ 14 w 45"/>
                    <a:gd name="T7" fmla="*/ 3 h 6"/>
                    <a:gd name="T8" fmla="*/ 19 w 45"/>
                    <a:gd name="T9" fmla="*/ 3 h 6"/>
                    <a:gd name="T10" fmla="*/ 25 w 45"/>
                    <a:gd name="T11" fmla="*/ 2 h 6"/>
                    <a:gd name="T12" fmla="*/ 31 w 45"/>
                    <a:gd name="T13" fmla="*/ 2 h 6"/>
                    <a:gd name="T14" fmla="*/ 44 w 45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" h="6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4"/>
                      </a:lnTo>
                      <a:lnTo>
                        <a:pt x="14" y="3"/>
                      </a:lnTo>
                      <a:lnTo>
                        <a:pt x="19" y="3"/>
                      </a:lnTo>
                      <a:lnTo>
                        <a:pt x="25" y="2"/>
                      </a:lnTo>
                      <a:lnTo>
                        <a:pt x="31" y="2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6" name="Freeform 112"/>
                <p:cNvSpPr>
                  <a:spLocks/>
                </p:cNvSpPr>
                <p:nvPr/>
              </p:nvSpPr>
              <p:spPr bwMode="auto">
                <a:xfrm>
                  <a:off x="3854" y="2029"/>
                  <a:ext cx="65" cy="5"/>
                </a:xfrm>
                <a:custGeom>
                  <a:avLst/>
                  <a:gdLst>
                    <a:gd name="T0" fmla="*/ 0 w 65"/>
                    <a:gd name="T1" fmla="*/ 4 h 5"/>
                    <a:gd name="T2" fmla="*/ 8 w 65"/>
                    <a:gd name="T3" fmla="*/ 4 h 5"/>
                    <a:gd name="T4" fmla="*/ 15 w 65"/>
                    <a:gd name="T5" fmla="*/ 3 h 5"/>
                    <a:gd name="T6" fmla="*/ 23 w 65"/>
                    <a:gd name="T7" fmla="*/ 3 h 5"/>
                    <a:gd name="T8" fmla="*/ 31 w 65"/>
                    <a:gd name="T9" fmla="*/ 2 h 5"/>
                    <a:gd name="T10" fmla="*/ 47 w 65"/>
                    <a:gd name="T11" fmla="*/ 1 h 5"/>
                    <a:gd name="T12" fmla="*/ 64 w 65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">
                      <a:moveTo>
                        <a:pt x="0" y="4"/>
                      </a:moveTo>
                      <a:lnTo>
                        <a:pt x="8" y="4"/>
                      </a:lnTo>
                      <a:lnTo>
                        <a:pt x="15" y="3"/>
                      </a:lnTo>
                      <a:lnTo>
                        <a:pt x="23" y="3"/>
                      </a:lnTo>
                      <a:lnTo>
                        <a:pt x="31" y="2"/>
                      </a:lnTo>
                      <a:lnTo>
                        <a:pt x="47" y="1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7" name="Freeform 113"/>
                <p:cNvSpPr>
                  <a:spLocks/>
                </p:cNvSpPr>
                <p:nvPr/>
              </p:nvSpPr>
              <p:spPr bwMode="auto">
                <a:xfrm>
                  <a:off x="3918" y="2024"/>
                  <a:ext cx="67" cy="6"/>
                </a:xfrm>
                <a:custGeom>
                  <a:avLst/>
                  <a:gdLst>
                    <a:gd name="T0" fmla="*/ 0 w 67"/>
                    <a:gd name="T1" fmla="*/ 5 h 6"/>
                    <a:gd name="T2" fmla="*/ 8 w 67"/>
                    <a:gd name="T3" fmla="*/ 4 h 6"/>
                    <a:gd name="T4" fmla="*/ 17 w 67"/>
                    <a:gd name="T5" fmla="*/ 3 h 6"/>
                    <a:gd name="T6" fmla="*/ 33 w 67"/>
                    <a:gd name="T7" fmla="*/ 2 h 6"/>
                    <a:gd name="T8" fmla="*/ 42 w 67"/>
                    <a:gd name="T9" fmla="*/ 2 h 6"/>
                    <a:gd name="T10" fmla="*/ 50 w 67"/>
                    <a:gd name="T11" fmla="*/ 1 h 6"/>
                    <a:gd name="T12" fmla="*/ 58 w 67"/>
                    <a:gd name="T13" fmla="*/ 1 h 6"/>
                    <a:gd name="T14" fmla="*/ 66 w 6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" h="6">
                      <a:moveTo>
                        <a:pt x="0" y="5"/>
                      </a:moveTo>
                      <a:lnTo>
                        <a:pt x="8" y="4"/>
                      </a:lnTo>
                      <a:lnTo>
                        <a:pt x="17" y="3"/>
                      </a:lnTo>
                      <a:lnTo>
                        <a:pt x="33" y="2"/>
                      </a:lnTo>
                      <a:lnTo>
                        <a:pt x="42" y="2"/>
                      </a:lnTo>
                      <a:lnTo>
                        <a:pt x="50" y="1"/>
                      </a:lnTo>
                      <a:lnTo>
                        <a:pt x="58" y="1"/>
                      </a:lnTo>
                      <a:lnTo>
                        <a:pt x="6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8" name="Freeform 114"/>
                <p:cNvSpPr>
                  <a:spLocks/>
                </p:cNvSpPr>
                <p:nvPr/>
              </p:nvSpPr>
              <p:spPr bwMode="auto">
                <a:xfrm>
                  <a:off x="3984" y="2019"/>
                  <a:ext cx="52" cy="6"/>
                </a:xfrm>
                <a:custGeom>
                  <a:avLst/>
                  <a:gdLst>
                    <a:gd name="T0" fmla="*/ 0 w 52"/>
                    <a:gd name="T1" fmla="*/ 5 h 6"/>
                    <a:gd name="T2" fmla="*/ 14 w 52"/>
                    <a:gd name="T3" fmla="*/ 4 h 6"/>
                    <a:gd name="T4" fmla="*/ 22 w 52"/>
                    <a:gd name="T5" fmla="*/ 3 h 6"/>
                    <a:gd name="T6" fmla="*/ 28 w 52"/>
                    <a:gd name="T7" fmla="*/ 3 h 6"/>
                    <a:gd name="T8" fmla="*/ 35 w 52"/>
                    <a:gd name="T9" fmla="*/ 2 h 6"/>
                    <a:gd name="T10" fmla="*/ 41 w 52"/>
                    <a:gd name="T11" fmla="*/ 1 h 6"/>
                    <a:gd name="T12" fmla="*/ 46 w 52"/>
                    <a:gd name="T13" fmla="*/ 1 h 6"/>
                    <a:gd name="T14" fmla="*/ 51 w 5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" h="6">
                      <a:moveTo>
                        <a:pt x="0" y="5"/>
                      </a:moveTo>
                      <a:lnTo>
                        <a:pt x="14" y="4"/>
                      </a:lnTo>
                      <a:lnTo>
                        <a:pt x="22" y="3"/>
                      </a:lnTo>
                      <a:lnTo>
                        <a:pt x="28" y="3"/>
                      </a:lnTo>
                      <a:lnTo>
                        <a:pt x="35" y="2"/>
                      </a:lnTo>
                      <a:lnTo>
                        <a:pt x="41" y="1"/>
                      </a:lnTo>
                      <a:lnTo>
                        <a:pt x="46" y="1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79" name="Freeform 115"/>
                <p:cNvSpPr>
                  <a:spLocks/>
                </p:cNvSpPr>
                <p:nvPr/>
              </p:nvSpPr>
              <p:spPr bwMode="auto">
                <a:xfrm>
                  <a:off x="4035" y="2015"/>
                  <a:ext cx="24" cy="5"/>
                </a:xfrm>
                <a:custGeom>
                  <a:avLst/>
                  <a:gdLst>
                    <a:gd name="T0" fmla="*/ 0 w 24"/>
                    <a:gd name="T1" fmla="*/ 4 h 5"/>
                    <a:gd name="T2" fmla="*/ 4 w 24"/>
                    <a:gd name="T3" fmla="*/ 4 h 5"/>
                    <a:gd name="T4" fmla="*/ 9 w 24"/>
                    <a:gd name="T5" fmla="*/ 3 h 5"/>
                    <a:gd name="T6" fmla="*/ 12 w 24"/>
                    <a:gd name="T7" fmla="*/ 3 h 5"/>
                    <a:gd name="T8" fmla="*/ 16 w 24"/>
                    <a:gd name="T9" fmla="*/ 2 h 5"/>
                    <a:gd name="T10" fmla="*/ 18 w 24"/>
                    <a:gd name="T11" fmla="*/ 1 h 5"/>
                    <a:gd name="T12" fmla="*/ 21 w 24"/>
                    <a:gd name="T13" fmla="*/ 1 h 5"/>
                    <a:gd name="T14" fmla="*/ 22 w 24"/>
                    <a:gd name="T15" fmla="*/ 0 h 5"/>
                    <a:gd name="T16" fmla="*/ 23 w 24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5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9" y="3"/>
                      </a:lnTo>
                      <a:lnTo>
                        <a:pt x="12" y="3"/>
                      </a:lnTo>
                      <a:lnTo>
                        <a:pt x="16" y="2"/>
                      </a:lnTo>
                      <a:lnTo>
                        <a:pt x="18" y="1"/>
                      </a:lnTo>
                      <a:lnTo>
                        <a:pt x="21" y="1"/>
                      </a:lnTo>
                      <a:lnTo>
                        <a:pt x="22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0" name="Freeform 116"/>
                <p:cNvSpPr>
                  <a:spLocks/>
                </p:cNvSpPr>
                <p:nvPr/>
              </p:nvSpPr>
              <p:spPr bwMode="auto">
                <a:xfrm>
                  <a:off x="4047" y="2010"/>
                  <a:ext cx="12" cy="6"/>
                </a:xfrm>
                <a:custGeom>
                  <a:avLst/>
                  <a:gdLst>
                    <a:gd name="T0" fmla="*/ 11 w 12"/>
                    <a:gd name="T1" fmla="*/ 5 h 6"/>
                    <a:gd name="T2" fmla="*/ 11 w 12"/>
                    <a:gd name="T3" fmla="*/ 4 h 6"/>
                    <a:gd name="T4" fmla="*/ 10 w 12"/>
                    <a:gd name="T5" fmla="*/ 3 h 6"/>
                    <a:gd name="T6" fmla="*/ 8 w 12"/>
                    <a:gd name="T7" fmla="*/ 2 h 6"/>
                    <a:gd name="T8" fmla="*/ 7 w 12"/>
                    <a:gd name="T9" fmla="*/ 2 h 6"/>
                    <a:gd name="T10" fmla="*/ 5 w 12"/>
                    <a:gd name="T11" fmla="*/ 1 h 6"/>
                    <a:gd name="T12" fmla="*/ 0 w 12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6">
                      <a:moveTo>
                        <a:pt x="11" y="5"/>
                      </a:moveTo>
                      <a:lnTo>
                        <a:pt x="11" y="4"/>
                      </a:lnTo>
                      <a:lnTo>
                        <a:pt x="10" y="3"/>
                      </a:lnTo>
                      <a:lnTo>
                        <a:pt x="8" y="2"/>
                      </a:ln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1" name="Freeform 117"/>
                <p:cNvSpPr>
                  <a:spLocks/>
                </p:cNvSpPr>
                <p:nvPr/>
              </p:nvSpPr>
              <p:spPr bwMode="auto">
                <a:xfrm>
                  <a:off x="4004" y="2006"/>
                  <a:ext cx="44" cy="5"/>
                </a:xfrm>
                <a:custGeom>
                  <a:avLst/>
                  <a:gdLst>
                    <a:gd name="T0" fmla="*/ 43 w 44"/>
                    <a:gd name="T1" fmla="*/ 4 h 5"/>
                    <a:gd name="T2" fmla="*/ 40 w 44"/>
                    <a:gd name="T3" fmla="*/ 3 h 5"/>
                    <a:gd name="T4" fmla="*/ 35 w 44"/>
                    <a:gd name="T5" fmla="*/ 3 h 5"/>
                    <a:gd name="T6" fmla="*/ 30 w 44"/>
                    <a:gd name="T7" fmla="*/ 2 h 5"/>
                    <a:gd name="T8" fmla="*/ 25 w 44"/>
                    <a:gd name="T9" fmla="*/ 2 h 5"/>
                    <a:gd name="T10" fmla="*/ 19 w 44"/>
                    <a:gd name="T11" fmla="*/ 1 h 5"/>
                    <a:gd name="T12" fmla="*/ 13 w 44"/>
                    <a:gd name="T13" fmla="*/ 1 h 5"/>
                    <a:gd name="T14" fmla="*/ 0 w 44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5">
                      <a:moveTo>
                        <a:pt x="43" y="4"/>
                      </a:moveTo>
                      <a:lnTo>
                        <a:pt x="40" y="3"/>
                      </a:lnTo>
                      <a:lnTo>
                        <a:pt x="35" y="3"/>
                      </a:lnTo>
                      <a:lnTo>
                        <a:pt x="30" y="2"/>
                      </a:lnTo>
                      <a:lnTo>
                        <a:pt x="25" y="2"/>
                      </a:lnTo>
                      <a:lnTo>
                        <a:pt x="19" y="1"/>
                      </a:lnTo>
                      <a:lnTo>
                        <a:pt x="1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2" name="Freeform 118"/>
                <p:cNvSpPr>
                  <a:spLocks/>
                </p:cNvSpPr>
                <p:nvPr/>
              </p:nvSpPr>
              <p:spPr bwMode="auto">
                <a:xfrm>
                  <a:off x="3940" y="2001"/>
                  <a:ext cx="65" cy="6"/>
                </a:xfrm>
                <a:custGeom>
                  <a:avLst/>
                  <a:gdLst>
                    <a:gd name="T0" fmla="*/ 64 w 65"/>
                    <a:gd name="T1" fmla="*/ 5 h 6"/>
                    <a:gd name="T2" fmla="*/ 57 w 65"/>
                    <a:gd name="T3" fmla="*/ 4 h 6"/>
                    <a:gd name="T4" fmla="*/ 49 w 65"/>
                    <a:gd name="T5" fmla="*/ 3 h 6"/>
                    <a:gd name="T6" fmla="*/ 41 w 65"/>
                    <a:gd name="T7" fmla="*/ 3 h 6"/>
                    <a:gd name="T8" fmla="*/ 33 w 65"/>
                    <a:gd name="T9" fmla="*/ 2 h 6"/>
                    <a:gd name="T10" fmla="*/ 16 w 65"/>
                    <a:gd name="T11" fmla="*/ 1 h 6"/>
                    <a:gd name="T12" fmla="*/ 0 w 6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6">
                      <a:moveTo>
                        <a:pt x="64" y="5"/>
                      </a:moveTo>
                      <a:lnTo>
                        <a:pt x="57" y="4"/>
                      </a:lnTo>
                      <a:lnTo>
                        <a:pt x="49" y="3"/>
                      </a:lnTo>
                      <a:lnTo>
                        <a:pt x="41" y="3"/>
                      </a:lnTo>
                      <a:lnTo>
                        <a:pt x="33" y="2"/>
                      </a:lnTo>
                      <a:lnTo>
                        <a:pt x="1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3" name="Freeform 119"/>
                <p:cNvSpPr>
                  <a:spLocks/>
                </p:cNvSpPr>
                <p:nvPr/>
              </p:nvSpPr>
              <p:spPr bwMode="auto">
                <a:xfrm>
                  <a:off x="3874" y="1996"/>
                  <a:ext cx="67" cy="6"/>
                </a:xfrm>
                <a:custGeom>
                  <a:avLst/>
                  <a:gdLst>
                    <a:gd name="T0" fmla="*/ 66 w 67"/>
                    <a:gd name="T1" fmla="*/ 5 h 6"/>
                    <a:gd name="T2" fmla="*/ 58 w 67"/>
                    <a:gd name="T3" fmla="*/ 4 h 6"/>
                    <a:gd name="T4" fmla="*/ 49 w 67"/>
                    <a:gd name="T5" fmla="*/ 4 h 6"/>
                    <a:gd name="T6" fmla="*/ 32 w 67"/>
                    <a:gd name="T7" fmla="*/ 2 h 6"/>
                    <a:gd name="T8" fmla="*/ 23 w 67"/>
                    <a:gd name="T9" fmla="*/ 2 h 6"/>
                    <a:gd name="T10" fmla="*/ 15 w 67"/>
                    <a:gd name="T11" fmla="*/ 1 h 6"/>
                    <a:gd name="T12" fmla="*/ 7 w 67"/>
                    <a:gd name="T13" fmla="*/ 1 h 6"/>
                    <a:gd name="T14" fmla="*/ 0 w 6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" h="6">
                      <a:moveTo>
                        <a:pt x="66" y="5"/>
                      </a:moveTo>
                      <a:lnTo>
                        <a:pt x="58" y="4"/>
                      </a:lnTo>
                      <a:lnTo>
                        <a:pt x="49" y="4"/>
                      </a:lnTo>
                      <a:lnTo>
                        <a:pt x="32" y="2"/>
                      </a:lnTo>
                      <a:lnTo>
                        <a:pt x="23" y="2"/>
                      </a:lnTo>
                      <a:lnTo>
                        <a:pt x="15" y="1"/>
                      </a:lnTo>
                      <a:lnTo>
                        <a:pt x="7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4" name="Freeform 120"/>
                <p:cNvSpPr>
                  <a:spLocks/>
                </p:cNvSpPr>
                <p:nvPr/>
              </p:nvSpPr>
              <p:spPr bwMode="auto">
                <a:xfrm>
                  <a:off x="3824" y="1991"/>
                  <a:ext cx="51" cy="6"/>
                </a:xfrm>
                <a:custGeom>
                  <a:avLst/>
                  <a:gdLst>
                    <a:gd name="T0" fmla="*/ 50 w 51"/>
                    <a:gd name="T1" fmla="*/ 5 h 6"/>
                    <a:gd name="T2" fmla="*/ 35 w 51"/>
                    <a:gd name="T3" fmla="*/ 4 h 6"/>
                    <a:gd name="T4" fmla="*/ 29 w 51"/>
                    <a:gd name="T5" fmla="*/ 3 h 6"/>
                    <a:gd name="T6" fmla="*/ 22 w 51"/>
                    <a:gd name="T7" fmla="*/ 3 h 6"/>
                    <a:gd name="T8" fmla="*/ 16 w 51"/>
                    <a:gd name="T9" fmla="*/ 2 h 6"/>
                    <a:gd name="T10" fmla="*/ 10 w 51"/>
                    <a:gd name="T11" fmla="*/ 1 h 6"/>
                    <a:gd name="T12" fmla="*/ 4 w 51"/>
                    <a:gd name="T13" fmla="*/ 1 h 6"/>
                    <a:gd name="T14" fmla="*/ 0 w 5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6">
                      <a:moveTo>
                        <a:pt x="50" y="5"/>
                      </a:moveTo>
                      <a:lnTo>
                        <a:pt x="35" y="4"/>
                      </a:lnTo>
                      <a:lnTo>
                        <a:pt x="29" y="3"/>
                      </a:lnTo>
                      <a:lnTo>
                        <a:pt x="22" y="3"/>
                      </a:lnTo>
                      <a:lnTo>
                        <a:pt x="16" y="2"/>
                      </a:lnTo>
                      <a:lnTo>
                        <a:pt x="10" y="1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5" name="Freeform 121"/>
                <p:cNvSpPr>
                  <a:spLocks/>
                </p:cNvSpPr>
                <p:nvPr/>
              </p:nvSpPr>
              <p:spPr bwMode="auto">
                <a:xfrm>
                  <a:off x="3806" y="1987"/>
                  <a:ext cx="19" cy="5"/>
                </a:xfrm>
                <a:custGeom>
                  <a:avLst/>
                  <a:gdLst>
                    <a:gd name="T0" fmla="*/ 18 w 19"/>
                    <a:gd name="T1" fmla="*/ 4 h 5"/>
                    <a:gd name="T2" fmla="*/ 11 w 19"/>
                    <a:gd name="T3" fmla="*/ 3 h 5"/>
                    <a:gd name="T4" fmla="*/ 8 w 19"/>
                    <a:gd name="T5" fmla="*/ 3 h 5"/>
                    <a:gd name="T6" fmla="*/ 5 w 19"/>
                    <a:gd name="T7" fmla="*/ 2 h 5"/>
                    <a:gd name="T8" fmla="*/ 3 w 19"/>
                    <a:gd name="T9" fmla="*/ 1 h 5"/>
                    <a:gd name="T10" fmla="*/ 1 w 19"/>
                    <a:gd name="T11" fmla="*/ 1 h 5"/>
                    <a:gd name="T12" fmla="*/ 0 w 19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5">
                      <a:moveTo>
                        <a:pt x="18" y="4"/>
                      </a:moveTo>
                      <a:lnTo>
                        <a:pt x="11" y="3"/>
                      </a:lnTo>
                      <a:lnTo>
                        <a:pt x="8" y="3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6" name="Freeform 122"/>
                <p:cNvSpPr>
                  <a:spLocks/>
                </p:cNvSpPr>
                <p:nvPr/>
              </p:nvSpPr>
              <p:spPr bwMode="auto">
                <a:xfrm>
                  <a:off x="3806" y="1982"/>
                  <a:ext cx="22" cy="6"/>
                </a:xfrm>
                <a:custGeom>
                  <a:avLst/>
                  <a:gdLst>
                    <a:gd name="T0" fmla="*/ 0 w 22"/>
                    <a:gd name="T1" fmla="*/ 5 h 6"/>
                    <a:gd name="T2" fmla="*/ 1 w 22"/>
                    <a:gd name="T3" fmla="*/ 4 h 6"/>
                    <a:gd name="T4" fmla="*/ 2 w 22"/>
                    <a:gd name="T5" fmla="*/ 3 h 6"/>
                    <a:gd name="T6" fmla="*/ 4 w 22"/>
                    <a:gd name="T7" fmla="*/ 3 h 6"/>
                    <a:gd name="T8" fmla="*/ 7 w 22"/>
                    <a:gd name="T9" fmla="*/ 2 h 6"/>
                    <a:gd name="T10" fmla="*/ 10 w 22"/>
                    <a:gd name="T11" fmla="*/ 2 h 6"/>
                    <a:gd name="T12" fmla="*/ 13 w 22"/>
                    <a:gd name="T13" fmla="*/ 1 h 6"/>
                    <a:gd name="T14" fmla="*/ 21 w 2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10" y="2"/>
                      </a:lnTo>
                      <a:lnTo>
                        <a:pt x="13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7" name="Freeform 123"/>
                <p:cNvSpPr>
                  <a:spLocks/>
                </p:cNvSpPr>
                <p:nvPr/>
              </p:nvSpPr>
              <p:spPr bwMode="auto">
                <a:xfrm>
                  <a:off x="3827" y="1977"/>
                  <a:ext cx="57" cy="6"/>
                </a:xfrm>
                <a:custGeom>
                  <a:avLst/>
                  <a:gdLst>
                    <a:gd name="T0" fmla="*/ 0 w 57"/>
                    <a:gd name="T1" fmla="*/ 5 h 6"/>
                    <a:gd name="T2" fmla="*/ 5 w 57"/>
                    <a:gd name="T3" fmla="*/ 4 h 6"/>
                    <a:gd name="T4" fmla="*/ 11 w 57"/>
                    <a:gd name="T5" fmla="*/ 4 h 6"/>
                    <a:gd name="T6" fmla="*/ 17 w 57"/>
                    <a:gd name="T7" fmla="*/ 3 h 6"/>
                    <a:gd name="T8" fmla="*/ 24 w 57"/>
                    <a:gd name="T9" fmla="*/ 2 h 6"/>
                    <a:gd name="T10" fmla="*/ 32 w 57"/>
                    <a:gd name="T11" fmla="*/ 2 h 6"/>
                    <a:gd name="T12" fmla="*/ 39 w 57"/>
                    <a:gd name="T13" fmla="*/ 1 h 6"/>
                    <a:gd name="T14" fmla="*/ 48 w 57"/>
                    <a:gd name="T15" fmla="*/ 1 h 6"/>
                    <a:gd name="T16" fmla="*/ 56 w 5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11" y="4"/>
                      </a:lnTo>
                      <a:lnTo>
                        <a:pt x="17" y="3"/>
                      </a:lnTo>
                      <a:lnTo>
                        <a:pt x="24" y="2"/>
                      </a:lnTo>
                      <a:lnTo>
                        <a:pt x="32" y="2"/>
                      </a:lnTo>
                      <a:lnTo>
                        <a:pt x="39" y="1"/>
                      </a:lnTo>
                      <a:lnTo>
                        <a:pt x="48" y="1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8" name="Freeform 124"/>
                <p:cNvSpPr>
                  <a:spLocks/>
                </p:cNvSpPr>
                <p:nvPr/>
              </p:nvSpPr>
              <p:spPr bwMode="auto">
                <a:xfrm>
                  <a:off x="3883" y="1973"/>
                  <a:ext cx="79" cy="5"/>
                </a:xfrm>
                <a:custGeom>
                  <a:avLst/>
                  <a:gdLst>
                    <a:gd name="T0" fmla="*/ 0 w 79"/>
                    <a:gd name="T1" fmla="*/ 4 h 5"/>
                    <a:gd name="T2" fmla="*/ 8 w 79"/>
                    <a:gd name="T3" fmla="*/ 3 h 5"/>
                    <a:gd name="T4" fmla="*/ 18 w 79"/>
                    <a:gd name="T5" fmla="*/ 3 h 5"/>
                    <a:gd name="T6" fmla="*/ 27 w 79"/>
                    <a:gd name="T7" fmla="*/ 2 h 5"/>
                    <a:gd name="T8" fmla="*/ 37 w 79"/>
                    <a:gd name="T9" fmla="*/ 2 h 5"/>
                    <a:gd name="T10" fmla="*/ 58 w 79"/>
                    <a:gd name="T11" fmla="*/ 1 h 5"/>
                    <a:gd name="T12" fmla="*/ 78 w 79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">
                      <a:moveTo>
                        <a:pt x="0" y="4"/>
                      </a:moveTo>
                      <a:lnTo>
                        <a:pt x="8" y="3"/>
                      </a:lnTo>
                      <a:lnTo>
                        <a:pt x="18" y="3"/>
                      </a:lnTo>
                      <a:lnTo>
                        <a:pt x="27" y="2"/>
                      </a:lnTo>
                      <a:lnTo>
                        <a:pt x="37" y="2"/>
                      </a:lnTo>
                      <a:lnTo>
                        <a:pt x="58" y="1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89" name="Freeform 125"/>
                <p:cNvSpPr>
                  <a:spLocks/>
                </p:cNvSpPr>
                <p:nvPr/>
              </p:nvSpPr>
              <p:spPr bwMode="auto">
                <a:xfrm>
                  <a:off x="3961" y="1968"/>
                  <a:ext cx="81" cy="6"/>
                </a:xfrm>
                <a:custGeom>
                  <a:avLst/>
                  <a:gdLst>
                    <a:gd name="T0" fmla="*/ 0 w 81"/>
                    <a:gd name="T1" fmla="*/ 5 h 6"/>
                    <a:gd name="T2" fmla="*/ 10 w 81"/>
                    <a:gd name="T3" fmla="*/ 4 h 6"/>
                    <a:gd name="T4" fmla="*/ 20 w 81"/>
                    <a:gd name="T5" fmla="*/ 4 h 6"/>
                    <a:gd name="T6" fmla="*/ 41 w 81"/>
                    <a:gd name="T7" fmla="*/ 2 h 6"/>
                    <a:gd name="T8" fmla="*/ 51 w 81"/>
                    <a:gd name="T9" fmla="*/ 2 h 6"/>
                    <a:gd name="T10" fmla="*/ 61 w 81"/>
                    <a:gd name="T11" fmla="*/ 1 h 6"/>
                    <a:gd name="T12" fmla="*/ 71 w 81"/>
                    <a:gd name="T13" fmla="*/ 1 h 6"/>
                    <a:gd name="T14" fmla="*/ 80 w 8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1" h="6">
                      <a:moveTo>
                        <a:pt x="0" y="5"/>
                      </a:moveTo>
                      <a:lnTo>
                        <a:pt x="10" y="4"/>
                      </a:lnTo>
                      <a:lnTo>
                        <a:pt x="20" y="4"/>
                      </a:lnTo>
                      <a:lnTo>
                        <a:pt x="41" y="2"/>
                      </a:lnTo>
                      <a:lnTo>
                        <a:pt x="51" y="2"/>
                      </a:lnTo>
                      <a:lnTo>
                        <a:pt x="61" y="1"/>
                      </a:lnTo>
                      <a:lnTo>
                        <a:pt x="71" y="1"/>
                      </a:lnTo>
                      <a:lnTo>
                        <a:pt x="8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0" name="Freeform 126"/>
                <p:cNvSpPr>
                  <a:spLocks/>
                </p:cNvSpPr>
                <p:nvPr/>
              </p:nvSpPr>
              <p:spPr bwMode="auto">
                <a:xfrm>
                  <a:off x="4041" y="1963"/>
                  <a:ext cx="62" cy="6"/>
                </a:xfrm>
                <a:custGeom>
                  <a:avLst/>
                  <a:gdLst>
                    <a:gd name="T0" fmla="*/ 0 w 62"/>
                    <a:gd name="T1" fmla="*/ 5 h 6"/>
                    <a:gd name="T2" fmla="*/ 17 w 62"/>
                    <a:gd name="T3" fmla="*/ 4 h 6"/>
                    <a:gd name="T4" fmla="*/ 26 w 62"/>
                    <a:gd name="T5" fmla="*/ 3 h 6"/>
                    <a:gd name="T6" fmla="*/ 34 w 62"/>
                    <a:gd name="T7" fmla="*/ 3 h 6"/>
                    <a:gd name="T8" fmla="*/ 42 w 62"/>
                    <a:gd name="T9" fmla="*/ 2 h 6"/>
                    <a:gd name="T10" fmla="*/ 49 w 62"/>
                    <a:gd name="T11" fmla="*/ 2 h 6"/>
                    <a:gd name="T12" fmla="*/ 55 w 62"/>
                    <a:gd name="T13" fmla="*/ 1 h 6"/>
                    <a:gd name="T14" fmla="*/ 61 w 6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6">
                      <a:moveTo>
                        <a:pt x="0" y="5"/>
                      </a:moveTo>
                      <a:lnTo>
                        <a:pt x="17" y="4"/>
                      </a:lnTo>
                      <a:lnTo>
                        <a:pt x="26" y="3"/>
                      </a:lnTo>
                      <a:lnTo>
                        <a:pt x="34" y="3"/>
                      </a:lnTo>
                      <a:lnTo>
                        <a:pt x="42" y="2"/>
                      </a:lnTo>
                      <a:lnTo>
                        <a:pt x="49" y="2"/>
                      </a:lnTo>
                      <a:lnTo>
                        <a:pt x="55" y="1"/>
                      </a:lnTo>
                      <a:lnTo>
                        <a:pt x="6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1" name="Freeform 127"/>
                <p:cNvSpPr>
                  <a:spLocks/>
                </p:cNvSpPr>
                <p:nvPr/>
              </p:nvSpPr>
              <p:spPr bwMode="auto">
                <a:xfrm>
                  <a:off x="4102" y="1959"/>
                  <a:ext cx="27" cy="5"/>
                </a:xfrm>
                <a:custGeom>
                  <a:avLst/>
                  <a:gdLst>
                    <a:gd name="T0" fmla="*/ 0 w 27"/>
                    <a:gd name="T1" fmla="*/ 4 h 5"/>
                    <a:gd name="T2" fmla="*/ 5 w 27"/>
                    <a:gd name="T3" fmla="*/ 4 h 5"/>
                    <a:gd name="T4" fmla="*/ 9 w 27"/>
                    <a:gd name="T5" fmla="*/ 3 h 5"/>
                    <a:gd name="T6" fmla="*/ 14 w 27"/>
                    <a:gd name="T7" fmla="*/ 3 h 5"/>
                    <a:gd name="T8" fmla="*/ 18 w 27"/>
                    <a:gd name="T9" fmla="*/ 2 h 5"/>
                    <a:gd name="T10" fmla="*/ 21 w 27"/>
                    <a:gd name="T11" fmla="*/ 1 h 5"/>
                    <a:gd name="T12" fmla="*/ 23 w 27"/>
                    <a:gd name="T13" fmla="*/ 1 h 5"/>
                    <a:gd name="T14" fmla="*/ 25 w 27"/>
                    <a:gd name="T15" fmla="*/ 0 h 5"/>
                    <a:gd name="T16" fmla="*/ 26 w 27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5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9" y="3"/>
                      </a:lnTo>
                      <a:lnTo>
                        <a:pt x="14" y="3"/>
                      </a:lnTo>
                      <a:lnTo>
                        <a:pt x="18" y="2"/>
                      </a:lnTo>
                      <a:lnTo>
                        <a:pt x="21" y="1"/>
                      </a:lnTo>
                      <a:lnTo>
                        <a:pt x="23" y="1"/>
                      </a:lnTo>
                      <a:lnTo>
                        <a:pt x="25" y="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2" name="Freeform 128"/>
                <p:cNvSpPr>
                  <a:spLocks/>
                </p:cNvSpPr>
                <p:nvPr/>
              </p:nvSpPr>
              <p:spPr bwMode="auto">
                <a:xfrm>
                  <a:off x="4112" y="1954"/>
                  <a:ext cx="17" cy="6"/>
                </a:xfrm>
                <a:custGeom>
                  <a:avLst/>
                  <a:gdLst>
                    <a:gd name="T0" fmla="*/ 16 w 17"/>
                    <a:gd name="T1" fmla="*/ 5 h 6"/>
                    <a:gd name="T2" fmla="*/ 16 w 17"/>
                    <a:gd name="T3" fmla="*/ 4 h 6"/>
                    <a:gd name="T4" fmla="*/ 15 w 17"/>
                    <a:gd name="T5" fmla="*/ 3 h 6"/>
                    <a:gd name="T6" fmla="*/ 14 w 17"/>
                    <a:gd name="T7" fmla="*/ 3 h 6"/>
                    <a:gd name="T8" fmla="*/ 12 w 17"/>
                    <a:gd name="T9" fmla="*/ 2 h 6"/>
                    <a:gd name="T10" fmla="*/ 9 w 17"/>
                    <a:gd name="T11" fmla="*/ 2 h 6"/>
                    <a:gd name="T12" fmla="*/ 6 w 17"/>
                    <a:gd name="T13" fmla="*/ 1 h 6"/>
                    <a:gd name="T14" fmla="*/ 0 w 1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16" y="5"/>
                      </a:moveTo>
                      <a:lnTo>
                        <a:pt x="16" y="4"/>
                      </a:lnTo>
                      <a:lnTo>
                        <a:pt x="15" y="3"/>
                      </a:lnTo>
                      <a:lnTo>
                        <a:pt x="14" y="3"/>
                      </a:lnTo>
                      <a:lnTo>
                        <a:pt x="12" y="2"/>
                      </a:lnTo>
                      <a:lnTo>
                        <a:pt x="9" y="2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3" name="Freeform 129"/>
                <p:cNvSpPr>
                  <a:spLocks/>
                </p:cNvSpPr>
                <p:nvPr/>
              </p:nvSpPr>
              <p:spPr bwMode="auto">
                <a:xfrm>
                  <a:off x="4057" y="1949"/>
                  <a:ext cx="56" cy="6"/>
                </a:xfrm>
                <a:custGeom>
                  <a:avLst/>
                  <a:gdLst>
                    <a:gd name="T0" fmla="*/ 55 w 56"/>
                    <a:gd name="T1" fmla="*/ 5 h 6"/>
                    <a:gd name="T2" fmla="*/ 50 w 56"/>
                    <a:gd name="T3" fmla="*/ 4 h 6"/>
                    <a:gd name="T4" fmla="*/ 44 w 56"/>
                    <a:gd name="T5" fmla="*/ 4 h 6"/>
                    <a:gd name="T6" fmla="*/ 38 w 56"/>
                    <a:gd name="T7" fmla="*/ 3 h 6"/>
                    <a:gd name="T8" fmla="*/ 31 w 56"/>
                    <a:gd name="T9" fmla="*/ 3 h 6"/>
                    <a:gd name="T10" fmla="*/ 24 w 56"/>
                    <a:gd name="T11" fmla="*/ 2 h 6"/>
                    <a:gd name="T12" fmla="*/ 16 w 56"/>
                    <a:gd name="T13" fmla="*/ 1 h 6"/>
                    <a:gd name="T14" fmla="*/ 8 w 56"/>
                    <a:gd name="T15" fmla="*/ 1 h 6"/>
                    <a:gd name="T16" fmla="*/ 0 w 5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6">
                      <a:moveTo>
                        <a:pt x="55" y="5"/>
                      </a:moveTo>
                      <a:lnTo>
                        <a:pt x="50" y="4"/>
                      </a:lnTo>
                      <a:lnTo>
                        <a:pt x="44" y="4"/>
                      </a:lnTo>
                      <a:lnTo>
                        <a:pt x="38" y="3"/>
                      </a:lnTo>
                      <a:lnTo>
                        <a:pt x="31" y="3"/>
                      </a:lnTo>
                      <a:lnTo>
                        <a:pt x="24" y="2"/>
                      </a:lnTo>
                      <a:lnTo>
                        <a:pt x="16" y="1"/>
                      </a:lnTo>
                      <a:lnTo>
                        <a:pt x="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4" name="Freeform 130"/>
                <p:cNvSpPr>
                  <a:spLocks/>
                </p:cNvSpPr>
                <p:nvPr/>
              </p:nvSpPr>
              <p:spPr bwMode="auto">
                <a:xfrm>
                  <a:off x="3979" y="1944"/>
                  <a:ext cx="79" cy="6"/>
                </a:xfrm>
                <a:custGeom>
                  <a:avLst/>
                  <a:gdLst>
                    <a:gd name="T0" fmla="*/ 78 w 79"/>
                    <a:gd name="T1" fmla="*/ 5 h 6"/>
                    <a:gd name="T2" fmla="*/ 69 w 79"/>
                    <a:gd name="T3" fmla="*/ 5 h 6"/>
                    <a:gd name="T4" fmla="*/ 60 w 79"/>
                    <a:gd name="T5" fmla="*/ 4 h 6"/>
                    <a:gd name="T6" fmla="*/ 50 w 79"/>
                    <a:gd name="T7" fmla="*/ 3 h 6"/>
                    <a:gd name="T8" fmla="*/ 40 w 79"/>
                    <a:gd name="T9" fmla="*/ 3 h 6"/>
                    <a:gd name="T10" fmla="*/ 20 w 79"/>
                    <a:gd name="T11" fmla="*/ 2 h 6"/>
                    <a:gd name="T12" fmla="*/ 10 w 79"/>
                    <a:gd name="T13" fmla="*/ 1 h 6"/>
                    <a:gd name="T14" fmla="*/ 0 w 7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" h="6">
                      <a:moveTo>
                        <a:pt x="78" y="5"/>
                      </a:moveTo>
                      <a:lnTo>
                        <a:pt x="69" y="5"/>
                      </a:lnTo>
                      <a:lnTo>
                        <a:pt x="60" y="4"/>
                      </a:lnTo>
                      <a:lnTo>
                        <a:pt x="50" y="3"/>
                      </a:lnTo>
                      <a:lnTo>
                        <a:pt x="40" y="3"/>
                      </a:lnTo>
                      <a:lnTo>
                        <a:pt x="20" y="2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5" name="Freeform 131"/>
                <p:cNvSpPr>
                  <a:spLocks/>
                </p:cNvSpPr>
                <p:nvPr/>
              </p:nvSpPr>
              <p:spPr bwMode="auto">
                <a:xfrm>
                  <a:off x="3898" y="1940"/>
                  <a:ext cx="82" cy="5"/>
                </a:xfrm>
                <a:custGeom>
                  <a:avLst/>
                  <a:gdLst>
                    <a:gd name="T0" fmla="*/ 81 w 82"/>
                    <a:gd name="T1" fmla="*/ 4 h 5"/>
                    <a:gd name="T2" fmla="*/ 71 w 82"/>
                    <a:gd name="T3" fmla="*/ 4 h 5"/>
                    <a:gd name="T4" fmla="*/ 60 w 82"/>
                    <a:gd name="T5" fmla="*/ 3 h 5"/>
                    <a:gd name="T6" fmla="*/ 39 w 82"/>
                    <a:gd name="T7" fmla="*/ 2 h 5"/>
                    <a:gd name="T8" fmla="*/ 29 w 82"/>
                    <a:gd name="T9" fmla="*/ 2 h 5"/>
                    <a:gd name="T10" fmla="*/ 19 w 82"/>
                    <a:gd name="T11" fmla="*/ 1 h 5"/>
                    <a:gd name="T12" fmla="*/ 9 w 82"/>
                    <a:gd name="T13" fmla="*/ 1 h 5"/>
                    <a:gd name="T14" fmla="*/ 0 w 82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2" h="5">
                      <a:moveTo>
                        <a:pt x="81" y="4"/>
                      </a:moveTo>
                      <a:lnTo>
                        <a:pt x="71" y="4"/>
                      </a:lnTo>
                      <a:lnTo>
                        <a:pt x="60" y="3"/>
                      </a:lnTo>
                      <a:lnTo>
                        <a:pt x="39" y="2"/>
                      </a:lnTo>
                      <a:lnTo>
                        <a:pt x="29" y="2"/>
                      </a:lnTo>
                      <a:lnTo>
                        <a:pt x="19" y="1"/>
                      </a:ln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6" name="Freeform 132"/>
                <p:cNvSpPr>
                  <a:spLocks/>
                </p:cNvSpPr>
                <p:nvPr/>
              </p:nvSpPr>
              <p:spPr bwMode="auto">
                <a:xfrm>
                  <a:off x="3838" y="1935"/>
                  <a:ext cx="61" cy="6"/>
                </a:xfrm>
                <a:custGeom>
                  <a:avLst/>
                  <a:gdLst>
                    <a:gd name="T0" fmla="*/ 60 w 61"/>
                    <a:gd name="T1" fmla="*/ 5 h 6"/>
                    <a:gd name="T2" fmla="*/ 43 w 61"/>
                    <a:gd name="T3" fmla="*/ 4 h 6"/>
                    <a:gd name="T4" fmla="*/ 35 w 61"/>
                    <a:gd name="T5" fmla="*/ 3 h 6"/>
                    <a:gd name="T6" fmla="*/ 27 w 61"/>
                    <a:gd name="T7" fmla="*/ 2 h 6"/>
                    <a:gd name="T8" fmla="*/ 19 w 61"/>
                    <a:gd name="T9" fmla="*/ 2 h 6"/>
                    <a:gd name="T10" fmla="*/ 12 w 61"/>
                    <a:gd name="T11" fmla="*/ 1 h 6"/>
                    <a:gd name="T12" fmla="*/ 6 w 61"/>
                    <a:gd name="T13" fmla="*/ 1 h 6"/>
                    <a:gd name="T14" fmla="*/ 0 w 6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6">
                      <a:moveTo>
                        <a:pt x="60" y="5"/>
                      </a:moveTo>
                      <a:lnTo>
                        <a:pt x="43" y="4"/>
                      </a:lnTo>
                      <a:lnTo>
                        <a:pt x="35" y="3"/>
                      </a:lnTo>
                      <a:lnTo>
                        <a:pt x="27" y="2"/>
                      </a:lnTo>
                      <a:lnTo>
                        <a:pt x="19" y="2"/>
                      </a:lnTo>
                      <a:lnTo>
                        <a:pt x="12" y="1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7" name="Freeform 133"/>
                <p:cNvSpPr>
                  <a:spLocks/>
                </p:cNvSpPr>
                <p:nvPr/>
              </p:nvSpPr>
              <p:spPr bwMode="auto">
                <a:xfrm>
                  <a:off x="3817" y="1931"/>
                  <a:ext cx="22" cy="5"/>
                </a:xfrm>
                <a:custGeom>
                  <a:avLst/>
                  <a:gdLst>
                    <a:gd name="T0" fmla="*/ 21 w 22"/>
                    <a:gd name="T1" fmla="*/ 4 h 5"/>
                    <a:gd name="T2" fmla="*/ 13 w 22"/>
                    <a:gd name="T3" fmla="*/ 3 h 5"/>
                    <a:gd name="T4" fmla="*/ 10 w 22"/>
                    <a:gd name="T5" fmla="*/ 3 h 5"/>
                    <a:gd name="T6" fmla="*/ 7 w 22"/>
                    <a:gd name="T7" fmla="*/ 2 h 5"/>
                    <a:gd name="T8" fmla="*/ 4 w 22"/>
                    <a:gd name="T9" fmla="*/ 1 h 5"/>
                    <a:gd name="T10" fmla="*/ 2 w 22"/>
                    <a:gd name="T11" fmla="*/ 1 h 5"/>
                    <a:gd name="T12" fmla="*/ 0 w 2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5">
                      <a:moveTo>
                        <a:pt x="21" y="4"/>
                      </a:moveTo>
                      <a:lnTo>
                        <a:pt x="13" y="3"/>
                      </a:lnTo>
                      <a:lnTo>
                        <a:pt x="10" y="3"/>
                      </a:lnTo>
                      <a:lnTo>
                        <a:pt x="7" y="2"/>
                      </a:lnTo>
                      <a:lnTo>
                        <a:pt x="4" y="1"/>
                      </a:ln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8" name="Freeform 134"/>
                <p:cNvSpPr>
                  <a:spLocks/>
                </p:cNvSpPr>
                <p:nvPr/>
              </p:nvSpPr>
              <p:spPr bwMode="auto">
                <a:xfrm>
                  <a:off x="3817" y="1926"/>
                  <a:ext cx="24" cy="6"/>
                </a:xfrm>
                <a:custGeom>
                  <a:avLst/>
                  <a:gdLst>
                    <a:gd name="T0" fmla="*/ 0 w 24"/>
                    <a:gd name="T1" fmla="*/ 5 h 6"/>
                    <a:gd name="T2" fmla="*/ 1 w 24"/>
                    <a:gd name="T3" fmla="*/ 4 h 6"/>
                    <a:gd name="T4" fmla="*/ 2 w 24"/>
                    <a:gd name="T5" fmla="*/ 4 h 6"/>
                    <a:gd name="T6" fmla="*/ 4 w 24"/>
                    <a:gd name="T7" fmla="*/ 3 h 6"/>
                    <a:gd name="T8" fmla="*/ 7 w 24"/>
                    <a:gd name="T9" fmla="*/ 2 h 6"/>
                    <a:gd name="T10" fmla="*/ 11 w 24"/>
                    <a:gd name="T11" fmla="*/ 2 h 6"/>
                    <a:gd name="T12" fmla="*/ 15 w 24"/>
                    <a:gd name="T13" fmla="*/ 1 h 6"/>
                    <a:gd name="T14" fmla="*/ 19 w 24"/>
                    <a:gd name="T15" fmla="*/ 0 h 6"/>
                    <a:gd name="T16" fmla="*/ 23 w 24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2" y="4"/>
                      </a:ln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11" y="2"/>
                      </a:lnTo>
                      <a:lnTo>
                        <a:pt x="15" y="1"/>
                      </a:lnTo>
                      <a:lnTo>
                        <a:pt x="19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199" name="Freeform 135"/>
                <p:cNvSpPr>
                  <a:spLocks/>
                </p:cNvSpPr>
                <p:nvPr/>
              </p:nvSpPr>
              <p:spPr bwMode="auto">
                <a:xfrm>
                  <a:off x="3840" y="1921"/>
                  <a:ext cx="65" cy="6"/>
                </a:xfrm>
                <a:custGeom>
                  <a:avLst/>
                  <a:gdLst>
                    <a:gd name="T0" fmla="*/ 0 w 65"/>
                    <a:gd name="T1" fmla="*/ 5 h 6"/>
                    <a:gd name="T2" fmla="*/ 6 w 65"/>
                    <a:gd name="T3" fmla="*/ 4 h 6"/>
                    <a:gd name="T4" fmla="*/ 13 w 65"/>
                    <a:gd name="T5" fmla="*/ 4 h 6"/>
                    <a:gd name="T6" fmla="*/ 20 w 65"/>
                    <a:gd name="T7" fmla="*/ 3 h 6"/>
                    <a:gd name="T8" fmla="*/ 28 w 65"/>
                    <a:gd name="T9" fmla="*/ 3 h 6"/>
                    <a:gd name="T10" fmla="*/ 37 w 65"/>
                    <a:gd name="T11" fmla="*/ 2 h 6"/>
                    <a:gd name="T12" fmla="*/ 46 w 65"/>
                    <a:gd name="T13" fmla="*/ 1 h 6"/>
                    <a:gd name="T14" fmla="*/ 55 w 65"/>
                    <a:gd name="T15" fmla="*/ 1 h 6"/>
                    <a:gd name="T16" fmla="*/ 64 w 65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3" y="4"/>
                      </a:lnTo>
                      <a:lnTo>
                        <a:pt x="20" y="3"/>
                      </a:lnTo>
                      <a:lnTo>
                        <a:pt x="28" y="3"/>
                      </a:lnTo>
                      <a:lnTo>
                        <a:pt x="37" y="2"/>
                      </a:lnTo>
                      <a:lnTo>
                        <a:pt x="46" y="1"/>
                      </a:lnTo>
                      <a:lnTo>
                        <a:pt x="55" y="1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0" name="Freeform 136"/>
                <p:cNvSpPr>
                  <a:spLocks/>
                </p:cNvSpPr>
                <p:nvPr/>
              </p:nvSpPr>
              <p:spPr bwMode="auto">
                <a:xfrm>
                  <a:off x="3904" y="1917"/>
                  <a:ext cx="90" cy="5"/>
                </a:xfrm>
                <a:custGeom>
                  <a:avLst/>
                  <a:gdLst>
                    <a:gd name="T0" fmla="*/ 0 w 90"/>
                    <a:gd name="T1" fmla="*/ 4 h 5"/>
                    <a:gd name="T2" fmla="*/ 11 w 90"/>
                    <a:gd name="T3" fmla="*/ 4 h 5"/>
                    <a:gd name="T4" fmla="*/ 21 w 90"/>
                    <a:gd name="T5" fmla="*/ 3 h 5"/>
                    <a:gd name="T6" fmla="*/ 32 w 90"/>
                    <a:gd name="T7" fmla="*/ 3 h 5"/>
                    <a:gd name="T8" fmla="*/ 43 w 90"/>
                    <a:gd name="T9" fmla="*/ 2 h 5"/>
                    <a:gd name="T10" fmla="*/ 66 w 90"/>
                    <a:gd name="T11" fmla="*/ 1 h 5"/>
                    <a:gd name="T12" fmla="*/ 78 w 90"/>
                    <a:gd name="T13" fmla="*/ 0 h 5"/>
                    <a:gd name="T14" fmla="*/ 89 w 90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0" h="5">
                      <a:moveTo>
                        <a:pt x="0" y="4"/>
                      </a:moveTo>
                      <a:lnTo>
                        <a:pt x="11" y="4"/>
                      </a:lnTo>
                      <a:lnTo>
                        <a:pt x="21" y="3"/>
                      </a:lnTo>
                      <a:lnTo>
                        <a:pt x="32" y="3"/>
                      </a:lnTo>
                      <a:lnTo>
                        <a:pt x="43" y="2"/>
                      </a:lnTo>
                      <a:lnTo>
                        <a:pt x="66" y="1"/>
                      </a:lnTo>
                      <a:lnTo>
                        <a:pt x="78" y="0"/>
                      </a:lnTo>
                      <a:lnTo>
                        <a:pt x="8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1" name="Freeform 137"/>
                <p:cNvSpPr>
                  <a:spLocks/>
                </p:cNvSpPr>
                <p:nvPr/>
              </p:nvSpPr>
              <p:spPr bwMode="auto">
                <a:xfrm>
                  <a:off x="3993" y="1912"/>
                  <a:ext cx="91" cy="6"/>
                </a:xfrm>
                <a:custGeom>
                  <a:avLst/>
                  <a:gdLst>
                    <a:gd name="T0" fmla="*/ 0 w 91"/>
                    <a:gd name="T1" fmla="*/ 5 h 6"/>
                    <a:gd name="T2" fmla="*/ 11 w 91"/>
                    <a:gd name="T3" fmla="*/ 4 h 6"/>
                    <a:gd name="T4" fmla="*/ 23 w 91"/>
                    <a:gd name="T5" fmla="*/ 3 h 6"/>
                    <a:gd name="T6" fmla="*/ 46 w 91"/>
                    <a:gd name="T7" fmla="*/ 2 h 6"/>
                    <a:gd name="T8" fmla="*/ 58 w 91"/>
                    <a:gd name="T9" fmla="*/ 2 h 6"/>
                    <a:gd name="T10" fmla="*/ 69 w 91"/>
                    <a:gd name="T11" fmla="*/ 1 h 6"/>
                    <a:gd name="T12" fmla="*/ 80 w 91"/>
                    <a:gd name="T13" fmla="*/ 0 h 6"/>
                    <a:gd name="T14" fmla="*/ 90 w 9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1" h="6">
                      <a:moveTo>
                        <a:pt x="0" y="5"/>
                      </a:moveTo>
                      <a:lnTo>
                        <a:pt x="11" y="4"/>
                      </a:lnTo>
                      <a:lnTo>
                        <a:pt x="23" y="3"/>
                      </a:lnTo>
                      <a:lnTo>
                        <a:pt x="46" y="2"/>
                      </a:lnTo>
                      <a:lnTo>
                        <a:pt x="58" y="2"/>
                      </a:lnTo>
                      <a:lnTo>
                        <a:pt x="69" y="1"/>
                      </a:lnTo>
                      <a:lnTo>
                        <a:pt x="80" y="0"/>
                      </a:lnTo>
                      <a:lnTo>
                        <a:pt x="9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2" name="Freeform 138"/>
                <p:cNvSpPr>
                  <a:spLocks/>
                </p:cNvSpPr>
                <p:nvPr/>
              </p:nvSpPr>
              <p:spPr bwMode="auto">
                <a:xfrm>
                  <a:off x="4083" y="1907"/>
                  <a:ext cx="69" cy="6"/>
                </a:xfrm>
                <a:custGeom>
                  <a:avLst/>
                  <a:gdLst>
                    <a:gd name="T0" fmla="*/ 0 w 69"/>
                    <a:gd name="T1" fmla="*/ 5 h 6"/>
                    <a:gd name="T2" fmla="*/ 19 w 69"/>
                    <a:gd name="T3" fmla="*/ 4 h 6"/>
                    <a:gd name="T4" fmla="*/ 29 w 69"/>
                    <a:gd name="T5" fmla="*/ 3 h 6"/>
                    <a:gd name="T6" fmla="*/ 38 w 69"/>
                    <a:gd name="T7" fmla="*/ 2 h 6"/>
                    <a:gd name="T8" fmla="*/ 46 w 69"/>
                    <a:gd name="T9" fmla="*/ 2 h 6"/>
                    <a:gd name="T10" fmla="*/ 54 w 69"/>
                    <a:gd name="T11" fmla="*/ 1 h 6"/>
                    <a:gd name="T12" fmla="*/ 61 w 69"/>
                    <a:gd name="T13" fmla="*/ 1 h 6"/>
                    <a:gd name="T14" fmla="*/ 68 w 6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6">
                      <a:moveTo>
                        <a:pt x="0" y="5"/>
                      </a:moveTo>
                      <a:lnTo>
                        <a:pt x="19" y="4"/>
                      </a:lnTo>
                      <a:lnTo>
                        <a:pt x="29" y="3"/>
                      </a:lnTo>
                      <a:lnTo>
                        <a:pt x="38" y="2"/>
                      </a:lnTo>
                      <a:lnTo>
                        <a:pt x="46" y="2"/>
                      </a:lnTo>
                      <a:lnTo>
                        <a:pt x="54" y="1"/>
                      </a:lnTo>
                      <a:lnTo>
                        <a:pt x="61" y="1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3" name="Freeform 139"/>
                <p:cNvSpPr>
                  <a:spLocks/>
                </p:cNvSpPr>
                <p:nvPr/>
              </p:nvSpPr>
              <p:spPr bwMode="auto">
                <a:xfrm>
                  <a:off x="4151" y="1902"/>
                  <a:ext cx="27" cy="6"/>
                </a:xfrm>
                <a:custGeom>
                  <a:avLst/>
                  <a:gdLst>
                    <a:gd name="T0" fmla="*/ 0 w 27"/>
                    <a:gd name="T1" fmla="*/ 5 h 6"/>
                    <a:gd name="T2" fmla="*/ 4 w 27"/>
                    <a:gd name="T3" fmla="*/ 5 h 6"/>
                    <a:gd name="T4" fmla="*/ 9 w 27"/>
                    <a:gd name="T5" fmla="*/ 4 h 6"/>
                    <a:gd name="T6" fmla="*/ 14 w 27"/>
                    <a:gd name="T7" fmla="*/ 3 h 6"/>
                    <a:gd name="T8" fmla="*/ 17 w 27"/>
                    <a:gd name="T9" fmla="*/ 3 h 6"/>
                    <a:gd name="T10" fmla="*/ 21 w 27"/>
                    <a:gd name="T11" fmla="*/ 2 h 6"/>
                    <a:gd name="T12" fmla="*/ 23 w 27"/>
                    <a:gd name="T13" fmla="*/ 2 h 6"/>
                    <a:gd name="T14" fmla="*/ 25 w 27"/>
                    <a:gd name="T15" fmla="*/ 1 h 6"/>
                    <a:gd name="T16" fmla="*/ 26 w 2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6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4"/>
                      </a:lnTo>
                      <a:lnTo>
                        <a:pt x="14" y="3"/>
                      </a:lnTo>
                      <a:lnTo>
                        <a:pt x="17" y="3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5" y="1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4" name="Freeform 140"/>
                <p:cNvSpPr>
                  <a:spLocks/>
                </p:cNvSpPr>
                <p:nvPr/>
              </p:nvSpPr>
              <p:spPr bwMode="auto">
                <a:xfrm>
                  <a:off x="4156" y="1898"/>
                  <a:ext cx="22" cy="5"/>
                </a:xfrm>
                <a:custGeom>
                  <a:avLst/>
                  <a:gdLst>
                    <a:gd name="T0" fmla="*/ 21 w 22"/>
                    <a:gd name="T1" fmla="*/ 4 h 5"/>
                    <a:gd name="T2" fmla="*/ 21 w 22"/>
                    <a:gd name="T3" fmla="*/ 4 h 5"/>
                    <a:gd name="T4" fmla="*/ 20 w 22"/>
                    <a:gd name="T5" fmla="*/ 3 h 5"/>
                    <a:gd name="T6" fmla="*/ 17 w 22"/>
                    <a:gd name="T7" fmla="*/ 3 h 5"/>
                    <a:gd name="T8" fmla="*/ 15 w 22"/>
                    <a:gd name="T9" fmla="*/ 2 h 5"/>
                    <a:gd name="T10" fmla="*/ 11 w 22"/>
                    <a:gd name="T11" fmla="*/ 1 h 5"/>
                    <a:gd name="T12" fmla="*/ 8 w 22"/>
                    <a:gd name="T13" fmla="*/ 1 h 5"/>
                    <a:gd name="T14" fmla="*/ 0 w 22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5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0" y="3"/>
                      </a:lnTo>
                      <a:lnTo>
                        <a:pt x="17" y="3"/>
                      </a:lnTo>
                      <a:lnTo>
                        <a:pt x="15" y="2"/>
                      </a:lnTo>
                      <a:lnTo>
                        <a:pt x="11" y="1"/>
                      </a:lnTo>
                      <a:lnTo>
                        <a:pt x="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5" name="Freeform 141"/>
                <p:cNvSpPr>
                  <a:spLocks/>
                </p:cNvSpPr>
                <p:nvPr/>
              </p:nvSpPr>
              <p:spPr bwMode="auto">
                <a:xfrm>
                  <a:off x="4092" y="1893"/>
                  <a:ext cx="65" cy="6"/>
                </a:xfrm>
                <a:custGeom>
                  <a:avLst/>
                  <a:gdLst>
                    <a:gd name="T0" fmla="*/ 64 w 65"/>
                    <a:gd name="T1" fmla="*/ 5 h 6"/>
                    <a:gd name="T2" fmla="*/ 58 w 65"/>
                    <a:gd name="T3" fmla="*/ 4 h 6"/>
                    <a:gd name="T4" fmla="*/ 52 w 65"/>
                    <a:gd name="T5" fmla="*/ 4 h 6"/>
                    <a:gd name="T6" fmla="*/ 44 w 65"/>
                    <a:gd name="T7" fmla="*/ 3 h 6"/>
                    <a:gd name="T8" fmla="*/ 36 w 65"/>
                    <a:gd name="T9" fmla="*/ 2 h 6"/>
                    <a:gd name="T10" fmla="*/ 28 w 65"/>
                    <a:gd name="T11" fmla="*/ 2 h 6"/>
                    <a:gd name="T12" fmla="*/ 19 w 65"/>
                    <a:gd name="T13" fmla="*/ 1 h 6"/>
                    <a:gd name="T14" fmla="*/ 10 w 65"/>
                    <a:gd name="T15" fmla="*/ 1 h 6"/>
                    <a:gd name="T16" fmla="*/ 0 w 65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6">
                      <a:moveTo>
                        <a:pt x="64" y="5"/>
                      </a:moveTo>
                      <a:lnTo>
                        <a:pt x="58" y="4"/>
                      </a:lnTo>
                      <a:lnTo>
                        <a:pt x="52" y="4"/>
                      </a:lnTo>
                      <a:lnTo>
                        <a:pt x="44" y="3"/>
                      </a:lnTo>
                      <a:lnTo>
                        <a:pt x="36" y="2"/>
                      </a:lnTo>
                      <a:lnTo>
                        <a:pt x="28" y="2"/>
                      </a:lnTo>
                      <a:lnTo>
                        <a:pt x="19" y="1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6" name="Freeform 142"/>
                <p:cNvSpPr>
                  <a:spLocks/>
                </p:cNvSpPr>
                <p:nvPr/>
              </p:nvSpPr>
              <p:spPr bwMode="auto">
                <a:xfrm>
                  <a:off x="4003" y="1889"/>
                  <a:ext cx="90" cy="5"/>
                </a:xfrm>
                <a:custGeom>
                  <a:avLst/>
                  <a:gdLst>
                    <a:gd name="T0" fmla="*/ 89 w 90"/>
                    <a:gd name="T1" fmla="*/ 4 h 5"/>
                    <a:gd name="T2" fmla="*/ 79 w 90"/>
                    <a:gd name="T3" fmla="*/ 3 h 5"/>
                    <a:gd name="T4" fmla="*/ 69 w 90"/>
                    <a:gd name="T5" fmla="*/ 3 h 5"/>
                    <a:gd name="T6" fmla="*/ 58 w 90"/>
                    <a:gd name="T7" fmla="*/ 2 h 5"/>
                    <a:gd name="T8" fmla="*/ 47 w 90"/>
                    <a:gd name="T9" fmla="*/ 2 h 5"/>
                    <a:gd name="T10" fmla="*/ 23 w 90"/>
                    <a:gd name="T11" fmla="*/ 1 h 5"/>
                    <a:gd name="T12" fmla="*/ 11 w 90"/>
                    <a:gd name="T13" fmla="*/ 0 h 5"/>
                    <a:gd name="T14" fmla="*/ 0 w 90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0" h="5">
                      <a:moveTo>
                        <a:pt x="89" y="4"/>
                      </a:moveTo>
                      <a:lnTo>
                        <a:pt x="79" y="3"/>
                      </a:lnTo>
                      <a:lnTo>
                        <a:pt x="69" y="3"/>
                      </a:lnTo>
                      <a:lnTo>
                        <a:pt x="58" y="2"/>
                      </a:lnTo>
                      <a:lnTo>
                        <a:pt x="47" y="2"/>
                      </a:lnTo>
                      <a:lnTo>
                        <a:pt x="23" y="1"/>
                      </a:lnTo>
                      <a:lnTo>
                        <a:pt x="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7" name="Freeform 143"/>
                <p:cNvSpPr>
                  <a:spLocks/>
                </p:cNvSpPr>
                <p:nvPr/>
              </p:nvSpPr>
              <p:spPr bwMode="auto">
                <a:xfrm>
                  <a:off x="3913" y="1884"/>
                  <a:ext cx="91" cy="6"/>
                </a:xfrm>
                <a:custGeom>
                  <a:avLst/>
                  <a:gdLst>
                    <a:gd name="T0" fmla="*/ 90 w 91"/>
                    <a:gd name="T1" fmla="*/ 5 h 6"/>
                    <a:gd name="T2" fmla="*/ 79 w 91"/>
                    <a:gd name="T3" fmla="*/ 4 h 6"/>
                    <a:gd name="T4" fmla="*/ 67 w 91"/>
                    <a:gd name="T5" fmla="*/ 4 h 6"/>
                    <a:gd name="T6" fmla="*/ 44 w 91"/>
                    <a:gd name="T7" fmla="*/ 2 h 6"/>
                    <a:gd name="T8" fmla="*/ 32 w 91"/>
                    <a:gd name="T9" fmla="*/ 2 h 6"/>
                    <a:gd name="T10" fmla="*/ 21 w 91"/>
                    <a:gd name="T11" fmla="*/ 1 h 6"/>
                    <a:gd name="T12" fmla="*/ 10 w 91"/>
                    <a:gd name="T13" fmla="*/ 1 h 6"/>
                    <a:gd name="T14" fmla="*/ 0 w 9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1" h="6">
                      <a:moveTo>
                        <a:pt x="90" y="5"/>
                      </a:moveTo>
                      <a:lnTo>
                        <a:pt x="79" y="4"/>
                      </a:lnTo>
                      <a:lnTo>
                        <a:pt x="67" y="4"/>
                      </a:lnTo>
                      <a:lnTo>
                        <a:pt x="44" y="2"/>
                      </a:lnTo>
                      <a:lnTo>
                        <a:pt x="32" y="2"/>
                      </a:lnTo>
                      <a:lnTo>
                        <a:pt x="21" y="1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8" name="Freeform 144"/>
                <p:cNvSpPr>
                  <a:spLocks/>
                </p:cNvSpPr>
                <p:nvPr/>
              </p:nvSpPr>
              <p:spPr bwMode="auto">
                <a:xfrm>
                  <a:off x="3847" y="1879"/>
                  <a:ext cx="67" cy="6"/>
                </a:xfrm>
                <a:custGeom>
                  <a:avLst/>
                  <a:gdLst>
                    <a:gd name="T0" fmla="*/ 66 w 67"/>
                    <a:gd name="T1" fmla="*/ 5 h 6"/>
                    <a:gd name="T2" fmla="*/ 57 w 67"/>
                    <a:gd name="T3" fmla="*/ 4 h 6"/>
                    <a:gd name="T4" fmla="*/ 47 w 67"/>
                    <a:gd name="T5" fmla="*/ 4 h 6"/>
                    <a:gd name="T6" fmla="*/ 38 w 67"/>
                    <a:gd name="T7" fmla="*/ 3 h 6"/>
                    <a:gd name="T8" fmla="*/ 29 w 67"/>
                    <a:gd name="T9" fmla="*/ 2 h 6"/>
                    <a:gd name="T10" fmla="*/ 21 w 67"/>
                    <a:gd name="T11" fmla="*/ 2 h 6"/>
                    <a:gd name="T12" fmla="*/ 13 w 67"/>
                    <a:gd name="T13" fmla="*/ 1 h 6"/>
                    <a:gd name="T14" fmla="*/ 6 w 67"/>
                    <a:gd name="T15" fmla="*/ 1 h 6"/>
                    <a:gd name="T16" fmla="*/ 0 w 6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7" h="6">
                      <a:moveTo>
                        <a:pt x="66" y="5"/>
                      </a:moveTo>
                      <a:lnTo>
                        <a:pt x="57" y="4"/>
                      </a:lnTo>
                      <a:lnTo>
                        <a:pt x="47" y="4"/>
                      </a:lnTo>
                      <a:lnTo>
                        <a:pt x="38" y="3"/>
                      </a:lnTo>
                      <a:lnTo>
                        <a:pt x="29" y="2"/>
                      </a:lnTo>
                      <a:lnTo>
                        <a:pt x="21" y="2"/>
                      </a:lnTo>
                      <a:lnTo>
                        <a:pt x="13" y="1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09" name="Freeform 145"/>
                <p:cNvSpPr>
                  <a:spLocks/>
                </p:cNvSpPr>
                <p:nvPr/>
              </p:nvSpPr>
              <p:spPr bwMode="auto">
                <a:xfrm>
                  <a:off x="3823" y="1874"/>
                  <a:ext cx="25" cy="6"/>
                </a:xfrm>
                <a:custGeom>
                  <a:avLst/>
                  <a:gdLst>
                    <a:gd name="T0" fmla="*/ 24 w 25"/>
                    <a:gd name="T1" fmla="*/ 5 h 6"/>
                    <a:gd name="T2" fmla="*/ 20 w 25"/>
                    <a:gd name="T3" fmla="*/ 5 h 6"/>
                    <a:gd name="T4" fmla="*/ 15 w 25"/>
                    <a:gd name="T5" fmla="*/ 4 h 6"/>
                    <a:gd name="T6" fmla="*/ 11 w 25"/>
                    <a:gd name="T7" fmla="*/ 3 h 6"/>
                    <a:gd name="T8" fmla="*/ 7 w 25"/>
                    <a:gd name="T9" fmla="*/ 3 h 6"/>
                    <a:gd name="T10" fmla="*/ 4 w 25"/>
                    <a:gd name="T11" fmla="*/ 2 h 6"/>
                    <a:gd name="T12" fmla="*/ 2 w 25"/>
                    <a:gd name="T13" fmla="*/ 2 h 6"/>
                    <a:gd name="T14" fmla="*/ 0 w 25"/>
                    <a:gd name="T15" fmla="*/ 1 h 6"/>
                    <a:gd name="T16" fmla="*/ 0 w 25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6">
                      <a:moveTo>
                        <a:pt x="24" y="5"/>
                      </a:moveTo>
                      <a:lnTo>
                        <a:pt x="20" y="5"/>
                      </a:lnTo>
                      <a:lnTo>
                        <a:pt x="15" y="4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0" name="Freeform 146"/>
                <p:cNvSpPr>
                  <a:spLocks/>
                </p:cNvSpPr>
                <p:nvPr/>
              </p:nvSpPr>
              <p:spPr bwMode="auto">
                <a:xfrm>
                  <a:off x="3823" y="1870"/>
                  <a:ext cx="26" cy="5"/>
                </a:xfrm>
                <a:custGeom>
                  <a:avLst/>
                  <a:gdLst>
                    <a:gd name="T0" fmla="*/ 0 w 26"/>
                    <a:gd name="T1" fmla="*/ 4 h 5"/>
                    <a:gd name="T2" fmla="*/ 0 w 26"/>
                    <a:gd name="T3" fmla="*/ 4 h 5"/>
                    <a:gd name="T4" fmla="*/ 1 w 26"/>
                    <a:gd name="T5" fmla="*/ 4 h 5"/>
                    <a:gd name="T6" fmla="*/ 2 w 26"/>
                    <a:gd name="T7" fmla="*/ 3 h 5"/>
                    <a:gd name="T8" fmla="*/ 4 w 26"/>
                    <a:gd name="T9" fmla="*/ 3 h 5"/>
                    <a:gd name="T10" fmla="*/ 8 w 26"/>
                    <a:gd name="T11" fmla="*/ 2 h 5"/>
                    <a:gd name="T12" fmla="*/ 11 w 26"/>
                    <a:gd name="T13" fmla="*/ 1 h 5"/>
                    <a:gd name="T14" fmla="*/ 15 w 26"/>
                    <a:gd name="T15" fmla="*/ 1 h 5"/>
                    <a:gd name="T16" fmla="*/ 20 w 26"/>
                    <a:gd name="T17" fmla="*/ 0 h 5"/>
                    <a:gd name="T18" fmla="*/ 25 w 26"/>
                    <a:gd name="T1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5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11" y="1"/>
                      </a:lnTo>
                      <a:lnTo>
                        <a:pt x="15" y="1"/>
                      </a:lnTo>
                      <a:lnTo>
                        <a:pt x="20" y="0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1" name="Freeform 147"/>
                <p:cNvSpPr>
                  <a:spLocks/>
                </p:cNvSpPr>
                <p:nvPr/>
              </p:nvSpPr>
              <p:spPr bwMode="auto">
                <a:xfrm>
                  <a:off x="3848" y="1865"/>
                  <a:ext cx="69" cy="6"/>
                </a:xfrm>
                <a:custGeom>
                  <a:avLst/>
                  <a:gdLst>
                    <a:gd name="T0" fmla="*/ 0 w 69"/>
                    <a:gd name="T1" fmla="*/ 5 h 6"/>
                    <a:gd name="T2" fmla="*/ 6 w 69"/>
                    <a:gd name="T3" fmla="*/ 4 h 6"/>
                    <a:gd name="T4" fmla="*/ 13 w 69"/>
                    <a:gd name="T5" fmla="*/ 4 h 6"/>
                    <a:gd name="T6" fmla="*/ 21 w 69"/>
                    <a:gd name="T7" fmla="*/ 3 h 6"/>
                    <a:gd name="T8" fmla="*/ 30 w 69"/>
                    <a:gd name="T9" fmla="*/ 2 h 6"/>
                    <a:gd name="T10" fmla="*/ 39 w 69"/>
                    <a:gd name="T11" fmla="*/ 2 h 6"/>
                    <a:gd name="T12" fmla="*/ 48 w 69"/>
                    <a:gd name="T13" fmla="*/ 1 h 6"/>
                    <a:gd name="T14" fmla="*/ 58 w 69"/>
                    <a:gd name="T15" fmla="*/ 1 h 6"/>
                    <a:gd name="T16" fmla="*/ 68 w 69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3" y="4"/>
                      </a:lnTo>
                      <a:lnTo>
                        <a:pt x="21" y="3"/>
                      </a:lnTo>
                      <a:lnTo>
                        <a:pt x="30" y="2"/>
                      </a:lnTo>
                      <a:lnTo>
                        <a:pt x="39" y="2"/>
                      </a:lnTo>
                      <a:lnTo>
                        <a:pt x="48" y="1"/>
                      </a:lnTo>
                      <a:lnTo>
                        <a:pt x="58" y="1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2" name="Freeform 148"/>
                <p:cNvSpPr>
                  <a:spLocks/>
                </p:cNvSpPr>
                <p:nvPr/>
              </p:nvSpPr>
              <p:spPr bwMode="auto">
                <a:xfrm>
                  <a:off x="3916" y="1860"/>
                  <a:ext cx="93" cy="6"/>
                </a:xfrm>
                <a:custGeom>
                  <a:avLst/>
                  <a:gdLst>
                    <a:gd name="T0" fmla="*/ 0 w 93"/>
                    <a:gd name="T1" fmla="*/ 5 h 6"/>
                    <a:gd name="T2" fmla="*/ 10 w 93"/>
                    <a:gd name="T3" fmla="*/ 4 h 6"/>
                    <a:gd name="T4" fmla="*/ 21 w 93"/>
                    <a:gd name="T5" fmla="*/ 4 h 6"/>
                    <a:gd name="T6" fmla="*/ 32 w 93"/>
                    <a:gd name="T7" fmla="*/ 3 h 6"/>
                    <a:gd name="T8" fmla="*/ 44 w 93"/>
                    <a:gd name="T9" fmla="*/ 3 h 6"/>
                    <a:gd name="T10" fmla="*/ 69 w 93"/>
                    <a:gd name="T11" fmla="*/ 1 h 6"/>
                    <a:gd name="T12" fmla="*/ 81 w 93"/>
                    <a:gd name="T13" fmla="*/ 1 h 6"/>
                    <a:gd name="T14" fmla="*/ 92 w 93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6">
                      <a:moveTo>
                        <a:pt x="0" y="5"/>
                      </a:moveTo>
                      <a:lnTo>
                        <a:pt x="10" y="4"/>
                      </a:lnTo>
                      <a:lnTo>
                        <a:pt x="21" y="4"/>
                      </a:lnTo>
                      <a:lnTo>
                        <a:pt x="32" y="3"/>
                      </a:lnTo>
                      <a:lnTo>
                        <a:pt x="44" y="3"/>
                      </a:lnTo>
                      <a:lnTo>
                        <a:pt x="69" y="1"/>
                      </a:lnTo>
                      <a:lnTo>
                        <a:pt x="81" y="1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3" name="Freeform 149"/>
                <p:cNvSpPr>
                  <a:spLocks/>
                </p:cNvSpPr>
                <p:nvPr/>
              </p:nvSpPr>
              <p:spPr bwMode="auto">
                <a:xfrm>
                  <a:off x="4008" y="1856"/>
                  <a:ext cx="95" cy="5"/>
                </a:xfrm>
                <a:custGeom>
                  <a:avLst/>
                  <a:gdLst>
                    <a:gd name="T0" fmla="*/ 0 w 95"/>
                    <a:gd name="T1" fmla="*/ 4 h 5"/>
                    <a:gd name="T2" fmla="*/ 12 w 95"/>
                    <a:gd name="T3" fmla="*/ 4 h 5"/>
                    <a:gd name="T4" fmla="*/ 24 w 95"/>
                    <a:gd name="T5" fmla="*/ 3 h 5"/>
                    <a:gd name="T6" fmla="*/ 49 w 95"/>
                    <a:gd name="T7" fmla="*/ 2 h 5"/>
                    <a:gd name="T8" fmla="*/ 61 w 95"/>
                    <a:gd name="T9" fmla="*/ 2 h 5"/>
                    <a:gd name="T10" fmla="*/ 72 w 95"/>
                    <a:gd name="T11" fmla="*/ 1 h 5"/>
                    <a:gd name="T12" fmla="*/ 83 w 95"/>
                    <a:gd name="T13" fmla="*/ 1 h 5"/>
                    <a:gd name="T14" fmla="*/ 94 w 95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5" h="5">
                      <a:moveTo>
                        <a:pt x="0" y="4"/>
                      </a:moveTo>
                      <a:lnTo>
                        <a:pt x="12" y="4"/>
                      </a:lnTo>
                      <a:lnTo>
                        <a:pt x="24" y="3"/>
                      </a:lnTo>
                      <a:lnTo>
                        <a:pt x="49" y="2"/>
                      </a:lnTo>
                      <a:lnTo>
                        <a:pt x="61" y="2"/>
                      </a:lnTo>
                      <a:lnTo>
                        <a:pt x="72" y="1"/>
                      </a:lnTo>
                      <a:lnTo>
                        <a:pt x="83" y="1"/>
                      </a:lnTo>
                      <a:lnTo>
                        <a:pt x="9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4" name="Freeform 150"/>
                <p:cNvSpPr>
                  <a:spLocks/>
                </p:cNvSpPr>
                <p:nvPr/>
              </p:nvSpPr>
              <p:spPr bwMode="auto">
                <a:xfrm>
                  <a:off x="4102" y="1851"/>
                  <a:ext cx="69" cy="6"/>
                </a:xfrm>
                <a:custGeom>
                  <a:avLst/>
                  <a:gdLst>
                    <a:gd name="T0" fmla="*/ 0 w 69"/>
                    <a:gd name="T1" fmla="*/ 5 h 6"/>
                    <a:gd name="T2" fmla="*/ 10 w 69"/>
                    <a:gd name="T3" fmla="*/ 4 h 6"/>
                    <a:gd name="T4" fmla="*/ 19 w 69"/>
                    <a:gd name="T5" fmla="*/ 4 h 6"/>
                    <a:gd name="T6" fmla="*/ 29 w 69"/>
                    <a:gd name="T7" fmla="*/ 3 h 6"/>
                    <a:gd name="T8" fmla="*/ 38 w 69"/>
                    <a:gd name="T9" fmla="*/ 2 h 6"/>
                    <a:gd name="T10" fmla="*/ 47 w 69"/>
                    <a:gd name="T11" fmla="*/ 2 h 6"/>
                    <a:gd name="T12" fmla="*/ 55 w 69"/>
                    <a:gd name="T13" fmla="*/ 1 h 6"/>
                    <a:gd name="T14" fmla="*/ 62 w 69"/>
                    <a:gd name="T15" fmla="*/ 1 h 6"/>
                    <a:gd name="T16" fmla="*/ 68 w 69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">
                      <a:moveTo>
                        <a:pt x="0" y="5"/>
                      </a:moveTo>
                      <a:lnTo>
                        <a:pt x="10" y="4"/>
                      </a:lnTo>
                      <a:lnTo>
                        <a:pt x="19" y="4"/>
                      </a:lnTo>
                      <a:lnTo>
                        <a:pt x="29" y="3"/>
                      </a:lnTo>
                      <a:lnTo>
                        <a:pt x="38" y="2"/>
                      </a:lnTo>
                      <a:lnTo>
                        <a:pt x="47" y="2"/>
                      </a:lnTo>
                      <a:lnTo>
                        <a:pt x="55" y="1"/>
                      </a:lnTo>
                      <a:lnTo>
                        <a:pt x="62" y="1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5" name="Freeform 151"/>
                <p:cNvSpPr>
                  <a:spLocks/>
                </p:cNvSpPr>
                <p:nvPr/>
              </p:nvSpPr>
              <p:spPr bwMode="auto">
                <a:xfrm>
                  <a:off x="4170" y="1847"/>
                  <a:ext cx="26" cy="5"/>
                </a:xfrm>
                <a:custGeom>
                  <a:avLst/>
                  <a:gdLst>
                    <a:gd name="T0" fmla="*/ 0 w 26"/>
                    <a:gd name="T1" fmla="*/ 4 h 5"/>
                    <a:gd name="T2" fmla="*/ 5 w 26"/>
                    <a:gd name="T3" fmla="*/ 4 h 5"/>
                    <a:gd name="T4" fmla="*/ 9 w 26"/>
                    <a:gd name="T5" fmla="*/ 3 h 5"/>
                    <a:gd name="T6" fmla="*/ 13 w 26"/>
                    <a:gd name="T7" fmla="*/ 3 h 5"/>
                    <a:gd name="T8" fmla="*/ 17 w 26"/>
                    <a:gd name="T9" fmla="*/ 2 h 5"/>
                    <a:gd name="T10" fmla="*/ 20 w 26"/>
                    <a:gd name="T11" fmla="*/ 1 h 5"/>
                    <a:gd name="T12" fmla="*/ 23 w 26"/>
                    <a:gd name="T13" fmla="*/ 1 h 5"/>
                    <a:gd name="T14" fmla="*/ 25 w 26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5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9" y="3"/>
                      </a:lnTo>
                      <a:lnTo>
                        <a:pt x="13" y="3"/>
                      </a:lnTo>
                      <a:lnTo>
                        <a:pt x="17" y="2"/>
                      </a:lnTo>
                      <a:lnTo>
                        <a:pt x="20" y="1"/>
                      </a:lnTo>
                      <a:lnTo>
                        <a:pt x="23" y="1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6" name="Freeform 152"/>
                <p:cNvSpPr>
                  <a:spLocks/>
                </p:cNvSpPr>
                <p:nvPr/>
              </p:nvSpPr>
              <p:spPr bwMode="auto">
                <a:xfrm>
                  <a:off x="4170" y="1842"/>
                  <a:ext cx="26" cy="6"/>
                </a:xfrm>
                <a:custGeom>
                  <a:avLst/>
                  <a:gdLst>
                    <a:gd name="T0" fmla="*/ 25 w 26"/>
                    <a:gd name="T1" fmla="*/ 5 h 6"/>
                    <a:gd name="T2" fmla="*/ 25 w 26"/>
                    <a:gd name="T3" fmla="*/ 4 h 6"/>
                    <a:gd name="T4" fmla="*/ 23 w 26"/>
                    <a:gd name="T5" fmla="*/ 3 h 6"/>
                    <a:gd name="T6" fmla="*/ 20 w 26"/>
                    <a:gd name="T7" fmla="*/ 3 h 6"/>
                    <a:gd name="T8" fmla="*/ 17 w 26"/>
                    <a:gd name="T9" fmla="*/ 2 h 6"/>
                    <a:gd name="T10" fmla="*/ 13 w 26"/>
                    <a:gd name="T11" fmla="*/ 2 h 6"/>
                    <a:gd name="T12" fmla="*/ 9 w 26"/>
                    <a:gd name="T13" fmla="*/ 1 h 6"/>
                    <a:gd name="T14" fmla="*/ 5 w 26"/>
                    <a:gd name="T15" fmla="*/ 0 h 6"/>
                    <a:gd name="T16" fmla="*/ 0 w 26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6">
                      <a:moveTo>
                        <a:pt x="25" y="5"/>
                      </a:moveTo>
                      <a:lnTo>
                        <a:pt x="25" y="4"/>
                      </a:lnTo>
                      <a:lnTo>
                        <a:pt x="23" y="3"/>
                      </a:lnTo>
                      <a:lnTo>
                        <a:pt x="20" y="3"/>
                      </a:lnTo>
                      <a:lnTo>
                        <a:pt x="17" y="2"/>
                      </a:lnTo>
                      <a:lnTo>
                        <a:pt x="13" y="2"/>
                      </a:ln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7" name="Freeform 153"/>
                <p:cNvSpPr>
                  <a:spLocks/>
                </p:cNvSpPr>
                <p:nvPr/>
              </p:nvSpPr>
              <p:spPr bwMode="auto">
                <a:xfrm>
                  <a:off x="4102" y="1837"/>
                  <a:ext cx="69" cy="6"/>
                </a:xfrm>
                <a:custGeom>
                  <a:avLst/>
                  <a:gdLst>
                    <a:gd name="T0" fmla="*/ 68 w 69"/>
                    <a:gd name="T1" fmla="*/ 5 h 6"/>
                    <a:gd name="T2" fmla="*/ 62 w 69"/>
                    <a:gd name="T3" fmla="*/ 4 h 6"/>
                    <a:gd name="T4" fmla="*/ 55 w 69"/>
                    <a:gd name="T5" fmla="*/ 4 h 6"/>
                    <a:gd name="T6" fmla="*/ 47 w 69"/>
                    <a:gd name="T7" fmla="*/ 3 h 6"/>
                    <a:gd name="T8" fmla="*/ 38 w 69"/>
                    <a:gd name="T9" fmla="*/ 2 h 6"/>
                    <a:gd name="T10" fmla="*/ 29 w 69"/>
                    <a:gd name="T11" fmla="*/ 2 h 6"/>
                    <a:gd name="T12" fmla="*/ 19 w 69"/>
                    <a:gd name="T13" fmla="*/ 1 h 6"/>
                    <a:gd name="T14" fmla="*/ 10 w 69"/>
                    <a:gd name="T15" fmla="*/ 1 h 6"/>
                    <a:gd name="T16" fmla="*/ 0 w 69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">
                      <a:moveTo>
                        <a:pt x="68" y="5"/>
                      </a:moveTo>
                      <a:lnTo>
                        <a:pt x="62" y="4"/>
                      </a:lnTo>
                      <a:lnTo>
                        <a:pt x="55" y="4"/>
                      </a:lnTo>
                      <a:lnTo>
                        <a:pt x="47" y="3"/>
                      </a:lnTo>
                      <a:lnTo>
                        <a:pt x="38" y="2"/>
                      </a:lnTo>
                      <a:lnTo>
                        <a:pt x="29" y="2"/>
                      </a:lnTo>
                      <a:lnTo>
                        <a:pt x="19" y="1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8" name="Freeform 154"/>
                <p:cNvSpPr>
                  <a:spLocks/>
                </p:cNvSpPr>
                <p:nvPr/>
              </p:nvSpPr>
              <p:spPr bwMode="auto">
                <a:xfrm>
                  <a:off x="4008" y="1832"/>
                  <a:ext cx="95" cy="6"/>
                </a:xfrm>
                <a:custGeom>
                  <a:avLst/>
                  <a:gdLst>
                    <a:gd name="T0" fmla="*/ 94 w 95"/>
                    <a:gd name="T1" fmla="*/ 5 h 6"/>
                    <a:gd name="T2" fmla="*/ 83 w 95"/>
                    <a:gd name="T3" fmla="*/ 4 h 6"/>
                    <a:gd name="T4" fmla="*/ 72 w 95"/>
                    <a:gd name="T5" fmla="*/ 4 h 6"/>
                    <a:gd name="T6" fmla="*/ 61 w 95"/>
                    <a:gd name="T7" fmla="*/ 3 h 6"/>
                    <a:gd name="T8" fmla="*/ 49 w 95"/>
                    <a:gd name="T9" fmla="*/ 3 h 6"/>
                    <a:gd name="T10" fmla="*/ 24 w 95"/>
                    <a:gd name="T11" fmla="*/ 2 h 6"/>
                    <a:gd name="T12" fmla="*/ 12 w 95"/>
                    <a:gd name="T13" fmla="*/ 1 h 6"/>
                    <a:gd name="T14" fmla="*/ 0 w 95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5" h="6">
                      <a:moveTo>
                        <a:pt x="94" y="5"/>
                      </a:moveTo>
                      <a:lnTo>
                        <a:pt x="83" y="4"/>
                      </a:lnTo>
                      <a:lnTo>
                        <a:pt x="72" y="4"/>
                      </a:lnTo>
                      <a:lnTo>
                        <a:pt x="61" y="3"/>
                      </a:lnTo>
                      <a:lnTo>
                        <a:pt x="49" y="3"/>
                      </a:lnTo>
                      <a:lnTo>
                        <a:pt x="24" y="2"/>
                      </a:lnTo>
                      <a:lnTo>
                        <a:pt x="1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19" name="Freeform 155"/>
                <p:cNvSpPr>
                  <a:spLocks/>
                </p:cNvSpPr>
                <p:nvPr/>
              </p:nvSpPr>
              <p:spPr bwMode="auto">
                <a:xfrm>
                  <a:off x="3916" y="1828"/>
                  <a:ext cx="93" cy="5"/>
                </a:xfrm>
                <a:custGeom>
                  <a:avLst/>
                  <a:gdLst>
                    <a:gd name="T0" fmla="*/ 92 w 93"/>
                    <a:gd name="T1" fmla="*/ 4 h 5"/>
                    <a:gd name="T2" fmla="*/ 81 w 93"/>
                    <a:gd name="T3" fmla="*/ 4 h 5"/>
                    <a:gd name="T4" fmla="*/ 69 w 93"/>
                    <a:gd name="T5" fmla="*/ 3 h 5"/>
                    <a:gd name="T6" fmla="*/ 44 w 93"/>
                    <a:gd name="T7" fmla="*/ 2 h 5"/>
                    <a:gd name="T8" fmla="*/ 32 w 93"/>
                    <a:gd name="T9" fmla="*/ 1 h 5"/>
                    <a:gd name="T10" fmla="*/ 21 w 93"/>
                    <a:gd name="T11" fmla="*/ 1 h 5"/>
                    <a:gd name="T12" fmla="*/ 10 w 93"/>
                    <a:gd name="T13" fmla="*/ 0 h 5"/>
                    <a:gd name="T14" fmla="*/ 0 w 93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5">
                      <a:moveTo>
                        <a:pt x="92" y="4"/>
                      </a:moveTo>
                      <a:lnTo>
                        <a:pt x="81" y="4"/>
                      </a:lnTo>
                      <a:lnTo>
                        <a:pt x="69" y="3"/>
                      </a:lnTo>
                      <a:lnTo>
                        <a:pt x="44" y="2"/>
                      </a:lnTo>
                      <a:lnTo>
                        <a:pt x="32" y="1"/>
                      </a:lnTo>
                      <a:lnTo>
                        <a:pt x="21" y="1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0" name="Freeform 156"/>
                <p:cNvSpPr>
                  <a:spLocks/>
                </p:cNvSpPr>
                <p:nvPr/>
              </p:nvSpPr>
              <p:spPr bwMode="auto">
                <a:xfrm>
                  <a:off x="3848" y="1823"/>
                  <a:ext cx="69" cy="6"/>
                </a:xfrm>
                <a:custGeom>
                  <a:avLst/>
                  <a:gdLst>
                    <a:gd name="T0" fmla="*/ 68 w 69"/>
                    <a:gd name="T1" fmla="*/ 5 h 6"/>
                    <a:gd name="T2" fmla="*/ 58 w 69"/>
                    <a:gd name="T3" fmla="*/ 4 h 6"/>
                    <a:gd name="T4" fmla="*/ 48 w 69"/>
                    <a:gd name="T5" fmla="*/ 3 h 6"/>
                    <a:gd name="T6" fmla="*/ 39 w 69"/>
                    <a:gd name="T7" fmla="*/ 3 h 6"/>
                    <a:gd name="T8" fmla="*/ 30 w 69"/>
                    <a:gd name="T9" fmla="*/ 2 h 6"/>
                    <a:gd name="T10" fmla="*/ 21 w 69"/>
                    <a:gd name="T11" fmla="*/ 2 h 6"/>
                    <a:gd name="T12" fmla="*/ 13 w 69"/>
                    <a:gd name="T13" fmla="*/ 1 h 6"/>
                    <a:gd name="T14" fmla="*/ 6 w 69"/>
                    <a:gd name="T15" fmla="*/ 1 h 6"/>
                    <a:gd name="T16" fmla="*/ 0 w 69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">
                      <a:moveTo>
                        <a:pt x="68" y="5"/>
                      </a:moveTo>
                      <a:lnTo>
                        <a:pt x="58" y="4"/>
                      </a:lnTo>
                      <a:lnTo>
                        <a:pt x="48" y="3"/>
                      </a:lnTo>
                      <a:lnTo>
                        <a:pt x="39" y="3"/>
                      </a:lnTo>
                      <a:lnTo>
                        <a:pt x="30" y="2"/>
                      </a:lnTo>
                      <a:lnTo>
                        <a:pt x="21" y="2"/>
                      </a:lnTo>
                      <a:lnTo>
                        <a:pt x="13" y="1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1" name="Freeform 157"/>
                <p:cNvSpPr>
                  <a:spLocks/>
                </p:cNvSpPr>
                <p:nvPr/>
              </p:nvSpPr>
              <p:spPr bwMode="auto">
                <a:xfrm>
                  <a:off x="3823" y="1818"/>
                  <a:ext cx="26" cy="6"/>
                </a:xfrm>
                <a:custGeom>
                  <a:avLst/>
                  <a:gdLst>
                    <a:gd name="T0" fmla="*/ 25 w 26"/>
                    <a:gd name="T1" fmla="*/ 5 h 6"/>
                    <a:gd name="T2" fmla="*/ 20 w 26"/>
                    <a:gd name="T3" fmla="*/ 5 h 6"/>
                    <a:gd name="T4" fmla="*/ 15 w 26"/>
                    <a:gd name="T5" fmla="*/ 4 h 6"/>
                    <a:gd name="T6" fmla="*/ 11 w 26"/>
                    <a:gd name="T7" fmla="*/ 3 h 6"/>
                    <a:gd name="T8" fmla="*/ 8 w 26"/>
                    <a:gd name="T9" fmla="*/ 3 h 6"/>
                    <a:gd name="T10" fmla="*/ 4 w 26"/>
                    <a:gd name="T11" fmla="*/ 2 h 6"/>
                    <a:gd name="T12" fmla="*/ 2 w 26"/>
                    <a:gd name="T13" fmla="*/ 1 h 6"/>
                    <a:gd name="T14" fmla="*/ 1 w 26"/>
                    <a:gd name="T15" fmla="*/ 1 h 6"/>
                    <a:gd name="T16" fmla="*/ 0 w 26"/>
                    <a:gd name="T17" fmla="*/ 1 h 6"/>
                    <a:gd name="T18" fmla="*/ 0 w 26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">
                      <a:moveTo>
                        <a:pt x="25" y="5"/>
                      </a:moveTo>
                      <a:lnTo>
                        <a:pt x="20" y="5"/>
                      </a:lnTo>
                      <a:lnTo>
                        <a:pt x="15" y="4"/>
                      </a:lnTo>
                      <a:lnTo>
                        <a:pt x="11" y="3"/>
                      </a:lnTo>
                      <a:lnTo>
                        <a:pt x="8" y="3"/>
                      </a:ln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2" name="Freeform 158"/>
                <p:cNvSpPr>
                  <a:spLocks/>
                </p:cNvSpPr>
                <p:nvPr/>
              </p:nvSpPr>
              <p:spPr bwMode="auto">
                <a:xfrm>
                  <a:off x="3823" y="1814"/>
                  <a:ext cx="25" cy="5"/>
                </a:xfrm>
                <a:custGeom>
                  <a:avLst/>
                  <a:gdLst>
                    <a:gd name="T0" fmla="*/ 0 w 25"/>
                    <a:gd name="T1" fmla="*/ 4 h 5"/>
                    <a:gd name="T2" fmla="*/ 0 w 25"/>
                    <a:gd name="T3" fmla="*/ 4 h 5"/>
                    <a:gd name="T4" fmla="*/ 2 w 25"/>
                    <a:gd name="T5" fmla="*/ 3 h 5"/>
                    <a:gd name="T6" fmla="*/ 4 w 25"/>
                    <a:gd name="T7" fmla="*/ 3 h 5"/>
                    <a:gd name="T8" fmla="*/ 7 w 25"/>
                    <a:gd name="T9" fmla="*/ 2 h 5"/>
                    <a:gd name="T10" fmla="*/ 11 w 25"/>
                    <a:gd name="T11" fmla="*/ 1 h 5"/>
                    <a:gd name="T12" fmla="*/ 15 w 25"/>
                    <a:gd name="T13" fmla="*/ 1 h 5"/>
                    <a:gd name="T14" fmla="*/ 20 w 25"/>
                    <a:gd name="T15" fmla="*/ 0 h 5"/>
                    <a:gd name="T16" fmla="*/ 24 w 25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5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11" y="1"/>
                      </a:lnTo>
                      <a:lnTo>
                        <a:pt x="15" y="1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3" name="Freeform 159"/>
                <p:cNvSpPr>
                  <a:spLocks/>
                </p:cNvSpPr>
                <p:nvPr/>
              </p:nvSpPr>
              <p:spPr bwMode="auto">
                <a:xfrm>
                  <a:off x="3847" y="1809"/>
                  <a:ext cx="67" cy="6"/>
                </a:xfrm>
                <a:custGeom>
                  <a:avLst/>
                  <a:gdLst>
                    <a:gd name="T0" fmla="*/ 0 w 67"/>
                    <a:gd name="T1" fmla="*/ 5 h 6"/>
                    <a:gd name="T2" fmla="*/ 6 w 67"/>
                    <a:gd name="T3" fmla="*/ 4 h 6"/>
                    <a:gd name="T4" fmla="*/ 13 w 67"/>
                    <a:gd name="T5" fmla="*/ 4 h 6"/>
                    <a:gd name="T6" fmla="*/ 21 w 67"/>
                    <a:gd name="T7" fmla="*/ 3 h 6"/>
                    <a:gd name="T8" fmla="*/ 29 w 67"/>
                    <a:gd name="T9" fmla="*/ 3 h 6"/>
                    <a:gd name="T10" fmla="*/ 38 w 67"/>
                    <a:gd name="T11" fmla="*/ 2 h 6"/>
                    <a:gd name="T12" fmla="*/ 47 w 67"/>
                    <a:gd name="T13" fmla="*/ 1 h 6"/>
                    <a:gd name="T14" fmla="*/ 57 w 67"/>
                    <a:gd name="T15" fmla="*/ 1 h 6"/>
                    <a:gd name="T16" fmla="*/ 66 w 6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7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3" y="4"/>
                      </a:lnTo>
                      <a:lnTo>
                        <a:pt x="21" y="3"/>
                      </a:lnTo>
                      <a:lnTo>
                        <a:pt x="29" y="3"/>
                      </a:lnTo>
                      <a:lnTo>
                        <a:pt x="38" y="2"/>
                      </a:lnTo>
                      <a:lnTo>
                        <a:pt x="47" y="1"/>
                      </a:lnTo>
                      <a:lnTo>
                        <a:pt x="57" y="1"/>
                      </a:lnTo>
                      <a:lnTo>
                        <a:pt x="6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4" name="Freeform 160"/>
                <p:cNvSpPr>
                  <a:spLocks/>
                </p:cNvSpPr>
                <p:nvPr/>
              </p:nvSpPr>
              <p:spPr bwMode="auto">
                <a:xfrm>
                  <a:off x="3913" y="1804"/>
                  <a:ext cx="91" cy="6"/>
                </a:xfrm>
                <a:custGeom>
                  <a:avLst/>
                  <a:gdLst>
                    <a:gd name="T0" fmla="*/ 0 w 91"/>
                    <a:gd name="T1" fmla="*/ 5 h 6"/>
                    <a:gd name="T2" fmla="*/ 10 w 91"/>
                    <a:gd name="T3" fmla="*/ 4 h 6"/>
                    <a:gd name="T4" fmla="*/ 21 w 91"/>
                    <a:gd name="T5" fmla="*/ 4 h 6"/>
                    <a:gd name="T6" fmla="*/ 32 w 91"/>
                    <a:gd name="T7" fmla="*/ 3 h 6"/>
                    <a:gd name="T8" fmla="*/ 44 w 91"/>
                    <a:gd name="T9" fmla="*/ 2 h 6"/>
                    <a:gd name="T10" fmla="*/ 67 w 91"/>
                    <a:gd name="T11" fmla="*/ 1 h 6"/>
                    <a:gd name="T12" fmla="*/ 79 w 91"/>
                    <a:gd name="T13" fmla="*/ 1 h 6"/>
                    <a:gd name="T14" fmla="*/ 90 w 9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1" h="6">
                      <a:moveTo>
                        <a:pt x="0" y="5"/>
                      </a:moveTo>
                      <a:lnTo>
                        <a:pt x="10" y="4"/>
                      </a:lnTo>
                      <a:lnTo>
                        <a:pt x="21" y="4"/>
                      </a:lnTo>
                      <a:lnTo>
                        <a:pt x="32" y="3"/>
                      </a:lnTo>
                      <a:lnTo>
                        <a:pt x="44" y="2"/>
                      </a:lnTo>
                      <a:lnTo>
                        <a:pt x="67" y="1"/>
                      </a:lnTo>
                      <a:lnTo>
                        <a:pt x="79" y="1"/>
                      </a:lnTo>
                      <a:lnTo>
                        <a:pt x="9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5" name="Freeform 161"/>
                <p:cNvSpPr>
                  <a:spLocks/>
                </p:cNvSpPr>
                <p:nvPr/>
              </p:nvSpPr>
              <p:spPr bwMode="auto">
                <a:xfrm>
                  <a:off x="4003" y="1800"/>
                  <a:ext cx="90" cy="5"/>
                </a:xfrm>
                <a:custGeom>
                  <a:avLst/>
                  <a:gdLst>
                    <a:gd name="T0" fmla="*/ 0 w 90"/>
                    <a:gd name="T1" fmla="*/ 4 h 5"/>
                    <a:gd name="T2" fmla="*/ 11 w 90"/>
                    <a:gd name="T3" fmla="*/ 3 h 5"/>
                    <a:gd name="T4" fmla="*/ 23 w 90"/>
                    <a:gd name="T5" fmla="*/ 3 h 5"/>
                    <a:gd name="T6" fmla="*/ 47 w 90"/>
                    <a:gd name="T7" fmla="*/ 2 h 5"/>
                    <a:gd name="T8" fmla="*/ 58 w 90"/>
                    <a:gd name="T9" fmla="*/ 2 h 5"/>
                    <a:gd name="T10" fmla="*/ 69 w 90"/>
                    <a:gd name="T11" fmla="*/ 1 h 5"/>
                    <a:gd name="T12" fmla="*/ 79 w 90"/>
                    <a:gd name="T13" fmla="*/ 0 h 5"/>
                    <a:gd name="T14" fmla="*/ 89 w 90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0" h="5">
                      <a:moveTo>
                        <a:pt x="0" y="4"/>
                      </a:moveTo>
                      <a:lnTo>
                        <a:pt x="11" y="3"/>
                      </a:lnTo>
                      <a:lnTo>
                        <a:pt x="23" y="3"/>
                      </a:lnTo>
                      <a:lnTo>
                        <a:pt x="47" y="2"/>
                      </a:lnTo>
                      <a:lnTo>
                        <a:pt x="58" y="2"/>
                      </a:lnTo>
                      <a:lnTo>
                        <a:pt x="69" y="1"/>
                      </a:lnTo>
                      <a:lnTo>
                        <a:pt x="79" y="0"/>
                      </a:lnTo>
                      <a:lnTo>
                        <a:pt x="8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6" name="Freeform 162"/>
                <p:cNvSpPr>
                  <a:spLocks/>
                </p:cNvSpPr>
                <p:nvPr/>
              </p:nvSpPr>
              <p:spPr bwMode="auto">
                <a:xfrm>
                  <a:off x="4092" y="1795"/>
                  <a:ext cx="65" cy="6"/>
                </a:xfrm>
                <a:custGeom>
                  <a:avLst/>
                  <a:gdLst>
                    <a:gd name="T0" fmla="*/ 0 w 65"/>
                    <a:gd name="T1" fmla="*/ 5 h 6"/>
                    <a:gd name="T2" fmla="*/ 10 w 65"/>
                    <a:gd name="T3" fmla="*/ 4 h 6"/>
                    <a:gd name="T4" fmla="*/ 19 w 65"/>
                    <a:gd name="T5" fmla="*/ 4 h 6"/>
                    <a:gd name="T6" fmla="*/ 28 w 65"/>
                    <a:gd name="T7" fmla="*/ 3 h 6"/>
                    <a:gd name="T8" fmla="*/ 36 w 65"/>
                    <a:gd name="T9" fmla="*/ 2 h 6"/>
                    <a:gd name="T10" fmla="*/ 44 w 65"/>
                    <a:gd name="T11" fmla="*/ 2 h 6"/>
                    <a:gd name="T12" fmla="*/ 52 w 65"/>
                    <a:gd name="T13" fmla="*/ 1 h 6"/>
                    <a:gd name="T14" fmla="*/ 58 w 65"/>
                    <a:gd name="T15" fmla="*/ 1 h 6"/>
                    <a:gd name="T16" fmla="*/ 64 w 65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6">
                      <a:moveTo>
                        <a:pt x="0" y="5"/>
                      </a:moveTo>
                      <a:lnTo>
                        <a:pt x="10" y="4"/>
                      </a:lnTo>
                      <a:lnTo>
                        <a:pt x="19" y="4"/>
                      </a:lnTo>
                      <a:lnTo>
                        <a:pt x="28" y="3"/>
                      </a:lnTo>
                      <a:lnTo>
                        <a:pt x="36" y="2"/>
                      </a:lnTo>
                      <a:lnTo>
                        <a:pt x="44" y="2"/>
                      </a:lnTo>
                      <a:lnTo>
                        <a:pt x="52" y="1"/>
                      </a:lnTo>
                      <a:lnTo>
                        <a:pt x="58" y="1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7" name="Freeform 163"/>
                <p:cNvSpPr>
                  <a:spLocks/>
                </p:cNvSpPr>
                <p:nvPr/>
              </p:nvSpPr>
              <p:spPr bwMode="auto">
                <a:xfrm>
                  <a:off x="4156" y="1790"/>
                  <a:ext cx="22" cy="6"/>
                </a:xfrm>
                <a:custGeom>
                  <a:avLst/>
                  <a:gdLst>
                    <a:gd name="T0" fmla="*/ 0 w 22"/>
                    <a:gd name="T1" fmla="*/ 5 h 6"/>
                    <a:gd name="T2" fmla="*/ 8 w 22"/>
                    <a:gd name="T3" fmla="*/ 4 h 6"/>
                    <a:gd name="T4" fmla="*/ 11 w 22"/>
                    <a:gd name="T5" fmla="*/ 3 h 6"/>
                    <a:gd name="T6" fmla="*/ 15 w 22"/>
                    <a:gd name="T7" fmla="*/ 3 h 6"/>
                    <a:gd name="T8" fmla="*/ 17 w 22"/>
                    <a:gd name="T9" fmla="*/ 2 h 6"/>
                    <a:gd name="T10" fmla="*/ 20 w 22"/>
                    <a:gd name="T11" fmla="*/ 1 h 6"/>
                    <a:gd name="T12" fmla="*/ 21 w 22"/>
                    <a:gd name="T13" fmla="*/ 1 h 6"/>
                    <a:gd name="T14" fmla="*/ 21 w 2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0" y="5"/>
                      </a:moveTo>
                      <a:lnTo>
                        <a:pt x="8" y="4"/>
                      </a:lnTo>
                      <a:lnTo>
                        <a:pt x="11" y="3"/>
                      </a:lnTo>
                      <a:lnTo>
                        <a:pt x="15" y="3"/>
                      </a:lnTo>
                      <a:lnTo>
                        <a:pt x="17" y="2"/>
                      </a:lnTo>
                      <a:lnTo>
                        <a:pt x="20" y="1"/>
                      </a:lnTo>
                      <a:lnTo>
                        <a:pt x="21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8" name="Freeform 164"/>
                <p:cNvSpPr>
                  <a:spLocks/>
                </p:cNvSpPr>
                <p:nvPr/>
              </p:nvSpPr>
              <p:spPr bwMode="auto">
                <a:xfrm>
                  <a:off x="4151" y="1786"/>
                  <a:ext cx="27" cy="5"/>
                </a:xfrm>
                <a:custGeom>
                  <a:avLst/>
                  <a:gdLst>
                    <a:gd name="T0" fmla="*/ 26 w 27"/>
                    <a:gd name="T1" fmla="*/ 4 h 5"/>
                    <a:gd name="T2" fmla="*/ 25 w 27"/>
                    <a:gd name="T3" fmla="*/ 4 h 5"/>
                    <a:gd name="T4" fmla="*/ 23 w 27"/>
                    <a:gd name="T5" fmla="*/ 3 h 5"/>
                    <a:gd name="T6" fmla="*/ 21 w 27"/>
                    <a:gd name="T7" fmla="*/ 2 h 5"/>
                    <a:gd name="T8" fmla="*/ 17 w 27"/>
                    <a:gd name="T9" fmla="*/ 2 h 5"/>
                    <a:gd name="T10" fmla="*/ 14 w 27"/>
                    <a:gd name="T11" fmla="*/ 1 h 5"/>
                    <a:gd name="T12" fmla="*/ 9 w 27"/>
                    <a:gd name="T13" fmla="*/ 1 h 5"/>
                    <a:gd name="T14" fmla="*/ 4 w 27"/>
                    <a:gd name="T15" fmla="*/ 0 h 5"/>
                    <a:gd name="T16" fmla="*/ 0 w 27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5">
                      <a:moveTo>
                        <a:pt x="26" y="4"/>
                      </a:moveTo>
                      <a:lnTo>
                        <a:pt x="25" y="4"/>
                      </a:lnTo>
                      <a:lnTo>
                        <a:pt x="23" y="3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4" y="1"/>
                      </a:lnTo>
                      <a:lnTo>
                        <a:pt x="9" y="1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29" name="Freeform 165"/>
                <p:cNvSpPr>
                  <a:spLocks/>
                </p:cNvSpPr>
                <p:nvPr/>
              </p:nvSpPr>
              <p:spPr bwMode="auto">
                <a:xfrm>
                  <a:off x="4083" y="1781"/>
                  <a:ext cx="69" cy="6"/>
                </a:xfrm>
                <a:custGeom>
                  <a:avLst/>
                  <a:gdLst>
                    <a:gd name="T0" fmla="*/ 68 w 69"/>
                    <a:gd name="T1" fmla="*/ 5 h 6"/>
                    <a:gd name="T2" fmla="*/ 61 w 69"/>
                    <a:gd name="T3" fmla="*/ 4 h 6"/>
                    <a:gd name="T4" fmla="*/ 54 w 69"/>
                    <a:gd name="T5" fmla="*/ 3 h 6"/>
                    <a:gd name="T6" fmla="*/ 46 w 69"/>
                    <a:gd name="T7" fmla="*/ 3 h 6"/>
                    <a:gd name="T8" fmla="*/ 38 w 69"/>
                    <a:gd name="T9" fmla="*/ 2 h 6"/>
                    <a:gd name="T10" fmla="*/ 29 w 69"/>
                    <a:gd name="T11" fmla="*/ 2 h 6"/>
                    <a:gd name="T12" fmla="*/ 19 w 69"/>
                    <a:gd name="T13" fmla="*/ 1 h 6"/>
                    <a:gd name="T14" fmla="*/ 0 w 6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" h="6">
                      <a:moveTo>
                        <a:pt x="68" y="5"/>
                      </a:moveTo>
                      <a:lnTo>
                        <a:pt x="61" y="4"/>
                      </a:lnTo>
                      <a:lnTo>
                        <a:pt x="54" y="3"/>
                      </a:lnTo>
                      <a:lnTo>
                        <a:pt x="46" y="3"/>
                      </a:lnTo>
                      <a:lnTo>
                        <a:pt x="38" y="2"/>
                      </a:lnTo>
                      <a:lnTo>
                        <a:pt x="29" y="2"/>
                      </a:lnTo>
                      <a:lnTo>
                        <a:pt x="1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0" name="Freeform 166"/>
                <p:cNvSpPr>
                  <a:spLocks/>
                </p:cNvSpPr>
                <p:nvPr/>
              </p:nvSpPr>
              <p:spPr bwMode="auto">
                <a:xfrm>
                  <a:off x="3993" y="1776"/>
                  <a:ext cx="91" cy="6"/>
                </a:xfrm>
                <a:custGeom>
                  <a:avLst/>
                  <a:gdLst>
                    <a:gd name="T0" fmla="*/ 90 w 91"/>
                    <a:gd name="T1" fmla="*/ 5 h 6"/>
                    <a:gd name="T2" fmla="*/ 80 w 91"/>
                    <a:gd name="T3" fmla="*/ 4 h 6"/>
                    <a:gd name="T4" fmla="*/ 69 w 91"/>
                    <a:gd name="T5" fmla="*/ 4 h 6"/>
                    <a:gd name="T6" fmla="*/ 58 w 91"/>
                    <a:gd name="T7" fmla="*/ 3 h 6"/>
                    <a:gd name="T8" fmla="*/ 46 w 91"/>
                    <a:gd name="T9" fmla="*/ 2 h 6"/>
                    <a:gd name="T10" fmla="*/ 23 w 91"/>
                    <a:gd name="T11" fmla="*/ 1 h 6"/>
                    <a:gd name="T12" fmla="*/ 11 w 91"/>
                    <a:gd name="T13" fmla="*/ 1 h 6"/>
                    <a:gd name="T14" fmla="*/ 0 w 9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1" h="6">
                      <a:moveTo>
                        <a:pt x="90" y="5"/>
                      </a:moveTo>
                      <a:lnTo>
                        <a:pt x="80" y="4"/>
                      </a:lnTo>
                      <a:lnTo>
                        <a:pt x="69" y="4"/>
                      </a:lnTo>
                      <a:lnTo>
                        <a:pt x="58" y="3"/>
                      </a:lnTo>
                      <a:lnTo>
                        <a:pt x="46" y="2"/>
                      </a:lnTo>
                      <a:lnTo>
                        <a:pt x="23" y="1"/>
                      </a:lnTo>
                      <a:lnTo>
                        <a:pt x="1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1" name="Freeform 167"/>
                <p:cNvSpPr>
                  <a:spLocks/>
                </p:cNvSpPr>
                <p:nvPr/>
              </p:nvSpPr>
              <p:spPr bwMode="auto">
                <a:xfrm>
                  <a:off x="3904" y="1772"/>
                  <a:ext cx="90" cy="5"/>
                </a:xfrm>
                <a:custGeom>
                  <a:avLst/>
                  <a:gdLst>
                    <a:gd name="T0" fmla="*/ 89 w 90"/>
                    <a:gd name="T1" fmla="*/ 4 h 5"/>
                    <a:gd name="T2" fmla="*/ 78 w 90"/>
                    <a:gd name="T3" fmla="*/ 3 h 5"/>
                    <a:gd name="T4" fmla="*/ 66 w 90"/>
                    <a:gd name="T5" fmla="*/ 3 h 5"/>
                    <a:gd name="T6" fmla="*/ 43 w 90"/>
                    <a:gd name="T7" fmla="*/ 2 h 5"/>
                    <a:gd name="T8" fmla="*/ 32 w 90"/>
                    <a:gd name="T9" fmla="*/ 2 h 5"/>
                    <a:gd name="T10" fmla="*/ 21 w 90"/>
                    <a:gd name="T11" fmla="*/ 1 h 5"/>
                    <a:gd name="T12" fmla="*/ 11 w 90"/>
                    <a:gd name="T13" fmla="*/ 0 h 5"/>
                    <a:gd name="T14" fmla="*/ 0 w 90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0" h="5">
                      <a:moveTo>
                        <a:pt x="89" y="4"/>
                      </a:moveTo>
                      <a:lnTo>
                        <a:pt x="78" y="3"/>
                      </a:lnTo>
                      <a:lnTo>
                        <a:pt x="66" y="3"/>
                      </a:lnTo>
                      <a:lnTo>
                        <a:pt x="43" y="2"/>
                      </a:lnTo>
                      <a:lnTo>
                        <a:pt x="32" y="2"/>
                      </a:lnTo>
                      <a:lnTo>
                        <a:pt x="21" y="1"/>
                      </a:lnTo>
                      <a:lnTo>
                        <a:pt x="1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2" name="Freeform 168"/>
                <p:cNvSpPr>
                  <a:spLocks/>
                </p:cNvSpPr>
                <p:nvPr/>
              </p:nvSpPr>
              <p:spPr bwMode="auto">
                <a:xfrm>
                  <a:off x="3840" y="1767"/>
                  <a:ext cx="65" cy="6"/>
                </a:xfrm>
                <a:custGeom>
                  <a:avLst/>
                  <a:gdLst>
                    <a:gd name="T0" fmla="*/ 64 w 65"/>
                    <a:gd name="T1" fmla="*/ 5 h 6"/>
                    <a:gd name="T2" fmla="*/ 55 w 65"/>
                    <a:gd name="T3" fmla="*/ 4 h 6"/>
                    <a:gd name="T4" fmla="*/ 46 w 65"/>
                    <a:gd name="T5" fmla="*/ 4 h 6"/>
                    <a:gd name="T6" fmla="*/ 37 w 65"/>
                    <a:gd name="T7" fmla="*/ 3 h 6"/>
                    <a:gd name="T8" fmla="*/ 28 w 65"/>
                    <a:gd name="T9" fmla="*/ 3 h 6"/>
                    <a:gd name="T10" fmla="*/ 20 w 65"/>
                    <a:gd name="T11" fmla="*/ 2 h 6"/>
                    <a:gd name="T12" fmla="*/ 13 w 65"/>
                    <a:gd name="T13" fmla="*/ 1 h 6"/>
                    <a:gd name="T14" fmla="*/ 6 w 65"/>
                    <a:gd name="T15" fmla="*/ 1 h 6"/>
                    <a:gd name="T16" fmla="*/ 0 w 65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6">
                      <a:moveTo>
                        <a:pt x="64" y="5"/>
                      </a:moveTo>
                      <a:lnTo>
                        <a:pt x="55" y="4"/>
                      </a:lnTo>
                      <a:lnTo>
                        <a:pt x="46" y="4"/>
                      </a:lnTo>
                      <a:lnTo>
                        <a:pt x="37" y="3"/>
                      </a:lnTo>
                      <a:lnTo>
                        <a:pt x="28" y="3"/>
                      </a:lnTo>
                      <a:lnTo>
                        <a:pt x="20" y="2"/>
                      </a:lnTo>
                      <a:lnTo>
                        <a:pt x="13" y="1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3" name="Freeform 169"/>
                <p:cNvSpPr>
                  <a:spLocks/>
                </p:cNvSpPr>
                <p:nvPr/>
              </p:nvSpPr>
              <p:spPr bwMode="auto">
                <a:xfrm>
                  <a:off x="3817" y="1762"/>
                  <a:ext cx="24" cy="6"/>
                </a:xfrm>
                <a:custGeom>
                  <a:avLst/>
                  <a:gdLst>
                    <a:gd name="T0" fmla="*/ 23 w 24"/>
                    <a:gd name="T1" fmla="*/ 5 h 6"/>
                    <a:gd name="T2" fmla="*/ 19 w 24"/>
                    <a:gd name="T3" fmla="*/ 5 h 6"/>
                    <a:gd name="T4" fmla="*/ 15 w 24"/>
                    <a:gd name="T5" fmla="*/ 4 h 6"/>
                    <a:gd name="T6" fmla="*/ 11 w 24"/>
                    <a:gd name="T7" fmla="*/ 3 h 6"/>
                    <a:gd name="T8" fmla="*/ 7 w 24"/>
                    <a:gd name="T9" fmla="*/ 2 h 6"/>
                    <a:gd name="T10" fmla="*/ 4 w 24"/>
                    <a:gd name="T11" fmla="*/ 2 h 6"/>
                    <a:gd name="T12" fmla="*/ 2 w 24"/>
                    <a:gd name="T13" fmla="*/ 1 h 6"/>
                    <a:gd name="T14" fmla="*/ 1 w 24"/>
                    <a:gd name="T15" fmla="*/ 0 h 6"/>
                    <a:gd name="T16" fmla="*/ 0 w 24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">
                      <a:moveTo>
                        <a:pt x="23" y="5"/>
                      </a:moveTo>
                      <a:lnTo>
                        <a:pt x="19" y="5"/>
                      </a:lnTo>
                      <a:lnTo>
                        <a:pt x="15" y="4"/>
                      </a:lnTo>
                      <a:lnTo>
                        <a:pt x="11" y="3"/>
                      </a:lnTo>
                      <a:lnTo>
                        <a:pt x="7" y="2"/>
                      </a:ln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4" name="Freeform 170"/>
                <p:cNvSpPr>
                  <a:spLocks/>
                </p:cNvSpPr>
                <p:nvPr/>
              </p:nvSpPr>
              <p:spPr bwMode="auto">
                <a:xfrm>
                  <a:off x="3817" y="1758"/>
                  <a:ext cx="22" cy="5"/>
                </a:xfrm>
                <a:custGeom>
                  <a:avLst/>
                  <a:gdLst>
                    <a:gd name="T0" fmla="*/ 0 w 22"/>
                    <a:gd name="T1" fmla="*/ 4 h 5"/>
                    <a:gd name="T2" fmla="*/ 0 w 22"/>
                    <a:gd name="T3" fmla="*/ 4 h 5"/>
                    <a:gd name="T4" fmla="*/ 2 w 22"/>
                    <a:gd name="T5" fmla="*/ 3 h 5"/>
                    <a:gd name="T6" fmla="*/ 4 w 22"/>
                    <a:gd name="T7" fmla="*/ 3 h 5"/>
                    <a:gd name="T8" fmla="*/ 7 w 22"/>
                    <a:gd name="T9" fmla="*/ 2 h 5"/>
                    <a:gd name="T10" fmla="*/ 10 w 22"/>
                    <a:gd name="T11" fmla="*/ 1 h 5"/>
                    <a:gd name="T12" fmla="*/ 13 w 22"/>
                    <a:gd name="T13" fmla="*/ 1 h 5"/>
                    <a:gd name="T14" fmla="*/ 21 w 22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5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10" y="1"/>
                      </a:lnTo>
                      <a:lnTo>
                        <a:pt x="13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5" name="Freeform 171"/>
                <p:cNvSpPr>
                  <a:spLocks/>
                </p:cNvSpPr>
                <p:nvPr/>
              </p:nvSpPr>
              <p:spPr bwMode="auto">
                <a:xfrm>
                  <a:off x="3838" y="1753"/>
                  <a:ext cx="61" cy="6"/>
                </a:xfrm>
                <a:custGeom>
                  <a:avLst/>
                  <a:gdLst>
                    <a:gd name="T0" fmla="*/ 0 w 61"/>
                    <a:gd name="T1" fmla="*/ 5 h 6"/>
                    <a:gd name="T2" fmla="*/ 6 w 61"/>
                    <a:gd name="T3" fmla="*/ 4 h 6"/>
                    <a:gd name="T4" fmla="*/ 12 w 61"/>
                    <a:gd name="T5" fmla="*/ 3 h 6"/>
                    <a:gd name="T6" fmla="*/ 19 w 61"/>
                    <a:gd name="T7" fmla="*/ 3 h 6"/>
                    <a:gd name="T8" fmla="*/ 27 w 61"/>
                    <a:gd name="T9" fmla="*/ 2 h 6"/>
                    <a:gd name="T10" fmla="*/ 35 w 61"/>
                    <a:gd name="T11" fmla="*/ 2 h 6"/>
                    <a:gd name="T12" fmla="*/ 43 w 61"/>
                    <a:gd name="T13" fmla="*/ 1 h 6"/>
                    <a:gd name="T14" fmla="*/ 60 w 6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1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2" y="3"/>
                      </a:lnTo>
                      <a:lnTo>
                        <a:pt x="19" y="3"/>
                      </a:lnTo>
                      <a:lnTo>
                        <a:pt x="27" y="2"/>
                      </a:lnTo>
                      <a:lnTo>
                        <a:pt x="35" y="2"/>
                      </a:lnTo>
                      <a:lnTo>
                        <a:pt x="43" y="1"/>
                      </a:lnTo>
                      <a:lnTo>
                        <a:pt x="6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6" name="Freeform 172"/>
                <p:cNvSpPr>
                  <a:spLocks/>
                </p:cNvSpPr>
                <p:nvPr/>
              </p:nvSpPr>
              <p:spPr bwMode="auto">
                <a:xfrm>
                  <a:off x="3898" y="1748"/>
                  <a:ext cx="82" cy="6"/>
                </a:xfrm>
                <a:custGeom>
                  <a:avLst/>
                  <a:gdLst>
                    <a:gd name="T0" fmla="*/ 0 w 82"/>
                    <a:gd name="T1" fmla="*/ 5 h 6"/>
                    <a:gd name="T2" fmla="*/ 9 w 82"/>
                    <a:gd name="T3" fmla="*/ 4 h 6"/>
                    <a:gd name="T4" fmla="*/ 19 w 82"/>
                    <a:gd name="T5" fmla="*/ 4 h 6"/>
                    <a:gd name="T6" fmla="*/ 29 w 82"/>
                    <a:gd name="T7" fmla="*/ 3 h 6"/>
                    <a:gd name="T8" fmla="*/ 39 w 82"/>
                    <a:gd name="T9" fmla="*/ 3 h 6"/>
                    <a:gd name="T10" fmla="*/ 60 w 82"/>
                    <a:gd name="T11" fmla="*/ 1 h 6"/>
                    <a:gd name="T12" fmla="*/ 71 w 82"/>
                    <a:gd name="T13" fmla="*/ 1 h 6"/>
                    <a:gd name="T14" fmla="*/ 81 w 8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2" h="6">
                      <a:moveTo>
                        <a:pt x="0" y="5"/>
                      </a:moveTo>
                      <a:lnTo>
                        <a:pt x="9" y="4"/>
                      </a:lnTo>
                      <a:lnTo>
                        <a:pt x="19" y="4"/>
                      </a:lnTo>
                      <a:lnTo>
                        <a:pt x="29" y="3"/>
                      </a:lnTo>
                      <a:lnTo>
                        <a:pt x="39" y="3"/>
                      </a:lnTo>
                      <a:lnTo>
                        <a:pt x="60" y="1"/>
                      </a:lnTo>
                      <a:lnTo>
                        <a:pt x="71" y="1"/>
                      </a:lnTo>
                      <a:lnTo>
                        <a:pt x="8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7" name="Freeform 173"/>
                <p:cNvSpPr>
                  <a:spLocks/>
                </p:cNvSpPr>
                <p:nvPr/>
              </p:nvSpPr>
              <p:spPr bwMode="auto">
                <a:xfrm>
                  <a:off x="3979" y="1743"/>
                  <a:ext cx="79" cy="6"/>
                </a:xfrm>
                <a:custGeom>
                  <a:avLst/>
                  <a:gdLst>
                    <a:gd name="T0" fmla="*/ 0 w 79"/>
                    <a:gd name="T1" fmla="*/ 5 h 6"/>
                    <a:gd name="T2" fmla="*/ 10 w 79"/>
                    <a:gd name="T3" fmla="*/ 5 h 6"/>
                    <a:gd name="T4" fmla="*/ 20 w 79"/>
                    <a:gd name="T5" fmla="*/ 4 h 6"/>
                    <a:gd name="T6" fmla="*/ 40 w 79"/>
                    <a:gd name="T7" fmla="*/ 3 h 6"/>
                    <a:gd name="T8" fmla="*/ 50 w 79"/>
                    <a:gd name="T9" fmla="*/ 2 h 6"/>
                    <a:gd name="T10" fmla="*/ 60 w 79"/>
                    <a:gd name="T11" fmla="*/ 2 h 6"/>
                    <a:gd name="T12" fmla="*/ 69 w 79"/>
                    <a:gd name="T13" fmla="*/ 1 h 6"/>
                    <a:gd name="T14" fmla="*/ 78 w 7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" h="6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0" y="4"/>
                      </a:lnTo>
                      <a:lnTo>
                        <a:pt x="40" y="3"/>
                      </a:lnTo>
                      <a:lnTo>
                        <a:pt x="50" y="2"/>
                      </a:lnTo>
                      <a:lnTo>
                        <a:pt x="60" y="2"/>
                      </a:lnTo>
                      <a:lnTo>
                        <a:pt x="69" y="1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8" name="Freeform 174"/>
                <p:cNvSpPr>
                  <a:spLocks/>
                </p:cNvSpPr>
                <p:nvPr/>
              </p:nvSpPr>
              <p:spPr bwMode="auto">
                <a:xfrm>
                  <a:off x="4057" y="1739"/>
                  <a:ext cx="56" cy="5"/>
                </a:xfrm>
                <a:custGeom>
                  <a:avLst/>
                  <a:gdLst>
                    <a:gd name="T0" fmla="*/ 0 w 56"/>
                    <a:gd name="T1" fmla="*/ 4 h 5"/>
                    <a:gd name="T2" fmla="*/ 8 w 56"/>
                    <a:gd name="T3" fmla="*/ 4 h 5"/>
                    <a:gd name="T4" fmla="*/ 16 w 56"/>
                    <a:gd name="T5" fmla="*/ 3 h 5"/>
                    <a:gd name="T6" fmla="*/ 24 w 56"/>
                    <a:gd name="T7" fmla="*/ 3 h 5"/>
                    <a:gd name="T8" fmla="*/ 31 w 56"/>
                    <a:gd name="T9" fmla="*/ 2 h 5"/>
                    <a:gd name="T10" fmla="*/ 38 w 56"/>
                    <a:gd name="T11" fmla="*/ 2 h 5"/>
                    <a:gd name="T12" fmla="*/ 44 w 56"/>
                    <a:gd name="T13" fmla="*/ 1 h 5"/>
                    <a:gd name="T14" fmla="*/ 50 w 56"/>
                    <a:gd name="T15" fmla="*/ 1 h 5"/>
                    <a:gd name="T16" fmla="*/ 55 w 56"/>
                    <a:gd name="T1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5">
                      <a:moveTo>
                        <a:pt x="0" y="4"/>
                      </a:moveTo>
                      <a:lnTo>
                        <a:pt x="8" y="4"/>
                      </a:lnTo>
                      <a:lnTo>
                        <a:pt x="16" y="3"/>
                      </a:lnTo>
                      <a:lnTo>
                        <a:pt x="24" y="3"/>
                      </a:lnTo>
                      <a:lnTo>
                        <a:pt x="31" y="2"/>
                      </a:lnTo>
                      <a:lnTo>
                        <a:pt x="38" y="2"/>
                      </a:lnTo>
                      <a:lnTo>
                        <a:pt x="44" y="1"/>
                      </a:lnTo>
                      <a:lnTo>
                        <a:pt x="50" y="1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39" name="Freeform 175"/>
                <p:cNvSpPr>
                  <a:spLocks/>
                </p:cNvSpPr>
                <p:nvPr/>
              </p:nvSpPr>
              <p:spPr bwMode="auto">
                <a:xfrm>
                  <a:off x="4112" y="1734"/>
                  <a:ext cx="17" cy="6"/>
                </a:xfrm>
                <a:custGeom>
                  <a:avLst/>
                  <a:gdLst>
                    <a:gd name="T0" fmla="*/ 0 w 17"/>
                    <a:gd name="T1" fmla="*/ 5 h 6"/>
                    <a:gd name="T2" fmla="*/ 6 w 17"/>
                    <a:gd name="T3" fmla="*/ 4 h 6"/>
                    <a:gd name="T4" fmla="*/ 9 w 17"/>
                    <a:gd name="T5" fmla="*/ 3 h 6"/>
                    <a:gd name="T6" fmla="*/ 12 w 17"/>
                    <a:gd name="T7" fmla="*/ 3 h 6"/>
                    <a:gd name="T8" fmla="*/ 14 w 17"/>
                    <a:gd name="T9" fmla="*/ 2 h 6"/>
                    <a:gd name="T10" fmla="*/ 15 w 17"/>
                    <a:gd name="T11" fmla="*/ 1 h 6"/>
                    <a:gd name="T12" fmla="*/ 16 w 17"/>
                    <a:gd name="T13" fmla="*/ 1 h 6"/>
                    <a:gd name="T14" fmla="*/ 16 w 1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9" y="3"/>
                      </a:lnTo>
                      <a:lnTo>
                        <a:pt x="12" y="3"/>
                      </a:lnTo>
                      <a:lnTo>
                        <a:pt x="14" y="2"/>
                      </a:lnTo>
                      <a:lnTo>
                        <a:pt x="15" y="1"/>
                      </a:lnTo>
                      <a:lnTo>
                        <a:pt x="16" y="1"/>
                      </a:lnTo>
                      <a:lnTo>
                        <a:pt x="1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0" name="Freeform 176"/>
                <p:cNvSpPr>
                  <a:spLocks/>
                </p:cNvSpPr>
                <p:nvPr/>
              </p:nvSpPr>
              <p:spPr bwMode="auto">
                <a:xfrm>
                  <a:off x="4102" y="1729"/>
                  <a:ext cx="27" cy="6"/>
                </a:xfrm>
                <a:custGeom>
                  <a:avLst/>
                  <a:gdLst>
                    <a:gd name="T0" fmla="*/ 26 w 27"/>
                    <a:gd name="T1" fmla="*/ 5 h 6"/>
                    <a:gd name="T2" fmla="*/ 25 w 27"/>
                    <a:gd name="T3" fmla="*/ 4 h 6"/>
                    <a:gd name="T4" fmla="*/ 23 w 27"/>
                    <a:gd name="T5" fmla="*/ 4 h 6"/>
                    <a:gd name="T6" fmla="*/ 21 w 27"/>
                    <a:gd name="T7" fmla="*/ 3 h 6"/>
                    <a:gd name="T8" fmla="*/ 18 w 27"/>
                    <a:gd name="T9" fmla="*/ 3 h 6"/>
                    <a:gd name="T10" fmla="*/ 14 w 27"/>
                    <a:gd name="T11" fmla="*/ 2 h 6"/>
                    <a:gd name="T12" fmla="*/ 9 w 27"/>
                    <a:gd name="T13" fmla="*/ 1 h 6"/>
                    <a:gd name="T14" fmla="*/ 5 w 27"/>
                    <a:gd name="T15" fmla="*/ 1 h 6"/>
                    <a:gd name="T16" fmla="*/ 0 w 2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6">
                      <a:moveTo>
                        <a:pt x="26" y="5"/>
                      </a:moveTo>
                      <a:lnTo>
                        <a:pt x="25" y="4"/>
                      </a:lnTo>
                      <a:lnTo>
                        <a:pt x="23" y="4"/>
                      </a:lnTo>
                      <a:lnTo>
                        <a:pt x="21" y="3"/>
                      </a:lnTo>
                      <a:lnTo>
                        <a:pt x="18" y="3"/>
                      </a:lnTo>
                      <a:lnTo>
                        <a:pt x="14" y="2"/>
                      </a:lnTo>
                      <a:lnTo>
                        <a:pt x="9" y="1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1" name="Freeform 177"/>
                <p:cNvSpPr>
                  <a:spLocks/>
                </p:cNvSpPr>
                <p:nvPr/>
              </p:nvSpPr>
              <p:spPr bwMode="auto">
                <a:xfrm>
                  <a:off x="4041" y="1725"/>
                  <a:ext cx="62" cy="5"/>
                </a:xfrm>
                <a:custGeom>
                  <a:avLst/>
                  <a:gdLst>
                    <a:gd name="T0" fmla="*/ 61 w 62"/>
                    <a:gd name="T1" fmla="*/ 4 h 5"/>
                    <a:gd name="T2" fmla="*/ 55 w 62"/>
                    <a:gd name="T3" fmla="*/ 4 h 5"/>
                    <a:gd name="T4" fmla="*/ 49 w 62"/>
                    <a:gd name="T5" fmla="*/ 3 h 5"/>
                    <a:gd name="T6" fmla="*/ 42 w 62"/>
                    <a:gd name="T7" fmla="*/ 2 h 5"/>
                    <a:gd name="T8" fmla="*/ 34 w 62"/>
                    <a:gd name="T9" fmla="*/ 2 h 5"/>
                    <a:gd name="T10" fmla="*/ 26 w 62"/>
                    <a:gd name="T11" fmla="*/ 2 h 5"/>
                    <a:gd name="T12" fmla="*/ 17 w 62"/>
                    <a:gd name="T13" fmla="*/ 1 h 5"/>
                    <a:gd name="T14" fmla="*/ 0 w 62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5">
                      <a:moveTo>
                        <a:pt x="61" y="4"/>
                      </a:moveTo>
                      <a:lnTo>
                        <a:pt x="55" y="4"/>
                      </a:lnTo>
                      <a:lnTo>
                        <a:pt x="49" y="3"/>
                      </a:lnTo>
                      <a:lnTo>
                        <a:pt x="42" y="2"/>
                      </a:lnTo>
                      <a:lnTo>
                        <a:pt x="34" y="2"/>
                      </a:lnTo>
                      <a:lnTo>
                        <a:pt x="26" y="2"/>
                      </a:lnTo>
                      <a:lnTo>
                        <a:pt x="17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2" name="Freeform 178"/>
                <p:cNvSpPr>
                  <a:spLocks/>
                </p:cNvSpPr>
                <p:nvPr/>
              </p:nvSpPr>
              <p:spPr bwMode="auto">
                <a:xfrm>
                  <a:off x="3961" y="1720"/>
                  <a:ext cx="81" cy="6"/>
                </a:xfrm>
                <a:custGeom>
                  <a:avLst/>
                  <a:gdLst>
                    <a:gd name="T0" fmla="*/ 80 w 81"/>
                    <a:gd name="T1" fmla="*/ 5 h 6"/>
                    <a:gd name="T2" fmla="*/ 71 w 81"/>
                    <a:gd name="T3" fmla="*/ 4 h 6"/>
                    <a:gd name="T4" fmla="*/ 61 w 81"/>
                    <a:gd name="T5" fmla="*/ 4 h 6"/>
                    <a:gd name="T6" fmla="*/ 51 w 81"/>
                    <a:gd name="T7" fmla="*/ 3 h 6"/>
                    <a:gd name="T8" fmla="*/ 41 w 81"/>
                    <a:gd name="T9" fmla="*/ 2 h 6"/>
                    <a:gd name="T10" fmla="*/ 20 w 81"/>
                    <a:gd name="T11" fmla="*/ 1 h 6"/>
                    <a:gd name="T12" fmla="*/ 10 w 81"/>
                    <a:gd name="T13" fmla="*/ 1 h 6"/>
                    <a:gd name="T14" fmla="*/ 0 w 81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1" h="6">
                      <a:moveTo>
                        <a:pt x="80" y="5"/>
                      </a:moveTo>
                      <a:lnTo>
                        <a:pt x="71" y="4"/>
                      </a:lnTo>
                      <a:lnTo>
                        <a:pt x="61" y="4"/>
                      </a:lnTo>
                      <a:lnTo>
                        <a:pt x="51" y="3"/>
                      </a:lnTo>
                      <a:lnTo>
                        <a:pt x="41" y="2"/>
                      </a:lnTo>
                      <a:lnTo>
                        <a:pt x="20" y="1"/>
                      </a:lnTo>
                      <a:lnTo>
                        <a:pt x="1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3" name="Freeform 179"/>
                <p:cNvSpPr>
                  <a:spLocks/>
                </p:cNvSpPr>
                <p:nvPr/>
              </p:nvSpPr>
              <p:spPr bwMode="auto">
                <a:xfrm>
                  <a:off x="3883" y="1716"/>
                  <a:ext cx="79" cy="5"/>
                </a:xfrm>
                <a:custGeom>
                  <a:avLst/>
                  <a:gdLst>
                    <a:gd name="T0" fmla="*/ 78 w 79"/>
                    <a:gd name="T1" fmla="*/ 4 h 5"/>
                    <a:gd name="T2" fmla="*/ 58 w 79"/>
                    <a:gd name="T3" fmla="*/ 3 h 5"/>
                    <a:gd name="T4" fmla="*/ 37 w 79"/>
                    <a:gd name="T5" fmla="*/ 2 h 5"/>
                    <a:gd name="T6" fmla="*/ 27 w 79"/>
                    <a:gd name="T7" fmla="*/ 1 h 5"/>
                    <a:gd name="T8" fmla="*/ 18 w 79"/>
                    <a:gd name="T9" fmla="*/ 1 h 5"/>
                    <a:gd name="T10" fmla="*/ 8 w 79"/>
                    <a:gd name="T11" fmla="*/ 0 h 5"/>
                    <a:gd name="T12" fmla="*/ 0 w 79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5">
                      <a:moveTo>
                        <a:pt x="78" y="4"/>
                      </a:moveTo>
                      <a:lnTo>
                        <a:pt x="58" y="3"/>
                      </a:lnTo>
                      <a:lnTo>
                        <a:pt x="37" y="2"/>
                      </a:lnTo>
                      <a:lnTo>
                        <a:pt x="27" y="1"/>
                      </a:lnTo>
                      <a:lnTo>
                        <a:pt x="18" y="1"/>
                      </a:lnTo>
                      <a:lnTo>
                        <a:pt x="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4" name="Freeform 180"/>
                <p:cNvSpPr>
                  <a:spLocks/>
                </p:cNvSpPr>
                <p:nvPr/>
              </p:nvSpPr>
              <p:spPr bwMode="auto">
                <a:xfrm>
                  <a:off x="3827" y="1711"/>
                  <a:ext cx="57" cy="6"/>
                </a:xfrm>
                <a:custGeom>
                  <a:avLst/>
                  <a:gdLst>
                    <a:gd name="T0" fmla="*/ 56 w 57"/>
                    <a:gd name="T1" fmla="*/ 5 h 6"/>
                    <a:gd name="T2" fmla="*/ 48 w 57"/>
                    <a:gd name="T3" fmla="*/ 4 h 6"/>
                    <a:gd name="T4" fmla="*/ 39 w 57"/>
                    <a:gd name="T5" fmla="*/ 3 h 6"/>
                    <a:gd name="T6" fmla="*/ 32 w 57"/>
                    <a:gd name="T7" fmla="*/ 3 h 6"/>
                    <a:gd name="T8" fmla="*/ 24 w 57"/>
                    <a:gd name="T9" fmla="*/ 2 h 6"/>
                    <a:gd name="T10" fmla="*/ 17 w 57"/>
                    <a:gd name="T11" fmla="*/ 2 h 6"/>
                    <a:gd name="T12" fmla="*/ 11 w 57"/>
                    <a:gd name="T13" fmla="*/ 1 h 6"/>
                    <a:gd name="T14" fmla="*/ 5 w 57"/>
                    <a:gd name="T15" fmla="*/ 0 h 6"/>
                    <a:gd name="T16" fmla="*/ 0 w 57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6">
                      <a:moveTo>
                        <a:pt x="56" y="5"/>
                      </a:moveTo>
                      <a:lnTo>
                        <a:pt x="48" y="4"/>
                      </a:lnTo>
                      <a:lnTo>
                        <a:pt x="39" y="3"/>
                      </a:lnTo>
                      <a:lnTo>
                        <a:pt x="32" y="3"/>
                      </a:lnTo>
                      <a:lnTo>
                        <a:pt x="24" y="2"/>
                      </a:lnTo>
                      <a:lnTo>
                        <a:pt x="17" y="2"/>
                      </a:lnTo>
                      <a:lnTo>
                        <a:pt x="11" y="1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5" name="Freeform 181"/>
                <p:cNvSpPr>
                  <a:spLocks/>
                </p:cNvSpPr>
                <p:nvPr/>
              </p:nvSpPr>
              <p:spPr bwMode="auto">
                <a:xfrm>
                  <a:off x="3806" y="1706"/>
                  <a:ext cx="22" cy="6"/>
                </a:xfrm>
                <a:custGeom>
                  <a:avLst/>
                  <a:gdLst>
                    <a:gd name="T0" fmla="*/ 21 w 22"/>
                    <a:gd name="T1" fmla="*/ 5 h 6"/>
                    <a:gd name="T2" fmla="*/ 13 w 22"/>
                    <a:gd name="T3" fmla="*/ 4 h 6"/>
                    <a:gd name="T4" fmla="*/ 10 w 22"/>
                    <a:gd name="T5" fmla="*/ 3 h 6"/>
                    <a:gd name="T6" fmla="*/ 7 w 22"/>
                    <a:gd name="T7" fmla="*/ 2 h 6"/>
                    <a:gd name="T8" fmla="*/ 4 w 22"/>
                    <a:gd name="T9" fmla="*/ 2 h 6"/>
                    <a:gd name="T10" fmla="*/ 2 w 22"/>
                    <a:gd name="T11" fmla="*/ 1 h 6"/>
                    <a:gd name="T12" fmla="*/ 1 w 22"/>
                    <a:gd name="T13" fmla="*/ 1 h 6"/>
                    <a:gd name="T14" fmla="*/ 0 w 2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21" y="5"/>
                      </a:moveTo>
                      <a:lnTo>
                        <a:pt x="13" y="4"/>
                      </a:lnTo>
                      <a:lnTo>
                        <a:pt x="10" y="3"/>
                      </a:lnTo>
                      <a:lnTo>
                        <a:pt x="7" y="2"/>
                      </a:ln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6" name="Freeform 182"/>
                <p:cNvSpPr>
                  <a:spLocks/>
                </p:cNvSpPr>
                <p:nvPr/>
              </p:nvSpPr>
              <p:spPr bwMode="auto">
                <a:xfrm>
                  <a:off x="3806" y="1701"/>
                  <a:ext cx="19" cy="6"/>
                </a:xfrm>
                <a:custGeom>
                  <a:avLst/>
                  <a:gdLst>
                    <a:gd name="T0" fmla="*/ 0 w 19"/>
                    <a:gd name="T1" fmla="*/ 5 h 6"/>
                    <a:gd name="T2" fmla="*/ 0 w 19"/>
                    <a:gd name="T3" fmla="*/ 5 h 6"/>
                    <a:gd name="T4" fmla="*/ 1 w 19"/>
                    <a:gd name="T5" fmla="*/ 4 h 6"/>
                    <a:gd name="T6" fmla="*/ 3 w 19"/>
                    <a:gd name="T7" fmla="*/ 3 h 6"/>
                    <a:gd name="T8" fmla="*/ 5 w 19"/>
                    <a:gd name="T9" fmla="*/ 3 h 6"/>
                    <a:gd name="T10" fmla="*/ 8 w 19"/>
                    <a:gd name="T11" fmla="*/ 2 h 6"/>
                    <a:gd name="T12" fmla="*/ 11 w 19"/>
                    <a:gd name="T13" fmla="*/ 1 h 6"/>
                    <a:gd name="T14" fmla="*/ 18 w 1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6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8" y="2"/>
                      </a:lnTo>
                      <a:lnTo>
                        <a:pt x="11" y="1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7" name="Freeform 183"/>
                <p:cNvSpPr>
                  <a:spLocks/>
                </p:cNvSpPr>
                <p:nvPr/>
              </p:nvSpPr>
              <p:spPr bwMode="auto">
                <a:xfrm>
                  <a:off x="3824" y="1697"/>
                  <a:ext cx="51" cy="5"/>
                </a:xfrm>
                <a:custGeom>
                  <a:avLst/>
                  <a:gdLst>
                    <a:gd name="T0" fmla="*/ 0 w 51"/>
                    <a:gd name="T1" fmla="*/ 4 h 5"/>
                    <a:gd name="T2" fmla="*/ 4 w 51"/>
                    <a:gd name="T3" fmla="*/ 4 h 5"/>
                    <a:gd name="T4" fmla="*/ 10 w 51"/>
                    <a:gd name="T5" fmla="*/ 3 h 5"/>
                    <a:gd name="T6" fmla="*/ 16 w 51"/>
                    <a:gd name="T7" fmla="*/ 3 h 5"/>
                    <a:gd name="T8" fmla="*/ 22 w 51"/>
                    <a:gd name="T9" fmla="*/ 2 h 5"/>
                    <a:gd name="T10" fmla="*/ 29 w 51"/>
                    <a:gd name="T11" fmla="*/ 2 h 5"/>
                    <a:gd name="T12" fmla="*/ 35 w 51"/>
                    <a:gd name="T13" fmla="*/ 1 h 5"/>
                    <a:gd name="T14" fmla="*/ 50 w 51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5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10" y="3"/>
                      </a:lnTo>
                      <a:lnTo>
                        <a:pt x="16" y="3"/>
                      </a:lnTo>
                      <a:lnTo>
                        <a:pt x="22" y="2"/>
                      </a:lnTo>
                      <a:lnTo>
                        <a:pt x="29" y="2"/>
                      </a:lnTo>
                      <a:lnTo>
                        <a:pt x="35" y="1"/>
                      </a:lnTo>
                      <a:lnTo>
                        <a:pt x="5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8" name="Freeform 184"/>
                <p:cNvSpPr>
                  <a:spLocks/>
                </p:cNvSpPr>
                <p:nvPr/>
              </p:nvSpPr>
              <p:spPr bwMode="auto">
                <a:xfrm>
                  <a:off x="3874" y="1692"/>
                  <a:ext cx="67" cy="6"/>
                </a:xfrm>
                <a:custGeom>
                  <a:avLst/>
                  <a:gdLst>
                    <a:gd name="T0" fmla="*/ 0 w 67"/>
                    <a:gd name="T1" fmla="*/ 5 h 6"/>
                    <a:gd name="T2" fmla="*/ 7 w 67"/>
                    <a:gd name="T3" fmla="*/ 4 h 6"/>
                    <a:gd name="T4" fmla="*/ 15 w 67"/>
                    <a:gd name="T5" fmla="*/ 4 h 6"/>
                    <a:gd name="T6" fmla="*/ 23 w 67"/>
                    <a:gd name="T7" fmla="*/ 3 h 6"/>
                    <a:gd name="T8" fmla="*/ 32 w 67"/>
                    <a:gd name="T9" fmla="*/ 3 h 6"/>
                    <a:gd name="T10" fmla="*/ 49 w 67"/>
                    <a:gd name="T11" fmla="*/ 1 h 6"/>
                    <a:gd name="T12" fmla="*/ 58 w 67"/>
                    <a:gd name="T13" fmla="*/ 1 h 6"/>
                    <a:gd name="T14" fmla="*/ 66 w 6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" h="6">
                      <a:moveTo>
                        <a:pt x="0" y="5"/>
                      </a:moveTo>
                      <a:lnTo>
                        <a:pt x="7" y="4"/>
                      </a:lnTo>
                      <a:lnTo>
                        <a:pt x="15" y="4"/>
                      </a:lnTo>
                      <a:lnTo>
                        <a:pt x="23" y="3"/>
                      </a:lnTo>
                      <a:lnTo>
                        <a:pt x="32" y="3"/>
                      </a:lnTo>
                      <a:lnTo>
                        <a:pt x="49" y="1"/>
                      </a:lnTo>
                      <a:lnTo>
                        <a:pt x="58" y="1"/>
                      </a:lnTo>
                      <a:lnTo>
                        <a:pt x="6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49" name="Freeform 185"/>
                <p:cNvSpPr>
                  <a:spLocks/>
                </p:cNvSpPr>
                <p:nvPr/>
              </p:nvSpPr>
              <p:spPr bwMode="auto">
                <a:xfrm>
                  <a:off x="3940" y="1687"/>
                  <a:ext cx="65" cy="6"/>
                </a:xfrm>
                <a:custGeom>
                  <a:avLst/>
                  <a:gdLst>
                    <a:gd name="T0" fmla="*/ 0 w 65"/>
                    <a:gd name="T1" fmla="*/ 5 h 6"/>
                    <a:gd name="T2" fmla="*/ 16 w 65"/>
                    <a:gd name="T3" fmla="*/ 4 h 6"/>
                    <a:gd name="T4" fmla="*/ 33 w 65"/>
                    <a:gd name="T5" fmla="*/ 2 h 6"/>
                    <a:gd name="T6" fmla="*/ 41 w 65"/>
                    <a:gd name="T7" fmla="*/ 2 h 6"/>
                    <a:gd name="T8" fmla="*/ 49 w 65"/>
                    <a:gd name="T9" fmla="*/ 1 h 6"/>
                    <a:gd name="T10" fmla="*/ 57 w 65"/>
                    <a:gd name="T11" fmla="*/ 1 h 6"/>
                    <a:gd name="T12" fmla="*/ 64 w 6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6">
                      <a:moveTo>
                        <a:pt x="0" y="5"/>
                      </a:moveTo>
                      <a:lnTo>
                        <a:pt x="16" y="4"/>
                      </a:lnTo>
                      <a:lnTo>
                        <a:pt x="33" y="2"/>
                      </a:lnTo>
                      <a:lnTo>
                        <a:pt x="41" y="2"/>
                      </a:lnTo>
                      <a:lnTo>
                        <a:pt x="49" y="1"/>
                      </a:lnTo>
                      <a:lnTo>
                        <a:pt x="57" y="1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0" name="Freeform 186"/>
                <p:cNvSpPr>
                  <a:spLocks/>
                </p:cNvSpPr>
                <p:nvPr/>
              </p:nvSpPr>
              <p:spPr bwMode="auto">
                <a:xfrm>
                  <a:off x="4004" y="1683"/>
                  <a:ext cx="44" cy="5"/>
                </a:xfrm>
                <a:custGeom>
                  <a:avLst/>
                  <a:gdLst>
                    <a:gd name="T0" fmla="*/ 0 w 44"/>
                    <a:gd name="T1" fmla="*/ 4 h 5"/>
                    <a:gd name="T2" fmla="*/ 13 w 44"/>
                    <a:gd name="T3" fmla="*/ 3 h 5"/>
                    <a:gd name="T4" fmla="*/ 19 w 44"/>
                    <a:gd name="T5" fmla="*/ 2 h 5"/>
                    <a:gd name="T6" fmla="*/ 25 w 44"/>
                    <a:gd name="T7" fmla="*/ 2 h 5"/>
                    <a:gd name="T8" fmla="*/ 30 w 44"/>
                    <a:gd name="T9" fmla="*/ 2 h 5"/>
                    <a:gd name="T10" fmla="*/ 35 w 44"/>
                    <a:gd name="T11" fmla="*/ 1 h 5"/>
                    <a:gd name="T12" fmla="*/ 40 w 44"/>
                    <a:gd name="T13" fmla="*/ 1 h 5"/>
                    <a:gd name="T14" fmla="*/ 43 w 44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5">
                      <a:moveTo>
                        <a:pt x="0" y="4"/>
                      </a:move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5" y="2"/>
                      </a:lnTo>
                      <a:lnTo>
                        <a:pt x="30" y="2"/>
                      </a:lnTo>
                      <a:lnTo>
                        <a:pt x="35" y="1"/>
                      </a:lnTo>
                      <a:lnTo>
                        <a:pt x="40" y="1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1" name="Freeform 187"/>
                <p:cNvSpPr>
                  <a:spLocks/>
                </p:cNvSpPr>
                <p:nvPr/>
              </p:nvSpPr>
              <p:spPr bwMode="auto">
                <a:xfrm>
                  <a:off x="4047" y="1678"/>
                  <a:ext cx="12" cy="6"/>
                </a:xfrm>
                <a:custGeom>
                  <a:avLst/>
                  <a:gdLst>
                    <a:gd name="T0" fmla="*/ 0 w 12"/>
                    <a:gd name="T1" fmla="*/ 5 h 6"/>
                    <a:gd name="T2" fmla="*/ 5 w 12"/>
                    <a:gd name="T3" fmla="*/ 4 h 6"/>
                    <a:gd name="T4" fmla="*/ 7 w 12"/>
                    <a:gd name="T5" fmla="*/ 3 h 6"/>
                    <a:gd name="T6" fmla="*/ 8 w 12"/>
                    <a:gd name="T7" fmla="*/ 2 h 6"/>
                    <a:gd name="T8" fmla="*/ 10 w 12"/>
                    <a:gd name="T9" fmla="*/ 2 h 6"/>
                    <a:gd name="T10" fmla="*/ 11 w 12"/>
                    <a:gd name="T11" fmla="*/ 1 h 6"/>
                    <a:gd name="T12" fmla="*/ 11 w 12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7" y="3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1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2" name="Freeform 188"/>
                <p:cNvSpPr>
                  <a:spLocks/>
                </p:cNvSpPr>
                <p:nvPr/>
              </p:nvSpPr>
              <p:spPr bwMode="auto">
                <a:xfrm>
                  <a:off x="4035" y="1673"/>
                  <a:ext cx="24" cy="6"/>
                </a:xfrm>
                <a:custGeom>
                  <a:avLst/>
                  <a:gdLst>
                    <a:gd name="T0" fmla="*/ 23 w 24"/>
                    <a:gd name="T1" fmla="*/ 5 h 6"/>
                    <a:gd name="T2" fmla="*/ 22 w 24"/>
                    <a:gd name="T3" fmla="*/ 5 h 6"/>
                    <a:gd name="T4" fmla="*/ 21 w 24"/>
                    <a:gd name="T5" fmla="*/ 4 h 6"/>
                    <a:gd name="T6" fmla="*/ 18 w 24"/>
                    <a:gd name="T7" fmla="*/ 3 h 6"/>
                    <a:gd name="T8" fmla="*/ 16 w 24"/>
                    <a:gd name="T9" fmla="*/ 3 h 6"/>
                    <a:gd name="T10" fmla="*/ 12 w 24"/>
                    <a:gd name="T11" fmla="*/ 2 h 6"/>
                    <a:gd name="T12" fmla="*/ 9 w 24"/>
                    <a:gd name="T13" fmla="*/ 2 h 6"/>
                    <a:gd name="T14" fmla="*/ 4 w 24"/>
                    <a:gd name="T15" fmla="*/ 1 h 6"/>
                    <a:gd name="T16" fmla="*/ 0 w 24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6">
                      <a:moveTo>
                        <a:pt x="23" y="5"/>
                      </a:moveTo>
                      <a:lnTo>
                        <a:pt x="22" y="5"/>
                      </a:lnTo>
                      <a:lnTo>
                        <a:pt x="21" y="4"/>
                      </a:lnTo>
                      <a:lnTo>
                        <a:pt x="18" y="3"/>
                      </a:lnTo>
                      <a:lnTo>
                        <a:pt x="16" y="3"/>
                      </a:lnTo>
                      <a:lnTo>
                        <a:pt x="12" y="2"/>
                      </a:lnTo>
                      <a:lnTo>
                        <a:pt x="9" y="2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3" name="Freeform 189"/>
                <p:cNvSpPr>
                  <a:spLocks/>
                </p:cNvSpPr>
                <p:nvPr/>
              </p:nvSpPr>
              <p:spPr bwMode="auto">
                <a:xfrm>
                  <a:off x="3984" y="1669"/>
                  <a:ext cx="52" cy="5"/>
                </a:xfrm>
                <a:custGeom>
                  <a:avLst/>
                  <a:gdLst>
                    <a:gd name="T0" fmla="*/ 51 w 52"/>
                    <a:gd name="T1" fmla="*/ 4 h 5"/>
                    <a:gd name="T2" fmla="*/ 46 w 52"/>
                    <a:gd name="T3" fmla="*/ 4 h 5"/>
                    <a:gd name="T4" fmla="*/ 41 w 52"/>
                    <a:gd name="T5" fmla="*/ 3 h 5"/>
                    <a:gd name="T6" fmla="*/ 35 w 52"/>
                    <a:gd name="T7" fmla="*/ 3 h 5"/>
                    <a:gd name="T8" fmla="*/ 28 w 52"/>
                    <a:gd name="T9" fmla="*/ 2 h 5"/>
                    <a:gd name="T10" fmla="*/ 22 w 52"/>
                    <a:gd name="T11" fmla="*/ 1 h 5"/>
                    <a:gd name="T12" fmla="*/ 14 w 52"/>
                    <a:gd name="T13" fmla="*/ 1 h 5"/>
                    <a:gd name="T14" fmla="*/ 0 w 52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" h="5">
                      <a:moveTo>
                        <a:pt x="51" y="4"/>
                      </a:moveTo>
                      <a:lnTo>
                        <a:pt x="46" y="4"/>
                      </a:lnTo>
                      <a:lnTo>
                        <a:pt x="41" y="3"/>
                      </a:lnTo>
                      <a:lnTo>
                        <a:pt x="35" y="3"/>
                      </a:lnTo>
                      <a:lnTo>
                        <a:pt x="28" y="2"/>
                      </a:lnTo>
                      <a:lnTo>
                        <a:pt x="22" y="1"/>
                      </a:lnTo>
                      <a:lnTo>
                        <a:pt x="1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4" name="Freeform 190"/>
                <p:cNvSpPr>
                  <a:spLocks/>
                </p:cNvSpPr>
                <p:nvPr/>
              </p:nvSpPr>
              <p:spPr bwMode="auto">
                <a:xfrm>
                  <a:off x="3918" y="1664"/>
                  <a:ext cx="67" cy="6"/>
                </a:xfrm>
                <a:custGeom>
                  <a:avLst/>
                  <a:gdLst>
                    <a:gd name="T0" fmla="*/ 66 w 67"/>
                    <a:gd name="T1" fmla="*/ 5 h 6"/>
                    <a:gd name="T2" fmla="*/ 58 w 67"/>
                    <a:gd name="T3" fmla="*/ 4 h 6"/>
                    <a:gd name="T4" fmla="*/ 50 w 67"/>
                    <a:gd name="T5" fmla="*/ 4 h 6"/>
                    <a:gd name="T6" fmla="*/ 42 w 67"/>
                    <a:gd name="T7" fmla="*/ 3 h 6"/>
                    <a:gd name="T8" fmla="*/ 33 w 67"/>
                    <a:gd name="T9" fmla="*/ 2 h 6"/>
                    <a:gd name="T10" fmla="*/ 17 w 67"/>
                    <a:gd name="T11" fmla="*/ 1 h 6"/>
                    <a:gd name="T12" fmla="*/ 8 w 67"/>
                    <a:gd name="T13" fmla="*/ 1 h 6"/>
                    <a:gd name="T14" fmla="*/ 0 w 67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" h="6">
                      <a:moveTo>
                        <a:pt x="66" y="5"/>
                      </a:moveTo>
                      <a:lnTo>
                        <a:pt x="58" y="4"/>
                      </a:lnTo>
                      <a:lnTo>
                        <a:pt x="50" y="4"/>
                      </a:lnTo>
                      <a:lnTo>
                        <a:pt x="42" y="3"/>
                      </a:lnTo>
                      <a:lnTo>
                        <a:pt x="33" y="2"/>
                      </a:lnTo>
                      <a:lnTo>
                        <a:pt x="17" y="1"/>
                      </a:lnTo>
                      <a:lnTo>
                        <a:pt x="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5" name="Freeform 191"/>
                <p:cNvSpPr>
                  <a:spLocks/>
                </p:cNvSpPr>
                <p:nvPr/>
              </p:nvSpPr>
              <p:spPr bwMode="auto">
                <a:xfrm>
                  <a:off x="3854" y="1659"/>
                  <a:ext cx="65" cy="6"/>
                </a:xfrm>
                <a:custGeom>
                  <a:avLst/>
                  <a:gdLst>
                    <a:gd name="T0" fmla="*/ 64 w 65"/>
                    <a:gd name="T1" fmla="*/ 5 h 6"/>
                    <a:gd name="T2" fmla="*/ 47 w 65"/>
                    <a:gd name="T3" fmla="*/ 4 h 6"/>
                    <a:gd name="T4" fmla="*/ 31 w 65"/>
                    <a:gd name="T5" fmla="*/ 3 h 6"/>
                    <a:gd name="T6" fmla="*/ 23 w 65"/>
                    <a:gd name="T7" fmla="*/ 2 h 6"/>
                    <a:gd name="T8" fmla="*/ 15 w 65"/>
                    <a:gd name="T9" fmla="*/ 1 h 6"/>
                    <a:gd name="T10" fmla="*/ 8 w 65"/>
                    <a:gd name="T11" fmla="*/ 1 h 6"/>
                    <a:gd name="T12" fmla="*/ 0 w 65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6">
                      <a:moveTo>
                        <a:pt x="64" y="5"/>
                      </a:moveTo>
                      <a:lnTo>
                        <a:pt x="47" y="4"/>
                      </a:lnTo>
                      <a:lnTo>
                        <a:pt x="31" y="3"/>
                      </a:lnTo>
                      <a:lnTo>
                        <a:pt x="23" y="2"/>
                      </a:lnTo>
                      <a:lnTo>
                        <a:pt x="15" y="1"/>
                      </a:lnTo>
                      <a:lnTo>
                        <a:pt x="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6" name="Freeform 192"/>
                <p:cNvSpPr>
                  <a:spLocks/>
                </p:cNvSpPr>
                <p:nvPr/>
              </p:nvSpPr>
              <p:spPr bwMode="auto">
                <a:xfrm>
                  <a:off x="3810" y="1654"/>
                  <a:ext cx="45" cy="6"/>
                </a:xfrm>
                <a:custGeom>
                  <a:avLst/>
                  <a:gdLst>
                    <a:gd name="T0" fmla="*/ 44 w 45"/>
                    <a:gd name="T1" fmla="*/ 5 h 6"/>
                    <a:gd name="T2" fmla="*/ 31 w 45"/>
                    <a:gd name="T3" fmla="*/ 4 h 6"/>
                    <a:gd name="T4" fmla="*/ 25 w 45"/>
                    <a:gd name="T5" fmla="*/ 3 h 6"/>
                    <a:gd name="T6" fmla="*/ 19 w 45"/>
                    <a:gd name="T7" fmla="*/ 3 h 6"/>
                    <a:gd name="T8" fmla="*/ 14 w 45"/>
                    <a:gd name="T9" fmla="*/ 2 h 6"/>
                    <a:gd name="T10" fmla="*/ 9 w 45"/>
                    <a:gd name="T11" fmla="*/ 2 h 6"/>
                    <a:gd name="T12" fmla="*/ 4 w 45"/>
                    <a:gd name="T13" fmla="*/ 1 h 6"/>
                    <a:gd name="T14" fmla="*/ 0 w 45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5" h="6">
                      <a:moveTo>
                        <a:pt x="44" y="5"/>
                      </a:moveTo>
                      <a:lnTo>
                        <a:pt x="31" y="4"/>
                      </a:lnTo>
                      <a:lnTo>
                        <a:pt x="25" y="3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7" name="Freeform 193"/>
                <p:cNvSpPr>
                  <a:spLocks/>
                </p:cNvSpPr>
                <p:nvPr/>
              </p:nvSpPr>
              <p:spPr bwMode="auto">
                <a:xfrm>
                  <a:off x="3793" y="1650"/>
                  <a:ext cx="18" cy="5"/>
                </a:xfrm>
                <a:custGeom>
                  <a:avLst/>
                  <a:gdLst>
                    <a:gd name="T0" fmla="*/ 17 w 18"/>
                    <a:gd name="T1" fmla="*/ 4 h 5"/>
                    <a:gd name="T2" fmla="*/ 10 w 18"/>
                    <a:gd name="T3" fmla="*/ 3 h 5"/>
                    <a:gd name="T4" fmla="*/ 8 w 18"/>
                    <a:gd name="T5" fmla="*/ 3 h 5"/>
                    <a:gd name="T6" fmla="*/ 5 w 18"/>
                    <a:gd name="T7" fmla="*/ 2 h 5"/>
                    <a:gd name="T8" fmla="*/ 3 w 18"/>
                    <a:gd name="T9" fmla="*/ 1 h 5"/>
                    <a:gd name="T10" fmla="*/ 1 w 18"/>
                    <a:gd name="T11" fmla="*/ 1 h 5"/>
                    <a:gd name="T12" fmla="*/ 0 w 1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5">
                      <a:moveTo>
                        <a:pt x="17" y="4"/>
                      </a:moveTo>
                      <a:lnTo>
                        <a:pt x="10" y="3"/>
                      </a:lnTo>
                      <a:lnTo>
                        <a:pt x="8" y="3"/>
                      </a:ln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8" name="Freeform 194"/>
                <p:cNvSpPr>
                  <a:spLocks/>
                </p:cNvSpPr>
                <p:nvPr/>
              </p:nvSpPr>
              <p:spPr bwMode="auto">
                <a:xfrm>
                  <a:off x="3793" y="1645"/>
                  <a:ext cx="15" cy="6"/>
                </a:xfrm>
                <a:custGeom>
                  <a:avLst/>
                  <a:gdLst>
                    <a:gd name="T0" fmla="*/ 0 w 15"/>
                    <a:gd name="T1" fmla="*/ 5 h 6"/>
                    <a:gd name="T2" fmla="*/ 0 w 15"/>
                    <a:gd name="T3" fmla="*/ 5 h 6"/>
                    <a:gd name="T4" fmla="*/ 1 w 15"/>
                    <a:gd name="T5" fmla="*/ 4 h 6"/>
                    <a:gd name="T6" fmla="*/ 2 w 15"/>
                    <a:gd name="T7" fmla="*/ 3 h 6"/>
                    <a:gd name="T8" fmla="*/ 4 w 15"/>
                    <a:gd name="T9" fmla="*/ 2 h 6"/>
                    <a:gd name="T10" fmla="*/ 6 w 15"/>
                    <a:gd name="T11" fmla="*/ 2 h 6"/>
                    <a:gd name="T12" fmla="*/ 9 w 15"/>
                    <a:gd name="T13" fmla="*/ 1 h 6"/>
                    <a:gd name="T14" fmla="*/ 14 w 15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6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9" y="1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59" name="Freeform 195"/>
                <p:cNvSpPr>
                  <a:spLocks/>
                </p:cNvSpPr>
                <p:nvPr/>
              </p:nvSpPr>
              <p:spPr bwMode="auto">
                <a:xfrm>
                  <a:off x="3807" y="1641"/>
                  <a:ext cx="39" cy="5"/>
                </a:xfrm>
                <a:custGeom>
                  <a:avLst/>
                  <a:gdLst>
                    <a:gd name="T0" fmla="*/ 0 w 39"/>
                    <a:gd name="T1" fmla="*/ 4 h 5"/>
                    <a:gd name="T2" fmla="*/ 3 w 39"/>
                    <a:gd name="T3" fmla="*/ 3 h 5"/>
                    <a:gd name="T4" fmla="*/ 7 w 39"/>
                    <a:gd name="T5" fmla="*/ 3 h 5"/>
                    <a:gd name="T6" fmla="*/ 12 w 39"/>
                    <a:gd name="T7" fmla="*/ 2 h 5"/>
                    <a:gd name="T8" fmla="*/ 17 w 39"/>
                    <a:gd name="T9" fmla="*/ 2 h 5"/>
                    <a:gd name="T10" fmla="*/ 21 w 39"/>
                    <a:gd name="T11" fmla="*/ 2 h 5"/>
                    <a:gd name="T12" fmla="*/ 27 w 39"/>
                    <a:gd name="T13" fmla="*/ 1 h 5"/>
                    <a:gd name="T14" fmla="*/ 38 w 39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9" h="5">
                      <a:moveTo>
                        <a:pt x="0" y="4"/>
                      </a:moveTo>
                      <a:lnTo>
                        <a:pt x="3" y="3"/>
                      </a:lnTo>
                      <a:lnTo>
                        <a:pt x="7" y="3"/>
                      </a:lnTo>
                      <a:lnTo>
                        <a:pt x="12" y="2"/>
                      </a:lnTo>
                      <a:lnTo>
                        <a:pt x="17" y="2"/>
                      </a:lnTo>
                      <a:lnTo>
                        <a:pt x="21" y="2"/>
                      </a:lnTo>
                      <a:lnTo>
                        <a:pt x="27" y="1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0" name="Freeform 196"/>
                <p:cNvSpPr>
                  <a:spLocks/>
                </p:cNvSpPr>
                <p:nvPr/>
              </p:nvSpPr>
              <p:spPr bwMode="auto">
                <a:xfrm>
                  <a:off x="3845" y="1636"/>
                  <a:ext cx="51" cy="6"/>
                </a:xfrm>
                <a:custGeom>
                  <a:avLst/>
                  <a:gdLst>
                    <a:gd name="T0" fmla="*/ 0 w 51"/>
                    <a:gd name="T1" fmla="*/ 5 h 6"/>
                    <a:gd name="T2" fmla="*/ 5 w 51"/>
                    <a:gd name="T3" fmla="*/ 4 h 6"/>
                    <a:gd name="T4" fmla="*/ 12 w 51"/>
                    <a:gd name="T5" fmla="*/ 4 h 6"/>
                    <a:gd name="T6" fmla="*/ 24 w 51"/>
                    <a:gd name="T7" fmla="*/ 2 h 6"/>
                    <a:gd name="T8" fmla="*/ 37 w 51"/>
                    <a:gd name="T9" fmla="*/ 1 h 6"/>
                    <a:gd name="T10" fmla="*/ 50 w 51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12" y="4"/>
                      </a:lnTo>
                      <a:lnTo>
                        <a:pt x="24" y="2"/>
                      </a:lnTo>
                      <a:lnTo>
                        <a:pt x="37" y="1"/>
                      </a:lnTo>
                      <a:lnTo>
                        <a:pt x="5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1" name="Freeform 197"/>
                <p:cNvSpPr>
                  <a:spLocks/>
                </p:cNvSpPr>
                <p:nvPr/>
              </p:nvSpPr>
              <p:spPr bwMode="auto">
                <a:xfrm>
                  <a:off x="3895" y="1631"/>
                  <a:ext cx="49" cy="6"/>
                </a:xfrm>
                <a:custGeom>
                  <a:avLst/>
                  <a:gdLst>
                    <a:gd name="T0" fmla="*/ 0 w 49"/>
                    <a:gd name="T1" fmla="*/ 5 h 6"/>
                    <a:gd name="T2" fmla="*/ 12 w 49"/>
                    <a:gd name="T3" fmla="*/ 4 h 6"/>
                    <a:gd name="T4" fmla="*/ 25 w 49"/>
                    <a:gd name="T5" fmla="*/ 3 h 6"/>
                    <a:gd name="T6" fmla="*/ 31 w 49"/>
                    <a:gd name="T7" fmla="*/ 2 h 6"/>
                    <a:gd name="T8" fmla="*/ 37 w 49"/>
                    <a:gd name="T9" fmla="*/ 2 h 6"/>
                    <a:gd name="T10" fmla="*/ 43 w 49"/>
                    <a:gd name="T11" fmla="*/ 1 h 6"/>
                    <a:gd name="T12" fmla="*/ 48 w 49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6">
                      <a:moveTo>
                        <a:pt x="0" y="5"/>
                      </a:moveTo>
                      <a:lnTo>
                        <a:pt x="12" y="4"/>
                      </a:lnTo>
                      <a:lnTo>
                        <a:pt x="25" y="3"/>
                      </a:lnTo>
                      <a:lnTo>
                        <a:pt x="31" y="2"/>
                      </a:lnTo>
                      <a:lnTo>
                        <a:pt x="37" y="2"/>
                      </a:lnTo>
                      <a:lnTo>
                        <a:pt x="43" y="1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2" name="Freeform 198"/>
                <p:cNvSpPr>
                  <a:spLocks/>
                </p:cNvSpPr>
                <p:nvPr/>
              </p:nvSpPr>
              <p:spPr bwMode="auto">
                <a:xfrm>
                  <a:off x="3943" y="1627"/>
                  <a:ext cx="33" cy="5"/>
                </a:xfrm>
                <a:custGeom>
                  <a:avLst/>
                  <a:gdLst>
                    <a:gd name="T0" fmla="*/ 0 w 33"/>
                    <a:gd name="T1" fmla="*/ 4 h 5"/>
                    <a:gd name="T2" fmla="*/ 10 w 33"/>
                    <a:gd name="T3" fmla="*/ 3 h 5"/>
                    <a:gd name="T4" fmla="*/ 14 w 33"/>
                    <a:gd name="T5" fmla="*/ 3 h 5"/>
                    <a:gd name="T6" fmla="*/ 18 w 33"/>
                    <a:gd name="T7" fmla="*/ 2 h 5"/>
                    <a:gd name="T8" fmla="*/ 22 w 33"/>
                    <a:gd name="T9" fmla="*/ 1 h 5"/>
                    <a:gd name="T10" fmla="*/ 26 w 33"/>
                    <a:gd name="T11" fmla="*/ 1 h 5"/>
                    <a:gd name="T12" fmla="*/ 29 w 33"/>
                    <a:gd name="T13" fmla="*/ 0 h 5"/>
                    <a:gd name="T14" fmla="*/ 32 w 33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3" h="5">
                      <a:moveTo>
                        <a:pt x="0" y="4"/>
                      </a:moveTo>
                      <a:lnTo>
                        <a:pt x="10" y="3"/>
                      </a:lnTo>
                      <a:lnTo>
                        <a:pt x="14" y="3"/>
                      </a:lnTo>
                      <a:lnTo>
                        <a:pt x="18" y="2"/>
                      </a:lnTo>
                      <a:lnTo>
                        <a:pt x="22" y="1"/>
                      </a:lnTo>
                      <a:lnTo>
                        <a:pt x="26" y="1"/>
                      </a:lnTo>
                      <a:lnTo>
                        <a:pt x="29" y="0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3" name="Freeform 199"/>
                <p:cNvSpPr>
                  <a:spLocks/>
                </p:cNvSpPr>
                <p:nvPr/>
              </p:nvSpPr>
              <p:spPr bwMode="auto">
                <a:xfrm>
                  <a:off x="3975" y="1622"/>
                  <a:ext cx="8" cy="6"/>
                </a:xfrm>
                <a:custGeom>
                  <a:avLst/>
                  <a:gdLst>
                    <a:gd name="T0" fmla="*/ 0 w 8"/>
                    <a:gd name="T1" fmla="*/ 5 h 6"/>
                    <a:gd name="T2" fmla="*/ 3 w 8"/>
                    <a:gd name="T3" fmla="*/ 3 h 6"/>
                    <a:gd name="T4" fmla="*/ 5 w 8"/>
                    <a:gd name="T5" fmla="*/ 2 h 6"/>
                    <a:gd name="T6" fmla="*/ 6 w 8"/>
                    <a:gd name="T7" fmla="*/ 2 h 6"/>
                    <a:gd name="T8" fmla="*/ 7 w 8"/>
                    <a:gd name="T9" fmla="*/ 1 h 6"/>
                    <a:gd name="T10" fmla="*/ 7 w 8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6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7" y="1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4" name="Freeform 200"/>
                <p:cNvSpPr>
                  <a:spLocks/>
                </p:cNvSpPr>
                <p:nvPr/>
              </p:nvSpPr>
              <p:spPr bwMode="auto">
                <a:xfrm>
                  <a:off x="3963" y="1617"/>
                  <a:ext cx="20" cy="6"/>
                </a:xfrm>
                <a:custGeom>
                  <a:avLst/>
                  <a:gdLst>
                    <a:gd name="T0" fmla="*/ 19 w 20"/>
                    <a:gd name="T1" fmla="*/ 5 h 6"/>
                    <a:gd name="T2" fmla="*/ 18 w 20"/>
                    <a:gd name="T3" fmla="*/ 4 h 6"/>
                    <a:gd name="T4" fmla="*/ 16 w 20"/>
                    <a:gd name="T5" fmla="*/ 4 h 6"/>
                    <a:gd name="T6" fmla="*/ 14 w 20"/>
                    <a:gd name="T7" fmla="*/ 3 h 6"/>
                    <a:gd name="T8" fmla="*/ 12 w 20"/>
                    <a:gd name="T9" fmla="*/ 3 h 6"/>
                    <a:gd name="T10" fmla="*/ 9 w 20"/>
                    <a:gd name="T11" fmla="*/ 2 h 6"/>
                    <a:gd name="T12" fmla="*/ 6 w 20"/>
                    <a:gd name="T13" fmla="*/ 1 h 6"/>
                    <a:gd name="T14" fmla="*/ 3 w 20"/>
                    <a:gd name="T15" fmla="*/ 1 h 6"/>
                    <a:gd name="T16" fmla="*/ 0 w 20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6">
                      <a:moveTo>
                        <a:pt x="19" y="5"/>
                      </a:moveTo>
                      <a:lnTo>
                        <a:pt x="18" y="4"/>
                      </a:lnTo>
                      <a:lnTo>
                        <a:pt x="16" y="4"/>
                      </a:lnTo>
                      <a:lnTo>
                        <a:pt x="14" y="3"/>
                      </a:lnTo>
                      <a:lnTo>
                        <a:pt x="12" y="3"/>
                      </a:lnTo>
                      <a:lnTo>
                        <a:pt x="9" y="2"/>
                      </a:lnTo>
                      <a:lnTo>
                        <a:pt x="6" y="1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5" name="Freeform 201"/>
                <p:cNvSpPr>
                  <a:spLocks/>
                </p:cNvSpPr>
                <p:nvPr/>
              </p:nvSpPr>
              <p:spPr bwMode="auto">
                <a:xfrm>
                  <a:off x="3923" y="1612"/>
                  <a:ext cx="41" cy="6"/>
                </a:xfrm>
                <a:custGeom>
                  <a:avLst/>
                  <a:gdLst>
                    <a:gd name="T0" fmla="*/ 40 w 41"/>
                    <a:gd name="T1" fmla="*/ 5 h 6"/>
                    <a:gd name="T2" fmla="*/ 36 w 41"/>
                    <a:gd name="T3" fmla="*/ 5 h 6"/>
                    <a:gd name="T4" fmla="*/ 31 w 41"/>
                    <a:gd name="T5" fmla="*/ 4 h 6"/>
                    <a:gd name="T6" fmla="*/ 27 w 41"/>
                    <a:gd name="T7" fmla="*/ 3 h 6"/>
                    <a:gd name="T8" fmla="*/ 22 w 41"/>
                    <a:gd name="T9" fmla="*/ 3 h 6"/>
                    <a:gd name="T10" fmla="*/ 11 w 41"/>
                    <a:gd name="T11" fmla="*/ 2 h 6"/>
                    <a:gd name="T12" fmla="*/ 0 w 4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6">
                      <a:moveTo>
                        <a:pt x="40" y="5"/>
                      </a:moveTo>
                      <a:lnTo>
                        <a:pt x="36" y="5"/>
                      </a:lnTo>
                      <a:lnTo>
                        <a:pt x="31" y="4"/>
                      </a:lnTo>
                      <a:lnTo>
                        <a:pt x="27" y="3"/>
                      </a:lnTo>
                      <a:lnTo>
                        <a:pt x="22" y="3"/>
                      </a:lnTo>
                      <a:lnTo>
                        <a:pt x="1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6" name="Freeform 202"/>
                <p:cNvSpPr>
                  <a:spLocks/>
                </p:cNvSpPr>
                <p:nvPr/>
              </p:nvSpPr>
              <p:spPr bwMode="auto">
                <a:xfrm>
                  <a:off x="3873" y="1608"/>
                  <a:ext cx="51" cy="5"/>
                </a:xfrm>
                <a:custGeom>
                  <a:avLst/>
                  <a:gdLst>
                    <a:gd name="T0" fmla="*/ 50 w 51"/>
                    <a:gd name="T1" fmla="*/ 4 h 5"/>
                    <a:gd name="T2" fmla="*/ 44 w 51"/>
                    <a:gd name="T3" fmla="*/ 4 h 5"/>
                    <a:gd name="T4" fmla="*/ 38 w 51"/>
                    <a:gd name="T5" fmla="*/ 3 h 5"/>
                    <a:gd name="T6" fmla="*/ 25 w 51"/>
                    <a:gd name="T7" fmla="*/ 2 h 5"/>
                    <a:gd name="T8" fmla="*/ 12 w 51"/>
                    <a:gd name="T9" fmla="*/ 1 h 5"/>
                    <a:gd name="T10" fmla="*/ 0 w 51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1" h="5">
                      <a:moveTo>
                        <a:pt x="50" y="4"/>
                      </a:moveTo>
                      <a:lnTo>
                        <a:pt x="44" y="4"/>
                      </a:lnTo>
                      <a:lnTo>
                        <a:pt x="38" y="3"/>
                      </a:lnTo>
                      <a:lnTo>
                        <a:pt x="25" y="2"/>
                      </a:lnTo>
                      <a:lnTo>
                        <a:pt x="1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7" name="Freeform 203"/>
                <p:cNvSpPr>
                  <a:spLocks/>
                </p:cNvSpPr>
                <p:nvPr/>
              </p:nvSpPr>
              <p:spPr bwMode="auto">
                <a:xfrm>
                  <a:off x="3825" y="1603"/>
                  <a:ext cx="49" cy="6"/>
                </a:xfrm>
                <a:custGeom>
                  <a:avLst/>
                  <a:gdLst>
                    <a:gd name="T0" fmla="*/ 48 w 49"/>
                    <a:gd name="T1" fmla="*/ 5 h 6"/>
                    <a:gd name="T2" fmla="*/ 35 w 49"/>
                    <a:gd name="T3" fmla="*/ 4 h 6"/>
                    <a:gd name="T4" fmla="*/ 23 w 49"/>
                    <a:gd name="T5" fmla="*/ 2 h 6"/>
                    <a:gd name="T6" fmla="*/ 11 w 49"/>
                    <a:gd name="T7" fmla="*/ 1 h 6"/>
                    <a:gd name="T8" fmla="*/ 6 w 49"/>
                    <a:gd name="T9" fmla="*/ 1 h 6"/>
                    <a:gd name="T10" fmla="*/ 0 w 49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">
                      <a:moveTo>
                        <a:pt x="48" y="5"/>
                      </a:moveTo>
                      <a:lnTo>
                        <a:pt x="35" y="4"/>
                      </a:lnTo>
                      <a:lnTo>
                        <a:pt x="23" y="2"/>
                      </a:lnTo>
                      <a:lnTo>
                        <a:pt x="11" y="1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8" name="Freeform 204"/>
                <p:cNvSpPr>
                  <a:spLocks/>
                </p:cNvSpPr>
                <p:nvPr/>
              </p:nvSpPr>
              <p:spPr bwMode="auto">
                <a:xfrm>
                  <a:off x="3792" y="1599"/>
                  <a:ext cx="34" cy="5"/>
                </a:xfrm>
                <a:custGeom>
                  <a:avLst/>
                  <a:gdLst>
                    <a:gd name="T0" fmla="*/ 33 w 34"/>
                    <a:gd name="T1" fmla="*/ 4 h 5"/>
                    <a:gd name="T2" fmla="*/ 24 w 34"/>
                    <a:gd name="T3" fmla="*/ 3 h 5"/>
                    <a:gd name="T4" fmla="*/ 14 w 34"/>
                    <a:gd name="T5" fmla="*/ 2 h 5"/>
                    <a:gd name="T6" fmla="*/ 10 w 34"/>
                    <a:gd name="T7" fmla="*/ 1 h 5"/>
                    <a:gd name="T8" fmla="*/ 7 w 34"/>
                    <a:gd name="T9" fmla="*/ 1 h 5"/>
                    <a:gd name="T10" fmla="*/ 3 w 34"/>
                    <a:gd name="T11" fmla="*/ 0 h 5"/>
                    <a:gd name="T12" fmla="*/ 0 w 34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5">
                      <a:moveTo>
                        <a:pt x="33" y="4"/>
                      </a:moveTo>
                      <a:lnTo>
                        <a:pt x="24" y="3"/>
                      </a:lnTo>
                      <a:lnTo>
                        <a:pt x="14" y="2"/>
                      </a:lnTo>
                      <a:lnTo>
                        <a:pt x="10" y="1"/>
                      </a:lnTo>
                      <a:lnTo>
                        <a:pt x="7" y="1"/>
                      </a:lnTo>
                      <a:lnTo>
                        <a:pt x="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69" name="Freeform 205"/>
                <p:cNvSpPr>
                  <a:spLocks/>
                </p:cNvSpPr>
                <p:nvPr/>
              </p:nvSpPr>
              <p:spPr bwMode="auto">
                <a:xfrm>
                  <a:off x="3780" y="1594"/>
                  <a:ext cx="13" cy="6"/>
                </a:xfrm>
                <a:custGeom>
                  <a:avLst/>
                  <a:gdLst>
                    <a:gd name="T0" fmla="*/ 12 w 13"/>
                    <a:gd name="T1" fmla="*/ 5 h 6"/>
                    <a:gd name="T2" fmla="*/ 7 w 13"/>
                    <a:gd name="T3" fmla="*/ 4 h 6"/>
                    <a:gd name="T4" fmla="*/ 5 w 13"/>
                    <a:gd name="T5" fmla="*/ 3 h 6"/>
                    <a:gd name="T6" fmla="*/ 3 w 13"/>
                    <a:gd name="T7" fmla="*/ 2 h 6"/>
                    <a:gd name="T8" fmla="*/ 2 w 13"/>
                    <a:gd name="T9" fmla="*/ 2 h 6"/>
                    <a:gd name="T10" fmla="*/ 1 w 13"/>
                    <a:gd name="T11" fmla="*/ 1 h 6"/>
                    <a:gd name="T12" fmla="*/ 0 w 13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6">
                      <a:moveTo>
                        <a:pt x="12" y="5"/>
                      </a:moveTo>
                      <a:lnTo>
                        <a:pt x="7" y="4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0" name="Freeform 206"/>
                <p:cNvSpPr>
                  <a:spLocks/>
                </p:cNvSpPr>
                <p:nvPr/>
              </p:nvSpPr>
              <p:spPr bwMode="auto">
                <a:xfrm>
                  <a:off x="3780" y="1589"/>
                  <a:ext cx="10" cy="6"/>
                </a:xfrm>
                <a:custGeom>
                  <a:avLst/>
                  <a:gdLst>
                    <a:gd name="T0" fmla="*/ 0 w 10"/>
                    <a:gd name="T1" fmla="*/ 5 h 6"/>
                    <a:gd name="T2" fmla="*/ 0 w 10"/>
                    <a:gd name="T3" fmla="*/ 4 h 6"/>
                    <a:gd name="T4" fmla="*/ 1 w 10"/>
                    <a:gd name="T5" fmla="*/ 3 h 6"/>
                    <a:gd name="T6" fmla="*/ 2 w 10"/>
                    <a:gd name="T7" fmla="*/ 3 h 6"/>
                    <a:gd name="T8" fmla="*/ 5 w 10"/>
                    <a:gd name="T9" fmla="*/ 1 h 6"/>
                    <a:gd name="T10" fmla="*/ 9 w 10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6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1" name="Freeform 207"/>
                <p:cNvSpPr>
                  <a:spLocks/>
                </p:cNvSpPr>
                <p:nvPr/>
              </p:nvSpPr>
              <p:spPr bwMode="auto">
                <a:xfrm>
                  <a:off x="3789" y="1584"/>
                  <a:ext cx="28" cy="6"/>
                </a:xfrm>
                <a:custGeom>
                  <a:avLst/>
                  <a:gdLst>
                    <a:gd name="T0" fmla="*/ 0 w 28"/>
                    <a:gd name="T1" fmla="*/ 5 h 6"/>
                    <a:gd name="T2" fmla="*/ 3 w 28"/>
                    <a:gd name="T3" fmla="*/ 5 h 6"/>
                    <a:gd name="T4" fmla="*/ 5 w 28"/>
                    <a:gd name="T5" fmla="*/ 4 h 6"/>
                    <a:gd name="T6" fmla="*/ 9 w 28"/>
                    <a:gd name="T7" fmla="*/ 3 h 6"/>
                    <a:gd name="T8" fmla="*/ 12 w 28"/>
                    <a:gd name="T9" fmla="*/ 3 h 6"/>
                    <a:gd name="T10" fmla="*/ 19 w 28"/>
                    <a:gd name="T11" fmla="*/ 2 h 6"/>
                    <a:gd name="T12" fmla="*/ 27 w 28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6">
                      <a:moveTo>
                        <a:pt x="0" y="5"/>
                      </a:moveTo>
                      <a:lnTo>
                        <a:pt x="3" y="5"/>
                      </a:lnTo>
                      <a:lnTo>
                        <a:pt x="5" y="4"/>
                      </a:lnTo>
                      <a:lnTo>
                        <a:pt x="9" y="3"/>
                      </a:lnTo>
                      <a:lnTo>
                        <a:pt x="12" y="3"/>
                      </a:lnTo>
                      <a:lnTo>
                        <a:pt x="19" y="2"/>
                      </a:lnTo>
                      <a:lnTo>
                        <a:pt x="2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2" name="Freeform 208"/>
                <p:cNvSpPr>
                  <a:spLocks/>
                </p:cNvSpPr>
                <p:nvPr/>
              </p:nvSpPr>
              <p:spPr bwMode="auto">
                <a:xfrm>
                  <a:off x="3816" y="1580"/>
                  <a:ext cx="36" cy="5"/>
                </a:xfrm>
                <a:custGeom>
                  <a:avLst/>
                  <a:gdLst>
                    <a:gd name="T0" fmla="*/ 0 w 36"/>
                    <a:gd name="T1" fmla="*/ 4 h 5"/>
                    <a:gd name="T2" fmla="*/ 4 w 36"/>
                    <a:gd name="T3" fmla="*/ 4 h 5"/>
                    <a:gd name="T4" fmla="*/ 8 w 36"/>
                    <a:gd name="T5" fmla="*/ 3 h 5"/>
                    <a:gd name="T6" fmla="*/ 17 w 36"/>
                    <a:gd name="T7" fmla="*/ 2 h 5"/>
                    <a:gd name="T8" fmla="*/ 27 w 36"/>
                    <a:gd name="T9" fmla="*/ 1 h 5"/>
                    <a:gd name="T10" fmla="*/ 35 w 36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5">
                      <a:moveTo>
                        <a:pt x="0" y="4"/>
                      </a:moveTo>
                      <a:lnTo>
                        <a:pt x="4" y="4"/>
                      </a:lnTo>
                      <a:lnTo>
                        <a:pt x="8" y="3"/>
                      </a:lnTo>
                      <a:lnTo>
                        <a:pt x="17" y="2"/>
                      </a:lnTo>
                      <a:lnTo>
                        <a:pt x="27" y="1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3" name="Freeform 209"/>
                <p:cNvSpPr>
                  <a:spLocks/>
                </p:cNvSpPr>
                <p:nvPr/>
              </p:nvSpPr>
              <p:spPr bwMode="auto">
                <a:xfrm>
                  <a:off x="3851" y="1575"/>
                  <a:ext cx="35" cy="6"/>
                </a:xfrm>
                <a:custGeom>
                  <a:avLst/>
                  <a:gdLst>
                    <a:gd name="T0" fmla="*/ 0 w 35"/>
                    <a:gd name="T1" fmla="*/ 5 h 6"/>
                    <a:gd name="T2" fmla="*/ 9 w 35"/>
                    <a:gd name="T3" fmla="*/ 4 h 6"/>
                    <a:gd name="T4" fmla="*/ 18 w 35"/>
                    <a:gd name="T5" fmla="*/ 2 h 6"/>
                    <a:gd name="T6" fmla="*/ 26 w 35"/>
                    <a:gd name="T7" fmla="*/ 1 h 6"/>
                    <a:gd name="T8" fmla="*/ 30 w 35"/>
                    <a:gd name="T9" fmla="*/ 1 h 6"/>
                    <a:gd name="T10" fmla="*/ 34 w 35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6">
                      <a:moveTo>
                        <a:pt x="0" y="5"/>
                      </a:moveTo>
                      <a:lnTo>
                        <a:pt x="9" y="4"/>
                      </a:lnTo>
                      <a:lnTo>
                        <a:pt x="18" y="2"/>
                      </a:lnTo>
                      <a:lnTo>
                        <a:pt x="26" y="1"/>
                      </a:lnTo>
                      <a:lnTo>
                        <a:pt x="30" y="1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4" name="Freeform 210"/>
                <p:cNvSpPr>
                  <a:spLocks/>
                </p:cNvSpPr>
                <p:nvPr/>
              </p:nvSpPr>
              <p:spPr bwMode="auto">
                <a:xfrm>
                  <a:off x="3885" y="1570"/>
                  <a:ext cx="22" cy="6"/>
                </a:xfrm>
                <a:custGeom>
                  <a:avLst/>
                  <a:gdLst>
                    <a:gd name="T0" fmla="*/ 0 w 22"/>
                    <a:gd name="T1" fmla="*/ 5 h 6"/>
                    <a:gd name="T2" fmla="*/ 6 w 22"/>
                    <a:gd name="T3" fmla="*/ 4 h 6"/>
                    <a:gd name="T4" fmla="*/ 12 w 22"/>
                    <a:gd name="T5" fmla="*/ 3 h 6"/>
                    <a:gd name="T6" fmla="*/ 15 w 22"/>
                    <a:gd name="T7" fmla="*/ 2 h 6"/>
                    <a:gd name="T8" fmla="*/ 17 w 22"/>
                    <a:gd name="T9" fmla="*/ 1 h 6"/>
                    <a:gd name="T10" fmla="*/ 19 w 22"/>
                    <a:gd name="T11" fmla="*/ 1 h 6"/>
                    <a:gd name="T12" fmla="*/ 21 w 22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" h="6">
                      <a:moveTo>
                        <a:pt x="0" y="5"/>
                      </a:moveTo>
                      <a:lnTo>
                        <a:pt x="6" y="4"/>
                      </a:lnTo>
                      <a:lnTo>
                        <a:pt x="12" y="3"/>
                      </a:lnTo>
                      <a:lnTo>
                        <a:pt x="15" y="2"/>
                      </a:lnTo>
                      <a:lnTo>
                        <a:pt x="17" y="1"/>
                      </a:lnTo>
                      <a:lnTo>
                        <a:pt x="19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5" name="Freeform 211"/>
                <p:cNvSpPr>
                  <a:spLocks/>
                </p:cNvSpPr>
                <p:nvPr/>
              </p:nvSpPr>
              <p:spPr bwMode="auto">
                <a:xfrm>
                  <a:off x="3906" y="1566"/>
                  <a:ext cx="5" cy="5"/>
                </a:xfrm>
                <a:custGeom>
                  <a:avLst/>
                  <a:gdLst>
                    <a:gd name="T0" fmla="*/ 0 w 5"/>
                    <a:gd name="T1" fmla="*/ 4 h 5"/>
                    <a:gd name="T2" fmla="*/ 2 w 5"/>
                    <a:gd name="T3" fmla="*/ 3 h 5"/>
                    <a:gd name="T4" fmla="*/ 4 w 5"/>
                    <a:gd name="T5" fmla="*/ 2 h 5"/>
                    <a:gd name="T6" fmla="*/ 4 w 5"/>
                    <a:gd name="T7" fmla="*/ 1 h 5"/>
                    <a:gd name="T8" fmla="*/ 4 w 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6" name="Freeform 212"/>
                <p:cNvSpPr>
                  <a:spLocks/>
                </p:cNvSpPr>
                <p:nvPr/>
              </p:nvSpPr>
              <p:spPr bwMode="auto">
                <a:xfrm>
                  <a:off x="3895" y="1561"/>
                  <a:ext cx="16" cy="6"/>
                </a:xfrm>
                <a:custGeom>
                  <a:avLst/>
                  <a:gdLst>
                    <a:gd name="T0" fmla="*/ 15 w 16"/>
                    <a:gd name="T1" fmla="*/ 5 h 6"/>
                    <a:gd name="T2" fmla="*/ 14 w 16"/>
                    <a:gd name="T3" fmla="*/ 4 h 6"/>
                    <a:gd name="T4" fmla="*/ 13 w 16"/>
                    <a:gd name="T5" fmla="*/ 4 h 6"/>
                    <a:gd name="T6" fmla="*/ 12 w 16"/>
                    <a:gd name="T7" fmla="*/ 3 h 6"/>
                    <a:gd name="T8" fmla="*/ 10 w 16"/>
                    <a:gd name="T9" fmla="*/ 2 h 6"/>
                    <a:gd name="T10" fmla="*/ 6 w 16"/>
                    <a:gd name="T11" fmla="*/ 1 h 6"/>
                    <a:gd name="T12" fmla="*/ 0 w 1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6">
                      <a:moveTo>
                        <a:pt x="15" y="5"/>
                      </a:moveTo>
                      <a:lnTo>
                        <a:pt x="14" y="4"/>
                      </a:lnTo>
                      <a:lnTo>
                        <a:pt x="13" y="4"/>
                      </a:lnTo>
                      <a:lnTo>
                        <a:pt x="12" y="3"/>
                      </a:lnTo>
                      <a:lnTo>
                        <a:pt x="10" y="2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7" name="Freeform 213"/>
                <p:cNvSpPr>
                  <a:spLocks/>
                </p:cNvSpPr>
                <p:nvPr/>
              </p:nvSpPr>
              <p:spPr bwMode="auto">
                <a:xfrm>
                  <a:off x="3867" y="1557"/>
                  <a:ext cx="29" cy="5"/>
                </a:xfrm>
                <a:custGeom>
                  <a:avLst/>
                  <a:gdLst>
                    <a:gd name="T0" fmla="*/ 28 w 29"/>
                    <a:gd name="T1" fmla="*/ 4 h 5"/>
                    <a:gd name="T2" fmla="*/ 26 w 29"/>
                    <a:gd name="T3" fmla="*/ 3 h 5"/>
                    <a:gd name="T4" fmla="*/ 23 w 29"/>
                    <a:gd name="T5" fmla="*/ 3 h 5"/>
                    <a:gd name="T6" fmla="*/ 15 w 29"/>
                    <a:gd name="T7" fmla="*/ 2 h 5"/>
                    <a:gd name="T8" fmla="*/ 8 w 29"/>
                    <a:gd name="T9" fmla="*/ 1 h 5"/>
                    <a:gd name="T10" fmla="*/ 0 w 29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5">
                      <a:moveTo>
                        <a:pt x="28" y="4"/>
                      </a:moveTo>
                      <a:lnTo>
                        <a:pt x="26" y="3"/>
                      </a:lnTo>
                      <a:lnTo>
                        <a:pt x="23" y="3"/>
                      </a:lnTo>
                      <a:lnTo>
                        <a:pt x="15" y="2"/>
                      </a:lnTo>
                      <a:lnTo>
                        <a:pt x="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8" name="Freeform 214"/>
                <p:cNvSpPr>
                  <a:spLocks/>
                </p:cNvSpPr>
                <p:nvPr/>
              </p:nvSpPr>
              <p:spPr bwMode="auto">
                <a:xfrm>
                  <a:off x="3832" y="1552"/>
                  <a:ext cx="36" cy="6"/>
                </a:xfrm>
                <a:custGeom>
                  <a:avLst/>
                  <a:gdLst>
                    <a:gd name="T0" fmla="*/ 35 w 36"/>
                    <a:gd name="T1" fmla="*/ 5 h 6"/>
                    <a:gd name="T2" fmla="*/ 27 w 36"/>
                    <a:gd name="T3" fmla="*/ 3 h 6"/>
                    <a:gd name="T4" fmla="*/ 18 w 36"/>
                    <a:gd name="T5" fmla="*/ 2 h 6"/>
                    <a:gd name="T6" fmla="*/ 9 w 36"/>
                    <a:gd name="T7" fmla="*/ 1 h 6"/>
                    <a:gd name="T8" fmla="*/ 0 w 36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6">
                      <a:moveTo>
                        <a:pt x="35" y="5"/>
                      </a:moveTo>
                      <a:lnTo>
                        <a:pt x="27" y="3"/>
                      </a:lnTo>
                      <a:lnTo>
                        <a:pt x="18" y="2"/>
                      </a:lnTo>
                      <a:lnTo>
                        <a:pt x="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79" name="Freeform 215"/>
                <p:cNvSpPr>
                  <a:spLocks/>
                </p:cNvSpPr>
                <p:nvPr/>
              </p:nvSpPr>
              <p:spPr bwMode="auto">
                <a:xfrm>
                  <a:off x="3799" y="1547"/>
                  <a:ext cx="34" cy="6"/>
                </a:xfrm>
                <a:custGeom>
                  <a:avLst/>
                  <a:gdLst>
                    <a:gd name="T0" fmla="*/ 33 w 34"/>
                    <a:gd name="T1" fmla="*/ 5 h 6"/>
                    <a:gd name="T2" fmla="*/ 25 w 34"/>
                    <a:gd name="T3" fmla="*/ 4 h 6"/>
                    <a:gd name="T4" fmla="*/ 16 w 34"/>
                    <a:gd name="T5" fmla="*/ 2 h 6"/>
                    <a:gd name="T6" fmla="*/ 8 w 34"/>
                    <a:gd name="T7" fmla="*/ 1 h 6"/>
                    <a:gd name="T8" fmla="*/ 4 w 34"/>
                    <a:gd name="T9" fmla="*/ 1 h 6"/>
                    <a:gd name="T10" fmla="*/ 0 w 3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6">
                      <a:moveTo>
                        <a:pt x="33" y="5"/>
                      </a:moveTo>
                      <a:lnTo>
                        <a:pt x="25" y="4"/>
                      </a:lnTo>
                      <a:lnTo>
                        <a:pt x="16" y="2"/>
                      </a:lnTo>
                      <a:lnTo>
                        <a:pt x="8" y="1"/>
                      </a:lnTo>
                      <a:lnTo>
                        <a:pt x="4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0" name="Freeform 216"/>
                <p:cNvSpPr>
                  <a:spLocks/>
                </p:cNvSpPr>
                <p:nvPr/>
              </p:nvSpPr>
              <p:spPr bwMode="auto">
                <a:xfrm>
                  <a:off x="3777" y="1542"/>
                  <a:ext cx="23" cy="6"/>
                </a:xfrm>
                <a:custGeom>
                  <a:avLst/>
                  <a:gdLst>
                    <a:gd name="T0" fmla="*/ 22 w 23"/>
                    <a:gd name="T1" fmla="*/ 5 h 6"/>
                    <a:gd name="T2" fmla="*/ 16 w 23"/>
                    <a:gd name="T3" fmla="*/ 4 h 6"/>
                    <a:gd name="T4" fmla="*/ 9 w 23"/>
                    <a:gd name="T5" fmla="*/ 3 h 6"/>
                    <a:gd name="T6" fmla="*/ 4 w 23"/>
                    <a:gd name="T7" fmla="*/ 2 h 6"/>
                    <a:gd name="T8" fmla="*/ 2 w 23"/>
                    <a:gd name="T9" fmla="*/ 1 h 6"/>
                    <a:gd name="T10" fmla="*/ 0 w 2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6">
                      <a:moveTo>
                        <a:pt x="22" y="5"/>
                      </a:moveTo>
                      <a:lnTo>
                        <a:pt x="16" y="4"/>
                      </a:lnTo>
                      <a:lnTo>
                        <a:pt x="9" y="3"/>
                      </a:ln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1" name="Freeform 217"/>
                <p:cNvSpPr>
                  <a:spLocks/>
                </p:cNvSpPr>
                <p:nvPr/>
              </p:nvSpPr>
              <p:spPr bwMode="auto">
                <a:xfrm>
                  <a:off x="3768" y="1538"/>
                  <a:ext cx="10" cy="5"/>
                </a:xfrm>
                <a:custGeom>
                  <a:avLst/>
                  <a:gdLst>
                    <a:gd name="T0" fmla="*/ 9 w 10"/>
                    <a:gd name="T1" fmla="*/ 4 h 5"/>
                    <a:gd name="T2" fmla="*/ 5 w 10"/>
                    <a:gd name="T3" fmla="*/ 3 h 5"/>
                    <a:gd name="T4" fmla="*/ 3 w 10"/>
                    <a:gd name="T5" fmla="*/ 2 h 5"/>
                    <a:gd name="T6" fmla="*/ 1 w 10"/>
                    <a:gd name="T7" fmla="*/ 1 h 5"/>
                    <a:gd name="T8" fmla="*/ 0 w 10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5">
                      <a:moveTo>
                        <a:pt x="9" y="4"/>
                      </a:move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2" name="Freeform 218"/>
                <p:cNvSpPr>
                  <a:spLocks/>
                </p:cNvSpPr>
                <p:nvPr/>
              </p:nvSpPr>
              <p:spPr bwMode="auto">
                <a:xfrm>
                  <a:off x="3768" y="1533"/>
                  <a:ext cx="7" cy="6"/>
                </a:xfrm>
                <a:custGeom>
                  <a:avLst/>
                  <a:gdLst>
                    <a:gd name="T0" fmla="*/ 0 w 7"/>
                    <a:gd name="T1" fmla="*/ 5 h 6"/>
                    <a:gd name="T2" fmla="*/ 0 w 7"/>
                    <a:gd name="T3" fmla="*/ 4 h 6"/>
                    <a:gd name="T4" fmla="*/ 0 w 7"/>
                    <a:gd name="T5" fmla="*/ 3 h 6"/>
                    <a:gd name="T6" fmla="*/ 1 w 7"/>
                    <a:gd name="T7" fmla="*/ 2 h 6"/>
                    <a:gd name="T8" fmla="*/ 3 w 7"/>
                    <a:gd name="T9" fmla="*/ 1 h 6"/>
                    <a:gd name="T10" fmla="*/ 6 w 7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1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3" name="Freeform 219"/>
                <p:cNvSpPr>
                  <a:spLocks/>
                </p:cNvSpPr>
                <p:nvPr/>
              </p:nvSpPr>
              <p:spPr bwMode="auto">
                <a:xfrm>
                  <a:off x="3774" y="1528"/>
                  <a:ext cx="19" cy="6"/>
                </a:xfrm>
                <a:custGeom>
                  <a:avLst/>
                  <a:gdLst>
                    <a:gd name="T0" fmla="*/ 0 w 19"/>
                    <a:gd name="T1" fmla="*/ 5 h 6"/>
                    <a:gd name="T2" fmla="*/ 1 w 19"/>
                    <a:gd name="T3" fmla="*/ 4 h 6"/>
                    <a:gd name="T4" fmla="*/ 3 w 19"/>
                    <a:gd name="T5" fmla="*/ 4 h 6"/>
                    <a:gd name="T6" fmla="*/ 8 w 19"/>
                    <a:gd name="T7" fmla="*/ 3 h 6"/>
                    <a:gd name="T8" fmla="*/ 13 w 19"/>
                    <a:gd name="T9" fmla="*/ 1 h 6"/>
                    <a:gd name="T10" fmla="*/ 18 w 19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8" y="3"/>
                      </a:lnTo>
                      <a:lnTo>
                        <a:pt x="13" y="1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4" name="Freeform 220"/>
                <p:cNvSpPr>
                  <a:spLocks/>
                </p:cNvSpPr>
                <p:nvPr/>
              </p:nvSpPr>
              <p:spPr bwMode="auto">
                <a:xfrm>
                  <a:off x="3792" y="1524"/>
                  <a:ext cx="24" cy="5"/>
                </a:xfrm>
                <a:custGeom>
                  <a:avLst/>
                  <a:gdLst>
                    <a:gd name="T0" fmla="*/ 0 w 24"/>
                    <a:gd name="T1" fmla="*/ 4 h 5"/>
                    <a:gd name="T2" fmla="*/ 5 w 24"/>
                    <a:gd name="T3" fmla="*/ 3 h 5"/>
                    <a:gd name="T4" fmla="*/ 11 w 24"/>
                    <a:gd name="T5" fmla="*/ 2 h 5"/>
                    <a:gd name="T6" fmla="*/ 17 w 24"/>
                    <a:gd name="T7" fmla="*/ 1 h 5"/>
                    <a:gd name="T8" fmla="*/ 23 w 2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5">
                      <a:moveTo>
                        <a:pt x="0" y="4"/>
                      </a:moveTo>
                      <a:lnTo>
                        <a:pt x="5" y="3"/>
                      </a:lnTo>
                      <a:lnTo>
                        <a:pt x="11" y="2"/>
                      </a:lnTo>
                      <a:lnTo>
                        <a:pt x="17" y="1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5" name="Freeform 221"/>
                <p:cNvSpPr>
                  <a:spLocks/>
                </p:cNvSpPr>
                <p:nvPr/>
              </p:nvSpPr>
              <p:spPr bwMode="auto">
                <a:xfrm>
                  <a:off x="3815" y="1519"/>
                  <a:ext cx="22" cy="6"/>
                </a:xfrm>
                <a:custGeom>
                  <a:avLst/>
                  <a:gdLst>
                    <a:gd name="T0" fmla="*/ 0 w 22"/>
                    <a:gd name="T1" fmla="*/ 5 h 6"/>
                    <a:gd name="T2" fmla="*/ 5 w 22"/>
                    <a:gd name="T3" fmla="*/ 4 h 6"/>
                    <a:gd name="T4" fmla="*/ 11 w 22"/>
                    <a:gd name="T5" fmla="*/ 2 h 6"/>
                    <a:gd name="T6" fmla="*/ 16 w 22"/>
                    <a:gd name="T7" fmla="*/ 1 h 6"/>
                    <a:gd name="T8" fmla="*/ 21 w 22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">
                      <a:moveTo>
                        <a:pt x="0" y="5"/>
                      </a:moveTo>
                      <a:lnTo>
                        <a:pt x="5" y="4"/>
                      </a:lnTo>
                      <a:lnTo>
                        <a:pt x="11" y="2"/>
                      </a:lnTo>
                      <a:lnTo>
                        <a:pt x="16" y="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6" name="Freeform 222"/>
                <p:cNvSpPr>
                  <a:spLocks/>
                </p:cNvSpPr>
                <p:nvPr/>
              </p:nvSpPr>
              <p:spPr bwMode="auto">
                <a:xfrm>
                  <a:off x="3836" y="1515"/>
                  <a:ext cx="14" cy="5"/>
                </a:xfrm>
                <a:custGeom>
                  <a:avLst/>
                  <a:gdLst>
                    <a:gd name="T0" fmla="*/ 0 w 14"/>
                    <a:gd name="T1" fmla="*/ 4 h 5"/>
                    <a:gd name="T2" fmla="*/ 4 w 14"/>
                    <a:gd name="T3" fmla="*/ 3 h 5"/>
                    <a:gd name="T4" fmla="*/ 8 w 14"/>
                    <a:gd name="T5" fmla="*/ 2 h 5"/>
                    <a:gd name="T6" fmla="*/ 11 w 14"/>
                    <a:gd name="T7" fmla="*/ 1 h 5"/>
                    <a:gd name="T8" fmla="*/ 13 w 1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5">
                      <a:moveTo>
                        <a:pt x="0" y="4"/>
                      </a:move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11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7" name="Freeform 223"/>
                <p:cNvSpPr>
                  <a:spLocks/>
                </p:cNvSpPr>
                <p:nvPr/>
              </p:nvSpPr>
              <p:spPr bwMode="auto">
                <a:xfrm>
                  <a:off x="3849" y="1510"/>
                  <a:ext cx="3" cy="6"/>
                </a:xfrm>
                <a:custGeom>
                  <a:avLst/>
                  <a:gdLst>
                    <a:gd name="T0" fmla="*/ 0 w 3"/>
                    <a:gd name="T1" fmla="*/ 5 h 6"/>
                    <a:gd name="T2" fmla="*/ 1 w 3"/>
                    <a:gd name="T3" fmla="*/ 3 h 6"/>
                    <a:gd name="T4" fmla="*/ 2 w 3"/>
                    <a:gd name="T5" fmla="*/ 2 h 6"/>
                    <a:gd name="T6" fmla="*/ 2 w 3"/>
                    <a:gd name="T7" fmla="*/ 1 h 6"/>
                    <a:gd name="T8" fmla="*/ 2 w 3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8" name="Freeform 224"/>
                <p:cNvSpPr>
                  <a:spLocks/>
                </p:cNvSpPr>
                <p:nvPr/>
              </p:nvSpPr>
              <p:spPr bwMode="auto">
                <a:xfrm>
                  <a:off x="3841" y="1505"/>
                  <a:ext cx="11" cy="6"/>
                </a:xfrm>
                <a:custGeom>
                  <a:avLst/>
                  <a:gdLst>
                    <a:gd name="T0" fmla="*/ 10 w 11"/>
                    <a:gd name="T1" fmla="*/ 5 h 6"/>
                    <a:gd name="T2" fmla="*/ 8 w 11"/>
                    <a:gd name="T3" fmla="*/ 4 h 6"/>
                    <a:gd name="T4" fmla="*/ 6 w 11"/>
                    <a:gd name="T5" fmla="*/ 2 h 6"/>
                    <a:gd name="T6" fmla="*/ 3 w 11"/>
                    <a:gd name="T7" fmla="*/ 1 h 6"/>
                    <a:gd name="T8" fmla="*/ 0 w 1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6">
                      <a:moveTo>
                        <a:pt x="10" y="5"/>
                      </a:move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89" name="Freeform 225"/>
                <p:cNvSpPr>
                  <a:spLocks/>
                </p:cNvSpPr>
                <p:nvPr/>
              </p:nvSpPr>
              <p:spPr bwMode="auto">
                <a:xfrm>
                  <a:off x="3822" y="1500"/>
                  <a:ext cx="20" cy="6"/>
                </a:xfrm>
                <a:custGeom>
                  <a:avLst/>
                  <a:gdLst>
                    <a:gd name="T0" fmla="*/ 19 w 20"/>
                    <a:gd name="T1" fmla="*/ 5 h 6"/>
                    <a:gd name="T2" fmla="*/ 15 w 20"/>
                    <a:gd name="T3" fmla="*/ 4 h 6"/>
                    <a:gd name="T4" fmla="*/ 10 w 20"/>
                    <a:gd name="T5" fmla="*/ 3 h 6"/>
                    <a:gd name="T6" fmla="*/ 6 w 20"/>
                    <a:gd name="T7" fmla="*/ 1 h 6"/>
                    <a:gd name="T8" fmla="*/ 0 w 20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6">
                      <a:moveTo>
                        <a:pt x="19" y="5"/>
                      </a:moveTo>
                      <a:lnTo>
                        <a:pt x="15" y="4"/>
                      </a:lnTo>
                      <a:lnTo>
                        <a:pt x="10" y="3"/>
                      </a:lnTo>
                      <a:lnTo>
                        <a:pt x="6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0" name="Freeform 226"/>
                <p:cNvSpPr>
                  <a:spLocks/>
                </p:cNvSpPr>
                <p:nvPr/>
              </p:nvSpPr>
              <p:spPr bwMode="auto">
                <a:xfrm>
                  <a:off x="3800" y="1496"/>
                  <a:ext cx="23" cy="5"/>
                </a:xfrm>
                <a:custGeom>
                  <a:avLst/>
                  <a:gdLst>
                    <a:gd name="T0" fmla="*/ 22 w 23"/>
                    <a:gd name="T1" fmla="*/ 4 h 5"/>
                    <a:gd name="T2" fmla="*/ 17 w 23"/>
                    <a:gd name="T3" fmla="*/ 3 h 5"/>
                    <a:gd name="T4" fmla="*/ 11 w 23"/>
                    <a:gd name="T5" fmla="*/ 2 h 5"/>
                    <a:gd name="T6" fmla="*/ 5 w 23"/>
                    <a:gd name="T7" fmla="*/ 1 h 5"/>
                    <a:gd name="T8" fmla="*/ 0 w 23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5">
                      <a:moveTo>
                        <a:pt x="22" y="4"/>
                      </a:moveTo>
                      <a:lnTo>
                        <a:pt x="17" y="3"/>
                      </a:lnTo>
                      <a:lnTo>
                        <a:pt x="11" y="2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1" name="Freeform 227"/>
                <p:cNvSpPr>
                  <a:spLocks/>
                </p:cNvSpPr>
                <p:nvPr/>
              </p:nvSpPr>
              <p:spPr bwMode="auto">
                <a:xfrm>
                  <a:off x="3779" y="1491"/>
                  <a:ext cx="22" cy="6"/>
                </a:xfrm>
                <a:custGeom>
                  <a:avLst/>
                  <a:gdLst>
                    <a:gd name="T0" fmla="*/ 21 w 22"/>
                    <a:gd name="T1" fmla="*/ 5 h 6"/>
                    <a:gd name="T2" fmla="*/ 10 w 22"/>
                    <a:gd name="T3" fmla="*/ 2 h 6"/>
                    <a:gd name="T4" fmla="*/ 5 w 22"/>
                    <a:gd name="T5" fmla="*/ 1 h 6"/>
                    <a:gd name="T6" fmla="*/ 0 w 22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6">
                      <a:moveTo>
                        <a:pt x="21" y="5"/>
                      </a:moveTo>
                      <a:lnTo>
                        <a:pt x="10" y="2"/>
                      </a:lnTo>
                      <a:lnTo>
                        <a:pt x="5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2" name="Freeform 228"/>
                <p:cNvSpPr>
                  <a:spLocks/>
                </p:cNvSpPr>
                <p:nvPr/>
              </p:nvSpPr>
              <p:spPr bwMode="auto">
                <a:xfrm>
                  <a:off x="3764" y="1486"/>
                  <a:ext cx="16" cy="6"/>
                </a:xfrm>
                <a:custGeom>
                  <a:avLst/>
                  <a:gdLst>
                    <a:gd name="T0" fmla="*/ 15 w 16"/>
                    <a:gd name="T1" fmla="*/ 5 h 6"/>
                    <a:gd name="T2" fmla="*/ 11 w 16"/>
                    <a:gd name="T3" fmla="*/ 4 h 6"/>
                    <a:gd name="T4" fmla="*/ 7 w 16"/>
                    <a:gd name="T5" fmla="*/ 2 h 6"/>
                    <a:gd name="T6" fmla="*/ 3 w 16"/>
                    <a:gd name="T7" fmla="*/ 1 h 6"/>
                    <a:gd name="T8" fmla="*/ 0 w 16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6">
                      <a:moveTo>
                        <a:pt x="15" y="5"/>
                      </a:moveTo>
                      <a:lnTo>
                        <a:pt x="11" y="4"/>
                      </a:lnTo>
                      <a:lnTo>
                        <a:pt x="7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3" name="Freeform 229"/>
                <p:cNvSpPr>
                  <a:spLocks/>
                </p:cNvSpPr>
                <p:nvPr/>
              </p:nvSpPr>
              <p:spPr bwMode="auto">
                <a:xfrm>
                  <a:off x="3759" y="1482"/>
                  <a:ext cx="6" cy="5"/>
                </a:xfrm>
                <a:custGeom>
                  <a:avLst/>
                  <a:gdLst>
                    <a:gd name="T0" fmla="*/ 5 w 6"/>
                    <a:gd name="T1" fmla="*/ 4 h 5"/>
                    <a:gd name="T2" fmla="*/ 3 w 6"/>
                    <a:gd name="T3" fmla="*/ 3 h 5"/>
                    <a:gd name="T4" fmla="*/ 1 w 6"/>
                    <a:gd name="T5" fmla="*/ 2 h 5"/>
                    <a:gd name="T6" fmla="*/ 0 w 6"/>
                    <a:gd name="T7" fmla="*/ 1 h 5"/>
                    <a:gd name="T8" fmla="*/ 0 w 6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5" y="4"/>
                      </a:moveTo>
                      <a:lnTo>
                        <a:pt x="3" y="3"/>
                      </a:ln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4" name="Freeform 230"/>
                <p:cNvSpPr>
                  <a:spLocks/>
                </p:cNvSpPr>
                <p:nvPr/>
              </p:nvSpPr>
              <p:spPr bwMode="auto">
                <a:xfrm>
                  <a:off x="3759" y="1477"/>
                  <a:ext cx="4" cy="6"/>
                </a:xfrm>
                <a:custGeom>
                  <a:avLst/>
                  <a:gdLst>
                    <a:gd name="T0" fmla="*/ 0 w 4"/>
                    <a:gd name="T1" fmla="*/ 5 h 6"/>
                    <a:gd name="T2" fmla="*/ 0 w 4"/>
                    <a:gd name="T3" fmla="*/ 4 h 6"/>
                    <a:gd name="T4" fmla="*/ 0 w 4"/>
                    <a:gd name="T5" fmla="*/ 2 h 6"/>
                    <a:gd name="T6" fmla="*/ 2 w 4"/>
                    <a:gd name="T7" fmla="*/ 1 h 6"/>
                    <a:gd name="T8" fmla="*/ 3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5" name="Freeform 231"/>
                <p:cNvSpPr>
                  <a:spLocks/>
                </p:cNvSpPr>
                <p:nvPr/>
              </p:nvSpPr>
              <p:spPr bwMode="auto">
                <a:xfrm>
                  <a:off x="3762" y="1472"/>
                  <a:ext cx="12" cy="6"/>
                </a:xfrm>
                <a:custGeom>
                  <a:avLst/>
                  <a:gdLst>
                    <a:gd name="T0" fmla="*/ 0 w 12"/>
                    <a:gd name="T1" fmla="*/ 5 h 6"/>
                    <a:gd name="T2" fmla="*/ 3 w 12"/>
                    <a:gd name="T3" fmla="*/ 4 h 6"/>
                    <a:gd name="T4" fmla="*/ 5 w 12"/>
                    <a:gd name="T5" fmla="*/ 3 h 6"/>
                    <a:gd name="T6" fmla="*/ 8 w 12"/>
                    <a:gd name="T7" fmla="*/ 2 h 6"/>
                    <a:gd name="T8" fmla="*/ 11 w 12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6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3"/>
                      </a:lnTo>
                      <a:lnTo>
                        <a:pt x="8" y="2"/>
                      </a:lnTo>
                      <a:lnTo>
                        <a:pt x="1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6" name="Freeform 232"/>
                <p:cNvSpPr>
                  <a:spLocks/>
                </p:cNvSpPr>
                <p:nvPr/>
              </p:nvSpPr>
              <p:spPr bwMode="auto">
                <a:xfrm>
                  <a:off x="3773" y="1468"/>
                  <a:ext cx="15" cy="5"/>
                </a:xfrm>
                <a:custGeom>
                  <a:avLst/>
                  <a:gdLst>
                    <a:gd name="T0" fmla="*/ 0 w 15"/>
                    <a:gd name="T1" fmla="*/ 4 h 5"/>
                    <a:gd name="T2" fmla="*/ 4 w 15"/>
                    <a:gd name="T3" fmla="*/ 3 h 5"/>
                    <a:gd name="T4" fmla="*/ 7 w 15"/>
                    <a:gd name="T5" fmla="*/ 2 h 5"/>
                    <a:gd name="T6" fmla="*/ 11 w 15"/>
                    <a:gd name="T7" fmla="*/ 1 h 5"/>
                    <a:gd name="T8" fmla="*/ 14 w 1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5">
                      <a:moveTo>
                        <a:pt x="0" y="4"/>
                      </a:move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11" y="1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7" name="Freeform 233"/>
                <p:cNvSpPr>
                  <a:spLocks/>
                </p:cNvSpPr>
                <p:nvPr/>
              </p:nvSpPr>
              <p:spPr bwMode="auto">
                <a:xfrm>
                  <a:off x="3787" y="1463"/>
                  <a:ext cx="13" cy="6"/>
                </a:xfrm>
                <a:custGeom>
                  <a:avLst/>
                  <a:gdLst>
                    <a:gd name="T0" fmla="*/ 0 w 13"/>
                    <a:gd name="T1" fmla="*/ 5 h 6"/>
                    <a:gd name="T2" fmla="*/ 6 w 13"/>
                    <a:gd name="T3" fmla="*/ 2 h 6"/>
                    <a:gd name="T4" fmla="*/ 10 w 13"/>
                    <a:gd name="T5" fmla="*/ 1 h 6"/>
                    <a:gd name="T6" fmla="*/ 12 w 1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6">
                      <a:moveTo>
                        <a:pt x="0" y="5"/>
                      </a:moveTo>
                      <a:lnTo>
                        <a:pt x="6" y="2"/>
                      </a:lnTo>
                      <a:lnTo>
                        <a:pt x="10" y="1"/>
                      </a:lnTo>
                      <a:lnTo>
                        <a:pt x="1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8" name="Freeform 234"/>
                <p:cNvSpPr>
                  <a:spLocks/>
                </p:cNvSpPr>
                <p:nvPr/>
              </p:nvSpPr>
              <p:spPr bwMode="auto">
                <a:xfrm>
                  <a:off x="3799" y="1458"/>
                  <a:ext cx="9" cy="6"/>
                </a:xfrm>
                <a:custGeom>
                  <a:avLst/>
                  <a:gdLst>
                    <a:gd name="T0" fmla="*/ 0 w 9"/>
                    <a:gd name="T1" fmla="*/ 5 h 6"/>
                    <a:gd name="T2" fmla="*/ 3 w 9"/>
                    <a:gd name="T3" fmla="*/ 4 h 6"/>
                    <a:gd name="T4" fmla="*/ 5 w 9"/>
                    <a:gd name="T5" fmla="*/ 3 h 6"/>
                    <a:gd name="T6" fmla="*/ 7 w 9"/>
                    <a:gd name="T7" fmla="*/ 1 h 6"/>
                    <a:gd name="T8" fmla="*/ 8 w 9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6">
                      <a:moveTo>
                        <a:pt x="0" y="5"/>
                      </a:moveTo>
                      <a:lnTo>
                        <a:pt x="3" y="4"/>
                      </a:ln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299" name="Freeform 235"/>
                <p:cNvSpPr>
                  <a:spLocks/>
                </p:cNvSpPr>
                <p:nvPr/>
              </p:nvSpPr>
              <p:spPr bwMode="auto">
                <a:xfrm>
                  <a:off x="3807" y="1453"/>
                  <a:ext cx="2" cy="6"/>
                </a:xfrm>
                <a:custGeom>
                  <a:avLst/>
                  <a:gdLst>
                    <a:gd name="T0" fmla="*/ 0 w 2"/>
                    <a:gd name="T1" fmla="*/ 5 h 6"/>
                    <a:gd name="T2" fmla="*/ 1 w 2"/>
                    <a:gd name="T3" fmla="*/ 4 h 6"/>
                    <a:gd name="T4" fmla="*/ 1 w 2"/>
                    <a:gd name="T5" fmla="*/ 3 h 6"/>
                    <a:gd name="T6" fmla="*/ 1 w 2"/>
                    <a:gd name="T7" fmla="*/ 2 h 6"/>
                    <a:gd name="T8" fmla="*/ 0 w 2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0" name="Freeform 236"/>
                <p:cNvSpPr>
                  <a:spLocks/>
                </p:cNvSpPr>
                <p:nvPr/>
              </p:nvSpPr>
              <p:spPr bwMode="auto">
                <a:xfrm>
                  <a:off x="3801" y="1449"/>
                  <a:ext cx="7" cy="5"/>
                </a:xfrm>
                <a:custGeom>
                  <a:avLst/>
                  <a:gdLst>
                    <a:gd name="T0" fmla="*/ 6 w 7"/>
                    <a:gd name="T1" fmla="*/ 4 h 5"/>
                    <a:gd name="T2" fmla="*/ 5 w 7"/>
                    <a:gd name="T3" fmla="*/ 3 h 5"/>
                    <a:gd name="T4" fmla="*/ 4 w 7"/>
                    <a:gd name="T5" fmla="*/ 2 h 5"/>
                    <a:gd name="T6" fmla="*/ 2 w 7"/>
                    <a:gd name="T7" fmla="*/ 1 h 5"/>
                    <a:gd name="T8" fmla="*/ 0 w 7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5">
                      <a:moveTo>
                        <a:pt x="6" y="4"/>
                      </a:moveTo>
                      <a:lnTo>
                        <a:pt x="5" y="3"/>
                      </a:ln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1" name="Freeform 237"/>
                <p:cNvSpPr>
                  <a:spLocks/>
                </p:cNvSpPr>
                <p:nvPr/>
              </p:nvSpPr>
              <p:spPr bwMode="auto">
                <a:xfrm>
                  <a:off x="3790" y="1444"/>
                  <a:ext cx="12" cy="6"/>
                </a:xfrm>
                <a:custGeom>
                  <a:avLst/>
                  <a:gdLst>
                    <a:gd name="T0" fmla="*/ 11 w 12"/>
                    <a:gd name="T1" fmla="*/ 5 h 6"/>
                    <a:gd name="T2" fmla="*/ 9 w 12"/>
                    <a:gd name="T3" fmla="*/ 4 h 6"/>
                    <a:gd name="T4" fmla="*/ 6 w 12"/>
                    <a:gd name="T5" fmla="*/ 2 h 6"/>
                    <a:gd name="T6" fmla="*/ 0 w 12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1" y="5"/>
                      </a:moveTo>
                      <a:lnTo>
                        <a:pt x="9" y="4"/>
                      </a:lnTo>
                      <a:lnTo>
                        <a:pt x="6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2" name="Freeform 238"/>
                <p:cNvSpPr>
                  <a:spLocks/>
                </p:cNvSpPr>
                <p:nvPr/>
              </p:nvSpPr>
              <p:spPr bwMode="auto">
                <a:xfrm>
                  <a:off x="3777" y="1440"/>
                  <a:ext cx="14" cy="5"/>
                </a:xfrm>
                <a:custGeom>
                  <a:avLst/>
                  <a:gdLst>
                    <a:gd name="T0" fmla="*/ 13 w 14"/>
                    <a:gd name="T1" fmla="*/ 4 h 5"/>
                    <a:gd name="T2" fmla="*/ 10 w 14"/>
                    <a:gd name="T3" fmla="*/ 3 h 5"/>
                    <a:gd name="T4" fmla="*/ 6 w 14"/>
                    <a:gd name="T5" fmla="*/ 2 h 5"/>
                    <a:gd name="T6" fmla="*/ 0 w 1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5">
                      <a:moveTo>
                        <a:pt x="13" y="4"/>
                      </a:moveTo>
                      <a:lnTo>
                        <a:pt x="10" y="3"/>
                      </a:lnTo>
                      <a:lnTo>
                        <a:pt x="6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3" name="Freeform 239"/>
                <p:cNvSpPr>
                  <a:spLocks/>
                </p:cNvSpPr>
                <p:nvPr/>
              </p:nvSpPr>
              <p:spPr bwMode="auto">
                <a:xfrm>
                  <a:off x="3764" y="1435"/>
                  <a:ext cx="14" cy="6"/>
                </a:xfrm>
                <a:custGeom>
                  <a:avLst/>
                  <a:gdLst>
                    <a:gd name="T0" fmla="*/ 13 w 14"/>
                    <a:gd name="T1" fmla="*/ 5 h 6"/>
                    <a:gd name="T2" fmla="*/ 6 w 14"/>
                    <a:gd name="T3" fmla="*/ 2 h 6"/>
                    <a:gd name="T4" fmla="*/ 3 w 14"/>
                    <a:gd name="T5" fmla="*/ 1 h 6"/>
                    <a:gd name="T6" fmla="*/ 0 w 1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6">
                      <a:moveTo>
                        <a:pt x="13" y="5"/>
                      </a:moveTo>
                      <a:lnTo>
                        <a:pt x="6" y="2"/>
                      </a:lnTo>
                      <a:lnTo>
                        <a:pt x="3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4" name="Freeform 240"/>
                <p:cNvSpPr>
                  <a:spLocks/>
                </p:cNvSpPr>
                <p:nvPr/>
              </p:nvSpPr>
              <p:spPr bwMode="auto">
                <a:xfrm>
                  <a:off x="3756" y="1430"/>
                  <a:ext cx="9" cy="6"/>
                </a:xfrm>
                <a:custGeom>
                  <a:avLst/>
                  <a:gdLst>
                    <a:gd name="T0" fmla="*/ 8 w 9"/>
                    <a:gd name="T1" fmla="*/ 5 h 6"/>
                    <a:gd name="T2" fmla="*/ 3 w 9"/>
                    <a:gd name="T3" fmla="*/ 2 h 6"/>
                    <a:gd name="T4" fmla="*/ 1 w 9"/>
                    <a:gd name="T5" fmla="*/ 1 h 6"/>
                    <a:gd name="T6" fmla="*/ 0 w 9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6">
                      <a:moveTo>
                        <a:pt x="8" y="5"/>
                      </a:moveTo>
                      <a:lnTo>
                        <a:pt x="3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5" name="Freeform 241"/>
                <p:cNvSpPr>
                  <a:spLocks/>
                </p:cNvSpPr>
                <p:nvPr/>
              </p:nvSpPr>
              <p:spPr bwMode="auto">
                <a:xfrm>
                  <a:off x="3752" y="1426"/>
                  <a:ext cx="5" cy="5"/>
                </a:xfrm>
                <a:custGeom>
                  <a:avLst/>
                  <a:gdLst>
                    <a:gd name="T0" fmla="*/ 4 w 5"/>
                    <a:gd name="T1" fmla="*/ 4 h 5"/>
                    <a:gd name="T2" fmla="*/ 2 w 5"/>
                    <a:gd name="T3" fmla="*/ 3 h 5"/>
                    <a:gd name="T4" fmla="*/ 1 w 5"/>
                    <a:gd name="T5" fmla="*/ 2 h 5"/>
                    <a:gd name="T6" fmla="*/ 1 w 5"/>
                    <a:gd name="T7" fmla="*/ 1 h 5"/>
                    <a:gd name="T8" fmla="*/ 0 w 5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4" y="4"/>
                      </a:moveTo>
                      <a:lnTo>
                        <a:pt x="2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6" name="Freeform 242"/>
                <p:cNvSpPr>
                  <a:spLocks/>
                </p:cNvSpPr>
                <p:nvPr/>
              </p:nvSpPr>
              <p:spPr bwMode="auto">
                <a:xfrm>
                  <a:off x="3752" y="1421"/>
                  <a:ext cx="4" cy="6"/>
                </a:xfrm>
                <a:custGeom>
                  <a:avLst/>
                  <a:gdLst>
                    <a:gd name="T0" fmla="*/ 0 w 4"/>
                    <a:gd name="T1" fmla="*/ 5 h 6"/>
                    <a:gd name="T2" fmla="*/ 0 w 4"/>
                    <a:gd name="T3" fmla="*/ 3 h 6"/>
                    <a:gd name="T4" fmla="*/ 1 w 4"/>
                    <a:gd name="T5" fmla="*/ 2 h 6"/>
                    <a:gd name="T6" fmla="*/ 1 w 4"/>
                    <a:gd name="T7" fmla="*/ 1 h 6"/>
                    <a:gd name="T8" fmla="*/ 3 w 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7" name="Freeform 243"/>
                <p:cNvSpPr>
                  <a:spLocks/>
                </p:cNvSpPr>
                <p:nvPr/>
              </p:nvSpPr>
              <p:spPr bwMode="auto">
                <a:xfrm>
                  <a:off x="3755" y="1416"/>
                  <a:ext cx="6" cy="6"/>
                </a:xfrm>
                <a:custGeom>
                  <a:avLst/>
                  <a:gdLst>
                    <a:gd name="T0" fmla="*/ 0 w 6"/>
                    <a:gd name="T1" fmla="*/ 5 h 6"/>
                    <a:gd name="T2" fmla="*/ 1 w 6"/>
                    <a:gd name="T3" fmla="*/ 4 h 6"/>
                    <a:gd name="T4" fmla="*/ 2 w 6"/>
                    <a:gd name="T5" fmla="*/ 2 h 6"/>
                    <a:gd name="T6" fmla="*/ 5 w 6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2" y="2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8" name="Freeform 244"/>
                <p:cNvSpPr>
                  <a:spLocks/>
                </p:cNvSpPr>
                <p:nvPr/>
              </p:nvSpPr>
              <p:spPr bwMode="auto">
                <a:xfrm>
                  <a:off x="3760" y="1411"/>
                  <a:ext cx="9" cy="6"/>
                </a:xfrm>
                <a:custGeom>
                  <a:avLst/>
                  <a:gdLst>
                    <a:gd name="T0" fmla="*/ 0 w 9"/>
                    <a:gd name="T1" fmla="*/ 5 h 6"/>
                    <a:gd name="T2" fmla="*/ 4 w 9"/>
                    <a:gd name="T3" fmla="*/ 3 h 6"/>
                    <a:gd name="T4" fmla="*/ 8 w 9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6">
                      <a:moveTo>
                        <a:pt x="0" y="5"/>
                      </a:moveTo>
                      <a:lnTo>
                        <a:pt x="4" y="3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09" name="Freeform 245"/>
                <p:cNvSpPr>
                  <a:spLocks/>
                </p:cNvSpPr>
                <p:nvPr/>
              </p:nvSpPr>
              <p:spPr bwMode="auto">
                <a:xfrm>
                  <a:off x="3768" y="1407"/>
                  <a:ext cx="8" cy="5"/>
                </a:xfrm>
                <a:custGeom>
                  <a:avLst/>
                  <a:gdLst>
                    <a:gd name="T0" fmla="*/ 0 w 8"/>
                    <a:gd name="T1" fmla="*/ 4 h 5"/>
                    <a:gd name="T2" fmla="*/ 4 w 8"/>
                    <a:gd name="T3" fmla="*/ 2 h 5"/>
                    <a:gd name="T4" fmla="*/ 5 w 8"/>
                    <a:gd name="T5" fmla="*/ 1 h 5"/>
                    <a:gd name="T6" fmla="*/ 7 w 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5">
                      <a:moveTo>
                        <a:pt x="0" y="4"/>
                      </a:moveTo>
                      <a:lnTo>
                        <a:pt x="4" y="2"/>
                      </a:lnTo>
                      <a:lnTo>
                        <a:pt x="5" y="1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0" name="Freeform 246"/>
                <p:cNvSpPr>
                  <a:spLocks/>
                </p:cNvSpPr>
                <p:nvPr/>
              </p:nvSpPr>
              <p:spPr bwMode="auto">
                <a:xfrm>
                  <a:off x="3775" y="1402"/>
                  <a:ext cx="5" cy="6"/>
                </a:xfrm>
                <a:custGeom>
                  <a:avLst/>
                  <a:gdLst>
                    <a:gd name="T0" fmla="*/ 0 w 5"/>
                    <a:gd name="T1" fmla="*/ 5 h 6"/>
                    <a:gd name="T2" fmla="*/ 2 w 5"/>
                    <a:gd name="T3" fmla="*/ 2 h 6"/>
                    <a:gd name="T4" fmla="*/ 3 w 5"/>
                    <a:gd name="T5" fmla="*/ 1 h 6"/>
                    <a:gd name="T6" fmla="*/ 4 w 5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6">
                      <a:moveTo>
                        <a:pt x="0" y="5"/>
                      </a:moveTo>
                      <a:lnTo>
                        <a:pt x="2" y="2"/>
                      </a:lnTo>
                      <a:lnTo>
                        <a:pt x="3" y="1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1" name="Freeform 247"/>
                <p:cNvSpPr>
                  <a:spLocks/>
                </p:cNvSpPr>
                <p:nvPr/>
              </p:nvSpPr>
              <p:spPr bwMode="auto">
                <a:xfrm>
                  <a:off x="3779" y="1398"/>
                  <a:ext cx="1" cy="5"/>
                </a:xfrm>
                <a:custGeom>
                  <a:avLst/>
                  <a:gdLst>
                    <a:gd name="T0" fmla="*/ 0 w 1"/>
                    <a:gd name="T1" fmla="*/ 4 h 5"/>
                    <a:gd name="T2" fmla="*/ 0 w 1"/>
                    <a:gd name="T3" fmla="*/ 3 h 5"/>
                    <a:gd name="T4" fmla="*/ 0 w 1"/>
                    <a:gd name="T5" fmla="*/ 2 h 5"/>
                    <a:gd name="T6" fmla="*/ 0 w 1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5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2" name="Freeform 248"/>
                <p:cNvSpPr>
                  <a:spLocks/>
                </p:cNvSpPr>
                <p:nvPr/>
              </p:nvSpPr>
              <p:spPr bwMode="auto">
                <a:xfrm>
                  <a:off x="3775" y="1393"/>
                  <a:ext cx="5" cy="6"/>
                </a:xfrm>
                <a:custGeom>
                  <a:avLst/>
                  <a:gdLst>
                    <a:gd name="T0" fmla="*/ 4 w 5"/>
                    <a:gd name="T1" fmla="*/ 5 h 6"/>
                    <a:gd name="T2" fmla="*/ 3 w 5"/>
                    <a:gd name="T3" fmla="*/ 2 h 6"/>
                    <a:gd name="T4" fmla="*/ 0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4" y="5"/>
                      </a:moveTo>
                      <a:lnTo>
                        <a:pt x="3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3" name="Freeform 249"/>
                <p:cNvSpPr>
                  <a:spLocks/>
                </p:cNvSpPr>
                <p:nvPr/>
              </p:nvSpPr>
              <p:spPr bwMode="auto">
                <a:xfrm>
                  <a:off x="3769" y="1388"/>
                  <a:ext cx="7" cy="6"/>
                </a:xfrm>
                <a:custGeom>
                  <a:avLst/>
                  <a:gdLst>
                    <a:gd name="T0" fmla="*/ 6 w 7"/>
                    <a:gd name="T1" fmla="*/ 5 h 6"/>
                    <a:gd name="T2" fmla="*/ 5 w 7"/>
                    <a:gd name="T3" fmla="*/ 4 h 6"/>
                    <a:gd name="T4" fmla="*/ 3 w 7"/>
                    <a:gd name="T5" fmla="*/ 2 h 6"/>
                    <a:gd name="T6" fmla="*/ 0 w 7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6">
                      <a:moveTo>
                        <a:pt x="6" y="5"/>
                      </a:moveTo>
                      <a:lnTo>
                        <a:pt x="5" y="4"/>
                      </a:lnTo>
                      <a:lnTo>
                        <a:pt x="3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4" name="Freeform 250"/>
                <p:cNvSpPr>
                  <a:spLocks/>
                </p:cNvSpPr>
                <p:nvPr/>
              </p:nvSpPr>
              <p:spPr bwMode="auto">
                <a:xfrm>
                  <a:off x="3762" y="1383"/>
                  <a:ext cx="8" cy="6"/>
                </a:xfrm>
                <a:custGeom>
                  <a:avLst/>
                  <a:gdLst>
                    <a:gd name="T0" fmla="*/ 7 w 8"/>
                    <a:gd name="T1" fmla="*/ 5 h 6"/>
                    <a:gd name="T2" fmla="*/ 3 w 8"/>
                    <a:gd name="T3" fmla="*/ 3 h 6"/>
                    <a:gd name="T4" fmla="*/ 0 w 8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6">
                      <a:moveTo>
                        <a:pt x="7" y="5"/>
                      </a:moveTo>
                      <a:lnTo>
                        <a:pt x="3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5" name="Freeform 251"/>
                <p:cNvSpPr>
                  <a:spLocks/>
                </p:cNvSpPr>
                <p:nvPr/>
              </p:nvSpPr>
              <p:spPr bwMode="auto">
                <a:xfrm>
                  <a:off x="3755" y="1379"/>
                  <a:ext cx="8" cy="5"/>
                </a:xfrm>
                <a:custGeom>
                  <a:avLst/>
                  <a:gdLst>
                    <a:gd name="T0" fmla="*/ 7 w 8"/>
                    <a:gd name="T1" fmla="*/ 4 h 5"/>
                    <a:gd name="T2" fmla="*/ 3 w 8"/>
                    <a:gd name="T3" fmla="*/ 2 h 5"/>
                    <a:gd name="T4" fmla="*/ 0 w 8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5">
                      <a:moveTo>
                        <a:pt x="7" y="4"/>
                      </a:moveTo>
                      <a:lnTo>
                        <a:pt x="3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6" name="Freeform 252"/>
                <p:cNvSpPr>
                  <a:spLocks/>
                </p:cNvSpPr>
                <p:nvPr/>
              </p:nvSpPr>
              <p:spPr bwMode="auto">
                <a:xfrm>
                  <a:off x="3750" y="1374"/>
                  <a:ext cx="6" cy="6"/>
                </a:xfrm>
                <a:custGeom>
                  <a:avLst/>
                  <a:gdLst>
                    <a:gd name="T0" fmla="*/ 5 w 6"/>
                    <a:gd name="T1" fmla="*/ 5 h 6"/>
                    <a:gd name="T2" fmla="*/ 2 w 6"/>
                    <a:gd name="T3" fmla="*/ 2 h 6"/>
                    <a:gd name="T4" fmla="*/ 1 w 6"/>
                    <a:gd name="T5" fmla="*/ 1 h 6"/>
                    <a:gd name="T6" fmla="*/ 0 w 6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5" y="5"/>
                      </a:moveTo>
                      <a:lnTo>
                        <a:pt x="2" y="2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7" name="Freeform 253"/>
                <p:cNvSpPr>
                  <a:spLocks/>
                </p:cNvSpPr>
                <p:nvPr/>
              </p:nvSpPr>
              <p:spPr bwMode="auto">
                <a:xfrm>
                  <a:off x="3749" y="1369"/>
                  <a:ext cx="2" cy="6"/>
                </a:xfrm>
                <a:custGeom>
                  <a:avLst/>
                  <a:gdLst>
                    <a:gd name="T0" fmla="*/ 1 w 2"/>
                    <a:gd name="T1" fmla="*/ 5 h 6"/>
                    <a:gd name="T2" fmla="*/ 0 w 2"/>
                    <a:gd name="T3" fmla="*/ 3 h 6"/>
                    <a:gd name="T4" fmla="*/ 0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1" y="5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8" name="Freeform 254"/>
                <p:cNvSpPr>
                  <a:spLocks/>
                </p:cNvSpPr>
                <p:nvPr/>
              </p:nvSpPr>
              <p:spPr bwMode="auto">
                <a:xfrm>
                  <a:off x="3749" y="1365"/>
                  <a:ext cx="2" cy="5"/>
                </a:xfrm>
                <a:custGeom>
                  <a:avLst/>
                  <a:gdLst>
                    <a:gd name="T0" fmla="*/ 0 w 2"/>
                    <a:gd name="T1" fmla="*/ 4 h 5"/>
                    <a:gd name="T2" fmla="*/ 0 w 2"/>
                    <a:gd name="T3" fmla="*/ 2 h 5"/>
                    <a:gd name="T4" fmla="*/ 1 w 2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0" y="4"/>
                      </a:moveTo>
                      <a:lnTo>
                        <a:pt x="0" y="2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19" name="Freeform 255"/>
                <p:cNvSpPr>
                  <a:spLocks/>
                </p:cNvSpPr>
                <p:nvPr/>
              </p:nvSpPr>
              <p:spPr bwMode="auto">
                <a:xfrm>
                  <a:off x="3750" y="1360"/>
                  <a:ext cx="4" cy="6"/>
                </a:xfrm>
                <a:custGeom>
                  <a:avLst/>
                  <a:gdLst>
                    <a:gd name="T0" fmla="*/ 0 w 4"/>
                    <a:gd name="T1" fmla="*/ 5 h 6"/>
                    <a:gd name="T2" fmla="*/ 1 w 4"/>
                    <a:gd name="T3" fmla="*/ 3 h 6"/>
                    <a:gd name="T4" fmla="*/ 3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0" name="Freeform 256"/>
                <p:cNvSpPr>
                  <a:spLocks/>
                </p:cNvSpPr>
                <p:nvPr/>
              </p:nvSpPr>
              <p:spPr bwMode="auto">
                <a:xfrm>
                  <a:off x="3753" y="1355"/>
                  <a:ext cx="4" cy="6"/>
                </a:xfrm>
                <a:custGeom>
                  <a:avLst/>
                  <a:gdLst>
                    <a:gd name="T0" fmla="*/ 0 w 4"/>
                    <a:gd name="T1" fmla="*/ 5 h 6"/>
                    <a:gd name="T2" fmla="*/ 2 w 4"/>
                    <a:gd name="T3" fmla="*/ 2 h 6"/>
                    <a:gd name="T4" fmla="*/ 3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0" y="5"/>
                      </a:moveTo>
                      <a:lnTo>
                        <a:pt x="2" y="2"/>
                      </a:lnTo>
                      <a:lnTo>
                        <a:pt x="3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1" name="Freeform 257"/>
                <p:cNvSpPr>
                  <a:spLocks/>
                </p:cNvSpPr>
                <p:nvPr/>
              </p:nvSpPr>
              <p:spPr bwMode="auto">
                <a:xfrm>
                  <a:off x="3756" y="1351"/>
                  <a:ext cx="5" cy="5"/>
                </a:xfrm>
                <a:custGeom>
                  <a:avLst/>
                  <a:gdLst>
                    <a:gd name="T0" fmla="*/ 0 w 5"/>
                    <a:gd name="T1" fmla="*/ 4 h 5"/>
                    <a:gd name="T2" fmla="*/ 2 w 5"/>
                    <a:gd name="T3" fmla="*/ 2 h 5"/>
                    <a:gd name="T4" fmla="*/ 4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0" y="4"/>
                      </a:moveTo>
                      <a:lnTo>
                        <a:pt x="2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2" name="Freeform 258"/>
                <p:cNvSpPr>
                  <a:spLocks/>
                </p:cNvSpPr>
                <p:nvPr/>
              </p:nvSpPr>
              <p:spPr bwMode="auto">
                <a:xfrm>
                  <a:off x="3760" y="1346"/>
                  <a:ext cx="3" cy="6"/>
                </a:xfrm>
                <a:custGeom>
                  <a:avLst/>
                  <a:gdLst>
                    <a:gd name="T0" fmla="*/ 0 w 3"/>
                    <a:gd name="T1" fmla="*/ 5 h 6"/>
                    <a:gd name="T2" fmla="*/ 1 w 3"/>
                    <a:gd name="T3" fmla="*/ 2 h 6"/>
                    <a:gd name="T4" fmla="*/ 2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0" y="5"/>
                      </a:moveTo>
                      <a:lnTo>
                        <a:pt x="1" y="2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3" name="Freeform 259"/>
                <p:cNvSpPr>
                  <a:spLocks/>
                </p:cNvSpPr>
                <p:nvPr/>
              </p:nvSpPr>
              <p:spPr bwMode="auto">
                <a:xfrm>
                  <a:off x="3762" y="1341"/>
                  <a:ext cx="1" cy="6"/>
                </a:xfrm>
                <a:custGeom>
                  <a:avLst/>
                  <a:gdLst>
                    <a:gd name="T0" fmla="*/ 0 w 1"/>
                    <a:gd name="T1" fmla="*/ 5 h 6"/>
                    <a:gd name="T2" fmla="*/ 0 w 1"/>
                    <a:gd name="T3" fmla="*/ 3 h 6"/>
                    <a:gd name="T4" fmla="*/ 0 w 1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4" name="Freeform 260"/>
                <p:cNvSpPr>
                  <a:spLocks/>
                </p:cNvSpPr>
                <p:nvPr/>
              </p:nvSpPr>
              <p:spPr bwMode="auto">
                <a:xfrm>
                  <a:off x="3760" y="1337"/>
                  <a:ext cx="3" cy="5"/>
                </a:xfrm>
                <a:custGeom>
                  <a:avLst/>
                  <a:gdLst>
                    <a:gd name="T0" fmla="*/ 2 w 3"/>
                    <a:gd name="T1" fmla="*/ 4 h 5"/>
                    <a:gd name="T2" fmla="*/ 1 w 3"/>
                    <a:gd name="T3" fmla="*/ 2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4"/>
                      </a:move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5" name="Freeform 261"/>
                <p:cNvSpPr>
                  <a:spLocks/>
                </p:cNvSpPr>
                <p:nvPr/>
              </p:nvSpPr>
              <p:spPr bwMode="auto">
                <a:xfrm>
                  <a:off x="3756" y="1332"/>
                  <a:ext cx="5" cy="6"/>
                </a:xfrm>
                <a:custGeom>
                  <a:avLst/>
                  <a:gdLst>
                    <a:gd name="T0" fmla="*/ 4 w 5"/>
                    <a:gd name="T1" fmla="*/ 5 h 6"/>
                    <a:gd name="T2" fmla="*/ 2 w 5"/>
                    <a:gd name="T3" fmla="*/ 2 h 6"/>
                    <a:gd name="T4" fmla="*/ 0 w 5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6">
                      <a:moveTo>
                        <a:pt x="4" y="5"/>
                      </a:move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6" name="Freeform 262"/>
                <p:cNvSpPr>
                  <a:spLocks/>
                </p:cNvSpPr>
                <p:nvPr/>
              </p:nvSpPr>
              <p:spPr bwMode="auto">
                <a:xfrm>
                  <a:off x="3753" y="1327"/>
                  <a:ext cx="4" cy="6"/>
                </a:xfrm>
                <a:custGeom>
                  <a:avLst/>
                  <a:gdLst>
                    <a:gd name="T0" fmla="*/ 3 w 4"/>
                    <a:gd name="T1" fmla="*/ 5 h 6"/>
                    <a:gd name="T2" fmla="*/ 2 w 4"/>
                    <a:gd name="T3" fmla="*/ 2 h 6"/>
                    <a:gd name="T4" fmla="*/ 0 w 4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6">
                      <a:moveTo>
                        <a:pt x="3" y="5"/>
                      </a:move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7" name="Freeform 263"/>
                <p:cNvSpPr>
                  <a:spLocks/>
                </p:cNvSpPr>
                <p:nvPr/>
              </p:nvSpPr>
              <p:spPr bwMode="auto">
                <a:xfrm>
                  <a:off x="3749" y="1323"/>
                  <a:ext cx="5" cy="5"/>
                </a:xfrm>
                <a:custGeom>
                  <a:avLst/>
                  <a:gdLst>
                    <a:gd name="T0" fmla="*/ 4 w 5"/>
                    <a:gd name="T1" fmla="*/ 4 h 5"/>
                    <a:gd name="T2" fmla="*/ 2 w 5"/>
                    <a:gd name="T3" fmla="*/ 2 h 5"/>
                    <a:gd name="T4" fmla="*/ 0 w 5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4" y="4"/>
                      </a:move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8" name="Freeform 264"/>
                <p:cNvSpPr>
                  <a:spLocks/>
                </p:cNvSpPr>
                <p:nvPr/>
              </p:nvSpPr>
              <p:spPr bwMode="auto">
                <a:xfrm>
                  <a:off x="3747" y="1318"/>
                  <a:ext cx="3" cy="6"/>
                </a:xfrm>
                <a:custGeom>
                  <a:avLst/>
                  <a:gdLst>
                    <a:gd name="T0" fmla="*/ 2 w 3"/>
                    <a:gd name="T1" fmla="*/ 5 h 6"/>
                    <a:gd name="T2" fmla="*/ 1 w 3"/>
                    <a:gd name="T3" fmla="*/ 3 h 6"/>
                    <a:gd name="T4" fmla="*/ 0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2" y="5"/>
                      </a:moveTo>
                      <a:lnTo>
                        <a:pt x="1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29" name="Freeform 265"/>
                <p:cNvSpPr>
                  <a:spLocks/>
                </p:cNvSpPr>
                <p:nvPr/>
              </p:nvSpPr>
              <p:spPr bwMode="auto">
                <a:xfrm>
                  <a:off x="3746" y="1313"/>
                  <a:ext cx="2" cy="6"/>
                </a:xfrm>
                <a:custGeom>
                  <a:avLst/>
                  <a:gdLst>
                    <a:gd name="T0" fmla="*/ 1 w 2"/>
                    <a:gd name="T1" fmla="*/ 5 h 6"/>
                    <a:gd name="T2" fmla="*/ 1 w 2"/>
                    <a:gd name="T3" fmla="*/ 2 h 6"/>
                    <a:gd name="T4" fmla="*/ 0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1" y="5"/>
                      </a:move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30" name="Line 266"/>
                <p:cNvSpPr>
                  <a:spLocks noChangeShapeType="1"/>
                </p:cNvSpPr>
                <p:nvPr/>
              </p:nvSpPr>
              <p:spPr bwMode="auto">
                <a:xfrm flipV="1">
                  <a:off x="3746" y="1305"/>
                  <a:ext cx="1" cy="12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31" name="Freeform 267"/>
                <p:cNvSpPr>
                  <a:spLocks/>
                </p:cNvSpPr>
                <p:nvPr/>
              </p:nvSpPr>
              <p:spPr bwMode="auto">
                <a:xfrm>
                  <a:off x="3747" y="1304"/>
                  <a:ext cx="2" cy="6"/>
                </a:xfrm>
                <a:custGeom>
                  <a:avLst/>
                  <a:gdLst>
                    <a:gd name="T0" fmla="*/ 0 w 2"/>
                    <a:gd name="T1" fmla="*/ 5 h 6"/>
                    <a:gd name="T2" fmla="*/ 0 w 2"/>
                    <a:gd name="T3" fmla="*/ 2 h 6"/>
                    <a:gd name="T4" fmla="*/ 1 w 2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32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3748" y="1295"/>
                  <a:ext cx="2" cy="13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33" name="Freeform 269"/>
                <p:cNvSpPr>
                  <a:spLocks/>
                </p:cNvSpPr>
                <p:nvPr/>
              </p:nvSpPr>
              <p:spPr bwMode="auto">
                <a:xfrm>
                  <a:off x="3750" y="1294"/>
                  <a:ext cx="3" cy="6"/>
                </a:xfrm>
                <a:custGeom>
                  <a:avLst/>
                  <a:gdLst>
                    <a:gd name="T0" fmla="*/ 0 w 3"/>
                    <a:gd name="T1" fmla="*/ 5 h 6"/>
                    <a:gd name="T2" fmla="*/ 1 w 3"/>
                    <a:gd name="T3" fmla="*/ 3 h 6"/>
                    <a:gd name="T4" fmla="*/ 2 w 3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34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3752" y="1286"/>
                  <a:ext cx="0" cy="12"/>
                </a:xfrm>
                <a:prstGeom prst="line">
                  <a:avLst/>
                </a:prstGeom>
                <a:noFill/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35" name="Freeform 271"/>
                <p:cNvSpPr>
                  <a:spLocks/>
                </p:cNvSpPr>
                <p:nvPr/>
              </p:nvSpPr>
              <p:spPr bwMode="auto">
                <a:xfrm>
                  <a:off x="3752" y="1285"/>
                  <a:ext cx="1" cy="6"/>
                </a:xfrm>
                <a:custGeom>
                  <a:avLst/>
                  <a:gdLst>
                    <a:gd name="T0" fmla="*/ 0 w 1"/>
                    <a:gd name="T1" fmla="*/ 5 h 6"/>
                    <a:gd name="T2" fmla="*/ 0 w 1"/>
                    <a:gd name="T3" fmla="*/ 3 h 6"/>
                    <a:gd name="T4" fmla="*/ 0 w 1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0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  <p:sp>
            <p:nvSpPr>
              <p:cNvPr id="344336" name="Rectangle 272"/>
              <p:cNvSpPr>
                <a:spLocks noChangeArrowheads="1"/>
              </p:cNvSpPr>
              <p:nvPr/>
            </p:nvSpPr>
            <p:spPr bwMode="auto">
              <a:xfrm>
                <a:off x="4308" y="1168"/>
                <a:ext cx="47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9788" tIns="49018" rIns="99788" bIns="49018">
                <a:spAutoFit/>
              </a:bodyPr>
              <a:lstStyle/>
              <a:p>
                <a:pPr defTabSz="840334" eaLnBrk="0" hangingPunct="0">
                  <a:spcBef>
                    <a:spcPct val="0"/>
                  </a:spcBef>
                </a:pPr>
                <a:r>
                  <a:rPr lang="en-GB" sz="1985" b="1" dirty="0"/>
                  <a:t>Sign</a:t>
                </a:r>
                <a:r>
                  <a:rPr lang="cs-CZ" sz="1985" b="1" dirty="0"/>
                  <a:t>á</a:t>
                </a:r>
                <a:r>
                  <a:rPr lang="en-GB" sz="1985" b="1" dirty="0"/>
                  <a:t>l</a:t>
                </a:r>
              </a:p>
            </p:txBody>
          </p:sp>
          <p:sp>
            <p:nvSpPr>
              <p:cNvPr id="344337" name="Rectangle 273"/>
              <p:cNvSpPr>
                <a:spLocks noChangeArrowheads="1"/>
              </p:cNvSpPr>
              <p:nvPr/>
            </p:nvSpPr>
            <p:spPr bwMode="auto">
              <a:xfrm>
                <a:off x="3748" y="2368"/>
                <a:ext cx="32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9788" tIns="49018" rIns="99788" bIns="49018">
                <a:spAutoFit/>
              </a:bodyPr>
              <a:lstStyle/>
              <a:p>
                <a:pPr defTabSz="840334" eaLnBrk="0" hangingPunct="0">
                  <a:spcBef>
                    <a:spcPct val="0"/>
                  </a:spcBef>
                </a:pPr>
                <a:r>
                  <a:rPr lang="cs-CZ" sz="1985" b="1" dirty="0"/>
                  <a:t>Čas</a:t>
                </a:r>
                <a:endParaRPr lang="en-GB" sz="1985" b="1" dirty="0"/>
              </a:p>
            </p:txBody>
          </p:sp>
        </p:grpSp>
      </p:grpSp>
      <p:grpSp>
        <p:nvGrpSpPr>
          <p:cNvPr id="344338" name="Group 274"/>
          <p:cNvGrpSpPr>
            <a:grpSpLocks/>
          </p:cNvGrpSpPr>
          <p:nvPr/>
        </p:nvGrpSpPr>
        <p:grpSpPr bwMode="auto">
          <a:xfrm>
            <a:off x="1038328" y="4880840"/>
            <a:ext cx="1109918" cy="1109918"/>
            <a:chOff x="419" y="2788"/>
            <a:chExt cx="634" cy="634"/>
          </a:xfrm>
        </p:grpSpPr>
        <p:grpSp>
          <p:nvGrpSpPr>
            <p:cNvPr id="344339" name="Group 275"/>
            <p:cNvGrpSpPr>
              <a:grpSpLocks/>
            </p:cNvGrpSpPr>
            <p:nvPr/>
          </p:nvGrpSpPr>
          <p:grpSpPr bwMode="auto">
            <a:xfrm>
              <a:off x="419" y="2830"/>
              <a:ext cx="283" cy="592"/>
              <a:chOff x="419" y="2830"/>
              <a:chExt cx="283" cy="592"/>
            </a:xfrm>
          </p:grpSpPr>
          <p:sp>
            <p:nvSpPr>
              <p:cNvPr id="344340" name="Arc 276"/>
              <p:cNvSpPr>
                <a:spLocks/>
              </p:cNvSpPr>
              <p:nvPr/>
            </p:nvSpPr>
            <p:spPr bwMode="auto">
              <a:xfrm>
                <a:off x="428" y="3130"/>
                <a:ext cx="274" cy="292"/>
              </a:xfrm>
              <a:custGeom>
                <a:avLst/>
                <a:gdLst>
                  <a:gd name="G0" fmla="+- 21600 0 0"/>
                  <a:gd name="G1" fmla="+- 74 0 0"/>
                  <a:gd name="G2" fmla="+- 21600 0 0"/>
                  <a:gd name="T0" fmla="*/ 21600 w 21600"/>
                  <a:gd name="T1" fmla="*/ 21674 h 21674"/>
                  <a:gd name="T2" fmla="*/ 0 w 21600"/>
                  <a:gd name="T3" fmla="*/ 0 h 21674"/>
                  <a:gd name="T4" fmla="*/ 21600 w 21600"/>
                  <a:gd name="T5" fmla="*/ 74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21600" y="21674"/>
                    </a:moveTo>
                    <a:cubicBezTo>
                      <a:pt x="9670" y="21674"/>
                      <a:pt x="0" y="12003"/>
                      <a:pt x="0" y="74"/>
                    </a:cubicBezTo>
                    <a:cubicBezTo>
                      <a:pt x="-1" y="49"/>
                      <a:pt x="0" y="24"/>
                      <a:pt x="0" y="0"/>
                    </a:cubicBezTo>
                  </a:path>
                  <a:path w="21600" h="21674" stroke="0" extrusionOk="0">
                    <a:moveTo>
                      <a:pt x="21600" y="21674"/>
                    </a:moveTo>
                    <a:cubicBezTo>
                      <a:pt x="9670" y="21674"/>
                      <a:pt x="0" y="12003"/>
                      <a:pt x="0" y="74"/>
                    </a:cubicBezTo>
                    <a:cubicBezTo>
                      <a:pt x="-1" y="49"/>
                      <a:pt x="0" y="24"/>
                      <a:pt x="0" y="0"/>
                    </a:cubicBezTo>
                    <a:lnTo>
                      <a:pt x="21600" y="7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41" name="Arc 277"/>
              <p:cNvSpPr>
                <a:spLocks/>
              </p:cNvSpPr>
              <p:nvPr/>
            </p:nvSpPr>
            <p:spPr bwMode="auto">
              <a:xfrm rot="10800000">
                <a:off x="419" y="2830"/>
                <a:ext cx="274" cy="292"/>
              </a:xfrm>
              <a:custGeom>
                <a:avLst/>
                <a:gdLst>
                  <a:gd name="G0" fmla="+- 0 0 0"/>
                  <a:gd name="G1" fmla="+- 74 0 0"/>
                  <a:gd name="G2" fmla="+- 21600 0 0"/>
                  <a:gd name="T0" fmla="*/ 21600 w 21600"/>
                  <a:gd name="T1" fmla="*/ 0 h 21674"/>
                  <a:gd name="T2" fmla="*/ 0 w 21600"/>
                  <a:gd name="T3" fmla="*/ 21674 h 21674"/>
                  <a:gd name="T4" fmla="*/ 0 w 21600"/>
                  <a:gd name="T5" fmla="*/ 74 h 2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74" fill="none" extrusionOk="0">
                    <a:moveTo>
                      <a:pt x="21599" y="0"/>
                    </a:moveTo>
                    <a:cubicBezTo>
                      <a:pt x="21599" y="24"/>
                      <a:pt x="21600" y="49"/>
                      <a:pt x="21600" y="74"/>
                    </a:cubicBezTo>
                    <a:cubicBezTo>
                      <a:pt x="21600" y="12003"/>
                      <a:pt x="11929" y="21673"/>
                      <a:pt x="0" y="21674"/>
                    </a:cubicBezTo>
                  </a:path>
                  <a:path w="21600" h="21674" stroke="0" extrusionOk="0">
                    <a:moveTo>
                      <a:pt x="21599" y="0"/>
                    </a:moveTo>
                    <a:cubicBezTo>
                      <a:pt x="21599" y="24"/>
                      <a:pt x="21600" y="49"/>
                      <a:pt x="21600" y="74"/>
                    </a:cubicBezTo>
                    <a:cubicBezTo>
                      <a:pt x="21600" y="12003"/>
                      <a:pt x="11929" y="21673"/>
                      <a:pt x="0" y="21674"/>
                    </a:cubicBezTo>
                    <a:lnTo>
                      <a:pt x="0" y="7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344342" name="Line 278"/>
            <p:cNvSpPr>
              <a:spLocks noChangeShapeType="1"/>
            </p:cNvSpPr>
            <p:nvPr/>
          </p:nvSpPr>
          <p:spPr bwMode="auto">
            <a:xfrm flipV="1">
              <a:off x="688" y="2788"/>
              <a:ext cx="365" cy="5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grpSp>
        <p:nvGrpSpPr>
          <p:cNvPr id="344343" name="Group 279"/>
          <p:cNvGrpSpPr>
            <a:grpSpLocks/>
          </p:cNvGrpSpPr>
          <p:nvPr/>
        </p:nvGrpSpPr>
        <p:grpSpPr bwMode="auto">
          <a:xfrm>
            <a:off x="1234402" y="5090919"/>
            <a:ext cx="857823" cy="712519"/>
            <a:chOff x="531" y="2908"/>
            <a:chExt cx="490" cy="407"/>
          </a:xfrm>
        </p:grpSpPr>
        <p:grpSp>
          <p:nvGrpSpPr>
            <p:cNvPr id="344344" name="Group 280"/>
            <p:cNvGrpSpPr>
              <a:grpSpLocks/>
            </p:cNvGrpSpPr>
            <p:nvPr/>
          </p:nvGrpSpPr>
          <p:grpSpPr bwMode="auto">
            <a:xfrm>
              <a:off x="531" y="2931"/>
              <a:ext cx="186" cy="384"/>
              <a:chOff x="531" y="2931"/>
              <a:chExt cx="186" cy="384"/>
            </a:xfrm>
          </p:grpSpPr>
          <p:sp>
            <p:nvSpPr>
              <p:cNvPr id="344345" name="Arc 281"/>
              <p:cNvSpPr>
                <a:spLocks/>
              </p:cNvSpPr>
              <p:nvPr/>
            </p:nvSpPr>
            <p:spPr bwMode="auto">
              <a:xfrm>
                <a:off x="540" y="3127"/>
                <a:ext cx="177" cy="188"/>
              </a:xfrm>
              <a:custGeom>
                <a:avLst/>
                <a:gdLst>
                  <a:gd name="G0" fmla="+- 21600 0 0"/>
                  <a:gd name="G1" fmla="+- 115 0 0"/>
                  <a:gd name="G2" fmla="+- 21600 0 0"/>
                  <a:gd name="T0" fmla="*/ 21600 w 21600"/>
                  <a:gd name="T1" fmla="*/ 21715 h 21715"/>
                  <a:gd name="T2" fmla="*/ 0 w 21600"/>
                  <a:gd name="T3" fmla="*/ 0 h 21715"/>
                  <a:gd name="T4" fmla="*/ 21600 w 21600"/>
                  <a:gd name="T5" fmla="*/ 115 h 2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15" fill="none" extrusionOk="0">
                    <a:moveTo>
                      <a:pt x="21600" y="21715"/>
                    </a:moveTo>
                    <a:cubicBezTo>
                      <a:pt x="9670" y="21715"/>
                      <a:pt x="0" y="12044"/>
                      <a:pt x="0" y="115"/>
                    </a:cubicBezTo>
                    <a:cubicBezTo>
                      <a:pt x="-1" y="76"/>
                      <a:pt x="0" y="38"/>
                      <a:pt x="0" y="0"/>
                    </a:cubicBezTo>
                  </a:path>
                  <a:path w="21600" h="21715" stroke="0" extrusionOk="0">
                    <a:moveTo>
                      <a:pt x="21600" y="21715"/>
                    </a:moveTo>
                    <a:cubicBezTo>
                      <a:pt x="9670" y="21715"/>
                      <a:pt x="0" y="12044"/>
                      <a:pt x="0" y="115"/>
                    </a:cubicBezTo>
                    <a:cubicBezTo>
                      <a:pt x="-1" y="76"/>
                      <a:pt x="0" y="38"/>
                      <a:pt x="0" y="0"/>
                    </a:cubicBezTo>
                    <a:lnTo>
                      <a:pt x="21600" y="11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46" name="Arc 282"/>
              <p:cNvSpPr>
                <a:spLocks/>
              </p:cNvSpPr>
              <p:nvPr/>
            </p:nvSpPr>
            <p:spPr bwMode="auto">
              <a:xfrm rot="10800000">
                <a:off x="531" y="2931"/>
                <a:ext cx="177" cy="188"/>
              </a:xfrm>
              <a:custGeom>
                <a:avLst/>
                <a:gdLst>
                  <a:gd name="G0" fmla="+- 0 0 0"/>
                  <a:gd name="G1" fmla="+- 115 0 0"/>
                  <a:gd name="G2" fmla="+- 21600 0 0"/>
                  <a:gd name="T0" fmla="*/ 21600 w 21600"/>
                  <a:gd name="T1" fmla="*/ 0 h 21715"/>
                  <a:gd name="T2" fmla="*/ 0 w 21600"/>
                  <a:gd name="T3" fmla="*/ 21715 h 21715"/>
                  <a:gd name="T4" fmla="*/ 0 w 21600"/>
                  <a:gd name="T5" fmla="*/ 115 h 2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715" fill="none" extrusionOk="0">
                    <a:moveTo>
                      <a:pt x="21599" y="0"/>
                    </a:moveTo>
                    <a:cubicBezTo>
                      <a:pt x="21599" y="38"/>
                      <a:pt x="21600" y="76"/>
                      <a:pt x="21600" y="115"/>
                    </a:cubicBezTo>
                    <a:cubicBezTo>
                      <a:pt x="21600" y="12044"/>
                      <a:pt x="11929" y="21714"/>
                      <a:pt x="0" y="21715"/>
                    </a:cubicBezTo>
                  </a:path>
                  <a:path w="21600" h="21715" stroke="0" extrusionOk="0">
                    <a:moveTo>
                      <a:pt x="21599" y="0"/>
                    </a:moveTo>
                    <a:cubicBezTo>
                      <a:pt x="21599" y="38"/>
                      <a:pt x="21600" y="76"/>
                      <a:pt x="21600" y="115"/>
                    </a:cubicBezTo>
                    <a:cubicBezTo>
                      <a:pt x="21600" y="12044"/>
                      <a:pt x="11929" y="21714"/>
                      <a:pt x="0" y="21715"/>
                    </a:cubicBezTo>
                    <a:lnTo>
                      <a:pt x="0" y="11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344347" name="Line 283"/>
            <p:cNvSpPr>
              <a:spLocks noChangeShapeType="1"/>
            </p:cNvSpPr>
            <p:nvPr/>
          </p:nvSpPr>
          <p:spPr bwMode="auto">
            <a:xfrm flipV="1">
              <a:off x="715" y="2908"/>
              <a:ext cx="306" cy="3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sp>
        <p:nvSpPr>
          <p:cNvPr id="344348" name="Rectangle 284"/>
          <p:cNvSpPr>
            <a:spLocks noChangeArrowheads="1"/>
          </p:cNvSpPr>
          <p:nvPr/>
        </p:nvSpPr>
        <p:spPr bwMode="auto">
          <a:xfrm flipH="1">
            <a:off x="3273919" y="5701900"/>
            <a:ext cx="870078" cy="442916"/>
          </a:xfrm>
          <a:prstGeom prst="rect">
            <a:avLst/>
          </a:prstGeom>
          <a:solidFill>
            <a:srgbClr val="919191"/>
          </a:solidFill>
          <a:ln w="12700">
            <a:solidFill>
              <a:srgbClr val="CECEC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1764" b="1">
                <a:solidFill>
                  <a:schemeClr val="tx2"/>
                </a:solidFill>
                <a:latin typeface="Helvetica" pitchFamily="34" charset="0"/>
              </a:rPr>
              <a:t>Laser</a:t>
            </a:r>
          </a:p>
        </p:txBody>
      </p:sp>
      <p:sp>
        <p:nvSpPr>
          <p:cNvPr id="344349" name="Rectangle 285"/>
          <p:cNvSpPr>
            <a:spLocks noChangeArrowheads="1"/>
          </p:cNvSpPr>
          <p:nvPr/>
        </p:nvSpPr>
        <p:spPr bwMode="auto">
          <a:xfrm flipH="1">
            <a:off x="2008193" y="5582854"/>
            <a:ext cx="843818" cy="614481"/>
          </a:xfrm>
          <a:prstGeom prst="rect">
            <a:avLst/>
          </a:prstGeom>
          <a:solidFill>
            <a:srgbClr val="919191"/>
          </a:solidFill>
          <a:ln w="12700">
            <a:solidFill>
              <a:srgbClr val="CECEC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1764" b="1" dirty="0">
                <a:solidFill>
                  <a:schemeClr val="tx2"/>
                </a:solidFill>
                <a:latin typeface="Helvetica" pitchFamily="34" charset="0"/>
              </a:rPr>
              <a:t>Bragg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1764" b="1" dirty="0">
                <a:solidFill>
                  <a:schemeClr val="tx2"/>
                </a:solidFill>
                <a:latin typeface="Helvetica" pitchFamily="34" charset="0"/>
              </a:rPr>
              <a:t>Cell</a:t>
            </a:r>
          </a:p>
        </p:txBody>
      </p:sp>
      <p:sp>
        <p:nvSpPr>
          <p:cNvPr id="344350" name="Line 286"/>
          <p:cNvSpPr>
            <a:spLocks noChangeShapeType="1"/>
          </p:cNvSpPr>
          <p:nvPr/>
        </p:nvSpPr>
        <p:spPr bwMode="auto">
          <a:xfrm flipH="1">
            <a:off x="2825750" y="5920731"/>
            <a:ext cx="455172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351" name="Line 287"/>
          <p:cNvSpPr>
            <a:spLocks noChangeShapeType="1"/>
          </p:cNvSpPr>
          <p:nvPr/>
        </p:nvSpPr>
        <p:spPr bwMode="auto">
          <a:xfrm flipH="1">
            <a:off x="1525011" y="5997760"/>
            <a:ext cx="486683" cy="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352" name="Line 288"/>
          <p:cNvSpPr>
            <a:spLocks noChangeShapeType="1"/>
          </p:cNvSpPr>
          <p:nvPr/>
        </p:nvSpPr>
        <p:spPr bwMode="auto">
          <a:xfrm flipH="1" flipV="1">
            <a:off x="1530262" y="5775427"/>
            <a:ext cx="481432" cy="682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grpSp>
        <p:nvGrpSpPr>
          <p:cNvPr id="344353" name="Group 289"/>
          <p:cNvGrpSpPr>
            <a:grpSpLocks/>
          </p:cNvGrpSpPr>
          <p:nvPr/>
        </p:nvGrpSpPr>
        <p:grpSpPr bwMode="auto">
          <a:xfrm>
            <a:off x="2102728" y="4593732"/>
            <a:ext cx="6363648" cy="859574"/>
            <a:chOff x="1027" y="2624"/>
            <a:chExt cx="3635" cy="491"/>
          </a:xfrm>
        </p:grpSpPr>
        <p:grpSp>
          <p:nvGrpSpPr>
            <p:cNvPr id="344354" name="Group 290"/>
            <p:cNvGrpSpPr>
              <a:grpSpLocks/>
            </p:cNvGrpSpPr>
            <p:nvPr/>
          </p:nvGrpSpPr>
          <p:grpSpPr bwMode="auto">
            <a:xfrm>
              <a:off x="1039" y="2624"/>
              <a:ext cx="1534" cy="239"/>
              <a:chOff x="1039" y="2624"/>
              <a:chExt cx="1534" cy="239"/>
            </a:xfrm>
          </p:grpSpPr>
          <p:sp>
            <p:nvSpPr>
              <p:cNvPr id="344355" name="Arc 291"/>
              <p:cNvSpPr>
                <a:spLocks/>
              </p:cNvSpPr>
              <p:nvPr/>
            </p:nvSpPr>
            <p:spPr bwMode="auto">
              <a:xfrm>
                <a:off x="1039" y="2632"/>
                <a:ext cx="487" cy="23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0 w 21600"/>
                  <a:gd name="T1" fmla="*/ 21600 h 21600"/>
                  <a:gd name="T2" fmla="*/ 21556 w 21600"/>
                  <a:gd name="T3" fmla="*/ 0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87"/>
                      <a:pt x="9643" y="24"/>
                      <a:pt x="2155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56" name="Line 292"/>
              <p:cNvSpPr>
                <a:spLocks noChangeShapeType="1"/>
              </p:cNvSpPr>
              <p:nvPr/>
            </p:nvSpPr>
            <p:spPr bwMode="auto">
              <a:xfrm>
                <a:off x="1536" y="2624"/>
                <a:ext cx="103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344357" name="AutoShape 293"/>
            <p:cNvSpPr>
              <a:spLocks noChangeArrowheads="1"/>
            </p:cNvSpPr>
            <p:nvPr/>
          </p:nvSpPr>
          <p:spPr bwMode="auto">
            <a:xfrm rot="16200000">
              <a:off x="1834" y="2456"/>
              <a:ext cx="318" cy="822"/>
            </a:xfrm>
            <a:prstGeom prst="triangle">
              <a:avLst>
                <a:gd name="adj" fmla="val 49995"/>
              </a:avLst>
            </a:prstGeom>
            <a:solidFill>
              <a:srgbClr val="C8FE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344358" name="Rectangle 294"/>
            <p:cNvSpPr>
              <a:spLocks noChangeArrowheads="1"/>
            </p:cNvSpPr>
            <p:nvPr/>
          </p:nvSpPr>
          <p:spPr bwMode="auto">
            <a:xfrm>
              <a:off x="2413" y="2710"/>
              <a:ext cx="139" cy="314"/>
            </a:xfrm>
            <a:prstGeom prst="rect">
              <a:avLst/>
            </a:prstGeom>
            <a:solidFill>
              <a:srgbClr val="C8FE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grpSp>
          <p:nvGrpSpPr>
            <p:cNvPr id="344359" name="Group 295"/>
            <p:cNvGrpSpPr>
              <a:grpSpLocks/>
            </p:cNvGrpSpPr>
            <p:nvPr/>
          </p:nvGrpSpPr>
          <p:grpSpPr bwMode="auto">
            <a:xfrm>
              <a:off x="2377" y="2704"/>
              <a:ext cx="77" cy="328"/>
              <a:chOff x="2377" y="2704"/>
              <a:chExt cx="77" cy="328"/>
            </a:xfrm>
          </p:grpSpPr>
          <p:sp>
            <p:nvSpPr>
              <p:cNvPr id="344360" name="Line 296"/>
              <p:cNvSpPr>
                <a:spLocks noChangeShapeType="1"/>
              </p:cNvSpPr>
              <p:nvPr/>
            </p:nvSpPr>
            <p:spPr bwMode="auto">
              <a:xfrm>
                <a:off x="2428" y="270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61" name="Freeform 297"/>
              <p:cNvSpPr>
                <a:spLocks/>
              </p:cNvSpPr>
              <p:nvPr/>
            </p:nvSpPr>
            <p:spPr bwMode="auto">
              <a:xfrm>
                <a:off x="2377" y="2704"/>
                <a:ext cx="77" cy="328"/>
              </a:xfrm>
              <a:custGeom>
                <a:avLst/>
                <a:gdLst>
                  <a:gd name="T0" fmla="*/ 48 w 77"/>
                  <a:gd name="T1" fmla="*/ 0 h 328"/>
                  <a:gd name="T2" fmla="*/ 21 w 77"/>
                  <a:gd name="T3" fmla="*/ 0 h 328"/>
                  <a:gd name="T4" fmla="*/ 17 w 77"/>
                  <a:gd name="T5" fmla="*/ 16 h 328"/>
                  <a:gd name="T6" fmla="*/ 13 w 77"/>
                  <a:gd name="T7" fmla="*/ 32 h 328"/>
                  <a:gd name="T8" fmla="*/ 11 w 77"/>
                  <a:gd name="T9" fmla="*/ 48 h 328"/>
                  <a:gd name="T10" fmla="*/ 8 w 77"/>
                  <a:gd name="T11" fmla="*/ 65 h 328"/>
                  <a:gd name="T12" fmla="*/ 6 w 77"/>
                  <a:gd name="T13" fmla="*/ 81 h 328"/>
                  <a:gd name="T14" fmla="*/ 3 w 77"/>
                  <a:gd name="T15" fmla="*/ 97 h 328"/>
                  <a:gd name="T16" fmla="*/ 2 w 77"/>
                  <a:gd name="T17" fmla="*/ 113 h 328"/>
                  <a:gd name="T18" fmla="*/ 1 w 77"/>
                  <a:gd name="T19" fmla="*/ 130 h 328"/>
                  <a:gd name="T20" fmla="*/ 1 w 77"/>
                  <a:gd name="T21" fmla="*/ 146 h 328"/>
                  <a:gd name="T22" fmla="*/ 0 w 77"/>
                  <a:gd name="T23" fmla="*/ 163 h 328"/>
                  <a:gd name="T24" fmla="*/ 1 w 77"/>
                  <a:gd name="T25" fmla="*/ 180 h 328"/>
                  <a:gd name="T26" fmla="*/ 1 w 77"/>
                  <a:gd name="T27" fmla="*/ 196 h 328"/>
                  <a:gd name="T28" fmla="*/ 2 w 77"/>
                  <a:gd name="T29" fmla="*/ 213 h 328"/>
                  <a:gd name="T30" fmla="*/ 3 w 77"/>
                  <a:gd name="T31" fmla="*/ 229 h 328"/>
                  <a:gd name="T32" fmla="*/ 6 w 77"/>
                  <a:gd name="T33" fmla="*/ 245 h 328"/>
                  <a:gd name="T34" fmla="*/ 8 w 77"/>
                  <a:gd name="T35" fmla="*/ 262 h 328"/>
                  <a:gd name="T36" fmla="*/ 11 w 77"/>
                  <a:gd name="T37" fmla="*/ 278 h 328"/>
                  <a:gd name="T38" fmla="*/ 13 w 77"/>
                  <a:gd name="T39" fmla="*/ 295 h 328"/>
                  <a:gd name="T40" fmla="*/ 17 w 77"/>
                  <a:gd name="T41" fmla="*/ 311 h 328"/>
                  <a:gd name="T42" fmla="*/ 21 w 77"/>
                  <a:gd name="T43" fmla="*/ 327 h 328"/>
                  <a:gd name="T44" fmla="*/ 48 w 77"/>
                  <a:gd name="T45" fmla="*/ 327 h 328"/>
                  <a:gd name="T46" fmla="*/ 52 w 77"/>
                  <a:gd name="T47" fmla="*/ 313 h 328"/>
                  <a:gd name="T48" fmla="*/ 57 w 77"/>
                  <a:gd name="T49" fmla="*/ 299 h 328"/>
                  <a:gd name="T50" fmla="*/ 61 w 77"/>
                  <a:gd name="T51" fmla="*/ 286 h 328"/>
                  <a:gd name="T52" fmla="*/ 64 w 77"/>
                  <a:gd name="T53" fmla="*/ 271 h 328"/>
                  <a:gd name="T54" fmla="*/ 67 w 77"/>
                  <a:gd name="T55" fmla="*/ 257 h 328"/>
                  <a:gd name="T56" fmla="*/ 70 w 77"/>
                  <a:gd name="T57" fmla="*/ 243 h 328"/>
                  <a:gd name="T58" fmla="*/ 72 w 77"/>
                  <a:gd name="T59" fmla="*/ 228 h 328"/>
                  <a:gd name="T60" fmla="*/ 74 w 77"/>
                  <a:gd name="T61" fmla="*/ 214 h 328"/>
                  <a:gd name="T62" fmla="*/ 75 w 77"/>
                  <a:gd name="T63" fmla="*/ 199 h 328"/>
                  <a:gd name="T64" fmla="*/ 76 w 77"/>
                  <a:gd name="T65" fmla="*/ 185 h 328"/>
                  <a:gd name="T66" fmla="*/ 76 w 77"/>
                  <a:gd name="T67" fmla="*/ 170 h 328"/>
                  <a:gd name="T68" fmla="*/ 76 w 77"/>
                  <a:gd name="T69" fmla="*/ 156 h 328"/>
                  <a:gd name="T70" fmla="*/ 76 w 77"/>
                  <a:gd name="T71" fmla="*/ 142 h 328"/>
                  <a:gd name="T72" fmla="*/ 75 w 77"/>
                  <a:gd name="T73" fmla="*/ 127 h 328"/>
                  <a:gd name="T74" fmla="*/ 74 w 77"/>
                  <a:gd name="T75" fmla="*/ 112 h 328"/>
                  <a:gd name="T76" fmla="*/ 72 w 77"/>
                  <a:gd name="T77" fmla="*/ 98 h 328"/>
                  <a:gd name="T78" fmla="*/ 70 w 77"/>
                  <a:gd name="T79" fmla="*/ 84 h 328"/>
                  <a:gd name="T80" fmla="*/ 67 w 77"/>
                  <a:gd name="T81" fmla="*/ 70 h 328"/>
                  <a:gd name="T82" fmla="*/ 64 w 77"/>
                  <a:gd name="T83" fmla="*/ 56 h 328"/>
                  <a:gd name="T84" fmla="*/ 61 w 77"/>
                  <a:gd name="T85" fmla="*/ 41 h 328"/>
                  <a:gd name="T86" fmla="*/ 57 w 77"/>
                  <a:gd name="T87" fmla="*/ 27 h 328"/>
                  <a:gd name="T88" fmla="*/ 52 w 77"/>
                  <a:gd name="T89" fmla="*/ 13 h 328"/>
                  <a:gd name="T90" fmla="*/ 48 w 77"/>
                  <a:gd name="T91" fmla="*/ 0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7" h="328">
                    <a:moveTo>
                      <a:pt x="48" y="0"/>
                    </a:moveTo>
                    <a:lnTo>
                      <a:pt x="21" y="0"/>
                    </a:lnTo>
                    <a:lnTo>
                      <a:pt x="17" y="16"/>
                    </a:lnTo>
                    <a:lnTo>
                      <a:pt x="13" y="32"/>
                    </a:lnTo>
                    <a:lnTo>
                      <a:pt x="11" y="48"/>
                    </a:lnTo>
                    <a:lnTo>
                      <a:pt x="8" y="65"/>
                    </a:lnTo>
                    <a:lnTo>
                      <a:pt x="6" y="81"/>
                    </a:lnTo>
                    <a:lnTo>
                      <a:pt x="3" y="97"/>
                    </a:lnTo>
                    <a:lnTo>
                      <a:pt x="2" y="113"/>
                    </a:lnTo>
                    <a:lnTo>
                      <a:pt x="1" y="130"/>
                    </a:lnTo>
                    <a:lnTo>
                      <a:pt x="1" y="146"/>
                    </a:lnTo>
                    <a:lnTo>
                      <a:pt x="0" y="163"/>
                    </a:lnTo>
                    <a:lnTo>
                      <a:pt x="1" y="180"/>
                    </a:lnTo>
                    <a:lnTo>
                      <a:pt x="1" y="196"/>
                    </a:lnTo>
                    <a:lnTo>
                      <a:pt x="2" y="213"/>
                    </a:lnTo>
                    <a:lnTo>
                      <a:pt x="3" y="229"/>
                    </a:lnTo>
                    <a:lnTo>
                      <a:pt x="6" y="245"/>
                    </a:lnTo>
                    <a:lnTo>
                      <a:pt x="8" y="262"/>
                    </a:lnTo>
                    <a:lnTo>
                      <a:pt x="11" y="278"/>
                    </a:lnTo>
                    <a:lnTo>
                      <a:pt x="13" y="295"/>
                    </a:lnTo>
                    <a:lnTo>
                      <a:pt x="17" y="311"/>
                    </a:lnTo>
                    <a:lnTo>
                      <a:pt x="21" y="327"/>
                    </a:lnTo>
                    <a:lnTo>
                      <a:pt x="48" y="327"/>
                    </a:lnTo>
                    <a:lnTo>
                      <a:pt x="52" y="313"/>
                    </a:lnTo>
                    <a:lnTo>
                      <a:pt x="57" y="299"/>
                    </a:lnTo>
                    <a:lnTo>
                      <a:pt x="61" y="286"/>
                    </a:lnTo>
                    <a:lnTo>
                      <a:pt x="64" y="271"/>
                    </a:lnTo>
                    <a:lnTo>
                      <a:pt x="67" y="257"/>
                    </a:lnTo>
                    <a:lnTo>
                      <a:pt x="70" y="243"/>
                    </a:lnTo>
                    <a:lnTo>
                      <a:pt x="72" y="228"/>
                    </a:lnTo>
                    <a:lnTo>
                      <a:pt x="74" y="214"/>
                    </a:lnTo>
                    <a:lnTo>
                      <a:pt x="75" y="199"/>
                    </a:lnTo>
                    <a:lnTo>
                      <a:pt x="76" y="185"/>
                    </a:lnTo>
                    <a:lnTo>
                      <a:pt x="76" y="170"/>
                    </a:lnTo>
                    <a:lnTo>
                      <a:pt x="76" y="156"/>
                    </a:lnTo>
                    <a:lnTo>
                      <a:pt x="76" y="142"/>
                    </a:lnTo>
                    <a:lnTo>
                      <a:pt x="75" y="127"/>
                    </a:lnTo>
                    <a:lnTo>
                      <a:pt x="74" y="112"/>
                    </a:lnTo>
                    <a:lnTo>
                      <a:pt x="72" y="98"/>
                    </a:lnTo>
                    <a:lnTo>
                      <a:pt x="70" y="84"/>
                    </a:lnTo>
                    <a:lnTo>
                      <a:pt x="67" y="70"/>
                    </a:lnTo>
                    <a:lnTo>
                      <a:pt x="64" y="56"/>
                    </a:lnTo>
                    <a:lnTo>
                      <a:pt x="61" y="41"/>
                    </a:lnTo>
                    <a:lnTo>
                      <a:pt x="57" y="27"/>
                    </a:lnTo>
                    <a:lnTo>
                      <a:pt x="52" y="13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91919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4362" name="Line 298"/>
              <p:cNvSpPr>
                <a:spLocks noChangeShapeType="1"/>
              </p:cNvSpPr>
              <p:nvPr/>
            </p:nvSpPr>
            <p:spPr bwMode="auto">
              <a:xfrm>
                <a:off x="2415" y="270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63" name="Freeform 299"/>
              <p:cNvSpPr>
                <a:spLocks/>
              </p:cNvSpPr>
              <p:nvPr/>
            </p:nvSpPr>
            <p:spPr bwMode="auto">
              <a:xfrm>
                <a:off x="2390" y="2704"/>
                <a:ext cx="27" cy="328"/>
              </a:xfrm>
              <a:custGeom>
                <a:avLst/>
                <a:gdLst>
                  <a:gd name="T0" fmla="*/ 26 w 27"/>
                  <a:gd name="T1" fmla="*/ 0 h 328"/>
                  <a:gd name="T2" fmla="*/ 22 w 27"/>
                  <a:gd name="T3" fmla="*/ 13 h 328"/>
                  <a:gd name="T4" fmla="*/ 18 w 27"/>
                  <a:gd name="T5" fmla="*/ 27 h 328"/>
                  <a:gd name="T6" fmla="*/ 14 w 27"/>
                  <a:gd name="T7" fmla="*/ 41 h 328"/>
                  <a:gd name="T8" fmla="*/ 11 w 27"/>
                  <a:gd name="T9" fmla="*/ 56 h 328"/>
                  <a:gd name="T10" fmla="*/ 8 w 27"/>
                  <a:gd name="T11" fmla="*/ 70 h 328"/>
                  <a:gd name="T12" fmla="*/ 6 w 27"/>
                  <a:gd name="T13" fmla="*/ 84 h 328"/>
                  <a:gd name="T14" fmla="*/ 4 w 27"/>
                  <a:gd name="T15" fmla="*/ 98 h 328"/>
                  <a:gd name="T16" fmla="*/ 3 w 27"/>
                  <a:gd name="T17" fmla="*/ 112 h 328"/>
                  <a:gd name="T18" fmla="*/ 2 w 27"/>
                  <a:gd name="T19" fmla="*/ 127 h 328"/>
                  <a:gd name="T20" fmla="*/ 1 w 27"/>
                  <a:gd name="T21" fmla="*/ 142 h 328"/>
                  <a:gd name="T22" fmla="*/ 0 w 27"/>
                  <a:gd name="T23" fmla="*/ 156 h 328"/>
                  <a:gd name="T24" fmla="*/ 0 w 27"/>
                  <a:gd name="T25" fmla="*/ 170 h 328"/>
                  <a:gd name="T26" fmla="*/ 1 w 27"/>
                  <a:gd name="T27" fmla="*/ 185 h 328"/>
                  <a:gd name="T28" fmla="*/ 2 w 27"/>
                  <a:gd name="T29" fmla="*/ 199 h 328"/>
                  <a:gd name="T30" fmla="*/ 3 w 27"/>
                  <a:gd name="T31" fmla="*/ 214 h 328"/>
                  <a:gd name="T32" fmla="*/ 4 w 27"/>
                  <a:gd name="T33" fmla="*/ 228 h 328"/>
                  <a:gd name="T34" fmla="*/ 6 w 27"/>
                  <a:gd name="T35" fmla="*/ 243 h 328"/>
                  <a:gd name="T36" fmla="*/ 8 w 27"/>
                  <a:gd name="T37" fmla="*/ 257 h 328"/>
                  <a:gd name="T38" fmla="*/ 11 w 27"/>
                  <a:gd name="T39" fmla="*/ 271 h 328"/>
                  <a:gd name="T40" fmla="*/ 14 w 27"/>
                  <a:gd name="T41" fmla="*/ 286 h 328"/>
                  <a:gd name="T42" fmla="*/ 18 w 27"/>
                  <a:gd name="T43" fmla="*/ 299 h 328"/>
                  <a:gd name="T44" fmla="*/ 22 w 27"/>
                  <a:gd name="T45" fmla="*/ 313 h 328"/>
                  <a:gd name="T46" fmla="*/ 26 w 27"/>
                  <a:gd name="T47" fmla="*/ 327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328">
                    <a:moveTo>
                      <a:pt x="26" y="0"/>
                    </a:moveTo>
                    <a:lnTo>
                      <a:pt x="22" y="13"/>
                    </a:lnTo>
                    <a:lnTo>
                      <a:pt x="18" y="27"/>
                    </a:lnTo>
                    <a:lnTo>
                      <a:pt x="14" y="41"/>
                    </a:lnTo>
                    <a:lnTo>
                      <a:pt x="11" y="56"/>
                    </a:lnTo>
                    <a:lnTo>
                      <a:pt x="8" y="70"/>
                    </a:lnTo>
                    <a:lnTo>
                      <a:pt x="6" y="84"/>
                    </a:lnTo>
                    <a:lnTo>
                      <a:pt x="4" y="98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1" y="142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1" y="185"/>
                    </a:lnTo>
                    <a:lnTo>
                      <a:pt x="2" y="199"/>
                    </a:lnTo>
                    <a:lnTo>
                      <a:pt x="3" y="214"/>
                    </a:lnTo>
                    <a:lnTo>
                      <a:pt x="4" y="228"/>
                    </a:lnTo>
                    <a:lnTo>
                      <a:pt x="6" y="243"/>
                    </a:lnTo>
                    <a:lnTo>
                      <a:pt x="8" y="257"/>
                    </a:lnTo>
                    <a:lnTo>
                      <a:pt x="11" y="271"/>
                    </a:lnTo>
                    <a:lnTo>
                      <a:pt x="14" y="286"/>
                    </a:lnTo>
                    <a:lnTo>
                      <a:pt x="18" y="299"/>
                    </a:lnTo>
                    <a:lnTo>
                      <a:pt x="22" y="313"/>
                    </a:lnTo>
                    <a:lnTo>
                      <a:pt x="26" y="327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91919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4364" name="Line 300"/>
              <p:cNvSpPr>
                <a:spLocks noChangeShapeType="1"/>
              </p:cNvSpPr>
              <p:nvPr/>
            </p:nvSpPr>
            <p:spPr bwMode="auto">
              <a:xfrm>
                <a:off x="2430" y="302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65" name="Line 301"/>
              <p:cNvSpPr>
                <a:spLocks noChangeShapeType="1"/>
              </p:cNvSpPr>
              <p:nvPr/>
            </p:nvSpPr>
            <p:spPr bwMode="auto">
              <a:xfrm>
                <a:off x="2434" y="273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344366" name="Group 302"/>
            <p:cNvGrpSpPr>
              <a:grpSpLocks/>
            </p:cNvGrpSpPr>
            <p:nvPr/>
          </p:nvGrpSpPr>
          <p:grpSpPr bwMode="auto">
            <a:xfrm>
              <a:off x="1027" y="2877"/>
              <a:ext cx="1551" cy="238"/>
              <a:chOff x="1027" y="2877"/>
              <a:chExt cx="1551" cy="238"/>
            </a:xfrm>
          </p:grpSpPr>
          <p:sp>
            <p:nvSpPr>
              <p:cNvPr id="344367" name="Arc 303"/>
              <p:cNvSpPr>
                <a:spLocks/>
              </p:cNvSpPr>
              <p:nvPr/>
            </p:nvSpPr>
            <p:spPr bwMode="auto">
              <a:xfrm rot="10800000">
                <a:off x="1027" y="2877"/>
                <a:ext cx="489" cy="238"/>
              </a:xfrm>
              <a:custGeom>
                <a:avLst/>
                <a:gdLst>
                  <a:gd name="G0" fmla="+- 44 0 0"/>
                  <a:gd name="G1" fmla="+- 21600 0 0"/>
                  <a:gd name="G2" fmla="+- 21600 0 0"/>
                  <a:gd name="T0" fmla="*/ 0 w 21644"/>
                  <a:gd name="T1" fmla="*/ 0 h 21600"/>
                  <a:gd name="T2" fmla="*/ 21644 w 21644"/>
                  <a:gd name="T3" fmla="*/ 21600 h 21600"/>
                  <a:gd name="T4" fmla="*/ 44 w 2164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44" h="21600" fill="none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</a:path>
                  <a:path w="21644" h="21600" stroke="0" extrusionOk="0">
                    <a:moveTo>
                      <a:pt x="0" y="0"/>
                    </a:moveTo>
                    <a:cubicBezTo>
                      <a:pt x="14" y="0"/>
                      <a:pt x="29" y="-1"/>
                      <a:pt x="44" y="0"/>
                    </a:cubicBezTo>
                    <a:cubicBezTo>
                      <a:pt x="11973" y="0"/>
                      <a:pt x="21644" y="9670"/>
                      <a:pt x="21644" y="21600"/>
                    </a:cubicBezTo>
                    <a:lnTo>
                      <a:pt x="44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68" name="Line 304"/>
              <p:cNvSpPr>
                <a:spLocks noChangeShapeType="1"/>
              </p:cNvSpPr>
              <p:nvPr/>
            </p:nvSpPr>
            <p:spPr bwMode="auto">
              <a:xfrm>
                <a:off x="1535" y="3112"/>
                <a:ext cx="104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344369" name="AutoShape 305"/>
            <p:cNvSpPr>
              <a:spLocks noChangeArrowheads="1"/>
            </p:cNvSpPr>
            <p:nvPr/>
          </p:nvSpPr>
          <p:spPr bwMode="auto">
            <a:xfrm rot="5400000" flipH="1">
              <a:off x="3022" y="2299"/>
              <a:ext cx="308" cy="1138"/>
            </a:xfrm>
            <a:prstGeom prst="triangle">
              <a:avLst>
                <a:gd name="adj" fmla="val 49995"/>
              </a:avLst>
            </a:prstGeom>
            <a:solidFill>
              <a:srgbClr val="C8FEC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344370" name="Line 306"/>
            <p:cNvSpPr>
              <a:spLocks noChangeShapeType="1"/>
            </p:cNvSpPr>
            <p:nvPr/>
          </p:nvSpPr>
          <p:spPr bwMode="auto">
            <a:xfrm flipH="1" flipV="1">
              <a:off x="1520" y="2651"/>
              <a:ext cx="1067" cy="33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grpSp>
          <p:nvGrpSpPr>
            <p:cNvPr id="344371" name="Group 307"/>
            <p:cNvGrpSpPr>
              <a:grpSpLocks/>
            </p:cNvGrpSpPr>
            <p:nvPr/>
          </p:nvGrpSpPr>
          <p:grpSpPr bwMode="auto">
            <a:xfrm>
              <a:off x="2527" y="2624"/>
              <a:ext cx="109" cy="489"/>
              <a:chOff x="2527" y="2624"/>
              <a:chExt cx="109" cy="489"/>
            </a:xfrm>
          </p:grpSpPr>
          <p:sp>
            <p:nvSpPr>
              <p:cNvPr id="344372" name="Line 308"/>
              <p:cNvSpPr>
                <a:spLocks noChangeShapeType="1"/>
              </p:cNvSpPr>
              <p:nvPr/>
            </p:nvSpPr>
            <p:spPr bwMode="auto">
              <a:xfrm>
                <a:off x="2563" y="262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73" name="Freeform 309"/>
              <p:cNvSpPr>
                <a:spLocks/>
              </p:cNvSpPr>
              <p:nvPr/>
            </p:nvSpPr>
            <p:spPr bwMode="auto">
              <a:xfrm>
                <a:off x="2527" y="2624"/>
                <a:ext cx="109" cy="489"/>
              </a:xfrm>
              <a:custGeom>
                <a:avLst/>
                <a:gdLst>
                  <a:gd name="T0" fmla="*/ 40 w 109"/>
                  <a:gd name="T1" fmla="*/ 0 h 489"/>
                  <a:gd name="T2" fmla="*/ 77 w 109"/>
                  <a:gd name="T3" fmla="*/ 0 h 489"/>
                  <a:gd name="T4" fmla="*/ 83 w 109"/>
                  <a:gd name="T5" fmla="*/ 24 h 489"/>
                  <a:gd name="T6" fmla="*/ 89 w 109"/>
                  <a:gd name="T7" fmla="*/ 47 h 489"/>
                  <a:gd name="T8" fmla="*/ 92 w 109"/>
                  <a:gd name="T9" fmla="*/ 71 h 489"/>
                  <a:gd name="T10" fmla="*/ 96 w 109"/>
                  <a:gd name="T11" fmla="*/ 97 h 489"/>
                  <a:gd name="T12" fmla="*/ 100 w 109"/>
                  <a:gd name="T13" fmla="*/ 121 h 489"/>
                  <a:gd name="T14" fmla="*/ 103 w 109"/>
                  <a:gd name="T15" fmla="*/ 145 h 489"/>
                  <a:gd name="T16" fmla="*/ 105 w 109"/>
                  <a:gd name="T17" fmla="*/ 169 h 489"/>
                  <a:gd name="T18" fmla="*/ 106 w 109"/>
                  <a:gd name="T19" fmla="*/ 194 h 489"/>
                  <a:gd name="T20" fmla="*/ 107 w 109"/>
                  <a:gd name="T21" fmla="*/ 219 h 489"/>
                  <a:gd name="T22" fmla="*/ 108 w 109"/>
                  <a:gd name="T23" fmla="*/ 243 h 489"/>
                  <a:gd name="T24" fmla="*/ 107 w 109"/>
                  <a:gd name="T25" fmla="*/ 269 h 489"/>
                  <a:gd name="T26" fmla="*/ 106 w 109"/>
                  <a:gd name="T27" fmla="*/ 293 h 489"/>
                  <a:gd name="T28" fmla="*/ 105 w 109"/>
                  <a:gd name="T29" fmla="*/ 318 h 489"/>
                  <a:gd name="T30" fmla="*/ 103 w 109"/>
                  <a:gd name="T31" fmla="*/ 342 h 489"/>
                  <a:gd name="T32" fmla="*/ 100 w 109"/>
                  <a:gd name="T33" fmla="*/ 366 h 489"/>
                  <a:gd name="T34" fmla="*/ 96 w 109"/>
                  <a:gd name="T35" fmla="*/ 391 h 489"/>
                  <a:gd name="T36" fmla="*/ 92 w 109"/>
                  <a:gd name="T37" fmla="*/ 415 h 489"/>
                  <a:gd name="T38" fmla="*/ 89 w 109"/>
                  <a:gd name="T39" fmla="*/ 440 h 489"/>
                  <a:gd name="T40" fmla="*/ 83 w 109"/>
                  <a:gd name="T41" fmla="*/ 463 h 489"/>
                  <a:gd name="T42" fmla="*/ 77 w 109"/>
                  <a:gd name="T43" fmla="*/ 488 h 489"/>
                  <a:gd name="T44" fmla="*/ 40 w 109"/>
                  <a:gd name="T45" fmla="*/ 488 h 489"/>
                  <a:gd name="T46" fmla="*/ 34 w 109"/>
                  <a:gd name="T47" fmla="*/ 467 h 489"/>
                  <a:gd name="T48" fmla="*/ 27 w 109"/>
                  <a:gd name="T49" fmla="*/ 446 h 489"/>
                  <a:gd name="T50" fmla="*/ 21 w 109"/>
                  <a:gd name="T51" fmla="*/ 426 h 489"/>
                  <a:gd name="T52" fmla="*/ 16 w 109"/>
                  <a:gd name="T53" fmla="*/ 405 h 489"/>
                  <a:gd name="T54" fmla="*/ 12 w 109"/>
                  <a:gd name="T55" fmla="*/ 384 h 489"/>
                  <a:gd name="T56" fmla="*/ 9 w 109"/>
                  <a:gd name="T57" fmla="*/ 362 h 489"/>
                  <a:gd name="T58" fmla="*/ 6 w 109"/>
                  <a:gd name="T59" fmla="*/ 341 h 489"/>
                  <a:gd name="T60" fmla="*/ 3 w 109"/>
                  <a:gd name="T61" fmla="*/ 320 h 489"/>
                  <a:gd name="T62" fmla="*/ 2 w 109"/>
                  <a:gd name="T63" fmla="*/ 298 h 489"/>
                  <a:gd name="T64" fmla="*/ 0 w 109"/>
                  <a:gd name="T65" fmla="*/ 276 h 489"/>
                  <a:gd name="T66" fmla="*/ 0 w 109"/>
                  <a:gd name="T67" fmla="*/ 254 h 489"/>
                  <a:gd name="T68" fmla="*/ 0 w 109"/>
                  <a:gd name="T69" fmla="*/ 233 h 489"/>
                  <a:gd name="T70" fmla="*/ 0 w 109"/>
                  <a:gd name="T71" fmla="*/ 211 h 489"/>
                  <a:gd name="T72" fmla="*/ 2 w 109"/>
                  <a:gd name="T73" fmla="*/ 189 h 489"/>
                  <a:gd name="T74" fmla="*/ 3 w 109"/>
                  <a:gd name="T75" fmla="*/ 168 h 489"/>
                  <a:gd name="T76" fmla="*/ 6 w 109"/>
                  <a:gd name="T77" fmla="*/ 147 h 489"/>
                  <a:gd name="T78" fmla="*/ 9 w 109"/>
                  <a:gd name="T79" fmla="*/ 125 h 489"/>
                  <a:gd name="T80" fmla="*/ 12 w 109"/>
                  <a:gd name="T81" fmla="*/ 104 h 489"/>
                  <a:gd name="T82" fmla="*/ 16 w 109"/>
                  <a:gd name="T83" fmla="*/ 83 h 489"/>
                  <a:gd name="T84" fmla="*/ 21 w 109"/>
                  <a:gd name="T85" fmla="*/ 62 h 489"/>
                  <a:gd name="T86" fmla="*/ 27 w 109"/>
                  <a:gd name="T87" fmla="*/ 40 h 489"/>
                  <a:gd name="T88" fmla="*/ 34 w 109"/>
                  <a:gd name="T89" fmla="*/ 20 h 489"/>
                  <a:gd name="T90" fmla="*/ 40 w 109"/>
                  <a:gd name="T91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489">
                    <a:moveTo>
                      <a:pt x="40" y="0"/>
                    </a:moveTo>
                    <a:lnTo>
                      <a:pt x="77" y="0"/>
                    </a:lnTo>
                    <a:lnTo>
                      <a:pt x="83" y="24"/>
                    </a:lnTo>
                    <a:lnTo>
                      <a:pt x="89" y="47"/>
                    </a:lnTo>
                    <a:lnTo>
                      <a:pt x="92" y="71"/>
                    </a:lnTo>
                    <a:lnTo>
                      <a:pt x="96" y="97"/>
                    </a:lnTo>
                    <a:lnTo>
                      <a:pt x="100" y="121"/>
                    </a:lnTo>
                    <a:lnTo>
                      <a:pt x="103" y="145"/>
                    </a:lnTo>
                    <a:lnTo>
                      <a:pt x="105" y="169"/>
                    </a:lnTo>
                    <a:lnTo>
                      <a:pt x="106" y="194"/>
                    </a:lnTo>
                    <a:lnTo>
                      <a:pt x="107" y="219"/>
                    </a:lnTo>
                    <a:lnTo>
                      <a:pt x="108" y="243"/>
                    </a:lnTo>
                    <a:lnTo>
                      <a:pt x="107" y="269"/>
                    </a:lnTo>
                    <a:lnTo>
                      <a:pt x="106" y="293"/>
                    </a:lnTo>
                    <a:lnTo>
                      <a:pt x="105" y="318"/>
                    </a:lnTo>
                    <a:lnTo>
                      <a:pt x="103" y="342"/>
                    </a:lnTo>
                    <a:lnTo>
                      <a:pt x="100" y="366"/>
                    </a:lnTo>
                    <a:lnTo>
                      <a:pt x="96" y="391"/>
                    </a:lnTo>
                    <a:lnTo>
                      <a:pt x="92" y="415"/>
                    </a:lnTo>
                    <a:lnTo>
                      <a:pt x="89" y="440"/>
                    </a:lnTo>
                    <a:lnTo>
                      <a:pt x="83" y="463"/>
                    </a:lnTo>
                    <a:lnTo>
                      <a:pt x="77" y="488"/>
                    </a:lnTo>
                    <a:lnTo>
                      <a:pt x="40" y="488"/>
                    </a:lnTo>
                    <a:lnTo>
                      <a:pt x="34" y="467"/>
                    </a:lnTo>
                    <a:lnTo>
                      <a:pt x="27" y="446"/>
                    </a:lnTo>
                    <a:lnTo>
                      <a:pt x="21" y="426"/>
                    </a:lnTo>
                    <a:lnTo>
                      <a:pt x="16" y="405"/>
                    </a:lnTo>
                    <a:lnTo>
                      <a:pt x="12" y="384"/>
                    </a:lnTo>
                    <a:lnTo>
                      <a:pt x="9" y="362"/>
                    </a:lnTo>
                    <a:lnTo>
                      <a:pt x="6" y="341"/>
                    </a:lnTo>
                    <a:lnTo>
                      <a:pt x="3" y="320"/>
                    </a:lnTo>
                    <a:lnTo>
                      <a:pt x="2" y="298"/>
                    </a:lnTo>
                    <a:lnTo>
                      <a:pt x="0" y="276"/>
                    </a:lnTo>
                    <a:lnTo>
                      <a:pt x="0" y="254"/>
                    </a:lnTo>
                    <a:lnTo>
                      <a:pt x="0" y="233"/>
                    </a:lnTo>
                    <a:lnTo>
                      <a:pt x="0" y="211"/>
                    </a:lnTo>
                    <a:lnTo>
                      <a:pt x="2" y="189"/>
                    </a:lnTo>
                    <a:lnTo>
                      <a:pt x="3" y="168"/>
                    </a:lnTo>
                    <a:lnTo>
                      <a:pt x="6" y="147"/>
                    </a:lnTo>
                    <a:lnTo>
                      <a:pt x="9" y="125"/>
                    </a:lnTo>
                    <a:lnTo>
                      <a:pt x="12" y="104"/>
                    </a:lnTo>
                    <a:lnTo>
                      <a:pt x="16" y="83"/>
                    </a:lnTo>
                    <a:lnTo>
                      <a:pt x="21" y="62"/>
                    </a:lnTo>
                    <a:lnTo>
                      <a:pt x="27" y="40"/>
                    </a:lnTo>
                    <a:lnTo>
                      <a:pt x="34" y="20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91919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4374" name="Line 310"/>
              <p:cNvSpPr>
                <a:spLocks noChangeShapeType="1"/>
              </p:cNvSpPr>
              <p:nvPr/>
            </p:nvSpPr>
            <p:spPr bwMode="auto">
              <a:xfrm>
                <a:off x="2579" y="262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75" name="Freeform 311"/>
              <p:cNvSpPr>
                <a:spLocks/>
              </p:cNvSpPr>
              <p:nvPr/>
            </p:nvSpPr>
            <p:spPr bwMode="auto">
              <a:xfrm>
                <a:off x="2578" y="2624"/>
                <a:ext cx="37" cy="489"/>
              </a:xfrm>
              <a:custGeom>
                <a:avLst/>
                <a:gdLst>
                  <a:gd name="T0" fmla="*/ 0 w 37"/>
                  <a:gd name="T1" fmla="*/ 0 h 489"/>
                  <a:gd name="T2" fmla="*/ 6 w 37"/>
                  <a:gd name="T3" fmla="*/ 20 h 489"/>
                  <a:gd name="T4" fmla="*/ 12 w 37"/>
                  <a:gd name="T5" fmla="*/ 40 h 489"/>
                  <a:gd name="T6" fmla="*/ 16 w 37"/>
                  <a:gd name="T7" fmla="*/ 62 h 489"/>
                  <a:gd name="T8" fmla="*/ 21 w 37"/>
                  <a:gd name="T9" fmla="*/ 83 h 489"/>
                  <a:gd name="T10" fmla="*/ 25 w 37"/>
                  <a:gd name="T11" fmla="*/ 104 h 489"/>
                  <a:gd name="T12" fmla="*/ 28 w 37"/>
                  <a:gd name="T13" fmla="*/ 125 h 489"/>
                  <a:gd name="T14" fmla="*/ 30 w 37"/>
                  <a:gd name="T15" fmla="*/ 147 h 489"/>
                  <a:gd name="T16" fmla="*/ 32 w 37"/>
                  <a:gd name="T17" fmla="*/ 168 h 489"/>
                  <a:gd name="T18" fmla="*/ 34 w 37"/>
                  <a:gd name="T19" fmla="*/ 189 h 489"/>
                  <a:gd name="T20" fmla="*/ 35 w 37"/>
                  <a:gd name="T21" fmla="*/ 211 h 489"/>
                  <a:gd name="T22" fmla="*/ 36 w 37"/>
                  <a:gd name="T23" fmla="*/ 233 h 489"/>
                  <a:gd name="T24" fmla="*/ 36 w 37"/>
                  <a:gd name="T25" fmla="*/ 254 h 489"/>
                  <a:gd name="T26" fmla="*/ 35 w 37"/>
                  <a:gd name="T27" fmla="*/ 276 h 489"/>
                  <a:gd name="T28" fmla="*/ 34 w 37"/>
                  <a:gd name="T29" fmla="*/ 298 h 489"/>
                  <a:gd name="T30" fmla="*/ 32 w 37"/>
                  <a:gd name="T31" fmla="*/ 320 h 489"/>
                  <a:gd name="T32" fmla="*/ 30 w 37"/>
                  <a:gd name="T33" fmla="*/ 341 h 489"/>
                  <a:gd name="T34" fmla="*/ 28 w 37"/>
                  <a:gd name="T35" fmla="*/ 362 h 489"/>
                  <a:gd name="T36" fmla="*/ 25 w 37"/>
                  <a:gd name="T37" fmla="*/ 384 h 489"/>
                  <a:gd name="T38" fmla="*/ 21 w 37"/>
                  <a:gd name="T39" fmla="*/ 405 h 489"/>
                  <a:gd name="T40" fmla="*/ 16 w 37"/>
                  <a:gd name="T41" fmla="*/ 426 h 489"/>
                  <a:gd name="T42" fmla="*/ 12 w 37"/>
                  <a:gd name="T43" fmla="*/ 446 h 489"/>
                  <a:gd name="T44" fmla="*/ 6 w 37"/>
                  <a:gd name="T45" fmla="*/ 467 h 489"/>
                  <a:gd name="T46" fmla="*/ 0 w 37"/>
                  <a:gd name="T47" fmla="*/ 488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" h="489">
                    <a:moveTo>
                      <a:pt x="0" y="0"/>
                    </a:moveTo>
                    <a:lnTo>
                      <a:pt x="6" y="20"/>
                    </a:lnTo>
                    <a:lnTo>
                      <a:pt x="12" y="40"/>
                    </a:lnTo>
                    <a:lnTo>
                      <a:pt x="16" y="62"/>
                    </a:lnTo>
                    <a:lnTo>
                      <a:pt x="21" y="83"/>
                    </a:lnTo>
                    <a:lnTo>
                      <a:pt x="25" y="104"/>
                    </a:lnTo>
                    <a:lnTo>
                      <a:pt x="28" y="125"/>
                    </a:lnTo>
                    <a:lnTo>
                      <a:pt x="30" y="147"/>
                    </a:lnTo>
                    <a:lnTo>
                      <a:pt x="32" y="168"/>
                    </a:lnTo>
                    <a:lnTo>
                      <a:pt x="34" y="189"/>
                    </a:lnTo>
                    <a:lnTo>
                      <a:pt x="35" y="211"/>
                    </a:lnTo>
                    <a:lnTo>
                      <a:pt x="36" y="233"/>
                    </a:lnTo>
                    <a:lnTo>
                      <a:pt x="36" y="254"/>
                    </a:lnTo>
                    <a:lnTo>
                      <a:pt x="35" y="276"/>
                    </a:lnTo>
                    <a:lnTo>
                      <a:pt x="34" y="298"/>
                    </a:lnTo>
                    <a:lnTo>
                      <a:pt x="32" y="320"/>
                    </a:lnTo>
                    <a:lnTo>
                      <a:pt x="30" y="341"/>
                    </a:lnTo>
                    <a:lnTo>
                      <a:pt x="28" y="362"/>
                    </a:lnTo>
                    <a:lnTo>
                      <a:pt x="25" y="384"/>
                    </a:lnTo>
                    <a:lnTo>
                      <a:pt x="21" y="405"/>
                    </a:lnTo>
                    <a:lnTo>
                      <a:pt x="16" y="426"/>
                    </a:lnTo>
                    <a:lnTo>
                      <a:pt x="12" y="446"/>
                    </a:lnTo>
                    <a:lnTo>
                      <a:pt x="6" y="467"/>
                    </a:lnTo>
                    <a:lnTo>
                      <a:pt x="0" y="488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91919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4376" name="Line 312"/>
              <p:cNvSpPr>
                <a:spLocks noChangeShapeType="1"/>
              </p:cNvSpPr>
              <p:nvPr/>
            </p:nvSpPr>
            <p:spPr bwMode="auto">
              <a:xfrm>
                <a:off x="2560" y="309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377" name="Line 313"/>
              <p:cNvSpPr>
                <a:spLocks noChangeShapeType="1"/>
              </p:cNvSpPr>
              <p:nvPr/>
            </p:nvSpPr>
            <p:spPr bwMode="auto">
              <a:xfrm>
                <a:off x="2552" y="266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91919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344378" name="Group 314"/>
            <p:cNvGrpSpPr>
              <a:grpSpLocks/>
            </p:cNvGrpSpPr>
            <p:nvPr/>
          </p:nvGrpSpPr>
          <p:grpSpPr bwMode="auto">
            <a:xfrm>
              <a:off x="1442" y="2640"/>
              <a:ext cx="90" cy="60"/>
              <a:chOff x="1442" y="2640"/>
              <a:chExt cx="90" cy="60"/>
            </a:xfrm>
          </p:grpSpPr>
          <p:grpSp>
            <p:nvGrpSpPr>
              <p:cNvPr id="344379" name="Group 315"/>
              <p:cNvGrpSpPr>
                <a:grpSpLocks/>
              </p:cNvGrpSpPr>
              <p:nvPr/>
            </p:nvGrpSpPr>
            <p:grpSpPr bwMode="auto">
              <a:xfrm>
                <a:off x="1512" y="2640"/>
                <a:ext cx="20" cy="60"/>
                <a:chOff x="1512" y="2640"/>
                <a:chExt cx="20" cy="60"/>
              </a:xfrm>
            </p:grpSpPr>
            <p:sp>
              <p:nvSpPr>
                <p:cNvPr id="344380" name="Line 316"/>
                <p:cNvSpPr>
                  <a:spLocks noChangeShapeType="1"/>
                </p:cNvSpPr>
                <p:nvPr/>
              </p:nvSpPr>
              <p:spPr bwMode="auto">
                <a:xfrm>
                  <a:off x="1519" y="2699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81" name="Freeform 317"/>
                <p:cNvSpPr>
                  <a:spLocks/>
                </p:cNvSpPr>
                <p:nvPr/>
              </p:nvSpPr>
              <p:spPr bwMode="auto">
                <a:xfrm>
                  <a:off x="1512" y="2640"/>
                  <a:ext cx="20" cy="60"/>
                </a:xfrm>
                <a:custGeom>
                  <a:avLst/>
                  <a:gdLst>
                    <a:gd name="T0" fmla="*/ 7 w 20"/>
                    <a:gd name="T1" fmla="*/ 59 h 60"/>
                    <a:gd name="T2" fmla="*/ 14 w 20"/>
                    <a:gd name="T3" fmla="*/ 59 h 60"/>
                    <a:gd name="T4" fmla="*/ 15 w 20"/>
                    <a:gd name="T5" fmla="*/ 56 h 60"/>
                    <a:gd name="T6" fmla="*/ 16 w 20"/>
                    <a:gd name="T7" fmla="*/ 53 h 60"/>
                    <a:gd name="T8" fmla="*/ 16 w 20"/>
                    <a:gd name="T9" fmla="*/ 50 h 60"/>
                    <a:gd name="T10" fmla="*/ 17 w 20"/>
                    <a:gd name="T11" fmla="*/ 47 h 60"/>
                    <a:gd name="T12" fmla="*/ 18 w 20"/>
                    <a:gd name="T13" fmla="*/ 44 h 60"/>
                    <a:gd name="T14" fmla="*/ 18 w 20"/>
                    <a:gd name="T15" fmla="*/ 41 h 60"/>
                    <a:gd name="T16" fmla="*/ 18 w 20"/>
                    <a:gd name="T17" fmla="*/ 39 h 60"/>
                    <a:gd name="T18" fmla="*/ 19 w 20"/>
                    <a:gd name="T19" fmla="*/ 36 h 60"/>
                    <a:gd name="T20" fmla="*/ 19 w 20"/>
                    <a:gd name="T21" fmla="*/ 33 h 60"/>
                    <a:gd name="T22" fmla="*/ 19 w 20"/>
                    <a:gd name="T23" fmla="*/ 30 h 60"/>
                    <a:gd name="T24" fmla="*/ 19 w 20"/>
                    <a:gd name="T25" fmla="*/ 27 h 60"/>
                    <a:gd name="T26" fmla="*/ 19 w 20"/>
                    <a:gd name="T27" fmla="*/ 24 h 60"/>
                    <a:gd name="T28" fmla="*/ 18 w 20"/>
                    <a:gd name="T29" fmla="*/ 21 h 60"/>
                    <a:gd name="T30" fmla="*/ 18 w 20"/>
                    <a:gd name="T31" fmla="*/ 18 h 60"/>
                    <a:gd name="T32" fmla="*/ 18 w 20"/>
                    <a:gd name="T33" fmla="*/ 15 h 60"/>
                    <a:gd name="T34" fmla="*/ 17 w 20"/>
                    <a:gd name="T35" fmla="*/ 12 h 60"/>
                    <a:gd name="T36" fmla="*/ 16 w 20"/>
                    <a:gd name="T37" fmla="*/ 9 h 60"/>
                    <a:gd name="T38" fmla="*/ 16 w 20"/>
                    <a:gd name="T39" fmla="*/ 6 h 60"/>
                    <a:gd name="T40" fmla="*/ 15 w 20"/>
                    <a:gd name="T41" fmla="*/ 3 h 60"/>
                    <a:gd name="T42" fmla="*/ 14 w 20"/>
                    <a:gd name="T43" fmla="*/ 0 h 60"/>
                    <a:gd name="T44" fmla="*/ 7 w 20"/>
                    <a:gd name="T45" fmla="*/ 0 h 60"/>
                    <a:gd name="T46" fmla="*/ 6 w 20"/>
                    <a:gd name="T47" fmla="*/ 3 h 60"/>
                    <a:gd name="T48" fmla="*/ 5 w 20"/>
                    <a:gd name="T49" fmla="*/ 5 h 60"/>
                    <a:gd name="T50" fmla="*/ 4 w 20"/>
                    <a:gd name="T51" fmla="*/ 7 h 60"/>
                    <a:gd name="T52" fmla="*/ 3 w 20"/>
                    <a:gd name="T53" fmla="*/ 10 h 60"/>
                    <a:gd name="T54" fmla="*/ 2 w 20"/>
                    <a:gd name="T55" fmla="*/ 13 h 60"/>
                    <a:gd name="T56" fmla="*/ 2 w 20"/>
                    <a:gd name="T57" fmla="*/ 15 h 60"/>
                    <a:gd name="T58" fmla="*/ 1 w 20"/>
                    <a:gd name="T59" fmla="*/ 18 h 60"/>
                    <a:gd name="T60" fmla="*/ 1 w 20"/>
                    <a:gd name="T61" fmla="*/ 20 h 60"/>
                    <a:gd name="T62" fmla="*/ 0 w 20"/>
                    <a:gd name="T63" fmla="*/ 23 h 60"/>
                    <a:gd name="T64" fmla="*/ 0 w 20"/>
                    <a:gd name="T65" fmla="*/ 26 h 60"/>
                    <a:gd name="T66" fmla="*/ 0 w 20"/>
                    <a:gd name="T67" fmla="*/ 28 h 60"/>
                    <a:gd name="T68" fmla="*/ 0 w 20"/>
                    <a:gd name="T69" fmla="*/ 31 h 60"/>
                    <a:gd name="T70" fmla="*/ 0 w 20"/>
                    <a:gd name="T71" fmla="*/ 33 h 60"/>
                    <a:gd name="T72" fmla="*/ 0 w 20"/>
                    <a:gd name="T73" fmla="*/ 36 h 60"/>
                    <a:gd name="T74" fmla="*/ 1 w 20"/>
                    <a:gd name="T75" fmla="*/ 39 h 60"/>
                    <a:gd name="T76" fmla="*/ 1 w 20"/>
                    <a:gd name="T77" fmla="*/ 41 h 60"/>
                    <a:gd name="T78" fmla="*/ 2 w 20"/>
                    <a:gd name="T79" fmla="*/ 44 h 60"/>
                    <a:gd name="T80" fmla="*/ 2 w 20"/>
                    <a:gd name="T81" fmla="*/ 46 h 60"/>
                    <a:gd name="T82" fmla="*/ 3 w 20"/>
                    <a:gd name="T83" fmla="*/ 49 h 60"/>
                    <a:gd name="T84" fmla="*/ 4 w 20"/>
                    <a:gd name="T85" fmla="*/ 52 h 60"/>
                    <a:gd name="T86" fmla="*/ 5 w 20"/>
                    <a:gd name="T87" fmla="*/ 54 h 60"/>
                    <a:gd name="T88" fmla="*/ 6 w 20"/>
                    <a:gd name="T89" fmla="*/ 57 h 60"/>
                    <a:gd name="T90" fmla="*/ 7 w 20"/>
                    <a:gd name="T91" fmla="*/ 59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0" h="60">
                      <a:moveTo>
                        <a:pt x="7" y="59"/>
                      </a:moveTo>
                      <a:lnTo>
                        <a:pt x="14" y="59"/>
                      </a:lnTo>
                      <a:lnTo>
                        <a:pt x="15" y="56"/>
                      </a:lnTo>
                      <a:lnTo>
                        <a:pt x="16" y="53"/>
                      </a:lnTo>
                      <a:lnTo>
                        <a:pt x="16" y="50"/>
                      </a:lnTo>
                      <a:lnTo>
                        <a:pt x="17" y="47"/>
                      </a:lnTo>
                      <a:lnTo>
                        <a:pt x="18" y="44"/>
                      </a:lnTo>
                      <a:lnTo>
                        <a:pt x="18" y="41"/>
                      </a:lnTo>
                      <a:lnTo>
                        <a:pt x="18" y="39"/>
                      </a:lnTo>
                      <a:lnTo>
                        <a:pt x="19" y="36"/>
                      </a:lnTo>
                      <a:lnTo>
                        <a:pt x="19" y="33"/>
                      </a:lnTo>
                      <a:lnTo>
                        <a:pt x="19" y="30"/>
                      </a:lnTo>
                      <a:lnTo>
                        <a:pt x="19" y="27"/>
                      </a:lnTo>
                      <a:lnTo>
                        <a:pt x="19" y="24"/>
                      </a:lnTo>
                      <a:lnTo>
                        <a:pt x="18" y="21"/>
                      </a:lnTo>
                      <a:lnTo>
                        <a:pt x="18" y="18"/>
                      </a:lnTo>
                      <a:lnTo>
                        <a:pt x="18" y="15"/>
                      </a:lnTo>
                      <a:lnTo>
                        <a:pt x="17" y="12"/>
                      </a:lnTo>
                      <a:lnTo>
                        <a:pt x="16" y="9"/>
                      </a:lnTo>
                      <a:lnTo>
                        <a:pt x="16" y="6"/>
                      </a:lnTo>
                      <a:lnTo>
                        <a:pt x="15" y="3"/>
                      </a:lnTo>
                      <a:lnTo>
                        <a:pt x="14" y="0"/>
                      </a:lnTo>
                      <a:lnTo>
                        <a:pt x="7" y="0"/>
                      </a:lnTo>
                      <a:lnTo>
                        <a:pt x="6" y="3"/>
                      </a:lnTo>
                      <a:lnTo>
                        <a:pt x="5" y="5"/>
                      </a:lnTo>
                      <a:lnTo>
                        <a:pt x="4" y="7"/>
                      </a:lnTo>
                      <a:lnTo>
                        <a:pt x="3" y="10"/>
                      </a:lnTo>
                      <a:lnTo>
                        <a:pt x="2" y="13"/>
                      </a:lnTo>
                      <a:lnTo>
                        <a:pt x="2" y="15"/>
                      </a:lnTo>
                      <a:lnTo>
                        <a:pt x="1" y="18"/>
                      </a:lnTo>
                      <a:lnTo>
                        <a:pt x="1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0" y="28"/>
                      </a:lnTo>
                      <a:lnTo>
                        <a:pt x="0" y="31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1" y="39"/>
                      </a:lnTo>
                      <a:lnTo>
                        <a:pt x="1" y="41"/>
                      </a:lnTo>
                      <a:lnTo>
                        <a:pt x="2" y="44"/>
                      </a:lnTo>
                      <a:lnTo>
                        <a:pt x="2" y="46"/>
                      </a:lnTo>
                      <a:lnTo>
                        <a:pt x="3" y="49"/>
                      </a:lnTo>
                      <a:lnTo>
                        <a:pt x="4" y="52"/>
                      </a:lnTo>
                      <a:lnTo>
                        <a:pt x="5" y="54"/>
                      </a:lnTo>
                      <a:lnTo>
                        <a:pt x="6" y="57"/>
                      </a:lnTo>
                      <a:lnTo>
                        <a:pt x="7" y="59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82" name="Line 318"/>
                <p:cNvSpPr>
                  <a:spLocks noChangeShapeType="1"/>
                </p:cNvSpPr>
                <p:nvPr/>
              </p:nvSpPr>
              <p:spPr bwMode="auto">
                <a:xfrm>
                  <a:off x="1521" y="2699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83" name="Freeform 319"/>
                <p:cNvSpPr>
                  <a:spLocks/>
                </p:cNvSpPr>
                <p:nvPr/>
              </p:nvSpPr>
              <p:spPr bwMode="auto">
                <a:xfrm>
                  <a:off x="1521" y="2640"/>
                  <a:ext cx="8" cy="60"/>
                </a:xfrm>
                <a:custGeom>
                  <a:avLst/>
                  <a:gdLst>
                    <a:gd name="T0" fmla="*/ 0 w 8"/>
                    <a:gd name="T1" fmla="*/ 59 h 60"/>
                    <a:gd name="T2" fmla="*/ 1 w 8"/>
                    <a:gd name="T3" fmla="*/ 57 h 60"/>
                    <a:gd name="T4" fmla="*/ 2 w 8"/>
                    <a:gd name="T5" fmla="*/ 54 h 60"/>
                    <a:gd name="T6" fmla="*/ 3 w 8"/>
                    <a:gd name="T7" fmla="*/ 52 h 60"/>
                    <a:gd name="T8" fmla="*/ 4 w 8"/>
                    <a:gd name="T9" fmla="*/ 49 h 60"/>
                    <a:gd name="T10" fmla="*/ 5 w 8"/>
                    <a:gd name="T11" fmla="*/ 46 h 60"/>
                    <a:gd name="T12" fmla="*/ 5 w 8"/>
                    <a:gd name="T13" fmla="*/ 44 h 60"/>
                    <a:gd name="T14" fmla="*/ 6 w 8"/>
                    <a:gd name="T15" fmla="*/ 41 h 60"/>
                    <a:gd name="T16" fmla="*/ 6 w 8"/>
                    <a:gd name="T17" fmla="*/ 39 h 60"/>
                    <a:gd name="T18" fmla="*/ 7 w 8"/>
                    <a:gd name="T19" fmla="*/ 36 h 60"/>
                    <a:gd name="T20" fmla="*/ 7 w 8"/>
                    <a:gd name="T21" fmla="*/ 33 h 60"/>
                    <a:gd name="T22" fmla="*/ 7 w 8"/>
                    <a:gd name="T23" fmla="*/ 31 h 60"/>
                    <a:gd name="T24" fmla="*/ 7 w 8"/>
                    <a:gd name="T25" fmla="*/ 28 h 60"/>
                    <a:gd name="T26" fmla="*/ 7 w 8"/>
                    <a:gd name="T27" fmla="*/ 26 h 60"/>
                    <a:gd name="T28" fmla="*/ 7 w 8"/>
                    <a:gd name="T29" fmla="*/ 23 h 60"/>
                    <a:gd name="T30" fmla="*/ 6 w 8"/>
                    <a:gd name="T31" fmla="*/ 20 h 60"/>
                    <a:gd name="T32" fmla="*/ 6 w 8"/>
                    <a:gd name="T33" fmla="*/ 18 h 60"/>
                    <a:gd name="T34" fmla="*/ 5 w 8"/>
                    <a:gd name="T35" fmla="*/ 15 h 60"/>
                    <a:gd name="T36" fmla="*/ 5 w 8"/>
                    <a:gd name="T37" fmla="*/ 13 h 60"/>
                    <a:gd name="T38" fmla="*/ 4 w 8"/>
                    <a:gd name="T39" fmla="*/ 10 h 60"/>
                    <a:gd name="T40" fmla="*/ 3 w 8"/>
                    <a:gd name="T41" fmla="*/ 7 h 60"/>
                    <a:gd name="T42" fmla="*/ 2 w 8"/>
                    <a:gd name="T43" fmla="*/ 5 h 60"/>
                    <a:gd name="T44" fmla="*/ 1 w 8"/>
                    <a:gd name="T45" fmla="*/ 3 h 60"/>
                    <a:gd name="T46" fmla="*/ 0 w 8"/>
                    <a:gd name="T4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60">
                      <a:moveTo>
                        <a:pt x="0" y="59"/>
                      </a:moveTo>
                      <a:lnTo>
                        <a:pt x="1" y="57"/>
                      </a:lnTo>
                      <a:lnTo>
                        <a:pt x="2" y="54"/>
                      </a:lnTo>
                      <a:lnTo>
                        <a:pt x="3" y="52"/>
                      </a:lnTo>
                      <a:lnTo>
                        <a:pt x="4" y="49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7" y="36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7" y="28"/>
                      </a:lnTo>
                      <a:lnTo>
                        <a:pt x="7" y="26"/>
                      </a:lnTo>
                      <a:lnTo>
                        <a:pt x="7" y="23"/>
                      </a:lnTo>
                      <a:lnTo>
                        <a:pt x="6" y="20"/>
                      </a:lnTo>
                      <a:lnTo>
                        <a:pt x="6" y="18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4" y="10"/>
                      </a:lnTo>
                      <a:lnTo>
                        <a:pt x="3" y="7"/>
                      </a:lnTo>
                      <a:lnTo>
                        <a:pt x="2" y="5"/>
                      </a:lnTo>
                      <a:lnTo>
                        <a:pt x="1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84" name="Line 320"/>
                <p:cNvSpPr>
                  <a:spLocks noChangeShapeType="1"/>
                </p:cNvSpPr>
                <p:nvPr/>
              </p:nvSpPr>
              <p:spPr bwMode="auto">
                <a:xfrm>
                  <a:off x="1519" y="2641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85" name="Line 321"/>
                <p:cNvSpPr>
                  <a:spLocks noChangeShapeType="1"/>
                </p:cNvSpPr>
                <p:nvPr/>
              </p:nvSpPr>
              <p:spPr bwMode="auto">
                <a:xfrm>
                  <a:off x="1517" y="2694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</p:grpSp>
          <p:sp>
            <p:nvSpPr>
              <p:cNvPr id="344386" name="AutoShape 322"/>
              <p:cNvSpPr>
                <a:spLocks noChangeArrowheads="1"/>
              </p:cNvSpPr>
              <p:nvPr/>
            </p:nvSpPr>
            <p:spPr bwMode="auto">
              <a:xfrm rot="16200000" flipH="1">
                <a:off x="1468" y="2635"/>
                <a:ext cx="12" cy="6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344387" name="Freeform 323"/>
            <p:cNvSpPr>
              <a:spLocks/>
            </p:cNvSpPr>
            <p:nvPr/>
          </p:nvSpPr>
          <p:spPr bwMode="auto">
            <a:xfrm>
              <a:off x="2619" y="2667"/>
              <a:ext cx="2040" cy="367"/>
            </a:xfrm>
            <a:custGeom>
              <a:avLst/>
              <a:gdLst>
                <a:gd name="T0" fmla="*/ 0 w 2040"/>
                <a:gd name="T1" fmla="*/ 0 h 367"/>
                <a:gd name="T2" fmla="*/ 2039 w 2040"/>
                <a:gd name="T3" fmla="*/ 366 h 367"/>
                <a:gd name="T4" fmla="*/ 2034 w 2040"/>
                <a:gd name="T5" fmla="*/ 354 h 367"/>
                <a:gd name="T6" fmla="*/ 0 w 2040"/>
                <a:gd name="T7" fmla="*/ 15 h 367"/>
                <a:gd name="T8" fmla="*/ 0 w 2040"/>
                <a:gd name="T9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0" h="367">
                  <a:moveTo>
                    <a:pt x="0" y="0"/>
                  </a:moveTo>
                  <a:lnTo>
                    <a:pt x="2039" y="366"/>
                  </a:lnTo>
                  <a:lnTo>
                    <a:pt x="2034" y="354"/>
                  </a:ln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44388" name="Freeform 324"/>
            <p:cNvSpPr>
              <a:spLocks/>
            </p:cNvSpPr>
            <p:nvPr/>
          </p:nvSpPr>
          <p:spPr bwMode="auto">
            <a:xfrm>
              <a:off x="2622" y="2704"/>
              <a:ext cx="2040" cy="368"/>
            </a:xfrm>
            <a:custGeom>
              <a:avLst/>
              <a:gdLst>
                <a:gd name="T0" fmla="*/ 0 w 2040"/>
                <a:gd name="T1" fmla="*/ 367 h 368"/>
                <a:gd name="T2" fmla="*/ 2039 w 2040"/>
                <a:gd name="T3" fmla="*/ 0 h 368"/>
                <a:gd name="T4" fmla="*/ 2034 w 2040"/>
                <a:gd name="T5" fmla="*/ 12 h 368"/>
                <a:gd name="T6" fmla="*/ 0 w 2040"/>
                <a:gd name="T7" fmla="*/ 352 h 368"/>
                <a:gd name="T8" fmla="*/ 0 w 2040"/>
                <a:gd name="T9" fmla="*/ 367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0" h="368">
                  <a:moveTo>
                    <a:pt x="0" y="367"/>
                  </a:moveTo>
                  <a:lnTo>
                    <a:pt x="2039" y="0"/>
                  </a:lnTo>
                  <a:lnTo>
                    <a:pt x="2034" y="12"/>
                  </a:lnTo>
                  <a:lnTo>
                    <a:pt x="0" y="352"/>
                  </a:lnTo>
                  <a:lnTo>
                    <a:pt x="0" y="367"/>
                  </a:lnTo>
                </a:path>
              </a:pathLst>
            </a:custGeom>
            <a:solidFill>
              <a:schemeClr val="hlink"/>
            </a:solidFill>
            <a:ln w="12700" cap="rnd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44389" name="Line 325"/>
            <p:cNvSpPr>
              <a:spLocks noChangeShapeType="1"/>
            </p:cNvSpPr>
            <p:nvPr/>
          </p:nvSpPr>
          <p:spPr bwMode="auto">
            <a:xfrm flipH="1">
              <a:off x="1522" y="3067"/>
              <a:ext cx="1044" cy="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grpSp>
          <p:nvGrpSpPr>
            <p:cNvPr id="344390" name="Group 326"/>
            <p:cNvGrpSpPr>
              <a:grpSpLocks/>
            </p:cNvGrpSpPr>
            <p:nvPr/>
          </p:nvGrpSpPr>
          <p:grpSpPr bwMode="auto">
            <a:xfrm>
              <a:off x="1443" y="3029"/>
              <a:ext cx="92" cy="60"/>
              <a:chOff x="1443" y="3029"/>
              <a:chExt cx="92" cy="60"/>
            </a:xfrm>
          </p:grpSpPr>
          <p:grpSp>
            <p:nvGrpSpPr>
              <p:cNvPr id="344391" name="Group 327"/>
              <p:cNvGrpSpPr>
                <a:grpSpLocks/>
              </p:cNvGrpSpPr>
              <p:nvPr/>
            </p:nvGrpSpPr>
            <p:grpSpPr bwMode="auto">
              <a:xfrm>
                <a:off x="1515" y="3029"/>
                <a:ext cx="20" cy="60"/>
                <a:chOff x="1515" y="3029"/>
                <a:chExt cx="20" cy="60"/>
              </a:xfrm>
            </p:grpSpPr>
            <p:sp>
              <p:nvSpPr>
                <p:cNvPr id="344392" name="Line 328"/>
                <p:cNvSpPr>
                  <a:spLocks noChangeShapeType="1"/>
                </p:cNvSpPr>
                <p:nvPr/>
              </p:nvSpPr>
              <p:spPr bwMode="auto">
                <a:xfrm>
                  <a:off x="1522" y="3088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93" name="Freeform 329"/>
                <p:cNvSpPr>
                  <a:spLocks/>
                </p:cNvSpPr>
                <p:nvPr/>
              </p:nvSpPr>
              <p:spPr bwMode="auto">
                <a:xfrm>
                  <a:off x="1515" y="3029"/>
                  <a:ext cx="20" cy="60"/>
                </a:xfrm>
                <a:custGeom>
                  <a:avLst/>
                  <a:gdLst>
                    <a:gd name="T0" fmla="*/ 7 w 20"/>
                    <a:gd name="T1" fmla="*/ 59 h 60"/>
                    <a:gd name="T2" fmla="*/ 14 w 20"/>
                    <a:gd name="T3" fmla="*/ 59 h 60"/>
                    <a:gd name="T4" fmla="*/ 15 w 20"/>
                    <a:gd name="T5" fmla="*/ 56 h 60"/>
                    <a:gd name="T6" fmla="*/ 16 w 20"/>
                    <a:gd name="T7" fmla="*/ 53 h 60"/>
                    <a:gd name="T8" fmla="*/ 16 w 20"/>
                    <a:gd name="T9" fmla="*/ 50 h 60"/>
                    <a:gd name="T10" fmla="*/ 17 w 20"/>
                    <a:gd name="T11" fmla="*/ 47 h 60"/>
                    <a:gd name="T12" fmla="*/ 18 w 20"/>
                    <a:gd name="T13" fmla="*/ 44 h 60"/>
                    <a:gd name="T14" fmla="*/ 18 w 20"/>
                    <a:gd name="T15" fmla="*/ 41 h 60"/>
                    <a:gd name="T16" fmla="*/ 18 w 20"/>
                    <a:gd name="T17" fmla="*/ 39 h 60"/>
                    <a:gd name="T18" fmla="*/ 19 w 20"/>
                    <a:gd name="T19" fmla="*/ 36 h 60"/>
                    <a:gd name="T20" fmla="*/ 19 w 20"/>
                    <a:gd name="T21" fmla="*/ 33 h 60"/>
                    <a:gd name="T22" fmla="*/ 19 w 20"/>
                    <a:gd name="T23" fmla="*/ 30 h 60"/>
                    <a:gd name="T24" fmla="*/ 19 w 20"/>
                    <a:gd name="T25" fmla="*/ 27 h 60"/>
                    <a:gd name="T26" fmla="*/ 19 w 20"/>
                    <a:gd name="T27" fmla="*/ 24 h 60"/>
                    <a:gd name="T28" fmla="*/ 18 w 20"/>
                    <a:gd name="T29" fmla="*/ 21 h 60"/>
                    <a:gd name="T30" fmla="*/ 18 w 20"/>
                    <a:gd name="T31" fmla="*/ 18 h 60"/>
                    <a:gd name="T32" fmla="*/ 18 w 20"/>
                    <a:gd name="T33" fmla="*/ 15 h 60"/>
                    <a:gd name="T34" fmla="*/ 17 w 20"/>
                    <a:gd name="T35" fmla="*/ 12 h 60"/>
                    <a:gd name="T36" fmla="*/ 16 w 20"/>
                    <a:gd name="T37" fmla="*/ 9 h 60"/>
                    <a:gd name="T38" fmla="*/ 16 w 20"/>
                    <a:gd name="T39" fmla="*/ 6 h 60"/>
                    <a:gd name="T40" fmla="*/ 15 w 20"/>
                    <a:gd name="T41" fmla="*/ 3 h 60"/>
                    <a:gd name="T42" fmla="*/ 14 w 20"/>
                    <a:gd name="T43" fmla="*/ 0 h 60"/>
                    <a:gd name="T44" fmla="*/ 7 w 20"/>
                    <a:gd name="T45" fmla="*/ 0 h 60"/>
                    <a:gd name="T46" fmla="*/ 6 w 20"/>
                    <a:gd name="T47" fmla="*/ 3 h 60"/>
                    <a:gd name="T48" fmla="*/ 5 w 20"/>
                    <a:gd name="T49" fmla="*/ 5 h 60"/>
                    <a:gd name="T50" fmla="*/ 4 w 20"/>
                    <a:gd name="T51" fmla="*/ 7 h 60"/>
                    <a:gd name="T52" fmla="*/ 3 w 20"/>
                    <a:gd name="T53" fmla="*/ 10 h 60"/>
                    <a:gd name="T54" fmla="*/ 2 w 20"/>
                    <a:gd name="T55" fmla="*/ 13 h 60"/>
                    <a:gd name="T56" fmla="*/ 2 w 20"/>
                    <a:gd name="T57" fmla="*/ 15 h 60"/>
                    <a:gd name="T58" fmla="*/ 1 w 20"/>
                    <a:gd name="T59" fmla="*/ 18 h 60"/>
                    <a:gd name="T60" fmla="*/ 1 w 20"/>
                    <a:gd name="T61" fmla="*/ 20 h 60"/>
                    <a:gd name="T62" fmla="*/ 0 w 20"/>
                    <a:gd name="T63" fmla="*/ 23 h 60"/>
                    <a:gd name="T64" fmla="*/ 0 w 20"/>
                    <a:gd name="T65" fmla="*/ 26 h 60"/>
                    <a:gd name="T66" fmla="*/ 0 w 20"/>
                    <a:gd name="T67" fmla="*/ 28 h 60"/>
                    <a:gd name="T68" fmla="*/ 0 w 20"/>
                    <a:gd name="T69" fmla="*/ 31 h 60"/>
                    <a:gd name="T70" fmla="*/ 0 w 20"/>
                    <a:gd name="T71" fmla="*/ 33 h 60"/>
                    <a:gd name="T72" fmla="*/ 0 w 20"/>
                    <a:gd name="T73" fmla="*/ 36 h 60"/>
                    <a:gd name="T74" fmla="*/ 1 w 20"/>
                    <a:gd name="T75" fmla="*/ 39 h 60"/>
                    <a:gd name="T76" fmla="*/ 1 w 20"/>
                    <a:gd name="T77" fmla="*/ 41 h 60"/>
                    <a:gd name="T78" fmla="*/ 2 w 20"/>
                    <a:gd name="T79" fmla="*/ 44 h 60"/>
                    <a:gd name="T80" fmla="*/ 2 w 20"/>
                    <a:gd name="T81" fmla="*/ 46 h 60"/>
                    <a:gd name="T82" fmla="*/ 3 w 20"/>
                    <a:gd name="T83" fmla="*/ 49 h 60"/>
                    <a:gd name="T84" fmla="*/ 4 w 20"/>
                    <a:gd name="T85" fmla="*/ 52 h 60"/>
                    <a:gd name="T86" fmla="*/ 5 w 20"/>
                    <a:gd name="T87" fmla="*/ 54 h 60"/>
                    <a:gd name="T88" fmla="*/ 6 w 20"/>
                    <a:gd name="T89" fmla="*/ 57 h 60"/>
                    <a:gd name="T90" fmla="*/ 7 w 20"/>
                    <a:gd name="T91" fmla="*/ 59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0" h="60">
                      <a:moveTo>
                        <a:pt x="7" y="59"/>
                      </a:moveTo>
                      <a:lnTo>
                        <a:pt x="14" y="59"/>
                      </a:lnTo>
                      <a:lnTo>
                        <a:pt x="15" y="56"/>
                      </a:lnTo>
                      <a:lnTo>
                        <a:pt x="16" y="53"/>
                      </a:lnTo>
                      <a:lnTo>
                        <a:pt x="16" y="50"/>
                      </a:lnTo>
                      <a:lnTo>
                        <a:pt x="17" y="47"/>
                      </a:lnTo>
                      <a:lnTo>
                        <a:pt x="18" y="44"/>
                      </a:lnTo>
                      <a:lnTo>
                        <a:pt x="18" y="41"/>
                      </a:lnTo>
                      <a:lnTo>
                        <a:pt x="18" y="39"/>
                      </a:lnTo>
                      <a:lnTo>
                        <a:pt x="19" y="36"/>
                      </a:lnTo>
                      <a:lnTo>
                        <a:pt x="19" y="33"/>
                      </a:lnTo>
                      <a:lnTo>
                        <a:pt x="19" y="30"/>
                      </a:lnTo>
                      <a:lnTo>
                        <a:pt x="19" y="27"/>
                      </a:lnTo>
                      <a:lnTo>
                        <a:pt x="19" y="24"/>
                      </a:lnTo>
                      <a:lnTo>
                        <a:pt x="18" y="21"/>
                      </a:lnTo>
                      <a:lnTo>
                        <a:pt x="18" y="18"/>
                      </a:lnTo>
                      <a:lnTo>
                        <a:pt x="18" y="15"/>
                      </a:lnTo>
                      <a:lnTo>
                        <a:pt x="17" y="12"/>
                      </a:lnTo>
                      <a:lnTo>
                        <a:pt x="16" y="9"/>
                      </a:lnTo>
                      <a:lnTo>
                        <a:pt x="16" y="6"/>
                      </a:lnTo>
                      <a:lnTo>
                        <a:pt x="15" y="3"/>
                      </a:lnTo>
                      <a:lnTo>
                        <a:pt x="14" y="0"/>
                      </a:lnTo>
                      <a:lnTo>
                        <a:pt x="7" y="0"/>
                      </a:lnTo>
                      <a:lnTo>
                        <a:pt x="6" y="3"/>
                      </a:lnTo>
                      <a:lnTo>
                        <a:pt x="5" y="5"/>
                      </a:lnTo>
                      <a:lnTo>
                        <a:pt x="4" y="7"/>
                      </a:lnTo>
                      <a:lnTo>
                        <a:pt x="3" y="10"/>
                      </a:lnTo>
                      <a:lnTo>
                        <a:pt x="2" y="13"/>
                      </a:lnTo>
                      <a:lnTo>
                        <a:pt x="2" y="15"/>
                      </a:lnTo>
                      <a:lnTo>
                        <a:pt x="1" y="18"/>
                      </a:lnTo>
                      <a:lnTo>
                        <a:pt x="1" y="20"/>
                      </a:lnTo>
                      <a:lnTo>
                        <a:pt x="0" y="23"/>
                      </a:lnTo>
                      <a:lnTo>
                        <a:pt x="0" y="26"/>
                      </a:lnTo>
                      <a:lnTo>
                        <a:pt x="0" y="28"/>
                      </a:lnTo>
                      <a:lnTo>
                        <a:pt x="0" y="31"/>
                      </a:lnTo>
                      <a:lnTo>
                        <a:pt x="0" y="33"/>
                      </a:lnTo>
                      <a:lnTo>
                        <a:pt x="0" y="36"/>
                      </a:lnTo>
                      <a:lnTo>
                        <a:pt x="1" y="39"/>
                      </a:lnTo>
                      <a:lnTo>
                        <a:pt x="1" y="41"/>
                      </a:lnTo>
                      <a:lnTo>
                        <a:pt x="2" y="44"/>
                      </a:lnTo>
                      <a:lnTo>
                        <a:pt x="2" y="46"/>
                      </a:lnTo>
                      <a:lnTo>
                        <a:pt x="3" y="49"/>
                      </a:lnTo>
                      <a:lnTo>
                        <a:pt x="4" y="52"/>
                      </a:lnTo>
                      <a:lnTo>
                        <a:pt x="5" y="54"/>
                      </a:lnTo>
                      <a:lnTo>
                        <a:pt x="6" y="57"/>
                      </a:lnTo>
                      <a:lnTo>
                        <a:pt x="7" y="59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94" name="Line 330"/>
                <p:cNvSpPr>
                  <a:spLocks noChangeShapeType="1"/>
                </p:cNvSpPr>
                <p:nvPr/>
              </p:nvSpPr>
              <p:spPr bwMode="auto">
                <a:xfrm>
                  <a:off x="1524" y="3088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95" name="Freeform 331"/>
                <p:cNvSpPr>
                  <a:spLocks/>
                </p:cNvSpPr>
                <p:nvPr/>
              </p:nvSpPr>
              <p:spPr bwMode="auto">
                <a:xfrm>
                  <a:off x="1524" y="3029"/>
                  <a:ext cx="8" cy="60"/>
                </a:xfrm>
                <a:custGeom>
                  <a:avLst/>
                  <a:gdLst>
                    <a:gd name="T0" fmla="*/ 0 w 8"/>
                    <a:gd name="T1" fmla="*/ 59 h 60"/>
                    <a:gd name="T2" fmla="*/ 1 w 8"/>
                    <a:gd name="T3" fmla="*/ 57 h 60"/>
                    <a:gd name="T4" fmla="*/ 2 w 8"/>
                    <a:gd name="T5" fmla="*/ 54 h 60"/>
                    <a:gd name="T6" fmla="*/ 3 w 8"/>
                    <a:gd name="T7" fmla="*/ 52 h 60"/>
                    <a:gd name="T8" fmla="*/ 4 w 8"/>
                    <a:gd name="T9" fmla="*/ 49 h 60"/>
                    <a:gd name="T10" fmla="*/ 5 w 8"/>
                    <a:gd name="T11" fmla="*/ 46 h 60"/>
                    <a:gd name="T12" fmla="*/ 5 w 8"/>
                    <a:gd name="T13" fmla="*/ 44 h 60"/>
                    <a:gd name="T14" fmla="*/ 6 w 8"/>
                    <a:gd name="T15" fmla="*/ 41 h 60"/>
                    <a:gd name="T16" fmla="*/ 6 w 8"/>
                    <a:gd name="T17" fmla="*/ 39 h 60"/>
                    <a:gd name="T18" fmla="*/ 7 w 8"/>
                    <a:gd name="T19" fmla="*/ 36 h 60"/>
                    <a:gd name="T20" fmla="*/ 7 w 8"/>
                    <a:gd name="T21" fmla="*/ 33 h 60"/>
                    <a:gd name="T22" fmla="*/ 7 w 8"/>
                    <a:gd name="T23" fmla="*/ 31 h 60"/>
                    <a:gd name="T24" fmla="*/ 7 w 8"/>
                    <a:gd name="T25" fmla="*/ 28 h 60"/>
                    <a:gd name="T26" fmla="*/ 7 w 8"/>
                    <a:gd name="T27" fmla="*/ 26 h 60"/>
                    <a:gd name="T28" fmla="*/ 7 w 8"/>
                    <a:gd name="T29" fmla="*/ 23 h 60"/>
                    <a:gd name="T30" fmla="*/ 6 w 8"/>
                    <a:gd name="T31" fmla="*/ 20 h 60"/>
                    <a:gd name="T32" fmla="*/ 6 w 8"/>
                    <a:gd name="T33" fmla="*/ 18 h 60"/>
                    <a:gd name="T34" fmla="*/ 5 w 8"/>
                    <a:gd name="T35" fmla="*/ 15 h 60"/>
                    <a:gd name="T36" fmla="*/ 5 w 8"/>
                    <a:gd name="T37" fmla="*/ 13 h 60"/>
                    <a:gd name="T38" fmla="*/ 4 w 8"/>
                    <a:gd name="T39" fmla="*/ 10 h 60"/>
                    <a:gd name="T40" fmla="*/ 3 w 8"/>
                    <a:gd name="T41" fmla="*/ 7 h 60"/>
                    <a:gd name="T42" fmla="*/ 2 w 8"/>
                    <a:gd name="T43" fmla="*/ 5 h 60"/>
                    <a:gd name="T44" fmla="*/ 1 w 8"/>
                    <a:gd name="T45" fmla="*/ 3 h 60"/>
                    <a:gd name="T46" fmla="*/ 0 w 8"/>
                    <a:gd name="T47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60">
                      <a:moveTo>
                        <a:pt x="0" y="59"/>
                      </a:moveTo>
                      <a:lnTo>
                        <a:pt x="1" y="57"/>
                      </a:lnTo>
                      <a:lnTo>
                        <a:pt x="2" y="54"/>
                      </a:lnTo>
                      <a:lnTo>
                        <a:pt x="3" y="52"/>
                      </a:lnTo>
                      <a:lnTo>
                        <a:pt x="4" y="49"/>
                      </a:lnTo>
                      <a:lnTo>
                        <a:pt x="5" y="46"/>
                      </a:lnTo>
                      <a:lnTo>
                        <a:pt x="5" y="44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7" y="36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7" y="28"/>
                      </a:lnTo>
                      <a:lnTo>
                        <a:pt x="7" y="26"/>
                      </a:lnTo>
                      <a:lnTo>
                        <a:pt x="7" y="23"/>
                      </a:lnTo>
                      <a:lnTo>
                        <a:pt x="6" y="20"/>
                      </a:lnTo>
                      <a:lnTo>
                        <a:pt x="6" y="18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4" y="10"/>
                      </a:lnTo>
                      <a:lnTo>
                        <a:pt x="3" y="7"/>
                      </a:lnTo>
                      <a:lnTo>
                        <a:pt x="2" y="5"/>
                      </a:lnTo>
                      <a:lnTo>
                        <a:pt x="1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ECECE"/>
                </a:solidFill>
                <a:ln w="12700" cap="rnd" cmpd="sng">
                  <a:solidFill>
                    <a:srgbClr val="91919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44396" name="Line 332"/>
                <p:cNvSpPr>
                  <a:spLocks noChangeShapeType="1"/>
                </p:cNvSpPr>
                <p:nvPr/>
              </p:nvSpPr>
              <p:spPr bwMode="auto">
                <a:xfrm>
                  <a:off x="1522" y="3031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  <p:sp>
              <p:nvSpPr>
                <p:cNvPr id="344397" name="Line 333"/>
                <p:cNvSpPr>
                  <a:spLocks noChangeShapeType="1"/>
                </p:cNvSpPr>
                <p:nvPr/>
              </p:nvSpPr>
              <p:spPr bwMode="auto">
                <a:xfrm>
                  <a:off x="1520" y="3083"/>
                  <a:ext cx="0" cy="0"/>
                </a:xfrm>
                <a:prstGeom prst="line">
                  <a:avLst/>
                </a:prstGeom>
                <a:noFill/>
                <a:ln w="12700">
                  <a:solidFill>
                    <a:srgbClr val="91919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 sz="1985"/>
                </a:p>
              </p:txBody>
            </p:sp>
          </p:grpSp>
          <p:sp>
            <p:nvSpPr>
              <p:cNvPr id="344398" name="AutoShape 334"/>
              <p:cNvSpPr>
                <a:spLocks noChangeArrowheads="1"/>
              </p:cNvSpPr>
              <p:nvPr/>
            </p:nvSpPr>
            <p:spPr bwMode="auto">
              <a:xfrm rot="16200000" flipH="1">
                <a:off x="1469" y="3027"/>
                <a:ext cx="12" cy="64"/>
              </a:xfrm>
              <a:prstGeom prst="triangle">
                <a:avLst>
                  <a:gd name="adj" fmla="val 49995"/>
                </a:avLst>
              </a:prstGeom>
              <a:solidFill>
                <a:schemeClr val="hlink"/>
              </a:solidFill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344399" name="Group 335"/>
            <p:cNvGrpSpPr>
              <a:grpSpLocks/>
            </p:cNvGrpSpPr>
            <p:nvPr/>
          </p:nvGrpSpPr>
          <p:grpSpPr bwMode="auto">
            <a:xfrm>
              <a:off x="1050" y="2667"/>
              <a:ext cx="380" cy="126"/>
              <a:chOff x="1050" y="2667"/>
              <a:chExt cx="380" cy="126"/>
            </a:xfrm>
          </p:grpSpPr>
          <p:sp>
            <p:nvSpPr>
              <p:cNvPr id="344400" name="Arc 336"/>
              <p:cNvSpPr>
                <a:spLocks/>
              </p:cNvSpPr>
              <p:nvPr/>
            </p:nvSpPr>
            <p:spPr bwMode="auto">
              <a:xfrm rot="10800000">
                <a:off x="1249" y="2667"/>
                <a:ext cx="181" cy="64"/>
              </a:xfrm>
              <a:custGeom>
                <a:avLst/>
                <a:gdLst>
                  <a:gd name="G0" fmla="+- 121 0 0"/>
                  <a:gd name="G1" fmla="+- 347 0 0"/>
                  <a:gd name="G2" fmla="+- 21600 0 0"/>
                  <a:gd name="T0" fmla="*/ 21718 w 21721"/>
                  <a:gd name="T1" fmla="*/ 0 h 21947"/>
                  <a:gd name="T2" fmla="*/ 0 w 21721"/>
                  <a:gd name="T3" fmla="*/ 21947 h 21947"/>
                  <a:gd name="T4" fmla="*/ 121 w 21721"/>
                  <a:gd name="T5" fmla="*/ 347 h 2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21" h="21947" fill="none" extrusionOk="0">
                    <a:moveTo>
                      <a:pt x="21718" y="-1"/>
                    </a:moveTo>
                    <a:cubicBezTo>
                      <a:pt x="21720" y="115"/>
                      <a:pt x="21721" y="231"/>
                      <a:pt x="21721" y="347"/>
                    </a:cubicBezTo>
                    <a:cubicBezTo>
                      <a:pt x="21721" y="12276"/>
                      <a:pt x="12050" y="21947"/>
                      <a:pt x="121" y="21947"/>
                    </a:cubicBezTo>
                    <a:cubicBezTo>
                      <a:pt x="80" y="21947"/>
                      <a:pt x="40" y="21946"/>
                      <a:pt x="0" y="21946"/>
                    </a:cubicBezTo>
                  </a:path>
                  <a:path w="21721" h="21947" stroke="0" extrusionOk="0">
                    <a:moveTo>
                      <a:pt x="21718" y="-1"/>
                    </a:moveTo>
                    <a:cubicBezTo>
                      <a:pt x="21720" y="115"/>
                      <a:pt x="21721" y="231"/>
                      <a:pt x="21721" y="347"/>
                    </a:cubicBezTo>
                    <a:cubicBezTo>
                      <a:pt x="21721" y="12276"/>
                      <a:pt x="12050" y="21947"/>
                      <a:pt x="121" y="21947"/>
                    </a:cubicBezTo>
                    <a:cubicBezTo>
                      <a:pt x="80" y="21947"/>
                      <a:pt x="40" y="21946"/>
                      <a:pt x="0" y="21946"/>
                    </a:cubicBezTo>
                    <a:lnTo>
                      <a:pt x="121" y="347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401" name="Arc 337"/>
              <p:cNvSpPr>
                <a:spLocks/>
              </p:cNvSpPr>
              <p:nvPr/>
            </p:nvSpPr>
            <p:spPr bwMode="auto">
              <a:xfrm>
                <a:off x="1050" y="2738"/>
                <a:ext cx="193" cy="55"/>
              </a:xfrm>
              <a:custGeom>
                <a:avLst/>
                <a:gdLst>
                  <a:gd name="G0" fmla="+- 0 0 0"/>
                  <a:gd name="G1" fmla="+- 404 0 0"/>
                  <a:gd name="G2" fmla="+- 21600 0 0"/>
                  <a:gd name="T0" fmla="*/ 21596 w 21600"/>
                  <a:gd name="T1" fmla="*/ 0 h 22004"/>
                  <a:gd name="T2" fmla="*/ 0 w 21600"/>
                  <a:gd name="T3" fmla="*/ 22004 h 22004"/>
                  <a:gd name="T4" fmla="*/ 0 w 21600"/>
                  <a:gd name="T5" fmla="*/ 404 h 22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2004" fill="none" extrusionOk="0">
                    <a:moveTo>
                      <a:pt x="21596" y="-1"/>
                    </a:moveTo>
                    <a:cubicBezTo>
                      <a:pt x="21598" y="134"/>
                      <a:pt x="21600" y="269"/>
                      <a:pt x="21600" y="404"/>
                    </a:cubicBezTo>
                    <a:cubicBezTo>
                      <a:pt x="21600" y="12333"/>
                      <a:pt x="11929" y="22003"/>
                      <a:pt x="0" y="22004"/>
                    </a:cubicBezTo>
                  </a:path>
                  <a:path w="21600" h="22004" stroke="0" extrusionOk="0">
                    <a:moveTo>
                      <a:pt x="21596" y="-1"/>
                    </a:moveTo>
                    <a:cubicBezTo>
                      <a:pt x="21598" y="134"/>
                      <a:pt x="21600" y="269"/>
                      <a:pt x="21600" y="404"/>
                    </a:cubicBezTo>
                    <a:cubicBezTo>
                      <a:pt x="21600" y="12333"/>
                      <a:pt x="11929" y="22003"/>
                      <a:pt x="0" y="22004"/>
                    </a:cubicBezTo>
                    <a:lnTo>
                      <a:pt x="0" y="404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344402" name="Group 338"/>
            <p:cNvGrpSpPr>
              <a:grpSpLocks/>
            </p:cNvGrpSpPr>
            <p:nvPr/>
          </p:nvGrpSpPr>
          <p:grpSpPr bwMode="auto">
            <a:xfrm>
              <a:off x="1058" y="2914"/>
              <a:ext cx="381" cy="144"/>
              <a:chOff x="1058" y="2914"/>
              <a:chExt cx="381" cy="144"/>
            </a:xfrm>
          </p:grpSpPr>
          <p:sp>
            <p:nvSpPr>
              <p:cNvPr id="344403" name="Arc 339"/>
              <p:cNvSpPr>
                <a:spLocks/>
              </p:cNvSpPr>
              <p:nvPr/>
            </p:nvSpPr>
            <p:spPr bwMode="auto">
              <a:xfrm>
                <a:off x="1253" y="2989"/>
                <a:ext cx="186" cy="69"/>
              </a:xfrm>
              <a:custGeom>
                <a:avLst/>
                <a:gdLst>
                  <a:gd name="G0" fmla="+- 21600 0 0"/>
                  <a:gd name="G1" fmla="+- 315 0 0"/>
                  <a:gd name="G2" fmla="+- 21600 0 0"/>
                  <a:gd name="T0" fmla="*/ 21600 w 21600"/>
                  <a:gd name="T1" fmla="*/ 21915 h 21915"/>
                  <a:gd name="T2" fmla="*/ 2 w 21600"/>
                  <a:gd name="T3" fmla="*/ 0 h 21915"/>
                  <a:gd name="T4" fmla="*/ 21600 w 21600"/>
                  <a:gd name="T5" fmla="*/ 315 h 21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915" fill="none" extrusionOk="0">
                    <a:moveTo>
                      <a:pt x="21600" y="21915"/>
                    </a:moveTo>
                    <a:cubicBezTo>
                      <a:pt x="9670" y="21915"/>
                      <a:pt x="0" y="12244"/>
                      <a:pt x="0" y="315"/>
                    </a:cubicBezTo>
                    <a:cubicBezTo>
                      <a:pt x="-1" y="209"/>
                      <a:pt x="0" y="104"/>
                      <a:pt x="2" y="0"/>
                    </a:cubicBezTo>
                  </a:path>
                  <a:path w="21600" h="21915" stroke="0" extrusionOk="0">
                    <a:moveTo>
                      <a:pt x="21600" y="21915"/>
                    </a:moveTo>
                    <a:cubicBezTo>
                      <a:pt x="9670" y="21915"/>
                      <a:pt x="0" y="12244"/>
                      <a:pt x="0" y="315"/>
                    </a:cubicBezTo>
                    <a:cubicBezTo>
                      <a:pt x="-1" y="209"/>
                      <a:pt x="0" y="104"/>
                      <a:pt x="2" y="0"/>
                    </a:cubicBezTo>
                    <a:lnTo>
                      <a:pt x="21600" y="31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404" name="Arc 340"/>
              <p:cNvSpPr>
                <a:spLocks/>
              </p:cNvSpPr>
              <p:nvPr/>
            </p:nvSpPr>
            <p:spPr bwMode="auto">
              <a:xfrm rot="10800000">
                <a:off x="1058" y="2914"/>
                <a:ext cx="194" cy="63"/>
              </a:xfrm>
              <a:custGeom>
                <a:avLst/>
                <a:gdLst>
                  <a:gd name="G0" fmla="+- 21600 0 0"/>
                  <a:gd name="G1" fmla="+- 345 0 0"/>
                  <a:gd name="G2" fmla="+- 21600 0 0"/>
                  <a:gd name="T0" fmla="*/ 21487 w 21600"/>
                  <a:gd name="T1" fmla="*/ 21945 h 21945"/>
                  <a:gd name="T2" fmla="*/ 3 w 21600"/>
                  <a:gd name="T3" fmla="*/ 0 h 21945"/>
                  <a:gd name="T4" fmla="*/ 21600 w 21600"/>
                  <a:gd name="T5" fmla="*/ 345 h 21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945" fill="none" extrusionOk="0">
                    <a:moveTo>
                      <a:pt x="21487" y="21944"/>
                    </a:moveTo>
                    <a:cubicBezTo>
                      <a:pt x="9601" y="21882"/>
                      <a:pt x="0" y="12230"/>
                      <a:pt x="0" y="345"/>
                    </a:cubicBezTo>
                    <a:cubicBezTo>
                      <a:pt x="-1" y="229"/>
                      <a:pt x="0" y="114"/>
                      <a:pt x="2" y="-1"/>
                    </a:cubicBezTo>
                  </a:path>
                  <a:path w="21600" h="21945" stroke="0" extrusionOk="0">
                    <a:moveTo>
                      <a:pt x="21487" y="21944"/>
                    </a:moveTo>
                    <a:cubicBezTo>
                      <a:pt x="9601" y="21882"/>
                      <a:pt x="0" y="12230"/>
                      <a:pt x="0" y="345"/>
                    </a:cubicBezTo>
                    <a:cubicBezTo>
                      <a:pt x="-1" y="229"/>
                      <a:pt x="0" y="114"/>
                      <a:pt x="2" y="-1"/>
                    </a:cubicBezTo>
                    <a:lnTo>
                      <a:pt x="21600" y="34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344405" name="Group 341"/>
            <p:cNvGrpSpPr>
              <a:grpSpLocks/>
            </p:cNvGrpSpPr>
            <p:nvPr/>
          </p:nvGrpSpPr>
          <p:grpSpPr bwMode="auto">
            <a:xfrm>
              <a:off x="1062" y="2869"/>
              <a:ext cx="511" cy="23"/>
              <a:chOff x="1062" y="2869"/>
              <a:chExt cx="511" cy="23"/>
            </a:xfrm>
          </p:grpSpPr>
          <p:sp>
            <p:nvSpPr>
              <p:cNvPr id="344406" name="Arc 342"/>
              <p:cNvSpPr>
                <a:spLocks/>
              </p:cNvSpPr>
              <p:nvPr/>
            </p:nvSpPr>
            <p:spPr bwMode="auto">
              <a:xfrm rot="10800000">
                <a:off x="1438" y="2869"/>
                <a:ext cx="135" cy="18"/>
              </a:xfrm>
              <a:custGeom>
                <a:avLst/>
                <a:gdLst>
                  <a:gd name="G0" fmla="+- 167 0 0"/>
                  <a:gd name="G1" fmla="+- 1312 0 0"/>
                  <a:gd name="G2" fmla="+- 21600 0 0"/>
                  <a:gd name="T0" fmla="*/ 21727 w 21767"/>
                  <a:gd name="T1" fmla="*/ 0 h 22912"/>
                  <a:gd name="T2" fmla="*/ 0 w 21767"/>
                  <a:gd name="T3" fmla="*/ 22911 h 22912"/>
                  <a:gd name="T4" fmla="*/ 167 w 21767"/>
                  <a:gd name="T5" fmla="*/ 1312 h 22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67" h="22912" fill="none" extrusionOk="0">
                    <a:moveTo>
                      <a:pt x="21727" y="-1"/>
                    </a:moveTo>
                    <a:cubicBezTo>
                      <a:pt x="21753" y="436"/>
                      <a:pt x="21767" y="874"/>
                      <a:pt x="21767" y="1312"/>
                    </a:cubicBezTo>
                    <a:cubicBezTo>
                      <a:pt x="21767" y="13241"/>
                      <a:pt x="12096" y="22912"/>
                      <a:pt x="167" y="22912"/>
                    </a:cubicBezTo>
                    <a:cubicBezTo>
                      <a:pt x="111" y="22912"/>
                      <a:pt x="55" y="22911"/>
                      <a:pt x="-1" y="22911"/>
                    </a:cubicBezTo>
                  </a:path>
                  <a:path w="21767" h="22912" stroke="0" extrusionOk="0">
                    <a:moveTo>
                      <a:pt x="21727" y="-1"/>
                    </a:moveTo>
                    <a:cubicBezTo>
                      <a:pt x="21753" y="436"/>
                      <a:pt x="21767" y="874"/>
                      <a:pt x="21767" y="1312"/>
                    </a:cubicBezTo>
                    <a:cubicBezTo>
                      <a:pt x="21767" y="13241"/>
                      <a:pt x="12096" y="22912"/>
                      <a:pt x="167" y="22912"/>
                    </a:cubicBezTo>
                    <a:cubicBezTo>
                      <a:pt x="111" y="22912"/>
                      <a:pt x="55" y="22911"/>
                      <a:pt x="-1" y="22911"/>
                    </a:cubicBezTo>
                    <a:lnTo>
                      <a:pt x="167" y="1312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407" name="Arc 343"/>
              <p:cNvSpPr>
                <a:spLocks/>
              </p:cNvSpPr>
              <p:nvPr/>
            </p:nvSpPr>
            <p:spPr bwMode="auto">
              <a:xfrm>
                <a:off x="1315" y="2886"/>
                <a:ext cx="119" cy="6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600 w 21600"/>
                  <a:gd name="T1" fmla="*/ 0 h 21600"/>
                  <a:gd name="T2" fmla="*/ 0 w 21600"/>
                  <a:gd name="T3" fmla="*/ 21600 h 21600"/>
                  <a:gd name="T4" fmla="*/ 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408" name="Arc 344"/>
              <p:cNvSpPr>
                <a:spLocks/>
              </p:cNvSpPr>
              <p:nvPr/>
            </p:nvSpPr>
            <p:spPr bwMode="auto">
              <a:xfrm rot="10800000">
                <a:off x="1062" y="2874"/>
                <a:ext cx="119" cy="7"/>
              </a:xfrm>
              <a:custGeom>
                <a:avLst/>
                <a:gdLst>
                  <a:gd name="G0" fmla="+- 21600 0 0"/>
                  <a:gd name="G1" fmla="+- 3271 0 0"/>
                  <a:gd name="G2" fmla="+- 21600 0 0"/>
                  <a:gd name="T0" fmla="*/ 21403 w 21600"/>
                  <a:gd name="T1" fmla="*/ 24870 h 24870"/>
                  <a:gd name="T2" fmla="*/ 249 w 21600"/>
                  <a:gd name="T3" fmla="*/ 0 h 24870"/>
                  <a:gd name="T4" fmla="*/ 21600 w 21600"/>
                  <a:gd name="T5" fmla="*/ 3271 h 24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4870" fill="none" extrusionOk="0">
                    <a:moveTo>
                      <a:pt x="21402" y="24870"/>
                    </a:moveTo>
                    <a:cubicBezTo>
                      <a:pt x="9551" y="24762"/>
                      <a:pt x="0" y="15123"/>
                      <a:pt x="0" y="3271"/>
                    </a:cubicBezTo>
                    <a:cubicBezTo>
                      <a:pt x="-1" y="2175"/>
                      <a:pt x="83" y="1082"/>
                      <a:pt x="249" y="0"/>
                    </a:cubicBezTo>
                  </a:path>
                  <a:path w="21600" h="24870" stroke="0" extrusionOk="0">
                    <a:moveTo>
                      <a:pt x="21402" y="24870"/>
                    </a:moveTo>
                    <a:cubicBezTo>
                      <a:pt x="9551" y="24762"/>
                      <a:pt x="0" y="15123"/>
                      <a:pt x="0" y="3271"/>
                    </a:cubicBezTo>
                    <a:cubicBezTo>
                      <a:pt x="-1" y="2175"/>
                      <a:pt x="83" y="1082"/>
                      <a:pt x="249" y="0"/>
                    </a:cubicBezTo>
                    <a:lnTo>
                      <a:pt x="21600" y="3271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344409" name="Arc 345"/>
              <p:cNvSpPr>
                <a:spLocks/>
              </p:cNvSpPr>
              <p:nvPr/>
            </p:nvSpPr>
            <p:spPr bwMode="auto">
              <a:xfrm>
                <a:off x="1192" y="2886"/>
                <a:ext cx="119" cy="6"/>
              </a:xfrm>
              <a:custGeom>
                <a:avLst/>
                <a:gdLst>
                  <a:gd name="G0" fmla="+- 21600 0 0"/>
                  <a:gd name="G1" fmla="+- 0 0 0"/>
                  <a:gd name="G2" fmla="+- 21600 0 0"/>
                  <a:gd name="T0" fmla="*/ 21600 w 21600"/>
                  <a:gd name="T1" fmla="*/ 21600 h 21600"/>
                  <a:gd name="T2" fmla="*/ 0 w 21600"/>
                  <a:gd name="T3" fmla="*/ 0 h 21600"/>
                  <a:gd name="T4" fmla="*/ 21600 w 21600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</p:grpSp>
      <p:grpSp>
        <p:nvGrpSpPr>
          <p:cNvPr id="344410" name="Group 346"/>
          <p:cNvGrpSpPr>
            <a:grpSpLocks/>
          </p:cNvGrpSpPr>
          <p:nvPr/>
        </p:nvGrpSpPr>
        <p:grpSpPr bwMode="auto">
          <a:xfrm>
            <a:off x="1083844" y="3788427"/>
            <a:ext cx="1022385" cy="1234216"/>
            <a:chOff x="445" y="2164"/>
            <a:chExt cx="584" cy="705"/>
          </a:xfrm>
        </p:grpSpPr>
        <p:sp>
          <p:nvSpPr>
            <p:cNvPr id="344411" name="Arc 347"/>
            <p:cNvSpPr>
              <a:spLocks/>
            </p:cNvSpPr>
            <p:nvPr/>
          </p:nvSpPr>
          <p:spPr bwMode="auto">
            <a:xfrm>
              <a:off x="454" y="2556"/>
              <a:ext cx="575" cy="313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344412" name="Arc 348"/>
            <p:cNvSpPr>
              <a:spLocks/>
            </p:cNvSpPr>
            <p:nvPr/>
          </p:nvSpPr>
          <p:spPr bwMode="auto">
            <a:xfrm rot="10800000">
              <a:off x="445" y="2164"/>
              <a:ext cx="257" cy="381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sp>
        <p:nvSpPr>
          <p:cNvPr id="344413" name="Line 349"/>
          <p:cNvSpPr>
            <a:spLocks noChangeShapeType="1"/>
          </p:cNvSpPr>
          <p:nvPr/>
        </p:nvSpPr>
        <p:spPr bwMode="auto">
          <a:xfrm flipH="1" flipV="1">
            <a:off x="5400971" y="5017391"/>
            <a:ext cx="381644" cy="82631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414" name="Rectangle 350"/>
          <p:cNvSpPr>
            <a:spLocks noChangeArrowheads="1"/>
          </p:cNvSpPr>
          <p:nvPr/>
        </p:nvSpPr>
        <p:spPr bwMode="auto">
          <a:xfrm>
            <a:off x="4807497" y="5773676"/>
            <a:ext cx="1884614" cy="4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pPr defTabSz="840334" eaLnBrk="0" hangingPunct="0">
              <a:spcBef>
                <a:spcPct val="0"/>
              </a:spcBef>
            </a:pPr>
            <a:r>
              <a:rPr lang="cs-CZ" sz="2206" b="1" dirty="0"/>
              <a:t>Zpětný rozptyl</a:t>
            </a:r>
            <a:endParaRPr lang="en-GB" sz="2206" b="1" dirty="0"/>
          </a:p>
        </p:txBody>
      </p:sp>
      <p:sp>
        <p:nvSpPr>
          <p:cNvPr id="344415" name="Line 351"/>
          <p:cNvSpPr>
            <a:spLocks noChangeShapeType="1"/>
          </p:cNvSpPr>
          <p:nvPr/>
        </p:nvSpPr>
        <p:spPr bwMode="auto">
          <a:xfrm flipH="1" flipV="1">
            <a:off x="6857520" y="5059406"/>
            <a:ext cx="479681" cy="49018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416" name="Rectangle 352"/>
          <p:cNvSpPr>
            <a:spLocks noChangeArrowheads="1"/>
          </p:cNvSpPr>
          <p:nvPr/>
        </p:nvSpPr>
        <p:spPr bwMode="auto">
          <a:xfrm>
            <a:off x="7202400" y="5465560"/>
            <a:ext cx="1762850" cy="4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pPr defTabSz="840334" eaLnBrk="0" hangingPunct="0">
              <a:spcBef>
                <a:spcPct val="0"/>
              </a:spcBef>
            </a:pPr>
            <a:r>
              <a:rPr lang="en-GB" sz="2206" b="1" dirty="0"/>
              <a:t>M</a:t>
            </a:r>
            <a:r>
              <a:rPr lang="cs-CZ" sz="2206" b="1" dirty="0" err="1"/>
              <a:t>ěřicí</a:t>
            </a:r>
            <a:r>
              <a:rPr lang="cs-CZ" sz="2206" b="1" dirty="0"/>
              <a:t> objem</a:t>
            </a:r>
            <a:endParaRPr lang="en-GB" sz="2206" b="1" dirty="0"/>
          </a:p>
        </p:txBody>
      </p:sp>
      <p:sp>
        <p:nvSpPr>
          <p:cNvPr id="344417" name="Oval 353"/>
          <p:cNvSpPr>
            <a:spLocks noChangeArrowheads="1"/>
          </p:cNvSpPr>
          <p:nvPr/>
        </p:nvSpPr>
        <p:spPr bwMode="auto">
          <a:xfrm>
            <a:off x="1250157" y="3254478"/>
            <a:ext cx="1069654" cy="1067902"/>
          </a:xfrm>
          <a:prstGeom prst="ellipse">
            <a:avLst/>
          </a:prstGeom>
          <a:solidFill>
            <a:srgbClr val="91919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44418" name="Rectangle 354"/>
          <p:cNvSpPr>
            <a:spLocks noChangeArrowheads="1"/>
          </p:cNvSpPr>
          <p:nvPr/>
        </p:nvSpPr>
        <p:spPr bwMode="auto">
          <a:xfrm>
            <a:off x="1223897" y="3618614"/>
            <a:ext cx="1116840" cy="34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1764" b="1" dirty="0">
                <a:solidFill>
                  <a:schemeClr val="tx2"/>
                </a:solidFill>
                <a:latin typeface="Helvetica" pitchFamily="34" charset="0"/>
              </a:rPr>
              <a:t>Detector</a:t>
            </a:r>
          </a:p>
        </p:txBody>
      </p:sp>
      <p:sp>
        <p:nvSpPr>
          <p:cNvPr id="344419" name="Rectangle 355"/>
          <p:cNvSpPr>
            <a:spLocks noChangeArrowheads="1"/>
          </p:cNvSpPr>
          <p:nvPr/>
        </p:nvSpPr>
        <p:spPr bwMode="auto">
          <a:xfrm flipH="1">
            <a:off x="1110104" y="2379147"/>
            <a:ext cx="1321749" cy="614481"/>
          </a:xfrm>
          <a:prstGeom prst="rect">
            <a:avLst/>
          </a:prstGeom>
          <a:solidFill>
            <a:srgbClr val="91919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en-GB" sz="1764" b="1">
                <a:solidFill>
                  <a:schemeClr val="tx2"/>
                </a:solidFill>
                <a:latin typeface="Helvetica" pitchFamily="34" charset="0"/>
              </a:rPr>
              <a:t>Processor</a:t>
            </a:r>
          </a:p>
        </p:txBody>
      </p:sp>
      <p:sp>
        <p:nvSpPr>
          <p:cNvPr id="344420" name="Line 356"/>
          <p:cNvSpPr>
            <a:spLocks noChangeShapeType="1"/>
          </p:cNvSpPr>
          <p:nvPr/>
        </p:nvSpPr>
        <p:spPr bwMode="auto">
          <a:xfrm flipV="1">
            <a:off x="1778855" y="2986626"/>
            <a:ext cx="0" cy="269602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83577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86" y="750174"/>
            <a:ext cx="8231602" cy="538609"/>
          </a:xfrm>
          <a:noFill/>
          <a:ln/>
        </p:spPr>
        <p:txBody>
          <a:bodyPr/>
          <a:lstStyle/>
          <a:p>
            <a:r>
              <a:rPr lang="cs-CZ" dirty="0"/>
              <a:t>Měřicí objem - sonda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187133" y="1692889"/>
            <a:ext cx="1432040" cy="449919"/>
          </a:xfrm>
          <a:noFill/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2206" b="1" dirty="0">
                <a:solidFill>
                  <a:schemeClr val="tx2"/>
                </a:solidFill>
              </a:rPr>
              <a:t>Délka</a:t>
            </a:r>
            <a:r>
              <a:rPr lang="en-US" sz="2206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5523517" y="4513201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25" name="Freeform 5"/>
          <p:cNvSpPr>
            <a:spLocks/>
          </p:cNvSpPr>
          <p:nvPr/>
        </p:nvSpPr>
        <p:spPr bwMode="auto">
          <a:xfrm>
            <a:off x="5523518" y="4507949"/>
            <a:ext cx="1750" cy="7003"/>
          </a:xfrm>
          <a:custGeom>
            <a:avLst/>
            <a:gdLst>
              <a:gd name="T0" fmla="*/ 0 w 1"/>
              <a:gd name="T1" fmla="*/ 3 h 4"/>
              <a:gd name="T2" fmla="*/ 0 w 1"/>
              <a:gd name="T3" fmla="*/ 3 h 4"/>
              <a:gd name="T4" fmla="*/ 0 w 1"/>
              <a:gd name="T5" fmla="*/ 0 h 4"/>
              <a:gd name="T6" fmla="*/ 0 w 1"/>
              <a:gd name="T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4">
                <a:moveTo>
                  <a:pt x="0" y="3"/>
                </a:move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5217151" y="4509699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9614808" y="4318878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3925164" y="4226093"/>
            <a:ext cx="5672138" cy="141103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V="1">
            <a:off x="3685325" y="3203707"/>
            <a:ext cx="5624869" cy="143029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9614808" y="4847577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H="1" flipV="1">
            <a:off x="3925164" y="3321002"/>
            <a:ext cx="5609114" cy="147580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2" name="Line 12"/>
          <p:cNvSpPr>
            <a:spLocks noChangeShapeType="1"/>
          </p:cNvSpPr>
          <p:nvPr/>
        </p:nvSpPr>
        <p:spPr bwMode="auto">
          <a:xfrm>
            <a:off x="3639808" y="4346889"/>
            <a:ext cx="5666885" cy="150556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3" name="Line 13"/>
          <p:cNvSpPr>
            <a:spLocks noChangeShapeType="1"/>
          </p:cNvSpPr>
          <p:nvPr/>
        </p:nvSpPr>
        <p:spPr bwMode="auto">
          <a:xfrm>
            <a:off x="4800494" y="4527206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4" name="Freeform 14"/>
          <p:cNvSpPr>
            <a:spLocks/>
          </p:cNvSpPr>
          <p:nvPr/>
        </p:nvSpPr>
        <p:spPr bwMode="auto">
          <a:xfrm>
            <a:off x="4786489" y="4359142"/>
            <a:ext cx="15756" cy="169815"/>
          </a:xfrm>
          <a:custGeom>
            <a:avLst/>
            <a:gdLst>
              <a:gd name="T0" fmla="*/ 8 w 9"/>
              <a:gd name="T1" fmla="*/ 96 h 97"/>
              <a:gd name="T2" fmla="*/ 8 w 9"/>
              <a:gd name="T3" fmla="*/ 75 h 97"/>
              <a:gd name="T4" fmla="*/ 8 w 9"/>
              <a:gd name="T5" fmla="*/ 56 h 97"/>
              <a:gd name="T6" fmla="*/ 6 w 9"/>
              <a:gd name="T7" fmla="*/ 38 h 97"/>
              <a:gd name="T8" fmla="*/ 2 w 9"/>
              <a:gd name="T9" fmla="*/ 20 h 97"/>
              <a:gd name="T10" fmla="*/ 0 w 9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7">
                <a:moveTo>
                  <a:pt x="8" y="96"/>
                </a:moveTo>
                <a:lnTo>
                  <a:pt x="8" y="75"/>
                </a:lnTo>
                <a:lnTo>
                  <a:pt x="8" y="56"/>
                </a:lnTo>
                <a:lnTo>
                  <a:pt x="6" y="38"/>
                </a:lnTo>
                <a:lnTo>
                  <a:pt x="2" y="20"/>
                </a:lnTo>
                <a:lnTo>
                  <a:pt x="0" y="0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4800494" y="4527206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6" name="Freeform 16"/>
          <p:cNvSpPr>
            <a:spLocks/>
          </p:cNvSpPr>
          <p:nvPr/>
        </p:nvSpPr>
        <p:spPr bwMode="auto">
          <a:xfrm>
            <a:off x="4788240" y="4527206"/>
            <a:ext cx="14005" cy="134801"/>
          </a:xfrm>
          <a:custGeom>
            <a:avLst/>
            <a:gdLst>
              <a:gd name="T0" fmla="*/ 7 w 8"/>
              <a:gd name="T1" fmla="*/ 0 h 77"/>
              <a:gd name="T2" fmla="*/ 7 w 8"/>
              <a:gd name="T3" fmla="*/ 18 h 77"/>
              <a:gd name="T4" fmla="*/ 5 w 8"/>
              <a:gd name="T5" fmla="*/ 38 h 77"/>
              <a:gd name="T6" fmla="*/ 3 w 8"/>
              <a:gd name="T7" fmla="*/ 58 h 77"/>
              <a:gd name="T8" fmla="*/ 0 w 8"/>
              <a:gd name="T9" fmla="*/ 76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77">
                <a:moveTo>
                  <a:pt x="7" y="0"/>
                </a:moveTo>
                <a:lnTo>
                  <a:pt x="7" y="18"/>
                </a:lnTo>
                <a:lnTo>
                  <a:pt x="5" y="38"/>
                </a:lnTo>
                <a:lnTo>
                  <a:pt x="3" y="58"/>
                </a:lnTo>
                <a:lnTo>
                  <a:pt x="0" y="76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37" name="Line 17"/>
          <p:cNvSpPr>
            <a:spLocks noChangeShapeType="1"/>
          </p:cNvSpPr>
          <p:nvPr/>
        </p:nvSpPr>
        <p:spPr bwMode="auto">
          <a:xfrm>
            <a:off x="5514763" y="4532459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38" name="Freeform 18"/>
          <p:cNvSpPr>
            <a:spLocks/>
          </p:cNvSpPr>
          <p:nvPr/>
        </p:nvSpPr>
        <p:spPr bwMode="auto">
          <a:xfrm>
            <a:off x="5514763" y="4532458"/>
            <a:ext cx="7003" cy="7003"/>
          </a:xfrm>
          <a:custGeom>
            <a:avLst/>
            <a:gdLst>
              <a:gd name="T0" fmla="*/ 0 w 4"/>
              <a:gd name="T1" fmla="*/ 0 h 4"/>
              <a:gd name="T2" fmla="*/ 3 w 4"/>
              <a:gd name="T3" fmla="*/ 1 h 4"/>
              <a:gd name="T4" fmla="*/ 3 w 4"/>
              <a:gd name="T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0"/>
                </a:moveTo>
                <a:lnTo>
                  <a:pt x="3" y="1"/>
                </a:lnTo>
                <a:lnTo>
                  <a:pt x="3" y="3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5520016" y="4534209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40" name="Freeform 20"/>
          <p:cNvSpPr>
            <a:spLocks/>
          </p:cNvSpPr>
          <p:nvPr/>
        </p:nvSpPr>
        <p:spPr bwMode="auto">
          <a:xfrm>
            <a:off x="5520016" y="4534209"/>
            <a:ext cx="5251" cy="8754"/>
          </a:xfrm>
          <a:custGeom>
            <a:avLst/>
            <a:gdLst>
              <a:gd name="T0" fmla="*/ 0 w 3"/>
              <a:gd name="T1" fmla="*/ 0 h 5"/>
              <a:gd name="T2" fmla="*/ 2 w 3"/>
              <a:gd name="T3" fmla="*/ 2 h 5"/>
              <a:gd name="T4" fmla="*/ 2 w 3"/>
              <a:gd name="T5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0" y="0"/>
                </a:moveTo>
                <a:lnTo>
                  <a:pt x="2" y="2"/>
                </a:lnTo>
                <a:lnTo>
                  <a:pt x="2" y="4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5523517" y="453596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42" name="Freeform 22"/>
          <p:cNvSpPr>
            <a:spLocks/>
          </p:cNvSpPr>
          <p:nvPr/>
        </p:nvSpPr>
        <p:spPr bwMode="auto">
          <a:xfrm>
            <a:off x="5523518" y="4535960"/>
            <a:ext cx="3501" cy="10504"/>
          </a:xfrm>
          <a:custGeom>
            <a:avLst/>
            <a:gdLst>
              <a:gd name="T0" fmla="*/ 0 w 2"/>
              <a:gd name="T1" fmla="*/ 0 h 6"/>
              <a:gd name="T2" fmla="*/ 1 w 2"/>
              <a:gd name="T3" fmla="*/ 1 h 6"/>
              <a:gd name="T4" fmla="*/ 1 w 2"/>
              <a:gd name="T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6">
                <a:moveTo>
                  <a:pt x="0" y="0"/>
                </a:moveTo>
                <a:lnTo>
                  <a:pt x="1" y="1"/>
                </a:lnTo>
                <a:lnTo>
                  <a:pt x="1" y="5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5525267" y="4537710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44" name="Freeform 24"/>
          <p:cNvSpPr>
            <a:spLocks/>
          </p:cNvSpPr>
          <p:nvPr/>
        </p:nvSpPr>
        <p:spPr bwMode="auto">
          <a:xfrm>
            <a:off x="5525268" y="4537710"/>
            <a:ext cx="15756" cy="14005"/>
          </a:xfrm>
          <a:custGeom>
            <a:avLst/>
            <a:gdLst>
              <a:gd name="T0" fmla="*/ 0 w 9"/>
              <a:gd name="T1" fmla="*/ 0 h 8"/>
              <a:gd name="T2" fmla="*/ 3 w 9"/>
              <a:gd name="T3" fmla="*/ 2 h 8"/>
              <a:gd name="T4" fmla="*/ 3 w 9"/>
              <a:gd name="T5" fmla="*/ 5 h 8"/>
              <a:gd name="T6" fmla="*/ 3 w 9"/>
              <a:gd name="T7" fmla="*/ 2 h 8"/>
              <a:gd name="T8" fmla="*/ 5 w 9"/>
              <a:gd name="T9" fmla="*/ 4 h 8"/>
              <a:gd name="T10" fmla="*/ 5 w 9"/>
              <a:gd name="T11" fmla="*/ 6 h 8"/>
              <a:gd name="T12" fmla="*/ 5 w 9"/>
              <a:gd name="T13" fmla="*/ 4 h 8"/>
              <a:gd name="T14" fmla="*/ 8 w 9"/>
              <a:gd name="T15" fmla="*/ 5 h 8"/>
              <a:gd name="T16" fmla="*/ 8 w 9"/>
              <a:gd name="T17" fmla="*/ 7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8">
                <a:moveTo>
                  <a:pt x="0" y="0"/>
                </a:moveTo>
                <a:lnTo>
                  <a:pt x="3" y="2"/>
                </a:lnTo>
                <a:lnTo>
                  <a:pt x="3" y="5"/>
                </a:lnTo>
                <a:lnTo>
                  <a:pt x="3" y="2"/>
                </a:lnTo>
                <a:lnTo>
                  <a:pt x="5" y="4"/>
                </a:lnTo>
                <a:lnTo>
                  <a:pt x="5" y="6"/>
                </a:lnTo>
                <a:lnTo>
                  <a:pt x="5" y="4"/>
                </a:lnTo>
                <a:lnTo>
                  <a:pt x="8" y="5"/>
                </a:lnTo>
                <a:lnTo>
                  <a:pt x="8" y="7"/>
                </a:lnTo>
              </a:path>
            </a:pathLst>
          </a:custGeom>
          <a:solidFill>
            <a:srgbClr val="00FF00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>
            <a:off x="5513013" y="4528957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5513014" y="4528958"/>
            <a:ext cx="1750" cy="350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47" name="Rectangle 27"/>
          <p:cNvSpPr>
            <a:spLocks noChangeArrowheads="1"/>
          </p:cNvSpPr>
          <p:nvPr/>
        </p:nvSpPr>
        <p:spPr bwMode="auto">
          <a:xfrm>
            <a:off x="4705959" y="4315377"/>
            <a:ext cx="530450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>
            <a:spAutoFit/>
          </a:bodyPr>
          <a:lstStyle/>
          <a:p>
            <a:r>
              <a:rPr lang="en-GB" sz="1985">
                <a:solidFill>
                  <a:schemeClr val="bg2"/>
                </a:solidFill>
                <a:latin typeface="Symbol" pitchFamily="18" charset="2"/>
              </a:rPr>
              <a:t></a:t>
            </a:r>
          </a:p>
        </p:txBody>
      </p:sp>
      <p:sp>
        <p:nvSpPr>
          <p:cNvPr id="30748" name="Rectangle 28"/>
          <p:cNvSpPr>
            <a:spLocks noChangeArrowheads="1"/>
          </p:cNvSpPr>
          <p:nvPr/>
        </p:nvSpPr>
        <p:spPr bwMode="auto">
          <a:xfrm>
            <a:off x="4581663" y="1692888"/>
            <a:ext cx="1094162" cy="43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/>
          <a:lstStyle/>
          <a:p>
            <a:pPr marL="315125" indent="-315125">
              <a:spcBef>
                <a:spcPct val="45000"/>
              </a:spcBef>
              <a:spcAft>
                <a:spcPct val="5000"/>
              </a:spcAft>
            </a:pPr>
            <a:r>
              <a:rPr lang="cs-CZ" sz="2206" b="1" dirty="0">
                <a:solidFill>
                  <a:schemeClr val="tx2"/>
                </a:solidFill>
              </a:rPr>
              <a:t>Šířka</a:t>
            </a:r>
            <a:r>
              <a:rPr lang="en-GB" sz="2206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749" name="Rectangle 29"/>
          <p:cNvSpPr>
            <a:spLocks noChangeArrowheads="1"/>
          </p:cNvSpPr>
          <p:nvPr/>
        </p:nvSpPr>
        <p:spPr bwMode="auto">
          <a:xfrm>
            <a:off x="7543779" y="1692888"/>
            <a:ext cx="1248220" cy="43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/>
          <a:lstStyle/>
          <a:p>
            <a:pPr marL="315125" indent="-315125">
              <a:spcBef>
                <a:spcPct val="45000"/>
              </a:spcBef>
              <a:spcAft>
                <a:spcPct val="5000"/>
              </a:spcAft>
            </a:pPr>
            <a:r>
              <a:rPr lang="cs-CZ" sz="2206" b="1" dirty="0">
                <a:solidFill>
                  <a:schemeClr val="tx2"/>
                </a:solidFill>
              </a:rPr>
              <a:t>Výška</a:t>
            </a:r>
            <a:r>
              <a:rPr lang="en-GB" sz="2206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535091" y="5102256"/>
            <a:ext cx="2058776" cy="4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/>
          <a:lstStyle/>
          <a:p>
            <a:pPr marL="315125" indent="-315125">
              <a:spcBef>
                <a:spcPct val="45000"/>
              </a:spcBef>
              <a:spcAft>
                <a:spcPct val="5000"/>
              </a:spcAft>
            </a:pPr>
            <a:r>
              <a:rPr lang="cs-CZ" sz="2206" b="1" dirty="0">
                <a:solidFill>
                  <a:schemeClr val="tx2"/>
                </a:solidFill>
              </a:rPr>
              <a:t>Počet proužků</a:t>
            </a:r>
            <a:r>
              <a:rPr lang="en-GB" sz="2206" b="1" dirty="0">
                <a:solidFill>
                  <a:schemeClr val="tx2"/>
                </a:solidFill>
              </a:rPr>
              <a:t>:</a:t>
            </a:r>
          </a:p>
        </p:txBody>
      </p:sp>
      <p:graphicFrame>
        <p:nvGraphicFramePr>
          <p:cNvPr id="30751" name="Object 31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34401" y="1987000"/>
          <a:ext cx="2279359" cy="1192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6600600" imgH="4400280" progId="Equation.DSMT4">
                  <p:embed/>
                </p:oleObj>
              </mc:Choice>
              <mc:Fallback>
                <p:oleObj name="Equation" r:id="rId4" imgW="6600600" imgH="4400280" progId="Equation.DSMT4">
                  <p:embed/>
                  <p:pic>
                    <p:nvPicPr>
                      <p:cNvPr id="30751" name="Object 31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9169" b="85588"/>
                      <a:stretch>
                        <a:fillRect/>
                      </a:stretch>
                    </p:blipFill>
                    <p:spPr bwMode="auto">
                      <a:xfrm>
                        <a:off x="1234401" y="1987000"/>
                        <a:ext cx="2279359" cy="1192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33">
            <a:hlinkClick r:id="" action="ppaction://ole?verb=0"/>
          </p:cNvPr>
          <p:cNvGraphicFramePr>
            <a:graphicFrameLocks/>
          </p:cNvGraphicFramePr>
          <p:nvPr/>
        </p:nvGraphicFramePr>
        <p:xfrm>
          <a:off x="7608552" y="2048273"/>
          <a:ext cx="1820686" cy="108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6600600" imgH="4400280" progId="Equation.2">
                  <p:embed/>
                </p:oleObj>
              </mc:Choice>
              <mc:Fallback>
                <p:oleObj name="Equation" r:id="rId6" imgW="6600600" imgH="4400280" progId="Equation.2">
                  <p:embed/>
                  <p:pic>
                    <p:nvPicPr>
                      <p:cNvPr id="30753" name="Object 3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8294" b="85864"/>
                      <a:stretch>
                        <a:fillRect/>
                      </a:stretch>
                    </p:blipFill>
                    <p:spPr bwMode="auto">
                      <a:xfrm>
                        <a:off x="7608552" y="2048273"/>
                        <a:ext cx="1820686" cy="108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34">
            <a:hlinkClick r:id="" action="ppaction://ole?verb=0"/>
          </p:cNvPr>
          <p:cNvGraphicFramePr>
            <a:graphicFrameLocks/>
          </p:cNvGraphicFramePr>
          <p:nvPr/>
        </p:nvGraphicFramePr>
        <p:xfrm>
          <a:off x="1302676" y="5488319"/>
          <a:ext cx="1764665" cy="1220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7465680" imgH="6024240" progId="Equation.2">
                  <p:embed/>
                </p:oleObj>
              </mc:Choice>
              <mc:Fallback>
                <p:oleObj name="Equation" r:id="rId8" imgW="7465680" imgH="6024240" progId="Equation.2">
                  <p:embed/>
                  <p:pic>
                    <p:nvPicPr>
                      <p:cNvPr id="30754" name="Object 3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3810" b="88513"/>
                      <a:stretch>
                        <a:fillRect/>
                      </a:stretch>
                    </p:blipFill>
                    <p:spPr bwMode="auto">
                      <a:xfrm>
                        <a:off x="1302676" y="5488319"/>
                        <a:ext cx="1764665" cy="12202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5" name="Object 3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163254" y="3956491"/>
          <a:ext cx="4243599" cy="107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Designer Drawing" r:id="rId10" imgW="4684680" imgH="1265040" progId="Designer.Drawing.6">
                  <p:embed/>
                </p:oleObj>
              </mc:Choice>
              <mc:Fallback>
                <p:oleObj name="Designer Drawing" r:id="rId10" imgW="4684680" imgH="1265040" progId="Designer.Drawing.6">
                  <p:embed/>
                  <p:pic>
                    <p:nvPicPr>
                      <p:cNvPr id="30755" name="Object 3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3254" y="3956491"/>
                        <a:ext cx="4243599" cy="107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6293808" y="3756916"/>
            <a:ext cx="1750" cy="233538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H="1">
            <a:off x="5628557" y="4940362"/>
            <a:ext cx="702014" cy="151432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>
            <a:off x="5635559" y="5353518"/>
            <a:ext cx="0" cy="11081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6067972" y="3278986"/>
            <a:ext cx="393885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r>
              <a:rPr lang="en-GB" sz="1985" i="1" dirty="0" err="1">
                <a:latin typeface="Symbol" panose="05050102010706020507" pitchFamily="18" charset="2"/>
                <a:cs typeface="Symbol" charset="2"/>
              </a:rPr>
              <a:t>d</a:t>
            </a:r>
            <a:r>
              <a:rPr lang="en-GB" sz="1985" i="1" baseline="-25000" dirty="0" err="1">
                <a:cs typeface="Times New Roman" panose="02020603050405020304" pitchFamily="18" charset="0"/>
              </a:rPr>
              <a:t>z</a:t>
            </a:r>
            <a:endParaRPr lang="en-GB" sz="1985" i="1" baseline="-25000" dirty="0">
              <a:latin typeface="Symbol" panose="05050102010706020507" pitchFamily="18" charset="2"/>
              <a:cs typeface="Times New Roman"/>
            </a:endParaRP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248664" y="5691396"/>
            <a:ext cx="401901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r>
              <a:rPr lang="en-GB" sz="1985" i="1" dirty="0">
                <a:latin typeface="Symbol" charset="2"/>
                <a:cs typeface="Symbol" charset="2"/>
              </a:rPr>
              <a:t>d</a:t>
            </a:r>
            <a:r>
              <a:rPr lang="en-GB" sz="1985" i="1" baseline="-25000" dirty="0">
                <a:latin typeface="Times New Roman"/>
                <a:cs typeface="Times New Roman"/>
              </a:rPr>
              <a:t>x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6125744" y="6097549"/>
            <a:ext cx="371443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r>
              <a:rPr lang="en-GB" sz="1985" i="1">
                <a:latin typeface="Helvetica" pitchFamily="34" charset="0"/>
              </a:rPr>
              <a:t>X</a:t>
            </a:r>
          </a:p>
        </p:txBody>
      </p:sp>
      <p:sp>
        <p:nvSpPr>
          <p:cNvPr id="30762" name="Rectangle 42"/>
          <p:cNvSpPr>
            <a:spLocks noChangeArrowheads="1"/>
          </p:cNvSpPr>
          <p:nvPr/>
        </p:nvSpPr>
        <p:spPr bwMode="auto">
          <a:xfrm>
            <a:off x="9448497" y="4387154"/>
            <a:ext cx="357017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r>
              <a:rPr lang="en-GB" sz="1985" i="1">
                <a:latin typeface="Helvetica" pitchFamily="34" charset="0"/>
              </a:rPr>
              <a:t>Z</a:t>
            </a:r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 flipH="1">
            <a:off x="5628557" y="4016013"/>
            <a:ext cx="656497" cy="133225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>
            <a:off x="3617048" y="4576225"/>
            <a:ext cx="56791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 flipV="1">
            <a:off x="4135243" y="3536333"/>
            <a:ext cx="0" cy="9663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8406853" y="3522327"/>
            <a:ext cx="0" cy="96636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>
            <a:off x="4142246" y="3697393"/>
            <a:ext cx="425760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H="1">
            <a:off x="4268294" y="4670760"/>
            <a:ext cx="658248" cy="10644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4268294" y="4796808"/>
            <a:ext cx="658248" cy="10644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V="1">
            <a:off x="4317312" y="4992882"/>
            <a:ext cx="0" cy="65824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4317312" y="5805187"/>
            <a:ext cx="0" cy="630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sp>
        <p:nvSpPr>
          <p:cNvPr id="30772" name="Rectangle 52"/>
          <p:cNvSpPr>
            <a:spLocks noChangeArrowheads="1"/>
          </p:cNvSpPr>
          <p:nvPr/>
        </p:nvSpPr>
        <p:spPr bwMode="auto">
          <a:xfrm>
            <a:off x="3862141" y="5775427"/>
            <a:ext cx="373047" cy="40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788" tIns="49018" rIns="99788" bIns="49018">
            <a:spAutoFit/>
          </a:bodyPr>
          <a:lstStyle/>
          <a:p>
            <a:r>
              <a:rPr lang="en-GB" sz="1985" i="1" dirty="0">
                <a:latin typeface="Symbol" charset="2"/>
                <a:cs typeface="Symbol" charset="2"/>
              </a:rPr>
              <a:t>d</a:t>
            </a:r>
            <a:r>
              <a:rPr lang="en-GB" sz="1985" i="1" baseline="-25000" dirty="0">
                <a:latin typeface="Helvetica" pitchFamily="34" charset="0"/>
              </a:rPr>
              <a:t>f</a:t>
            </a:r>
            <a:endParaRPr lang="en-GB" sz="1985" i="1" baseline="-25000" dirty="0">
              <a:latin typeface="Times New Roman"/>
              <a:cs typeface="Times New Roman"/>
            </a:endParaRPr>
          </a:p>
        </p:txBody>
      </p:sp>
      <p:sp>
        <p:nvSpPr>
          <p:cNvPr id="30773" name="Rectangle 53"/>
          <p:cNvSpPr>
            <a:spLocks noChangeArrowheads="1"/>
          </p:cNvSpPr>
          <p:nvPr/>
        </p:nvSpPr>
        <p:spPr bwMode="auto">
          <a:xfrm>
            <a:off x="469901" y="3525829"/>
            <a:ext cx="3215424" cy="47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788" tIns="49018" rIns="99788" bIns="49018"/>
          <a:lstStyle/>
          <a:p>
            <a:pPr marL="315125" indent="-315125">
              <a:spcBef>
                <a:spcPct val="45000"/>
              </a:spcBef>
              <a:spcAft>
                <a:spcPct val="5000"/>
              </a:spcAft>
            </a:pPr>
            <a:r>
              <a:rPr lang="cs-CZ" sz="2206" b="1" dirty="0">
                <a:solidFill>
                  <a:schemeClr val="tx2"/>
                </a:solidFill>
              </a:rPr>
              <a:t>Vzdálenost mezi proužky</a:t>
            </a:r>
            <a:r>
              <a:rPr lang="en-GB" sz="2206" b="1" dirty="0">
                <a:solidFill>
                  <a:schemeClr val="tx2"/>
                </a:solidFill>
              </a:rPr>
              <a:t>:</a:t>
            </a:r>
          </a:p>
          <a:p>
            <a:pPr marL="315125" indent="-315125">
              <a:spcBef>
                <a:spcPct val="45000"/>
              </a:spcBef>
              <a:spcAft>
                <a:spcPct val="5000"/>
              </a:spcAft>
            </a:pPr>
            <a:endParaRPr lang="en-GB" sz="1985" dirty="0">
              <a:latin typeface="Helvetica" pitchFamily="34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1302846" y="4016013"/>
          <a:ext cx="1533413" cy="1029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2" imgW="927000" imgH="622080" progId="Equation.DSMT4">
                  <p:embed/>
                </p:oleObj>
              </mc:Choice>
              <mc:Fallback>
                <p:oleObj name="Equation" r:id="rId12" imgW="927000" imgH="622080" progId="Equation.DSMT4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02846" y="4016013"/>
                        <a:ext cx="1533413" cy="1029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5460739" y="2135327"/>
          <a:ext cx="1302359" cy="714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14" imgW="787320" imgH="431640" progId="Equation.DSMT4">
                  <p:embed/>
                </p:oleObj>
              </mc:Choice>
              <mc:Fallback>
                <p:oleObj name="Equation" r:id="rId14" imgW="787320" imgH="431640" progId="Equation.DSMT4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60739" y="2135327"/>
                        <a:ext cx="1302359" cy="714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xmlns="" id="{C236F698-ACA1-4D83-94C0-4F63F07FBA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37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36282224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</a:t>
            </a:r>
            <a:r>
              <a:rPr lang="en-US" dirty="0" err="1"/>
              <a:t>syst</a:t>
            </a:r>
            <a:r>
              <a:rPr lang="cs-CZ" dirty="0"/>
              <a:t>é</a:t>
            </a:r>
            <a:r>
              <a:rPr lang="en-US" dirty="0"/>
              <a:t>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38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80" y="1955023"/>
            <a:ext cx="4834118" cy="319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82" y="1977429"/>
            <a:ext cx="3562368" cy="317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24850" b="8533"/>
          <a:stretch>
            <a:fillRect/>
          </a:stretch>
        </p:blipFill>
        <p:spPr bwMode="auto">
          <a:xfrm>
            <a:off x="1535076" y="1796204"/>
            <a:ext cx="7151446" cy="453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FC0FEA54-97B1-435A-8D71-B8FE102B4B0F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28520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aplikací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39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328" y="1901654"/>
            <a:ext cx="3634370" cy="236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53" y="4646691"/>
            <a:ext cx="2980651" cy="192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56" y="4334676"/>
            <a:ext cx="3087287" cy="222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85" y="1682685"/>
            <a:ext cx="3274992" cy="28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17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Rozlišení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14996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Čas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Střední hodnota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Okamžitá hodnota</a:t>
            </a:r>
            <a:endParaRPr lang="en-US" sz="2800" noProof="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800" dirty="0"/>
              <a:t>Nezávislé</a:t>
            </a:r>
            <a:endParaRPr lang="en-US" sz="2800" noProof="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800" dirty="0"/>
              <a:t>„</a:t>
            </a:r>
            <a:r>
              <a:rPr lang="en-US" sz="2800" dirty="0"/>
              <a:t>Time Resolved</a:t>
            </a:r>
            <a:r>
              <a:rPr lang="cs-CZ" sz="2800" dirty="0"/>
              <a:t>“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Prostor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0D (</a:t>
            </a:r>
            <a:r>
              <a:rPr lang="cs-CZ" sz="2800" noProof="0" dirty="0"/>
              <a:t>bod</a:t>
            </a:r>
            <a:r>
              <a:rPr lang="en-US" sz="2800" noProof="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1D (</a:t>
            </a:r>
            <a:r>
              <a:rPr lang="cs-CZ" sz="2800" noProof="0" dirty="0"/>
              <a:t>úsečka</a:t>
            </a:r>
            <a:r>
              <a:rPr lang="en-US" sz="2800" noProof="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2D (</a:t>
            </a:r>
            <a:r>
              <a:rPr lang="cs-CZ" sz="2800" noProof="0" dirty="0"/>
              <a:t>rovina</a:t>
            </a:r>
            <a:r>
              <a:rPr lang="en-US" sz="2800" noProof="0" dirty="0"/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3D (</a:t>
            </a:r>
            <a:r>
              <a:rPr lang="cs-CZ" sz="2800" noProof="0" dirty="0"/>
              <a:t>prostorové</a:t>
            </a:r>
            <a:r>
              <a:rPr lang="en-US" sz="2800" noProof="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Složky rychlosti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3</a:t>
            </a:r>
            <a:endParaRPr lang="cs-CZ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Velikost měřicího bodu</a:t>
            </a:r>
            <a:endParaRPr lang="en-US" sz="2800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5079A13-9C43-4E50-8AE9-B643B1504C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4</a:t>
            </a:fld>
            <a:endParaRPr lang="pl-PL" altLang="en-US"/>
          </a:p>
        </p:txBody>
      </p:sp>
      <p:grpSp>
        <p:nvGrpSpPr>
          <p:cNvPr id="11" name="Skupina 10"/>
          <p:cNvGrpSpPr/>
          <p:nvPr/>
        </p:nvGrpSpPr>
        <p:grpSpPr>
          <a:xfrm>
            <a:off x="1384300" y="3906040"/>
            <a:ext cx="7046132" cy="886783"/>
            <a:chOff x="946401" y="3501008"/>
            <a:chExt cx="6389440" cy="804136"/>
          </a:xfrm>
        </p:grpSpPr>
        <p:sp>
          <p:nvSpPr>
            <p:cNvPr id="5" name="TextovéPole 4"/>
            <p:cNvSpPr txBox="1"/>
            <p:nvPr/>
          </p:nvSpPr>
          <p:spPr>
            <a:xfrm>
              <a:off x="3420737" y="3905983"/>
              <a:ext cx="3915104" cy="360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985" b="1" dirty="0">
                  <a:solidFill>
                    <a:srgbClr val="00B0F0"/>
                  </a:solidFill>
                </a:rPr>
                <a:t>Prostorová korelace</a:t>
              </a:r>
            </a:p>
          </p:txBody>
        </p:sp>
        <p:sp>
          <p:nvSpPr>
            <p:cNvPr id="8" name="Obdélník 7"/>
            <p:cNvSpPr/>
            <p:nvPr/>
          </p:nvSpPr>
          <p:spPr>
            <a:xfrm>
              <a:off x="946401" y="3501008"/>
              <a:ext cx="2356127" cy="804136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985"/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692" y="726448"/>
            <a:ext cx="4491038" cy="2934602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2064466" y="3006350"/>
            <a:ext cx="4182340" cy="407290"/>
            <a:chOff x="1435191" y="2616587"/>
            <a:chExt cx="3792553" cy="369331"/>
          </a:xfrm>
        </p:grpSpPr>
        <p:sp>
          <p:nvSpPr>
            <p:cNvPr id="4" name="TextovéPole 3"/>
            <p:cNvSpPr txBox="1"/>
            <p:nvPr/>
          </p:nvSpPr>
          <p:spPr>
            <a:xfrm>
              <a:off x="3534119" y="2616587"/>
              <a:ext cx="1693625" cy="360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985" b="1" dirty="0">
                  <a:solidFill>
                    <a:srgbClr val="00B050"/>
                  </a:solidFill>
                </a:rPr>
                <a:t>Časová korelace</a:t>
              </a:r>
            </a:p>
          </p:txBody>
        </p:sp>
        <p:sp>
          <p:nvSpPr>
            <p:cNvPr id="9" name="Obdélník 8"/>
            <p:cNvSpPr/>
            <p:nvPr/>
          </p:nvSpPr>
          <p:spPr>
            <a:xfrm>
              <a:off x="1435191" y="2708919"/>
              <a:ext cx="1886866" cy="276999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985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7798911" y="2268714"/>
            <a:ext cx="206595" cy="517726"/>
            <a:chOff x="7798911" y="2268714"/>
            <a:chExt cx="206595" cy="517726"/>
          </a:xfrm>
        </p:grpSpPr>
        <p:sp>
          <p:nvSpPr>
            <p:cNvPr id="17" name="Vývojový diagram: spojnice 16"/>
            <p:cNvSpPr/>
            <p:nvPr/>
          </p:nvSpPr>
          <p:spPr>
            <a:xfrm>
              <a:off x="7798911" y="2268714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ývojový diagram: spojnice 17"/>
            <p:cNvSpPr/>
            <p:nvPr/>
          </p:nvSpPr>
          <p:spPr>
            <a:xfrm>
              <a:off x="7837011" y="2355034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ývojový diagram: spojnice 18"/>
            <p:cNvSpPr/>
            <p:nvPr/>
          </p:nvSpPr>
          <p:spPr>
            <a:xfrm>
              <a:off x="7837011" y="2486025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ývojový diagram: spojnice 19"/>
            <p:cNvSpPr/>
            <p:nvPr/>
          </p:nvSpPr>
          <p:spPr>
            <a:xfrm>
              <a:off x="7888174" y="2710240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Vývojový diagram: spojnice 21"/>
            <p:cNvSpPr/>
            <p:nvPr/>
          </p:nvSpPr>
          <p:spPr>
            <a:xfrm>
              <a:off x="7850074" y="2614477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ývojový diagram: spojnice 22"/>
            <p:cNvSpPr/>
            <p:nvPr/>
          </p:nvSpPr>
          <p:spPr>
            <a:xfrm>
              <a:off x="7929306" y="2411007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ývojový diagram: spojnice 23"/>
            <p:cNvSpPr/>
            <p:nvPr/>
          </p:nvSpPr>
          <p:spPr>
            <a:xfrm>
              <a:off x="7920914" y="2547842"/>
              <a:ext cx="76200" cy="762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8" name="Krychle 27"/>
          <p:cNvSpPr/>
          <p:nvPr/>
        </p:nvSpPr>
        <p:spPr>
          <a:xfrm>
            <a:off x="8082735" y="4610098"/>
            <a:ext cx="914400" cy="815810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Kosoúhelník 28"/>
          <p:cNvSpPr/>
          <p:nvPr/>
        </p:nvSpPr>
        <p:spPr>
          <a:xfrm>
            <a:off x="7138465" y="4104063"/>
            <a:ext cx="813911" cy="913940"/>
          </a:xfrm>
          <a:prstGeom prst="parallelogram">
            <a:avLst>
              <a:gd name="adj" fmla="val 5169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1" name="Přímá spojnice 30"/>
          <p:cNvCxnSpPr/>
          <p:nvPr/>
        </p:nvCxnSpPr>
        <p:spPr>
          <a:xfrm flipV="1">
            <a:off x="6819292" y="3943783"/>
            <a:ext cx="407615" cy="606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6466048" y="1964590"/>
            <a:ext cx="31478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Vývojový diagram: nebo 31"/>
          <p:cNvSpPr/>
          <p:nvPr/>
        </p:nvSpPr>
        <p:spPr>
          <a:xfrm>
            <a:off x="6347887" y="3958941"/>
            <a:ext cx="236322" cy="185904"/>
          </a:xfrm>
          <a:prstGeom prst="flowChar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2440300" y="5269802"/>
            <a:ext cx="685800" cy="33671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Skupina 49"/>
          <p:cNvGrpSpPr/>
          <p:nvPr/>
        </p:nvGrpSpPr>
        <p:grpSpPr>
          <a:xfrm>
            <a:off x="3248514" y="5187734"/>
            <a:ext cx="907122" cy="526818"/>
            <a:chOff x="3248514" y="5187734"/>
            <a:chExt cx="907122" cy="526818"/>
          </a:xfrm>
        </p:grpSpPr>
        <p:cxnSp>
          <p:nvCxnSpPr>
            <p:cNvPr id="40" name="Přímá spojnice se šipkou 39"/>
            <p:cNvCxnSpPr/>
            <p:nvPr/>
          </p:nvCxnSpPr>
          <p:spPr>
            <a:xfrm flipV="1">
              <a:off x="3469836" y="5373288"/>
              <a:ext cx="685800" cy="33671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se šipkou 44"/>
            <p:cNvCxnSpPr/>
            <p:nvPr/>
          </p:nvCxnSpPr>
          <p:spPr>
            <a:xfrm flipH="1" flipV="1">
              <a:off x="3248514" y="5187734"/>
              <a:ext cx="248045" cy="52681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/>
          <p:cNvGrpSpPr/>
          <p:nvPr/>
        </p:nvGrpSpPr>
        <p:grpSpPr>
          <a:xfrm>
            <a:off x="4526263" y="5158414"/>
            <a:ext cx="933845" cy="734404"/>
            <a:chOff x="4384749" y="5454620"/>
            <a:chExt cx="933845" cy="734404"/>
          </a:xfrm>
        </p:grpSpPr>
        <p:cxnSp>
          <p:nvCxnSpPr>
            <p:cNvPr id="41" name="Přímá spojnice se šipkou 40"/>
            <p:cNvCxnSpPr/>
            <p:nvPr/>
          </p:nvCxnSpPr>
          <p:spPr>
            <a:xfrm flipV="1">
              <a:off x="4632794" y="5668864"/>
              <a:ext cx="685800" cy="336717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se šipkou 41"/>
            <p:cNvCxnSpPr/>
            <p:nvPr/>
          </p:nvCxnSpPr>
          <p:spPr>
            <a:xfrm flipH="1" flipV="1">
              <a:off x="4384749" y="5454620"/>
              <a:ext cx="248045" cy="526818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se šipkou 45"/>
            <p:cNvCxnSpPr/>
            <p:nvPr/>
          </p:nvCxnSpPr>
          <p:spPr>
            <a:xfrm>
              <a:off x="4632794" y="6005582"/>
              <a:ext cx="561506" cy="183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Skupina 24"/>
          <p:cNvGrpSpPr/>
          <p:nvPr/>
        </p:nvGrpSpPr>
        <p:grpSpPr>
          <a:xfrm>
            <a:off x="7023100" y="1419225"/>
            <a:ext cx="1752600" cy="1219200"/>
            <a:chOff x="7023100" y="1419225"/>
            <a:chExt cx="1752600" cy="1219200"/>
          </a:xfrm>
        </p:grpSpPr>
        <p:sp>
          <p:nvSpPr>
            <p:cNvPr id="13" name="Vývojový diagram: spojnice 12"/>
            <p:cNvSpPr/>
            <p:nvPr/>
          </p:nvSpPr>
          <p:spPr>
            <a:xfrm>
              <a:off x="7023100" y="2117549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ývojový diagram: spojnice 13"/>
            <p:cNvSpPr/>
            <p:nvPr/>
          </p:nvSpPr>
          <p:spPr>
            <a:xfrm>
              <a:off x="7556500" y="1926490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Vývojový diagram: spojnice 14"/>
            <p:cNvSpPr/>
            <p:nvPr/>
          </p:nvSpPr>
          <p:spPr>
            <a:xfrm>
              <a:off x="8044635" y="1419225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Vývojový diagram: spojnice 15"/>
            <p:cNvSpPr/>
            <p:nvPr/>
          </p:nvSpPr>
          <p:spPr>
            <a:xfrm>
              <a:off x="8699500" y="2562225"/>
              <a:ext cx="76200" cy="76200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514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8" grpId="0" animBg="1"/>
      <p:bldP spid="29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Dynamics Analyzer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40</a:t>
            </a:fld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50" y="2383961"/>
            <a:ext cx="8374439" cy="323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499E6BA7-4AF7-488D-A53E-E8949FB1C349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679700" y="5076825"/>
            <a:ext cx="34386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Měří „velké“ částice: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Rychlost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800" dirty="0"/>
              <a:t>Velikost </a:t>
            </a:r>
          </a:p>
        </p:txBody>
      </p:sp>
    </p:spTree>
    <p:extLst>
      <p:ext uri="{BB962C8B-B14F-4D97-AF65-F5344CB8AC3E}">
        <p14:creationId xmlns:p14="http://schemas.microsoft.com/office/powerpoint/2010/main" val="295081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LDA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7921" y="2028825"/>
            <a:ext cx="4722918" cy="258532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Vysoká přesnost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Netřeba kalibrace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Není intrusivní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Až 3 složky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Malý měřicí bod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Orientace rychlosti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59063" y="2028825"/>
            <a:ext cx="4722918" cy="12926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Částice nutné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Nepravidelné vzorkování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Drahé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6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Image Velocimetry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430887"/>
          </a:xfrm>
        </p:spPr>
        <p:txBody>
          <a:bodyPr/>
          <a:lstStyle/>
          <a:p>
            <a:r>
              <a:rPr lang="cs-CZ" sz="2800" dirty="0"/>
              <a:t>Měří POLE rychlostí – prostorová korelace</a:t>
            </a:r>
            <a:endParaRPr lang="en-US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6409C817-8CCB-47AE-895A-A3362D5FB1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42</a:t>
            </a:fld>
            <a:endParaRPr lang="pl-PL" altLang="en-US"/>
          </a:p>
        </p:txBody>
      </p:sp>
      <p:pic>
        <p:nvPicPr>
          <p:cNvPr id="6" name="Obrázek 5" descr="Obsah obrázku hvězda&#10;&#10;Popis byl vytvořen automaticky">
            <a:extLst>
              <a:ext uri="{FF2B5EF4-FFF2-40B4-BE49-F238E27FC236}">
                <a16:creationId xmlns:a16="http://schemas.microsoft.com/office/drawing/2014/main" xmlns="" id="{86778BF5-C49F-448F-8458-497BFBEF8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2645294"/>
            <a:ext cx="5988282" cy="374267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5FA6BB4-3F9B-42CE-8786-1BE0B31C047D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4277446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PIV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43</a:t>
            </a:fld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15" y="1796205"/>
            <a:ext cx="8776407" cy="229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1852712" y="5369602"/>
            <a:ext cx="7543838" cy="714679"/>
            <a:chOff x="1403648" y="4869160"/>
            <a:chExt cx="6840760" cy="648072"/>
          </a:xfrm>
        </p:grpSpPr>
        <p:cxnSp>
          <p:nvCxnSpPr>
            <p:cNvPr id="4" name="Přímá spojnice se šipkou 3"/>
            <p:cNvCxnSpPr/>
            <p:nvPr/>
          </p:nvCxnSpPr>
          <p:spPr>
            <a:xfrm>
              <a:off x="1403648" y="5517232"/>
              <a:ext cx="68407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flipV="1">
              <a:off x="2123728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2123728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V="1">
              <a:off x="219573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V="1">
              <a:off x="2483768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>
              <a:off x="2483768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V="1">
              <a:off x="255577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2195736" y="55172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2555776" y="5517232"/>
              <a:ext cx="10441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V="1">
              <a:off x="3599892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>
              <a:off x="3599892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flipV="1">
              <a:off x="3671900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V="1">
              <a:off x="3959932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>
              <a:off x="3959932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 flipV="1">
              <a:off x="4031940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3671900" y="55172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4031940" y="5517232"/>
              <a:ext cx="104411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 flipV="1">
              <a:off x="507605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>
              <a:off x="5076056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flipV="1">
              <a:off x="5148064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flipV="1">
              <a:off x="543609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5436096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 flipV="1">
              <a:off x="5508104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/>
            <p:cNvCxnSpPr/>
            <p:nvPr/>
          </p:nvCxnSpPr>
          <p:spPr>
            <a:xfrm>
              <a:off x="5148064" y="55172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32"/>
            <p:cNvCxnSpPr/>
            <p:nvPr/>
          </p:nvCxnSpPr>
          <p:spPr>
            <a:xfrm>
              <a:off x="5508104" y="5517232"/>
              <a:ext cx="100811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V="1">
              <a:off x="651621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>
              <a:off x="6516216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V="1">
              <a:off x="6588224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/>
            <p:cNvCxnSpPr/>
            <p:nvPr/>
          </p:nvCxnSpPr>
          <p:spPr>
            <a:xfrm flipV="1">
              <a:off x="6876256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>
            <a:xfrm>
              <a:off x="6876256" y="4869160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/>
            <p:nvPr/>
          </p:nvCxnSpPr>
          <p:spPr>
            <a:xfrm flipV="1">
              <a:off x="6948264" y="4869160"/>
              <a:ext cx="0" cy="64807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římá spojnice 41"/>
            <p:cNvCxnSpPr/>
            <p:nvPr/>
          </p:nvCxnSpPr>
          <p:spPr>
            <a:xfrm>
              <a:off x="6588224" y="55172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>
              <a:off x="6948264" y="5517232"/>
              <a:ext cx="100811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1835696" y="5517232"/>
              <a:ext cx="28803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19" name="Přímá spojnice se šipkou 9218"/>
          <p:cNvCxnSpPr/>
          <p:nvPr/>
        </p:nvCxnSpPr>
        <p:spPr>
          <a:xfrm>
            <a:off x="5909814" y="5528419"/>
            <a:ext cx="3970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>
            <a:off x="2654579" y="5528419"/>
            <a:ext cx="165980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ovéPole 9220"/>
          <p:cNvSpPr txBox="1"/>
          <p:nvPr/>
        </p:nvSpPr>
        <p:spPr>
          <a:xfrm>
            <a:off x="5909814" y="4803492"/>
            <a:ext cx="2053767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 err="1">
                <a:solidFill>
                  <a:srgbClr val="0070C0"/>
                </a:solidFill>
                <a:sym typeface="Symbol"/>
              </a:rPr>
              <a:t>Δ</a:t>
            </a:r>
            <a:r>
              <a:rPr lang="en-US" sz="1985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t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= 0.2 – 1000</a:t>
            </a:r>
            <a:r>
              <a:rPr lang="cs-CZ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1985" dirty="0" err="1">
                <a:solidFill>
                  <a:srgbClr val="0070C0"/>
                </a:solidFill>
                <a:sym typeface="Symbol"/>
              </a:rPr>
              <a:t>μ</a:t>
            </a:r>
            <a:r>
              <a:rPr lang="en-US" sz="1985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s</a:t>
            </a:r>
            <a:endParaRPr lang="cs-CZ" sz="1985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ovéPole 9221"/>
          <p:cNvSpPr txBox="1"/>
          <p:nvPr/>
        </p:nvSpPr>
        <p:spPr>
          <a:xfrm>
            <a:off x="2213178" y="4650759"/>
            <a:ext cx="2553904" cy="703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i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1985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cs-CZ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00 Hz</a:t>
            </a:r>
          </a:p>
          <a:p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TR:</a:t>
            </a:r>
            <a:r>
              <a:rPr lang="en-US" sz="1985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f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cs-CZ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00 Hz</a:t>
            </a:r>
            <a:endParaRPr lang="cs-CZ" sz="1985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ovéPole 9222"/>
          <p:cNvSpPr txBox="1"/>
          <p:nvPr/>
        </p:nvSpPr>
        <p:spPr>
          <a:xfrm>
            <a:off x="8689958" y="6081560"/>
            <a:ext cx="636713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endParaRPr lang="cs-CZ" sz="1985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xmlns="" id="{3E1EC1B4-B1A5-446C-B2ED-D9E4227EBF0D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2516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/>
      <p:bldP spid="92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Určení rychlosti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44</a:t>
            </a:fld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0" y="1806681"/>
            <a:ext cx="6901101" cy="39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22" y="2636019"/>
            <a:ext cx="3056679" cy="36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8853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 </a:t>
            </a:r>
            <a:r>
              <a:rPr lang="cs-CZ" dirty="0"/>
              <a:t>vyhodnocení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4796" y="2282602"/>
            <a:ext cx="10232451" cy="21544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Korelace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Particle tracking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531523" y="7009642"/>
            <a:ext cx="2352887" cy="402652"/>
          </a:xfrm>
          <a:prstGeom prst="rect">
            <a:avLst/>
          </a:prstGeom>
        </p:spPr>
        <p:txBody>
          <a:bodyPr vert="horz" lIns="100838" tIns="50419" rIns="100838" bIns="50419" rtlCol="0" anchor="ctr"/>
          <a:lstStyle>
            <a:defPPr>
              <a:defRPr lang="cs-CZ"/>
            </a:defPPr>
            <a:lvl1pPr marL="0" algn="r" defTabSz="10084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2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10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52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94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36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0B875-8F34-4596-88EC-059E9638F8AA}" type="slidenum">
              <a:rPr lang="cs-CZ" smtClean="0"/>
              <a:pPr/>
              <a:t>45</a:t>
            </a:fld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74" y="4416696"/>
            <a:ext cx="3022781" cy="213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96" y="1758097"/>
            <a:ext cx="2952511" cy="238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9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207" y="1044000"/>
            <a:ext cx="9278797" cy="533400"/>
          </a:xfrm>
        </p:spPr>
        <p:txBody>
          <a:bodyPr/>
          <a:lstStyle/>
          <a:p>
            <a:r>
              <a:rPr lang="en-US" dirty="0"/>
              <a:t>Image 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46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59" y="1557978"/>
            <a:ext cx="7962695" cy="4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792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203" y="1044000"/>
            <a:ext cx="9278797" cy="533400"/>
          </a:xfrm>
        </p:spPr>
        <p:txBody>
          <a:bodyPr/>
          <a:lstStyle/>
          <a:p>
            <a:r>
              <a:rPr lang="en-US" dirty="0"/>
              <a:t>Image B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47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60" y="1557978"/>
            <a:ext cx="7962685" cy="4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945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1044000"/>
            <a:ext cx="9278797" cy="533400"/>
          </a:xfrm>
        </p:spPr>
        <p:txBody>
          <a:bodyPr/>
          <a:lstStyle/>
          <a:p>
            <a:r>
              <a:rPr lang="en-US" dirty="0"/>
              <a:t>Image B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48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60" y="1557978"/>
            <a:ext cx="7962685" cy="4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1614485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852712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2090938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329165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567391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805618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3043844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3282071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520297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758524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3996750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234976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4473203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4711429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4949656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5187882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426109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664335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902562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6140788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6379015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6617241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6855468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7093694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7331921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7570147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7808373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8046600" y="1478569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8284826" y="1478569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523053" y="1478569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8761279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8999506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9237732" y="1557978"/>
            <a:ext cx="0" cy="4764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1376260" y="5925463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1376258" y="6163690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1376260" y="5687237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1376260" y="5449010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1376260" y="4972557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1376258" y="5210784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1376260" y="4734331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1376260" y="4496104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1376257" y="4019651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1376256" y="4257878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1376257" y="3781425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1376257" y="3543199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1376255" y="3066746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1376254" y="3304972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1376255" y="2828519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1376255" y="2590293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1376254" y="2105868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1376253" y="2344094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1376254" y="1867641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1376254" y="1629415"/>
            <a:ext cx="7962685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681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1044000"/>
            <a:ext cx="9278797" cy="533400"/>
          </a:xfrm>
        </p:spPr>
        <p:txBody>
          <a:bodyPr/>
          <a:lstStyle/>
          <a:p>
            <a:r>
              <a:rPr lang="en-US" dirty="0" err="1"/>
              <a:t>Ve</a:t>
            </a:r>
            <a:r>
              <a:rPr lang="cs-CZ" dirty="0"/>
              <a:t>k</a:t>
            </a:r>
            <a:r>
              <a:rPr lang="en-US" dirty="0"/>
              <a:t>tor</a:t>
            </a:r>
            <a:r>
              <a:rPr lang="cs-CZ" dirty="0" err="1"/>
              <a:t>ové</a:t>
            </a:r>
            <a:r>
              <a:rPr lang="cs-CZ" dirty="0"/>
              <a:t> pole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49</a:t>
            </a:fld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24" y="1557978"/>
            <a:ext cx="7993950" cy="4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92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Přímá spojnice se šipkou 46"/>
          <p:cNvCxnSpPr/>
          <p:nvPr/>
        </p:nvCxnSpPr>
        <p:spPr>
          <a:xfrm>
            <a:off x="2207209" y="5511918"/>
            <a:ext cx="695948" cy="249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2214169" y="3286970"/>
            <a:ext cx="155481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Měřicí bod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1222" y="2149534"/>
            <a:ext cx="9624060" cy="553998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Gradient rychlosti</a:t>
            </a:r>
          </a:p>
          <a:p>
            <a:r>
              <a:rPr lang="cs-CZ" dirty="0"/>
              <a:t>Fluktuace</a:t>
            </a:r>
          </a:p>
        </p:txBody>
      </p:sp>
      <p:pic>
        <p:nvPicPr>
          <p:cNvPr id="7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14" y="1014787"/>
            <a:ext cx="1537220" cy="819848"/>
          </a:xfrm>
          <a:prstGeom prst="rect">
            <a:avLst/>
          </a:prstGeom>
        </p:spPr>
      </p:pic>
      <p:pic>
        <p:nvPicPr>
          <p:cNvPr id="8" name="Zástupný symbol pro obsa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09" y="943506"/>
            <a:ext cx="868569" cy="89112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09190" y="2667389"/>
            <a:ext cx="2061911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79" dirty="0"/>
              <a:t>Velikost měřicího bodu</a:t>
            </a:r>
          </a:p>
        </p:txBody>
      </p:sp>
      <p:cxnSp>
        <p:nvCxnSpPr>
          <p:cNvPr id="22" name="Přímá spojnice 21"/>
          <p:cNvCxnSpPr/>
          <p:nvPr/>
        </p:nvCxnSpPr>
        <p:spPr>
          <a:xfrm flipH="1">
            <a:off x="2225653" y="3192645"/>
            <a:ext cx="22971" cy="26372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2772429" y="3073741"/>
            <a:ext cx="1076980" cy="2763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2225653" y="3286970"/>
            <a:ext cx="1557481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2214168" y="3705311"/>
            <a:ext cx="142087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>
            <a:off x="2214168" y="4135898"/>
            <a:ext cx="12314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V="1">
            <a:off x="2243541" y="4557931"/>
            <a:ext cx="1041975" cy="85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2229952" y="5031608"/>
            <a:ext cx="85252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2208507" y="5536864"/>
            <a:ext cx="694650" cy="0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edmicípá hvězda 34"/>
          <p:cNvSpPr>
            <a:spLocks noChangeAspect="1"/>
          </p:cNvSpPr>
          <p:nvPr/>
        </p:nvSpPr>
        <p:spPr>
          <a:xfrm>
            <a:off x="5000435" y="3304074"/>
            <a:ext cx="2337599" cy="2347116"/>
          </a:xfrm>
          <a:prstGeom prst="star7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40" name="Vývojový diagram: sumační spojení 39"/>
          <p:cNvSpPr/>
          <p:nvPr/>
        </p:nvSpPr>
        <p:spPr>
          <a:xfrm>
            <a:off x="3261803" y="4273943"/>
            <a:ext cx="189450" cy="18945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41" name="Vývojový diagram: sumační spojení 40"/>
          <p:cNvSpPr/>
          <p:nvPr/>
        </p:nvSpPr>
        <p:spPr>
          <a:xfrm>
            <a:off x="3710057" y="4029740"/>
            <a:ext cx="189450" cy="189450"/>
          </a:xfrm>
          <a:prstGeom prst="flowChartSummingJunction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42" name="Volný tvar 41"/>
          <p:cNvSpPr/>
          <p:nvPr/>
        </p:nvSpPr>
        <p:spPr>
          <a:xfrm>
            <a:off x="2774765" y="3213012"/>
            <a:ext cx="2063983" cy="2748048"/>
          </a:xfrm>
          <a:custGeom>
            <a:avLst/>
            <a:gdLst>
              <a:gd name="connsiteX0" fmla="*/ 874058 w 874058"/>
              <a:gd name="connsiteY0" fmla="*/ 0 h 3267636"/>
              <a:gd name="connsiteX1" fmla="*/ 537882 w 874058"/>
              <a:gd name="connsiteY1" fmla="*/ 914400 h 3267636"/>
              <a:gd name="connsiteX2" fmla="*/ 268941 w 874058"/>
              <a:gd name="connsiteY2" fmla="*/ 1815353 h 3267636"/>
              <a:gd name="connsiteX3" fmla="*/ 53788 w 874058"/>
              <a:gd name="connsiteY3" fmla="*/ 2985248 h 3267636"/>
              <a:gd name="connsiteX4" fmla="*/ 0 w 874058"/>
              <a:gd name="connsiteY4" fmla="*/ 3267636 h 3267636"/>
              <a:gd name="connsiteX0" fmla="*/ 1331258 w 1331258"/>
              <a:gd name="connsiteY0" fmla="*/ 0 h 3307978"/>
              <a:gd name="connsiteX1" fmla="*/ 995082 w 1331258"/>
              <a:gd name="connsiteY1" fmla="*/ 914400 h 3307978"/>
              <a:gd name="connsiteX2" fmla="*/ 726141 w 1331258"/>
              <a:gd name="connsiteY2" fmla="*/ 1815353 h 3307978"/>
              <a:gd name="connsiteX3" fmla="*/ 510988 w 1331258"/>
              <a:gd name="connsiteY3" fmla="*/ 2985248 h 3307978"/>
              <a:gd name="connsiteX4" fmla="*/ 0 w 1331258"/>
              <a:gd name="connsiteY4" fmla="*/ 3307978 h 3307978"/>
              <a:gd name="connsiteX0" fmla="*/ 1331258 w 1331258"/>
              <a:gd name="connsiteY0" fmla="*/ 0 h 3307978"/>
              <a:gd name="connsiteX1" fmla="*/ 995082 w 1331258"/>
              <a:gd name="connsiteY1" fmla="*/ 914400 h 3307978"/>
              <a:gd name="connsiteX2" fmla="*/ 726141 w 1331258"/>
              <a:gd name="connsiteY2" fmla="*/ 1815353 h 3307978"/>
              <a:gd name="connsiteX3" fmla="*/ 188259 w 1331258"/>
              <a:gd name="connsiteY3" fmla="*/ 2756648 h 3307978"/>
              <a:gd name="connsiteX4" fmla="*/ 0 w 1331258"/>
              <a:gd name="connsiteY4" fmla="*/ 3307978 h 3307978"/>
              <a:gd name="connsiteX0" fmla="*/ 1532964 w 1532964"/>
              <a:gd name="connsiteY0" fmla="*/ 0 h 3321425"/>
              <a:gd name="connsiteX1" fmla="*/ 1196788 w 1532964"/>
              <a:gd name="connsiteY1" fmla="*/ 914400 h 3321425"/>
              <a:gd name="connsiteX2" fmla="*/ 927847 w 1532964"/>
              <a:gd name="connsiteY2" fmla="*/ 1815353 h 3321425"/>
              <a:gd name="connsiteX3" fmla="*/ 389965 w 1532964"/>
              <a:gd name="connsiteY3" fmla="*/ 2756648 h 3321425"/>
              <a:gd name="connsiteX4" fmla="*/ 0 w 1532964"/>
              <a:gd name="connsiteY4" fmla="*/ 3321425 h 3321425"/>
              <a:gd name="connsiteX0" fmla="*/ 1532964 w 1532964"/>
              <a:gd name="connsiteY0" fmla="*/ 0 h 3321425"/>
              <a:gd name="connsiteX1" fmla="*/ 1196788 w 1532964"/>
              <a:gd name="connsiteY1" fmla="*/ 914400 h 3321425"/>
              <a:gd name="connsiteX2" fmla="*/ 927847 w 1532964"/>
              <a:gd name="connsiteY2" fmla="*/ 1815353 h 3321425"/>
              <a:gd name="connsiteX3" fmla="*/ 295835 w 1532964"/>
              <a:gd name="connsiteY3" fmla="*/ 2675966 h 3321425"/>
              <a:gd name="connsiteX4" fmla="*/ 0 w 1532964"/>
              <a:gd name="connsiteY4" fmla="*/ 3321425 h 3321425"/>
              <a:gd name="connsiteX0" fmla="*/ 1532964 w 1532964"/>
              <a:gd name="connsiteY0" fmla="*/ 0 h 3321425"/>
              <a:gd name="connsiteX1" fmla="*/ 1196788 w 1532964"/>
              <a:gd name="connsiteY1" fmla="*/ 914400 h 3321425"/>
              <a:gd name="connsiteX2" fmla="*/ 954741 w 1532964"/>
              <a:gd name="connsiteY2" fmla="*/ 1479177 h 3321425"/>
              <a:gd name="connsiteX3" fmla="*/ 295835 w 1532964"/>
              <a:gd name="connsiteY3" fmla="*/ 2675966 h 3321425"/>
              <a:gd name="connsiteX4" fmla="*/ 0 w 1532964"/>
              <a:gd name="connsiteY4" fmla="*/ 3321425 h 3321425"/>
              <a:gd name="connsiteX0" fmla="*/ 1532964 w 1532964"/>
              <a:gd name="connsiteY0" fmla="*/ 0 h 3321425"/>
              <a:gd name="connsiteX1" fmla="*/ 1411940 w 1532964"/>
              <a:gd name="connsiteY1" fmla="*/ 900953 h 3321425"/>
              <a:gd name="connsiteX2" fmla="*/ 954741 w 1532964"/>
              <a:gd name="connsiteY2" fmla="*/ 1479177 h 3321425"/>
              <a:gd name="connsiteX3" fmla="*/ 295835 w 1532964"/>
              <a:gd name="connsiteY3" fmla="*/ 2675966 h 3321425"/>
              <a:gd name="connsiteX4" fmla="*/ 0 w 1532964"/>
              <a:gd name="connsiteY4" fmla="*/ 3321425 h 3321425"/>
              <a:gd name="connsiteX0" fmla="*/ 1532964 w 1532964"/>
              <a:gd name="connsiteY0" fmla="*/ 0 h 3321425"/>
              <a:gd name="connsiteX1" fmla="*/ 1411940 w 1532964"/>
              <a:gd name="connsiteY1" fmla="*/ 900953 h 3321425"/>
              <a:gd name="connsiteX2" fmla="*/ 954741 w 1532964"/>
              <a:gd name="connsiteY2" fmla="*/ 1479177 h 3321425"/>
              <a:gd name="connsiteX3" fmla="*/ 295835 w 1532964"/>
              <a:gd name="connsiteY3" fmla="*/ 2675966 h 3321425"/>
              <a:gd name="connsiteX4" fmla="*/ 0 w 1532964"/>
              <a:gd name="connsiteY4" fmla="*/ 3321425 h 3321425"/>
              <a:gd name="connsiteX0" fmla="*/ 2259105 w 2259105"/>
              <a:gd name="connsiteY0" fmla="*/ 0 h 3160060"/>
              <a:gd name="connsiteX1" fmla="*/ 1411940 w 2259105"/>
              <a:gd name="connsiteY1" fmla="*/ 739588 h 3160060"/>
              <a:gd name="connsiteX2" fmla="*/ 954741 w 2259105"/>
              <a:gd name="connsiteY2" fmla="*/ 1317812 h 3160060"/>
              <a:gd name="connsiteX3" fmla="*/ 295835 w 2259105"/>
              <a:gd name="connsiteY3" fmla="*/ 2514601 h 3160060"/>
              <a:gd name="connsiteX4" fmla="*/ 0 w 2259105"/>
              <a:gd name="connsiteY4" fmla="*/ 3160060 h 3160060"/>
              <a:gd name="connsiteX0" fmla="*/ 2259105 w 2259105"/>
              <a:gd name="connsiteY0" fmla="*/ 0 h 3160060"/>
              <a:gd name="connsiteX1" fmla="*/ 1411940 w 2259105"/>
              <a:gd name="connsiteY1" fmla="*/ 739588 h 3160060"/>
              <a:gd name="connsiteX2" fmla="*/ 954741 w 2259105"/>
              <a:gd name="connsiteY2" fmla="*/ 1317812 h 3160060"/>
              <a:gd name="connsiteX3" fmla="*/ 295835 w 2259105"/>
              <a:gd name="connsiteY3" fmla="*/ 2514601 h 3160060"/>
              <a:gd name="connsiteX4" fmla="*/ 0 w 2259105"/>
              <a:gd name="connsiteY4" fmla="*/ 3160060 h 3160060"/>
              <a:gd name="connsiteX0" fmla="*/ 2259105 w 2259105"/>
              <a:gd name="connsiteY0" fmla="*/ 0 h 3160060"/>
              <a:gd name="connsiteX1" fmla="*/ 1411940 w 2259105"/>
              <a:gd name="connsiteY1" fmla="*/ 739588 h 3160060"/>
              <a:gd name="connsiteX2" fmla="*/ 847164 w 2259105"/>
              <a:gd name="connsiteY2" fmla="*/ 1546412 h 3160060"/>
              <a:gd name="connsiteX3" fmla="*/ 295835 w 2259105"/>
              <a:gd name="connsiteY3" fmla="*/ 2514601 h 3160060"/>
              <a:gd name="connsiteX4" fmla="*/ 0 w 2259105"/>
              <a:gd name="connsiteY4" fmla="*/ 3160060 h 3160060"/>
              <a:gd name="connsiteX0" fmla="*/ 2259105 w 2259105"/>
              <a:gd name="connsiteY0" fmla="*/ 0 h 3160060"/>
              <a:gd name="connsiteX1" fmla="*/ 1411940 w 2259105"/>
              <a:gd name="connsiteY1" fmla="*/ 739588 h 3160060"/>
              <a:gd name="connsiteX2" fmla="*/ 847164 w 2259105"/>
              <a:gd name="connsiteY2" fmla="*/ 1546412 h 3160060"/>
              <a:gd name="connsiteX3" fmla="*/ 295835 w 2259105"/>
              <a:gd name="connsiteY3" fmla="*/ 2514601 h 3160060"/>
              <a:gd name="connsiteX4" fmla="*/ 0 w 2259105"/>
              <a:gd name="connsiteY4" fmla="*/ 3160060 h 3160060"/>
              <a:gd name="connsiteX0" fmla="*/ 2353235 w 2353235"/>
              <a:gd name="connsiteY0" fmla="*/ 0 h 3133166"/>
              <a:gd name="connsiteX1" fmla="*/ 1411940 w 2353235"/>
              <a:gd name="connsiteY1" fmla="*/ 712694 h 3133166"/>
              <a:gd name="connsiteX2" fmla="*/ 847164 w 2353235"/>
              <a:gd name="connsiteY2" fmla="*/ 1519518 h 3133166"/>
              <a:gd name="connsiteX3" fmla="*/ 295835 w 2353235"/>
              <a:gd name="connsiteY3" fmla="*/ 2487707 h 3133166"/>
              <a:gd name="connsiteX4" fmla="*/ 0 w 2353235"/>
              <a:gd name="connsiteY4" fmla="*/ 3133166 h 3133166"/>
              <a:gd name="connsiteX0" fmla="*/ 2353235 w 2353235"/>
              <a:gd name="connsiteY0" fmla="*/ 0 h 3133166"/>
              <a:gd name="connsiteX1" fmla="*/ 1411940 w 2353235"/>
              <a:gd name="connsiteY1" fmla="*/ 712694 h 3133166"/>
              <a:gd name="connsiteX2" fmla="*/ 847164 w 2353235"/>
              <a:gd name="connsiteY2" fmla="*/ 1519518 h 3133166"/>
              <a:gd name="connsiteX3" fmla="*/ 295835 w 2353235"/>
              <a:gd name="connsiteY3" fmla="*/ 2487707 h 3133166"/>
              <a:gd name="connsiteX4" fmla="*/ 0 w 2353235"/>
              <a:gd name="connsiteY4" fmla="*/ 3133166 h 313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235" h="3133166">
                <a:moveTo>
                  <a:pt x="2353235" y="0"/>
                </a:moveTo>
                <a:cubicBezTo>
                  <a:pt x="1953185" y="265579"/>
                  <a:pt x="1662952" y="459441"/>
                  <a:pt x="1411940" y="712694"/>
                </a:cubicBezTo>
                <a:cubicBezTo>
                  <a:pt x="1160928" y="965947"/>
                  <a:pt x="1033182" y="1223683"/>
                  <a:pt x="847164" y="1519518"/>
                </a:cubicBezTo>
                <a:cubicBezTo>
                  <a:pt x="661147" y="1815354"/>
                  <a:pt x="437029" y="2218766"/>
                  <a:pt x="295835" y="2487707"/>
                </a:cubicBezTo>
                <a:cubicBezTo>
                  <a:pt x="154641" y="2756648"/>
                  <a:pt x="4482" y="3112995"/>
                  <a:pt x="0" y="3133166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cxnSp>
        <p:nvCxnSpPr>
          <p:cNvPr id="44" name="Přímá spojnice 43"/>
          <p:cNvCxnSpPr/>
          <p:nvPr/>
        </p:nvCxnSpPr>
        <p:spPr>
          <a:xfrm>
            <a:off x="3768983" y="3286970"/>
            <a:ext cx="1027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2237139" y="4368460"/>
            <a:ext cx="112589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106995" y="2922035"/>
            <a:ext cx="346570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5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cxnSp>
        <p:nvCxnSpPr>
          <p:cNvPr id="46" name="Přímá spojnice se šipkou 45"/>
          <p:cNvCxnSpPr>
            <a:endCxn id="41" idx="2"/>
          </p:cNvCxnSpPr>
          <p:nvPr/>
        </p:nvCxnSpPr>
        <p:spPr>
          <a:xfrm flipV="1">
            <a:off x="2248141" y="4124465"/>
            <a:ext cx="1461916" cy="989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4555677" y="3454291"/>
            <a:ext cx="296876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5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522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" grpId="0" animBg="1"/>
      <p:bldP spid="40" grpId="0" animBg="1"/>
      <p:bldP spid="41" grpId="0" animBg="1"/>
      <p:bldP spid="42" grpId="0" animBg="1"/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1044000"/>
            <a:ext cx="9278797" cy="533400"/>
          </a:xfrm>
        </p:spPr>
        <p:txBody>
          <a:bodyPr/>
          <a:lstStyle/>
          <a:p>
            <a:r>
              <a:rPr lang="en-US" dirty="0" err="1"/>
              <a:t>Ve</a:t>
            </a:r>
            <a:r>
              <a:rPr lang="cs-CZ" dirty="0"/>
              <a:t>k</a:t>
            </a:r>
            <a:r>
              <a:rPr lang="en-US" dirty="0"/>
              <a:t>tor</a:t>
            </a:r>
            <a:r>
              <a:rPr lang="cs-CZ" dirty="0"/>
              <a:t>y</a:t>
            </a:r>
            <a:r>
              <a:rPr lang="en-US" dirty="0"/>
              <a:t> + v</a:t>
            </a:r>
            <a:r>
              <a:rPr lang="cs-CZ" dirty="0" err="1"/>
              <a:t>ířivost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50</a:t>
            </a:fld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00" y="1556240"/>
            <a:ext cx="7925694" cy="4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891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 variant</a:t>
            </a:r>
            <a:r>
              <a:rPr lang="cs-CZ" dirty="0"/>
              <a:t>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Klasické </a:t>
            </a:r>
            <a:r>
              <a:rPr lang="en-US" sz="2800" dirty="0"/>
              <a:t>PIV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Rovina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cs-CZ" sz="2800" dirty="0"/>
              <a:t>složky rychlosti</a:t>
            </a:r>
            <a:endParaRPr lang="en-US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Nízká </a:t>
            </a:r>
            <a:r>
              <a:rPr lang="en-US" sz="2800" dirty="0" err="1"/>
              <a:t>fre</a:t>
            </a:r>
            <a:r>
              <a:rPr lang="cs-CZ" sz="2800" dirty="0" err="1"/>
              <a:t>kv</a:t>
            </a:r>
            <a:r>
              <a:rPr lang="en-US" sz="2800" dirty="0" err="1"/>
              <a:t>enc</a:t>
            </a:r>
            <a:r>
              <a:rPr lang="cs-CZ" sz="2800" dirty="0"/>
              <a:t>e (10 Hz</a:t>
            </a:r>
            <a:r>
              <a:rPr lang="en-US" sz="2800" dirty="0"/>
              <a:t>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Time Resolved PIV (</a:t>
            </a:r>
            <a:r>
              <a:rPr lang="cs-CZ" sz="2800" dirty="0"/>
              <a:t>vysoká opakovací frekvence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Stereo PIV (3 </a:t>
            </a:r>
            <a:r>
              <a:rPr lang="cs-CZ" sz="2800" dirty="0"/>
              <a:t>složky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Tomographic</a:t>
            </a:r>
            <a:r>
              <a:rPr lang="cs-CZ" sz="2800" dirty="0" err="1"/>
              <a:t>ké</a:t>
            </a:r>
            <a:r>
              <a:rPr lang="en-US" sz="2800" dirty="0"/>
              <a:t> PIV, 3D PIV (</a:t>
            </a:r>
            <a:r>
              <a:rPr lang="cs-CZ" sz="2800" dirty="0"/>
              <a:t>objem</a:t>
            </a:r>
            <a:r>
              <a:rPr lang="en-US" sz="2800" dirty="0"/>
              <a:t>, 3 </a:t>
            </a:r>
            <a:r>
              <a:rPr lang="cs-CZ" sz="2800" dirty="0"/>
              <a:t>složky</a:t>
            </a:r>
            <a:r>
              <a:rPr lang="en-US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Micro PIV (&lt;1mm)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Mega PIV, Large Scale PIV (LSPIV) (1-10m)</a:t>
            </a:r>
          </a:p>
        </p:txBody>
      </p:sp>
    </p:spTree>
    <p:extLst>
      <p:ext uri="{BB962C8B-B14F-4D97-AF65-F5344CB8AC3E}">
        <p14:creationId xmlns:p14="http://schemas.microsoft.com/office/powerpoint/2010/main" val="6133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 PIV</a:t>
            </a:r>
            <a:endParaRPr lang="en-US" dirty="0"/>
          </a:p>
        </p:txBody>
      </p:sp>
      <p:sp>
        <p:nvSpPr>
          <p:cNvPr id="421" name="Zástupný symbol pro číslo snímku 4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52</a:t>
            </a:fld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1806546" y="2005157"/>
            <a:ext cx="5520705" cy="3342884"/>
            <a:chOff x="1597025" y="1204913"/>
            <a:chExt cx="5922963" cy="3498850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1649413" y="1725613"/>
              <a:ext cx="5845175" cy="90487"/>
            </a:xfrm>
            <a:prstGeom prst="rect">
              <a:avLst/>
            </a:prstGeom>
            <a:solidFill>
              <a:srgbClr val="7FFF7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901825" y="4152900"/>
              <a:ext cx="257175" cy="252413"/>
              <a:chOff x="1198" y="2616"/>
              <a:chExt cx="162" cy="159"/>
            </a:xfrm>
          </p:grpSpPr>
          <p:grpSp>
            <p:nvGrpSpPr>
              <p:cNvPr id="404" name="Group 13"/>
              <p:cNvGrpSpPr>
                <a:grpSpLocks/>
              </p:cNvGrpSpPr>
              <p:nvPr/>
            </p:nvGrpSpPr>
            <p:grpSpPr bwMode="auto">
              <a:xfrm>
                <a:off x="1198" y="2616"/>
                <a:ext cx="162" cy="159"/>
                <a:chOff x="1198" y="2616"/>
                <a:chExt cx="162" cy="159"/>
              </a:xfrm>
            </p:grpSpPr>
            <p:sp>
              <p:nvSpPr>
                <p:cNvPr id="413" name="Freeform 6"/>
                <p:cNvSpPr>
                  <a:spLocks/>
                </p:cNvSpPr>
                <p:nvPr/>
              </p:nvSpPr>
              <p:spPr bwMode="auto">
                <a:xfrm>
                  <a:off x="1198" y="2616"/>
                  <a:ext cx="15" cy="31"/>
                </a:xfrm>
                <a:custGeom>
                  <a:avLst/>
                  <a:gdLst>
                    <a:gd name="T0" fmla="*/ 15 w 15"/>
                    <a:gd name="T1" fmla="*/ 31 h 31"/>
                    <a:gd name="T2" fmla="*/ 1 w 15"/>
                    <a:gd name="T3" fmla="*/ 1 h 31"/>
                    <a:gd name="T4" fmla="*/ 0 w 15"/>
                    <a:gd name="T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31">
                      <a:moveTo>
                        <a:pt x="15" y="31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4" name="Freeform 7"/>
                <p:cNvSpPr>
                  <a:spLocks/>
                </p:cNvSpPr>
                <p:nvPr/>
              </p:nvSpPr>
              <p:spPr bwMode="auto">
                <a:xfrm>
                  <a:off x="1211" y="2646"/>
                  <a:ext cx="17" cy="30"/>
                </a:xfrm>
                <a:custGeom>
                  <a:avLst/>
                  <a:gdLst>
                    <a:gd name="T0" fmla="*/ 17 w 17"/>
                    <a:gd name="T1" fmla="*/ 30 h 30"/>
                    <a:gd name="T2" fmla="*/ 2 w 17"/>
                    <a:gd name="T3" fmla="*/ 1 h 30"/>
                    <a:gd name="T4" fmla="*/ 0 w 17"/>
                    <a:gd name="T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30">
                      <a:moveTo>
                        <a:pt x="17" y="30"/>
                      </a:move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5" name="Freeform 8"/>
                <p:cNvSpPr>
                  <a:spLocks/>
                </p:cNvSpPr>
                <p:nvPr/>
              </p:nvSpPr>
              <p:spPr bwMode="auto">
                <a:xfrm>
                  <a:off x="1227" y="2675"/>
                  <a:ext cx="22" cy="28"/>
                </a:xfrm>
                <a:custGeom>
                  <a:avLst/>
                  <a:gdLst>
                    <a:gd name="T0" fmla="*/ 22 w 22"/>
                    <a:gd name="T1" fmla="*/ 28 h 28"/>
                    <a:gd name="T2" fmla="*/ 1 w 22"/>
                    <a:gd name="T3" fmla="*/ 1 h 28"/>
                    <a:gd name="T4" fmla="*/ 0 w 22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8">
                      <a:moveTo>
                        <a:pt x="22" y="28"/>
                      </a:move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6" name="Freeform 9"/>
                <p:cNvSpPr>
                  <a:spLocks/>
                </p:cNvSpPr>
                <p:nvPr/>
              </p:nvSpPr>
              <p:spPr bwMode="auto">
                <a:xfrm>
                  <a:off x="1248" y="2701"/>
                  <a:ext cx="26" cy="26"/>
                </a:xfrm>
                <a:custGeom>
                  <a:avLst/>
                  <a:gdLst>
                    <a:gd name="T0" fmla="*/ 26 w 26"/>
                    <a:gd name="T1" fmla="*/ 26 h 26"/>
                    <a:gd name="T2" fmla="*/ 1 w 26"/>
                    <a:gd name="T3" fmla="*/ 2 h 26"/>
                    <a:gd name="T4" fmla="*/ 0 w 26"/>
                    <a:gd name="T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6">
                      <a:moveTo>
                        <a:pt x="26" y="26"/>
                      </a:move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7" name="Freeform 10"/>
                <p:cNvSpPr>
                  <a:spLocks/>
                </p:cNvSpPr>
                <p:nvPr/>
              </p:nvSpPr>
              <p:spPr bwMode="auto">
                <a:xfrm>
                  <a:off x="1272" y="2726"/>
                  <a:ext cx="29" cy="20"/>
                </a:xfrm>
                <a:custGeom>
                  <a:avLst/>
                  <a:gdLst>
                    <a:gd name="T0" fmla="*/ 29 w 29"/>
                    <a:gd name="T1" fmla="*/ 20 h 20"/>
                    <a:gd name="T2" fmla="*/ 2 w 29"/>
                    <a:gd name="T3" fmla="*/ 1 h 20"/>
                    <a:gd name="T4" fmla="*/ 0 w 29"/>
                    <a:gd name="T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0">
                      <a:moveTo>
                        <a:pt x="29" y="20"/>
                      </a:move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8" name="Freeform 11"/>
                <p:cNvSpPr>
                  <a:spLocks/>
                </p:cNvSpPr>
                <p:nvPr/>
              </p:nvSpPr>
              <p:spPr bwMode="auto">
                <a:xfrm>
                  <a:off x="1299" y="2745"/>
                  <a:ext cx="30" cy="18"/>
                </a:xfrm>
                <a:custGeom>
                  <a:avLst/>
                  <a:gdLst>
                    <a:gd name="T0" fmla="*/ 30 w 30"/>
                    <a:gd name="T1" fmla="*/ 18 h 18"/>
                    <a:gd name="T2" fmla="*/ 2 w 30"/>
                    <a:gd name="T3" fmla="*/ 0 h 18"/>
                    <a:gd name="T4" fmla="*/ 0 w 30"/>
                    <a:gd name="T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18">
                      <a:moveTo>
                        <a:pt x="30" y="18"/>
                      </a:move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9" name="Freeform 12"/>
                <p:cNvSpPr>
                  <a:spLocks/>
                </p:cNvSpPr>
                <p:nvPr/>
              </p:nvSpPr>
              <p:spPr bwMode="auto">
                <a:xfrm>
                  <a:off x="1329" y="2762"/>
                  <a:ext cx="31" cy="13"/>
                </a:xfrm>
                <a:custGeom>
                  <a:avLst/>
                  <a:gdLst>
                    <a:gd name="T0" fmla="*/ 31 w 31"/>
                    <a:gd name="T1" fmla="*/ 13 h 13"/>
                    <a:gd name="T2" fmla="*/ 0 w 31"/>
                    <a:gd name="T3" fmla="*/ 1 h 13"/>
                    <a:gd name="T4" fmla="*/ 0 w 31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" h="13">
                      <a:moveTo>
                        <a:pt x="31" y="13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  <p:grpSp>
            <p:nvGrpSpPr>
              <p:cNvPr id="405" name="Group 21"/>
              <p:cNvGrpSpPr>
                <a:grpSpLocks/>
              </p:cNvGrpSpPr>
              <p:nvPr/>
            </p:nvGrpSpPr>
            <p:grpSpPr bwMode="auto">
              <a:xfrm>
                <a:off x="1198" y="2616"/>
                <a:ext cx="161" cy="159"/>
                <a:chOff x="1198" y="2616"/>
                <a:chExt cx="161" cy="159"/>
              </a:xfrm>
            </p:grpSpPr>
            <p:sp>
              <p:nvSpPr>
                <p:cNvPr id="406" name="Freeform 14"/>
                <p:cNvSpPr>
                  <a:spLocks/>
                </p:cNvSpPr>
                <p:nvPr/>
              </p:nvSpPr>
              <p:spPr bwMode="auto">
                <a:xfrm>
                  <a:off x="1347" y="2744"/>
                  <a:ext cx="12" cy="31"/>
                </a:xfrm>
                <a:custGeom>
                  <a:avLst/>
                  <a:gdLst>
                    <a:gd name="T0" fmla="*/ 0 w 12"/>
                    <a:gd name="T1" fmla="*/ 0 h 31"/>
                    <a:gd name="T2" fmla="*/ 12 w 12"/>
                    <a:gd name="T3" fmla="*/ 30 h 31"/>
                    <a:gd name="T4" fmla="*/ 12 w 12"/>
                    <a:gd name="T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31">
                      <a:moveTo>
                        <a:pt x="0" y="0"/>
                      </a:moveTo>
                      <a:lnTo>
                        <a:pt x="12" y="30"/>
                      </a:lnTo>
                      <a:lnTo>
                        <a:pt x="12" y="3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7" name="Freeform 15"/>
                <p:cNvSpPr>
                  <a:spLocks/>
                </p:cNvSpPr>
                <p:nvPr/>
              </p:nvSpPr>
              <p:spPr bwMode="auto">
                <a:xfrm>
                  <a:off x="1329" y="2715"/>
                  <a:ext cx="18" cy="30"/>
                </a:xfrm>
                <a:custGeom>
                  <a:avLst/>
                  <a:gdLst>
                    <a:gd name="T0" fmla="*/ 0 w 18"/>
                    <a:gd name="T1" fmla="*/ 0 h 30"/>
                    <a:gd name="T2" fmla="*/ 18 w 18"/>
                    <a:gd name="T3" fmla="*/ 29 h 30"/>
                    <a:gd name="T4" fmla="*/ 18 w 18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30">
                      <a:moveTo>
                        <a:pt x="0" y="0"/>
                      </a:moveTo>
                      <a:lnTo>
                        <a:pt x="18" y="29"/>
                      </a:lnTo>
                      <a:lnTo>
                        <a:pt x="18" y="3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8" name="Freeform 16"/>
                <p:cNvSpPr>
                  <a:spLocks/>
                </p:cNvSpPr>
                <p:nvPr/>
              </p:nvSpPr>
              <p:spPr bwMode="auto">
                <a:xfrm>
                  <a:off x="1308" y="2688"/>
                  <a:ext cx="22" cy="28"/>
                </a:xfrm>
                <a:custGeom>
                  <a:avLst/>
                  <a:gdLst>
                    <a:gd name="T0" fmla="*/ 0 w 22"/>
                    <a:gd name="T1" fmla="*/ 0 h 28"/>
                    <a:gd name="T2" fmla="*/ 22 w 22"/>
                    <a:gd name="T3" fmla="*/ 27 h 28"/>
                    <a:gd name="T4" fmla="*/ 22 w 22"/>
                    <a:gd name="T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8">
                      <a:moveTo>
                        <a:pt x="0" y="0"/>
                      </a:moveTo>
                      <a:lnTo>
                        <a:pt x="22" y="27"/>
                      </a:lnTo>
                      <a:lnTo>
                        <a:pt x="22" y="28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9" name="Freeform 17"/>
                <p:cNvSpPr>
                  <a:spLocks/>
                </p:cNvSpPr>
                <p:nvPr/>
              </p:nvSpPr>
              <p:spPr bwMode="auto">
                <a:xfrm>
                  <a:off x="1285" y="2665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23 w 24"/>
                    <a:gd name="T3" fmla="*/ 23 h 24"/>
                    <a:gd name="T4" fmla="*/ 24 w 24"/>
                    <a:gd name="T5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24">
                      <a:moveTo>
                        <a:pt x="0" y="0"/>
                      </a:moveTo>
                      <a:lnTo>
                        <a:pt x="23" y="23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0" name="Freeform 18"/>
                <p:cNvSpPr>
                  <a:spLocks/>
                </p:cNvSpPr>
                <p:nvPr/>
              </p:nvSpPr>
              <p:spPr bwMode="auto">
                <a:xfrm>
                  <a:off x="1259" y="2645"/>
                  <a:ext cx="27" cy="21"/>
                </a:xfrm>
                <a:custGeom>
                  <a:avLst/>
                  <a:gdLst>
                    <a:gd name="T0" fmla="*/ 0 w 27"/>
                    <a:gd name="T1" fmla="*/ 0 h 21"/>
                    <a:gd name="T2" fmla="*/ 26 w 27"/>
                    <a:gd name="T3" fmla="*/ 20 h 21"/>
                    <a:gd name="T4" fmla="*/ 27 w 27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7" h="21">
                      <a:moveTo>
                        <a:pt x="0" y="0"/>
                      </a:moveTo>
                      <a:lnTo>
                        <a:pt x="26" y="20"/>
                      </a:lnTo>
                      <a:lnTo>
                        <a:pt x="27" y="2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1" name="Freeform 19"/>
                <p:cNvSpPr>
                  <a:spLocks/>
                </p:cNvSpPr>
                <p:nvPr/>
              </p:nvSpPr>
              <p:spPr bwMode="auto">
                <a:xfrm>
                  <a:off x="1230" y="2628"/>
                  <a:ext cx="30" cy="18"/>
                </a:xfrm>
                <a:custGeom>
                  <a:avLst/>
                  <a:gdLst>
                    <a:gd name="T0" fmla="*/ 0 w 30"/>
                    <a:gd name="T1" fmla="*/ 0 h 18"/>
                    <a:gd name="T2" fmla="*/ 29 w 30"/>
                    <a:gd name="T3" fmla="*/ 17 h 18"/>
                    <a:gd name="T4" fmla="*/ 30 w 30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18">
                      <a:moveTo>
                        <a:pt x="0" y="0"/>
                      </a:moveTo>
                      <a:lnTo>
                        <a:pt x="29" y="17"/>
                      </a:lnTo>
                      <a:lnTo>
                        <a:pt x="30" y="18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12" name="Freeform 20"/>
                <p:cNvSpPr>
                  <a:spLocks/>
                </p:cNvSpPr>
                <p:nvPr/>
              </p:nvSpPr>
              <p:spPr bwMode="auto">
                <a:xfrm>
                  <a:off x="1198" y="2616"/>
                  <a:ext cx="33" cy="13"/>
                </a:xfrm>
                <a:custGeom>
                  <a:avLst/>
                  <a:gdLst>
                    <a:gd name="T0" fmla="*/ 0 w 33"/>
                    <a:gd name="T1" fmla="*/ 0 h 13"/>
                    <a:gd name="T2" fmla="*/ 32 w 33"/>
                    <a:gd name="T3" fmla="*/ 12 h 13"/>
                    <a:gd name="T4" fmla="*/ 33 w 3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13">
                      <a:moveTo>
                        <a:pt x="0" y="0"/>
                      </a:moveTo>
                      <a:lnTo>
                        <a:pt x="32" y="12"/>
                      </a:lnTo>
                      <a:lnTo>
                        <a:pt x="33" y="13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6983413" y="4154488"/>
              <a:ext cx="255587" cy="250825"/>
              <a:chOff x="4399" y="2617"/>
              <a:chExt cx="161" cy="158"/>
            </a:xfrm>
          </p:grpSpPr>
          <p:grpSp>
            <p:nvGrpSpPr>
              <p:cNvPr id="388" name="Group 30"/>
              <p:cNvGrpSpPr>
                <a:grpSpLocks/>
              </p:cNvGrpSpPr>
              <p:nvPr/>
            </p:nvGrpSpPr>
            <p:grpSpPr bwMode="auto">
              <a:xfrm>
                <a:off x="4399" y="2617"/>
                <a:ext cx="161" cy="158"/>
                <a:chOff x="4399" y="2617"/>
                <a:chExt cx="161" cy="158"/>
              </a:xfrm>
            </p:grpSpPr>
            <p:sp>
              <p:nvSpPr>
                <p:cNvPr id="397" name="Freeform 23"/>
                <p:cNvSpPr>
                  <a:spLocks/>
                </p:cNvSpPr>
                <p:nvPr/>
              </p:nvSpPr>
              <p:spPr bwMode="auto">
                <a:xfrm>
                  <a:off x="4399" y="2762"/>
                  <a:ext cx="33" cy="13"/>
                </a:xfrm>
                <a:custGeom>
                  <a:avLst/>
                  <a:gdLst>
                    <a:gd name="T0" fmla="*/ 33 w 33"/>
                    <a:gd name="T1" fmla="*/ 0 h 13"/>
                    <a:gd name="T2" fmla="*/ 3 w 33"/>
                    <a:gd name="T3" fmla="*/ 12 h 13"/>
                    <a:gd name="T4" fmla="*/ 0 w 33"/>
                    <a:gd name="T5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13">
                      <a:moveTo>
                        <a:pt x="33" y="0"/>
                      </a:moveTo>
                      <a:lnTo>
                        <a:pt x="3" y="12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8" name="Freeform 24"/>
                <p:cNvSpPr>
                  <a:spLocks/>
                </p:cNvSpPr>
                <p:nvPr/>
              </p:nvSpPr>
              <p:spPr bwMode="auto">
                <a:xfrm>
                  <a:off x="4429" y="2745"/>
                  <a:ext cx="32" cy="18"/>
                </a:xfrm>
                <a:custGeom>
                  <a:avLst/>
                  <a:gdLst>
                    <a:gd name="T0" fmla="*/ 32 w 32"/>
                    <a:gd name="T1" fmla="*/ 0 h 18"/>
                    <a:gd name="T2" fmla="*/ 3 w 32"/>
                    <a:gd name="T3" fmla="*/ 18 h 18"/>
                    <a:gd name="T4" fmla="*/ 0 w 32"/>
                    <a:gd name="T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2" h="18">
                      <a:moveTo>
                        <a:pt x="32" y="0"/>
                      </a:moveTo>
                      <a:lnTo>
                        <a:pt x="3" y="18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9" name="Freeform 25"/>
                <p:cNvSpPr>
                  <a:spLocks/>
                </p:cNvSpPr>
                <p:nvPr/>
              </p:nvSpPr>
              <p:spPr bwMode="auto">
                <a:xfrm>
                  <a:off x="4460" y="2726"/>
                  <a:ext cx="28" cy="21"/>
                </a:xfrm>
                <a:custGeom>
                  <a:avLst/>
                  <a:gdLst>
                    <a:gd name="T0" fmla="*/ 28 w 28"/>
                    <a:gd name="T1" fmla="*/ 0 h 21"/>
                    <a:gd name="T2" fmla="*/ 1 w 28"/>
                    <a:gd name="T3" fmla="*/ 19 h 21"/>
                    <a:gd name="T4" fmla="*/ 0 w 28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" h="21">
                      <a:moveTo>
                        <a:pt x="28" y="0"/>
                      </a:moveTo>
                      <a:lnTo>
                        <a:pt x="1" y="19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0" name="Freeform 26"/>
                <p:cNvSpPr>
                  <a:spLocks/>
                </p:cNvSpPr>
                <p:nvPr/>
              </p:nvSpPr>
              <p:spPr bwMode="auto">
                <a:xfrm>
                  <a:off x="4486" y="2703"/>
                  <a:ext cx="26" cy="25"/>
                </a:xfrm>
                <a:custGeom>
                  <a:avLst/>
                  <a:gdLst>
                    <a:gd name="T0" fmla="*/ 26 w 26"/>
                    <a:gd name="T1" fmla="*/ 0 h 25"/>
                    <a:gd name="T2" fmla="*/ 2 w 26"/>
                    <a:gd name="T3" fmla="*/ 24 h 25"/>
                    <a:gd name="T4" fmla="*/ 0 w 26"/>
                    <a:gd name="T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2" y="24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1" name="Freeform 27"/>
                <p:cNvSpPr>
                  <a:spLocks/>
                </p:cNvSpPr>
                <p:nvPr/>
              </p:nvSpPr>
              <p:spPr bwMode="auto">
                <a:xfrm>
                  <a:off x="4511" y="2676"/>
                  <a:ext cx="20" cy="28"/>
                </a:xfrm>
                <a:custGeom>
                  <a:avLst/>
                  <a:gdLst>
                    <a:gd name="T0" fmla="*/ 20 w 20"/>
                    <a:gd name="T1" fmla="*/ 0 h 28"/>
                    <a:gd name="T2" fmla="*/ 1 w 20"/>
                    <a:gd name="T3" fmla="*/ 27 h 28"/>
                    <a:gd name="T4" fmla="*/ 0 w 20"/>
                    <a:gd name="T5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28">
                      <a:moveTo>
                        <a:pt x="20" y="0"/>
                      </a:moveTo>
                      <a:lnTo>
                        <a:pt x="1" y="27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2" name="Freeform 28"/>
                <p:cNvSpPr>
                  <a:spLocks/>
                </p:cNvSpPr>
                <p:nvPr/>
              </p:nvSpPr>
              <p:spPr bwMode="auto">
                <a:xfrm>
                  <a:off x="4530" y="2647"/>
                  <a:ext cx="18" cy="30"/>
                </a:xfrm>
                <a:custGeom>
                  <a:avLst/>
                  <a:gdLst>
                    <a:gd name="T0" fmla="*/ 18 w 18"/>
                    <a:gd name="T1" fmla="*/ 0 h 30"/>
                    <a:gd name="T2" fmla="*/ 1 w 18"/>
                    <a:gd name="T3" fmla="*/ 29 h 30"/>
                    <a:gd name="T4" fmla="*/ 0 w 18"/>
                    <a:gd name="T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30">
                      <a:moveTo>
                        <a:pt x="18" y="0"/>
                      </a:moveTo>
                      <a:lnTo>
                        <a:pt x="1" y="29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403" name="Freeform 29"/>
                <p:cNvSpPr>
                  <a:spLocks/>
                </p:cNvSpPr>
                <p:nvPr/>
              </p:nvSpPr>
              <p:spPr bwMode="auto">
                <a:xfrm>
                  <a:off x="4547" y="2617"/>
                  <a:ext cx="13" cy="31"/>
                </a:xfrm>
                <a:custGeom>
                  <a:avLst/>
                  <a:gdLst>
                    <a:gd name="T0" fmla="*/ 13 w 13"/>
                    <a:gd name="T1" fmla="*/ 0 h 31"/>
                    <a:gd name="T2" fmla="*/ 1 w 13"/>
                    <a:gd name="T3" fmla="*/ 30 h 31"/>
                    <a:gd name="T4" fmla="*/ 0 w 13"/>
                    <a:gd name="T5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1">
                      <a:moveTo>
                        <a:pt x="13" y="0"/>
                      </a:moveTo>
                      <a:lnTo>
                        <a:pt x="1" y="30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  <p:grpSp>
            <p:nvGrpSpPr>
              <p:cNvPr id="389" name="Group 38"/>
              <p:cNvGrpSpPr>
                <a:grpSpLocks/>
              </p:cNvGrpSpPr>
              <p:nvPr/>
            </p:nvGrpSpPr>
            <p:grpSpPr bwMode="auto">
              <a:xfrm>
                <a:off x="4399" y="2617"/>
                <a:ext cx="161" cy="158"/>
                <a:chOff x="4399" y="2617"/>
                <a:chExt cx="161" cy="158"/>
              </a:xfrm>
            </p:grpSpPr>
            <p:sp>
              <p:nvSpPr>
                <p:cNvPr id="390" name="Freeform 31"/>
                <p:cNvSpPr>
                  <a:spLocks/>
                </p:cNvSpPr>
                <p:nvPr/>
              </p:nvSpPr>
              <p:spPr bwMode="auto">
                <a:xfrm>
                  <a:off x="4529" y="2617"/>
                  <a:ext cx="31" cy="13"/>
                </a:xfrm>
                <a:custGeom>
                  <a:avLst/>
                  <a:gdLst>
                    <a:gd name="T0" fmla="*/ 0 w 31"/>
                    <a:gd name="T1" fmla="*/ 13 h 13"/>
                    <a:gd name="T2" fmla="*/ 30 w 31"/>
                    <a:gd name="T3" fmla="*/ 1 h 13"/>
                    <a:gd name="T4" fmla="*/ 31 w 31"/>
                    <a:gd name="T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1" h="13">
                      <a:moveTo>
                        <a:pt x="0" y="13"/>
                      </a:moveTo>
                      <a:lnTo>
                        <a:pt x="30" y="1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1" name="Freeform 32"/>
                <p:cNvSpPr>
                  <a:spLocks/>
                </p:cNvSpPr>
                <p:nvPr/>
              </p:nvSpPr>
              <p:spPr bwMode="auto">
                <a:xfrm>
                  <a:off x="4500" y="2629"/>
                  <a:ext cx="30" cy="18"/>
                </a:xfrm>
                <a:custGeom>
                  <a:avLst/>
                  <a:gdLst>
                    <a:gd name="T0" fmla="*/ 0 w 30"/>
                    <a:gd name="T1" fmla="*/ 18 h 18"/>
                    <a:gd name="T2" fmla="*/ 29 w 30"/>
                    <a:gd name="T3" fmla="*/ 1 h 18"/>
                    <a:gd name="T4" fmla="*/ 30 w 30"/>
                    <a:gd name="T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18">
                      <a:moveTo>
                        <a:pt x="0" y="18"/>
                      </a:moveTo>
                      <a:lnTo>
                        <a:pt x="29" y="1"/>
                      </a:lnTo>
                      <a:lnTo>
                        <a:pt x="30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2" name="Freeform 33"/>
                <p:cNvSpPr>
                  <a:spLocks/>
                </p:cNvSpPr>
                <p:nvPr/>
              </p:nvSpPr>
              <p:spPr bwMode="auto">
                <a:xfrm>
                  <a:off x="4472" y="2646"/>
                  <a:ext cx="29" cy="22"/>
                </a:xfrm>
                <a:custGeom>
                  <a:avLst/>
                  <a:gdLst>
                    <a:gd name="T0" fmla="*/ 0 w 29"/>
                    <a:gd name="T1" fmla="*/ 22 h 22"/>
                    <a:gd name="T2" fmla="*/ 28 w 29"/>
                    <a:gd name="T3" fmla="*/ 0 h 22"/>
                    <a:gd name="T4" fmla="*/ 29 w 29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22">
                      <a:moveTo>
                        <a:pt x="0" y="22"/>
                      </a:moveTo>
                      <a:lnTo>
                        <a:pt x="28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3" name="Freeform 34"/>
                <p:cNvSpPr>
                  <a:spLocks/>
                </p:cNvSpPr>
                <p:nvPr/>
              </p:nvSpPr>
              <p:spPr bwMode="auto">
                <a:xfrm>
                  <a:off x="4449" y="2666"/>
                  <a:ext cx="25" cy="25"/>
                </a:xfrm>
                <a:custGeom>
                  <a:avLst/>
                  <a:gdLst>
                    <a:gd name="T0" fmla="*/ 0 w 25"/>
                    <a:gd name="T1" fmla="*/ 25 h 25"/>
                    <a:gd name="T2" fmla="*/ 24 w 25"/>
                    <a:gd name="T3" fmla="*/ 2 h 25"/>
                    <a:gd name="T4" fmla="*/ 25 w 25"/>
                    <a:gd name="T5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25">
                      <a:moveTo>
                        <a:pt x="0" y="25"/>
                      </a:moveTo>
                      <a:lnTo>
                        <a:pt x="24" y="2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4" name="Freeform 35"/>
                <p:cNvSpPr>
                  <a:spLocks/>
                </p:cNvSpPr>
                <p:nvPr/>
              </p:nvSpPr>
              <p:spPr bwMode="auto">
                <a:xfrm>
                  <a:off x="4428" y="2689"/>
                  <a:ext cx="22" cy="28"/>
                </a:xfrm>
                <a:custGeom>
                  <a:avLst/>
                  <a:gdLst>
                    <a:gd name="T0" fmla="*/ 0 w 22"/>
                    <a:gd name="T1" fmla="*/ 28 h 28"/>
                    <a:gd name="T2" fmla="*/ 21 w 22"/>
                    <a:gd name="T3" fmla="*/ 0 h 28"/>
                    <a:gd name="T4" fmla="*/ 22 w 22"/>
                    <a:gd name="T5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8">
                      <a:moveTo>
                        <a:pt x="0" y="28"/>
                      </a:moveTo>
                      <a:lnTo>
                        <a:pt x="21" y="0"/>
                      </a:lnTo>
                      <a:lnTo>
                        <a:pt x="22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5" name="Freeform 36"/>
                <p:cNvSpPr>
                  <a:spLocks/>
                </p:cNvSpPr>
                <p:nvPr/>
              </p:nvSpPr>
              <p:spPr bwMode="auto">
                <a:xfrm>
                  <a:off x="4411" y="2715"/>
                  <a:ext cx="18" cy="30"/>
                </a:xfrm>
                <a:custGeom>
                  <a:avLst/>
                  <a:gdLst>
                    <a:gd name="T0" fmla="*/ 0 w 18"/>
                    <a:gd name="T1" fmla="*/ 30 h 30"/>
                    <a:gd name="T2" fmla="*/ 17 w 18"/>
                    <a:gd name="T3" fmla="*/ 2 h 30"/>
                    <a:gd name="T4" fmla="*/ 18 w 18"/>
                    <a:gd name="T5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30">
                      <a:moveTo>
                        <a:pt x="0" y="30"/>
                      </a:moveTo>
                      <a:lnTo>
                        <a:pt x="17" y="2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396" name="Freeform 37"/>
                <p:cNvSpPr>
                  <a:spLocks/>
                </p:cNvSpPr>
                <p:nvPr/>
              </p:nvSpPr>
              <p:spPr bwMode="auto">
                <a:xfrm>
                  <a:off x="4399" y="2744"/>
                  <a:ext cx="13" cy="31"/>
                </a:xfrm>
                <a:custGeom>
                  <a:avLst/>
                  <a:gdLst>
                    <a:gd name="T0" fmla="*/ 0 w 13"/>
                    <a:gd name="T1" fmla="*/ 31 h 31"/>
                    <a:gd name="T2" fmla="*/ 12 w 13"/>
                    <a:gd name="T3" fmla="*/ 1 h 31"/>
                    <a:gd name="T4" fmla="*/ 13 w 13"/>
                    <a:gd name="T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" h="31">
                      <a:moveTo>
                        <a:pt x="0" y="31"/>
                      </a:moveTo>
                      <a:lnTo>
                        <a:pt x="12" y="1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158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</p:grpSp>
        <p:grpSp>
          <p:nvGrpSpPr>
            <p:cNvPr id="7" name="Group 240"/>
            <p:cNvGrpSpPr>
              <a:grpSpLocks/>
            </p:cNvGrpSpPr>
            <p:nvPr/>
          </p:nvGrpSpPr>
          <p:grpSpPr bwMode="auto">
            <a:xfrm>
              <a:off x="1597025" y="1279525"/>
              <a:ext cx="3771900" cy="3424238"/>
              <a:chOff x="1006" y="806"/>
              <a:chExt cx="2376" cy="2157"/>
            </a:xfrm>
          </p:grpSpPr>
          <p:sp>
            <p:nvSpPr>
              <p:cNvPr id="188" name="Freeform 40"/>
              <p:cNvSpPr>
                <a:spLocks/>
              </p:cNvSpPr>
              <p:nvPr/>
            </p:nvSpPr>
            <p:spPr bwMode="auto">
              <a:xfrm>
                <a:off x="1065" y="2947"/>
                <a:ext cx="16" cy="16"/>
              </a:xfrm>
              <a:custGeom>
                <a:avLst/>
                <a:gdLst>
                  <a:gd name="T0" fmla="*/ 0 w 16"/>
                  <a:gd name="T1" fmla="*/ 10 h 16"/>
                  <a:gd name="T2" fmla="*/ 7 w 16"/>
                  <a:gd name="T3" fmla="*/ 16 h 16"/>
                  <a:gd name="T4" fmla="*/ 16 w 16"/>
                  <a:gd name="T5" fmla="*/ 6 h 16"/>
                  <a:gd name="T6" fmla="*/ 8 w 16"/>
                  <a:gd name="T7" fmla="*/ 0 h 16"/>
                  <a:gd name="T8" fmla="*/ 0 w 16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10"/>
                    </a:moveTo>
                    <a:lnTo>
                      <a:pt x="7" y="16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89" name="Freeform 41"/>
              <p:cNvSpPr>
                <a:spLocks/>
              </p:cNvSpPr>
              <p:nvPr/>
            </p:nvSpPr>
            <p:spPr bwMode="auto">
              <a:xfrm>
                <a:off x="1092" y="2912"/>
                <a:ext cx="16" cy="18"/>
              </a:xfrm>
              <a:custGeom>
                <a:avLst/>
                <a:gdLst>
                  <a:gd name="T0" fmla="*/ 0 w 16"/>
                  <a:gd name="T1" fmla="*/ 12 h 18"/>
                  <a:gd name="T2" fmla="*/ 7 w 16"/>
                  <a:gd name="T3" fmla="*/ 18 h 18"/>
                  <a:gd name="T4" fmla="*/ 16 w 16"/>
                  <a:gd name="T5" fmla="*/ 6 h 18"/>
                  <a:gd name="T6" fmla="*/ 9 w 16"/>
                  <a:gd name="T7" fmla="*/ 0 h 18"/>
                  <a:gd name="T8" fmla="*/ 0 w 1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0" y="12"/>
                    </a:moveTo>
                    <a:lnTo>
                      <a:pt x="7" y="18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0" name="Freeform 42"/>
              <p:cNvSpPr>
                <a:spLocks/>
              </p:cNvSpPr>
              <p:nvPr/>
            </p:nvSpPr>
            <p:spPr bwMode="auto">
              <a:xfrm>
                <a:off x="1119" y="2879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8 w 16"/>
                  <a:gd name="T3" fmla="*/ 17 h 17"/>
                  <a:gd name="T4" fmla="*/ 16 w 16"/>
                  <a:gd name="T5" fmla="*/ 5 h 17"/>
                  <a:gd name="T6" fmla="*/ 9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8" y="17"/>
                    </a:lnTo>
                    <a:lnTo>
                      <a:pt x="16" y="5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1" name="Freeform 43"/>
              <p:cNvSpPr>
                <a:spLocks/>
              </p:cNvSpPr>
              <p:nvPr/>
            </p:nvSpPr>
            <p:spPr bwMode="auto">
              <a:xfrm>
                <a:off x="1146" y="2844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2" name="Freeform 44"/>
              <p:cNvSpPr>
                <a:spLocks/>
              </p:cNvSpPr>
              <p:nvPr/>
            </p:nvSpPr>
            <p:spPr bwMode="auto">
              <a:xfrm>
                <a:off x="1174" y="2810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3" name="Freeform 45"/>
              <p:cNvSpPr>
                <a:spLocks/>
              </p:cNvSpPr>
              <p:nvPr/>
            </p:nvSpPr>
            <p:spPr bwMode="auto">
              <a:xfrm>
                <a:off x="1201" y="2776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4" name="Freeform 46"/>
              <p:cNvSpPr>
                <a:spLocks/>
              </p:cNvSpPr>
              <p:nvPr/>
            </p:nvSpPr>
            <p:spPr bwMode="auto">
              <a:xfrm>
                <a:off x="1228" y="2742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7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7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5" name="Freeform 47"/>
              <p:cNvSpPr>
                <a:spLocks/>
              </p:cNvSpPr>
              <p:nvPr/>
            </p:nvSpPr>
            <p:spPr bwMode="auto">
              <a:xfrm>
                <a:off x="1255" y="2709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6" name="Freeform 48"/>
              <p:cNvSpPr>
                <a:spLocks/>
              </p:cNvSpPr>
              <p:nvPr/>
            </p:nvSpPr>
            <p:spPr bwMode="auto">
              <a:xfrm>
                <a:off x="1283" y="2675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7" name="Freeform 49"/>
              <p:cNvSpPr>
                <a:spLocks/>
              </p:cNvSpPr>
              <p:nvPr/>
            </p:nvSpPr>
            <p:spPr bwMode="auto">
              <a:xfrm>
                <a:off x="1309" y="2640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8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8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8" name="Freeform 50"/>
              <p:cNvSpPr>
                <a:spLocks/>
              </p:cNvSpPr>
              <p:nvPr/>
            </p:nvSpPr>
            <p:spPr bwMode="auto">
              <a:xfrm>
                <a:off x="1337" y="2607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8 w 16"/>
                  <a:gd name="T3" fmla="*/ 17 h 17"/>
                  <a:gd name="T4" fmla="*/ 16 w 16"/>
                  <a:gd name="T5" fmla="*/ 5 h 17"/>
                  <a:gd name="T6" fmla="*/ 9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8" y="17"/>
                    </a:lnTo>
                    <a:lnTo>
                      <a:pt x="16" y="5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199" name="Freeform 51"/>
              <p:cNvSpPr>
                <a:spLocks/>
              </p:cNvSpPr>
              <p:nvPr/>
            </p:nvSpPr>
            <p:spPr bwMode="auto">
              <a:xfrm>
                <a:off x="1364" y="2572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0" name="Freeform 52"/>
              <p:cNvSpPr>
                <a:spLocks/>
              </p:cNvSpPr>
              <p:nvPr/>
            </p:nvSpPr>
            <p:spPr bwMode="auto">
              <a:xfrm>
                <a:off x="1392" y="2538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7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1" name="Freeform 53"/>
              <p:cNvSpPr>
                <a:spLocks/>
              </p:cNvSpPr>
              <p:nvPr/>
            </p:nvSpPr>
            <p:spPr bwMode="auto">
              <a:xfrm>
                <a:off x="1418" y="2505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2" name="Freeform 54"/>
              <p:cNvSpPr>
                <a:spLocks/>
              </p:cNvSpPr>
              <p:nvPr/>
            </p:nvSpPr>
            <p:spPr bwMode="auto">
              <a:xfrm>
                <a:off x="1445" y="2471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3" name="Freeform 55"/>
              <p:cNvSpPr>
                <a:spLocks/>
              </p:cNvSpPr>
              <p:nvPr/>
            </p:nvSpPr>
            <p:spPr bwMode="auto">
              <a:xfrm>
                <a:off x="1473" y="2437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4" name="Freeform 56"/>
              <p:cNvSpPr>
                <a:spLocks/>
              </p:cNvSpPr>
              <p:nvPr/>
            </p:nvSpPr>
            <p:spPr bwMode="auto">
              <a:xfrm>
                <a:off x="1500" y="2403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5" name="Freeform 57"/>
              <p:cNvSpPr>
                <a:spLocks/>
              </p:cNvSpPr>
              <p:nvPr/>
            </p:nvSpPr>
            <p:spPr bwMode="auto">
              <a:xfrm>
                <a:off x="1527" y="2369"/>
                <a:ext cx="16" cy="17"/>
              </a:xfrm>
              <a:custGeom>
                <a:avLst/>
                <a:gdLst>
                  <a:gd name="T0" fmla="*/ 0 w 16"/>
                  <a:gd name="T1" fmla="*/ 13 h 17"/>
                  <a:gd name="T2" fmla="*/ 8 w 16"/>
                  <a:gd name="T3" fmla="*/ 17 h 17"/>
                  <a:gd name="T4" fmla="*/ 16 w 16"/>
                  <a:gd name="T5" fmla="*/ 5 h 17"/>
                  <a:gd name="T6" fmla="*/ 9 w 16"/>
                  <a:gd name="T7" fmla="*/ 0 h 17"/>
                  <a:gd name="T8" fmla="*/ 0 w 16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3"/>
                    </a:moveTo>
                    <a:lnTo>
                      <a:pt x="8" y="17"/>
                    </a:lnTo>
                    <a:lnTo>
                      <a:pt x="16" y="5"/>
                    </a:lnTo>
                    <a:lnTo>
                      <a:pt x="9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6" name="Freeform 58"/>
              <p:cNvSpPr>
                <a:spLocks/>
              </p:cNvSpPr>
              <p:nvPr/>
            </p:nvSpPr>
            <p:spPr bwMode="auto">
              <a:xfrm>
                <a:off x="1554" y="2334"/>
                <a:ext cx="17" cy="19"/>
              </a:xfrm>
              <a:custGeom>
                <a:avLst/>
                <a:gdLst>
                  <a:gd name="T0" fmla="*/ 0 w 17"/>
                  <a:gd name="T1" fmla="*/ 13 h 19"/>
                  <a:gd name="T2" fmla="*/ 7 w 17"/>
                  <a:gd name="T3" fmla="*/ 19 h 19"/>
                  <a:gd name="T4" fmla="*/ 17 w 17"/>
                  <a:gd name="T5" fmla="*/ 6 h 19"/>
                  <a:gd name="T6" fmla="*/ 10 w 17"/>
                  <a:gd name="T7" fmla="*/ 0 h 19"/>
                  <a:gd name="T8" fmla="*/ 0 w 17"/>
                  <a:gd name="T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13"/>
                    </a:moveTo>
                    <a:lnTo>
                      <a:pt x="7" y="19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7" name="Freeform 59"/>
              <p:cNvSpPr>
                <a:spLocks/>
              </p:cNvSpPr>
              <p:nvPr/>
            </p:nvSpPr>
            <p:spPr bwMode="auto">
              <a:xfrm>
                <a:off x="1582" y="2302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7 w 16"/>
                  <a:gd name="T3" fmla="*/ 17 h 17"/>
                  <a:gd name="T4" fmla="*/ 16 w 16"/>
                  <a:gd name="T5" fmla="*/ 5 h 17"/>
                  <a:gd name="T6" fmla="*/ 8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7" y="17"/>
                    </a:lnTo>
                    <a:lnTo>
                      <a:pt x="16" y="5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8" name="Freeform 60"/>
              <p:cNvSpPr>
                <a:spLocks/>
              </p:cNvSpPr>
              <p:nvPr/>
            </p:nvSpPr>
            <p:spPr bwMode="auto">
              <a:xfrm>
                <a:off x="1609" y="2267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09" name="Freeform 61"/>
              <p:cNvSpPr>
                <a:spLocks/>
              </p:cNvSpPr>
              <p:nvPr/>
            </p:nvSpPr>
            <p:spPr bwMode="auto">
              <a:xfrm>
                <a:off x="1636" y="2233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0" name="Freeform 62"/>
              <p:cNvSpPr>
                <a:spLocks/>
              </p:cNvSpPr>
              <p:nvPr/>
            </p:nvSpPr>
            <p:spPr bwMode="auto">
              <a:xfrm>
                <a:off x="1663" y="2199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1" name="Freeform 63"/>
              <p:cNvSpPr>
                <a:spLocks/>
              </p:cNvSpPr>
              <p:nvPr/>
            </p:nvSpPr>
            <p:spPr bwMode="auto">
              <a:xfrm>
                <a:off x="1691" y="2165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2" name="Freeform 64"/>
              <p:cNvSpPr>
                <a:spLocks/>
              </p:cNvSpPr>
              <p:nvPr/>
            </p:nvSpPr>
            <p:spPr bwMode="auto">
              <a:xfrm>
                <a:off x="1717" y="2130"/>
                <a:ext cx="17" cy="19"/>
              </a:xfrm>
              <a:custGeom>
                <a:avLst/>
                <a:gdLst>
                  <a:gd name="T0" fmla="*/ 0 w 17"/>
                  <a:gd name="T1" fmla="*/ 12 h 19"/>
                  <a:gd name="T2" fmla="*/ 8 w 17"/>
                  <a:gd name="T3" fmla="*/ 19 h 19"/>
                  <a:gd name="T4" fmla="*/ 17 w 17"/>
                  <a:gd name="T5" fmla="*/ 6 h 19"/>
                  <a:gd name="T6" fmla="*/ 10 w 17"/>
                  <a:gd name="T7" fmla="*/ 0 h 19"/>
                  <a:gd name="T8" fmla="*/ 0 w 17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0" y="12"/>
                    </a:moveTo>
                    <a:lnTo>
                      <a:pt x="8" y="19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3" name="Freeform 65"/>
              <p:cNvSpPr>
                <a:spLocks/>
              </p:cNvSpPr>
              <p:nvPr/>
            </p:nvSpPr>
            <p:spPr bwMode="auto">
              <a:xfrm>
                <a:off x="1745" y="2098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8 w 16"/>
                  <a:gd name="T3" fmla="*/ 17 h 17"/>
                  <a:gd name="T4" fmla="*/ 16 w 16"/>
                  <a:gd name="T5" fmla="*/ 5 h 17"/>
                  <a:gd name="T6" fmla="*/ 9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8" y="17"/>
                    </a:lnTo>
                    <a:lnTo>
                      <a:pt x="16" y="5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4" name="Freeform 66"/>
              <p:cNvSpPr>
                <a:spLocks/>
              </p:cNvSpPr>
              <p:nvPr/>
            </p:nvSpPr>
            <p:spPr bwMode="auto">
              <a:xfrm>
                <a:off x="1772" y="2064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7 w 16"/>
                  <a:gd name="T3" fmla="*/ 17 h 17"/>
                  <a:gd name="T4" fmla="*/ 16 w 16"/>
                  <a:gd name="T5" fmla="*/ 5 h 17"/>
                  <a:gd name="T6" fmla="*/ 8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7" y="17"/>
                    </a:lnTo>
                    <a:lnTo>
                      <a:pt x="16" y="5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5" name="Freeform 67"/>
              <p:cNvSpPr>
                <a:spLocks/>
              </p:cNvSpPr>
              <p:nvPr/>
            </p:nvSpPr>
            <p:spPr bwMode="auto">
              <a:xfrm>
                <a:off x="1799" y="2029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9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6" name="Freeform 68"/>
              <p:cNvSpPr>
                <a:spLocks/>
              </p:cNvSpPr>
              <p:nvPr/>
            </p:nvSpPr>
            <p:spPr bwMode="auto">
              <a:xfrm>
                <a:off x="1826" y="1995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7" name="Freeform 69"/>
              <p:cNvSpPr>
                <a:spLocks/>
              </p:cNvSpPr>
              <p:nvPr/>
            </p:nvSpPr>
            <p:spPr bwMode="auto">
              <a:xfrm>
                <a:off x="1853" y="1961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8" name="Freeform 70"/>
              <p:cNvSpPr>
                <a:spLocks/>
              </p:cNvSpPr>
              <p:nvPr/>
            </p:nvSpPr>
            <p:spPr bwMode="auto">
              <a:xfrm>
                <a:off x="1881" y="1928"/>
                <a:ext cx="16" cy="17"/>
              </a:xfrm>
              <a:custGeom>
                <a:avLst/>
                <a:gdLst>
                  <a:gd name="T0" fmla="*/ 0 w 16"/>
                  <a:gd name="T1" fmla="*/ 10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0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19" name="Freeform 71"/>
              <p:cNvSpPr>
                <a:spLocks/>
              </p:cNvSpPr>
              <p:nvPr/>
            </p:nvSpPr>
            <p:spPr bwMode="auto">
              <a:xfrm>
                <a:off x="1908" y="1894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0" name="Freeform 72"/>
              <p:cNvSpPr>
                <a:spLocks/>
              </p:cNvSpPr>
              <p:nvPr/>
            </p:nvSpPr>
            <p:spPr bwMode="auto">
              <a:xfrm>
                <a:off x="1935" y="1860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8 w 16"/>
                  <a:gd name="T3" fmla="*/ 17 h 17"/>
                  <a:gd name="T4" fmla="*/ 16 w 16"/>
                  <a:gd name="T5" fmla="*/ 5 h 17"/>
                  <a:gd name="T6" fmla="*/ 9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8" y="17"/>
                    </a:lnTo>
                    <a:lnTo>
                      <a:pt x="16" y="5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1" name="Freeform 73"/>
              <p:cNvSpPr>
                <a:spLocks/>
              </p:cNvSpPr>
              <p:nvPr/>
            </p:nvSpPr>
            <p:spPr bwMode="auto">
              <a:xfrm>
                <a:off x="1962" y="1825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2" name="Freeform 74"/>
              <p:cNvSpPr>
                <a:spLocks/>
              </p:cNvSpPr>
              <p:nvPr/>
            </p:nvSpPr>
            <p:spPr bwMode="auto">
              <a:xfrm>
                <a:off x="1990" y="1792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7 w 16"/>
                  <a:gd name="T3" fmla="*/ 17 h 17"/>
                  <a:gd name="T4" fmla="*/ 16 w 16"/>
                  <a:gd name="T5" fmla="*/ 5 h 17"/>
                  <a:gd name="T6" fmla="*/ 8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7" y="17"/>
                    </a:lnTo>
                    <a:lnTo>
                      <a:pt x="16" y="5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3" name="Freeform 75"/>
              <p:cNvSpPr>
                <a:spLocks/>
              </p:cNvSpPr>
              <p:nvPr/>
            </p:nvSpPr>
            <p:spPr bwMode="auto">
              <a:xfrm>
                <a:off x="2017" y="1757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4" name="Freeform 76"/>
              <p:cNvSpPr>
                <a:spLocks/>
              </p:cNvSpPr>
              <p:nvPr/>
            </p:nvSpPr>
            <p:spPr bwMode="auto">
              <a:xfrm>
                <a:off x="2044" y="1724"/>
                <a:ext cx="16" cy="16"/>
              </a:xfrm>
              <a:custGeom>
                <a:avLst/>
                <a:gdLst>
                  <a:gd name="T0" fmla="*/ 0 w 16"/>
                  <a:gd name="T1" fmla="*/ 10 h 16"/>
                  <a:gd name="T2" fmla="*/ 8 w 16"/>
                  <a:gd name="T3" fmla="*/ 16 h 16"/>
                  <a:gd name="T4" fmla="*/ 16 w 16"/>
                  <a:gd name="T5" fmla="*/ 6 h 16"/>
                  <a:gd name="T6" fmla="*/ 9 w 16"/>
                  <a:gd name="T7" fmla="*/ 0 h 16"/>
                  <a:gd name="T8" fmla="*/ 0 w 16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10"/>
                    </a:moveTo>
                    <a:lnTo>
                      <a:pt x="8" y="16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5" name="Freeform 77"/>
              <p:cNvSpPr>
                <a:spLocks/>
              </p:cNvSpPr>
              <p:nvPr/>
            </p:nvSpPr>
            <p:spPr bwMode="auto">
              <a:xfrm>
                <a:off x="2071" y="1690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6" name="Freeform 78"/>
              <p:cNvSpPr>
                <a:spLocks/>
              </p:cNvSpPr>
              <p:nvPr/>
            </p:nvSpPr>
            <p:spPr bwMode="auto">
              <a:xfrm>
                <a:off x="2099" y="1656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7" name="Freeform 79"/>
              <p:cNvSpPr>
                <a:spLocks/>
              </p:cNvSpPr>
              <p:nvPr/>
            </p:nvSpPr>
            <p:spPr bwMode="auto">
              <a:xfrm>
                <a:off x="2125" y="1622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8" name="Freeform 80"/>
              <p:cNvSpPr>
                <a:spLocks/>
              </p:cNvSpPr>
              <p:nvPr/>
            </p:nvSpPr>
            <p:spPr bwMode="auto">
              <a:xfrm>
                <a:off x="2152" y="1587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29" name="Freeform 81"/>
              <p:cNvSpPr>
                <a:spLocks/>
              </p:cNvSpPr>
              <p:nvPr/>
            </p:nvSpPr>
            <p:spPr bwMode="auto">
              <a:xfrm>
                <a:off x="2180" y="1555"/>
                <a:ext cx="16" cy="16"/>
              </a:xfrm>
              <a:custGeom>
                <a:avLst/>
                <a:gdLst>
                  <a:gd name="T0" fmla="*/ 0 w 16"/>
                  <a:gd name="T1" fmla="*/ 12 h 16"/>
                  <a:gd name="T2" fmla="*/ 7 w 16"/>
                  <a:gd name="T3" fmla="*/ 16 h 16"/>
                  <a:gd name="T4" fmla="*/ 16 w 16"/>
                  <a:gd name="T5" fmla="*/ 4 h 16"/>
                  <a:gd name="T6" fmla="*/ 8 w 16"/>
                  <a:gd name="T7" fmla="*/ 0 h 16"/>
                  <a:gd name="T8" fmla="*/ 0 w 16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12"/>
                    </a:moveTo>
                    <a:lnTo>
                      <a:pt x="7" y="16"/>
                    </a:lnTo>
                    <a:lnTo>
                      <a:pt x="16" y="4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0" name="Freeform 82"/>
              <p:cNvSpPr>
                <a:spLocks/>
              </p:cNvSpPr>
              <p:nvPr/>
            </p:nvSpPr>
            <p:spPr bwMode="auto">
              <a:xfrm>
                <a:off x="2207" y="1520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9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1" name="Freeform 83"/>
              <p:cNvSpPr>
                <a:spLocks/>
              </p:cNvSpPr>
              <p:nvPr/>
            </p:nvSpPr>
            <p:spPr bwMode="auto">
              <a:xfrm>
                <a:off x="2234" y="1486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2" name="Freeform 84"/>
              <p:cNvSpPr>
                <a:spLocks/>
              </p:cNvSpPr>
              <p:nvPr/>
            </p:nvSpPr>
            <p:spPr bwMode="auto">
              <a:xfrm>
                <a:off x="2261" y="1452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3" name="Freeform 85"/>
              <p:cNvSpPr>
                <a:spLocks/>
              </p:cNvSpPr>
              <p:nvPr/>
            </p:nvSpPr>
            <p:spPr bwMode="auto">
              <a:xfrm>
                <a:off x="2289" y="1418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4" name="Freeform 86"/>
              <p:cNvSpPr>
                <a:spLocks/>
              </p:cNvSpPr>
              <p:nvPr/>
            </p:nvSpPr>
            <p:spPr bwMode="auto">
              <a:xfrm>
                <a:off x="2316" y="1384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9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5" name="Freeform 87"/>
              <p:cNvSpPr>
                <a:spLocks/>
              </p:cNvSpPr>
              <p:nvPr/>
            </p:nvSpPr>
            <p:spPr bwMode="auto">
              <a:xfrm>
                <a:off x="2343" y="1351"/>
                <a:ext cx="16" cy="16"/>
              </a:xfrm>
              <a:custGeom>
                <a:avLst/>
                <a:gdLst>
                  <a:gd name="T0" fmla="*/ 0 w 16"/>
                  <a:gd name="T1" fmla="*/ 12 h 16"/>
                  <a:gd name="T2" fmla="*/ 8 w 16"/>
                  <a:gd name="T3" fmla="*/ 16 h 16"/>
                  <a:gd name="T4" fmla="*/ 16 w 16"/>
                  <a:gd name="T5" fmla="*/ 4 h 16"/>
                  <a:gd name="T6" fmla="*/ 9 w 16"/>
                  <a:gd name="T7" fmla="*/ 0 h 16"/>
                  <a:gd name="T8" fmla="*/ 0 w 16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12"/>
                    </a:moveTo>
                    <a:lnTo>
                      <a:pt x="8" y="16"/>
                    </a:lnTo>
                    <a:lnTo>
                      <a:pt x="16" y="4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6" name="Freeform 88"/>
              <p:cNvSpPr>
                <a:spLocks/>
              </p:cNvSpPr>
              <p:nvPr/>
            </p:nvSpPr>
            <p:spPr bwMode="auto">
              <a:xfrm>
                <a:off x="2370" y="1316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7" name="Freeform 89"/>
              <p:cNvSpPr>
                <a:spLocks/>
              </p:cNvSpPr>
              <p:nvPr/>
            </p:nvSpPr>
            <p:spPr bwMode="auto">
              <a:xfrm>
                <a:off x="2398" y="1283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7 w 16"/>
                  <a:gd name="T3" fmla="*/ 17 h 17"/>
                  <a:gd name="T4" fmla="*/ 16 w 16"/>
                  <a:gd name="T5" fmla="*/ 5 h 17"/>
                  <a:gd name="T6" fmla="*/ 8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7" y="17"/>
                    </a:lnTo>
                    <a:lnTo>
                      <a:pt x="16" y="5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8" name="Freeform 90"/>
              <p:cNvSpPr>
                <a:spLocks/>
              </p:cNvSpPr>
              <p:nvPr/>
            </p:nvSpPr>
            <p:spPr bwMode="auto">
              <a:xfrm>
                <a:off x="2425" y="1248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39" name="Freeform 91"/>
              <p:cNvSpPr>
                <a:spLocks/>
              </p:cNvSpPr>
              <p:nvPr/>
            </p:nvSpPr>
            <p:spPr bwMode="auto">
              <a:xfrm>
                <a:off x="2451" y="1214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0" name="Freeform 92"/>
              <p:cNvSpPr>
                <a:spLocks/>
              </p:cNvSpPr>
              <p:nvPr/>
            </p:nvSpPr>
            <p:spPr bwMode="auto">
              <a:xfrm>
                <a:off x="2479" y="1180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1" name="Freeform 93"/>
              <p:cNvSpPr>
                <a:spLocks/>
              </p:cNvSpPr>
              <p:nvPr/>
            </p:nvSpPr>
            <p:spPr bwMode="auto">
              <a:xfrm>
                <a:off x="2506" y="1147"/>
                <a:ext cx="17" cy="16"/>
              </a:xfrm>
              <a:custGeom>
                <a:avLst/>
                <a:gdLst>
                  <a:gd name="T0" fmla="*/ 0 w 17"/>
                  <a:gd name="T1" fmla="*/ 10 h 16"/>
                  <a:gd name="T2" fmla="*/ 7 w 17"/>
                  <a:gd name="T3" fmla="*/ 16 h 16"/>
                  <a:gd name="T4" fmla="*/ 17 w 17"/>
                  <a:gd name="T5" fmla="*/ 6 h 16"/>
                  <a:gd name="T6" fmla="*/ 9 w 17"/>
                  <a:gd name="T7" fmla="*/ 0 h 16"/>
                  <a:gd name="T8" fmla="*/ 0 w 17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10"/>
                    </a:moveTo>
                    <a:lnTo>
                      <a:pt x="7" y="16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2" name="Freeform 94"/>
              <p:cNvSpPr>
                <a:spLocks/>
              </p:cNvSpPr>
              <p:nvPr/>
            </p:nvSpPr>
            <p:spPr bwMode="auto">
              <a:xfrm>
                <a:off x="2533" y="1113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3" name="Freeform 95"/>
              <p:cNvSpPr>
                <a:spLocks/>
              </p:cNvSpPr>
              <p:nvPr/>
            </p:nvSpPr>
            <p:spPr bwMode="auto">
              <a:xfrm>
                <a:off x="2560" y="1078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4" name="Freeform 96"/>
              <p:cNvSpPr>
                <a:spLocks/>
              </p:cNvSpPr>
              <p:nvPr/>
            </p:nvSpPr>
            <p:spPr bwMode="auto">
              <a:xfrm>
                <a:off x="2588" y="1045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7 w 16"/>
                  <a:gd name="T3" fmla="*/ 17 h 17"/>
                  <a:gd name="T4" fmla="*/ 16 w 16"/>
                  <a:gd name="T5" fmla="*/ 5 h 17"/>
                  <a:gd name="T6" fmla="*/ 8 w 16"/>
                  <a:gd name="T7" fmla="*/ 0 h 17"/>
                  <a:gd name="T8" fmla="*/ 0 w 16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2"/>
                    </a:moveTo>
                    <a:lnTo>
                      <a:pt x="7" y="17"/>
                    </a:lnTo>
                    <a:lnTo>
                      <a:pt x="16" y="5"/>
                    </a:lnTo>
                    <a:lnTo>
                      <a:pt x="8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5" name="Freeform 97"/>
              <p:cNvSpPr>
                <a:spLocks/>
              </p:cNvSpPr>
              <p:nvPr/>
            </p:nvSpPr>
            <p:spPr bwMode="auto">
              <a:xfrm>
                <a:off x="2615" y="1010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9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6" name="Freeform 98"/>
              <p:cNvSpPr>
                <a:spLocks/>
              </p:cNvSpPr>
              <p:nvPr/>
            </p:nvSpPr>
            <p:spPr bwMode="auto">
              <a:xfrm>
                <a:off x="2642" y="976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7" name="Freeform 99"/>
              <p:cNvSpPr>
                <a:spLocks/>
              </p:cNvSpPr>
              <p:nvPr/>
            </p:nvSpPr>
            <p:spPr bwMode="auto">
              <a:xfrm>
                <a:off x="2669" y="943"/>
                <a:ext cx="17" cy="16"/>
              </a:xfrm>
              <a:custGeom>
                <a:avLst/>
                <a:gdLst>
                  <a:gd name="T0" fmla="*/ 0 w 17"/>
                  <a:gd name="T1" fmla="*/ 10 h 16"/>
                  <a:gd name="T2" fmla="*/ 7 w 17"/>
                  <a:gd name="T3" fmla="*/ 16 h 16"/>
                  <a:gd name="T4" fmla="*/ 17 w 17"/>
                  <a:gd name="T5" fmla="*/ 6 h 16"/>
                  <a:gd name="T6" fmla="*/ 10 w 17"/>
                  <a:gd name="T7" fmla="*/ 0 h 16"/>
                  <a:gd name="T8" fmla="*/ 0 w 17"/>
                  <a:gd name="T9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10"/>
                    </a:moveTo>
                    <a:lnTo>
                      <a:pt x="7" y="16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8" name="Freeform 100"/>
              <p:cNvSpPr>
                <a:spLocks/>
              </p:cNvSpPr>
              <p:nvPr/>
            </p:nvSpPr>
            <p:spPr bwMode="auto">
              <a:xfrm>
                <a:off x="2697" y="909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7 w 16"/>
                  <a:gd name="T3" fmla="*/ 17 h 17"/>
                  <a:gd name="T4" fmla="*/ 16 w 16"/>
                  <a:gd name="T5" fmla="*/ 6 h 17"/>
                  <a:gd name="T6" fmla="*/ 8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7" y="17"/>
                    </a:lnTo>
                    <a:lnTo>
                      <a:pt x="16" y="6"/>
                    </a:lnTo>
                    <a:lnTo>
                      <a:pt x="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49" name="Freeform 101"/>
              <p:cNvSpPr>
                <a:spLocks/>
              </p:cNvSpPr>
              <p:nvPr/>
            </p:nvSpPr>
            <p:spPr bwMode="auto">
              <a:xfrm>
                <a:off x="2724" y="875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9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0" name="Freeform 102"/>
              <p:cNvSpPr>
                <a:spLocks/>
              </p:cNvSpPr>
              <p:nvPr/>
            </p:nvSpPr>
            <p:spPr bwMode="auto">
              <a:xfrm>
                <a:off x="2751" y="841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8 w 16"/>
                  <a:gd name="T3" fmla="*/ 17 h 17"/>
                  <a:gd name="T4" fmla="*/ 16 w 16"/>
                  <a:gd name="T5" fmla="*/ 6 h 17"/>
                  <a:gd name="T6" fmla="*/ 9 w 16"/>
                  <a:gd name="T7" fmla="*/ 0 h 17"/>
                  <a:gd name="T8" fmla="*/ 0 w 16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0" y="11"/>
                    </a:moveTo>
                    <a:lnTo>
                      <a:pt x="8" y="17"/>
                    </a:lnTo>
                    <a:lnTo>
                      <a:pt x="16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1" name="Freeform 103"/>
              <p:cNvSpPr>
                <a:spLocks/>
              </p:cNvSpPr>
              <p:nvPr/>
            </p:nvSpPr>
            <p:spPr bwMode="auto">
              <a:xfrm>
                <a:off x="2778" y="806"/>
                <a:ext cx="17" cy="18"/>
              </a:xfrm>
              <a:custGeom>
                <a:avLst/>
                <a:gdLst>
                  <a:gd name="T0" fmla="*/ 0 w 17"/>
                  <a:gd name="T1" fmla="*/ 12 h 18"/>
                  <a:gd name="T2" fmla="*/ 7 w 17"/>
                  <a:gd name="T3" fmla="*/ 18 h 18"/>
                  <a:gd name="T4" fmla="*/ 17 w 17"/>
                  <a:gd name="T5" fmla="*/ 6 h 18"/>
                  <a:gd name="T6" fmla="*/ 10 w 17"/>
                  <a:gd name="T7" fmla="*/ 0 h 18"/>
                  <a:gd name="T8" fmla="*/ 0 w 17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0" y="12"/>
                    </a:moveTo>
                    <a:lnTo>
                      <a:pt x="7" y="18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2" name="Freeform 104"/>
              <p:cNvSpPr>
                <a:spLocks/>
              </p:cNvSpPr>
              <p:nvPr/>
            </p:nvSpPr>
            <p:spPr bwMode="auto">
              <a:xfrm>
                <a:off x="1006" y="2889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4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4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3" name="Freeform 105"/>
              <p:cNvSpPr>
                <a:spLocks/>
              </p:cNvSpPr>
              <p:nvPr/>
            </p:nvSpPr>
            <p:spPr bwMode="auto">
              <a:xfrm>
                <a:off x="1039" y="2862"/>
                <a:ext cx="17" cy="16"/>
              </a:xfrm>
              <a:custGeom>
                <a:avLst/>
                <a:gdLst>
                  <a:gd name="T0" fmla="*/ 0 w 17"/>
                  <a:gd name="T1" fmla="*/ 8 h 16"/>
                  <a:gd name="T2" fmla="*/ 7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8"/>
                    </a:moveTo>
                    <a:lnTo>
                      <a:pt x="7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4" name="Freeform 106"/>
              <p:cNvSpPr>
                <a:spLocks/>
              </p:cNvSpPr>
              <p:nvPr/>
            </p:nvSpPr>
            <p:spPr bwMode="auto">
              <a:xfrm>
                <a:off x="1073" y="2835"/>
                <a:ext cx="19" cy="17"/>
              </a:xfrm>
              <a:custGeom>
                <a:avLst/>
                <a:gdLst>
                  <a:gd name="T0" fmla="*/ 0 w 19"/>
                  <a:gd name="T1" fmla="*/ 10 h 17"/>
                  <a:gd name="T2" fmla="*/ 6 w 19"/>
                  <a:gd name="T3" fmla="*/ 17 h 17"/>
                  <a:gd name="T4" fmla="*/ 19 w 19"/>
                  <a:gd name="T5" fmla="*/ 8 h 17"/>
                  <a:gd name="T6" fmla="*/ 12 w 19"/>
                  <a:gd name="T7" fmla="*/ 0 h 17"/>
                  <a:gd name="T8" fmla="*/ 0 w 19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0" y="10"/>
                    </a:moveTo>
                    <a:lnTo>
                      <a:pt x="6" y="17"/>
                    </a:lnTo>
                    <a:lnTo>
                      <a:pt x="19" y="8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5" name="Freeform 107"/>
              <p:cNvSpPr>
                <a:spLocks/>
              </p:cNvSpPr>
              <p:nvPr/>
            </p:nvSpPr>
            <p:spPr bwMode="auto">
              <a:xfrm>
                <a:off x="1110" y="2810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6" name="Freeform 108"/>
              <p:cNvSpPr>
                <a:spLocks/>
              </p:cNvSpPr>
              <p:nvPr/>
            </p:nvSpPr>
            <p:spPr bwMode="auto">
              <a:xfrm>
                <a:off x="1145" y="2784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7" name="Freeform 109"/>
              <p:cNvSpPr>
                <a:spLocks/>
              </p:cNvSpPr>
              <p:nvPr/>
            </p:nvSpPr>
            <p:spPr bwMode="auto">
              <a:xfrm>
                <a:off x="1179" y="2757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7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8" name="Freeform 110"/>
              <p:cNvSpPr>
                <a:spLocks/>
              </p:cNvSpPr>
              <p:nvPr/>
            </p:nvSpPr>
            <p:spPr bwMode="auto">
              <a:xfrm>
                <a:off x="1214" y="2732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59" name="Freeform 111"/>
              <p:cNvSpPr>
                <a:spLocks/>
              </p:cNvSpPr>
              <p:nvPr/>
            </p:nvSpPr>
            <p:spPr bwMode="auto">
              <a:xfrm>
                <a:off x="1249" y="2705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0" name="Freeform 112"/>
              <p:cNvSpPr>
                <a:spLocks/>
              </p:cNvSpPr>
              <p:nvPr/>
            </p:nvSpPr>
            <p:spPr bwMode="auto">
              <a:xfrm>
                <a:off x="1283" y="2679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1" name="Freeform 113"/>
              <p:cNvSpPr>
                <a:spLocks/>
              </p:cNvSpPr>
              <p:nvPr/>
            </p:nvSpPr>
            <p:spPr bwMode="auto">
              <a:xfrm>
                <a:off x="1318" y="2652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7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2" name="Freeform 114"/>
              <p:cNvSpPr>
                <a:spLocks/>
              </p:cNvSpPr>
              <p:nvPr/>
            </p:nvSpPr>
            <p:spPr bwMode="auto">
              <a:xfrm>
                <a:off x="1353" y="2627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3" name="Freeform 115"/>
              <p:cNvSpPr>
                <a:spLocks/>
              </p:cNvSpPr>
              <p:nvPr/>
            </p:nvSpPr>
            <p:spPr bwMode="auto">
              <a:xfrm>
                <a:off x="1388" y="2600"/>
                <a:ext cx="17" cy="16"/>
              </a:xfrm>
              <a:custGeom>
                <a:avLst/>
                <a:gdLst>
                  <a:gd name="T0" fmla="*/ 0 w 17"/>
                  <a:gd name="T1" fmla="*/ 8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8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4" name="Freeform 116"/>
              <p:cNvSpPr>
                <a:spLocks/>
              </p:cNvSpPr>
              <p:nvPr/>
            </p:nvSpPr>
            <p:spPr bwMode="auto">
              <a:xfrm>
                <a:off x="1422" y="2573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8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8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5" name="Freeform 117"/>
              <p:cNvSpPr>
                <a:spLocks/>
              </p:cNvSpPr>
              <p:nvPr/>
            </p:nvSpPr>
            <p:spPr bwMode="auto">
              <a:xfrm>
                <a:off x="1457" y="2548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6" name="Freeform 118"/>
              <p:cNvSpPr>
                <a:spLocks/>
              </p:cNvSpPr>
              <p:nvPr/>
            </p:nvSpPr>
            <p:spPr bwMode="auto">
              <a:xfrm>
                <a:off x="1492" y="2522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7" name="Freeform 119"/>
              <p:cNvSpPr>
                <a:spLocks/>
              </p:cNvSpPr>
              <p:nvPr/>
            </p:nvSpPr>
            <p:spPr bwMode="auto">
              <a:xfrm>
                <a:off x="1526" y="2495"/>
                <a:ext cx="18" cy="17"/>
              </a:xfrm>
              <a:custGeom>
                <a:avLst/>
                <a:gdLst>
                  <a:gd name="T0" fmla="*/ 0 w 18"/>
                  <a:gd name="T1" fmla="*/ 10 h 17"/>
                  <a:gd name="T2" fmla="*/ 6 w 18"/>
                  <a:gd name="T3" fmla="*/ 17 h 17"/>
                  <a:gd name="T4" fmla="*/ 18 w 18"/>
                  <a:gd name="T5" fmla="*/ 7 h 17"/>
                  <a:gd name="T6" fmla="*/ 12 w 18"/>
                  <a:gd name="T7" fmla="*/ 0 h 17"/>
                  <a:gd name="T8" fmla="*/ 0 w 18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10"/>
                    </a:moveTo>
                    <a:lnTo>
                      <a:pt x="6" y="1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8" name="Freeform 120"/>
              <p:cNvSpPr>
                <a:spLocks/>
              </p:cNvSpPr>
              <p:nvPr/>
            </p:nvSpPr>
            <p:spPr bwMode="auto">
              <a:xfrm>
                <a:off x="1561" y="2470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69" name="Freeform 121"/>
              <p:cNvSpPr>
                <a:spLocks/>
              </p:cNvSpPr>
              <p:nvPr/>
            </p:nvSpPr>
            <p:spPr bwMode="auto">
              <a:xfrm>
                <a:off x="1596" y="2443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0" name="Freeform 122"/>
              <p:cNvSpPr>
                <a:spLocks/>
              </p:cNvSpPr>
              <p:nvPr/>
            </p:nvSpPr>
            <p:spPr bwMode="auto">
              <a:xfrm>
                <a:off x="1632" y="2417"/>
                <a:ext cx="16" cy="15"/>
              </a:xfrm>
              <a:custGeom>
                <a:avLst/>
                <a:gdLst>
                  <a:gd name="T0" fmla="*/ 0 w 16"/>
                  <a:gd name="T1" fmla="*/ 8 h 15"/>
                  <a:gd name="T2" fmla="*/ 4 w 16"/>
                  <a:gd name="T3" fmla="*/ 15 h 15"/>
                  <a:gd name="T4" fmla="*/ 16 w 16"/>
                  <a:gd name="T5" fmla="*/ 7 h 15"/>
                  <a:gd name="T6" fmla="*/ 12 w 16"/>
                  <a:gd name="T7" fmla="*/ 0 h 15"/>
                  <a:gd name="T8" fmla="*/ 0 w 16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8"/>
                    </a:moveTo>
                    <a:lnTo>
                      <a:pt x="4" y="15"/>
                    </a:lnTo>
                    <a:lnTo>
                      <a:pt x="16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1" name="Freeform 123"/>
              <p:cNvSpPr>
                <a:spLocks/>
              </p:cNvSpPr>
              <p:nvPr/>
            </p:nvSpPr>
            <p:spPr bwMode="auto">
              <a:xfrm>
                <a:off x="1667" y="2391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4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4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2" name="Freeform 124"/>
              <p:cNvSpPr>
                <a:spLocks/>
              </p:cNvSpPr>
              <p:nvPr/>
            </p:nvSpPr>
            <p:spPr bwMode="auto">
              <a:xfrm>
                <a:off x="1701" y="2365"/>
                <a:ext cx="16" cy="15"/>
              </a:xfrm>
              <a:custGeom>
                <a:avLst/>
                <a:gdLst>
                  <a:gd name="T0" fmla="*/ 0 w 16"/>
                  <a:gd name="T1" fmla="*/ 8 h 15"/>
                  <a:gd name="T2" fmla="*/ 6 w 16"/>
                  <a:gd name="T3" fmla="*/ 15 h 15"/>
                  <a:gd name="T4" fmla="*/ 16 w 16"/>
                  <a:gd name="T5" fmla="*/ 7 h 15"/>
                  <a:gd name="T6" fmla="*/ 10 w 16"/>
                  <a:gd name="T7" fmla="*/ 0 h 15"/>
                  <a:gd name="T8" fmla="*/ 0 w 16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0" y="8"/>
                    </a:moveTo>
                    <a:lnTo>
                      <a:pt x="6" y="15"/>
                    </a:lnTo>
                    <a:lnTo>
                      <a:pt x="16" y="7"/>
                    </a:lnTo>
                    <a:lnTo>
                      <a:pt x="10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3" name="Freeform 125"/>
              <p:cNvSpPr>
                <a:spLocks/>
              </p:cNvSpPr>
              <p:nvPr/>
            </p:nvSpPr>
            <p:spPr bwMode="auto">
              <a:xfrm>
                <a:off x="1736" y="2338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4" name="Freeform 126"/>
              <p:cNvSpPr>
                <a:spLocks/>
              </p:cNvSpPr>
              <p:nvPr/>
            </p:nvSpPr>
            <p:spPr bwMode="auto">
              <a:xfrm>
                <a:off x="1770" y="2312"/>
                <a:ext cx="18" cy="16"/>
              </a:xfrm>
              <a:custGeom>
                <a:avLst/>
                <a:gdLst>
                  <a:gd name="T0" fmla="*/ 0 w 18"/>
                  <a:gd name="T1" fmla="*/ 9 h 16"/>
                  <a:gd name="T2" fmla="*/ 6 w 18"/>
                  <a:gd name="T3" fmla="*/ 16 h 16"/>
                  <a:gd name="T4" fmla="*/ 18 w 18"/>
                  <a:gd name="T5" fmla="*/ 7 h 16"/>
                  <a:gd name="T6" fmla="*/ 12 w 18"/>
                  <a:gd name="T7" fmla="*/ 0 h 16"/>
                  <a:gd name="T8" fmla="*/ 0 w 18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0" y="9"/>
                    </a:moveTo>
                    <a:lnTo>
                      <a:pt x="6" y="16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5" name="Freeform 127"/>
              <p:cNvSpPr>
                <a:spLocks/>
              </p:cNvSpPr>
              <p:nvPr/>
            </p:nvSpPr>
            <p:spPr bwMode="auto">
              <a:xfrm>
                <a:off x="1806" y="2286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6" name="Freeform 128"/>
              <p:cNvSpPr>
                <a:spLocks/>
              </p:cNvSpPr>
              <p:nvPr/>
            </p:nvSpPr>
            <p:spPr bwMode="auto">
              <a:xfrm>
                <a:off x="1840" y="2260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7" name="Freeform 129"/>
              <p:cNvSpPr>
                <a:spLocks/>
              </p:cNvSpPr>
              <p:nvPr/>
            </p:nvSpPr>
            <p:spPr bwMode="auto">
              <a:xfrm>
                <a:off x="1874" y="2233"/>
                <a:ext cx="18" cy="17"/>
              </a:xfrm>
              <a:custGeom>
                <a:avLst/>
                <a:gdLst>
                  <a:gd name="T0" fmla="*/ 0 w 18"/>
                  <a:gd name="T1" fmla="*/ 10 h 17"/>
                  <a:gd name="T2" fmla="*/ 6 w 18"/>
                  <a:gd name="T3" fmla="*/ 17 h 17"/>
                  <a:gd name="T4" fmla="*/ 18 w 18"/>
                  <a:gd name="T5" fmla="*/ 7 h 17"/>
                  <a:gd name="T6" fmla="*/ 12 w 18"/>
                  <a:gd name="T7" fmla="*/ 0 h 17"/>
                  <a:gd name="T8" fmla="*/ 0 w 18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10"/>
                    </a:moveTo>
                    <a:lnTo>
                      <a:pt x="6" y="1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8" name="Freeform 130"/>
              <p:cNvSpPr>
                <a:spLocks/>
              </p:cNvSpPr>
              <p:nvPr/>
            </p:nvSpPr>
            <p:spPr bwMode="auto">
              <a:xfrm>
                <a:off x="1910" y="2208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79" name="Freeform 131"/>
              <p:cNvSpPr>
                <a:spLocks/>
              </p:cNvSpPr>
              <p:nvPr/>
            </p:nvSpPr>
            <p:spPr bwMode="auto">
              <a:xfrm>
                <a:off x="1945" y="2181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0" name="Freeform 132"/>
              <p:cNvSpPr>
                <a:spLocks/>
              </p:cNvSpPr>
              <p:nvPr/>
            </p:nvSpPr>
            <p:spPr bwMode="auto">
              <a:xfrm>
                <a:off x="1979" y="2155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1" name="Freeform 133"/>
              <p:cNvSpPr>
                <a:spLocks/>
              </p:cNvSpPr>
              <p:nvPr/>
            </p:nvSpPr>
            <p:spPr bwMode="auto">
              <a:xfrm>
                <a:off x="2014" y="2129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2" name="Freeform 134"/>
              <p:cNvSpPr>
                <a:spLocks/>
              </p:cNvSpPr>
              <p:nvPr/>
            </p:nvSpPr>
            <p:spPr bwMode="auto">
              <a:xfrm>
                <a:off x="2049" y="2103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3" name="Freeform 135"/>
              <p:cNvSpPr>
                <a:spLocks/>
              </p:cNvSpPr>
              <p:nvPr/>
            </p:nvSpPr>
            <p:spPr bwMode="auto">
              <a:xfrm>
                <a:off x="2083" y="2076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4" name="Freeform 136"/>
              <p:cNvSpPr>
                <a:spLocks/>
              </p:cNvSpPr>
              <p:nvPr/>
            </p:nvSpPr>
            <p:spPr bwMode="auto">
              <a:xfrm>
                <a:off x="2118" y="2050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5" name="Freeform 137"/>
              <p:cNvSpPr>
                <a:spLocks/>
              </p:cNvSpPr>
              <p:nvPr/>
            </p:nvSpPr>
            <p:spPr bwMode="auto">
              <a:xfrm>
                <a:off x="2153" y="2024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6" name="Freeform 138"/>
              <p:cNvSpPr>
                <a:spLocks/>
              </p:cNvSpPr>
              <p:nvPr/>
            </p:nvSpPr>
            <p:spPr bwMode="auto">
              <a:xfrm>
                <a:off x="2188" y="1998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3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3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7" name="Freeform 139"/>
              <p:cNvSpPr>
                <a:spLocks/>
              </p:cNvSpPr>
              <p:nvPr/>
            </p:nvSpPr>
            <p:spPr bwMode="auto">
              <a:xfrm>
                <a:off x="2222" y="1971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7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8" name="Freeform 140"/>
              <p:cNvSpPr>
                <a:spLocks/>
              </p:cNvSpPr>
              <p:nvPr/>
            </p:nvSpPr>
            <p:spPr bwMode="auto">
              <a:xfrm>
                <a:off x="2257" y="1946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89" name="Freeform 141"/>
              <p:cNvSpPr>
                <a:spLocks/>
              </p:cNvSpPr>
              <p:nvPr/>
            </p:nvSpPr>
            <p:spPr bwMode="auto">
              <a:xfrm>
                <a:off x="2293" y="1919"/>
                <a:ext cx="16" cy="16"/>
              </a:xfrm>
              <a:custGeom>
                <a:avLst/>
                <a:gdLst>
                  <a:gd name="T0" fmla="*/ 0 w 16"/>
                  <a:gd name="T1" fmla="*/ 9 h 16"/>
                  <a:gd name="T2" fmla="*/ 4 w 16"/>
                  <a:gd name="T3" fmla="*/ 16 h 16"/>
                  <a:gd name="T4" fmla="*/ 16 w 16"/>
                  <a:gd name="T5" fmla="*/ 7 h 16"/>
                  <a:gd name="T6" fmla="*/ 12 w 16"/>
                  <a:gd name="T7" fmla="*/ 0 h 16"/>
                  <a:gd name="T8" fmla="*/ 0 w 16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9"/>
                    </a:moveTo>
                    <a:lnTo>
                      <a:pt x="4" y="16"/>
                    </a:lnTo>
                    <a:lnTo>
                      <a:pt x="16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0" name="Freeform 142"/>
              <p:cNvSpPr>
                <a:spLocks/>
              </p:cNvSpPr>
              <p:nvPr/>
            </p:nvSpPr>
            <p:spPr bwMode="auto">
              <a:xfrm>
                <a:off x="2326" y="1893"/>
                <a:ext cx="19" cy="16"/>
              </a:xfrm>
              <a:custGeom>
                <a:avLst/>
                <a:gdLst>
                  <a:gd name="T0" fmla="*/ 0 w 19"/>
                  <a:gd name="T1" fmla="*/ 9 h 16"/>
                  <a:gd name="T2" fmla="*/ 7 w 19"/>
                  <a:gd name="T3" fmla="*/ 16 h 16"/>
                  <a:gd name="T4" fmla="*/ 19 w 19"/>
                  <a:gd name="T5" fmla="*/ 7 h 16"/>
                  <a:gd name="T6" fmla="*/ 13 w 19"/>
                  <a:gd name="T7" fmla="*/ 0 h 16"/>
                  <a:gd name="T8" fmla="*/ 0 w 19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0" y="9"/>
                    </a:moveTo>
                    <a:lnTo>
                      <a:pt x="7" y="16"/>
                    </a:lnTo>
                    <a:lnTo>
                      <a:pt x="19" y="7"/>
                    </a:lnTo>
                    <a:lnTo>
                      <a:pt x="1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1" name="Freeform 143"/>
              <p:cNvSpPr>
                <a:spLocks/>
              </p:cNvSpPr>
              <p:nvPr/>
            </p:nvSpPr>
            <p:spPr bwMode="auto">
              <a:xfrm>
                <a:off x="2362" y="1867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0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2" name="Freeform 144"/>
              <p:cNvSpPr>
                <a:spLocks/>
              </p:cNvSpPr>
              <p:nvPr/>
            </p:nvSpPr>
            <p:spPr bwMode="auto">
              <a:xfrm>
                <a:off x="2397" y="1841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3" name="Freeform 145"/>
              <p:cNvSpPr>
                <a:spLocks/>
              </p:cNvSpPr>
              <p:nvPr/>
            </p:nvSpPr>
            <p:spPr bwMode="auto">
              <a:xfrm>
                <a:off x="2432" y="1814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4" name="Freeform 146"/>
              <p:cNvSpPr>
                <a:spLocks/>
              </p:cNvSpPr>
              <p:nvPr/>
            </p:nvSpPr>
            <p:spPr bwMode="auto">
              <a:xfrm>
                <a:off x="2467" y="1789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5" name="Freeform 147"/>
              <p:cNvSpPr>
                <a:spLocks/>
              </p:cNvSpPr>
              <p:nvPr/>
            </p:nvSpPr>
            <p:spPr bwMode="auto">
              <a:xfrm>
                <a:off x="2501" y="1762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6" name="Freeform 148"/>
              <p:cNvSpPr>
                <a:spLocks/>
              </p:cNvSpPr>
              <p:nvPr/>
            </p:nvSpPr>
            <p:spPr bwMode="auto">
              <a:xfrm>
                <a:off x="2536" y="1736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7" name="Freeform 149"/>
              <p:cNvSpPr>
                <a:spLocks/>
              </p:cNvSpPr>
              <p:nvPr/>
            </p:nvSpPr>
            <p:spPr bwMode="auto">
              <a:xfrm>
                <a:off x="2570" y="1709"/>
                <a:ext cx="18" cy="17"/>
              </a:xfrm>
              <a:custGeom>
                <a:avLst/>
                <a:gdLst>
                  <a:gd name="T0" fmla="*/ 0 w 18"/>
                  <a:gd name="T1" fmla="*/ 10 h 17"/>
                  <a:gd name="T2" fmla="*/ 6 w 18"/>
                  <a:gd name="T3" fmla="*/ 17 h 17"/>
                  <a:gd name="T4" fmla="*/ 18 w 18"/>
                  <a:gd name="T5" fmla="*/ 7 h 17"/>
                  <a:gd name="T6" fmla="*/ 12 w 18"/>
                  <a:gd name="T7" fmla="*/ 0 h 17"/>
                  <a:gd name="T8" fmla="*/ 0 w 18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10"/>
                    </a:moveTo>
                    <a:lnTo>
                      <a:pt x="6" y="1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8" name="Freeform 150"/>
              <p:cNvSpPr>
                <a:spLocks/>
              </p:cNvSpPr>
              <p:nvPr/>
            </p:nvSpPr>
            <p:spPr bwMode="auto">
              <a:xfrm>
                <a:off x="2606" y="1684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299" name="Freeform 151"/>
              <p:cNvSpPr>
                <a:spLocks/>
              </p:cNvSpPr>
              <p:nvPr/>
            </p:nvSpPr>
            <p:spPr bwMode="auto">
              <a:xfrm>
                <a:off x="2640" y="1657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0" name="Freeform 152"/>
              <p:cNvSpPr>
                <a:spLocks/>
              </p:cNvSpPr>
              <p:nvPr/>
            </p:nvSpPr>
            <p:spPr bwMode="auto">
              <a:xfrm>
                <a:off x="2674" y="1631"/>
                <a:ext cx="18" cy="17"/>
              </a:xfrm>
              <a:custGeom>
                <a:avLst/>
                <a:gdLst>
                  <a:gd name="T0" fmla="*/ 0 w 18"/>
                  <a:gd name="T1" fmla="*/ 9 h 17"/>
                  <a:gd name="T2" fmla="*/ 6 w 18"/>
                  <a:gd name="T3" fmla="*/ 17 h 17"/>
                  <a:gd name="T4" fmla="*/ 18 w 18"/>
                  <a:gd name="T5" fmla="*/ 7 h 17"/>
                  <a:gd name="T6" fmla="*/ 12 w 18"/>
                  <a:gd name="T7" fmla="*/ 0 h 17"/>
                  <a:gd name="T8" fmla="*/ 0 w 18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9"/>
                    </a:moveTo>
                    <a:lnTo>
                      <a:pt x="6" y="1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1" name="Freeform 153"/>
              <p:cNvSpPr>
                <a:spLocks/>
              </p:cNvSpPr>
              <p:nvPr/>
            </p:nvSpPr>
            <p:spPr bwMode="auto">
              <a:xfrm>
                <a:off x="2710" y="1605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8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8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2" name="Freeform 154"/>
              <p:cNvSpPr>
                <a:spLocks/>
              </p:cNvSpPr>
              <p:nvPr/>
            </p:nvSpPr>
            <p:spPr bwMode="auto">
              <a:xfrm>
                <a:off x="2744" y="1579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3" name="Freeform 155"/>
              <p:cNvSpPr>
                <a:spLocks/>
              </p:cNvSpPr>
              <p:nvPr/>
            </p:nvSpPr>
            <p:spPr bwMode="auto">
              <a:xfrm>
                <a:off x="2779" y="1552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4" name="Freeform 156"/>
              <p:cNvSpPr>
                <a:spLocks/>
              </p:cNvSpPr>
              <p:nvPr/>
            </p:nvSpPr>
            <p:spPr bwMode="auto">
              <a:xfrm>
                <a:off x="2814" y="1527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5" name="Freeform 157"/>
              <p:cNvSpPr>
                <a:spLocks/>
              </p:cNvSpPr>
              <p:nvPr/>
            </p:nvSpPr>
            <p:spPr bwMode="auto">
              <a:xfrm>
                <a:off x="2849" y="1500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3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6" name="Freeform 158"/>
              <p:cNvSpPr>
                <a:spLocks/>
              </p:cNvSpPr>
              <p:nvPr/>
            </p:nvSpPr>
            <p:spPr bwMode="auto">
              <a:xfrm>
                <a:off x="2883" y="1474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7" name="Freeform 159"/>
              <p:cNvSpPr>
                <a:spLocks/>
              </p:cNvSpPr>
              <p:nvPr/>
            </p:nvSpPr>
            <p:spPr bwMode="auto">
              <a:xfrm>
                <a:off x="2918" y="1447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7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8" name="Freeform 160"/>
              <p:cNvSpPr>
                <a:spLocks/>
              </p:cNvSpPr>
              <p:nvPr/>
            </p:nvSpPr>
            <p:spPr bwMode="auto">
              <a:xfrm>
                <a:off x="2954" y="1422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4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4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09" name="Freeform 161"/>
              <p:cNvSpPr>
                <a:spLocks/>
              </p:cNvSpPr>
              <p:nvPr/>
            </p:nvSpPr>
            <p:spPr bwMode="auto">
              <a:xfrm>
                <a:off x="2989" y="1395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0" name="Freeform 162"/>
              <p:cNvSpPr>
                <a:spLocks/>
              </p:cNvSpPr>
              <p:nvPr/>
            </p:nvSpPr>
            <p:spPr bwMode="auto">
              <a:xfrm>
                <a:off x="3023" y="1369"/>
                <a:ext cx="17" cy="17"/>
              </a:xfrm>
              <a:custGeom>
                <a:avLst/>
                <a:gdLst>
                  <a:gd name="T0" fmla="*/ 0 w 17"/>
                  <a:gd name="T1" fmla="*/ 9 h 17"/>
                  <a:gd name="T2" fmla="*/ 6 w 17"/>
                  <a:gd name="T3" fmla="*/ 17 h 17"/>
                  <a:gd name="T4" fmla="*/ 17 w 17"/>
                  <a:gd name="T5" fmla="*/ 7 h 17"/>
                  <a:gd name="T6" fmla="*/ 10 w 17"/>
                  <a:gd name="T7" fmla="*/ 0 h 17"/>
                  <a:gd name="T8" fmla="*/ 0 w 17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9"/>
                    </a:moveTo>
                    <a:lnTo>
                      <a:pt x="6" y="17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1" name="Freeform 163"/>
              <p:cNvSpPr>
                <a:spLocks/>
              </p:cNvSpPr>
              <p:nvPr/>
            </p:nvSpPr>
            <p:spPr bwMode="auto">
              <a:xfrm>
                <a:off x="3058" y="1343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8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8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2" name="Freeform 164"/>
              <p:cNvSpPr>
                <a:spLocks/>
              </p:cNvSpPr>
              <p:nvPr/>
            </p:nvSpPr>
            <p:spPr bwMode="auto">
              <a:xfrm>
                <a:off x="3093" y="1317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3" name="Freeform 165"/>
              <p:cNvSpPr>
                <a:spLocks/>
              </p:cNvSpPr>
              <p:nvPr/>
            </p:nvSpPr>
            <p:spPr bwMode="auto">
              <a:xfrm>
                <a:off x="3128" y="1290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4" name="Freeform 166"/>
              <p:cNvSpPr>
                <a:spLocks/>
              </p:cNvSpPr>
              <p:nvPr/>
            </p:nvSpPr>
            <p:spPr bwMode="auto">
              <a:xfrm>
                <a:off x="3162" y="1265"/>
                <a:ext cx="17" cy="16"/>
              </a:xfrm>
              <a:custGeom>
                <a:avLst/>
                <a:gdLst>
                  <a:gd name="T0" fmla="*/ 0 w 17"/>
                  <a:gd name="T1" fmla="*/ 8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8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5" name="Freeform 167"/>
              <p:cNvSpPr>
                <a:spLocks/>
              </p:cNvSpPr>
              <p:nvPr/>
            </p:nvSpPr>
            <p:spPr bwMode="auto">
              <a:xfrm>
                <a:off x="3197" y="1238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8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8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6" name="Freeform 168"/>
              <p:cNvSpPr>
                <a:spLocks/>
              </p:cNvSpPr>
              <p:nvPr/>
            </p:nvSpPr>
            <p:spPr bwMode="auto">
              <a:xfrm>
                <a:off x="3232" y="1212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5 w 17"/>
                  <a:gd name="T3" fmla="*/ 15 h 15"/>
                  <a:gd name="T4" fmla="*/ 17 w 17"/>
                  <a:gd name="T5" fmla="*/ 7 h 15"/>
                  <a:gd name="T6" fmla="*/ 12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5" y="15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7" name="Freeform 169"/>
              <p:cNvSpPr>
                <a:spLocks/>
              </p:cNvSpPr>
              <p:nvPr/>
            </p:nvSpPr>
            <p:spPr bwMode="auto">
              <a:xfrm>
                <a:off x="3266" y="1185"/>
                <a:ext cx="18" cy="17"/>
              </a:xfrm>
              <a:custGeom>
                <a:avLst/>
                <a:gdLst>
                  <a:gd name="T0" fmla="*/ 0 w 18"/>
                  <a:gd name="T1" fmla="*/ 10 h 17"/>
                  <a:gd name="T2" fmla="*/ 6 w 18"/>
                  <a:gd name="T3" fmla="*/ 17 h 17"/>
                  <a:gd name="T4" fmla="*/ 18 w 18"/>
                  <a:gd name="T5" fmla="*/ 7 h 17"/>
                  <a:gd name="T6" fmla="*/ 12 w 18"/>
                  <a:gd name="T7" fmla="*/ 0 h 17"/>
                  <a:gd name="T8" fmla="*/ 0 w 18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0" y="10"/>
                    </a:moveTo>
                    <a:lnTo>
                      <a:pt x="6" y="17"/>
                    </a:lnTo>
                    <a:lnTo>
                      <a:pt x="18" y="7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8" name="Freeform 170"/>
              <p:cNvSpPr>
                <a:spLocks/>
              </p:cNvSpPr>
              <p:nvPr/>
            </p:nvSpPr>
            <p:spPr bwMode="auto">
              <a:xfrm>
                <a:off x="3301" y="1160"/>
                <a:ext cx="17" cy="15"/>
              </a:xfrm>
              <a:custGeom>
                <a:avLst/>
                <a:gdLst>
                  <a:gd name="T0" fmla="*/ 0 w 17"/>
                  <a:gd name="T1" fmla="*/ 8 h 15"/>
                  <a:gd name="T2" fmla="*/ 6 w 17"/>
                  <a:gd name="T3" fmla="*/ 15 h 15"/>
                  <a:gd name="T4" fmla="*/ 17 w 17"/>
                  <a:gd name="T5" fmla="*/ 7 h 15"/>
                  <a:gd name="T6" fmla="*/ 11 w 17"/>
                  <a:gd name="T7" fmla="*/ 0 h 15"/>
                  <a:gd name="T8" fmla="*/ 0 w 17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0" y="8"/>
                    </a:moveTo>
                    <a:lnTo>
                      <a:pt x="6" y="15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19" name="Freeform 171"/>
              <p:cNvSpPr>
                <a:spLocks/>
              </p:cNvSpPr>
              <p:nvPr/>
            </p:nvSpPr>
            <p:spPr bwMode="auto">
              <a:xfrm>
                <a:off x="3336" y="1133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5 w 17"/>
                  <a:gd name="T3" fmla="*/ 16 h 16"/>
                  <a:gd name="T4" fmla="*/ 17 w 17"/>
                  <a:gd name="T5" fmla="*/ 7 h 16"/>
                  <a:gd name="T6" fmla="*/ 12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5" y="16"/>
                    </a:lnTo>
                    <a:lnTo>
                      <a:pt x="17" y="7"/>
                    </a:lnTo>
                    <a:lnTo>
                      <a:pt x="1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0" name="Freeform 172"/>
              <p:cNvSpPr>
                <a:spLocks/>
              </p:cNvSpPr>
              <p:nvPr/>
            </p:nvSpPr>
            <p:spPr bwMode="auto">
              <a:xfrm>
                <a:off x="3370" y="1112"/>
                <a:ext cx="12" cy="12"/>
              </a:xfrm>
              <a:custGeom>
                <a:avLst/>
                <a:gdLst>
                  <a:gd name="T0" fmla="*/ 0 w 12"/>
                  <a:gd name="T1" fmla="*/ 4 h 12"/>
                  <a:gd name="T2" fmla="*/ 6 w 12"/>
                  <a:gd name="T3" fmla="*/ 12 h 12"/>
                  <a:gd name="T4" fmla="*/ 12 w 12"/>
                  <a:gd name="T5" fmla="*/ 7 h 12"/>
                  <a:gd name="T6" fmla="*/ 6 w 12"/>
                  <a:gd name="T7" fmla="*/ 0 h 12"/>
                  <a:gd name="T8" fmla="*/ 0 w 12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4"/>
                    </a:moveTo>
                    <a:lnTo>
                      <a:pt x="6" y="12"/>
                    </a:lnTo>
                    <a:lnTo>
                      <a:pt x="12" y="7"/>
                    </a:lnTo>
                    <a:lnTo>
                      <a:pt x="6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1" name="Freeform 173"/>
              <p:cNvSpPr>
                <a:spLocks/>
              </p:cNvSpPr>
              <p:nvPr/>
            </p:nvSpPr>
            <p:spPr bwMode="auto">
              <a:xfrm>
                <a:off x="1037" y="2893"/>
                <a:ext cx="44" cy="44"/>
              </a:xfrm>
              <a:custGeom>
                <a:avLst/>
                <a:gdLst>
                  <a:gd name="T0" fmla="*/ 0 w 44"/>
                  <a:gd name="T1" fmla="*/ 37 h 44"/>
                  <a:gd name="T2" fmla="*/ 7 w 44"/>
                  <a:gd name="T3" fmla="*/ 44 h 44"/>
                  <a:gd name="T4" fmla="*/ 44 w 44"/>
                  <a:gd name="T5" fmla="*/ 8 h 44"/>
                  <a:gd name="T6" fmla="*/ 36 w 44"/>
                  <a:gd name="T7" fmla="*/ 0 h 44"/>
                  <a:gd name="T8" fmla="*/ 0 w 44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37"/>
                    </a:moveTo>
                    <a:lnTo>
                      <a:pt x="7" y="44"/>
                    </a:lnTo>
                    <a:lnTo>
                      <a:pt x="44" y="8"/>
                    </a:lnTo>
                    <a:lnTo>
                      <a:pt x="36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2" name="Freeform 174"/>
              <p:cNvSpPr>
                <a:spLocks/>
              </p:cNvSpPr>
              <p:nvPr/>
            </p:nvSpPr>
            <p:spPr bwMode="auto">
              <a:xfrm>
                <a:off x="1094" y="2863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3" name="Freeform 175"/>
              <p:cNvSpPr>
                <a:spLocks/>
              </p:cNvSpPr>
              <p:nvPr/>
            </p:nvSpPr>
            <p:spPr bwMode="auto">
              <a:xfrm>
                <a:off x="1124" y="2808"/>
                <a:ext cx="44" cy="42"/>
              </a:xfrm>
              <a:custGeom>
                <a:avLst/>
                <a:gdLst>
                  <a:gd name="T0" fmla="*/ 0 w 44"/>
                  <a:gd name="T1" fmla="*/ 35 h 42"/>
                  <a:gd name="T2" fmla="*/ 7 w 44"/>
                  <a:gd name="T3" fmla="*/ 42 h 42"/>
                  <a:gd name="T4" fmla="*/ 44 w 44"/>
                  <a:gd name="T5" fmla="*/ 7 h 42"/>
                  <a:gd name="T6" fmla="*/ 37 w 44"/>
                  <a:gd name="T7" fmla="*/ 0 h 42"/>
                  <a:gd name="T8" fmla="*/ 0 w 4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35"/>
                    </a:moveTo>
                    <a:lnTo>
                      <a:pt x="7" y="42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4" name="Freeform 176"/>
              <p:cNvSpPr>
                <a:spLocks/>
              </p:cNvSpPr>
              <p:nvPr/>
            </p:nvSpPr>
            <p:spPr bwMode="auto">
              <a:xfrm>
                <a:off x="1181" y="2778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6 w 17"/>
                  <a:gd name="T3" fmla="*/ 16 h 16"/>
                  <a:gd name="T4" fmla="*/ 17 w 17"/>
                  <a:gd name="T5" fmla="*/ 7 h 16"/>
                  <a:gd name="T6" fmla="*/ 11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6" y="16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5" name="Freeform 177"/>
              <p:cNvSpPr>
                <a:spLocks/>
              </p:cNvSpPr>
              <p:nvPr/>
            </p:nvSpPr>
            <p:spPr bwMode="auto">
              <a:xfrm>
                <a:off x="1213" y="2721"/>
                <a:ext cx="42" cy="43"/>
              </a:xfrm>
              <a:custGeom>
                <a:avLst/>
                <a:gdLst>
                  <a:gd name="T0" fmla="*/ 0 w 42"/>
                  <a:gd name="T1" fmla="*/ 36 h 43"/>
                  <a:gd name="T2" fmla="*/ 7 w 42"/>
                  <a:gd name="T3" fmla="*/ 43 h 43"/>
                  <a:gd name="T4" fmla="*/ 42 w 42"/>
                  <a:gd name="T5" fmla="*/ 7 h 43"/>
                  <a:gd name="T6" fmla="*/ 35 w 42"/>
                  <a:gd name="T7" fmla="*/ 0 h 43"/>
                  <a:gd name="T8" fmla="*/ 0 w 42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0" y="36"/>
                    </a:moveTo>
                    <a:lnTo>
                      <a:pt x="7" y="43"/>
                    </a:lnTo>
                    <a:lnTo>
                      <a:pt x="42" y="7"/>
                    </a:lnTo>
                    <a:lnTo>
                      <a:pt x="35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6" name="Freeform 178"/>
              <p:cNvSpPr>
                <a:spLocks/>
              </p:cNvSpPr>
              <p:nvPr/>
            </p:nvSpPr>
            <p:spPr bwMode="auto">
              <a:xfrm>
                <a:off x="1270" y="2691"/>
                <a:ext cx="16" cy="16"/>
              </a:xfrm>
              <a:custGeom>
                <a:avLst/>
                <a:gdLst>
                  <a:gd name="T0" fmla="*/ 0 w 16"/>
                  <a:gd name="T1" fmla="*/ 9 h 16"/>
                  <a:gd name="T2" fmla="*/ 7 w 16"/>
                  <a:gd name="T3" fmla="*/ 16 h 16"/>
                  <a:gd name="T4" fmla="*/ 16 w 16"/>
                  <a:gd name="T5" fmla="*/ 7 h 16"/>
                  <a:gd name="T6" fmla="*/ 9 w 16"/>
                  <a:gd name="T7" fmla="*/ 0 h 16"/>
                  <a:gd name="T8" fmla="*/ 0 w 16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0" y="9"/>
                    </a:moveTo>
                    <a:lnTo>
                      <a:pt x="7" y="16"/>
                    </a:lnTo>
                    <a:lnTo>
                      <a:pt x="16" y="7"/>
                    </a:lnTo>
                    <a:lnTo>
                      <a:pt x="9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7" name="Freeform 179"/>
              <p:cNvSpPr>
                <a:spLocks/>
              </p:cNvSpPr>
              <p:nvPr/>
            </p:nvSpPr>
            <p:spPr bwMode="auto">
              <a:xfrm>
                <a:off x="1300" y="2634"/>
                <a:ext cx="43" cy="43"/>
              </a:xfrm>
              <a:custGeom>
                <a:avLst/>
                <a:gdLst>
                  <a:gd name="T0" fmla="*/ 0 w 43"/>
                  <a:gd name="T1" fmla="*/ 36 h 43"/>
                  <a:gd name="T2" fmla="*/ 7 w 43"/>
                  <a:gd name="T3" fmla="*/ 43 h 43"/>
                  <a:gd name="T4" fmla="*/ 43 w 43"/>
                  <a:gd name="T5" fmla="*/ 7 h 43"/>
                  <a:gd name="T6" fmla="*/ 36 w 43"/>
                  <a:gd name="T7" fmla="*/ 0 h 43"/>
                  <a:gd name="T8" fmla="*/ 0 w 43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36"/>
                    </a:moveTo>
                    <a:lnTo>
                      <a:pt x="7" y="43"/>
                    </a:lnTo>
                    <a:lnTo>
                      <a:pt x="43" y="7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8" name="Freeform 180"/>
              <p:cNvSpPr>
                <a:spLocks/>
              </p:cNvSpPr>
              <p:nvPr/>
            </p:nvSpPr>
            <p:spPr bwMode="auto">
              <a:xfrm>
                <a:off x="1357" y="2604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7 w 17"/>
                  <a:gd name="T3" fmla="*/ 17 h 17"/>
                  <a:gd name="T4" fmla="*/ 17 w 17"/>
                  <a:gd name="T5" fmla="*/ 6 h 17"/>
                  <a:gd name="T6" fmla="*/ 9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7" y="17"/>
                    </a:lnTo>
                    <a:lnTo>
                      <a:pt x="17" y="6"/>
                    </a:lnTo>
                    <a:lnTo>
                      <a:pt x="9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29" name="Freeform 181"/>
              <p:cNvSpPr>
                <a:spLocks/>
              </p:cNvSpPr>
              <p:nvPr/>
            </p:nvSpPr>
            <p:spPr bwMode="auto">
              <a:xfrm>
                <a:off x="1387" y="2548"/>
                <a:ext cx="44" cy="42"/>
              </a:xfrm>
              <a:custGeom>
                <a:avLst/>
                <a:gdLst>
                  <a:gd name="T0" fmla="*/ 0 w 44"/>
                  <a:gd name="T1" fmla="*/ 35 h 42"/>
                  <a:gd name="T2" fmla="*/ 7 w 44"/>
                  <a:gd name="T3" fmla="*/ 42 h 42"/>
                  <a:gd name="T4" fmla="*/ 44 w 44"/>
                  <a:gd name="T5" fmla="*/ 7 h 42"/>
                  <a:gd name="T6" fmla="*/ 36 w 44"/>
                  <a:gd name="T7" fmla="*/ 0 h 42"/>
                  <a:gd name="T8" fmla="*/ 0 w 4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35"/>
                    </a:moveTo>
                    <a:lnTo>
                      <a:pt x="7" y="42"/>
                    </a:lnTo>
                    <a:lnTo>
                      <a:pt x="44" y="7"/>
                    </a:lnTo>
                    <a:lnTo>
                      <a:pt x="36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0" name="Freeform 182"/>
              <p:cNvSpPr>
                <a:spLocks/>
              </p:cNvSpPr>
              <p:nvPr/>
            </p:nvSpPr>
            <p:spPr bwMode="auto">
              <a:xfrm>
                <a:off x="1444" y="2517"/>
                <a:ext cx="18" cy="18"/>
              </a:xfrm>
              <a:custGeom>
                <a:avLst/>
                <a:gdLst>
                  <a:gd name="T0" fmla="*/ 0 w 18"/>
                  <a:gd name="T1" fmla="*/ 11 h 18"/>
                  <a:gd name="T2" fmla="*/ 7 w 18"/>
                  <a:gd name="T3" fmla="*/ 18 h 18"/>
                  <a:gd name="T4" fmla="*/ 18 w 18"/>
                  <a:gd name="T5" fmla="*/ 7 h 18"/>
                  <a:gd name="T6" fmla="*/ 11 w 18"/>
                  <a:gd name="T7" fmla="*/ 0 h 18"/>
                  <a:gd name="T8" fmla="*/ 0 w 18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1"/>
                    </a:moveTo>
                    <a:lnTo>
                      <a:pt x="7" y="18"/>
                    </a:lnTo>
                    <a:lnTo>
                      <a:pt x="18" y="7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1" name="Freeform 183"/>
              <p:cNvSpPr>
                <a:spLocks/>
              </p:cNvSpPr>
              <p:nvPr/>
            </p:nvSpPr>
            <p:spPr bwMode="auto">
              <a:xfrm>
                <a:off x="1475" y="2461"/>
                <a:ext cx="44" cy="44"/>
              </a:xfrm>
              <a:custGeom>
                <a:avLst/>
                <a:gdLst>
                  <a:gd name="T0" fmla="*/ 0 w 44"/>
                  <a:gd name="T1" fmla="*/ 36 h 44"/>
                  <a:gd name="T2" fmla="*/ 8 w 44"/>
                  <a:gd name="T3" fmla="*/ 44 h 44"/>
                  <a:gd name="T4" fmla="*/ 44 w 44"/>
                  <a:gd name="T5" fmla="*/ 7 h 44"/>
                  <a:gd name="T6" fmla="*/ 37 w 44"/>
                  <a:gd name="T7" fmla="*/ 0 h 44"/>
                  <a:gd name="T8" fmla="*/ 0 w 44"/>
                  <a:gd name="T9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36"/>
                    </a:moveTo>
                    <a:lnTo>
                      <a:pt x="8" y="44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2" name="Freeform 184"/>
              <p:cNvSpPr>
                <a:spLocks/>
              </p:cNvSpPr>
              <p:nvPr/>
            </p:nvSpPr>
            <p:spPr bwMode="auto">
              <a:xfrm>
                <a:off x="1532" y="2431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7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3" name="Freeform 185"/>
              <p:cNvSpPr>
                <a:spLocks/>
              </p:cNvSpPr>
              <p:nvPr/>
            </p:nvSpPr>
            <p:spPr bwMode="auto">
              <a:xfrm>
                <a:off x="1562" y="2374"/>
                <a:ext cx="44" cy="44"/>
              </a:xfrm>
              <a:custGeom>
                <a:avLst/>
                <a:gdLst>
                  <a:gd name="T0" fmla="*/ 0 w 44"/>
                  <a:gd name="T1" fmla="*/ 37 h 44"/>
                  <a:gd name="T2" fmla="*/ 8 w 44"/>
                  <a:gd name="T3" fmla="*/ 44 h 44"/>
                  <a:gd name="T4" fmla="*/ 44 w 44"/>
                  <a:gd name="T5" fmla="*/ 8 h 44"/>
                  <a:gd name="T6" fmla="*/ 37 w 44"/>
                  <a:gd name="T7" fmla="*/ 0 h 44"/>
                  <a:gd name="T8" fmla="*/ 0 w 44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37"/>
                    </a:moveTo>
                    <a:lnTo>
                      <a:pt x="8" y="44"/>
                    </a:lnTo>
                    <a:lnTo>
                      <a:pt x="44" y="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4" name="Freeform 186"/>
              <p:cNvSpPr>
                <a:spLocks/>
              </p:cNvSpPr>
              <p:nvPr/>
            </p:nvSpPr>
            <p:spPr bwMode="auto">
              <a:xfrm>
                <a:off x="1619" y="2344"/>
                <a:ext cx="17" cy="17"/>
              </a:xfrm>
              <a:custGeom>
                <a:avLst/>
                <a:gdLst>
                  <a:gd name="T0" fmla="*/ 0 w 17"/>
                  <a:gd name="T1" fmla="*/ 11 h 17"/>
                  <a:gd name="T2" fmla="*/ 8 w 17"/>
                  <a:gd name="T3" fmla="*/ 17 h 17"/>
                  <a:gd name="T4" fmla="*/ 17 w 17"/>
                  <a:gd name="T5" fmla="*/ 6 h 17"/>
                  <a:gd name="T6" fmla="*/ 10 w 17"/>
                  <a:gd name="T7" fmla="*/ 0 h 17"/>
                  <a:gd name="T8" fmla="*/ 0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lnTo>
                      <a:pt x="8" y="17"/>
                    </a:lnTo>
                    <a:lnTo>
                      <a:pt x="17" y="6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5" name="Freeform 187"/>
              <p:cNvSpPr>
                <a:spLocks/>
              </p:cNvSpPr>
              <p:nvPr/>
            </p:nvSpPr>
            <p:spPr bwMode="auto">
              <a:xfrm>
                <a:off x="1650" y="2289"/>
                <a:ext cx="43" cy="42"/>
              </a:xfrm>
              <a:custGeom>
                <a:avLst/>
                <a:gdLst>
                  <a:gd name="T0" fmla="*/ 0 w 43"/>
                  <a:gd name="T1" fmla="*/ 35 h 42"/>
                  <a:gd name="T2" fmla="*/ 7 w 43"/>
                  <a:gd name="T3" fmla="*/ 42 h 42"/>
                  <a:gd name="T4" fmla="*/ 43 w 43"/>
                  <a:gd name="T5" fmla="*/ 7 h 42"/>
                  <a:gd name="T6" fmla="*/ 36 w 43"/>
                  <a:gd name="T7" fmla="*/ 0 h 42"/>
                  <a:gd name="T8" fmla="*/ 0 w 43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0" y="35"/>
                    </a:moveTo>
                    <a:lnTo>
                      <a:pt x="7" y="42"/>
                    </a:lnTo>
                    <a:lnTo>
                      <a:pt x="43" y="7"/>
                    </a:lnTo>
                    <a:lnTo>
                      <a:pt x="36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6" name="Freeform 188"/>
              <p:cNvSpPr>
                <a:spLocks/>
              </p:cNvSpPr>
              <p:nvPr/>
            </p:nvSpPr>
            <p:spPr bwMode="auto">
              <a:xfrm>
                <a:off x="1707" y="2257"/>
                <a:ext cx="18" cy="18"/>
              </a:xfrm>
              <a:custGeom>
                <a:avLst/>
                <a:gdLst>
                  <a:gd name="T0" fmla="*/ 0 w 18"/>
                  <a:gd name="T1" fmla="*/ 11 h 18"/>
                  <a:gd name="T2" fmla="*/ 7 w 18"/>
                  <a:gd name="T3" fmla="*/ 18 h 18"/>
                  <a:gd name="T4" fmla="*/ 18 w 18"/>
                  <a:gd name="T5" fmla="*/ 7 h 18"/>
                  <a:gd name="T6" fmla="*/ 10 w 18"/>
                  <a:gd name="T7" fmla="*/ 0 h 18"/>
                  <a:gd name="T8" fmla="*/ 0 w 18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1"/>
                    </a:moveTo>
                    <a:lnTo>
                      <a:pt x="7" y="18"/>
                    </a:lnTo>
                    <a:lnTo>
                      <a:pt x="18" y="7"/>
                    </a:lnTo>
                    <a:lnTo>
                      <a:pt x="1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7" name="Freeform 189"/>
              <p:cNvSpPr>
                <a:spLocks/>
              </p:cNvSpPr>
              <p:nvPr/>
            </p:nvSpPr>
            <p:spPr bwMode="auto">
              <a:xfrm>
                <a:off x="1738" y="2202"/>
                <a:ext cx="44" cy="43"/>
              </a:xfrm>
              <a:custGeom>
                <a:avLst/>
                <a:gdLst>
                  <a:gd name="T0" fmla="*/ 0 w 44"/>
                  <a:gd name="T1" fmla="*/ 36 h 43"/>
                  <a:gd name="T2" fmla="*/ 7 w 44"/>
                  <a:gd name="T3" fmla="*/ 43 h 43"/>
                  <a:gd name="T4" fmla="*/ 44 w 44"/>
                  <a:gd name="T5" fmla="*/ 7 h 43"/>
                  <a:gd name="T6" fmla="*/ 36 w 44"/>
                  <a:gd name="T7" fmla="*/ 0 h 43"/>
                  <a:gd name="T8" fmla="*/ 0 w 44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36"/>
                    </a:moveTo>
                    <a:lnTo>
                      <a:pt x="7" y="43"/>
                    </a:lnTo>
                    <a:lnTo>
                      <a:pt x="44" y="7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8" name="Freeform 190"/>
              <p:cNvSpPr>
                <a:spLocks/>
              </p:cNvSpPr>
              <p:nvPr/>
            </p:nvSpPr>
            <p:spPr bwMode="auto">
              <a:xfrm>
                <a:off x="1795" y="2171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8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8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39" name="Freeform 191"/>
              <p:cNvSpPr>
                <a:spLocks/>
              </p:cNvSpPr>
              <p:nvPr/>
            </p:nvSpPr>
            <p:spPr bwMode="auto">
              <a:xfrm>
                <a:off x="1825" y="2115"/>
                <a:ext cx="44" cy="43"/>
              </a:xfrm>
              <a:custGeom>
                <a:avLst/>
                <a:gdLst>
                  <a:gd name="T0" fmla="*/ 0 w 44"/>
                  <a:gd name="T1" fmla="*/ 36 h 43"/>
                  <a:gd name="T2" fmla="*/ 7 w 44"/>
                  <a:gd name="T3" fmla="*/ 43 h 43"/>
                  <a:gd name="T4" fmla="*/ 44 w 44"/>
                  <a:gd name="T5" fmla="*/ 7 h 43"/>
                  <a:gd name="T6" fmla="*/ 37 w 44"/>
                  <a:gd name="T7" fmla="*/ 0 h 43"/>
                  <a:gd name="T8" fmla="*/ 0 w 44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36"/>
                    </a:moveTo>
                    <a:lnTo>
                      <a:pt x="7" y="43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0" name="Freeform 192"/>
              <p:cNvSpPr>
                <a:spLocks/>
              </p:cNvSpPr>
              <p:nvPr/>
            </p:nvSpPr>
            <p:spPr bwMode="auto">
              <a:xfrm>
                <a:off x="1882" y="2085"/>
                <a:ext cx="17" cy="16"/>
              </a:xfrm>
              <a:custGeom>
                <a:avLst/>
                <a:gdLst>
                  <a:gd name="T0" fmla="*/ 0 w 17"/>
                  <a:gd name="T1" fmla="*/ 9 h 16"/>
                  <a:gd name="T2" fmla="*/ 7 w 17"/>
                  <a:gd name="T3" fmla="*/ 16 h 16"/>
                  <a:gd name="T4" fmla="*/ 17 w 17"/>
                  <a:gd name="T5" fmla="*/ 7 h 16"/>
                  <a:gd name="T6" fmla="*/ 10 w 17"/>
                  <a:gd name="T7" fmla="*/ 0 h 16"/>
                  <a:gd name="T8" fmla="*/ 0 w 17"/>
                  <a:gd name="T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0" y="9"/>
                    </a:moveTo>
                    <a:lnTo>
                      <a:pt x="7" y="16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1" name="Freeform 193"/>
              <p:cNvSpPr>
                <a:spLocks/>
              </p:cNvSpPr>
              <p:nvPr/>
            </p:nvSpPr>
            <p:spPr bwMode="auto">
              <a:xfrm>
                <a:off x="1912" y="2029"/>
                <a:ext cx="44" cy="42"/>
              </a:xfrm>
              <a:custGeom>
                <a:avLst/>
                <a:gdLst>
                  <a:gd name="T0" fmla="*/ 0 w 44"/>
                  <a:gd name="T1" fmla="*/ 35 h 42"/>
                  <a:gd name="T2" fmla="*/ 8 w 44"/>
                  <a:gd name="T3" fmla="*/ 42 h 42"/>
                  <a:gd name="T4" fmla="*/ 44 w 44"/>
                  <a:gd name="T5" fmla="*/ 7 h 42"/>
                  <a:gd name="T6" fmla="*/ 37 w 44"/>
                  <a:gd name="T7" fmla="*/ 0 h 42"/>
                  <a:gd name="T8" fmla="*/ 0 w 4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35"/>
                    </a:moveTo>
                    <a:lnTo>
                      <a:pt x="8" y="42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2" name="Freeform 194"/>
              <p:cNvSpPr>
                <a:spLocks/>
              </p:cNvSpPr>
              <p:nvPr/>
            </p:nvSpPr>
            <p:spPr bwMode="auto">
              <a:xfrm>
                <a:off x="1969" y="1998"/>
                <a:ext cx="18" cy="18"/>
              </a:xfrm>
              <a:custGeom>
                <a:avLst/>
                <a:gdLst>
                  <a:gd name="T0" fmla="*/ 0 w 18"/>
                  <a:gd name="T1" fmla="*/ 10 h 18"/>
                  <a:gd name="T2" fmla="*/ 8 w 18"/>
                  <a:gd name="T3" fmla="*/ 18 h 18"/>
                  <a:gd name="T4" fmla="*/ 18 w 18"/>
                  <a:gd name="T5" fmla="*/ 7 h 18"/>
                  <a:gd name="T6" fmla="*/ 11 w 18"/>
                  <a:gd name="T7" fmla="*/ 0 h 18"/>
                  <a:gd name="T8" fmla="*/ 0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0"/>
                    </a:moveTo>
                    <a:lnTo>
                      <a:pt x="8" y="18"/>
                    </a:lnTo>
                    <a:lnTo>
                      <a:pt x="18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3" name="Freeform 195"/>
              <p:cNvSpPr>
                <a:spLocks/>
              </p:cNvSpPr>
              <p:nvPr/>
            </p:nvSpPr>
            <p:spPr bwMode="auto">
              <a:xfrm>
                <a:off x="2001" y="1942"/>
                <a:ext cx="43" cy="44"/>
              </a:xfrm>
              <a:custGeom>
                <a:avLst/>
                <a:gdLst>
                  <a:gd name="T0" fmla="*/ 0 w 43"/>
                  <a:gd name="T1" fmla="*/ 36 h 44"/>
                  <a:gd name="T2" fmla="*/ 7 w 43"/>
                  <a:gd name="T3" fmla="*/ 44 h 44"/>
                  <a:gd name="T4" fmla="*/ 43 w 43"/>
                  <a:gd name="T5" fmla="*/ 7 h 44"/>
                  <a:gd name="T6" fmla="*/ 36 w 43"/>
                  <a:gd name="T7" fmla="*/ 0 h 44"/>
                  <a:gd name="T8" fmla="*/ 0 w 43"/>
                  <a:gd name="T9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4">
                    <a:moveTo>
                      <a:pt x="0" y="36"/>
                    </a:moveTo>
                    <a:lnTo>
                      <a:pt x="7" y="44"/>
                    </a:lnTo>
                    <a:lnTo>
                      <a:pt x="43" y="7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4" name="Freeform 196"/>
              <p:cNvSpPr>
                <a:spLocks/>
              </p:cNvSpPr>
              <p:nvPr/>
            </p:nvSpPr>
            <p:spPr bwMode="auto">
              <a:xfrm>
                <a:off x="2058" y="1912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7 h 17"/>
                  <a:gd name="T6" fmla="*/ 9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5" name="Freeform 197"/>
              <p:cNvSpPr>
                <a:spLocks/>
              </p:cNvSpPr>
              <p:nvPr/>
            </p:nvSpPr>
            <p:spPr bwMode="auto">
              <a:xfrm>
                <a:off x="2088" y="1855"/>
                <a:ext cx="44" cy="44"/>
              </a:xfrm>
              <a:custGeom>
                <a:avLst/>
                <a:gdLst>
                  <a:gd name="T0" fmla="*/ 0 w 44"/>
                  <a:gd name="T1" fmla="*/ 36 h 44"/>
                  <a:gd name="T2" fmla="*/ 7 w 44"/>
                  <a:gd name="T3" fmla="*/ 44 h 44"/>
                  <a:gd name="T4" fmla="*/ 44 w 44"/>
                  <a:gd name="T5" fmla="*/ 7 h 44"/>
                  <a:gd name="T6" fmla="*/ 36 w 44"/>
                  <a:gd name="T7" fmla="*/ 0 h 44"/>
                  <a:gd name="T8" fmla="*/ 0 w 44"/>
                  <a:gd name="T9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36"/>
                    </a:moveTo>
                    <a:lnTo>
                      <a:pt x="7" y="44"/>
                    </a:lnTo>
                    <a:lnTo>
                      <a:pt x="44" y="7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6" name="Freeform 198"/>
              <p:cNvSpPr>
                <a:spLocks/>
              </p:cNvSpPr>
              <p:nvPr/>
            </p:nvSpPr>
            <p:spPr bwMode="auto">
              <a:xfrm>
                <a:off x="2145" y="1825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7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7" name="Freeform 199"/>
              <p:cNvSpPr>
                <a:spLocks/>
              </p:cNvSpPr>
              <p:nvPr/>
            </p:nvSpPr>
            <p:spPr bwMode="auto">
              <a:xfrm>
                <a:off x="2176" y="1769"/>
                <a:ext cx="43" cy="43"/>
              </a:xfrm>
              <a:custGeom>
                <a:avLst/>
                <a:gdLst>
                  <a:gd name="T0" fmla="*/ 0 w 43"/>
                  <a:gd name="T1" fmla="*/ 35 h 43"/>
                  <a:gd name="T2" fmla="*/ 8 w 43"/>
                  <a:gd name="T3" fmla="*/ 43 h 43"/>
                  <a:gd name="T4" fmla="*/ 43 w 43"/>
                  <a:gd name="T5" fmla="*/ 8 h 43"/>
                  <a:gd name="T6" fmla="*/ 35 w 43"/>
                  <a:gd name="T7" fmla="*/ 0 h 43"/>
                  <a:gd name="T8" fmla="*/ 0 w 43"/>
                  <a:gd name="T9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35"/>
                    </a:moveTo>
                    <a:lnTo>
                      <a:pt x="8" y="43"/>
                    </a:lnTo>
                    <a:lnTo>
                      <a:pt x="43" y="8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8" name="Freeform 200"/>
              <p:cNvSpPr>
                <a:spLocks/>
              </p:cNvSpPr>
              <p:nvPr/>
            </p:nvSpPr>
            <p:spPr bwMode="auto">
              <a:xfrm>
                <a:off x="2232" y="1738"/>
                <a:ext cx="18" cy="18"/>
              </a:xfrm>
              <a:custGeom>
                <a:avLst/>
                <a:gdLst>
                  <a:gd name="T0" fmla="*/ 0 w 18"/>
                  <a:gd name="T1" fmla="*/ 11 h 18"/>
                  <a:gd name="T2" fmla="*/ 7 w 18"/>
                  <a:gd name="T3" fmla="*/ 18 h 18"/>
                  <a:gd name="T4" fmla="*/ 18 w 18"/>
                  <a:gd name="T5" fmla="*/ 7 h 18"/>
                  <a:gd name="T6" fmla="*/ 11 w 18"/>
                  <a:gd name="T7" fmla="*/ 0 h 18"/>
                  <a:gd name="T8" fmla="*/ 0 w 18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1"/>
                    </a:moveTo>
                    <a:lnTo>
                      <a:pt x="7" y="18"/>
                    </a:lnTo>
                    <a:lnTo>
                      <a:pt x="18" y="7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49" name="Freeform 201"/>
              <p:cNvSpPr>
                <a:spLocks/>
              </p:cNvSpPr>
              <p:nvPr/>
            </p:nvSpPr>
            <p:spPr bwMode="auto">
              <a:xfrm>
                <a:off x="2263" y="1683"/>
                <a:ext cx="44" cy="42"/>
              </a:xfrm>
              <a:custGeom>
                <a:avLst/>
                <a:gdLst>
                  <a:gd name="T0" fmla="*/ 0 w 44"/>
                  <a:gd name="T1" fmla="*/ 35 h 42"/>
                  <a:gd name="T2" fmla="*/ 8 w 44"/>
                  <a:gd name="T3" fmla="*/ 42 h 42"/>
                  <a:gd name="T4" fmla="*/ 44 w 44"/>
                  <a:gd name="T5" fmla="*/ 7 h 42"/>
                  <a:gd name="T6" fmla="*/ 37 w 44"/>
                  <a:gd name="T7" fmla="*/ 0 h 42"/>
                  <a:gd name="T8" fmla="*/ 0 w 4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35"/>
                    </a:moveTo>
                    <a:lnTo>
                      <a:pt x="8" y="42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0" name="Freeform 202"/>
              <p:cNvSpPr>
                <a:spLocks/>
              </p:cNvSpPr>
              <p:nvPr/>
            </p:nvSpPr>
            <p:spPr bwMode="auto">
              <a:xfrm>
                <a:off x="2320" y="1652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8 w 17"/>
                  <a:gd name="T3" fmla="*/ 17 h 17"/>
                  <a:gd name="T4" fmla="*/ 17 w 17"/>
                  <a:gd name="T5" fmla="*/ 8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8" y="17"/>
                    </a:lnTo>
                    <a:lnTo>
                      <a:pt x="17" y="8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1" name="Freeform 203"/>
              <p:cNvSpPr>
                <a:spLocks/>
              </p:cNvSpPr>
              <p:nvPr/>
            </p:nvSpPr>
            <p:spPr bwMode="auto">
              <a:xfrm>
                <a:off x="2351" y="1596"/>
                <a:ext cx="43" cy="43"/>
              </a:xfrm>
              <a:custGeom>
                <a:avLst/>
                <a:gdLst>
                  <a:gd name="T0" fmla="*/ 0 w 43"/>
                  <a:gd name="T1" fmla="*/ 36 h 43"/>
                  <a:gd name="T2" fmla="*/ 7 w 43"/>
                  <a:gd name="T3" fmla="*/ 43 h 43"/>
                  <a:gd name="T4" fmla="*/ 43 w 43"/>
                  <a:gd name="T5" fmla="*/ 7 h 43"/>
                  <a:gd name="T6" fmla="*/ 36 w 43"/>
                  <a:gd name="T7" fmla="*/ 0 h 43"/>
                  <a:gd name="T8" fmla="*/ 0 w 43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3">
                    <a:moveTo>
                      <a:pt x="0" y="36"/>
                    </a:moveTo>
                    <a:lnTo>
                      <a:pt x="7" y="43"/>
                    </a:lnTo>
                    <a:lnTo>
                      <a:pt x="43" y="7"/>
                    </a:lnTo>
                    <a:lnTo>
                      <a:pt x="3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2" name="Freeform 204"/>
              <p:cNvSpPr>
                <a:spLocks/>
              </p:cNvSpPr>
              <p:nvPr/>
            </p:nvSpPr>
            <p:spPr bwMode="auto">
              <a:xfrm>
                <a:off x="2408" y="1565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8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8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3" name="Freeform 205"/>
              <p:cNvSpPr>
                <a:spLocks/>
              </p:cNvSpPr>
              <p:nvPr/>
            </p:nvSpPr>
            <p:spPr bwMode="auto">
              <a:xfrm>
                <a:off x="2439" y="1510"/>
                <a:ext cx="42" cy="42"/>
              </a:xfrm>
              <a:custGeom>
                <a:avLst/>
                <a:gdLst>
                  <a:gd name="T0" fmla="*/ 0 w 42"/>
                  <a:gd name="T1" fmla="*/ 35 h 42"/>
                  <a:gd name="T2" fmla="*/ 7 w 42"/>
                  <a:gd name="T3" fmla="*/ 42 h 42"/>
                  <a:gd name="T4" fmla="*/ 42 w 42"/>
                  <a:gd name="T5" fmla="*/ 7 h 42"/>
                  <a:gd name="T6" fmla="*/ 35 w 42"/>
                  <a:gd name="T7" fmla="*/ 0 h 42"/>
                  <a:gd name="T8" fmla="*/ 0 w 42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5"/>
                    </a:moveTo>
                    <a:lnTo>
                      <a:pt x="7" y="42"/>
                    </a:lnTo>
                    <a:lnTo>
                      <a:pt x="42" y="7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4" name="Freeform 206"/>
              <p:cNvSpPr>
                <a:spLocks/>
              </p:cNvSpPr>
              <p:nvPr/>
            </p:nvSpPr>
            <p:spPr bwMode="auto">
              <a:xfrm>
                <a:off x="2495" y="1479"/>
                <a:ext cx="18" cy="18"/>
              </a:xfrm>
              <a:custGeom>
                <a:avLst/>
                <a:gdLst>
                  <a:gd name="T0" fmla="*/ 0 w 18"/>
                  <a:gd name="T1" fmla="*/ 10 h 18"/>
                  <a:gd name="T2" fmla="*/ 7 w 18"/>
                  <a:gd name="T3" fmla="*/ 18 h 18"/>
                  <a:gd name="T4" fmla="*/ 18 w 18"/>
                  <a:gd name="T5" fmla="*/ 7 h 18"/>
                  <a:gd name="T6" fmla="*/ 11 w 18"/>
                  <a:gd name="T7" fmla="*/ 0 h 18"/>
                  <a:gd name="T8" fmla="*/ 0 w 18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0"/>
                    </a:moveTo>
                    <a:lnTo>
                      <a:pt x="7" y="18"/>
                    </a:lnTo>
                    <a:lnTo>
                      <a:pt x="18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5" name="Freeform 207"/>
              <p:cNvSpPr>
                <a:spLocks/>
              </p:cNvSpPr>
              <p:nvPr/>
            </p:nvSpPr>
            <p:spPr bwMode="auto">
              <a:xfrm>
                <a:off x="2526" y="1423"/>
                <a:ext cx="44" cy="42"/>
              </a:xfrm>
              <a:custGeom>
                <a:avLst/>
                <a:gdLst>
                  <a:gd name="T0" fmla="*/ 0 w 44"/>
                  <a:gd name="T1" fmla="*/ 35 h 42"/>
                  <a:gd name="T2" fmla="*/ 7 w 44"/>
                  <a:gd name="T3" fmla="*/ 42 h 42"/>
                  <a:gd name="T4" fmla="*/ 44 w 44"/>
                  <a:gd name="T5" fmla="*/ 7 h 42"/>
                  <a:gd name="T6" fmla="*/ 37 w 44"/>
                  <a:gd name="T7" fmla="*/ 0 h 42"/>
                  <a:gd name="T8" fmla="*/ 0 w 44"/>
                  <a:gd name="T9" fmla="*/ 3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2">
                    <a:moveTo>
                      <a:pt x="0" y="35"/>
                    </a:moveTo>
                    <a:lnTo>
                      <a:pt x="7" y="42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6" name="Freeform 208"/>
              <p:cNvSpPr>
                <a:spLocks/>
              </p:cNvSpPr>
              <p:nvPr/>
            </p:nvSpPr>
            <p:spPr bwMode="auto">
              <a:xfrm>
                <a:off x="2583" y="1393"/>
                <a:ext cx="17" cy="17"/>
              </a:xfrm>
              <a:custGeom>
                <a:avLst/>
                <a:gdLst>
                  <a:gd name="T0" fmla="*/ 0 w 17"/>
                  <a:gd name="T1" fmla="*/ 9 h 17"/>
                  <a:gd name="T2" fmla="*/ 7 w 17"/>
                  <a:gd name="T3" fmla="*/ 17 h 17"/>
                  <a:gd name="T4" fmla="*/ 17 w 17"/>
                  <a:gd name="T5" fmla="*/ 7 h 17"/>
                  <a:gd name="T6" fmla="*/ 10 w 17"/>
                  <a:gd name="T7" fmla="*/ 0 h 17"/>
                  <a:gd name="T8" fmla="*/ 0 w 17"/>
                  <a:gd name="T9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9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7" name="Freeform 209"/>
              <p:cNvSpPr>
                <a:spLocks/>
              </p:cNvSpPr>
              <p:nvPr/>
            </p:nvSpPr>
            <p:spPr bwMode="auto">
              <a:xfrm>
                <a:off x="2613" y="1336"/>
                <a:ext cx="44" cy="44"/>
              </a:xfrm>
              <a:custGeom>
                <a:avLst/>
                <a:gdLst>
                  <a:gd name="T0" fmla="*/ 0 w 44"/>
                  <a:gd name="T1" fmla="*/ 36 h 44"/>
                  <a:gd name="T2" fmla="*/ 8 w 44"/>
                  <a:gd name="T3" fmla="*/ 44 h 44"/>
                  <a:gd name="T4" fmla="*/ 44 w 44"/>
                  <a:gd name="T5" fmla="*/ 7 h 44"/>
                  <a:gd name="T6" fmla="*/ 37 w 44"/>
                  <a:gd name="T7" fmla="*/ 0 h 44"/>
                  <a:gd name="T8" fmla="*/ 0 w 44"/>
                  <a:gd name="T9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4">
                    <a:moveTo>
                      <a:pt x="0" y="36"/>
                    </a:moveTo>
                    <a:lnTo>
                      <a:pt x="8" y="44"/>
                    </a:lnTo>
                    <a:lnTo>
                      <a:pt x="44" y="7"/>
                    </a:lnTo>
                    <a:lnTo>
                      <a:pt x="37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8" name="Freeform 210"/>
              <p:cNvSpPr>
                <a:spLocks/>
              </p:cNvSpPr>
              <p:nvPr/>
            </p:nvSpPr>
            <p:spPr bwMode="auto">
              <a:xfrm>
                <a:off x="2670" y="1306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6 w 17"/>
                  <a:gd name="T3" fmla="*/ 17 h 17"/>
                  <a:gd name="T4" fmla="*/ 17 w 17"/>
                  <a:gd name="T5" fmla="*/ 7 h 17"/>
                  <a:gd name="T6" fmla="*/ 11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6" y="17"/>
                    </a:lnTo>
                    <a:lnTo>
                      <a:pt x="17" y="7"/>
                    </a:lnTo>
                    <a:lnTo>
                      <a:pt x="1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59" name="Freeform 211"/>
              <p:cNvSpPr>
                <a:spLocks/>
              </p:cNvSpPr>
              <p:nvPr/>
            </p:nvSpPr>
            <p:spPr bwMode="auto">
              <a:xfrm>
                <a:off x="2702" y="1250"/>
                <a:ext cx="42" cy="43"/>
              </a:xfrm>
              <a:custGeom>
                <a:avLst/>
                <a:gdLst>
                  <a:gd name="T0" fmla="*/ 0 w 42"/>
                  <a:gd name="T1" fmla="*/ 35 h 43"/>
                  <a:gd name="T2" fmla="*/ 7 w 42"/>
                  <a:gd name="T3" fmla="*/ 43 h 43"/>
                  <a:gd name="T4" fmla="*/ 42 w 42"/>
                  <a:gd name="T5" fmla="*/ 8 h 43"/>
                  <a:gd name="T6" fmla="*/ 35 w 42"/>
                  <a:gd name="T7" fmla="*/ 0 h 43"/>
                  <a:gd name="T8" fmla="*/ 0 w 42"/>
                  <a:gd name="T9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3">
                    <a:moveTo>
                      <a:pt x="0" y="35"/>
                    </a:moveTo>
                    <a:lnTo>
                      <a:pt x="7" y="43"/>
                    </a:lnTo>
                    <a:lnTo>
                      <a:pt x="42" y="8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0" name="Freeform 212"/>
              <p:cNvSpPr>
                <a:spLocks/>
              </p:cNvSpPr>
              <p:nvPr/>
            </p:nvSpPr>
            <p:spPr bwMode="auto">
              <a:xfrm>
                <a:off x="2757" y="1219"/>
                <a:ext cx="19" cy="18"/>
              </a:xfrm>
              <a:custGeom>
                <a:avLst/>
                <a:gdLst>
                  <a:gd name="T0" fmla="*/ 0 w 19"/>
                  <a:gd name="T1" fmla="*/ 11 h 18"/>
                  <a:gd name="T2" fmla="*/ 8 w 19"/>
                  <a:gd name="T3" fmla="*/ 18 h 18"/>
                  <a:gd name="T4" fmla="*/ 19 w 19"/>
                  <a:gd name="T5" fmla="*/ 7 h 18"/>
                  <a:gd name="T6" fmla="*/ 11 w 19"/>
                  <a:gd name="T7" fmla="*/ 0 h 18"/>
                  <a:gd name="T8" fmla="*/ 0 w 19"/>
                  <a:gd name="T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0" y="11"/>
                    </a:moveTo>
                    <a:lnTo>
                      <a:pt x="8" y="18"/>
                    </a:lnTo>
                    <a:lnTo>
                      <a:pt x="19" y="7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1" name="Freeform 213"/>
              <p:cNvSpPr>
                <a:spLocks/>
              </p:cNvSpPr>
              <p:nvPr/>
            </p:nvSpPr>
            <p:spPr bwMode="auto">
              <a:xfrm>
                <a:off x="2789" y="1163"/>
                <a:ext cx="44" cy="43"/>
              </a:xfrm>
              <a:custGeom>
                <a:avLst/>
                <a:gdLst>
                  <a:gd name="T0" fmla="*/ 0 w 44"/>
                  <a:gd name="T1" fmla="*/ 35 h 43"/>
                  <a:gd name="T2" fmla="*/ 7 w 44"/>
                  <a:gd name="T3" fmla="*/ 43 h 43"/>
                  <a:gd name="T4" fmla="*/ 44 w 44"/>
                  <a:gd name="T5" fmla="*/ 8 h 43"/>
                  <a:gd name="T6" fmla="*/ 36 w 44"/>
                  <a:gd name="T7" fmla="*/ 0 h 43"/>
                  <a:gd name="T8" fmla="*/ 0 w 44"/>
                  <a:gd name="T9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3">
                    <a:moveTo>
                      <a:pt x="0" y="35"/>
                    </a:moveTo>
                    <a:lnTo>
                      <a:pt x="7" y="43"/>
                    </a:lnTo>
                    <a:lnTo>
                      <a:pt x="44" y="8"/>
                    </a:lnTo>
                    <a:lnTo>
                      <a:pt x="36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2" name="Freeform 214"/>
              <p:cNvSpPr>
                <a:spLocks/>
              </p:cNvSpPr>
              <p:nvPr/>
            </p:nvSpPr>
            <p:spPr bwMode="auto">
              <a:xfrm>
                <a:off x="2846" y="1133"/>
                <a:ext cx="17" cy="17"/>
              </a:xfrm>
              <a:custGeom>
                <a:avLst/>
                <a:gdLst>
                  <a:gd name="T0" fmla="*/ 0 w 17"/>
                  <a:gd name="T1" fmla="*/ 10 h 17"/>
                  <a:gd name="T2" fmla="*/ 7 w 17"/>
                  <a:gd name="T3" fmla="*/ 17 h 17"/>
                  <a:gd name="T4" fmla="*/ 17 w 17"/>
                  <a:gd name="T5" fmla="*/ 7 h 17"/>
                  <a:gd name="T6" fmla="*/ 10 w 17"/>
                  <a:gd name="T7" fmla="*/ 0 h 17"/>
                  <a:gd name="T8" fmla="*/ 0 w 17"/>
                  <a:gd name="T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0" y="10"/>
                    </a:moveTo>
                    <a:lnTo>
                      <a:pt x="7" y="17"/>
                    </a:lnTo>
                    <a:lnTo>
                      <a:pt x="17" y="7"/>
                    </a:lnTo>
                    <a:lnTo>
                      <a:pt x="1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3" name="Freeform 215"/>
              <p:cNvSpPr>
                <a:spLocks/>
              </p:cNvSpPr>
              <p:nvPr/>
            </p:nvSpPr>
            <p:spPr bwMode="auto">
              <a:xfrm>
                <a:off x="2876" y="1112"/>
                <a:ext cx="9" cy="8"/>
              </a:xfrm>
              <a:custGeom>
                <a:avLst/>
                <a:gdLst>
                  <a:gd name="T0" fmla="*/ 0 w 9"/>
                  <a:gd name="T1" fmla="*/ 1 h 8"/>
                  <a:gd name="T2" fmla="*/ 7 w 9"/>
                  <a:gd name="T3" fmla="*/ 8 h 8"/>
                  <a:gd name="T4" fmla="*/ 9 w 9"/>
                  <a:gd name="T5" fmla="*/ 7 h 8"/>
                  <a:gd name="T6" fmla="*/ 1 w 9"/>
                  <a:gd name="T7" fmla="*/ 0 h 8"/>
                  <a:gd name="T8" fmla="*/ 0 w 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1"/>
                    </a:moveTo>
                    <a:lnTo>
                      <a:pt x="7" y="8"/>
                    </a:lnTo>
                    <a:lnTo>
                      <a:pt x="9" y="7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4" name="Freeform 216"/>
              <p:cNvSpPr>
                <a:spLocks/>
              </p:cNvSpPr>
              <p:nvPr/>
            </p:nvSpPr>
            <p:spPr bwMode="auto">
              <a:xfrm>
                <a:off x="2578" y="1112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9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5" name="Freeform 217"/>
              <p:cNvSpPr>
                <a:spLocks/>
              </p:cNvSpPr>
              <p:nvPr/>
            </p:nvSpPr>
            <p:spPr bwMode="auto">
              <a:xfrm>
                <a:off x="2612" y="1139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8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8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6" name="Freeform 218"/>
              <p:cNvSpPr>
                <a:spLocks/>
              </p:cNvSpPr>
              <p:nvPr/>
            </p:nvSpPr>
            <p:spPr bwMode="auto">
              <a:xfrm>
                <a:off x="2645" y="1167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7" name="Freeform 219"/>
              <p:cNvSpPr>
                <a:spLocks/>
              </p:cNvSpPr>
              <p:nvPr/>
            </p:nvSpPr>
            <p:spPr bwMode="auto">
              <a:xfrm>
                <a:off x="2679" y="1195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9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8" name="Freeform 220"/>
              <p:cNvSpPr>
                <a:spLocks/>
              </p:cNvSpPr>
              <p:nvPr/>
            </p:nvSpPr>
            <p:spPr bwMode="auto">
              <a:xfrm>
                <a:off x="2713" y="1223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9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69" name="Freeform 221"/>
              <p:cNvSpPr>
                <a:spLocks/>
              </p:cNvSpPr>
              <p:nvPr/>
            </p:nvSpPr>
            <p:spPr bwMode="auto">
              <a:xfrm>
                <a:off x="2745" y="1250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8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8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0" name="Freeform 222"/>
              <p:cNvSpPr>
                <a:spLocks/>
              </p:cNvSpPr>
              <p:nvPr/>
            </p:nvSpPr>
            <p:spPr bwMode="auto">
              <a:xfrm>
                <a:off x="2779" y="1278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1" name="Freeform 223"/>
              <p:cNvSpPr>
                <a:spLocks/>
              </p:cNvSpPr>
              <p:nvPr/>
            </p:nvSpPr>
            <p:spPr bwMode="auto">
              <a:xfrm>
                <a:off x="2812" y="1306"/>
                <a:ext cx="18" cy="17"/>
              </a:xfrm>
              <a:custGeom>
                <a:avLst/>
                <a:gdLst>
                  <a:gd name="T0" fmla="*/ 6 w 18"/>
                  <a:gd name="T1" fmla="*/ 0 h 17"/>
                  <a:gd name="T2" fmla="*/ 0 w 18"/>
                  <a:gd name="T3" fmla="*/ 7 h 17"/>
                  <a:gd name="T4" fmla="*/ 12 w 18"/>
                  <a:gd name="T5" fmla="*/ 17 h 17"/>
                  <a:gd name="T6" fmla="*/ 18 w 18"/>
                  <a:gd name="T7" fmla="*/ 10 h 17"/>
                  <a:gd name="T8" fmla="*/ 6 w 18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6" y="0"/>
                    </a:moveTo>
                    <a:lnTo>
                      <a:pt x="0" y="7"/>
                    </a:lnTo>
                    <a:lnTo>
                      <a:pt x="12" y="17"/>
                    </a:lnTo>
                    <a:lnTo>
                      <a:pt x="18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2" name="Freeform 224"/>
              <p:cNvSpPr>
                <a:spLocks/>
              </p:cNvSpPr>
              <p:nvPr/>
            </p:nvSpPr>
            <p:spPr bwMode="auto">
              <a:xfrm>
                <a:off x="2846" y="1335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8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3" name="Freeform 225"/>
              <p:cNvSpPr>
                <a:spLocks/>
              </p:cNvSpPr>
              <p:nvPr/>
            </p:nvSpPr>
            <p:spPr bwMode="auto">
              <a:xfrm>
                <a:off x="2880" y="1363"/>
                <a:ext cx="17" cy="15"/>
              </a:xfrm>
              <a:custGeom>
                <a:avLst/>
                <a:gdLst>
                  <a:gd name="T0" fmla="*/ 6 w 17"/>
                  <a:gd name="T1" fmla="*/ 0 h 15"/>
                  <a:gd name="T2" fmla="*/ 0 w 17"/>
                  <a:gd name="T3" fmla="*/ 7 h 15"/>
                  <a:gd name="T4" fmla="*/ 11 w 17"/>
                  <a:gd name="T5" fmla="*/ 15 h 15"/>
                  <a:gd name="T6" fmla="*/ 17 w 17"/>
                  <a:gd name="T7" fmla="*/ 8 h 15"/>
                  <a:gd name="T8" fmla="*/ 6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6" y="0"/>
                    </a:moveTo>
                    <a:lnTo>
                      <a:pt x="0" y="7"/>
                    </a:lnTo>
                    <a:lnTo>
                      <a:pt x="11" y="15"/>
                    </a:lnTo>
                    <a:lnTo>
                      <a:pt x="17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4" name="Freeform 226"/>
              <p:cNvSpPr>
                <a:spLocks/>
              </p:cNvSpPr>
              <p:nvPr/>
            </p:nvSpPr>
            <p:spPr bwMode="auto">
              <a:xfrm>
                <a:off x="2912" y="1390"/>
                <a:ext cx="17" cy="16"/>
              </a:xfrm>
              <a:custGeom>
                <a:avLst/>
                <a:gdLst>
                  <a:gd name="T0" fmla="*/ 5 w 17"/>
                  <a:gd name="T1" fmla="*/ 0 h 16"/>
                  <a:gd name="T2" fmla="*/ 0 w 17"/>
                  <a:gd name="T3" fmla="*/ 8 h 16"/>
                  <a:gd name="T4" fmla="*/ 13 w 17"/>
                  <a:gd name="T5" fmla="*/ 16 h 16"/>
                  <a:gd name="T6" fmla="*/ 17 w 17"/>
                  <a:gd name="T7" fmla="*/ 9 h 16"/>
                  <a:gd name="T8" fmla="*/ 5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5" y="0"/>
                    </a:moveTo>
                    <a:lnTo>
                      <a:pt x="0" y="8"/>
                    </a:lnTo>
                    <a:lnTo>
                      <a:pt x="13" y="16"/>
                    </a:lnTo>
                    <a:lnTo>
                      <a:pt x="17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5" name="Freeform 227"/>
              <p:cNvSpPr>
                <a:spLocks/>
              </p:cNvSpPr>
              <p:nvPr/>
            </p:nvSpPr>
            <p:spPr bwMode="auto">
              <a:xfrm>
                <a:off x="2946" y="1418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9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6" name="Freeform 228"/>
              <p:cNvSpPr>
                <a:spLocks/>
              </p:cNvSpPr>
              <p:nvPr/>
            </p:nvSpPr>
            <p:spPr bwMode="auto">
              <a:xfrm>
                <a:off x="2980" y="1446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8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7" name="Freeform 229"/>
              <p:cNvSpPr>
                <a:spLocks/>
              </p:cNvSpPr>
              <p:nvPr/>
            </p:nvSpPr>
            <p:spPr bwMode="auto">
              <a:xfrm>
                <a:off x="3013" y="1474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9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8" name="Freeform 230"/>
              <p:cNvSpPr>
                <a:spLocks/>
              </p:cNvSpPr>
              <p:nvPr/>
            </p:nvSpPr>
            <p:spPr bwMode="auto">
              <a:xfrm>
                <a:off x="3047" y="1501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8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8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79" name="Freeform 231"/>
              <p:cNvSpPr>
                <a:spLocks/>
              </p:cNvSpPr>
              <p:nvPr/>
            </p:nvSpPr>
            <p:spPr bwMode="auto">
              <a:xfrm>
                <a:off x="3081" y="1529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0" name="Freeform 232"/>
              <p:cNvSpPr>
                <a:spLocks/>
              </p:cNvSpPr>
              <p:nvPr/>
            </p:nvSpPr>
            <p:spPr bwMode="auto">
              <a:xfrm>
                <a:off x="3113" y="1557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1" name="Freeform 233"/>
              <p:cNvSpPr>
                <a:spLocks/>
              </p:cNvSpPr>
              <p:nvPr/>
            </p:nvSpPr>
            <p:spPr bwMode="auto">
              <a:xfrm>
                <a:off x="3147" y="1585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9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2" name="Freeform 234"/>
              <p:cNvSpPr>
                <a:spLocks/>
              </p:cNvSpPr>
              <p:nvPr/>
            </p:nvSpPr>
            <p:spPr bwMode="auto">
              <a:xfrm>
                <a:off x="3180" y="1613"/>
                <a:ext cx="18" cy="16"/>
              </a:xfrm>
              <a:custGeom>
                <a:avLst/>
                <a:gdLst>
                  <a:gd name="T0" fmla="*/ 6 w 18"/>
                  <a:gd name="T1" fmla="*/ 0 h 16"/>
                  <a:gd name="T2" fmla="*/ 0 w 18"/>
                  <a:gd name="T3" fmla="*/ 7 h 16"/>
                  <a:gd name="T4" fmla="*/ 12 w 18"/>
                  <a:gd name="T5" fmla="*/ 16 h 16"/>
                  <a:gd name="T6" fmla="*/ 18 w 18"/>
                  <a:gd name="T7" fmla="*/ 9 h 16"/>
                  <a:gd name="T8" fmla="*/ 6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6" y="0"/>
                    </a:moveTo>
                    <a:lnTo>
                      <a:pt x="0" y="7"/>
                    </a:lnTo>
                    <a:lnTo>
                      <a:pt x="12" y="16"/>
                    </a:lnTo>
                    <a:lnTo>
                      <a:pt x="18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3" name="Freeform 235"/>
              <p:cNvSpPr>
                <a:spLocks/>
              </p:cNvSpPr>
              <p:nvPr/>
            </p:nvSpPr>
            <p:spPr bwMode="auto">
              <a:xfrm>
                <a:off x="3214" y="1640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8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8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4" name="Freeform 236"/>
              <p:cNvSpPr>
                <a:spLocks/>
              </p:cNvSpPr>
              <p:nvPr/>
            </p:nvSpPr>
            <p:spPr bwMode="auto">
              <a:xfrm>
                <a:off x="3248" y="1668"/>
                <a:ext cx="17" cy="17"/>
              </a:xfrm>
              <a:custGeom>
                <a:avLst/>
                <a:gdLst>
                  <a:gd name="T0" fmla="*/ 6 w 17"/>
                  <a:gd name="T1" fmla="*/ 0 h 17"/>
                  <a:gd name="T2" fmla="*/ 0 w 17"/>
                  <a:gd name="T3" fmla="*/ 7 h 17"/>
                  <a:gd name="T4" fmla="*/ 11 w 17"/>
                  <a:gd name="T5" fmla="*/ 17 h 17"/>
                  <a:gd name="T6" fmla="*/ 17 w 17"/>
                  <a:gd name="T7" fmla="*/ 10 h 17"/>
                  <a:gd name="T8" fmla="*/ 6 w 17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6" y="0"/>
                    </a:moveTo>
                    <a:lnTo>
                      <a:pt x="0" y="7"/>
                    </a:lnTo>
                    <a:lnTo>
                      <a:pt x="11" y="17"/>
                    </a:lnTo>
                    <a:lnTo>
                      <a:pt x="17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5" name="Freeform 237"/>
              <p:cNvSpPr>
                <a:spLocks/>
              </p:cNvSpPr>
              <p:nvPr/>
            </p:nvSpPr>
            <p:spPr bwMode="auto">
              <a:xfrm>
                <a:off x="3280" y="1696"/>
                <a:ext cx="19" cy="17"/>
              </a:xfrm>
              <a:custGeom>
                <a:avLst/>
                <a:gdLst>
                  <a:gd name="T0" fmla="*/ 7 w 19"/>
                  <a:gd name="T1" fmla="*/ 0 h 17"/>
                  <a:gd name="T2" fmla="*/ 0 w 19"/>
                  <a:gd name="T3" fmla="*/ 7 h 17"/>
                  <a:gd name="T4" fmla="*/ 13 w 19"/>
                  <a:gd name="T5" fmla="*/ 17 h 17"/>
                  <a:gd name="T6" fmla="*/ 19 w 19"/>
                  <a:gd name="T7" fmla="*/ 9 h 17"/>
                  <a:gd name="T8" fmla="*/ 7 w 1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7">
                    <a:moveTo>
                      <a:pt x="7" y="0"/>
                    </a:moveTo>
                    <a:lnTo>
                      <a:pt x="0" y="7"/>
                    </a:lnTo>
                    <a:lnTo>
                      <a:pt x="13" y="17"/>
                    </a:lnTo>
                    <a:lnTo>
                      <a:pt x="19" y="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6" name="Freeform 238"/>
              <p:cNvSpPr>
                <a:spLocks/>
              </p:cNvSpPr>
              <p:nvPr/>
            </p:nvSpPr>
            <p:spPr bwMode="auto">
              <a:xfrm>
                <a:off x="3314" y="1724"/>
                <a:ext cx="17" cy="16"/>
              </a:xfrm>
              <a:custGeom>
                <a:avLst/>
                <a:gdLst>
                  <a:gd name="T0" fmla="*/ 6 w 17"/>
                  <a:gd name="T1" fmla="*/ 0 h 16"/>
                  <a:gd name="T2" fmla="*/ 0 w 17"/>
                  <a:gd name="T3" fmla="*/ 7 h 16"/>
                  <a:gd name="T4" fmla="*/ 11 w 17"/>
                  <a:gd name="T5" fmla="*/ 16 h 16"/>
                  <a:gd name="T6" fmla="*/ 17 w 17"/>
                  <a:gd name="T7" fmla="*/ 9 h 16"/>
                  <a:gd name="T8" fmla="*/ 6 w 1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6" y="0"/>
                    </a:moveTo>
                    <a:lnTo>
                      <a:pt x="0" y="7"/>
                    </a:lnTo>
                    <a:lnTo>
                      <a:pt x="11" y="16"/>
                    </a:lnTo>
                    <a:lnTo>
                      <a:pt x="17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387" name="Freeform 239"/>
              <p:cNvSpPr>
                <a:spLocks/>
              </p:cNvSpPr>
              <p:nvPr/>
            </p:nvSpPr>
            <p:spPr bwMode="auto">
              <a:xfrm>
                <a:off x="3348" y="1753"/>
                <a:ext cx="17" cy="15"/>
              </a:xfrm>
              <a:custGeom>
                <a:avLst/>
                <a:gdLst>
                  <a:gd name="T0" fmla="*/ 6 w 17"/>
                  <a:gd name="T1" fmla="*/ 0 h 15"/>
                  <a:gd name="T2" fmla="*/ 0 w 17"/>
                  <a:gd name="T3" fmla="*/ 7 h 15"/>
                  <a:gd name="T4" fmla="*/ 11 w 17"/>
                  <a:gd name="T5" fmla="*/ 15 h 15"/>
                  <a:gd name="T6" fmla="*/ 17 w 17"/>
                  <a:gd name="T7" fmla="*/ 8 h 15"/>
                  <a:gd name="T8" fmla="*/ 6 w 17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6" y="0"/>
                    </a:moveTo>
                    <a:lnTo>
                      <a:pt x="0" y="7"/>
                    </a:lnTo>
                    <a:lnTo>
                      <a:pt x="11" y="15"/>
                    </a:lnTo>
                    <a:lnTo>
                      <a:pt x="17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</p:grpSp>
        <p:sp>
          <p:nvSpPr>
            <p:cNvPr id="8" name="Freeform 241"/>
            <p:cNvSpPr>
              <a:spLocks/>
            </p:cNvSpPr>
            <p:nvPr/>
          </p:nvSpPr>
          <p:spPr bwMode="auto">
            <a:xfrm>
              <a:off x="5367338" y="2825750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8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8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" name="Freeform 242"/>
            <p:cNvSpPr>
              <a:spLocks/>
            </p:cNvSpPr>
            <p:nvPr/>
          </p:nvSpPr>
          <p:spPr bwMode="auto">
            <a:xfrm>
              <a:off x="5421313" y="2870200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" name="Freeform 243"/>
            <p:cNvSpPr>
              <a:spLocks/>
            </p:cNvSpPr>
            <p:nvPr/>
          </p:nvSpPr>
          <p:spPr bwMode="auto">
            <a:xfrm>
              <a:off x="5475288" y="2914650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8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" name="Freeform 244"/>
            <p:cNvSpPr>
              <a:spLocks/>
            </p:cNvSpPr>
            <p:nvPr/>
          </p:nvSpPr>
          <p:spPr bwMode="auto">
            <a:xfrm>
              <a:off x="5526088" y="2959100"/>
              <a:ext cx="26987" cy="23813"/>
            </a:xfrm>
            <a:custGeom>
              <a:avLst/>
              <a:gdLst>
                <a:gd name="T0" fmla="*/ 7 w 17"/>
                <a:gd name="T1" fmla="*/ 0 h 15"/>
                <a:gd name="T2" fmla="*/ 0 w 17"/>
                <a:gd name="T3" fmla="*/ 7 h 15"/>
                <a:gd name="T4" fmla="*/ 11 w 17"/>
                <a:gd name="T5" fmla="*/ 15 h 15"/>
                <a:gd name="T6" fmla="*/ 17 w 17"/>
                <a:gd name="T7" fmla="*/ 8 h 15"/>
                <a:gd name="T8" fmla="*/ 7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7" y="0"/>
                  </a:moveTo>
                  <a:lnTo>
                    <a:pt x="0" y="7"/>
                  </a:lnTo>
                  <a:lnTo>
                    <a:pt x="11" y="15"/>
                  </a:lnTo>
                  <a:lnTo>
                    <a:pt x="1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" name="Freeform 245"/>
            <p:cNvSpPr>
              <a:spLocks/>
            </p:cNvSpPr>
            <p:nvPr/>
          </p:nvSpPr>
          <p:spPr bwMode="auto">
            <a:xfrm>
              <a:off x="5580063" y="3001963"/>
              <a:ext cx="26987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" name="Freeform 246"/>
            <p:cNvSpPr>
              <a:spLocks/>
            </p:cNvSpPr>
            <p:nvPr/>
          </p:nvSpPr>
          <p:spPr bwMode="auto">
            <a:xfrm>
              <a:off x="5632450" y="3046413"/>
              <a:ext cx="28575" cy="26987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7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" name="Freeform 247"/>
            <p:cNvSpPr>
              <a:spLocks/>
            </p:cNvSpPr>
            <p:nvPr/>
          </p:nvSpPr>
          <p:spPr bwMode="auto">
            <a:xfrm>
              <a:off x="5686425" y="3090863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" name="Freeform 248"/>
            <p:cNvSpPr>
              <a:spLocks/>
            </p:cNvSpPr>
            <p:nvPr/>
          </p:nvSpPr>
          <p:spPr bwMode="auto">
            <a:xfrm>
              <a:off x="5740400" y="3135313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" name="Freeform 249"/>
            <p:cNvSpPr>
              <a:spLocks/>
            </p:cNvSpPr>
            <p:nvPr/>
          </p:nvSpPr>
          <p:spPr bwMode="auto">
            <a:xfrm>
              <a:off x="5792788" y="3178175"/>
              <a:ext cx="28575" cy="26988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8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8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" name="Freeform 250"/>
            <p:cNvSpPr>
              <a:spLocks/>
            </p:cNvSpPr>
            <p:nvPr/>
          </p:nvSpPr>
          <p:spPr bwMode="auto">
            <a:xfrm>
              <a:off x="5845175" y="3222625"/>
              <a:ext cx="26988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8" name="Freeform 251"/>
            <p:cNvSpPr>
              <a:spLocks/>
            </p:cNvSpPr>
            <p:nvPr/>
          </p:nvSpPr>
          <p:spPr bwMode="auto">
            <a:xfrm>
              <a:off x="5899150" y="3267075"/>
              <a:ext cx="26988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9" name="Freeform 252"/>
            <p:cNvSpPr>
              <a:spLocks/>
            </p:cNvSpPr>
            <p:nvPr/>
          </p:nvSpPr>
          <p:spPr bwMode="auto">
            <a:xfrm>
              <a:off x="5951538" y="3311525"/>
              <a:ext cx="26987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" name="Freeform 253"/>
            <p:cNvSpPr>
              <a:spLocks/>
            </p:cNvSpPr>
            <p:nvPr/>
          </p:nvSpPr>
          <p:spPr bwMode="auto">
            <a:xfrm>
              <a:off x="6005513" y="3355975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1" name="Freeform 254"/>
            <p:cNvSpPr>
              <a:spLocks/>
            </p:cNvSpPr>
            <p:nvPr/>
          </p:nvSpPr>
          <p:spPr bwMode="auto">
            <a:xfrm>
              <a:off x="6057900" y="3398838"/>
              <a:ext cx="28575" cy="26987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8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8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2" name="Freeform 255"/>
            <p:cNvSpPr>
              <a:spLocks/>
            </p:cNvSpPr>
            <p:nvPr/>
          </p:nvSpPr>
          <p:spPr bwMode="auto">
            <a:xfrm>
              <a:off x="6111875" y="3443288"/>
              <a:ext cx="25400" cy="26987"/>
            </a:xfrm>
            <a:custGeom>
              <a:avLst/>
              <a:gdLst>
                <a:gd name="T0" fmla="*/ 6 w 16"/>
                <a:gd name="T1" fmla="*/ 0 h 17"/>
                <a:gd name="T2" fmla="*/ 0 w 16"/>
                <a:gd name="T3" fmla="*/ 7 h 17"/>
                <a:gd name="T4" fmla="*/ 10 w 16"/>
                <a:gd name="T5" fmla="*/ 17 h 17"/>
                <a:gd name="T6" fmla="*/ 16 w 16"/>
                <a:gd name="T7" fmla="*/ 10 h 17"/>
                <a:gd name="T8" fmla="*/ 6 w 1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6" y="0"/>
                  </a:moveTo>
                  <a:lnTo>
                    <a:pt x="0" y="7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3" name="Freeform 256"/>
            <p:cNvSpPr>
              <a:spLocks/>
            </p:cNvSpPr>
            <p:nvPr/>
          </p:nvSpPr>
          <p:spPr bwMode="auto">
            <a:xfrm>
              <a:off x="6164263" y="3489325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8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4" name="Freeform 257"/>
            <p:cNvSpPr>
              <a:spLocks/>
            </p:cNvSpPr>
            <p:nvPr/>
          </p:nvSpPr>
          <p:spPr bwMode="auto">
            <a:xfrm>
              <a:off x="6216650" y="3533775"/>
              <a:ext cx="26988" cy="23813"/>
            </a:xfrm>
            <a:custGeom>
              <a:avLst/>
              <a:gdLst>
                <a:gd name="T0" fmla="*/ 5 w 17"/>
                <a:gd name="T1" fmla="*/ 0 h 15"/>
                <a:gd name="T2" fmla="*/ 0 w 17"/>
                <a:gd name="T3" fmla="*/ 7 h 15"/>
                <a:gd name="T4" fmla="*/ 12 w 17"/>
                <a:gd name="T5" fmla="*/ 15 h 15"/>
                <a:gd name="T6" fmla="*/ 17 w 17"/>
                <a:gd name="T7" fmla="*/ 8 h 15"/>
                <a:gd name="T8" fmla="*/ 5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5" y="0"/>
                  </a:moveTo>
                  <a:lnTo>
                    <a:pt x="0" y="7"/>
                  </a:lnTo>
                  <a:lnTo>
                    <a:pt x="12" y="15"/>
                  </a:lnTo>
                  <a:lnTo>
                    <a:pt x="17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5" name="Freeform 258"/>
            <p:cNvSpPr>
              <a:spLocks/>
            </p:cNvSpPr>
            <p:nvPr/>
          </p:nvSpPr>
          <p:spPr bwMode="auto">
            <a:xfrm>
              <a:off x="6270625" y="3578225"/>
              <a:ext cx="26988" cy="23813"/>
            </a:xfrm>
            <a:custGeom>
              <a:avLst/>
              <a:gdLst>
                <a:gd name="T0" fmla="*/ 6 w 17"/>
                <a:gd name="T1" fmla="*/ 0 h 15"/>
                <a:gd name="T2" fmla="*/ 0 w 17"/>
                <a:gd name="T3" fmla="*/ 7 h 15"/>
                <a:gd name="T4" fmla="*/ 11 w 17"/>
                <a:gd name="T5" fmla="*/ 15 h 15"/>
                <a:gd name="T6" fmla="*/ 17 w 17"/>
                <a:gd name="T7" fmla="*/ 8 h 15"/>
                <a:gd name="T8" fmla="*/ 6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6" y="0"/>
                  </a:moveTo>
                  <a:lnTo>
                    <a:pt x="0" y="7"/>
                  </a:lnTo>
                  <a:lnTo>
                    <a:pt x="11" y="15"/>
                  </a:lnTo>
                  <a:lnTo>
                    <a:pt x="17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6" name="Freeform 259"/>
            <p:cNvSpPr>
              <a:spLocks/>
            </p:cNvSpPr>
            <p:nvPr/>
          </p:nvSpPr>
          <p:spPr bwMode="auto">
            <a:xfrm>
              <a:off x="6324600" y="3621088"/>
              <a:ext cx="26988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8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8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7" name="Freeform 260"/>
            <p:cNvSpPr>
              <a:spLocks/>
            </p:cNvSpPr>
            <p:nvPr/>
          </p:nvSpPr>
          <p:spPr bwMode="auto">
            <a:xfrm>
              <a:off x="6376988" y="3665538"/>
              <a:ext cx="28575" cy="26987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7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8" name="Freeform 261"/>
            <p:cNvSpPr>
              <a:spLocks/>
            </p:cNvSpPr>
            <p:nvPr/>
          </p:nvSpPr>
          <p:spPr bwMode="auto">
            <a:xfrm>
              <a:off x="6429375" y="3709988"/>
              <a:ext cx="26988" cy="2698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7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7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9" name="Freeform 262"/>
            <p:cNvSpPr>
              <a:spLocks/>
            </p:cNvSpPr>
            <p:nvPr/>
          </p:nvSpPr>
          <p:spPr bwMode="auto">
            <a:xfrm>
              <a:off x="6483350" y="3754438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0" name="Freeform 263"/>
            <p:cNvSpPr>
              <a:spLocks/>
            </p:cNvSpPr>
            <p:nvPr/>
          </p:nvSpPr>
          <p:spPr bwMode="auto">
            <a:xfrm>
              <a:off x="6535738" y="3797300"/>
              <a:ext cx="26987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1" name="Freeform 264"/>
            <p:cNvSpPr>
              <a:spLocks/>
            </p:cNvSpPr>
            <p:nvPr/>
          </p:nvSpPr>
          <p:spPr bwMode="auto">
            <a:xfrm>
              <a:off x="6589713" y="3841750"/>
              <a:ext cx="26987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2" name="Freeform 265"/>
            <p:cNvSpPr>
              <a:spLocks/>
            </p:cNvSpPr>
            <p:nvPr/>
          </p:nvSpPr>
          <p:spPr bwMode="auto">
            <a:xfrm>
              <a:off x="6642100" y="3886200"/>
              <a:ext cx="28575" cy="26988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7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3" name="Freeform 266"/>
            <p:cNvSpPr>
              <a:spLocks/>
            </p:cNvSpPr>
            <p:nvPr/>
          </p:nvSpPr>
          <p:spPr bwMode="auto">
            <a:xfrm>
              <a:off x="6696075" y="3930650"/>
              <a:ext cx="26988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0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0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4" name="Freeform 267"/>
            <p:cNvSpPr>
              <a:spLocks/>
            </p:cNvSpPr>
            <p:nvPr/>
          </p:nvSpPr>
          <p:spPr bwMode="auto">
            <a:xfrm>
              <a:off x="6748463" y="3973513"/>
              <a:ext cx="26987" cy="2698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7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7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5" name="Freeform 268"/>
            <p:cNvSpPr>
              <a:spLocks/>
            </p:cNvSpPr>
            <p:nvPr/>
          </p:nvSpPr>
          <p:spPr bwMode="auto">
            <a:xfrm>
              <a:off x="6800850" y="4017963"/>
              <a:ext cx="28575" cy="26987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7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6" name="Freeform 269"/>
            <p:cNvSpPr>
              <a:spLocks/>
            </p:cNvSpPr>
            <p:nvPr/>
          </p:nvSpPr>
          <p:spPr bwMode="auto">
            <a:xfrm>
              <a:off x="6854825" y="4062413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7" name="Freeform 270"/>
            <p:cNvSpPr>
              <a:spLocks/>
            </p:cNvSpPr>
            <p:nvPr/>
          </p:nvSpPr>
          <p:spPr bwMode="auto">
            <a:xfrm>
              <a:off x="6908800" y="4106863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8" name="Freeform 271"/>
            <p:cNvSpPr>
              <a:spLocks/>
            </p:cNvSpPr>
            <p:nvPr/>
          </p:nvSpPr>
          <p:spPr bwMode="auto">
            <a:xfrm>
              <a:off x="6961188" y="4152900"/>
              <a:ext cx="26987" cy="23813"/>
            </a:xfrm>
            <a:custGeom>
              <a:avLst/>
              <a:gdLst>
                <a:gd name="T0" fmla="*/ 4 w 17"/>
                <a:gd name="T1" fmla="*/ 0 h 15"/>
                <a:gd name="T2" fmla="*/ 0 w 17"/>
                <a:gd name="T3" fmla="*/ 7 h 15"/>
                <a:gd name="T4" fmla="*/ 12 w 17"/>
                <a:gd name="T5" fmla="*/ 15 h 15"/>
                <a:gd name="T6" fmla="*/ 17 w 17"/>
                <a:gd name="T7" fmla="*/ 8 h 15"/>
                <a:gd name="T8" fmla="*/ 4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4" y="0"/>
                  </a:moveTo>
                  <a:lnTo>
                    <a:pt x="0" y="7"/>
                  </a:lnTo>
                  <a:lnTo>
                    <a:pt x="12" y="15"/>
                  </a:lnTo>
                  <a:lnTo>
                    <a:pt x="17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39" name="Freeform 272"/>
            <p:cNvSpPr>
              <a:spLocks/>
            </p:cNvSpPr>
            <p:nvPr/>
          </p:nvSpPr>
          <p:spPr bwMode="auto">
            <a:xfrm>
              <a:off x="7015163" y="4195763"/>
              <a:ext cx="25400" cy="25400"/>
            </a:xfrm>
            <a:custGeom>
              <a:avLst/>
              <a:gdLst>
                <a:gd name="T0" fmla="*/ 6 w 16"/>
                <a:gd name="T1" fmla="*/ 0 h 16"/>
                <a:gd name="T2" fmla="*/ 0 w 16"/>
                <a:gd name="T3" fmla="*/ 8 h 16"/>
                <a:gd name="T4" fmla="*/ 10 w 16"/>
                <a:gd name="T5" fmla="*/ 16 h 16"/>
                <a:gd name="T6" fmla="*/ 16 w 16"/>
                <a:gd name="T7" fmla="*/ 9 h 16"/>
                <a:gd name="T8" fmla="*/ 6 w 1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6" y="0"/>
                  </a:moveTo>
                  <a:lnTo>
                    <a:pt x="0" y="8"/>
                  </a:lnTo>
                  <a:lnTo>
                    <a:pt x="10" y="16"/>
                  </a:lnTo>
                  <a:lnTo>
                    <a:pt x="16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0" name="Freeform 273"/>
            <p:cNvSpPr>
              <a:spLocks/>
            </p:cNvSpPr>
            <p:nvPr/>
          </p:nvSpPr>
          <p:spPr bwMode="auto">
            <a:xfrm>
              <a:off x="7067550" y="4240213"/>
              <a:ext cx="26988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8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8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1" name="Freeform 274"/>
            <p:cNvSpPr>
              <a:spLocks/>
            </p:cNvSpPr>
            <p:nvPr/>
          </p:nvSpPr>
          <p:spPr bwMode="auto">
            <a:xfrm>
              <a:off x="7119938" y="4284663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8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2" name="Freeform 275"/>
            <p:cNvSpPr>
              <a:spLocks/>
            </p:cNvSpPr>
            <p:nvPr/>
          </p:nvSpPr>
          <p:spPr bwMode="auto">
            <a:xfrm>
              <a:off x="7173913" y="4329113"/>
              <a:ext cx="26987" cy="23812"/>
            </a:xfrm>
            <a:custGeom>
              <a:avLst/>
              <a:gdLst>
                <a:gd name="T0" fmla="*/ 6 w 17"/>
                <a:gd name="T1" fmla="*/ 0 h 15"/>
                <a:gd name="T2" fmla="*/ 0 w 17"/>
                <a:gd name="T3" fmla="*/ 7 h 15"/>
                <a:gd name="T4" fmla="*/ 11 w 17"/>
                <a:gd name="T5" fmla="*/ 15 h 15"/>
                <a:gd name="T6" fmla="*/ 17 w 17"/>
                <a:gd name="T7" fmla="*/ 8 h 15"/>
                <a:gd name="T8" fmla="*/ 6 w 1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6" y="0"/>
                  </a:moveTo>
                  <a:lnTo>
                    <a:pt x="0" y="7"/>
                  </a:lnTo>
                  <a:lnTo>
                    <a:pt x="11" y="15"/>
                  </a:lnTo>
                  <a:lnTo>
                    <a:pt x="17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3" name="Freeform 276"/>
            <p:cNvSpPr>
              <a:spLocks/>
            </p:cNvSpPr>
            <p:nvPr/>
          </p:nvSpPr>
          <p:spPr bwMode="auto">
            <a:xfrm>
              <a:off x="7226300" y="4373563"/>
              <a:ext cx="28575" cy="25400"/>
            </a:xfrm>
            <a:custGeom>
              <a:avLst/>
              <a:gdLst>
                <a:gd name="T0" fmla="*/ 6 w 18"/>
                <a:gd name="T1" fmla="*/ 0 h 16"/>
                <a:gd name="T2" fmla="*/ 0 w 18"/>
                <a:gd name="T3" fmla="*/ 7 h 16"/>
                <a:gd name="T4" fmla="*/ 12 w 18"/>
                <a:gd name="T5" fmla="*/ 16 h 16"/>
                <a:gd name="T6" fmla="*/ 18 w 18"/>
                <a:gd name="T7" fmla="*/ 9 h 16"/>
                <a:gd name="T8" fmla="*/ 6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6" y="0"/>
                  </a:moveTo>
                  <a:lnTo>
                    <a:pt x="0" y="7"/>
                  </a:lnTo>
                  <a:lnTo>
                    <a:pt x="12" y="16"/>
                  </a:lnTo>
                  <a:lnTo>
                    <a:pt x="18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4" name="Freeform 277"/>
            <p:cNvSpPr>
              <a:spLocks/>
            </p:cNvSpPr>
            <p:nvPr/>
          </p:nvSpPr>
          <p:spPr bwMode="auto">
            <a:xfrm>
              <a:off x="7280275" y="4416425"/>
              <a:ext cx="26988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5" name="Freeform 278"/>
            <p:cNvSpPr>
              <a:spLocks/>
            </p:cNvSpPr>
            <p:nvPr/>
          </p:nvSpPr>
          <p:spPr bwMode="auto">
            <a:xfrm>
              <a:off x="7334250" y="4460875"/>
              <a:ext cx="25400" cy="26988"/>
            </a:xfrm>
            <a:custGeom>
              <a:avLst/>
              <a:gdLst>
                <a:gd name="T0" fmla="*/ 6 w 16"/>
                <a:gd name="T1" fmla="*/ 0 h 17"/>
                <a:gd name="T2" fmla="*/ 0 w 16"/>
                <a:gd name="T3" fmla="*/ 7 h 17"/>
                <a:gd name="T4" fmla="*/ 10 w 16"/>
                <a:gd name="T5" fmla="*/ 17 h 17"/>
                <a:gd name="T6" fmla="*/ 16 w 16"/>
                <a:gd name="T7" fmla="*/ 10 h 17"/>
                <a:gd name="T8" fmla="*/ 6 w 1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6" y="0"/>
                  </a:moveTo>
                  <a:lnTo>
                    <a:pt x="0" y="7"/>
                  </a:lnTo>
                  <a:lnTo>
                    <a:pt x="10" y="17"/>
                  </a:lnTo>
                  <a:lnTo>
                    <a:pt x="16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6" name="Freeform 279"/>
            <p:cNvSpPr>
              <a:spLocks/>
            </p:cNvSpPr>
            <p:nvPr/>
          </p:nvSpPr>
          <p:spPr bwMode="auto">
            <a:xfrm>
              <a:off x="7385050" y="4505325"/>
              <a:ext cx="28575" cy="26988"/>
            </a:xfrm>
            <a:custGeom>
              <a:avLst/>
              <a:gdLst>
                <a:gd name="T0" fmla="*/ 6 w 18"/>
                <a:gd name="T1" fmla="*/ 0 h 17"/>
                <a:gd name="T2" fmla="*/ 0 w 18"/>
                <a:gd name="T3" fmla="*/ 7 h 17"/>
                <a:gd name="T4" fmla="*/ 12 w 18"/>
                <a:gd name="T5" fmla="*/ 17 h 17"/>
                <a:gd name="T6" fmla="*/ 18 w 18"/>
                <a:gd name="T7" fmla="*/ 10 h 17"/>
                <a:gd name="T8" fmla="*/ 6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6" y="0"/>
                  </a:moveTo>
                  <a:lnTo>
                    <a:pt x="0" y="7"/>
                  </a:lnTo>
                  <a:lnTo>
                    <a:pt x="12" y="17"/>
                  </a:lnTo>
                  <a:lnTo>
                    <a:pt x="18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7" name="Freeform 280"/>
            <p:cNvSpPr>
              <a:spLocks/>
            </p:cNvSpPr>
            <p:nvPr/>
          </p:nvSpPr>
          <p:spPr bwMode="auto">
            <a:xfrm>
              <a:off x="7439025" y="4549775"/>
              <a:ext cx="26988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9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8" name="Freeform 281"/>
            <p:cNvSpPr>
              <a:spLocks/>
            </p:cNvSpPr>
            <p:nvPr/>
          </p:nvSpPr>
          <p:spPr bwMode="auto">
            <a:xfrm>
              <a:off x="7493000" y="4592638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49" name="Freeform 282"/>
            <p:cNvSpPr>
              <a:spLocks/>
            </p:cNvSpPr>
            <p:nvPr/>
          </p:nvSpPr>
          <p:spPr bwMode="auto">
            <a:xfrm>
              <a:off x="4567238" y="1765300"/>
              <a:ext cx="69850" cy="68263"/>
            </a:xfrm>
            <a:custGeom>
              <a:avLst/>
              <a:gdLst>
                <a:gd name="T0" fmla="*/ 0 w 44"/>
                <a:gd name="T1" fmla="*/ 7 h 43"/>
                <a:gd name="T2" fmla="*/ 8 w 44"/>
                <a:gd name="T3" fmla="*/ 0 h 43"/>
                <a:gd name="T4" fmla="*/ 44 w 44"/>
                <a:gd name="T5" fmla="*/ 36 h 43"/>
                <a:gd name="T6" fmla="*/ 37 w 44"/>
                <a:gd name="T7" fmla="*/ 43 h 43"/>
                <a:gd name="T8" fmla="*/ 0 w 44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7"/>
                  </a:moveTo>
                  <a:lnTo>
                    <a:pt x="8" y="0"/>
                  </a:lnTo>
                  <a:lnTo>
                    <a:pt x="44" y="36"/>
                  </a:lnTo>
                  <a:lnTo>
                    <a:pt x="37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0" name="Freeform 283"/>
            <p:cNvSpPr>
              <a:spLocks/>
            </p:cNvSpPr>
            <p:nvPr/>
          </p:nvSpPr>
          <p:spPr bwMode="auto">
            <a:xfrm>
              <a:off x="4657725" y="185420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1" name="Freeform 284"/>
            <p:cNvSpPr>
              <a:spLocks/>
            </p:cNvSpPr>
            <p:nvPr/>
          </p:nvSpPr>
          <p:spPr bwMode="auto">
            <a:xfrm>
              <a:off x="4705350" y="1901825"/>
              <a:ext cx="69850" cy="68263"/>
            </a:xfrm>
            <a:custGeom>
              <a:avLst/>
              <a:gdLst>
                <a:gd name="T0" fmla="*/ 8 w 44"/>
                <a:gd name="T1" fmla="*/ 0 h 43"/>
                <a:gd name="T2" fmla="*/ 0 w 44"/>
                <a:gd name="T3" fmla="*/ 8 h 43"/>
                <a:gd name="T4" fmla="*/ 37 w 44"/>
                <a:gd name="T5" fmla="*/ 43 h 43"/>
                <a:gd name="T6" fmla="*/ 44 w 44"/>
                <a:gd name="T7" fmla="*/ 35 h 43"/>
                <a:gd name="T8" fmla="*/ 8 w 4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8" y="0"/>
                  </a:moveTo>
                  <a:lnTo>
                    <a:pt x="0" y="8"/>
                  </a:lnTo>
                  <a:lnTo>
                    <a:pt x="37" y="43"/>
                  </a:lnTo>
                  <a:lnTo>
                    <a:pt x="44" y="3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2" name="Freeform 285"/>
            <p:cNvSpPr>
              <a:spLocks/>
            </p:cNvSpPr>
            <p:nvPr/>
          </p:nvSpPr>
          <p:spPr bwMode="auto">
            <a:xfrm>
              <a:off x="4795838" y="1990725"/>
              <a:ext cx="30162" cy="28575"/>
            </a:xfrm>
            <a:custGeom>
              <a:avLst/>
              <a:gdLst>
                <a:gd name="T0" fmla="*/ 0 w 19"/>
                <a:gd name="T1" fmla="*/ 7 h 18"/>
                <a:gd name="T2" fmla="*/ 8 w 19"/>
                <a:gd name="T3" fmla="*/ 0 h 18"/>
                <a:gd name="T4" fmla="*/ 19 w 19"/>
                <a:gd name="T5" fmla="*/ 11 h 18"/>
                <a:gd name="T6" fmla="*/ 11 w 19"/>
                <a:gd name="T7" fmla="*/ 18 h 18"/>
                <a:gd name="T8" fmla="*/ 0 w 19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0" y="7"/>
                  </a:moveTo>
                  <a:lnTo>
                    <a:pt x="8" y="0"/>
                  </a:lnTo>
                  <a:lnTo>
                    <a:pt x="19" y="11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3" name="Freeform 286"/>
            <p:cNvSpPr>
              <a:spLocks/>
            </p:cNvSpPr>
            <p:nvPr/>
          </p:nvSpPr>
          <p:spPr bwMode="auto">
            <a:xfrm>
              <a:off x="4846638" y="2038350"/>
              <a:ext cx="66675" cy="69850"/>
            </a:xfrm>
            <a:custGeom>
              <a:avLst/>
              <a:gdLst>
                <a:gd name="T0" fmla="*/ 0 w 42"/>
                <a:gd name="T1" fmla="*/ 7 h 44"/>
                <a:gd name="T2" fmla="*/ 7 w 42"/>
                <a:gd name="T3" fmla="*/ 0 h 44"/>
                <a:gd name="T4" fmla="*/ 42 w 42"/>
                <a:gd name="T5" fmla="*/ 36 h 44"/>
                <a:gd name="T6" fmla="*/ 35 w 42"/>
                <a:gd name="T7" fmla="*/ 44 h 44"/>
                <a:gd name="T8" fmla="*/ 0 w 42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4">
                  <a:moveTo>
                    <a:pt x="0" y="7"/>
                  </a:moveTo>
                  <a:lnTo>
                    <a:pt x="7" y="0"/>
                  </a:lnTo>
                  <a:lnTo>
                    <a:pt x="42" y="36"/>
                  </a:lnTo>
                  <a:lnTo>
                    <a:pt x="35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4" name="Freeform 287"/>
            <p:cNvSpPr>
              <a:spLocks/>
            </p:cNvSpPr>
            <p:nvPr/>
          </p:nvSpPr>
          <p:spPr bwMode="auto">
            <a:xfrm>
              <a:off x="4937125" y="2128838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5" name="Freeform 288"/>
            <p:cNvSpPr>
              <a:spLocks/>
            </p:cNvSpPr>
            <p:nvPr/>
          </p:nvSpPr>
          <p:spPr bwMode="auto">
            <a:xfrm>
              <a:off x="4984750" y="2176463"/>
              <a:ext cx="69850" cy="69850"/>
            </a:xfrm>
            <a:custGeom>
              <a:avLst/>
              <a:gdLst>
                <a:gd name="T0" fmla="*/ 0 w 44"/>
                <a:gd name="T1" fmla="*/ 7 h 44"/>
                <a:gd name="T2" fmla="*/ 7 w 44"/>
                <a:gd name="T3" fmla="*/ 0 h 44"/>
                <a:gd name="T4" fmla="*/ 44 w 44"/>
                <a:gd name="T5" fmla="*/ 36 h 44"/>
                <a:gd name="T6" fmla="*/ 36 w 44"/>
                <a:gd name="T7" fmla="*/ 44 h 44"/>
                <a:gd name="T8" fmla="*/ 0 w 44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0" y="7"/>
                  </a:moveTo>
                  <a:lnTo>
                    <a:pt x="7" y="0"/>
                  </a:lnTo>
                  <a:lnTo>
                    <a:pt x="44" y="36"/>
                  </a:lnTo>
                  <a:lnTo>
                    <a:pt x="36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6" name="Freeform 289"/>
            <p:cNvSpPr>
              <a:spLocks/>
            </p:cNvSpPr>
            <p:nvPr/>
          </p:nvSpPr>
          <p:spPr bwMode="auto">
            <a:xfrm>
              <a:off x="5075238" y="2266950"/>
              <a:ext cx="26987" cy="26988"/>
            </a:xfrm>
            <a:custGeom>
              <a:avLst/>
              <a:gdLst>
                <a:gd name="T0" fmla="*/ 0 w 17"/>
                <a:gd name="T1" fmla="*/ 7 h 17"/>
                <a:gd name="T2" fmla="*/ 7 w 17"/>
                <a:gd name="T3" fmla="*/ 0 h 17"/>
                <a:gd name="T4" fmla="*/ 17 w 17"/>
                <a:gd name="T5" fmla="*/ 9 h 17"/>
                <a:gd name="T6" fmla="*/ 10 w 17"/>
                <a:gd name="T7" fmla="*/ 17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7" y="0"/>
                  </a:lnTo>
                  <a:lnTo>
                    <a:pt x="17" y="9"/>
                  </a:lnTo>
                  <a:lnTo>
                    <a:pt x="10" y="1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7" name="Freeform 290"/>
            <p:cNvSpPr>
              <a:spLocks/>
            </p:cNvSpPr>
            <p:nvPr/>
          </p:nvSpPr>
          <p:spPr bwMode="auto">
            <a:xfrm>
              <a:off x="5122863" y="2314575"/>
              <a:ext cx="69850" cy="66675"/>
            </a:xfrm>
            <a:custGeom>
              <a:avLst/>
              <a:gdLst>
                <a:gd name="T0" fmla="*/ 7 w 44"/>
                <a:gd name="T1" fmla="*/ 0 h 42"/>
                <a:gd name="T2" fmla="*/ 0 w 44"/>
                <a:gd name="T3" fmla="*/ 7 h 42"/>
                <a:gd name="T4" fmla="*/ 37 w 44"/>
                <a:gd name="T5" fmla="*/ 42 h 42"/>
                <a:gd name="T6" fmla="*/ 44 w 44"/>
                <a:gd name="T7" fmla="*/ 35 h 42"/>
                <a:gd name="T8" fmla="*/ 7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7" y="0"/>
                  </a:moveTo>
                  <a:lnTo>
                    <a:pt x="0" y="7"/>
                  </a:lnTo>
                  <a:lnTo>
                    <a:pt x="37" y="42"/>
                  </a:lnTo>
                  <a:lnTo>
                    <a:pt x="44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8" name="Freeform 291"/>
            <p:cNvSpPr>
              <a:spLocks/>
            </p:cNvSpPr>
            <p:nvPr/>
          </p:nvSpPr>
          <p:spPr bwMode="auto">
            <a:xfrm>
              <a:off x="5213350" y="2403475"/>
              <a:ext cx="28575" cy="28575"/>
            </a:xfrm>
            <a:custGeom>
              <a:avLst/>
              <a:gdLst>
                <a:gd name="T0" fmla="*/ 0 w 18"/>
                <a:gd name="T1" fmla="*/ 7 h 18"/>
                <a:gd name="T2" fmla="*/ 7 w 18"/>
                <a:gd name="T3" fmla="*/ 0 h 18"/>
                <a:gd name="T4" fmla="*/ 18 w 18"/>
                <a:gd name="T5" fmla="*/ 10 h 18"/>
                <a:gd name="T6" fmla="*/ 11 w 18"/>
                <a:gd name="T7" fmla="*/ 18 h 18"/>
                <a:gd name="T8" fmla="*/ 0 w 18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7"/>
                  </a:moveTo>
                  <a:lnTo>
                    <a:pt x="7" y="0"/>
                  </a:lnTo>
                  <a:lnTo>
                    <a:pt x="18" y="10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59" name="Freeform 292"/>
            <p:cNvSpPr>
              <a:spLocks/>
            </p:cNvSpPr>
            <p:nvPr/>
          </p:nvSpPr>
          <p:spPr bwMode="auto">
            <a:xfrm>
              <a:off x="5264150" y="2452688"/>
              <a:ext cx="66675" cy="66675"/>
            </a:xfrm>
            <a:custGeom>
              <a:avLst/>
              <a:gdLst>
                <a:gd name="T0" fmla="*/ 0 w 42"/>
                <a:gd name="T1" fmla="*/ 7 h 42"/>
                <a:gd name="T2" fmla="*/ 7 w 42"/>
                <a:gd name="T3" fmla="*/ 0 h 42"/>
                <a:gd name="T4" fmla="*/ 42 w 42"/>
                <a:gd name="T5" fmla="*/ 35 h 42"/>
                <a:gd name="T6" fmla="*/ 35 w 42"/>
                <a:gd name="T7" fmla="*/ 42 h 42"/>
                <a:gd name="T8" fmla="*/ 0 w 42"/>
                <a:gd name="T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7"/>
                  </a:moveTo>
                  <a:lnTo>
                    <a:pt x="7" y="0"/>
                  </a:lnTo>
                  <a:lnTo>
                    <a:pt x="42" y="35"/>
                  </a:lnTo>
                  <a:lnTo>
                    <a:pt x="35" y="4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0" name="Freeform 293"/>
            <p:cNvSpPr>
              <a:spLocks/>
            </p:cNvSpPr>
            <p:nvPr/>
          </p:nvSpPr>
          <p:spPr bwMode="auto">
            <a:xfrm>
              <a:off x="5353050" y="2540000"/>
              <a:ext cx="26988" cy="26988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7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7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1" name="Freeform 294"/>
            <p:cNvSpPr>
              <a:spLocks/>
            </p:cNvSpPr>
            <p:nvPr/>
          </p:nvSpPr>
          <p:spPr bwMode="auto">
            <a:xfrm>
              <a:off x="5402263" y="2589213"/>
              <a:ext cx="68262" cy="68262"/>
            </a:xfrm>
            <a:custGeom>
              <a:avLst/>
              <a:gdLst>
                <a:gd name="T0" fmla="*/ 0 w 43"/>
                <a:gd name="T1" fmla="*/ 7 h 43"/>
                <a:gd name="T2" fmla="*/ 7 w 43"/>
                <a:gd name="T3" fmla="*/ 0 h 43"/>
                <a:gd name="T4" fmla="*/ 43 w 43"/>
                <a:gd name="T5" fmla="*/ 36 h 43"/>
                <a:gd name="T6" fmla="*/ 36 w 43"/>
                <a:gd name="T7" fmla="*/ 43 h 43"/>
                <a:gd name="T8" fmla="*/ 0 w 43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7"/>
                  </a:moveTo>
                  <a:lnTo>
                    <a:pt x="7" y="0"/>
                  </a:lnTo>
                  <a:lnTo>
                    <a:pt x="43" y="36"/>
                  </a:lnTo>
                  <a:lnTo>
                    <a:pt x="36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" name="Freeform 295"/>
            <p:cNvSpPr>
              <a:spLocks/>
            </p:cNvSpPr>
            <p:nvPr/>
          </p:nvSpPr>
          <p:spPr bwMode="auto">
            <a:xfrm>
              <a:off x="5492750" y="2678113"/>
              <a:ext cx="26988" cy="26987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0 h 17"/>
                <a:gd name="T4" fmla="*/ 17 w 17"/>
                <a:gd name="T5" fmla="*/ 10 h 17"/>
                <a:gd name="T6" fmla="*/ 9 w 17"/>
                <a:gd name="T7" fmla="*/ 17 h 17"/>
                <a:gd name="T8" fmla="*/ 0 w 17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9" y="1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3" name="Freeform 296"/>
            <p:cNvSpPr>
              <a:spLocks/>
            </p:cNvSpPr>
            <p:nvPr/>
          </p:nvSpPr>
          <p:spPr bwMode="auto">
            <a:xfrm>
              <a:off x="5540375" y="2727325"/>
              <a:ext cx="69850" cy="68263"/>
            </a:xfrm>
            <a:custGeom>
              <a:avLst/>
              <a:gdLst>
                <a:gd name="T0" fmla="*/ 0 w 44"/>
                <a:gd name="T1" fmla="*/ 7 h 43"/>
                <a:gd name="T2" fmla="*/ 7 w 44"/>
                <a:gd name="T3" fmla="*/ 0 h 43"/>
                <a:gd name="T4" fmla="*/ 44 w 44"/>
                <a:gd name="T5" fmla="*/ 36 h 43"/>
                <a:gd name="T6" fmla="*/ 36 w 44"/>
                <a:gd name="T7" fmla="*/ 43 h 43"/>
                <a:gd name="T8" fmla="*/ 0 w 44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7"/>
                  </a:moveTo>
                  <a:lnTo>
                    <a:pt x="7" y="0"/>
                  </a:lnTo>
                  <a:lnTo>
                    <a:pt x="44" y="36"/>
                  </a:lnTo>
                  <a:lnTo>
                    <a:pt x="36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4" name="Freeform 297"/>
            <p:cNvSpPr>
              <a:spLocks/>
            </p:cNvSpPr>
            <p:nvPr/>
          </p:nvSpPr>
          <p:spPr bwMode="auto">
            <a:xfrm>
              <a:off x="5630863" y="2814638"/>
              <a:ext cx="28575" cy="28575"/>
            </a:xfrm>
            <a:custGeom>
              <a:avLst/>
              <a:gdLst>
                <a:gd name="T0" fmla="*/ 0 w 18"/>
                <a:gd name="T1" fmla="*/ 7 h 18"/>
                <a:gd name="T2" fmla="*/ 7 w 18"/>
                <a:gd name="T3" fmla="*/ 0 h 18"/>
                <a:gd name="T4" fmla="*/ 18 w 18"/>
                <a:gd name="T5" fmla="*/ 11 h 18"/>
                <a:gd name="T6" fmla="*/ 11 w 18"/>
                <a:gd name="T7" fmla="*/ 18 h 18"/>
                <a:gd name="T8" fmla="*/ 0 w 18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7"/>
                  </a:moveTo>
                  <a:lnTo>
                    <a:pt x="7" y="0"/>
                  </a:lnTo>
                  <a:lnTo>
                    <a:pt x="18" y="11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5" name="Freeform 298"/>
            <p:cNvSpPr>
              <a:spLocks/>
            </p:cNvSpPr>
            <p:nvPr/>
          </p:nvSpPr>
          <p:spPr bwMode="auto">
            <a:xfrm>
              <a:off x="5680075" y="2863850"/>
              <a:ext cx="68263" cy="68263"/>
            </a:xfrm>
            <a:custGeom>
              <a:avLst/>
              <a:gdLst>
                <a:gd name="T0" fmla="*/ 0 w 43"/>
                <a:gd name="T1" fmla="*/ 8 h 43"/>
                <a:gd name="T2" fmla="*/ 8 w 43"/>
                <a:gd name="T3" fmla="*/ 0 h 43"/>
                <a:gd name="T4" fmla="*/ 43 w 43"/>
                <a:gd name="T5" fmla="*/ 35 h 43"/>
                <a:gd name="T6" fmla="*/ 35 w 43"/>
                <a:gd name="T7" fmla="*/ 43 h 43"/>
                <a:gd name="T8" fmla="*/ 0 w 43"/>
                <a:gd name="T9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8"/>
                  </a:moveTo>
                  <a:lnTo>
                    <a:pt x="8" y="0"/>
                  </a:lnTo>
                  <a:lnTo>
                    <a:pt x="43" y="35"/>
                  </a:lnTo>
                  <a:lnTo>
                    <a:pt x="35" y="4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6" name="Freeform 299"/>
            <p:cNvSpPr>
              <a:spLocks/>
            </p:cNvSpPr>
            <p:nvPr/>
          </p:nvSpPr>
          <p:spPr bwMode="auto">
            <a:xfrm>
              <a:off x="5768975" y="2952750"/>
              <a:ext cx="28575" cy="28575"/>
            </a:xfrm>
            <a:custGeom>
              <a:avLst/>
              <a:gdLst>
                <a:gd name="T0" fmla="*/ 0 w 18"/>
                <a:gd name="T1" fmla="*/ 7 h 18"/>
                <a:gd name="T2" fmla="*/ 7 w 18"/>
                <a:gd name="T3" fmla="*/ 0 h 18"/>
                <a:gd name="T4" fmla="*/ 18 w 18"/>
                <a:gd name="T5" fmla="*/ 11 h 18"/>
                <a:gd name="T6" fmla="*/ 11 w 18"/>
                <a:gd name="T7" fmla="*/ 18 h 18"/>
                <a:gd name="T8" fmla="*/ 0 w 18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7"/>
                  </a:moveTo>
                  <a:lnTo>
                    <a:pt x="7" y="0"/>
                  </a:lnTo>
                  <a:lnTo>
                    <a:pt x="18" y="11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7" name="Freeform 300"/>
            <p:cNvSpPr>
              <a:spLocks/>
            </p:cNvSpPr>
            <p:nvPr/>
          </p:nvSpPr>
          <p:spPr bwMode="auto">
            <a:xfrm>
              <a:off x="5818188" y="3000375"/>
              <a:ext cx="69850" cy="69850"/>
            </a:xfrm>
            <a:custGeom>
              <a:avLst/>
              <a:gdLst>
                <a:gd name="T0" fmla="*/ 0 w 44"/>
                <a:gd name="T1" fmla="*/ 7 h 44"/>
                <a:gd name="T2" fmla="*/ 8 w 44"/>
                <a:gd name="T3" fmla="*/ 0 h 44"/>
                <a:gd name="T4" fmla="*/ 44 w 44"/>
                <a:gd name="T5" fmla="*/ 36 h 44"/>
                <a:gd name="T6" fmla="*/ 37 w 44"/>
                <a:gd name="T7" fmla="*/ 44 h 44"/>
                <a:gd name="T8" fmla="*/ 0 w 44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0" y="7"/>
                  </a:moveTo>
                  <a:lnTo>
                    <a:pt x="8" y="0"/>
                  </a:lnTo>
                  <a:lnTo>
                    <a:pt x="44" y="36"/>
                  </a:lnTo>
                  <a:lnTo>
                    <a:pt x="37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8" name="Freeform 301"/>
            <p:cNvSpPr>
              <a:spLocks/>
            </p:cNvSpPr>
            <p:nvPr/>
          </p:nvSpPr>
          <p:spPr bwMode="auto">
            <a:xfrm>
              <a:off x="5908675" y="3090863"/>
              <a:ext cx="26988" cy="26987"/>
            </a:xfrm>
            <a:custGeom>
              <a:avLst/>
              <a:gdLst>
                <a:gd name="T0" fmla="*/ 0 w 17"/>
                <a:gd name="T1" fmla="*/ 7 h 17"/>
                <a:gd name="T2" fmla="*/ 8 w 17"/>
                <a:gd name="T3" fmla="*/ 0 h 17"/>
                <a:gd name="T4" fmla="*/ 17 w 17"/>
                <a:gd name="T5" fmla="*/ 10 h 17"/>
                <a:gd name="T6" fmla="*/ 10 w 17"/>
                <a:gd name="T7" fmla="*/ 17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9" name="Freeform 302"/>
            <p:cNvSpPr>
              <a:spLocks/>
            </p:cNvSpPr>
            <p:nvPr/>
          </p:nvSpPr>
          <p:spPr bwMode="auto">
            <a:xfrm>
              <a:off x="5957888" y="3138488"/>
              <a:ext cx="68262" cy="69850"/>
            </a:xfrm>
            <a:custGeom>
              <a:avLst/>
              <a:gdLst>
                <a:gd name="T0" fmla="*/ 0 w 43"/>
                <a:gd name="T1" fmla="*/ 7 h 44"/>
                <a:gd name="T2" fmla="*/ 7 w 43"/>
                <a:gd name="T3" fmla="*/ 0 h 44"/>
                <a:gd name="T4" fmla="*/ 43 w 43"/>
                <a:gd name="T5" fmla="*/ 36 h 44"/>
                <a:gd name="T6" fmla="*/ 36 w 43"/>
                <a:gd name="T7" fmla="*/ 44 h 44"/>
                <a:gd name="T8" fmla="*/ 0 w 43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0" y="7"/>
                  </a:moveTo>
                  <a:lnTo>
                    <a:pt x="7" y="0"/>
                  </a:lnTo>
                  <a:lnTo>
                    <a:pt x="43" y="36"/>
                  </a:lnTo>
                  <a:lnTo>
                    <a:pt x="36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0" name="Freeform 303"/>
            <p:cNvSpPr>
              <a:spLocks/>
            </p:cNvSpPr>
            <p:nvPr/>
          </p:nvSpPr>
          <p:spPr bwMode="auto">
            <a:xfrm>
              <a:off x="6049963" y="3228975"/>
              <a:ext cx="26987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1" name="Freeform 304"/>
            <p:cNvSpPr>
              <a:spLocks/>
            </p:cNvSpPr>
            <p:nvPr/>
          </p:nvSpPr>
          <p:spPr bwMode="auto">
            <a:xfrm>
              <a:off x="6097588" y="3276600"/>
              <a:ext cx="66675" cy="66675"/>
            </a:xfrm>
            <a:custGeom>
              <a:avLst/>
              <a:gdLst>
                <a:gd name="T0" fmla="*/ 0 w 42"/>
                <a:gd name="T1" fmla="*/ 7 h 42"/>
                <a:gd name="T2" fmla="*/ 7 w 42"/>
                <a:gd name="T3" fmla="*/ 0 h 42"/>
                <a:gd name="T4" fmla="*/ 42 w 42"/>
                <a:gd name="T5" fmla="*/ 35 h 42"/>
                <a:gd name="T6" fmla="*/ 35 w 42"/>
                <a:gd name="T7" fmla="*/ 42 h 42"/>
                <a:gd name="T8" fmla="*/ 0 w 42"/>
                <a:gd name="T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7"/>
                  </a:moveTo>
                  <a:lnTo>
                    <a:pt x="7" y="0"/>
                  </a:lnTo>
                  <a:lnTo>
                    <a:pt x="42" y="35"/>
                  </a:lnTo>
                  <a:lnTo>
                    <a:pt x="35" y="42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2" name="Freeform 305"/>
            <p:cNvSpPr>
              <a:spLocks/>
            </p:cNvSpPr>
            <p:nvPr/>
          </p:nvSpPr>
          <p:spPr bwMode="auto">
            <a:xfrm>
              <a:off x="6186488" y="3365500"/>
              <a:ext cx="28575" cy="28575"/>
            </a:xfrm>
            <a:custGeom>
              <a:avLst/>
              <a:gdLst>
                <a:gd name="T0" fmla="*/ 0 w 18"/>
                <a:gd name="T1" fmla="*/ 7 h 18"/>
                <a:gd name="T2" fmla="*/ 7 w 18"/>
                <a:gd name="T3" fmla="*/ 0 h 18"/>
                <a:gd name="T4" fmla="*/ 18 w 18"/>
                <a:gd name="T5" fmla="*/ 10 h 18"/>
                <a:gd name="T6" fmla="*/ 11 w 18"/>
                <a:gd name="T7" fmla="*/ 18 h 18"/>
                <a:gd name="T8" fmla="*/ 0 w 18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7"/>
                  </a:moveTo>
                  <a:lnTo>
                    <a:pt x="7" y="0"/>
                  </a:lnTo>
                  <a:lnTo>
                    <a:pt x="18" y="10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3" name="Freeform 306"/>
            <p:cNvSpPr>
              <a:spLocks/>
            </p:cNvSpPr>
            <p:nvPr/>
          </p:nvSpPr>
          <p:spPr bwMode="auto">
            <a:xfrm>
              <a:off x="6235700" y="3414713"/>
              <a:ext cx="69850" cy="66675"/>
            </a:xfrm>
            <a:custGeom>
              <a:avLst/>
              <a:gdLst>
                <a:gd name="T0" fmla="*/ 7 w 44"/>
                <a:gd name="T1" fmla="*/ 0 h 42"/>
                <a:gd name="T2" fmla="*/ 0 w 44"/>
                <a:gd name="T3" fmla="*/ 7 h 42"/>
                <a:gd name="T4" fmla="*/ 37 w 44"/>
                <a:gd name="T5" fmla="*/ 42 h 42"/>
                <a:gd name="T6" fmla="*/ 44 w 44"/>
                <a:gd name="T7" fmla="*/ 35 h 42"/>
                <a:gd name="T8" fmla="*/ 7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7" y="0"/>
                  </a:moveTo>
                  <a:lnTo>
                    <a:pt x="0" y="7"/>
                  </a:lnTo>
                  <a:lnTo>
                    <a:pt x="37" y="42"/>
                  </a:lnTo>
                  <a:lnTo>
                    <a:pt x="44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4" name="Freeform 307"/>
            <p:cNvSpPr>
              <a:spLocks/>
            </p:cNvSpPr>
            <p:nvPr/>
          </p:nvSpPr>
          <p:spPr bwMode="auto">
            <a:xfrm>
              <a:off x="6326188" y="3502025"/>
              <a:ext cx="26987" cy="26988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0 h 17"/>
                <a:gd name="T4" fmla="*/ 17 w 17"/>
                <a:gd name="T5" fmla="*/ 10 h 17"/>
                <a:gd name="T6" fmla="*/ 10 w 17"/>
                <a:gd name="T7" fmla="*/ 17 h 17"/>
                <a:gd name="T8" fmla="*/ 0 w 17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5" name="Freeform 308"/>
            <p:cNvSpPr>
              <a:spLocks/>
            </p:cNvSpPr>
            <p:nvPr/>
          </p:nvSpPr>
          <p:spPr bwMode="auto">
            <a:xfrm>
              <a:off x="6373813" y="3551238"/>
              <a:ext cx="69850" cy="68262"/>
            </a:xfrm>
            <a:custGeom>
              <a:avLst/>
              <a:gdLst>
                <a:gd name="T0" fmla="*/ 0 w 44"/>
                <a:gd name="T1" fmla="*/ 7 h 43"/>
                <a:gd name="T2" fmla="*/ 8 w 44"/>
                <a:gd name="T3" fmla="*/ 0 h 43"/>
                <a:gd name="T4" fmla="*/ 44 w 44"/>
                <a:gd name="T5" fmla="*/ 36 h 43"/>
                <a:gd name="T6" fmla="*/ 37 w 44"/>
                <a:gd name="T7" fmla="*/ 43 h 43"/>
                <a:gd name="T8" fmla="*/ 0 w 44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7"/>
                  </a:moveTo>
                  <a:lnTo>
                    <a:pt x="8" y="0"/>
                  </a:lnTo>
                  <a:lnTo>
                    <a:pt x="44" y="36"/>
                  </a:lnTo>
                  <a:lnTo>
                    <a:pt x="37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6" name="Freeform 309"/>
            <p:cNvSpPr>
              <a:spLocks/>
            </p:cNvSpPr>
            <p:nvPr/>
          </p:nvSpPr>
          <p:spPr bwMode="auto">
            <a:xfrm>
              <a:off x="6465888" y="3640138"/>
              <a:ext cx="26987" cy="26987"/>
            </a:xfrm>
            <a:custGeom>
              <a:avLst/>
              <a:gdLst>
                <a:gd name="T0" fmla="*/ 7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7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7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7" name="Freeform 310"/>
            <p:cNvSpPr>
              <a:spLocks/>
            </p:cNvSpPr>
            <p:nvPr/>
          </p:nvSpPr>
          <p:spPr bwMode="auto">
            <a:xfrm>
              <a:off x="6515100" y="3689350"/>
              <a:ext cx="66675" cy="68263"/>
            </a:xfrm>
            <a:custGeom>
              <a:avLst/>
              <a:gdLst>
                <a:gd name="T0" fmla="*/ 0 w 42"/>
                <a:gd name="T1" fmla="*/ 7 h 43"/>
                <a:gd name="T2" fmla="*/ 7 w 42"/>
                <a:gd name="T3" fmla="*/ 0 h 43"/>
                <a:gd name="T4" fmla="*/ 42 w 42"/>
                <a:gd name="T5" fmla="*/ 36 h 43"/>
                <a:gd name="T6" fmla="*/ 35 w 42"/>
                <a:gd name="T7" fmla="*/ 43 h 43"/>
                <a:gd name="T8" fmla="*/ 0 w 42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3">
                  <a:moveTo>
                    <a:pt x="0" y="7"/>
                  </a:moveTo>
                  <a:lnTo>
                    <a:pt x="7" y="0"/>
                  </a:lnTo>
                  <a:lnTo>
                    <a:pt x="42" y="36"/>
                  </a:lnTo>
                  <a:lnTo>
                    <a:pt x="35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8" name="Freeform 311"/>
            <p:cNvSpPr>
              <a:spLocks/>
            </p:cNvSpPr>
            <p:nvPr/>
          </p:nvSpPr>
          <p:spPr bwMode="auto">
            <a:xfrm>
              <a:off x="6602413" y="3776663"/>
              <a:ext cx="30162" cy="28575"/>
            </a:xfrm>
            <a:custGeom>
              <a:avLst/>
              <a:gdLst>
                <a:gd name="T0" fmla="*/ 0 w 19"/>
                <a:gd name="T1" fmla="*/ 7 h 18"/>
                <a:gd name="T2" fmla="*/ 8 w 19"/>
                <a:gd name="T3" fmla="*/ 0 h 18"/>
                <a:gd name="T4" fmla="*/ 19 w 19"/>
                <a:gd name="T5" fmla="*/ 11 h 18"/>
                <a:gd name="T6" fmla="*/ 11 w 19"/>
                <a:gd name="T7" fmla="*/ 18 h 18"/>
                <a:gd name="T8" fmla="*/ 0 w 19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0" y="7"/>
                  </a:moveTo>
                  <a:lnTo>
                    <a:pt x="8" y="0"/>
                  </a:lnTo>
                  <a:lnTo>
                    <a:pt x="19" y="11"/>
                  </a:lnTo>
                  <a:lnTo>
                    <a:pt x="11" y="1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79" name="Freeform 312"/>
            <p:cNvSpPr>
              <a:spLocks/>
            </p:cNvSpPr>
            <p:nvPr/>
          </p:nvSpPr>
          <p:spPr bwMode="auto">
            <a:xfrm>
              <a:off x="6653213" y="3827463"/>
              <a:ext cx="69850" cy="66675"/>
            </a:xfrm>
            <a:custGeom>
              <a:avLst/>
              <a:gdLst>
                <a:gd name="T0" fmla="*/ 7 w 44"/>
                <a:gd name="T1" fmla="*/ 0 h 42"/>
                <a:gd name="T2" fmla="*/ 0 w 44"/>
                <a:gd name="T3" fmla="*/ 7 h 42"/>
                <a:gd name="T4" fmla="*/ 36 w 44"/>
                <a:gd name="T5" fmla="*/ 42 h 42"/>
                <a:gd name="T6" fmla="*/ 44 w 44"/>
                <a:gd name="T7" fmla="*/ 35 h 42"/>
                <a:gd name="T8" fmla="*/ 7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7" y="0"/>
                  </a:moveTo>
                  <a:lnTo>
                    <a:pt x="0" y="7"/>
                  </a:lnTo>
                  <a:lnTo>
                    <a:pt x="36" y="42"/>
                  </a:lnTo>
                  <a:lnTo>
                    <a:pt x="44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0" name="Freeform 313"/>
            <p:cNvSpPr>
              <a:spLocks/>
            </p:cNvSpPr>
            <p:nvPr/>
          </p:nvSpPr>
          <p:spPr bwMode="auto">
            <a:xfrm>
              <a:off x="6743700" y="391636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1" name="Freeform 314"/>
            <p:cNvSpPr>
              <a:spLocks/>
            </p:cNvSpPr>
            <p:nvPr/>
          </p:nvSpPr>
          <p:spPr bwMode="auto">
            <a:xfrm>
              <a:off x="6791325" y="3962400"/>
              <a:ext cx="69850" cy="69850"/>
            </a:xfrm>
            <a:custGeom>
              <a:avLst/>
              <a:gdLst>
                <a:gd name="T0" fmla="*/ 0 w 44"/>
                <a:gd name="T1" fmla="*/ 7 h 44"/>
                <a:gd name="T2" fmla="*/ 7 w 44"/>
                <a:gd name="T3" fmla="*/ 0 h 44"/>
                <a:gd name="T4" fmla="*/ 44 w 44"/>
                <a:gd name="T5" fmla="*/ 36 h 44"/>
                <a:gd name="T6" fmla="*/ 36 w 44"/>
                <a:gd name="T7" fmla="*/ 44 h 44"/>
                <a:gd name="T8" fmla="*/ 0 w 44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0" y="7"/>
                  </a:moveTo>
                  <a:lnTo>
                    <a:pt x="7" y="0"/>
                  </a:lnTo>
                  <a:lnTo>
                    <a:pt x="44" y="36"/>
                  </a:lnTo>
                  <a:lnTo>
                    <a:pt x="36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2" name="Freeform 315"/>
            <p:cNvSpPr>
              <a:spLocks/>
            </p:cNvSpPr>
            <p:nvPr/>
          </p:nvSpPr>
          <p:spPr bwMode="auto">
            <a:xfrm>
              <a:off x="6883400" y="4052888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3" name="Freeform 316"/>
            <p:cNvSpPr>
              <a:spLocks/>
            </p:cNvSpPr>
            <p:nvPr/>
          </p:nvSpPr>
          <p:spPr bwMode="auto">
            <a:xfrm>
              <a:off x="6931025" y="4100513"/>
              <a:ext cx="68263" cy="69850"/>
            </a:xfrm>
            <a:custGeom>
              <a:avLst/>
              <a:gdLst>
                <a:gd name="T0" fmla="*/ 0 w 43"/>
                <a:gd name="T1" fmla="*/ 7 h 44"/>
                <a:gd name="T2" fmla="*/ 8 w 43"/>
                <a:gd name="T3" fmla="*/ 0 h 44"/>
                <a:gd name="T4" fmla="*/ 43 w 43"/>
                <a:gd name="T5" fmla="*/ 36 h 44"/>
                <a:gd name="T6" fmla="*/ 36 w 43"/>
                <a:gd name="T7" fmla="*/ 44 h 44"/>
                <a:gd name="T8" fmla="*/ 0 w 43"/>
                <a:gd name="T9" fmla="*/ 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4">
                  <a:moveTo>
                    <a:pt x="0" y="7"/>
                  </a:moveTo>
                  <a:lnTo>
                    <a:pt x="8" y="0"/>
                  </a:lnTo>
                  <a:lnTo>
                    <a:pt x="43" y="36"/>
                  </a:lnTo>
                  <a:lnTo>
                    <a:pt x="36" y="4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4" name="Freeform 317"/>
            <p:cNvSpPr>
              <a:spLocks/>
            </p:cNvSpPr>
            <p:nvPr/>
          </p:nvSpPr>
          <p:spPr bwMode="auto">
            <a:xfrm>
              <a:off x="7021513" y="4191000"/>
              <a:ext cx="26987" cy="26988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7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7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5" name="Freeform 318"/>
            <p:cNvSpPr>
              <a:spLocks/>
            </p:cNvSpPr>
            <p:nvPr/>
          </p:nvSpPr>
          <p:spPr bwMode="auto">
            <a:xfrm>
              <a:off x="7070725" y="4238625"/>
              <a:ext cx="68263" cy="66675"/>
            </a:xfrm>
            <a:custGeom>
              <a:avLst/>
              <a:gdLst>
                <a:gd name="T0" fmla="*/ 7 w 43"/>
                <a:gd name="T1" fmla="*/ 0 h 42"/>
                <a:gd name="T2" fmla="*/ 0 w 43"/>
                <a:gd name="T3" fmla="*/ 7 h 42"/>
                <a:gd name="T4" fmla="*/ 36 w 43"/>
                <a:gd name="T5" fmla="*/ 42 h 42"/>
                <a:gd name="T6" fmla="*/ 43 w 43"/>
                <a:gd name="T7" fmla="*/ 35 h 42"/>
                <a:gd name="T8" fmla="*/ 7 w 43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7" y="0"/>
                  </a:moveTo>
                  <a:lnTo>
                    <a:pt x="0" y="7"/>
                  </a:lnTo>
                  <a:lnTo>
                    <a:pt x="36" y="42"/>
                  </a:lnTo>
                  <a:lnTo>
                    <a:pt x="43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6" name="Freeform 319"/>
            <p:cNvSpPr>
              <a:spLocks/>
            </p:cNvSpPr>
            <p:nvPr/>
          </p:nvSpPr>
          <p:spPr bwMode="auto">
            <a:xfrm>
              <a:off x="7161213" y="4329113"/>
              <a:ext cx="25400" cy="26987"/>
            </a:xfrm>
            <a:custGeom>
              <a:avLst/>
              <a:gdLst>
                <a:gd name="T0" fmla="*/ 0 w 16"/>
                <a:gd name="T1" fmla="*/ 6 h 17"/>
                <a:gd name="T2" fmla="*/ 7 w 16"/>
                <a:gd name="T3" fmla="*/ 0 h 17"/>
                <a:gd name="T4" fmla="*/ 16 w 16"/>
                <a:gd name="T5" fmla="*/ 11 h 17"/>
                <a:gd name="T6" fmla="*/ 9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7" y="0"/>
                  </a:lnTo>
                  <a:lnTo>
                    <a:pt x="16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7" name="Freeform 320"/>
            <p:cNvSpPr>
              <a:spLocks/>
            </p:cNvSpPr>
            <p:nvPr/>
          </p:nvSpPr>
          <p:spPr bwMode="auto">
            <a:xfrm>
              <a:off x="7208838" y="4376738"/>
              <a:ext cx="68262" cy="66675"/>
            </a:xfrm>
            <a:custGeom>
              <a:avLst/>
              <a:gdLst>
                <a:gd name="T0" fmla="*/ 7 w 43"/>
                <a:gd name="T1" fmla="*/ 0 h 42"/>
                <a:gd name="T2" fmla="*/ 0 w 43"/>
                <a:gd name="T3" fmla="*/ 7 h 42"/>
                <a:gd name="T4" fmla="*/ 36 w 43"/>
                <a:gd name="T5" fmla="*/ 42 h 42"/>
                <a:gd name="T6" fmla="*/ 43 w 43"/>
                <a:gd name="T7" fmla="*/ 35 h 42"/>
                <a:gd name="T8" fmla="*/ 7 w 43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7" y="0"/>
                  </a:moveTo>
                  <a:lnTo>
                    <a:pt x="0" y="7"/>
                  </a:lnTo>
                  <a:lnTo>
                    <a:pt x="36" y="42"/>
                  </a:lnTo>
                  <a:lnTo>
                    <a:pt x="43" y="3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8" name="Freeform 321"/>
            <p:cNvSpPr>
              <a:spLocks/>
            </p:cNvSpPr>
            <p:nvPr/>
          </p:nvSpPr>
          <p:spPr bwMode="auto">
            <a:xfrm>
              <a:off x="7300913" y="4465638"/>
              <a:ext cx="26987" cy="25400"/>
            </a:xfrm>
            <a:custGeom>
              <a:avLst/>
              <a:gdLst>
                <a:gd name="T0" fmla="*/ 6 w 17"/>
                <a:gd name="T1" fmla="*/ 0 h 16"/>
                <a:gd name="T2" fmla="*/ 0 w 17"/>
                <a:gd name="T3" fmla="*/ 7 h 16"/>
                <a:gd name="T4" fmla="*/ 11 w 17"/>
                <a:gd name="T5" fmla="*/ 16 h 16"/>
                <a:gd name="T6" fmla="*/ 17 w 17"/>
                <a:gd name="T7" fmla="*/ 9 h 16"/>
                <a:gd name="T8" fmla="*/ 6 w 1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6" y="0"/>
                  </a:moveTo>
                  <a:lnTo>
                    <a:pt x="0" y="7"/>
                  </a:lnTo>
                  <a:lnTo>
                    <a:pt x="11" y="16"/>
                  </a:lnTo>
                  <a:lnTo>
                    <a:pt x="17" y="9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89" name="Freeform 322"/>
            <p:cNvSpPr>
              <a:spLocks/>
            </p:cNvSpPr>
            <p:nvPr/>
          </p:nvSpPr>
          <p:spPr bwMode="auto">
            <a:xfrm>
              <a:off x="7348538" y="4513263"/>
              <a:ext cx="68262" cy="68262"/>
            </a:xfrm>
            <a:custGeom>
              <a:avLst/>
              <a:gdLst>
                <a:gd name="T0" fmla="*/ 0 w 43"/>
                <a:gd name="T1" fmla="*/ 7 h 43"/>
                <a:gd name="T2" fmla="*/ 7 w 43"/>
                <a:gd name="T3" fmla="*/ 0 h 43"/>
                <a:gd name="T4" fmla="*/ 43 w 43"/>
                <a:gd name="T5" fmla="*/ 36 h 43"/>
                <a:gd name="T6" fmla="*/ 35 w 43"/>
                <a:gd name="T7" fmla="*/ 43 h 43"/>
                <a:gd name="T8" fmla="*/ 0 w 43"/>
                <a:gd name="T9" fmla="*/ 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">
                  <a:moveTo>
                    <a:pt x="0" y="7"/>
                  </a:moveTo>
                  <a:lnTo>
                    <a:pt x="7" y="0"/>
                  </a:lnTo>
                  <a:lnTo>
                    <a:pt x="43" y="36"/>
                  </a:lnTo>
                  <a:lnTo>
                    <a:pt x="35" y="4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0" name="Freeform 323"/>
            <p:cNvSpPr>
              <a:spLocks/>
            </p:cNvSpPr>
            <p:nvPr/>
          </p:nvSpPr>
          <p:spPr bwMode="auto">
            <a:xfrm>
              <a:off x="7439025" y="4602163"/>
              <a:ext cx="26988" cy="26987"/>
            </a:xfrm>
            <a:custGeom>
              <a:avLst/>
              <a:gdLst>
                <a:gd name="T0" fmla="*/ 6 w 17"/>
                <a:gd name="T1" fmla="*/ 0 h 17"/>
                <a:gd name="T2" fmla="*/ 0 w 17"/>
                <a:gd name="T3" fmla="*/ 8 h 17"/>
                <a:gd name="T4" fmla="*/ 11 w 17"/>
                <a:gd name="T5" fmla="*/ 17 h 17"/>
                <a:gd name="T6" fmla="*/ 17 w 17"/>
                <a:gd name="T7" fmla="*/ 10 h 17"/>
                <a:gd name="T8" fmla="*/ 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6" y="0"/>
                  </a:moveTo>
                  <a:lnTo>
                    <a:pt x="0" y="8"/>
                  </a:lnTo>
                  <a:lnTo>
                    <a:pt x="11" y="17"/>
                  </a:lnTo>
                  <a:lnTo>
                    <a:pt x="17" y="1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1" name="Freeform 324"/>
            <p:cNvSpPr>
              <a:spLocks/>
            </p:cNvSpPr>
            <p:nvPr/>
          </p:nvSpPr>
          <p:spPr bwMode="auto">
            <a:xfrm>
              <a:off x="4438650" y="126365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2" name="Freeform 325"/>
            <p:cNvSpPr>
              <a:spLocks/>
            </p:cNvSpPr>
            <p:nvPr/>
          </p:nvSpPr>
          <p:spPr bwMode="auto">
            <a:xfrm>
              <a:off x="4484688" y="131603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3" name="Freeform 326"/>
            <p:cNvSpPr>
              <a:spLocks/>
            </p:cNvSpPr>
            <p:nvPr/>
          </p:nvSpPr>
          <p:spPr bwMode="auto">
            <a:xfrm>
              <a:off x="4530725" y="136842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0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4" name="Freeform 327"/>
            <p:cNvSpPr>
              <a:spLocks/>
            </p:cNvSpPr>
            <p:nvPr/>
          </p:nvSpPr>
          <p:spPr bwMode="auto">
            <a:xfrm>
              <a:off x="4575175" y="141922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5" name="Freeform 328"/>
            <p:cNvSpPr>
              <a:spLocks/>
            </p:cNvSpPr>
            <p:nvPr/>
          </p:nvSpPr>
          <p:spPr bwMode="auto">
            <a:xfrm>
              <a:off x="4621213" y="147161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6" name="Freeform 329"/>
            <p:cNvSpPr>
              <a:spLocks/>
            </p:cNvSpPr>
            <p:nvPr/>
          </p:nvSpPr>
          <p:spPr bwMode="auto">
            <a:xfrm>
              <a:off x="4667250" y="152241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7" name="Freeform 330"/>
            <p:cNvSpPr>
              <a:spLocks/>
            </p:cNvSpPr>
            <p:nvPr/>
          </p:nvSpPr>
          <p:spPr bwMode="auto">
            <a:xfrm>
              <a:off x="4713288" y="157480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8" name="Freeform 331"/>
            <p:cNvSpPr>
              <a:spLocks/>
            </p:cNvSpPr>
            <p:nvPr/>
          </p:nvSpPr>
          <p:spPr bwMode="auto">
            <a:xfrm>
              <a:off x="4759325" y="1627188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99" name="Freeform 332"/>
            <p:cNvSpPr>
              <a:spLocks/>
            </p:cNvSpPr>
            <p:nvPr/>
          </p:nvSpPr>
          <p:spPr bwMode="auto">
            <a:xfrm>
              <a:off x="4805363" y="1677988"/>
              <a:ext cx="25400" cy="26987"/>
            </a:xfrm>
            <a:custGeom>
              <a:avLst/>
              <a:gdLst>
                <a:gd name="T0" fmla="*/ 0 w 16"/>
                <a:gd name="T1" fmla="*/ 6 h 17"/>
                <a:gd name="T2" fmla="*/ 8 w 16"/>
                <a:gd name="T3" fmla="*/ 0 h 17"/>
                <a:gd name="T4" fmla="*/ 16 w 16"/>
                <a:gd name="T5" fmla="*/ 11 h 17"/>
                <a:gd name="T6" fmla="*/ 9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8" y="0"/>
                  </a:lnTo>
                  <a:lnTo>
                    <a:pt x="16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0" name="Freeform 333"/>
            <p:cNvSpPr>
              <a:spLocks/>
            </p:cNvSpPr>
            <p:nvPr/>
          </p:nvSpPr>
          <p:spPr bwMode="auto">
            <a:xfrm>
              <a:off x="4849813" y="173037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1" name="Freeform 334"/>
            <p:cNvSpPr>
              <a:spLocks/>
            </p:cNvSpPr>
            <p:nvPr/>
          </p:nvSpPr>
          <p:spPr bwMode="auto">
            <a:xfrm>
              <a:off x="4895850" y="178117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2" name="Freeform 335"/>
            <p:cNvSpPr>
              <a:spLocks/>
            </p:cNvSpPr>
            <p:nvPr/>
          </p:nvSpPr>
          <p:spPr bwMode="auto">
            <a:xfrm>
              <a:off x="4941888" y="183356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3" name="Freeform 336"/>
            <p:cNvSpPr>
              <a:spLocks/>
            </p:cNvSpPr>
            <p:nvPr/>
          </p:nvSpPr>
          <p:spPr bwMode="auto">
            <a:xfrm>
              <a:off x="4987925" y="1885950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4" name="Freeform 337"/>
            <p:cNvSpPr>
              <a:spLocks/>
            </p:cNvSpPr>
            <p:nvPr/>
          </p:nvSpPr>
          <p:spPr bwMode="auto">
            <a:xfrm>
              <a:off x="5035550" y="1935163"/>
              <a:ext cx="25400" cy="26987"/>
            </a:xfrm>
            <a:custGeom>
              <a:avLst/>
              <a:gdLst>
                <a:gd name="T0" fmla="*/ 0 w 16"/>
                <a:gd name="T1" fmla="*/ 7 h 17"/>
                <a:gd name="T2" fmla="*/ 7 w 16"/>
                <a:gd name="T3" fmla="*/ 0 h 17"/>
                <a:gd name="T4" fmla="*/ 16 w 16"/>
                <a:gd name="T5" fmla="*/ 10 h 17"/>
                <a:gd name="T6" fmla="*/ 9 w 16"/>
                <a:gd name="T7" fmla="*/ 17 h 17"/>
                <a:gd name="T8" fmla="*/ 0 w 16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7"/>
                  </a:moveTo>
                  <a:lnTo>
                    <a:pt x="7" y="0"/>
                  </a:lnTo>
                  <a:lnTo>
                    <a:pt x="16" y="10"/>
                  </a:lnTo>
                  <a:lnTo>
                    <a:pt x="9" y="1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5" name="Freeform 338"/>
            <p:cNvSpPr>
              <a:spLocks/>
            </p:cNvSpPr>
            <p:nvPr/>
          </p:nvSpPr>
          <p:spPr bwMode="auto">
            <a:xfrm>
              <a:off x="5078413" y="1987550"/>
              <a:ext cx="26987" cy="25400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6" name="Freeform 339"/>
            <p:cNvSpPr>
              <a:spLocks/>
            </p:cNvSpPr>
            <p:nvPr/>
          </p:nvSpPr>
          <p:spPr bwMode="auto">
            <a:xfrm>
              <a:off x="5124450" y="203835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7" name="Freeform 340"/>
            <p:cNvSpPr>
              <a:spLocks/>
            </p:cNvSpPr>
            <p:nvPr/>
          </p:nvSpPr>
          <p:spPr bwMode="auto">
            <a:xfrm>
              <a:off x="5170488" y="209073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8" name="Freeform 341"/>
            <p:cNvSpPr>
              <a:spLocks/>
            </p:cNvSpPr>
            <p:nvPr/>
          </p:nvSpPr>
          <p:spPr bwMode="auto">
            <a:xfrm>
              <a:off x="5218113" y="2141538"/>
              <a:ext cx="25400" cy="26987"/>
            </a:xfrm>
            <a:custGeom>
              <a:avLst/>
              <a:gdLst>
                <a:gd name="T0" fmla="*/ 0 w 16"/>
                <a:gd name="T1" fmla="*/ 6 h 17"/>
                <a:gd name="T2" fmla="*/ 7 w 16"/>
                <a:gd name="T3" fmla="*/ 0 h 17"/>
                <a:gd name="T4" fmla="*/ 16 w 16"/>
                <a:gd name="T5" fmla="*/ 11 h 17"/>
                <a:gd name="T6" fmla="*/ 9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7" y="0"/>
                  </a:lnTo>
                  <a:lnTo>
                    <a:pt x="16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09" name="Freeform 342"/>
            <p:cNvSpPr>
              <a:spLocks/>
            </p:cNvSpPr>
            <p:nvPr/>
          </p:nvSpPr>
          <p:spPr bwMode="auto">
            <a:xfrm>
              <a:off x="5264150" y="219392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0" name="Freeform 343"/>
            <p:cNvSpPr>
              <a:spLocks/>
            </p:cNvSpPr>
            <p:nvPr/>
          </p:nvSpPr>
          <p:spPr bwMode="auto">
            <a:xfrm>
              <a:off x="5307013" y="2246313"/>
              <a:ext cx="26987" cy="25400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1" name="Freeform 344"/>
            <p:cNvSpPr>
              <a:spLocks/>
            </p:cNvSpPr>
            <p:nvPr/>
          </p:nvSpPr>
          <p:spPr bwMode="auto">
            <a:xfrm>
              <a:off x="5353050" y="229711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2" name="Freeform 345"/>
            <p:cNvSpPr>
              <a:spLocks/>
            </p:cNvSpPr>
            <p:nvPr/>
          </p:nvSpPr>
          <p:spPr bwMode="auto">
            <a:xfrm>
              <a:off x="5400675" y="2349500"/>
              <a:ext cx="25400" cy="26988"/>
            </a:xfrm>
            <a:custGeom>
              <a:avLst/>
              <a:gdLst>
                <a:gd name="T0" fmla="*/ 0 w 16"/>
                <a:gd name="T1" fmla="*/ 6 h 17"/>
                <a:gd name="T2" fmla="*/ 7 w 16"/>
                <a:gd name="T3" fmla="*/ 0 h 17"/>
                <a:gd name="T4" fmla="*/ 16 w 16"/>
                <a:gd name="T5" fmla="*/ 11 h 17"/>
                <a:gd name="T6" fmla="*/ 9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7" y="0"/>
                  </a:lnTo>
                  <a:lnTo>
                    <a:pt x="16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3" name="Freeform 346"/>
            <p:cNvSpPr>
              <a:spLocks/>
            </p:cNvSpPr>
            <p:nvPr/>
          </p:nvSpPr>
          <p:spPr bwMode="auto">
            <a:xfrm>
              <a:off x="5446713" y="240030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4" name="Freeform 347"/>
            <p:cNvSpPr>
              <a:spLocks/>
            </p:cNvSpPr>
            <p:nvPr/>
          </p:nvSpPr>
          <p:spPr bwMode="auto">
            <a:xfrm>
              <a:off x="5492750" y="2452688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5" name="Freeform 348"/>
            <p:cNvSpPr>
              <a:spLocks/>
            </p:cNvSpPr>
            <p:nvPr/>
          </p:nvSpPr>
          <p:spPr bwMode="auto">
            <a:xfrm>
              <a:off x="5538788" y="2505075"/>
              <a:ext cx="23812" cy="25400"/>
            </a:xfrm>
            <a:custGeom>
              <a:avLst/>
              <a:gdLst>
                <a:gd name="T0" fmla="*/ 0 w 15"/>
                <a:gd name="T1" fmla="*/ 6 h 16"/>
                <a:gd name="T2" fmla="*/ 7 w 15"/>
                <a:gd name="T3" fmla="*/ 0 h 16"/>
                <a:gd name="T4" fmla="*/ 15 w 15"/>
                <a:gd name="T5" fmla="*/ 10 h 16"/>
                <a:gd name="T6" fmla="*/ 8 w 15"/>
                <a:gd name="T7" fmla="*/ 16 h 16"/>
                <a:gd name="T8" fmla="*/ 0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0" y="6"/>
                  </a:moveTo>
                  <a:lnTo>
                    <a:pt x="7" y="0"/>
                  </a:lnTo>
                  <a:lnTo>
                    <a:pt x="15" y="10"/>
                  </a:lnTo>
                  <a:lnTo>
                    <a:pt x="8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6" name="Freeform 349"/>
            <p:cNvSpPr>
              <a:spLocks/>
            </p:cNvSpPr>
            <p:nvPr/>
          </p:nvSpPr>
          <p:spPr bwMode="auto">
            <a:xfrm>
              <a:off x="5583238" y="255587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7" name="Freeform 350"/>
            <p:cNvSpPr>
              <a:spLocks/>
            </p:cNvSpPr>
            <p:nvPr/>
          </p:nvSpPr>
          <p:spPr bwMode="auto">
            <a:xfrm>
              <a:off x="5629275" y="260826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8" name="Freeform 351"/>
            <p:cNvSpPr>
              <a:spLocks/>
            </p:cNvSpPr>
            <p:nvPr/>
          </p:nvSpPr>
          <p:spPr bwMode="auto">
            <a:xfrm>
              <a:off x="5675313" y="265906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19" name="Freeform 352"/>
            <p:cNvSpPr>
              <a:spLocks/>
            </p:cNvSpPr>
            <p:nvPr/>
          </p:nvSpPr>
          <p:spPr bwMode="auto">
            <a:xfrm>
              <a:off x="5721350" y="271145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0" name="Freeform 353"/>
            <p:cNvSpPr>
              <a:spLocks/>
            </p:cNvSpPr>
            <p:nvPr/>
          </p:nvSpPr>
          <p:spPr bwMode="auto">
            <a:xfrm>
              <a:off x="5767388" y="2762250"/>
              <a:ext cx="26987" cy="26988"/>
            </a:xfrm>
            <a:custGeom>
              <a:avLst/>
              <a:gdLst>
                <a:gd name="T0" fmla="*/ 0 w 17"/>
                <a:gd name="T1" fmla="*/ 7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1" name="Freeform 354"/>
            <p:cNvSpPr>
              <a:spLocks/>
            </p:cNvSpPr>
            <p:nvPr/>
          </p:nvSpPr>
          <p:spPr bwMode="auto">
            <a:xfrm>
              <a:off x="5811838" y="281463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2" name="Freeform 355"/>
            <p:cNvSpPr>
              <a:spLocks/>
            </p:cNvSpPr>
            <p:nvPr/>
          </p:nvSpPr>
          <p:spPr bwMode="auto">
            <a:xfrm>
              <a:off x="5857875" y="286702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3" name="Freeform 356"/>
            <p:cNvSpPr>
              <a:spLocks/>
            </p:cNvSpPr>
            <p:nvPr/>
          </p:nvSpPr>
          <p:spPr bwMode="auto">
            <a:xfrm>
              <a:off x="5903913" y="291782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4" name="Freeform 357"/>
            <p:cNvSpPr>
              <a:spLocks/>
            </p:cNvSpPr>
            <p:nvPr/>
          </p:nvSpPr>
          <p:spPr bwMode="auto">
            <a:xfrm>
              <a:off x="5949950" y="297021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5" name="Freeform 358"/>
            <p:cNvSpPr>
              <a:spLocks/>
            </p:cNvSpPr>
            <p:nvPr/>
          </p:nvSpPr>
          <p:spPr bwMode="auto">
            <a:xfrm>
              <a:off x="5995988" y="302101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6" name="Freeform 359"/>
            <p:cNvSpPr>
              <a:spLocks/>
            </p:cNvSpPr>
            <p:nvPr/>
          </p:nvSpPr>
          <p:spPr bwMode="auto">
            <a:xfrm>
              <a:off x="6040438" y="307340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7" name="Freeform 360"/>
            <p:cNvSpPr>
              <a:spLocks/>
            </p:cNvSpPr>
            <p:nvPr/>
          </p:nvSpPr>
          <p:spPr bwMode="auto">
            <a:xfrm>
              <a:off x="6086475" y="3125788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9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8" name="Freeform 361"/>
            <p:cNvSpPr>
              <a:spLocks/>
            </p:cNvSpPr>
            <p:nvPr/>
          </p:nvSpPr>
          <p:spPr bwMode="auto">
            <a:xfrm>
              <a:off x="6132513" y="317658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29" name="Freeform 362"/>
            <p:cNvSpPr>
              <a:spLocks/>
            </p:cNvSpPr>
            <p:nvPr/>
          </p:nvSpPr>
          <p:spPr bwMode="auto">
            <a:xfrm>
              <a:off x="6178550" y="322897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0" name="Freeform 363"/>
            <p:cNvSpPr>
              <a:spLocks/>
            </p:cNvSpPr>
            <p:nvPr/>
          </p:nvSpPr>
          <p:spPr bwMode="auto">
            <a:xfrm>
              <a:off x="6224588" y="327977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1" name="Freeform 364"/>
            <p:cNvSpPr>
              <a:spLocks/>
            </p:cNvSpPr>
            <p:nvPr/>
          </p:nvSpPr>
          <p:spPr bwMode="auto">
            <a:xfrm>
              <a:off x="6270625" y="3330575"/>
              <a:ext cx="25400" cy="26988"/>
            </a:xfrm>
            <a:custGeom>
              <a:avLst/>
              <a:gdLst>
                <a:gd name="T0" fmla="*/ 0 w 16"/>
                <a:gd name="T1" fmla="*/ 6 h 17"/>
                <a:gd name="T2" fmla="*/ 7 w 16"/>
                <a:gd name="T3" fmla="*/ 0 h 17"/>
                <a:gd name="T4" fmla="*/ 16 w 16"/>
                <a:gd name="T5" fmla="*/ 11 h 17"/>
                <a:gd name="T6" fmla="*/ 8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7" y="0"/>
                  </a:lnTo>
                  <a:lnTo>
                    <a:pt x="16" y="11"/>
                  </a:lnTo>
                  <a:lnTo>
                    <a:pt x="8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2" name="Freeform 365"/>
            <p:cNvSpPr>
              <a:spLocks/>
            </p:cNvSpPr>
            <p:nvPr/>
          </p:nvSpPr>
          <p:spPr bwMode="auto">
            <a:xfrm>
              <a:off x="6315075" y="338137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3" name="Freeform 366"/>
            <p:cNvSpPr>
              <a:spLocks/>
            </p:cNvSpPr>
            <p:nvPr/>
          </p:nvSpPr>
          <p:spPr bwMode="auto">
            <a:xfrm>
              <a:off x="6361113" y="343376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4" name="Freeform 367"/>
            <p:cNvSpPr>
              <a:spLocks/>
            </p:cNvSpPr>
            <p:nvPr/>
          </p:nvSpPr>
          <p:spPr bwMode="auto">
            <a:xfrm>
              <a:off x="6407150" y="348615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0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5" name="Freeform 368"/>
            <p:cNvSpPr>
              <a:spLocks/>
            </p:cNvSpPr>
            <p:nvPr/>
          </p:nvSpPr>
          <p:spPr bwMode="auto">
            <a:xfrm>
              <a:off x="6453188" y="353695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6" name="Freeform 369"/>
            <p:cNvSpPr>
              <a:spLocks/>
            </p:cNvSpPr>
            <p:nvPr/>
          </p:nvSpPr>
          <p:spPr bwMode="auto">
            <a:xfrm>
              <a:off x="6499225" y="3589338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7" name="Freeform 370"/>
            <p:cNvSpPr>
              <a:spLocks/>
            </p:cNvSpPr>
            <p:nvPr/>
          </p:nvSpPr>
          <p:spPr bwMode="auto">
            <a:xfrm>
              <a:off x="6543675" y="3640138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8" name="Freeform 371"/>
            <p:cNvSpPr>
              <a:spLocks/>
            </p:cNvSpPr>
            <p:nvPr/>
          </p:nvSpPr>
          <p:spPr bwMode="auto">
            <a:xfrm>
              <a:off x="6589713" y="369252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39" name="Freeform 372"/>
            <p:cNvSpPr>
              <a:spLocks/>
            </p:cNvSpPr>
            <p:nvPr/>
          </p:nvSpPr>
          <p:spPr bwMode="auto">
            <a:xfrm>
              <a:off x="6635750" y="3744913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7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0" name="Freeform 373"/>
            <p:cNvSpPr>
              <a:spLocks/>
            </p:cNvSpPr>
            <p:nvPr/>
          </p:nvSpPr>
          <p:spPr bwMode="auto">
            <a:xfrm>
              <a:off x="6681788" y="379571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1" name="Freeform 374"/>
            <p:cNvSpPr>
              <a:spLocks/>
            </p:cNvSpPr>
            <p:nvPr/>
          </p:nvSpPr>
          <p:spPr bwMode="auto">
            <a:xfrm>
              <a:off x="6727825" y="384810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2" name="Freeform 375"/>
            <p:cNvSpPr>
              <a:spLocks/>
            </p:cNvSpPr>
            <p:nvPr/>
          </p:nvSpPr>
          <p:spPr bwMode="auto">
            <a:xfrm>
              <a:off x="6772275" y="3898900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3" name="Freeform 376"/>
            <p:cNvSpPr>
              <a:spLocks/>
            </p:cNvSpPr>
            <p:nvPr/>
          </p:nvSpPr>
          <p:spPr bwMode="auto">
            <a:xfrm>
              <a:off x="6818313" y="395128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4" name="Freeform 377"/>
            <p:cNvSpPr>
              <a:spLocks/>
            </p:cNvSpPr>
            <p:nvPr/>
          </p:nvSpPr>
          <p:spPr bwMode="auto">
            <a:xfrm>
              <a:off x="6864350" y="4003675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7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5" name="Freeform 378"/>
            <p:cNvSpPr>
              <a:spLocks/>
            </p:cNvSpPr>
            <p:nvPr/>
          </p:nvSpPr>
          <p:spPr bwMode="auto">
            <a:xfrm>
              <a:off x="6910388" y="405447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6" name="Freeform 379"/>
            <p:cNvSpPr>
              <a:spLocks/>
            </p:cNvSpPr>
            <p:nvPr/>
          </p:nvSpPr>
          <p:spPr bwMode="auto">
            <a:xfrm>
              <a:off x="6956425" y="4106863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7" name="Freeform 380"/>
            <p:cNvSpPr>
              <a:spLocks/>
            </p:cNvSpPr>
            <p:nvPr/>
          </p:nvSpPr>
          <p:spPr bwMode="auto">
            <a:xfrm>
              <a:off x="7002463" y="4157663"/>
              <a:ext cx="25400" cy="26987"/>
            </a:xfrm>
            <a:custGeom>
              <a:avLst/>
              <a:gdLst>
                <a:gd name="T0" fmla="*/ 0 w 16"/>
                <a:gd name="T1" fmla="*/ 6 h 17"/>
                <a:gd name="T2" fmla="*/ 8 w 16"/>
                <a:gd name="T3" fmla="*/ 0 h 17"/>
                <a:gd name="T4" fmla="*/ 16 w 16"/>
                <a:gd name="T5" fmla="*/ 11 h 17"/>
                <a:gd name="T6" fmla="*/ 9 w 16"/>
                <a:gd name="T7" fmla="*/ 17 h 17"/>
                <a:gd name="T8" fmla="*/ 0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0" y="6"/>
                  </a:moveTo>
                  <a:lnTo>
                    <a:pt x="8" y="0"/>
                  </a:lnTo>
                  <a:lnTo>
                    <a:pt x="16" y="11"/>
                  </a:lnTo>
                  <a:lnTo>
                    <a:pt x="9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8" name="Freeform 381"/>
            <p:cNvSpPr>
              <a:spLocks/>
            </p:cNvSpPr>
            <p:nvPr/>
          </p:nvSpPr>
          <p:spPr bwMode="auto">
            <a:xfrm>
              <a:off x="7046913" y="421005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49" name="Freeform 382"/>
            <p:cNvSpPr>
              <a:spLocks/>
            </p:cNvSpPr>
            <p:nvPr/>
          </p:nvSpPr>
          <p:spPr bwMode="auto">
            <a:xfrm>
              <a:off x="7092950" y="4262438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7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7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0" name="Freeform 383"/>
            <p:cNvSpPr>
              <a:spLocks/>
            </p:cNvSpPr>
            <p:nvPr/>
          </p:nvSpPr>
          <p:spPr bwMode="auto">
            <a:xfrm>
              <a:off x="7138988" y="4313238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1" name="Freeform 384"/>
            <p:cNvSpPr>
              <a:spLocks/>
            </p:cNvSpPr>
            <p:nvPr/>
          </p:nvSpPr>
          <p:spPr bwMode="auto">
            <a:xfrm>
              <a:off x="7185025" y="4365625"/>
              <a:ext cx="26988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2" name="Freeform 385"/>
            <p:cNvSpPr>
              <a:spLocks/>
            </p:cNvSpPr>
            <p:nvPr/>
          </p:nvSpPr>
          <p:spPr bwMode="auto">
            <a:xfrm>
              <a:off x="7231063" y="4416425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3" name="Freeform 386"/>
            <p:cNvSpPr>
              <a:spLocks/>
            </p:cNvSpPr>
            <p:nvPr/>
          </p:nvSpPr>
          <p:spPr bwMode="auto">
            <a:xfrm>
              <a:off x="7275513" y="4468813"/>
              <a:ext cx="26987" cy="26987"/>
            </a:xfrm>
            <a:custGeom>
              <a:avLst/>
              <a:gdLst>
                <a:gd name="T0" fmla="*/ 0 w 17"/>
                <a:gd name="T1" fmla="*/ 6 h 17"/>
                <a:gd name="T2" fmla="*/ 7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7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4" name="Freeform 387"/>
            <p:cNvSpPr>
              <a:spLocks/>
            </p:cNvSpPr>
            <p:nvPr/>
          </p:nvSpPr>
          <p:spPr bwMode="auto">
            <a:xfrm>
              <a:off x="7321550" y="4521200"/>
              <a:ext cx="26988" cy="25400"/>
            </a:xfrm>
            <a:custGeom>
              <a:avLst/>
              <a:gdLst>
                <a:gd name="T0" fmla="*/ 0 w 17"/>
                <a:gd name="T1" fmla="*/ 6 h 16"/>
                <a:gd name="T2" fmla="*/ 8 w 17"/>
                <a:gd name="T3" fmla="*/ 0 h 16"/>
                <a:gd name="T4" fmla="*/ 17 w 17"/>
                <a:gd name="T5" fmla="*/ 10 h 16"/>
                <a:gd name="T6" fmla="*/ 10 w 17"/>
                <a:gd name="T7" fmla="*/ 16 h 16"/>
                <a:gd name="T8" fmla="*/ 0 w 17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0" y="6"/>
                  </a:moveTo>
                  <a:lnTo>
                    <a:pt x="8" y="0"/>
                  </a:lnTo>
                  <a:lnTo>
                    <a:pt x="17" y="10"/>
                  </a:lnTo>
                  <a:lnTo>
                    <a:pt x="10" y="1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5" name="Freeform 388"/>
            <p:cNvSpPr>
              <a:spLocks/>
            </p:cNvSpPr>
            <p:nvPr/>
          </p:nvSpPr>
          <p:spPr bwMode="auto">
            <a:xfrm>
              <a:off x="7367588" y="4572000"/>
              <a:ext cx="26987" cy="26988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6" name="Freeform 389"/>
            <p:cNvSpPr>
              <a:spLocks/>
            </p:cNvSpPr>
            <p:nvPr/>
          </p:nvSpPr>
          <p:spPr bwMode="auto">
            <a:xfrm>
              <a:off x="7413625" y="4624388"/>
              <a:ext cx="26988" cy="26987"/>
            </a:xfrm>
            <a:custGeom>
              <a:avLst/>
              <a:gdLst>
                <a:gd name="T0" fmla="*/ 0 w 17"/>
                <a:gd name="T1" fmla="*/ 6 h 17"/>
                <a:gd name="T2" fmla="*/ 8 w 17"/>
                <a:gd name="T3" fmla="*/ 0 h 17"/>
                <a:gd name="T4" fmla="*/ 17 w 17"/>
                <a:gd name="T5" fmla="*/ 11 h 17"/>
                <a:gd name="T6" fmla="*/ 10 w 17"/>
                <a:gd name="T7" fmla="*/ 17 h 17"/>
                <a:gd name="T8" fmla="*/ 0 w 17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6"/>
                  </a:moveTo>
                  <a:lnTo>
                    <a:pt x="8" y="0"/>
                  </a:lnTo>
                  <a:lnTo>
                    <a:pt x="17" y="11"/>
                  </a:lnTo>
                  <a:lnTo>
                    <a:pt x="1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7" name="Freeform 390"/>
            <p:cNvSpPr>
              <a:spLocks/>
            </p:cNvSpPr>
            <p:nvPr/>
          </p:nvSpPr>
          <p:spPr bwMode="auto">
            <a:xfrm>
              <a:off x="7459663" y="4673600"/>
              <a:ext cx="14287" cy="14288"/>
            </a:xfrm>
            <a:custGeom>
              <a:avLst/>
              <a:gdLst>
                <a:gd name="T0" fmla="*/ 0 w 9"/>
                <a:gd name="T1" fmla="*/ 7 h 9"/>
                <a:gd name="T2" fmla="*/ 8 w 9"/>
                <a:gd name="T3" fmla="*/ 0 h 9"/>
                <a:gd name="T4" fmla="*/ 9 w 9"/>
                <a:gd name="T5" fmla="*/ 1 h 9"/>
                <a:gd name="T6" fmla="*/ 2 w 9"/>
                <a:gd name="T7" fmla="*/ 9 h 9"/>
                <a:gd name="T8" fmla="*/ 0 w 9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2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8" name="Freeform 391"/>
            <p:cNvSpPr>
              <a:spLocks/>
            </p:cNvSpPr>
            <p:nvPr/>
          </p:nvSpPr>
          <p:spPr bwMode="auto">
            <a:xfrm>
              <a:off x="1652588" y="1770063"/>
              <a:ext cx="5842000" cy="1587"/>
            </a:xfrm>
            <a:custGeom>
              <a:avLst/>
              <a:gdLst>
                <a:gd name="T0" fmla="*/ 0 w 3680"/>
                <a:gd name="T1" fmla="*/ 3679 w 3680"/>
                <a:gd name="T2" fmla="*/ 3680 w 368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680">
                  <a:moveTo>
                    <a:pt x="0" y="0"/>
                  </a:moveTo>
                  <a:lnTo>
                    <a:pt x="3679" y="0"/>
                  </a:lnTo>
                  <a:lnTo>
                    <a:pt x="368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59" name="Line 421"/>
            <p:cNvSpPr>
              <a:spLocks noChangeShapeType="1"/>
            </p:cNvSpPr>
            <p:nvPr/>
          </p:nvSpPr>
          <p:spPr bwMode="auto">
            <a:xfrm>
              <a:off x="4446588" y="1270000"/>
              <a:ext cx="228600" cy="88741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0" name="Freeform 422"/>
            <p:cNvSpPr>
              <a:spLocks/>
            </p:cNvSpPr>
            <p:nvPr/>
          </p:nvSpPr>
          <p:spPr bwMode="auto">
            <a:xfrm>
              <a:off x="4625975" y="2109788"/>
              <a:ext cx="77788" cy="165100"/>
            </a:xfrm>
            <a:custGeom>
              <a:avLst/>
              <a:gdLst>
                <a:gd name="T0" fmla="*/ 48 w 49"/>
                <a:gd name="T1" fmla="*/ 0 h 104"/>
                <a:gd name="T2" fmla="*/ 0 w 49"/>
                <a:gd name="T3" fmla="*/ 12 h 104"/>
                <a:gd name="T4" fmla="*/ 49 w 49"/>
                <a:gd name="T5" fmla="*/ 104 h 104"/>
                <a:gd name="T6" fmla="*/ 48 w 4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104">
                  <a:moveTo>
                    <a:pt x="48" y="0"/>
                  </a:moveTo>
                  <a:lnTo>
                    <a:pt x="0" y="12"/>
                  </a:lnTo>
                  <a:lnTo>
                    <a:pt x="49" y="10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1" name="Line 423"/>
            <p:cNvSpPr>
              <a:spLocks noChangeShapeType="1"/>
            </p:cNvSpPr>
            <p:nvPr/>
          </p:nvSpPr>
          <p:spPr bwMode="auto">
            <a:xfrm>
              <a:off x="4041775" y="1744663"/>
              <a:ext cx="1204913" cy="158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2" name="Freeform 424"/>
            <p:cNvSpPr>
              <a:spLocks/>
            </p:cNvSpPr>
            <p:nvPr/>
          </p:nvSpPr>
          <p:spPr bwMode="auto">
            <a:xfrm>
              <a:off x="5205413" y="1704975"/>
              <a:ext cx="161925" cy="79375"/>
            </a:xfrm>
            <a:custGeom>
              <a:avLst/>
              <a:gdLst>
                <a:gd name="T0" fmla="*/ 0 w 102"/>
                <a:gd name="T1" fmla="*/ 0 h 50"/>
                <a:gd name="T2" fmla="*/ 0 w 102"/>
                <a:gd name="T3" fmla="*/ 50 h 50"/>
                <a:gd name="T4" fmla="*/ 102 w 102"/>
                <a:gd name="T5" fmla="*/ 25 h 50"/>
                <a:gd name="T6" fmla="*/ 0 w 10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50">
                  <a:moveTo>
                    <a:pt x="0" y="0"/>
                  </a:moveTo>
                  <a:lnTo>
                    <a:pt x="0" y="50"/>
                  </a:lnTo>
                  <a:lnTo>
                    <a:pt x="10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3" name="Line 425"/>
            <p:cNvSpPr>
              <a:spLocks noChangeShapeType="1"/>
            </p:cNvSpPr>
            <p:nvPr/>
          </p:nvSpPr>
          <p:spPr bwMode="auto">
            <a:xfrm>
              <a:off x="4216400" y="1795463"/>
              <a:ext cx="674688" cy="1587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4" name="Freeform 426"/>
            <p:cNvSpPr>
              <a:spLocks/>
            </p:cNvSpPr>
            <p:nvPr/>
          </p:nvSpPr>
          <p:spPr bwMode="auto">
            <a:xfrm>
              <a:off x="4097338" y="1754188"/>
              <a:ext cx="158750" cy="80962"/>
            </a:xfrm>
            <a:custGeom>
              <a:avLst/>
              <a:gdLst>
                <a:gd name="T0" fmla="*/ 100 w 100"/>
                <a:gd name="T1" fmla="*/ 51 h 51"/>
                <a:gd name="T2" fmla="*/ 100 w 100"/>
                <a:gd name="T3" fmla="*/ 0 h 51"/>
                <a:gd name="T4" fmla="*/ 0 w 100"/>
                <a:gd name="T5" fmla="*/ 26 h 51"/>
                <a:gd name="T6" fmla="*/ 100 w 100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51">
                  <a:moveTo>
                    <a:pt x="100" y="51"/>
                  </a:moveTo>
                  <a:lnTo>
                    <a:pt x="100" y="0"/>
                  </a:lnTo>
                  <a:lnTo>
                    <a:pt x="0" y="26"/>
                  </a:lnTo>
                  <a:lnTo>
                    <a:pt x="100" y="51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5" name="Line 427"/>
            <p:cNvSpPr>
              <a:spLocks noChangeShapeType="1"/>
            </p:cNvSpPr>
            <p:nvPr/>
          </p:nvSpPr>
          <p:spPr bwMode="auto">
            <a:xfrm>
              <a:off x="6078538" y="1204913"/>
              <a:ext cx="1587" cy="425450"/>
            </a:xfrm>
            <a:prstGeom prst="line">
              <a:avLst/>
            </a:prstGeom>
            <a:noFill/>
            <a:ln w="1111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6" name="Freeform 428"/>
            <p:cNvSpPr>
              <a:spLocks/>
            </p:cNvSpPr>
            <p:nvPr/>
          </p:nvSpPr>
          <p:spPr bwMode="auto">
            <a:xfrm>
              <a:off x="4525963" y="1416050"/>
              <a:ext cx="1552575" cy="138113"/>
            </a:xfrm>
            <a:custGeom>
              <a:avLst/>
              <a:gdLst>
                <a:gd name="T0" fmla="*/ 0 w 978"/>
                <a:gd name="T1" fmla="*/ 87 h 87"/>
                <a:gd name="T2" fmla="*/ 86 w 978"/>
                <a:gd name="T3" fmla="*/ 0 h 87"/>
                <a:gd name="T4" fmla="*/ 978 w 978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8" h="87">
                  <a:moveTo>
                    <a:pt x="0" y="87"/>
                  </a:moveTo>
                  <a:lnTo>
                    <a:pt x="86" y="0"/>
                  </a:lnTo>
                  <a:lnTo>
                    <a:pt x="978" y="0"/>
                  </a:lnTo>
                </a:path>
              </a:pathLst>
            </a:custGeom>
            <a:noFill/>
            <a:ln w="11113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67" name="Rectangle 429"/>
            <p:cNvSpPr>
              <a:spLocks noChangeArrowheads="1"/>
            </p:cNvSpPr>
            <p:nvPr/>
          </p:nvSpPr>
          <p:spPr bwMode="auto">
            <a:xfrm>
              <a:off x="6124574" y="1238249"/>
              <a:ext cx="354074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True</a:t>
              </a:r>
              <a:endParaRPr lang="en-US" sz="1985"/>
            </a:p>
          </p:txBody>
        </p:sp>
        <p:sp>
          <p:nvSpPr>
            <p:cNvPr id="168" name="Rectangle 430"/>
            <p:cNvSpPr>
              <a:spLocks noChangeArrowheads="1"/>
            </p:cNvSpPr>
            <p:nvPr/>
          </p:nvSpPr>
          <p:spPr bwMode="auto">
            <a:xfrm>
              <a:off x="6124574" y="1428750"/>
              <a:ext cx="1073020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displacement</a:t>
              </a:r>
              <a:endParaRPr lang="en-US" sz="1985"/>
            </a:p>
          </p:txBody>
        </p:sp>
        <p:sp>
          <p:nvSpPr>
            <p:cNvPr id="169" name="Line 431"/>
            <p:cNvSpPr>
              <a:spLocks noChangeShapeType="1"/>
            </p:cNvSpPr>
            <p:nvPr/>
          </p:nvSpPr>
          <p:spPr bwMode="auto">
            <a:xfrm>
              <a:off x="2882900" y="1204913"/>
              <a:ext cx="1588" cy="425450"/>
            </a:xfrm>
            <a:prstGeom prst="line">
              <a:avLst/>
            </a:prstGeom>
            <a:noFill/>
            <a:ln w="1111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0" name="Freeform 432"/>
            <p:cNvSpPr>
              <a:spLocks/>
            </p:cNvSpPr>
            <p:nvPr/>
          </p:nvSpPr>
          <p:spPr bwMode="auto">
            <a:xfrm>
              <a:off x="2882900" y="1416050"/>
              <a:ext cx="1460500" cy="288925"/>
            </a:xfrm>
            <a:custGeom>
              <a:avLst/>
              <a:gdLst>
                <a:gd name="T0" fmla="*/ 920 w 920"/>
                <a:gd name="T1" fmla="*/ 182 h 182"/>
                <a:gd name="T2" fmla="*/ 738 w 920"/>
                <a:gd name="T3" fmla="*/ 0 h 182"/>
                <a:gd name="T4" fmla="*/ 0 w 920"/>
                <a:gd name="T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0" h="182">
                  <a:moveTo>
                    <a:pt x="920" y="182"/>
                  </a:moveTo>
                  <a:lnTo>
                    <a:pt x="738" y="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1" name="Rectangle 433"/>
            <p:cNvSpPr>
              <a:spLocks noChangeArrowheads="1"/>
            </p:cNvSpPr>
            <p:nvPr/>
          </p:nvSpPr>
          <p:spPr bwMode="auto">
            <a:xfrm>
              <a:off x="1649413" y="1238249"/>
              <a:ext cx="1091938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Displacement</a:t>
              </a:r>
              <a:endParaRPr lang="en-US" sz="1985"/>
            </a:p>
          </p:txBody>
        </p:sp>
        <p:sp>
          <p:nvSpPr>
            <p:cNvPr id="172" name="Rectangle 434"/>
            <p:cNvSpPr>
              <a:spLocks noChangeArrowheads="1"/>
            </p:cNvSpPr>
            <p:nvPr/>
          </p:nvSpPr>
          <p:spPr bwMode="auto">
            <a:xfrm>
              <a:off x="1649413" y="1428750"/>
              <a:ext cx="1119868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seen from left</a:t>
              </a:r>
              <a:endParaRPr lang="en-US" sz="1985"/>
            </a:p>
          </p:txBody>
        </p:sp>
        <p:sp>
          <p:nvSpPr>
            <p:cNvPr id="173" name="Line 435"/>
            <p:cNvSpPr>
              <a:spLocks noChangeShapeType="1"/>
            </p:cNvSpPr>
            <p:nvPr/>
          </p:nvSpPr>
          <p:spPr bwMode="auto">
            <a:xfrm>
              <a:off x="2882900" y="1873250"/>
              <a:ext cx="1588" cy="423863"/>
            </a:xfrm>
            <a:prstGeom prst="line">
              <a:avLst/>
            </a:prstGeom>
            <a:noFill/>
            <a:ln w="1111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4" name="Freeform 436"/>
            <p:cNvSpPr>
              <a:spLocks/>
            </p:cNvSpPr>
            <p:nvPr/>
          </p:nvSpPr>
          <p:spPr bwMode="auto">
            <a:xfrm>
              <a:off x="2882900" y="1797050"/>
              <a:ext cx="1460500" cy="287338"/>
            </a:xfrm>
            <a:custGeom>
              <a:avLst/>
              <a:gdLst>
                <a:gd name="T0" fmla="*/ 920 w 920"/>
                <a:gd name="T1" fmla="*/ 0 h 181"/>
                <a:gd name="T2" fmla="*/ 738 w 920"/>
                <a:gd name="T3" fmla="*/ 181 h 181"/>
                <a:gd name="T4" fmla="*/ 0 w 920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0" h="181">
                  <a:moveTo>
                    <a:pt x="920" y="0"/>
                  </a:moveTo>
                  <a:lnTo>
                    <a:pt x="738" y="181"/>
                  </a:lnTo>
                  <a:lnTo>
                    <a:pt x="0" y="181"/>
                  </a:lnTo>
                </a:path>
              </a:pathLst>
            </a:custGeom>
            <a:noFill/>
            <a:ln w="11113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5" name="Rectangle 437"/>
            <p:cNvSpPr>
              <a:spLocks noChangeArrowheads="1"/>
            </p:cNvSpPr>
            <p:nvPr/>
          </p:nvSpPr>
          <p:spPr bwMode="auto">
            <a:xfrm>
              <a:off x="1649413" y="1906588"/>
              <a:ext cx="1091938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Displacement</a:t>
              </a:r>
              <a:endParaRPr lang="en-US" sz="1985"/>
            </a:p>
          </p:txBody>
        </p:sp>
        <p:sp>
          <p:nvSpPr>
            <p:cNvPr id="176" name="Rectangle 438"/>
            <p:cNvSpPr>
              <a:spLocks noChangeArrowheads="1"/>
            </p:cNvSpPr>
            <p:nvPr/>
          </p:nvSpPr>
          <p:spPr bwMode="auto">
            <a:xfrm>
              <a:off x="1649413" y="2098675"/>
              <a:ext cx="1226358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 dirty="0">
                  <a:solidFill>
                    <a:srgbClr val="000000"/>
                  </a:solidFill>
                </a:rPr>
                <a:t>seen from right</a:t>
              </a:r>
              <a:endParaRPr lang="en-US" sz="1985" dirty="0"/>
            </a:p>
          </p:txBody>
        </p:sp>
        <p:sp>
          <p:nvSpPr>
            <p:cNvPr id="177" name="Line 439"/>
            <p:cNvSpPr>
              <a:spLocks noChangeShapeType="1"/>
            </p:cNvSpPr>
            <p:nvPr/>
          </p:nvSpPr>
          <p:spPr bwMode="auto">
            <a:xfrm>
              <a:off x="6078538" y="1873250"/>
              <a:ext cx="1587" cy="606425"/>
            </a:xfrm>
            <a:prstGeom prst="line">
              <a:avLst/>
            </a:prstGeom>
            <a:noFill/>
            <a:ln w="1111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8" name="Freeform 440"/>
            <p:cNvSpPr>
              <a:spLocks/>
            </p:cNvSpPr>
            <p:nvPr/>
          </p:nvSpPr>
          <p:spPr bwMode="auto">
            <a:xfrm>
              <a:off x="5530850" y="1797050"/>
              <a:ext cx="547688" cy="379413"/>
            </a:xfrm>
            <a:custGeom>
              <a:avLst/>
              <a:gdLst>
                <a:gd name="T0" fmla="*/ 0 w 345"/>
                <a:gd name="T1" fmla="*/ 0 h 239"/>
                <a:gd name="T2" fmla="*/ 240 w 345"/>
                <a:gd name="T3" fmla="*/ 239 h 239"/>
                <a:gd name="T4" fmla="*/ 345 w 345"/>
                <a:gd name="T5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239">
                  <a:moveTo>
                    <a:pt x="0" y="0"/>
                  </a:moveTo>
                  <a:lnTo>
                    <a:pt x="240" y="239"/>
                  </a:lnTo>
                  <a:lnTo>
                    <a:pt x="345" y="239"/>
                  </a:lnTo>
                </a:path>
              </a:pathLst>
            </a:custGeom>
            <a:noFill/>
            <a:ln w="11113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79" name="Rectangle 441"/>
            <p:cNvSpPr>
              <a:spLocks noChangeArrowheads="1"/>
            </p:cNvSpPr>
            <p:nvPr/>
          </p:nvSpPr>
          <p:spPr bwMode="auto">
            <a:xfrm>
              <a:off x="6124574" y="1906588"/>
              <a:ext cx="1044747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Focal plane =</a:t>
              </a:r>
              <a:endParaRPr lang="en-US" sz="1985"/>
            </a:p>
          </p:txBody>
        </p:sp>
        <p:sp>
          <p:nvSpPr>
            <p:cNvPr id="180" name="Rectangle 442"/>
            <p:cNvSpPr>
              <a:spLocks noChangeArrowheads="1"/>
            </p:cNvSpPr>
            <p:nvPr/>
          </p:nvSpPr>
          <p:spPr bwMode="auto">
            <a:xfrm>
              <a:off x="6124574" y="2098675"/>
              <a:ext cx="741924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Centre of</a:t>
              </a:r>
              <a:endParaRPr lang="en-US" sz="1985"/>
            </a:p>
          </p:txBody>
        </p:sp>
        <p:sp>
          <p:nvSpPr>
            <p:cNvPr id="181" name="Rectangle 443"/>
            <p:cNvSpPr>
              <a:spLocks noChangeArrowheads="1"/>
            </p:cNvSpPr>
            <p:nvPr/>
          </p:nvSpPr>
          <p:spPr bwMode="auto">
            <a:xfrm>
              <a:off x="6124574" y="2289175"/>
              <a:ext cx="834656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light sheet</a:t>
              </a:r>
              <a:endParaRPr lang="en-US" sz="1985"/>
            </a:p>
          </p:txBody>
        </p:sp>
        <p:sp>
          <p:nvSpPr>
            <p:cNvPr id="182" name="Rectangle 444"/>
            <p:cNvSpPr>
              <a:spLocks noChangeArrowheads="1"/>
            </p:cNvSpPr>
            <p:nvPr/>
          </p:nvSpPr>
          <p:spPr bwMode="auto">
            <a:xfrm>
              <a:off x="2381250" y="4167188"/>
              <a:ext cx="681038" cy="45561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83" name="Rectangle 445"/>
            <p:cNvSpPr>
              <a:spLocks noChangeArrowheads="1"/>
            </p:cNvSpPr>
            <p:nvPr/>
          </p:nvSpPr>
          <p:spPr bwMode="auto">
            <a:xfrm>
              <a:off x="2428875" y="4202113"/>
              <a:ext cx="304406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Left</a:t>
              </a:r>
              <a:endParaRPr lang="en-US" sz="1985"/>
            </a:p>
          </p:txBody>
        </p:sp>
        <p:sp>
          <p:nvSpPr>
            <p:cNvPr id="184" name="Rectangle 446"/>
            <p:cNvSpPr>
              <a:spLocks noChangeArrowheads="1"/>
            </p:cNvSpPr>
            <p:nvPr/>
          </p:nvSpPr>
          <p:spPr bwMode="auto">
            <a:xfrm>
              <a:off x="2428875" y="4394200"/>
              <a:ext cx="592783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>
                  <a:solidFill>
                    <a:srgbClr val="000000"/>
                  </a:solidFill>
                </a:rPr>
                <a:t>camera</a:t>
              </a:r>
              <a:endParaRPr lang="en-US" sz="1985"/>
            </a:p>
          </p:txBody>
        </p:sp>
        <p:sp>
          <p:nvSpPr>
            <p:cNvPr id="185" name="Rectangle 447"/>
            <p:cNvSpPr>
              <a:spLocks noChangeArrowheads="1"/>
            </p:cNvSpPr>
            <p:nvPr/>
          </p:nvSpPr>
          <p:spPr bwMode="auto">
            <a:xfrm>
              <a:off x="6078538" y="4167188"/>
              <a:ext cx="682625" cy="45561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186" name="Rectangle 448"/>
            <p:cNvSpPr>
              <a:spLocks noChangeArrowheads="1"/>
            </p:cNvSpPr>
            <p:nvPr/>
          </p:nvSpPr>
          <p:spPr bwMode="auto">
            <a:xfrm>
              <a:off x="6126163" y="4202113"/>
              <a:ext cx="410896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 dirty="0">
                  <a:solidFill>
                    <a:srgbClr val="000000"/>
                  </a:solidFill>
                </a:rPr>
                <a:t>Right</a:t>
              </a:r>
              <a:endParaRPr lang="en-US" sz="1985" dirty="0"/>
            </a:p>
          </p:txBody>
        </p:sp>
        <p:sp>
          <p:nvSpPr>
            <p:cNvPr id="187" name="Rectangle 449"/>
            <p:cNvSpPr>
              <a:spLocks noChangeArrowheads="1"/>
            </p:cNvSpPr>
            <p:nvPr/>
          </p:nvSpPr>
          <p:spPr bwMode="auto">
            <a:xfrm>
              <a:off x="6126163" y="4394200"/>
              <a:ext cx="592783" cy="230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34" dirty="0">
                  <a:solidFill>
                    <a:srgbClr val="000000"/>
                  </a:solidFill>
                </a:rPr>
                <a:t>camera</a:t>
              </a:r>
              <a:endParaRPr lang="en-US" sz="1985" dirty="0"/>
            </a:p>
          </p:txBody>
        </p: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19" y="1927087"/>
            <a:ext cx="6296315" cy="359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83" y="923871"/>
            <a:ext cx="1964240" cy="149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" name="TextovéPole 422">
            <a:extLst>
              <a:ext uri="{FF2B5EF4-FFF2-40B4-BE49-F238E27FC236}">
                <a16:creationId xmlns:a16="http://schemas.microsoft.com/office/drawing/2014/main" xmlns="" id="{AC472C4E-8E0F-4C00-9B05-57524E7459AE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20098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Volumetric PIV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53</a:t>
            </a:fld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07" y="1955022"/>
            <a:ext cx="4305382" cy="323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17" y="4032481"/>
            <a:ext cx="7195211" cy="231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32" y="1607305"/>
            <a:ext cx="2962116" cy="244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A727C784-2837-45C8-9256-E92BC7F62330}"/>
              </a:ext>
            </a:extLst>
          </p:cNvPr>
          <p:cNvSpPr txBox="1"/>
          <p:nvPr/>
        </p:nvSpPr>
        <p:spPr>
          <a:xfrm>
            <a:off x="6455403" y="7095424"/>
            <a:ext cx="3195925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rgbClr val="00B050"/>
                </a:solidFill>
              </a:rPr>
              <a:t>https://www.dantecdynamics.com</a:t>
            </a:r>
          </a:p>
        </p:txBody>
      </p:sp>
    </p:spTree>
    <p:extLst>
      <p:ext uri="{BB962C8B-B14F-4D97-AF65-F5344CB8AC3E}">
        <p14:creationId xmlns:p14="http://schemas.microsoft.com/office/powerpoint/2010/main" val="8895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PIV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4670" y="1952626"/>
            <a:ext cx="4431030" cy="21544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Prostorová korelace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Optická kalibrace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N</a:t>
            </a:r>
            <a:r>
              <a:rPr lang="cs-CZ" sz="2800" dirty="0">
                <a:solidFill>
                  <a:srgbClr val="00B050"/>
                </a:solidFill>
              </a:rPr>
              <a:t>e</a:t>
            </a:r>
            <a:r>
              <a:rPr lang="en-US" sz="2800" dirty="0" err="1">
                <a:solidFill>
                  <a:srgbClr val="00B050"/>
                </a:solidFill>
              </a:rPr>
              <a:t>intrusiv</a:t>
            </a:r>
            <a:r>
              <a:rPr lang="cs-CZ" sz="2800" dirty="0">
                <a:solidFill>
                  <a:srgbClr val="00B050"/>
                </a:solidFill>
              </a:rPr>
              <a:t>ní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2 </a:t>
            </a:r>
            <a:r>
              <a:rPr lang="cs-CZ" sz="2800" dirty="0">
                <a:solidFill>
                  <a:srgbClr val="00B050"/>
                </a:solidFill>
              </a:rPr>
              <a:t>nebo </a:t>
            </a:r>
            <a:r>
              <a:rPr lang="en-US" sz="2800" dirty="0">
                <a:solidFill>
                  <a:srgbClr val="00B050"/>
                </a:solidFill>
              </a:rPr>
              <a:t>3 </a:t>
            </a:r>
            <a:r>
              <a:rPr lang="cs-CZ" sz="2800" dirty="0">
                <a:solidFill>
                  <a:srgbClr val="00B050"/>
                </a:solidFill>
              </a:rPr>
              <a:t>složky</a:t>
            </a:r>
            <a:endParaRPr lang="en-US" sz="2800" dirty="0">
              <a:solidFill>
                <a:srgbClr val="00B05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50"/>
                </a:solidFill>
              </a:rPr>
              <a:t>Včetně orientace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5812" y="1952625"/>
            <a:ext cx="4722918" cy="12926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Potřeba částic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Nižší přesnost</a:t>
            </a:r>
            <a:endParaRPr lang="en-US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Cena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Stopovací částice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55</a:t>
            </a:fld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1" y="1875612"/>
            <a:ext cx="6074981" cy="300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68" y="3259353"/>
            <a:ext cx="5595332" cy="32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15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002" name="Rectangle 18"/>
          <p:cNvSpPr>
            <a:spLocks noGrp="1" noChangeArrowheads="1"/>
          </p:cNvSpPr>
          <p:nvPr>
            <p:ph type="title"/>
          </p:nvPr>
        </p:nvSpPr>
        <p:spPr>
          <a:xfrm>
            <a:off x="1252275" y="1174158"/>
            <a:ext cx="8231602" cy="630532"/>
          </a:xfr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34" tIns="45517" rIns="91034" bIns="45517">
            <a:spAutoFit/>
          </a:bodyPr>
          <a:lstStyle/>
          <a:p>
            <a:pPr defTabSz="892854"/>
            <a:r>
              <a:rPr lang="cs-CZ" dirty="0"/>
              <a:t>Limity částic</a:t>
            </a:r>
            <a:endParaRPr lang="en-US" dirty="0"/>
          </a:p>
        </p:txBody>
      </p:sp>
      <p:sp>
        <p:nvSpPr>
          <p:cNvPr id="18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BC1C-29F8-4876-83A4-765771FBBA77}" type="slidenum">
              <a:rPr lang="da-DK"/>
              <a:pPr/>
              <a:t>56</a:t>
            </a:fld>
            <a:endParaRPr lang="da-DK"/>
          </a:p>
        </p:txBody>
      </p:sp>
      <p:grpSp>
        <p:nvGrpSpPr>
          <p:cNvPr id="2" name="Skupina 1"/>
          <p:cNvGrpSpPr/>
          <p:nvPr/>
        </p:nvGrpSpPr>
        <p:grpSpPr>
          <a:xfrm>
            <a:off x="1416837" y="2095298"/>
            <a:ext cx="8067040" cy="3235219"/>
            <a:chOff x="1008396" y="2308293"/>
            <a:chExt cx="7315200" cy="2933700"/>
          </a:xfrm>
        </p:grpSpPr>
        <p:sp>
          <p:nvSpPr>
            <p:cNvPr id="425987" name="Line 3"/>
            <p:cNvSpPr>
              <a:spLocks noChangeShapeType="1"/>
            </p:cNvSpPr>
            <p:nvPr/>
          </p:nvSpPr>
          <p:spPr bwMode="auto">
            <a:xfrm>
              <a:off x="2560971" y="2308293"/>
              <a:ext cx="0" cy="2922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88" name="Line 4"/>
            <p:cNvSpPr>
              <a:spLocks noChangeShapeType="1"/>
            </p:cNvSpPr>
            <p:nvPr/>
          </p:nvSpPr>
          <p:spPr bwMode="auto">
            <a:xfrm>
              <a:off x="4888246" y="2308293"/>
              <a:ext cx="0" cy="2933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89" name="Line 5"/>
            <p:cNvSpPr>
              <a:spLocks noChangeShapeType="1"/>
            </p:cNvSpPr>
            <p:nvPr/>
          </p:nvSpPr>
          <p:spPr bwMode="auto">
            <a:xfrm>
              <a:off x="6602746" y="2800418"/>
              <a:ext cx="0" cy="2441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90" name="Line 6"/>
            <p:cNvSpPr>
              <a:spLocks noChangeShapeType="1"/>
            </p:cNvSpPr>
            <p:nvPr/>
          </p:nvSpPr>
          <p:spPr bwMode="auto">
            <a:xfrm>
              <a:off x="1008396" y="3092518"/>
              <a:ext cx="7315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91" name="Line 7"/>
            <p:cNvSpPr>
              <a:spLocks noChangeShapeType="1"/>
            </p:cNvSpPr>
            <p:nvPr/>
          </p:nvSpPr>
          <p:spPr bwMode="auto">
            <a:xfrm>
              <a:off x="1008396" y="3490981"/>
              <a:ext cx="7315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92" name="Line 8"/>
            <p:cNvSpPr>
              <a:spLocks noChangeShapeType="1"/>
            </p:cNvSpPr>
            <p:nvPr/>
          </p:nvSpPr>
          <p:spPr bwMode="auto">
            <a:xfrm>
              <a:off x="1008396" y="3879918"/>
              <a:ext cx="7315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93" name="Line 9"/>
            <p:cNvSpPr>
              <a:spLocks noChangeShapeType="1"/>
            </p:cNvSpPr>
            <p:nvPr/>
          </p:nvSpPr>
          <p:spPr bwMode="auto">
            <a:xfrm>
              <a:off x="1008396" y="4533968"/>
              <a:ext cx="7315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425994" name="Rectangle 10"/>
            <p:cNvSpPr>
              <a:spLocks noChangeArrowheads="1"/>
            </p:cNvSpPr>
            <p:nvPr/>
          </p:nvSpPr>
          <p:spPr bwMode="auto">
            <a:xfrm>
              <a:off x="1221121" y="2443231"/>
              <a:ext cx="721682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cs-CZ" sz="1654" b="1" dirty="0"/>
                <a:t>částice</a:t>
              </a:r>
              <a:endParaRPr lang="en-GB" sz="1654" b="1" dirty="0"/>
            </a:p>
          </p:txBody>
        </p:sp>
        <p:sp>
          <p:nvSpPr>
            <p:cNvPr id="425995" name="Rectangle 11"/>
            <p:cNvSpPr>
              <a:spLocks noChangeArrowheads="1"/>
            </p:cNvSpPr>
            <p:nvPr/>
          </p:nvSpPr>
          <p:spPr bwMode="auto">
            <a:xfrm>
              <a:off x="3351546" y="2443231"/>
              <a:ext cx="849657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cs-CZ" sz="1654" b="1" dirty="0"/>
                <a:t>tekutina</a:t>
              </a:r>
              <a:endParaRPr lang="en-GB" sz="1654" b="1" dirty="0"/>
            </a:p>
          </p:txBody>
        </p:sp>
        <p:sp>
          <p:nvSpPr>
            <p:cNvPr id="425996" name="Rectangle 12"/>
            <p:cNvSpPr>
              <a:spLocks noChangeArrowheads="1"/>
            </p:cNvSpPr>
            <p:nvPr/>
          </p:nvSpPr>
          <p:spPr bwMode="auto">
            <a:xfrm>
              <a:off x="5659771" y="2444818"/>
              <a:ext cx="1210442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cs-CZ" sz="1654" b="1" dirty="0"/>
                <a:t>Průměr </a:t>
              </a:r>
              <a:r>
                <a:rPr lang="en-GB" sz="1654" b="1" dirty="0"/>
                <a:t>(</a:t>
              </a:r>
              <a:r>
                <a:rPr lang="en-GB" sz="1654" b="1" dirty="0">
                  <a:latin typeface="Symbol" pitchFamily="18" charset="2"/>
                </a:rPr>
                <a:t></a:t>
              </a:r>
              <a:r>
                <a:rPr lang="en-GB" sz="1654" b="1" dirty="0"/>
                <a:t>m)</a:t>
              </a:r>
            </a:p>
          </p:txBody>
        </p:sp>
        <p:sp>
          <p:nvSpPr>
            <p:cNvPr id="425997" name="Rectangle 13"/>
            <p:cNvSpPr>
              <a:spLocks noChangeArrowheads="1"/>
            </p:cNvSpPr>
            <p:nvPr/>
          </p:nvSpPr>
          <p:spPr bwMode="auto">
            <a:xfrm>
              <a:off x="5189871" y="2746443"/>
              <a:ext cx="858670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en-GB" sz="1654" b="1"/>
                <a:t>f = 1 kHz</a:t>
              </a:r>
            </a:p>
          </p:txBody>
        </p:sp>
        <p:sp>
          <p:nvSpPr>
            <p:cNvPr id="425998" name="Rectangle 14"/>
            <p:cNvSpPr>
              <a:spLocks noChangeArrowheads="1"/>
            </p:cNvSpPr>
            <p:nvPr/>
          </p:nvSpPr>
          <p:spPr bwMode="auto">
            <a:xfrm>
              <a:off x="6848809" y="2746443"/>
              <a:ext cx="956061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0"/>
                </a:spcBef>
              </a:pPr>
              <a:r>
                <a:rPr lang="en-GB" sz="1654" b="1"/>
                <a:t>f = 10 kHz</a:t>
              </a:r>
            </a:p>
          </p:txBody>
        </p:sp>
        <p:sp>
          <p:nvSpPr>
            <p:cNvPr id="425999" name="Rectangle 15"/>
            <p:cNvSpPr>
              <a:spLocks noChangeArrowheads="1"/>
            </p:cNvSpPr>
            <p:nvPr/>
          </p:nvSpPr>
          <p:spPr bwMode="auto">
            <a:xfrm>
              <a:off x="1098884" y="3203643"/>
              <a:ext cx="7096125" cy="713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9788" tIns="49018" rIns="99788" bIns="49018">
              <a:spAutoFit/>
            </a:bodyPr>
            <a:lstStyle/>
            <a:p>
              <a:pPr eaLnBrk="0" hangingPunct="0">
                <a:lnSpc>
                  <a:spcPct val="90000"/>
                </a:lnSpc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/>
                <a:t>Silicone oil	</a:t>
              </a:r>
              <a:r>
                <a:rPr lang="en-GB" sz="1654" b="1" dirty="0" err="1"/>
                <a:t>atmos</a:t>
              </a:r>
              <a:r>
                <a:rPr lang="cs-CZ" sz="1654" b="1" dirty="0" err="1"/>
                <a:t>ferický</a:t>
              </a:r>
              <a:r>
                <a:rPr lang="cs-CZ" sz="1654" b="1" dirty="0"/>
                <a:t> vzduch</a:t>
              </a:r>
              <a:r>
                <a:rPr lang="en-GB" sz="1654" b="1" dirty="0"/>
                <a:t>	2.6	0.8</a:t>
              </a:r>
            </a:p>
            <a:p>
              <a:pPr eaLnBrk="0" hangingPunct="0">
                <a:lnSpc>
                  <a:spcPct val="90000"/>
                </a:lnSpc>
                <a:tabLst>
                  <a:tab pos="1680667" algn="l"/>
                  <a:tab pos="4831918" algn="l"/>
                  <a:tab pos="6722669" algn="l"/>
                </a:tabLst>
              </a:pPr>
              <a:endParaRPr lang="en-GB" sz="1654" b="1" dirty="0"/>
            </a:p>
            <a:p>
              <a:pPr eaLnBrk="0" hangingPunct="0">
                <a:lnSpc>
                  <a:spcPct val="90000"/>
                </a:lnSpc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/>
                <a:t>TiO</a:t>
              </a:r>
              <a:r>
                <a:rPr lang="en-GB" sz="1654" b="1" baseline="-25000" dirty="0"/>
                <a:t>2</a:t>
              </a:r>
              <a:r>
                <a:rPr lang="en-GB" sz="1654" b="1" dirty="0"/>
                <a:t> 	 </a:t>
              </a:r>
              <a:r>
                <a:rPr lang="en-GB" sz="1654" b="1" dirty="0" err="1"/>
                <a:t>atmos</a:t>
              </a:r>
              <a:r>
                <a:rPr lang="cs-CZ" sz="1654" b="1" dirty="0" err="1"/>
                <a:t>ferický</a:t>
              </a:r>
              <a:r>
                <a:rPr lang="cs-CZ" sz="1654" b="1" dirty="0"/>
                <a:t> vzduch </a:t>
              </a:r>
              <a:r>
                <a:rPr lang="en-GB" sz="1654" b="1" dirty="0"/>
                <a:t>	1.3	0.4</a:t>
              </a:r>
            </a:p>
          </p:txBody>
        </p:sp>
        <p:sp>
          <p:nvSpPr>
            <p:cNvPr id="426000" name="Rectangle 16"/>
            <p:cNvSpPr>
              <a:spLocks noChangeArrowheads="1"/>
            </p:cNvSpPr>
            <p:nvPr/>
          </p:nvSpPr>
          <p:spPr bwMode="auto">
            <a:xfrm>
              <a:off x="1105234" y="4554606"/>
              <a:ext cx="6584128" cy="528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9788" tIns="49018" rIns="99788" bIns="49018">
              <a:spAutoFit/>
            </a:bodyPr>
            <a:lstStyle/>
            <a:p>
              <a:pPr eaLnBrk="0" hangingPunct="0">
                <a:lnSpc>
                  <a:spcPct val="90000"/>
                </a:lnSpc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/>
                <a:t>TiO</a:t>
              </a:r>
              <a:r>
                <a:rPr lang="en-GB" sz="1654" b="1" baseline="-25000" dirty="0"/>
                <a:t>2</a:t>
              </a:r>
              <a:r>
                <a:rPr lang="en-GB" sz="1654" b="1" dirty="0"/>
                <a:t>	</a:t>
              </a:r>
              <a:r>
                <a:rPr lang="cs-CZ" sz="1654" b="1" dirty="0"/>
                <a:t>plamen, </a:t>
              </a:r>
              <a:r>
                <a:rPr lang="en-GB" sz="1654" b="1" dirty="0"/>
                <a:t>plasma	3.2	0.8</a:t>
              </a:r>
            </a:p>
            <a:p>
              <a:pPr eaLnBrk="0" hangingPunct="0">
                <a:spcBef>
                  <a:spcPct val="0"/>
                </a:spcBef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/>
                <a:t>	(2800 K)</a:t>
              </a:r>
            </a:p>
          </p:txBody>
        </p:sp>
        <p:sp>
          <p:nvSpPr>
            <p:cNvPr id="426001" name="Rectangle 17"/>
            <p:cNvSpPr>
              <a:spLocks noChangeArrowheads="1"/>
            </p:cNvSpPr>
            <p:nvPr/>
          </p:nvSpPr>
          <p:spPr bwMode="auto">
            <a:xfrm>
              <a:off x="1116346" y="3983106"/>
              <a:ext cx="6810375" cy="436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9788" tIns="49018" rIns="99788" bIns="49018">
              <a:spAutoFit/>
            </a:bodyPr>
            <a:lstStyle/>
            <a:p>
              <a:pPr eaLnBrk="0" hangingPunct="0">
                <a:lnSpc>
                  <a:spcPct val="50000"/>
                </a:lnSpc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 err="1"/>
                <a:t>MgO</a:t>
              </a:r>
              <a:r>
                <a:rPr lang="en-GB" sz="1654" b="1" dirty="0"/>
                <a:t>	methane-</a:t>
              </a:r>
              <a:r>
                <a:rPr lang="cs-CZ" sz="1654" b="1" dirty="0"/>
                <a:t>vzduch</a:t>
              </a:r>
              <a:r>
                <a:rPr lang="en-GB" sz="1654" b="1" dirty="0"/>
                <a:t> </a:t>
              </a:r>
              <a:r>
                <a:rPr lang="cs-CZ" sz="1654" b="1" dirty="0"/>
                <a:t>plamen</a:t>
              </a:r>
              <a:r>
                <a:rPr lang="en-GB" sz="1654" b="1" dirty="0"/>
                <a:t>	2.6	0.8</a:t>
              </a:r>
            </a:p>
            <a:p>
              <a:pPr eaLnBrk="0" hangingPunct="0">
                <a:spcBef>
                  <a:spcPct val="0"/>
                </a:spcBef>
                <a:tabLst>
                  <a:tab pos="1680667" algn="l"/>
                  <a:tab pos="4831918" algn="l"/>
                  <a:tab pos="6722669" algn="l"/>
                </a:tabLst>
              </a:pPr>
              <a:r>
                <a:rPr lang="en-GB" sz="1654" b="1" dirty="0"/>
                <a:t>	(1800 K)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26832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Dynami</a:t>
            </a:r>
            <a:r>
              <a:rPr lang="cs-CZ" dirty="0" err="1"/>
              <a:t>ka</a:t>
            </a:r>
            <a:r>
              <a:rPr lang="cs-CZ" dirty="0"/>
              <a:t> částic</a:t>
            </a:r>
            <a:endParaRPr lang="en-US" dirty="0"/>
          </a:p>
        </p:txBody>
      </p:sp>
      <p:sp>
        <p:nvSpPr>
          <p:cNvPr id="5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D95-2F9C-40AB-94A0-9491F3529A8A}" type="slidenum">
              <a:rPr lang="da-DK"/>
              <a:pPr/>
              <a:t>57</a:t>
            </a:fld>
            <a:endParaRPr lang="da-DK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34267"/>
            <a:ext cx="6239351" cy="1846659"/>
          </a:xfrm>
        </p:spPr>
        <p:txBody>
          <a:bodyPr/>
          <a:lstStyle/>
          <a:p>
            <a:pPr marL="457200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Relevantní parametry</a:t>
            </a:r>
            <a:endParaRPr lang="en-US" sz="2000" dirty="0"/>
          </a:p>
          <a:p>
            <a:pPr marL="989411" lvl="1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Tvar částice</a:t>
            </a:r>
            <a:endParaRPr lang="en-US" sz="2000" dirty="0"/>
          </a:p>
          <a:p>
            <a:pPr marL="989411" lvl="1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Velikost částice</a:t>
            </a:r>
            <a:endParaRPr lang="en-US" sz="2000" dirty="0"/>
          </a:p>
          <a:p>
            <a:pPr marL="989411" lvl="1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Poměr hustoty částic a tekutiny</a:t>
            </a:r>
            <a:endParaRPr lang="en-US" sz="2000" dirty="0"/>
          </a:p>
          <a:p>
            <a:pPr marL="989411" lvl="1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Koncentrace částic</a:t>
            </a:r>
            <a:endParaRPr lang="en-US" sz="2000" dirty="0"/>
          </a:p>
          <a:p>
            <a:pPr marL="989411" lvl="1" indent="-457200" defTabSz="1062672">
              <a:buFont typeface="Arial" panose="020B0604020202020204" pitchFamily="34" charset="0"/>
              <a:buChar char="•"/>
            </a:pPr>
            <a:r>
              <a:rPr lang="cs-CZ" sz="2000" dirty="0"/>
              <a:t>Objemové síly</a:t>
            </a:r>
            <a:endParaRPr lang="en-US" sz="2000" dirty="0"/>
          </a:p>
        </p:txBody>
      </p:sp>
      <p:graphicFrame>
        <p:nvGraphicFramePr>
          <p:cNvPr id="208944" name="Object 4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336827" y="5568849"/>
          <a:ext cx="1932728" cy="79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1333500" imgH="546100" progId="Equation.3">
                  <p:embed/>
                </p:oleObj>
              </mc:Choice>
              <mc:Fallback>
                <p:oleObj name="Equation" r:id="rId4" imgW="1333500" imgH="546100" progId="Equation.3">
                  <p:embed/>
                  <p:pic>
                    <p:nvPicPr>
                      <p:cNvPr id="208944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6827" y="5568849"/>
                        <a:ext cx="1932728" cy="791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01" name="AutoShape 5"/>
          <p:cNvSpPr>
            <a:spLocks/>
          </p:cNvSpPr>
          <p:nvPr/>
        </p:nvSpPr>
        <p:spPr bwMode="auto">
          <a:xfrm>
            <a:off x="2939544" y="6881844"/>
            <a:ext cx="159309" cy="961112"/>
          </a:xfrm>
          <a:prstGeom prst="rightBrace">
            <a:avLst>
              <a:gd name="adj1" fmla="val 50275"/>
              <a:gd name="adj2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6192" tIns="53097" rIns="106192" bIns="53097" anchor="ctr"/>
          <a:lstStyle/>
          <a:p>
            <a:endParaRPr lang="cs-CZ" sz="1985"/>
          </a:p>
        </p:txBody>
      </p:sp>
      <p:grpSp>
        <p:nvGrpSpPr>
          <p:cNvPr id="208902" name="Group 6"/>
          <p:cNvGrpSpPr>
            <a:grpSpLocks/>
          </p:cNvGrpSpPr>
          <p:nvPr/>
        </p:nvGrpSpPr>
        <p:grpSpPr bwMode="auto">
          <a:xfrm>
            <a:off x="1695977" y="4316013"/>
            <a:ext cx="7596320" cy="1371322"/>
            <a:chOff x="1090" y="2910"/>
            <a:chExt cx="4581" cy="822"/>
          </a:xfrm>
        </p:grpSpPr>
        <p:graphicFrame>
          <p:nvGraphicFramePr>
            <p:cNvPr id="208903" name="Object 7"/>
            <p:cNvGraphicFramePr>
              <a:graphicFrameLocks noChangeAspect="1"/>
            </p:cNvGraphicFramePr>
            <p:nvPr/>
          </p:nvGraphicFramePr>
          <p:xfrm>
            <a:off x="1117" y="2910"/>
            <a:ext cx="4514" cy="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" name="Equation" r:id="rId6" imgW="4775200" imgH="457200" progId="Equation.DSMT4">
                    <p:embed/>
                  </p:oleObj>
                </mc:Choice>
                <mc:Fallback>
                  <p:oleObj name="Equation" r:id="rId6" imgW="4775200" imgH="457200" progId="Equation.DSMT4">
                    <p:embed/>
                    <p:pic>
                      <p:nvPicPr>
                        <p:cNvPr id="20890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7" y="2910"/>
                          <a:ext cx="4514" cy="4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8904" name="AutoShape 8"/>
            <p:cNvSpPr>
              <a:spLocks/>
            </p:cNvSpPr>
            <p:nvPr/>
          </p:nvSpPr>
          <p:spPr bwMode="auto">
            <a:xfrm rot="5400000">
              <a:off x="1405" y="2996"/>
              <a:ext cx="96" cy="726"/>
            </a:xfrm>
            <a:prstGeom prst="rightBrace">
              <a:avLst>
                <a:gd name="adj1" fmla="val 6302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6192" tIns="53097" rIns="106192" bIns="53097" anchor="ctr"/>
            <a:lstStyle/>
            <a:p>
              <a:endParaRPr lang="cs-CZ" sz="1985"/>
            </a:p>
          </p:txBody>
        </p:sp>
        <p:sp>
          <p:nvSpPr>
            <p:cNvPr id="208905" name="AutoShape 9"/>
            <p:cNvSpPr>
              <a:spLocks/>
            </p:cNvSpPr>
            <p:nvPr/>
          </p:nvSpPr>
          <p:spPr bwMode="auto">
            <a:xfrm rot="5400000">
              <a:off x="2108" y="3110"/>
              <a:ext cx="96" cy="498"/>
            </a:xfrm>
            <a:prstGeom prst="rightBrace">
              <a:avLst>
                <a:gd name="adj1" fmla="val 4322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6192" tIns="53097" rIns="106192" bIns="53097" anchor="ctr"/>
            <a:lstStyle/>
            <a:p>
              <a:endParaRPr lang="cs-CZ" sz="1985"/>
            </a:p>
          </p:txBody>
        </p:sp>
        <p:sp>
          <p:nvSpPr>
            <p:cNvPr id="208906" name="AutoShape 10"/>
            <p:cNvSpPr>
              <a:spLocks/>
            </p:cNvSpPr>
            <p:nvPr/>
          </p:nvSpPr>
          <p:spPr bwMode="auto">
            <a:xfrm rot="5400000">
              <a:off x="2857" y="2996"/>
              <a:ext cx="96" cy="725"/>
            </a:xfrm>
            <a:prstGeom prst="rightBrace">
              <a:avLst>
                <a:gd name="adj1" fmla="val 6293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6192" tIns="53097" rIns="106192" bIns="53097" anchor="ctr"/>
            <a:lstStyle/>
            <a:p>
              <a:endParaRPr lang="cs-CZ" sz="1985"/>
            </a:p>
          </p:txBody>
        </p:sp>
        <p:sp>
          <p:nvSpPr>
            <p:cNvPr id="208907" name="AutoShape 11"/>
            <p:cNvSpPr>
              <a:spLocks/>
            </p:cNvSpPr>
            <p:nvPr/>
          </p:nvSpPr>
          <p:spPr bwMode="auto">
            <a:xfrm rot="5400000">
              <a:off x="3696" y="3018"/>
              <a:ext cx="96" cy="681"/>
            </a:xfrm>
            <a:prstGeom prst="rightBrace">
              <a:avLst>
                <a:gd name="adj1" fmla="val 5911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6192" tIns="53097" rIns="106192" bIns="53097" anchor="ctr"/>
            <a:lstStyle/>
            <a:p>
              <a:endParaRPr lang="cs-CZ" sz="1985"/>
            </a:p>
          </p:txBody>
        </p:sp>
        <p:sp>
          <p:nvSpPr>
            <p:cNvPr id="208908" name="AutoShape 12"/>
            <p:cNvSpPr>
              <a:spLocks/>
            </p:cNvSpPr>
            <p:nvPr/>
          </p:nvSpPr>
          <p:spPr bwMode="auto">
            <a:xfrm rot="5400000">
              <a:off x="4898" y="2633"/>
              <a:ext cx="96" cy="1451"/>
            </a:xfrm>
            <a:prstGeom prst="rightBrace">
              <a:avLst>
                <a:gd name="adj1" fmla="val 125955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6192" tIns="53097" rIns="106192" bIns="53097" anchor="ctr"/>
            <a:lstStyle/>
            <a:p>
              <a:endParaRPr lang="cs-CZ" sz="1985"/>
            </a:p>
          </p:txBody>
        </p:sp>
        <p:sp>
          <p:nvSpPr>
            <p:cNvPr id="208909" name="Text Box 13"/>
            <p:cNvSpPr txBox="1">
              <a:spLocks noChangeArrowheads="1"/>
            </p:cNvSpPr>
            <p:nvPr/>
          </p:nvSpPr>
          <p:spPr bwMode="auto">
            <a:xfrm>
              <a:off x="1117" y="3447"/>
              <a:ext cx="6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0818" tIns="50410" rIns="100818" bIns="50410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33388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6836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301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36725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51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1083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65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213" dirty="0">
                  <a:solidFill>
                    <a:schemeClr val="tx2"/>
                  </a:solidFill>
                  <a:latin typeface="Verdana" pitchFamily="34" charset="0"/>
                </a:rPr>
                <a:t>setrvačnost</a:t>
              </a:r>
              <a:endParaRPr lang="en-US" sz="1213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  <p:sp>
          <p:nvSpPr>
            <p:cNvPr id="208910" name="Text Box 14"/>
            <p:cNvSpPr txBox="1">
              <a:spLocks noChangeArrowheads="1"/>
            </p:cNvSpPr>
            <p:nvPr/>
          </p:nvSpPr>
          <p:spPr bwMode="auto">
            <a:xfrm>
              <a:off x="1907" y="3447"/>
              <a:ext cx="4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818" tIns="50410" rIns="100818" bIns="50410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33388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6836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301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36725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51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1083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65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213" dirty="0">
                  <a:solidFill>
                    <a:schemeClr val="tx2"/>
                  </a:solidFill>
                  <a:latin typeface="Verdana" pitchFamily="34" charset="0"/>
                </a:rPr>
                <a:t>odpor</a:t>
              </a:r>
              <a:endParaRPr lang="en-US" sz="1213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  <p:sp>
          <p:nvSpPr>
            <p:cNvPr id="208911" name="Text Box 15"/>
            <p:cNvSpPr txBox="1">
              <a:spLocks noChangeArrowheads="1"/>
            </p:cNvSpPr>
            <p:nvPr/>
          </p:nvSpPr>
          <p:spPr bwMode="auto">
            <a:xfrm>
              <a:off x="2632" y="3447"/>
              <a:ext cx="6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818" tIns="50410" rIns="100818" bIns="50410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33388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6836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301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36725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51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1083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65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213" dirty="0">
                  <a:solidFill>
                    <a:schemeClr val="tx2"/>
                  </a:solidFill>
                  <a:latin typeface="Verdana" pitchFamily="34" charset="0"/>
                </a:rPr>
                <a:t>tlak</a:t>
              </a:r>
              <a:endParaRPr lang="en-US" sz="1213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  <p:sp>
          <p:nvSpPr>
            <p:cNvPr id="208912" name="Text Box 16"/>
            <p:cNvSpPr txBox="1">
              <a:spLocks noChangeArrowheads="1"/>
            </p:cNvSpPr>
            <p:nvPr/>
          </p:nvSpPr>
          <p:spPr bwMode="auto">
            <a:xfrm>
              <a:off x="3403" y="3447"/>
              <a:ext cx="817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818" tIns="50410" rIns="100818" bIns="50410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33388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6836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301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36725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51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1083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65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213" dirty="0">
                  <a:solidFill>
                    <a:schemeClr val="tx2"/>
                  </a:solidFill>
                  <a:latin typeface="Verdana" pitchFamily="34" charset="0"/>
                </a:rPr>
                <a:t>Přidaná hmotnost</a:t>
              </a:r>
              <a:endParaRPr lang="en-US" sz="1213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  <p:sp>
          <p:nvSpPr>
            <p:cNvPr id="208913" name="Text Box 17"/>
            <p:cNvSpPr txBox="1">
              <a:spLocks noChangeArrowheads="1"/>
            </p:cNvSpPr>
            <p:nvPr/>
          </p:nvSpPr>
          <p:spPr bwMode="auto">
            <a:xfrm>
              <a:off x="4719" y="3493"/>
              <a:ext cx="5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0818" tIns="50410" rIns="100818" bIns="50410">
              <a:spAutoFit/>
            </a:bodyPr>
            <a:lstStyle>
              <a:lvl1pPr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33388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68363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301750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36725" algn="l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939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511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1083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655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cs-CZ" sz="1213" dirty="0">
                  <a:solidFill>
                    <a:schemeClr val="tx2"/>
                  </a:solidFill>
                  <a:latin typeface="Verdana" pitchFamily="34" charset="0"/>
                </a:rPr>
                <a:t>historie</a:t>
              </a:r>
              <a:endParaRPr lang="en-US" sz="1213" dirty="0">
                <a:solidFill>
                  <a:schemeClr val="tx2"/>
                </a:solidFill>
                <a:latin typeface="Verdana" pitchFamily="34" charset="0"/>
              </a:endParaRPr>
            </a:p>
          </p:txBody>
        </p:sp>
      </p:grpSp>
      <p:grpSp>
        <p:nvGrpSpPr>
          <p:cNvPr id="208914" name="Group 18"/>
          <p:cNvGrpSpPr>
            <a:grpSpLocks noChangeAspect="1"/>
          </p:cNvGrpSpPr>
          <p:nvPr/>
        </p:nvGrpSpPr>
        <p:grpSpPr bwMode="auto">
          <a:xfrm>
            <a:off x="5954988" y="1716796"/>
            <a:ext cx="3785901" cy="2247409"/>
            <a:chOff x="4230" y="1678"/>
            <a:chExt cx="1452" cy="660"/>
          </a:xfrm>
        </p:grpSpPr>
        <p:sp>
          <p:nvSpPr>
            <p:cNvPr id="208915" name="Freeform 19"/>
            <p:cNvSpPr>
              <a:spLocks/>
            </p:cNvSpPr>
            <p:nvPr/>
          </p:nvSpPr>
          <p:spPr bwMode="auto">
            <a:xfrm>
              <a:off x="4379" y="2090"/>
              <a:ext cx="31" cy="26"/>
            </a:xfrm>
            <a:custGeom>
              <a:avLst/>
              <a:gdLst>
                <a:gd name="T0" fmla="*/ 30 w 62"/>
                <a:gd name="T1" fmla="*/ 0 h 65"/>
                <a:gd name="T2" fmla="*/ 36 w 62"/>
                <a:gd name="T3" fmla="*/ 1 h 65"/>
                <a:gd name="T4" fmla="*/ 41 w 62"/>
                <a:gd name="T5" fmla="*/ 2 h 65"/>
                <a:gd name="T6" fmla="*/ 45 w 62"/>
                <a:gd name="T7" fmla="*/ 5 h 65"/>
                <a:gd name="T8" fmla="*/ 50 w 62"/>
                <a:gd name="T9" fmla="*/ 8 h 65"/>
                <a:gd name="T10" fmla="*/ 53 w 62"/>
                <a:gd name="T11" fmla="*/ 11 h 65"/>
                <a:gd name="T12" fmla="*/ 56 w 62"/>
                <a:gd name="T13" fmla="*/ 17 h 65"/>
                <a:gd name="T14" fmla="*/ 59 w 62"/>
                <a:gd name="T15" fmla="*/ 21 h 65"/>
                <a:gd name="T16" fmla="*/ 60 w 62"/>
                <a:gd name="T17" fmla="*/ 26 h 65"/>
                <a:gd name="T18" fmla="*/ 61 w 62"/>
                <a:gd name="T19" fmla="*/ 32 h 65"/>
                <a:gd name="T20" fmla="*/ 60 w 62"/>
                <a:gd name="T21" fmla="*/ 38 h 65"/>
                <a:gd name="T22" fmla="*/ 59 w 62"/>
                <a:gd name="T23" fmla="*/ 43 h 65"/>
                <a:gd name="T24" fmla="*/ 56 w 62"/>
                <a:gd name="T25" fmla="*/ 47 h 65"/>
                <a:gd name="T26" fmla="*/ 53 w 62"/>
                <a:gd name="T27" fmla="*/ 52 h 65"/>
                <a:gd name="T28" fmla="*/ 50 w 62"/>
                <a:gd name="T29" fmla="*/ 56 h 65"/>
                <a:gd name="T30" fmla="*/ 45 w 62"/>
                <a:gd name="T31" fmla="*/ 59 h 65"/>
                <a:gd name="T32" fmla="*/ 41 w 62"/>
                <a:gd name="T33" fmla="*/ 62 h 65"/>
                <a:gd name="T34" fmla="*/ 36 w 62"/>
                <a:gd name="T35" fmla="*/ 63 h 65"/>
                <a:gd name="T36" fmla="*/ 30 w 62"/>
                <a:gd name="T37" fmla="*/ 64 h 65"/>
                <a:gd name="T38" fmla="*/ 25 w 62"/>
                <a:gd name="T39" fmla="*/ 63 h 65"/>
                <a:gd name="T40" fmla="*/ 20 w 62"/>
                <a:gd name="T41" fmla="*/ 62 h 65"/>
                <a:gd name="T42" fmla="*/ 15 w 62"/>
                <a:gd name="T43" fmla="*/ 59 h 65"/>
                <a:gd name="T44" fmla="*/ 11 w 62"/>
                <a:gd name="T45" fmla="*/ 56 h 65"/>
                <a:gd name="T46" fmla="*/ 7 w 62"/>
                <a:gd name="T47" fmla="*/ 52 h 65"/>
                <a:gd name="T48" fmla="*/ 4 w 62"/>
                <a:gd name="T49" fmla="*/ 47 h 65"/>
                <a:gd name="T50" fmla="*/ 1 w 62"/>
                <a:gd name="T51" fmla="*/ 43 h 65"/>
                <a:gd name="T52" fmla="*/ 1 w 62"/>
                <a:gd name="T53" fmla="*/ 38 h 65"/>
                <a:gd name="T54" fmla="*/ 0 w 62"/>
                <a:gd name="T55" fmla="*/ 32 h 65"/>
                <a:gd name="T56" fmla="*/ 1 w 62"/>
                <a:gd name="T57" fmla="*/ 26 h 65"/>
                <a:gd name="T58" fmla="*/ 1 w 62"/>
                <a:gd name="T59" fmla="*/ 21 h 65"/>
                <a:gd name="T60" fmla="*/ 4 w 62"/>
                <a:gd name="T61" fmla="*/ 17 h 65"/>
                <a:gd name="T62" fmla="*/ 7 w 62"/>
                <a:gd name="T63" fmla="*/ 11 h 65"/>
                <a:gd name="T64" fmla="*/ 11 w 62"/>
                <a:gd name="T65" fmla="*/ 8 h 65"/>
                <a:gd name="T66" fmla="*/ 15 w 62"/>
                <a:gd name="T67" fmla="*/ 5 h 65"/>
                <a:gd name="T68" fmla="*/ 20 w 62"/>
                <a:gd name="T69" fmla="*/ 2 h 65"/>
                <a:gd name="T70" fmla="*/ 25 w 62"/>
                <a:gd name="T71" fmla="*/ 1 h 65"/>
                <a:gd name="T72" fmla="*/ 30 w 62"/>
                <a:gd name="T7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5">
                  <a:moveTo>
                    <a:pt x="30" y="0"/>
                  </a:moveTo>
                  <a:lnTo>
                    <a:pt x="36" y="1"/>
                  </a:lnTo>
                  <a:lnTo>
                    <a:pt x="41" y="2"/>
                  </a:lnTo>
                  <a:lnTo>
                    <a:pt x="45" y="5"/>
                  </a:lnTo>
                  <a:lnTo>
                    <a:pt x="50" y="8"/>
                  </a:lnTo>
                  <a:lnTo>
                    <a:pt x="53" y="11"/>
                  </a:lnTo>
                  <a:lnTo>
                    <a:pt x="56" y="17"/>
                  </a:lnTo>
                  <a:lnTo>
                    <a:pt x="59" y="21"/>
                  </a:lnTo>
                  <a:lnTo>
                    <a:pt x="60" y="26"/>
                  </a:lnTo>
                  <a:lnTo>
                    <a:pt x="61" y="32"/>
                  </a:lnTo>
                  <a:lnTo>
                    <a:pt x="60" y="38"/>
                  </a:lnTo>
                  <a:lnTo>
                    <a:pt x="59" y="43"/>
                  </a:lnTo>
                  <a:lnTo>
                    <a:pt x="56" y="47"/>
                  </a:lnTo>
                  <a:lnTo>
                    <a:pt x="53" y="52"/>
                  </a:lnTo>
                  <a:lnTo>
                    <a:pt x="50" y="56"/>
                  </a:lnTo>
                  <a:lnTo>
                    <a:pt x="45" y="59"/>
                  </a:lnTo>
                  <a:lnTo>
                    <a:pt x="41" y="62"/>
                  </a:lnTo>
                  <a:lnTo>
                    <a:pt x="36" y="63"/>
                  </a:lnTo>
                  <a:lnTo>
                    <a:pt x="30" y="64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5" y="59"/>
                  </a:lnTo>
                  <a:lnTo>
                    <a:pt x="11" y="56"/>
                  </a:lnTo>
                  <a:lnTo>
                    <a:pt x="7" y="52"/>
                  </a:lnTo>
                  <a:lnTo>
                    <a:pt x="4" y="47"/>
                  </a:lnTo>
                  <a:lnTo>
                    <a:pt x="1" y="43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1" y="21"/>
                  </a:lnTo>
                  <a:lnTo>
                    <a:pt x="4" y="17"/>
                  </a:lnTo>
                  <a:lnTo>
                    <a:pt x="7" y="11"/>
                  </a:lnTo>
                  <a:lnTo>
                    <a:pt x="11" y="8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16" name="Freeform 20"/>
            <p:cNvSpPr>
              <a:spLocks/>
            </p:cNvSpPr>
            <p:nvPr/>
          </p:nvSpPr>
          <p:spPr bwMode="auto">
            <a:xfrm>
              <a:off x="4898" y="1790"/>
              <a:ext cx="31" cy="26"/>
            </a:xfrm>
            <a:custGeom>
              <a:avLst/>
              <a:gdLst>
                <a:gd name="T0" fmla="*/ 31 w 62"/>
                <a:gd name="T1" fmla="*/ 0 h 65"/>
                <a:gd name="T2" fmla="*/ 36 w 62"/>
                <a:gd name="T3" fmla="*/ 1 h 65"/>
                <a:gd name="T4" fmla="*/ 41 w 62"/>
                <a:gd name="T5" fmla="*/ 2 h 65"/>
                <a:gd name="T6" fmla="*/ 45 w 62"/>
                <a:gd name="T7" fmla="*/ 5 h 65"/>
                <a:gd name="T8" fmla="*/ 50 w 62"/>
                <a:gd name="T9" fmla="*/ 8 h 65"/>
                <a:gd name="T10" fmla="*/ 54 w 62"/>
                <a:gd name="T11" fmla="*/ 12 h 65"/>
                <a:gd name="T12" fmla="*/ 57 w 62"/>
                <a:gd name="T13" fmla="*/ 17 h 65"/>
                <a:gd name="T14" fmla="*/ 59 w 62"/>
                <a:gd name="T15" fmla="*/ 21 h 65"/>
                <a:gd name="T16" fmla="*/ 60 w 62"/>
                <a:gd name="T17" fmla="*/ 26 h 65"/>
                <a:gd name="T18" fmla="*/ 61 w 62"/>
                <a:gd name="T19" fmla="*/ 32 h 65"/>
                <a:gd name="T20" fmla="*/ 60 w 62"/>
                <a:gd name="T21" fmla="*/ 38 h 65"/>
                <a:gd name="T22" fmla="*/ 59 w 62"/>
                <a:gd name="T23" fmla="*/ 43 h 65"/>
                <a:gd name="T24" fmla="*/ 57 w 62"/>
                <a:gd name="T25" fmla="*/ 47 h 65"/>
                <a:gd name="T26" fmla="*/ 54 w 62"/>
                <a:gd name="T27" fmla="*/ 53 h 65"/>
                <a:gd name="T28" fmla="*/ 50 w 62"/>
                <a:gd name="T29" fmla="*/ 56 h 65"/>
                <a:gd name="T30" fmla="*/ 45 w 62"/>
                <a:gd name="T31" fmla="*/ 59 h 65"/>
                <a:gd name="T32" fmla="*/ 41 w 62"/>
                <a:gd name="T33" fmla="*/ 62 h 65"/>
                <a:gd name="T34" fmla="*/ 36 w 62"/>
                <a:gd name="T35" fmla="*/ 63 h 65"/>
                <a:gd name="T36" fmla="*/ 31 w 62"/>
                <a:gd name="T37" fmla="*/ 64 h 65"/>
                <a:gd name="T38" fmla="*/ 25 w 62"/>
                <a:gd name="T39" fmla="*/ 63 h 65"/>
                <a:gd name="T40" fmla="*/ 20 w 62"/>
                <a:gd name="T41" fmla="*/ 62 h 65"/>
                <a:gd name="T42" fmla="*/ 16 w 62"/>
                <a:gd name="T43" fmla="*/ 59 h 65"/>
                <a:gd name="T44" fmla="*/ 11 w 62"/>
                <a:gd name="T45" fmla="*/ 56 h 65"/>
                <a:gd name="T46" fmla="*/ 7 w 62"/>
                <a:gd name="T47" fmla="*/ 53 h 65"/>
                <a:gd name="T48" fmla="*/ 4 w 62"/>
                <a:gd name="T49" fmla="*/ 47 h 65"/>
                <a:gd name="T50" fmla="*/ 2 w 62"/>
                <a:gd name="T51" fmla="*/ 43 h 65"/>
                <a:gd name="T52" fmla="*/ 1 w 62"/>
                <a:gd name="T53" fmla="*/ 38 h 65"/>
                <a:gd name="T54" fmla="*/ 0 w 62"/>
                <a:gd name="T55" fmla="*/ 32 h 65"/>
                <a:gd name="T56" fmla="*/ 1 w 62"/>
                <a:gd name="T57" fmla="*/ 26 h 65"/>
                <a:gd name="T58" fmla="*/ 2 w 62"/>
                <a:gd name="T59" fmla="*/ 21 h 65"/>
                <a:gd name="T60" fmla="*/ 4 w 62"/>
                <a:gd name="T61" fmla="*/ 17 h 65"/>
                <a:gd name="T62" fmla="*/ 7 w 62"/>
                <a:gd name="T63" fmla="*/ 12 h 65"/>
                <a:gd name="T64" fmla="*/ 11 w 62"/>
                <a:gd name="T65" fmla="*/ 8 h 65"/>
                <a:gd name="T66" fmla="*/ 16 w 62"/>
                <a:gd name="T67" fmla="*/ 5 h 65"/>
                <a:gd name="T68" fmla="*/ 20 w 62"/>
                <a:gd name="T69" fmla="*/ 2 h 65"/>
                <a:gd name="T70" fmla="*/ 25 w 62"/>
                <a:gd name="T71" fmla="*/ 1 h 65"/>
                <a:gd name="T72" fmla="*/ 31 w 62"/>
                <a:gd name="T7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5">
                  <a:moveTo>
                    <a:pt x="31" y="0"/>
                  </a:moveTo>
                  <a:lnTo>
                    <a:pt x="36" y="1"/>
                  </a:lnTo>
                  <a:lnTo>
                    <a:pt x="41" y="2"/>
                  </a:lnTo>
                  <a:lnTo>
                    <a:pt x="45" y="5"/>
                  </a:lnTo>
                  <a:lnTo>
                    <a:pt x="50" y="8"/>
                  </a:lnTo>
                  <a:lnTo>
                    <a:pt x="54" y="12"/>
                  </a:lnTo>
                  <a:lnTo>
                    <a:pt x="57" y="17"/>
                  </a:lnTo>
                  <a:lnTo>
                    <a:pt x="59" y="21"/>
                  </a:lnTo>
                  <a:lnTo>
                    <a:pt x="60" y="26"/>
                  </a:lnTo>
                  <a:lnTo>
                    <a:pt x="61" y="32"/>
                  </a:lnTo>
                  <a:lnTo>
                    <a:pt x="60" y="38"/>
                  </a:lnTo>
                  <a:lnTo>
                    <a:pt x="59" y="43"/>
                  </a:lnTo>
                  <a:lnTo>
                    <a:pt x="57" y="47"/>
                  </a:lnTo>
                  <a:lnTo>
                    <a:pt x="54" y="53"/>
                  </a:lnTo>
                  <a:lnTo>
                    <a:pt x="50" y="56"/>
                  </a:lnTo>
                  <a:lnTo>
                    <a:pt x="45" y="59"/>
                  </a:lnTo>
                  <a:lnTo>
                    <a:pt x="41" y="62"/>
                  </a:lnTo>
                  <a:lnTo>
                    <a:pt x="36" y="63"/>
                  </a:lnTo>
                  <a:lnTo>
                    <a:pt x="31" y="64"/>
                  </a:lnTo>
                  <a:lnTo>
                    <a:pt x="25" y="63"/>
                  </a:lnTo>
                  <a:lnTo>
                    <a:pt x="20" y="62"/>
                  </a:lnTo>
                  <a:lnTo>
                    <a:pt x="16" y="59"/>
                  </a:lnTo>
                  <a:lnTo>
                    <a:pt x="11" y="56"/>
                  </a:lnTo>
                  <a:lnTo>
                    <a:pt x="7" y="53"/>
                  </a:lnTo>
                  <a:lnTo>
                    <a:pt x="4" y="47"/>
                  </a:lnTo>
                  <a:lnTo>
                    <a:pt x="2" y="43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4" y="17"/>
                  </a:lnTo>
                  <a:lnTo>
                    <a:pt x="7" y="12"/>
                  </a:lnTo>
                  <a:lnTo>
                    <a:pt x="11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5" y="1"/>
                  </a:lnTo>
                  <a:lnTo>
                    <a:pt x="31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17" name="Freeform 21"/>
            <p:cNvSpPr>
              <a:spLocks/>
            </p:cNvSpPr>
            <p:nvPr/>
          </p:nvSpPr>
          <p:spPr bwMode="auto">
            <a:xfrm>
              <a:off x="4579" y="1762"/>
              <a:ext cx="24" cy="26"/>
            </a:xfrm>
            <a:custGeom>
              <a:avLst/>
              <a:gdLst>
                <a:gd name="T0" fmla="*/ 48 w 49"/>
                <a:gd name="T1" fmla="*/ 0 h 64"/>
                <a:gd name="T2" fmla="*/ 42 w 49"/>
                <a:gd name="T3" fmla="*/ 63 h 64"/>
                <a:gd name="T4" fmla="*/ 0 w 49"/>
                <a:gd name="T5" fmla="*/ 41 h 64"/>
                <a:gd name="T6" fmla="*/ 48 w 49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64">
                  <a:moveTo>
                    <a:pt x="48" y="0"/>
                  </a:moveTo>
                  <a:lnTo>
                    <a:pt x="42" y="63"/>
                  </a:lnTo>
                  <a:lnTo>
                    <a:pt x="0" y="41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18" name="Line 22"/>
            <p:cNvSpPr>
              <a:spLocks noChangeShapeType="1"/>
            </p:cNvSpPr>
            <p:nvPr/>
          </p:nvSpPr>
          <p:spPr bwMode="auto">
            <a:xfrm flipV="1">
              <a:off x="4396" y="1780"/>
              <a:ext cx="194" cy="3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19" name="Freeform 23"/>
            <p:cNvSpPr>
              <a:spLocks/>
            </p:cNvSpPr>
            <p:nvPr/>
          </p:nvSpPr>
          <p:spPr bwMode="auto">
            <a:xfrm>
              <a:off x="4272" y="1799"/>
              <a:ext cx="1009" cy="539"/>
            </a:xfrm>
            <a:custGeom>
              <a:avLst/>
              <a:gdLst>
                <a:gd name="T0" fmla="*/ 12 w 2063"/>
                <a:gd name="T1" fmla="*/ 1272 h 1307"/>
                <a:gd name="T2" fmla="*/ 28 w 2063"/>
                <a:gd name="T3" fmla="*/ 1225 h 1307"/>
                <a:gd name="T4" fmla="*/ 44 w 2063"/>
                <a:gd name="T5" fmla="*/ 1179 h 1307"/>
                <a:gd name="T6" fmla="*/ 61 w 2063"/>
                <a:gd name="T7" fmla="*/ 1133 h 1307"/>
                <a:gd name="T8" fmla="*/ 78 w 2063"/>
                <a:gd name="T9" fmla="*/ 1087 h 1307"/>
                <a:gd name="T10" fmla="*/ 96 w 2063"/>
                <a:gd name="T11" fmla="*/ 1041 h 1307"/>
                <a:gd name="T12" fmla="*/ 114 w 2063"/>
                <a:gd name="T13" fmla="*/ 995 h 1307"/>
                <a:gd name="T14" fmla="*/ 134 w 2063"/>
                <a:gd name="T15" fmla="*/ 950 h 1307"/>
                <a:gd name="T16" fmla="*/ 154 w 2063"/>
                <a:gd name="T17" fmla="*/ 906 h 1307"/>
                <a:gd name="T18" fmla="*/ 176 w 2063"/>
                <a:gd name="T19" fmla="*/ 863 h 1307"/>
                <a:gd name="T20" fmla="*/ 200 w 2063"/>
                <a:gd name="T21" fmla="*/ 820 h 1307"/>
                <a:gd name="T22" fmla="*/ 225 w 2063"/>
                <a:gd name="T23" fmla="*/ 777 h 1307"/>
                <a:gd name="T24" fmla="*/ 250 w 2063"/>
                <a:gd name="T25" fmla="*/ 737 h 1307"/>
                <a:gd name="T26" fmla="*/ 281 w 2063"/>
                <a:gd name="T27" fmla="*/ 692 h 1307"/>
                <a:gd name="T28" fmla="*/ 312 w 2063"/>
                <a:gd name="T29" fmla="*/ 647 h 1307"/>
                <a:gd name="T30" fmla="*/ 345 w 2063"/>
                <a:gd name="T31" fmla="*/ 604 h 1307"/>
                <a:gd name="T32" fmla="*/ 378 w 2063"/>
                <a:gd name="T33" fmla="*/ 560 h 1307"/>
                <a:gd name="T34" fmla="*/ 412 w 2063"/>
                <a:gd name="T35" fmla="*/ 517 h 1307"/>
                <a:gd name="T36" fmla="*/ 448 w 2063"/>
                <a:gd name="T37" fmla="*/ 476 h 1307"/>
                <a:gd name="T38" fmla="*/ 485 w 2063"/>
                <a:gd name="T39" fmla="*/ 435 h 1307"/>
                <a:gd name="T40" fmla="*/ 522 w 2063"/>
                <a:gd name="T41" fmla="*/ 395 h 1307"/>
                <a:gd name="T42" fmla="*/ 562 w 2063"/>
                <a:gd name="T43" fmla="*/ 358 h 1307"/>
                <a:gd name="T44" fmla="*/ 601 w 2063"/>
                <a:gd name="T45" fmla="*/ 322 h 1307"/>
                <a:gd name="T46" fmla="*/ 643 w 2063"/>
                <a:gd name="T47" fmla="*/ 287 h 1307"/>
                <a:gd name="T48" fmla="*/ 686 w 2063"/>
                <a:gd name="T49" fmla="*/ 254 h 1307"/>
                <a:gd name="T50" fmla="*/ 729 w 2063"/>
                <a:gd name="T51" fmla="*/ 224 h 1307"/>
                <a:gd name="T52" fmla="*/ 771 w 2063"/>
                <a:gd name="T53" fmla="*/ 197 h 1307"/>
                <a:gd name="T54" fmla="*/ 814 w 2063"/>
                <a:gd name="T55" fmla="*/ 171 h 1307"/>
                <a:gd name="T56" fmla="*/ 859 w 2063"/>
                <a:gd name="T57" fmla="*/ 148 h 1307"/>
                <a:gd name="T58" fmla="*/ 904 w 2063"/>
                <a:gd name="T59" fmla="*/ 125 h 1307"/>
                <a:gd name="T60" fmla="*/ 950 w 2063"/>
                <a:gd name="T61" fmla="*/ 105 h 1307"/>
                <a:gd name="T62" fmla="*/ 997 w 2063"/>
                <a:gd name="T63" fmla="*/ 86 h 1307"/>
                <a:gd name="T64" fmla="*/ 1045 w 2063"/>
                <a:gd name="T65" fmla="*/ 70 h 1307"/>
                <a:gd name="T66" fmla="*/ 1093 w 2063"/>
                <a:gd name="T67" fmla="*/ 55 h 1307"/>
                <a:gd name="T68" fmla="*/ 1140 w 2063"/>
                <a:gd name="T69" fmla="*/ 41 h 1307"/>
                <a:gd name="T70" fmla="*/ 1190 w 2063"/>
                <a:gd name="T71" fmla="*/ 30 h 1307"/>
                <a:gd name="T72" fmla="*/ 1238 w 2063"/>
                <a:gd name="T73" fmla="*/ 20 h 1307"/>
                <a:gd name="T74" fmla="*/ 1287 w 2063"/>
                <a:gd name="T75" fmla="*/ 13 h 1307"/>
                <a:gd name="T76" fmla="*/ 1341 w 2063"/>
                <a:gd name="T77" fmla="*/ 6 h 1307"/>
                <a:gd name="T78" fmla="*/ 1401 w 2063"/>
                <a:gd name="T79" fmla="*/ 1 h 1307"/>
                <a:gd name="T80" fmla="*/ 1459 w 2063"/>
                <a:gd name="T81" fmla="*/ 0 h 1307"/>
                <a:gd name="T82" fmla="*/ 1518 w 2063"/>
                <a:gd name="T83" fmla="*/ 1 h 1307"/>
                <a:gd name="T84" fmla="*/ 1577 w 2063"/>
                <a:gd name="T85" fmla="*/ 3 h 1307"/>
                <a:gd name="T86" fmla="*/ 1637 w 2063"/>
                <a:gd name="T87" fmla="*/ 7 h 1307"/>
                <a:gd name="T88" fmla="*/ 1695 w 2063"/>
                <a:gd name="T89" fmla="*/ 13 h 1307"/>
                <a:gd name="T90" fmla="*/ 1754 w 2063"/>
                <a:gd name="T91" fmla="*/ 21 h 1307"/>
                <a:gd name="T92" fmla="*/ 1813 w 2063"/>
                <a:gd name="T93" fmla="*/ 29 h 1307"/>
                <a:gd name="T94" fmla="*/ 1872 w 2063"/>
                <a:gd name="T95" fmla="*/ 38 h 1307"/>
                <a:gd name="T96" fmla="*/ 1931 w 2063"/>
                <a:gd name="T97" fmla="*/ 49 h 1307"/>
                <a:gd name="T98" fmla="*/ 1989 w 2063"/>
                <a:gd name="T99" fmla="*/ 59 h 1307"/>
                <a:gd name="T100" fmla="*/ 2047 w 2063"/>
                <a:gd name="T101" fmla="*/ 70 h 1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63" h="1307">
                  <a:moveTo>
                    <a:pt x="0" y="1306"/>
                  </a:moveTo>
                  <a:lnTo>
                    <a:pt x="4" y="1295"/>
                  </a:lnTo>
                  <a:lnTo>
                    <a:pt x="8" y="1283"/>
                  </a:lnTo>
                  <a:lnTo>
                    <a:pt x="12" y="1272"/>
                  </a:lnTo>
                  <a:lnTo>
                    <a:pt x="16" y="1260"/>
                  </a:lnTo>
                  <a:lnTo>
                    <a:pt x="20" y="1248"/>
                  </a:lnTo>
                  <a:lnTo>
                    <a:pt x="24" y="1237"/>
                  </a:lnTo>
                  <a:lnTo>
                    <a:pt x="28" y="1225"/>
                  </a:lnTo>
                  <a:lnTo>
                    <a:pt x="32" y="1214"/>
                  </a:lnTo>
                  <a:lnTo>
                    <a:pt x="36" y="1202"/>
                  </a:lnTo>
                  <a:lnTo>
                    <a:pt x="40" y="1191"/>
                  </a:lnTo>
                  <a:lnTo>
                    <a:pt x="44" y="1179"/>
                  </a:lnTo>
                  <a:lnTo>
                    <a:pt x="48" y="1167"/>
                  </a:lnTo>
                  <a:lnTo>
                    <a:pt x="52" y="1155"/>
                  </a:lnTo>
                  <a:lnTo>
                    <a:pt x="57" y="1144"/>
                  </a:lnTo>
                  <a:lnTo>
                    <a:pt x="61" y="1133"/>
                  </a:lnTo>
                  <a:lnTo>
                    <a:pt x="64" y="1121"/>
                  </a:lnTo>
                  <a:lnTo>
                    <a:pt x="70" y="1110"/>
                  </a:lnTo>
                  <a:lnTo>
                    <a:pt x="73" y="1098"/>
                  </a:lnTo>
                  <a:lnTo>
                    <a:pt x="78" y="1087"/>
                  </a:lnTo>
                  <a:lnTo>
                    <a:pt x="82" y="1075"/>
                  </a:lnTo>
                  <a:lnTo>
                    <a:pt x="87" y="1063"/>
                  </a:lnTo>
                  <a:lnTo>
                    <a:pt x="91" y="1052"/>
                  </a:lnTo>
                  <a:lnTo>
                    <a:pt x="96" y="1041"/>
                  </a:lnTo>
                  <a:lnTo>
                    <a:pt x="100" y="1030"/>
                  </a:lnTo>
                  <a:lnTo>
                    <a:pt x="105" y="1018"/>
                  </a:lnTo>
                  <a:lnTo>
                    <a:pt x="109" y="1006"/>
                  </a:lnTo>
                  <a:lnTo>
                    <a:pt x="114" y="995"/>
                  </a:lnTo>
                  <a:lnTo>
                    <a:pt x="120" y="984"/>
                  </a:lnTo>
                  <a:lnTo>
                    <a:pt x="124" y="973"/>
                  </a:lnTo>
                  <a:lnTo>
                    <a:pt x="129" y="962"/>
                  </a:lnTo>
                  <a:lnTo>
                    <a:pt x="134" y="950"/>
                  </a:lnTo>
                  <a:lnTo>
                    <a:pt x="139" y="939"/>
                  </a:lnTo>
                  <a:lnTo>
                    <a:pt x="144" y="929"/>
                  </a:lnTo>
                  <a:lnTo>
                    <a:pt x="149" y="917"/>
                  </a:lnTo>
                  <a:lnTo>
                    <a:pt x="154" y="906"/>
                  </a:lnTo>
                  <a:lnTo>
                    <a:pt x="159" y="895"/>
                  </a:lnTo>
                  <a:lnTo>
                    <a:pt x="165" y="884"/>
                  </a:lnTo>
                  <a:lnTo>
                    <a:pt x="171" y="873"/>
                  </a:lnTo>
                  <a:lnTo>
                    <a:pt x="176" y="863"/>
                  </a:lnTo>
                  <a:lnTo>
                    <a:pt x="182" y="851"/>
                  </a:lnTo>
                  <a:lnTo>
                    <a:pt x="188" y="841"/>
                  </a:lnTo>
                  <a:lnTo>
                    <a:pt x="193" y="830"/>
                  </a:lnTo>
                  <a:lnTo>
                    <a:pt x="200" y="820"/>
                  </a:lnTo>
                  <a:lnTo>
                    <a:pt x="206" y="809"/>
                  </a:lnTo>
                  <a:lnTo>
                    <a:pt x="212" y="799"/>
                  </a:lnTo>
                  <a:lnTo>
                    <a:pt x="217" y="788"/>
                  </a:lnTo>
                  <a:lnTo>
                    <a:pt x="225" y="777"/>
                  </a:lnTo>
                  <a:lnTo>
                    <a:pt x="230" y="768"/>
                  </a:lnTo>
                  <a:lnTo>
                    <a:pt x="237" y="757"/>
                  </a:lnTo>
                  <a:lnTo>
                    <a:pt x="243" y="747"/>
                  </a:lnTo>
                  <a:lnTo>
                    <a:pt x="250" y="737"/>
                  </a:lnTo>
                  <a:lnTo>
                    <a:pt x="258" y="726"/>
                  </a:lnTo>
                  <a:lnTo>
                    <a:pt x="265" y="714"/>
                  </a:lnTo>
                  <a:lnTo>
                    <a:pt x="273" y="703"/>
                  </a:lnTo>
                  <a:lnTo>
                    <a:pt x="281" y="692"/>
                  </a:lnTo>
                  <a:lnTo>
                    <a:pt x="288" y="681"/>
                  </a:lnTo>
                  <a:lnTo>
                    <a:pt x="296" y="669"/>
                  </a:lnTo>
                  <a:lnTo>
                    <a:pt x="304" y="658"/>
                  </a:lnTo>
                  <a:lnTo>
                    <a:pt x="312" y="647"/>
                  </a:lnTo>
                  <a:lnTo>
                    <a:pt x="320" y="636"/>
                  </a:lnTo>
                  <a:lnTo>
                    <a:pt x="328" y="625"/>
                  </a:lnTo>
                  <a:lnTo>
                    <a:pt x="337" y="614"/>
                  </a:lnTo>
                  <a:lnTo>
                    <a:pt x="345" y="604"/>
                  </a:lnTo>
                  <a:lnTo>
                    <a:pt x="353" y="592"/>
                  </a:lnTo>
                  <a:lnTo>
                    <a:pt x="362" y="581"/>
                  </a:lnTo>
                  <a:lnTo>
                    <a:pt x="370" y="571"/>
                  </a:lnTo>
                  <a:lnTo>
                    <a:pt x="378" y="560"/>
                  </a:lnTo>
                  <a:lnTo>
                    <a:pt x="387" y="549"/>
                  </a:lnTo>
                  <a:lnTo>
                    <a:pt x="396" y="538"/>
                  </a:lnTo>
                  <a:lnTo>
                    <a:pt x="404" y="528"/>
                  </a:lnTo>
                  <a:lnTo>
                    <a:pt x="412" y="517"/>
                  </a:lnTo>
                  <a:lnTo>
                    <a:pt x="422" y="507"/>
                  </a:lnTo>
                  <a:lnTo>
                    <a:pt x="430" y="496"/>
                  </a:lnTo>
                  <a:lnTo>
                    <a:pt x="439" y="486"/>
                  </a:lnTo>
                  <a:lnTo>
                    <a:pt x="448" y="476"/>
                  </a:lnTo>
                  <a:lnTo>
                    <a:pt x="457" y="466"/>
                  </a:lnTo>
                  <a:lnTo>
                    <a:pt x="467" y="455"/>
                  </a:lnTo>
                  <a:lnTo>
                    <a:pt x="476" y="446"/>
                  </a:lnTo>
                  <a:lnTo>
                    <a:pt x="485" y="435"/>
                  </a:lnTo>
                  <a:lnTo>
                    <a:pt x="494" y="425"/>
                  </a:lnTo>
                  <a:lnTo>
                    <a:pt x="504" y="415"/>
                  </a:lnTo>
                  <a:lnTo>
                    <a:pt x="514" y="406"/>
                  </a:lnTo>
                  <a:lnTo>
                    <a:pt x="522" y="395"/>
                  </a:lnTo>
                  <a:lnTo>
                    <a:pt x="533" y="386"/>
                  </a:lnTo>
                  <a:lnTo>
                    <a:pt x="542" y="377"/>
                  </a:lnTo>
                  <a:lnTo>
                    <a:pt x="551" y="368"/>
                  </a:lnTo>
                  <a:lnTo>
                    <a:pt x="562" y="358"/>
                  </a:lnTo>
                  <a:lnTo>
                    <a:pt x="572" y="349"/>
                  </a:lnTo>
                  <a:lnTo>
                    <a:pt x="582" y="339"/>
                  </a:lnTo>
                  <a:lnTo>
                    <a:pt x="592" y="330"/>
                  </a:lnTo>
                  <a:lnTo>
                    <a:pt x="601" y="322"/>
                  </a:lnTo>
                  <a:lnTo>
                    <a:pt x="612" y="313"/>
                  </a:lnTo>
                  <a:lnTo>
                    <a:pt x="622" y="304"/>
                  </a:lnTo>
                  <a:lnTo>
                    <a:pt x="633" y="296"/>
                  </a:lnTo>
                  <a:lnTo>
                    <a:pt x="643" y="287"/>
                  </a:lnTo>
                  <a:lnTo>
                    <a:pt x="654" y="279"/>
                  </a:lnTo>
                  <a:lnTo>
                    <a:pt x="664" y="270"/>
                  </a:lnTo>
                  <a:lnTo>
                    <a:pt x="675" y="262"/>
                  </a:lnTo>
                  <a:lnTo>
                    <a:pt x="686" y="254"/>
                  </a:lnTo>
                  <a:lnTo>
                    <a:pt x="696" y="246"/>
                  </a:lnTo>
                  <a:lnTo>
                    <a:pt x="707" y="239"/>
                  </a:lnTo>
                  <a:lnTo>
                    <a:pt x="719" y="231"/>
                  </a:lnTo>
                  <a:lnTo>
                    <a:pt x="729" y="224"/>
                  </a:lnTo>
                  <a:lnTo>
                    <a:pt x="740" y="216"/>
                  </a:lnTo>
                  <a:lnTo>
                    <a:pt x="750" y="210"/>
                  </a:lnTo>
                  <a:lnTo>
                    <a:pt x="760" y="203"/>
                  </a:lnTo>
                  <a:lnTo>
                    <a:pt x="771" y="197"/>
                  </a:lnTo>
                  <a:lnTo>
                    <a:pt x="782" y="190"/>
                  </a:lnTo>
                  <a:lnTo>
                    <a:pt x="793" y="184"/>
                  </a:lnTo>
                  <a:lnTo>
                    <a:pt x="803" y="177"/>
                  </a:lnTo>
                  <a:lnTo>
                    <a:pt x="814" y="171"/>
                  </a:lnTo>
                  <a:lnTo>
                    <a:pt x="825" y="165"/>
                  </a:lnTo>
                  <a:lnTo>
                    <a:pt x="837" y="159"/>
                  </a:lnTo>
                  <a:lnTo>
                    <a:pt x="848" y="154"/>
                  </a:lnTo>
                  <a:lnTo>
                    <a:pt x="859" y="148"/>
                  </a:lnTo>
                  <a:lnTo>
                    <a:pt x="870" y="142"/>
                  </a:lnTo>
                  <a:lnTo>
                    <a:pt x="881" y="136"/>
                  </a:lnTo>
                  <a:lnTo>
                    <a:pt x="893" y="130"/>
                  </a:lnTo>
                  <a:lnTo>
                    <a:pt x="904" y="125"/>
                  </a:lnTo>
                  <a:lnTo>
                    <a:pt x="915" y="121"/>
                  </a:lnTo>
                  <a:lnTo>
                    <a:pt x="927" y="115"/>
                  </a:lnTo>
                  <a:lnTo>
                    <a:pt x="938" y="110"/>
                  </a:lnTo>
                  <a:lnTo>
                    <a:pt x="950" y="105"/>
                  </a:lnTo>
                  <a:lnTo>
                    <a:pt x="961" y="100"/>
                  </a:lnTo>
                  <a:lnTo>
                    <a:pt x="973" y="96"/>
                  </a:lnTo>
                  <a:lnTo>
                    <a:pt x="985" y="91"/>
                  </a:lnTo>
                  <a:lnTo>
                    <a:pt x="997" y="86"/>
                  </a:lnTo>
                  <a:lnTo>
                    <a:pt x="1009" y="82"/>
                  </a:lnTo>
                  <a:lnTo>
                    <a:pt x="1021" y="78"/>
                  </a:lnTo>
                  <a:lnTo>
                    <a:pt x="1032" y="73"/>
                  </a:lnTo>
                  <a:lnTo>
                    <a:pt x="1045" y="70"/>
                  </a:lnTo>
                  <a:lnTo>
                    <a:pt x="1056" y="66"/>
                  </a:lnTo>
                  <a:lnTo>
                    <a:pt x="1068" y="61"/>
                  </a:lnTo>
                  <a:lnTo>
                    <a:pt x="1080" y="58"/>
                  </a:lnTo>
                  <a:lnTo>
                    <a:pt x="1093" y="55"/>
                  </a:lnTo>
                  <a:lnTo>
                    <a:pt x="1104" y="51"/>
                  </a:lnTo>
                  <a:lnTo>
                    <a:pt x="1116" y="47"/>
                  </a:lnTo>
                  <a:lnTo>
                    <a:pt x="1129" y="44"/>
                  </a:lnTo>
                  <a:lnTo>
                    <a:pt x="1140" y="41"/>
                  </a:lnTo>
                  <a:lnTo>
                    <a:pt x="1153" y="38"/>
                  </a:lnTo>
                  <a:lnTo>
                    <a:pt x="1165" y="35"/>
                  </a:lnTo>
                  <a:lnTo>
                    <a:pt x="1177" y="32"/>
                  </a:lnTo>
                  <a:lnTo>
                    <a:pt x="1190" y="30"/>
                  </a:lnTo>
                  <a:lnTo>
                    <a:pt x="1202" y="27"/>
                  </a:lnTo>
                  <a:lnTo>
                    <a:pt x="1214" y="25"/>
                  </a:lnTo>
                  <a:lnTo>
                    <a:pt x="1226" y="22"/>
                  </a:lnTo>
                  <a:lnTo>
                    <a:pt x="1238" y="20"/>
                  </a:lnTo>
                  <a:lnTo>
                    <a:pt x="1251" y="18"/>
                  </a:lnTo>
                  <a:lnTo>
                    <a:pt x="1263" y="16"/>
                  </a:lnTo>
                  <a:lnTo>
                    <a:pt x="1275" y="14"/>
                  </a:lnTo>
                  <a:lnTo>
                    <a:pt x="1287" y="13"/>
                  </a:lnTo>
                  <a:lnTo>
                    <a:pt x="1300" y="10"/>
                  </a:lnTo>
                  <a:lnTo>
                    <a:pt x="1312" y="9"/>
                  </a:lnTo>
                  <a:lnTo>
                    <a:pt x="1327" y="7"/>
                  </a:lnTo>
                  <a:lnTo>
                    <a:pt x="1341" y="6"/>
                  </a:lnTo>
                  <a:lnTo>
                    <a:pt x="1356" y="4"/>
                  </a:lnTo>
                  <a:lnTo>
                    <a:pt x="1371" y="4"/>
                  </a:lnTo>
                  <a:lnTo>
                    <a:pt x="1385" y="3"/>
                  </a:lnTo>
                  <a:lnTo>
                    <a:pt x="1401" y="1"/>
                  </a:lnTo>
                  <a:lnTo>
                    <a:pt x="1415" y="1"/>
                  </a:lnTo>
                  <a:lnTo>
                    <a:pt x="1429" y="1"/>
                  </a:lnTo>
                  <a:lnTo>
                    <a:pt x="1444" y="1"/>
                  </a:lnTo>
                  <a:lnTo>
                    <a:pt x="1459" y="0"/>
                  </a:lnTo>
                  <a:lnTo>
                    <a:pt x="1474" y="0"/>
                  </a:lnTo>
                  <a:lnTo>
                    <a:pt x="1488" y="0"/>
                  </a:lnTo>
                  <a:lnTo>
                    <a:pt x="1503" y="1"/>
                  </a:lnTo>
                  <a:lnTo>
                    <a:pt x="1518" y="1"/>
                  </a:lnTo>
                  <a:lnTo>
                    <a:pt x="1533" y="1"/>
                  </a:lnTo>
                  <a:lnTo>
                    <a:pt x="1548" y="1"/>
                  </a:lnTo>
                  <a:lnTo>
                    <a:pt x="1562" y="2"/>
                  </a:lnTo>
                  <a:lnTo>
                    <a:pt x="1577" y="3"/>
                  </a:lnTo>
                  <a:lnTo>
                    <a:pt x="1592" y="4"/>
                  </a:lnTo>
                  <a:lnTo>
                    <a:pt x="1607" y="5"/>
                  </a:lnTo>
                  <a:lnTo>
                    <a:pt x="1621" y="6"/>
                  </a:lnTo>
                  <a:lnTo>
                    <a:pt x="1637" y="7"/>
                  </a:lnTo>
                  <a:lnTo>
                    <a:pt x="1651" y="9"/>
                  </a:lnTo>
                  <a:lnTo>
                    <a:pt x="1666" y="10"/>
                  </a:lnTo>
                  <a:lnTo>
                    <a:pt x="1680" y="12"/>
                  </a:lnTo>
                  <a:lnTo>
                    <a:pt x="1695" y="13"/>
                  </a:lnTo>
                  <a:lnTo>
                    <a:pt x="1710" y="15"/>
                  </a:lnTo>
                  <a:lnTo>
                    <a:pt x="1724" y="17"/>
                  </a:lnTo>
                  <a:lnTo>
                    <a:pt x="1740" y="19"/>
                  </a:lnTo>
                  <a:lnTo>
                    <a:pt x="1754" y="21"/>
                  </a:lnTo>
                  <a:lnTo>
                    <a:pt x="1769" y="23"/>
                  </a:lnTo>
                  <a:lnTo>
                    <a:pt x="1784" y="25"/>
                  </a:lnTo>
                  <a:lnTo>
                    <a:pt x="1798" y="27"/>
                  </a:lnTo>
                  <a:lnTo>
                    <a:pt x="1813" y="29"/>
                  </a:lnTo>
                  <a:lnTo>
                    <a:pt x="1828" y="31"/>
                  </a:lnTo>
                  <a:lnTo>
                    <a:pt x="1842" y="34"/>
                  </a:lnTo>
                  <a:lnTo>
                    <a:pt x="1857" y="36"/>
                  </a:lnTo>
                  <a:lnTo>
                    <a:pt x="1872" y="38"/>
                  </a:lnTo>
                  <a:lnTo>
                    <a:pt x="1887" y="41"/>
                  </a:lnTo>
                  <a:lnTo>
                    <a:pt x="1901" y="43"/>
                  </a:lnTo>
                  <a:lnTo>
                    <a:pt x="1916" y="46"/>
                  </a:lnTo>
                  <a:lnTo>
                    <a:pt x="1931" y="49"/>
                  </a:lnTo>
                  <a:lnTo>
                    <a:pt x="1945" y="52"/>
                  </a:lnTo>
                  <a:lnTo>
                    <a:pt x="1960" y="54"/>
                  </a:lnTo>
                  <a:lnTo>
                    <a:pt x="1974" y="56"/>
                  </a:lnTo>
                  <a:lnTo>
                    <a:pt x="1989" y="59"/>
                  </a:lnTo>
                  <a:lnTo>
                    <a:pt x="2004" y="61"/>
                  </a:lnTo>
                  <a:lnTo>
                    <a:pt x="2019" y="64"/>
                  </a:lnTo>
                  <a:lnTo>
                    <a:pt x="2033" y="67"/>
                  </a:lnTo>
                  <a:lnTo>
                    <a:pt x="2047" y="70"/>
                  </a:lnTo>
                  <a:lnTo>
                    <a:pt x="2062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20" name="Freeform 24"/>
            <p:cNvSpPr>
              <a:spLocks/>
            </p:cNvSpPr>
            <p:nvPr/>
          </p:nvSpPr>
          <p:spPr bwMode="auto">
            <a:xfrm>
              <a:off x="4869" y="1816"/>
              <a:ext cx="30" cy="21"/>
            </a:xfrm>
            <a:custGeom>
              <a:avLst/>
              <a:gdLst>
                <a:gd name="T0" fmla="*/ 60 w 61"/>
                <a:gd name="T1" fmla="*/ 0 h 52"/>
                <a:gd name="T2" fmla="*/ 25 w 61"/>
                <a:gd name="T3" fmla="*/ 51 h 52"/>
                <a:gd name="T4" fmla="*/ 0 w 61"/>
                <a:gd name="T5" fmla="*/ 11 h 52"/>
                <a:gd name="T6" fmla="*/ 60 w 61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2">
                  <a:moveTo>
                    <a:pt x="60" y="0"/>
                  </a:moveTo>
                  <a:lnTo>
                    <a:pt x="25" y="51"/>
                  </a:lnTo>
                  <a:lnTo>
                    <a:pt x="0" y="11"/>
                  </a:lnTo>
                  <a:lnTo>
                    <a:pt x="60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21" name="Line 25"/>
            <p:cNvSpPr>
              <a:spLocks noChangeShapeType="1"/>
            </p:cNvSpPr>
            <p:nvPr/>
          </p:nvSpPr>
          <p:spPr bwMode="auto">
            <a:xfrm flipV="1">
              <a:off x="4396" y="2090"/>
              <a:ext cx="16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2" name="Line 26"/>
            <p:cNvSpPr>
              <a:spLocks noChangeShapeType="1"/>
            </p:cNvSpPr>
            <p:nvPr/>
          </p:nvSpPr>
          <p:spPr bwMode="auto">
            <a:xfrm flipV="1">
              <a:off x="4426" y="2073"/>
              <a:ext cx="16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3" name="Line 27"/>
            <p:cNvSpPr>
              <a:spLocks noChangeShapeType="1"/>
            </p:cNvSpPr>
            <p:nvPr/>
          </p:nvSpPr>
          <p:spPr bwMode="auto">
            <a:xfrm flipV="1">
              <a:off x="4456" y="2056"/>
              <a:ext cx="16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4" name="Line 28"/>
            <p:cNvSpPr>
              <a:spLocks noChangeShapeType="1"/>
            </p:cNvSpPr>
            <p:nvPr/>
          </p:nvSpPr>
          <p:spPr bwMode="auto">
            <a:xfrm flipV="1">
              <a:off x="4486" y="2038"/>
              <a:ext cx="1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5" name="Line 29"/>
            <p:cNvSpPr>
              <a:spLocks noChangeShapeType="1"/>
            </p:cNvSpPr>
            <p:nvPr/>
          </p:nvSpPr>
          <p:spPr bwMode="auto">
            <a:xfrm flipV="1">
              <a:off x="4516" y="2022"/>
              <a:ext cx="15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6" name="Line 30"/>
            <p:cNvSpPr>
              <a:spLocks noChangeShapeType="1"/>
            </p:cNvSpPr>
            <p:nvPr/>
          </p:nvSpPr>
          <p:spPr bwMode="auto">
            <a:xfrm flipV="1">
              <a:off x="4546" y="2005"/>
              <a:ext cx="15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7" name="Line 31"/>
            <p:cNvSpPr>
              <a:spLocks noChangeShapeType="1"/>
            </p:cNvSpPr>
            <p:nvPr/>
          </p:nvSpPr>
          <p:spPr bwMode="auto">
            <a:xfrm flipV="1">
              <a:off x="4575" y="1987"/>
              <a:ext cx="17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8" name="Line 32"/>
            <p:cNvSpPr>
              <a:spLocks noChangeShapeType="1"/>
            </p:cNvSpPr>
            <p:nvPr/>
          </p:nvSpPr>
          <p:spPr bwMode="auto">
            <a:xfrm flipV="1">
              <a:off x="4606" y="1970"/>
              <a:ext cx="15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29" name="Line 33"/>
            <p:cNvSpPr>
              <a:spLocks noChangeShapeType="1"/>
            </p:cNvSpPr>
            <p:nvPr/>
          </p:nvSpPr>
          <p:spPr bwMode="auto">
            <a:xfrm flipV="1">
              <a:off x="4636" y="1954"/>
              <a:ext cx="15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0" name="Line 34"/>
            <p:cNvSpPr>
              <a:spLocks noChangeShapeType="1"/>
            </p:cNvSpPr>
            <p:nvPr/>
          </p:nvSpPr>
          <p:spPr bwMode="auto">
            <a:xfrm flipV="1">
              <a:off x="4665" y="1936"/>
              <a:ext cx="17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1" name="Line 35"/>
            <p:cNvSpPr>
              <a:spLocks noChangeShapeType="1"/>
            </p:cNvSpPr>
            <p:nvPr/>
          </p:nvSpPr>
          <p:spPr bwMode="auto">
            <a:xfrm flipV="1">
              <a:off x="4695" y="1919"/>
              <a:ext cx="1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2" name="Line 36"/>
            <p:cNvSpPr>
              <a:spLocks noChangeShapeType="1"/>
            </p:cNvSpPr>
            <p:nvPr/>
          </p:nvSpPr>
          <p:spPr bwMode="auto">
            <a:xfrm flipV="1">
              <a:off x="4726" y="1902"/>
              <a:ext cx="15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3" name="Line 37"/>
            <p:cNvSpPr>
              <a:spLocks noChangeShapeType="1"/>
            </p:cNvSpPr>
            <p:nvPr/>
          </p:nvSpPr>
          <p:spPr bwMode="auto">
            <a:xfrm flipV="1">
              <a:off x="4756" y="1885"/>
              <a:ext cx="15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4" name="Line 38"/>
            <p:cNvSpPr>
              <a:spLocks noChangeShapeType="1"/>
            </p:cNvSpPr>
            <p:nvPr/>
          </p:nvSpPr>
          <p:spPr bwMode="auto">
            <a:xfrm flipV="1">
              <a:off x="4785" y="1868"/>
              <a:ext cx="1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5" name="Line 39"/>
            <p:cNvSpPr>
              <a:spLocks noChangeShapeType="1"/>
            </p:cNvSpPr>
            <p:nvPr/>
          </p:nvSpPr>
          <p:spPr bwMode="auto">
            <a:xfrm flipV="1">
              <a:off x="4815" y="1851"/>
              <a:ext cx="1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6" name="Line 40"/>
            <p:cNvSpPr>
              <a:spLocks noChangeShapeType="1"/>
            </p:cNvSpPr>
            <p:nvPr/>
          </p:nvSpPr>
          <p:spPr bwMode="auto">
            <a:xfrm flipV="1">
              <a:off x="4846" y="1834"/>
              <a:ext cx="15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7" name="Line 41"/>
            <p:cNvSpPr>
              <a:spLocks noChangeShapeType="1"/>
            </p:cNvSpPr>
            <p:nvPr/>
          </p:nvSpPr>
          <p:spPr bwMode="auto">
            <a:xfrm flipV="1">
              <a:off x="4873" y="1827"/>
              <a:ext cx="3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38" name="Freeform 42"/>
            <p:cNvSpPr>
              <a:spLocks/>
            </p:cNvSpPr>
            <p:nvPr/>
          </p:nvSpPr>
          <p:spPr bwMode="auto">
            <a:xfrm>
              <a:off x="4670" y="1764"/>
              <a:ext cx="27" cy="26"/>
            </a:xfrm>
            <a:custGeom>
              <a:avLst/>
              <a:gdLst>
                <a:gd name="T0" fmla="*/ 54 w 55"/>
                <a:gd name="T1" fmla="*/ 0 h 62"/>
                <a:gd name="T2" fmla="*/ 38 w 55"/>
                <a:gd name="T3" fmla="*/ 61 h 62"/>
                <a:gd name="T4" fmla="*/ 0 w 55"/>
                <a:gd name="T5" fmla="*/ 31 h 62"/>
                <a:gd name="T6" fmla="*/ 54 w 55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2">
                  <a:moveTo>
                    <a:pt x="54" y="0"/>
                  </a:moveTo>
                  <a:lnTo>
                    <a:pt x="38" y="61"/>
                  </a:lnTo>
                  <a:lnTo>
                    <a:pt x="0" y="31"/>
                  </a:lnTo>
                  <a:lnTo>
                    <a:pt x="54" y="0"/>
                  </a:lnTo>
                </a:path>
              </a:pathLst>
            </a:custGeom>
            <a:solidFill>
              <a:srgbClr val="0000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208939" name="Line 43"/>
            <p:cNvSpPr>
              <a:spLocks noChangeShapeType="1"/>
            </p:cNvSpPr>
            <p:nvPr/>
          </p:nvSpPr>
          <p:spPr bwMode="auto">
            <a:xfrm flipV="1">
              <a:off x="4396" y="1781"/>
              <a:ext cx="283" cy="3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208940" name="Freeform 44"/>
            <p:cNvSpPr>
              <a:spLocks/>
            </p:cNvSpPr>
            <p:nvPr/>
          </p:nvSpPr>
          <p:spPr bwMode="auto">
            <a:xfrm>
              <a:off x="4230" y="1883"/>
              <a:ext cx="1097" cy="433"/>
            </a:xfrm>
            <a:custGeom>
              <a:avLst/>
              <a:gdLst>
                <a:gd name="T0" fmla="*/ 18 w 2243"/>
                <a:gd name="T1" fmla="*/ 1018 h 1051"/>
                <a:gd name="T2" fmla="*/ 42 w 2243"/>
                <a:gd name="T3" fmla="*/ 974 h 1051"/>
                <a:gd name="T4" fmla="*/ 66 w 2243"/>
                <a:gd name="T5" fmla="*/ 932 h 1051"/>
                <a:gd name="T6" fmla="*/ 90 w 2243"/>
                <a:gd name="T7" fmla="*/ 889 h 1051"/>
                <a:gd name="T8" fmla="*/ 114 w 2243"/>
                <a:gd name="T9" fmla="*/ 847 h 1051"/>
                <a:gd name="T10" fmla="*/ 140 w 2243"/>
                <a:gd name="T11" fmla="*/ 804 h 1051"/>
                <a:gd name="T12" fmla="*/ 167 w 2243"/>
                <a:gd name="T13" fmla="*/ 763 h 1051"/>
                <a:gd name="T14" fmla="*/ 193 w 2243"/>
                <a:gd name="T15" fmla="*/ 722 h 1051"/>
                <a:gd name="T16" fmla="*/ 222 w 2243"/>
                <a:gd name="T17" fmla="*/ 682 h 1051"/>
                <a:gd name="T18" fmla="*/ 250 w 2243"/>
                <a:gd name="T19" fmla="*/ 643 h 1051"/>
                <a:gd name="T20" fmla="*/ 280 w 2243"/>
                <a:gd name="T21" fmla="*/ 605 h 1051"/>
                <a:gd name="T22" fmla="*/ 311 w 2243"/>
                <a:gd name="T23" fmla="*/ 568 h 1051"/>
                <a:gd name="T24" fmla="*/ 344 w 2243"/>
                <a:gd name="T25" fmla="*/ 532 h 1051"/>
                <a:gd name="T26" fmla="*/ 382 w 2243"/>
                <a:gd name="T27" fmla="*/ 494 h 1051"/>
                <a:gd name="T28" fmla="*/ 421 w 2243"/>
                <a:gd name="T29" fmla="*/ 455 h 1051"/>
                <a:gd name="T30" fmla="*/ 461 w 2243"/>
                <a:gd name="T31" fmla="*/ 417 h 1051"/>
                <a:gd name="T32" fmla="*/ 501 w 2243"/>
                <a:gd name="T33" fmla="*/ 380 h 1051"/>
                <a:gd name="T34" fmla="*/ 542 w 2243"/>
                <a:gd name="T35" fmla="*/ 345 h 1051"/>
                <a:gd name="T36" fmla="*/ 584 w 2243"/>
                <a:gd name="T37" fmla="*/ 310 h 1051"/>
                <a:gd name="T38" fmla="*/ 627 w 2243"/>
                <a:gd name="T39" fmla="*/ 276 h 1051"/>
                <a:gd name="T40" fmla="*/ 671 w 2243"/>
                <a:gd name="T41" fmla="*/ 244 h 1051"/>
                <a:gd name="T42" fmla="*/ 716 w 2243"/>
                <a:gd name="T43" fmla="*/ 214 h 1051"/>
                <a:gd name="T44" fmla="*/ 762 w 2243"/>
                <a:gd name="T45" fmla="*/ 185 h 1051"/>
                <a:gd name="T46" fmla="*/ 808 w 2243"/>
                <a:gd name="T47" fmla="*/ 158 h 1051"/>
                <a:gd name="T48" fmla="*/ 856 w 2243"/>
                <a:gd name="T49" fmla="*/ 133 h 1051"/>
                <a:gd name="T50" fmla="*/ 904 w 2243"/>
                <a:gd name="T51" fmla="*/ 112 h 1051"/>
                <a:gd name="T52" fmla="*/ 950 w 2243"/>
                <a:gd name="T53" fmla="*/ 92 h 1051"/>
                <a:gd name="T54" fmla="*/ 997 w 2243"/>
                <a:gd name="T55" fmla="*/ 75 h 1051"/>
                <a:gd name="T56" fmla="*/ 1045 w 2243"/>
                <a:gd name="T57" fmla="*/ 59 h 1051"/>
                <a:gd name="T58" fmla="*/ 1092 w 2243"/>
                <a:gd name="T59" fmla="*/ 46 h 1051"/>
                <a:gd name="T60" fmla="*/ 1142 w 2243"/>
                <a:gd name="T61" fmla="*/ 33 h 1051"/>
                <a:gd name="T62" fmla="*/ 1191 w 2243"/>
                <a:gd name="T63" fmla="*/ 23 h 1051"/>
                <a:gd name="T64" fmla="*/ 1240 w 2243"/>
                <a:gd name="T65" fmla="*/ 15 h 1051"/>
                <a:gd name="T66" fmla="*/ 1290 w 2243"/>
                <a:gd name="T67" fmla="*/ 8 h 1051"/>
                <a:gd name="T68" fmla="*/ 1340 w 2243"/>
                <a:gd name="T69" fmla="*/ 4 h 1051"/>
                <a:gd name="T70" fmla="*/ 1390 w 2243"/>
                <a:gd name="T71" fmla="*/ 1 h 1051"/>
                <a:gd name="T72" fmla="*/ 1440 w 2243"/>
                <a:gd name="T73" fmla="*/ 0 h 1051"/>
                <a:gd name="T74" fmla="*/ 1490 w 2243"/>
                <a:gd name="T75" fmla="*/ 1 h 1051"/>
                <a:gd name="T76" fmla="*/ 1544 w 2243"/>
                <a:gd name="T77" fmla="*/ 5 h 1051"/>
                <a:gd name="T78" fmla="*/ 1602 w 2243"/>
                <a:gd name="T79" fmla="*/ 11 h 1051"/>
                <a:gd name="T80" fmla="*/ 1661 w 2243"/>
                <a:gd name="T81" fmla="*/ 19 h 1051"/>
                <a:gd name="T82" fmla="*/ 1718 w 2243"/>
                <a:gd name="T83" fmla="*/ 30 h 1051"/>
                <a:gd name="T84" fmla="*/ 1776 w 2243"/>
                <a:gd name="T85" fmla="*/ 43 h 1051"/>
                <a:gd name="T86" fmla="*/ 1834 w 2243"/>
                <a:gd name="T87" fmla="*/ 58 h 1051"/>
                <a:gd name="T88" fmla="*/ 1891 w 2243"/>
                <a:gd name="T89" fmla="*/ 74 h 1051"/>
                <a:gd name="T90" fmla="*/ 1948 w 2243"/>
                <a:gd name="T91" fmla="*/ 92 h 1051"/>
                <a:gd name="T92" fmla="*/ 2004 w 2243"/>
                <a:gd name="T93" fmla="*/ 110 h 1051"/>
                <a:gd name="T94" fmla="*/ 2061 w 2243"/>
                <a:gd name="T95" fmla="*/ 130 h 1051"/>
                <a:gd name="T96" fmla="*/ 2117 w 2243"/>
                <a:gd name="T97" fmla="*/ 150 h 1051"/>
                <a:gd name="T98" fmla="*/ 2172 w 2243"/>
                <a:gd name="T99" fmla="*/ 171 h 1051"/>
                <a:gd name="T100" fmla="*/ 2228 w 2243"/>
                <a:gd name="T101" fmla="*/ 192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43" h="1051">
                  <a:moveTo>
                    <a:pt x="0" y="1050"/>
                  </a:moveTo>
                  <a:lnTo>
                    <a:pt x="7" y="1039"/>
                  </a:lnTo>
                  <a:lnTo>
                    <a:pt x="12" y="1028"/>
                  </a:lnTo>
                  <a:lnTo>
                    <a:pt x="18" y="1018"/>
                  </a:lnTo>
                  <a:lnTo>
                    <a:pt x="24" y="1007"/>
                  </a:lnTo>
                  <a:lnTo>
                    <a:pt x="30" y="996"/>
                  </a:lnTo>
                  <a:lnTo>
                    <a:pt x="35" y="986"/>
                  </a:lnTo>
                  <a:lnTo>
                    <a:pt x="42" y="974"/>
                  </a:lnTo>
                  <a:lnTo>
                    <a:pt x="48" y="964"/>
                  </a:lnTo>
                  <a:lnTo>
                    <a:pt x="54" y="953"/>
                  </a:lnTo>
                  <a:lnTo>
                    <a:pt x="59" y="942"/>
                  </a:lnTo>
                  <a:lnTo>
                    <a:pt x="66" y="932"/>
                  </a:lnTo>
                  <a:lnTo>
                    <a:pt x="72" y="921"/>
                  </a:lnTo>
                  <a:lnTo>
                    <a:pt x="78" y="911"/>
                  </a:lnTo>
                  <a:lnTo>
                    <a:pt x="84" y="899"/>
                  </a:lnTo>
                  <a:lnTo>
                    <a:pt x="90" y="889"/>
                  </a:lnTo>
                  <a:lnTo>
                    <a:pt x="96" y="878"/>
                  </a:lnTo>
                  <a:lnTo>
                    <a:pt x="102" y="868"/>
                  </a:lnTo>
                  <a:lnTo>
                    <a:pt x="109" y="857"/>
                  </a:lnTo>
                  <a:lnTo>
                    <a:pt x="114" y="847"/>
                  </a:lnTo>
                  <a:lnTo>
                    <a:pt x="121" y="836"/>
                  </a:lnTo>
                  <a:lnTo>
                    <a:pt x="127" y="825"/>
                  </a:lnTo>
                  <a:lnTo>
                    <a:pt x="134" y="815"/>
                  </a:lnTo>
                  <a:lnTo>
                    <a:pt x="140" y="804"/>
                  </a:lnTo>
                  <a:lnTo>
                    <a:pt x="147" y="794"/>
                  </a:lnTo>
                  <a:lnTo>
                    <a:pt x="153" y="784"/>
                  </a:lnTo>
                  <a:lnTo>
                    <a:pt x="159" y="774"/>
                  </a:lnTo>
                  <a:lnTo>
                    <a:pt x="167" y="763"/>
                  </a:lnTo>
                  <a:lnTo>
                    <a:pt x="173" y="753"/>
                  </a:lnTo>
                  <a:lnTo>
                    <a:pt x="180" y="742"/>
                  </a:lnTo>
                  <a:lnTo>
                    <a:pt x="186" y="732"/>
                  </a:lnTo>
                  <a:lnTo>
                    <a:pt x="193" y="722"/>
                  </a:lnTo>
                  <a:lnTo>
                    <a:pt x="200" y="712"/>
                  </a:lnTo>
                  <a:lnTo>
                    <a:pt x="207" y="702"/>
                  </a:lnTo>
                  <a:lnTo>
                    <a:pt x="214" y="692"/>
                  </a:lnTo>
                  <a:lnTo>
                    <a:pt x="222" y="682"/>
                  </a:lnTo>
                  <a:lnTo>
                    <a:pt x="228" y="673"/>
                  </a:lnTo>
                  <a:lnTo>
                    <a:pt x="235" y="663"/>
                  </a:lnTo>
                  <a:lnTo>
                    <a:pt x="243" y="653"/>
                  </a:lnTo>
                  <a:lnTo>
                    <a:pt x="250" y="643"/>
                  </a:lnTo>
                  <a:lnTo>
                    <a:pt x="258" y="634"/>
                  </a:lnTo>
                  <a:lnTo>
                    <a:pt x="265" y="624"/>
                  </a:lnTo>
                  <a:lnTo>
                    <a:pt x="272" y="615"/>
                  </a:lnTo>
                  <a:lnTo>
                    <a:pt x="280" y="605"/>
                  </a:lnTo>
                  <a:lnTo>
                    <a:pt x="288" y="595"/>
                  </a:lnTo>
                  <a:lnTo>
                    <a:pt x="296" y="586"/>
                  </a:lnTo>
                  <a:lnTo>
                    <a:pt x="304" y="577"/>
                  </a:lnTo>
                  <a:lnTo>
                    <a:pt x="311" y="568"/>
                  </a:lnTo>
                  <a:lnTo>
                    <a:pt x="319" y="559"/>
                  </a:lnTo>
                  <a:lnTo>
                    <a:pt x="328" y="550"/>
                  </a:lnTo>
                  <a:lnTo>
                    <a:pt x="336" y="541"/>
                  </a:lnTo>
                  <a:lnTo>
                    <a:pt x="344" y="532"/>
                  </a:lnTo>
                  <a:lnTo>
                    <a:pt x="354" y="523"/>
                  </a:lnTo>
                  <a:lnTo>
                    <a:pt x="363" y="513"/>
                  </a:lnTo>
                  <a:lnTo>
                    <a:pt x="372" y="503"/>
                  </a:lnTo>
                  <a:lnTo>
                    <a:pt x="382" y="494"/>
                  </a:lnTo>
                  <a:lnTo>
                    <a:pt x="392" y="484"/>
                  </a:lnTo>
                  <a:lnTo>
                    <a:pt x="401" y="474"/>
                  </a:lnTo>
                  <a:lnTo>
                    <a:pt x="411" y="465"/>
                  </a:lnTo>
                  <a:lnTo>
                    <a:pt x="421" y="455"/>
                  </a:lnTo>
                  <a:lnTo>
                    <a:pt x="431" y="446"/>
                  </a:lnTo>
                  <a:lnTo>
                    <a:pt x="440" y="437"/>
                  </a:lnTo>
                  <a:lnTo>
                    <a:pt x="451" y="427"/>
                  </a:lnTo>
                  <a:lnTo>
                    <a:pt x="461" y="417"/>
                  </a:lnTo>
                  <a:lnTo>
                    <a:pt x="470" y="408"/>
                  </a:lnTo>
                  <a:lnTo>
                    <a:pt x="480" y="399"/>
                  </a:lnTo>
                  <a:lnTo>
                    <a:pt x="491" y="390"/>
                  </a:lnTo>
                  <a:lnTo>
                    <a:pt x="501" y="380"/>
                  </a:lnTo>
                  <a:lnTo>
                    <a:pt x="511" y="371"/>
                  </a:lnTo>
                  <a:lnTo>
                    <a:pt x="521" y="362"/>
                  </a:lnTo>
                  <a:lnTo>
                    <a:pt x="532" y="353"/>
                  </a:lnTo>
                  <a:lnTo>
                    <a:pt x="542" y="345"/>
                  </a:lnTo>
                  <a:lnTo>
                    <a:pt x="553" y="336"/>
                  </a:lnTo>
                  <a:lnTo>
                    <a:pt x="563" y="327"/>
                  </a:lnTo>
                  <a:lnTo>
                    <a:pt x="574" y="318"/>
                  </a:lnTo>
                  <a:lnTo>
                    <a:pt x="584" y="310"/>
                  </a:lnTo>
                  <a:lnTo>
                    <a:pt x="595" y="302"/>
                  </a:lnTo>
                  <a:lnTo>
                    <a:pt x="606" y="293"/>
                  </a:lnTo>
                  <a:lnTo>
                    <a:pt x="616" y="285"/>
                  </a:lnTo>
                  <a:lnTo>
                    <a:pt x="627" y="276"/>
                  </a:lnTo>
                  <a:lnTo>
                    <a:pt x="638" y="268"/>
                  </a:lnTo>
                  <a:lnTo>
                    <a:pt x="649" y="260"/>
                  </a:lnTo>
                  <a:lnTo>
                    <a:pt x="660" y="252"/>
                  </a:lnTo>
                  <a:lnTo>
                    <a:pt x="671" y="244"/>
                  </a:lnTo>
                  <a:lnTo>
                    <a:pt x="682" y="237"/>
                  </a:lnTo>
                  <a:lnTo>
                    <a:pt x="694" y="229"/>
                  </a:lnTo>
                  <a:lnTo>
                    <a:pt x="705" y="222"/>
                  </a:lnTo>
                  <a:lnTo>
                    <a:pt x="716" y="214"/>
                  </a:lnTo>
                  <a:lnTo>
                    <a:pt x="727" y="207"/>
                  </a:lnTo>
                  <a:lnTo>
                    <a:pt x="739" y="199"/>
                  </a:lnTo>
                  <a:lnTo>
                    <a:pt x="750" y="192"/>
                  </a:lnTo>
                  <a:lnTo>
                    <a:pt x="762" y="185"/>
                  </a:lnTo>
                  <a:lnTo>
                    <a:pt x="773" y="178"/>
                  </a:lnTo>
                  <a:lnTo>
                    <a:pt x="785" y="172"/>
                  </a:lnTo>
                  <a:lnTo>
                    <a:pt x="797" y="165"/>
                  </a:lnTo>
                  <a:lnTo>
                    <a:pt x="808" y="158"/>
                  </a:lnTo>
                  <a:lnTo>
                    <a:pt x="820" y="152"/>
                  </a:lnTo>
                  <a:lnTo>
                    <a:pt x="832" y="146"/>
                  </a:lnTo>
                  <a:lnTo>
                    <a:pt x="844" y="139"/>
                  </a:lnTo>
                  <a:lnTo>
                    <a:pt x="856" y="133"/>
                  </a:lnTo>
                  <a:lnTo>
                    <a:pt x="868" y="127"/>
                  </a:lnTo>
                  <a:lnTo>
                    <a:pt x="880" y="122"/>
                  </a:lnTo>
                  <a:lnTo>
                    <a:pt x="892" y="116"/>
                  </a:lnTo>
                  <a:lnTo>
                    <a:pt x="904" y="112"/>
                  </a:lnTo>
                  <a:lnTo>
                    <a:pt x="915" y="106"/>
                  </a:lnTo>
                  <a:lnTo>
                    <a:pt x="927" y="101"/>
                  </a:lnTo>
                  <a:lnTo>
                    <a:pt x="938" y="97"/>
                  </a:lnTo>
                  <a:lnTo>
                    <a:pt x="950" y="92"/>
                  </a:lnTo>
                  <a:lnTo>
                    <a:pt x="961" y="88"/>
                  </a:lnTo>
                  <a:lnTo>
                    <a:pt x="973" y="83"/>
                  </a:lnTo>
                  <a:lnTo>
                    <a:pt x="984" y="79"/>
                  </a:lnTo>
                  <a:lnTo>
                    <a:pt x="997" y="75"/>
                  </a:lnTo>
                  <a:lnTo>
                    <a:pt x="1008" y="70"/>
                  </a:lnTo>
                  <a:lnTo>
                    <a:pt x="1021" y="67"/>
                  </a:lnTo>
                  <a:lnTo>
                    <a:pt x="1032" y="63"/>
                  </a:lnTo>
                  <a:lnTo>
                    <a:pt x="1045" y="59"/>
                  </a:lnTo>
                  <a:lnTo>
                    <a:pt x="1056" y="55"/>
                  </a:lnTo>
                  <a:lnTo>
                    <a:pt x="1068" y="52"/>
                  </a:lnTo>
                  <a:lnTo>
                    <a:pt x="1081" y="49"/>
                  </a:lnTo>
                  <a:lnTo>
                    <a:pt x="1092" y="46"/>
                  </a:lnTo>
                  <a:lnTo>
                    <a:pt x="1105" y="43"/>
                  </a:lnTo>
                  <a:lnTo>
                    <a:pt x="1117" y="39"/>
                  </a:lnTo>
                  <a:lnTo>
                    <a:pt x="1129" y="37"/>
                  </a:lnTo>
                  <a:lnTo>
                    <a:pt x="1142" y="33"/>
                  </a:lnTo>
                  <a:lnTo>
                    <a:pt x="1154" y="31"/>
                  </a:lnTo>
                  <a:lnTo>
                    <a:pt x="1166" y="28"/>
                  </a:lnTo>
                  <a:lnTo>
                    <a:pt x="1179" y="25"/>
                  </a:lnTo>
                  <a:lnTo>
                    <a:pt x="1191" y="23"/>
                  </a:lnTo>
                  <a:lnTo>
                    <a:pt x="1203" y="21"/>
                  </a:lnTo>
                  <a:lnTo>
                    <a:pt x="1216" y="19"/>
                  </a:lnTo>
                  <a:lnTo>
                    <a:pt x="1228" y="17"/>
                  </a:lnTo>
                  <a:lnTo>
                    <a:pt x="1240" y="15"/>
                  </a:lnTo>
                  <a:lnTo>
                    <a:pt x="1253" y="13"/>
                  </a:lnTo>
                  <a:lnTo>
                    <a:pt x="1266" y="11"/>
                  </a:lnTo>
                  <a:lnTo>
                    <a:pt x="1278" y="10"/>
                  </a:lnTo>
                  <a:lnTo>
                    <a:pt x="1290" y="8"/>
                  </a:lnTo>
                  <a:lnTo>
                    <a:pt x="1302" y="7"/>
                  </a:lnTo>
                  <a:lnTo>
                    <a:pt x="1315" y="6"/>
                  </a:lnTo>
                  <a:lnTo>
                    <a:pt x="1328" y="5"/>
                  </a:lnTo>
                  <a:lnTo>
                    <a:pt x="1340" y="4"/>
                  </a:lnTo>
                  <a:lnTo>
                    <a:pt x="1353" y="3"/>
                  </a:lnTo>
                  <a:lnTo>
                    <a:pt x="1365" y="2"/>
                  </a:lnTo>
                  <a:lnTo>
                    <a:pt x="1378" y="2"/>
                  </a:lnTo>
                  <a:lnTo>
                    <a:pt x="1390" y="1"/>
                  </a:lnTo>
                  <a:lnTo>
                    <a:pt x="1403" y="1"/>
                  </a:lnTo>
                  <a:lnTo>
                    <a:pt x="1415" y="1"/>
                  </a:lnTo>
                  <a:lnTo>
                    <a:pt x="1428" y="1"/>
                  </a:lnTo>
                  <a:lnTo>
                    <a:pt x="1440" y="0"/>
                  </a:lnTo>
                  <a:lnTo>
                    <a:pt x="1452" y="1"/>
                  </a:lnTo>
                  <a:lnTo>
                    <a:pt x="1465" y="1"/>
                  </a:lnTo>
                  <a:lnTo>
                    <a:pt x="1478" y="1"/>
                  </a:lnTo>
                  <a:lnTo>
                    <a:pt x="1490" y="1"/>
                  </a:lnTo>
                  <a:lnTo>
                    <a:pt x="1502" y="2"/>
                  </a:lnTo>
                  <a:lnTo>
                    <a:pt x="1515" y="3"/>
                  </a:lnTo>
                  <a:lnTo>
                    <a:pt x="1529" y="4"/>
                  </a:lnTo>
                  <a:lnTo>
                    <a:pt x="1544" y="5"/>
                  </a:lnTo>
                  <a:lnTo>
                    <a:pt x="1559" y="6"/>
                  </a:lnTo>
                  <a:lnTo>
                    <a:pt x="1573" y="7"/>
                  </a:lnTo>
                  <a:lnTo>
                    <a:pt x="1588" y="9"/>
                  </a:lnTo>
                  <a:lnTo>
                    <a:pt x="1602" y="11"/>
                  </a:lnTo>
                  <a:lnTo>
                    <a:pt x="1617" y="13"/>
                  </a:lnTo>
                  <a:lnTo>
                    <a:pt x="1631" y="15"/>
                  </a:lnTo>
                  <a:lnTo>
                    <a:pt x="1646" y="17"/>
                  </a:lnTo>
                  <a:lnTo>
                    <a:pt x="1661" y="19"/>
                  </a:lnTo>
                  <a:lnTo>
                    <a:pt x="1676" y="22"/>
                  </a:lnTo>
                  <a:lnTo>
                    <a:pt x="1690" y="25"/>
                  </a:lnTo>
                  <a:lnTo>
                    <a:pt x="1704" y="27"/>
                  </a:lnTo>
                  <a:lnTo>
                    <a:pt x="1718" y="30"/>
                  </a:lnTo>
                  <a:lnTo>
                    <a:pt x="1733" y="33"/>
                  </a:lnTo>
                  <a:lnTo>
                    <a:pt x="1748" y="37"/>
                  </a:lnTo>
                  <a:lnTo>
                    <a:pt x="1762" y="40"/>
                  </a:lnTo>
                  <a:lnTo>
                    <a:pt x="1776" y="43"/>
                  </a:lnTo>
                  <a:lnTo>
                    <a:pt x="1791" y="46"/>
                  </a:lnTo>
                  <a:lnTo>
                    <a:pt x="1805" y="50"/>
                  </a:lnTo>
                  <a:lnTo>
                    <a:pt x="1820" y="54"/>
                  </a:lnTo>
                  <a:lnTo>
                    <a:pt x="1834" y="58"/>
                  </a:lnTo>
                  <a:lnTo>
                    <a:pt x="1848" y="61"/>
                  </a:lnTo>
                  <a:lnTo>
                    <a:pt x="1862" y="66"/>
                  </a:lnTo>
                  <a:lnTo>
                    <a:pt x="1877" y="70"/>
                  </a:lnTo>
                  <a:lnTo>
                    <a:pt x="1891" y="74"/>
                  </a:lnTo>
                  <a:lnTo>
                    <a:pt x="1905" y="79"/>
                  </a:lnTo>
                  <a:lnTo>
                    <a:pt x="1920" y="83"/>
                  </a:lnTo>
                  <a:lnTo>
                    <a:pt x="1933" y="87"/>
                  </a:lnTo>
                  <a:lnTo>
                    <a:pt x="1948" y="92"/>
                  </a:lnTo>
                  <a:lnTo>
                    <a:pt x="1962" y="96"/>
                  </a:lnTo>
                  <a:lnTo>
                    <a:pt x="1976" y="101"/>
                  </a:lnTo>
                  <a:lnTo>
                    <a:pt x="1991" y="106"/>
                  </a:lnTo>
                  <a:lnTo>
                    <a:pt x="2004" y="110"/>
                  </a:lnTo>
                  <a:lnTo>
                    <a:pt x="2018" y="115"/>
                  </a:lnTo>
                  <a:lnTo>
                    <a:pt x="2033" y="120"/>
                  </a:lnTo>
                  <a:lnTo>
                    <a:pt x="2046" y="125"/>
                  </a:lnTo>
                  <a:lnTo>
                    <a:pt x="2061" y="130"/>
                  </a:lnTo>
                  <a:lnTo>
                    <a:pt x="2075" y="135"/>
                  </a:lnTo>
                  <a:lnTo>
                    <a:pt x="2089" y="140"/>
                  </a:lnTo>
                  <a:lnTo>
                    <a:pt x="2103" y="145"/>
                  </a:lnTo>
                  <a:lnTo>
                    <a:pt x="2117" y="150"/>
                  </a:lnTo>
                  <a:lnTo>
                    <a:pt x="2131" y="155"/>
                  </a:lnTo>
                  <a:lnTo>
                    <a:pt x="2145" y="160"/>
                  </a:lnTo>
                  <a:lnTo>
                    <a:pt x="2159" y="166"/>
                  </a:lnTo>
                  <a:lnTo>
                    <a:pt x="2172" y="171"/>
                  </a:lnTo>
                  <a:lnTo>
                    <a:pt x="2187" y="176"/>
                  </a:lnTo>
                  <a:lnTo>
                    <a:pt x="2201" y="181"/>
                  </a:lnTo>
                  <a:lnTo>
                    <a:pt x="2214" y="186"/>
                  </a:lnTo>
                  <a:lnTo>
                    <a:pt x="2228" y="192"/>
                  </a:lnTo>
                  <a:lnTo>
                    <a:pt x="2242" y="19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 sz="1985"/>
            </a:p>
          </p:txBody>
        </p:sp>
        <p:graphicFrame>
          <p:nvGraphicFramePr>
            <p:cNvPr id="208941" name="Object 45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4694" y="1949"/>
            <a:ext cx="65" cy="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Equation" r:id="rId8" imgW="137880" imgH="163440" progId="Equation.3">
                    <p:embed/>
                  </p:oleObj>
                </mc:Choice>
                <mc:Fallback>
                  <p:oleObj name="Equation" r:id="rId8" imgW="137880" imgH="163440" progId="Equation.3">
                    <p:embed/>
                    <p:pic>
                      <p:nvPicPr>
                        <p:cNvPr id="208941" name="Object 45">
                          <a:hlinkClick r:id="" action="ppaction://ole?verb=0"/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4" y="1949"/>
                          <a:ext cx="65" cy="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8942" name="Rectangle 46"/>
            <p:cNvSpPr>
              <a:spLocks noChangeArrowheads="1"/>
            </p:cNvSpPr>
            <p:nvPr/>
          </p:nvSpPr>
          <p:spPr bwMode="auto">
            <a:xfrm>
              <a:off x="5263" y="1678"/>
              <a:ext cx="419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4739" tIns="46538" rIns="94739" bIns="46538">
              <a:spAutoFit/>
            </a:bodyPr>
            <a:lstStyle/>
            <a:p>
              <a:pPr defTabSz="957631" eaLnBrk="0" hangingPunct="0">
                <a:spcBef>
                  <a:spcPct val="0"/>
                </a:spcBef>
              </a:pPr>
              <a:r>
                <a:rPr lang="cs-CZ" sz="993" b="1" dirty="0"/>
                <a:t>Dráha</a:t>
              </a:r>
            </a:p>
            <a:p>
              <a:pPr defTabSz="957631" eaLnBrk="0" hangingPunct="0">
                <a:spcBef>
                  <a:spcPct val="0"/>
                </a:spcBef>
              </a:pPr>
              <a:r>
                <a:rPr lang="cs-CZ" sz="993" b="1" dirty="0"/>
                <a:t>stopovací částice</a:t>
              </a:r>
              <a:endParaRPr lang="en-US" sz="993" b="1" dirty="0"/>
            </a:p>
          </p:txBody>
        </p:sp>
        <p:sp>
          <p:nvSpPr>
            <p:cNvPr id="208943" name="Rectangle 47"/>
            <p:cNvSpPr>
              <a:spLocks noChangeArrowheads="1"/>
            </p:cNvSpPr>
            <p:nvPr/>
          </p:nvSpPr>
          <p:spPr bwMode="auto">
            <a:xfrm>
              <a:off x="5172" y="1996"/>
              <a:ext cx="420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4739" tIns="46538" rIns="94739" bIns="46538">
              <a:spAutoFit/>
            </a:bodyPr>
            <a:lstStyle/>
            <a:p>
              <a:pPr defTabSz="957631" eaLnBrk="0" hangingPunct="0">
                <a:spcBef>
                  <a:spcPct val="0"/>
                </a:spcBef>
              </a:pPr>
              <a:r>
                <a:rPr lang="cs-CZ" sz="993" b="1" dirty="0"/>
                <a:t>Dráha</a:t>
              </a:r>
            </a:p>
            <a:p>
              <a:pPr defTabSz="957631" eaLnBrk="0" hangingPunct="0">
                <a:spcBef>
                  <a:spcPct val="0"/>
                </a:spcBef>
              </a:pPr>
              <a:r>
                <a:rPr lang="cs-CZ" sz="993" b="1" dirty="0"/>
                <a:t>částice tekutiny</a:t>
              </a:r>
              <a:endParaRPr lang="en-US" sz="993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3500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Opakovací frekvence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58</a:t>
            </a:fld>
            <a:endParaRPr lang="cs-CZ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2181225"/>
            <a:ext cx="6002355" cy="417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5496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xmlns="" id="{7FF6C159-5DA3-4114-952D-3217E0A7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446276"/>
          </a:xfrm>
        </p:spPr>
        <p:txBody>
          <a:bodyPr/>
          <a:lstStyle/>
          <a:p>
            <a:r>
              <a:rPr lang="cs-CZ" sz="2900" dirty="0"/>
              <a:t>Otázky pro studenty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E7C43A49-1ECC-447D-8C37-A95FC8A5E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9233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Vyjmenujte metody měření rychlosti podle fyzikálního principu.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Uveďte metodu měření rychlých fluktuací rychlosti.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Která metoda je vhodná studium topologie </a:t>
            </a:r>
            <a:r>
              <a:rPr lang="cs-CZ" sz="2000"/>
              <a:t>proudění?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3353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Měřicí bod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553998"/>
          </a:xfrm>
        </p:spPr>
        <p:txBody>
          <a:bodyPr/>
          <a:lstStyle/>
          <a:p>
            <a:r>
              <a:rPr lang="cs-CZ" dirty="0"/>
              <a:t>Gradient rychlosti</a:t>
            </a:r>
          </a:p>
          <a:p>
            <a:r>
              <a:rPr lang="cs-CZ" dirty="0">
                <a:solidFill>
                  <a:srgbClr val="FF0000"/>
                </a:solidFill>
              </a:rPr>
              <a:t>Fluktuace</a:t>
            </a:r>
          </a:p>
        </p:txBody>
      </p:sp>
      <p:pic>
        <p:nvPicPr>
          <p:cNvPr id="7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14" y="1014787"/>
            <a:ext cx="1537220" cy="819848"/>
          </a:xfrm>
          <a:prstGeom prst="rect">
            <a:avLst/>
          </a:prstGeom>
        </p:spPr>
      </p:pic>
      <p:pic>
        <p:nvPicPr>
          <p:cNvPr id="8" name="Zástupný symbol pro obsa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09" y="943506"/>
            <a:ext cx="868569" cy="89112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46700" y="2455128"/>
            <a:ext cx="2061911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79" dirty="0">
                <a:solidFill>
                  <a:srgbClr val="00B050"/>
                </a:solidFill>
              </a:rPr>
              <a:t>Velikost měřicího bodu</a:t>
            </a:r>
          </a:p>
        </p:txBody>
      </p:sp>
      <p:sp>
        <p:nvSpPr>
          <p:cNvPr id="5" name="Oblouk 4"/>
          <p:cNvSpPr/>
          <p:nvPr/>
        </p:nvSpPr>
        <p:spPr>
          <a:xfrm>
            <a:off x="2397653" y="3970896"/>
            <a:ext cx="1073669" cy="1073669"/>
          </a:xfrm>
          <a:prstGeom prst="arc">
            <a:avLst>
              <a:gd name="adj1" fmla="val 16200000"/>
              <a:gd name="adj2" fmla="val 12974526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6" name="Šipka doprava 5"/>
          <p:cNvSpPr/>
          <p:nvPr/>
        </p:nvSpPr>
        <p:spPr>
          <a:xfrm>
            <a:off x="2776595" y="4318260"/>
            <a:ext cx="1389454" cy="378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11" name="Ohnutá šipka 10"/>
          <p:cNvSpPr/>
          <p:nvPr/>
        </p:nvSpPr>
        <p:spPr>
          <a:xfrm rot="5400000">
            <a:off x="4740644" y="5314401"/>
            <a:ext cx="3254420" cy="1324422"/>
          </a:xfrm>
          <a:prstGeom prst="bentArrow">
            <a:avLst>
              <a:gd name="adj1" fmla="val 10752"/>
              <a:gd name="adj2" fmla="val 22774"/>
              <a:gd name="adj3" fmla="val 25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>
              <a:solidFill>
                <a:schemeClr val="tx1"/>
              </a:solidFill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8586306" y="3528797"/>
            <a:ext cx="1181385" cy="1152616"/>
            <a:chOff x="9789612" y="3140968"/>
            <a:chExt cx="1346947" cy="1314146"/>
          </a:xfrm>
        </p:grpSpPr>
        <p:sp>
          <p:nvSpPr>
            <p:cNvPr id="12" name="Vývojový diagram: zpoždění 11"/>
            <p:cNvSpPr/>
            <p:nvPr/>
          </p:nvSpPr>
          <p:spPr>
            <a:xfrm rot="10800000">
              <a:off x="9853446" y="3140968"/>
              <a:ext cx="1283113" cy="1314146"/>
            </a:xfrm>
            <a:prstGeom prst="flowChartDelay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79"/>
            </a:p>
          </p:txBody>
        </p:sp>
        <p:sp>
          <p:nvSpPr>
            <p:cNvPr id="15" name="Ohnutý pruh 14"/>
            <p:cNvSpPr>
              <a:spLocks noChangeAspect="1"/>
            </p:cNvSpPr>
            <p:nvPr/>
          </p:nvSpPr>
          <p:spPr>
            <a:xfrm rot="6018889">
              <a:off x="9789612" y="3726040"/>
              <a:ext cx="144000" cy="144000"/>
            </a:xfrm>
            <a:prstGeom prst="blockArc">
              <a:avLst>
                <a:gd name="adj1" fmla="val 10799994"/>
                <a:gd name="adj2" fmla="val 20517802"/>
                <a:gd name="adj3" fmla="val 4331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79">
                <a:solidFill>
                  <a:schemeClr val="tx1"/>
                </a:solidFill>
              </a:endParaRPr>
            </a:p>
          </p:txBody>
        </p:sp>
        <p:sp>
          <p:nvSpPr>
            <p:cNvPr id="16" name="Ohnutý pruh 15"/>
            <p:cNvSpPr>
              <a:spLocks noChangeAspect="1"/>
            </p:cNvSpPr>
            <p:nvPr/>
          </p:nvSpPr>
          <p:spPr>
            <a:xfrm rot="8640000">
              <a:off x="10064472" y="3188515"/>
              <a:ext cx="144000" cy="144000"/>
            </a:xfrm>
            <a:prstGeom prst="blockArc">
              <a:avLst>
                <a:gd name="adj1" fmla="val 10799994"/>
                <a:gd name="adj2" fmla="val 20517802"/>
                <a:gd name="adj3" fmla="val 4331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79">
                <a:solidFill>
                  <a:schemeClr val="tx1"/>
                </a:solidFill>
              </a:endParaRPr>
            </a:p>
          </p:txBody>
        </p:sp>
        <p:sp>
          <p:nvSpPr>
            <p:cNvPr id="17" name="Ohnutý pruh 16"/>
            <p:cNvSpPr>
              <a:spLocks noChangeAspect="1"/>
            </p:cNvSpPr>
            <p:nvPr/>
          </p:nvSpPr>
          <p:spPr>
            <a:xfrm rot="3060000">
              <a:off x="10067178" y="4268055"/>
              <a:ext cx="144000" cy="144000"/>
            </a:xfrm>
            <a:prstGeom prst="blockArc">
              <a:avLst>
                <a:gd name="adj1" fmla="val 10799994"/>
                <a:gd name="adj2" fmla="val 20517802"/>
                <a:gd name="adj3" fmla="val 4331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79">
                <a:solidFill>
                  <a:schemeClr val="tx1"/>
                </a:solidFill>
              </a:endParaRPr>
            </a:p>
          </p:txBody>
        </p:sp>
        <p:sp>
          <p:nvSpPr>
            <p:cNvPr id="18" name="Ovál 17"/>
            <p:cNvSpPr>
              <a:spLocks noChangeAspect="1"/>
            </p:cNvSpPr>
            <p:nvPr/>
          </p:nvSpPr>
          <p:spPr>
            <a:xfrm>
              <a:off x="10065535" y="3726040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579"/>
            </a:p>
          </p:txBody>
        </p:sp>
      </p:grpSp>
      <p:sp>
        <p:nvSpPr>
          <p:cNvPr id="19" name="Sedmicípá hvězda 18"/>
          <p:cNvSpPr>
            <a:spLocks noChangeAspect="1"/>
          </p:cNvSpPr>
          <p:nvPr/>
        </p:nvSpPr>
        <p:spPr>
          <a:xfrm>
            <a:off x="5546205" y="4282777"/>
            <a:ext cx="252600" cy="253628"/>
          </a:xfrm>
          <a:prstGeom prst="star7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20" name="Sedmicípá hvězda 19"/>
          <p:cNvSpPr>
            <a:spLocks noChangeAspect="1"/>
          </p:cNvSpPr>
          <p:nvPr/>
        </p:nvSpPr>
        <p:spPr>
          <a:xfrm>
            <a:off x="8134293" y="3426241"/>
            <a:ext cx="1352220" cy="1357725"/>
          </a:xfrm>
          <a:prstGeom prst="star7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35" name="Sedmicípá hvězda 34"/>
          <p:cNvSpPr>
            <a:spLocks noChangeAspect="1"/>
          </p:cNvSpPr>
          <p:nvPr/>
        </p:nvSpPr>
        <p:spPr>
          <a:xfrm>
            <a:off x="4223573" y="2781429"/>
            <a:ext cx="3115556" cy="3128241"/>
          </a:xfrm>
          <a:prstGeom prst="star7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38" name="Oblouk 37"/>
          <p:cNvSpPr/>
          <p:nvPr/>
        </p:nvSpPr>
        <p:spPr>
          <a:xfrm>
            <a:off x="3170230" y="3001288"/>
            <a:ext cx="1073669" cy="1073669"/>
          </a:xfrm>
          <a:prstGeom prst="arc">
            <a:avLst>
              <a:gd name="adj1" fmla="val 16200000"/>
              <a:gd name="adj2" fmla="val 12974526"/>
            </a:avLst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39" name="Oblouk 38"/>
          <p:cNvSpPr/>
          <p:nvPr/>
        </p:nvSpPr>
        <p:spPr>
          <a:xfrm>
            <a:off x="3198492" y="5039986"/>
            <a:ext cx="1073669" cy="1073669"/>
          </a:xfrm>
          <a:prstGeom prst="arc">
            <a:avLst>
              <a:gd name="adj1" fmla="val 16200000"/>
              <a:gd name="adj2" fmla="val 12974526"/>
            </a:avLst>
          </a:prstGeom>
          <a:ln w="254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579"/>
          </a:p>
        </p:txBody>
      </p:sp>
      <p:sp>
        <p:nvSpPr>
          <p:cNvPr id="9" name="TextovéPole 8"/>
          <p:cNvSpPr txBox="1"/>
          <p:nvPr/>
        </p:nvSpPr>
        <p:spPr>
          <a:xfrm>
            <a:off x="3463325" y="4631352"/>
            <a:ext cx="346570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5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6367853" y="2926388"/>
            <a:ext cx="413896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54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cs-CZ" sz="175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cs-CZ" sz="1754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2111854" y="4726307"/>
            <a:ext cx="513282" cy="3622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54" i="1" dirty="0" err="1"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cs-CZ" sz="175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</a:t>
            </a:r>
            <a:endParaRPr lang="cs-CZ" sz="1754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7857907" y="5249994"/>
          <a:ext cx="1069130" cy="57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609480" imgH="330120" progId="Equation.DSMT4">
                  <p:embed/>
                </p:oleObj>
              </mc:Choice>
              <mc:Fallback>
                <p:oleObj name="Equation" r:id="rId6" imgW="609480" imgH="330120" progId="Equation.DSMT4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57907" y="5249994"/>
                        <a:ext cx="1069130" cy="579086"/>
                      </a:xfrm>
                      <a:prstGeom prst="rect">
                        <a:avLst/>
                      </a:prstGeom>
                      <a:ln w="190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kt 20"/>
          <p:cNvGraphicFramePr>
            <a:graphicFrameLocks noChangeAspect="1"/>
          </p:cNvGraphicFramePr>
          <p:nvPr/>
        </p:nvGraphicFramePr>
        <p:xfrm>
          <a:off x="9415696" y="5637651"/>
          <a:ext cx="579086" cy="31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330120" imgH="177480" progId="Equation.DSMT4">
                  <p:embed/>
                </p:oleObj>
              </mc:Choice>
              <mc:Fallback>
                <p:oleObj name="Equation" r:id="rId8" imgW="330120" imgH="177480" progId="Equation.DSMT4">
                  <p:embed/>
                  <p:pic>
                    <p:nvPicPr>
                      <p:cNvPr id="21" name="Objekt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15696" y="5637651"/>
                        <a:ext cx="579086" cy="311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/>
          <p:cNvSpPr txBox="1"/>
          <p:nvPr/>
        </p:nvSpPr>
        <p:spPr>
          <a:xfrm>
            <a:off x="6935982" y="6028004"/>
            <a:ext cx="3629648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79" dirty="0"/>
              <a:t>Př.: </a:t>
            </a:r>
            <a:r>
              <a:rPr lang="cs-CZ" sz="15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sz="1579" dirty="0"/>
              <a:t>=30m/s, </a:t>
            </a:r>
            <a:r>
              <a:rPr lang="cs-CZ" sz="15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579" dirty="0"/>
              <a:t>=10mm, </a:t>
            </a:r>
            <a:r>
              <a:rPr lang="cs-CZ" sz="157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1579" dirty="0"/>
              <a:t>=2 :  </a:t>
            </a:r>
            <a:r>
              <a:rPr lang="cs-CZ" sz="1579" i="1" dirty="0" err="1"/>
              <a:t>f</a:t>
            </a:r>
            <a:r>
              <a:rPr lang="cs-CZ" sz="1579" baseline="-25000" dirty="0" err="1"/>
              <a:t>max</a:t>
            </a:r>
            <a:r>
              <a:rPr lang="cs-CZ" sz="1579" dirty="0"/>
              <a:t>=1,5kHz</a:t>
            </a:r>
          </a:p>
        </p:txBody>
      </p:sp>
    </p:spTree>
    <p:extLst>
      <p:ext uri="{BB962C8B-B14F-4D97-AF65-F5344CB8AC3E}">
        <p14:creationId xmlns:p14="http://schemas.microsoft.com/office/powerpoint/2010/main" val="5308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9" grpId="0" animBg="1"/>
      <p:bldP spid="20" grpId="0" animBg="1"/>
      <p:bldP spid="35" grpId="0" animBg="1"/>
      <p:bldP spid="38" grpId="0" animBg="1"/>
      <p:bldP spid="39" grpId="0" animBg="1"/>
      <p:bldP spid="37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46B4E397-5E92-44A4-821F-00EBF4EDF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538609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2B00EDB8-0DF0-4E4A-ADA9-F3AF1B8B8EC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78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Metod</a:t>
            </a:r>
            <a:r>
              <a:rPr lang="cs-CZ" noProof="0" dirty="0"/>
              <a:t>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2154436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noProof="0" dirty="0"/>
              <a:t>Měření tlaků</a:t>
            </a:r>
            <a:r>
              <a:rPr lang="en-US" sz="2800" noProof="0" dirty="0"/>
              <a:t> (M </a:t>
            </a:r>
            <a:r>
              <a:rPr lang="cs-CZ" sz="2800" noProof="0" dirty="0"/>
              <a:t>nebo </a:t>
            </a:r>
            <a:r>
              <a:rPr lang="en-US" sz="2800" noProof="0" dirty="0"/>
              <a:t>TR, 0D, 1-3</a:t>
            </a:r>
            <a:r>
              <a:rPr lang="cs-CZ" sz="2800" noProof="0" dirty="0"/>
              <a:t>C</a:t>
            </a:r>
            <a:r>
              <a:rPr lang="en-US" sz="2800" noProof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noProof="0" dirty="0"/>
              <a:t>Metoda žhavených čidel</a:t>
            </a:r>
            <a:r>
              <a:rPr lang="en-US" sz="2800" noProof="0" dirty="0"/>
              <a:t> (TR, 0D, 1-3</a:t>
            </a:r>
            <a:r>
              <a:rPr lang="cs-CZ" sz="2800" noProof="0" dirty="0"/>
              <a:t>C</a:t>
            </a:r>
            <a:r>
              <a:rPr lang="en-US" sz="2800" noProof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noProof="0" dirty="0"/>
              <a:t>Optic</a:t>
            </a:r>
            <a:r>
              <a:rPr lang="cs-CZ" sz="2800" noProof="0" dirty="0" err="1"/>
              <a:t>ké</a:t>
            </a:r>
            <a:r>
              <a:rPr lang="cs-CZ" sz="2800" noProof="0" dirty="0"/>
              <a:t> metody</a:t>
            </a:r>
            <a:r>
              <a:rPr lang="en-US" sz="2800" noProof="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LDA (TR, 0D, 1-3</a:t>
            </a:r>
            <a:r>
              <a:rPr lang="cs-CZ" sz="2800" dirty="0"/>
              <a:t>C</a:t>
            </a:r>
            <a:r>
              <a:rPr lang="en-US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noProof="0" dirty="0"/>
              <a:t>PIV </a:t>
            </a:r>
            <a:r>
              <a:rPr lang="en-US" sz="2800" dirty="0"/>
              <a:t>(I or TR, 2D </a:t>
            </a:r>
            <a:r>
              <a:rPr lang="cs-CZ" sz="2800" dirty="0"/>
              <a:t>nebo </a:t>
            </a:r>
            <a:r>
              <a:rPr lang="en-US" sz="2800" dirty="0"/>
              <a:t>3D, 2-3</a:t>
            </a:r>
            <a:r>
              <a:rPr lang="cs-CZ" sz="2800" dirty="0"/>
              <a:t>C</a:t>
            </a:r>
            <a:r>
              <a:rPr lang="en-US" sz="2800" dirty="0"/>
              <a:t>)</a:t>
            </a:r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xmlns="" id="{BA8CD806-46AA-4001-B6BE-793D2DB99B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2008CCCD-BFC2-44B0-B444-439ED735286B}" type="slidenum">
              <a:rPr lang="pl-PL" altLang="cs-CZ" smtClean="0"/>
              <a:pPr>
                <a:defRPr/>
              </a:pPr>
              <a:t>7</a:t>
            </a:fld>
            <a:endParaRPr lang="pl-PL" altLang="cs-CZ" dirty="0"/>
          </a:p>
        </p:txBody>
      </p:sp>
    </p:spTree>
    <p:extLst>
      <p:ext uri="{BB962C8B-B14F-4D97-AF65-F5344CB8AC3E}">
        <p14:creationId xmlns:p14="http://schemas.microsoft.com/office/powerpoint/2010/main" val="56590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tlaků</a:t>
            </a:r>
            <a:r>
              <a:rPr lang="en-US" dirty="0"/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8</a:t>
            </a:fld>
            <a:endParaRPr lang="cs-CZ"/>
          </a:p>
        </p:txBody>
      </p:sp>
      <p:sp>
        <p:nvSpPr>
          <p:cNvPr id="6" name="Zástupný symbol pro číslo snímku 2">
            <a:extLst>
              <a:ext uri="{FF2B5EF4-FFF2-40B4-BE49-F238E27FC236}">
                <a16:creationId xmlns:a16="http://schemas.microsoft.com/office/drawing/2014/main" xmlns="" id="{42EFC100-304B-41D2-8AD3-754DB648C6EF}"/>
              </a:ext>
            </a:extLst>
          </p:cNvPr>
          <p:cNvSpPr txBox="1">
            <a:spLocks/>
          </p:cNvSpPr>
          <p:nvPr/>
        </p:nvSpPr>
        <p:spPr>
          <a:xfrm>
            <a:off x="9584972" y="6969725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008CCCD-BFC2-44B0-B444-439ED735286B}" type="slidenum">
              <a:rPr lang="pl-PL" altLang="cs-CZ" sz="2647"/>
              <a:pPr>
                <a:defRPr/>
              </a:pPr>
              <a:t>8</a:t>
            </a:fld>
            <a:endParaRPr lang="pl-PL" altLang="cs-CZ" sz="2647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72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Tlakové sondy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Celkový tlak</a:t>
            </a:r>
            <a:r>
              <a:rPr lang="en-US" sz="2800" noProof="0" dirty="0"/>
              <a:t> – Pitot</a:t>
            </a:r>
            <a:r>
              <a:rPr lang="cs-CZ" sz="2800" noProof="0" dirty="0"/>
              <a:t>ova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Static</a:t>
            </a:r>
            <a:r>
              <a:rPr lang="cs-CZ" sz="2800" noProof="0" dirty="0" err="1"/>
              <a:t>ký</a:t>
            </a:r>
            <a:r>
              <a:rPr lang="cs-CZ" sz="2800" noProof="0" dirty="0"/>
              <a:t> tlak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Dynamic</a:t>
            </a:r>
            <a:r>
              <a:rPr lang="cs-CZ" sz="2800" noProof="0" dirty="0" err="1"/>
              <a:t>ký</a:t>
            </a:r>
            <a:r>
              <a:rPr lang="cs-CZ" sz="2800" noProof="0" dirty="0"/>
              <a:t> tlak</a:t>
            </a:r>
            <a:r>
              <a:rPr lang="en-US" sz="2800" noProof="0" dirty="0"/>
              <a:t> (Pitot-static)</a:t>
            </a:r>
            <a:endParaRPr lang="en-US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5C2EF12D-2209-41FA-AE87-EC0EA9C265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9</a:t>
            </a:fld>
            <a:endParaRPr lang="pl-PL" alt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58" y="1399160"/>
            <a:ext cx="3404342" cy="48137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12" y="2924517"/>
            <a:ext cx="2640820" cy="1763026"/>
          </a:xfrm>
          <a:prstGeom prst="rect">
            <a:avLst/>
          </a:prstGeom>
        </p:spPr>
      </p:pic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09" y="3202975"/>
            <a:ext cx="5826872" cy="27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Šipka doprava 8"/>
          <p:cNvSpPr/>
          <p:nvPr/>
        </p:nvSpPr>
        <p:spPr>
          <a:xfrm>
            <a:off x="1400217" y="2606882"/>
            <a:ext cx="2541082" cy="635271"/>
          </a:xfrm>
          <a:prstGeom prst="rightArrow">
            <a:avLst>
              <a:gd name="adj1" fmla="val 18254"/>
              <a:gd name="adj2" fmla="val 132012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985"/>
          </a:p>
        </p:txBody>
      </p:sp>
    </p:spTree>
    <p:extLst>
      <p:ext uri="{BB962C8B-B14F-4D97-AF65-F5344CB8AC3E}">
        <p14:creationId xmlns:p14="http://schemas.microsoft.com/office/powerpoint/2010/main" val="5466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</TotalTime>
  <Words>1056</Words>
  <Application>Microsoft Office PowerPoint</Application>
  <PresentationFormat>Vlastní</PresentationFormat>
  <Paragraphs>422</Paragraphs>
  <Slides>60</Slides>
  <Notes>54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60</vt:i4>
      </vt:variant>
    </vt:vector>
  </HeadingPairs>
  <TitlesOfParts>
    <vt:vector size="70" baseType="lpstr">
      <vt:lpstr>Arial</vt:lpstr>
      <vt:lpstr>Calibri</vt:lpstr>
      <vt:lpstr>Helvetica</vt:lpstr>
      <vt:lpstr>Symbol</vt:lpstr>
      <vt:lpstr>Times New Roman</vt:lpstr>
      <vt:lpstr>Verdana</vt:lpstr>
      <vt:lpstr>Office Theme</vt:lpstr>
      <vt:lpstr>Equation</vt:lpstr>
      <vt:lpstr>CorelDRAW</vt:lpstr>
      <vt:lpstr>Designer Drawing</vt:lpstr>
      <vt:lpstr>Prezentace aplikace PowerPoint</vt:lpstr>
      <vt:lpstr>Obsah kurzu</vt:lpstr>
      <vt:lpstr>Obsah přednášky</vt:lpstr>
      <vt:lpstr>Rozlišení</vt:lpstr>
      <vt:lpstr>Měřicí bod</vt:lpstr>
      <vt:lpstr>Měřicí bod</vt:lpstr>
      <vt:lpstr>Metody</vt:lpstr>
      <vt:lpstr>Měření tlaků </vt:lpstr>
      <vt:lpstr>Tlakové sondy</vt:lpstr>
      <vt:lpstr>Nestlačitelné proudění</vt:lpstr>
      <vt:lpstr>Podzvukové stlačitelné proudění</vt:lpstr>
      <vt:lpstr>Nadzvukové proudění</vt:lpstr>
      <vt:lpstr>Víceotvorové sondy - směr</vt:lpstr>
      <vt:lpstr>Víceotvorové sondy - směr</vt:lpstr>
      <vt:lpstr>Rychlá odezva</vt:lpstr>
      <vt:lpstr>3D printing technology</vt:lpstr>
      <vt:lpstr>Měření tlaků</vt:lpstr>
      <vt:lpstr>Metoda žhavených čidel </vt:lpstr>
      <vt:lpstr>Metoda žhavených čidel </vt:lpstr>
      <vt:lpstr>Constant Temperature Anemometry</vt:lpstr>
      <vt:lpstr>Frekvenční odezva</vt:lpstr>
      <vt:lpstr>Směrová citlivost</vt:lpstr>
      <vt:lpstr>Orientace proudění</vt:lpstr>
      <vt:lpstr>Senzor</vt:lpstr>
      <vt:lpstr>Sondy – drátek </vt:lpstr>
      <vt:lpstr>Sondy – drátek </vt:lpstr>
      <vt:lpstr>HW speciální aplikace</vt:lpstr>
      <vt:lpstr>Sondy – film</vt:lpstr>
      <vt:lpstr>Další žhavené sensory</vt:lpstr>
      <vt:lpstr>Kalibrace</vt:lpstr>
      <vt:lpstr>Thermal anemometry</vt:lpstr>
      <vt:lpstr>Optické metody</vt:lpstr>
      <vt:lpstr>Optické metody</vt:lpstr>
      <vt:lpstr>Laser Doppler Anemometry</vt:lpstr>
      <vt:lpstr>LDA - Fringe model </vt:lpstr>
      <vt:lpstr>LDA</vt:lpstr>
      <vt:lpstr>Měřicí objem - sonda</vt:lpstr>
      <vt:lpstr>LDA systém</vt:lpstr>
      <vt:lpstr>Příklady aplikací</vt:lpstr>
      <vt:lpstr>Particle Dynamics Analyzer</vt:lpstr>
      <vt:lpstr>LDA</vt:lpstr>
      <vt:lpstr>Particle Image Velocimetry</vt:lpstr>
      <vt:lpstr>PIV</vt:lpstr>
      <vt:lpstr>Určení rychlosti</vt:lpstr>
      <vt:lpstr>PIV vyhodnocení</vt:lpstr>
      <vt:lpstr>Image A</vt:lpstr>
      <vt:lpstr>Image B</vt:lpstr>
      <vt:lpstr>Image B</vt:lpstr>
      <vt:lpstr>Vektorové pole</vt:lpstr>
      <vt:lpstr>Vektory + vířivost</vt:lpstr>
      <vt:lpstr>PIV varianty</vt:lpstr>
      <vt:lpstr>Stereo PIV</vt:lpstr>
      <vt:lpstr>Volumetric PIV</vt:lpstr>
      <vt:lpstr>PIV</vt:lpstr>
      <vt:lpstr>Stopovací částice</vt:lpstr>
      <vt:lpstr>Limity částic</vt:lpstr>
      <vt:lpstr>Dynamika částic</vt:lpstr>
      <vt:lpstr>Opakovací frekvence</vt:lpstr>
      <vt:lpstr>Otázky pro studenty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Naďa Holická</dc:creator>
  <cp:lastModifiedBy>Uruba</cp:lastModifiedBy>
  <cp:revision>101</cp:revision>
  <dcterms:created xsi:type="dcterms:W3CDTF">2017-03-15T11:07:40Z</dcterms:created>
  <dcterms:modified xsi:type="dcterms:W3CDTF">2024-09-17T08:23:59Z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2017-03-15T00:00:00Z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2017-03-15T00:00:00Z</vt:filetime>
  </property>
</Properties>
</file>