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9.jpg" ContentType="image/jpeg"/>
  <Override PartName="/ppt/media/image30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5" r:id="rId3"/>
    <p:sldId id="365" r:id="rId4"/>
    <p:sldId id="274" r:id="rId5"/>
    <p:sldId id="275" r:id="rId6"/>
    <p:sldId id="276" r:id="rId7"/>
    <p:sldId id="369" r:id="rId8"/>
    <p:sldId id="279" r:id="rId9"/>
    <p:sldId id="280" r:id="rId10"/>
    <p:sldId id="281" r:id="rId11"/>
    <p:sldId id="282" r:id="rId12"/>
    <p:sldId id="283" r:id="rId13"/>
    <p:sldId id="372" r:id="rId14"/>
    <p:sldId id="285" r:id="rId15"/>
    <p:sldId id="286" r:id="rId16"/>
    <p:sldId id="288" r:id="rId17"/>
    <p:sldId id="289" r:id="rId18"/>
    <p:sldId id="290" r:id="rId19"/>
    <p:sldId id="291" r:id="rId20"/>
    <p:sldId id="292" r:id="rId21"/>
    <p:sldId id="370" r:id="rId22"/>
    <p:sldId id="293" r:id="rId23"/>
    <p:sldId id="296" r:id="rId24"/>
    <p:sldId id="287" r:id="rId25"/>
    <p:sldId id="366" r:id="rId26"/>
    <p:sldId id="299" r:id="rId27"/>
    <p:sldId id="303" r:id="rId28"/>
    <p:sldId id="306" r:id="rId29"/>
    <p:sldId id="307" r:id="rId30"/>
    <p:sldId id="309" r:id="rId31"/>
    <p:sldId id="310" r:id="rId32"/>
    <p:sldId id="311" r:id="rId33"/>
    <p:sldId id="313" r:id="rId34"/>
    <p:sldId id="314" r:id="rId35"/>
    <p:sldId id="315" r:id="rId36"/>
    <p:sldId id="316" r:id="rId37"/>
    <p:sldId id="319" r:id="rId38"/>
    <p:sldId id="320" r:id="rId39"/>
    <p:sldId id="257" r:id="rId40"/>
    <p:sldId id="270" r:id="rId41"/>
    <p:sldId id="258" r:id="rId42"/>
    <p:sldId id="259" r:id="rId43"/>
    <p:sldId id="260" r:id="rId44"/>
    <p:sldId id="261" r:id="rId45"/>
    <p:sldId id="273" r:id="rId46"/>
    <p:sldId id="262" r:id="rId47"/>
    <p:sldId id="271" r:id="rId48"/>
    <p:sldId id="263" r:id="rId49"/>
    <p:sldId id="264" r:id="rId50"/>
    <p:sldId id="265" r:id="rId51"/>
    <p:sldId id="317" r:id="rId52"/>
    <p:sldId id="318" r:id="rId53"/>
    <p:sldId id="321" r:id="rId54"/>
    <p:sldId id="272" r:id="rId55"/>
    <p:sldId id="267" r:id="rId56"/>
    <p:sldId id="268" r:id="rId57"/>
    <p:sldId id="269" r:id="rId58"/>
    <p:sldId id="278" r:id="rId59"/>
    <p:sldId id="334" r:id="rId60"/>
    <p:sldId id="333" r:id="rId61"/>
  </p:sldIdLst>
  <p:sldSz cx="10693400" cy="7562850"/>
  <p:notesSz cx="10693400" cy="75628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83" d="100"/>
          <a:sy n="83" d="100"/>
        </p:scale>
        <p:origin x="516" y="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87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A1A42-7A21-4C88-B23D-49C1A826FCE6}" type="datetimeFigureOut">
              <a:rPr lang="cs-CZ" smtClean="0"/>
              <a:t>17.9.2024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8A7C7-A711-44D8-871D-965D2DE530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28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31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5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576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33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826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044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806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793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3379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174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711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007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883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22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231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245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142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965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92629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3504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5975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253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2226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569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386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229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0192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4458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40482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050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2817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6855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534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1291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1436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0674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2392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343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63836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5894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325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2017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0073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4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2898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9427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847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6727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4408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71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463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985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259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901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678776"/>
          </a:xfrm>
        </p:spPr>
        <p:txBody>
          <a:bodyPr anchor="t"/>
          <a:lstStyle>
            <a:lvl1pPr algn="l">
              <a:defRPr sz="4411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4705" y="4520380"/>
            <a:ext cx="9089390" cy="339452"/>
          </a:xfrm>
        </p:spPr>
        <p:txBody>
          <a:bodyPr anchor="b"/>
          <a:lstStyle>
            <a:lvl1pPr marL="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1pPr>
            <a:lvl2pPr marL="5042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63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333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16903" y="208329"/>
            <a:ext cx="7574492" cy="53860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GB" altLang="pl-PL" dirty="0" err="1"/>
              <a:t>kliknij</a:t>
            </a:r>
            <a:r>
              <a:rPr lang="en-GB" altLang="pl-PL" dirty="0"/>
              <a:t>, aby </a:t>
            </a:r>
            <a:r>
              <a:rPr lang="en-GB" altLang="pl-PL" dirty="0" err="1"/>
              <a:t>edytować</a:t>
            </a:r>
            <a:r>
              <a:rPr lang="en-GB" altLang="pl-PL" dirty="0"/>
              <a:t> </a:t>
            </a:r>
            <a:r>
              <a:rPr lang="en-GB" altLang="pl-PL" dirty="0" err="1"/>
              <a:t>styl</a:t>
            </a:r>
            <a:r>
              <a:rPr lang="en-GB" altLang="pl-PL" dirty="0"/>
              <a:t> </a:t>
            </a:r>
            <a:r>
              <a:rPr lang="en-GB" altLang="pl-PL" dirty="0" err="1"/>
              <a:t>wzorca</a:t>
            </a:r>
            <a:r>
              <a:rPr lang="en-GB" altLang="pl-PL" dirty="0"/>
              <a:t> </a:t>
            </a:r>
            <a:r>
              <a:rPr lang="en-GB" altLang="pl-PL" dirty="0" err="1"/>
              <a:t>tytułu</a:t>
            </a:r>
            <a:endParaRPr lang="pl-PL" altLang="pl-P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02005" y="1677132"/>
            <a:ext cx="9089390" cy="24929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pl-PL" noProof="0" dirty="0" err="1"/>
              <a:t>Kliknij</a:t>
            </a:r>
            <a:r>
              <a:rPr lang="en-US" altLang="pl-PL" noProof="0" dirty="0"/>
              <a:t>, aby </a:t>
            </a:r>
            <a:r>
              <a:rPr lang="en-US" altLang="pl-PL" noProof="0" dirty="0" err="1"/>
              <a:t>edytować</a:t>
            </a:r>
            <a:r>
              <a:rPr lang="en-US" altLang="pl-PL" noProof="0" dirty="0"/>
              <a:t> style </a:t>
            </a:r>
            <a:r>
              <a:rPr lang="en-US" altLang="pl-PL" noProof="0" dirty="0" err="1"/>
              <a:t>wzorca</a:t>
            </a:r>
            <a:r>
              <a:rPr lang="en-US" altLang="pl-PL" noProof="0" dirty="0"/>
              <a:t> </a:t>
            </a:r>
            <a:r>
              <a:rPr lang="en-US" altLang="pl-PL" noProof="0" dirty="0" err="1"/>
              <a:t>tekstu</a:t>
            </a:r>
            <a:endParaRPr lang="en-US" altLang="pl-PL" noProof="0" dirty="0"/>
          </a:p>
          <a:p>
            <a:pPr lvl="1"/>
            <a:r>
              <a:rPr lang="en-US" altLang="pl-PL" noProof="0" dirty="0" err="1"/>
              <a:t>Drugi</a:t>
            </a:r>
            <a:r>
              <a:rPr lang="en-US" altLang="pl-PL" noProof="0" dirty="0"/>
              <a:t> </a:t>
            </a:r>
            <a:r>
              <a:rPr lang="en-US" altLang="pl-PL" noProof="0" dirty="0" err="1"/>
              <a:t>poziom</a:t>
            </a:r>
            <a:endParaRPr lang="en-US" altLang="pl-PL" noProof="0" dirty="0"/>
          </a:p>
          <a:p>
            <a:pPr lvl="2"/>
            <a:r>
              <a:rPr lang="en-US" altLang="pl-PL" noProof="0" dirty="0" err="1"/>
              <a:t>Trzeci</a:t>
            </a:r>
            <a:r>
              <a:rPr lang="en-US" altLang="pl-PL" noProof="0" dirty="0"/>
              <a:t> </a:t>
            </a:r>
            <a:r>
              <a:rPr lang="en-US" altLang="pl-PL" noProof="0" dirty="0" err="1"/>
              <a:t>poziom</a:t>
            </a:r>
            <a:endParaRPr lang="en-US" altLang="pl-PL" noProof="0" dirty="0"/>
          </a:p>
          <a:p>
            <a:pPr lvl="3"/>
            <a:r>
              <a:rPr lang="en-US" altLang="pl-PL" noProof="0" dirty="0" err="1"/>
              <a:t>Czwarty</a:t>
            </a:r>
            <a:r>
              <a:rPr lang="en-US" altLang="pl-PL" noProof="0" dirty="0"/>
              <a:t> </a:t>
            </a:r>
            <a:r>
              <a:rPr lang="en-US" altLang="pl-PL" noProof="0" dirty="0" err="1"/>
              <a:t>poziom</a:t>
            </a:r>
            <a:endParaRPr lang="en-US" altLang="pl-PL" noProof="0" dirty="0"/>
          </a:p>
          <a:p>
            <a:pPr lvl="4"/>
            <a:r>
              <a:rPr lang="en-US" altLang="pl-PL" noProof="0" dirty="0" err="1"/>
              <a:t>Piąty</a:t>
            </a:r>
            <a:r>
              <a:rPr lang="en-US" altLang="pl-PL" noProof="0" dirty="0"/>
              <a:t> </a:t>
            </a:r>
            <a:r>
              <a:rPr lang="en-US" altLang="pl-PL" noProof="0" dirty="0" err="1"/>
              <a:t>poziom</a:t>
            </a:r>
            <a:endParaRPr lang="en-US" altLang="pl-PL" noProof="0" dirty="0"/>
          </a:p>
          <a:p>
            <a:pPr lvl="0"/>
            <a:r>
              <a:rPr lang="en-US" altLang="pl-PL" noProof="0" dirty="0"/>
              <a:t>http://www.imc.pcz.czest.pl/</a:t>
            </a:r>
          </a:p>
          <a:p>
            <a:pPr lvl="0"/>
            <a:endParaRPr lang="en-US" altLang="pl-PL" noProof="0" dirty="0"/>
          </a:p>
          <a:p>
            <a:pPr lvl="0"/>
            <a:endParaRPr lang="en-US" altLang="pl-PL" noProof="0" dirty="0"/>
          </a:p>
          <a:p>
            <a:pPr lvl="4"/>
            <a:endParaRPr lang="pl-PL" altLang="pl-PL" noProof="0" dirty="0"/>
          </a:p>
        </p:txBody>
      </p:sp>
      <p:sp>
        <p:nvSpPr>
          <p:cNvPr id="4" name="Rectangle 10">
            <a:extLst>
              <a:ext uri="{FF2B5EF4-FFF2-40B4-BE49-F238E27FC236}">
                <a16:creationId xmlns="" xmlns:a16="http://schemas.microsoft.com/office/drawing/2014/main" id="{023A434C-775A-42FB-8AAF-04E45EB4C9C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7699248" y="7033450"/>
            <a:ext cx="2459482" cy="276999"/>
          </a:xfrm>
        </p:spPr>
        <p:txBody>
          <a:bodyPr/>
          <a:lstStyle>
            <a:lvl1pPr>
              <a:defRPr>
                <a:solidFill>
                  <a:srgbClr val="2358C3"/>
                </a:solidFill>
              </a:defRPr>
            </a:lvl1pPr>
          </a:lstStyle>
          <a:p>
            <a:pPr>
              <a:defRPr/>
            </a:pPr>
            <a:fld id="{2008CCCD-BFC2-44B0-B444-439ED735286B}" type="slidenum">
              <a:rPr lang="pl-PL" altLang="cs-CZ"/>
              <a:pPr>
                <a:defRPr/>
              </a:pPr>
              <a:t>‹#›</a:t>
            </a:fld>
            <a:endParaRPr lang="pl-PL" altLang="cs-CZ"/>
          </a:p>
        </p:txBody>
      </p:sp>
    </p:spTree>
    <p:extLst>
      <p:ext uri="{BB962C8B-B14F-4D97-AF65-F5344CB8AC3E}">
        <p14:creationId xmlns:p14="http://schemas.microsoft.com/office/powerpoint/2010/main" val="499800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534670" y="7033450"/>
            <a:ext cx="2459482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635756" y="7033450"/>
            <a:ext cx="3421888" cy="276999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699248" y="7033450"/>
            <a:ext cx="2459482" cy="276999"/>
          </a:xfrm>
        </p:spPr>
        <p:txBody>
          <a:bodyPr/>
          <a:lstStyle/>
          <a:p>
            <a:fld id="{44B0B875-8F34-4596-88EC-059E9638F8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15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002" cy="64799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k object 28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k object 29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k object 30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k object 31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533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428F9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home.zcu.cz/~uruba/vyuka/ZES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61.wmf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3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002" cy="6479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84092" y="6750009"/>
            <a:ext cx="1117395" cy="539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6055" y="6828576"/>
            <a:ext cx="2078671" cy="3859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90520" y="6750012"/>
            <a:ext cx="810260" cy="540385"/>
          </a:xfrm>
          <a:custGeom>
            <a:avLst/>
            <a:gdLst/>
            <a:ahLst/>
            <a:cxnLst/>
            <a:rect l="l" t="t" r="r" b="b"/>
            <a:pathLst>
              <a:path w="810260" h="540384">
                <a:moveTo>
                  <a:pt x="0" y="0"/>
                </a:moveTo>
                <a:lnTo>
                  <a:pt x="810006" y="0"/>
                </a:lnTo>
                <a:lnTo>
                  <a:pt x="810006" y="540004"/>
                </a:lnTo>
                <a:lnTo>
                  <a:pt x="0" y="540004"/>
                </a:lnTo>
                <a:lnTo>
                  <a:pt x="0" y="0"/>
                </a:lnTo>
                <a:close/>
              </a:path>
            </a:pathLst>
          </a:custGeom>
          <a:solidFill>
            <a:srgbClr val="16419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6979" y="681001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40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2" y="41452"/>
                </a:lnTo>
                <a:lnTo>
                  <a:pt x="39433" y="33540"/>
                </a:lnTo>
                <a:lnTo>
                  <a:pt x="57073" y="20726"/>
                </a:lnTo>
                <a:close/>
              </a:path>
              <a:path w="57150" h="54609">
                <a:moveTo>
                  <a:pt x="42002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2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7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909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1109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86980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61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46979" y="6990012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22864" y="6899998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61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6979" y="6834127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26"/>
                </a:moveTo>
                <a:lnTo>
                  <a:pt x="0" y="20726"/>
                </a:lnTo>
                <a:lnTo>
                  <a:pt x="17640" y="33528"/>
                </a:lnTo>
                <a:lnTo>
                  <a:pt x="10896" y="54267"/>
                </a:lnTo>
                <a:lnTo>
                  <a:pt x="28536" y="41452"/>
                </a:lnTo>
                <a:lnTo>
                  <a:pt x="42005" y="41452"/>
                </a:lnTo>
                <a:lnTo>
                  <a:pt x="39433" y="33528"/>
                </a:lnTo>
                <a:lnTo>
                  <a:pt x="57073" y="20726"/>
                </a:lnTo>
                <a:close/>
              </a:path>
              <a:path w="57150" h="54609">
                <a:moveTo>
                  <a:pt x="42005" y="41452"/>
                </a:moveTo>
                <a:lnTo>
                  <a:pt x="28536" y="41452"/>
                </a:lnTo>
                <a:lnTo>
                  <a:pt x="46164" y="54267"/>
                </a:lnTo>
                <a:lnTo>
                  <a:pt x="42005" y="41452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26"/>
                </a:lnTo>
                <a:lnTo>
                  <a:pt x="35267" y="20726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286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61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61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5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66979" y="7169999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76979" y="7145883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53"/>
                </a:lnTo>
                <a:lnTo>
                  <a:pt x="10909" y="54279"/>
                </a:lnTo>
                <a:lnTo>
                  <a:pt x="28536" y="41465"/>
                </a:lnTo>
                <a:lnTo>
                  <a:pt x="42002" y="41465"/>
                </a:lnTo>
                <a:lnTo>
                  <a:pt x="39433" y="33553"/>
                </a:lnTo>
                <a:lnTo>
                  <a:pt x="57073" y="20739"/>
                </a:lnTo>
                <a:close/>
              </a:path>
              <a:path w="57150" h="54609">
                <a:moveTo>
                  <a:pt x="42002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2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1094" y="7080001"/>
            <a:ext cx="57150" cy="54610"/>
          </a:xfrm>
          <a:custGeom>
            <a:avLst/>
            <a:gdLst/>
            <a:ahLst/>
            <a:cxnLst/>
            <a:rect l="l" t="t" r="r" b="b"/>
            <a:pathLst>
              <a:path w="57150" h="54609">
                <a:moveTo>
                  <a:pt x="57073" y="20739"/>
                </a:moveTo>
                <a:lnTo>
                  <a:pt x="0" y="20739"/>
                </a:lnTo>
                <a:lnTo>
                  <a:pt x="17640" y="33540"/>
                </a:lnTo>
                <a:lnTo>
                  <a:pt x="10896" y="54279"/>
                </a:lnTo>
                <a:lnTo>
                  <a:pt x="28536" y="41465"/>
                </a:lnTo>
                <a:lnTo>
                  <a:pt x="42005" y="41465"/>
                </a:lnTo>
                <a:lnTo>
                  <a:pt x="39433" y="33540"/>
                </a:lnTo>
                <a:lnTo>
                  <a:pt x="57073" y="20739"/>
                </a:lnTo>
                <a:close/>
              </a:path>
              <a:path w="57150" h="54609">
                <a:moveTo>
                  <a:pt x="42005" y="41465"/>
                </a:moveTo>
                <a:lnTo>
                  <a:pt x="28536" y="41465"/>
                </a:lnTo>
                <a:lnTo>
                  <a:pt x="46164" y="54279"/>
                </a:lnTo>
                <a:lnTo>
                  <a:pt x="42005" y="41465"/>
                </a:lnTo>
                <a:close/>
              </a:path>
              <a:path w="57150" h="54609">
                <a:moveTo>
                  <a:pt x="28536" y="0"/>
                </a:moveTo>
                <a:lnTo>
                  <a:pt x="21805" y="20739"/>
                </a:lnTo>
                <a:lnTo>
                  <a:pt x="35267" y="20739"/>
                </a:lnTo>
                <a:lnTo>
                  <a:pt x="28536" y="0"/>
                </a:lnTo>
                <a:close/>
              </a:path>
            </a:pathLst>
          </a:custGeom>
          <a:solidFill>
            <a:srgbClr val="FFED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95543" y="2319254"/>
            <a:ext cx="8902065" cy="24109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FF0000"/>
                </a:solidFill>
                <a:cs typeface="Calibri"/>
              </a:rPr>
              <a:t>Experimentální metody v mechanice tekutin a termodynamice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ZČU: Zkoušení energetických strojů</a:t>
            </a:r>
          </a:p>
          <a:p>
            <a:pPr algn="ctr">
              <a:lnSpc>
                <a:spcPts val="4700"/>
              </a:lnSpc>
            </a:pPr>
            <a:r>
              <a:rPr lang="cs-CZ" sz="3200" b="1" spc="-20" dirty="0">
                <a:solidFill>
                  <a:srgbClr val="428F9B"/>
                </a:solidFill>
                <a:latin typeface="Calibri"/>
                <a:cs typeface="Calibri"/>
              </a:rPr>
              <a:t>ČVUT: Základy inženýrského experimentu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214374" y="837645"/>
            <a:ext cx="4288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i="1" dirty="0">
                <a:solidFill>
                  <a:srgbClr val="002060"/>
                </a:solidFill>
              </a:rPr>
              <a:t>08 Optické metody</a:t>
            </a:r>
          </a:p>
        </p:txBody>
      </p:sp>
      <p:sp>
        <p:nvSpPr>
          <p:cNvPr id="20" name="Nadpis 1">
            <a:extLst>
              <a:ext uri="{FF2B5EF4-FFF2-40B4-BE49-F238E27FC236}">
                <a16:creationId xmlns="" xmlns:a16="http://schemas.microsoft.com/office/drawing/2014/main" id="{1DC2A3CC-3498-43BB-82F0-12214D1A9D90}"/>
              </a:ext>
            </a:extLst>
          </p:cNvPr>
          <p:cNvSpPr txBox="1">
            <a:spLocks/>
          </p:cNvSpPr>
          <p:nvPr/>
        </p:nvSpPr>
        <p:spPr>
          <a:xfrm>
            <a:off x="1308100" y="5028680"/>
            <a:ext cx="7772400" cy="962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/>
              <a:t>Prof. Václav Uruba</a:t>
            </a:r>
          </a:p>
          <a:p>
            <a:r>
              <a:rPr lang="cs-CZ" sz="3200" dirty="0"/>
              <a:t>ÚT AVČR, ZČU Plzeň, ČVUT Praha</a:t>
            </a:r>
          </a:p>
          <a:p>
            <a:r>
              <a:rPr lang="cs-CZ" sz="1900" kern="0">
                <a:solidFill>
                  <a:sysClr val="windowText" lastClr="000000"/>
                </a:solidFill>
                <a:hlinkClick r:id="rId5"/>
              </a:rPr>
              <a:t>http://home.zcu.cz/~uruba/vyuka/ZES</a:t>
            </a:r>
            <a:r>
              <a:rPr lang="cs-CZ" sz="1900" kern="0">
                <a:solidFill>
                  <a:sysClr val="windowText" lastClr="000000"/>
                </a:solidFill>
                <a:hlinkClick r:id="rId5"/>
              </a:rPr>
              <a:t>/</a:t>
            </a:r>
            <a:r>
              <a:rPr lang="cs-CZ" sz="1900" kern="0">
                <a:solidFill>
                  <a:sysClr val="windowText" lastClr="000000"/>
                </a:solidFill>
              </a:rPr>
              <a:t> </a:t>
            </a:r>
            <a:endParaRPr lang="cs-CZ" sz="1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02788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10</a:t>
            </a:fld>
            <a:endParaRPr lang="cs-CZ"/>
          </a:p>
        </p:txBody>
      </p:sp>
      <p:sp>
        <p:nvSpPr>
          <p:cNvPr id="50278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 fontScale="90000"/>
          </a:bodyPr>
          <a:lstStyle/>
          <a:p>
            <a:r>
              <a:rPr lang="cs-CZ" noProof="0" dirty="0"/>
              <a:t/>
            </a:r>
            <a:br>
              <a:rPr lang="cs-CZ" noProof="0" dirty="0"/>
            </a:br>
            <a:r>
              <a:rPr lang="cs-CZ" dirty="0"/>
              <a:t>Barevné nátěry</a:t>
            </a:r>
            <a:endParaRPr lang="en-US" noProof="0" dirty="0"/>
          </a:p>
        </p:txBody>
      </p:sp>
      <p:sp>
        <p:nvSpPr>
          <p:cNvPr id="502790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2792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2793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2794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2795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2796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02798" name="Picture 14" descr="Untitled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00" y="1231465"/>
            <a:ext cx="6673845" cy="47503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800" name="Rectangle 16"/>
          <p:cNvSpPr>
            <a:spLocks noChangeArrowheads="1"/>
          </p:cNvSpPr>
          <p:nvPr/>
        </p:nvSpPr>
        <p:spPr bwMode="auto">
          <a:xfrm>
            <a:off x="2238049" y="6126913"/>
            <a:ext cx="6836296" cy="5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“surface streamlines”, separation in front of cylinder on flat plate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1E50DD30-D884-41E7-BFA9-22491C9F67B3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178034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3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06884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506885" name="Rectangle 5"/>
          <p:cNvSpPr>
            <a:spLocks noGrp="1" noChangeArrowheads="1"/>
          </p:cNvSpPr>
          <p:nvPr>
            <p:ph type="title"/>
          </p:nvPr>
        </p:nvSpPr>
        <p:spPr>
          <a:xfrm>
            <a:off x="579607" y="631567"/>
            <a:ext cx="9278797" cy="533400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Ero</a:t>
            </a:r>
            <a:r>
              <a:rPr lang="cs-CZ" dirty="0" smtClean="0"/>
              <a:t>ze písku – mikroklima v zástavbě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11</a:t>
            </a:fld>
            <a:endParaRPr lang="cs-CZ"/>
          </a:p>
        </p:txBody>
      </p:sp>
      <p:sp>
        <p:nvSpPr>
          <p:cNvPr id="506886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06887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88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89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90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91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92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06893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6895" name="Rectangle 15"/>
          <p:cNvSpPr>
            <a:spLocks noChangeArrowheads="1"/>
          </p:cNvSpPr>
          <p:nvPr/>
        </p:nvSpPr>
        <p:spPr bwMode="auto">
          <a:xfrm>
            <a:off x="1701509" y="5766283"/>
            <a:ext cx="7435870" cy="95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Sand erosion zones ,  i.e. zones of high intensity ground wind 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>
                <a:solidFill>
                  <a:srgbClr val="1A1AD6"/>
                </a:solidFill>
              </a:rPr>
              <a:t>top view – </a:t>
            </a: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L1-B &amp; L2-B wind tunnels  </a:t>
            </a:r>
          </a:p>
        </p:txBody>
      </p:sp>
      <p:sp>
        <p:nvSpPr>
          <p:cNvPr id="506896" name="Rectangle 16"/>
          <p:cNvSpPr>
            <a:spLocks noChangeArrowheads="1"/>
          </p:cNvSpPr>
          <p:nvPr/>
        </p:nvSpPr>
        <p:spPr bwMode="auto">
          <a:xfrm>
            <a:off x="653967" y="5052406"/>
            <a:ext cx="4105939" cy="63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1985" b="1" dirty="0"/>
              <a:t>Courtesy of </a:t>
            </a:r>
            <a:r>
              <a:rPr lang="en-US" sz="1985" b="1" dirty="0" err="1"/>
              <a:t>D.Olivari</a:t>
            </a:r>
            <a:r>
              <a:rPr lang="en-US" sz="1985" b="1" dirty="0"/>
              <a:t>, </a:t>
            </a:r>
            <a:r>
              <a:rPr lang="en-US" sz="1985" b="1" dirty="0">
                <a:cs typeface="Arial" charset="0"/>
              </a:rPr>
              <a:t>~1990</a:t>
            </a:r>
            <a:br>
              <a:rPr lang="en-US" sz="1985" b="1" dirty="0">
                <a:cs typeface="Arial" charset="0"/>
              </a:rPr>
            </a:br>
            <a:r>
              <a:rPr lang="en-US" sz="1985" b="1" dirty="0">
                <a:cs typeface="Arial" charset="0"/>
              </a:rPr>
              <a:t>VKI L1-B wind tunnel, 3 m x 2m</a:t>
            </a:r>
          </a:p>
        </p:txBody>
      </p:sp>
      <p:pic>
        <p:nvPicPr>
          <p:cNvPr id="506897" name="Picture 17" descr="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b="1750"/>
          <a:stretch>
            <a:fillRect/>
          </a:stretch>
        </p:blipFill>
        <p:spPr bwMode="auto">
          <a:xfrm>
            <a:off x="579607" y="1319752"/>
            <a:ext cx="4767093" cy="3714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6898" name="Group 18"/>
          <p:cNvGrpSpPr>
            <a:grpSpLocks/>
          </p:cNvGrpSpPr>
          <p:nvPr/>
        </p:nvGrpSpPr>
        <p:grpSpPr bwMode="auto">
          <a:xfrm>
            <a:off x="5492187" y="1164559"/>
            <a:ext cx="4619990" cy="3887845"/>
            <a:chOff x="2892" y="714"/>
            <a:chExt cx="3072" cy="2399"/>
          </a:xfrm>
        </p:grpSpPr>
        <p:pic>
          <p:nvPicPr>
            <p:cNvPr id="506899" name="Picture 19" descr="POSO2m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" y="809"/>
              <a:ext cx="3072" cy="230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6900" name="AutoShape 20"/>
            <p:cNvSpPr>
              <a:spLocks noChangeArrowheads="1"/>
            </p:cNvSpPr>
            <p:nvPr/>
          </p:nvSpPr>
          <p:spPr bwMode="auto">
            <a:xfrm rot="9164366">
              <a:off x="4843" y="714"/>
              <a:ext cx="1088" cy="488"/>
            </a:xfrm>
            <a:prstGeom prst="rightArrow">
              <a:avLst>
                <a:gd name="adj1" fmla="val 50000"/>
                <a:gd name="adj2" fmla="val 46102"/>
              </a:avLst>
            </a:prstGeom>
            <a:solidFill>
              <a:srgbClr val="33993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cs-CZ" sz="1985"/>
            </a:p>
          </p:txBody>
        </p:sp>
        <p:sp>
          <p:nvSpPr>
            <p:cNvPr id="506901" name="Text Box 21"/>
            <p:cNvSpPr txBox="1">
              <a:spLocks noChangeArrowheads="1"/>
            </p:cNvSpPr>
            <p:nvPr/>
          </p:nvSpPr>
          <p:spPr bwMode="auto">
            <a:xfrm rot="20022016">
              <a:off x="4982" y="814"/>
              <a:ext cx="906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985"/>
                <a:t>WIND</a:t>
              </a:r>
            </a:p>
          </p:txBody>
        </p:sp>
      </p:grpSp>
      <p:sp>
        <p:nvSpPr>
          <p:cNvPr id="506902" name="Rectangle 22"/>
          <p:cNvSpPr>
            <a:spLocks noChangeArrowheads="1"/>
          </p:cNvSpPr>
          <p:nvPr/>
        </p:nvSpPr>
        <p:spPr bwMode="auto">
          <a:xfrm>
            <a:off x="5419444" y="5052406"/>
            <a:ext cx="4400145" cy="63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1985" b="1"/>
              <a:t>Courtesy of J. Van Beeck, </a:t>
            </a:r>
            <a:r>
              <a:rPr lang="en-US" sz="1985" b="1">
                <a:cs typeface="Arial" charset="0"/>
              </a:rPr>
              <a:t>~2006</a:t>
            </a:r>
            <a:br>
              <a:rPr lang="en-US" sz="1985" b="1">
                <a:cs typeface="Arial" charset="0"/>
              </a:rPr>
            </a:br>
            <a:r>
              <a:rPr lang="en-US" sz="1985" b="1">
                <a:cs typeface="Arial" charset="0"/>
              </a:rPr>
              <a:t>VKI L2-B wind tunnel, 35 cm x 35 cm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="" xmlns:a16="http://schemas.microsoft.com/office/drawing/2014/main" id="{DC5EEB5A-DBD3-4B92-A11C-EF9F8B9CA08A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211113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12</a:t>
            </a:fld>
            <a:endParaRPr lang="cs-CZ"/>
          </a:p>
        </p:txBody>
      </p:sp>
      <p:sp>
        <p:nvSpPr>
          <p:cNvPr id="5058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91267" y="471900"/>
            <a:ext cx="9775684" cy="531287"/>
          </a:xfrm>
        </p:spPr>
        <p:txBody>
          <a:bodyPr>
            <a:normAutofit fontScale="90000"/>
          </a:bodyPr>
          <a:lstStyle/>
          <a:p>
            <a:r>
              <a:rPr lang="cs-CZ" noProof="0" dirty="0"/>
              <a:t>Povrchové bavlnky</a:t>
            </a:r>
            <a:endParaRPr lang="en-US" noProof="0" dirty="0"/>
          </a:p>
        </p:txBody>
      </p:sp>
      <p:sp>
        <p:nvSpPr>
          <p:cNvPr id="505862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05863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4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5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6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8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05869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05870" name="Picture 14" descr="Untitled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24658" r="11626" b="19727"/>
          <a:stretch>
            <a:fillRect/>
          </a:stretch>
        </p:blipFill>
        <p:spPr bwMode="auto">
          <a:xfrm>
            <a:off x="2532984" y="1084015"/>
            <a:ext cx="6561776" cy="4584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872" name="Rectangle 16"/>
          <p:cNvSpPr>
            <a:spLocks noChangeArrowheads="1"/>
          </p:cNvSpPr>
          <p:nvPr/>
        </p:nvSpPr>
        <p:spPr bwMode="auto">
          <a:xfrm>
            <a:off x="1613011" y="5771879"/>
            <a:ext cx="7732197" cy="95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Tufts indicating wind direction</a:t>
            </a:r>
            <a:r>
              <a:rPr lang="cs-CZ" sz="2206" b="1" dirty="0">
                <a:solidFill>
                  <a:srgbClr val="1A1AD6"/>
                </a:solidFill>
              </a:rPr>
              <a:t> </a:t>
            </a:r>
            <a:r>
              <a:rPr lang="en-US" sz="2206" b="1" dirty="0">
                <a:solidFill>
                  <a:srgbClr val="1A1AD6"/>
                </a:solidFill>
              </a:rPr>
              <a:t>air intake in turbine engine VKI L1-A wind tunnel, 3m diam, 60 m/s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3ECC7540-7969-476E-AAEC-840727D8090E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17308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05859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05860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13</a:t>
            </a:fld>
            <a:endParaRPr lang="cs-CZ"/>
          </a:p>
        </p:txBody>
      </p:sp>
      <p:sp>
        <p:nvSpPr>
          <p:cNvPr id="5058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91267" y="471900"/>
            <a:ext cx="9775684" cy="531287"/>
          </a:xfrm>
        </p:spPr>
        <p:txBody>
          <a:bodyPr>
            <a:normAutofit fontScale="90000"/>
          </a:bodyPr>
          <a:lstStyle/>
          <a:p>
            <a:r>
              <a:rPr lang="cs-CZ" noProof="0" dirty="0"/>
              <a:t>Povrchové </a:t>
            </a:r>
            <a:r>
              <a:rPr lang="cs-CZ" b="0" noProof="0" dirty="0"/>
              <a:t>bavlnky</a:t>
            </a:r>
            <a:endParaRPr lang="en-US" b="0" noProof="0" dirty="0"/>
          </a:p>
        </p:txBody>
      </p:sp>
      <p:sp>
        <p:nvSpPr>
          <p:cNvPr id="505862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05863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4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5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6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7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5868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05869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3ECC7540-7969-476E-AAEC-840727D8090E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  <p:pic>
        <p:nvPicPr>
          <p:cNvPr id="18" name="Picture 14" descr="Untitled-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2"/>
          <a:stretch>
            <a:fillRect/>
          </a:stretch>
        </p:blipFill>
        <p:spPr bwMode="auto">
          <a:xfrm>
            <a:off x="2475041" y="1237074"/>
            <a:ext cx="7018469" cy="4361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1659621" y="5689106"/>
            <a:ext cx="5846487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Tufts direction indicating position of stagnation point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L1-A wind tunnel, 3m </a:t>
            </a:r>
            <a:r>
              <a:rPr lang="en-US" sz="2206" b="1" dirty="0" err="1">
                <a:solidFill>
                  <a:srgbClr val="1A1AD6"/>
                </a:solidFill>
              </a:rPr>
              <a:t>diam</a:t>
            </a:r>
            <a:r>
              <a:rPr lang="en-US" sz="2206" b="1" dirty="0">
                <a:solidFill>
                  <a:srgbClr val="1A1AD6"/>
                </a:solidFill>
              </a:rPr>
              <a:t>, 60 m/s 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5984276" y="5991225"/>
            <a:ext cx="3934667" cy="431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6" b="1" dirty="0"/>
              <a:t>Leading Edge of </a:t>
            </a:r>
            <a:r>
              <a:rPr lang="en-US" sz="2206" b="1" dirty="0" err="1"/>
              <a:t>AEA</a:t>
            </a:r>
            <a:r>
              <a:rPr lang="en-US" sz="2206" b="1" dirty="0"/>
              <a:t> B-737 wing</a:t>
            </a:r>
            <a:endParaRPr lang="cs-CZ" sz="2206" dirty="0"/>
          </a:p>
        </p:txBody>
      </p:sp>
    </p:spTree>
    <p:extLst>
      <p:ext uri="{BB962C8B-B14F-4D97-AF65-F5344CB8AC3E}">
        <p14:creationId xmlns:p14="http://schemas.microsoft.com/office/powerpoint/2010/main" val="374244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07908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14</a:t>
            </a:fld>
            <a:endParaRPr lang="cs-CZ"/>
          </a:p>
        </p:txBody>
      </p:sp>
      <p:sp>
        <p:nvSpPr>
          <p:cNvPr id="5079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Olejové body</a:t>
            </a:r>
            <a:endParaRPr lang="en-US" noProof="0" dirty="0"/>
          </a:p>
        </p:txBody>
      </p:sp>
      <p:sp>
        <p:nvSpPr>
          <p:cNvPr id="507910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07911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7912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7913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7914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7915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07916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07917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07918" name="Picture 14" descr="Untitled-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4"/>
          <a:stretch>
            <a:fillRect/>
          </a:stretch>
        </p:blipFill>
        <p:spPr bwMode="auto">
          <a:xfrm>
            <a:off x="2236693" y="1277278"/>
            <a:ext cx="7257920" cy="4569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7919" name="Rectangle 15"/>
          <p:cNvSpPr>
            <a:spLocks noChangeArrowheads="1"/>
          </p:cNvSpPr>
          <p:nvPr/>
        </p:nvSpPr>
        <p:spPr bwMode="auto">
          <a:xfrm>
            <a:off x="1640647" y="5787816"/>
            <a:ext cx="7216108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Oil streaks indicating velocity </a:t>
            </a:r>
            <a:endParaRPr lang="cs-CZ" sz="2206" b="1" dirty="0">
              <a:solidFill>
                <a:srgbClr val="1A1AD6"/>
              </a:solidFill>
            </a:endParaRPr>
          </a:p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Hypersonic delta wing</a:t>
            </a:r>
            <a:r>
              <a:rPr lang="cs-CZ" sz="2206" b="1" dirty="0">
                <a:solidFill>
                  <a:srgbClr val="1A1AD6"/>
                </a:solidFill>
              </a:rPr>
              <a:t> </a:t>
            </a: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Longshot tunnel, 42cm </a:t>
            </a:r>
            <a:r>
              <a:rPr lang="en-US" sz="2206" b="1" dirty="0" err="1">
                <a:solidFill>
                  <a:srgbClr val="1A1AD6"/>
                </a:solidFill>
              </a:rPr>
              <a:t>diam</a:t>
            </a:r>
            <a:r>
              <a:rPr lang="en-US" sz="2206" b="1" dirty="0">
                <a:solidFill>
                  <a:srgbClr val="1A1AD6"/>
                </a:solidFill>
              </a:rPr>
              <a:t>, Mach = 14 </a:t>
            </a:r>
          </a:p>
        </p:txBody>
      </p:sp>
      <p:sp>
        <p:nvSpPr>
          <p:cNvPr id="507920" name="Rectangle 16"/>
          <p:cNvSpPr>
            <a:spLocks noChangeArrowheads="1"/>
          </p:cNvSpPr>
          <p:nvPr/>
        </p:nvSpPr>
        <p:spPr bwMode="auto">
          <a:xfrm>
            <a:off x="3257395" y="6824073"/>
            <a:ext cx="6917055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Courtesy of B. Richards, </a:t>
            </a:r>
            <a:r>
              <a:rPr lang="en-US" sz="1985" b="1" dirty="0">
                <a:cs typeface="Arial" charset="0"/>
              </a:rPr>
              <a:t>~1970</a:t>
            </a:r>
          </a:p>
        </p:txBody>
      </p:sp>
    </p:spTree>
    <p:extLst>
      <p:ext uri="{BB962C8B-B14F-4D97-AF65-F5344CB8AC3E}">
        <p14:creationId xmlns:p14="http://schemas.microsoft.com/office/powerpoint/2010/main" val="293320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59107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59108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15</a:t>
            </a:fld>
            <a:endParaRPr lang="cs-CZ"/>
          </a:p>
        </p:txBody>
      </p:sp>
      <p:sp>
        <p:nvSpPr>
          <p:cNvPr id="55910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49018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Barevná povrchová vizualizace</a:t>
            </a:r>
            <a:endParaRPr lang="en-US" noProof="0" dirty="0"/>
          </a:p>
        </p:txBody>
      </p:sp>
      <p:sp>
        <p:nvSpPr>
          <p:cNvPr id="559110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59111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2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3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4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5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6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59117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59119" name="Rectangle 15"/>
          <p:cNvSpPr>
            <a:spLocks noChangeArrowheads="1"/>
          </p:cNvSpPr>
          <p:nvPr/>
        </p:nvSpPr>
        <p:spPr bwMode="auto">
          <a:xfrm>
            <a:off x="1921574" y="5890899"/>
            <a:ext cx="6077557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Colored oil streaks indicating flow pattern</a:t>
            </a:r>
            <a:endParaRPr lang="cs-CZ" sz="2206" b="1" dirty="0">
              <a:solidFill>
                <a:srgbClr val="1A1AD6"/>
              </a:solidFill>
            </a:endParaRPr>
          </a:p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Squealer-tip turbine blade, </a:t>
            </a: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CT-2 cascade facility </a:t>
            </a:r>
          </a:p>
        </p:txBody>
      </p:sp>
      <p:sp>
        <p:nvSpPr>
          <p:cNvPr id="559120" name="Rectangle 16"/>
          <p:cNvSpPr>
            <a:spLocks noChangeArrowheads="1"/>
          </p:cNvSpPr>
          <p:nvPr/>
        </p:nvSpPr>
        <p:spPr bwMode="auto">
          <a:xfrm>
            <a:off x="3257395" y="6857378"/>
            <a:ext cx="6917055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Courtesy of T. Hofer &amp; T. Arts, </a:t>
            </a:r>
            <a:r>
              <a:rPr lang="en-US" sz="1985" b="1" dirty="0">
                <a:cs typeface="Arial" charset="0"/>
              </a:rPr>
              <a:t>2009</a:t>
            </a:r>
          </a:p>
        </p:txBody>
      </p:sp>
      <p:pic>
        <p:nvPicPr>
          <p:cNvPr id="559122" name="Picture 18" descr="lowRe_highMa_no_cooling co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90" y="1187964"/>
            <a:ext cx="6332183" cy="4571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3070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13028" name="Text Box 4"/>
          <p:cNvSpPr txBox="1">
            <a:spLocks noChangeArrowheads="1"/>
          </p:cNvSpPr>
          <p:nvPr/>
        </p:nvSpPr>
        <p:spPr bwMode="auto">
          <a:xfrm>
            <a:off x="4685546" y="792123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1985" dirty="0"/>
              <a:t>Saponátová vrstva (mýdlo)</a:t>
            </a:r>
            <a:endParaRPr lang="en-GB" sz="1985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16</a:t>
            </a:fld>
            <a:endParaRPr lang="cs-CZ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5170" y="426993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Hladinová vizualizace</a:t>
            </a:r>
            <a:endParaRPr lang="en-US" noProof="0" dirty="0"/>
          </a:p>
        </p:txBody>
      </p:sp>
      <p:sp>
        <p:nvSpPr>
          <p:cNvPr id="513030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3031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3032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3033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3034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3035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3036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3037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3038" name="Picture 14" descr="Untitled-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60" y="1276139"/>
            <a:ext cx="6745564" cy="4759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39" name="Rectangle 15"/>
          <p:cNvSpPr>
            <a:spLocks noChangeArrowheads="1"/>
          </p:cNvSpPr>
          <p:nvPr/>
        </p:nvSpPr>
        <p:spPr bwMode="auto">
          <a:xfrm>
            <a:off x="3286411" y="6825975"/>
            <a:ext cx="6917055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VKI Christmas postcard, test by M. Carbonaro, </a:t>
            </a:r>
            <a:r>
              <a:rPr lang="en-US" sz="1985" b="1" dirty="0">
                <a:cs typeface="Arial" charset="0"/>
              </a:rPr>
              <a:t>~</a:t>
            </a:r>
            <a:r>
              <a:rPr lang="en-US" sz="1985" b="1" dirty="0"/>
              <a:t>1978</a:t>
            </a:r>
          </a:p>
        </p:txBody>
      </p:sp>
      <p:sp>
        <p:nvSpPr>
          <p:cNvPr id="513040" name="Rectangle 16"/>
          <p:cNvSpPr>
            <a:spLocks noChangeArrowheads="1"/>
          </p:cNvSpPr>
          <p:nvPr/>
        </p:nvSpPr>
        <p:spPr bwMode="auto">
          <a:xfrm>
            <a:off x="692763" y="6083544"/>
            <a:ext cx="9776663" cy="5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Turbulent unsteady wake in vortex-shedding </a:t>
            </a:r>
            <a:r>
              <a:rPr lang="en-US" sz="2206" b="1" dirty="0" err="1">
                <a:solidFill>
                  <a:srgbClr val="1A1AD6"/>
                </a:solidFill>
              </a:rPr>
              <a:t>flowmeter</a:t>
            </a:r>
            <a:r>
              <a:rPr lang="en-US" sz="2206" b="1" dirty="0">
                <a:solidFill>
                  <a:srgbClr val="1A1AD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23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4051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14052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17</a:t>
            </a:fld>
            <a:endParaRPr lang="cs-CZ"/>
          </a:p>
        </p:txBody>
      </p:sp>
      <p:sp>
        <p:nvSpPr>
          <p:cNvPr id="51405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/>
          </a:bodyPr>
          <a:lstStyle/>
          <a:p>
            <a:r>
              <a:rPr lang="cs-CZ" dirty="0"/>
              <a:t>Hladinová vizualizace</a:t>
            </a:r>
            <a:endParaRPr lang="en-US" noProof="0" dirty="0"/>
          </a:p>
        </p:txBody>
      </p:sp>
      <p:sp>
        <p:nvSpPr>
          <p:cNvPr id="514054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4055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4056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4057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4058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4059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4060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4061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4062" name="Picture 14" descr="Untitled-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14334"/>
          <a:stretch>
            <a:fillRect/>
          </a:stretch>
        </p:blipFill>
        <p:spPr bwMode="auto">
          <a:xfrm>
            <a:off x="1020916" y="1081909"/>
            <a:ext cx="4382363" cy="37026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64" name="Rectangle 16"/>
          <p:cNvSpPr>
            <a:spLocks noChangeArrowheads="1"/>
          </p:cNvSpPr>
          <p:nvPr/>
        </p:nvSpPr>
        <p:spPr bwMode="auto">
          <a:xfrm>
            <a:off x="1020916" y="5131186"/>
            <a:ext cx="4545631" cy="150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Turbulent wakes downstream water collectors in cooling towers </a:t>
            </a:r>
          </a:p>
        </p:txBody>
      </p:sp>
      <p:pic>
        <p:nvPicPr>
          <p:cNvPr id="514065" name="Picture 17" descr="FvizSoapBubblesWak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>
            <a:fillRect/>
          </a:stretch>
        </p:blipFill>
        <p:spPr bwMode="auto">
          <a:xfrm>
            <a:off x="5860751" y="1081909"/>
            <a:ext cx="3952371" cy="5558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20DAADCC-5A1D-4A65-AF60-2061D1F34B84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4119150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18</a:t>
            </a:fld>
            <a:endParaRPr lang="cs-CZ"/>
          </a:p>
        </p:txBody>
      </p:sp>
      <p:sp>
        <p:nvSpPr>
          <p:cNvPr id="5109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Hydraulická analogie</a:t>
            </a:r>
            <a:endParaRPr lang="en-US" noProof="0" dirty="0"/>
          </a:p>
        </p:txBody>
      </p:sp>
      <p:sp>
        <p:nvSpPr>
          <p:cNvPr id="510982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0983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0984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0985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0986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0987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0988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0989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0990" name="Picture 14" descr="Untitled-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2" r="7423"/>
          <a:stretch>
            <a:fillRect/>
          </a:stretch>
        </p:blipFill>
        <p:spPr bwMode="auto">
          <a:xfrm>
            <a:off x="1591391" y="1303179"/>
            <a:ext cx="7513852" cy="48375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0992" name="Rectangle 16"/>
          <p:cNvSpPr>
            <a:spLocks noChangeArrowheads="1"/>
          </p:cNvSpPr>
          <p:nvPr/>
        </p:nvSpPr>
        <p:spPr bwMode="auto">
          <a:xfrm>
            <a:off x="2536495" y="6259179"/>
            <a:ext cx="6477161" cy="5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Choked and non-choked hypersonic intake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002EC51A-1897-4475-8F0F-CEA19A84B9B3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586458" y="888598"/>
            <a:ext cx="250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Modelování rázových vln</a:t>
            </a:r>
          </a:p>
        </p:txBody>
      </p:sp>
    </p:spTree>
    <p:extLst>
      <p:ext uri="{BB962C8B-B14F-4D97-AF65-F5344CB8AC3E}">
        <p14:creationId xmlns:p14="http://schemas.microsoft.com/office/powerpoint/2010/main" val="2303227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61156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19</a:t>
            </a:fld>
            <a:endParaRPr lang="cs-CZ"/>
          </a:p>
        </p:txBody>
      </p:sp>
      <p:sp>
        <p:nvSpPr>
          <p:cNvPr id="56115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„</a:t>
            </a:r>
            <a:r>
              <a:rPr lang="en-US" noProof="0" dirty="0"/>
              <a:t>Real-life</a:t>
            </a:r>
            <a:r>
              <a:rPr lang="cs-CZ" noProof="0" dirty="0"/>
              <a:t>“</a:t>
            </a:r>
            <a:r>
              <a:rPr lang="en-US" noProof="0" dirty="0"/>
              <a:t> </a:t>
            </a:r>
            <a:r>
              <a:rPr lang="cs-CZ" noProof="0" dirty="0" smtClean="0"/>
              <a:t>h</a:t>
            </a:r>
            <a:r>
              <a:rPr lang="cs-CZ" dirty="0" err="1" smtClean="0"/>
              <a:t>ydraulická</a:t>
            </a:r>
            <a:r>
              <a:rPr lang="cs-CZ" dirty="0" smtClean="0"/>
              <a:t> analogie</a:t>
            </a:r>
            <a:endParaRPr lang="cs-CZ" noProof="0" dirty="0"/>
          </a:p>
        </p:txBody>
      </p:sp>
      <p:sp>
        <p:nvSpPr>
          <p:cNvPr id="561158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2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3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4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61165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1167" name="Rectangle 15"/>
          <p:cNvSpPr>
            <a:spLocks noChangeArrowheads="1"/>
          </p:cNvSpPr>
          <p:nvPr/>
        </p:nvSpPr>
        <p:spPr bwMode="auto">
          <a:xfrm>
            <a:off x="3352500" y="6268392"/>
            <a:ext cx="6917055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Flood in Milano, “</a:t>
            </a:r>
            <a:r>
              <a:rPr lang="en-US" sz="1985" b="1" dirty="0" err="1"/>
              <a:t>Corriere</a:t>
            </a:r>
            <a:r>
              <a:rPr lang="en-US" sz="1985" b="1" dirty="0"/>
              <a:t> </a:t>
            </a:r>
            <a:r>
              <a:rPr lang="en-US" sz="1985" b="1" dirty="0" err="1"/>
              <a:t>della</a:t>
            </a:r>
            <a:r>
              <a:rPr lang="en-US" sz="1985" b="1" dirty="0"/>
              <a:t> Sera” sept.2010</a:t>
            </a:r>
          </a:p>
        </p:txBody>
      </p:sp>
      <p:sp>
        <p:nvSpPr>
          <p:cNvPr id="561168" name="Rectangle 16"/>
          <p:cNvSpPr>
            <a:spLocks noChangeArrowheads="1"/>
          </p:cNvSpPr>
          <p:nvPr/>
        </p:nvSpPr>
        <p:spPr bwMode="auto">
          <a:xfrm>
            <a:off x="615169" y="5885720"/>
            <a:ext cx="9000737" cy="55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Front bow shock, side shocks at wheels and wake recompression shocks</a:t>
            </a:r>
          </a:p>
        </p:txBody>
      </p:sp>
      <p:pic>
        <p:nvPicPr>
          <p:cNvPr id="561169" name="Picture 17" descr="mal_01_672-458_resiz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7"/>
          <a:stretch>
            <a:fillRect/>
          </a:stretch>
        </p:blipFill>
        <p:spPr bwMode="auto">
          <a:xfrm>
            <a:off x="1313503" y="1081908"/>
            <a:ext cx="8108423" cy="4826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22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="" xmlns:a16="http://schemas.microsoft.com/office/drawing/2014/main" id="{0468A5D9-DDC9-4D8E-AEF7-0CF7D02C2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kurzu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="" xmlns:a16="http://schemas.microsoft.com/office/drawing/2014/main" id="{5E6204EF-995A-43DF-8E25-D2ED8408E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4308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Teorie fyzikálního modelování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teplot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tlaků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viskozity tekutin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rychlosti proudění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průtoku potrubím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Měření povrchového tření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</a:rPr>
              <a:t>Optické metody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Základy sběru a zpracování signálů a chyby měření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Experimentální zařízení v mechanice tekutin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63203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63205" name="Rectangle 5"/>
          <p:cNvSpPr>
            <a:spLocks noGrp="1" noChangeArrowheads="1"/>
          </p:cNvSpPr>
          <p:nvPr>
            <p:ph type="title"/>
          </p:nvPr>
        </p:nvSpPr>
        <p:spPr>
          <a:xfrm>
            <a:off x="840770" y="587169"/>
            <a:ext cx="7574492" cy="538609"/>
          </a:xfrm>
        </p:spPr>
        <p:txBody>
          <a:bodyPr>
            <a:normAutofit/>
          </a:bodyPr>
          <a:lstStyle/>
          <a:p>
            <a:r>
              <a:rPr lang="cs-CZ" noProof="0" dirty="0"/>
              <a:t>Bavlnky v prostoru</a:t>
            </a:r>
            <a:endParaRPr lang="en-US" sz="2647" dirty="0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9450C84F-E83E-4FB9-9A6B-74CA4207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086" y="1677132"/>
            <a:ext cx="2939098" cy="276999"/>
          </a:xfrm>
        </p:spPr>
        <p:txBody>
          <a:bodyPr/>
          <a:lstStyle/>
          <a:p>
            <a:r>
              <a:rPr lang="cs-CZ" b="1" dirty="0"/>
              <a:t>Bavlnka na tyčce</a:t>
            </a:r>
            <a:endParaRPr lang="en-US" dirty="0"/>
          </a:p>
        </p:txBody>
      </p:sp>
      <p:sp>
        <p:nvSpPr>
          <p:cNvPr id="563206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63207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3208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3209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3210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3211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63212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63213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6321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94" y="1289623"/>
            <a:ext cx="4415843" cy="525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B19371DA-347D-48C5-9F20-B37C03A14CB8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531298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6554" y="937135"/>
            <a:ext cx="9278797" cy="533400"/>
          </a:xfrm>
        </p:spPr>
        <p:txBody>
          <a:bodyPr/>
          <a:lstStyle/>
          <a:p>
            <a:r>
              <a:rPr lang="cs-CZ" dirty="0" err="1"/>
              <a:t>Kalliroskopie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6554" y="1609048"/>
            <a:ext cx="9278797" cy="17235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err="1" smtClean="0"/>
              <a:t>Rheoskopická</a:t>
            </a:r>
            <a:r>
              <a:rPr lang="cs-CZ" sz="2800" dirty="0" smtClean="0"/>
              <a:t> </a:t>
            </a:r>
            <a:r>
              <a:rPr lang="cs-CZ" sz="2800" dirty="0"/>
              <a:t>tekutina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Suspenze </a:t>
            </a:r>
            <a:r>
              <a:rPr lang="cs-CZ" sz="2800" dirty="0" err="1"/>
              <a:t>neisotropních</a:t>
            </a:r>
            <a:r>
              <a:rPr lang="cs-CZ" sz="2800" dirty="0"/>
              <a:t> krystalů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Optické vlastnosti závisí na orientaci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Orientace dána smykovým napětím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4" y="3471111"/>
            <a:ext cx="2958686" cy="29504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00" y="3471111"/>
            <a:ext cx="3069850" cy="295046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5057400" y="6419897"/>
            <a:ext cx="53467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http://waynesthisandthat.com/diy%20kalliroscope.htm</a:t>
            </a:r>
          </a:p>
        </p:txBody>
      </p:sp>
    </p:spTree>
    <p:extLst>
      <p:ext uri="{BB962C8B-B14F-4D97-AF65-F5344CB8AC3E}">
        <p14:creationId xmlns:p14="http://schemas.microsoft.com/office/powerpoint/2010/main" val="45233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5075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15076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515077" name="Rectangle 5"/>
          <p:cNvSpPr>
            <a:spLocks noGrp="1" noChangeArrowheads="1"/>
          </p:cNvSpPr>
          <p:nvPr>
            <p:ph type="title"/>
          </p:nvPr>
        </p:nvSpPr>
        <p:spPr>
          <a:xfrm>
            <a:off x="807147" y="630238"/>
            <a:ext cx="7574492" cy="538609"/>
          </a:xfrm>
        </p:spPr>
        <p:txBody>
          <a:bodyPr>
            <a:normAutofit/>
          </a:bodyPr>
          <a:lstStyle/>
          <a:p>
            <a:r>
              <a:rPr lang="cs-CZ" noProof="0" dirty="0"/>
              <a:t>Sledy – kouř </a:t>
            </a:r>
            <a:endParaRPr lang="en-US" sz="3970" dirty="0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6B0A8450-9A17-4EB9-9ABF-89EA03EE4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085" y="1677132"/>
            <a:ext cx="4897540" cy="553998"/>
          </a:xfrm>
        </p:spPr>
        <p:txBody>
          <a:bodyPr/>
          <a:lstStyle/>
          <a:p>
            <a:r>
              <a:rPr lang="en-US" b="1" dirty="0"/>
              <a:t>Flow across open door due to temperature difference between rooms </a:t>
            </a:r>
            <a:endParaRPr lang="en-US" dirty="0"/>
          </a:p>
        </p:txBody>
      </p:sp>
      <p:sp>
        <p:nvSpPr>
          <p:cNvPr id="515078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5079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5080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5081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5082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5083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5084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5085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5086" name="Picture 14" descr="Untitled-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808" y="1396415"/>
            <a:ext cx="3202309" cy="53506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="" xmlns:a16="http://schemas.microsoft.com/office/drawing/2014/main" id="{3C1423F5-9A52-4ED9-8880-A5F698012087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4075372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9171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19172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23</a:t>
            </a:fld>
            <a:endParaRPr lang="cs-CZ"/>
          </a:p>
        </p:txBody>
      </p:sp>
      <p:sp>
        <p:nvSpPr>
          <p:cNvPr id="51917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5170" y="606391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Kouřové vlečky</a:t>
            </a:r>
            <a:endParaRPr lang="en-US" noProof="0" dirty="0"/>
          </a:p>
        </p:txBody>
      </p:sp>
      <p:sp>
        <p:nvSpPr>
          <p:cNvPr id="519174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9175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9176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9177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9178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9179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9180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9181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9182" name="Picture 14" descr="Untitled-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877" y="1278645"/>
            <a:ext cx="6454247" cy="4168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9184" name="Rectangle 16"/>
          <p:cNvSpPr>
            <a:spLocks noChangeArrowheads="1"/>
          </p:cNvSpPr>
          <p:nvPr/>
        </p:nvSpPr>
        <p:spPr bwMode="auto">
          <a:xfrm>
            <a:off x="3638049" y="5964757"/>
            <a:ext cx="5820656" cy="71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Forced-draft cooling tower plumes </a:t>
            </a:r>
            <a:endParaRPr lang="cs-CZ" sz="2206" b="1" dirty="0">
              <a:solidFill>
                <a:srgbClr val="1A1AD6"/>
              </a:solidFill>
            </a:endParaRPr>
          </a:p>
          <a:p>
            <a:pPr>
              <a:spcBef>
                <a:spcPct val="0"/>
              </a:spcBef>
            </a:pP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L1-A wind tunnel, 3m diam.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153E10B2-5395-4450-AC7C-EEA8D29E7715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3598654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2003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12004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24</a:t>
            </a:fld>
            <a:endParaRPr lang="cs-CZ"/>
          </a:p>
        </p:txBody>
      </p:sp>
      <p:sp>
        <p:nvSpPr>
          <p:cNvPr id="51200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2916" y="168063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Sledy – inkoust </a:t>
            </a:r>
            <a:endParaRPr lang="en-US" noProof="0" dirty="0"/>
          </a:p>
        </p:txBody>
      </p:sp>
      <p:sp>
        <p:nvSpPr>
          <p:cNvPr id="512006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2007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2008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2009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2010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2011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2012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2013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2014" name="Picture 14" descr="Untitled-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12" y="1290248"/>
            <a:ext cx="5897036" cy="43031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15" name="Rectangle 15"/>
          <p:cNvSpPr>
            <a:spLocks noChangeArrowheads="1"/>
          </p:cNvSpPr>
          <p:nvPr/>
        </p:nvSpPr>
        <p:spPr bwMode="auto">
          <a:xfrm>
            <a:off x="3471545" y="6835535"/>
            <a:ext cx="6917055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Ref. V. </a:t>
            </a:r>
            <a:r>
              <a:rPr lang="en-US" sz="1985" b="1" dirty="0" err="1"/>
              <a:t>Ypersiel</a:t>
            </a:r>
            <a:r>
              <a:rPr lang="en-US" sz="1985" b="1" dirty="0"/>
              <a:t>, S. </a:t>
            </a:r>
            <a:r>
              <a:rPr lang="en-US" sz="1985" b="1" dirty="0" err="1"/>
              <a:t>Zemsch</a:t>
            </a:r>
            <a:r>
              <a:rPr lang="en-US" sz="1985" b="1" dirty="0"/>
              <a:t>, M. Carbonaro VKI-U-1993-01</a:t>
            </a:r>
            <a:endParaRPr lang="en-US" sz="1985" b="1" dirty="0">
              <a:cs typeface="Arial" charset="0"/>
            </a:endParaRPr>
          </a:p>
        </p:txBody>
      </p:sp>
      <p:sp>
        <p:nvSpPr>
          <p:cNvPr id="512016" name="Rectangle 16"/>
          <p:cNvSpPr>
            <a:spLocks noChangeArrowheads="1"/>
          </p:cNvSpPr>
          <p:nvPr/>
        </p:nvSpPr>
        <p:spPr bwMode="auto">
          <a:xfrm>
            <a:off x="596838" y="5727992"/>
            <a:ext cx="9776663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 err="1">
                <a:solidFill>
                  <a:srgbClr val="1A1AD6"/>
                </a:solidFill>
              </a:rPr>
              <a:t>Coloured</a:t>
            </a:r>
            <a:r>
              <a:rPr lang="en-US" sz="2206" b="1" dirty="0">
                <a:solidFill>
                  <a:srgbClr val="1A1AD6"/>
                </a:solidFill>
              </a:rPr>
              <a:t> wall streaks – Triangular fin on flat plate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Water Tunnel, 12cm x 24 cm  -  0,1 m/s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44659" y="2258692"/>
            <a:ext cx="893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voda</a:t>
            </a:r>
          </a:p>
        </p:txBody>
      </p:sp>
    </p:spTree>
    <p:extLst>
      <p:ext uri="{BB962C8B-B14F-4D97-AF65-F5344CB8AC3E}">
        <p14:creationId xmlns:p14="http://schemas.microsoft.com/office/powerpoint/2010/main" val="3295188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18148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25</a:t>
            </a:fld>
            <a:endParaRPr lang="cs-CZ"/>
          </a:p>
        </p:txBody>
      </p:sp>
      <p:sp>
        <p:nvSpPr>
          <p:cNvPr id="518149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0585" y="619156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Kouřový drátek</a:t>
            </a:r>
            <a:endParaRPr lang="en-US" noProof="0" dirty="0"/>
          </a:p>
        </p:txBody>
      </p:sp>
      <p:sp>
        <p:nvSpPr>
          <p:cNvPr id="518150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18151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8152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8153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8154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8155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18156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18157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18158" name="Picture 14" descr="Untitled-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/>
          <a:stretch>
            <a:fillRect/>
          </a:stretch>
        </p:blipFill>
        <p:spPr bwMode="auto">
          <a:xfrm>
            <a:off x="2998182" y="1518585"/>
            <a:ext cx="6000844" cy="41216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159" name="Rectangle 15"/>
          <p:cNvSpPr>
            <a:spLocks noChangeArrowheads="1"/>
          </p:cNvSpPr>
          <p:nvPr/>
        </p:nvSpPr>
        <p:spPr bwMode="auto">
          <a:xfrm>
            <a:off x="1338559" y="6297714"/>
            <a:ext cx="8873033" cy="63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r">
              <a:spcBef>
                <a:spcPct val="0"/>
              </a:spcBef>
            </a:pPr>
            <a:r>
              <a:rPr lang="en-US" sz="1985" b="1" dirty="0"/>
              <a:t>Ref. C. </a:t>
            </a:r>
            <a:r>
              <a:rPr lang="en-US" sz="1985" b="1" dirty="0" err="1"/>
              <a:t>Sieverding</a:t>
            </a:r>
            <a:r>
              <a:rPr lang="en-US" sz="1985" b="1" dirty="0"/>
              <a:t> &amp; P. Van Den </a:t>
            </a:r>
            <a:r>
              <a:rPr lang="en-US" sz="1985" b="1" dirty="0" err="1"/>
              <a:t>Bossche</a:t>
            </a:r>
            <a:r>
              <a:rPr lang="en-US" sz="1985" b="1" dirty="0"/>
              <a:t>, J. Fluid Mechanics, </a:t>
            </a:r>
            <a:r>
              <a:rPr lang="en-US" sz="1985" b="1" dirty="0" err="1"/>
              <a:t>vol</a:t>
            </a:r>
            <a:r>
              <a:rPr lang="en-US" sz="1985" b="1" dirty="0"/>
              <a:t> 134, 1983 </a:t>
            </a:r>
          </a:p>
        </p:txBody>
      </p:sp>
      <p:sp>
        <p:nvSpPr>
          <p:cNvPr id="518160" name="Rectangle 16"/>
          <p:cNvSpPr>
            <a:spLocks noChangeArrowheads="1"/>
          </p:cNvSpPr>
          <p:nvPr/>
        </p:nvSpPr>
        <p:spPr bwMode="auto">
          <a:xfrm>
            <a:off x="2512565" y="5646448"/>
            <a:ext cx="7223355" cy="53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Secondary Flows in Turbine Cascade  -  </a:t>
            </a: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special set-up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146177DC-077C-4ACE-B803-7A929DDF9AD6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47948" y="2184583"/>
            <a:ext cx="134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barevný</a:t>
            </a:r>
          </a:p>
        </p:txBody>
      </p:sp>
    </p:spTree>
    <p:extLst>
      <p:ext uri="{BB962C8B-B14F-4D97-AF65-F5344CB8AC3E}">
        <p14:creationId xmlns:p14="http://schemas.microsoft.com/office/powerpoint/2010/main" val="3172835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21219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26</a:t>
            </a:fld>
            <a:endParaRPr lang="cs-CZ"/>
          </a:p>
        </p:txBody>
      </p:sp>
      <p:sp>
        <p:nvSpPr>
          <p:cNvPr id="5212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93253" y="370465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Laserová měřicí rovina</a:t>
            </a:r>
            <a:endParaRPr lang="cs-CZ" noProof="0" dirty="0"/>
          </a:p>
        </p:txBody>
      </p:sp>
      <p:sp>
        <p:nvSpPr>
          <p:cNvPr id="521222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21223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1224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1225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1226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1227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1228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21229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21230" name="Picture 14" descr="Untitled-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7"/>
          <a:stretch>
            <a:fillRect/>
          </a:stretch>
        </p:blipFill>
        <p:spPr bwMode="auto">
          <a:xfrm>
            <a:off x="801070" y="1183446"/>
            <a:ext cx="9092878" cy="42663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1232" name="Rectangle 16"/>
          <p:cNvSpPr>
            <a:spLocks noChangeArrowheads="1"/>
          </p:cNvSpPr>
          <p:nvPr/>
        </p:nvSpPr>
        <p:spPr bwMode="auto">
          <a:xfrm>
            <a:off x="847948" y="5825035"/>
            <a:ext cx="7101903" cy="69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Vortical wake behind a delta wing</a:t>
            </a:r>
            <a:endParaRPr lang="cs-CZ" sz="2206" b="1" dirty="0">
              <a:solidFill>
                <a:srgbClr val="1A1AD6"/>
              </a:solidFill>
            </a:endParaRPr>
          </a:p>
          <a:p>
            <a:pPr>
              <a:spcBef>
                <a:spcPct val="0"/>
              </a:spcBef>
            </a:pP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L-7 Wind Tunnel, 16cm x 16 cm,   </a:t>
            </a:r>
            <a:r>
              <a:rPr lang="en-US" sz="2206" b="1" dirty="0">
                <a:solidFill>
                  <a:srgbClr val="1A1AD6"/>
                </a:solidFill>
                <a:cs typeface="Arial" charset="0"/>
              </a:rPr>
              <a:t>~</a:t>
            </a:r>
            <a:r>
              <a:rPr lang="en-US" sz="2206" b="1" dirty="0">
                <a:solidFill>
                  <a:srgbClr val="1A1AD6"/>
                </a:solidFill>
              </a:rPr>
              <a:t>20 m/s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783F1CCB-3B6B-4E5D-96A6-8E66F2F41B61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1827202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25315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25316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27</a:t>
            </a:fld>
            <a:endParaRPr lang="cs-CZ"/>
          </a:p>
        </p:txBody>
      </p:sp>
      <p:sp>
        <p:nvSpPr>
          <p:cNvPr id="52531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3190" y="731600"/>
            <a:ext cx="9775684" cy="756285"/>
          </a:xfrm>
        </p:spPr>
        <p:txBody>
          <a:bodyPr>
            <a:normAutofit/>
          </a:bodyPr>
          <a:lstStyle/>
          <a:p>
            <a:r>
              <a:rPr lang="cs-CZ" dirty="0"/>
              <a:t>Inkoust ve vodě</a:t>
            </a:r>
            <a:endParaRPr lang="en-US" noProof="0" dirty="0"/>
          </a:p>
        </p:txBody>
      </p:sp>
      <p:sp>
        <p:nvSpPr>
          <p:cNvPr id="525318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25319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5320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5321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5322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5323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25326" name="Picture 14" descr="Untitled-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r="1424" b="2100"/>
          <a:stretch>
            <a:fillRect/>
          </a:stretch>
        </p:blipFill>
        <p:spPr bwMode="auto">
          <a:xfrm>
            <a:off x="2518038" y="1252596"/>
            <a:ext cx="6662573" cy="4551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5328" name="Rectangle 16"/>
          <p:cNvSpPr>
            <a:spLocks noChangeArrowheads="1"/>
          </p:cNvSpPr>
          <p:nvPr/>
        </p:nvSpPr>
        <p:spPr bwMode="auto">
          <a:xfrm>
            <a:off x="1620077" y="5966247"/>
            <a:ext cx="8125750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Body vortices on leeward side of missile at incidence – side view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Water Tunnel,     12 cm x 24 cm,   </a:t>
            </a:r>
            <a:r>
              <a:rPr lang="en-US" sz="2206" b="1" dirty="0">
                <a:solidFill>
                  <a:srgbClr val="1A1AD6"/>
                </a:solidFill>
                <a:cs typeface="Arial" charset="0"/>
              </a:rPr>
              <a:t>~</a:t>
            </a:r>
            <a:r>
              <a:rPr lang="en-US" sz="2206" b="1" dirty="0">
                <a:solidFill>
                  <a:srgbClr val="1A1AD6"/>
                </a:solidFill>
              </a:rPr>
              <a:t>5 cm/s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B1490A5F-FFC9-4E5F-8217-852A6ED7A459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1156023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30436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530437" name="Rectangle 5"/>
          <p:cNvSpPr>
            <a:spLocks noGrp="1" noChangeArrowheads="1"/>
          </p:cNvSpPr>
          <p:nvPr>
            <p:ph type="title"/>
          </p:nvPr>
        </p:nvSpPr>
        <p:spPr>
          <a:xfrm>
            <a:off x="567157" y="703597"/>
            <a:ext cx="7574492" cy="538609"/>
          </a:xfrm>
        </p:spPr>
        <p:txBody>
          <a:bodyPr>
            <a:normAutofit/>
          </a:bodyPr>
          <a:lstStyle/>
          <a:p>
            <a:pPr algn="l"/>
            <a:r>
              <a:rPr lang="cs-CZ" b="1" noProof="0" dirty="0"/>
              <a:t>Inkoust ve </a:t>
            </a:r>
            <a:r>
              <a:rPr lang="cs-CZ" b="1" noProof="0" dirty="0" smtClean="0"/>
              <a:t>vodě</a:t>
            </a:r>
            <a:endParaRPr lang="en-US" sz="2647" dirty="0"/>
          </a:p>
        </p:txBody>
      </p:sp>
      <p:sp>
        <p:nvSpPr>
          <p:cNvPr id="530438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30439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0440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0441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0442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0443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0444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30445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30446" name="Picture 14" descr="Untitled-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7"/>
          <a:stretch>
            <a:fillRect/>
          </a:stretch>
        </p:blipFill>
        <p:spPr bwMode="auto">
          <a:xfrm>
            <a:off x="6051353" y="751720"/>
            <a:ext cx="3931569" cy="5665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="" xmlns:a16="http://schemas.microsoft.com/office/drawing/2014/main" id="{1AD537FC-F324-4B0E-94D8-6336740E5C6B}"/>
              </a:ext>
            </a:extLst>
          </p:cNvPr>
          <p:cNvSpPr txBox="1"/>
          <p:nvPr/>
        </p:nvSpPr>
        <p:spPr>
          <a:xfrm>
            <a:off x="1111207" y="5163940"/>
            <a:ext cx="5144198" cy="121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47" b="1" dirty="0"/>
              <a:t>VKI Water Tunnel, </a:t>
            </a:r>
            <a:endParaRPr lang="cs-CZ" sz="2647" b="1" dirty="0"/>
          </a:p>
          <a:p>
            <a:r>
              <a:rPr lang="en-US" sz="2647" b="1" dirty="0"/>
              <a:t>12cm x 24 cm,    </a:t>
            </a:r>
            <a:r>
              <a:rPr lang="en-US" sz="2647" b="1" dirty="0">
                <a:cs typeface="Arial" charset="0"/>
              </a:rPr>
              <a:t>~</a:t>
            </a:r>
            <a:r>
              <a:rPr lang="en-US" sz="2647" b="1" dirty="0"/>
              <a:t>5 cm/s</a:t>
            </a:r>
            <a:endParaRPr lang="cs-CZ" sz="2647" b="1" dirty="0"/>
          </a:p>
          <a:p>
            <a:r>
              <a:rPr lang="en-US" sz="1985" dirty="0"/>
              <a:t>Fluorescent Dye Streak &amp; Laser Sheet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517F646-D66B-423C-BAA5-12E24E63AE97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12245111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31459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31460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29</a:t>
            </a:fld>
            <a:endParaRPr lang="cs-CZ"/>
          </a:p>
        </p:txBody>
      </p:sp>
      <p:sp>
        <p:nvSpPr>
          <p:cNvPr id="5314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5170" y="606968"/>
            <a:ext cx="9775684" cy="756285"/>
          </a:xfrm>
        </p:spPr>
        <p:txBody>
          <a:bodyPr>
            <a:normAutofit/>
          </a:bodyPr>
          <a:lstStyle/>
          <a:p>
            <a:r>
              <a:rPr lang="cs-CZ" dirty="0"/>
              <a:t>Bublinky</a:t>
            </a:r>
            <a:endParaRPr lang="en-US" noProof="0" dirty="0"/>
          </a:p>
        </p:txBody>
      </p:sp>
      <p:sp>
        <p:nvSpPr>
          <p:cNvPr id="531462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31463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1464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1465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1466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1467" name="Rectangle 11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1468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31469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31470" name="Picture 14" descr="Untitled-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7"/>
          <a:stretch>
            <a:fillRect/>
          </a:stretch>
        </p:blipFill>
        <p:spPr bwMode="auto">
          <a:xfrm>
            <a:off x="2352222" y="1227225"/>
            <a:ext cx="6914064" cy="4519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72" name="Rectangle 16"/>
          <p:cNvSpPr>
            <a:spLocks noChangeArrowheads="1"/>
          </p:cNvSpPr>
          <p:nvPr/>
        </p:nvSpPr>
        <p:spPr bwMode="auto">
          <a:xfrm>
            <a:off x="2352222" y="5788557"/>
            <a:ext cx="7519521" cy="95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Wakes behind prongs of a scaled-up hot wire probe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Water Channel,     12cm x 24 cm,     10cm/s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034D855F-E004-4F8C-80BF-BC820A3484C5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355023" y="685600"/>
            <a:ext cx="6106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Vodíkové bublinky ve vodě – kontinuální </a:t>
            </a:r>
          </a:p>
        </p:txBody>
      </p:sp>
    </p:spTree>
    <p:extLst>
      <p:ext uri="{BB962C8B-B14F-4D97-AF65-F5344CB8AC3E}">
        <p14:creationId xmlns:p14="http://schemas.microsoft.com/office/powerpoint/2010/main" val="334494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87C072F-6620-4DDF-B8A2-4ECD5450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Obsah přednášky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EF3A833-69EE-4D57-B083-C3CCFF3BF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21544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Optické vizualizační metody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Klasická vizualizace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Metody na principu hustoty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/>
              <a:t>Laserové metody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95613B9-BCF8-48F2-A5AD-01CD7A0A4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868759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32483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532484" name="Text Box 4"/>
          <p:cNvSpPr txBox="1">
            <a:spLocks noChangeArrowheads="1"/>
          </p:cNvSpPr>
          <p:nvPr/>
        </p:nvSpPr>
        <p:spPr bwMode="auto">
          <a:xfrm>
            <a:off x="2011836" y="672254"/>
            <a:ext cx="5897035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endParaRPr lang="en-GB" sz="1985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30</a:t>
            </a:fld>
            <a:endParaRPr lang="cs-CZ"/>
          </a:p>
        </p:txBody>
      </p:sp>
      <p:sp>
        <p:nvSpPr>
          <p:cNvPr id="5324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07606" y="865527"/>
            <a:ext cx="9775684" cy="756285"/>
          </a:xfrm>
        </p:spPr>
        <p:txBody>
          <a:bodyPr>
            <a:normAutofit/>
          </a:bodyPr>
          <a:lstStyle/>
          <a:p>
            <a:r>
              <a:rPr lang="cs-CZ" noProof="0" dirty="0"/>
              <a:t>Bublinky</a:t>
            </a:r>
            <a:endParaRPr lang="en-US" noProof="0" dirty="0"/>
          </a:p>
        </p:txBody>
      </p:sp>
      <p:sp>
        <p:nvSpPr>
          <p:cNvPr id="532486" name="Line 6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32487" name="Rectangle 7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2488" name="Rectangle 8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2489" name="Rectangle 9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2490" name="Rectangle 10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8137546" y="5038951"/>
            <a:ext cx="190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Časové čáry</a:t>
            </a:r>
          </a:p>
        </p:txBody>
      </p:sp>
      <p:sp>
        <p:nvSpPr>
          <p:cNvPr id="532492" name="Rectangle 12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32493" name="Rectangle 13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32494" name="Picture 14" descr="Untitled-61"/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7"/>
          <a:stretch>
            <a:fillRect/>
          </a:stretch>
        </p:blipFill>
        <p:spPr bwMode="auto">
          <a:xfrm>
            <a:off x="506865" y="1717399"/>
            <a:ext cx="4839836" cy="31879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495" name="Picture 15" descr="Untitled-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7"/>
          <a:stretch>
            <a:fillRect/>
          </a:stretch>
        </p:blipFill>
        <p:spPr bwMode="auto">
          <a:xfrm>
            <a:off x="5364483" y="1750660"/>
            <a:ext cx="4894797" cy="3221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496" name="Rectangle 16"/>
          <p:cNvSpPr>
            <a:spLocks noChangeArrowheads="1"/>
          </p:cNvSpPr>
          <p:nvPr/>
        </p:nvSpPr>
        <p:spPr bwMode="auto">
          <a:xfrm>
            <a:off x="1407219" y="5629248"/>
            <a:ext cx="8441467" cy="95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“Time-Lines” of periodically excited transitional boundary layer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Water Tunnel,     12cm x 24 cm,     </a:t>
            </a:r>
            <a:r>
              <a:rPr lang="en-US" sz="2206" b="1" dirty="0">
                <a:solidFill>
                  <a:srgbClr val="1A1AD6"/>
                </a:solidFill>
                <a:cs typeface="Arial" charset="0"/>
              </a:rPr>
              <a:t>~</a:t>
            </a:r>
            <a:r>
              <a:rPr lang="en-US" sz="2206" b="1" dirty="0">
                <a:solidFill>
                  <a:srgbClr val="1A1AD6"/>
                </a:solidFill>
              </a:rPr>
              <a:t>5cm/s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>
                <a:solidFill>
                  <a:srgbClr val="1A1AD6"/>
                </a:solidFill>
              </a:rPr>
              <a:t>Vibrating ribbon 85Hz, time-lines 30 Hz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="" xmlns:a16="http://schemas.microsoft.com/office/drawing/2014/main" id="{4204199D-0ACF-4A8F-8198-CE3F92416681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243705" y="1201184"/>
            <a:ext cx="5347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Vodíkové bublinky ve vodě – pulzní </a:t>
            </a:r>
          </a:p>
        </p:txBody>
      </p:sp>
    </p:spTree>
    <p:extLst>
      <p:ext uri="{BB962C8B-B14F-4D97-AF65-F5344CB8AC3E}">
        <p14:creationId xmlns:p14="http://schemas.microsoft.com/office/powerpoint/2010/main" val="206092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Měření hustoty </a:t>
            </a:r>
            <a:endParaRPr lang="en-US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733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Hustota plynu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4796" y="2282601"/>
            <a:ext cx="10232451" cy="301621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Proměnná hustota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Vysoké rychlosti - stlačitelnost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Teplotní pole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Optické </a:t>
            </a:r>
            <a:r>
              <a:rPr lang="cs-CZ" sz="2800" noProof="0" dirty="0"/>
              <a:t>metody</a:t>
            </a:r>
            <a:endParaRPr lang="en-US" sz="2800" noProof="0" dirty="0"/>
          </a:p>
          <a:p>
            <a:pPr marL="945375" lvl="1" indent="-504200">
              <a:buFont typeface="Arial" panose="020B0604020202020204" pitchFamily="34" charset="0"/>
              <a:buChar char="•"/>
            </a:pPr>
            <a:r>
              <a:rPr lang="cs-CZ" sz="2800" noProof="0" dirty="0"/>
              <a:t>Stínová</a:t>
            </a:r>
            <a:endParaRPr lang="en-US" sz="2800" noProof="0" dirty="0"/>
          </a:p>
          <a:p>
            <a:pPr marL="945375" lvl="1" indent="-504200">
              <a:buFont typeface="Arial" panose="020B0604020202020204" pitchFamily="34" charset="0"/>
              <a:buChar char="•"/>
            </a:pPr>
            <a:r>
              <a:rPr lang="cs-CZ" sz="2800" noProof="0" dirty="0"/>
              <a:t>Šlírová</a:t>
            </a:r>
            <a:endParaRPr lang="en-US" sz="2800" noProof="0" dirty="0"/>
          </a:p>
          <a:p>
            <a:pPr marL="945375" lvl="1" indent="-504200">
              <a:buFont typeface="Arial" panose="020B0604020202020204" pitchFamily="34" charset="0"/>
              <a:buChar char="•"/>
            </a:pPr>
            <a:r>
              <a:rPr lang="cs-CZ" sz="2800" noProof="0" dirty="0"/>
              <a:t>Interferometrická</a:t>
            </a:r>
            <a:endParaRPr lang="en-US" sz="2800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24979CA0-87FC-48CA-BAC9-D72F90C60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32</a:t>
            </a:fld>
            <a:endParaRPr lang="pl-PL" alt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00" y="3297566"/>
            <a:ext cx="3475789" cy="30956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28" y="472688"/>
            <a:ext cx="4030244" cy="224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Hustota plynu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>
          <a:xfrm>
            <a:off x="707301" y="2441365"/>
            <a:ext cx="9278797" cy="17235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Hustota plynu: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Hustota </a:t>
            </a:r>
            <a:r>
              <a:rPr lang="cs-CZ" sz="2800" noProof="0" dirty="0">
                <a:latin typeface="Symbol" panose="05050102010706020507" pitchFamily="18" charset="2"/>
                <a:sym typeface="Symbol" panose="05050102010706020507" pitchFamily="18" charset="2"/>
              </a:rPr>
              <a:t></a:t>
            </a:r>
            <a:r>
              <a:rPr lang="en-US" sz="2800" noProof="0" dirty="0">
                <a:sym typeface="Symbol"/>
              </a:rPr>
              <a:t> </a:t>
            </a:r>
            <a:r>
              <a:rPr lang="en-US" sz="2800" noProof="0" dirty="0"/>
              <a:t>index</a:t>
            </a:r>
            <a:r>
              <a:rPr lang="cs-CZ" sz="2800" noProof="0" dirty="0"/>
              <a:t> lomu</a:t>
            </a: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 err="1"/>
              <a:t>Clausius-Mosotti</a:t>
            </a:r>
            <a:r>
              <a:rPr lang="en-US" sz="2800" noProof="0" dirty="0"/>
              <a:t>: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="" xmlns:a16="http://schemas.microsoft.com/office/drawing/2014/main" id="{D38F5F10-65B1-47B7-8F43-7AAAB7958D4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33</a:t>
            </a:fld>
            <a:endParaRPr lang="pl-PL" altLang="en-US" dirty="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1" y="-203645"/>
            <a:ext cx="203710" cy="40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838" tIns="50419" rIns="100838" bIns="50419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985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0688732"/>
              </p:ext>
            </p:extLst>
          </p:nvPr>
        </p:nvGraphicFramePr>
        <p:xfrm>
          <a:off x="4832629" y="4429023"/>
          <a:ext cx="2475425" cy="666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4" imgW="990360" imgH="266400" progId="Equation.DSMT4">
                  <p:embed/>
                </p:oleObj>
              </mc:Choice>
              <mc:Fallback>
                <p:oleObj name="Equation" r:id="rId4" imgW="990360" imgH="266400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629" y="4429023"/>
                        <a:ext cx="2475425" cy="6664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145230"/>
              </p:ext>
            </p:extLst>
          </p:nvPr>
        </p:nvGraphicFramePr>
        <p:xfrm>
          <a:off x="5995672" y="2236780"/>
          <a:ext cx="920700" cy="9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6" imgW="368280" imgH="368280" progId="Equation.DSMT4">
                  <p:embed/>
                </p:oleObj>
              </mc:Choice>
              <mc:Fallback>
                <p:oleObj name="Equation" r:id="rId6" imgW="3682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95672" y="2236780"/>
                        <a:ext cx="920700" cy="9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86054"/>
              </p:ext>
            </p:extLst>
          </p:nvPr>
        </p:nvGraphicFramePr>
        <p:xfrm>
          <a:off x="3956376" y="2502384"/>
          <a:ext cx="1332900" cy="38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8" imgW="533160" imgH="152280" progId="Equation.DSMT4">
                  <p:embed/>
                </p:oleObj>
              </mc:Choice>
              <mc:Fallback>
                <p:oleObj name="Equation" r:id="rId8" imgW="53316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56376" y="2502384"/>
                        <a:ext cx="1332900" cy="38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9398555"/>
              </p:ext>
            </p:extLst>
          </p:nvPr>
        </p:nvGraphicFramePr>
        <p:xfrm>
          <a:off x="7785989" y="2252960"/>
          <a:ext cx="1143000" cy="85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10" imgW="457200" imgH="342720" progId="Equation.DSMT4">
                  <p:embed/>
                </p:oleObj>
              </mc:Choice>
              <mc:Fallback>
                <p:oleObj name="Equation" r:id="rId10" imgW="4572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85989" y="2252960"/>
                        <a:ext cx="1143000" cy="85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Skupina 19"/>
          <p:cNvGrpSpPr/>
          <p:nvPr/>
        </p:nvGrpSpPr>
        <p:grpSpPr>
          <a:xfrm>
            <a:off x="2723447" y="4398165"/>
            <a:ext cx="6550538" cy="2095658"/>
            <a:chOff x="2723447" y="4398165"/>
            <a:chExt cx="6550538" cy="2095658"/>
          </a:xfrm>
        </p:grpSpPr>
        <p:sp>
          <p:nvSpPr>
            <p:cNvPr id="10" name="TextovéPole 9"/>
            <p:cNvSpPr txBox="1"/>
            <p:nvPr/>
          </p:nvSpPr>
          <p:spPr>
            <a:xfrm>
              <a:off x="2723447" y="4816609"/>
              <a:ext cx="1334981" cy="397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985" dirty="0"/>
                <a:t>Index lomu</a:t>
              </a:r>
              <a:endParaRPr lang="en-US" sz="1985" dirty="0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967192" y="4398165"/>
              <a:ext cx="968086" cy="397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985" dirty="0"/>
                <a:t>hustota</a:t>
              </a:r>
              <a:endParaRPr lang="en-US" sz="1985" dirty="0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5700314" y="5790554"/>
              <a:ext cx="3573671" cy="7032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85" dirty="0"/>
                <a:t>Gladstone</a:t>
              </a:r>
              <a:r>
                <a:rPr lang="cs-CZ" sz="1985" dirty="0"/>
                <a:t>ova</a:t>
              </a:r>
              <a:r>
                <a:rPr lang="en-US" sz="1985" dirty="0"/>
                <a:t>-Dale</a:t>
              </a:r>
              <a:r>
                <a:rPr lang="cs-CZ" sz="1985" dirty="0"/>
                <a:t>ova konstanta</a:t>
              </a:r>
            </a:p>
            <a:p>
              <a:r>
                <a:rPr lang="cs-CZ" sz="1985" dirty="0"/>
                <a:t>Vzduch: </a:t>
              </a:r>
              <a:r>
                <a:rPr lang="cs-CZ" sz="1985" i="1" dirty="0"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cs-CZ" sz="1985" dirty="0"/>
                <a:t> = 0,226 cm</a:t>
              </a:r>
              <a:r>
                <a:rPr lang="cs-CZ" sz="1985" baseline="30000" dirty="0"/>
                <a:t>3</a:t>
              </a:r>
              <a:r>
                <a:rPr lang="cs-CZ" sz="1985" dirty="0"/>
                <a:t>/g</a:t>
              </a:r>
              <a:endParaRPr lang="en-US" sz="1985" dirty="0"/>
            </a:p>
          </p:txBody>
        </p:sp>
        <p:cxnSp>
          <p:nvCxnSpPr>
            <p:cNvPr id="15" name="Přímá spojnice se šipkou 14"/>
            <p:cNvCxnSpPr>
              <a:stCxn id="10" idx="3"/>
              <a:endCxn id="8" idx="1"/>
            </p:cNvCxnSpPr>
            <p:nvPr/>
          </p:nvCxnSpPr>
          <p:spPr>
            <a:xfrm flipV="1">
              <a:off x="4058428" y="4762253"/>
              <a:ext cx="774201" cy="25325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>
              <a:stCxn id="11" idx="1"/>
              <a:endCxn id="8" idx="3"/>
            </p:cNvCxnSpPr>
            <p:nvPr/>
          </p:nvCxnSpPr>
          <p:spPr>
            <a:xfrm flipH="1">
              <a:off x="7308054" y="4597066"/>
              <a:ext cx="659138" cy="16518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>
              <a:stCxn id="12" idx="0"/>
            </p:cNvCxnSpPr>
            <p:nvPr/>
          </p:nvCxnSpPr>
          <p:spPr>
            <a:xfrm flipH="1" flipV="1">
              <a:off x="6718300" y="5060075"/>
              <a:ext cx="768850" cy="73047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638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Stínová metoda</a:t>
            </a:r>
            <a:endParaRPr lang="en-US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34</a:t>
            </a:fld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597132" y="1989338"/>
            <a:ext cx="1480342" cy="397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985" dirty="0"/>
              <a:t>Dvořák 1880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241848" y="146188"/>
            <a:ext cx="3319883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2. prostorová derivace hustoty</a:t>
            </a:r>
            <a:endParaRPr lang="en-US" sz="1985" dirty="0">
              <a:solidFill>
                <a:srgbClr val="FF0000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14" y="1521566"/>
            <a:ext cx="6356646" cy="229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77" y="3702089"/>
            <a:ext cx="3794040" cy="2626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744" y="3720501"/>
            <a:ext cx="3652806" cy="263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symbol pro číslo snímku 5">
            <a:extLst>
              <a:ext uri="{FF2B5EF4-FFF2-40B4-BE49-F238E27FC236}">
                <a16:creationId xmlns="" xmlns:a16="http://schemas.microsoft.com/office/drawing/2014/main" id="{90795AB3-3022-4CC6-B116-80FBCD9CA4CF}"/>
              </a:ext>
            </a:extLst>
          </p:cNvPr>
          <p:cNvSpPr txBox="1">
            <a:spLocks/>
          </p:cNvSpPr>
          <p:nvPr/>
        </p:nvSpPr>
        <p:spPr>
          <a:xfrm>
            <a:off x="9807381" y="7075938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z="1764"/>
              <a:pPr/>
              <a:t>34</a:t>
            </a:fld>
            <a:endParaRPr lang="pl-PL" altLang="en-US" sz="1764" dirty="0"/>
          </a:p>
        </p:txBody>
      </p:sp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F68F7BB3-ABD0-4E9B-93FB-B635D302DB4A}"/>
              </a:ext>
            </a:extLst>
          </p:cNvPr>
          <p:cNvSpPr txBox="1"/>
          <p:nvPr/>
        </p:nvSpPr>
        <p:spPr>
          <a:xfrm>
            <a:off x="1535077" y="6446580"/>
            <a:ext cx="5049207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https://en.wikipedia.org</a:t>
            </a:r>
            <a:r>
              <a:rPr lang="cs-CZ" sz="1544" dirty="0">
                <a:solidFill>
                  <a:schemeClr val="accent1"/>
                </a:solidFill>
              </a:rPr>
              <a:t>	</a:t>
            </a:r>
            <a:endParaRPr lang="en-US" sz="1544" dirty="0">
              <a:solidFill>
                <a:schemeClr val="accent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4FB61362-65D0-445B-B192-76B8388D193C}"/>
              </a:ext>
            </a:extLst>
          </p:cNvPr>
          <p:cNvSpPr txBox="1"/>
          <p:nvPr/>
        </p:nvSpPr>
        <p:spPr>
          <a:xfrm>
            <a:off x="5584926" y="6514434"/>
            <a:ext cx="4923347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http://ffden-2.phys.uaf.edu/</a:t>
            </a:r>
          </a:p>
        </p:txBody>
      </p:sp>
    </p:spTree>
    <p:extLst>
      <p:ext uri="{BB962C8B-B14F-4D97-AF65-F5344CB8AC3E}">
        <p14:creationId xmlns:p14="http://schemas.microsoft.com/office/powerpoint/2010/main" val="308685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Šlírová metoda</a:t>
            </a:r>
            <a:endParaRPr lang="en-US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35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898483" y="40275"/>
            <a:ext cx="3448123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1. prostorová derivace hustoty</a:t>
            </a:r>
            <a:endParaRPr lang="en-US" sz="1985" dirty="0">
              <a:solidFill>
                <a:srgbClr val="FF0000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614" y="1066981"/>
            <a:ext cx="6342641" cy="251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74573" y="1903822"/>
            <a:ext cx="2966518" cy="397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985" dirty="0" err="1"/>
              <a:t>Foucalt</a:t>
            </a:r>
            <a:r>
              <a:rPr lang="cs-CZ" sz="1985" dirty="0"/>
              <a:t> 1859, </a:t>
            </a:r>
            <a:r>
              <a:rPr lang="cs-CZ" sz="1985" dirty="0" err="1"/>
              <a:t>Toepler</a:t>
            </a:r>
            <a:r>
              <a:rPr lang="cs-CZ" sz="1985" dirty="0"/>
              <a:t> 1864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24" y="4372554"/>
            <a:ext cx="2938126" cy="205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97" y="4010567"/>
            <a:ext cx="3505200" cy="241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5" y="3138768"/>
            <a:ext cx="3227774" cy="329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ástupný symbol pro číslo snímku 5">
            <a:extLst>
              <a:ext uri="{FF2B5EF4-FFF2-40B4-BE49-F238E27FC236}">
                <a16:creationId xmlns="" xmlns:a16="http://schemas.microsoft.com/office/drawing/2014/main" id="{3F84CB76-82A4-43E4-BD20-8109AD1622BC}"/>
              </a:ext>
            </a:extLst>
          </p:cNvPr>
          <p:cNvSpPr txBox="1">
            <a:spLocks/>
          </p:cNvSpPr>
          <p:nvPr/>
        </p:nvSpPr>
        <p:spPr>
          <a:xfrm>
            <a:off x="9807381" y="7058660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z="1764"/>
              <a:pPr/>
              <a:t>35</a:t>
            </a:fld>
            <a:endParaRPr lang="pl-PL" altLang="en-US" sz="1764" dirty="0"/>
          </a:p>
        </p:txBody>
      </p:sp>
      <p:sp>
        <p:nvSpPr>
          <p:cNvPr id="12" name="TextovéPole 11">
            <a:extLst>
              <a:ext uri="{FF2B5EF4-FFF2-40B4-BE49-F238E27FC236}">
                <a16:creationId xmlns="" xmlns:a16="http://schemas.microsoft.com/office/drawing/2014/main" id="{E737BFF2-7BF8-43EE-95DC-8B643361A3A5}"/>
              </a:ext>
            </a:extLst>
          </p:cNvPr>
          <p:cNvSpPr txBox="1"/>
          <p:nvPr/>
        </p:nvSpPr>
        <p:spPr>
          <a:xfrm>
            <a:off x="6898483" y="6500100"/>
            <a:ext cx="293812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http://www.luk.staff.ugm.ac.id</a:t>
            </a:r>
          </a:p>
        </p:txBody>
      </p:sp>
    </p:spTree>
    <p:extLst>
      <p:ext uri="{BB962C8B-B14F-4D97-AF65-F5344CB8AC3E}">
        <p14:creationId xmlns:p14="http://schemas.microsoft.com/office/powerpoint/2010/main" val="341364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426" y="917965"/>
            <a:ext cx="9278797" cy="533400"/>
          </a:xfrm>
        </p:spPr>
        <p:txBody>
          <a:bodyPr/>
          <a:lstStyle/>
          <a:p>
            <a:r>
              <a:rPr lang="en-US" noProof="0" dirty="0"/>
              <a:t>Mach</a:t>
            </a:r>
            <a:r>
              <a:rPr lang="cs-CZ" noProof="0" dirty="0" err="1"/>
              <a:t>ův</a:t>
            </a:r>
            <a:r>
              <a:rPr lang="en-US" noProof="0" dirty="0"/>
              <a:t>-</a:t>
            </a:r>
            <a:r>
              <a:rPr lang="en-US" noProof="0" dirty="0" err="1"/>
              <a:t>Zehnder</a:t>
            </a:r>
            <a:r>
              <a:rPr lang="cs-CZ" noProof="0" dirty="0" err="1"/>
              <a:t>ův</a:t>
            </a:r>
            <a:r>
              <a:rPr lang="en-US" noProof="0" dirty="0"/>
              <a:t> </a:t>
            </a:r>
            <a:r>
              <a:rPr lang="en-US" noProof="0" dirty="0" err="1"/>
              <a:t>interferometr</a:t>
            </a:r>
            <a:endParaRPr lang="en-US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36</a:t>
            </a:fld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7554921" y="64330"/>
            <a:ext cx="993734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Hustota</a:t>
            </a:r>
            <a:endParaRPr lang="en-US" sz="1985" dirty="0">
              <a:solidFill>
                <a:srgbClr val="FF0000"/>
              </a:solidFill>
            </a:endParaRPr>
          </a:p>
        </p:txBody>
      </p:sp>
      <p:pic>
        <p:nvPicPr>
          <p:cNvPr id="35842" name="Picture 2" descr="Mach-Zeh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837" y="1406445"/>
            <a:ext cx="4574474" cy="30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35929" y="1758825"/>
            <a:ext cx="2883482" cy="3978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985" dirty="0" err="1"/>
              <a:t>Zehnder</a:t>
            </a:r>
            <a:r>
              <a:rPr lang="cs-CZ" sz="1985" dirty="0"/>
              <a:t> 1891, Mach 1892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9" y="4697658"/>
            <a:ext cx="7120382" cy="150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57" y="2906479"/>
            <a:ext cx="2468430" cy="157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07" y="4654922"/>
            <a:ext cx="2474379" cy="150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9" y="2871377"/>
            <a:ext cx="2310871" cy="157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70838" y="2464087"/>
            <a:ext cx="1128707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 err="1"/>
              <a:t>Schlieren</a:t>
            </a:r>
            <a:endParaRPr lang="cs-CZ" sz="1985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="" xmlns:a16="http://schemas.microsoft.com/office/drawing/2014/main" id="{189112DB-798A-470A-82B3-7CED32E4EBA0}"/>
              </a:ext>
            </a:extLst>
          </p:cNvPr>
          <p:cNvSpPr txBox="1">
            <a:spLocks/>
          </p:cNvSpPr>
          <p:nvPr/>
        </p:nvSpPr>
        <p:spPr>
          <a:xfrm>
            <a:off x="9791829" y="7058660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z="1764"/>
              <a:pPr/>
              <a:t>36</a:t>
            </a:fld>
            <a:endParaRPr lang="pl-PL" altLang="en-US" sz="1764" dirty="0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237B8430-6AD3-4687-915C-309FFD1144DC}"/>
              </a:ext>
            </a:extLst>
          </p:cNvPr>
          <p:cNvSpPr txBox="1"/>
          <p:nvPr/>
        </p:nvSpPr>
        <p:spPr>
          <a:xfrm>
            <a:off x="7887782" y="6515873"/>
            <a:ext cx="1271502" cy="32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44" dirty="0">
                <a:solidFill>
                  <a:schemeClr val="accent1"/>
                </a:solidFill>
              </a:rPr>
              <a:t>www.it.cas.cz</a:t>
            </a:r>
            <a:endParaRPr lang="en-US" sz="1544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5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678776"/>
          </a:xfrm>
        </p:spPr>
        <p:txBody>
          <a:bodyPr/>
          <a:lstStyle/>
          <a:p>
            <a:r>
              <a:rPr lang="en-US" noProof="0" dirty="0"/>
              <a:t>Laser</a:t>
            </a:r>
            <a:r>
              <a:rPr lang="cs-CZ" noProof="0" dirty="0" err="1"/>
              <a:t>ové</a:t>
            </a:r>
            <a:r>
              <a:rPr lang="cs-CZ" noProof="0" dirty="0"/>
              <a:t> metody</a:t>
            </a:r>
            <a:endParaRPr lang="en-US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208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Metody využívající laserové světelné roviny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215443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Particle Image </a:t>
            </a:r>
            <a:r>
              <a:rPr lang="en-US" sz="2800" noProof="0" dirty="0" err="1"/>
              <a:t>Velocimetry</a:t>
            </a:r>
            <a:r>
              <a:rPr lang="en-US" sz="2800" noProof="0" dirty="0"/>
              <a:t> (PIV)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Laser-Induced Fluorescence (PLIF)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Laser-Induced </a:t>
            </a:r>
            <a:r>
              <a:rPr lang="en-US" sz="2800" noProof="0" dirty="0" err="1"/>
              <a:t>Incancescence</a:t>
            </a:r>
            <a:r>
              <a:rPr lang="en-US" sz="2800" noProof="0" dirty="0"/>
              <a:t> (LII)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 err="1"/>
              <a:t>Interferometic</a:t>
            </a:r>
            <a:r>
              <a:rPr lang="en-US" sz="2800" noProof="0" dirty="0"/>
              <a:t> Particle Imaging (IPI)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noProof="0" dirty="0"/>
              <a:t>Rayleigh Thermometry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531523" y="7009642"/>
            <a:ext cx="2352887" cy="402652"/>
          </a:xfrm>
          <a:prstGeom prst="rect">
            <a:avLst/>
          </a:prstGeom>
        </p:spPr>
        <p:txBody>
          <a:bodyPr vert="horz" lIns="100838" tIns="50419" rIns="100838" bIns="50419" rtlCol="0" anchor="ctr"/>
          <a:lstStyle>
            <a:defPPr>
              <a:defRPr lang="cs-CZ"/>
            </a:defPPr>
            <a:lvl1pPr marL="0" algn="r" defTabSz="10084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2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10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52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94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36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0B875-8F34-4596-88EC-059E9638F8AA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3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1357551"/>
          </a:xfrm>
        </p:spPr>
        <p:txBody>
          <a:bodyPr/>
          <a:lstStyle/>
          <a:p>
            <a:r>
              <a:rPr lang="en-US" noProof="0" dirty="0"/>
              <a:t>Laser Induced Fluorescence</a:t>
            </a:r>
            <a:br>
              <a:rPr lang="en-US" noProof="0" dirty="0"/>
            </a:br>
            <a:r>
              <a:rPr lang="cs-CZ" noProof="0" dirty="0"/>
              <a:t>(</a:t>
            </a:r>
            <a:r>
              <a:rPr lang="en-US" noProof="0" dirty="0"/>
              <a:t>LIF, PLIF</a:t>
            </a:r>
            <a:r>
              <a:rPr lang="cs-CZ" noProof="0" dirty="0"/>
              <a:t>)</a:t>
            </a:r>
            <a:endParaRPr lang="en-US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275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Vizualizace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872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Planar Laser Induced Fluorescence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40</a:t>
            </a:fld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24" y="2828520"/>
            <a:ext cx="8531499" cy="261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00C982C0-09B7-41DB-9759-C5D2A0AAC4CD}"/>
              </a:ext>
            </a:extLst>
          </p:cNvPr>
          <p:cNvSpPr txBox="1"/>
          <p:nvPr/>
        </p:nvSpPr>
        <p:spPr>
          <a:xfrm>
            <a:off x="6895172" y="6322508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3096113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Laser-Induced Fluorescence</a:t>
            </a:r>
          </a:p>
        </p:txBody>
      </p:sp>
      <p:pic>
        <p:nvPicPr>
          <p:cNvPr id="628739" name="Picture 3" descr="OH-molecul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78" y="2604982"/>
            <a:ext cx="1169441" cy="81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8740" name="Group 4"/>
          <p:cNvGrpSpPr>
            <a:grpSpLocks/>
          </p:cNvGrpSpPr>
          <p:nvPr/>
        </p:nvGrpSpPr>
        <p:grpSpPr bwMode="auto">
          <a:xfrm>
            <a:off x="2573656" y="4873837"/>
            <a:ext cx="1999253" cy="1260475"/>
            <a:chOff x="720" y="2832"/>
            <a:chExt cx="1142" cy="720"/>
          </a:xfrm>
        </p:grpSpPr>
        <p:sp>
          <p:nvSpPr>
            <p:cNvPr id="628741" name="Line 5"/>
            <p:cNvSpPr>
              <a:spLocks noChangeShapeType="1"/>
            </p:cNvSpPr>
            <p:nvPr/>
          </p:nvSpPr>
          <p:spPr bwMode="auto">
            <a:xfrm>
              <a:off x="720" y="3552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628742" name="Line 6"/>
            <p:cNvSpPr>
              <a:spLocks noChangeShapeType="1"/>
            </p:cNvSpPr>
            <p:nvPr/>
          </p:nvSpPr>
          <p:spPr bwMode="auto">
            <a:xfrm>
              <a:off x="728" y="2832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sp>
        <p:nvSpPr>
          <p:cNvPr id="628743" name="Text Box 7"/>
          <p:cNvSpPr txBox="1">
            <a:spLocks noChangeArrowheads="1"/>
          </p:cNvSpPr>
          <p:nvPr/>
        </p:nvSpPr>
        <p:spPr bwMode="auto">
          <a:xfrm>
            <a:off x="808991" y="4621742"/>
            <a:ext cx="1755609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GB" sz="1764" dirty="0" err="1">
                <a:latin typeface="Frutiger LT Std 45 Light" pitchFamily="34" charset="0"/>
              </a:rPr>
              <a:t>Excit</a:t>
            </a:r>
            <a:r>
              <a:rPr lang="cs-CZ" sz="1764" dirty="0" err="1">
                <a:latin typeface="Frutiger LT Std 45 Light" pitchFamily="34" charset="0"/>
              </a:rPr>
              <a:t>ovaný</a:t>
            </a:r>
            <a:r>
              <a:rPr lang="cs-CZ" sz="1764" dirty="0">
                <a:latin typeface="Frutiger LT Std 45 Light" pitchFamily="34" charset="0"/>
              </a:rPr>
              <a:t> stav</a:t>
            </a:r>
            <a:endParaRPr lang="en-GB" sz="1764" dirty="0">
              <a:latin typeface="Frutiger LT Std 45 Light" pitchFamily="34" charset="0"/>
            </a:endParaRPr>
          </a:p>
        </p:txBody>
      </p:sp>
      <p:sp>
        <p:nvSpPr>
          <p:cNvPr id="628744" name="Text Box 8"/>
          <p:cNvSpPr txBox="1">
            <a:spLocks noChangeArrowheads="1"/>
          </p:cNvSpPr>
          <p:nvPr/>
        </p:nvSpPr>
        <p:spPr bwMode="auto">
          <a:xfrm>
            <a:off x="808991" y="5966249"/>
            <a:ext cx="1526380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cs-CZ" sz="1764" dirty="0">
                <a:latin typeface="Frutiger LT Std 45 Light" pitchFamily="34" charset="0"/>
              </a:rPr>
              <a:t>Základní stav</a:t>
            </a:r>
            <a:endParaRPr lang="en-GB" sz="1764" dirty="0">
              <a:latin typeface="Frutiger LT Std 45 Light" pitchFamily="34" charset="0"/>
            </a:endParaRPr>
          </a:p>
        </p:txBody>
      </p:sp>
      <p:sp>
        <p:nvSpPr>
          <p:cNvPr id="628745" name="Oval 9"/>
          <p:cNvSpPr>
            <a:spLocks noChangeArrowheads="1"/>
          </p:cNvSpPr>
          <p:nvPr/>
        </p:nvSpPr>
        <p:spPr bwMode="auto">
          <a:xfrm>
            <a:off x="3413972" y="6050280"/>
            <a:ext cx="168063" cy="16806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graphicFrame>
        <p:nvGraphicFramePr>
          <p:cNvPr id="628746" name="Object 10"/>
          <p:cNvGraphicFramePr>
            <a:graphicFrameLocks noChangeAspect="1"/>
          </p:cNvGraphicFramePr>
          <p:nvPr/>
        </p:nvGraphicFramePr>
        <p:xfrm>
          <a:off x="1565275" y="5293995"/>
          <a:ext cx="1596602" cy="323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A&amp;L Editor symbol" r:id="rId5" imgW="2619360" imgH="529560" progId="ALEditor">
                  <p:embed/>
                </p:oleObj>
              </mc:Choice>
              <mc:Fallback>
                <p:oleObj name="A&amp;L Editor symbol" r:id="rId5" imgW="2619360" imgH="529560" progId="ALEditor">
                  <p:embed/>
                  <p:pic>
                    <p:nvPicPr>
                      <p:cNvPr id="6287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5293995"/>
                        <a:ext cx="1596602" cy="323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8747" name="Object 11"/>
          <p:cNvGraphicFramePr>
            <a:graphicFrameLocks noChangeAspect="1"/>
          </p:cNvGraphicFramePr>
          <p:nvPr/>
        </p:nvGraphicFramePr>
        <p:xfrm>
          <a:off x="3245909" y="1764665"/>
          <a:ext cx="1407530" cy="105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A&amp;L Editor symbol" r:id="rId7" imgW="2343240" imgH="1746720" progId="ALEditor">
                  <p:embed/>
                </p:oleObj>
              </mc:Choice>
              <mc:Fallback>
                <p:oleObj name="A&amp;L Editor symbol" r:id="rId7" imgW="2343240" imgH="1746720" progId="ALEditor">
                  <p:embed/>
                  <p:pic>
                    <p:nvPicPr>
                      <p:cNvPr id="62874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5909" y="1764665"/>
                        <a:ext cx="1407530" cy="10503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8748" name="Oval 12"/>
          <p:cNvSpPr>
            <a:spLocks noChangeArrowheads="1"/>
          </p:cNvSpPr>
          <p:nvPr/>
        </p:nvSpPr>
        <p:spPr bwMode="auto">
          <a:xfrm>
            <a:off x="3413972" y="4789805"/>
            <a:ext cx="168063" cy="168063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grpSp>
        <p:nvGrpSpPr>
          <p:cNvPr id="628749" name="Group 13"/>
          <p:cNvGrpSpPr>
            <a:grpSpLocks/>
          </p:cNvGrpSpPr>
          <p:nvPr/>
        </p:nvGrpSpPr>
        <p:grpSpPr bwMode="auto">
          <a:xfrm>
            <a:off x="2825751" y="2520950"/>
            <a:ext cx="763289" cy="3602858"/>
            <a:chOff x="1440" y="1440"/>
            <a:chExt cx="436" cy="2058"/>
          </a:xfrm>
        </p:grpSpPr>
        <p:graphicFrame>
          <p:nvGraphicFramePr>
            <p:cNvPr id="628750" name="Object 14"/>
            <p:cNvGraphicFramePr>
              <a:graphicFrameLocks noChangeAspect="1"/>
            </p:cNvGraphicFramePr>
            <p:nvPr/>
          </p:nvGraphicFramePr>
          <p:xfrm>
            <a:off x="1768" y="2788"/>
            <a:ext cx="108" cy="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1" name="A&amp;L Editor symbol" r:id="rId9" imgW="318240" imgH="2113200" progId="ALEditor">
                    <p:embed/>
                  </p:oleObj>
                </mc:Choice>
                <mc:Fallback>
                  <p:oleObj name="A&amp;L Editor symbol" r:id="rId9" imgW="318240" imgH="2113200" progId="ALEditor">
                    <p:embed/>
                    <p:pic>
                      <p:nvPicPr>
                        <p:cNvPr id="62875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68" y="2788"/>
                          <a:ext cx="108" cy="7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8751" name="Text Box 15"/>
            <p:cNvSpPr txBox="1">
              <a:spLocks noChangeArrowheads="1"/>
            </p:cNvSpPr>
            <p:nvPr/>
          </p:nvSpPr>
          <p:spPr bwMode="auto">
            <a:xfrm>
              <a:off x="1440" y="1440"/>
              <a:ext cx="434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cs-CZ" sz="1764" dirty="0">
                  <a:latin typeface="Frutiger LT Std 45 Light" pitchFamily="34" charset="0"/>
                </a:rPr>
                <a:t>F</a:t>
              </a:r>
              <a:r>
                <a:rPr lang="en-GB" sz="1764" dirty="0" err="1">
                  <a:latin typeface="Frutiger LT Std 45 Light" pitchFamily="34" charset="0"/>
                </a:rPr>
                <a:t>oton</a:t>
              </a:r>
              <a:endParaRPr lang="en-GB" sz="1764" dirty="0">
                <a:latin typeface="Frutiger LT Std 45 Light" pitchFamily="34" charset="0"/>
              </a:endParaRPr>
            </a:p>
          </p:txBody>
        </p:sp>
      </p:grpSp>
      <p:sp>
        <p:nvSpPr>
          <p:cNvPr id="628752" name="Text Box 16"/>
          <p:cNvSpPr txBox="1">
            <a:spLocks noChangeArrowheads="1"/>
          </p:cNvSpPr>
          <p:nvPr/>
        </p:nvSpPr>
        <p:spPr bwMode="auto">
          <a:xfrm>
            <a:off x="2909782" y="6302375"/>
            <a:ext cx="1138453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GB" sz="1764" dirty="0" err="1">
                <a:latin typeface="Frutiger LT Std 45 Light" pitchFamily="34" charset="0"/>
              </a:rPr>
              <a:t>Absor</a:t>
            </a:r>
            <a:r>
              <a:rPr lang="cs-CZ" sz="1764" dirty="0" err="1">
                <a:latin typeface="Frutiger LT Std 45 Light" pitchFamily="34" charset="0"/>
              </a:rPr>
              <a:t>bce</a:t>
            </a:r>
            <a:endParaRPr lang="en-GB" sz="1764" dirty="0">
              <a:latin typeface="Frutiger LT Std 45 Light" pitchFamily="34" charset="0"/>
            </a:endParaRPr>
          </a:p>
        </p:txBody>
      </p:sp>
      <p:grpSp>
        <p:nvGrpSpPr>
          <p:cNvPr id="628753" name="Group 17"/>
          <p:cNvGrpSpPr>
            <a:grpSpLocks/>
          </p:cNvGrpSpPr>
          <p:nvPr/>
        </p:nvGrpSpPr>
        <p:grpSpPr bwMode="auto">
          <a:xfrm>
            <a:off x="4422355" y="1764665"/>
            <a:ext cx="2144561" cy="1689387"/>
            <a:chOff x="2352" y="1008"/>
            <a:chExt cx="1225" cy="965"/>
          </a:xfrm>
        </p:grpSpPr>
        <p:sp>
          <p:nvSpPr>
            <p:cNvPr id="628754" name="Text Box 18"/>
            <p:cNvSpPr txBox="1">
              <a:spLocks noChangeArrowheads="1"/>
            </p:cNvSpPr>
            <p:nvPr/>
          </p:nvSpPr>
          <p:spPr bwMode="auto">
            <a:xfrm>
              <a:off x="2352" y="1008"/>
              <a:ext cx="1225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cs-CZ" sz="1764" dirty="0">
                  <a:latin typeface="Frutiger LT Std 45 Light" pitchFamily="34" charset="0"/>
                </a:rPr>
                <a:t>Vybuzená molekula</a:t>
              </a:r>
              <a:endParaRPr lang="en-GB" sz="1764" dirty="0">
                <a:latin typeface="Frutiger LT Std 45 Light" pitchFamily="34" charset="0"/>
              </a:endParaRPr>
            </a:p>
          </p:txBody>
        </p:sp>
        <p:grpSp>
          <p:nvGrpSpPr>
            <p:cNvPr id="628755" name="Group 19"/>
            <p:cNvGrpSpPr>
              <a:grpSpLocks/>
            </p:cNvGrpSpPr>
            <p:nvPr/>
          </p:nvGrpSpPr>
          <p:grpSpPr bwMode="auto">
            <a:xfrm>
              <a:off x="2460" y="1418"/>
              <a:ext cx="817" cy="555"/>
              <a:chOff x="2460" y="1418"/>
              <a:chExt cx="817" cy="555"/>
            </a:xfrm>
          </p:grpSpPr>
          <p:grpSp>
            <p:nvGrpSpPr>
              <p:cNvPr id="628756" name="Group 20"/>
              <p:cNvGrpSpPr>
                <a:grpSpLocks/>
              </p:cNvGrpSpPr>
              <p:nvPr/>
            </p:nvGrpSpPr>
            <p:grpSpPr bwMode="auto">
              <a:xfrm>
                <a:off x="2514" y="1418"/>
                <a:ext cx="209" cy="142"/>
                <a:chOff x="2514" y="1418"/>
                <a:chExt cx="209" cy="142"/>
              </a:xfrm>
            </p:grpSpPr>
            <p:sp>
              <p:nvSpPr>
                <p:cNvPr id="628757" name="Freeform 21"/>
                <p:cNvSpPr>
                  <a:spLocks/>
                </p:cNvSpPr>
                <p:nvPr/>
              </p:nvSpPr>
              <p:spPr bwMode="auto">
                <a:xfrm>
                  <a:off x="2544" y="1454"/>
                  <a:ext cx="179" cy="106"/>
                </a:xfrm>
                <a:custGeom>
                  <a:avLst/>
                  <a:gdLst>
                    <a:gd name="T0" fmla="*/ 0 w 537"/>
                    <a:gd name="T1" fmla="*/ 308 h 320"/>
                    <a:gd name="T2" fmla="*/ 16 w 537"/>
                    <a:gd name="T3" fmla="*/ 320 h 320"/>
                    <a:gd name="T4" fmla="*/ 65 w 537"/>
                    <a:gd name="T5" fmla="*/ 258 h 320"/>
                    <a:gd name="T6" fmla="*/ 119 w 537"/>
                    <a:gd name="T7" fmla="*/ 204 h 320"/>
                    <a:gd name="T8" fmla="*/ 179 w 537"/>
                    <a:gd name="T9" fmla="*/ 154 h 320"/>
                    <a:gd name="T10" fmla="*/ 245 w 537"/>
                    <a:gd name="T11" fmla="*/ 114 h 320"/>
                    <a:gd name="T12" fmla="*/ 312 w 537"/>
                    <a:gd name="T13" fmla="*/ 78 h 320"/>
                    <a:gd name="T14" fmla="*/ 384 w 537"/>
                    <a:gd name="T15" fmla="*/ 50 h 320"/>
                    <a:gd name="T16" fmla="*/ 460 w 537"/>
                    <a:gd name="T17" fmla="*/ 31 h 320"/>
                    <a:gd name="T18" fmla="*/ 537 w 537"/>
                    <a:gd name="T19" fmla="*/ 20 h 320"/>
                    <a:gd name="T20" fmla="*/ 535 w 537"/>
                    <a:gd name="T21" fmla="*/ 0 h 320"/>
                    <a:gd name="T22" fmla="*/ 455 w 537"/>
                    <a:gd name="T23" fmla="*/ 14 h 320"/>
                    <a:gd name="T24" fmla="*/ 379 w 537"/>
                    <a:gd name="T25" fmla="*/ 33 h 320"/>
                    <a:gd name="T26" fmla="*/ 304 w 537"/>
                    <a:gd name="T27" fmla="*/ 60 h 320"/>
                    <a:gd name="T28" fmla="*/ 235 w 537"/>
                    <a:gd name="T29" fmla="*/ 96 h 320"/>
                    <a:gd name="T30" fmla="*/ 169 w 537"/>
                    <a:gd name="T31" fmla="*/ 139 h 320"/>
                    <a:gd name="T32" fmla="*/ 107 w 537"/>
                    <a:gd name="T33" fmla="*/ 188 h 320"/>
                    <a:gd name="T34" fmla="*/ 50 w 537"/>
                    <a:gd name="T35" fmla="*/ 245 h 320"/>
                    <a:gd name="T36" fmla="*/ 0 w 537"/>
                    <a:gd name="T37" fmla="*/ 308 h 3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37" h="320">
                      <a:moveTo>
                        <a:pt x="0" y="308"/>
                      </a:moveTo>
                      <a:lnTo>
                        <a:pt x="16" y="320"/>
                      </a:lnTo>
                      <a:lnTo>
                        <a:pt x="65" y="258"/>
                      </a:lnTo>
                      <a:lnTo>
                        <a:pt x="119" y="204"/>
                      </a:lnTo>
                      <a:lnTo>
                        <a:pt x="179" y="154"/>
                      </a:lnTo>
                      <a:lnTo>
                        <a:pt x="245" y="114"/>
                      </a:lnTo>
                      <a:lnTo>
                        <a:pt x="312" y="78"/>
                      </a:lnTo>
                      <a:lnTo>
                        <a:pt x="384" y="50"/>
                      </a:lnTo>
                      <a:lnTo>
                        <a:pt x="460" y="31"/>
                      </a:lnTo>
                      <a:lnTo>
                        <a:pt x="537" y="20"/>
                      </a:lnTo>
                      <a:lnTo>
                        <a:pt x="535" y="0"/>
                      </a:lnTo>
                      <a:lnTo>
                        <a:pt x="455" y="14"/>
                      </a:lnTo>
                      <a:lnTo>
                        <a:pt x="379" y="33"/>
                      </a:lnTo>
                      <a:lnTo>
                        <a:pt x="304" y="60"/>
                      </a:lnTo>
                      <a:lnTo>
                        <a:pt x="235" y="96"/>
                      </a:lnTo>
                      <a:lnTo>
                        <a:pt x="169" y="139"/>
                      </a:lnTo>
                      <a:lnTo>
                        <a:pt x="107" y="188"/>
                      </a:lnTo>
                      <a:lnTo>
                        <a:pt x="50" y="245"/>
                      </a:lnTo>
                      <a:lnTo>
                        <a:pt x="0" y="30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628758" name="Freeform 22"/>
                <p:cNvSpPr>
                  <a:spLocks/>
                </p:cNvSpPr>
                <p:nvPr/>
              </p:nvSpPr>
              <p:spPr bwMode="auto">
                <a:xfrm>
                  <a:off x="2514" y="1418"/>
                  <a:ext cx="199" cy="119"/>
                </a:xfrm>
                <a:custGeom>
                  <a:avLst/>
                  <a:gdLst>
                    <a:gd name="T0" fmla="*/ 0 w 597"/>
                    <a:gd name="T1" fmla="*/ 343 h 355"/>
                    <a:gd name="T2" fmla="*/ 15 w 597"/>
                    <a:gd name="T3" fmla="*/ 355 h 355"/>
                    <a:gd name="T4" fmla="*/ 72 w 597"/>
                    <a:gd name="T5" fmla="*/ 289 h 355"/>
                    <a:gd name="T6" fmla="*/ 134 w 597"/>
                    <a:gd name="T7" fmla="*/ 230 h 355"/>
                    <a:gd name="T8" fmla="*/ 201 w 597"/>
                    <a:gd name="T9" fmla="*/ 177 h 355"/>
                    <a:gd name="T10" fmla="*/ 274 w 597"/>
                    <a:gd name="T11" fmla="*/ 131 h 355"/>
                    <a:gd name="T12" fmla="*/ 350 w 597"/>
                    <a:gd name="T13" fmla="*/ 92 h 355"/>
                    <a:gd name="T14" fmla="*/ 429 w 597"/>
                    <a:gd name="T15" fmla="*/ 59 h 355"/>
                    <a:gd name="T16" fmla="*/ 512 w 597"/>
                    <a:gd name="T17" fmla="*/ 35 h 355"/>
                    <a:gd name="T18" fmla="*/ 597 w 597"/>
                    <a:gd name="T19" fmla="*/ 18 h 355"/>
                    <a:gd name="T20" fmla="*/ 594 w 597"/>
                    <a:gd name="T21" fmla="*/ 0 h 355"/>
                    <a:gd name="T22" fmla="*/ 507 w 597"/>
                    <a:gd name="T23" fmla="*/ 17 h 355"/>
                    <a:gd name="T24" fmla="*/ 422 w 597"/>
                    <a:gd name="T25" fmla="*/ 41 h 355"/>
                    <a:gd name="T26" fmla="*/ 342 w 597"/>
                    <a:gd name="T27" fmla="*/ 74 h 355"/>
                    <a:gd name="T28" fmla="*/ 263 w 597"/>
                    <a:gd name="T29" fmla="*/ 113 h 355"/>
                    <a:gd name="T30" fmla="*/ 191 w 597"/>
                    <a:gd name="T31" fmla="*/ 161 h 355"/>
                    <a:gd name="T32" fmla="*/ 122 w 597"/>
                    <a:gd name="T33" fmla="*/ 215 h 355"/>
                    <a:gd name="T34" fmla="*/ 57 w 597"/>
                    <a:gd name="T35" fmla="*/ 277 h 355"/>
                    <a:gd name="T36" fmla="*/ 0 w 597"/>
                    <a:gd name="T37" fmla="*/ 343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597" h="355">
                      <a:moveTo>
                        <a:pt x="0" y="343"/>
                      </a:moveTo>
                      <a:lnTo>
                        <a:pt x="15" y="355"/>
                      </a:lnTo>
                      <a:lnTo>
                        <a:pt x="72" y="289"/>
                      </a:lnTo>
                      <a:lnTo>
                        <a:pt x="134" y="230"/>
                      </a:lnTo>
                      <a:lnTo>
                        <a:pt x="201" y="177"/>
                      </a:lnTo>
                      <a:lnTo>
                        <a:pt x="274" y="131"/>
                      </a:lnTo>
                      <a:lnTo>
                        <a:pt x="350" y="92"/>
                      </a:lnTo>
                      <a:lnTo>
                        <a:pt x="429" y="59"/>
                      </a:lnTo>
                      <a:lnTo>
                        <a:pt x="512" y="35"/>
                      </a:lnTo>
                      <a:lnTo>
                        <a:pt x="597" y="18"/>
                      </a:lnTo>
                      <a:lnTo>
                        <a:pt x="594" y="0"/>
                      </a:lnTo>
                      <a:lnTo>
                        <a:pt x="507" y="17"/>
                      </a:lnTo>
                      <a:lnTo>
                        <a:pt x="422" y="41"/>
                      </a:lnTo>
                      <a:lnTo>
                        <a:pt x="342" y="74"/>
                      </a:lnTo>
                      <a:lnTo>
                        <a:pt x="263" y="113"/>
                      </a:lnTo>
                      <a:lnTo>
                        <a:pt x="191" y="161"/>
                      </a:lnTo>
                      <a:lnTo>
                        <a:pt x="122" y="215"/>
                      </a:lnTo>
                      <a:lnTo>
                        <a:pt x="57" y="277"/>
                      </a:lnTo>
                      <a:lnTo>
                        <a:pt x="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  <p:grpSp>
            <p:nvGrpSpPr>
              <p:cNvPr id="628759" name="Group 23"/>
              <p:cNvGrpSpPr>
                <a:grpSpLocks/>
              </p:cNvGrpSpPr>
              <p:nvPr/>
            </p:nvGrpSpPr>
            <p:grpSpPr bwMode="auto">
              <a:xfrm>
                <a:off x="2460" y="1768"/>
                <a:ext cx="144" cy="205"/>
                <a:chOff x="2460" y="1768"/>
                <a:chExt cx="144" cy="205"/>
              </a:xfrm>
            </p:grpSpPr>
            <p:sp>
              <p:nvSpPr>
                <p:cNvPr id="628760" name="Freeform 24"/>
                <p:cNvSpPr>
                  <a:spLocks/>
                </p:cNvSpPr>
                <p:nvPr/>
              </p:nvSpPr>
              <p:spPr bwMode="auto">
                <a:xfrm>
                  <a:off x="2497" y="1768"/>
                  <a:ext cx="107" cy="179"/>
                </a:xfrm>
                <a:custGeom>
                  <a:avLst/>
                  <a:gdLst>
                    <a:gd name="T0" fmla="*/ 308 w 321"/>
                    <a:gd name="T1" fmla="*/ 537 h 537"/>
                    <a:gd name="T2" fmla="*/ 321 w 321"/>
                    <a:gd name="T3" fmla="*/ 522 h 537"/>
                    <a:gd name="T4" fmla="*/ 259 w 321"/>
                    <a:gd name="T5" fmla="*/ 472 h 537"/>
                    <a:gd name="T6" fmla="*/ 204 w 321"/>
                    <a:gd name="T7" fmla="*/ 418 h 537"/>
                    <a:gd name="T8" fmla="*/ 155 w 321"/>
                    <a:gd name="T9" fmla="*/ 358 h 537"/>
                    <a:gd name="T10" fmla="*/ 114 w 321"/>
                    <a:gd name="T11" fmla="*/ 292 h 537"/>
                    <a:gd name="T12" fmla="*/ 79 w 321"/>
                    <a:gd name="T13" fmla="*/ 225 h 537"/>
                    <a:gd name="T14" fmla="*/ 51 w 321"/>
                    <a:gd name="T15" fmla="*/ 153 h 537"/>
                    <a:gd name="T16" fmla="*/ 32 w 321"/>
                    <a:gd name="T17" fmla="*/ 77 h 537"/>
                    <a:gd name="T18" fmla="*/ 21 w 321"/>
                    <a:gd name="T19" fmla="*/ 0 h 537"/>
                    <a:gd name="T20" fmla="*/ 0 w 321"/>
                    <a:gd name="T21" fmla="*/ 2 h 537"/>
                    <a:gd name="T22" fmla="*/ 14 w 321"/>
                    <a:gd name="T23" fmla="*/ 82 h 537"/>
                    <a:gd name="T24" fmla="*/ 33 w 321"/>
                    <a:gd name="T25" fmla="*/ 158 h 537"/>
                    <a:gd name="T26" fmla="*/ 61 w 321"/>
                    <a:gd name="T27" fmla="*/ 233 h 537"/>
                    <a:gd name="T28" fmla="*/ 97 w 321"/>
                    <a:gd name="T29" fmla="*/ 303 h 537"/>
                    <a:gd name="T30" fmla="*/ 140 w 321"/>
                    <a:gd name="T31" fmla="*/ 368 h 537"/>
                    <a:gd name="T32" fmla="*/ 189 w 321"/>
                    <a:gd name="T33" fmla="*/ 431 h 537"/>
                    <a:gd name="T34" fmla="*/ 246 w 321"/>
                    <a:gd name="T35" fmla="*/ 488 h 537"/>
                    <a:gd name="T36" fmla="*/ 308 w 321"/>
                    <a:gd name="T37" fmla="*/ 537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21" h="537">
                      <a:moveTo>
                        <a:pt x="308" y="537"/>
                      </a:moveTo>
                      <a:lnTo>
                        <a:pt x="321" y="522"/>
                      </a:lnTo>
                      <a:lnTo>
                        <a:pt x="259" y="472"/>
                      </a:lnTo>
                      <a:lnTo>
                        <a:pt x="204" y="418"/>
                      </a:lnTo>
                      <a:lnTo>
                        <a:pt x="155" y="358"/>
                      </a:lnTo>
                      <a:lnTo>
                        <a:pt x="114" y="292"/>
                      </a:lnTo>
                      <a:lnTo>
                        <a:pt x="79" y="225"/>
                      </a:lnTo>
                      <a:lnTo>
                        <a:pt x="51" y="153"/>
                      </a:lnTo>
                      <a:lnTo>
                        <a:pt x="32" y="77"/>
                      </a:lnTo>
                      <a:lnTo>
                        <a:pt x="21" y="0"/>
                      </a:lnTo>
                      <a:lnTo>
                        <a:pt x="0" y="2"/>
                      </a:lnTo>
                      <a:lnTo>
                        <a:pt x="14" y="82"/>
                      </a:lnTo>
                      <a:lnTo>
                        <a:pt x="33" y="158"/>
                      </a:lnTo>
                      <a:lnTo>
                        <a:pt x="61" y="233"/>
                      </a:lnTo>
                      <a:lnTo>
                        <a:pt x="97" y="303"/>
                      </a:lnTo>
                      <a:lnTo>
                        <a:pt x="140" y="368"/>
                      </a:lnTo>
                      <a:lnTo>
                        <a:pt x="189" y="431"/>
                      </a:lnTo>
                      <a:lnTo>
                        <a:pt x="246" y="488"/>
                      </a:lnTo>
                      <a:lnTo>
                        <a:pt x="308" y="53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628761" name="Freeform 25"/>
                <p:cNvSpPr>
                  <a:spLocks/>
                </p:cNvSpPr>
                <p:nvPr/>
              </p:nvSpPr>
              <p:spPr bwMode="auto">
                <a:xfrm>
                  <a:off x="2460" y="1774"/>
                  <a:ext cx="119" cy="199"/>
                </a:xfrm>
                <a:custGeom>
                  <a:avLst/>
                  <a:gdLst>
                    <a:gd name="T0" fmla="*/ 342 w 355"/>
                    <a:gd name="T1" fmla="*/ 597 h 597"/>
                    <a:gd name="T2" fmla="*/ 355 w 355"/>
                    <a:gd name="T3" fmla="*/ 582 h 597"/>
                    <a:gd name="T4" fmla="*/ 289 w 355"/>
                    <a:gd name="T5" fmla="*/ 525 h 597"/>
                    <a:gd name="T6" fmla="*/ 230 w 355"/>
                    <a:gd name="T7" fmla="*/ 463 h 597"/>
                    <a:gd name="T8" fmla="*/ 176 w 355"/>
                    <a:gd name="T9" fmla="*/ 396 h 597"/>
                    <a:gd name="T10" fmla="*/ 131 w 355"/>
                    <a:gd name="T11" fmla="*/ 324 h 597"/>
                    <a:gd name="T12" fmla="*/ 92 w 355"/>
                    <a:gd name="T13" fmla="*/ 248 h 597"/>
                    <a:gd name="T14" fmla="*/ 59 w 355"/>
                    <a:gd name="T15" fmla="*/ 168 h 597"/>
                    <a:gd name="T16" fmla="*/ 35 w 355"/>
                    <a:gd name="T17" fmla="*/ 85 h 597"/>
                    <a:gd name="T18" fmla="*/ 18 w 355"/>
                    <a:gd name="T19" fmla="*/ 0 h 597"/>
                    <a:gd name="T20" fmla="*/ 0 w 355"/>
                    <a:gd name="T21" fmla="*/ 3 h 597"/>
                    <a:gd name="T22" fmla="*/ 17 w 355"/>
                    <a:gd name="T23" fmla="*/ 90 h 597"/>
                    <a:gd name="T24" fmla="*/ 41 w 355"/>
                    <a:gd name="T25" fmla="*/ 175 h 597"/>
                    <a:gd name="T26" fmla="*/ 74 w 355"/>
                    <a:gd name="T27" fmla="*/ 255 h 597"/>
                    <a:gd name="T28" fmla="*/ 113 w 355"/>
                    <a:gd name="T29" fmla="*/ 334 h 597"/>
                    <a:gd name="T30" fmla="*/ 161 w 355"/>
                    <a:gd name="T31" fmla="*/ 406 h 597"/>
                    <a:gd name="T32" fmla="*/ 214 w 355"/>
                    <a:gd name="T33" fmla="*/ 476 h 597"/>
                    <a:gd name="T34" fmla="*/ 276 w 355"/>
                    <a:gd name="T35" fmla="*/ 540 h 597"/>
                    <a:gd name="T36" fmla="*/ 342 w 355"/>
                    <a:gd name="T37" fmla="*/ 597 h 5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5" h="597">
                      <a:moveTo>
                        <a:pt x="342" y="597"/>
                      </a:moveTo>
                      <a:lnTo>
                        <a:pt x="355" y="582"/>
                      </a:lnTo>
                      <a:lnTo>
                        <a:pt x="289" y="525"/>
                      </a:lnTo>
                      <a:lnTo>
                        <a:pt x="230" y="463"/>
                      </a:lnTo>
                      <a:lnTo>
                        <a:pt x="176" y="396"/>
                      </a:lnTo>
                      <a:lnTo>
                        <a:pt x="131" y="324"/>
                      </a:lnTo>
                      <a:lnTo>
                        <a:pt x="92" y="248"/>
                      </a:lnTo>
                      <a:lnTo>
                        <a:pt x="59" y="168"/>
                      </a:lnTo>
                      <a:lnTo>
                        <a:pt x="35" y="85"/>
                      </a:lnTo>
                      <a:lnTo>
                        <a:pt x="18" y="0"/>
                      </a:lnTo>
                      <a:lnTo>
                        <a:pt x="0" y="3"/>
                      </a:lnTo>
                      <a:lnTo>
                        <a:pt x="17" y="90"/>
                      </a:lnTo>
                      <a:lnTo>
                        <a:pt x="41" y="175"/>
                      </a:lnTo>
                      <a:lnTo>
                        <a:pt x="74" y="255"/>
                      </a:lnTo>
                      <a:lnTo>
                        <a:pt x="113" y="334"/>
                      </a:lnTo>
                      <a:lnTo>
                        <a:pt x="161" y="406"/>
                      </a:lnTo>
                      <a:lnTo>
                        <a:pt x="214" y="476"/>
                      </a:lnTo>
                      <a:lnTo>
                        <a:pt x="276" y="540"/>
                      </a:lnTo>
                      <a:lnTo>
                        <a:pt x="342" y="5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  <p:grpSp>
            <p:nvGrpSpPr>
              <p:cNvPr id="628762" name="Group 26"/>
              <p:cNvGrpSpPr>
                <a:grpSpLocks/>
              </p:cNvGrpSpPr>
              <p:nvPr/>
            </p:nvGrpSpPr>
            <p:grpSpPr bwMode="auto">
              <a:xfrm>
                <a:off x="3233" y="1627"/>
                <a:ext cx="44" cy="162"/>
                <a:chOff x="3233" y="1627"/>
                <a:chExt cx="44" cy="162"/>
              </a:xfrm>
            </p:grpSpPr>
            <p:sp>
              <p:nvSpPr>
                <p:cNvPr id="628763" name="Freeform 27"/>
                <p:cNvSpPr>
                  <a:spLocks/>
                </p:cNvSpPr>
                <p:nvPr/>
              </p:nvSpPr>
              <p:spPr bwMode="auto">
                <a:xfrm>
                  <a:off x="3233" y="1642"/>
                  <a:ext cx="22" cy="141"/>
                </a:xfrm>
                <a:custGeom>
                  <a:avLst/>
                  <a:gdLst>
                    <a:gd name="T0" fmla="*/ 18 w 67"/>
                    <a:gd name="T1" fmla="*/ 0 h 423"/>
                    <a:gd name="T2" fmla="*/ 0 w 67"/>
                    <a:gd name="T3" fmla="*/ 7 h 423"/>
                    <a:gd name="T4" fmla="*/ 20 w 67"/>
                    <a:gd name="T5" fmla="*/ 57 h 423"/>
                    <a:gd name="T6" fmla="*/ 35 w 67"/>
                    <a:gd name="T7" fmla="*/ 109 h 423"/>
                    <a:gd name="T8" fmla="*/ 43 w 67"/>
                    <a:gd name="T9" fmla="*/ 160 h 423"/>
                    <a:gd name="T10" fmla="*/ 47 w 67"/>
                    <a:gd name="T11" fmla="*/ 211 h 423"/>
                    <a:gd name="T12" fmla="*/ 43 w 67"/>
                    <a:gd name="T13" fmla="*/ 263 h 423"/>
                    <a:gd name="T14" fmla="*/ 35 w 67"/>
                    <a:gd name="T15" fmla="*/ 315 h 423"/>
                    <a:gd name="T16" fmla="*/ 20 w 67"/>
                    <a:gd name="T17" fmla="*/ 365 h 423"/>
                    <a:gd name="T18" fmla="*/ 0 w 67"/>
                    <a:gd name="T19" fmla="*/ 415 h 423"/>
                    <a:gd name="T20" fmla="*/ 18 w 67"/>
                    <a:gd name="T21" fmla="*/ 423 h 423"/>
                    <a:gd name="T22" fmla="*/ 38 w 67"/>
                    <a:gd name="T23" fmla="*/ 372 h 423"/>
                    <a:gd name="T24" fmla="*/ 53 w 67"/>
                    <a:gd name="T25" fmla="*/ 320 h 423"/>
                    <a:gd name="T26" fmla="*/ 63 w 67"/>
                    <a:gd name="T27" fmla="*/ 266 h 423"/>
                    <a:gd name="T28" fmla="*/ 67 w 67"/>
                    <a:gd name="T29" fmla="*/ 211 h 423"/>
                    <a:gd name="T30" fmla="*/ 63 w 67"/>
                    <a:gd name="T31" fmla="*/ 157 h 423"/>
                    <a:gd name="T32" fmla="*/ 53 w 67"/>
                    <a:gd name="T33" fmla="*/ 104 h 423"/>
                    <a:gd name="T34" fmla="*/ 38 w 67"/>
                    <a:gd name="T35" fmla="*/ 52 h 423"/>
                    <a:gd name="T36" fmla="*/ 18 w 67"/>
                    <a:gd name="T37" fmla="*/ 0 h 4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7" h="423">
                      <a:moveTo>
                        <a:pt x="18" y="0"/>
                      </a:moveTo>
                      <a:lnTo>
                        <a:pt x="0" y="7"/>
                      </a:lnTo>
                      <a:lnTo>
                        <a:pt x="20" y="57"/>
                      </a:lnTo>
                      <a:lnTo>
                        <a:pt x="35" y="109"/>
                      </a:lnTo>
                      <a:lnTo>
                        <a:pt x="43" y="160"/>
                      </a:lnTo>
                      <a:lnTo>
                        <a:pt x="47" y="211"/>
                      </a:lnTo>
                      <a:lnTo>
                        <a:pt x="43" y="263"/>
                      </a:lnTo>
                      <a:lnTo>
                        <a:pt x="35" y="315"/>
                      </a:lnTo>
                      <a:lnTo>
                        <a:pt x="20" y="365"/>
                      </a:lnTo>
                      <a:lnTo>
                        <a:pt x="0" y="415"/>
                      </a:lnTo>
                      <a:lnTo>
                        <a:pt x="18" y="423"/>
                      </a:lnTo>
                      <a:lnTo>
                        <a:pt x="38" y="372"/>
                      </a:lnTo>
                      <a:lnTo>
                        <a:pt x="53" y="320"/>
                      </a:lnTo>
                      <a:lnTo>
                        <a:pt x="63" y="266"/>
                      </a:lnTo>
                      <a:lnTo>
                        <a:pt x="67" y="211"/>
                      </a:lnTo>
                      <a:lnTo>
                        <a:pt x="63" y="157"/>
                      </a:lnTo>
                      <a:lnTo>
                        <a:pt x="53" y="104"/>
                      </a:lnTo>
                      <a:lnTo>
                        <a:pt x="38" y="5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  <p:sp>
              <p:nvSpPr>
                <p:cNvPr id="628764" name="Freeform 28"/>
                <p:cNvSpPr>
                  <a:spLocks/>
                </p:cNvSpPr>
                <p:nvPr/>
              </p:nvSpPr>
              <p:spPr bwMode="auto">
                <a:xfrm>
                  <a:off x="3255" y="1627"/>
                  <a:ext cx="22" cy="162"/>
                </a:xfrm>
                <a:custGeom>
                  <a:avLst/>
                  <a:gdLst>
                    <a:gd name="T0" fmla="*/ 17 w 67"/>
                    <a:gd name="T1" fmla="*/ 0 h 485"/>
                    <a:gd name="T2" fmla="*/ 0 w 67"/>
                    <a:gd name="T3" fmla="*/ 6 h 485"/>
                    <a:gd name="T4" fmla="*/ 20 w 67"/>
                    <a:gd name="T5" fmla="*/ 64 h 485"/>
                    <a:gd name="T6" fmla="*/ 35 w 67"/>
                    <a:gd name="T7" fmla="*/ 122 h 485"/>
                    <a:gd name="T8" fmla="*/ 43 w 67"/>
                    <a:gd name="T9" fmla="*/ 183 h 485"/>
                    <a:gd name="T10" fmla="*/ 47 w 67"/>
                    <a:gd name="T11" fmla="*/ 243 h 485"/>
                    <a:gd name="T12" fmla="*/ 43 w 67"/>
                    <a:gd name="T13" fmla="*/ 302 h 485"/>
                    <a:gd name="T14" fmla="*/ 35 w 67"/>
                    <a:gd name="T15" fmla="*/ 363 h 485"/>
                    <a:gd name="T16" fmla="*/ 20 w 67"/>
                    <a:gd name="T17" fmla="*/ 421 h 485"/>
                    <a:gd name="T18" fmla="*/ 0 w 67"/>
                    <a:gd name="T19" fmla="*/ 479 h 485"/>
                    <a:gd name="T20" fmla="*/ 17 w 67"/>
                    <a:gd name="T21" fmla="*/ 485 h 485"/>
                    <a:gd name="T22" fmla="*/ 38 w 67"/>
                    <a:gd name="T23" fmla="*/ 426 h 485"/>
                    <a:gd name="T24" fmla="*/ 53 w 67"/>
                    <a:gd name="T25" fmla="*/ 365 h 485"/>
                    <a:gd name="T26" fmla="*/ 63 w 67"/>
                    <a:gd name="T27" fmla="*/ 305 h 485"/>
                    <a:gd name="T28" fmla="*/ 67 w 67"/>
                    <a:gd name="T29" fmla="*/ 243 h 485"/>
                    <a:gd name="T30" fmla="*/ 63 w 67"/>
                    <a:gd name="T31" fmla="*/ 180 h 485"/>
                    <a:gd name="T32" fmla="*/ 53 w 67"/>
                    <a:gd name="T33" fmla="*/ 120 h 485"/>
                    <a:gd name="T34" fmla="*/ 38 w 67"/>
                    <a:gd name="T35" fmla="*/ 59 h 485"/>
                    <a:gd name="T36" fmla="*/ 17 w 67"/>
                    <a:gd name="T37" fmla="*/ 0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7" h="485">
                      <a:moveTo>
                        <a:pt x="17" y="0"/>
                      </a:moveTo>
                      <a:lnTo>
                        <a:pt x="0" y="6"/>
                      </a:lnTo>
                      <a:lnTo>
                        <a:pt x="20" y="64"/>
                      </a:lnTo>
                      <a:lnTo>
                        <a:pt x="35" y="122"/>
                      </a:lnTo>
                      <a:lnTo>
                        <a:pt x="43" y="183"/>
                      </a:lnTo>
                      <a:lnTo>
                        <a:pt x="47" y="243"/>
                      </a:lnTo>
                      <a:lnTo>
                        <a:pt x="43" y="302"/>
                      </a:lnTo>
                      <a:lnTo>
                        <a:pt x="35" y="363"/>
                      </a:lnTo>
                      <a:lnTo>
                        <a:pt x="20" y="421"/>
                      </a:lnTo>
                      <a:lnTo>
                        <a:pt x="0" y="479"/>
                      </a:lnTo>
                      <a:lnTo>
                        <a:pt x="17" y="485"/>
                      </a:lnTo>
                      <a:lnTo>
                        <a:pt x="38" y="426"/>
                      </a:lnTo>
                      <a:lnTo>
                        <a:pt x="53" y="365"/>
                      </a:lnTo>
                      <a:lnTo>
                        <a:pt x="63" y="305"/>
                      </a:lnTo>
                      <a:lnTo>
                        <a:pt x="67" y="243"/>
                      </a:lnTo>
                      <a:lnTo>
                        <a:pt x="63" y="180"/>
                      </a:lnTo>
                      <a:lnTo>
                        <a:pt x="53" y="120"/>
                      </a:lnTo>
                      <a:lnTo>
                        <a:pt x="38" y="59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 sz="1985"/>
                </a:p>
              </p:txBody>
            </p:sp>
          </p:grpSp>
        </p:grpSp>
      </p:grpSp>
      <p:grpSp>
        <p:nvGrpSpPr>
          <p:cNvPr id="628765" name="Group 29"/>
          <p:cNvGrpSpPr>
            <a:grpSpLocks/>
          </p:cNvGrpSpPr>
          <p:nvPr/>
        </p:nvGrpSpPr>
        <p:grpSpPr bwMode="auto">
          <a:xfrm>
            <a:off x="3048085" y="1680634"/>
            <a:ext cx="5199459" cy="4436172"/>
            <a:chOff x="1567" y="960"/>
            <a:chExt cx="2970" cy="2534"/>
          </a:xfrm>
        </p:grpSpPr>
        <p:graphicFrame>
          <p:nvGraphicFramePr>
            <p:cNvPr id="628766" name="Object 30"/>
            <p:cNvGraphicFramePr>
              <a:graphicFrameLocks noChangeAspect="1"/>
            </p:cNvGraphicFramePr>
            <p:nvPr/>
          </p:nvGraphicFramePr>
          <p:xfrm>
            <a:off x="3168" y="960"/>
            <a:ext cx="912" cy="5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2" name="A&amp;L Editor symbol" r:id="rId11" imgW="2423880" imgH="1593360" progId="ALEditor">
                    <p:embed/>
                  </p:oleObj>
                </mc:Choice>
                <mc:Fallback>
                  <p:oleObj name="A&amp;L Editor symbol" r:id="rId11" imgW="2423880" imgH="1593360" progId="ALEditor">
                    <p:embed/>
                    <p:pic>
                      <p:nvPicPr>
                        <p:cNvPr id="628766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960"/>
                          <a:ext cx="912" cy="5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28767" name="Group 31"/>
            <p:cNvGrpSpPr>
              <a:grpSpLocks/>
            </p:cNvGrpSpPr>
            <p:nvPr/>
          </p:nvGrpSpPr>
          <p:grpSpPr bwMode="auto">
            <a:xfrm>
              <a:off x="1739" y="2778"/>
              <a:ext cx="147" cy="716"/>
              <a:chOff x="1739" y="2778"/>
              <a:chExt cx="147" cy="716"/>
            </a:xfrm>
          </p:grpSpPr>
          <p:sp>
            <p:nvSpPr>
              <p:cNvPr id="628768" name="Rectangle 32"/>
              <p:cNvSpPr>
                <a:spLocks noChangeArrowheads="1"/>
              </p:cNvSpPr>
              <p:nvPr/>
            </p:nvSpPr>
            <p:spPr bwMode="auto">
              <a:xfrm>
                <a:off x="1739" y="2837"/>
                <a:ext cx="147" cy="614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graphicFrame>
            <p:nvGraphicFramePr>
              <p:cNvPr id="628769" name="Object 33"/>
              <p:cNvGraphicFramePr>
                <a:graphicFrameLocks noChangeAspect="1"/>
              </p:cNvGraphicFramePr>
              <p:nvPr/>
            </p:nvGraphicFramePr>
            <p:xfrm>
              <a:off x="1770" y="2778"/>
              <a:ext cx="108" cy="7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53" name="A&amp;L Editor symbol" r:id="rId13" imgW="318240" imgH="2113200" progId="ALEditor">
                      <p:embed/>
                    </p:oleObj>
                  </mc:Choice>
                  <mc:Fallback>
                    <p:oleObj name="A&amp;L Editor symbol" r:id="rId13" imgW="318240" imgH="2113200" progId="ALEditor">
                      <p:embed/>
                      <p:pic>
                        <p:nvPicPr>
                          <p:cNvPr id="628769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0" y="2778"/>
                            <a:ext cx="108" cy="7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 algn="ctr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28770" name="Text Box 34"/>
            <p:cNvSpPr txBox="1">
              <a:spLocks noChangeArrowheads="1"/>
            </p:cNvSpPr>
            <p:nvPr/>
          </p:nvSpPr>
          <p:spPr bwMode="auto">
            <a:xfrm>
              <a:off x="1567" y="2437"/>
              <a:ext cx="464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1764" dirty="0" err="1">
                  <a:latin typeface="Frutiger LT Std 45 Light" pitchFamily="34" charset="0"/>
                </a:rPr>
                <a:t>Emis</a:t>
              </a:r>
              <a:r>
                <a:rPr lang="cs-CZ" sz="1764" dirty="0">
                  <a:latin typeface="Frutiger LT Std 45 Light" pitchFamily="34" charset="0"/>
                </a:rPr>
                <a:t>e</a:t>
              </a:r>
              <a:endParaRPr lang="en-GB" sz="1764" dirty="0">
                <a:latin typeface="Frutiger LT Std 45 Light" pitchFamily="34" charset="0"/>
              </a:endParaRPr>
            </a:p>
          </p:txBody>
        </p:sp>
        <p:sp>
          <p:nvSpPr>
            <p:cNvPr id="628771" name="Text Box 35"/>
            <p:cNvSpPr txBox="1">
              <a:spLocks noChangeArrowheads="1"/>
            </p:cNvSpPr>
            <p:nvPr/>
          </p:nvSpPr>
          <p:spPr bwMode="auto">
            <a:xfrm>
              <a:off x="3744" y="1440"/>
              <a:ext cx="793" cy="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1764">
                  <a:latin typeface="Frutiger LT Std 45 Light" pitchFamily="34" charset="0"/>
                </a:rPr>
                <a:t>Fluorescence</a:t>
              </a:r>
            </a:p>
          </p:txBody>
        </p:sp>
      </p:grpSp>
      <p:sp>
        <p:nvSpPr>
          <p:cNvPr id="628772" name="Rectangle 36"/>
          <p:cNvSpPr>
            <a:spLocks noChangeArrowheads="1"/>
          </p:cNvSpPr>
          <p:nvPr/>
        </p:nvSpPr>
        <p:spPr bwMode="auto">
          <a:xfrm>
            <a:off x="4865483" y="4502218"/>
            <a:ext cx="613449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GB" sz="2800" dirty="0">
                <a:latin typeface="Frutiger LT Std 45 Light" pitchFamily="34" charset="0"/>
              </a:rPr>
              <a:t>S</a:t>
            </a:r>
            <a:r>
              <a:rPr lang="cs-CZ" sz="2800" dirty="0">
                <a:latin typeface="Frutiger LT Std 45 Light" pitchFamily="34" charset="0"/>
              </a:rPr>
              <a:t>elektivní měření složek</a:t>
            </a:r>
            <a:endParaRPr lang="en-GB" sz="2800" dirty="0">
              <a:latin typeface="Frutiger LT Std 45 Light" pitchFamily="34" charset="0"/>
            </a:endParaRPr>
          </a:p>
          <a:p>
            <a:pPr algn="l" eaLnBrk="0" hangingPunct="0"/>
            <a:r>
              <a:rPr lang="en-GB" sz="2800" dirty="0">
                <a:latin typeface="Frutiger LT Std 45 Light" pitchFamily="34" charset="0"/>
              </a:rPr>
              <a:t> (OH, </a:t>
            </a:r>
            <a:r>
              <a:rPr lang="en-GB" sz="2800" dirty="0" err="1">
                <a:latin typeface="Frutiger LT Std 45 Light" pitchFamily="34" charset="0"/>
              </a:rPr>
              <a:t>formaldehyd</a:t>
            </a:r>
            <a:r>
              <a:rPr lang="en-GB" sz="2800" dirty="0">
                <a:latin typeface="Frutiger LT Std 45 Light" pitchFamily="34" charset="0"/>
              </a:rPr>
              <a:t>, </a:t>
            </a:r>
            <a:r>
              <a:rPr lang="cs-CZ" sz="2800" dirty="0">
                <a:latin typeface="Frutiger LT Std 45 Light" pitchFamily="34" charset="0"/>
              </a:rPr>
              <a:t>aceton</a:t>
            </a:r>
            <a:r>
              <a:rPr lang="en-GB" sz="2800" dirty="0">
                <a:latin typeface="Frutiger LT Std 45 Light" pitchFamily="34" charset="0"/>
              </a:rPr>
              <a:t>, </a:t>
            </a:r>
            <a:r>
              <a:rPr lang="cs-CZ" sz="2800" dirty="0" err="1">
                <a:latin typeface="Frutiger LT Std 45 Light" pitchFamily="34" charset="0"/>
              </a:rPr>
              <a:t>atd</a:t>
            </a:r>
            <a:r>
              <a:rPr lang="en-GB" sz="2800" dirty="0">
                <a:latin typeface="Frutiger LT Std 45 Light" pitchFamily="34" charset="0"/>
              </a:rPr>
              <a:t>.)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1E01ADBA-D341-41D8-B811-8EC4644303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41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3280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8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8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48" grpId="0" animBg="1"/>
      <p:bldP spid="628752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Freeform 2" descr="Light downward diagonal"/>
          <p:cNvSpPr>
            <a:spLocks/>
          </p:cNvSpPr>
          <p:nvPr/>
        </p:nvSpPr>
        <p:spPr bwMode="auto">
          <a:xfrm>
            <a:off x="4910787" y="2389652"/>
            <a:ext cx="2099040" cy="3406784"/>
          </a:xfrm>
          <a:custGeom>
            <a:avLst/>
            <a:gdLst>
              <a:gd name="T0" fmla="*/ 1199 w 1199"/>
              <a:gd name="T1" fmla="*/ 1941 h 1946"/>
              <a:gd name="T2" fmla="*/ 1199 w 1199"/>
              <a:gd name="T3" fmla="*/ 1567 h 1946"/>
              <a:gd name="T4" fmla="*/ 1012 w 1199"/>
              <a:gd name="T5" fmla="*/ 1408 h 1946"/>
              <a:gd name="T6" fmla="*/ 884 w 1199"/>
              <a:gd name="T7" fmla="*/ 1207 h 1946"/>
              <a:gd name="T8" fmla="*/ 771 w 1199"/>
              <a:gd name="T9" fmla="*/ 974 h 1946"/>
              <a:gd name="T10" fmla="*/ 616 w 1199"/>
              <a:gd name="T11" fmla="*/ 465 h 1946"/>
              <a:gd name="T12" fmla="*/ 535 w 1199"/>
              <a:gd name="T13" fmla="*/ 169 h 1946"/>
              <a:gd name="T14" fmla="*/ 481 w 1199"/>
              <a:gd name="T15" fmla="*/ 66 h 1946"/>
              <a:gd name="T16" fmla="*/ 428 w 1199"/>
              <a:gd name="T17" fmla="*/ 8 h 1946"/>
              <a:gd name="T18" fmla="*/ 381 w 1199"/>
              <a:gd name="T19" fmla="*/ 19 h 1946"/>
              <a:gd name="T20" fmla="*/ 333 w 1199"/>
              <a:gd name="T21" fmla="*/ 81 h 1946"/>
              <a:gd name="T22" fmla="*/ 279 w 1199"/>
              <a:gd name="T23" fmla="*/ 206 h 1946"/>
              <a:gd name="T24" fmla="*/ 200 w 1199"/>
              <a:gd name="T25" fmla="*/ 647 h 1946"/>
              <a:gd name="T26" fmla="*/ 132 w 1199"/>
              <a:gd name="T27" fmla="*/ 979 h 1946"/>
              <a:gd name="T28" fmla="*/ 71 w 1199"/>
              <a:gd name="T29" fmla="*/ 1275 h 1946"/>
              <a:gd name="T30" fmla="*/ 11 w 1199"/>
              <a:gd name="T31" fmla="*/ 1473 h 1946"/>
              <a:gd name="T32" fmla="*/ 5 w 1199"/>
              <a:gd name="T33" fmla="*/ 1946 h 1946"/>
              <a:gd name="T34" fmla="*/ 1193 w 1199"/>
              <a:gd name="T35" fmla="*/ 1946 h 1946"/>
              <a:gd name="T36" fmla="*/ 1199 w 1199"/>
              <a:gd name="T37" fmla="*/ 1941 h 19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99" h="1946">
                <a:moveTo>
                  <a:pt x="1199" y="1941"/>
                </a:moveTo>
                <a:cubicBezTo>
                  <a:pt x="1199" y="1780"/>
                  <a:pt x="1199" y="1645"/>
                  <a:pt x="1199" y="1567"/>
                </a:cubicBezTo>
                <a:cubicBezTo>
                  <a:pt x="1152" y="1520"/>
                  <a:pt x="1065" y="1468"/>
                  <a:pt x="1012" y="1408"/>
                </a:cubicBezTo>
                <a:cubicBezTo>
                  <a:pt x="959" y="1348"/>
                  <a:pt x="925" y="1279"/>
                  <a:pt x="884" y="1207"/>
                </a:cubicBezTo>
                <a:cubicBezTo>
                  <a:pt x="844" y="1135"/>
                  <a:pt x="816" y="1098"/>
                  <a:pt x="771" y="974"/>
                </a:cubicBezTo>
                <a:cubicBezTo>
                  <a:pt x="726" y="850"/>
                  <a:pt x="654" y="599"/>
                  <a:pt x="616" y="465"/>
                </a:cubicBezTo>
                <a:cubicBezTo>
                  <a:pt x="576" y="331"/>
                  <a:pt x="557" y="235"/>
                  <a:pt x="535" y="169"/>
                </a:cubicBezTo>
                <a:cubicBezTo>
                  <a:pt x="513" y="103"/>
                  <a:pt x="499" y="93"/>
                  <a:pt x="481" y="66"/>
                </a:cubicBezTo>
                <a:cubicBezTo>
                  <a:pt x="463" y="39"/>
                  <a:pt x="445" y="16"/>
                  <a:pt x="428" y="8"/>
                </a:cubicBezTo>
                <a:cubicBezTo>
                  <a:pt x="411" y="0"/>
                  <a:pt x="396" y="7"/>
                  <a:pt x="381" y="19"/>
                </a:cubicBezTo>
                <a:cubicBezTo>
                  <a:pt x="365" y="31"/>
                  <a:pt x="350" y="50"/>
                  <a:pt x="333" y="81"/>
                </a:cubicBezTo>
                <a:cubicBezTo>
                  <a:pt x="316" y="112"/>
                  <a:pt x="302" y="112"/>
                  <a:pt x="279" y="206"/>
                </a:cubicBezTo>
                <a:cubicBezTo>
                  <a:pt x="258" y="300"/>
                  <a:pt x="224" y="518"/>
                  <a:pt x="200" y="647"/>
                </a:cubicBezTo>
                <a:cubicBezTo>
                  <a:pt x="175" y="776"/>
                  <a:pt x="155" y="874"/>
                  <a:pt x="132" y="979"/>
                </a:cubicBezTo>
                <a:cubicBezTo>
                  <a:pt x="110" y="1084"/>
                  <a:pt x="91" y="1193"/>
                  <a:pt x="71" y="1275"/>
                </a:cubicBezTo>
                <a:cubicBezTo>
                  <a:pt x="51" y="1357"/>
                  <a:pt x="22" y="1361"/>
                  <a:pt x="11" y="1473"/>
                </a:cubicBezTo>
                <a:cubicBezTo>
                  <a:pt x="0" y="1585"/>
                  <a:pt x="10" y="1759"/>
                  <a:pt x="5" y="1946"/>
                </a:cubicBezTo>
                <a:cubicBezTo>
                  <a:pt x="207" y="1946"/>
                  <a:pt x="946" y="1946"/>
                  <a:pt x="1193" y="1946"/>
                </a:cubicBezTo>
                <a:cubicBezTo>
                  <a:pt x="1193" y="1946"/>
                  <a:pt x="1142" y="1936"/>
                  <a:pt x="1199" y="1941"/>
                </a:cubicBezTo>
                <a:close/>
              </a:path>
            </a:pathLst>
          </a:custGeom>
          <a:pattFill prst="ltDnDiag">
            <a:fgClr>
              <a:srgbClr val="3366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8100" cap="flat" cmpd="sng">
                <a:solidFill>
                  <a:srgbClr val="FF99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70967" y="969968"/>
            <a:ext cx="9278797" cy="533400"/>
          </a:xfrm>
        </p:spPr>
        <p:txBody>
          <a:bodyPr/>
          <a:lstStyle/>
          <a:p>
            <a:r>
              <a:rPr lang="cs-CZ" dirty="0"/>
              <a:t>Laser-</a:t>
            </a:r>
            <a:r>
              <a:rPr lang="cs-CZ" dirty="0" err="1"/>
              <a:t>Induced</a:t>
            </a:r>
            <a:r>
              <a:rPr lang="cs-CZ" dirty="0"/>
              <a:t> Fluorescence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42</a:t>
            </a:fld>
            <a:endParaRPr lang="cs-CZ"/>
          </a:p>
        </p:txBody>
      </p:sp>
      <p:sp>
        <p:nvSpPr>
          <p:cNvPr id="629764" name="Line 11"/>
          <p:cNvSpPr>
            <a:spLocks noChangeShapeType="1"/>
          </p:cNvSpPr>
          <p:nvPr/>
        </p:nvSpPr>
        <p:spPr bwMode="auto">
          <a:xfrm>
            <a:off x="2195513" y="5820945"/>
            <a:ext cx="5831448" cy="350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65" name="Line 12"/>
          <p:cNvSpPr>
            <a:spLocks noChangeShapeType="1"/>
          </p:cNvSpPr>
          <p:nvPr/>
        </p:nvSpPr>
        <p:spPr bwMode="auto">
          <a:xfrm flipV="1">
            <a:off x="3538270" y="5820944"/>
            <a:ext cx="1750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66" name="Line 13"/>
          <p:cNvSpPr>
            <a:spLocks noChangeShapeType="1"/>
          </p:cNvSpPr>
          <p:nvPr/>
        </p:nvSpPr>
        <p:spPr bwMode="auto">
          <a:xfrm flipV="1">
            <a:off x="4217526" y="5820944"/>
            <a:ext cx="1750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67" name="Line 14"/>
          <p:cNvSpPr>
            <a:spLocks noChangeShapeType="1"/>
          </p:cNvSpPr>
          <p:nvPr/>
        </p:nvSpPr>
        <p:spPr bwMode="auto">
          <a:xfrm flipV="1">
            <a:off x="4886278" y="5820944"/>
            <a:ext cx="1750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68" name="Line 15"/>
          <p:cNvSpPr>
            <a:spLocks noChangeShapeType="1"/>
          </p:cNvSpPr>
          <p:nvPr/>
        </p:nvSpPr>
        <p:spPr bwMode="auto">
          <a:xfrm flipV="1">
            <a:off x="5560281" y="5820944"/>
            <a:ext cx="1751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69" name="Line 16"/>
          <p:cNvSpPr>
            <a:spLocks noChangeShapeType="1"/>
          </p:cNvSpPr>
          <p:nvPr/>
        </p:nvSpPr>
        <p:spPr bwMode="auto">
          <a:xfrm flipV="1">
            <a:off x="6229033" y="5820944"/>
            <a:ext cx="3501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70" name="Line 17"/>
          <p:cNvSpPr>
            <a:spLocks noChangeShapeType="1"/>
          </p:cNvSpPr>
          <p:nvPr/>
        </p:nvSpPr>
        <p:spPr bwMode="auto">
          <a:xfrm flipV="1">
            <a:off x="6908289" y="5820944"/>
            <a:ext cx="1751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sp>
        <p:nvSpPr>
          <p:cNvPr id="629771" name="Line 18"/>
          <p:cNvSpPr>
            <a:spLocks noChangeShapeType="1"/>
          </p:cNvSpPr>
          <p:nvPr/>
        </p:nvSpPr>
        <p:spPr bwMode="auto">
          <a:xfrm flipV="1">
            <a:off x="7580543" y="5820944"/>
            <a:ext cx="3501" cy="5076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sz="1985"/>
          </a:p>
        </p:txBody>
      </p:sp>
      <p:grpSp>
        <p:nvGrpSpPr>
          <p:cNvPr id="629772" name="Group 61"/>
          <p:cNvGrpSpPr>
            <a:grpSpLocks/>
          </p:cNvGrpSpPr>
          <p:nvPr/>
        </p:nvGrpSpPr>
        <p:grpSpPr bwMode="auto">
          <a:xfrm>
            <a:off x="1397212" y="2191826"/>
            <a:ext cx="392148" cy="3818189"/>
            <a:chOff x="1293" y="1516"/>
            <a:chExt cx="224" cy="2181"/>
          </a:xfrm>
        </p:grpSpPr>
        <p:sp>
          <p:nvSpPr>
            <p:cNvPr id="629773" name="Line 24"/>
            <p:cNvSpPr>
              <a:spLocks noChangeShapeType="1"/>
            </p:cNvSpPr>
            <p:nvPr/>
          </p:nvSpPr>
          <p:spPr bwMode="auto">
            <a:xfrm>
              <a:off x="1517" y="1598"/>
              <a:ext cx="0" cy="209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4" name="Line 26"/>
            <p:cNvSpPr>
              <a:spLocks noChangeShapeType="1"/>
            </p:cNvSpPr>
            <p:nvPr/>
          </p:nvSpPr>
          <p:spPr bwMode="auto">
            <a:xfrm>
              <a:off x="1490" y="3192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5" name="Line 27"/>
            <p:cNvSpPr>
              <a:spLocks noChangeShapeType="1"/>
            </p:cNvSpPr>
            <p:nvPr/>
          </p:nvSpPr>
          <p:spPr bwMode="auto">
            <a:xfrm>
              <a:off x="1490" y="2795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6" name="Line 28"/>
            <p:cNvSpPr>
              <a:spLocks noChangeShapeType="1"/>
            </p:cNvSpPr>
            <p:nvPr/>
          </p:nvSpPr>
          <p:spPr bwMode="auto">
            <a:xfrm>
              <a:off x="1490" y="2393"/>
              <a:ext cx="27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7" name="Line 29"/>
            <p:cNvSpPr>
              <a:spLocks noChangeShapeType="1"/>
            </p:cNvSpPr>
            <p:nvPr/>
          </p:nvSpPr>
          <p:spPr bwMode="auto">
            <a:xfrm>
              <a:off x="1490" y="1996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8" name="Line 30"/>
            <p:cNvSpPr>
              <a:spLocks noChangeShapeType="1"/>
            </p:cNvSpPr>
            <p:nvPr/>
          </p:nvSpPr>
          <p:spPr bwMode="auto">
            <a:xfrm>
              <a:off x="1490" y="1598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  <p:sp>
          <p:nvSpPr>
            <p:cNvPr id="629779" name="Rectangle 32"/>
            <p:cNvSpPr>
              <a:spLocks noChangeArrowheads="1"/>
            </p:cNvSpPr>
            <p:nvPr/>
          </p:nvSpPr>
          <p:spPr bwMode="auto">
            <a:xfrm>
              <a:off x="1343" y="3504"/>
              <a:ext cx="6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0</a:t>
              </a:r>
              <a:endParaRPr lang="en-US" sz="1764">
                <a:latin typeface="Times New Roman" pitchFamily="18" charset="0"/>
              </a:endParaRPr>
            </a:p>
          </p:txBody>
        </p:sp>
        <p:sp>
          <p:nvSpPr>
            <p:cNvPr id="629780" name="Rectangle 33"/>
            <p:cNvSpPr>
              <a:spLocks noChangeArrowheads="1"/>
            </p:cNvSpPr>
            <p:nvPr/>
          </p:nvSpPr>
          <p:spPr bwMode="auto">
            <a:xfrm>
              <a:off x="1293" y="3107"/>
              <a:ext cx="1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0,2</a:t>
              </a:r>
              <a:endParaRPr lang="en-US" sz="1764">
                <a:latin typeface="Times New Roman" pitchFamily="18" charset="0"/>
              </a:endParaRPr>
            </a:p>
          </p:txBody>
        </p:sp>
        <p:sp>
          <p:nvSpPr>
            <p:cNvPr id="629781" name="Rectangle 34"/>
            <p:cNvSpPr>
              <a:spLocks noChangeArrowheads="1"/>
            </p:cNvSpPr>
            <p:nvPr/>
          </p:nvSpPr>
          <p:spPr bwMode="auto">
            <a:xfrm>
              <a:off x="1293" y="2711"/>
              <a:ext cx="1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0,4</a:t>
              </a:r>
              <a:endParaRPr lang="en-US" sz="1764">
                <a:latin typeface="Times New Roman" pitchFamily="18" charset="0"/>
              </a:endParaRPr>
            </a:p>
          </p:txBody>
        </p:sp>
        <p:sp>
          <p:nvSpPr>
            <p:cNvPr id="629782" name="Rectangle 35"/>
            <p:cNvSpPr>
              <a:spLocks noChangeArrowheads="1"/>
            </p:cNvSpPr>
            <p:nvPr/>
          </p:nvSpPr>
          <p:spPr bwMode="auto">
            <a:xfrm>
              <a:off x="1293" y="2309"/>
              <a:ext cx="1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0,6</a:t>
              </a:r>
              <a:endParaRPr lang="en-US" sz="1764">
                <a:latin typeface="Times New Roman" pitchFamily="18" charset="0"/>
              </a:endParaRPr>
            </a:p>
          </p:txBody>
        </p:sp>
        <p:sp>
          <p:nvSpPr>
            <p:cNvPr id="629783" name="Rectangle 36"/>
            <p:cNvSpPr>
              <a:spLocks noChangeArrowheads="1"/>
            </p:cNvSpPr>
            <p:nvPr/>
          </p:nvSpPr>
          <p:spPr bwMode="auto">
            <a:xfrm>
              <a:off x="1293" y="1911"/>
              <a:ext cx="1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0,8</a:t>
              </a:r>
              <a:endParaRPr lang="en-US" sz="1764">
                <a:latin typeface="Times New Roman" pitchFamily="18" charset="0"/>
              </a:endParaRPr>
            </a:p>
          </p:txBody>
        </p:sp>
        <p:sp>
          <p:nvSpPr>
            <p:cNvPr id="629784" name="Rectangle 37"/>
            <p:cNvSpPr>
              <a:spLocks noChangeArrowheads="1"/>
            </p:cNvSpPr>
            <p:nvPr/>
          </p:nvSpPr>
          <p:spPr bwMode="auto">
            <a:xfrm>
              <a:off x="1295" y="1516"/>
              <a:ext cx="16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64">
                  <a:solidFill>
                    <a:srgbClr val="000000"/>
                  </a:solidFill>
                </a:rPr>
                <a:t>1,0</a:t>
              </a:r>
              <a:endParaRPr lang="en-US" sz="1764">
                <a:latin typeface="Times New Roman" pitchFamily="18" charset="0"/>
              </a:endParaRPr>
            </a:p>
          </p:txBody>
        </p:sp>
      </p:grpSp>
      <p:sp>
        <p:nvSpPr>
          <p:cNvPr id="629785" name="Rectangle 39"/>
          <p:cNvSpPr>
            <a:spLocks noChangeArrowheads="1"/>
          </p:cNvSpPr>
          <p:nvPr/>
        </p:nvSpPr>
        <p:spPr bwMode="auto">
          <a:xfrm>
            <a:off x="2682196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200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86" name="Rectangle 40"/>
          <p:cNvSpPr>
            <a:spLocks noChangeArrowheads="1"/>
          </p:cNvSpPr>
          <p:nvPr/>
        </p:nvSpPr>
        <p:spPr bwMode="auto">
          <a:xfrm>
            <a:off x="3347447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250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87" name="Rectangle 41"/>
          <p:cNvSpPr>
            <a:spLocks noChangeArrowheads="1"/>
          </p:cNvSpPr>
          <p:nvPr/>
        </p:nvSpPr>
        <p:spPr bwMode="auto">
          <a:xfrm>
            <a:off x="4019700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300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88" name="Rectangle 42"/>
          <p:cNvSpPr>
            <a:spLocks noChangeArrowheads="1"/>
          </p:cNvSpPr>
          <p:nvPr/>
        </p:nvSpPr>
        <p:spPr bwMode="auto">
          <a:xfrm>
            <a:off x="4697206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350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89" name="Rectangle 43"/>
          <p:cNvSpPr>
            <a:spLocks noChangeArrowheads="1"/>
          </p:cNvSpPr>
          <p:nvPr/>
        </p:nvSpPr>
        <p:spPr bwMode="auto">
          <a:xfrm>
            <a:off x="5371210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400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90" name="Rectangle 44"/>
          <p:cNvSpPr>
            <a:spLocks noChangeArrowheads="1"/>
          </p:cNvSpPr>
          <p:nvPr/>
        </p:nvSpPr>
        <p:spPr bwMode="auto">
          <a:xfrm>
            <a:off x="6038212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450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91" name="Rectangle 45"/>
          <p:cNvSpPr>
            <a:spLocks noChangeArrowheads="1"/>
          </p:cNvSpPr>
          <p:nvPr/>
        </p:nvSpPr>
        <p:spPr bwMode="auto">
          <a:xfrm>
            <a:off x="6712215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500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792" name="Rectangle 46"/>
          <p:cNvSpPr>
            <a:spLocks noChangeArrowheads="1"/>
          </p:cNvSpPr>
          <p:nvPr/>
        </p:nvSpPr>
        <p:spPr bwMode="auto">
          <a:xfrm>
            <a:off x="7391471" y="5962747"/>
            <a:ext cx="346249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550</a:t>
            </a:r>
            <a:endParaRPr lang="en-US" sz="1764">
              <a:latin typeface="Times New Roman" pitchFamily="18" charset="0"/>
            </a:endParaRPr>
          </a:p>
        </p:txBody>
      </p:sp>
      <p:grpSp>
        <p:nvGrpSpPr>
          <p:cNvPr id="629793" name="Group 33"/>
          <p:cNvGrpSpPr>
            <a:grpSpLocks/>
          </p:cNvGrpSpPr>
          <p:nvPr/>
        </p:nvGrpSpPr>
        <p:grpSpPr bwMode="auto">
          <a:xfrm>
            <a:off x="5110356" y="6202591"/>
            <a:ext cx="1904716" cy="780795"/>
            <a:chOff x="4022" y="2905"/>
            <a:chExt cx="1088" cy="446"/>
          </a:xfrm>
        </p:grpSpPr>
        <p:sp>
          <p:nvSpPr>
            <p:cNvPr id="629794" name="Rectangle 48"/>
            <p:cNvSpPr>
              <a:spLocks noChangeArrowheads="1"/>
            </p:cNvSpPr>
            <p:nvPr/>
          </p:nvSpPr>
          <p:spPr bwMode="auto">
            <a:xfrm>
              <a:off x="4121" y="2905"/>
              <a:ext cx="989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01538" tIns="50770" rIns="101538" bIns="50770">
              <a:spAutoFit/>
            </a:bodyPr>
            <a:lstStyle/>
            <a:p>
              <a:r>
                <a:rPr lang="cs-CZ" sz="2206" dirty="0"/>
                <a:t>Vlnová délka</a:t>
              </a:r>
              <a:r>
                <a:rPr lang="en-US" sz="2206" dirty="0"/>
                <a:t> </a:t>
              </a:r>
            </a:p>
            <a:p>
              <a:r>
                <a:rPr lang="cs-CZ" sz="2206" dirty="0"/>
                <a:t>[</a:t>
              </a:r>
              <a:r>
                <a:rPr lang="en-US" sz="2206" dirty="0"/>
                <a:t>nm</a:t>
              </a:r>
              <a:r>
                <a:rPr lang="cs-CZ" sz="2206" dirty="0"/>
                <a:t>]</a:t>
              </a:r>
              <a:endParaRPr lang="en-US" sz="2206" dirty="0"/>
            </a:p>
          </p:txBody>
        </p:sp>
        <p:sp>
          <p:nvSpPr>
            <p:cNvPr id="629795" name="Rectangle 49"/>
            <p:cNvSpPr>
              <a:spLocks noChangeArrowheads="1"/>
            </p:cNvSpPr>
            <p:nvPr/>
          </p:nvSpPr>
          <p:spPr bwMode="auto">
            <a:xfrm>
              <a:off x="4022" y="3083"/>
              <a:ext cx="11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840334"/>
              <a:r>
                <a:rPr lang="en-US" sz="2867" i="1">
                  <a:solidFill>
                    <a:srgbClr val="000000"/>
                  </a:solidFill>
                  <a:latin typeface="Symbol" pitchFamily="18" charset="2"/>
                </a:rPr>
                <a:t>l</a:t>
              </a:r>
              <a:endParaRPr lang="en-US" sz="1985">
                <a:latin typeface="Times New Roman" pitchFamily="18" charset="0"/>
              </a:endParaRPr>
            </a:p>
          </p:txBody>
        </p:sp>
      </p:grpSp>
      <p:sp>
        <p:nvSpPr>
          <p:cNvPr id="43" name="Rectangle 51"/>
          <p:cNvSpPr>
            <a:spLocks noChangeArrowheads="1"/>
          </p:cNvSpPr>
          <p:nvPr/>
        </p:nvSpPr>
        <p:spPr bwMode="auto">
          <a:xfrm>
            <a:off x="7030834" y="2738032"/>
            <a:ext cx="2088538" cy="7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38" tIns="50770" rIns="101538" bIns="50770">
            <a:spAutoFit/>
          </a:bodyPr>
          <a:lstStyle/>
          <a:p>
            <a:r>
              <a:rPr lang="en-US" sz="2206" dirty="0" err="1">
                <a:solidFill>
                  <a:schemeClr val="accent1"/>
                </a:solidFill>
              </a:rPr>
              <a:t>Fluorescen</a:t>
            </a:r>
            <a:r>
              <a:rPr lang="cs-CZ" sz="2206" dirty="0">
                <a:solidFill>
                  <a:schemeClr val="accent1"/>
                </a:solidFill>
              </a:rPr>
              <a:t>ční</a:t>
            </a:r>
            <a:endParaRPr lang="en-US" sz="2206" dirty="0">
              <a:solidFill>
                <a:schemeClr val="accent1"/>
              </a:solidFill>
            </a:endParaRPr>
          </a:p>
          <a:p>
            <a:r>
              <a:rPr lang="en-US" sz="2206" dirty="0" err="1">
                <a:solidFill>
                  <a:schemeClr val="accent1"/>
                </a:solidFill>
              </a:rPr>
              <a:t>spe</a:t>
            </a:r>
            <a:r>
              <a:rPr lang="cs-CZ" sz="2206" dirty="0">
                <a:solidFill>
                  <a:schemeClr val="accent1"/>
                </a:solidFill>
              </a:rPr>
              <a:t>k</a:t>
            </a:r>
            <a:r>
              <a:rPr lang="en-US" sz="2206" dirty="0" err="1">
                <a:solidFill>
                  <a:schemeClr val="accent1"/>
                </a:solidFill>
              </a:rPr>
              <a:t>trum</a:t>
            </a:r>
            <a:endParaRPr lang="en-US" sz="2206" dirty="0">
              <a:solidFill>
                <a:schemeClr val="accent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29797" name="Text Box 59"/>
          <p:cNvSpPr txBox="1">
            <a:spLocks noChangeArrowheads="1"/>
          </p:cNvSpPr>
          <p:nvPr/>
        </p:nvSpPr>
        <p:spPr bwMode="auto">
          <a:xfrm rot="16200000">
            <a:off x="-131113" y="3147213"/>
            <a:ext cx="2139308" cy="77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v-SE" sz="2206" dirty="0">
                <a:latin typeface="Arial" pitchFamily="34" charset="0"/>
              </a:rPr>
              <a:t>Normali</a:t>
            </a:r>
            <a:r>
              <a:rPr lang="cs-CZ" sz="2206" dirty="0" err="1">
                <a:latin typeface="Arial" pitchFamily="34" charset="0"/>
              </a:rPr>
              <a:t>zovaná</a:t>
            </a:r>
            <a:r>
              <a:rPr lang="cs-CZ" sz="2206" dirty="0">
                <a:latin typeface="Arial" pitchFamily="34" charset="0"/>
              </a:rPr>
              <a:t> i</a:t>
            </a:r>
            <a:r>
              <a:rPr lang="sv-SE" sz="2206" dirty="0">
                <a:latin typeface="Arial" pitchFamily="34" charset="0"/>
              </a:rPr>
              <a:t>nten</a:t>
            </a:r>
            <a:r>
              <a:rPr lang="cs-CZ" sz="2206" dirty="0">
                <a:latin typeface="Arial" pitchFamily="34" charset="0"/>
              </a:rPr>
              <a:t>z</a:t>
            </a:r>
            <a:r>
              <a:rPr lang="sv-SE" sz="2206" dirty="0">
                <a:latin typeface="Arial" pitchFamily="34" charset="0"/>
              </a:rPr>
              <a:t>it</a:t>
            </a:r>
            <a:r>
              <a:rPr lang="cs-CZ" sz="2206" dirty="0">
                <a:latin typeface="Arial" pitchFamily="34" charset="0"/>
              </a:rPr>
              <a:t>a</a:t>
            </a:r>
            <a:endParaRPr lang="en-GB" sz="2647" dirty="0"/>
          </a:p>
        </p:txBody>
      </p:sp>
      <p:sp>
        <p:nvSpPr>
          <p:cNvPr id="629798" name="Text Box 63"/>
          <p:cNvSpPr txBox="1">
            <a:spLocks noChangeArrowheads="1"/>
          </p:cNvSpPr>
          <p:nvPr/>
        </p:nvSpPr>
        <p:spPr bwMode="auto">
          <a:xfrm>
            <a:off x="5059592" y="1446045"/>
            <a:ext cx="1825939" cy="78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50" tIns="51610" rIns="99250" bIns="51610"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206" dirty="0" err="1">
                <a:solidFill>
                  <a:srgbClr val="FF0000"/>
                </a:solidFill>
                <a:latin typeface="Arial" pitchFamily="34" charset="0"/>
              </a:rPr>
              <a:t>Bandpass</a:t>
            </a:r>
            <a:r>
              <a:rPr lang="de-DE" sz="1323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de-DE" sz="2206" dirty="0" err="1">
                <a:solidFill>
                  <a:srgbClr val="FF0000"/>
                </a:solidFill>
                <a:latin typeface="Arial" pitchFamily="34" charset="0"/>
              </a:rPr>
              <a:t>filtr</a:t>
            </a:r>
            <a:endParaRPr lang="de-DE" sz="2206" dirty="0">
              <a:solidFill>
                <a:srgbClr val="FF0000"/>
              </a:solidFill>
              <a:latin typeface="Arial" pitchFamily="34" charset="0"/>
            </a:endParaRPr>
          </a:p>
        </p:txBody>
      </p:sp>
      <p:grpSp>
        <p:nvGrpSpPr>
          <p:cNvPr id="629799" name="Group 39"/>
          <p:cNvGrpSpPr>
            <a:grpSpLocks/>
          </p:cNvGrpSpPr>
          <p:nvPr/>
        </p:nvGrpSpPr>
        <p:grpSpPr bwMode="auto">
          <a:xfrm>
            <a:off x="2957050" y="1342756"/>
            <a:ext cx="1234215" cy="4467684"/>
            <a:chOff x="1515" y="907"/>
            <a:chExt cx="705" cy="2552"/>
          </a:xfrm>
        </p:grpSpPr>
        <p:sp>
          <p:nvSpPr>
            <p:cNvPr id="629800" name="Rectangle 10"/>
            <p:cNvSpPr>
              <a:spLocks noChangeArrowheads="1"/>
            </p:cNvSpPr>
            <p:nvPr/>
          </p:nvSpPr>
          <p:spPr bwMode="auto">
            <a:xfrm>
              <a:off x="1515" y="907"/>
              <a:ext cx="70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1538" tIns="50770" rIns="101538" bIns="50770">
              <a:spAutoFit/>
            </a:bodyPr>
            <a:lstStyle/>
            <a:p>
              <a:r>
                <a:rPr lang="en-US" sz="2206" dirty="0">
                  <a:solidFill>
                    <a:srgbClr val="660066"/>
                  </a:solidFill>
                </a:rPr>
                <a:t>Laser</a:t>
              </a:r>
              <a:r>
                <a:rPr lang="cs-CZ" sz="2206" dirty="0" err="1">
                  <a:solidFill>
                    <a:srgbClr val="660066"/>
                  </a:solidFill>
                </a:rPr>
                <a:t>ová</a:t>
              </a:r>
              <a:r>
                <a:rPr lang="cs-CZ" sz="2206" dirty="0">
                  <a:solidFill>
                    <a:srgbClr val="660066"/>
                  </a:solidFill>
                </a:rPr>
                <a:t> čára</a:t>
              </a:r>
              <a:endParaRPr lang="en-US" sz="2206" dirty="0">
                <a:solidFill>
                  <a:srgbClr val="660066"/>
                </a:solidFill>
              </a:endParaRPr>
            </a:p>
          </p:txBody>
        </p:sp>
        <p:sp>
          <p:nvSpPr>
            <p:cNvPr id="629801" name="Rectangle 9"/>
            <p:cNvSpPr>
              <a:spLocks noChangeArrowheads="1"/>
            </p:cNvSpPr>
            <p:nvPr/>
          </p:nvSpPr>
          <p:spPr bwMode="auto">
            <a:xfrm>
              <a:off x="1905" y="1428"/>
              <a:ext cx="54" cy="2031"/>
            </a:xfrm>
            <a:prstGeom prst="rect">
              <a:avLst/>
            </a:prstGeom>
            <a:solidFill>
              <a:srgbClr val="8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1985"/>
            </a:p>
          </p:txBody>
        </p:sp>
      </p:grpSp>
      <p:sp>
        <p:nvSpPr>
          <p:cNvPr id="629802" name="Freeform 42"/>
          <p:cNvSpPr>
            <a:spLocks/>
          </p:cNvSpPr>
          <p:nvPr/>
        </p:nvSpPr>
        <p:spPr bwMode="auto">
          <a:xfrm>
            <a:off x="3583787" y="2386150"/>
            <a:ext cx="4749539" cy="3405033"/>
          </a:xfrm>
          <a:custGeom>
            <a:avLst/>
            <a:gdLst>
              <a:gd name="T0" fmla="*/ 2413 w 2413"/>
              <a:gd name="T1" fmla="*/ 1865 h 1945"/>
              <a:gd name="T2" fmla="*/ 2314 w 2413"/>
              <a:gd name="T3" fmla="*/ 1844 h 1945"/>
              <a:gd name="T4" fmla="*/ 2158 w 2413"/>
              <a:gd name="T5" fmla="*/ 1798 h 1945"/>
              <a:gd name="T6" fmla="*/ 1966 w 2413"/>
              <a:gd name="T7" fmla="*/ 1704 h 1945"/>
              <a:gd name="T8" fmla="*/ 1800 w 2413"/>
              <a:gd name="T9" fmla="*/ 1606 h 1945"/>
              <a:gd name="T10" fmla="*/ 1572 w 2413"/>
              <a:gd name="T11" fmla="*/ 1408 h 1945"/>
              <a:gd name="T12" fmla="*/ 1458 w 2413"/>
              <a:gd name="T13" fmla="*/ 1207 h 1945"/>
              <a:gd name="T14" fmla="*/ 1357 w 2413"/>
              <a:gd name="T15" fmla="*/ 974 h 1945"/>
              <a:gd name="T16" fmla="*/ 1219 w 2413"/>
              <a:gd name="T17" fmla="*/ 465 h 1945"/>
              <a:gd name="T18" fmla="*/ 1147 w 2413"/>
              <a:gd name="T19" fmla="*/ 169 h 1945"/>
              <a:gd name="T20" fmla="*/ 1099 w 2413"/>
              <a:gd name="T21" fmla="*/ 66 h 1945"/>
              <a:gd name="T22" fmla="*/ 1052 w 2413"/>
              <a:gd name="T23" fmla="*/ 8 h 1945"/>
              <a:gd name="T24" fmla="*/ 1010 w 2413"/>
              <a:gd name="T25" fmla="*/ 19 h 1945"/>
              <a:gd name="T26" fmla="*/ 968 w 2413"/>
              <a:gd name="T27" fmla="*/ 81 h 1945"/>
              <a:gd name="T28" fmla="*/ 920 w 2413"/>
              <a:gd name="T29" fmla="*/ 206 h 1945"/>
              <a:gd name="T30" fmla="*/ 849 w 2413"/>
              <a:gd name="T31" fmla="*/ 647 h 1945"/>
              <a:gd name="T32" fmla="*/ 789 w 2413"/>
              <a:gd name="T33" fmla="*/ 979 h 1945"/>
              <a:gd name="T34" fmla="*/ 735 w 2413"/>
              <a:gd name="T35" fmla="*/ 1275 h 1945"/>
              <a:gd name="T36" fmla="*/ 675 w 2413"/>
              <a:gd name="T37" fmla="*/ 1498 h 1945"/>
              <a:gd name="T38" fmla="*/ 609 w 2413"/>
              <a:gd name="T39" fmla="*/ 1669 h 1945"/>
              <a:gd name="T40" fmla="*/ 538 w 2413"/>
              <a:gd name="T41" fmla="*/ 1799 h 1945"/>
              <a:gd name="T42" fmla="*/ 478 w 2413"/>
              <a:gd name="T43" fmla="*/ 1866 h 1945"/>
              <a:gd name="T44" fmla="*/ 394 w 2413"/>
              <a:gd name="T45" fmla="*/ 1908 h 1945"/>
              <a:gd name="T46" fmla="*/ 274 w 2413"/>
              <a:gd name="T47" fmla="*/ 1939 h 1945"/>
              <a:gd name="T48" fmla="*/ 96 w 2413"/>
              <a:gd name="T49" fmla="*/ 1944 h 1945"/>
              <a:gd name="T50" fmla="*/ 0 w 2413"/>
              <a:gd name="T51" fmla="*/ 1944 h 1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13" h="1945">
                <a:moveTo>
                  <a:pt x="2413" y="1865"/>
                </a:moveTo>
                <a:cubicBezTo>
                  <a:pt x="2396" y="1862"/>
                  <a:pt x="2356" y="1855"/>
                  <a:pt x="2314" y="1844"/>
                </a:cubicBezTo>
                <a:cubicBezTo>
                  <a:pt x="2272" y="1833"/>
                  <a:pt x="2216" y="1821"/>
                  <a:pt x="2158" y="1798"/>
                </a:cubicBezTo>
                <a:cubicBezTo>
                  <a:pt x="2100" y="1775"/>
                  <a:pt x="2026" y="1736"/>
                  <a:pt x="1966" y="1704"/>
                </a:cubicBezTo>
                <a:cubicBezTo>
                  <a:pt x="1906" y="1672"/>
                  <a:pt x="1865" y="1655"/>
                  <a:pt x="1800" y="1606"/>
                </a:cubicBezTo>
                <a:cubicBezTo>
                  <a:pt x="1735" y="1557"/>
                  <a:pt x="1629" y="1474"/>
                  <a:pt x="1572" y="1408"/>
                </a:cubicBezTo>
                <a:cubicBezTo>
                  <a:pt x="1515" y="1342"/>
                  <a:pt x="1494" y="1279"/>
                  <a:pt x="1458" y="1207"/>
                </a:cubicBezTo>
                <a:cubicBezTo>
                  <a:pt x="1422" y="1135"/>
                  <a:pt x="1397" y="1098"/>
                  <a:pt x="1357" y="974"/>
                </a:cubicBezTo>
                <a:cubicBezTo>
                  <a:pt x="1317" y="850"/>
                  <a:pt x="1253" y="599"/>
                  <a:pt x="1219" y="465"/>
                </a:cubicBezTo>
                <a:cubicBezTo>
                  <a:pt x="1184" y="331"/>
                  <a:pt x="1167" y="235"/>
                  <a:pt x="1147" y="169"/>
                </a:cubicBezTo>
                <a:cubicBezTo>
                  <a:pt x="1128" y="103"/>
                  <a:pt x="1115" y="93"/>
                  <a:pt x="1099" y="66"/>
                </a:cubicBezTo>
                <a:cubicBezTo>
                  <a:pt x="1083" y="39"/>
                  <a:pt x="1067" y="16"/>
                  <a:pt x="1052" y="8"/>
                </a:cubicBezTo>
                <a:cubicBezTo>
                  <a:pt x="1037" y="0"/>
                  <a:pt x="1024" y="7"/>
                  <a:pt x="1010" y="19"/>
                </a:cubicBezTo>
                <a:cubicBezTo>
                  <a:pt x="996" y="31"/>
                  <a:pt x="983" y="50"/>
                  <a:pt x="968" y="81"/>
                </a:cubicBezTo>
                <a:cubicBezTo>
                  <a:pt x="953" y="112"/>
                  <a:pt x="940" y="112"/>
                  <a:pt x="920" y="206"/>
                </a:cubicBezTo>
                <a:cubicBezTo>
                  <a:pt x="901" y="300"/>
                  <a:pt x="871" y="518"/>
                  <a:pt x="849" y="647"/>
                </a:cubicBezTo>
                <a:cubicBezTo>
                  <a:pt x="827" y="776"/>
                  <a:pt x="809" y="874"/>
                  <a:pt x="789" y="979"/>
                </a:cubicBezTo>
                <a:cubicBezTo>
                  <a:pt x="769" y="1084"/>
                  <a:pt x="753" y="1189"/>
                  <a:pt x="735" y="1275"/>
                </a:cubicBezTo>
                <a:cubicBezTo>
                  <a:pt x="716" y="1361"/>
                  <a:pt x="696" y="1432"/>
                  <a:pt x="675" y="1498"/>
                </a:cubicBezTo>
                <a:cubicBezTo>
                  <a:pt x="654" y="1564"/>
                  <a:pt x="632" y="1619"/>
                  <a:pt x="609" y="1669"/>
                </a:cubicBezTo>
                <a:cubicBezTo>
                  <a:pt x="586" y="1719"/>
                  <a:pt x="560" y="1766"/>
                  <a:pt x="538" y="1799"/>
                </a:cubicBezTo>
                <a:cubicBezTo>
                  <a:pt x="516" y="1832"/>
                  <a:pt x="502" y="1848"/>
                  <a:pt x="478" y="1866"/>
                </a:cubicBezTo>
                <a:cubicBezTo>
                  <a:pt x="454" y="1884"/>
                  <a:pt x="427" y="1896"/>
                  <a:pt x="394" y="1908"/>
                </a:cubicBezTo>
                <a:cubicBezTo>
                  <a:pt x="361" y="1920"/>
                  <a:pt x="324" y="1933"/>
                  <a:pt x="274" y="1939"/>
                </a:cubicBezTo>
                <a:cubicBezTo>
                  <a:pt x="225" y="1945"/>
                  <a:pt x="142" y="1943"/>
                  <a:pt x="96" y="1944"/>
                </a:cubicBezTo>
                <a:cubicBezTo>
                  <a:pt x="50" y="1945"/>
                  <a:pt x="24" y="1944"/>
                  <a:pt x="0" y="1944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  <p:sp>
        <p:nvSpPr>
          <p:cNvPr id="629803" name="Rectangle 46"/>
          <p:cNvSpPr>
            <a:spLocks noChangeArrowheads="1"/>
          </p:cNvSpPr>
          <p:nvPr/>
        </p:nvSpPr>
        <p:spPr bwMode="auto">
          <a:xfrm>
            <a:off x="8126748" y="5966249"/>
            <a:ext cx="635490" cy="27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sz="1764">
                <a:solidFill>
                  <a:srgbClr val="000000"/>
                </a:solidFill>
              </a:rPr>
              <a:t>600</a:t>
            </a:r>
            <a:endParaRPr lang="en-US" sz="1764">
              <a:latin typeface="Times New Roman" pitchFamily="18" charset="0"/>
            </a:endParaRPr>
          </a:p>
        </p:txBody>
      </p:sp>
      <p:sp>
        <p:nvSpPr>
          <p:cNvPr id="629804" name="Freeform 44"/>
          <p:cNvSpPr>
            <a:spLocks/>
          </p:cNvSpPr>
          <p:nvPr/>
        </p:nvSpPr>
        <p:spPr bwMode="auto">
          <a:xfrm>
            <a:off x="2132489" y="2370393"/>
            <a:ext cx="3569596" cy="3438296"/>
          </a:xfrm>
          <a:custGeom>
            <a:avLst/>
            <a:gdLst>
              <a:gd name="T0" fmla="*/ 2039 w 2039"/>
              <a:gd name="T1" fmla="*/ 1957 h 1964"/>
              <a:gd name="T2" fmla="*/ 1541 w 2039"/>
              <a:gd name="T3" fmla="*/ 1952 h 1964"/>
              <a:gd name="T4" fmla="*/ 1412 w 2039"/>
              <a:gd name="T5" fmla="*/ 1883 h 1964"/>
              <a:gd name="T6" fmla="*/ 1333 w 2039"/>
              <a:gd name="T7" fmla="*/ 1671 h 1964"/>
              <a:gd name="T8" fmla="*/ 1244 w 2039"/>
              <a:gd name="T9" fmla="*/ 1157 h 1964"/>
              <a:gd name="T10" fmla="*/ 1180 w 2039"/>
              <a:gd name="T11" fmla="*/ 519 h 1964"/>
              <a:gd name="T12" fmla="*/ 1143 w 2039"/>
              <a:gd name="T13" fmla="*/ 155 h 1964"/>
              <a:gd name="T14" fmla="*/ 1101 w 2039"/>
              <a:gd name="T15" fmla="*/ 26 h 1964"/>
              <a:gd name="T16" fmla="*/ 1075 w 2039"/>
              <a:gd name="T17" fmla="*/ 5 h 1964"/>
              <a:gd name="T18" fmla="*/ 1052 w 2039"/>
              <a:gd name="T19" fmla="*/ 57 h 1964"/>
              <a:gd name="T20" fmla="*/ 999 w 2039"/>
              <a:gd name="T21" fmla="*/ 321 h 1964"/>
              <a:gd name="T22" fmla="*/ 903 w 2039"/>
              <a:gd name="T23" fmla="*/ 975 h 1964"/>
              <a:gd name="T24" fmla="*/ 790 w 2039"/>
              <a:gd name="T25" fmla="*/ 1407 h 1964"/>
              <a:gd name="T26" fmla="*/ 696 w 2039"/>
              <a:gd name="T27" fmla="*/ 1677 h 1964"/>
              <a:gd name="T28" fmla="*/ 587 w 2039"/>
              <a:gd name="T29" fmla="*/ 1864 h 1964"/>
              <a:gd name="T30" fmla="*/ 494 w 2039"/>
              <a:gd name="T31" fmla="*/ 1941 h 1964"/>
              <a:gd name="T32" fmla="*/ 404 w 2039"/>
              <a:gd name="T33" fmla="*/ 1957 h 1964"/>
              <a:gd name="T34" fmla="*/ 0 w 2039"/>
              <a:gd name="T35" fmla="*/ 1957 h 1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39" h="1964">
                <a:moveTo>
                  <a:pt x="2039" y="1957"/>
                </a:moveTo>
                <a:cubicBezTo>
                  <a:pt x="1955" y="1955"/>
                  <a:pt x="1645" y="1964"/>
                  <a:pt x="1541" y="1952"/>
                </a:cubicBezTo>
                <a:cubicBezTo>
                  <a:pt x="1437" y="1940"/>
                  <a:pt x="1447" y="1930"/>
                  <a:pt x="1412" y="1883"/>
                </a:cubicBezTo>
                <a:cubicBezTo>
                  <a:pt x="1377" y="1836"/>
                  <a:pt x="1362" y="1792"/>
                  <a:pt x="1333" y="1671"/>
                </a:cubicBezTo>
                <a:cubicBezTo>
                  <a:pt x="1305" y="1550"/>
                  <a:pt x="1269" y="1349"/>
                  <a:pt x="1244" y="1157"/>
                </a:cubicBezTo>
                <a:cubicBezTo>
                  <a:pt x="1218" y="965"/>
                  <a:pt x="1197" y="686"/>
                  <a:pt x="1180" y="519"/>
                </a:cubicBezTo>
                <a:cubicBezTo>
                  <a:pt x="1164" y="352"/>
                  <a:pt x="1156" y="237"/>
                  <a:pt x="1143" y="155"/>
                </a:cubicBezTo>
                <a:cubicBezTo>
                  <a:pt x="1130" y="73"/>
                  <a:pt x="1113" y="51"/>
                  <a:pt x="1101" y="26"/>
                </a:cubicBezTo>
                <a:cubicBezTo>
                  <a:pt x="1090" y="1"/>
                  <a:pt x="1083" y="0"/>
                  <a:pt x="1075" y="5"/>
                </a:cubicBezTo>
                <a:cubicBezTo>
                  <a:pt x="1067" y="10"/>
                  <a:pt x="1065" y="4"/>
                  <a:pt x="1052" y="57"/>
                </a:cubicBezTo>
                <a:cubicBezTo>
                  <a:pt x="1040" y="110"/>
                  <a:pt x="1025" y="168"/>
                  <a:pt x="999" y="321"/>
                </a:cubicBezTo>
                <a:cubicBezTo>
                  <a:pt x="974" y="474"/>
                  <a:pt x="937" y="794"/>
                  <a:pt x="903" y="975"/>
                </a:cubicBezTo>
                <a:cubicBezTo>
                  <a:pt x="868" y="1156"/>
                  <a:pt x="825" y="1290"/>
                  <a:pt x="790" y="1407"/>
                </a:cubicBezTo>
                <a:cubicBezTo>
                  <a:pt x="755" y="1524"/>
                  <a:pt x="730" y="1601"/>
                  <a:pt x="696" y="1677"/>
                </a:cubicBezTo>
                <a:cubicBezTo>
                  <a:pt x="662" y="1753"/>
                  <a:pt x="621" y="1820"/>
                  <a:pt x="587" y="1864"/>
                </a:cubicBezTo>
                <a:cubicBezTo>
                  <a:pt x="553" y="1908"/>
                  <a:pt x="524" y="1926"/>
                  <a:pt x="494" y="1941"/>
                </a:cubicBezTo>
                <a:cubicBezTo>
                  <a:pt x="464" y="1956"/>
                  <a:pt x="486" y="1954"/>
                  <a:pt x="404" y="1957"/>
                </a:cubicBezTo>
                <a:cubicBezTo>
                  <a:pt x="322" y="1960"/>
                  <a:pt x="84" y="1957"/>
                  <a:pt x="0" y="1957"/>
                </a:cubicBezTo>
              </a:path>
            </a:pathLst>
          </a:custGeom>
          <a:noFill/>
          <a:ln w="38100" cap="flat" cmpd="sng">
            <a:solidFill>
              <a:srgbClr val="CC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  <p:sp>
        <p:nvSpPr>
          <p:cNvPr id="2" name="Rectangle 51"/>
          <p:cNvSpPr>
            <a:spLocks noChangeArrowheads="1"/>
          </p:cNvSpPr>
          <p:nvPr/>
        </p:nvSpPr>
        <p:spPr bwMode="auto">
          <a:xfrm>
            <a:off x="1850633" y="2762542"/>
            <a:ext cx="1799678" cy="78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538" tIns="50770" rIns="101538" bIns="50770">
            <a:spAutoFit/>
          </a:bodyPr>
          <a:lstStyle/>
          <a:p>
            <a:r>
              <a:rPr lang="en-US" sz="2206" dirty="0" err="1">
                <a:solidFill>
                  <a:srgbClr val="CC66FF"/>
                </a:solidFill>
              </a:rPr>
              <a:t>Absorp</a:t>
            </a:r>
            <a:r>
              <a:rPr lang="cs-CZ" sz="2206" dirty="0">
                <a:solidFill>
                  <a:srgbClr val="CC66FF"/>
                </a:solidFill>
              </a:rPr>
              <a:t>ční</a:t>
            </a:r>
            <a:endParaRPr lang="en-US" sz="2206" dirty="0">
              <a:solidFill>
                <a:srgbClr val="CC66FF"/>
              </a:solidFill>
            </a:endParaRPr>
          </a:p>
          <a:p>
            <a:r>
              <a:rPr lang="en-US" sz="2206" dirty="0" err="1">
                <a:solidFill>
                  <a:srgbClr val="CC66FF"/>
                </a:solidFill>
              </a:rPr>
              <a:t>spe</a:t>
            </a:r>
            <a:r>
              <a:rPr lang="cs-CZ" sz="2206" dirty="0">
                <a:solidFill>
                  <a:srgbClr val="CC66FF"/>
                </a:solidFill>
              </a:rPr>
              <a:t>k</a:t>
            </a:r>
            <a:r>
              <a:rPr lang="en-US" sz="2206" dirty="0" err="1">
                <a:solidFill>
                  <a:srgbClr val="CC66FF"/>
                </a:solidFill>
              </a:rPr>
              <a:t>trum</a:t>
            </a:r>
            <a:endParaRPr lang="en-US" sz="2206" dirty="0">
              <a:solidFill>
                <a:srgbClr val="CC66FF"/>
              </a:solidFill>
            </a:endParaRPr>
          </a:p>
        </p:txBody>
      </p:sp>
      <p:grpSp>
        <p:nvGrpSpPr>
          <p:cNvPr id="629806" name="Group 46"/>
          <p:cNvGrpSpPr>
            <a:grpSpLocks/>
          </p:cNvGrpSpPr>
          <p:nvPr/>
        </p:nvGrpSpPr>
        <p:grpSpPr bwMode="auto">
          <a:xfrm>
            <a:off x="4926542" y="2260102"/>
            <a:ext cx="2083285" cy="3564343"/>
            <a:chOff x="2640" y="1431"/>
            <a:chExt cx="1195" cy="2036"/>
          </a:xfrm>
        </p:grpSpPr>
        <p:grpSp>
          <p:nvGrpSpPr>
            <p:cNvPr id="629807" name="Group 47"/>
            <p:cNvGrpSpPr>
              <a:grpSpLocks/>
            </p:cNvGrpSpPr>
            <p:nvPr/>
          </p:nvGrpSpPr>
          <p:grpSpPr bwMode="auto">
            <a:xfrm>
              <a:off x="2640" y="1431"/>
              <a:ext cx="1195" cy="2028"/>
              <a:chOff x="2416" y="1430"/>
              <a:chExt cx="1288" cy="2028"/>
            </a:xfrm>
          </p:grpSpPr>
          <p:sp>
            <p:nvSpPr>
              <p:cNvPr id="629808" name="Line 55"/>
              <p:cNvSpPr>
                <a:spLocks noChangeShapeType="1"/>
              </p:cNvSpPr>
              <p:nvPr/>
            </p:nvSpPr>
            <p:spPr bwMode="auto">
              <a:xfrm>
                <a:off x="2416" y="1430"/>
                <a:ext cx="1288" cy="0"/>
              </a:xfrm>
              <a:prstGeom prst="line">
                <a:avLst/>
              </a:prstGeom>
              <a:noFill/>
              <a:ln w="2857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629809" name="Line 54"/>
              <p:cNvSpPr>
                <a:spLocks noChangeShapeType="1"/>
              </p:cNvSpPr>
              <p:nvPr/>
            </p:nvSpPr>
            <p:spPr bwMode="auto">
              <a:xfrm>
                <a:off x="2416" y="1430"/>
                <a:ext cx="0" cy="2028"/>
              </a:xfrm>
              <a:prstGeom prst="line">
                <a:avLst/>
              </a:prstGeom>
              <a:noFill/>
              <a:ln w="28575">
                <a:solidFill>
                  <a:srgbClr val="FF505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629810" name="Line 54"/>
            <p:cNvSpPr>
              <a:spLocks noChangeShapeType="1"/>
            </p:cNvSpPr>
            <p:nvPr/>
          </p:nvSpPr>
          <p:spPr bwMode="auto">
            <a:xfrm>
              <a:off x="3831" y="1439"/>
              <a:ext cx="0" cy="2028"/>
            </a:xfrm>
            <a:prstGeom prst="line">
              <a:avLst/>
            </a:prstGeom>
            <a:noFill/>
            <a:ln w="28575">
              <a:solidFill>
                <a:srgbClr val="FF505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sp>
        <p:nvSpPr>
          <p:cNvPr id="629811" name="Line 50"/>
          <p:cNvSpPr>
            <a:spLocks noChangeShapeType="1"/>
          </p:cNvSpPr>
          <p:nvPr/>
        </p:nvSpPr>
        <p:spPr bwMode="auto">
          <a:xfrm>
            <a:off x="1789360" y="5824445"/>
            <a:ext cx="7174204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cs-CZ" sz="1985"/>
          </a:p>
        </p:txBody>
      </p:sp>
      <p:grpSp>
        <p:nvGrpSpPr>
          <p:cNvPr id="629812" name="Group 52"/>
          <p:cNvGrpSpPr>
            <a:grpSpLocks/>
          </p:cNvGrpSpPr>
          <p:nvPr/>
        </p:nvGrpSpPr>
        <p:grpSpPr bwMode="auto">
          <a:xfrm>
            <a:off x="5789618" y="3567841"/>
            <a:ext cx="4252352" cy="787796"/>
            <a:chOff x="3133" y="2178"/>
            <a:chExt cx="2429" cy="450"/>
          </a:xfrm>
        </p:grpSpPr>
        <p:sp>
          <p:nvSpPr>
            <p:cNvPr id="629813" name="Text Box 56"/>
            <p:cNvSpPr txBox="1">
              <a:spLocks noChangeArrowheads="1"/>
            </p:cNvSpPr>
            <p:nvPr/>
          </p:nvSpPr>
          <p:spPr bwMode="auto">
            <a:xfrm>
              <a:off x="4579" y="2178"/>
              <a:ext cx="983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4763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206" dirty="0" err="1">
                  <a:solidFill>
                    <a:srgbClr val="FF5050"/>
                  </a:solidFill>
                  <a:latin typeface="Arial" pitchFamily="34" charset="0"/>
                </a:rPr>
                <a:t>Dete</a:t>
              </a:r>
              <a:r>
                <a:rPr lang="cs-CZ" sz="2206" dirty="0">
                  <a:solidFill>
                    <a:srgbClr val="FF5050"/>
                  </a:solidFill>
                  <a:latin typeface="Arial" pitchFamily="34" charset="0"/>
                </a:rPr>
                <a:t>kované</a:t>
              </a:r>
              <a:r>
                <a:rPr lang="en-US" sz="2206" dirty="0">
                  <a:solidFill>
                    <a:srgbClr val="FF5050"/>
                  </a:solidFill>
                  <a:latin typeface="Arial" pitchFamily="34" charset="0"/>
                </a:rPr>
                <a:t> LIF</a:t>
              </a:r>
            </a:p>
          </p:txBody>
        </p:sp>
        <p:sp>
          <p:nvSpPr>
            <p:cNvPr id="629814" name="Line 57"/>
            <p:cNvSpPr>
              <a:spLocks noChangeShapeType="1"/>
            </p:cNvSpPr>
            <p:nvPr/>
          </p:nvSpPr>
          <p:spPr bwMode="auto">
            <a:xfrm rot="11099034" flipV="1">
              <a:off x="3133" y="2376"/>
              <a:ext cx="1372" cy="252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</p:grpSp>
      <p:grpSp>
        <p:nvGrpSpPr>
          <p:cNvPr id="629815" name="Group 55"/>
          <p:cNvGrpSpPr>
            <a:grpSpLocks/>
          </p:cNvGrpSpPr>
          <p:nvPr/>
        </p:nvGrpSpPr>
        <p:grpSpPr bwMode="auto">
          <a:xfrm>
            <a:off x="7260172" y="4222592"/>
            <a:ext cx="1790924" cy="1587849"/>
            <a:chOff x="3973" y="2552"/>
            <a:chExt cx="1023" cy="907"/>
          </a:xfrm>
        </p:grpSpPr>
        <p:sp>
          <p:nvSpPr>
            <p:cNvPr id="629816" name="Rectangle 9"/>
            <p:cNvSpPr>
              <a:spLocks noChangeArrowheads="1"/>
            </p:cNvSpPr>
            <p:nvPr/>
          </p:nvSpPr>
          <p:spPr bwMode="auto">
            <a:xfrm>
              <a:off x="3973" y="2552"/>
              <a:ext cx="54" cy="907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1985"/>
            </a:p>
          </p:txBody>
        </p:sp>
        <p:sp>
          <p:nvSpPr>
            <p:cNvPr id="629817" name="Text Box 63"/>
            <p:cNvSpPr txBox="1">
              <a:spLocks noChangeArrowheads="1"/>
            </p:cNvSpPr>
            <p:nvPr/>
          </p:nvSpPr>
          <p:spPr bwMode="auto">
            <a:xfrm>
              <a:off x="4052" y="2685"/>
              <a:ext cx="944" cy="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250" tIns="51610" rIns="99250" bIns="51610"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sz="2206" dirty="0" err="1">
                  <a:solidFill>
                    <a:srgbClr val="009900"/>
                  </a:solidFill>
                  <a:latin typeface="Arial" pitchFamily="34" charset="0"/>
                </a:rPr>
                <a:t>Residu</a:t>
              </a:r>
              <a:r>
                <a:rPr lang="cs-CZ" sz="2206" dirty="0" err="1">
                  <a:solidFill>
                    <a:srgbClr val="009900"/>
                  </a:solidFill>
                  <a:latin typeface="Arial" pitchFamily="34" charset="0"/>
                </a:rPr>
                <a:t>ální</a:t>
              </a:r>
              <a:r>
                <a:rPr lang="de-DE" sz="2206" dirty="0">
                  <a:solidFill>
                    <a:srgbClr val="009900"/>
                  </a:solidFill>
                  <a:latin typeface="Arial" pitchFamily="34" charset="0"/>
                </a:rPr>
                <a:t> </a:t>
              </a:r>
              <a:r>
                <a:rPr lang="de-DE" sz="2206" dirty="0" err="1">
                  <a:solidFill>
                    <a:srgbClr val="009900"/>
                  </a:solidFill>
                  <a:latin typeface="Arial" pitchFamily="34" charset="0"/>
                </a:rPr>
                <a:t>laser</a:t>
              </a:r>
              <a:r>
                <a:rPr lang="cs-CZ" sz="2206" dirty="0" err="1">
                  <a:solidFill>
                    <a:srgbClr val="009900"/>
                  </a:solidFill>
                  <a:latin typeface="Arial" pitchFamily="34" charset="0"/>
                </a:rPr>
                <a:t>ové</a:t>
              </a:r>
              <a:r>
                <a:rPr lang="cs-CZ" sz="2206" dirty="0">
                  <a:solidFill>
                    <a:srgbClr val="009900"/>
                  </a:solidFill>
                  <a:latin typeface="Arial" pitchFamily="34" charset="0"/>
                </a:rPr>
                <a:t> světlo</a:t>
              </a:r>
              <a:endParaRPr lang="de-DE" sz="2206" dirty="0">
                <a:solidFill>
                  <a:srgbClr val="009900"/>
                </a:solidFill>
                <a:latin typeface="Arial" pitchFamily="34" charset="0"/>
              </a:endParaRPr>
            </a:p>
          </p:txBody>
        </p:sp>
      </p:grpSp>
      <p:sp>
        <p:nvSpPr>
          <p:cNvPr id="62" name="Zástupný symbol pro číslo snímku 3">
            <a:extLst>
              <a:ext uri="{FF2B5EF4-FFF2-40B4-BE49-F238E27FC236}">
                <a16:creationId xmlns="" xmlns:a16="http://schemas.microsoft.com/office/drawing/2014/main" id="{7E4807A3-ED30-489D-A082-D57997CE5D5F}"/>
              </a:ext>
            </a:extLst>
          </p:cNvPr>
          <p:cNvSpPr txBox="1">
            <a:spLocks/>
          </p:cNvSpPr>
          <p:nvPr/>
        </p:nvSpPr>
        <p:spPr>
          <a:xfrm>
            <a:off x="9345207" y="7076851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fld id="{D97561EC-6A41-460C-A7AA-100A60D04791}" type="slidenum">
              <a:rPr lang="pl-PL" altLang="en-US" sz="1764"/>
              <a:pPr algn="r"/>
              <a:t>42</a:t>
            </a:fld>
            <a:endParaRPr lang="pl-PL" altLang="en-US" sz="1764" dirty="0"/>
          </a:p>
        </p:txBody>
      </p:sp>
    </p:spTree>
    <p:extLst>
      <p:ext uri="{BB962C8B-B14F-4D97-AF65-F5344CB8AC3E}">
        <p14:creationId xmlns:p14="http://schemas.microsoft.com/office/powerpoint/2010/main" val="273834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9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2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9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9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9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9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 animBg="1"/>
      <p:bldP spid="43" grpId="0" autoUpdateAnimBg="0"/>
      <p:bldP spid="629798" grpId="0" autoUpdateAnimBg="0"/>
      <p:bldP spid="629802" grpId="0" animBg="1"/>
      <p:bldP spid="629804" grpId="0" animBg="1"/>
      <p:bldP spid="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70" name="Picture 1038" descr="C:\Users\jin\Documents\Private\Bilder\Dimensions\Exported\C-LIF Setup0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243" y="2286362"/>
            <a:ext cx="5679140" cy="4023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4261" name="Text Box 1029"/>
          <p:cNvSpPr txBox="1">
            <a:spLocks noChangeArrowheads="1"/>
          </p:cNvSpPr>
          <p:nvPr/>
        </p:nvSpPr>
        <p:spPr bwMode="auto">
          <a:xfrm>
            <a:off x="2545644" y="5423544"/>
            <a:ext cx="1848697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1764" dirty="0"/>
              <a:t>Rovinná optika</a:t>
            </a:r>
            <a:endParaRPr lang="en-US" sz="1764" dirty="0"/>
          </a:p>
        </p:txBody>
      </p:sp>
      <p:sp>
        <p:nvSpPr>
          <p:cNvPr id="864262" name="Text Box 1030"/>
          <p:cNvSpPr txBox="1">
            <a:spLocks noChangeArrowheads="1"/>
          </p:cNvSpPr>
          <p:nvPr/>
        </p:nvSpPr>
        <p:spPr bwMode="auto">
          <a:xfrm>
            <a:off x="3853387" y="2062624"/>
            <a:ext cx="1344507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sv-SE" sz="1764" dirty="0"/>
              <a:t>Dete</a:t>
            </a:r>
            <a:r>
              <a:rPr lang="cs-CZ" sz="1764" dirty="0"/>
              <a:t>k</a:t>
            </a:r>
            <a:r>
              <a:rPr lang="sv-SE" sz="1764" dirty="0"/>
              <a:t>tor</a:t>
            </a:r>
            <a:endParaRPr lang="en-US" sz="1764" dirty="0"/>
          </a:p>
        </p:txBody>
      </p:sp>
      <p:sp>
        <p:nvSpPr>
          <p:cNvPr id="864263" name="Text Box 1031"/>
          <p:cNvSpPr txBox="1">
            <a:spLocks noChangeArrowheads="1"/>
          </p:cNvSpPr>
          <p:nvPr/>
        </p:nvSpPr>
        <p:spPr bwMode="auto">
          <a:xfrm>
            <a:off x="1831375" y="2967369"/>
            <a:ext cx="1092412" cy="36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cs-CZ" sz="1764" dirty="0"/>
              <a:t>Plamen</a:t>
            </a:r>
            <a:endParaRPr lang="en-US" sz="1764" dirty="0"/>
          </a:p>
        </p:txBody>
      </p:sp>
      <p:grpSp>
        <p:nvGrpSpPr>
          <p:cNvPr id="864264" name="Group 1032"/>
          <p:cNvGrpSpPr>
            <a:grpSpLocks/>
          </p:cNvGrpSpPr>
          <p:nvPr/>
        </p:nvGrpSpPr>
        <p:grpSpPr bwMode="auto">
          <a:xfrm>
            <a:off x="6994072" y="2036018"/>
            <a:ext cx="2634742" cy="1860951"/>
            <a:chOff x="688" y="2883"/>
            <a:chExt cx="1328" cy="938"/>
          </a:xfrm>
        </p:grpSpPr>
        <p:pic>
          <p:nvPicPr>
            <p:cNvPr id="864265" name="Picture 1033" descr="OH Frames on Film - Low-swir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92"/>
            <a:stretch>
              <a:fillRect/>
            </a:stretch>
          </p:blipFill>
          <p:spPr bwMode="auto">
            <a:xfrm>
              <a:off x="688" y="2883"/>
              <a:ext cx="1328" cy="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4266" name="Picture 1034" descr="C:\Users\jin\Documents\Marketing Material\Rebranding of Dantec 2009 - Green Energy Concept\Application examples on web - Review\OH LIF Large exampl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3009"/>
              <a:ext cx="876" cy="6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4267" name="Rectangle 1035"/>
            <p:cNvSpPr>
              <a:spLocks noChangeArrowheads="1"/>
            </p:cNvSpPr>
            <p:nvPr/>
          </p:nvSpPr>
          <p:spPr bwMode="auto">
            <a:xfrm>
              <a:off x="1754" y="3005"/>
              <a:ext cx="244" cy="6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864268" name="Rectangle 1036"/>
            <p:cNvSpPr>
              <a:spLocks noChangeArrowheads="1"/>
            </p:cNvSpPr>
            <p:nvPr/>
          </p:nvSpPr>
          <p:spPr bwMode="auto">
            <a:xfrm>
              <a:off x="704" y="3003"/>
              <a:ext cx="244" cy="6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1538" tIns="50770" rIns="101538" bIns="50770" anchor="ctr"/>
            <a:lstStyle/>
            <a:p>
              <a:endParaRPr lang="cs-CZ" sz="1985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195" y="973137"/>
            <a:ext cx="9278797" cy="1077218"/>
          </a:xfrm>
        </p:spPr>
        <p:txBody>
          <a:bodyPr/>
          <a:lstStyle/>
          <a:p>
            <a:r>
              <a:rPr lang="cs-CZ" noProof="0" dirty="0" err="1"/>
              <a:t>Planar</a:t>
            </a:r>
            <a:r>
              <a:rPr lang="cs-CZ" noProof="0" dirty="0"/>
              <a:t> Laser-</a:t>
            </a:r>
            <a:r>
              <a:rPr lang="cs-CZ" noProof="0" dirty="0" err="1"/>
              <a:t>Induced</a:t>
            </a:r>
            <a:r>
              <a:rPr lang="cs-CZ" noProof="0" dirty="0"/>
              <a:t> Fluorescence</a:t>
            </a:r>
            <a:br>
              <a:rPr lang="cs-CZ" noProof="0" dirty="0"/>
            </a:b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8FF3F7D7-2391-4C30-9B9F-93D1A78E90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43</a:t>
            </a:fld>
            <a:endParaRPr lang="pl-PL" altLang="en-US"/>
          </a:p>
        </p:txBody>
      </p:sp>
      <p:sp>
        <p:nvSpPr>
          <p:cNvPr id="13" name="TextovéPole 12">
            <a:extLst>
              <a:ext uri="{FF2B5EF4-FFF2-40B4-BE49-F238E27FC236}">
                <a16:creationId xmlns="" xmlns:a16="http://schemas.microsoft.com/office/drawing/2014/main" id="{66DABD4B-EB0F-416B-9A86-D65C938FAA17}"/>
              </a:ext>
            </a:extLst>
          </p:cNvPr>
          <p:cNvSpPr txBox="1"/>
          <p:nvPr/>
        </p:nvSpPr>
        <p:spPr>
          <a:xfrm>
            <a:off x="6895172" y="6322508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23420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 descr="C:\Documents and Settings\jin\My Documents\Private\Bilder\Dimensions\Exported\C-LIF Setup03_RED.bm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09" y="1521324"/>
            <a:ext cx="7048156" cy="509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44</a:t>
            </a:fld>
            <a:endParaRPr lang="cs-CZ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3062" y="653097"/>
            <a:ext cx="9075420" cy="538609"/>
          </a:xfrm>
        </p:spPr>
        <p:txBody>
          <a:bodyPr/>
          <a:lstStyle/>
          <a:p>
            <a:r>
              <a:rPr lang="cs-CZ" noProof="0" dirty="0" smtClean="0"/>
              <a:t>LIF systém pro spalování</a:t>
            </a:r>
            <a:endParaRPr lang="cs-CZ" noProof="0" dirty="0"/>
          </a:p>
        </p:txBody>
      </p:sp>
      <p:sp>
        <p:nvSpPr>
          <p:cNvPr id="662532" name="Text Box 4"/>
          <p:cNvSpPr txBox="1">
            <a:spLocks noChangeArrowheads="1"/>
          </p:cNvSpPr>
          <p:nvPr/>
        </p:nvSpPr>
        <p:spPr bwMode="auto">
          <a:xfrm>
            <a:off x="6011951" y="1920474"/>
            <a:ext cx="1186947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764" dirty="0">
                <a:latin typeface="Arial" pitchFamily="34" charset="0"/>
              </a:rPr>
              <a:t>CCD </a:t>
            </a:r>
            <a:r>
              <a:rPr lang="cs-CZ" sz="1764" dirty="0">
                <a:latin typeface="Arial" pitchFamily="34" charset="0"/>
              </a:rPr>
              <a:t>k</a:t>
            </a:r>
            <a:r>
              <a:rPr lang="en-GB" sz="1764" dirty="0" err="1">
                <a:latin typeface="Arial" pitchFamily="34" charset="0"/>
              </a:rPr>
              <a:t>amera</a:t>
            </a:r>
            <a:endParaRPr lang="en-GB" sz="1764" dirty="0">
              <a:latin typeface="Arial" pitchFamily="34" charset="0"/>
            </a:endParaRPr>
          </a:p>
        </p:txBody>
      </p:sp>
      <p:sp>
        <p:nvSpPr>
          <p:cNvPr id="662533" name="Text Box 7"/>
          <p:cNvSpPr txBox="1">
            <a:spLocks noChangeArrowheads="1"/>
          </p:cNvSpPr>
          <p:nvPr/>
        </p:nvSpPr>
        <p:spPr bwMode="auto">
          <a:xfrm>
            <a:off x="1810367" y="4828320"/>
            <a:ext cx="1311245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1764" dirty="0">
                <a:latin typeface="Arial" pitchFamily="34" charset="0"/>
              </a:rPr>
              <a:t>Hořák</a:t>
            </a:r>
            <a:endParaRPr lang="en-GB" sz="1764" dirty="0">
              <a:latin typeface="Arial" pitchFamily="34" charset="0"/>
            </a:endParaRPr>
          </a:p>
        </p:txBody>
      </p:sp>
      <p:sp>
        <p:nvSpPr>
          <p:cNvPr id="662534" name="Text Box 8"/>
          <p:cNvSpPr txBox="1">
            <a:spLocks noChangeArrowheads="1"/>
          </p:cNvSpPr>
          <p:nvPr/>
        </p:nvSpPr>
        <p:spPr bwMode="auto">
          <a:xfrm>
            <a:off x="7064099" y="2736282"/>
            <a:ext cx="1901216" cy="36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764">
                <a:latin typeface="Arial" pitchFamily="34" charset="0"/>
              </a:rPr>
              <a:t>Nd:YAG Laser</a:t>
            </a:r>
          </a:p>
        </p:txBody>
      </p:sp>
      <p:sp>
        <p:nvSpPr>
          <p:cNvPr id="662535" name="Text Box 9"/>
          <p:cNvSpPr txBox="1">
            <a:spLocks noChangeArrowheads="1"/>
          </p:cNvSpPr>
          <p:nvPr/>
        </p:nvSpPr>
        <p:spPr bwMode="auto">
          <a:xfrm>
            <a:off x="7319694" y="5617868"/>
            <a:ext cx="1358512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1764" dirty="0">
                <a:latin typeface="Arial" pitchFamily="34" charset="0"/>
              </a:rPr>
              <a:t>Dye Laser</a:t>
            </a:r>
            <a:r>
              <a:rPr lang="cs-CZ" sz="1764" dirty="0">
                <a:latin typeface="Arial" pitchFamily="34" charset="0"/>
              </a:rPr>
              <a:t> – „barevný“</a:t>
            </a:r>
            <a:endParaRPr lang="en-GB" sz="1764" dirty="0">
              <a:latin typeface="Arial" pitchFamily="34" charset="0"/>
            </a:endParaRPr>
          </a:p>
        </p:txBody>
      </p:sp>
      <p:sp>
        <p:nvSpPr>
          <p:cNvPr id="662536" name="Text Box 10"/>
          <p:cNvSpPr txBox="1">
            <a:spLocks noChangeArrowheads="1"/>
          </p:cNvSpPr>
          <p:nvPr/>
        </p:nvSpPr>
        <p:spPr bwMode="auto">
          <a:xfrm>
            <a:off x="3448986" y="5348266"/>
            <a:ext cx="1384772" cy="63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sz="1764" dirty="0">
                <a:latin typeface="Arial" pitchFamily="34" charset="0"/>
              </a:rPr>
              <a:t>Rovinná o</a:t>
            </a:r>
            <a:r>
              <a:rPr lang="da-DK" sz="1764" dirty="0">
                <a:latin typeface="Arial" pitchFamily="34" charset="0"/>
              </a:rPr>
              <a:t>pti</a:t>
            </a:r>
            <a:r>
              <a:rPr lang="cs-CZ" sz="1764" dirty="0" err="1">
                <a:latin typeface="Arial" pitchFamily="34" charset="0"/>
              </a:rPr>
              <a:t>ka</a:t>
            </a:r>
            <a:endParaRPr lang="en-GB" sz="1764" dirty="0">
              <a:latin typeface="Arial" pitchFamily="34" charset="0"/>
            </a:endParaRPr>
          </a:p>
        </p:txBody>
      </p:sp>
      <p:grpSp>
        <p:nvGrpSpPr>
          <p:cNvPr id="662537" name="Group 9"/>
          <p:cNvGrpSpPr>
            <a:grpSpLocks/>
          </p:cNvGrpSpPr>
          <p:nvPr/>
        </p:nvGrpSpPr>
        <p:grpSpPr bwMode="auto">
          <a:xfrm>
            <a:off x="2925539" y="1666628"/>
            <a:ext cx="1474055" cy="1339255"/>
            <a:chOff x="1497" y="952"/>
            <a:chExt cx="842" cy="765"/>
          </a:xfrm>
        </p:grpSpPr>
        <p:sp>
          <p:nvSpPr>
            <p:cNvPr id="662538" name="Text Box 6"/>
            <p:cNvSpPr txBox="1">
              <a:spLocks noChangeArrowheads="1"/>
            </p:cNvSpPr>
            <p:nvPr/>
          </p:nvSpPr>
          <p:spPr bwMode="auto">
            <a:xfrm>
              <a:off x="1497" y="952"/>
              <a:ext cx="84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764" dirty="0">
                  <a:latin typeface="Arial" pitchFamily="34" charset="0"/>
                </a:rPr>
                <a:t>UV </a:t>
              </a:r>
              <a:r>
                <a:rPr lang="cs-CZ" sz="1764" dirty="0">
                  <a:latin typeface="Arial" pitchFamily="34" charset="0"/>
                </a:rPr>
                <a:t>Objektiv</a:t>
              </a:r>
              <a:endParaRPr lang="en-GB" sz="1764" dirty="0">
                <a:latin typeface="Arial" pitchFamily="34" charset="0"/>
              </a:endParaRPr>
            </a:p>
          </p:txBody>
        </p:sp>
        <p:sp>
          <p:nvSpPr>
            <p:cNvPr id="662539" name="Line 12"/>
            <p:cNvSpPr>
              <a:spLocks noChangeShapeType="1"/>
            </p:cNvSpPr>
            <p:nvPr/>
          </p:nvSpPr>
          <p:spPr bwMode="auto">
            <a:xfrm>
              <a:off x="2081" y="1282"/>
              <a:ext cx="218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</p:grpSp>
      <p:grpSp>
        <p:nvGrpSpPr>
          <p:cNvPr id="662540" name="Group 12"/>
          <p:cNvGrpSpPr>
            <a:grpSpLocks/>
          </p:cNvGrpSpPr>
          <p:nvPr/>
        </p:nvGrpSpPr>
        <p:grpSpPr bwMode="auto">
          <a:xfrm>
            <a:off x="2437104" y="2316123"/>
            <a:ext cx="1502066" cy="889335"/>
            <a:chOff x="1218" y="1323"/>
            <a:chExt cx="858" cy="508"/>
          </a:xfrm>
        </p:grpSpPr>
        <p:sp>
          <p:nvSpPr>
            <p:cNvPr id="662541" name="Text Box 11"/>
            <p:cNvSpPr txBox="1">
              <a:spLocks noChangeArrowheads="1"/>
            </p:cNvSpPr>
            <p:nvPr/>
          </p:nvSpPr>
          <p:spPr bwMode="auto">
            <a:xfrm>
              <a:off x="1218" y="1323"/>
              <a:ext cx="54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GB" sz="1764" dirty="0">
                  <a:latin typeface="Arial" pitchFamily="34" charset="0"/>
                </a:rPr>
                <a:t>Optic</a:t>
              </a:r>
              <a:r>
                <a:rPr lang="cs-CZ" sz="1764" dirty="0" err="1">
                  <a:latin typeface="Arial" pitchFamily="34" charset="0"/>
                </a:rPr>
                <a:t>kýf</a:t>
              </a:r>
              <a:r>
                <a:rPr lang="en-GB" sz="1764" dirty="0" err="1">
                  <a:latin typeface="Arial" pitchFamily="34" charset="0"/>
                </a:rPr>
                <a:t>iltr</a:t>
              </a:r>
              <a:endParaRPr lang="en-GB" sz="1764" dirty="0">
                <a:latin typeface="Arial" pitchFamily="34" charset="0"/>
              </a:endParaRPr>
            </a:p>
          </p:txBody>
        </p:sp>
        <p:sp>
          <p:nvSpPr>
            <p:cNvPr id="662542" name="Line 13"/>
            <p:cNvSpPr>
              <a:spLocks noChangeShapeType="1"/>
            </p:cNvSpPr>
            <p:nvPr/>
          </p:nvSpPr>
          <p:spPr bwMode="auto">
            <a:xfrm>
              <a:off x="1706" y="1538"/>
              <a:ext cx="370" cy="29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</p:grpSp>
      <p:grpSp>
        <p:nvGrpSpPr>
          <p:cNvPr id="662543" name="Group 15"/>
          <p:cNvGrpSpPr>
            <a:grpSpLocks/>
          </p:cNvGrpSpPr>
          <p:nvPr/>
        </p:nvGrpSpPr>
        <p:grpSpPr bwMode="auto">
          <a:xfrm>
            <a:off x="4305058" y="1279733"/>
            <a:ext cx="1281483" cy="1565090"/>
            <a:chOff x="2285" y="731"/>
            <a:chExt cx="732" cy="894"/>
          </a:xfrm>
        </p:grpSpPr>
        <p:sp>
          <p:nvSpPr>
            <p:cNvPr id="662544" name="Text Box 5"/>
            <p:cNvSpPr txBox="1">
              <a:spLocks noChangeArrowheads="1"/>
            </p:cNvSpPr>
            <p:nvPr/>
          </p:nvSpPr>
          <p:spPr bwMode="auto">
            <a:xfrm>
              <a:off x="2285" y="731"/>
              <a:ext cx="732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cs-CZ" sz="1764" dirty="0">
                  <a:latin typeface="Arial" pitchFamily="34" charset="0"/>
                </a:rPr>
                <a:t>Zesilovač obrazu</a:t>
              </a:r>
              <a:endParaRPr lang="en-GB" sz="1764" dirty="0">
                <a:latin typeface="Arial" pitchFamily="34" charset="0"/>
              </a:endParaRPr>
            </a:p>
          </p:txBody>
        </p:sp>
        <p:sp>
          <p:nvSpPr>
            <p:cNvPr id="662545" name="Line 14"/>
            <p:cNvSpPr>
              <a:spLocks noChangeShapeType="1"/>
            </p:cNvSpPr>
            <p:nvPr/>
          </p:nvSpPr>
          <p:spPr bwMode="auto">
            <a:xfrm flipH="1">
              <a:off x="2483" y="1081"/>
              <a:ext cx="104" cy="5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 sz="1985"/>
            </a:p>
          </p:txBody>
        </p:sp>
      </p:grpSp>
      <p:sp>
        <p:nvSpPr>
          <p:cNvPr id="20" name="Zástupný symbol pro číslo snímku 3">
            <a:extLst>
              <a:ext uri="{FF2B5EF4-FFF2-40B4-BE49-F238E27FC236}">
                <a16:creationId xmlns="" xmlns:a16="http://schemas.microsoft.com/office/drawing/2014/main" id="{87A9BCE4-0021-4646-97E6-FBCB0B0EF045}"/>
              </a:ext>
            </a:extLst>
          </p:cNvPr>
          <p:cNvSpPr txBox="1">
            <a:spLocks/>
          </p:cNvSpPr>
          <p:nvPr/>
        </p:nvSpPr>
        <p:spPr>
          <a:xfrm>
            <a:off x="9328432" y="7058660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fld id="{D97561EC-6A41-460C-A7AA-100A60D04791}" type="slidenum">
              <a:rPr lang="pl-PL" altLang="en-US" sz="1764"/>
              <a:pPr algn="r"/>
              <a:t>44</a:t>
            </a:fld>
            <a:endParaRPr lang="pl-PL" altLang="en-US" sz="1764" dirty="0"/>
          </a:p>
        </p:txBody>
      </p:sp>
      <p:sp>
        <p:nvSpPr>
          <p:cNvPr id="21" name="TextovéPole 20">
            <a:extLst>
              <a:ext uri="{FF2B5EF4-FFF2-40B4-BE49-F238E27FC236}">
                <a16:creationId xmlns="" xmlns:a16="http://schemas.microsoft.com/office/drawing/2014/main" id="{E00187D7-06B0-450D-B0C8-0D8459E60047}"/>
              </a:ext>
            </a:extLst>
          </p:cNvPr>
          <p:cNvSpPr txBox="1"/>
          <p:nvPr/>
        </p:nvSpPr>
        <p:spPr>
          <a:xfrm>
            <a:off x="6895172" y="6322508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1302950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PLIF</a:t>
            </a:r>
            <a:endParaRPr lang="cs-CZ" noProof="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45</a:t>
            </a:fld>
            <a:endParaRPr lang="cs-CZ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121" y="1796205"/>
            <a:ext cx="6794097" cy="466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870248" y="1818032"/>
            <a:ext cx="1114857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okamžitý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776059" y="2828520"/>
            <a:ext cx="90140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střední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726218" y="3922838"/>
            <a:ext cx="1094082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FF0000"/>
                </a:solidFill>
              </a:rPr>
              <a:t>odchylka</a:t>
            </a:r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="" xmlns:a16="http://schemas.microsoft.com/office/drawing/2014/main" id="{0D760722-8A94-4B88-8B7E-25485D17DAA3}"/>
              </a:ext>
            </a:extLst>
          </p:cNvPr>
          <p:cNvSpPr txBox="1">
            <a:spLocks/>
          </p:cNvSpPr>
          <p:nvPr/>
        </p:nvSpPr>
        <p:spPr>
          <a:xfrm>
            <a:off x="9338981" y="7094637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fld id="{D97561EC-6A41-460C-A7AA-100A60D04791}" type="slidenum">
              <a:rPr lang="pl-PL" altLang="en-US" sz="1764"/>
              <a:pPr algn="r"/>
              <a:t>45</a:t>
            </a:fld>
            <a:endParaRPr lang="pl-PL" altLang="en-US" sz="1764" dirty="0"/>
          </a:p>
        </p:txBody>
      </p:sp>
      <p:sp>
        <p:nvSpPr>
          <p:cNvPr id="10" name="TextovéPole 9">
            <a:extLst>
              <a:ext uri="{FF2B5EF4-FFF2-40B4-BE49-F238E27FC236}">
                <a16:creationId xmlns="" xmlns:a16="http://schemas.microsoft.com/office/drawing/2014/main" id="{04898EB1-306A-4090-8A57-8611B089FBF1}"/>
              </a:ext>
            </a:extLst>
          </p:cNvPr>
          <p:cNvSpPr txBox="1"/>
          <p:nvPr/>
        </p:nvSpPr>
        <p:spPr>
          <a:xfrm>
            <a:off x="6895172" y="6529109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14480833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46</a:t>
            </a:fld>
            <a:endParaRPr lang="cs-CZ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879829"/>
            <a:ext cx="9075420" cy="538609"/>
          </a:xfrm>
        </p:spPr>
        <p:txBody>
          <a:bodyPr/>
          <a:lstStyle/>
          <a:p>
            <a:r>
              <a:rPr lang="cs-CZ" noProof="0" dirty="0" smtClean="0"/>
              <a:t>LIF při spalování</a:t>
            </a:r>
            <a:endParaRPr lang="cs-CZ" noProof="0" dirty="0"/>
          </a:p>
        </p:txBody>
      </p:sp>
      <p:sp>
        <p:nvSpPr>
          <p:cNvPr id="65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643871"/>
            <a:ext cx="6015267" cy="473975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Plyn, chemická reakce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Produkce radikálů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Měří se koncentrace radikálů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OH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CH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NO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atd.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Koncentrace „velkých“ molekul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Formaldehyd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Aceton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atd.</a:t>
            </a:r>
            <a:endParaRPr lang="cs-CZ" sz="2800" noProof="0" dirty="0"/>
          </a:p>
        </p:txBody>
      </p:sp>
      <p:pic>
        <p:nvPicPr>
          <p:cNvPr id="654340" name="Picture 4" descr="C:\Documents and Settings\jin\My Documents\Sales Meeting 2008 June\Mat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98" y="1628114"/>
            <a:ext cx="1587849" cy="492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752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1357551"/>
          </a:xfrm>
        </p:spPr>
        <p:txBody>
          <a:bodyPr/>
          <a:lstStyle/>
          <a:p>
            <a:r>
              <a:rPr lang="cs-CZ" noProof="0" dirty="0" smtClean="0"/>
              <a:t>Laser-</a:t>
            </a:r>
            <a:r>
              <a:rPr lang="cs-CZ" noProof="0" dirty="0" err="1" smtClean="0"/>
              <a:t>Induced</a:t>
            </a:r>
            <a:r>
              <a:rPr lang="cs-CZ" noProof="0" dirty="0" smtClean="0"/>
              <a:t> </a:t>
            </a:r>
            <a:r>
              <a:rPr lang="cs-CZ" noProof="0" dirty="0" err="1" smtClean="0"/>
              <a:t>Incancescence</a:t>
            </a:r>
            <a:r>
              <a:rPr lang="cs-CZ" noProof="0" dirty="0" smtClean="0"/>
              <a:t/>
            </a:r>
            <a:br>
              <a:rPr lang="cs-CZ" noProof="0" dirty="0" smtClean="0"/>
            </a:br>
            <a:r>
              <a:rPr lang="cs-CZ" noProof="0" dirty="0" smtClean="0"/>
              <a:t>(LII)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823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Laser-</a:t>
            </a:r>
            <a:r>
              <a:rPr lang="cs-CZ" noProof="0" dirty="0" err="1" smtClean="0"/>
              <a:t>Induced</a:t>
            </a:r>
            <a:r>
              <a:rPr lang="cs-CZ" noProof="0" dirty="0" smtClean="0"/>
              <a:t> </a:t>
            </a:r>
            <a:r>
              <a:rPr lang="cs-CZ" noProof="0" dirty="0" err="1" smtClean="0"/>
              <a:t>Incancescence</a:t>
            </a:r>
            <a:endParaRPr lang="cs-CZ" noProof="0" dirty="0"/>
          </a:p>
        </p:txBody>
      </p:sp>
      <p:sp>
        <p:nvSpPr>
          <p:cNvPr id="912387" name="Rectangle 3"/>
          <p:cNvSpPr>
            <a:spLocks noGrp="1" noChangeArrowheads="1"/>
          </p:cNvSpPr>
          <p:nvPr>
            <p:ph idx="1"/>
          </p:nvPr>
        </p:nvSpPr>
        <p:spPr>
          <a:xfrm>
            <a:off x="707301" y="2087541"/>
            <a:ext cx="9075420" cy="79116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noProof="0" dirty="0" smtClean="0"/>
              <a:t>Saze </a:t>
            </a:r>
            <a:r>
              <a:rPr lang="cs-CZ" sz="2800" noProof="0" dirty="0" smtClean="0"/>
              <a:t>(částice) zahřáty laserem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Planckova radiace</a:t>
            </a:r>
            <a:endParaRPr lang="cs-CZ" sz="2800" noProof="0" dirty="0"/>
          </a:p>
        </p:txBody>
      </p:sp>
      <p:grpSp>
        <p:nvGrpSpPr>
          <p:cNvPr id="3" name="Skupina 2"/>
          <p:cNvGrpSpPr/>
          <p:nvPr/>
        </p:nvGrpSpPr>
        <p:grpSpPr>
          <a:xfrm>
            <a:off x="4948328" y="3310547"/>
            <a:ext cx="5224644" cy="3145090"/>
            <a:chOff x="2456490" y="2979738"/>
            <a:chExt cx="4737712" cy="2851971"/>
          </a:xfrm>
        </p:grpSpPr>
        <p:sp>
          <p:nvSpPr>
            <p:cNvPr id="912401" name="Text Box 17"/>
            <p:cNvSpPr txBox="1">
              <a:spLocks noChangeArrowheads="1"/>
            </p:cNvSpPr>
            <p:nvPr/>
          </p:nvSpPr>
          <p:spPr bwMode="auto">
            <a:xfrm>
              <a:off x="2847975" y="5584825"/>
              <a:ext cx="3930650" cy="24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v-SE" sz="1103"/>
                <a:t>Time (ns)</a:t>
              </a:r>
              <a:endParaRPr lang="en-GB" sz="1103"/>
            </a:p>
          </p:txBody>
        </p:sp>
        <p:grpSp>
          <p:nvGrpSpPr>
            <p:cNvPr id="912388" name="Group 4"/>
            <p:cNvGrpSpPr>
              <a:grpSpLocks/>
            </p:cNvGrpSpPr>
            <p:nvPr/>
          </p:nvGrpSpPr>
          <p:grpSpPr bwMode="auto">
            <a:xfrm>
              <a:off x="5308600" y="3976688"/>
              <a:ext cx="1885602" cy="992187"/>
              <a:chOff x="1758" y="3013"/>
              <a:chExt cx="874" cy="499"/>
            </a:xfrm>
          </p:grpSpPr>
          <p:sp>
            <p:nvSpPr>
              <p:cNvPr id="912389" name="Arc 5"/>
              <p:cNvSpPr>
                <a:spLocks/>
              </p:cNvSpPr>
              <p:nvPr/>
            </p:nvSpPr>
            <p:spPr bwMode="auto">
              <a:xfrm rot="10011277" flipH="1">
                <a:off x="1912" y="3168"/>
                <a:ext cx="192" cy="34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2390" name="Text Box 6"/>
              <p:cNvSpPr txBox="1">
                <a:spLocks noChangeArrowheads="1"/>
              </p:cNvSpPr>
              <p:nvPr/>
            </p:nvSpPr>
            <p:spPr bwMode="auto">
              <a:xfrm>
                <a:off x="1758" y="3013"/>
                <a:ext cx="874" cy="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1985">
                    <a:latin typeface="Verdana" pitchFamily="34" charset="0"/>
                  </a:rPr>
                  <a:t>Size decreases</a:t>
                </a:r>
              </a:p>
            </p:txBody>
          </p:sp>
        </p:grpSp>
        <p:grpSp>
          <p:nvGrpSpPr>
            <p:cNvPr id="912391" name="Group 7"/>
            <p:cNvGrpSpPr>
              <a:grpSpLocks/>
            </p:cNvGrpSpPr>
            <p:nvPr/>
          </p:nvGrpSpPr>
          <p:grpSpPr bwMode="auto">
            <a:xfrm>
              <a:off x="3201988" y="2986088"/>
              <a:ext cx="696912" cy="2292350"/>
              <a:chOff x="888" y="2512"/>
              <a:chExt cx="323" cy="1152"/>
            </a:xfrm>
          </p:grpSpPr>
          <p:sp>
            <p:nvSpPr>
              <p:cNvPr id="912392" name="Line 8"/>
              <p:cNvSpPr>
                <a:spLocks noChangeShapeType="1"/>
              </p:cNvSpPr>
              <p:nvPr/>
            </p:nvSpPr>
            <p:spPr bwMode="auto">
              <a:xfrm>
                <a:off x="896" y="3264"/>
                <a:ext cx="315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2393" name="Line 9"/>
              <p:cNvSpPr>
                <a:spLocks noChangeShapeType="1"/>
              </p:cNvSpPr>
              <p:nvPr/>
            </p:nvSpPr>
            <p:spPr bwMode="auto">
              <a:xfrm flipV="1">
                <a:off x="888" y="2512"/>
                <a:ext cx="0" cy="1144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2394" name="Line 10"/>
              <p:cNvSpPr>
                <a:spLocks noChangeShapeType="1"/>
              </p:cNvSpPr>
              <p:nvPr/>
            </p:nvSpPr>
            <p:spPr bwMode="auto">
              <a:xfrm flipV="1">
                <a:off x="1200" y="2520"/>
                <a:ext cx="0" cy="1144"/>
              </a:xfrm>
              <a:prstGeom prst="line">
                <a:avLst/>
              </a:prstGeom>
              <a:noFill/>
              <a:ln w="12700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912395" name="Rectangle 11"/>
            <p:cNvSpPr>
              <a:spLocks noChangeArrowheads="1"/>
            </p:cNvSpPr>
            <p:nvPr/>
          </p:nvSpPr>
          <p:spPr bwMode="auto">
            <a:xfrm>
              <a:off x="2847975" y="2979738"/>
              <a:ext cx="3905250" cy="22923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01538" tIns="50770" rIns="101538" bIns="50770" anchor="ctr"/>
            <a:lstStyle/>
            <a:p>
              <a:endParaRPr lang="cs-CZ" sz="1985"/>
            </a:p>
          </p:txBody>
        </p:sp>
        <p:grpSp>
          <p:nvGrpSpPr>
            <p:cNvPr id="912396" name="Group 12"/>
            <p:cNvGrpSpPr>
              <a:grpSpLocks/>
            </p:cNvGrpSpPr>
            <p:nvPr/>
          </p:nvGrpSpPr>
          <p:grpSpPr bwMode="auto">
            <a:xfrm>
              <a:off x="3028950" y="2979738"/>
              <a:ext cx="3716338" cy="2290762"/>
              <a:chOff x="731" y="1790"/>
              <a:chExt cx="2376" cy="1443"/>
            </a:xfrm>
          </p:grpSpPr>
          <p:sp>
            <p:nvSpPr>
              <p:cNvPr id="912397" name="Freeform 13"/>
              <p:cNvSpPr>
                <a:spLocks/>
              </p:cNvSpPr>
              <p:nvPr/>
            </p:nvSpPr>
            <p:spPr bwMode="auto">
              <a:xfrm>
                <a:off x="731" y="1790"/>
                <a:ext cx="430" cy="1443"/>
              </a:xfrm>
              <a:custGeom>
                <a:avLst/>
                <a:gdLst>
                  <a:gd name="T0" fmla="*/ 0 w 430"/>
                  <a:gd name="T1" fmla="*/ 1443 h 1443"/>
                  <a:gd name="T2" fmla="*/ 88 w 430"/>
                  <a:gd name="T3" fmla="*/ 172 h 1443"/>
                  <a:gd name="T4" fmla="*/ 202 w 430"/>
                  <a:gd name="T5" fmla="*/ 410 h 1443"/>
                  <a:gd name="T6" fmla="*/ 326 w 430"/>
                  <a:gd name="T7" fmla="*/ 540 h 1443"/>
                  <a:gd name="T8" fmla="*/ 430 w 430"/>
                  <a:gd name="T9" fmla="*/ 587 h 1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0" h="1443">
                    <a:moveTo>
                      <a:pt x="0" y="1443"/>
                    </a:moveTo>
                    <a:cubicBezTo>
                      <a:pt x="27" y="893"/>
                      <a:pt x="54" y="344"/>
                      <a:pt x="88" y="172"/>
                    </a:cubicBezTo>
                    <a:cubicBezTo>
                      <a:pt x="122" y="0"/>
                      <a:pt x="162" y="349"/>
                      <a:pt x="202" y="410"/>
                    </a:cubicBezTo>
                    <a:cubicBezTo>
                      <a:pt x="242" y="471"/>
                      <a:pt x="288" y="510"/>
                      <a:pt x="326" y="540"/>
                    </a:cubicBezTo>
                    <a:cubicBezTo>
                      <a:pt x="364" y="570"/>
                      <a:pt x="413" y="580"/>
                      <a:pt x="430" y="587"/>
                    </a:cubicBez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DDDDDD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538" tIns="50770" rIns="101538" bIns="50770" anchor="ctr"/>
              <a:lstStyle/>
              <a:p>
                <a:endParaRPr lang="cs-CZ" sz="1985"/>
              </a:p>
            </p:txBody>
          </p:sp>
          <p:sp>
            <p:nvSpPr>
              <p:cNvPr id="912398" name="Line 14"/>
              <p:cNvSpPr>
                <a:spLocks noChangeShapeType="1"/>
              </p:cNvSpPr>
              <p:nvPr/>
            </p:nvSpPr>
            <p:spPr bwMode="auto">
              <a:xfrm>
                <a:off x="1161" y="2377"/>
                <a:ext cx="1946" cy="4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538" tIns="50770" rIns="101538" bIns="50770" anchor="ctr"/>
              <a:lstStyle/>
              <a:p>
                <a:endParaRPr lang="cs-CZ" sz="1985"/>
              </a:p>
            </p:txBody>
          </p:sp>
          <p:sp>
            <p:nvSpPr>
              <p:cNvPr id="912399" name="Line 15"/>
              <p:cNvSpPr>
                <a:spLocks noChangeShapeType="1"/>
              </p:cNvSpPr>
              <p:nvPr/>
            </p:nvSpPr>
            <p:spPr bwMode="auto">
              <a:xfrm>
                <a:off x="1161" y="2377"/>
                <a:ext cx="1946" cy="6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538" tIns="50770" rIns="101538" bIns="50770" anchor="ctr"/>
              <a:lstStyle/>
              <a:p>
                <a:endParaRPr lang="cs-CZ" sz="1985"/>
              </a:p>
            </p:txBody>
          </p:sp>
          <p:sp>
            <p:nvSpPr>
              <p:cNvPr id="912400" name="Line 16"/>
              <p:cNvSpPr>
                <a:spLocks noChangeShapeType="1"/>
              </p:cNvSpPr>
              <p:nvPr/>
            </p:nvSpPr>
            <p:spPr bwMode="auto">
              <a:xfrm>
                <a:off x="1161" y="2377"/>
                <a:ext cx="1946" cy="809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01538" tIns="50770" rIns="101538" bIns="50770" anchor="ctr"/>
              <a:lstStyle/>
              <a:p>
                <a:endParaRPr lang="cs-CZ" sz="1985"/>
              </a:p>
            </p:txBody>
          </p:sp>
        </p:grpSp>
        <p:sp>
          <p:nvSpPr>
            <p:cNvPr id="912402" name="Text Box 18"/>
            <p:cNvSpPr txBox="1">
              <a:spLocks noChangeArrowheads="1"/>
            </p:cNvSpPr>
            <p:nvPr/>
          </p:nvSpPr>
          <p:spPr bwMode="auto">
            <a:xfrm rot="16200000">
              <a:off x="1855238" y="3985801"/>
              <a:ext cx="1449388" cy="24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v-SE" sz="1103" dirty="0"/>
                <a:t>LII intensity (a.u.)</a:t>
              </a:r>
              <a:endParaRPr lang="en-GB" sz="1103" dirty="0"/>
            </a:p>
          </p:txBody>
        </p:sp>
        <p:sp>
          <p:nvSpPr>
            <p:cNvPr id="912403" name="Text Box 19"/>
            <p:cNvSpPr txBox="1">
              <a:spLocks noChangeArrowheads="1"/>
            </p:cNvSpPr>
            <p:nvPr/>
          </p:nvSpPr>
          <p:spPr bwMode="auto">
            <a:xfrm>
              <a:off x="2903538" y="5340350"/>
              <a:ext cx="4249737" cy="246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v-SE" sz="1103"/>
                <a:t>0                  100               200               300               400                500</a:t>
              </a:r>
              <a:endParaRPr lang="en-GB" sz="1103"/>
            </a:p>
          </p:txBody>
        </p:sp>
        <p:sp>
          <p:nvSpPr>
            <p:cNvPr id="912404" name="Line 20"/>
            <p:cNvSpPr>
              <a:spLocks noChangeShapeType="1"/>
            </p:cNvSpPr>
            <p:nvPr/>
          </p:nvSpPr>
          <p:spPr bwMode="auto">
            <a:xfrm>
              <a:off x="3028950" y="5291138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912405" name="Line 21"/>
            <p:cNvSpPr>
              <a:spLocks noChangeShapeType="1"/>
            </p:cNvSpPr>
            <p:nvPr/>
          </p:nvSpPr>
          <p:spPr bwMode="auto">
            <a:xfrm>
              <a:off x="3790950" y="5281613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912406" name="Line 22"/>
            <p:cNvSpPr>
              <a:spLocks noChangeShapeType="1"/>
            </p:cNvSpPr>
            <p:nvPr/>
          </p:nvSpPr>
          <p:spPr bwMode="auto">
            <a:xfrm>
              <a:off x="4532313" y="5281613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912407" name="Line 23"/>
            <p:cNvSpPr>
              <a:spLocks noChangeShapeType="1"/>
            </p:cNvSpPr>
            <p:nvPr/>
          </p:nvSpPr>
          <p:spPr bwMode="auto">
            <a:xfrm>
              <a:off x="5273675" y="5270500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912408" name="Line 24"/>
            <p:cNvSpPr>
              <a:spLocks noChangeShapeType="1"/>
            </p:cNvSpPr>
            <p:nvPr/>
          </p:nvSpPr>
          <p:spPr bwMode="auto">
            <a:xfrm>
              <a:off x="6003925" y="5294313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  <p:sp>
          <p:nvSpPr>
            <p:cNvPr id="912409" name="Line 25"/>
            <p:cNvSpPr>
              <a:spLocks noChangeShapeType="1"/>
            </p:cNvSpPr>
            <p:nvPr/>
          </p:nvSpPr>
          <p:spPr bwMode="auto">
            <a:xfrm>
              <a:off x="6753225" y="5286375"/>
              <a:ext cx="0" cy="9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01538" tIns="50770" rIns="101538" bIns="50770" anchor="ctr"/>
            <a:lstStyle/>
            <a:p>
              <a:endParaRPr lang="cs-CZ" sz="1985"/>
            </a:p>
          </p:txBody>
        </p:sp>
      </p:grpSp>
      <p:pic>
        <p:nvPicPr>
          <p:cNvPr id="28" name="Picture 5" descr="C:\Users\jin\Documents\Diagnostics\LII\Black smo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1"/>
          <a:stretch>
            <a:fillRect/>
          </a:stretch>
        </p:blipFill>
        <p:spPr bwMode="auto">
          <a:xfrm>
            <a:off x="661580" y="3342555"/>
            <a:ext cx="3545310" cy="264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80995BFB-B6E3-4B68-ACBB-221FC04CFE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48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910521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Freeform 2"/>
          <p:cNvSpPr>
            <a:spLocks/>
          </p:cNvSpPr>
          <p:nvPr/>
        </p:nvSpPr>
        <p:spPr bwMode="auto">
          <a:xfrm>
            <a:off x="2869518" y="2435168"/>
            <a:ext cx="3203707" cy="210079"/>
          </a:xfrm>
          <a:custGeom>
            <a:avLst/>
            <a:gdLst>
              <a:gd name="T0" fmla="*/ 401 w 3128"/>
              <a:gd name="T1" fmla="*/ 37 h 204"/>
              <a:gd name="T2" fmla="*/ 0 w 3128"/>
              <a:gd name="T3" fmla="*/ 146 h 204"/>
              <a:gd name="T4" fmla="*/ 2574 w 3128"/>
              <a:gd name="T5" fmla="*/ 146 h 204"/>
              <a:gd name="T6" fmla="*/ 2443 w 3128"/>
              <a:gd name="T7" fmla="*/ 204 h 204"/>
              <a:gd name="T8" fmla="*/ 3128 w 3128"/>
              <a:gd name="T9" fmla="*/ 124 h 204"/>
              <a:gd name="T10" fmla="*/ 2727 w 3128"/>
              <a:gd name="T11" fmla="*/ 0 h 204"/>
              <a:gd name="T12" fmla="*/ 2683 w 3128"/>
              <a:gd name="T13" fmla="*/ 37 h 204"/>
              <a:gd name="T14" fmla="*/ 401 w 3128"/>
              <a:gd name="T15" fmla="*/ 37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128" h="204">
                <a:moveTo>
                  <a:pt x="401" y="37"/>
                </a:moveTo>
                <a:lnTo>
                  <a:pt x="0" y="146"/>
                </a:lnTo>
                <a:lnTo>
                  <a:pt x="2574" y="146"/>
                </a:lnTo>
                <a:lnTo>
                  <a:pt x="2443" y="204"/>
                </a:lnTo>
                <a:lnTo>
                  <a:pt x="3128" y="124"/>
                </a:lnTo>
                <a:lnTo>
                  <a:pt x="2727" y="0"/>
                </a:lnTo>
                <a:lnTo>
                  <a:pt x="2683" y="37"/>
                </a:lnTo>
                <a:lnTo>
                  <a:pt x="401" y="37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  <p:sp>
        <p:nvSpPr>
          <p:cNvPr id="915459" name="Rectangle 3"/>
          <p:cNvSpPr>
            <a:spLocks noGrp="1" noChangeArrowheads="1"/>
          </p:cNvSpPr>
          <p:nvPr>
            <p:ph type="title"/>
          </p:nvPr>
        </p:nvSpPr>
        <p:spPr>
          <a:xfrm>
            <a:off x="655657" y="934238"/>
            <a:ext cx="9278797" cy="533400"/>
          </a:xfrm>
        </p:spPr>
        <p:txBody>
          <a:bodyPr/>
          <a:lstStyle/>
          <a:p>
            <a:r>
              <a:rPr lang="cs-CZ" noProof="0" dirty="0" smtClean="0"/>
              <a:t>Měření ve spalovacím motoru</a:t>
            </a:r>
            <a:endParaRPr lang="cs-CZ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7531523" y="7009642"/>
            <a:ext cx="2352887" cy="402652"/>
          </a:xfrm>
          <a:prstGeom prst="rect">
            <a:avLst/>
          </a:prstGeom>
        </p:spPr>
        <p:txBody>
          <a:bodyPr vert="horz" lIns="100838" tIns="50419" rIns="100838" bIns="50419" rtlCol="0" anchor="ctr"/>
          <a:lstStyle>
            <a:defPPr>
              <a:defRPr lang="cs-CZ"/>
            </a:defPPr>
            <a:lvl1pPr marL="0" algn="r" defTabSz="10084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2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0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10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52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94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3601" algn="l" defTabSz="1008400" rtl="0" eaLnBrk="1" latinLnBrk="0" hangingPunct="1"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B0B875-8F34-4596-88EC-059E9638F8AA}" type="slidenum">
              <a:rPr lang="cs-CZ" smtClean="0"/>
              <a:pPr/>
              <a:t>49</a:t>
            </a:fld>
            <a:endParaRPr lang="cs-CZ"/>
          </a:p>
        </p:txBody>
      </p:sp>
      <p:pic>
        <p:nvPicPr>
          <p:cNvPr id="915461" name="Picture 5" descr="C:\Users\jin\Documents\Conferences Travels and Visits\2009-03-23 - Paris Poitiers PIV-LIF DS Meetings\Presentation\Engine cross sectio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654" y="1572093"/>
            <a:ext cx="5539087" cy="4760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15462" name="Group 6"/>
          <p:cNvGrpSpPr>
            <a:grpSpLocks/>
          </p:cNvGrpSpPr>
          <p:nvPr/>
        </p:nvGrpSpPr>
        <p:grpSpPr bwMode="auto">
          <a:xfrm rot="16200000">
            <a:off x="7557785" y="3277236"/>
            <a:ext cx="584720" cy="2258351"/>
            <a:chOff x="4155" y="2126"/>
            <a:chExt cx="269" cy="1039"/>
          </a:xfrm>
        </p:grpSpPr>
        <p:grpSp>
          <p:nvGrpSpPr>
            <p:cNvPr id="915463" name="Group 7"/>
            <p:cNvGrpSpPr>
              <a:grpSpLocks noChangeAspect="1"/>
            </p:cNvGrpSpPr>
            <p:nvPr/>
          </p:nvGrpSpPr>
          <p:grpSpPr bwMode="auto">
            <a:xfrm rot="16200000" flipH="1">
              <a:off x="4190" y="2177"/>
              <a:ext cx="267" cy="166"/>
              <a:chOff x="953" y="3593"/>
              <a:chExt cx="1122" cy="608"/>
            </a:xfrm>
          </p:grpSpPr>
          <p:sp>
            <p:nvSpPr>
              <p:cNvPr id="915464" name="Rectangle 8"/>
              <p:cNvSpPr>
                <a:spLocks noChangeAspect="1" noChangeArrowheads="1"/>
              </p:cNvSpPr>
              <p:nvPr/>
            </p:nvSpPr>
            <p:spPr bwMode="auto">
              <a:xfrm>
                <a:off x="1002" y="3612"/>
                <a:ext cx="851" cy="569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546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1071" y="3593"/>
                <a:ext cx="226" cy="608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5466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1366" y="3593"/>
                <a:ext cx="350" cy="608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5467" name="Freeform 11"/>
              <p:cNvSpPr>
                <a:spLocks noChangeAspect="1"/>
              </p:cNvSpPr>
              <p:nvPr/>
            </p:nvSpPr>
            <p:spPr bwMode="auto">
              <a:xfrm>
                <a:off x="1979" y="3897"/>
                <a:ext cx="92" cy="211"/>
              </a:xfrm>
              <a:custGeom>
                <a:avLst/>
                <a:gdLst>
                  <a:gd name="T0" fmla="*/ 0 w 92"/>
                  <a:gd name="T1" fmla="*/ 0 h 302"/>
                  <a:gd name="T2" fmla="*/ 0 w 92"/>
                  <a:gd name="T3" fmla="*/ 302 h 302"/>
                  <a:gd name="T4" fmla="*/ 92 w 92"/>
                  <a:gd name="T5" fmla="*/ 194 h 302"/>
                  <a:gd name="T6" fmla="*/ 92 w 92"/>
                  <a:gd name="T7" fmla="*/ 0 h 302"/>
                  <a:gd name="T8" fmla="*/ 0 w 9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02">
                    <a:moveTo>
                      <a:pt x="0" y="0"/>
                    </a:moveTo>
                    <a:lnTo>
                      <a:pt x="0" y="302"/>
                    </a:lnTo>
                    <a:lnTo>
                      <a:pt x="92" y="194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68" name="Freeform 12"/>
              <p:cNvSpPr>
                <a:spLocks noChangeAspect="1"/>
              </p:cNvSpPr>
              <p:nvPr/>
            </p:nvSpPr>
            <p:spPr bwMode="auto">
              <a:xfrm flipV="1">
                <a:off x="1983" y="3686"/>
                <a:ext cx="92" cy="211"/>
              </a:xfrm>
              <a:custGeom>
                <a:avLst/>
                <a:gdLst>
                  <a:gd name="T0" fmla="*/ 0 w 92"/>
                  <a:gd name="T1" fmla="*/ 0 h 302"/>
                  <a:gd name="T2" fmla="*/ 0 w 92"/>
                  <a:gd name="T3" fmla="*/ 302 h 302"/>
                  <a:gd name="T4" fmla="*/ 92 w 92"/>
                  <a:gd name="T5" fmla="*/ 194 h 302"/>
                  <a:gd name="T6" fmla="*/ 92 w 92"/>
                  <a:gd name="T7" fmla="*/ 0 h 302"/>
                  <a:gd name="T8" fmla="*/ 0 w 9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02">
                    <a:moveTo>
                      <a:pt x="0" y="0"/>
                    </a:moveTo>
                    <a:lnTo>
                      <a:pt x="0" y="302"/>
                    </a:lnTo>
                    <a:lnTo>
                      <a:pt x="92" y="194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11111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69" name="Freeform 13"/>
              <p:cNvSpPr>
                <a:spLocks noChangeAspect="1"/>
              </p:cNvSpPr>
              <p:nvPr/>
            </p:nvSpPr>
            <p:spPr bwMode="auto">
              <a:xfrm>
                <a:off x="953" y="3611"/>
                <a:ext cx="49" cy="286"/>
              </a:xfrm>
              <a:custGeom>
                <a:avLst/>
                <a:gdLst>
                  <a:gd name="T0" fmla="*/ 70 w 70"/>
                  <a:gd name="T1" fmla="*/ 0 h 910"/>
                  <a:gd name="T2" fmla="*/ 70 w 70"/>
                  <a:gd name="T3" fmla="*/ 910 h 910"/>
                  <a:gd name="T4" fmla="*/ 0 w 70"/>
                  <a:gd name="T5" fmla="*/ 910 h 910"/>
                  <a:gd name="T6" fmla="*/ 0 w 70"/>
                  <a:gd name="T7" fmla="*/ 130 h 910"/>
                  <a:gd name="T8" fmla="*/ 70 w 70"/>
                  <a:gd name="T9" fmla="*/ 0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10">
                    <a:moveTo>
                      <a:pt x="70" y="0"/>
                    </a:moveTo>
                    <a:lnTo>
                      <a:pt x="70" y="910"/>
                    </a:lnTo>
                    <a:lnTo>
                      <a:pt x="0" y="910"/>
                    </a:lnTo>
                    <a:lnTo>
                      <a:pt x="0" y="130"/>
                    </a:lnTo>
                    <a:lnTo>
                      <a:pt x="7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11111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70" name="Freeform 14"/>
              <p:cNvSpPr>
                <a:spLocks noChangeAspect="1"/>
              </p:cNvSpPr>
              <p:nvPr/>
            </p:nvSpPr>
            <p:spPr bwMode="auto">
              <a:xfrm flipV="1">
                <a:off x="953" y="3896"/>
                <a:ext cx="49" cy="286"/>
              </a:xfrm>
              <a:custGeom>
                <a:avLst/>
                <a:gdLst>
                  <a:gd name="T0" fmla="*/ 70 w 70"/>
                  <a:gd name="T1" fmla="*/ 0 h 910"/>
                  <a:gd name="T2" fmla="*/ 70 w 70"/>
                  <a:gd name="T3" fmla="*/ 910 h 910"/>
                  <a:gd name="T4" fmla="*/ 0 w 70"/>
                  <a:gd name="T5" fmla="*/ 910 h 910"/>
                  <a:gd name="T6" fmla="*/ 0 w 70"/>
                  <a:gd name="T7" fmla="*/ 130 h 910"/>
                  <a:gd name="T8" fmla="*/ 70 w 70"/>
                  <a:gd name="T9" fmla="*/ 0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10">
                    <a:moveTo>
                      <a:pt x="70" y="0"/>
                    </a:moveTo>
                    <a:lnTo>
                      <a:pt x="70" y="910"/>
                    </a:lnTo>
                    <a:lnTo>
                      <a:pt x="0" y="910"/>
                    </a:lnTo>
                    <a:lnTo>
                      <a:pt x="0" y="130"/>
                    </a:lnTo>
                    <a:lnTo>
                      <a:pt x="7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71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1852" y="3665"/>
                <a:ext cx="129" cy="463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grpSp>
          <p:nvGrpSpPr>
            <p:cNvPr id="915472" name="Group 16"/>
            <p:cNvGrpSpPr>
              <a:grpSpLocks noChangeAspect="1"/>
            </p:cNvGrpSpPr>
            <p:nvPr/>
          </p:nvGrpSpPr>
          <p:grpSpPr bwMode="auto">
            <a:xfrm rot="16200000" flipH="1">
              <a:off x="4120" y="2860"/>
              <a:ext cx="412" cy="197"/>
              <a:chOff x="1642" y="3204"/>
              <a:chExt cx="1733" cy="721"/>
            </a:xfrm>
          </p:grpSpPr>
          <p:sp>
            <p:nvSpPr>
              <p:cNvPr id="915473" name="AutoShape 17"/>
              <p:cNvSpPr>
                <a:spLocks noChangeAspect="1" noChangeArrowheads="1"/>
              </p:cNvSpPr>
              <p:nvPr/>
            </p:nvSpPr>
            <p:spPr bwMode="auto">
              <a:xfrm>
                <a:off x="1642" y="3204"/>
                <a:ext cx="1733" cy="721"/>
              </a:xfrm>
              <a:prstGeom prst="roundRect">
                <a:avLst>
                  <a:gd name="adj" fmla="val 3884"/>
                </a:avLst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cs-CZ" sz="2647">
                  <a:latin typeface="Times New Roman" pitchFamily="18" charset="0"/>
                </a:endParaRPr>
              </a:p>
            </p:txBody>
          </p:sp>
          <p:sp>
            <p:nvSpPr>
              <p:cNvPr id="91547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1653" y="3300"/>
                <a:ext cx="1722" cy="97"/>
              </a:xfrm>
              <a:prstGeom prst="rect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00FF99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5475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1916" y="3542"/>
                <a:ext cx="1201" cy="210"/>
              </a:xfrm>
              <a:prstGeom prst="rect">
                <a:avLst/>
              </a:prstGeom>
              <a:solidFill>
                <a:srgbClr val="808080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  <p:sp>
          <p:nvSpPr>
            <p:cNvPr id="915476" name="Rectangle 20"/>
            <p:cNvSpPr>
              <a:spLocks noChangeAspect="1" noChangeArrowheads="1"/>
            </p:cNvSpPr>
            <p:nvPr/>
          </p:nvSpPr>
          <p:spPr bwMode="auto">
            <a:xfrm rot="16200000" flipH="1">
              <a:off x="4072" y="2457"/>
              <a:ext cx="251" cy="8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915477" name="Rectangle 21"/>
            <p:cNvSpPr>
              <a:spLocks noChangeAspect="1" noChangeArrowheads="1"/>
            </p:cNvSpPr>
            <p:nvPr/>
          </p:nvSpPr>
          <p:spPr bwMode="auto">
            <a:xfrm rot="16200000" flipH="1">
              <a:off x="4282" y="2332"/>
              <a:ext cx="83" cy="167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100000">
                  <a:srgbClr val="DDDDD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sp>
          <p:nvSpPr>
            <p:cNvPr id="915478" name="Rectangle 22"/>
            <p:cNvSpPr>
              <a:spLocks noChangeAspect="1" noChangeArrowheads="1"/>
            </p:cNvSpPr>
            <p:nvPr/>
          </p:nvSpPr>
          <p:spPr bwMode="auto">
            <a:xfrm rot="16200000" flipH="1">
              <a:off x="4308" y="2408"/>
              <a:ext cx="31" cy="12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sz="1985"/>
            </a:p>
          </p:txBody>
        </p:sp>
        <p:grpSp>
          <p:nvGrpSpPr>
            <p:cNvPr id="915479" name="Group 23"/>
            <p:cNvGrpSpPr>
              <a:grpSpLocks/>
            </p:cNvGrpSpPr>
            <p:nvPr/>
          </p:nvGrpSpPr>
          <p:grpSpPr bwMode="auto">
            <a:xfrm rot="16200000">
              <a:off x="4191" y="2543"/>
              <a:ext cx="267" cy="156"/>
              <a:chOff x="3930" y="2930"/>
              <a:chExt cx="319" cy="245"/>
            </a:xfrm>
          </p:grpSpPr>
          <p:sp>
            <p:nvSpPr>
              <p:cNvPr id="915480" name="Rectangle 24"/>
              <p:cNvSpPr>
                <a:spLocks noChangeAspect="1" noChangeArrowheads="1"/>
              </p:cNvSpPr>
              <p:nvPr/>
            </p:nvSpPr>
            <p:spPr bwMode="auto">
              <a:xfrm flipH="1">
                <a:off x="3993" y="2930"/>
                <a:ext cx="242" cy="244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  <p:sp>
            <p:nvSpPr>
              <p:cNvPr id="915481" name="Freeform 25"/>
              <p:cNvSpPr>
                <a:spLocks noChangeAspect="1"/>
              </p:cNvSpPr>
              <p:nvPr/>
            </p:nvSpPr>
            <p:spPr bwMode="auto">
              <a:xfrm flipH="1">
                <a:off x="3931" y="3053"/>
                <a:ext cx="26" cy="90"/>
              </a:xfrm>
              <a:custGeom>
                <a:avLst/>
                <a:gdLst>
                  <a:gd name="T0" fmla="*/ 0 w 92"/>
                  <a:gd name="T1" fmla="*/ 0 h 302"/>
                  <a:gd name="T2" fmla="*/ 0 w 92"/>
                  <a:gd name="T3" fmla="*/ 302 h 302"/>
                  <a:gd name="T4" fmla="*/ 92 w 92"/>
                  <a:gd name="T5" fmla="*/ 194 h 302"/>
                  <a:gd name="T6" fmla="*/ 92 w 92"/>
                  <a:gd name="T7" fmla="*/ 0 h 302"/>
                  <a:gd name="T8" fmla="*/ 0 w 9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02">
                    <a:moveTo>
                      <a:pt x="0" y="0"/>
                    </a:moveTo>
                    <a:lnTo>
                      <a:pt x="0" y="302"/>
                    </a:lnTo>
                    <a:lnTo>
                      <a:pt x="92" y="194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82" name="Freeform 26"/>
              <p:cNvSpPr>
                <a:spLocks noChangeAspect="1"/>
              </p:cNvSpPr>
              <p:nvPr/>
            </p:nvSpPr>
            <p:spPr bwMode="auto">
              <a:xfrm flipH="1" flipV="1">
                <a:off x="3930" y="2962"/>
                <a:ext cx="26" cy="91"/>
              </a:xfrm>
              <a:custGeom>
                <a:avLst/>
                <a:gdLst>
                  <a:gd name="T0" fmla="*/ 0 w 92"/>
                  <a:gd name="T1" fmla="*/ 0 h 302"/>
                  <a:gd name="T2" fmla="*/ 0 w 92"/>
                  <a:gd name="T3" fmla="*/ 302 h 302"/>
                  <a:gd name="T4" fmla="*/ 92 w 92"/>
                  <a:gd name="T5" fmla="*/ 194 h 302"/>
                  <a:gd name="T6" fmla="*/ 92 w 92"/>
                  <a:gd name="T7" fmla="*/ 0 h 302"/>
                  <a:gd name="T8" fmla="*/ 0 w 92"/>
                  <a:gd name="T9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02">
                    <a:moveTo>
                      <a:pt x="0" y="0"/>
                    </a:moveTo>
                    <a:lnTo>
                      <a:pt x="0" y="302"/>
                    </a:lnTo>
                    <a:lnTo>
                      <a:pt x="92" y="194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11111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83" name="Freeform 27"/>
              <p:cNvSpPr>
                <a:spLocks noChangeAspect="1"/>
              </p:cNvSpPr>
              <p:nvPr/>
            </p:nvSpPr>
            <p:spPr bwMode="auto">
              <a:xfrm flipH="1">
                <a:off x="4235" y="2930"/>
                <a:ext cx="14" cy="123"/>
              </a:xfrm>
              <a:custGeom>
                <a:avLst/>
                <a:gdLst>
                  <a:gd name="T0" fmla="*/ 70 w 70"/>
                  <a:gd name="T1" fmla="*/ 0 h 910"/>
                  <a:gd name="T2" fmla="*/ 70 w 70"/>
                  <a:gd name="T3" fmla="*/ 910 h 910"/>
                  <a:gd name="T4" fmla="*/ 0 w 70"/>
                  <a:gd name="T5" fmla="*/ 910 h 910"/>
                  <a:gd name="T6" fmla="*/ 0 w 70"/>
                  <a:gd name="T7" fmla="*/ 130 h 910"/>
                  <a:gd name="T8" fmla="*/ 70 w 70"/>
                  <a:gd name="T9" fmla="*/ 0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10">
                    <a:moveTo>
                      <a:pt x="70" y="0"/>
                    </a:moveTo>
                    <a:lnTo>
                      <a:pt x="70" y="910"/>
                    </a:lnTo>
                    <a:lnTo>
                      <a:pt x="0" y="910"/>
                    </a:lnTo>
                    <a:lnTo>
                      <a:pt x="0" y="130"/>
                    </a:lnTo>
                    <a:lnTo>
                      <a:pt x="7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111111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84" name="Freeform 28"/>
              <p:cNvSpPr>
                <a:spLocks noChangeAspect="1"/>
              </p:cNvSpPr>
              <p:nvPr/>
            </p:nvSpPr>
            <p:spPr bwMode="auto">
              <a:xfrm flipH="1" flipV="1">
                <a:off x="4235" y="3052"/>
                <a:ext cx="14" cy="123"/>
              </a:xfrm>
              <a:custGeom>
                <a:avLst/>
                <a:gdLst>
                  <a:gd name="T0" fmla="*/ 70 w 70"/>
                  <a:gd name="T1" fmla="*/ 0 h 910"/>
                  <a:gd name="T2" fmla="*/ 70 w 70"/>
                  <a:gd name="T3" fmla="*/ 910 h 910"/>
                  <a:gd name="T4" fmla="*/ 0 w 70"/>
                  <a:gd name="T5" fmla="*/ 910 h 910"/>
                  <a:gd name="T6" fmla="*/ 0 w 70"/>
                  <a:gd name="T7" fmla="*/ 130 h 910"/>
                  <a:gd name="T8" fmla="*/ 70 w 70"/>
                  <a:gd name="T9" fmla="*/ 0 h 9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910">
                    <a:moveTo>
                      <a:pt x="70" y="0"/>
                    </a:moveTo>
                    <a:lnTo>
                      <a:pt x="70" y="910"/>
                    </a:lnTo>
                    <a:lnTo>
                      <a:pt x="0" y="910"/>
                    </a:lnTo>
                    <a:lnTo>
                      <a:pt x="0" y="130"/>
                    </a:lnTo>
                    <a:lnTo>
                      <a:pt x="7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 sz="1985"/>
              </a:p>
            </p:txBody>
          </p:sp>
          <p:sp>
            <p:nvSpPr>
              <p:cNvPr id="915485" name="Rectangle 29"/>
              <p:cNvSpPr>
                <a:spLocks noChangeAspect="1" noChangeArrowheads="1"/>
              </p:cNvSpPr>
              <p:nvPr/>
            </p:nvSpPr>
            <p:spPr bwMode="auto">
              <a:xfrm flipH="1">
                <a:off x="3957" y="2953"/>
                <a:ext cx="36" cy="199"/>
              </a:xfrm>
              <a:prstGeom prst="rect">
                <a:avLst/>
              </a:prstGeom>
              <a:gradFill rotWithShape="0">
                <a:gsLst>
                  <a:gs pos="0">
                    <a:srgbClr val="111111"/>
                  </a:gs>
                  <a:gs pos="50000">
                    <a:srgbClr val="777777"/>
                  </a:gs>
                  <a:gs pos="100000">
                    <a:srgbClr val="11111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sz="1985"/>
              </a:p>
            </p:txBody>
          </p:sp>
        </p:grpSp>
      </p:grpSp>
      <p:sp>
        <p:nvSpPr>
          <p:cNvPr id="915486" name="Line 30"/>
          <p:cNvSpPr>
            <a:spLocks noChangeShapeType="1"/>
          </p:cNvSpPr>
          <p:nvPr/>
        </p:nvSpPr>
        <p:spPr bwMode="auto">
          <a:xfrm>
            <a:off x="4299805" y="2590977"/>
            <a:ext cx="0" cy="1736654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  <p:sp>
        <p:nvSpPr>
          <p:cNvPr id="915487" name="Line 31"/>
          <p:cNvSpPr>
            <a:spLocks noChangeShapeType="1"/>
          </p:cNvSpPr>
          <p:nvPr/>
        </p:nvSpPr>
        <p:spPr bwMode="auto">
          <a:xfrm>
            <a:off x="4312061" y="4327631"/>
            <a:ext cx="196599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endParaRPr lang="cs-CZ" sz="1985"/>
          </a:p>
        </p:txBody>
      </p:sp>
    </p:spTree>
    <p:extLst>
      <p:ext uri="{BB962C8B-B14F-4D97-AF65-F5344CB8AC3E}">
        <p14:creationId xmlns:p14="http://schemas.microsoft.com/office/powerpoint/2010/main" val="355177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1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1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15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58" grpId="0" animBg="1"/>
      <p:bldP spid="915486" grpId="0" animBg="1"/>
      <p:bldP spid="91548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Vizualizace proudění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344709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Povrchová</a:t>
            </a: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V proudu</a:t>
            </a: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Částice v objemu </a:t>
            </a:r>
            <a:r>
              <a:rPr lang="en-US" sz="2800" noProof="0" dirty="0"/>
              <a:t>+ </a:t>
            </a:r>
            <a:r>
              <a:rPr lang="cs-CZ" sz="2800" noProof="0" dirty="0"/>
              <a:t>světelná rovina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noProof="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800" noProof="0" dirty="0"/>
              <a:t>Lokalizované částice + osvětlení objemu</a:t>
            </a:r>
            <a:endParaRPr lang="en-US" sz="2800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46C6357-EC09-4EE9-8B2F-D3DD51F057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</a:t>
            </a:fld>
            <a:endParaRPr lang="pl-PL" alt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88" y="1200709"/>
            <a:ext cx="2568304" cy="1873351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698126" y="591645"/>
            <a:ext cx="5007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err="1"/>
              <a:t>Laramee</a:t>
            </a:r>
            <a:r>
              <a:rPr lang="cs-CZ" sz="1200" dirty="0"/>
              <a:t> R.S </a:t>
            </a:r>
            <a:r>
              <a:rPr lang="cs-CZ" sz="1200" dirty="0" err="1"/>
              <a:t>etal</a:t>
            </a:r>
            <a:r>
              <a:rPr lang="cs-CZ" sz="1200" dirty="0"/>
              <a:t>., </a:t>
            </a:r>
            <a:r>
              <a:rPr lang="en-US" sz="1200" dirty="0"/>
              <a:t>Applications of Texture-Based Flow Visualization</a:t>
            </a:r>
            <a:r>
              <a:rPr lang="cs-CZ" sz="1200" dirty="0"/>
              <a:t>, </a:t>
            </a:r>
          </a:p>
          <a:p>
            <a:r>
              <a:rPr lang="en-US" sz="1200" dirty="0"/>
              <a:t>Engineering Applications of Computational Fluid Mechanics · November 2014</a:t>
            </a:r>
            <a:endParaRPr lang="cs-CZ" sz="1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80" y="1418966"/>
            <a:ext cx="2339340" cy="292417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46699" y="4433228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https://commons.wikimedia.org/wiki/File:Flow_Visualization_4_%25_Scale_F-16XL_Scamp_DVIDS704669.jpg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49" y="4978635"/>
            <a:ext cx="2819400" cy="2013857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2173649" y="6254061"/>
            <a:ext cx="53467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https://www.mhi.com/products/industry/flow_visualization_wind_tunnel.html</a:t>
            </a:r>
          </a:p>
        </p:txBody>
      </p:sp>
    </p:spTree>
    <p:extLst>
      <p:ext uri="{BB962C8B-B14F-4D97-AF65-F5344CB8AC3E}">
        <p14:creationId xmlns:p14="http://schemas.microsoft.com/office/powerpoint/2010/main" val="13056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11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Kvantitativní LII</a:t>
            </a:r>
            <a:endParaRPr lang="cs-CZ" noProof="0" dirty="0"/>
          </a:p>
        </p:txBody>
      </p:sp>
      <p:sp>
        <p:nvSpPr>
          <p:cNvPr id="916483" name="Rectangle 3"/>
          <p:cNvSpPr>
            <a:spLocks noGrp="1" noChangeArrowheads="1"/>
          </p:cNvSpPr>
          <p:nvPr>
            <p:ph idx="1"/>
          </p:nvPr>
        </p:nvSpPr>
        <p:spPr>
          <a:xfrm>
            <a:off x="673615" y="1892770"/>
            <a:ext cx="9278797" cy="430887"/>
          </a:xfrm>
        </p:spPr>
        <p:txBody>
          <a:bodyPr/>
          <a:lstStyle/>
          <a:p>
            <a:pPr>
              <a:buFontTx/>
              <a:buNone/>
            </a:pPr>
            <a:r>
              <a:rPr lang="cs-CZ" sz="2800" noProof="0" dirty="0" smtClean="0"/>
              <a:t>Obsah sazí v dieselovém motoru</a:t>
            </a:r>
            <a:endParaRPr lang="cs-CZ" sz="2800" noProof="0" dirty="0"/>
          </a:p>
        </p:txBody>
      </p:sp>
      <p:pic>
        <p:nvPicPr>
          <p:cNvPr id="916484" name="Picture 4" descr="C:\Users\jin\Documents\Conferences Travels and Visits\2009-03-23 - Paris Poitiers PIV-LIF DS Meetings\Presentation\LII in Engine Lund 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95"/>
          <a:stretch>
            <a:fillRect/>
          </a:stretch>
        </p:blipFill>
        <p:spPr bwMode="auto">
          <a:xfrm>
            <a:off x="653394" y="2354148"/>
            <a:ext cx="5925984" cy="3774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800236" y="6074790"/>
            <a:ext cx="9152176" cy="4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1538" tIns="50770" rIns="101538" bIns="50770">
            <a:spAutoFit/>
          </a:bodyPr>
          <a:lstStyle/>
          <a:p>
            <a:pPr algn="l">
              <a:spcBef>
                <a:spcPct val="50000"/>
              </a:spcBef>
            </a:pPr>
            <a:r>
              <a:rPr lang="sv-SE" sz="1985" dirty="0">
                <a:latin typeface="Verdana" pitchFamily="34" charset="0"/>
              </a:rPr>
              <a:t>Work done at Combustion Physics, Lund University, Sweden</a:t>
            </a:r>
            <a:endParaRPr lang="en-GB" sz="1985" dirty="0">
              <a:latin typeface="Verdana" pitchFamily="34" charset="0"/>
            </a:endParaRPr>
          </a:p>
        </p:txBody>
      </p:sp>
      <p:sp>
        <p:nvSpPr>
          <p:cNvPr id="916486" name="Text Box 6"/>
          <p:cNvSpPr txBox="1">
            <a:spLocks noChangeArrowheads="1"/>
          </p:cNvSpPr>
          <p:nvPr/>
        </p:nvSpPr>
        <p:spPr bwMode="auto">
          <a:xfrm rot="16200000">
            <a:off x="5730096" y="3932405"/>
            <a:ext cx="2062277" cy="27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1538" tIns="50770" rIns="101538" bIns="50770">
            <a:spAutoFit/>
          </a:bodyPr>
          <a:lstStyle/>
          <a:p>
            <a:pPr>
              <a:spcBef>
                <a:spcPct val="50000"/>
              </a:spcBef>
            </a:pPr>
            <a:r>
              <a:rPr lang="sv-SE" sz="1103">
                <a:latin typeface="Lucida Sans Unicode" pitchFamily="34" charset="0"/>
              </a:rPr>
              <a:t>Soot volume fration (ppm)</a:t>
            </a:r>
            <a:endParaRPr lang="en-GB" sz="1103">
              <a:latin typeface="Lucida Sans Unicode" pitchFamily="34" charset="0"/>
            </a:endParaRPr>
          </a:p>
        </p:txBody>
      </p:sp>
      <p:sp>
        <p:nvSpPr>
          <p:cNvPr id="916487" name="Rectangle 7"/>
          <p:cNvSpPr>
            <a:spLocks noChangeArrowheads="1"/>
          </p:cNvSpPr>
          <p:nvPr/>
        </p:nvSpPr>
        <p:spPr bwMode="auto">
          <a:xfrm>
            <a:off x="6988819" y="2828519"/>
            <a:ext cx="3109172" cy="324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34" tIns="45517" rIns="91034" bIns="45517"/>
          <a:lstStyle/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4D5B85"/>
              </a:buClr>
              <a:buFontTx/>
              <a:buChar char="•"/>
            </a:pPr>
            <a:r>
              <a:rPr lang="sv-SE" sz="2400" dirty="0">
                <a:latin typeface="Verdana" pitchFamily="34" charset="0"/>
              </a:rPr>
              <a:t>Soot formation at different EGR rates</a:t>
            </a:r>
          </a:p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60000"/>
              </a:spcAft>
              <a:buClr>
                <a:srgbClr val="4D5B85"/>
              </a:buClr>
              <a:buFontTx/>
              <a:buChar char="•"/>
            </a:pPr>
            <a:r>
              <a:rPr lang="sv-SE" sz="2400" dirty="0">
                <a:latin typeface="Verdana" pitchFamily="34" charset="0"/>
              </a:rPr>
              <a:t>Soot formation at different piston bowl geometries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DF47C4CC-BF7A-4C70-BD15-7994C817EC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50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951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7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4705" y="4859832"/>
            <a:ext cx="9089390" cy="1357551"/>
          </a:xfrm>
        </p:spPr>
        <p:txBody>
          <a:bodyPr/>
          <a:lstStyle/>
          <a:p>
            <a:r>
              <a:rPr lang="cs-CZ" noProof="0" dirty="0" err="1" smtClean="0"/>
              <a:t>Interferometic</a:t>
            </a:r>
            <a:r>
              <a:rPr lang="cs-CZ" noProof="0" dirty="0" smtClean="0"/>
              <a:t> </a:t>
            </a:r>
            <a:r>
              <a:rPr lang="cs-CZ" noProof="0" dirty="0" err="1" smtClean="0"/>
              <a:t>Particle</a:t>
            </a:r>
            <a:r>
              <a:rPr lang="cs-CZ" noProof="0" dirty="0" smtClean="0"/>
              <a:t> </a:t>
            </a:r>
            <a:r>
              <a:rPr lang="cs-CZ" noProof="0" dirty="0" err="1" smtClean="0"/>
              <a:t>Imaging</a:t>
            </a:r>
            <a:r>
              <a:rPr lang="cs-CZ" noProof="0" dirty="0" smtClean="0"/>
              <a:t> (IPI)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945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IPI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7301" y="2069865"/>
            <a:ext cx="9278797" cy="17235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Interferometrická metoda analýzy odraženého a lámajícího se paprsku z každé částice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Vyhodnocuje se velikost částic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noProof="0" dirty="0" smtClean="0"/>
              <a:t>Lze kombinovat s PIV</a:t>
            </a:r>
            <a:endParaRPr lang="cs-CZ" sz="2800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0CEABA3-E1AA-4E24-931F-6A9721E3D7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52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9435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1758" y="1089676"/>
            <a:ext cx="9278797" cy="533400"/>
          </a:xfrm>
        </p:spPr>
        <p:txBody>
          <a:bodyPr/>
          <a:lstStyle/>
          <a:p>
            <a:r>
              <a:rPr lang="cs-CZ" noProof="0" dirty="0" smtClean="0"/>
              <a:t>IPI princip</a:t>
            </a:r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53</a:t>
            </a:fld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4" y="1716796"/>
            <a:ext cx="5483066" cy="247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62" y="2272658"/>
            <a:ext cx="4188590" cy="322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62440" y="1820583"/>
            <a:ext cx="2016771" cy="43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6" dirty="0">
                <a:solidFill>
                  <a:srgbClr val="0070C0"/>
                </a:solidFill>
              </a:rPr>
              <a:t>Zaostřený obraz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010465" y="1820583"/>
            <a:ext cx="2148345" cy="431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6" dirty="0">
                <a:solidFill>
                  <a:srgbClr val="0070C0"/>
                </a:solidFill>
              </a:rPr>
              <a:t>Rozostřený obraz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328741" y="5516772"/>
            <a:ext cx="135723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0070C0"/>
                </a:solidFill>
              </a:rPr>
              <a:t>Zpracovaný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443644" y="5526009"/>
            <a:ext cx="1586203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985" dirty="0">
                <a:solidFill>
                  <a:srgbClr val="0070C0"/>
                </a:solidFill>
              </a:rPr>
              <a:t>Vyhodnocený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473203" y="2828520"/>
            <a:ext cx="1032399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solidFill>
                  <a:srgbClr val="FF0000"/>
                </a:solidFill>
              </a:rPr>
              <a:t>Focused</a:t>
            </a:r>
            <a:endParaRPr lang="cs-CZ" sz="1985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93795" y="3992085"/>
            <a:ext cx="127195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solidFill>
                  <a:srgbClr val="FF0000"/>
                </a:solidFill>
              </a:rPr>
              <a:t>Defocused</a:t>
            </a:r>
            <a:endParaRPr lang="cs-CZ" sz="1985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7" y="4952004"/>
            <a:ext cx="4138560" cy="1911720"/>
          </a:xfrm>
          <a:prstGeom prst="rect">
            <a:avLst/>
          </a:prstGeom>
        </p:spPr>
      </p:pic>
      <p:sp>
        <p:nvSpPr>
          <p:cNvPr id="14" name="Zástupný symbol pro číslo snímku 3">
            <a:extLst>
              <a:ext uri="{FF2B5EF4-FFF2-40B4-BE49-F238E27FC236}">
                <a16:creationId xmlns="" xmlns:a16="http://schemas.microsoft.com/office/drawing/2014/main" id="{AB69F357-23B3-4C8E-8359-48BAB2037323}"/>
              </a:ext>
            </a:extLst>
          </p:cNvPr>
          <p:cNvSpPr txBox="1">
            <a:spLocks/>
          </p:cNvSpPr>
          <p:nvPr/>
        </p:nvSpPr>
        <p:spPr>
          <a:xfrm>
            <a:off x="9345207" y="7058660"/>
            <a:ext cx="924348" cy="504190"/>
          </a:xfr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 algn="r"/>
            <a:fld id="{D97561EC-6A41-460C-A7AA-100A60D04791}" type="slidenum">
              <a:rPr lang="pl-PL" altLang="en-US" sz="1764"/>
              <a:pPr algn="r"/>
              <a:t>53</a:t>
            </a:fld>
            <a:endParaRPr lang="pl-PL" altLang="en-US" sz="1764" dirty="0"/>
          </a:p>
        </p:txBody>
      </p:sp>
    </p:spTree>
    <p:extLst>
      <p:ext uri="{BB962C8B-B14F-4D97-AF65-F5344CB8AC3E}">
        <p14:creationId xmlns:p14="http://schemas.microsoft.com/office/powerpoint/2010/main" val="95378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err="1" smtClean="0"/>
              <a:t>Rayleigho</a:t>
            </a:r>
            <a:r>
              <a:rPr lang="cs-CZ" noProof="0" dirty="0" smtClean="0"/>
              <a:t> Termometrie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790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7" name="Picture 5" descr="C:\Users\jin\Documents\Sales Meetings and Trainings\2010-06-07 - Sales Meeting Copenhagen\blue-s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0"/>
          <a:stretch>
            <a:fillRect/>
          </a:stretch>
        </p:blipFill>
        <p:spPr bwMode="auto">
          <a:xfrm>
            <a:off x="961298" y="1435541"/>
            <a:ext cx="3058402" cy="23056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58" name="Picture 6" descr="C:\Users\jin\Documents\Sales Meetings and Trainings\2010-06-07 - Sales Meeting Copenhagen\Red Sun R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8" y="3837446"/>
            <a:ext cx="3060153" cy="2289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5CC476AC-6C7F-4691-8717-532011DE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98" y="579485"/>
            <a:ext cx="7574492" cy="538609"/>
          </a:xfrm>
        </p:spPr>
        <p:txBody>
          <a:bodyPr/>
          <a:lstStyle/>
          <a:p>
            <a:r>
              <a:rPr lang="cs-CZ" noProof="0" dirty="0" err="1" smtClean="0"/>
              <a:t>Rayleigho</a:t>
            </a:r>
            <a:r>
              <a:rPr lang="cs-CZ" noProof="0" dirty="0" smtClean="0"/>
              <a:t> rozptyl</a:t>
            </a:r>
            <a:endParaRPr lang="cs-CZ" noProof="0" dirty="0"/>
          </a:p>
        </p:txBody>
      </p:sp>
      <p:sp>
        <p:nvSpPr>
          <p:cNvPr id="5" name="Zástupný obsah 4">
            <a:extLst>
              <a:ext uri="{FF2B5EF4-FFF2-40B4-BE49-F238E27FC236}">
                <a16:creationId xmlns="" xmlns:a16="http://schemas.microsoft.com/office/drawing/2014/main" id="{96A74160-10D0-4F0B-9B9C-B535A262C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100" y="1435541"/>
            <a:ext cx="5791200" cy="4376583"/>
          </a:xfrm>
        </p:spPr>
        <p:txBody>
          <a:bodyPr/>
          <a:lstStyle/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400" noProof="0" dirty="0" smtClean="0">
                <a:latin typeface="Verdana" pitchFamily="34" charset="0"/>
              </a:rPr>
              <a:t>Rozptyl světla na částicích</a:t>
            </a:r>
          </a:p>
          <a:p>
            <a:pPr marL="744046" lvl="1" indent="-25560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-"/>
            </a:pPr>
            <a:r>
              <a:rPr lang="cs-CZ" sz="2400" noProof="0" dirty="0" err="1" smtClean="0">
                <a:latin typeface="Verdana" pitchFamily="34" charset="0"/>
              </a:rPr>
              <a:t>Mie</a:t>
            </a:r>
            <a:r>
              <a:rPr lang="cs-CZ" sz="2400" noProof="0" dirty="0" smtClean="0">
                <a:latin typeface="Verdana" pitchFamily="34" charset="0"/>
              </a:rPr>
              <a:t> rozptyl: </a:t>
            </a:r>
            <a:r>
              <a:rPr lang="cs-CZ" sz="2400" noProof="0" dirty="0" err="1" smtClean="0">
                <a:latin typeface="Verdana" pitchFamily="34" charset="0"/>
              </a:rPr>
              <a:t>D</a:t>
            </a:r>
            <a:r>
              <a:rPr lang="cs-CZ" sz="2400" baseline="-25000" noProof="0" dirty="0" err="1" smtClean="0">
                <a:latin typeface="Verdana" pitchFamily="34" charset="0"/>
              </a:rPr>
              <a:t>particle</a:t>
            </a:r>
            <a:r>
              <a:rPr lang="cs-CZ" sz="2400" noProof="0" dirty="0" smtClean="0">
                <a:latin typeface="Verdana" pitchFamily="34" charset="0"/>
              </a:rPr>
              <a:t> &gt;&gt; λ</a:t>
            </a:r>
            <a:endParaRPr lang="cs-CZ" sz="2400" noProof="0" dirty="0" smtClean="0">
              <a:latin typeface="Verdana" pitchFamily="34" charset="0"/>
              <a:sym typeface="Symbol" pitchFamily="18" charset="2"/>
            </a:endParaRPr>
          </a:p>
          <a:p>
            <a:pPr marL="744046" lvl="1" indent="-25560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-"/>
            </a:pPr>
            <a:r>
              <a:rPr lang="cs-CZ" sz="2400" noProof="0" dirty="0" err="1" smtClean="0">
                <a:latin typeface="Verdana" pitchFamily="34" charset="0"/>
              </a:rPr>
              <a:t>Rayleigho</a:t>
            </a:r>
            <a:r>
              <a:rPr lang="cs-CZ" sz="2400" noProof="0" dirty="0" smtClean="0">
                <a:latin typeface="Verdana" pitchFamily="34" charset="0"/>
              </a:rPr>
              <a:t> rozptyl: </a:t>
            </a:r>
            <a:r>
              <a:rPr lang="cs-CZ" sz="2400" noProof="0" dirty="0" err="1" smtClean="0">
                <a:latin typeface="Verdana" pitchFamily="34" charset="0"/>
              </a:rPr>
              <a:t>D</a:t>
            </a:r>
            <a:r>
              <a:rPr lang="cs-CZ" sz="2400" baseline="-25000" noProof="0" dirty="0" err="1" smtClean="0">
                <a:latin typeface="Verdana" pitchFamily="34" charset="0"/>
              </a:rPr>
              <a:t>particle</a:t>
            </a:r>
            <a:r>
              <a:rPr lang="cs-CZ" sz="2400" noProof="0" dirty="0" smtClean="0">
                <a:latin typeface="Verdana" pitchFamily="34" charset="0"/>
              </a:rPr>
              <a:t> &lt; λ</a:t>
            </a: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endParaRPr lang="en-GB" sz="2400" dirty="0">
              <a:latin typeface="Verdana" pitchFamily="34" charset="0"/>
            </a:endParaRP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400" dirty="0">
                <a:latin typeface="Verdana" pitchFamily="34" charset="0"/>
              </a:rPr>
              <a:t>Všechny molekuly přispívají k </a:t>
            </a:r>
            <a:r>
              <a:rPr lang="en-GB" sz="2400" dirty="0">
                <a:latin typeface="Verdana" pitchFamily="34" charset="0"/>
              </a:rPr>
              <a:t> Rayleigh</a:t>
            </a:r>
            <a:r>
              <a:rPr lang="cs-CZ" sz="2400" dirty="0">
                <a:latin typeface="Verdana" pitchFamily="34" charset="0"/>
              </a:rPr>
              <a:t>o rozptylu – není možno měřit jednu složku odděleně</a:t>
            </a:r>
            <a:r>
              <a:rPr lang="en-GB" sz="2400" dirty="0">
                <a:latin typeface="Verdana" pitchFamily="34" charset="0"/>
              </a:rPr>
              <a:t>.</a:t>
            </a: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endParaRPr lang="en-GB" sz="2400" dirty="0">
              <a:latin typeface="Verdana" pitchFamily="34" charset="0"/>
            </a:endParaRP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400" dirty="0">
                <a:latin typeface="Verdana" pitchFamily="34" charset="0"/>
              </a:rPr>
              <a:t>Modré světlo je rozptylováno efektivněji než červené</a:t>
            </a:r>
            <a:endParaRPr lang="en-GB" sz="2400" dirty="0">
              <a:latin typeface="Verdana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420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578" name="Picture 2" descr="C:\Users\jin\Documents\Private\Bilder\Dimensions\Exported\C-LIF Setup0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125" y="1901217"/>
            <a:ext cx="4845826" cy="3433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="" xmlns:a16="http://schemas.microsoft.com/office/drawing/2014/main" id="{3F0D3A13-B0F3-444D-A45D-21981E8F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550372"/>
            <a:ext cx="7574492" cy="1077218"/>
          </a:xfrm>
        </p:spPr>
        <p:txBody>
          <a:bodyPr/>
          <a:lstStyle/>
          <a:p>
            <a:r>
              <a:rPr lang="en-US" dirty="0"/>
              <a:t>Rayleigh</a:t>
            </a:r>
            <a:r>
              <a:rPr lang="cs-CZ" dirty="0"/>
              <a:t>o termometrie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Zástupný obsah 4">
            <a:extLst>
              <a:ext uri="{FF2B5EF4-FFF2-40B4-BE49-F238E27FC236}">
                <a16:creationId xmlns="" xmlns:a16="http://schemas.microsoft.com/office/drawing/2014/main" id="{F46BC814-7804-4DF7-86D7-C8AF2A7B2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450" y="1557978"/>
            <a:ext cx="4249207" cy="4173450"/>
          </a:xfrm>
        </p:spPr>
        <p:txBody>
          <a:bodyPr/>
          <a:lstStyle/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en-GB" sz="2400" dirty="0">
                <a:latin typeface="Verdana" pitchFamily="34" charset="0"/>
              </a:rPr>
              <a:t>Rayleigh</a:t>
            </a:r>
            <a:r>
              <a:rPr lang="cs-CZ" sz="2400" dirty="0">
                <a:latin typeface="Verdana" pitchFamily="34" charset="0"/>
              </a:rPr>
              <a:t>o</a:t>
            </a:r>
            <a:r>
              <a:rPr lang="en-GB" sz="2400" dirty="0">
                <a:latin typeface="Verdana" pitchFamily="34" charset="0"/>
              </a:rPr>
              <a:t> sign</a:t>
            </a:r>
            <a:r>
              <a:rPr lang="cs-CZ" sz="2400" dirty="0">
                <a:latin typeface="Verdana" pitchFamily="34" charset="0"/>
              </a:rPr>
              <a:t>á</a:t>
            </a:r>
            <a:r>
              <a:rPr lang="en-GB" sz="2400" dirty="0">
                <a:latin typeface="Verdana" pitchFamily="34" charset="0"/>
              </a:rPr>
              <a:t>l </a:t>
            </a:r>
            <a:r>
              <a:rPr lang="cs-CZ" sz="2400" dirty="0">
                <a:latin typeface="Verdana" pitchFamily="34" charset="0"/>
              </a:rPr>
              <a:t>závisí na</a:t>
            </a:r>
            <a:r>
              <a:rPr lang="en-GB" sz="2400" dirty="0">
                <a:latin typeface="Verdana" pitchFamily="34" charset="0"/>
              </a:rPr>
              <a:t>:</a:t>
            </a:r>
          </a:p>
          <a:p>
            <a:pPr marL="744046" lvl="1" indent="-25560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-"/>
            </a:pPr>
            <a:r>
              <a:rPr lang="cs-CZ" sz="2400" noProof="0" dirty="0" smtClean="0">
                <a:latin typeface="Verdana" pitchFamily="34" charset="0"/>
              </a:rPr>
              <a:t>Intenzitě laseru</a:t>
            </a:r>
          </a:p>
          <a:p>
            <a:pPr marL="744046" lvl="1" indent="-25560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-"/>
            </a:pPr>
            <a:r>
              <a:rPr lang="cs-CZ" sz="2400" dirty="0" smtClean="0">
                <a:latin typeface="Verdana" pitchFamily="34" charset="0"/>
              </a:rPr>
              <a:t>Velikosti </a:t>
            </a:r>
            <a:r>
              <a:rPr lang="cs-CZ" sz="2400" dirty="0">
                <a:latin typeface="Verdana" pitchFamily="34" charset="0"/>
              </a:rPr>
              <a:t>oblasti</a:t>
            </a:r>
            <a:endParaRPr lang="en-GB" sz="2400" dirty="0">
              <a:latin typeface="Verdana" pitchFamily="34" charset="0"/>
            </a:endParaRPr>
          </a:p>
          <a:p>
            <a:pPr marL="744046" lvl="1" indent="-25560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SzPct val="100000"/>
              <a:buFontTx/>
              <a:buChar char="-"/>
            </a:pPr>
            <a:r>
              <a:rPr lang="cs-CZ" sz="2400" dirty="0">
                <a:latin typeface="Verdana" pitchFamily="34" charset="0"/>
              </a:rPr>
              <a:t>Hustotě</a:t>
            </a:r>
            <a:endParaRPr lang="en-GB" sz="2400" dirty="0">
              <a:latin typeface="Verdana" pitchFamily="34" charset="0"/>
            </a:endParaRP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endParaRPr lang="en-GB" sz="2400" dirty="0">
              <a:latin typeface="Verdana" pitchFamily="34" charset="0"/>
            </a:endParaRPr>
          </a:p>
          <a:p>
            <a:pPr marL="278361" indent="-278361" algn="l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400" dirty="0">
                <a:latin typeface="Verdana" pitchFamily="34" charset="0"/>
              </a:rPr>
              <a:t>Při znalosti chemického složení a tlaku je možno určit teplotu y obrazu </a:t>
            </a:r>
            <a:r>
              <a:rPr lang="cs-CZ" sz="2400" dirty="0" err="1">
                <a:latin typeface="Verdana" pitchFamily="34" charset="0"/>
              </a:rPr>
              <a:t>Rayleigho</a:t>
            </a:r>
            <a:r>
              <a:rPr lang="cs-CZ" sz="2400" dirty="0">
                <a:latin typeface="Verdana" pitchFamily="34" charset="0"/>
              </a:rPr>
              <a:t> rozptylu.</a:t>
            </a:r>
            <a:endParaRPr lang="en-GB" sz="2400" dirty="0">
              <a:latin typeface="Verdana" pitchFamily="34" charset="0"/>
            </a:endParaRPr>
          </a:p>
          <a:p>
            <a:endParaRPr lang="en-US" dirty="0"/>
          </a:p>
        </p:txBody>
      </p:sp>
      <p:sp>
        <p:nvSpPr>
          <p:cNvPr id="9" name="Zástupný symbol pro číslo snímku 3">
            <a:extLst>
              <a:ext uri="{FF2B5EF4-FFF2-40B4-BE49-F238E27FC236}">
                <a16:creationId xmlns="" xmlns:a16="http://schemas.microsoft.com/office/drawing/2014/main" id="{0A6E135E-9606-46DF-A91C-6D4474B693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45207" y="7207467"/>
            <a:ext cx="924348" cy="276999"/>
          </a:xfrm>
        </p:spPr>
        <p:txBody>
          <a:bodyPr/>
          <a:lstStyle/>
          <a:p>
            <a:fld id="{D97561EC-6A41-460C-A7AA-100A60D04791}" type="slidenum">
              <a:rPr lang="pl-PL" altLang="en-US" smtClean="0"/>
              <a:pPr/>
              <a:t>56</a:t>
            </a:fld>
            <a:endParaRPr lang="pl-PL" altLang="en-US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D6605069-EE1C-4716-BB18-4A2E562F6FF8}"/>
              </a:ext>
            </a:extLst>
          </p:cNvPr>
          <p:cNvSpPr txBox="1"/>
          <p:nvPr/>
        </p:nvSpPr>
        <p:spPr>
          <a:xfrm>
            <a:off x="6895172" y="6322508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32043819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135" y="1052457"/>
            <a:ext cx="9278797" cy="533400"/>
          </a:xfrm>
        </p:spPr>
        <p:txBody>
          <a:bodyPr/>
          <a:lstStyle/>
          <a:p>
            <a:r>
              <a:rPr lang="en-US" noProof="0" dirty="0"/>
              <a:t>Rayleigh</a:t>
            </a:r>
            <a:r>
              <a:rPr lang="cs-CZ" noProof="0" dirty="0"/>
              <a:t>o termometrie</a:t>
            </a:r>
            <a:endParaRPr lang="en-US" noProof="0" dirty="0"/>
          </a:p>
        </p:txBody>
      </p:sp>
      <p:pic>
        <p:nvPicPr>
          <p:cNvPr id="922627" name="Picture 3" descr="C:\Users\jin\Documents\Marketing Material\PIs - Product Information sheets\PI Rayleigh Thermometry add-on for DynamicStudio\Rayleigh Map and Plot 04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1" y="1745408"/>
            <a:ext cx="7412293" cy="41595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6703462" y="1659625"/>
            <a:ext cx="3685138" cy="259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34" tIns="45517" rIns="91034" bIns="45517"/>
          <a:lstStyle/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</a:pPr>
            <a:r>
              <a:rPr lang="cs-CZ" sz="2000" dirty="0">
                <a:latin typeface="Verdana" pitchFamily="34" charset="0"/>
              </a:rPr>
              <a:t>Parametry</a:t>
            </a:r>
            <a:r>
              <a:rPr lang="sv-SE" sz="2000" dirty="0">
                <a:latin typeface="Verdana" pitchFamily="34" charset="0"/>
              </a:rPr>
              <a:t>:</a:t>
            </a:r>
          </a:p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000" dirty="0">
                <a:latin typeface="Verdana" pitchFamily="34" charset="0"/>
              </a:rPr>
              <a:t>Rozptyl v rovině</a:t>
            </a:r>
            <a:endParaRPr lang="sv-SE" sz="2000" dirty="0">
              <a:latin typeface="Verdana" pitchFamily="34" charset="0"/>
            </a:endParaRPr>
          </a:p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000" dirty="0">
                <a:latin typeface="Verdana" pitchFamily="34" charset="0"/>
              </a:rPr>
              <a:t>Tlak</a:t>
            </a:r>
            <a:endParaRPr lang="sv-SE" sz="2000" dirty="0">
              <a:latin typeface="Verdana" pitchFamily="34" charset="0"/>
            </a:endParaRPr>
          </a:p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r>
              <a:rPr lang="cs-CZ" sz="2000" dirty="0">
                <a:latin typeface="Verdana" pitchFamily="34" charset="0"/>
              </a:rPr>
              <a:t>Energii laserového pulzu</a:t>
            </a:r>
            <a:endParaRPr lang="sv-SE" sz="2000" dirty="0">
              <a:latin typeface="Verdana" pitchFamily="34" charset="0"/>
            </a:endParaRPr>
          </a:p>
          <a:p>
            <a:pPr marL="278361" indent="-278361" defTabSz="892854" eaLnBrk="0" hangingPunct="0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  <a:buClr>
                <a:srgbClr val="4D5B85"/>
              </a:buClr>
              <a:buFontTx/>
              <a:buChar char="•"/>
            </a:pPr>
            <a:endParaRPr lang="en-GB" sz="1875" dirty="0">
              <a:latin typeface="Verdana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06FBA54F-D05C-4265-9D23-73F5D573E2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57</a:t>
            </a:fld>
            <a:endParaRPr lang="pl-PL" altLang="en-US"/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A071ED82-38EE-4E46-980C-C435A59C4F6D}"/>
              </a:ext>
            </a:extLst>
          </p:cNvPr>
          <p:cNvSpPr txBox="1"/>
          <p:nvPr/>
        </p:nvSpPr>
        <p:spPr>
          <a:xfrm>
            <a:off x="6895172" y="6322508"/>
            <a:ext cx="3019436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https://www.dantecdynamics.com/</a:t>
            </a:r>
          </a:p>
        </p:txBody>
      </p:sp>
    </p:spTree>
    <p:extLst>
      <p:ext uri="{BB962C8B-B14F-4D97-AF65-F5344CB8AC3E}">
        <p14:creationId xmlns:p14="http://schemas.microsoft.com/office/powerpoint/2010/main" val="20542586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/>
              <a:t>Poslední dobrá rada </a:t>
            </a:r>
            <a:r>
              <a:rPr lang="en-US" noProof="0" dirty="0"/>
              <a:t>...</a:t>
            </a:r>
          </a:p>
        </p:txBody>
      </p:sp>
      <p:pic>
        <p:nvPicPr>
          <p:cNvPr id="465923" name="Picture 3" descr="lazer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22" y="2510884"/>
            <a:ext cx="4980282" cy="2858718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>
            <a:extLst>
              <a:ext uri="{FF2B5EF4-FFF2-40B4-BE49-F238E27FC236}">
                <a16:creationId xmlns="" xmlns:a16="http://schemas.microsoft.com/office/drawing/2014/main" id="{59E0AF27-D8D2-4323-B612-1AF514AA21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58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7758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659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="" xmlns:a16="http://schemas.microsoft.com/office/drawing/2014/main" id="{7FF6C159-5DA3-4114-952D-3217E0A7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301" y="1328879"/>
            <a:ext cx="9278797" cy="446276"/>
          </a:xfrm>
        </p:spPr>
        <p:txBody>
          <a:bodyPr/>
          <a:lstStyle/>
          <a:p>
            <a:r>
              <a:rPr lang="cs-CZ" sz="2900" dirty="0"/>
              <a:t>Otázky pro studenty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="" xmlns:a16="http://schemas.microsoft.com/office/drawing/2014/main" id="{E7C43A49-1ECC-447D-8C37-A95FC8A5E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01" y="2069865"/>
            <a:ext cx="9278797" cy="147732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Popište princip a interpretaci povrchových vizualizačních metod.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Popište princip a interpretaci objemových vizualizačních metod.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Uveďte a popište princip metod založených na indikaci hustoty.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Vyjmenujte metody využívající laserovou světelnou rovinu.</a:t>
            </a:r>
          </a:p>
        </p:txBody>
      </p:sp>
    </p:spTree>
    <p:extLst>
      <p:ext uri="{BB962C8B-B14F-4D97-AF65-F5344CB8AC3E}">
        <p14:creationId xmlns:p14="http://schemas.microsoft.com/office/powerpoint/2010/main" val="3733531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Vizualizace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800" noProof="0" dirty="0" smtClean="0"/>
              <a:t>Vidíme trajektorie (sledy) nikoli proudnice</a:t>
            </a:r>
          </a:p>
          <a:p>
            <a:r>
              <a:rPr lang="cs-CZ" sz="2800" noProof="0" dirty="0" smtClean="0"/>
              <a:t>Laminární, stacionární:      trajektorie </a:t>
            </a:r>
            <a:r>
              <a:rPr lang="cs-CZ" sz="2800" dirty="0" smtClean="0"/>
              <a:t>=</a:t>
            </a:r>
            <a:r>
              <a:rPr lang="cs-CZ" sz="2800" noProof="0" dirty="0" smtClean="0">
                <a:sym typeface="Symbol"/>
              </a:rPr>
              <a:t> </a:t>
            </a:r>
            <a:r>
              <a:rPr lang="cs-CZ" sz="2800" noProof="0" dirty="0" smtClean="0"/>
              <a:t>proudnice</a:t>
            </a:r>
          </a:p>
          <a:p>
            <a:r>
              <a:rPr lang="cs-CZ" sz="2800" noProof="0" dirty="0" smtClean="0"/>
              <a:t>Turbulentní:                        </a:t>
            </a:r>
            <a:r>
              <a:rPr lang="cs-CZ" sz="2800" dirty="0" smtClean="0">
                <a:solidFill>
                  <a:srgbClr val="FF0000"/>
                </a:solidFill>
              </a:rPr>
              <a:t>trajektorie ≠</a:t>
            </a:r>
            <a:r>
              <a:rPr lang="cs-CZ" sz="2800" noProof="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proudnice !!!</a:t>
            </a:r>
            <a:endParaRPr lang="cs-CZ" sz="2800" noProof="0" dirty="0">
              <a:solidFill>
                <a:srgbClr val="FF0000"/>
              </a:solidFill>
            </a:endParaRP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9D16DBCA-B5CA-40A5-9DD3-6C376D6F3CC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6</a:t>
            </a:fld>
            <a:endParaRPr lang="pl-PL" altLang="en-US"/>
          </a:p>
        </p:txBody>
      </p:sp>
      <p:pic>
        <p:nvPicPr>
          <p:cNvPr id="4" name="obrázek 290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5073" y="3940239"/>
            <a:ext cx="2444594" cy="21003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obrázek 150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46699" y="3921485"/>
            <a:ext cx="2445937" cy="210035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673684" y="6158314"/>
            <a:ext cx="179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Proudnice - </a:t>
            </a:r>
            <a:r>
              <a:rPr lang="cs-CZ" dirty="0">
                <a:solidFill>
                  <a:srgbClr val="FF0000"/>
                </a:solidFill>
              </a:rPr>
              <a:t>Euler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384300" y="6158314"/>
            <a:ext cx="2210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Trajektorie - </a:t>
            </a:r>
            <a:r>
              <a:rPr lang="cs-CZ" dirty="0" err="1">
                <a:solidFill>
                  <a:srgbClr val="00B050"/>
                </a:solidFill>
              </a:rPr>
              <a:t>Lagrange</a:t>
            </a:r>
            <a:endParaRPr lang="cs-CZ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="" xmlns:a16="http://schemas.microsoft.com/office/drawing/2014/main" id="{46B4E397-5E92-44A4-821F-00EBF4EDF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538609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="" xmlns:a16="http://schemas.microsoft.com/office/drawing/2014/main" id="{2B00EDB8-0DF0-4E4A-ADA9-F3AF1B8B8ECC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6789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Proudnice, sled, trajektorie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859966" y="2042260"/>
            <a:ext cx="4651629" cy="1107996"/>
          </a:xfrm>
          <a:prstGeom prst="rect">
            <a:avLst/>
          </a:prstGeom>
        </p:spPr>
        <p:txBody>
          <a:bodyPr/>
          <a:lstStyle/>
          <a:p>
            <a:r>
              <a:rPr lang="cs-CZ" sz="2400" dirty="0"/>
              <a:t>Proudnice</a:t>
            </a:r>
          </a:p>
          <a:p>
            <a:r>
              <a:rPr lang="cs-CZ" sz="2400" dirty="0"/>
              <a:t>Sled</a:t>
            </a:r>
          </a:p>
          <a:p>
            <a:r>
              <a:rPr lang="cs-CZ" sz="2400" dirty="0"/>
              <a:t>Trajektorie 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cs-CZ"/>
              <a:t>Mechanika tekutin 03/13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/>
          <a:lstStyle/>
          <a:p>
            <a:fld id="{48988CE0-D699-4A9C-BF1E-6E7D80559641}" type="datetime1">
              <a:rPr lang="cs-CZ" smtClean="0"/>
              <a:t>17.9.2024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F1E6EB02-BEEA-4AEA-8B7E-F8311C2221C1}" type="slidenum">
              <a:rPr lang="cs-CZ" smtClean="0"/>
              <a:t>7</a:t>
            </a:fld>
            <a:endParaRPr lang="cs-CZ"/>
          </a:p>
        </p:txBody>
      </p:sp>
      <p:pic>
        <p:nvPicPr>
          <p:cNvPr id="7170" name="Picture 2" descr="http://upload.wikimedia.org/wikipedia/commons/b/b2/Streaklines_and_pathlines_animation_%28low%2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775" y="1985912"/>
            <a:ext cx="4580875" cy="47281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Přímá spojnice 7"/>
          <p:cNvCxnSpPr/>
          <p:nvPr/>
        </p:nvCxnSpPr>
        <p:spPr>
          <a:xfrm>
            <a:off x="2964647" y="2241932"/>
            <a:ext cx="136082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964647" y="3083881"/>
            <a:ext cx="136082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964647" y="2633536"/>
            <a:ext cx="136082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 descr="https://upload.wikimedia.org/wikipedia/commons/thumb/7/73/Kaberneeme_campfire_site.jpg/220px-Kaberneeme_campfire_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6" y="3330237"/>
            <a:ext cx="2310871" cy="161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upload.wikimedia.org/wikipedia/commons/thumb/2/2d/Aeroakustik-Windkanal-Messhalle.JPG/220px-Aeroakustik-Windkanal-Messhal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22" y="4973432"/>
            <a:ext cx="2310871" cy="15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49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dirty="0" smtClean="0"/>
              <a:t>Vizualizace proudění</a:t>
            </a:r>
            <a:endParaRPr lang="cs-CZ" noProof="0" dirty="0"/>
          </a:p>
        </p:txBody>
      </p:sp>
      <p:sp>
        <p:nvSpPr>
          <p:cNvPr id="551939" name="Rectangle 3"/>
          <p:cNvSpPr>
            <a:spLocks noGrp="1" noChangeArrowheads="1"/>
          </p:cNvSpPr>
          <p:nvPr>
            <p:ph idx="1"/>
          </p:nvPr>
        </p:nvSpPr>
        <p:spPr>
          <a:xfrm>
            <a:off x="702072" y="2058585"/>
            <a:ext cx="8845551" cy="4280846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noProof="0" dirty="0" smtClean="0"/>
              <a:t>Na stěně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Nátěrové metody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Sublimační metody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Eroze písku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Stěnové bavlnky</a:t>
            </a:r>
            <a:endParaRPr lang="cs-CZ" sz="2000" noProof="0" dirty="0" smtClean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Olejové body, čáry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Barevné nátěry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dirty="0" smtClean="0"/>
              <a:t>Hladina</a:t>
            </a:r>
            <a:endParaRPr lang="cs-CZ" sz="2000" noProof="0" dirty="0" smtClean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Hladinové bubliny</a:t>
            </a:r>
            <a:endParaRPr lang="cs-CZ" sz="2000" noProof="0" dirty="0" smtClean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Hydraulická analogie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noProof="0" dirty="0" smtClean="0"/>
              <a:t>Prostor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Bavlnky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err="1" smtClean="0"/>
              <a:t>Kalliroskopie</a:t>
            </a:r>
            <a:endParaRPr lang="cs-CZ" sz="2000" noProof="0" dirty="0" smtClean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Kouř - sled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Barevný kouř impulzní (kouřový drátek)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Laserová rovina &amp; částice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noProof="0" dirty="0" smtClean="0"/>
              <a:t>Inkousty ve vodě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smtClean="0"/>
              <a:t>Bublinky ve vodě</a:t>
            </a:r>
            <a:endParaRPr lang="cs-CZ" sz="2000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9E497387-C369-4F39-81D0-15D9EA765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8197850" y="6535738"/>
            <a:ext cx="838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2358C3"/>
                </a:solidFill>
                <a:latin typeface="Verdana" panose="020B060403050404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fld id="{D97561EC-6A41-460C-A7AA-100A60D04791}" type="slidenum">
              <a:rPr lang="pl-PL" altLang="en-US" smtClean="0"/>
              <a:pPr/>
              <a:t>8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503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1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1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1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51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1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1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1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51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1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1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19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51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1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519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51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51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1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1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1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19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1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1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19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51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51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519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519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519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19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519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19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19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519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519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5193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ChangeArrowheads="1"/>
          </p:cNvSpPr>
          <p:nvPr/>
        </p:nvSpPr>
        <p:spPr bwMode="auto">
          <a:xfrm>
            <a:off x="847948" y="924349"/>
            <a:ext cx="9000738" cy="104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 anchor="ctr"/>
          <a:lstStyle/>
          <a:p>
            <a:pPr algn="ctr">
              <a:spcBef>
                <a:spcPct val="0"/>
              </a:spcBef>
            </a:pPr>
            <a:endParaRPr lang="en-GB" sz="3529">
              <a:solidFill>
                <a:srgbClr val="1A1AD6"/>
              </a:solidFill>
            </a:endParaRPr>
          </a:p>
        </p:txBody>
      </p:sp>
      <p:sp>
        <p:nvSpPr>
          <p:cNvPr id="546819" name="Rectangle 3"/>
          <p:cNvSpPr>
            <a:spLocks noChangeArrowheads="1"/>
          </p:cNvSpPr>
          <p:nvPr/>
        </p:nvSpPr>
        <p:spPr bwMode="auto">
          <a:xfrm>
            <a:off x="615170" y="1008380"/>
            <a:ext cx="9621478" cy="588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1538" tIns="50770" rIns="101538" bIns="50770"/>
          <a:lstStyle/>
          <a:p>
            <a:pPr marL="378150" indent="-378150">
              <a:spcBef>
                <a:spcPct val="20000"/>
              </a:spcBef>
              <a:buFontTx/>
              <a:buChar char="•"/>
            </a:pPr>
            <a:endParaRPr lang="en-GB" sz="1985" b="1">
              <a:solidFill>
                <a:srgbClr val="1A1AD6"/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9</a:t>
            </a:fld>
            <a:endParaRPr lang="cs-CZ"/>
          </a:p>
        </p:txBody>
      </p:sp>
      <p:sp>
        <p:nvSpPr>
          <p:cNvPr id="5468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68064"/>
            <a:ext cx="9931493" cy="1151934"/>
          </a:xfrm>
        </p:spPr>
        <p:txBody>
          <a:bodyPr>
            <a:normAutofit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>Nátěrová metoda</a:t>
            </a:r>
            <a:endParaRPr lang="en-US" noProof="0" dirty="0"/>
          </a:p>
        </p:txBody>
      </p:sp>
      <p:sp>
        <p:nvSpPr>
          <p:cNvPr id="546821" name="Line 5"/>
          <p:cNvSpPr>
            <a:spLocks noChangeShapeType="1"/>
          </p:cNvSpPr>
          <p:nvPr/>
        </p:nvSpPr>
        <p:spPr bwMode="auto">
          <a:xfrm>
            <a:off x="5425910" y="4117552"/>
            <a:ext cx="698333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sz="1985"/>
          </a:p>
        </p:txBody>
      </p:sp>
      <p:sp>
        <p:nvSpPr>
          <p:cNvPr id="546822" name="Rectangle 6"/>
          <p:cNvSpPr>
            <a:spLocks noChangeArrowheads="1"/>
          </p:cNvSpPr>
          <p:nvPr/>
        </p:nvSpPr>
        <p:spPr bwMode="auto">
          <a:xfrm>
            <a:off x="5581095" y="4758968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46823" name="Rectangle 7"/>
          <p:cNvSpPr>
            <a:spLocks noChangeArrowheads="1"/>
          </p:cNvSpPr>
          <p:nvPr/>
        </p:nvSpPr>
        <p:spPr bwMode="auto">
          <a:xfrm>
            <a:off x="7676094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46824" name="Rectangle 8"/>
          <p:cNvSpPr>
            <a:spLocks noChangeArrowheads="1"/>
          </p:cNvSpPr>
          <p:nvPr/>
        </p:nvSpPr>
        <p:spPr bwMode="auto">
          <a:xfrm>
            <a:off x="6512206" y="4927032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46825" name="Rectangle 9"/>
          <p:cNvSpPr>
            <a:spLocks noChangeArrowheads="1"/>
          </p:cNvSpPr>
          <p:nvPr/>
        </p:nvSpPr>
        <p:spPr bwMode="auto">
          <a:xfrm>
            <a:off x="7055353" y="635557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46826" name="Rectangle 10"/>
          <p:cNvSpPr>
            <a:spLocks noChangeArrowheads="1"/>
          </p:cNvSpPr>
          <p:nvPr/>
        </p:nvSpPr>
        <p:spPr bwMode="auto">
          <a:xfrm>
            <a:off x="5813873" y="484300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sp>
        <p:nvSpPr>
          <p:cNvPr id="546827" name="Rectangle 11"/>
          <p:cNvSpPr>
            <a:spLocks noChangeArrowheads="1"/>
          </p:cNvSpPr>
          <p:nvPr/>
        </p:nvSpPr>
        <p:spPr bwMode="auto">
          <a:xfrm>
            <a:off x="5425910" y="6145491"/>
            <a:ext cx="2715739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cs-CZ" sz="1985"/>
          </a:p>
        </p:txBody>
      </p:sp>
      <p:sp>
        <p:nvSpPr>
          <p:cNvPr id="546828" name="Rectangle 12"/>
          <p:cNvSpPr>
            <a:spLocks noChangeArrowheads="1"/>
          </p:cNvSpPr>
          <p:nvPr/>
        </p:nvSpPr>
        <p:spPr bwMode="auto">
          <a:xfrm>
            <a:off x="5503502" y="5851380"/>
            <a:ext cx="184731" cy="39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 sz="1985"/>
          </a:p>
        </p:txBody>
      </p:sp>
      <p:pic>
        <p:nvPicPr>
          <p:cNvPr id="546829" name="Picture 13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8" b="17828"/>
          <a:stretch>
            <a:fillRect/>
          </a:stretch>
        </p:blipFill>
        <p:spPr bwMode="auto">
          <a:xfrm>
            <a:off x="655584" y="1241218"/>
            <a:ext cx="9530953" cy="44519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6830" name="Rectangle 14"/>
          <p:cNvSpPr>
            <a:spLocks noChangeArrowheads="1"/>
          </p:cNvSpPr>
          <p:nvPr/>
        </p:nvSpPr>
        <p:spPr bwMode="auto">
          <a:xfrm>
            <a:off x="1027399" y="5953164"/>
            <a:ext cx="9776663" cy="79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en-US" sz="2206" b="1" dirty="0">
                <a:solidFill>
                  <a:srgbClr val="1A1AD6"/>
                </a:solidFill>
              </a:rPr>
              <a:t>“surface streamlines” ,  i.e. surface shear stress lines</a:t>
            </a:r>
            <a:br>
              <a:rPr lang="en-US" sz="2206" b="1" dirty="0">
                <a:solidFill>
                  <a:srgbClr val="1A1AD6"/>
                </a:solidFill>
              </a:rPr>
            </a:br>
            <a:r>
              <a:rPr lang="en-US" sz="2206" b="1" dirty="0">
                <a:solidFill>
                  <a:srgbClr val="1A1AD6"/>
                </a:solidFill>
              </a:rPr>
              <a:t>  top view – </a:t>
            </a:r>
            <a:r>
              <a:rPr lang="en-US" sz="2206" b="1" dirty="0" err="1">
                <a:solidFill>
                  <a:srgbClr val="1A1AD6"/>
                </a:solidFill>
              </a:rPr>
              <a:t>VKI</a:t>
            </a:r>
            <a:r>
              <a:rPr lang="en-US" sz="2206" b="1" dirty="0">
                <a:solidFill>
                  <a:srgbClr val="1A1AD6"/>
                </a:solidFill>
              </a:rPr>
              <a:t> L2-A wind tunnel, 28cm x 28cm, 40 m/s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="" xmlns:a16="http://schemas.microsoft.com/office/drawing/2014/main" id="{169E3800-78E1-4929-9644-17FAE69A3493}"/>
              </a:ext>
            </a:extLst>
          </p:cNvPr>
          <p:cNvSpPr txBox="1"/>
          <p:nvPr/>
        </p:nvSpPr>
        <p:spPr>
          <a:xfrm>
            <a:off x="6723455" y="7144367"/>
            <a:ext cx="2180424" cy="329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44" dirty="0">
                <a:solidFill>
                  <a:schemeClr val="accent1"/>
                </a:solidFill>
              </a:rPr>
              <a:t>https://www.vki.ac.be/</a:t>
            </a:r>
          </a:p>
        </p:txBody>
      </p:sp>
    </p:spTree>
    <p:extLst>
      <p:ext uri="{BB962C8B-B14F-4D97-AF65-F5344CB8AC3E}">
        <p14:creationId xmlns:p14="http://schemas.microsoft.com/office/powerpoint/2010/main" val="3187131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1347</Words>
  <Application>Microsoft Office PowerPoint</Application>
  <PresentationFormat>Vlastní</PresentationFormat>
  <Paragraphs>436</Paragraphs>
  <Slides>60</Slides>
  <Notes>54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60</vt:i4>
      </vt:variant>
    </vt:vector>
  </HeadingPairs>
  <TitlesOfParts>
    <vt:vector size="70" baseType="lpstr">
      <vt:lpstr>Arial</vt:lpstr>
      <vt:lpstr>Calibri</vt:lpstr>
      <vt:lpstr>Frutiger LT Std 45 Light</vt:lpstr>
      <vt:lpstr>Lucida Sans Unicode</vt:lpstr>
      <vt:lpstr>Symbol</vt:lpstr>
      <vt:lpstr>Times New Roman</vt:lpstr>
      <vt:lpstr>Verdana</vt:lpstr>
      <vt:lpstr>Office Theme</vt:lpstr>
      <vt:lpstr>Equation</vt:lpstr>
      <vt:lpstr>A&amp;L Editor symbol</vt:lpstr>
      <vt:lpstr>Prezentace aplikace PowerPoint</vt:lpstr>
      <vt:lpstr>Obsah kurzu</vt:lpstr>
      <vt:lpstr>Obsah přednášky</vt:lpstr>
      <vt:lpstr>Vizualizace</vt:lpstr>
      <vt:lpstr>Vizualizace proudění</vt:lpstr>
      <vt:lpstr>Vizualizace</vt:lpstr>
      <vt:lpstr>Proudnice, sled, trajektorie</vt:lpstr>
      <vt:lpstr>Vizualizace proudění</vt:lpstr>
      <vt:lpstr> Nátěrová metoda</vt:lpstr>
      <vt:lpstr> Barevné nátěry</vt:lpstr>
      <vt:lpstr>Eroze písku – mikroklima v zástavbě</vt:lpstr>
      <vt:lpstr>Povrchové bavlnky</vt:lpstr>
      <vt:lpstr>Povrchové bavlnky</vt:lpstr>
      <vt:lpstr>Olejové body</vt:lpstr>
      <vt:lpstr>Barevná povrchová vizualizace</vt:lpstr>
      <vt:lpstr>Hladinová vizualizace</vt:lpstr>
      <vt:lpstr>Hladinová vizualizace</vt:lpstr>
      <vt:lpstr>Hydraulická analogie</vt:lpstr>
      <vt:lpstr>„Real-life“ hydraulická analogie</vt:lpstr>
      <vt:lpstr>Bavlnky v prostoru</vt:lpstr>
      <vt:lpstr>Kalliroskopie</vt:lpstr>
      <vt:lpstr>Sledy – kouř </vt:lpstr>
      <vt:lpstr>Kouřové vlečky</vt:lpstr>
      <vt:lpstr>Sledy – inkoust </vt:lpstr>
      <vt:lpstr>Kouřový drátek</vt:lpstr>
      <vt:lpstr>Laserová měřicí rovina</vt:lpstr>
      <vt:lpstr>Inkoust ve vodě</vt:lpstr>
      <vt:lpstr>Inkoust ve vodě</vt:lpstr>
      <vt:lpstr>Bublinky</vt:lpstr>
      <vt:lpstr>Bublinky</vt:lpstr>
      <vt:lpstr>Měření hustoty </vt:lpstr>
      <vt:lpstr>Hustota plynu</vt:lpstr>
      <vt:lpstr>Hustota plynu</vt:lpstr>
      <vt:lpstr>Stínová metoda</vt:lpstr>
      <vt:lpstr>Šlírová metoda</vt:lpstr>
      <vt:lpstr>Machův-Zehnderův interferometr</vt:lpstr>
      <vt:lpstr>Laserové metody</vt:lpstr>
      <vt:lpstr>Metody využívající laserové světelné roviny</vt:lpstr>
      <vt:lpstr>Laser Induced Fluorescence (LIF, PLIF)</vt:lpstr>
      <vt:lpstr>Planar Laser Induced Fluorescence</vt:lpstr>
      <vt:lpstr>Laser-Induced Fluorescence</vt:lpstr>
      <vt:lpstr>Laser-Induced Fluorescence</vt:lpstr>
      <vt:lpstr>Planar Laser-Induced Fluorescence </vt:lpstr>
      <vt:lpstr>LIF systém pro spalování</vt:lpstr>
      <vt:lpstr>PLIF</vt:lpstr>
      <vt:lpstr>LIF při spalování</vt:lpstr>
      <vt:lpstr>Laser-Induced Incancescence (LII)</vt:lpstr>
      <vt:lpstr>Laser-Induced Incancescence</vt:lpstr>
      <vt:lpstr>Měření ve spalovacím motoru</vt:lpstr>
      <vt:lpstr>Kvantitativní LII</vt:lpstr>
      <vt:lpstr>Interferometic Particle Imaging (IPI)</vt:lpstr>
      <vt:lpstr>IPI</vt:lpstr>
      <vt:lpstr>IPI princip</vt:lpstr>
      <vt:lpstr>Rayleigho Termometrie</vt:lpstr>
      <vt:lpstr>Rayleigho rozptyl</vt:lpstr>
      <vt:lpstr>Rayleigho termometrie </vt:lpstr>
      <vt:lpstr>Rayleigho termometrie</vt:lpstr>
      <vt:lpstr>Poslední dobrá rada ...</vt:lpstr>
      <vt:lpstr>Otázky pro studenty</vt:lpstr>
      <vt:lpstr>Děkuji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Naďa Holická</dc:creator>
  <cp:lastModifiedBy>Uruba</cp:lastModifiedBy>
  <cp:revision>100</cp:revision>
  <dcterms:created xsi:type="dcterms:W3CDTF">2017-03-15T11:07:40Z</dcterms:created>
  <dcterms:modified xsi:type="dcterms:W3CDTF">2024-09-17T08:25:31Z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2017-03-15T00:00:00Z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2017-03-15T00:00:00Z</vt:filetime>
  </property>
</Properties>
</file>