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35" r:id="rId3"/>
    <p:sldId id="365" r:id="rId4"/>
    <p:sldId id="277" r:id="rId5"/>
    <p:sldId id="272" r:id="rId6"/>
    <p:sldId id="273" r:id="rId7"/>
    <p:sldId id="274" r:id="rId8"/>
    <p:sldId id="279" r:id="rId9"/>
    <p:sldId id="257" r:id="rId10"/>
    <p:sldId id="276" r:id="rId11"/>
    <p:sldId id="259" r:id="rId12"/>
    <p:sldId id="275" r:id="rId13"/>
    <p:sldId id="278" r:id="rId14"/>
    <p:sldId id="269" r:id="rId15"/>
    <p:sldId id="270" r:id="rId16"/>
    <p:sldId id="268" r:id="rId17"/>
    <p:sldId id="266" r:id="rId18"/>
    <p:sldId id="264" r:id="rId19"/>
    <p:sldId id="265" r:id="rId20"/>
    <p:sldId id="366" r:id="rId21"/>
    <p:sldId id="334" r:id="rId22"/>
    <p:sldId id="333" r:id="rId23"/>
  </p:sldIdLst>
  <p:sldSz cx="10693400" cy="7562850"/>
  <p:notesSz cx="10693400" cy="75628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5" autoAdjust="0"/>
    <p:restoredTop sz="86431" autoAdjust="0"/>
  </p:normalViewPr>
  <p:slideViewPr>
    <p:cSldViewPr>
      <p:cViewPr varScale="1">
        <p:scale>
          <a:sx n="83" d="100"/>
          <a:sy n="83" d="100"/>
        </p:scale>
        <p:origin x="516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874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A1A42-7A21-4C88-B23D-49C1A826FCE6}" type="datetimeFigureOut">
              <a:rPr lang="cs-CZ" smtClean="0"/>
              <a:t>17.9.2024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8A7C7-A711-44D8-871D-965D2DE53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28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A4F4-052E-405B-8D3F-AE4F13077D8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165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A4F4-052E-405B-8D3F-AE4F13077D8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496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A4F4-052E-405B-8D3F-AE4F13077D8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622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A4F4-052E-405B-8D3F-AE4F13077D8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901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A4F4-052E-405B-8D3F-AE4F13077D8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597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A4F4-052E-405B-8D3F-AE4F13077D8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293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A4F4-052E-405B-8D3F-AE4F13077D8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931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A4F4-052E-405B-8D3F-AE4F13077D8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293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A4F4-052E-405B-8D3F-AE4F13077D8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499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A4F4-052E-405B-8D3F-AE4F13077D8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467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A4F4-052E-405B-8D3F-AE4F13077D8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26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A4F4-052E-405B-8D3F-AE4F13077D8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17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A4F4-052E-405B-8D3F-AE4F13077D8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987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A4F4-052E-405B-8D3F-AE4F13077D8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946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A4F4-052E-405B-8D3F-AE4F13077D8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503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A4F4-052E-405B-8D3F-AE4F13077D8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58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428F9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428F9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428F9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/>
          <a:p>
            <a:fld id="{DFE8B9CF-8C74-463F-8638-992AA5C11D81}" type="datetime4">
              <a:rPr lang="en-US" smtClean="0"/>
              <a:t>September 17, 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9586930" y="7207467"/>
            <a:ext cx="980228" cy="276999"/>
          </a:xfrm>
          <a:prstGeom prst="rect">
            <a:avLst/>
          </a:prstGeom>
        </p:spPr>
        <p:txBody>
          <a:bodyPr/>
          <a:lstStyle/>
          <a:p>
            <a:fld id="{44B0B875-8F34-4596-88EC-059E9638F8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58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002" cy="64799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684092" y="6750009"/>
            <a:ext cx="1117395" cy="5399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786055" y="6828576"/>
            <a:ext cx="2078671" cy="3859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90520" y="6750012"/>
            <a:ext cx="810260" cy="540385"/>
          </a:xfrm>
          <a:custGeom>
            <a:avLst/>
            <a:gdLst/>
            <a:ahLst/>
            <a:cxnLst/>
            <a:rect l="l" t="t" r="r" b="b"/>
            <a:pathLst>
              <a:path w="810260" h="540384">
                <a:moveTo>
                  <a:pt x="0" y="0"/>
                </a:moveTo>
                <a:lnTo>
                  <a:pt x="810006" y="0"/>
                </a:lnTo>
                <a:lnTo>
                  <a:pt x="810006" y="540004"/>
                </a:lnTo>
                <a:lnTo>
                  <a:pt x="0" y="540004"/>
                </a:lnTo>
                <a:lnTo>
                  <a:pt x="0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266979" y="6810011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26"/>
                </a:moveTo>
                <a:lnTo>
                  <a:pt x="0" y="20726"/>
                </a:lnTo>
                <a:lnTo>
                  <a:pt x="17640" y="33540"/>
                </a:lnTo>
                <a:lnTo>
                  <a:pt x="10909" y="54267"/>
                </a:lnTo>
                <a:lnTo>
                  <a:pt x="28536" y="41452"/>
                </a:lnTo>
                <a:lnTo>
                  <a:pt x="42002" y="41452"/>
                </a:lnTo>
                <a:lnTo>
                  <a:pt x="39433" y="33540"/>
                </a:lnTo>
                <a:lnTo>
                  <a:pt x="57073" y="20726"/>
                </a:lnTo>
                <a:close/>
              </a:path>
              <a:path w="57150" h="54609">
                <a:moveTo>
                  <a:pt x="42002" y="41452"/>
                </a:moveTo>
                <a:lnTo>
                  <a:pt x="28536" y="41452"/>
                </a:lnTo>
                <a:lnTo>
                  <a:pt x="46164" y="54267"/>
                </a:lnTo>
                <a:lnTo>
                  <a:pt x="42002" y="41452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26"/>
                </a:lnTo>
                <a:lnTo>
                  <a:pt x="35267" y="20726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176979" y="6834127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26"/>
                </a:moveTo>
                <a:lnTo>
                  <a:pt x="0" y="20726"/>
                </a:lnTo>
                <a:lnTo>
                  <a:pt x="17640" y="33528"/>
                </a:lnTo>
                <a:lnTo>
                  <a:pt x="10909" y="54267"/>
                </a:lnTo>
                <a:lnTo>
                  <a:pt x="28536" y="41452"/>
                </a:lnTo>
                <a:lnTo>
                  <a:pt x="42005" y="41452"/>
                </a:lnTo>
                <a:lnTo>
                  <a:pt x="39433" y="33528"/>
                </a:lnTo>
                <a:lnTo>
                  <a:pt x="57073" y="20726"/>
                </a:lnTo>
                <a:close/>
              </a:path>
              <a:path w="57150" h="54609">
                <a:moveTo>
                  <a:pt x="42005" y="41452"/>
                </a:moveTo>
                <a:lnTo>
                  <a:pt x="28536" y="41452"/>
                </a:lnTo>
                <a:lnTo>
                  <a:pt x="46164" y="54267"/>
                </a:lnTo>
                <a:lnTo>
                  <a:pt x="42005" y="41452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26"/>
                </a:lnTo>
                <a:lnTo>
                  <a:pt x="35267" y="20726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111094" y="6899998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39"/>
                </a:moveTo>
                <a:lnTo>
                  <a:pt x="0" y="20739"/>
                </a:lnTo>
                <a:lnTo>
                  <a:pt x="17640" y="33553"/>
                </a:lnTo>
                <a:lnTo>
                  <a:pt x="10896" y="54279"/>
                </a:lnTo>
                <a:lnTo>
                  <a:pt x="28536" y="41465"/>
                </a:lnTo>
                <a:lnTo>
                  <a:pt x="42002" y="41465"/>
                </a:lnTo>
                <a:lnTo>
                  <a:pt x="39433" y="33553"/>
                </a:lnTo>
                <a:lnTo>
                  <a:pt x="57073" y="20739"/>
                </a:lnTo>
                <a:close/>
              </a:path>
              <a:path w="57150" h="54609">
                <a:moveTo>
                  <a:pt x="42002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2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086980" y="6990012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61" y="20726"/>
                </a:moveTo>
                <a:lnTo>
                  <a:pt x="0" y="20726"/>
                </a:lnTo>
                <a:lnTo>
                  <a:pt x="17640" y="33528"/>
                </a:lnTo>
                <a:lnTo>
                  <a:pt x="10896" y="54267"/>
                </a:lnTo>
                <a:lnTo>
                  <a:pt x="28536" y="41452"/>
                </a:lnTo>
                <a:lnTo>
                  <a:pt x="42005" y="41452"/>
                </a:lnTo>
                <a:lnTo>
                  <a:pt x="39433" y="33528"/>
                </a:lnTo>
                <a:lnTo>
                  <a:pt x="57061" y="20726"/>
                </a:lnTo>
                <a:close/>
              </a:path>
              <a:path w="57150" h="54609">
                <a:moveTo>
                  <a:pt x="42005" y="41452"/>
                </a:moveTo>
                <a:lnTo>
                  <a:pt x="28536" y="41452"/>
                </a:lnTo>
                <a:lnTo>
                  <a:pt x="46164" y="54267"/>
                </a:lnTo>
                <a:lnTo>
                  <a:pt x="42005" y="41452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26"/>
                </a:lnTo>
                <a:lnTo>
                  <a:pt x="35267" y="20726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446979" y="6990012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26"/>
                </a:moveTo>
                <a:lnTo>
                  <a:pt x="0" y="20726"/>
                </a:lnTo>
                <a:lnTo>
                  <a:pt x="17640" y="33528"/>
                </a:lnTo>
                <a:lnTo>
                  <a:pt x="10896" y="54267"/>
                </a:lnTo>
                <a:lnTo>
                  <a:pt x="28536" y="41452"/>
                </a:lnTo>
                <a:lnTo>
                  <a:pt x="42005" y="41452"/>
                </a:lnTo>
                <a:lnTo>
                  <a:pt x="39433" y="33528"/>
                </a:lnTo>
                <a:lnTo>
                  <a:pt x="57073" y="20726"/>
                </a:lnTo>
                <a:close/>
              </a:path>
              <a:path w="57150" h="54609">
                <a:moveTo>
                  <a:pt x="42005" y="41452"/>
                </a:moveTo>
                <a:lnTo>
                  <a:pt x="28536" y="41452"/>
                </a:lnTo>
                <a:lnTo>
                  <a:pt x="46164" y="54267"/>
                </a:lnTo>
                <a:lnTo>
                  <a:pt x="42005" y="41452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26"/>
                </a:lnTo>
                <a:lnTo>
                  <a:pt x="35267" y="20726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422864" y="6899998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61" y="20739"/>
                </a:moveTo>
                <a:lnTo>
                  <a:pt x="0" y="20739"/>
                </a:lnTo>
                <a:lnTo>
                  <a:pt x="17640" y="33553"/>
                </a:lnTo>
                <a:lnTo>
                  <a:pt x="10896" y="54279"/>
                </a:lnTo>
                <a:lnTo>
                  <a:pt x="28536" y="41465"/>
                </a:lnTo>
                <a:lnTo>
                  <a:pt x="42002" y="41465"/>
                </a:lnTo>
                <a:lnTo>
                  <a:pt x="39433" y="33553"/>
                </a:lnTo>
                <a:lnTo>
                  <a:pt x="57061" y="20739"/>
                </a:lnTo>
                <a:close/>
              </a:path>
              <a:path w="57150" h="54609">
                <a:moveTo>
                  <a:pt x="42002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2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356979" y="6834127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26"/>
                </a:moveTo>
                <a:lnTo>
                  <a:pt x="0" y="20726"/>
                </a:lnTo>
                <a:lnTo>
                  <a:pt x="17640" y="33528"/>
                </a:lnTo>
                <a:lnTo>
                  <a:pt x="10896" y="54267"/>
                </a:lnTo>
                <a:lnTo>
                  <a:pt x="28536" y="41452"/>
                </a:lnTo>
                <a:lnTo>
                  <a:pt x="42005" y="41452"/>
                </a:lnTo>
                <a:lnTo>
                  <a:pt x="39433" y="33528"/>
                </a:lnTo>
                <a:lnTo>
                  <a:pt x="57073" y="20726"/>
                </a:lnTo>
                <a:close/>
              </a:path>
              <a:path w="57150" h="54609">
                <a:moveTo>
                  <a:pt x="42005" y="41452"/>
                </a:moveTo>
                <a:lnTo>
                  <a:pt x="28536" y="41452"/>
                </a:lnTo>
                <a:lnTo>
                  <a:pt x="46164" y="54267"/>
                </a:lnTo>
                <a:lnTo>
                  <a:pt x="42005" y="41452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26"/>
                </a:lnTo>
                <a:lnTo>
                  <a:pt x="35267" y="20726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422864" y="7080001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61" y="20739"/>
                </a:moveTo>
                <a:lnTo>
                  <a:pt x="0" y="20739"/>
                </a:lnTo>
                <a:lnTo>
                  <a:pt x="17640" y="33540"/>
                </a:lnTo>
                <a:lnTo>
                  <a:pt x="10896" y="54279"/>
                </a:lnTo>
                <a:lnTo>
                  <a:pt x="28536" y="41465"/>
                </a:lnTo>
                <a:lnTo>
                  <a:pt x="42005" y="41465"/>
                </a:lnTo>
                <a:lnTo>
                  <a:pt x="39433" y="33540"/>
                </a:lnTo>
                <a:lnTo>
                  <a:pt x="57061" y="20739"/>
                </a:lnTo>
                <a:close/>
              </a:path>
              <a:path w="57150" h="54609">
                <a:moveTo>
                  <a:pt x="42005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5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356979" y="7145883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39"/>
                </a:moveTo>
                <a:lnTo>
                  <a:pt x="0" y="20739"/>
                </a:lnTo>
                <a:lnTo>
                  <a:pt x="17640" y="33553"/>
                </a:lnTo>
                <a:lnTo>
                  <a:pt x="10896" y="54279"/>
                </a:lnTo>
                <a:lnTo>
                  <a:pt x="28536" y="41465"/>
                </a:lnTo>
                <a:lnTo>
                  <a:pt x="42002" y="41465"/>
                </a:lnTo>
                <a:lnTo>
                  <a:pt x="39433" y="33553"/>
                </a:lnTo>
                <a:lnTo>
                  <a:pt x="57073" y="20739"/>
                </a:lnTo>
                <a:close/>
              </a:path>
              <a:path w="57150" h="54609">
                <a:moveTo>
                  <a:pt x="42002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2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266979" y="7169999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39"/>
                </a:moveTo>
                <a:lnTo>
                  <a:pt x="0" y="20739"/>
                </a:lnTo>
                <a:lnTo>
                  <a:pt x="17640" y="33540"/>
                </a:lnTo>
                <a:lnTo>
                  <a:pt x="10909" y="54279"/>
                </a:lnTo>
                <a:lnTo>
                  <a:pt x="28536" y="41465"/>
                </a:lnTo>
                <a:lnTo>
                  <a:pt x="42005" y="41465"/>
                </a:lnTo>
                <a:lnTo>
                  <a:pt x="39433" y="33540"/>
                </a:lnTo>
                <a:lnTo>
                  <a:pt x="57073" y="20739"/>
                </a:lnTo>
                <a:close/>
              </a:path>
              <a:path w="57150" h="54609">
                <a:moveTo>
                  <a:pt x="42005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5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176979" y="7145883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39"/>
                </a:moveTo>
                <a:lnTo>
                  <a:pt x="0" y="20739"/>
                </a:lnTo>
                <a:lnTo>
                  <a:pt x="17640" y="33553"/>
                </a:lnTo>
                <a:lnTo>
                  <a:pt x="10909" y="54279"/>
                </a:lnTo>
                <a:lnTo>
                  <a:pt x="28536" y="41465"/>
                </a:lnTo>
                <a:lnTo>
                  <a:pt x="42002" y="41465"/>
                </a:lnTo>
                <a:lnTo>
                  <a:pt x="39433" y="33553"/>
                </a:lnTo>
                <a:lnTo>
                  <a:pt x="57073" y="20739"/>
                </a:lnTo>
                <a:close/>
              </a:path>
              <a:path w="57150" h="54609">
                <a:moveTo>
                  <a:pt x="42002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2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111094" y="7080001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39"/>
                </a:moveTo>
                <a:lnTo>
                  <a:pt x="0" y="20739"/>
                </a:lnTo>
                <a:lnTo>
                  <a:pt x="17640" y="33540"/>
                </a:lnTo>
                <a:lnTo>
                  <a:pt x="10896" y="54279"/>
                </a:lnTo>
                <a:lnTo>
                  <a:pt x="28536" y="41465"/>
                </a:lnTo>
                <a:lnTo>
                  <a:pt x="42005" y="41465"/>
                </a:lnTo>
                <a:lnTo>
                  <a:pt x="39433" y="33540"/>
                </a:lnTo>
                <a:lnTo>
                  <a:pt x="57073" y="20739"/>
                </a:lnTo>
                <a:close/>
              </a:path>
              <a:path w="57150" h="54609">
                <a:moveTo>
                  <a:pt x="42005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5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301" y="1328879"/>
            <a:ext cx="9278797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428F9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301" y="2069865"/>
            <a:ext cx="9278797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home.zcu.cz/~uruba/vyuka/ZES/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6.wmf"/><Relationship Id="rId5" Type="http://schemas.openxmlformats.org/officeDocument/2006/relationships/image" Target="../media/image30.png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9.png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png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40.png"/><Relationship Id="rId10" Type="http://schemas.openxmlformats.org/officeDocument/2006/relationships/image" Target="../media/image37.w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7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23" Type="http://schemas.openxmlformats.org/officeDocument/2006/relationships/image" Target="../media/image18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2" cy="6479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84092" y="6750009"/>
            <a:ext cx="1117395" cy="539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86055" y="6828576"/>
            <a:ext cx="2078671" cy="3859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90520" y="6750012"/>
            <a:ext cx="810260" cy="540385"/>
          </a:xfrm>
          <a:custGeom>
            <a:avLst/>
            <a:gdLst/>
            <a:ahLst/>
            <a:cxnLst/>
            <a:rect l="l" t="t" r="r" b="b"/>
            <a:pathLst>
              <a:path w="810260" h="540384">
                <a:moveTo>
                  <a:pt x="0" y="0"/>
                </a:moveTo>
                <a:lnTo>
                  <a:pt x="810006" y="0"/>
                </a:lnTo>
                <a:lnTo>
                  <a:pt x="810006" y="540004"/>
                </a:lnTo>
                <a:lnTo>
                  <a:pt x="0" y="540004"/>
                </a:lnTo>
                <a:lnTo>
                  <a:pt x="0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66979" y="6810011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26"/>
                </a:moveTo>
                <a:lnTo>
                  <a:pt x="0" y="20726"/>
                </a:lnTo>
                <a:lnTo>
                  <a:pt x="17640" y="33540"/>
                </a:lnTo>
                <a:lnTo>
                  <a:pt x="10909" y="54267"/>
                </a:lnTo>
                <a:lnTo>
                  <a:pt x="28536" y="41452"/>
                </a:lnTo>
                <a:lnTo>
                  <a:pt x="42002" y="41452"/>
                </a:lnTo>
                <a:lnTo>
                  <a:pt x="39433" y="33540"/>
                </a:lnTo>
                <a:lnTo>
                  <a:pt x="57073" y="20726"/>
                </a:lnTo>
                <a:close/>
              </a:path>
              <a:path w="57150" h="54609">
                <a:moveTo>
                  <a:pt x="42002" y="41452"/>
                </a:moveTo>
                <a:lnTo>
                  <a:pt x="28536" y="41452"/>
                </a:lnTo>
                <a:lnTo>
                  <a:pt x="46164" y="54267"/>
                </a:lnTo>
                <a:lnTo>
                  <a:pt x="42002" y="41452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26"/>
                </a:lnTo>
                <a:lnTo>
                  <a:pt x="35267" y="20726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6979" y="6834127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26"/>
                </a:moveTo>
                <a:lnTo>
                  <a:pt x="0" y="20726"/>
                </a:lnTo>
                <a:lnTo>
                  <a:pt x="17640" y="33528"/>
                </a:lnTo>
                <a:lnTo>
                  <a:pt x="10909" y="54267"/>
                </a:lnTo>
                <a:lnTo>
                  <a:pt x="28536" y="41452"/>
                </a:lnTo>
                <a:lnTo>
                  <a:pt x="42005" y="41452"/>
                </a:lnTo>
                <a:lnTo>
                  <a:pt x="39433" y="33528"/>
                </a:lnTo>
                <a:lnTo>
                  <a:pt x="57073" y="20726"/>
                </a:lnTo>
                <a:close/>
              </a:path>
              <a:path w="57150" h="54609">
                <a:moveTo>
                  <a:pt x="42005" y="41452"/>
                </a:moveTo>
                <a:lnTo>
                  <a:pt x="28536" y="41452"/>
                </a:lnTo>
                <a:lnTo>
                  <a:pt x="46164" y="54267"/>
                </a:lnTo>
                <a:lnTo>
                  <a:pt x="42005" y="41452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26"/>
                </a:lnTo>
                <a:lnTo>
                  <a:pt x="35267" y="20726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1094" y="6899998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39"/>
                </a:moveTo>
                <a:lnTo>
                  <a:pt x="0" y="20739"/>
                </a:lnTo>
                <a:lnTo>
                  <a:pt x="17640" y="33553"/>
                </a:lnTo>
                <a:lnTo>
                  <a:pt x="10896" y="54279"/>
                </a:lnTo>
                <a:lnTo>
                  <a:pt x="28536" y="41465"/>
                </a:lnTo>
                <a:lnTo>
                  <a:pt x="42002" y="41465"/>
                </a:lnTo>
                <a:lnTo>
                  <a:pt x="39433" y="33553"/>
                </a:lnTo>
                <a:lnTo>
                  <a:pt x="57073" y="20739"/>
                </a:lnTo>
                <a:close/>
              </a:path>
              <a:path w="57150" h="54609">
                <a:moveTo>
                  <a:pt x="42002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2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86980" y="6990012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61" y="20726"/>
                </a:moveTo>
                <a:lnTo>
                  <a:pt x="0" y="20726"/>
                </a:lnTo>
                <a:lnTo>
                  <a:pt x="17640" y="33528"/>
                </a:lnTo>
                <a:lnTo>
                  <a:pt x="10896" y="54267"/>
                </a:lnTo>
                <a:lnTo>
                  <a:pt x="28536" y="41452"/>
                </a:lnTo>
                <a:lnTo>
                  <a:pt x="42005" y="41452"/>
                </a:lnTo>
                <a:lnTo>
                  <a:pt x="39433" y="33528"/>
                </a:lnTo>
                <a:lnTo>
                  <a:pt x="57061" y="20726"/>
                </a:lnTo>
                <a:close/>
              </a:path>
              <a:path w="57150" h="54609">
                <a:moveTo>
                  <a:pt x="42005" y="41452"/>
                </a:moveTo>
                <a:lnTo>
                  <a:pt x="28536" y="41452"/>
                </a:lnTo>
                <a:lnTo>
                  <a:pt x="46164" y="54267"/>
                </a:lnTo>
                <a:lnTo>
                  <a:pt x="42005" y="41452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26"/>
                </a:lnTo>
                <a:lnTo>
                  <a:pt x="35267" y="20726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46979" y="6990012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26"/>
                </a:moveTo>
                <a:lnTo>
                  <a:pt x="0" y="20726"/>
                </a:lnTo>
                <a:lnTo>
                  <a:pt x="17640" y="33528"/>
                </a:lnTo>
                <a:lnTo>
                  <a:pt x="10896" y="54267"/>
                </a:lnTo>
                <a:lnTo>
                  <a:pt x="28536" y="41452"/>
                </a:lnTo>
                <a:lnTo>
                  <a:pt x="42005" y="41452"/>
                </a:lnTo>
                <a:lnTo>
                  <a:pt x="39433" y="33528"/>
                </a:lnTo>
                <a:lnTo>
                  <a:pt x="57073" y="20726"/>
                </a:lnTo>
                <a:close/>
              </a:path>
              <a:path w="57150" h="54609">
                <a:moveTo>
                  <a:pt x="42005" y="41452"/>
                </a:moveTo>
                <a:lnTo>
                  <a:pt x="28536" y="41452"/>
                </a:lnTo>
                <a:lnTo>
                  <a:pt x="46164" y="54267"/>
                </a:lnTo>
                <a:lnTo>
                  <a:pt x="42005" y="41452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26"/>
                </a:lnTo>
                <a:lnTo>
                  <a:pt x="35267" y="20726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2864" y="6899998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61" y="20739"/>
                </a:moveTo>
                <a:lnTo>
                  <a:pt x="0" y="20739"/>
                </a:lnTo>
                <a:lnTo>
                  <a:pt x="17640" y="33553"/>
                </a:lnTo>
                <a:lnTo>
                  <a:pt x="10896" y="54279"/>
                </a:lnTo>
                <a:lnTo>
                  <a:pt x="28536" y="41465"/>
                </a:lnTo>
                <a:lnTo>
                  <a:pt x="42002" y="41465"/>
                </a:lnTo>
                <a:lnTo>
                  <a:pt x="39433" y="33553"/>
                </a:lnTo>
                <a:lnTo>
                  <a:pt x="57061" y="20739"/>
                </a:lnTo>
                <a:close/>
              </a:path>
              <a:path w="57150" h="54609">
                <a:moveTo>
                  <a:pt x="42002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2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56979" y="6834127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26"/>
                </a:moveTo>
                <a:lnTo>
                  <a:pt x="0" y="20726"/>
                </a:lnTo>
                <a:lnTo>
                  <a:pt x="17640" y="33528"/>
                </a:lnTo>
                <a:lnTo>
                  <a:pt x="10896" y="54267"/>
                </a:lnTo>
                <a:lnTo>
                  <a:pt x="28536" y="41452"/>
                </a:lnTo>
                <a:lnTo>
                  <a:pt x="42005" y="41452"/>
                </a:lnTo>
                <a:lnTo>
                  <a:pt x="39433" y="33528"/>
                </a:lnTo>
                <a:lnTo>
                  <a:pt x="57073" y="20726"/>
                </a:lnTo>
                <a:close/>
              </a:path>
              <a:path w="57150" h="54609">
                <a:moveTo>
                  <a:pt x="42005" y="41452"/>
                </a:moveTo>
                <a:lnTo>
                  <a:pt x="28536" y="41452"/>
                </a:lnTo>
                <a:lnTo>
                  <a:pt x="46164" y="54267"/>
                </a:lnTo>
                <a:lnTo>
                  <a:pt x="42005" y="41452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26"/>
                </a:lnTo>
                <a:lnTo>
                  <a:pt x="35267" y="20726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2864" y="7080001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61" y="20739"/>
                </a:moveTo>
                <a:lnTo>
                  <a:pt x="0" y="20739"/>
                </a:lnTo>
                <a:lnTo>
                  <a:pt x="17640" y="33540"/>
                </a:lnTo>
                <a:lnTo>
                  <a:pt x="10896" y="54279"/>
                </a:lnTo>
                <a:lnTo>
                  <a:pt x="28536" y="41465"/>
                </a:lnTo>
                <a:lnTo>
                  <a:pt x="42005" y="41465"/>
                </a:lnTo>
                <a:lnTo>
                  <a:pt x="39433" y="33540"/>
                </a:lnTo>
                <a:lnTo>
                  <a:pt x="57061" y="20739"/>
                </a:lnTo>
                <a:close/>
              </a:path>
              <a:path w="57150" h="54609">
                <a:moveTo>
                  <a:pt x="42005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5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56979" y="7145883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39"/>
                </a:moveTo>
                <a:lnTo>
                  <a:pt x="0" y="20739"/>
                </a:lnTo>
                <a:lnTo>
                  <a:pt x="17640" y="33553"/>
                </a:lnTo>
                <a:lnTo>
                  <a:pt x="10896" y="54279"/>
                </a:lnTo>
                <a:lnTo>
                  <a:pt x="28536" y="41465"/>
                </a:lnTo>
                <a:lnTo>
                  <a:pt x="42002" y="41465"/>
                </a:lnTo>
                <a:lnTo>
                  <a:pt x="39433" y="33553"/>
                </a:lnTo>
                <a:lnTo>
                  <a:pt x="57073" y="20739"/>
                </a:lnTo>
                <a:close/>
              </a:path>
              <a:path w="57150" h="54609">
                <a:moveTo>
                  <a:pt x="42002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2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66979" y="7169999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39"/>
                </a:moveTo>
                <a:lnTo>
                  <a:pt x="0" y="20739"/>
                </a:lnTo>
                <a:lnTo>
                  <a:pt x="17640" y="33540"/>
                </a:lnTo>
                <a:lnTo>
                  <a:pt x="10909" y="54279"/>
                </a:lnTo>
                <a:lnTo>
                  <a:pt x="28536" y="41465"/>
                </a:lnTo>
                <a:lnTo>
                  <a:pt x="42005" y="41465"/>
                </a:lnTo>
                <a:lnTo>
                  <a:pt x="39433" y="33540"/>
                </a:lnTo>
                <a:lnTo>
                  <a:pt x="57073" y="20739"/>
                </a:lnTo>
                <a:close/>
              </a:path>
              <a:path w="57150" h="54609">
                <a:moveTo>
                  <a:pt x="42005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5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6979" y="7145883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39"/>
                </a:moveTo>
                <a:lnTo>
                  <a:pt x="0" y="20739"/>
                </a:lnTo>
                <a:lnTo>
                  <a:pt x="17640" y="33553"/>
                </a:lnTo>
                <a:lnTo>
                  <a:pt x="10909" y="54279"/>
                </a:lnTo>
                <a:lnTo>
                  <a:pt x="28536" y="41465"/>
                </a:lnTo>
                <a:lnTo>
                  <a:pt x="42002" y="41465"/>
                </a:lnTo>
                <a:lnTo>
                  <a:pt x="39433" y="33553"/>
                </a:lnTo>
                <a:lnTo>
                  <a:pt x="57073" y="20739"/>
                </a:lnTo>
                <a:close/>
              </a:path>
              <a:path w="57150" h="54609">
                <a:moveTo>
                  <a:pt x="42002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2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11094" y="7080001"/>
            <a:ext cx="57150" cy="54610"/>
          </a:xfrm>
          <a:custGeom>
            <a:avLst/>
            <a:gdLst/>
            <a:ahLst/>
            <a:cxnLst/>
            <a:rect l="l" t="t" r="r" b="b"/>
            <a:pathLst>
              <a:path w="57150" h="54609">
                <a:moveTo>
                  <a:pt x="57073" y="20739"/>
                </a:moveTo>
                <a:lnTo>
                  <a:pt x="0" y="20739"/>
                </a:lnTo>
                <a:lnTo>
                  <a:pt x="17640" y="33540"/>
                </a:lnTo>
                <a:lnTo>
                  <a:pt x="10896" y="54279"/>
                </a:lnTo>
                <a:lnTo>
                  <a:pt x="28536" y="41465"/>
                </a:lnTo>
                <a:lnTo>
                  <a:pt x="42005" y="41465"/>
                </a:lnTo>
                <a:lnTo>
                  <a:pt x="39433" y="33540"/>
                </a:lnTo>
                <a:lnTo>
                  <a:pt x="57073" y="20739"/>
                </a:lnTo>
                <a:close/>
              </a:path>
              <a:path w="57150" h="54609">
                <a:moveTo>
                  <a:pt x="42005" y="41465"/>
                </a:moveTo>
                <a:lnTo>
                  <a:pt x="28536" y="41465"/>
                </a:lnTo>
                <a:lnTo>
                  <a:pt x="46164" y="54279"/>
                </a:lnTo>
                <a:lnTo>
                  <a:pt x="42005" y="41465"/>
                </a:lnTo>
                <a:close/>
              </a:path>
              <a:path w="57150" h="54609">
                <a:moveTo>
                  <a:pt x="28536" y="0"/>
                </a:moveTo>
                <a:lnTo>
                  <a:pt x="21805" y="20739"/>
                </a:lnTo>
                <a:lnTo>
                  <a:pt x="35267" y="20739"/>
                </a:lnTo>
                <a:lnTo>
                  <a:pt x="2853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95543" y="2319254"/>
            <a:ext cx="8902065" cy="2410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cs-CZ" sz="3200" b="1" spc="-20" dirty="0">
                <a:solidFill>
                  <a:srgbClr val="FF0000"/>
                </a:solidFill>
                <a:cs typeface="Calibri"/>
              </a:rPr>
              <a:t>Experimentální metody v mechanice tekutin a termodynamice</a:t>
            </a:r>
          </a:p>
          <a:p>
            <a:pPr algn="ctr">
              <a:lnSpc>
                <a:spcPts val="4700"/>
              </a:lnSpc>
            </a:pPr>
            <a:r>
              <a:rPr lang="cs-CZ" sz="3200" b="1" spc="-20" dirty="0">
                <a:solidFill>
                  <a:srgbClr val="428F9B"/>
                </a:solidFill>
                <a:latin typeface="Calibri"/>
                <a:cs typeface="Calibri"/>
              </a:rPr>
              <a:t>ZČU: Zkoušení energetických strojů</a:t>
            </a:r>
          </a:p>
          <a:p>
            <a:pPr algn="ctr">
              <a:lnSpc>
                <a:spcPts val="4700"/>
              </a:lnSpc>
            </a:pPr>
            <a:r>
              <a:rPr lang="cs-CZ" sz="3200" b="1" spc="-20" dirty="0">
                <a:solidFill>
                  <a:srgbClr val="428F9B"/>
                </a:solidFill>
                <a:latin typeface="Calibri"/>
                <a:cs typeface="Calibri"/>
              </a:rPr>
              <a:t>ČVUT: Základy inženýrského experimentu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214374" y="837645"/>
            <a:ext cx="65928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>
                <a:solidFill>
                  <a:srgbClr val="002060"/>
                </a:solidFill>
              </a:rPr>
              <a:t>09 Základy sběru a zpracování</a:t>
            </a:r>
          </a:p>
          <a:p>
            <a:r>
              <a:rPr lang="cs-CZ" sz="4000" b="1" i="1" dirty="0">
                <a:solidFill>
                  <a:srgbClr val="002060"/>
                </a:solidFill>
              </a:rPr>
              <a:t> signálů a chyby měření</a:t>
            </a: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xmlns="" id="{1DC2A3CC-3498-43BB-82F0-12214D1A9D90}"/>
              </a:ext>
            </a:extLst>
          </p:cNvPr>
          <p:cNvSpPr txBox="1">
            <a:spLocks/>
          </p:cNvSpPr>
          <p:nvPr/>
        </p:nvSpPr>
        <p:spPr>
          <a:xfrm>
            <a:off x="1308100" y="5028680"/>
            <a:ext cx="7772400" cy="962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/>
              <a:t>Prof. Václav Uruba</a:t>
            </a:r>
          </a:p>
          <a:p>
            <a:r>
              <a:rPr lang="cs-CZ" sz="3200" dirty="0"/>
              <a:t>ÚT AVČR, ZČU Plzeň, ČVUT Praha</a:t>
            </a:r>
          </a:p>
          <a:p>
            <a:r>
              <a:rPr lang="cs-CZ" sz="1900" kern="0" dirty="0">
                <a:solidFill>
                  <a:sysClr val="windowText" lastClr="000000"/>
                </a:solidFill>
                <a:hlinkClick r:id="rId5"/>
              </a:rPr>
              <a:t>http://home.zcu.cz/~uruba/vyuka/ZES</a:t>
            </a:r>
            <a:r>
              <a:rPr lang="cs-CZ" sz="1900" kern="0">
                <a:solidFill>
                  <a:sysClr val="windowText" lastClr="000000"/>
                </a:solidFill>
                <a:hlinkClick r:id="rId5"/>
              </a:rPr>
              <a:t>/</a:t>
            </a:r>
            <a:r>
              <a:rPr lang="cs-CZ" sz="1900" kern="0">
                <a:solidFill>
                  <a:sysClr val="windowText" lastClr="000000"/>
                </a:solidFill>
              </a:rPr>
              <a:t> </a:t>
            </a:r>
            <a:endParaRPr lang="cs-CZ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Hystereze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54234" y="1882764"/>
            <a:ext cx="5029214" cy="26520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Příčiny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Tření v součástech/systému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Mechanické deformace vnitřních součástí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noProof="0" dirty="0" err="1"/>
              <a:t>Electrická</a:t>
            </a:r>
            <a:r>
              <a:rPr lang="cs-CZ" sz="2800" noProof="0" dirty="0"/>
              <a:t> kapacitance</a:t>
            </a:r>
          </a:p>
          <a:p>
            <a:endParaRPr lang="cs-CZ" noProof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448" y="1696261"/>
            <a:ext cx="4800309" cy="453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Přímá spojnice 7"/>
          <p:cNvCxnSpPr/>
          <p:nvPr/>
        </p:nvCxnSpPr>
        <p:spPr>
          <a:xfrm flipH="1">
            <a:off x="7719361" y="2739293"/>
            <a:ext cx="79409" cy="3176353"/>
          </a:xfrm>
          <a:prstGeom prst="line">
            <a:avLst/>
          </a:prstGeom>
          <a:ln w="15875"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Skupina 21"/>
          <p:cNvGrpSpPr/>
          <p:nvPr/>
        </p:nvGrpSpPr>
        <p:grpSpPr>
          <a:xfrm>
            <a:off x="6299606" y="3534477"/>
            <a:ext cx="1531328" cy="100838"/>
            <a:chOff x="4968044" y="3056306"/>
            <a:chExt cx="1388610" cy="91440"/>
          </a:xfrm>
        </p:grpSpPr>
        <p:sp>
          <p:nvSpPr>
            <p:cNvPr id="14" name="Vývojový diagram: spojnice 13"/>
            <p:cNvSpPr>
              <a:spLocks noChangeAspect="1"/>
            </p:cNvSpPr>
            <p:nvPr/>
          </p:nvSpPr>
          <p:spPr>
            <a:xfrm>
              <a:off x="6265214" y="3056306"/>
              <a:ext cx="91440" cy="91440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985"/>
            </a:p>
          </p:txBody>
        </p:sp>
        <p:cxnSp>
          <p:nvCxnSpPr>
            <p:cNvPr id="18" name="Přímá spojnice se šipkou 17"/>
            <p:cNvCxnSpPr/>
            <p:nvPr/>
          </p:nvCxnSpPr>
          <p:spPr>
            <a:xfrm flipH="1">
              <a:off x="4968044" y="3097532"/>
              <a:ext cx="1332148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Skupina 19"/>
          <p:cNvGrpSpPr/>
          <p:nvPr/>
        </p:nvGrpSpPr>
        <p:grpSpPr>
          <a:xfrm>
            <a:off x="6299606" y="4022372"/>
            <a:ext cx="1519482" cy="100838"/>
            <a:chOff x="4968044" y="3539674"/>
            <a:chExt cx="1377868" cy="91440"/>
          </a:xfrm>
        </p:grpSpPr>
        <p:sp>
          <p:nvSpPr>
            <p:cNvPr id="17" name="Vývojový diagram: spojnice 16"/>
            <p:cNvSpPr>
              <a:spLocks noChangeAspect="1"/>
            </p:cNvSpPr>
            <p:nvPr/>
          </p:nvSpPr>
          <p:spPr>
            <a:xfrm>
              <a:off x="6254472" y="3539674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985"/>
            </a:p>
          </p:txBody>
        </p:sp>
        <p:cxnSp>
          <p:nvCxnSpPr>
            <p:cNvPr id="19" name="Přímá spojnice se šipkou 18"/>
            <p:cNvCxnSpPr/>
            <p:nvPr/>
          </p:nvCxnSpPr>
          <p:spPr>
            <a:xfrm flipH="1">
              <a:off x="4968044" y="3580618"/>
              <a:ext cx="133214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Skupina 20"/>
          <p:cNvGrpSpPr/>
          <p:nvPr/>
        </p:nvGrpSpPr>
        <p:grpSpPr>
          <a:xfrm>
            <a:off x="6299605" y="3771607"/>
            <a:ext cx="1530197" cy="100838"/>
            <a:chOff x="4968044" y="3284984"/>
            <a:chExt cx="1387584" cy="91440"/>
          </a:xfrm>
        </p:grpSpPr>
        <p:cxnSp>
          <p:nvCxnSpPr>
            <p:cNvPr id="12" name="Přímá spojnice se šipkou 11"/>
            <p:cNvCxnSpPr/>
            <p:nvPr/>
          </p:nvCxnSpPr>
          <p:spPr>
            <a:xfrm flipH="1">
              <a:off x="4968044" y="3329696"/>
              <a:ext cx="13321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Vývojový diagram: spojnice 9"/>
            <p:cNvSpPr>
              <a:spLocks noChangeAspect="1"/>
            </p:cNvSpPr>
            <p:nvPr/>
          </p:nvSpPr>
          <p:spPr>
            <a:xfrm>
              <a:off x="6264188" y="3284984"/>
              <a:ext cx="91440" cy="91440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985"/>
            </a:p>
          </p:txBody>
        </p:sp>
      </p:grpSp>
      <p:sp>
        <p:nvSpPr>
          <p:cNvPr id="23" name="Zástupný symbol pro číslo snímku 3">
            <a:extLst>
              <a:ext uri="{FF2B5EF4-FFF2-40B4-BE49-F238E27FC236}">
                <a16:creationId xmlns:a16="http://schemas.microsoft.com/office/drawing/2014/main" xmlns="" id="{FC95474B-9BB5-4587-B06E-137FCACAD1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7850" y="6535738"/>
            <a:ext cx="838200" cy="45720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2358C3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10</a:t>
            </a:fld>
            <a:endParaRPr lang="pl-PL" altLang="en-US" dirty="0"/>
          </a:p>
        </p:txBody>
      </p:sp>
    </p:spTree>
    <p:extLst>
      <p:ext uri="{BB962C8B-B14F-4D97-AF65-F5344CB8AC3E}">
        <p14:creationId xmlns:p14="http://schemas.microsoft.com/office/powerpoint/2010/main" val="142123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N</a:t>
            </a:r>
            <a:r>
              <a:rPr lang="cs-CZ" dirty="0" err="1"/>
              <a:t>elinearita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01AB-3B79-4F11-8ED1-9C6B68A4D43C}" type="datetime4">
              <a:rPr lang="en-US" smtClean="0"/>
              <a:t>September 17, 2024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B875-8F34-4596-88EC-059E9638F8AA}" type="slidenum">
              <a:rPr lang="cs-CZ" smtClean="0"/>
              <a:t>11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2105025"/>
            <a:ext cx="4222591" cy="42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01" y="2142040"/>
            <a:ext cx="4002008" cy="429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AC33FA2D-AD92-470F-AE46-8AA2670D8ED8}"/>
              </a:ext>
            </a:extLst>
          </p:cNvPr>
          <p:cNvSpPr txBox="1"/>
          <p:nvPr/>
        </p:nvSpPr>
        <p:spPr>
          <a:xfrm>
            <a:off x="7251700" y="4924425"/>
            <a:ext cx="2768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Polynom:</a:t>
            </a:r>
          </a:p>
          <a:p>
            <a:r>
              <a:rPr lang="cs-CZ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c</a:t>
            </a:r>
            <a:r>
              <a:rPr lang="cs-CZ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r>
              <a:rPr lang="cs-CZ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*X + c</a:t>
            </a:r>
            <a:r>
              <a:rPr lang="cs-CZ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*X</a:t>
            </a:r>
            <a:r>
              <a:rPr lang="cs-CZ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…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5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Časová konstanta čidla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8511" y="1907720"/>
                <a:ext cx="8269925" cy="3287300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800" noProof="0" dirty="0"/>
                  <a:t>Rychlé změny – čidlo nestíhá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800" noProof="0" dirty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800" b="0" i="0" noProof="0" smtClean="0">
                        <a:latin typeface="Cambria Math" panose="02040503050406030204" pitchFamily="18" charset="0"/>
                      </a:rPr>
                      <m:t>kok</m:t>
                    </m:r>
                    <m:r>
                      <a:rPr lang="cs-CZ" sz="2800" b="0" i="0" noProof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800" noProof="0">
                        <a:latin typeface="Cambria Math"/>
                      </a:rPr>
                      <m:t>𝑄</m:t>
                    </m:r>
                  </m:oMath>
                </a14:m>
                <a:r>
                  <a:rPr lang="cs-CZ" sz="2800" noProof="0" dirty="0"/>
                  <a:t> → odezva: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800" noProof="0" dirty="0"/>
                  <a:t>Časová konstanta </a:t>
                </a:r>
                <a:r>
                  <a:rPr lang="cs-CZ" sz="2800" i="1" noProof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cs-CZ" sz="2800" cap="all" baseline="-25000" noProof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cs-CZ" sz="2800" baseline="-25000" noProof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cs-CZ" sz="2800" noProof="0" dirty="0"/>
                  <a:t>Chyba stále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800" noProof="0" dirty="0"/>
                  <a:t>Mezní frekvence: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cs-CZ" sz="2800" noProof="0" dirty="0"/>
                  <a:t>Útlum </a:t>
                </a:r>
                <a14:m>
                  <m:oMath xmlns:m="http://schemas.openxmlformats.org/officeDocument/2006/math">
                    <m:r>
                      <a:rPr lang="cs-CZ" sz="2800" b="0" i="1" noProof="0" smtClean="0">
                        <a:latin typeface="Cambria Math"/>
                      </a:rPr>
                      <m:t>3</m:t>
                    </m:r>
                    <m:r>
                      <a:rPr lang="cs-CZ" sz="2800" b="0" i="1" noProof="0" smtClean="0">
                        <a:latin typeface="Cambria Math"/>
                      </a:rPr>
                      <m:t>𝑑𝐵</m:t>
                    </m:r>
                    <m:r>
                      <a:rPr lang="cs-CZ" sz="2800" b="0" i="1" noProof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cs-CZ" sz="2800" noProof="0" dirty="0"/>
                  <a:t> poměr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cs-CZ" sz="2800" noProof="0" dirty="0"/>
                  <a:t>P</a:t>
                </a:r>
                <a:r>
                  <a:rPr lang="cs-CZ" sz="2800" noProof="0" dirty="0" err="1"/>
                  <a:t>osun</a:t>
                </a:r>
                <a:r>
                  <a:rPr lang="cs-CZ" sz="2800" noProof="0" dirty="0"/>
                  <a:t> fáze</a:t>
                </a:r>
                <a:endParaRPr lang="cs-CZ" sz="2800" noProof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511" y="1907720"/>
                <a:ext cx="8269925" cy="3287300"/>
              </a:xfrm>
              <a:blipFill rotWithShape="0">
                <a:blip r:embed="rId4"/>
                <a:stretch>
                  <a:fillRect l="-2432" t="-31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1" y="-203645"/>
            <a:ext cx="203710" cy="40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38" tIns="50419" rIns="100838" bIns="5041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985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37" y="3095625"/>
            <a:ext cx="4258316" cy="263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220864"/>
              </p:ext>
            </p:extLst>
          </p:nvPr>
        </p:nvGraphicFramePr>
        <p:xfrm>
          <a:off x="4072329" y="2320875"/>
          <a:ext cx="2548740" cy="61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6" imgW="1155600" imgH="279360" progId="Equation.DSMT4">
                  <p:embed/>
                </p:oleObj>
              </mc:Choice>
              <mc:Fallback>
                <p:oleObj name="Equation" r:id="rId6" imgW="1155600" imgH="279360" progId="Equation.DSMT4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72329" y="2320875"/>
                        <a:ext cx="2548740" cy="61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421840"/>
              </p:ext>
            </p:extLst>
          </p:nvPr>
        </p:nvGraphicFramePr>
        <p:xfrm>
          <a:off x="3586389" y="3564248"/>
          <a:ext cx="1848432" cy="559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8" imgW="838080" imgH="253800" progId="Equation.DSMT4">
                  <p:embed/>
                </p:oleObj>
              </mc:Choice>
              <mc:Fallback>
                <p:oleObj name="Equation" r:id="rId8" imgW="838080" imgH="253800" progId="Equation.DSMT4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86389" y="3564248"/>
                        <a:ext cx="1848432" cy="559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240724"/>
              </p:ext>
            </p:extLst>
          </p:nvPr>
        </p:nvGraphicFramePr>
        <p:xfrm>
          <a:off x="4643473" y="4023546"/>
          <a:ext cx="783678" cy="53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10" imgW="355320" imgH="241200" progId="Equation.DSMT4">
                  <p:embed/>
                </p:oleObj>
              </mc:Choice>
              <mc:Fallback>
                <p:oleObj name="Equation" r:id="rId10" imgW="355320" imgH="241200" progId="Equation.DSMT4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43473" y="4023546"/>
                        <a:ext cx="783678" cy="531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591378"/>
              </p:ext>
            </p:extLst>
          </p:nvPr>
        </p:nvGraphicFramePr>
        <p:xfrm>
          <a:off x="3208445" y="4555526"/>
          <a:ext cx="755888" cy="391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12" imgW="342720" imgH="177480" progId="Equation.DSMT4">
                  <p:embed/>
                </p:oleObj>
              </mc:Choice>
              <mc:Fallback>
                <p:oleObj name="Equation" r:id="rId12" imgW="342720" imgH="177480" progId="Equation.DSMT4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08445" y="4555526"/>
                        <a:ext cx="755888" cy="391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378489"/>
              </p:ext>
            </p:extLst>
          </p:nvPr>
        </p:nvGraphicFramePr>
        <p:xfrm>
          <a:off x="3301387" y="3230833"/>
          <a:ext cx="700264" cy="39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14" imgW="317160" imgH="177480" progId="Equation.DSMT4">
                  <p:embed/>
                </p:oleObj>
              </mc:Choice>
              <mc:Fallback>
                <p:oleObj name="Equation" r:id="rId14" imgW="317160" imgH="177480" progId="Equation.DSMT4">
                  <p:embed/>
                  <p:pic>
                    <p:nvPicPr>
                      <p:cNvPr id="12" name="Objekt 1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01387" y="3230833"/>
                        <a:ext cx="700264" cy="390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ástupný symbol pro číslo snímku 3">
            <a:extLst>
              <a:ext uri="{FF2B5EF4-FFF2-40B4-BE49-F238E27FC236}">
                <a16:creationId xmlns:a16="http://schemas.microsoft.com/office/drawing/2014/main" xmlns="" id="{53749817-0FD3-4327-BD5E-C6F6A7A6D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7850" y="6535738"/>
            <a:ext cx="838200" cy="45720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2358C3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12</a:t>
            </a:fld>
            <a:endParaRPr lang="pl-PL" altLang="en-US" dirty="0"/>
          </a:p>
        </p:txBody>
      </p:sp>
    </p:spTree>
    <p:extLst>
      <p:ext uri="{BB962C8B-B14F-4D97-AF65-F5344CB8AC3E}">
        <p14:creationId xmlns:p14="http://schemas.microsoft.com/office/powerpoint/2010/main" val="114648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7301" y="1328879"/>
            <a:ext cx="9278797" cy="538609"/>
          </a:xfrm>
        </p:spPr>
        <p:txBody>
          <a:bodyPr/>
          <a:lstStyle/>
          <a:p>
            <a:r>
              <a:rPr lang="cs-CZ" dirty="0"/>
              <a:t>Přesnost udávaná výrobcem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7301" y="2069865"/>
            <a:ext cx="9278797" cy="258532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noProof="0" dirty="0"/>
              <a:t>Přesnost</a:t>
            </a:r>
            <a:r>
              <a:rPr lang="cs-CZ" sz="2800" noProof="0" dirty="0"/>
              <a:t> v </a:t>
            </a:r>
            <a:r>
              <a:rPr lang="cs-CZ" sz="2800" noProof="0" dirty="0">
                <a:solidFill>
                  <a:srgbClr val="FF0000"/>
                </a:solidFill>
              </a:rPr>
              <a:t>%FS </a:t>
            </a:r>
            <a:r>
              <a:rPr lang="cs-CZ" sz="2800" noProof="0" dirty="0"/>
              <a:t>nebo </a:t>
            </a:r>
            <a:r>
              <a:rPr lang="cs-CZ" sz="2800" noProof="0" dirty="0">
                <a:solidFill>
                  <a:srgbClr val="00B050"/>
                </a:solidFill>
              </a:rPr>
              <a:t>% ze čtené hodnoty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Teplotní chyba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Hystereze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Nelinearita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noProof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noProof="0" dirty="0"/>
              <a:t>Opakovatelnost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3529081" y="2541976"/>
            <a:ext cx="6868988" cy="1641099"/>
            <a:chOff x="3419872" y="2132856"/>
            <a:chExt cx="6228804" cy="1488150"/>
          </a:xfrm>
        </p:grpSpPr>
        <p:sp>
          <p:nvSpPr>
            <p:cNvPr id="4" name="TextovéPole 3"/>
            <p:cNvSpPr txBox="1"/>
            <p:nvPr/>
          </p:nvSpPr>
          <p:spPr>
            <a:xfrm>
              <a:off x="3563888" y="3167888"/>
              <a:ext cx="6084788" cy="453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7" dirty="0">
                  <a:solidFill>
                    <a:srgbClr val="FF0000"/>
                  </a:solidFill>
                </a:rPr>
                <a:t>Sen</a:t>
              </a:r>
              <a:r>
                <a:rPr lang="cs-CZ" sz="2647" dirty="0">
                  <a:solidFill>
                    <a:srgbClr val="FF0000"/>
                  </a:solidFill>
                </a:rPr>
                <a:t>z</a:t>
              </a:r>
              <a:r>
                <a:rPr lang="en-US" sz="2647" dirty="0">
                  <a:solidFill>
                    <a:srgbClr val="FF0000"/>
                  </a:solidFill>
                </a:rPr>
                <a:t>or </a:t>
              </a:r>
              <a:r>
                <a:rPr lang="cs-CZ" sz="2647" dirty="0">
                  <a:solidFill>
                    <a:srgbClr val="FF0000"/>
                  </a:solidFill>
                </a:rPr>
                <a:t>používat jen v rozsahu</a:t>
              </a:r>
              <a:r>
                <a:rPr lang="en-US" sz="2647" dirty="0">
                  <a:solidFill>
                    <a:srgbClr val="FF0000"/>
                  </a:solidFill>
                </a:rPr>
                <a:t> 30% - 100% FS !!!</a:t>
              </a:r>
            </a:p>
          </p:txBody>
        </p:sp>
        <p:cxnSp>
          <p:nvCxnSpPr>
            <p:cNvPr id="6" name="Přímá spojnice se šipkou 5"/>
            <p:cNvCxnSpPr/>
            <p:nvPr/>
          </p:nvCxnSpPr>
          <p:spPr>
            <a:xfrm>
              <a:off x="3419872" y="2132856"/>
              <a:ext cx="864096" cy="1035032"/>
            </a:xfrm>
            <a:prstGeom prst="straightConnector1">
              <a:avLst/>
            </a:prstGeom>
            <a:ln w="127000" cmpd="dbl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xmlns="" id="{069B8B28-F137-47AF-A5C2-AA0F6AFE9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7850" y="6535738"/>
            <a:ext cx="838200" cy="45720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2358C3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13</a:t>
            </a:fld>
            <a:endParaRPr lang="pl-PL" altLang="en-US" dirty="0"/>
          </a:p>
        </p:txBody>
      </p:sp>
      <p:pic>
        <p:nvPicPr>
          <p:cNvPr id="11" name="Obrázek 10" descr="Obsah obrázku indikátor, zařízení, připojeno&#10;&#10;Popis byl vytvořen automaticky">
            <a:extLst>
              <a:ext uri="{FF2B5EF4-FFF2-40B4-BE49-F238E27FC236}">
                <a16:creationId xmlns:a16="http://schemas.microsoft.com/office/drawing/2014/main" xmlns="" id="{52193A43-D0EB-4018-90B1-8A4125917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96" y="4162056"/>
            <a:ext cx="3345701" cy="3345701"/>
          </a:xfrm>
          <a:prstGeom prst="rect">
            <a:avLst/>
          </a:prstGeom>
        </p:spPr>
      </p:pic>
      <p:sp>
        <p:nvSpPr>
          <p:cNvPr id="12" name="Oblouk 11">
            <a:extLst>
              <a:ext uri="{FF2B5EF4-FFF2-40B4-BE49-F238E27FC236}">
                <a16:creationId xmlns:a16="http://schemas.microsoft.com/office/drawing/2014/main" xmlns="" id="{9E5F1FEC-9474-4256-BB1E-CE662C124BB0}"/>
              </a:ext>
            </a:extLst>
          </p:cNvPr>
          <p:cNvSpPr/>
          <p:nvPr/>
        </p:nvSpPr>
        <p:spPr>
          <a:xfrm>
            <a:off x="6180493" y="4684600"/>
            <a:ext cx="1588000" cy="1588000"/>
          </a:xfrm>
          <a:prstGeom prst="arc">
            <a:avLst>
              <a:gd name="adj1" fmla="val 13238310"/>
              <a:gd name="adj2" fmla="val 2510127"/>
            </a:avLst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3" name="Oblouk 12">
            <a:extLst>
              <a:ext uri="{FF2B5EF4-FFF2-40B4-BE49-F238E27FC236}">
                <a16:creationId xmlns:a16="http://schemas.microsoft.com/office/drawing/2014/main" xmlns="" id="{DFDB416F-0259-413A-B5FE-B2982E1005FA}"/>
              </a:ext>
            </a:extLst>
          </p:cNvPr>
          <p:cNvSpPr/>
          <p:nvPr/>
        </p:nvSpPr>
        <p:spPr>
          <a:xfrm>
            <a:off x="6180400" y="4684600"/>
            <a:ext cx="1588000" cy="1588000"/>
          </a:xfrm>
          <a:prstGeom prst="arc">
            <a:avLst>
              <a:gd name="adj1" fmla="val 8027976"/>
              <a:gd name="adj2" fmla="val 1276402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2E43C75E-888D-4B3F-9FC3-38B95955355A}"/>
              </a:ext>
            </a:extLst>
          </p:cNvPr>
          <p:cNvSpPr txBox="1"/>
          <p:nvPr/>
        </p:nvSpPr>
        <p:spPr>
          <a:xfrm>
            <a:off x="304800" y="6539808"/>
            <a:ext cx="5207453" cy="32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4" dirty="0">
                <a:solidFill>
                  <a:schemeClr val="accent1"/>
                </a:solidFill>
              </a:rPr>
              <a:t>https://uk.shop.wika.com/232_50_233_50_shop_en_co.WIKA</a:t>
            </a:r>
          </a:p>
        </p:txBody>
      </p:sp>
    </p:spTree>
    <p:extLst>
      <p:ext uri="{BB962C8B-B14F-4D97-AF65-F5344CB8AC3E}">
        <p14:creationId xmlns:p14="http://schemas.microsoft.com/office/powerpoint/2010/main" val="415626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Systém sběru dat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0D92-770B-46F3-8C26-02B564E1BABE}" type="datetime4">
              <a:rPr lang="en-US" smtClean="0"/>
              <a:t>September 17, 2024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B875-8F34-4596-88EC-059E9638F8AA}" type="slidenum">
              <a:rPr lang="cs-CZ" smtClean="0"/>
              <a:t>14</a:t>
            </a:fld>
            <a:endParaRPr lang="cs-CZ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968809"/>
            <a:ext cx="6263870" cy="392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802042F6-CCD6-4520-91EE-AEBA05707299}"/>
              </a:ext>
            </a:extLst>
          </p:cNvPr>
          <p:cNvSpPr txBox="1"/>
          <p:nvPr/>
        </p:nvSpPr>
        <p:spPr>
          <a:xfrm>
            <a:off x="8418008" y="6560734"/>
            <a:ext cx="1189749" cy="329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44" dirty="0">
                <a:solidFill>
                  <a:schemeClr val="accent1"/>
                </a:solidFill>
              </a:rPr>
              <a:t>www.ni.com</a:t>
            </a:r>
            <a:endParaRPr lang="en-US" sz="1544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42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Sběr dat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F132-038D-4483-B563-C8793771E672}" type="datetime4">
              <a:rPr lang="en-US" smtClean="0"/>
              <a:t>September 17, 2024</a:t>
            </a:fld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87" y="1952625"/>
            <a:ext cx="6552651" cy="460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xmlns="" id="{36C2E589-02CA-4FEF-8B04-A1168A36840E}"/>
              </a:ext>
            </a:extLst>
          </p:cNvPr>
          <p:cNvSpPr txBox="1">
            <a:spLocks/>
          </p:cNvSpPr>
          <p:nvPr/>
        </p:nvSpPr>
        <p:spPr>
          <a:xfrm>
            <a:off x="9345207" y="7207467"/>
            <a:ext cx="924348" cy="504190"/>
          </a:xfr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z="1764"/>
              <a:pPr/>
              <a:t>15</a:t>
            </a:fld>
            <a:endParaRPr lang="pl-PL" altLang="en-US" sz="1764" dirty="0"/>
          </a:p>
        </p:txBody>
      </p:sp>
    </p:spTree>
    <p:extLst>
      <p:ext uri="{BB962C8B-B14F-4D97-AF65-F5344CB8AC3E}">
        <p14:creationId xmlns:p14="http://schemas.microsoft.com/office/powerpoint/2010/main" val="3970989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Sběr dat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06" y="1985405"/>
            <a:ext cx="6898119" cy="421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126009" y="2590293"/>
            <a:ext cx="2284536" cy="16196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b="1" dirty="0">
                <a:solidFill>
                  <a:srgbClr val="007635"/>
                </a:solidFill>
              </a:rPr>
              <a:t>16bit </a:t>
            </a:r>
            <a:r>
              <a:rPr lang="cs-CZ" sz="1985" b="1" dirty="0">
                <a:solidFill>
                  <a:srgbClr val="007635"/>
                </a:solidFill>
              </a:rPr>
              <a:t>AD převodník,</a:t>
            </a:r>
          </a:p>
          <a:p>
            <a:r>
              <a:rPr lang="cs-CZ" sz="1985" b="1" dirty="0">
                <a:solidFill>
                  <a:srgbClr val="007635"/>
                </a:solidFill>
              </a:rPr>
              <a:t>rozsah</a:t>
            </a:r>
            <a:r>
              <a:rPr lang="en-US" sz="1985" b="1" dirty="0">
                <a:solidFill>
                  <a:srgbClr val="007635"/>
                </a:solidFill>
              </a:rPr>
              <a:t> 0-10V</a:t>
            </a:r>
            <a:endParaRPr lang="cs-CZ" sz="1985" b="1" dirty="0">
              <a:solidFill>
                <a:srgbClr val="007635"/>
              </a:solidFill>
            </a:endParaRPr>
          </a:p>
          <a:p>
            <a:endParaRPr lang="en-US" sz="1985" b="1" dirty="0">
              <a:solidFill>
                <a:srgbClr val="007635"/>
              </a:solidFill>
            </a:endParaRPr>
          </a:p>
          <a:p>
            <a:r>
              <a:rPr lang="en-US" sz="1985" b="1" dirty="0">
                <a:solidFill>
                  <a:srgbClr val="007635"/>
                </a:solidFill>
              </a:rPr>
              <a:t>65 536 </a:t>
            </a:r>
            <a:r>
              <a:rPr lang="cs-CZ" sz="1985" b="1" dirty="0">
                <a:solidFill>
                  <a:srgbClr val="007635"/>
                </a:solidFill>
              </a:rPr>
              <a:t>úrovní</a:t>
            </a:r>
            <a:endParaRPr lang="en-US" sz="1985" b="1" dirty="0">
              <a:solidFill>
                <a:srgbClr val="007635"/>
              </a:solidFill>
            </a:endParaRPr>
          </a:p>
          <a:p>
            <a:r>
              <a:rPr lang="en-US" sz="1985" b="1" dirty="0">
                <a:solidFill>
                  <a:srgbClr val="007635"/>
                </a:solidFill>
              </a:rPr>
              <a:t>Q = 153</a:t>
            </a:r>
            <a:r>
              <a:rPr lang="en-US" sz="1985" b="1" dirty="0">
                <a:solidFill>
                  <a:srgbClr val="007635"/>
                </a:solidFill>
                <a:sym typeface="Symbol"/>
              </a:rPr>
              <a:t>V</a:t>
            </a:r>
            <a:endParaRPr lang="en-US" sz="1985" b="1" dirty="0">
              <a:solidFill>
                <a:srgbClr val="007635"/>
              </a:solidFill>
            </a:endParaRPr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xmlns="" id="{0F3CC1F7-40AE-43E4-ACC6-DA1DB216E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7850" y="6535738"/>
            <a:ext cx="838200" cy="45720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2358C3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16</a:t>
            </a:fld>
            <a:endParaRPr lang="pl-PL" alt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4C30A3F-5E5B-441A-8D0C-710E8946BA7A}"/>
              </a:ext>
            </a:extLst>
          </p:cNvPr>
          <p:cNvSpPr txBox="1"/>
          <p:nvPr/>
        </p:nvSpPr>
        <p:spPr>
          <a:xfrm>
            <a:off x="8030919" y="4300653"/>
            <a:ext cx="2379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Kvantizační krok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Kvantizační nejistota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9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Filtrování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2736" y="2181225"/>
            <a:ext cx="3714824" cy="38779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Filtry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noProof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noProof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noProof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 err="1"/>
              <a:t>Antialiasing</a:t>
            </a:r>
            <a:r>
              <a:rPr lang="cs-CZ" sz="2800" noProof="0" dirty="0"/>
              <a:t> filtr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 err="1"/>
              <a:t>Dolno</a:t>
            </a:r>
            <a:r>
              <a:rPr lang="cs-CZ" sz="2800" noProof="0" dirty="0"/>
              <a:t>-propustný filtr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>
                <a:solidFill>
                  <a:srgbClr val="FF0000"/>
                </a:solidFill>
              </a:rPr>
              <a:t>Analogový</a:t>
            </a:r>
            <a:r>
              <a:rPr lang="cs-CZ" sz="2800" noProof="0" dirty="0"/>
              <a:t> filtr – použití před A/D konverzí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62" y="1637387"/>
            <a:ext cx="5821693" cy="404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4393794" y="1637387"/>
            <a:ext cx="2938126" cy="198749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985"/>
          </a:p>
        </p:txBody>
      </p:sp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xmlns="" id="{80A5B20B-3FE9-40FF-9C62-A292AA5707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7850" y="6535738"/>
            <a:ext cx="838200" cy="45720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2358C3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17</a:t>
            </a:fld>
            <a:endParaRPr lang="pl-PL" altLang="en-US" dirty="0"/>
          </a:p>
        </p:txBody>
      </p:sp>
    </p:spTree>
    <p:extLst>
      <p:ext uri="{BB962C8B-B14F-4D97-AF65-F5344CB8AC3E}">
        <p14:creationId xmlns:p14="http://schemas.microsoft.com/office/powerpoint/2010/main" val="310741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err="1"/>
              <a:t>Nyquistova</a:t>
            </a:r>
            <a:r>
              <a:rPr lang="cs-CZ" noProof="0" dirty="0"/>
              <a:t> frekvence - </a:t>
            </a:r>
            <a:r>
              <a:rPr lang="cs-CZ" noProof="0" dirty="0" err="1"/>
              <a:t>aliasing</a:t>
            </a:r>
            <a:endParaRPr lang="cs-CZ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56" y="2225783"/>
            <a:ext cx="4367485" cy="231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83" y="1874519"/>
            <a:ext cx="5073412" cy="163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54" y="4179686"/>
            <a:ext cx="5083916" cy="16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7637718" y="1464698"/>
          <a:ext cx="1428406" cy="504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7" imgW="647640" imgH="228600" progId="Equation.DSMT4">
                  <p:embed/>
                </p:oleObj>
              </mc:Choice>
              <mc:Fallback>
                <p:oleObj name="Equation" r:id="rId7" imgW="647640" imgH="228600" progId="Equation.DSMT4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37718" y="1464698"/>
                        <a:ext cx="1428406" cy="504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1035668" y="4910564"/>
          <a:ext cx="1316452" cy="504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9" imgW="596880" imgH="228600" progId="Equation.DSMT4">
                  <p:embed/>
                </p:oleObj>
              </mc:Choice>
              <mc:Fallback>
                <p:oleObj name="Equation" r:id="rId9" imgW="596880" imgH="228600" progId="Equation.DSMT4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35668" y="4910564"/>
                        <a:ext cx="1316452" cy="504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91057" y="5626888"/>
            <a:ext cx="3078600" cy="499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47" dirty="0" err="1">
                <a:solidFill>
                  <a:srgbClr val="00B050"/>
                </a:solidFill>
              </a:rPr>
              <a:t>Dolno</a:t>
            </a:r>
            <a:r>
              <a:rPr lang="cs-CZ" sz="2647" dirty="0">
                <a:solidFill>
                  <a:srgbClr val="00B050"/>
                </a:solidFill>
              </a:rPr>
              <a:t>-propustný filtr</a:t>
            </a:r>
            <a:endParaRPr lang="en-US" sz="2647" dirty="0">
              <a:solidFill>
                <a:srgbClr val="00B050"/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3265461" y="5677675"/>
          <a:ext cx="1876222" cy="504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11" imgW="850680" imgH="228600" progId="Equation.DSMT4">
                  <p:embed/>
                </p:oleObj>
              </mc:Choice>
              <mc:Fallback>
                <p:oleObj name="Equation" r:id="rId11" imgW="850680" imgH="228600" progId="Equation.DSMT4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65461" y="5677675"/>
                        <a:ext cx="1876222" cy="504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ál 2"/>
          <p:cNvSpPr/>
          <p:nvPr/>
        </p:nvSpPr>
        <p:spPr>
          <a:xfrm>
            <a:off x="7463926" y="3146154"/>
            <a:ext cx="1429359" cy="47645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985"/>
          </a:p>
        </p:txBody>
      </p:sp>
      <p:sp>
        <p:nvSpPr>
          <p:cNvPr id="11" name="Ovál 10"/>
          <p:cNvSpPr/>
          <p:nvPr/>
        </p:nvSpPr>
        <p:spPr>
          <a:xfrm>
            <a:off x="6034567" y="3146154"/>
            <a:ext cx="1429359" cy="476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985"/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6269504" y="5414754"/>
            <a:ext cx="1349950" cy="0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6537832" y="5290193"/>
            <a:ext cx="2620491" cy="0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5535619" y="5025254"/>
            <a:ext cx="4446894" cy="37586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5237190" y="4179686"/>
            <a:ext cx="1481956" cy="142814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985"/>
          </a:p>
        </p:txBody>
      </p:sp>
      <p:sp>
        <p:nvSpPr>
          <p:cNvPr id="17" name="Zaoblený obdélník 16"/>
          <p:cNvSpPr/>
          <p:nvPr/>
        </p:nvSpPr>
        <p:spPr>
          <a:xfrm>
            <a:off x="953382" y="4831155"/>
            <a:ext cx="1588176" cy="60894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985"/>
          </a:p>
        </p:txBody>
      </p:sp>
      <p:sp>
        <p:nvSpPr>
          <p:cNvPr id="19" name="Zástupný symbol pro číslo snímku 3">
            <a:extLst>
              <a:ext uri="{FF2B5EF4-FFF2-40B4-BE49-F238E27FC236}">
                <a16:creationId xmlns:a16="http://schemas.microsoft.com/office/drawing/2014/main" xmlns="" id="{811BCECC-2F98-4826-91D2-DAE9DDFC8A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7850" y="6535738"/>
            <a:ext cx="838200" cy="45720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2358C3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18</a:t>
            </a:fld>
            <a:endParaRPr lang="pl-PL" altLang="en-US" dirty="0"/>
          </a:p>
        </p:txBody>
      </p:sp>
    </p:spTree>
    <p:extLst>
      <p:ext uri="{BB962C8B-B14F-4D97-AF65-F5344CB8AC3E}">
        <p14:creationId xmlns:p14="http://schemas.microsoft.com/office/powerpoint/2010/main" val="361252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1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Vzorkovací frekvence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4796" y="2282602"/>
            <a:ext cx="10232451" cy="12926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Spektrum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noProof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Rekonstrukce signálu: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12" y="3702016"/>
            <a:ext cx="5242733" cy="262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685501"/>
              </p:ext>
            </p:extLst>
          </p:nvPr>
        </p:nvGraphicFramePr>
        <p:xfrm>
          <a:off x="4737100" y="2274809"/>
          <a:ext cx="234527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5" imgW="850680" imgH="228600" progId="Equation.DSMT4">
                  <p:embed/>
                </p:oleObj>
              </mc:Choice>
              <mc:Fallback>
                <p:oleObj name="Equation" r:id="rId5" imgW="850680" imgH="228600" progId="Equation.DSMT4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2274809"/>
                        <a:ext cx="2345278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1773303" y="4005783"/>
          <a:ext cx="217059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7" imgW="787320" imgH="228600" progId="Equation.DSMT4">
                  <p:embed/>
                </p:oleObj>
              </mc:Choice>
              <mc:Fallback>
                <p:oleObj name="Equation" r:id="rId7" imgW="787320" imgH="228600" progId="Equation.DSMT4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303" y="4005783"/>
                        <a:ext cx="2170598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xmlns="" id="{0AE0DD70-AC67-46F7-9FD1-EA953E1BF0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7850" y="6535738"/>
            <a:ext cx="838200" cy="45720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2358C3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19</a:t>
            </a:fld>
            <a:endParaRPr lang="pl-PL" altLang="en-US" dirty="0"/>
          </a:p>
        </p:txBody>
      </p:sp>
    </p:spTree>
    <p:extLst>
      <p:ext uri="{BB962C8B-B14F-4D97-AF65-F5344CB8AC3E}">
        <p14:creationId xmlns:p14="http://schemas.microsoft.com/office/powerpoint/2010/main" val="1793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0468A5D9-DDC9-4D8E-AEF7-0CF7D02C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kurzu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xmlns="" id="{5E6204EF-995A-43DF-8E25-D2ED8408E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301" y="2069865"/>
            <a:ext cx="9278797" cy="43088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Teorie fyzikálního modelování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Měření teplot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Měření tlaků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Měření viskozity tekutin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Měření rychlosti proudění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Měření průtoku potrubím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Měření povrchového tření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Optické metody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FF0000"/>
                </a:solidFill>
              </a:rPr>
              <a:t>Základy sběru a zpracování signálů a chyby měření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Experimentální zařízení v mechanice tekutin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FF14BA-BA27-404E-A889-D97E75CA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Frekvenční spektrum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B35F093-4D13-4282-BF08-38FB9A7F0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397" y="1977321"/>
            <a:ext cx="3888571" cy="360098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Signál: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N/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Fourierova transformace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Periodogram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Výkonové spektrum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 = 1/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</a:t>
            </a:r>
            <a:endParaRPr lang="cs-CZ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Nyq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Spektrální výkonová hustota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Vyhlazení: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Středování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Aplikace „oken“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1/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</a:t>
            </a:r>
            <a:endParaRPr lang="cs-CZ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0AD0BD3B-1795-469F-841B-45F9B2C133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7850" y="6535738"/>
            <a:ext cx="838200" cy="45720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2358C3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20</a:t>
            </a:fld>
            <a:endParaRPr lang="pl-PL" alt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B64A683-918E-4AFF-97F4-C7B9FE022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11" y="1332425"/>
            <a:ext cx="4874523" cy="305028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C77BF98E-EF3E-4FDA-B80C-5F58AE6CA681}"/>
              </a:ext>
            </a:extLst>
          </p:cNvPr>
          <p:cNvSpPr txBox="1"/>
          <p:nvPr/>
        </p:nvSpPr>
        <p:spPr>
          <a:xfrm>
            <a:off x="2391504" y="1862279"/>
            <a:ext cx="73763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[m/s]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1F483FD4-6623-416F-93E9-1719791AF60B}"/>
              </a:ext>
            </a:extLst>
          </p:cNvPr>
          <p:cNvSpPr txBox="1"/>
          <p:nvPr/>
        </p:nvSpPr>
        <p:spPr>
          <a:xfrm>
            <a:off x="3869463" y="3790549"/>
            <a:ext cx="133555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>
                <a:solidFill>
                  <a:srgbClr val="FF0000"/>
                </a:solidFill>
              </a:rPr>
              <a:t>[(m/s)</a:t>
            </a:r>
            <a:r>
              <a:rPr lang="en-US" sz="1985" baseline="30000" dirty="0">
                <a:solidFill>
                  <a:srgbClr val="FF0000"/>
                </a:solidFill>
              </a:rPr>
              <a:t>2</a:t>
            </a:r>
            <a:r>
              <a:rPr lang="en-US" sz="1985" dirty="0">
                <a:solidFill>
                  <a:srgbClr val="FF0000"/>
                </a:solidFill>
              </a:rPr>
              <a:t>/Hz]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42B532BB-C801-4497-A741-2322C717D0EA}"/>
              </a:ext>
            </a:extLst>
          </p:cNvPr>
          <p:cNvSpPr txBox="1"/>
          <p:nvPr/>
        </p:nvSpPr>
        <p:spPr>
          <a:xfrm>
            <a:off x="2891040" y="2678206"/>
            <a:ext cx="73763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[m/s]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148B995C-C9B3-4945-9AF7-B62D1D36C89A}"/>
              </a:ext>
            </a:extLst>
          </p:cNvPr>
          <p:cNvSpPr txBox="1"/>
          <p:nvPr/>
        </p:nvSpPr>
        <p:spPr>
          <a:xfrm>
            <a:off x="3092605" y="2976700"/>
            <a:ext cx="97808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[(m/s)</a:t>
            </a:r>
            <a:r>
              <a:rPr lang="en-US" sz="1985" baseline="30000" dirty="0"/>
              <a:t>2</a:t>
            </a:r>
            <a:r>
              <a:rPr lang="en-US" sz="1985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73741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7FF6C159-5DA3-4114-952D-3217E0A7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01" y="1328879"/>
            <a:ext cx="9278797" cy="446276"/>
          </a:xfrm>
        </p:spPr>
        <p:txBody>
          <a:bodyPr/>
          <a:lstStyle/>
          <a:p>
            <a:r>
              <a:rPr lang="cs-CZ" sz="2900" dirty="0"/>
              <a:t>Otázky pro studenty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xmlns="" id="{E7C43A49-1ECC-447D-8C37-A95FC8A5E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301" y="2069865"/>
            <a:ext cx="9278797" cy="12311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Uveďte rozdělení chyb měření podle jejich původu.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Popište proces digitalizace dat.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Popište zkreslení spektra vlivem „</a:t>
            </a:r>
            <a:r>
              <a:rPr lang="cs-CZ" sz="2000" dirty="0" err="1"/>
              <a:t>masking</a:t>
            </a:r>
            <a:r>
              <a:rPr lang="cs-CZ" sz="2000" dirty="0"/>
              <a:t>“ efektu.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33531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46B4E397-5E92-44A4-821F-00EBF4EDF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538609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2B00EDB8-0DF0-4E4A-ADA9-F3AF1B8B8ECC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789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E5722E0-480D-4F77-B1D4-234232BC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přednášky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CADE65F-6495-468C-9C6C-5C35937B8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01" y="2069865"/>
            <a:ext cx="9278797" cy="30162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Chyby měření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Typy chyb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Zdroje chyb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Sběr dat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A/D převod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Zpracování signálu, filtrování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Výpočet spekter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2A93D379-C4B5-4ECA-821D-698E4C2BF8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7850" y="6535738"/>
            <a:ext cx="838200" cy="45720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2358C3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3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56897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Zdroje chyb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7301" y="2069865"/>
            <a:ext cx="9278797" cy="258532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Metoda měření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Aplikace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Vlastnosti sensoru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Zpracování dat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Digitalizace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Analýza dat</a:t>
            </a: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xmlns="" id="{D0DE6024-5FAC-46AB-B67E-1D472C4BA5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7850" y="6535738"/>
            <a:ext cx="838200" cy="45720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2358C3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4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94503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Chyby měření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7301" y="2069865"/>
            <a:ext cx="9278797" cy="30162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Systematická chyba – </a:t>
            </a:r>
            <a:r>
              <a:rPr lang="cs-CZ" sz="2800" noProof="0" dirty="0">
                <a:solidFill>
                  <a:srgbClr val="FF0000"/>
                </a:solidFill>
              </a:rPr>
              <a:t>přesnost, správnost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Vlastnosti sensoru (nelinearita, hystereze)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Chybná kalibrace</a:t>
            </a:r>
            <a:endParaRPr lang="cs-CZ" sz="2800" noProof="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Chybná aplikace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Náhodná chyba – </a:t>
            </a:r>
            <a:r>
              <a:rPr lang="cs-CZ" sz="2800" noProof="0" dirty="0">
                <a:solidFill>
                  <a:srgbClr val="FF0000"/>
                </a:solidFill>
              </a:rPr>
              <a:t>přesnost, opakovatelnost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Stabilita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Další faktory (teplota, vibrace, vlhkost, …)</a:t>
            </a: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xmlns="" id="{68462513-30F1-44BD-AC13-C3533811F5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7850" y="6535738"/>
            <a:ext cx="838200" cy="45720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2358C3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5</a:t>
            </a:fld>
            <a:endParaRPr lang="pl-PL" altLang="en-US" dirty="0"/>
          </a:p>
        </p:txBody>
      </p:sp>
    </p:spTree>
    <p:extLst>
      <p:ext uri="{BB962C8B-B14F-4D97-AF65-F5344CB8AC3E}">
        <p14:creationId xmlns:p14="http://schemas.microsoft.com/office/powerpoint/2010/main" val="332647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Chyba měření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4B5E-16FB-4B3C-B181-3EF77CD69723}" type="datetime4">
              <a:rPr lang="en-US" smtClean="0"/>
              <a:t>September 17, 2024</a:t>
            </a:fld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829548"/>
            <a:ext cx="7900618" cy="474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xmlns="" id="{2366C45E-EC31-444F-875B-3D356473FFD2}"/>
              </a:ext>
            </a:extLst>
          </p:cNvPr>
          <p:cNvSpPr txBox="1">
            <a:spLocks/>
          </p:cNvSpPr>
          <p:nvPr/>
        </p:nvSpPr>
        <p:spPr>
          <a:xfrm>
            <a:off x="9345207" y="7207467"/>
            <a:ext cx="924348" cy="504190"/>
          </a:xfr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z="1764">
                <a:solidFill>
                  <a:schemeClr val="accent6"/>
                </a:solidFill>
              </a:rPr>
              <a:pPr/>
              <a:t>6</a:t>
            </a:fld>
            <a:endParaRPr lang="pl-PL" altLang="en-US" sz="1764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2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Chyba měření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49F6-D88E-40A9-9D52-E9218647E7A7}" type="datetime4">
              <a:rPr lang="en-US" smtClean="0"/>
              <a:t>September 17, 2024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B875-8F34-4596-88EC-059E9638F8AA}" type="slidenum">
              <a:rPr lang="cs-CZ" smtClean="0"/>
              <a:t>7</a:t>
            </a:fld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77" y="1955023"/>
            <a:ext cx="7902013" cy="413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68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šíření chyb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84796" y="2282602"/>
            <a:ext cx="10232451" cy="215443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Závislost: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Šíření chyby: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Příklady: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476489"/>
              </p:ext>
            </p:extLst>
          </p:nvPr>
        </p:nvGraphicFramePr>
        <p:xfrm>
          <a:off x="3548393" y="2313352"/>
          <a:ext cx="2268458" cy="475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4" imgW="1028520" imgH="215640" progId="Equation.DSMT4">
                  <p:embed/>
                </p:oleObj>
              </mc:Choice>
              <mc:Fallback>
                <p:oleObj name="Equation" r:id="rId4" imgW="1028520" imgH="215640" progId="Equation.DSMT4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8393" y="2313352"/>
                        <a:ext cx="2268458" cy="475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909679"/>
              </p:ext>
            </p:extLst>
          </p:nvPr>
        </p:nvGraphicFramePr>
        <p:xfrm>
          <a:off x="3730921" y="2830072"/>
          <a:ext cx="4985879" cy="980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6" imgW="2260440" imgH="444240" progId="Equation.DSMT4">
                  <p:embed/>
                </p:oleObj>
              </mc:Choice>
              <mc:Fallback>
                <p:oleObj name="Equation" r:id="rId6" imgW="2260440" imgH="444240" progId="Equation.DSMT4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0921" y="2830072"/>
                        <a:ext cx="4985879" cy="980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7018667" y="4261594"/>
            <a:ext cx="3530005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985" dirty="0"/>
              <a:t>(vzájemné korelace zanedbány)</a:t>
            </a: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734295"/>
              </p:ext>
            </p:extLst>
          </p:nvPr>
        </p:nvGraphicFramePr>
        <p:xfrm>
          <a:off x="2949693" y="6106090"/>
          <a:ext cx="1092412" cy="392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8" imgW="495000" imgH="177480" progId="Equation.DSMT4">
                  <p:embed/>
                </p:oleObj>
              </mc:Choice>
              <mc:Fallback>
                <p:oleObj name="Equation" r:id="rId8" imgW="495000" imgH="177480" progId="Equation.DSMT4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49693" y="6106090"/>
                        <a:ext cx="1092412" cy="392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058806"/>
              </p:ext>
            </p:extLst>
          </p:nvPr>
        </p:nvGraphicFramePr>
        <p:xfrm>
          <a:off x="4856514" y="5839990"/>
          <a:ext cx="2689013" cy="924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10" imgW="1218960" imgH="419040" progId="Equation.DSMT4">
                  <p:embed/>
                </p:oleObj>
              </mc:Choice>
              <mc:Fallback>
                <p:oleObj name="Equation" r:id="rId10" imgW="1218960" imgH="419040" progId="Equation.DSMT4">
                  <p:embed/>
                  <p:pic>
                    <p:nvPicPr>
                      <p:cNvPr id="11" name="Objekt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56514" y="5839990"/>
                        <a:ext cx="2689013" cy="924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13178"/>
              </p:ext>
            </p:extLst>
          </p:nvPr>
        </p:nvGraphicFramePr>
        <p:xfrm>
          <a:off x="2949694" y="5126330"/>
          <a:ext cx="812306" cy="72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12" imgW="368280" imgH="330120" progId="Equation.DSMT4">
                  <p:embed/>
                </p:oleObj>
              </mc:Choice>
              <mc:Fallback>
                <p:oleObj name="Equation" r:id="rId12" imgW="368280" imgH="330120" progId="Equation.DSMT4">
                  <p:embed/>
                  <p:pic>
                    <p:nvPicPr>
                      <p:cNvPr id="12" name="Objekt 1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49694" y="5126330"/>
                        <a:ext cx="812306" cy="72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886700"/>
              </p:ext>
            </p:extLst>
          </p:nvPr>
        </p:nvGraphicFramePr>
        <p:xfrm>
          <a:off x="2953546" y="4539249"/>
          <a:ext cx="1204454" cy="392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14" imgW="545760" imgH="177480" progId="Equation.DSMT4">
                  <p:embed/>
                </p:oleObj>
              </mc:Choice>
              <mc:Fallback>
                <p:oleObj name="Equation" r:id="rId14" imgW="545760" imgH="177480" progId="Equation.DSMT4">
                  <p:embed/>
                  <p:pic>
                    <p:nvPicPr>
                      <p:cNvPr id="13" name="Objekt 1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953546" y="4539249"/>
                        <a:ext cx="1204454" cy="392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253192"/>
              </p:ext>
            </p:extLst>
          </p:nvPr>
        </p:nvGraphicFramePr>
        <p:xfrm>
          <a:off x="3023573" y="3945776"/>
          <a:ext cx="1064401" cy="392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16" imgW="482400" imgH="177480" progId="Equation.DSMT4">
                  <p:embed/>
                </p:oleObj>
              </mc:Choice>
              <mc:Fallback>
                <p:oleObj name="Equation" r:id="rId16" imgW="482400" imgH="177480" progId="Equation.DSMT4">
                  <p:embed/>
                  <p:pic>
                    <p:nvPicPr>
                      <p:cNvPr id="14" name="Objekt 1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023573" y="3945776"/>
                        <a:ext cx="1064401" cy="392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107444"/>
              </p:ext>
            </p:extLst>
          </p:nvPr>
        </p:nvGraphicFramePr>
        <p:xfrm>
          <a:off x="5242672" y="3890108"/>
          <a:ext cx="1148124" cy="447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18" imgW="520560" imgH="203040" progId="Equation.DSMT4">
                  <p:embed/>
                </p:oleObj>
              </mc:Choice>
              <mc:Fallback>
                <p:oleObj name="Equation" r:id="rId18" imgW="520560" imgH="203040" progId="Equation.DSMT4">
                  <p:embed/>
                  <p:pic>
                    <p:nvPicPr>
                      <p:cNvPr id="15" name="Objekt 1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242672" y="3890108"/>
                        <a:ext cx="1148124" cy="447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167467"/>
              </p:ext>
            </p:extLst>
          </p:nvPr>
        </p:nvGraphicFramePr>
        <p:xfrm>
          <a:off x="5299513" y="4402698"/>
          <a:ext cx="1372517" cy="476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20" imgW="622080" imgH="215640" progId="Equation.DSMT4">
                  <p:embed/>
                </p:oleObj>
              </mc:Choice>
              <mc:Fallback>
                <p:oleObj name="Equation" r:id="rId20" imgW="622080" imgH="215640" progId="Equation.DSMT4">
                  <p:embed/>
                  <p:pic>
                    <p:nvPicPr>
                      <p:cNvPr id="16" name="Objekt 1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99513" y="4402698"/>
                        <a:ext cx="1372517" cy="476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348851"/>
              </p:ext>
            </p:extLst>
          </p:nvPr>
        </p:nvGraphicFramePr>
        <p:xfrm>
          <a:off x="4856514" y="4930256"/>
          <a:ext cx="2689013" cy="924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22" imgW="1218960" imgH="419040" progId="Equation.DSMT4">
                  <p:embed/>
                </p:oleObj>
              </mc:Choice>
              <mc:Fallback>
                <p:oleObj name="Equation" r:id="rId22" imgW="1218960" imgH="419040" progId="Equation.DSMT4">
                  <p:embed/>
                  <p:pic>
                    <p:nvPicPr>
                      <p:cNvPr id="17" name="Objekt 1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856514" y="4930256"/>
                        <a:ext cx="2689013" cy="924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ástupný symbol pro číslo snímku 3">
            <a:extLst>
              <a:ext uri="{FF2B5EF4-FFF2-40B4-BE49-F238E27FC236}">
                <a16:creationId xmlns:a16="http://schemas.microsoft.com/office/drawing/2014/main" xmlns="" id="{4C7D7067-42C5-49D2-B8DC-410DADCE38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7850" y="6535738"/>
            <a:ext cx="838200" cy="45720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2358C3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D97561EC-6A41-460C-A7AA-100A60D04791}" type="slidenum">
              <a:rPr lang="pl-PL" altLang="en-US" smtClean="0"/>
              <a:pPr/>
              <a:t>8</a:t>
            </a:fld>
            <a:endParaRPr lang="pl-PL" altLang="en-US" dirty="0"/>
          </a:p>
        </p:txBody>
      </p:sp>
    </p:spTree>
    <p:extLst>
      <p:ext uri="{BB962C8B-B14F-4D97-AF65-F5344CB8AC3E}">
        <p14:creationId xmlns:p14="http://schemas.microsoft.com/office/powerpoint/2010/main" val="16223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Teplotní chyby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9359-EB68-46C1-8494-8FDC9C36B98B}" type="datetime4">
              <a:rPr lang="en-US" smtClean="0"/>
              <a:t>September 17, 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B875-8F34-4596-88EC-059E9638F8AA}" type="slidenum">
              <a:rPr lang="cs-CZ" smtClean="0"/>
              <a:t>9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12" y="1875613"/>
            <a:ext cx="3701560" cy="280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05" y="1770343"/>
            <a:ext cx="3998872" cy="292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180599" y="5290193"/>
            <a:ext cx="1251753" cy="499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47" dirty="0">
                <a:solidFill>
                  <a:srgbClr val="FF0000"/>
                </a:solidFill>
              </a:rPr>
              <a:t>citlivost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311664" y="5290193"/>
            <a:ext cx="777777" cy="499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7" dirty="0">
                <a:solidFill>
                  <a:srgbClr val="FF0000"/>
                </a:solidFill>
              </a:rPr>
              <a:t>drift</a:t>
            </a:r>
            <a:endParaRPr lang="cs-CZ" sz="264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89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</TotalTime>
  <Words>427</Words>
  <Application>Microsoft Office PowerPoint</Application>
  <PresentationFormat>Vlastní</PresentationFormat>
  <Paragraphs>166</Paragraphs>
  <Slides>22</Slides>
  <Notes>16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Symbol</vt:lpstr>
      <vt:lpstr>Times New Roman</vt:lpstr>
      <vt:lpstr>Office Theme</vt:lpstr>
      <vt:lpstr>Equation</vt:lpstr>
      <vt:lpstr>Prezentace aplikace PowerPoint</vt:lpstr>
      <vt:lpstr>Obsah kurzu</vt:lpstr>
      <vt:lpstr>Obsah přednášky</vt:lpstr>
      <vt:lpstr>Zdroje chyb</vt:lpstr>
      <vt:lpstr>Chyby měření</vt:lpstr>
      <vt:lpstr>Chyba měření</vt:lpstr>
      <vt:lpstr>Chyba měření</vt:lpstr>
      <vt:lpstr>Zákon šíření chyb</vt:lpstr>
      <vt:lpstr>Teplotní chyby</vt:lpstr>
      <vt:lpstr>Hystereze</vt:lpstr>
      <vt:lpstr>Nelinearita</vt:lpstr>
      <vt:lpstr>Časová konstanta čidla</vt:lpstr>
      <vt:lpstr>Přesnost udávaná výrobcem</vt:lpstr>
      <vt:lpstr>Systém sběru dat</vt:lpstr>
      <vt:lpstr>Sběr dat</vt:lpstr>
      <vt:lpstr>Sběr dat</vt:lpstr>
      <vt:lpstr>Filtrování</vt:lpstr>
      <vt:lpstr>Nyquistova frekvence - aliasing</vt:lpstr>
      <vt:lpstr>Vzorkovací frekvence</vt:lpstr>
      <vt:lpstr>Frekvenční spektrum</vt:lpstr>
      <vt:lpstr>Otázky pro studenty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Naďa Holická</dc:creator>
  <cp:lastModifiedBy>Uruba</cp:lastModifiedBy>
  <cp:revision>84</cp:revision>
  <dcterms:created xsi:type="dcterms:W3CDTF">2017-03-15T11:07:40Z</dcterms:created>
  <dcterms:modified xsi:type="dcterms:W3CDTF">2024-09-17T08:26:02Z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2017-03-15T00:00:00Z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2017-03-15T00:00:00Z</vt:filetime>
  </property>
</Properties>
</file>