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35" r:id="rId3"/>
    <p:sldId id="365" r:id="rId4"/>
    <p:sldId id="294" r:id="rId5"/>
    <p:sldId id="293" r:id="rId6"/>
    <p:sldId id="295" r:id="rId7"/>
    <p:sldId id="301" r:id="rId8"/>
    <p:sldId id="300" r:id="rId9"/>
    <p:sldId id="296" r:id="rId10"/>
    <p:sldId id="366" r:id="rId11"/>
    <p:sldId id="299" r:id="rId12"/>
    <p:sldId id="268" r:id="rId13"/>
    <p:sldId id="265" r:id="rId14"/>
    <p:sldId id="272" r:id="rId15"/>
    <p:sldId id="269" r:id="rId16"/>
    <p:sldId id="270" r:id="rId17"/>
    <p:sldId id="302" r:id="rId18"/>
    <p:sldId id="274" r:id="rId19"/>
    <p:sldId id="275" r:id="rId20"/>
    <p:sldId id="277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9" r:id="rId29"/>
    <p:sldId id="290" r:id="rId30"/>
    <p:sldId id="292" r:id="rId31"/>
    <p:sldId id="334" r:id="rId32"/>
    <p:sldId id="333" r:id="rId33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05" autoAdjust="0"/>
    <p:restoredTop sz="96374" autoAdjust="0"/>
  </p:normalViewPr>
  <p:slideViewPr>
    <p:cSldViewPr>
      <p:cViewPr varScale="1">
        <p:scale>
          <a:sx n="96" d="100"/>
          <a:sy n="96" d="100"/>
        </p:scale>
        <p:origin x="38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A1A42-7A21-4C88-B23D-49C1A826FCE6}" type="datetimeFigureOut">
              <a:rPr lang="cs-CZ" smtClean="0"/>
              <a:t>17.9.2024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8A7C7-A711-44D8-871D-965D2DE530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28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43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467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111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4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46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75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781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308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706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28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60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654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809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809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902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31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570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339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353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33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43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01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36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113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055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940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38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586930" y="7207467"/>
            <a:ext cx="980228" cy="276999"/>
          </a:xfrm>
          <a:prstGeom prst="rect">
            <a:avLst/>
          </a:prstGeo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05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2" cy="6479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684092" y="6750009"/>
            <a:ext cx="1117395" cy="5399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786055" y="6828576"/>
            <a:ext cx="2078671" cy="3859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890520" y="6750012"/>
            <a:ext cx="810260" cy="540385"/>
          </a:xfrm>
          <a:custGeom>
            <a:avLst/>
            <a:gdLst/>
            <a:ahLst/>
            <a:cxnLst/>
            <a:rect l="l" t="t" r="r" b="b"/>
            <a:pathLst>
              <a:path w="810260" h="540384">
                <a:moveTo>
                  <a:pt x="0" y="0"/>
                </a:moveTo>
                <a:lnTo>
                  <a:pt x="810006" y="0"/>
                </a:lnTo>
                <a:lnTo>
                  <a:pt x="810006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266979" y="681001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40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2" y="41452"/>
                </a:lnTo>
                <a:lnTo>
                  <a:pt x="39433" y="33540"/>
                </a:lnTo>
                <a:lnTo>
                  <a:pt x="57073" y="20726"/>
                </a:lnTo>
                <a:close/>
              </a:path>
              <a:path w="57150" h="54609">
                <a:moveTo>
                  <a:pt x="42002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2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7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11109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86980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61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446979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42286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61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35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42286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61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35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266979" y="7169999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17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11109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home.zcu.cz/~uruba/vyuka/ZES/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2" cy="647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84092" y="6750009"/>
            <a:ext cx="1117395" cy="539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6055" y="6828576"/>
            <a:ext cx="2078671" cy="385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0520" y="6750012"/>
            <a:ext cx="810260" cy="540385"/>
          </a:xfrm>
          <a:custGeom>
            <a:avLst/>
            <a:gdLst/>
            <a:ahLst/>
            <a:cxnLst/>
            <a:rect l="l" t="t" r="r" b="b"/>
            <a:pathLst>
              <a:path w="810260" h="540384">
                <a:moveTo>
                  <a:pt x="0" y="0"/>
                </a:moveTo>
                <a:lnTo>
                  <a:pt x="810006" y="0"/>
                </a:lnTo>
                <a:lnTo>
                  <a:pt x="810006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6979" y="681001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40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2" y="41452"/>
                </a:lnTo>
                <a:lnTo>
                  <a:pt x="39433" y="33540"/>
                </a:lnTo>
                <a:lnTo>
                  <a:pt x="57073" y="20726"/>
                </a:lnTo>
                <a:close/>
              </a:path>
              <a:path w="57150" h="54609">
                <a:moveTo>
                  <a:pt x="42002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2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109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86980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61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6979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2286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61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286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61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5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6979" y="7169999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7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109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95543" y="2319254"/>
            <a:ext cx="8902065" cy="2410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FF0000"/>
                </a:solidFill>
                <a:cs typeface="Calibri"/>
              </a:rPr>
              <a:t>Experimentální metody v mechanice tekutin a termodynamice</a:t>
            </a:r>
          </a:p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428F9B"/>
                </a:solidFill>
                <a:latin typeface="Calibri"/>
                <a:cs typeface="Calibri"/>
              </a:rPr>
              <a:t>ZČU: Zkoušení energetických strojů</a:t>
            </a:r>
          </a:p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428F9B"/>
                </a:solidFill>
                <a:latin typeface="Calibri"/>
                <a:cs typeface="Calibri"/>
              </a:rPr>
              <a:t>ČVUT: Základy inženýrského experimentu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14374" y="837645"/>
            <a:ext cx="58849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i="1" dirty="0">
                <a:solidFill>
                  <a:srgbClr val="002060"/>
                </a:solidFill>
              </a:rPr>
              <a:t>10 Experimentální zařízení </a:t>
            </a:r>
          </a:p>
          <a:p>
            <a:r>
              <a:rPr lang="cs-CZ" sz="4000" b="1" i="1" dirty="0">
                <a:solidFill>
                  <a:srgbClr val="002060"/>
                </a:solidFill>
              </a:rPr>
              <a:t> v mechanice tekutin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="" xmlns:a16="http://schemas.microsoft.com/office/drawing/2014/main" id="{1DC2A3CC-3498-43BB-82F0-12214D1A9D90}"/>
              </a:ext>
            </a:extLst>
          </p:cNvPr>
          <p:cNvSpPr txBox="1">
            <a:spLocks/>
          </p:cNvSpPr>
          <p:nvPr/>
        </p:nvSpPr>
        <p:spPr>
          <a:xfrm>
            <a:off x="1308100" y="5028680"/>
            <a:ext cx="7772400" cy="962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Prof. Václav Uruba</a:t>
            </a:r>
          </a:p>
          <a:p>
            <a:r>
              <a:rPr lang="cs-CZ" sz="3200" dirty="0"/>
              <a:t>ÚT AVČR, ZČU Plzeň, ČVUT Praha</a:t>
            </a:r>
          </a:p>
          <a:p>
            <a:r>
              <a:rPr lang="cs-CZ" sz="1900" kern="0" dirty="0">
                <a:solidFill>
                  <a:sysClr val="windowText" lastClr="000000"/>
                </a:solidFill>
                <a:hlinkClick r:id="rId5"/>
              </a:rPr>
              <a:t>http://home.zcu.cz/~uruba/vyuka/ZES</a:t>
            </a:r>
            <a:r>
              <a:rPr lang="cs-CZ" sz="1900" kern="0">
                <a:solidFill>
                  <a:sysClr val="windowText" lastClr="000000"/>
                </a:solidFill>
                <a:hlinkClick r:id="rId5"/>
              </a:rPr>
              <a:t>/</a:t>
            </a:r>
            <a:r>
              <a:rPr lang="cs-CZ" sz="1900" kern="0">
                <a:solidFill>
                  <a:sysClr val="windowText" lastClr="000000"/>
                </a:solidFill>
              </a:rPr>
              <a:t> </a:t>
            </a:r>
            <a:endParaRPr lang="cs-CZ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Experimentální zařízení </a:t>
            </a:r>
            <a:r>
              <a:rPr lang="en-US" noProof="0" dirty="0"/>
              <a:t>– m</a:t>
            </a:r>
            <a:r>
              <a:rPr lang="cs-CZ" noProof="0" dirty="0"/>
              <a:t>é</a:t>
            </a:r>
            <a:r>
              <a:rPr lang="en-US" noProof="0" dirty="0" err="1"/>
              <a:t>dium</a:t>
            </a:r>
            <a:r>
              <a:rPr lang="cs-CZ" noProof="0" dirty="0"/>
              <a:t> 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28825"/>
            <a:ext cx="5490616" cy="258532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Vzduch</a:t>
            </a:r>
            <a:r>
              <a:rPr lang="en-US" sz="2800" noProof="0" dirty="0"/>
              <a:t> – norm</a:t>
            </a:r>
            <a:r>
              <a:rPr lang="cs-CZ" sz="2800" noProof="0" dirty="0"/>
              <a:t>á</a:t>
            </a:r>
            <a:r>
              <a:rPr lang="en-US" sz="2800" noProof="0" dirty="0"/>
              <a:t>l</a:t>
            </a:r>
            <a:r>
              <a:rPr lang="cs-CZ" sz="2800" noProof="0" dirty="0"/>
              <a:t>ní podmínky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Vzduch</a:t>
            </a:r>
            <a:r>
              <a:rPr lang="en-US" sz="2800" noProof="0" dirty="0"/>
              <a:t> – </a:t>
            </a:r>
            <a:r>
              <a:rPr lang="en-US" sz="2800" noProof="0" dirty="0" err="1"/>
              <a:t>speci</a:t>
            </a:r>
            <a:r>
              <a:rPr lang="cs-CZ" sz="2800" noProof="0" dirty="0" err="1"/>
              <a:t>ální</a:t>
            </a:r>
            <a:r>
              <a:rPr lang="cs-CZ" sz="2800" noProof="0" dirty="0"/>
              <a:t> podmínky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Nízké teploty</a:t>
            </a:r>
            <a:r>
              <a:rPr lang="en-US" sz="2800" noProof="0" dirty="0"/>
              <a:t> – </a:t>
            </a:r>
            <a:r>
              <a:rPr lang="cs-CZ" sz="2800" noProof="0" dirty="0"/>
              <a:t>k</a:t>
            </a:r>
            <a:r>
              <a:rPr lang="en-US" sz="2800" noProof="0" dirty="0" err="1"/>
              <a:t>ryogen</a:t>
            </a:r>
            <a:r>
              <a:rPr lang="cs-CZ" sz="2800" noProof="0" dirty="0"/>
              <a:t>ní</a:t>
            </a:r>
            <a:r>
              <a:rPr lang="en-US" sz="2800" noProof="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Vysoké tlaky</a:t>
            </a:r>
            <a:r>
              <a:rPr lang="en-US" sz="2800" noProof="0" dirty="0"/>
              <a:t> – </a:t>
            </a:r>
            <a:r>
              <a:rPr lang="cs-CZ" sz="2800" noProof="0" dirty="0"/>
              <a:t>proměnná hustota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Voda (7x nižší kin. vazkost)</a:t>
            </a:r>
            <a:endParaRPr lang="en-US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34316" y="5846054"/>
            <a:ext cx="3114314" cy="635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9" dirty="0">
                <a:solidFill>
                  <a:srgbClr val="FF0000"/>
                </a:solidFill>
              </a:rPr>
              <a:t>&gt;&gt;&gt;&gt;&gt;&gt; </a:t>
            </a:r>
            <a:r>
              <a:rPr lang="cs-CZ" sz="3529" dirty="0">
                <a:solidFill>
                  <a:srgbClr val="FF0000"/>
                </a:solidFill>
              </a:rPr>
              <a:t>Vyšší</a:t>
            </a:r>
            <a:r>
              <a:rPr lang="en-US" sz="3529" dirty="0">
                <a:solidFill>
                  <a:srgbClr val="FF0000"/>
                </a:solidFill>
              </a:rPr>
              <a:t> Re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255986" y="2208416"/>
            <a:ext cx="3087768" cy="90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47" dirty="0">
                <a:solidFill>
                  <a:srgbClr val="00B050"/>
                </a:solidFill>
              </a:rPr>
              <a:t>Hermeticky uzavřené</a:t>
            </a:r>
          </a:p>
          <a:p>
            <a:r>
              <a:rPr lang="en-US" sz="2647" dirty="0" err="1">
                <a:solidFill>
                  <a:srgbClr val="00B050"/>
                </a:solidFill>
              </a:rPr>
              <a:t>tunel</a:t>
            </a:r>
            <a:r>
              <a:rPr lang="cs-CZ" sz="2647" dirty="0">
                <a:solidFill>
                  <a:srgbClr val="00B050"/>
                </a:solidFill>
              </a:rPr>
              <a:t>y</a:t>
            </a:r>
            <a:endParaRPr lang="en-US" sz="2647" dirty="0">
              <a:solidFill>
                <a:srgbClr val="00B05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45" y="3266928"/>
            <a:ext cx="3987510" cy="152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00176DC9-10F0-4975-BBF1-58444DE18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10</a:t>
            </a:fld>
            <a:endParaRPr lang="pl-PL" altLang="en-US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D3534389-4F7F-44AC-94B2-F485509962E8}"/>
              </a:ext>
            </a:extLst>
          </p:cNvPr>
          <p:cNvSpPr txBox="1"/>
          <p:nvPr/>
        </p:nvSpPr>
        <p:spPr>
          <a:xfrm>
            <a:off x="9435976" y="5203354"/>
            <a:ext cx="840423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© NASA</a:t>
            </a:r>
            <a:endParaRPr lang="en-US" sz="1544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2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Histor</a:t>
            </a:r>
            <a:r>
              <a:rPr lang="cs-CZ" dirty="0" err="1"/>
              <a:t>ie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wright_flyer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277" r="-13277"/>
          <a:stretch>
            <a:fillRect/>
          </a:stretch>
        </p:blipFill>
        <p:spPr>
          <a:xfrm>
            <a:off x="-522852" y="2185209"/>
            <a:ext cx="8571230" cy="453771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39" y="2694323"/>
            <a:ext cx="2909596" cy="271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664336" y="2193249"/>
            <a:ext cx="870751" cy="499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47" dirty="0"/>
              <a:t>1903</a:t>
            </a:r>
          </a:p>
        </p:txBody>
      </p:sp>
      <p:sp>
        <p:nvSpPr>
          <p:cNvPr id="9" name="TextovéPole 2"/>
          <p:cNvSpPr txBox="1"/>
          <p:nvPr/>
        </p:nvSpPr>
        <p:spPr>
          <a:xfrm>
            <a:off x="8623297" y="2185210"/>
            <a:ext cx="870751" cy="499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47" dirty="0"/>
              <a:t>1901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04800" y="1684135"/>
            <a:ext cx="3669787" cy="499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7" dirty="0"/>
              <a:t>Wilbur + </a:t>
            </a:r>
            <a:r>
              <a:rPr lang="en-US" sz="2647" dirty="0" err="1"/>
              <a:t>Orwille</a:t>
            </a:r>
            <a:r>
              <a:rPr lang="en-US" sz="2647" dirty="0"/>
              <a:t> WRIGHT</a:t>
            </a:r>
          </a:p>
        </p:txBody>
      </p:sp>
      <p:pic>
        <p:nvPicPr>
          <p:cNvPr id="4098" name="Picture 2" descr="https://upload.wikimedia.org/wikipedia/commons/4/4e/WB_Wind_Tunn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2" y="2710402"/>
            <a:ext cx="5337652" cy="40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F23E5B03-014B-4612-AA91-7D0239F7B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11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59851813"/>
      </p:ext>
    </p:ext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K</a:t>
            </a:r>
            <a:r>
              <a:rPr lang="en-US" noProof="0" dirty="0" err="1"/>
              <a:t>ryogen</a:t>
            </a:r>
            <a:r>
              <a:rPr lang="cs-CZ" noProof="0" dirty="0"/>
              <a:t>ní</a:t>
            </a:r>
            <a:r>
              <a:rPr lang="en-US" noProof="0" dirty="0"/>
              <a:t> </a:t>
            </a:r>
            <a:r>
              <a:rPr lang="en-US" noProof="0" dirty="0" err="1"/>
              <a:t>tunel</a:t>
            </a:r>
            <a:r>
              <a:rPr lang="cs-CZ" noProof="0" dirty="0"/>
              <a:t>y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12</a:t>
            </a:fld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173032"/>
            <a:ext cx="4372984" cy="43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7301" y="1862279"/>
            <a:ext cx="54116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</a:t>
            </a:r>
            <a:r>
              <a:rPr lang="en-US" sz="2000" b="1" dirty="0" err="1"/>
              <a:t>ryogen</a:t>
            </a:r>
            <a:r>
              <a:rPr lang="cs-CZ" sz="2000" b="1" dirty="0"/>
              <a:t>ní aerodynamický </a:t>
            </a:r>
            <a:r>
              <a:rPr lang="en-US" sz="2000" b="1" dirty="0" err="1"/>
              <a:t>tunel</a:t>
            </a:r>
            <a:r>
              <a:rPr lang="de-DE" sz="2000" b="1" dirty="0"/>
              <a:t> (KRG)</a:t>
            </a:r>
            <a:r>
              <a:rPr lang="cs-CZ" sz="2000" b="1" dirty="0"/>
              <a:t>,</a:t>
            </a:r>
            <a:r>
              <a:rPr lang="de-DE" sz="2000" b="1" dirty="0"/>
              <a:t> Göttingen</a:t>
            </a:r>
            <a:endParaRPr lang="cs-CZ" sz="2000" b="1" dirty="0"/>
          </a:p>
          <a:p>
            <a:r>
              <a:rPr lang="en-US" sz="2000" dirty="0"/>
              <a:t>0.4 m x 0.35 m</a:t>
            </a:r>
            <a:r>
              <a:rPr lang="cs-CZ" sz="2000" dirty="0"/>
              <a:t>, řízení sonickým hrdlem</a:t>
            </a:r>
          </a:p>
          <a:p>
            <a:r>
              <a:rPr lang="cs-CZ" sz="2000" dirty="0"/>
              <a:t>Doba chodu</a:t>
            </a:r>
            <a:r>
              <a:rPr lang="en-US" sz="2000" dirty="0"/>
              <a:t> &lt; 1 s</a:t>
            </a:r>
            <a:endParaRPr lang="cs-CZ" sz="2000" dirty="0"/>
          </a:p>
          <a:p>
            <a:r>
              <a:rPr lang="cs-CZ" sz="2000" dirty="0"/>
              <a:t>Parametry:</a:t>
            </a:r>
            <a:endParaRPr lang="en-US" sz="2000" dirty="0"/>
          </a:p>
          <a:p>
            <a:r>
              <a:rPr lang="en-US" sz="2000" dirty="0"/>
              <a:t>100 K &lt; T &lt; 280 K</a:t>
            </a:r>
            <a:r>
              <a:rPr lang="cs-CZ" sz="2000" dirty="0"/>
              <a:t>, </a:t>
            </a:r>
            <a:r>
              <a:rPr lang="en-US" sz="2000" dirty="0"/>
              <a:t>300 &lt; P &lt; 1,000 kPa</a:t>
            </a:r>
          </a:p>
          <a:p>
            <a:r>
              <a:rPr lang="en-US" sz="2000" dirty="0"/>
              <a:t>0.3 &lt; Ma &lt; 0.95</a:t>
            </a:r>
            <a:r>
              <a:rPr lang="cs-CZ" sz="2000" dirty="0"/>
              <a:t>, </a:t>
            </a:r>
            <a:r>
              <a:rPr lang="en-US" sz="2000" dirty="0"/>
              <a:t>Re &lt; 15 x 10</a:t>
            </a:r>
            <a:r>
              <a:rPr lang="en-US" sz="2000" baseline="30000" dirty="0"/>
              <a:t>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7" y="4142238"/>
            <a:ext cx="3493988" cy="279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6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Pohon aerodynamického tunelu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13</a:t>
            </a:fld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4" y="1862279"/>
            <a:ext cx="7015550" cy="396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969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Rázové trubice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7071" y="1862280"/>
            <a:ext cx="4140666" cy="230014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Pohon vysokým tlakem</a:t>
            </a:r>
            <a:r>
              <a:rPr lang="en-US" sz="2400" dirty="0"/>
              <a:t> (</a:t>
            </a:r>
            <a:r>
              <a:rPr lang="cs-CZ" sz="2400" dirty="0"/>
              <a:t>stovky barů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Vysoké teploty</a:t>
            </a:r>
            <a:r>
              <a:rPr lang="en-US" sz="2400" dirty="0"/>
              <a:t> (t</a:t>
            </a:r>
            <a:r>
              <a:rPr lang="cs-CZ" sz="2400" dirty="0" err="1"/>
              <a:t>isíce</a:t>
            </a:r>
            <a:r>
              <a:rPr lang="en-US" sz="2400" dirty="0"/>
              <a:t>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Vysoké rychlosti</a:t>
            </a:r>
            <a:r>
              <a:rPr lang="en-US" sz="2400" dirty="0"/>
              <a:t> (</a:t>
            </a:r>
            <a:r>
              <a:rPr lang="cs-CZ" sz="2400" dirty="0"/>
              <a:t>až</a:t>
            </a:r>
            <a:r>
              <a:rPr lang="en-US" sz="2400" dirty="0"/>
              <a:t> 10M)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Krátké měřicí časy</a:t>
            </a:r>
            <a:r>
              <a:rPr lang="en-US" sz="2400" dirty="0"/>
              <a:t> (</a:t>
            </a:r>
            <a:r>
              <a:rPr lang="cs-CZ" sz="2400" dirty="0"/>
              <a:t>řádově</a:t>
            </a:r>
            <a:r>
              <a:rPr lang="en-US" sz="2400" dirty="0"/>
              <a:t> 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10" y="2034431"/>
            <a:ext cx="4674261" cy="405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37" y="3858785"/>
            <a:ext cx="4080746" cy="244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9FD90D3-D320-4033-87F7-0CEDC03E48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14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024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Vodní trati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15</a:t>
            </a:fld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68" y="4178470"/>
            <a:ext cx="3286098" cy="221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99806" y="2193249"/>
            <a:ext cx="1130438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 err="1"/>
              <a:t>TU</a:t>
            </a:r>
            <a:r>
              <a:rPr lang="en-US" sz="1985" dirty="0"/>
              <a:t> Berlin</a:t>
            </a:r>
            <a:endParaRPr lang="cs-CZ" sz="1985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88" y="1816247"/>
            <a:ext cx="4625097" cy="346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E02D832F-8E03-4C2D-9036-B09D529DEE01}"/>
              </a:ext>
            </a:extLst>
          </p:cNvPr>
          <p:cNvSpPr txBox="1"/>
          <p:nvPr/>
        </p:nvSpPr>
        <p:spPr>
          <a:xfrm>
            <a:off x="7078185" y="7108202"/>
            <a:ext cx="1130438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© TU </a:t>
            </a:r>
            <a:r>
              <a:rPr lang="cs-CZ" sz="1544" dirty="0" err="1">
                <a:solidFill>
                  <a:srgbClr val="00CC00"/>
                </a:solidFill>
              </a:rPr>
              <a:t>Berlin</a:t>
            </a:r>
            <a:endParaRPr lang="en-US" sz="1544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5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Vodní trať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16</a:t>
            </a:fld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13" y="1514732"/>
            <a:ext cx="5240982" cy="43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1725" y="5882217"/>
            <a:ext cx="4478470" cy="43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6" dirty="0" err="1"/>
              <a:t>Princeton</a:t>
            </a:r>
            <a:r>
              <a:rPr lang="cs-CZ" sz="2206" dirty="0"/>
              <a:t> </a:t>
            </a:r>
            <a:r>
              <a:rPr lang="cs-CZ" sz="2206" dirty="0" err="1"/>
              <a:t>Gas</a:t>
            </a:r>
            <a:r>
              <a:rPr lang="cs-CZ" sz="2206" dirty="0"/>
              <a:t> Dynamics </a:t>
            </a:r>
            <a:r>
              <a:rPr lang="cs-CZ" sz="2206" dirty="0" err="1"/>
              <a:t>Lab</a:t>
            </a:r>
            <a:r>
              <a:rPr lang="cs-CZ" sz="2206" dirty="0"/>
              <a:t> </a:t>
            </a:r>
            <a:r>
              <a:rPr lang="cs-CZ" sz="2206" dirty="0" err="1"/>
              <a:t>Facilities</a:t>
            </a:r>
            <a:endParaRPr lang="cs-CZ" sz="2206" dirty="0"/>
          </a:p>
        </p:txBody>
      </p:sp>
    </p:spTree>
    <p:extLst>
      <p:ext uri="{BB962C8B-B14F-4D97-AF65-F5344CB8AC3E}">
        <p14:creationId xmlns:p14="http://schemas.microsoft.com/office/powerpoint/2010/main" val="5618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8609"/>
          </a:xfrm>
        </p:spPr>
        <p:txBody>
          <a:bodyPr/>
          <a:lstStyle/>
          <a:p>
            <a:r>
              <a:rPr lang="cs-CZ" dirty="0"/>
              <a:t>Největší aerodynamické tunely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17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635" y="3839896"/>
            <a:ext cx="2976285" cy="337107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45264" y="5972524"/>
            <a:ext cx="4705041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5" dirty="0"/>
              <a:t>F/A-18 mounted in NASA Ames </a:t>
            </a:r>
            <a:r>
              <a:rPr lang="cs-CZ" sz="1985" dirty="0"/>
              <a:t>120ft x 80ft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1" y="2013493"/>
            <a:ext cx="4895908" cy="365280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796080" y="1273298"/>
            <a:ext cx="2707023" cy="70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/>
              <a:t>NASA </a:t>
            </a:r>
            <a:r>
              <a:rPr lang="cs-CZ" sz="1985" dirty="0" err="1"/>
              <a:t>Ames</a:t>
            </a:r>
            <a:endParaRPr lang="cs-CZ" sz="1985" dirty="0"/>
          </a:p>
          <a:p>
            <a:r>
              <a:rPr lang="cs-CZ" sz="1985" dirty="0" err="1"/>
              <a:t>California's</a:t>
            </a:r>
            <a:r>
              <a:rPr lang="cs-CZ" sz="1985" dirty="0"/>
              <a:t> Silicon </a:t>
            </a:r>
            <a:r>
              <a:rPr lang="cs-CZ" sz="1985" dirty="0" err="1"/>
              <a:t>Valley</a:t>
            </a:r>
            <a:endParaRPr lang="cs-CZ" sz="1985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140789" y="2352066"/>
            <a:ext cx="3666680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85" dirty="0"/>
              <a:t>80ft x 40ft, 300 </a:t>
            </a:r>
            <a:r>
              <a:rPr lang="cs-CZ" sz="1985" dirty="0" err="1"/>
              <a:t>knots</a:t>
            </a:r>
            <a:r>
              <a:rPr lang="cs-CZ" sz="1985" dirty="0"/>
              <a:t> (345 </a:t>
            </a:r>
            <a:r>
              <a:rPr lang="cs-CZ" sz="1985" dirty="0" err="1"/>
              <a:t>mph</a:t>
            </a:r>
            <a:r>
              <a:rPr lang="cs-CZ" sz="1985" dirty="0"/>
              <a:t>)</a:t>
            </a:r>
          </a:p>
          <a:p>
            <a:r>
              <a:rPr lang="cs-CZ" sz="1985" dirty="0"/>
              <a:t>120ft x 80ft, 100 </a:t>
            </a:r>
            <a:r>
              <a:rPr lang="cs-CZ" sz="1985" dirty="0" err="1"/>
              <a:t>knots</a:t>
            </a:r>
            <a:r>
              <a:rPr lang="cs-CZ" sz="1985" dirty="0"/>
              <a:t> (115 </a:t>
            </a:r>
            <a:r>
              <a:rPr lang="cs-CZ" sz="1985" dirty="0" err="1"/>
              <a:t>mph</a:t>
            </a:r>
            <a:r>
              <a:rPr lang="cs-CZ" sz="1985" dirty="0"/>
              <a:t>)</a:t>
            </a:r>
          </a:p>
        </p:txBody>
      </p:sp>
      <p:cxnSp>
        <p:nvCxnSpPr>
          <p:cNvPr id="14" name="Přímá spojnice se šipkou 13"/>
          <p:cNvCxnSpPr>
            <a:cxnSpLocks/>
          </p:cNvCxnSpPr>
          <p:nvPr/>
        </p:nvCxnSpPr>
        <p:spPr>
          <a:xfrm flipH="1">
            <a:off x="2755900" y="2907928"/>
            <a:ext cx="3305480" cy="1038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cxnSpLocks/>
          </p:cNvCxnSpPr>
          <p:nvPr/>
        </p:nvCxnSpPr>
        <p:spPr>
          <a:xfrm flipH="1">
            <a:off x="3594100" y="2475196"/>
            <a:ext cx="2546688" cy="3022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140788" y="3032338"/>
            <a:ext cx="1731564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b="1" dirty="0" smtClean="0">
                <a:solidFill>
                  <a:srgbClr val="FF0000"/>
                </a:solidFill>
              </a:rPr>
              <a:t>36,5m </a:t>
            </a:r>
            <a:r>
              <a:rPr lang="cs-CZ" sz="1985" b="1" dirty="0">
                <a:solidFill>
                  <a:srgbClr val="FF0000"/>
                </a:solidFill>
              </a:rPr>
              <a:t>x </a:t>
            </a:r>
            <a:r>
              <a:rPr lang="cs-CZ" sz="1985" b="1" dirty="0" smtClean="0">
                <a:solidFill>
                  <a:srgbClr val="FF0000"/>
                </a:solidFill>
              </a:rPr>
              <a:t>24,4m</a:t>
            </a:r>
            <a:endParaRPr lang="cs-CZ" sz="1985" b="1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40788" y="1998754"/>
            <a:ext cx="1731564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b="1" dirty="0" smtClean="0">
                <a:solidFill>
                  <a:srgbClr val="00B0F0"/>
                </a:solidFill>
              </a:rPr>
              <a:t>24,4m </a:t>
            </a:r>
            <a:r>
              <a:rPr lang="cs-CZ" sz="1985" b="1" dirty="0">
                <a:solidFill>
                  <a:srgbClr val="00B0F0"/>
                </a:solidFill>
              </a:rPr>
              <a:t>x </a:t>
            </a:r>
            <a:r>
              <a:rPr lang="cs-CZ" sz="1985" b="1" dirty="0" smtClean="0">
                <a:solidFill>
                  <a:srgbClr val="00B0F0"/>
                </a:solidFill>
              </a:rPr>
              <a:t>12,2m</a:t>
            </a:r>
            <a:endParaRPr lang="cs-CZ" sz="1985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ONERA - S1MA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79015" y="1764666"/>
            <a:ext cx="3505395" cy="4991131"/>
          </a:xfrm>
        </p:spPr>
        <p:txBody>
          <a:bodyPr>
            <a:normAutofit/>
          </a:bodyPr>
          <a:lstStyle/>
          <a:p>
            <a:r>
              <a:rPr lang="en-US" noProof="0" dirty="0"/>
              <a:t>Continuous flow Wind Tunnel</a:t>
            </a:r>
          </a:p>
          <a:p>
            <a:r>
              <a:rPr lang="en-US" noProof="0" dirty="0"/>
              <a:t>Stagnation pressure = local atmospheric pressure (~ 0,9 bar)</a:t>
            </a:r>
          </a:p>
          <a:p>
            <a:r>
              <a:rPr lang="en-US" noProof="0" dirty="0"/>
              <a:t>Mach Number range : 0,05 -&gt; 1</a:t>
            </a:r>
          </a:p>
          <a:p>
            <a:r>
              <a:rPr lang="en-US" noProof="0" dirty="0"/>
              <a:t>Temperature range : 263K -&gt; 333K depending on Mach Number</a:t>
            </a:r>
          </a:p>
          <a:p>
            <a:r>
              <a:rPr lang="en-US" noProof="0" dirty="0"/>
              <a:t>Reynolds Number /m : up to 12.10</a:t>
            </a:r>
            <a:r>
              <a:rPr lang="en-US" baseline="30000" noProof="0" dirty="0"/>
              <a:t>6</a:t>
            </a:r>
          </a:p>
          <a:p>
            <a:r>
              <a:rPr lang="en-US" noProof="0" dirty="0"/>
              <a:t>Test section size : 8 m diameter / 14 m long</a:t>
            </a:r>
          </a:p>
          <a:p>
            <a:r>
              <a:rPr lang="en-US" noProof="0" dirty="0"/>
              <a:t>Typical model span size : ~ 4 m</a:t>
            </a:r>
          </a:p>
        </p:txBody>
      </p:sp>
      <p:pic>
        <p:nvPicPr>
          <p:cNvPr id="2053" name="Picture 5" descr="Image soufflerie_s1m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833704"/>
            <a:ext cx="3424290" cy="25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mage ventilateur_s1m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35" y="4019652"/>
            <a:ext cx="3067156" cy="222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40988" y="4972558"/>
            <a:ext cx="1686680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/>
              <a:t>1950, </a:t>
            </a:r>
            <a:r>
              <a:rPr lang="cs-CZ" sz="1985" dirty="0" err="1"/>
              <a:t>Modane</a:t>
            </a:r>
            <a:endParaRPr lang="cs-CZ" sz="1985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61132AAC-129C-44DA-B6B9-7E1129126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18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498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ONERA </a:t>
            </a:r>
            <a:r>
              <a:rPr lang="en-US" noProof="0" dirty="0" err="1"/>
              <a:t>Modane</a:t>
            </a:r>
            <a:endParaRPr lang="en-US" noProof="0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1058626" y="1764666"/>
          <a:ext cx="8094868" cy="5086420"/>
        </p:xfrm>
        <a:graphic>
          <a:graphicData uri="http://schemas.openxmlformats.org/drawingml/2006/table">
            <a:tbl>
              <a:tblPr/>
              <a:tblGrid>
                <a:gridCol w="20237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37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37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237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2169">
                <a:tc>
                  <a:txBody>
                    <a:bodyPr/>
                    <a:lstStyle/>
                    <a:p>
                      <a:r>
                        <a:rPr lang="cs-CZ" sz="1700" b="1" dirty="0" err="1"/>
                        <a:t>Wind</a:t>
                      </a:r>
                      <a:r>
                        <a:rPr lang="cs-CZ" sz="1700" b="1" dirty="0"/>
                        <a:t> </a:t>
                      </a:r>
                      <a:r>
                        <a:rPr lang="cs-CZ" sz="1700" b="1" dirty="0" err="1"/>
                        <a:t>tunnel</a:t>
                      </a:r>
                      <a:endParaRPr lang="cs-CZ" sz="1700" dirty="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b="1"/>
                        <a:t>Test section Dimensions</a:t>
                      </a:r>
                      <a:endParaRPr lang="cs-CZ" sz="170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b="1"/>
                        <a:t>Speed</a:t>
                      </a:r>
                      <a:endParaRPr lang="cs-CZ" sz="170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b="1"/>
                        <a:t>Type</a:t>
                      </a:r>
                      <a:endParaRPr lang="cs-CZ" sz="170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382">
                <a:tc gridSpan="4">
                  <a:txBody>
                    <a:bodyPr/>
                    <a:lstStyle/>
                    <a:p>
                      <a:r>
                        <a:rPr lang="cs-CZ" sz="1700" b="1"/>
                        <a:t>Modane - Avrieux</a:t>
                      </a:r>
                      <a:endParaRPr lang="cs-CZ" sz="170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9741">
                <a:tc>
                  <a:txBody>
                    <a:bodyPr/>
                    <a:lstStyle/>
                    <a:p>
                      <a:r>
                        <a:rPr lang="cs-CZ" sz="1700" b="1"/>
                        <a:t>S1MA</a:t>
                      </a:r>
                      <a:endParaRPr lang="cs-CZ" sz="170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Ø 8 m - 3 carts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 up to Mach 1.0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Continuous - atmospheric </a:t>
                      </a:r>
                      <a:br>
                        <a:rPr lang="en-US" sz="1700"/>
                      </a:br>
                      <a:r>
                        <a:rPr lang="en-US" sz="1700"/>
                        <a:t>sub/transonic </a:t>
                      </a:r>
                      <a:br>
                        <a:rPr lang="en-US" sz="1700"/>
                      </a:br>
                      <a:r>
                        <a:rPr lang="en-US" sz="1700"/>
                        <a:t>88 MW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7313">
                <a:tc>
                  <a:txBody>
                    <a:bodyPr/>
                    <a:lstStyle/>
                    <a:p>
                      <a:r>
                        <a:rPr lang="cs-CZ" sz="1700" b="1" dirty="0"/>
                        <a:t>S2MA</a:t>
                      </a:r>
                      <a:endParaRPr lang="cs-CZ" sz="1700" dirty="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Transsonic</a:t>
                      </a:r>
                    </a:p>
                    <a:p>
                      <a:r>
                        <a:rPr lang="cs-CZ" sz="1700"/>
                        <a:t>1.75 x 1.77 m²</a:t>
                      </a:r>
                    </a:p>
                    <a:p>
                      <a:r>
                        <a:rPr lang="cs-CZ" sz="1700"/>
                        <a:t>Supersonic</a:t>
                      </a:r>
                    </a:p>
                    <a:p>
                      <a:r>
                        <a:rPr lang="cs-CZ" sz="1700"/>
                        <a:t>1.75 x 1.93 m²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  up to Mach 3.1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Continuous -pressurized </a:t>
                      </a:r>
                      <a:br>
                        <a:rPr lang="en-US" sz="1700"/>
                      </a:br>
                      <a:r>
                        <a:rPr lang="en-US" sz="1700"/>
                        <a:t>sub/trans/ supersonic</a:t>
                      </a:r>
                      <a:br>
                        <a:rPr lang="en-US" sz="1700"/>
                      </a:br>
                      <a:r>
                        <a:rPr lang="en-US" sz="1700"/>
                        <a:t>PTmax ≤ 2.5 bar </a:t>
                      </a:r>
                      <a:br>
                        <a:rPr lang="en-US" sz="1700"/>
                      </a:br>
                      <a:r>
                        <a:rPr lang="en-US" sz="1700"/>
                        <a:t>55 MW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3527">
                <a:tc>
                  <a:txBody>
                    <a:bodyPr/>
                    <a:lstStyle/>
                    <a:p>
                      <a:r>
                        <a:rPr lang="cs-CZ" sz="1700" b="1"/>
                        <a:t>S3MA</a:t>
                      </a:r>
                      <a:endParaRPr lang="cs-CZ" sz="1700"/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Transsonic</a:t>
                      </a:r>
                    </a:p>
                    <a:p>
                      <a:r>
                        <a:rPr lang="cs-CZ" sz="1700"/>
                        <a:t>0.76 x 0.68 m² </a:t>
                      </a:r>
                    </a:p>
                    <a:p>
                      <a:r>
                        <a:rPr lang="cs-CZ" sz="1700"/>
                        <a:t>Supersonic</a:t>
                      </a:r>
                    </a:p>
                    <a:p>
                      <a:r>
                        <a:rPr lang="cs-CZ" sz="1700"/>
                        <a:t>0.76 x 0.80 m²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/>
                        <a:t> 0.2 &lt; Mach &lt; 5.5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Blow-down - pressurized </a:t>
                      </a:r>
                      <a:br>
                        <a:rPr lang="en-US" sz="1700" dirty="0"/>
                      </a:br>
                      <a:r>
                        <a:rPr lang="en-US" sz="1700" dirty="0"/>
                        <a:t>sub/trans/supersonic</a:t>
                      </a:r>
                      <a:br>
                        <a:rPr lang="en-US" sz="1700" dirty="0"/>
                      </a:br>
                      <a:r>
                        <a:rPr lang="en-US" sz="1700" dirty="0" err="1"/>
                        <a:t>PTmax</a:t>
                      </a:r>
                      <a:r>
                        <a:rPr lang="en-US" sz="1700" dirty="0"/>
                        <a:t> ≤ 7 bar</a:t>
                      </a:r>
                    </a:p>
                  </a:txBody>
                  <a:tcPr marL="84595" marR="84595" marT="42298" marB="422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39C10668-FB3A-4E7A-8D61-166A53379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19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83995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="" xmlns:a16="http://schemas.microsoft.com/office/drawing/2014/main" id="{0468A5D9-DDC9-4D8E-AEF7-0CF7D02C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kurzu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="" xmlns:a16="http://schemas.microsoft.com/office/drawing/2014/main" id="{5E6204EF-995A-43DF-8E25-D2ED8408E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4308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Teorie fyzikálního modelování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teplot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tlaků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viskozity tekutin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rychlosti proudění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průtoku potrubím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povrchového tření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Optické metody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Základy sběru a zpracování signálů a chyby měření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Experimentální zařízení v mechanice tekutin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ONERA - S1MA</a:t>
            </a:r>
            <a:endParaRPr lang="en-US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20</a:t>
            </a:fld>
            <a:endParaRPr lang="cs-CZ"/>
          </a:p>
        </p:txBody>
      </p:sp>
      <p:pic>
        <p:nvPicPr>
          <p:cNvPr id="2050" name="Picture 2" descr="http://windtunnel.onera.fr/sites/windtunnel.onera.fr/files/illustrations/S1MA-aerodynamic-circu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5" y="2431476"/>
            <a:ext cx="6035070" cy="43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indtunnel.onera.fr/sites/windtunnel.onera.fr/files/illustrations/A380-model-on-twin-stings-in-S1MA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20" y="2614048"/>
            <a:ext cx="2661570" cy="39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8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Mříž</a:t>
            </a:r>
            <a:endParaRPr lang="en-US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21</a:t>
            </a:fld>
            <a:endParaRPr lang="cs-CZ"/>
          </a:p>
        </p:txBody>
      </p:sp>
      <p:pic>
        <p:nvPicPr>
          <p:cNvPr id="1026" name="Picture 2" descr="D:\Dokumenty\My Dropbox\Dropbox\ESWIRP\Modane\Gril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92" y="2311767"/>
            <a:ext cx="6058695" cy="40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Evropský transsonický aerodynamický tunel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8989" y="2001807"/>
            <a:ext cx="5172981" cy="4991131"/>
          </a:xfrm>
        </p:spPr>
        <p:txBody>
          <a:bodyPr>
            <a:normAutofit/>
          </a:bodyPr>
          <a:lstStyle/>
          <a:p>
            <a:r>
              <a:rPr lang="en-US" b="1" noProof="0" dirty="0"/>
              <a:t>Mach Number </a:t>
            </a:r>
            <a:r>
              <a:rPr lang="en-US" noProof="0" dirty="0"/>
              <a:t>from 0.15 (for low-speed, high-lift testing)</a:t>
            </a:r>
            <a:br>
              <a:rPr lang="en-US" noProof="0" dirty="0"/>
            </a:br>
            <a:r>
              <a:rPr lang="en-US" noProof="0" dirty="0"/>
              <a:t>through 0.7 – 0.9 (the typical cruising speed of today’s transport aircraft) </a:t>
            </a:r>
            <a:br>
              <a:rPr lang="en-US" noProof="0" dirty="0"/>
            </a:br>
            <a:r>
              <a:rPr lang="en-US" noProof="0" dirty="0"/>
              <a:t>up to 1.35 (for aircraft or space vehicles in low supersonic conditions)</a:t>
            </a:r>
          </a:p>
          <a:p>
            <a:r>
              <a:rPr lang="en-US" b="1" noProof="0" dirty="0"/>
              <a:t>Temperature</a:t>
            </a:r>
            <a:r>
              <a:rPr lang="en-US" noProof="0" dirty="0"/>
              <a:t> from 313 K           (= + 40°C) down to 110 K           (= – 163°C)</a:t>
            </a:r>
          </a:p>
          <a:p>
            <a:r>
              <a:rPr lang="en-US" b="1" noProof="0" dirty="0"/>
              <a:t>Total Pressure</a:t>
            </a:r>
            <a:r>
              <a:rPr lang="en-US" noProof="0" dirty="0"/>
              <a:t> from 1.15 bar to 4.5 bar</a:t>
            </a:r>
          </a:p>
          <a:p>
            <a:endParaRPr lang="en-US" noProof="0" dirty="0"/>
          </a:p>
        </p:txBody>
      </p:sp>
      <p:pic>
        <p:nvPicPr>
          <p:cNvPr id="7" name="Picture 4" descr="http://www.etw.de/cms/uploads/images/gallery/MS/MS_Facil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70" y="3543199"/>
            <a:ext cx="3619489" cy="25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T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34" y="2"/>
            <a:ext cx="9278797" cy="138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85484E2C-2FDB-4AB7-828B-942E55AD28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22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4885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8609"/>
          </a:xfrm>
        </p:spPr>
        <p:txBody>
          <a:bodyPr/>
          <a:lstStyle/>
          <a:p>
            <a:r>
              <a:rPr lang="cs-CZ" noProof="0" dirty="0"/>
              <a:t>Evropský transsonický aerodynamický tunel</a:t>
            </a:r>
            <a:endParaRPr lang="en-US" noProof="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8990" y="1764665"/>
            <a:ext cx="4061257" cy="5272522"/>
          </a:xfrm>
        </p:spPr>
        <p:txBody>
          <a:bodyPr>
            <a:normAutofit/>
          </a:bodyPr>
          <a:lstStyle/>
          <a:p>
            <a:r>
              <a:rPr lang="en-US" sz="2647" dirty="0" err="1"/>
              <a:t>Koeln</a:t>
            </a:r>
            <a:endParaRPr lang="en-US" sz="2647" dirty="0"/>
          </a:p>
          <a:p>
            <a:r>
              <a:rPr lang="en-US" sz="2647" dirty="0"/>
              <a:t>50 MW</a:t>
            </a:r>
          </a:p>
          <a:p>
            <a:r>
              <a:rPr lang="en-US" sz="2647" dirty="0"/>
              <a:t>Liquid nitrogen: 250 kg/s</a:t>
            </a:r>
          </a:p>
        </p:txBody>
      </p:sp>
      <p:pic>
        <p:nvPicPr>
          <p:cNvPr id="3076" name="Picture 4" descr="http://www.etw.de/cms/uploads/images/aerodynamic%20circuit/rakes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9" y="3622607"/>
            <a:ext cx="4526303" cy="30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tw.de/cms/uploads/images/aerodynamic%20circuit/f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78" y="1885739"/>
            <a:ext cx="4851085" cy="32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6F5C767-73BA-473A-B1E5-FB2C14F5E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23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9815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Evropský transsonický aerodynamický tunel</a:t>
            </a:r>
            <a:endParaRPr lang="en-US" noProof="0" dirty="0"/>
          </a:p>
        </p:txBody>
      </p:sp>
      <p:pic>
        <p:nvPicPr>
          <p:cNvPr id="3074" name="Picture 2" descr="http://www.etw.de/cms/uploads/images/aerodynamic%20circuit/1circu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06" y="2352067"/>
            <a:ext cx="8801834" cy="40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A16C5EA-F2A8-4BAF-8414-3E045A203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24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4237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Evropský transsonický aerodynamický tunel</a:t>
            </a:r>
            <a:endParaRPr lang="en-US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25</a:t>
            </a:fld>
            <a:endParaRPr lang="cs-CZ"/>
          </a:p>
        </p:txBody>
      </p:sp>
      <p:pic>
        <p:nvPicPr>
          <p:cNvPr id="7172" name="Picture 4" descr="http://www.etw.de/cms/uploads/images/modelhandling/plenum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77" y="1955023"/>
            <a:ext cx="7919765" cy="455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39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Evropský transsonický aerodynamický tunel</a:t>
            </a:r>
            <a:endParaRPr lang="en-US" noProof="0" dirty="0"/>
          </a:p>
        </p:txBody>
      </p:sp>
      <p:pic>
        <p:nvPicPr>
          <p:cNvPr id="4098" name="Picture 2" descr="(c) DLR e.V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9" y="1863975"/>
            <a:ext cx="5479209" cy="365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(c) ET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97" y="4024621"/>
            <a:ext cx="4150883" cy="27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7B18C975-F985-43B1-BF1A-8A0958FC3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26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85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Evropský transsonický aerodynamický tunel</a:t>
            </a:r>
            <a:endParaRPr lang="en-US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27</a:t>
            </a:fld>
            <a:endParaRPr lang="cs-CZ"/>
          </a:p>
        </p:txBody>
      </p:sp>
      <p:pic>
        <p:nvPicPr>
          <p:cNvPr id="5122" name="Picture 2" descr="http://www.etw.de/cms/uploads/images/gallery/TS/TS_FSM-StraightSting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9" y="1819319"/>
            <a:ext cx="3970000" cy="28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45" y="1796204"/>
            <a:ext cx="2814835" cy="39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www.etw.de/cms/uploads/images/Gallery/DD/ETW_Envelop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53" y="1784481"/>
            <a:ext cx="4923347" cy="5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8609"/>
          </a:xfrm>
        </p:spPr>
        <p:txBody>
          <a:bodyPr/>
          <a:lstStyle/>
          <a:p>
            <a:r>
              <a:rPr lang="cs-CZ" b="0" dirty="0"/>
              <a:t>Velký </a:t>
            </a:r>
            <a:r>
              <a:rPr lang="cs-CZ" b="0" dirty="0" err="1"/>
              <a:t>nízkorychlostní</a:t>
            </a:r>
            <a:r>
              <a:rPr lang="cs-CZ" b="0" dirty="0"/>
              <a:t> aerodynamický tunel - LLF</a:t>
            </a:r>
            <a:endParaRPr lang="en-US" noProof="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173102" y="1764666"/>
            <a:ext cx="3050398" cy="3616959"/>
          </a:xfrm>
        </p:spPr>
        <p:txBody>
          <a:bodyPr>
            <a:normAutofit/>
          </a:bodyPr>
          <a:lstStyle/>
          <a:p>
            <a:r>
              <a:rPr lang="cs-CZ" b="1" noProof="0" dirty="0"/>
              <a:t>Uzavřený měřicí prostor</a:t>
            </a:r>
            <a:endParaRPr lang="en-US" b="1" noProof="0" dirty="0"/>
          </a:p>
          <a:p>
            <a:r>
              <a:rPr lang="cs-CZ" noProof="0" dirty="0"/>
              <a:t>Pevný </a:t>
            </a:r>
            <a:r>
              <a:rPr lang="cs-CZ" noProof="0" dirty="0" err="1"/>
              <a:t>m.p</a:t>
            </a:r>
            <a:r>
              <a:rPr lang="cs-CZ" noProof="0" dirty="0"/>
              <a:t>.</a:t>
            </a:r>
            <a:endParaRPr lang="cs-CZ" dirty="0"/>
          </a:p>
          <a:p>
            <a:pPr marL="324000" lvl="1" indent="-252000">
              <a:buFont typeface="Arial" panose="020B0604020202020204" pitchFamily="34" charset="0"/>
              <a:buChar char="•"/>
            </a:pPr>
            <a:r>
              <a:rPr lang="en-US" dirty="0"/>
              <a:t>9.5m x 9.5m </a:t>
            </a:r>
            <a:r>
              <a:rPr lang="cs-CZ" noProof="0" dirty="0"/>
              <a:t>: </a:t>
            </a:r>
            <a:r>
              <a:rPr lang="en-US" noProof="0" dirty="0"/>
              <a:t>V = 0 </a:t>
            </a:r>
            <a:r>
              <a:rPr lang="cs-CZ" noProof="0" dirty="0"/>
              <a:t>- </a:t>
            </a:r>
            <a:r>
              <a:rPr lang="en-US" noProof="0" dirty="0"/>
              <a:t>62 m/s</a:t>
            </a:r>
            <a:r>
              <a:rPr lang="cs-CZ" noProof="0" dirty="0"/>
              <a:t>      </a:t>
            </a:r>
            <a:r>
              <a:rPr lang="en-US" noProof="0" dirty="0"/>
              <a:t> (Ma = 0.18)</a:t>
            </a:r>
          </a:p>
          <a:p>
            <a:r>
              <a:rPr lang="cs-CZ" noProof="0" dirty="0"/>
              <a:t>Konfigurovatelný </a:t>
            </a:r>
            <a:r>
              <a:rPr lang="cs-CZ" noProof="0" dirty="0" err="1"/>
              <a:t>m.p</a:t>
            </a:r>
            <a:r>
              <a:rPr lang="cs-CZ" noProof="0" dirty="0"/>
              <a:t>.</a:t>
            </a:r>
          </a:p>
          <a:p>
            <a:pPr marL="324000" lvl="1" indent="-252000">
              <a:buFont typeface="Arial" panose="020B0604020202020204" pitchFamily="34" charset="0"/>
              <a:buChar char="•"/>
            </a:pPr>
            <a:r>
              <a:rPr lang="en-US" dirty="0"/>
              <a:t>8m x 6m : V = 0 </a:t>
            </a:r>
            <a:r>
              <a:rPr lang="cs-CZ" dirty="0"/>
              <a:t>-</a:t>
            </a:r>
            <a:r>
              <a:rPr lang="en-US" dirty="0"/>
              <a:t> 116 m/s (Ma = 0.34)</a:t>
            </a:r>
          </a:p>
          <a:p>
            <a:pPr marL="324000" lvl="1" indent="-252000">
              <a:buFont typeface="Arial" panose="020B0604020202020204" pitchFamily="34" charset="0"/>
              <a:buChar char="•"/>
            </a:pPr>
            <a:r>
              <a:rPr lang="en-US" dirty="0"/>
              <a:t>6m x 6m :  V = 0 </a:t>
            </a:r>
            <a:r>
              <a:rPr lang="cs-CZ" dirty="0"/>
              <a:t>- </a:t>
            </a:r>
            <a:r>
              <a:rPr lang="en-US" dirty="0"/>
              <a:t>152 m/s </a:t>
            </a:r>
            <a:r>
              <a:rPr lang="en-US" noProof="0" dirty="0"/>
              <a:t>(Ma = 0.44)</a:t>
            </a:r>
          </a:p>
          <a:p>
            <a:r>
              <a:rPr lang="cs-CZ" b="1" noProof="0" dirty="0"/>
              <a:t>Otevřený paprsek</a:t>
            </a:r>
            <a:endParaRPr lang="en-US" b="1" noProof="0" dirty="0"/>
          </a:p>
          <a:p>
            <a:pPr marL="324000" lvl="1" indent="-252000">
              <a:buFont typeface="Arial" panose="020B0604020202020204" pitchFamily="34" charset="0"/>
              <a:buChar char="•"/>
            </a:pPr>
            <a:r>
              <a:rPr lang="en-US" noProof="0" dirty="0"/>
              <a:t>8m x 6m :  V = 0 </a:t>
            </a:r>
            <a:r>
              <a:rPr lang="cs-CZ" noProof="0" dirty="0"/>
              <a:t>-</a:t>
            </a:r>
            <a:r>
              <a:rPr lang="en-US" noProof="0" dirty="0"/>
              <a:t> 85 m/s (Ma = 0.25)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82071" y="6433214"/>
            <a:ext cx="3981346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t</a:t>
            </a:r>
            <a:r>
              <a:rPr lang="en-US" sz="1544" dirty="0">
                <a:solidFill>
                  <a:srgbClr val="00CC00"/>
                </a:solidFill>
              </a:rPr>
              <a:t>he </a:t>
            </a:r>
            <a:r>
              <a:rPr lang="cs-CZ" sz="1544" dirty="0">
                <a:solidFill>
                  <a:srgbClr val="00CC00"/>
                </a:solidFill>
              </a:rPr>
              <a:t>L</a:t>
            </a:r>
            <a:r>
              <a:rPr lang="en-US" sz="1544" dirty="0" err="1">
                <a:solidFill>
                  <a:srgbClr val="00CC00"/>
                </a:solidFill>
              </a:rPr>
              <a:t>arge</a:t>
            </a:r>
            <a:r>
              <a:rPr lang="en-US" sz="1544" dirty="0">
                <a:solidFill>
                  <a:srgbClr val="00CC00"/>
                </a:solidFill>
              </a:rPr>
              <a:t> </a:t>
            </a:r>
            <a:r>
              <a:rPr lang="cs-CZ" sz="1544" dirty="0">
                <a:solidFill>
                  <a:srgbClr val="00CC00"/>
                </a:solidFill>
              </a:rPr>
              <a:t>L</a:t>
            </a:r>
            <a:r>
              <a:rPr lang="en-US" sz="1544" dirty="0" err="1">
                <a:solidFill>
                  <a:srgbClr val="00CC00"/>
                </a:solidFill>
              </a:rPr>
              <a:t>ow</a:t>
            </a:r>
            <a:r>
              <a:rPr lang="en-US" sz="1544" dirty="0">
                <a:solidFill>
                  <a:srgbClr val="00CC00"/>
                </a:solidFill>
              </a:rPr>
              <a:t>-speed </a:t>
            </a:r>
            <a:r>
              <a:rPr lang="cs-CZ" sz="1544" dirty="0">
                <a:solidFill>
                  <a:srgbClr val="00CC00"/>
                </a:solidFill>
              </a:rPr>
              <a:t>F</a:t>
            </a:r>
            <a:r>
              <a:rPr lang="en-US" sz="1544" dirty="0" err="1">
                <a:solidFill>
                  <a:srgbClr val="00CC00"/>
                </a:solidFill>
              </a:rPr>
              <a:t>acility</a:t>
            </a:r>
            <a:r>
              <a:rPr lang="en-US" sz="1544" dirty="0">
                <a:solidFill>
                  <a:srgbClr val="00CC00"/>
                </a:solidFill>
              </a:rPr>
              <a:t> (LLF) in </a:t>
            </a:r>
            <a:r>
              <a:rPr lang="en-US" sz="1544" dirty="0" err="1">
                <a:solidFill>
                  <a:srgbClr val="00CC00"/>
                </a:solidFill>
              </a:rPr>
              <a:t>Marknesse</a:t>
            </a:r>
            <a:endParaRPr lang="cs-CZ" sz="1544" dirty="0">
              <a:solidFill>
                <a:srgbClr val="00CC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1" y="2002356"/>
            <a:ext cx="6089068" cy="428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4EF553FF-DC9D-4ED3-8891-A53B3D7DE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28</a:t>
            </a:fld>
            <a:endParaRPr lang="pl-PL" altLang="en-US"/>
          </a:p>
        </p:txBody>
      </p:sp>
      <p:sp>
        <p:nvSpPr>
          <p:cNvPr id="3" name="TextovéPole 2"/>
          <p:cNvSpPr txBox="1"/>
          <p:nvPr/>
        </p:nvSpPr>
        <p:spPr>
          <a:xfrm>
            <a:off x="7263417" y="5915025"/>
            <a:ext cx="280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Německo-holandský projekt</a:t>
            </a:r>
          </a:p>
        </p:txBody>
      </p:sp>
    </p:spTree>
    <p:extLst>
      <p:ext uri="{BB962C8B-B14F-4D97-AF65-F5344CB8AC3E}">
        <p14:creationId xmlns:p14="http://schemas.microsoft.com/office/powerpoint/2010/main" val="33749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DNW - LLF</a:t>
            </a:r>
            <a:endParaRPr lang="en-US" noProof="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39" y="3458079"/>
            <a:ext cx="5276497" cy="349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Figure 1: In co-operation with DNW, the German-Dutch Wind Tunnels, The FIBUS Research Institute has developed a high-speed imaging system to capture the motion of aircraft structur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850405"/>
            <a:ext cx="5548184" cy="31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508E51F5-FEC3-475B-9F07-C126E1ADD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29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4775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4900B86-A3B2-428C-BE40-05F7B3617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DA3337E-C3A1-4B8E-9E60-411904D50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1" y="2181225"/>
            <a:ext cx="9067800" cy="37240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Aerodynamické tunely a další zařízení pro fyzikální modelování v mechanice tekutin a termodynamice: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Aerodynamické tunely</a:t>
            </a:r>
            <a:endParaRPr lang="en-US" sz="2800" dirty="0">
              <a:solidFill>
                <a:schemeClr val="tx1"/>
              </a:solidFill>
            </a:endParaRP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Cirkulační</a:t>
            </a:r>
            <a:endParaRPr lang="en-US" sz="2800" dirty="0">
              <a:solidFill>
                <a:schemeClr val="tx1"/>
              </a:solidFill>
            </a:endParaRP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S otevřeným oběhem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Rázové trubice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Vodní trati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Příklady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4A6D714-4C1C-4692-B292-4F5164FB5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3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93959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DNW - LLF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29" y="1862279"/>
            <a:ext cx="7243832" cy="4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855304B4-497B-483E-9C9D-350205452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30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950894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="" xmlns:a16="http://schemas.microsoft.com/office/drawing/2014/main" id="{7FF6C159-5DA3-4114-952D-3217E0A7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446276"/>
          </a:xfrm>
        </p:spPr>
        <p:txBody>
          <a:bodyPr/>
          <a:lstStyle/>
          <a:p>
            <a:r>
              <a:rPr lang="cs-CZ" sz="2900" dirty="0"/>
              <a:t>Otázky pro studenty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="" xmlns:a16="http://schemas.microsoft.com/office/drawing/2014/main" id="{E7C43A49-1ECC-447D-8C37-A95FC8A5E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6155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Jaké typy experimentálních zařízení v MT a TM znáte? Uveďte rozdělení podle použitého média a požadovaných rychlostí.</a:t>
            </a:r>
          </a:p>
        </p:txBody>
      </p:sp>
    </p:spTree>
    <p:extLst>
      <p:ext uri="{BB962C8B-B14F-4D97-AF65-F5344CB8AC3E}">
        <p14:creationId xmlns:p14="http://schemas.microsoft.com/office/powerpoint/2010/main" val="373353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="" xmlns:a16="http://schemas.microsoft.com/office/drawing/2014/main" id="{46B4E397-5E92-44A4-821F-00EBF4EDF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538609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="" xmlns:a16="http://schemas.microsoft.com/office/drawing/2014/main" id="{2B00EDB8-0DF0-4E4A-ADA9-F3AF1B8B8EC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78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Aerodynamický tunel - části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8990" y="1764666"/>
            <a:ext cx="3842437" cy="4991131"/>
          </a:xfrm>
        </p:spPr>
        <p:txBody>
          <a:bodyPr>
            <a:normAutofit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Pohon </a:t>
            </a:r>
            <a:r>
              <a:rPr lang="en-US" sz="2800" dirty="0">
                <a:solidFill>
                  <a:schemeClr val="tx1"/>
                </a:solidFill>
              </a:rPr>
              <a:t>– </a:t>
            </a:r>
            <a:r>
              <a:rPr lang="cs-CZ" sz="2800" dirty="0">
                <a:solidFill>
                  <a:schemeClr val="tx1"/>
                </a:solidFill>
              </a:rPr>
              <a:t>rozdíl tlaků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Kompresor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Uklidňovací komora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Homogenizační mříže (síta)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Usměrňovač proudu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K</a:t>
            </a:r>
            <a:r>
              <a:rPr lang="en-US" sz="2800" dirty="0" err="1">
                <a:solidFill>
                  <a:schemeClr val="tx1"/>
                </a:solidFill>
              </a:rPr>
              <a:t>ontra</a:t>
            </a:r>
            <a:r>
              <a:rPr lang="cs-CZ" sz="2800" dirty="0" err="1">
                <a:solidFill>
                  <a:schemeClr val="tx1"/>
                </a:solidFill>
              </a:rPr>
              <a:t>kce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Měřicí prostor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Difu</a:t>
            </a:r>
            <a:r>
              <a:rPr lang="cs-CZ" sz="2800" dirty="0" err="1">
                <a:solidFill>
                  <a:schemeClr val="tx1"/>
                </a:solidFill>
              </a:rPr>
              <a:t>zo</a:t>
            </a:r>
            <a:r>
              <a:rPr lang="en-US" sz="2800" dirty="0">
                <a:solidFill>
                  <a:schemeClr val="tx1"/>
                </a:solidFill>
              </a:rPr>
              <a:t>r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Lopatky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148" name="Picture 4" descr="http://fd.tu-berlin.de/typo3temp/pics/9ac0cc6d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12" y="2431475"/>
            <a:ext cx="5510838" cy="32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4552612" y="2105025"/>
            <a:ext cx="3207166" cy="127331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552612" y="2943225"/>
            <a:ext cx="1508767" cy="131700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3161877" y="4393921"/>
            <a:ext cx="3632623" cy="21342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3764810" y="4724533"/>
            <a:ext cx="3313375" cy="31859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2730208" y="4379924"/>
            <a:ext cx="6707127" cy="104805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2730208" y="5333102"/>
            <a:ext cx="6269298" cy="53065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F5EBF00D-5111-47E3-B017-47FB02738A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4</a:t>
            </a:fld>
            <a:endParaRPr lang="pl-PL" altLang="en-US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D6472DD3-B89A-4A69-86CA-A88B8F640DA7}"/>
              </a:ext>
            </a:extLst>
          </p:cNvPr>
          <p:cNvSpPr txBox="1"/>
          <p:nvPr/>
        </p:nvSpPr>
        <p:spPr>
          <a:xfrm>
            <a:off x="7078185" y="7108202"/>
            <a:ext cx="1130438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© TU </a:t>
            </a:r>
            <a:r>
              <a:rPr lang="cs-CZ" sz="1544" dirty="0" err="1">
                <a:solidFill>
                  <a:srgbClr val="00CC00"/>
                </a:solidFill>
              </a:rPr>
              <a:t>Berlin</a:t>
            </a:r>
            <a:endParaRPr lang="en-US" sz="1544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5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Tunely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4796" y="2282601"/>
            <a:ext cx="10232451" cy="3016210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Cirkulační</a:t>
            </a: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</a:t>
            </a:r>
            <a:r>
              <a:rPr lang="cs-CZ" sz="2800" dirty="0" err="1">
                <a:solidFill>
                  <a:schemeClr val="tx1"/>
                </a:solidFill>
              </a:rPr>
              <a:t>tevřený</a:t>
            </a:r>
            <a:endParaRPr lang="cs-CZ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cs-CZ" sz="2800" dirty="0" err="1">
                <a:solidFill>
                  <a:schemeClr val="tx1"/>
                </a:solidFill>
              </a:rPr>
              <a:t>ací</a:t>
            </a:r>
            <a:endParaRPr lang="en-US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Výtlačný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40" y="1473688"/>
            <a:ext cx="5976753" cy="263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90" y="2258908"/>
            <a:ext cx="5876253" cy="211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www.ae.metu.edu.tr/%7Eaepl/images/Tunneldraw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55" y="4511266"/>
            <a:ext cx="6533462" cy="22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C5138F8A-9762-4233-A14B-B85477198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5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2000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Měřicí prostor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2154436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Uzavřený</a:t>
            </a: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Otevřený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078" name="Picture 6" descr="https://www.etw.de/cms/uploads/images/aerodynamic%20circuit/1circu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68" y="1438935"/>
            <a:ext cx="5520869" cy="256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dl.begellhouse.com/ru/journals/vmp/vol1/i2/4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91" y="4081191"/>
            <a:ext cx="4140256" cy="26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4EFE9C3-1825-4737-87B8-E5DC06736C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6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83776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Otevřený měřicí prostor</a:t>
            </a:r>
          </a:p>
        </p:txBody>
      </p:sp>
      <p:pic>
        <p:nvPicPr>
          <p:cNvPr id="5122" name="Picture 2" descr="https://jaimeirastorza.files.wordpress.com/2014/08/windkanal-audi-r8-e-tron-fotoshowimage-90804274-608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2" y="1894940"/>
            <a:ext cx="7142692" cy="47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vzlu.cz/images/thumbs1/0800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57" y="2410290"/>
            <a:ext cx="7562850" cy="42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6B9911AC-1EE5-4D70-A7D1-39F9C5B70D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7</a:t>
            </a:fld>
            <a:endParaRPr lang="pl-PL" altLang="en-US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25C0BE6B-3FC8-4223-88B2-D56AA2DE2256}"/>
              </a:ext>
            </a:extLst>
          </p:cNvPr>
          <p:cNvSpPr txBox="1"/>
          <p:nvPr/>
        </p:nvSpPr>
        <p:spPr>
          <a:xfrm>
            <a:off x="7706216" y="7095423"/>
            <a:ext cx="1311321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© VZLU Praha</a:t>
            </a:r>
            <a:endParaRPr lang="en-US" sz="1544" dirty="0">
              <a:solidFill>
                <a:srgbClr val="00CC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3F920CB9-ECB1-4179-8A06-DFDC5832F64B}"/>
              </a:ext>
            </a:extLst>
          </p:cNvPr>
          <p:cNvSpPr txBox="1"/>
          <p:nvPr/>
        </p:nvSpPr>
        <p:spPr>
          <a:xfrm>
            <a:off x="5355649" y="7114421"/>
            <a:ext cx="803553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© AUDI</a:t>
            </a:r>
            <a:endParaRPr lang="en-US" sz="1544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Otevřený měřicí prostor</a:t>
            </a:r>
            <a:endParaRPr lang="en-US" noProof="0" dirty="0"/>
          </a:p>
        </p:txBody>
      </p:sp>
      <p:pic>
        <p:nvPicPr>
          <p:cNvPr id="7" name="Picture 8" descr="http://schulich.ucalgary.ca/ltrac/files/ltrac/media_crop/69/public/wind-tunnel-schemat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4771946"/>
            <a:ext cx="9362785" cy="17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qnet-ercoftac.cfms.org.uk/w/images/thumb/a/ac/UFR3-33_wind_channel.png/616px-UFR3-33_wind_chann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7" y="2264752"/>
            <a:ext cx="6470438" cy="31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chulich.ucalgary.ca/ltrac/files/ltrac/media_crop/70/public/tunnel_schemati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49" y="2094347"/>
            <a:ext cx="6438926" cy="177517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18323F9C-326E-414B-9CAC-3E65FBD599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8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045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1077218"/>
          </a:xfrm>
        </p:spPr>
        <p:txBody>
          <a:bodyPr/>
          <a:lstStyle/>
          <a:p>
            <a:r>
              <a:rPr lang="cs-CZ" noProof="0" dirty="0"/>
              <a:t>Aerodynamické tunely</a:t>
            </a:r>
            <a:r>
              <a:rPr lang="en-US" noProof="0" dirty="0"/>
              <a:t> – </a:t>
            </a:r>
            <a:r>
              <a:rPr lang="cs-CZ" noProof="0" dirty="0"/>
              <a:t>rychlost proudění vzduchu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328142"/>
            <a:ext cx="9278797" cy="27084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Subsonic</a:t>
            </a:r>
            <a:r>
              <a:rPr lang="cs-CZ" sz="2800" noProof="0" dirty="0" err="1"/>
              <a:t>ký</a:t>
            </a:r>
            <a:r>
              <a:rPr lang="en-US" sz="2800" noProof="0" dirty="0"/>
              <a:t>, </a:t>
            </a:r>
            <a:r>
              <a:rPr lang="en-US" sz="2800" noProof="0" dirty="0" err="1"/>
              <a:t>Transsonic</a:t>
            </a:r>
            <a:r>
              <a:rPr lang="cs-CZ" sz="2800" noProof="0" dirty="0" err="1"/>
              <a:t>ký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Kontrakce</a:t>
            </a:r>
            <a:r>
              <a:rPr lang="en-US" sz="2800" dirty="0"/>
              <a:t> 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Supersonic</a:t>
            </a:r>
            <a:r>
              <a:rPr lang="cs-CZ" sz="2800" noProof="0" dirty="0" err="1"/>
              <a:t>ký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Laval</a:t>
            </a:r>
            <a:r>
              <a:rPr lang="cs-CZ" sz="2800" dirty="0"/>
              <a:t>ova tryska</a:t>
            </a:r>
            <a:endParaRPr lang="en-US" sz="2800" dirty="0"/>
          </a:p>
          <a:p>
            <a:pPr lvl="1"/>
            <a:endParaRPr lang="cs-CZ" noProof="0" dirty="0"/>
          </a:p>
          <a:p>
            <a:endParaRPr lang="en-US" noProof="0" dirty="0"/>
          </a:p>
        </p:txBody>
      </p:sp>
      <p:pic>
        <p:nvPicPr>
          <p:cNvPr id="5122" name="Picture 2" descr="https://www.grc.nasa.gov/www/k-12/WindTunnel/images/tunfi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02" y="1754996"/>
            <a:ext cx="1962673" cy="21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qats.com/cms/wp-content/uploads/2012/07/Axissymetric-sha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13" y="1754996"/>
            <a:ext cx="2885115" cy="21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upload.wikimedia.org/wikipedia/commons/thumb/4/4c/Nozzle_de_Laval_diagram.svg/250px-Nozzle_de_Laval_diagram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54" y="3654076"/>
            <a:ext cx="2625990" cy="34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it.cas.cz/files/u1951/fig13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2" y="5187503"/>
            <a:ext cx="5251979" cy="1691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C2D3179-2B8F-49D1-8839-B76D01A9ED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7850" y="6535738"/>
            <a:ext cx="8382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2358C3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9</a:t>
            </a:fld>
            <a:endParaRPr lang="pl-PL" altLang="en-US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C2229442-8E2F-4362-9DF9-19C9E11CC728}"/>
              </a:ext>
            </a:extLst>
          </p:cNvPr>
          <p:cNvSpPr txBox="1"/>
          <p:nvPr/>
        </p:nvSpPr>
        <p:spPr>
          <a:xfrm>
            <a:off x="4304001" y="7047005"/>
            <a:ext cx="1445396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rgbClr val="00CC00"/>
                </a:solidFill>
              </a:rPr>
              <a:t>IT ASCR, Prague</a:t>
            </a:r>
            <a:endParaRPr lang="en-US" sz="1544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716</Words>
  <Application>Microsoft Office PowerPoint</Application>
  <PresentationFormat>Vlastní</PresentationFormat>
  <Paragraphs>221</Paragraphs>
  <Slides>32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Prezentace aplikace PowerPoint</vt:lpstr>
      <vt:lpstr>Obsah kurzu</vt:lpstr>
      <vt:lpstr>Obsah přednášky</vt:lpstr>
      <vt:lpstr>Aerodynamický tunel - části</vt:lpstr>
      <vt:lpstr>Tunely</vt:lpstr>
      <vt:lpstr>Měřicí prostor</vt:lpstr>
      <vt:lpstr>Otevřený měřicí prostor</vt:lpstr>
      <vt:lpstr>Otevřený měřicí prostor</vt:lpstr>
      <vt:lpstr>Aerodynamické tunely – rychlost proudění vzduchu</vt:lpstr>
      <vt:lpstr>Experimentální zařízení – médium </vt:lpstr>
      <vt:lpstr>Historie</vt:lpstr>
      <vt:lpstr>Kryogenní tunely</vt:lpstr>
      <vt:lpstr>Pohon aerodynamického tunelu</vt:lpstr>
      <vt:lpstr>Rázové trubice</vt:lpstr>
      <vt:lpstr>Vodní trati</vt:lpstr>
      <vt:lpstr>Vodní trať</vt:lpstr>
      <vt:lpstr>Největší aerodynamické tunely</vt:lpstr>
      <vt:lpstr>ONERA - S1MA</vt:lpstr>
      <vt:lpstr>ONERA Modane</vt:lpstr>
      <vt:lpstr>ONERA - S1MA</vt:lpstr>
      <vt:lpstr>Mříž</vt:lpstr>
      <vt:lpstr>Evropský transsonický aerodynamický tunel</vt:lpstr>
      <vt:lpstr>Evropský transsonický aerodynamický tunel</vt:lpstr>
      <vt:lpstr>Evropský transsonický aerodynamický tunel</vt:lpstr>
      <vt:lpstr>Evropský transsonický aerodynamický tunel</vt:lpstr>
      <vt:lpstr>Evropský transsonický aerodynamický tunel</vt:lpstr>
      <vt:lpstr>Evropský transsonický aerodynamický tunel</vt:lpstr>
      <vt:lpstr>Velký nízkorychlostní aerodynamický tunel - LLF</vt:lpstr>
      <vt:lpstr>DNW - LLF</vt:lpstr>
      <vt:lpstr>DNW - LLF</vt:lpstr>
      <vt:lpstr>Otázky pro studenty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Naďa Holická</dc:creator>
  <cp:lastModifiedBy>Uruba</cp:lastModifiedBy>
  <cp:revision>85</cp:revision>
  <dcterms:created xsi:type="dcterms:W3CDTF">2017-03-15T11:07:40Z</dcterms:created>
  <dcterms:modified xsi:type="dcterms:W3CDTF">2024-09-17T08:26:29Z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2017-03-15T00:00:00Z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2017-03-15T00:00:00Z</vt:filetime>
  </property>
</Properties>
</file>