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38" r:id="rId2"/>
    <p:sldId id="336" r:id="rId3"/>
    <p:sldId id="337" r:id="rId4"/>
    <p:sldId id="259" r:id="rId5"/>
    <p:sldId id="307" r:id="rId6"/>
    <p:sldId id="288" r:id="rId7"/>
    <p:sldId id="311" r:id="rId8"/>
    <p:sldId id="306" r:id="rId9"/>
    <p:sldId id="303" r:id="rId10"/>
    <p:sldId id="309" r:id="rId11"/>
    <p:sldId id="289" r:id="rId12"/>
    <p:sldId id="290" r:id="rId13"/>
    <p:sldId id="302" r:id="rId14"/>
    <p:sldId id="294" r:id="rId15"/>
    <p:sldId id="316" r:id="rId16"/>
    <p:sldId id="291" r:id="rId17"/>
    <p:sldId id="308" r:id="rId18"/>
    <p:sldId id="325" r:id="rId19"/>
    <p:sldId id="292" r:id="rId20"/>
    <p:sldId id="329" r:id="rId21"/>
    <p:sldId id="326" r:id="rId22"/>
    <p:sldId id="296" r:id="rId23"/>
    <p:sldId id="321" r:id="rId24"/>
    <p:sldId id="322" r:id="rId25"/>
    <p:sldId id="327" r:id="rId26"/>
    <p:sldId id="328" r:id="rId27"/>
    <p:sldId id="297" r:id="rId28"/>
    <p:sldId id="318" r:id="rId29"/>
    <p:sldId id="319" r:id="rId30"/>
    <p:sldId id="317" r:id="rId31"/>
    <p:sldId id="298" r:id="rId32"/>
    <p:sldId id="299" r:id="rId33"/>
    <p:sldId id="300" r:id="rId34"/>
    <p:sldId id="26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51" autoAdjust="0"/>
  </p:normalViewPr>
  <p:slideViewPr>
    <p:cSldViewPr snapToGrid="0">
      <p:cViewPr varScale="1">
        <p:scale>
          <a:sx n="92" d="100"/>
          <a:sy n="92" d="100"/>
        </p:scale>
        <p:origin x="10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28F4-CE3B-467B-8F40-43D1A027A39C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F672-F227-4772-822B-B29FD32E6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6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793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096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66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008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86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60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146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774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024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751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31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745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939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529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94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0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332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169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96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582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993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27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701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567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59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8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76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55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8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39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02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76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10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10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59-AE38-4026-910F-BC08926CAF6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01" y="215"/>
            <a:ext cx="9220302" cy="16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1F41-5D27-4143-A795-F728BC70F72C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20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0CE6-153E-43EF-93B5-5231E345963C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07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F46A-9C7F-488A-96AA-D474603563A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0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6C92-2773-4AF3-A6B5-19AAEB32AB4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4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534F-70E8-4D3B-ABB8-828B4FB1E309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78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BD50-691F-4EE8-B1A0-4409C66050FD}" type="datetime1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5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8E7A-7B92-4BC9-A071-3455C4B40C7F}" type="datetime1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7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083B-10CD-4F3F-B05D-3B5FE95A0EF7}" type="datetime1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93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EFF2-27E4-4566-91A9-9BCBE0EA9EED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1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7EB7-D618-4441-AF28-128E5F994F3E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6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1BBB-4DAF-4BC9-AD37-EDBFF803FF3C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0" b="15348"/>
          <a:stretch/>
        </p:blipFill>
        <p:spPr>
          <a:xfrm>
            <a:off x="7439185" y="0"/>
            <a:ext cx="1699360" cy="8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emf"/><Relationship Id="rId5" Type="http://schemas.openxmlformats.org/officeDocument/2006/relationships/hyperlink" Target="http://home.zcu.cz/~uruba/vyuka/FM/" TargetMode="External"/><Relationship Id="rId10" Type="http://schemas.openxmlformats.org/officeDocument/2006/relationships/oleObject" Target="../embeddings/oleObject3.bin"/><Relationship Id="rId4" Type="http://schemas.openxmlformats.org/officeDocument/2006/relationships/hyperlink" Target="mailto:uruba@fst.zcu.cz" TargetMode="External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30.wmf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jpeg"/><Relationship Id="rId9" Type="http://schemas.openxmlformats.org/officeDocument/2006/relationships/image" Target="../media/image45.emf"/><Relationship Id="rId1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0.jpeg"/><Relationship Id="rId9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emf"/><Relationship Id="rId11" Type="http://schemas.openxmlformats.org/officeDocument/2006/relationships/image" Target="../media/image63.jpg"/><Relationship Id="rId5" Type="http://schemas.openxmlformats.org/officeDocument/2006/relationships/image" Target="../media/image59.emf"/><Relationship Id="rId10" Type="http://schemas.openxmlformats.org/officeDocument/2006/relationships/image" Target="../media/image62.png"/><Relationship Id="rId4" Type="http://schemas.openxmlformats.org/officeDocument/2006/relationships/image" Target="../media/image58.emf"/><Relationship Id="rId9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84.wmf"/><Relationship Id="rId5" Type="http://schemas.openxmlformats.org/officeDocument/2006/relationships/image" Target="../media/image86.e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85.emf"/><Relationship Id="rId9" Type="http://schemas.openxmlformats.org/officeDocument/2006/relationships/image" Target="../media/image8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9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9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0.wmf"/><Relationship Id="rId11" Type="http://schemas.openxmlformats.org/officeDocument/2006/relationships/image" Target="../media/image115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14.emf"/><Relationship Id="rId4" Type="http://schemas.openxmlformats.org/officeDocument/2006/relationships/image" Target="../media/image112.emf"/><Relationship Id="rId9" Type="http://schemas.openxmlformats.org/officeDocument/2006/relationships/image" Target="../media/image1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Fluid Mechanics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318538"/>
          </a:xfrm>
        </p:spPr>
        <p:txBody>
          <a:bodyPr>
            <a:normAutofit/>
          </a:bodyPr>
          <a:lstStyle/>
          <a:p>
            <a:r>
              <a:rPr lang="cs-CZ" noProof="0" dirty="0" smtClean="0"/>
              <a:t>Prof. </a:t>
            </a:r>
            <a:r>
              <a:rPr lang="en-US" noProof="0" dirty="0" smtClean="0"/>
              <a:t>Václav </a:t>
            </a:r>
            <a:r>
              <a:rPr lang="en-US" noProof="0" dirty="0"/>
              <a:t>Uruba</a:t>
            </a:r>
          </a:p>
          <a:p>
            <a:r>
              <a:rPr lang="en-US" noProof="0" dirty="0">
                <a:hlinkClick r:id="rId4"/>
              </a:rPr>
              <a:t>uruba@fst.zcu.cz</a:t>
            </a:r>
            <a:r>
              <a:rPr lang="en-US" noProof="0" dirty="0"/>
              <a:t> </a:t>
            </a:r>
          </a:p>
          <a:p>
            <a:r>
              <a:rPr lang="en-US" dirty="0">
                <a:hlinkClick r:id="rId5"/>
              </a:rPr>
              <a:t>http://home.zcu.cz/~uruba/vyuka/FM</a:t>
            </a:r>
            <a:r>
              <a:rPr lang="en-US" dirty="0" smtClean="0">
                <a:hlinkClick r:id="rId5"/>
              </a:rPr>
              <a:t>/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en-US" noProof="0" dirty="0"/>
          </a:p>
          <a:p>
            <a:r>
              <a:rPr lang="en-US" dirty="0"/>
              <a:t>UWB FME, KKE</a:t>
            </a:r>
          </a:p>
          <a:p>
            <a:r>
              <a:rPr lang="en-US" dirty="0"/>
              <a:t>Institute of Thermomechanics ASCR, CTU in </a:t>
            </a:r>
            <a:r>
              <a:rPr lang="en-US" noProof="0" dirty="0"/>
              <a:t>Prague FME, C</a:t>
            </a:r>
            <a:r>
              <a:rPr lang="en-US" dirty="0"/>
              <a:t>U FFM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CBC0-F326-49B1-B9DB-7FEF6229C74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</a:t>
            </a:fld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114300" imgH="165100" progId="Equation.3">
                  <p:embed/>
                </p:oleObj>
              </mc:Choice>
              <mc:Fallback>
                <p:oleObj name="Equation" r:id="rId10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60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tension - capillary tube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612465"/>
              </p:ext>
            </p:extLst>
          </p:nvPr>
        </p:nvGraphicFramePr>
        <p:xfrm>
          <a:off x="345713" y="4543665"/>
          <a:ext cx="294695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Fluid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cs-CZ" dirty="0" err="1"/>
                        <a:t>with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glass</a:t>
                      </a:r>
                      <a:r>
                        <a:rPr lang="en-US" baseline="0" dirty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Contact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angle</a:t>
                      </a:r>
                      <a:endParaRPr lang="cs-CZ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deg</a:t>
                      </a:r>
                      <a:r>
                        <a:rPr lang="en-US" dirty="0"/>
                        <a:t>]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water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≈0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mercury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kerosin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C5C-6B6E-4AF1-9B3B-F6D33658AF74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10</a:t>
            </a:fld>
            <a:endParaRPr lang="cs-CZ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43" y="3975709"/>
            <a:ext cx="4265101" cy="270297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51" y="1690689"/>
            <a:ext cx="2894883" cy="213522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993" y="1831797"/>
            <a:ext cx="4569751" cy="62181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195" y="2488786"/>
            <a:ext cx="1726350" cy="79947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810248" y="3379253"/>
            <a:ext cx="2301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water</a:t>
            </a:r>
            <a:r>
              <a:rPr lang="en-US" dirty="0"/>
              <a:t>: h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panose="05050102010706020507" pitchFamily="18" charset="2"/>
              </a:rPr>
              <a:t>≅</a:t>
            </a:r>
            <a:r>
              <a:rPr lang="en-US" dirty="0">
                <a:sym typeface="Symbol" panose="05050102010706020507" pitchFamily="18" charset="2"/>
              </a:rPr>
              <a:t> 15 / R [mm]</a:t>
            </a:r>
          </a:p>
          <a:p>
            <a:r>
              <a:rPr lang="cs-CZ" dirty="0" err="1">
                <a:sym typeface="Symbol" panose="05050102010706020507" pitchFamily="18" charset="2"/>
              </a:rPr>
              <a:t>mercury</a:t>
            </a:r>
            <a:r>
              <a:rPr lang="cs-CZ" dirty="0">
                <a:sym typeface="Symbol" panose="05050102010706020507" pitchFamily="18" charset="2"/>
              </a:rPr>
              <a:t>:     -4,4 / R</a:t>
            </a:r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4413335" y="6488668"/>
            <a:ext cx="191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Capillary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elevation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7449" y="6488668"/>
            <a:ext cx="207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Capillary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depression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Statics – fluid in rest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Fluid</a:t>
            </a:r>
          </a:p>
          <a:p>
            <a:pPr lvl="1"/>
            <a:r>
              <a:rPr lang="en-US" dirty="0"/>
              <a:t>Density = Specific mass: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Specific weight:</a:t>
            </a:r>
          </a:p>
          <a:p>
            <a:endParaRPr lang="en-US" dirty="0"/>
          </a:p>
          <a:p>
            <a:r>
              <a:rPr lang="en-US" dirty="0"/>
              <a:t>Coordinates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Elementary volume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02C1-B2CB-4127-B874-A67EE4358C2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123169"/>
              </p:ext>
            </p:extLst>
          </p:nvPr>
        </p:nvGraphicFramePr>
        <p:xfrm>
          <a:off x="3021070" y="2550743"/>
          <a:ext cx="2209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473120" imgH="482400" progId="Equation.DSMT4">
                  <p:embed/>
                </p:oleObj>
              </mc:Choice>
              <mc:Fallback>
                <p:oleObj name="Equation" r:id="rId4" imgW="1473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1070" y="2550743"/>
                        <a:ext cx="22098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83803"/>
              </p:ext>
            </p:extLst>
          </p:nvPr>
        </p:nvGraphicFramePr>
        <p:xfrm>
          <a:off x="3937299" y="1997748"/>
          <a:ext cx="933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622080" imgH="431640" progId="Equation.DSMT4">
                  <p:embed/>
                </p:oleObj>
              </mc:Choice>
              <mc:Fallback>
                <p:oleObj name="Equation" r:id="rId6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7299" y="1997748"/>
                        <a:ext cx="9334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82" y="1594370"/>
            <a:ext cx="3004634" cy="316312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52" y="4318416"/>
            <a:ext cx="2030302" cy="2037935"/>
          </a:xfrm>
          <a:prstGeom prst="rect">
            <a:avLst/>
          </a:prstGeom>
        </p:spPr>
      </p:pic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375290"/>
              </p:ext>
            </p:extLst>
          </p:nvPr>
        </p:nvGraphicFramePr>
        <p:xfrm>
          <a:off x="5771756" y="5143781"/>
          <a:ext cx="186678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1244520" imgH="203040" progId="Equation.DSMT4">
                  <p:embed/>
                </p:oleObj>
              </mc:Choice>
              <mc:Fallback>
                <p:oleObj name="Equation" r:id="rId10" imgW="1244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71756" y="5143781"/>
                        <a:ext cx="1866780" cy="30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40078"/>
              </p:ext>
            </p:extLst>
          </p:nvPr>
        </p:nvGraphicFramePr>
        <p:xfrm>
          <a:off x="6115050" y="5565049"/>
          <a:ext cx="217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2" imgW="1447560" imgH="203040" progId="Equation.DSMT4">
                  <p:embed/>
                </p:oleObj>
              </mc:Choice>
              <mc:Fallback>
                <p:oleObj name="Equation" r:id="rId12" imgW="1447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15050" y="5565049"/>
                        <a:ext cx="2171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Přímá spojnice 17"/>
          <p:cNvCxnSpPr/>
          <p:nvPr/>
        </p:nvCxnSpPr>
        <p:spPr>
          <a:xfrm flipV="1">
            <a:off x="5572461" y="5260489"/>
            <a:ext cx="2394399" cy="32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pressure – Pascal law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FD5-C8AA-4695-9AF9-F085C94B940C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12</a:t>
            </a:fld>
            <a:endParaRPr lang="cs-CZ"/>
          </a:p>
        </p:txBody>
      </p:sp>
      <p:grpSp>
        <p:nvGrpSpPr>
          <p:cNvPr id="8" name="Group 3"/>
          <p:cNvGrpSpPr>
            <a:grpSpLocks noGrp="1" noUngrp="1" noChangeAspect="1"/>
          </p:cNvGrpSpPr>
          <p:nvPr/>
        </p:nvGrpSpPr>
        <p:grpSpPr bwMode="auto">
          <a:xfrm>
            <a:off x="3703579" y="3324719"/>
            <a:ext cx="5117556" cy="2894304"/>
            <a:chOff x="685800" y="1420813"/>
            <a:chExt cx="7772400" cy="4395787"/>
          </a:xfrm>
        </p:grpSpPr>
        <p:pic>
          <p:nvPicPr>
            <p:cNvPr id="9" name="Picture 1" descr="fig02_01"/>
            <p:cNvPicPr>
              <a:picLocks noRot="1" noChangeAspect="1" noMove="1" noResize="1"/>
            </p:cNvPicPr>
            <p:nvPr isPhoto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420813"/>
              <a:ext cx="7772400" cy="401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"/>
            <p:cNvSpPr/>
            <p:nvPr/>
          </p:nvSpPr>
          <p:spPr>
            <a:xfrm>
              <a:off x="685800" y="54737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021" y="1353958"/>
            <a:ext cx="4722076" cy="100251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607" y="2497312"/>
            <a:ext cx="2538750" cy="39339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625" y="2890702"/>
            <a:ext cx="1929450" cy="110403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08" y="4382923"/>
            <a:ext cx="2284875" cy="59008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1156586" y="5393565"/>
            <a:ext cx="278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Pressure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scalar</a:t>
            </a:r>
            <a:r>
              <a:rPr lang="cs-CZ" sz="28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82116" y="5885919"/>
            <a:ext cx="27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33667" y="5916785"/>
            <a:ext cx="4499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BUT </a:t>
            </a:r>
            <a:r>
              <a:rPr lang="en-US" sz="2800" dirty="0"/>
              <a:t>pressure force is </a:t>
            </a:r>
            <a:r>
              <a:rPr lang="en-US" sz="2800" dirty="0">
                <a:solidFill>
                  <a:srgbClr val="FF0000"/>
                </a:solidFill>
              </a:rPr>
              <a:t>vector!</a:t>
            </a:r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xmlns="" id="{C913492C-4668-4CFC-96C8-874E31A73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4308"/>
              </p:ext>
            </p:extLst>
          </p:nvPr>
        </p:nvGraphicFramePr>
        <p:xfrm>
          <a:off x="7488238" y="5283200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88238" y="5283200"/>
                        <a:ext cx="1422400" cy="508000"/>
                      </a:xfrm>
                      <a:prstGeom prst="rect">
                        <a:avLst/>
                      </a:prstGeom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8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press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0BF-1C31-49CA-BD61-3E80340B041C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13</a:t>
            </a:fld>
            <a:endParaRPr lang="cs-CZ"/>
          </a:p>
        </p:txBody>
      </p:sp>
      <p:grpSp>
        <p:nvGrpSpPr>
          <p:cNvPr id="7" name="Group 3"/>
          <p:cNvGrpSpPr>
            <a:grpSpLocks noGrp="1" noUngrp="1" noChangeAspect="1"/>
          </p:cNvGrpSpPr>
          <p:nvPr/>
        </p:nvGrpSpPr>
        <p:grpSpPr bwMode="auto">
          <a:xfrm>
            <a:off x="3028950" y="2635666"/>
            <a:ext cx="3383560" cy="3514794"/>
            <a:chOff x="1747838" y="685800"/>
            <a:chExt cx="5648325" cy="5867400"/>
          </a:xfrm>
        </p:grpSpPr>
        <p:pic>
          <p:nvPicPr>
            <p:cNvPr id="8" name="Picture 1" descr="fig02_05b"/>
            <p:cNvPicPr>
              <a:picLocks noRot="1" noChangeAspect="1" noMove="1" noResize="1"/>
            </p:cNvPicPr>
            <p:nvPr isPhoto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838" y="685800"/>
              <a:ext cx="5648325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"/>
            <p:cNvSpPr/>
            <p:nvPr/>
          </p:nvSpPr>
          <p:spPr>
            <a:xfrm>
              <a:off x="1747838" y="6210300"/>
              <a:ext cx="56483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3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grpSp>
        <p:nvGrpSpPr>
          <p:cNvPr id="10" name="Group 3"/>
          <p:cNvGrpSpPr>
            <a:grpSpLocks noGrp="1" noUngrp="1" noChangeAspect="1"/>
          </p:cNvGrpSpPr>
          <p:nvPr/>
        </p:nvGrpSpPr>
        <p:grpSpPr bwMode="auto">
          <a:xfrm>
            <a:off x="401727" y="1690689"/>
            <a:ext cx="1752579" cy="3132268"/>
            <a:chOff x="2930525" y="685800"/>
            <a:chExt cx="3282950" cy="5867400"/>
          </a:xfrm>
        </p:grpSpPr>
        <p:pic>
          <p:nvPicPr>
            <p:cNvPr id="11" name="Picture 1" descr="fig02_05a"/>
            <p:cNvPicPr>
              <a:picLocks noRot="1" noChangeAspect="1" noMove="1" noResize="1"/>
            </p:cNvPicPr>
            <p:nvPr isPhoto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5" y="685800"/>
              <a:ext cx="3282950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"/>
            <p:cNvSpPr/>
            <p:nvPr/>
          </p:nvSpPr>
          <p:spPr>
            <a:xfrm>
              <a:off x="2930525" y="6210300"/>
              <a:ext cx="32829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  <a:cs typeface="+mn-cs"/>
                </a:rPr>
                <a:t>fig02_05a</a:t>
              </a:r>
            </a:p>
          </p:txBody>
        </p:sp>
      </p:grp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94305"/>
              </p:ext>
            </p:extLst>
          </p:nvPr>
        </p:nvGraphicFramePr>
        <p:xfrm>
          <a:off x="7287154" y="2733655"/>
          <a:ext cx="1091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545760" imgH="431640" progId="Equation.DSMT4">
                  <p:embed/>
                </p:oleObj>
              </mc:Choice>
              <mc:Fallback>
                <p:oleObj name="Equation" r:id="rId6" imgW="545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7154" y="2733655"/>
                        <a:ext cx="109152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6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field – Euler equation of hydrostatics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7A9B-1320-42AD-8F58-0334184AA982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14</a:t>
            </a:fld>
            <a:endParaRPr lang="cs-CZ"/>
          </a:p>
        </p:txBody>
      </p:sp>
      <p:grpSp>
        <p:nvGrpSpPr>
          <p:cNvPr id="7" name="Group 3"/>
          <p:cNvGrpSpPr>
            <a:grpSpLocks noGrp="1" noUngrp="1" noChangeAspect="1"/>
          </p:cNvGrpSpPr>
          <p:nvPr/>
        </p:nvGrpSpPr>
        <p:grpSpPr bwMode="auto">
          <a:xfrm>
            <a:off x="3894268" y="1642667"/>
            <a:ext cx="4956207" cy="4342850"/>
            <a:chOff x="1223963" y="685800"/>
            <a:chExt cx="6696075" cy="5867400"/>
          </a:xfrm>
        </p:grpSpPr>
        <p:pic>
          <p:nvPicPr>
            <p:cNvPr id="8" name="Picture 1" descr="fig02_02"/>
            <p:cNvPicPr>
              <a:picLocks noRot="1" noChangeAspect="1" noMove="1" noResize="1"/>
            </p:cNvPicPr>
            <p:nvPr isPhoto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963" y="685800"/>
              <a:ext cx="6696075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"/>
            <p:cNvSpPr/>
            <p:nvPr/>
          </p:nvSpPr>
          <p:spPr>
            <a:xfrm>
              <a:off x="1223963" y="6210300"/>
              <a:ext cx="6696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063" y="1850218"/>
            <a:ext cx="1675575" cy="55836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75" y="2408578"/>
            <a:ext cx="3401926" cy="57105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27100" y="1407740"/>
            <a:ext cx="239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Element – surface force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00" y="1798048"/>
            <a:ext cx="3605026" cy="59643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504" y="3150782"/>
            <a:ext cx="2132550" cy="32994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88" y="3504031"/>
            <a:ext cx="2944950" cy="53298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739" y="4133559"/>
            <a:ext cx="2031000" cy="49491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252" y="5461706"/>
            <a:ext cx="2487975" cy="60912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1954" y="4759562"/>
            <a:ext cx="1421700" cy="571050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xmlns="" id="{C08B4F4C-8BBE-2594-C0C4-5A6308ECB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63035"/>
              </p:ext>
            </p:extLst>
          </p:nvPr>
        </p:nvGraphicFramePr>
        <p:xfrm>
          <a:off x="5500492" y="5290461"/>
          <a:ext cx="1063139" cy="28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13" imgW="711000" imgH="190440" progId="Equation.DSMT4">
                  <p:embed/>
                </p:oleObj>
              </mc:Choice>
              <mc:Fallback>
                <p:oleObj name="Equation" r:id="rId13" imgW="711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00492" y="5290461"/>
                        <a:ext cx="1063139" cy="284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6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field – Euler equation of hydrostatics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EED9-C6E8-4191-B31C-CFF0B7CCF3E0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15</a:t>
            </a:fld>
            <a:endParaRPr lang="cs-CZ"/>
          </a:p>
        </p:txBody>
      </p:sp>
      <p:grpSp>
        <p:nvGrpSpPr>
          <p:cNvPr id="7" name="Group 3"/>
          <p:cNvGrpSpPr>
            <a:grpSpLocks noGrp="1" noUngrp="1" noChangeAspect="1"/>
          </p:cNvGrpSpPr>
          <p:nvPr/>
        </p:nvGrpSpPr>
        <p:grpSpPr bwMode="auto">
          <a:xfrm>
            <a:off x="3894268" y="1642667"/>
            <a:ext cx="4956207" cy="4342850"/>
            <a:chOff x="1223963" y="685800"/>
            <a:chExt cx="6696075" cy="5867400"/>
          </a:xfrm>
        </p:grpSpPr>
        <p:pic>
          <p:nvPicPr>
            <p:cNvPr id="8" name="Picture 1" descr="fig02_02"/>
            <p:cNvPicPr>
              <a:picLocks noRot="1" noChangeAspect="1" noMove="1" noResize="1"/>
            </p:cNvPicPr>
            <p:nvPr isPhoto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963" y="685800"/>
              <a:ext cx="6696075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"/>
            <p:cNvSpPr/>
            <p:nvPr/>
          </p:nvSpPr>
          <p:spPr>
            <a:xfrm>
              <a:off x="1223963" y="6210300"/>
              <a:ext cx="6696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27100" y="1407740"/>
            <a:ext cx="271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Element – </a:t>
            </a:r>
            <a:r>
              <a:rPr lang="cs-CZ" dirty="0" err="1"/>
              <a:t>volumetric</a:t>
            </a:r>
            <a:r>
              <a:rPr lang="cs-CZ" dirty="0"/>
              <a:t> </a:t>
            </a:r>
            <a:r>
              <a:rPr lang="cs-CZ" dirty="0" err="1"/>
              <a:t>force</a:t>
            </a:r>
            <a:endParaRPr lang="cs-CZ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195985"/>
            <a:ext cx="1878675" cy="39339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48" y="2819686"/>
            <a:ext cx="1167825" cy="34263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21" y="3279700"/>
            <a:ext cx="2234100" cy="393390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17" y="3805212"/>
            <a:ext cx="3351151" cy="431460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48" y="4435846"/>
            <a:ext cx="1421700" cy="342630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03" y="4894335"/>
            <a:ext cx="1218600" cy="39339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546" y="5465224"/>
            <a:ext cx="2691075" cy="53298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xmlns="" id="{7BE97BC9-9D65-6B61-A0F6-C502DA071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435201"/>
              </p:ext>
            </p:extLst>
          </p:nvPr>
        </p:nvGraphicFramePr>
        <p:xfrm>
          <a:off x="2840677" y="4669535"/>
          <a:ext cx="507769" cy="25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12" imgW="304560" imgH="152280" progId="Equation.DSMT4">
                  <p:embed/>
                </p:oleObj>
              </mc:Choice>
              <mc:Fallback>
                <p:oleObj name="Equation" r:id="rId12" imgW="3045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40677" y="4669535"/>
                        <a:ext cx="507769" cy="25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8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Incompressible fluid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7AE5-2BD7-4083-8DFF-69A6A7881221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16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323" y="1690689"/>
            <a:ext cx="2284875" cy="96444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323" y="2610172"/>
            <a:ext cx="2691075" cy="40608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065" y="3091289"/>
            <a:ext cx="2437200" cy="34263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6065" y="3565226"/>
            <a:ext cx="1675575" cy="29187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546690"/>
              </p:ext>
            </p:extLst>
          </p:nvPr>
        </p:nvGraphicFramePr>
        <p:xfrm>
          <a:off x="5737225" y="4591050"/>
          <a:ext cx="190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8" imgW="952200" imgH="203040" progId="Equation.DSMT4">
                  <p:embed/>
                </p:oleObj>
              </mc:Choice>
              <mc:Fallback>
                <p:oleObj name="Equation" r:id="rId8" imgW="952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37225" y="4591050"/>
                        <a:ext cx="1905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7" y="1641764"/>
            <a:ext cx="5102268" cy="33554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87" y="4189944"/>
            <a:ext cx="1821325" cy="18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</a:t>
            </a:r>
            <a:r>
              <a:rPr lang="en-US" dirty="0" err="1"/>
              <a:t>paradoxon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648E-85CC-439B-8DC8-A00DAAD26CD1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17</a:t>
            </a:fld>
            <a:endParaRPr lang="cs-CZ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3301"/>
            <a:ext cx="6995711" cy="1616171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924254"/>
              </p:ext>
            </p:extLst>
          </p:nvPr>
        </p:nvGraphicFramePr>
        <p:xfrm>
          <a:off x="1050179" y="4753116"/>
          <a:ext cx="1428300" cy="32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5" imgW="952200" imgH="215640" progId="Equation.DSMT4">
                  <p:embed/>
                </p:oleObj>
              </mc:Choice>
              <mc:Fallback>
                <p:oleObj name="Equation" r:id="rId5" imgW="952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0179" y="4753116"/>
                        <a:ext cx="1428300" cy="323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11" y="2627375"/>
            <a:ext cx="2115301" cy="3813873"/>
          </a:xfrm>
        </p:spPr>
      </p:pic>
    </p:spTree>
    <p:extLst>
      <p:ext uri="{BB962C8B-B14F-4D97-AF65-F5344CB8AC3E}">
        <p14:creationId xmlns:p14="http://schemas.microsoft.com/office/powerpoint/2010/main" val="14463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fluids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B622-0F13-4CC0-ADDA-D5B34937D5C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18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77" y="2366377"/>
            <a:ext cx="7049910" cy="39002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DC82193-3567-8058-FD73-AABACF6F2168}"/>
              </a:ext>
            </a:extLst>
          </p:cNvPr>
          <p:cNvSpPr txBox="1"/>
          <p:nvPr/>
        </p:nvSpPr>
        <p:spPr>
          <a:xfrm>
            <a:off x="3057525" y="2428875"/>
            <a:ext cx="866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226C87E3-8E9C-9B3F-980B-90198A3E9524}"/>
              </a:ext>
            </a:extLst>
          </p:cNvPr>
          <p:cNvSpPr txBox="1"/>
          <p:nvPr/>
        </p:nvSpPr>
        <p:spPr>
          <a:xfrm>
            <a:off x="2995612" y="3059668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3B047349-86B2-9270-7789-7595EE0C9097}"/>
              </a:ext>
            </a:extLst>
          </p:cNvPr>
          <p:cNvSpPr txBox="1"/>
          <p:nvPr/>
        </p:nvSpPr>
        <p:spPr>
          <a:xfrm>
            <a:off x="2767012" y="3735594"/>
            <a:ext cx="795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B850919-4891-506D-FA1F-66EAC3D0EB8C}"/>
              </a:ext>
            </a:extLst>
          </p:cNvPr>
          <p:cNvSpPr txBox="1"/>
          <p:nvPr/>
        </p:nvSpPr>
        <p:spPr>
          <a:xfrm>
            <a:off x="2805112" y="4280352"/>
            <a:ext cx="10144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8AD0336D-DACE-F52C-F906-FF73B66258C1}"/>
              </a:ext>
            </a:extLst>
          </p:cNvPr>
          <p:cNvSpPr txBox="1"/>
          <p:nvPr/>
        </p:nvSpPr>
        <p:spPr>
          <a:xfrm>
            <a:off x="2521743" y="5104811"/>
            <a:ext cx="10144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0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Compressible fluid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3504159" cy="4005332"/>
          </a:xfrm>
        </p:spPr>
        <p:txBody>
          <a:bodyPr/>
          <a:lstStyle/>
          <a:p>
            <a:r>
              <a:rPr lang="en-US" dirty="0"/>
              <a:t>Ideal gas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Isothermal process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EE85-56ED-4D88-AEF6-DE55CDA0AB9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19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77" y="1041626"/>
            <a:ext cx="3990673" cy="41306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378" y="1830114"/>
            <a:ext cx="1167825" cy="4191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109" y="2338412"/>
            <a:ext cx="1421700" cy="7366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409" y="3226293"/>
            <a:ext cx="2843400" cy="762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125" y="4692208"/>
            <a:ext cx="27418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Fluid Mechanics - lectures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Introduction, concepts, definitions</a:t>
            </a:r>
            <a:endParaRPr lang="en-US" sz="2800" noProof="0" dirty="0"/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Statics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Kinematics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Shear regions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External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Internal flows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Flow machines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Turbulence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Compressible flows and acoustics</a:t>
            </a:r>
            <a:endParaRPr lang="en-US" sz="2800" noProof="0" dirty="0"/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Physical modelling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Mathematical modelling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28BD-1EA9-44C6-88A3-2EC2A0AE5C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57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Compressible fluid – example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3504159" cy="4005332"/>
          </a:xfrm>
        </p:spPr>
        <p:txBody>
          <a:bodyPr/>
          <a:lstStyle/>
          <a:p>
            <a:r>
              <a:rPr lang="en-US" dirty="0" err="1"/>
              <a:t>Burj</a:t>
            </a:r>
            <a:r>
              <a:rPr lang="en-US" dirty="0"/>
              <a:t> </a:t>
            </a:r>
            <a:r>
              <a:rPr lang="en-US" dirty="0" err="1"/>
              <a:t>Khalifa</a:t>
            </a:r>
            <a:r>
              <a:rPr lang="en-US" dirty="0"/>
              <a:t> (Emirates, Dubai)</a:t>
            </a:r>
          </a:p>
          <a:p>
            <a:r>
              <a:rPr lang="en-US" dirty="0"/>
              <a:t>2010: 828m</a:t>
            </a:r>
          </a:p>
          <a:p>
            <a:r>
              <a:rPr lang="en-US" dirty="0"/>
              <a:t>Pressure difference:</a:t>
            </a:r>
          </a:p>
          <a:p>
            <a:pPr lvl="1"/>
            <a:r>
              <a:rPr lang="en-US" dirty="0"/>
              <a:t>Compressible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Incompressible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141-22D2-4BF7-AE7E-B48E04594E5D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20</a:t>
            </a:fld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517725"/>
              </p:ext>
            </p:extLst>
          </p:nvPr>
        </p:nvGraphicFramePr>
        <p:xfrm>
          <a:off x="935038" y="3467100"/>
          <a:ext cx="50863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3390840" imgH="482400" progId="Equation.DSMT4">
                  <p:embed/>
                </p:oleObj>
              </mc:Choice>
              <mc:Fallback>
                <p:oleObj name="Equation" r:id="rId4" imgW="3390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5038" y="3467100"/>
                        <a:ext cx="508635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188638"/>
              </p:ext>
            </p:extLst>
          </p:nvPr>
        </p:nvGraphicFramePr>
        <p:xfrm>
          <a:off x="935038" y="4932363"/>
          <a:ext cx="39052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2603160" imgH="457200" progId="Equation.DSMT4">
                  <p:embed/>
                </p:oleObj>
              </mc:Choice>
              <mc:Fallback>
                <p:oleObj name="Equation" r:id="rId6" imgW="2603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5038" y="4932363"/>
                        <a:ext cx="3905250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8" descr="http://upload.wikimedia.org/wikipedia/en/9/93/Burj_Khalif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402625"/>
            <a:ext cx="2530475" cy="4428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651446" y="5478129"/>
            <a:ext cx="394114" cy="37218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708596" y="1360154"/>
            <a:ext cx="394114" cy="37218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40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atmosphere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ECFA-07BB-4754-8B1B-702A3F4AFDDC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21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77649"/>
            <a:ext cx="7463926" cy="50800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762" y="4196318"/>
            <a:ext cx="2283515" cy="4962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787" y="4919069"/>
            <a:ext cx="1218600" cy="3302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105" y="3782781"/>
            <a:ext cx="1770957" cy="48147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043" y="4429079"/>
            <a:ext cx="1528534" cy="52698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1062" y="4932307"/>
            <a:ext cx="1015500" cy="4826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6B4D8C4E-38AF-96C2-DBFE-BDD0865AE20C}"/>
              </a:ext>
            </a:extLst>
          </p:cNvPr>
          <p:cNvSpPr txBox="1"/>
          <p:nvPr/>
        </p:nvSpPr>
        <p:spPr>
          <a:xfrm>
            <a:off x="2918131" y="4635145"/>
            <a:ext cx="20303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Vertical temperature gradient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A9C990EA-4175-F661-2910-1A3DC5124640}"/>
              </a:ext>
            </a:extLst>
          </p:cNvPr>
          <p:cNvSpPr txBox="1"/>
          <p:nvPr/>
        </p:nvSpPr>
        <p:spPr>
          <a:xfrm>
            <a:off x="6220105" y="3519346"/>
            <a:ext cx="7696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rgbClr val="FF0000"/>
                </a:solidFill>
              </a:rPr>
              <a:t>Isotermic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F686D55B-0819-5147-6F49-A9DA0B644081}"/>
              </a:ext>
            </a:extLst>
          </p:cNvPr>
          <p:cNvSpPr txBox="1"/>
          <p:nvPr/>
        </p:nvSpPr>
        <p:spPr>
          <a:xfrm>
            <a:off x="6564043" y="4847460"/>
            <a:ext cx="7683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rgbClr val="FF0000"/>
                </a:solidFill>
              </a:rPr>
              <a:t>Adiabatic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Manometers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6EB-5388-4B0E-B9F8-0B48FE3CB79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22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433" y="827483"/>
            <a:ext cx="1898728" cy="258032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870" y="3407805"/>
            <a:ext cx="3107513" cy="2811250"/>
          </a:xfrm>
          <a:prstGeom prst="rect">
            <a:avLst/>
          </a:prstGeom>
        </p:spPr>
      </p:pic>
      <p:graphicFrame>
        <p:nvGraphicFramePr>
          <p:cNvPr id="13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64550"/>
              </p:ext>
            </p:extLst>
          </p:nvPr>
        </p:nvGraphicFramePr>
        <p:xfrm>
          <a:off x="693475" y="2435165"/>
          <a:ext cx="2571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6" imgW="1714320" imgH="342720" progId="Equation.DSMT4">
                  <p:embed/>
                </p:oleObj>
              </mc:Choice>
              <mc:Fallback>
                <p:oleObj name="Equation" r:id="rId6" imgW="1714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75" y="2435165"/>
                        <a:ext cx="25717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61350"/>
              </p:ext>
            </p:extLst>
          </p:nvPr>
        </p:nvGraphicFramePr>
        <p:xfrm>
          <a:off x="765483" y="3284984"/>
          <a:ext cx="1199630" cy="39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8" imgW="799753" imgH="266584" progId="Equation.DSMT4">
                  <p:embed/>
                </p:oleObj>
              </mc:Choice>
              <mc:Fallback>
                <p:oleObj name="Equation" r:id="rId8" imgW="799753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83" y="3284984"/>
                        <a:ext cx="1199630" cy="399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68711"/>
              </p:ext>
            </p:extLst>
          </p:nvPr>
        </p:nvGraphicFramePr>
        <p:xfrm>
          <a:off x="651386" y="1663134"/>
          <a:ext cx="25336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10" imgW="1688760" imgH="291960" progId="Equation.DSMT4">
                  <p:embed/>
                </p:oleObj>
              </mc:Choice>
              <mc:Fallback>
                <p:oleObj name="Equation" r:id="rId10" imgW="1688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86" y="1663134"/>
                        <a:ext cx="25336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75299"/>
              </p:ext>
            </p:extLst>
          </p:nvPr>
        </p:nvGraphicFramePr>
        <p:xfrm>
          <a:off x="465777" y="4322054"/>
          <a:ext cx="34977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dirty="0" err="1"/>
                        <a:t>Luquid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Times New Roman"/>
                          <a:cs typeface="Times New Roman"/>
                        </a:rPr>
                        <a:t>k </a:t>
                      </a:r>
                      <a:r>
                        <a:rPr lang="en-US" sz="1800" dirty="0"/>
                        <a:t>[Pa/mm]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err="1"/>
                        <a:t>Water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Al</a:t>
                      </a:r>
                      <a:r>
                        <a:rPr lang="cs-CZ" sz="1800" dirty="0"/>
                        <a:t>c</a:t>
                      </a:r>
                      <a:r>
                        <a:rPr lang="en-US" sz="1800" dirty="0" err="1"/>
                        <a:t>ohol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Mercury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9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Manometers – barometer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CA1C-8495-4B5D-8D07-7A6E1C70D65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23</a:t>
            </a:fld>
            <a:endParaRPr lang="cs-CZ"/>
          </a:p>
        </p:txBody>
      </p:sp>
      <p:grpSp>
        <p:nvGrpSpPr>
          <p:cNvPr id="7" name="Group 3"/>
          <p:cNvGrpSpPr>
            <a:grpSpLocks noGrp="1" noUngrp="1" noChangeAspect="1"/>
          </p:cNvGrpSpPr>
          <p:nvPr/>
        </p:nvGrpSpPr>
        <p:grpSpPr bwMode="auto">
          <a:xfrm>
            <a:off x="440789" y="2120020"/>
            <a:ext cx="1823087" cy="3259859"/>
            <a:chOff x="2930525" y="685800"/>
            <a:chExt cx="3281363" cy="5867400"/>
          </a:xfrm>
        </p:grpSpPr>
        <p:pic>
          <p:nvPicPr>
            <p:cNvPr id="8" name="Picture 1" descr="fig02_08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5" y="685800"/>
              <a:ext cx="3281363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"/>
            <p:cNvSpPr/>
            <p:nvPr/>
          </p:nvSpPr>
          <p:spPr>
            <a:xfrm>
              <a:off x="2930525" y="6210300"/>
              <a:ext cx="3281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3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0" y="1994259"/>
            <a:ext cx="12205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cs-CZ" sz="1600" dirty="0"/>
              <a:t> = 0,16Pa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2349530" y="1690689"/>
            <a:ext cx="1843318" cy="3835250"/>
            <a:chOff x="1980364" y="1685205"/>
            <a:chExt cx="1843318" cy="3835250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050" y="1685205"/>
              <a:ext cx="1137632" cy="3835250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2828360" y="2956499"/>
              <a:ext cx="7777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Water</a:t>
              </a:r>
              <a:endParaRPr lang="cs-CZ" dirty="0"/>
            </a:p>
            <a:p>
              <a:r>
                <a:rPr lang="cs-CZ" dirty="0"/>
                <a:t>9,81m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980364" y="4282062"/>
              <a:ext cx="97911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/>
                <a:t>Mercury</a:t>
              </a:r>
            </a:p>
            <a:p>
              <a:r>
                <a:rPr lang="cs-CZ" dirty="0"/>
                <a:t>0,76m</a:t>
              </a: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17" y="1010696"/>
            <a:ext cx="2487975" cy="25527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825" y="3815534"/>
            <a:ext cx="2170005" cy="2369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000" y="4794250"/>
            <a:ext cx="97911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Mercury</a:t>
            </a:r>
          </a:p>
        </p:txBody>
      </p:sp>
    </p:spTree>
    <p:extLst>
      <p:ext uri="{BB962C8B-B14F-4D97-AF65-F5344CB8AC3E}">
        <p14:creationId xmlns:p14="http://schemas.microsoft.com/office/powerpoint/2010/main" val="7326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Manometers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87BD-A20B-4BF1-B426-3FFC7EA6799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24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55" y="1690689"/>
            <a:ext cx="4061873" cy="3384894"/>
          </a:xfrm>
          <a:prstGeom prst="rect">
            <a:avLst/>
          </a:prstGeom>
        </p:spPr>
      </p:pic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294456"/>
              </p:ext>
            </p:extLst>
          </p:nvPr>
        </p:nvGraphicFramePr>
        <p:xfrm>
          <a:off x="5742512" y="2766164"/>
          <a:ext cx="297162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1981080" imgH="1143000" progId="Equation.DSMT4">
                  <p:embed/>
                </p:oleObj>
              </mc:Choice>
              <mc:Fallback>
                <p:oleObj name="Equation" r:id="rId5" imgW="198108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2512" y="2766164"/>
                        <a:ext cx="297162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54133"/>
              </p:ext>
            </p:extLst>
          </p:nvPr>
        </p:nvGraphicFramePr>
        <p:xfrm>
          <a:off x="5412212" y="4961307"/>
          <a:ext cx="33019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1650960" imgH="228600" progId="Equation.DSMT4">
                  <p:embed/>
                </p:oleObj>
              </mc:Choice>
              <mc:Fallback>
                <p:oleObj name="Equation" r:id="rId7" imgW="1650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2212" y="4961307"/>
                        <a:ext cx="330192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4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acceleration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39E0-CE45-4825-8FF7-BD6A51FAA276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421" y="2001080"/>
            <a:ext cx="6716381" cy="3674772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430465"/>
              </p:ext>
            </p:extLst>
          </p:nvPr>
        </p:nvGraphicFramePr>
        <p:xfrm>
          <a:off x="7348555" y="4084003"/>
          <a:ext cx="102870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685800" imgH="393480" progId="Equation.DSMT4">
                  <p:embed/>
                </p:oleObj>
              </mc:Choice>
              <mc:Fallback>
                <p:oleObj name="Equation" r:id="rId5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8555" y="4084003"/>
                        <a:ext cx="102870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28686"/>
              </p:ext>
            </p:extLst>
          </p:nvPr>
        </p:nvGraphicFramePr>
        <p:xfrm>
          <a:off x="2864070" y="4674223"/>
          <a:ext cx="3297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4070" y="4674223"/>
                        <a:ext cx="32976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964058" y="3127281"/>
            <a:ext cx="7689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rest</a:t>
            </a:r>
          </a:p>
        </p:txBody>
      </p:sp>
    </p:spTree>
    <p:extLst>
      <p:ext uri="{BB962C8B-B14F-4D97-AF65-F5344CB8AC3E}">
        <p14:creationId xmlns:p14="http://schemas.microsoft.com/office/powerpoint/2010/main" val="34195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acceleration - rotation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7870-59DD-4229-93ED-14F301E92A42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26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" y="1501612"/>
            <a:ext cx="5788351" cy="35278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817" y="1501612"/>
            <a:ext cx="3866458" cy="24503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90" y="4749302"/>
            <a:ext cx="4417426" cy="5715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90" y="5324011"/>
            <a:ext cx="2335650" cy="5461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716" y="5424662"/>
            <a:ext cx="2580035" cy="56662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700" y="4054772"/>
            <a:ext cx="1827900" cy="6096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34716" y="2910980"/>
            <a:ext cx="7738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78425" y="4001364"/>
            <a:ext cx="620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50931" y="1923395"/>
            <a:ext cx="7738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618990" y="1932029"/>
            <a:ext cx="7402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 on plain </a:t>
            </a:r>
            <a:r>
              <a:rPr lang="en-US" dirty="0" err="1"/>
              <a:t>wals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DC42-7328-4557-8AFD-D2A00CEB118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27</a:t>
            </a:fld>
            <a:endParaRPr lang="cs-CZ"/>
          </a:p>
        </p:txBody>
      </p:sp>
      <p:grpSp>
        <p:nvGrpSpPr>
          <p:cNvPr id="20" name="Group 3"/>
          <p:cNvGrpSpPr>
            <a:grpSpLocks noGrp="1" noUngrp="1" noChangeAspect="1"/>
          </p:cNvGrpSpPr>
          <p:nvPr/>
        </p:nvGrpSpPr>
        <p:grpSpPr bwMode="auto">
          <a:xfrm>
            <a:off x="885148" y="4094260"/>
            <a:ext cx="2878469" cy="1977772"/>
            <a:chOff x="685800" y="949325"/>
            <a:chExt cx="7772400" cy="5340350"/>
          </a:xfrm>
        </p:grpSpPr>
        <p:pic>
          <p:nvPicPr>
            <p:cNvPr id="21" name="Picture 1" descr="fig02_20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49325"/>
              <a:ext cx="7772400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"/>
            <p:cNvSpPr/>
            <p:nvPr/>
          </p:nvSpPr>
          <p:spPr>
            <a:xfrm>
              <a:off x="685800" y="59467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grpSp>
        <p:nvGrpSpPr>
          <p:cNvPr id="23" name="Group 3"/>
          <p:cNvGrpSpPr>
            <a:grpSpLocks noGrp="1" noUngrp="1" noChangeAspect="1"/>
          </p:cNvGrpSpPr>
          <p:nvPr/>
        </p:nvGrpSpPr>
        <p:grpSpPr bwMode="auto">
          <a:xfrm>
            <a:off x="5298383" y="4227443"/>
            <a:ext cx="2886541" cy="1794066"/>
            <a:chOff x="685800" y="1203325"/>
            <a:chExt cx="7772400" cy="4830763"/>
          </a:xfrm>
        </p:grpSpPr>
        <p:pic>
          <p:nvPicPr>
            <p:cNvPr id="24" name="Picture 1" descr="fig02_21"/>
            <p:cNvPicPr>
              <a:picLocks noRot="1" noChangeAspect="1" noMove="1" noResize="1"/>
            </p:cNvPicPr>
            <p:nvPr isPhoto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03325"/>
              <a:ext cx="7772400" cy="444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"/>
            <p:cNvSpPr/>
            <p:nvPr/>
          </p:nvSpPr>
          <p:spPr>
            <a:xfrm>
              <a:off x="685800" y="56911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8" y="1555595"/>
            <a:ext cx="7085714" cy="256190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70745" y="1367804"/>
            <a:ext cx="1332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cs-CZ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endParaRPr lang="cs-CZ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298383" y="1363854"/>
            <a:ext cx="1332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cs-CZ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endParaRPr lang="cs-CZ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 on plain surface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152B-B3C4-4C7C-9652-1E13B18C5351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28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773" y="1690689"/>
            <a:ext cx="5783227" cy="380450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4" y="2272666"/>
            <a:ext cx="4772851" cy="5583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99" y="5495194"/>
            <a:ext cx="4620526" cy="4441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12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07162" y="3215390"/>
            <a:ext cx="2949470" cy="18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 on plain surface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4F6A-6F4C-424A-8445-A50D9F6DB95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29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9" y="5709839"/>
            <a:ext cx="5686801" cy="723330"/>
          </a:xfrm>
          <a:prstGeom prst="rect">
            <a:avLst/>
          </a:prstGeom>
        </p:spPr>
      </p:pic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827630"/>
              </p:ext>
            </p:extLst>
          </p:nvPr>
        </p:nvGraphicFramePr>
        <p:xfrm>
          <a:off x="1375410" y="3467579"/>
          <a:ext cx="1219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5" imgW="812520" imgH="368280" progId="Equation.DSMT4">
                  <p:embed/>
                </p:oleObj>
              </mc:Choice>
              <mc:Fallback>
                <p:oleObj name="Equation" r:id="rId5" imgW="8125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5410" y="3467579"/>
                        <a:ext cx="12192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15636"/>
              </p:ext>
            </p:extLst>
          </p:nvPr>
        </p:nvGraphicFramePr>
        <p:xfrm>
          <a:off x="1375410" y="4201378"/>
          <a:ext cx="1200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7" imgW="799920" imgH="368280" progId="Equation.DSMT4">
                  <p:embed/>
                </p:oleObj>
              </mc:Choice>
              <mc:Fallback>
                <p:oleObj name="Equation" r:id="rId7" imgW="799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5410" y="4201378"/>
                        <a:ext cx="12001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83" y="1220268"/>
            <a:ext cx="4798238" cy="550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63" y="1633003"/>
            <a:ext cx="4229558" cy="11547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5910" y="2103424"/>
            <a:ext cx="4774661" cy="36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Fluid Mechanics - lectures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Introduction, concepts, definitions</a:t>
            </a:r>
            <a:endParaRPr lang="en-US" sz="2800" noProof="0" dirty="0"/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>
                <a:solidFill>
                  <a:srgbClr val="FF0000"/>
                </a:solidFill>
              </a:rPr>
              <a:t>Statics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Kinematics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Shear regions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External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Internal flows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Flow machines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Turbulence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Compressible flows and acoustics</a:t>
            </a:r>
            <a:endParaRPr lang="en-US" sz="2800" noProof="0" dirty="0"/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Physical modelling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Mathematical modelling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28BD-1EA9-44C6-88A3-2EC2A0AE5C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74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 on curved surface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Horizontal component</a:t>
            </a:r>
            <a:r>
              <a:rPr lang="en-US" dirty="0"/>
              <a:t>: force on surface vertical projection.</a:t>
            </a:r>
          </a:p>
          <a:p>
            <a:r>
              <a:rPr lang="en-US" dirty="0">
                <a:solidFill>
                  <a:srgbClr val="FF0000"/>
                </a:solidFill>
              </a:rPr>
              <a:t>Vertical component</a:t>
            </a:r>
            <a:r>
              <a:rPr lang="en-US" dirty="0"/>
              <a:t>: weight of fluid column above the surface (liquid + atmosphere).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5B67-78A7-4A5C-AE37-6A03019A56A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30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50" y="3009208"/>
            <a:ext cx="6266176" cy="32574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761551" y="4026461"/>
            <a:ext cx="13981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Projection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</a:t>
            </a:r>
          </a:p>
        </p:txBody>
      </p:sp>
    </p:spTree>
    <p:extLst>
      <p:ext uri="{BB962C8B-B14F-4D97-AF65-F5344CB8AC3E}">
        <p14:creationId xmlns:p14="http://schemas.microsoft.com/office/powerpoint/2010/main" val="13010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Buoyancy – Archimedes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body immersed in a fluid experiences an </a:t>
            </a:r>
            <a:r>
              <a:rPr lang="en-US" dirty="0" err="1"/>
              <a:t>upthrust</a:t>
            </a:r>
            <a:r>
              <a:rPr lang="en-US" dirty="0"/>
              <a:t> equal to the weight of the fluid displaced.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Any object, totally or partially immersed in a fluid or liquid, is buoyed up by a force equal to the weight of the fluid displaced by the object.</a:t>
            </a:r>
          </a:p>
          <a:p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FD2E-6A1B-47B1-ACE1-0E5C6D782356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31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74" y="3131362"/>
            <a:ext cx="5636026" cy="30456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30" y="3378442"/>
            <a:ext cx="1466320" cy="21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body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Equilibrium:</a:t>
            </a:r>
          </a:p>
          <a:p>
            <a:pPr lvl="1"/>
            <a:r>
              <a:rPr lang="en-US" dirty="0"/>
              <a:t>buoyancy = weight</a:t>
            </a:r>
          </a:p>
          <a:p>
            <a:pPr lvl="1"/>
            <a:r>
              <a:rPr lang="en-US" dirty="0"/>
              <a:t>Must be </a:t>
            </a:r>
            <a:r>
              <a:rPr lang="en-US" dirty="0">
                <a:solidFill>
                  <a:srgbClr val="FF0000"/>
                </a:solidFill>
              </a:rPr>
              <a:t>collinear</a:t>
            </a:r>
          </a:p>
          <a:p>
            <a:pPr lvl="1"/>
            <a:r>
              <a:rPr lang="en-US" dirty="0"/>
              <a:t>Collinearity broken:</a:t>
            </a:r>
          </a:p>
          <a:p>
            <a:pPr lvl="2"/>
            <a:r>
              <a:rPr lang="en-US" dirty="0"/>
              <a:t>stable</a:t>
            </a:r>
          </a:p>
          <a:p>
            <a:pPr lvl="2"/>
            <a:r>
              <a:rPr lang="en-US" dirty="0"/>
              <a:t>instable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6AE2-F3D3-4956-B8E8-6B4372C728F4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32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28" y="1442435"/>
            <a:ext cx="5117043" cy="21424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55" y="3780482"/>
            <a:ext cx="5267557" cy="26633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57" y="3999806"/>
            <a:ext cx="1133839" cy="2032461"/>
          </a:xfrm>
          <a:prstGeom prst="rect">
            <a:avLst/>
          </a:prstGeom>
        </p:spPr>
      </p:pic>
      <p:grpSp>
        <p:nvGrpSpPr>
          <p:cNvPr id="21" name="Skupina 20"/>
          <p:cNvGrpSpPr/>
          <p:nvPr/>
        </p:nvGrpSpPr>
        <p:grpSpPr>
          <a:xfrm>
            <a:off x="6919913" y="5005871"/>
            <a:ext cx="733425" cy="334536"/>
            <a:chOff x="6919913" y="4861932"/>
            <a:chExt cx="733425" cy="334536"/>
          </a:xfrm>
        </p:grpSpPr>
        <p:cxnSp>
          <p:nvCxnSpPr>
            <p:cNvPr id="11" name="Přímá spojnice se šipkou 10"/>
            <p:cNvCxnSpPr/>
            <p:nvPr/>
          </p:nvCxnSpPr>
          <p:spPr>
            <a:xfrm flipV="1">
              <a:off x="7415561" y="4861932"/>
              <a:ext cx="0" cy="33453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919913" y="4861932"/>
              <a:ext cx="733425" cy="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kupina 19"/>
          <p:cNvGrpSpPr/>
          <p:nvPr/>
        </p:nvGrpSpPr>
        <p:grpSpPr>
          <a:xfrm>
            <a:off x="5219701" y="4683660"/>
            <a:ext cx="733425" cy="374599"/>
            <a:chOff x="5219701" y="4683660"/>
            <a:chExt cx="733425" cy="374599"/>
          </a:xfrm>
        </p:grpSpPr>
        <p:cxnSp>
          <p:nvCxnSpPr>
            <p:cNvPr id="16" name="Přímá spojnice 15"/>
            <p:cNvCxnSpPr/>
            <p:nvPr/>
          </p:nvCxnSpPr>
          <p:spPr>
            <a:xfrm>
              <a:off x="5219701" y="5058258"/>
              <a:ext cx="733425" cy="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 flipH="1" flipV="1">
              <a:off x="5457825" y="4683660"/>
              <a:ext cx="348" cy="36613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/>
          <p:cNvSpPr txBox="1"/>
          <p:nvPr/>
        </p:nvSpPr>
        <p:spPr>
          <a:xfrm>
            <a:off x="5761921" y="4215601"/>
            <a:ext cx="906979" cy="646331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Metacenter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under </a:t>
            </a:r>
            <a:r>
              <a:rPr lang="en-US" sz="1200" dirty="0"/>
              <a:t>CG</a:t>
            </a:r>
          </a:p>
          <a:p>
            <a:pPr algn="ctr"/>
            <a:r>
              <a:rPr lang="en-US" sz="1200" b="1" dirty="0"/>
              <a:t>STABILE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722138" y="4925614"/>
            <a:ext cx="906979" cy="646331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Metacenter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bellow </a:t>
            </a:r>
            <a:r>
              <a:rPr lang="en-US" sz="1200" dirty="0"/>
              <a:t>CG</a:t>
            </a:r>
          </a:p>
          <a:p>
            <a:pPr algn="ctr"/>
            <a:r>
              <a:rPr lang="en-US" sz="1200" b="1" dirty="0"/>
              <a:t>INSTABILE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6050" y="3537930"/>
            <a:ext cx="659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METACENTRUM </a:t>
            </a:r>
            <a:r>
              <a:rPr lang="en-US" dirty="0"/>
              <a:t>= intersection of buoyancy line and symmetry axis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94968" y="3079376"/>
            <a:ext cx="155459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Force moment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103927" y="1719109"/>
            <a:ext cx="1332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cs-CZ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endParaRPr lang="cs-CZ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69854" y="6156715"/>
            <a:ext cx="3018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restoring</a:t>
            </a:r>
            <a:r>
              <a:rPr lang="cs-CZ" dirty="0"/>
              <a:t>                </a:t>
            </a:r>
            <a:r>
              <a:rPr lang="en-US" dirty="0"/>
              <a:t> </a:t>
            </a:r>
            <a:r>
              <a:rPr lang="cs-CZ" dirty="0" err="1"/>
              <a:t>overturn</a:t>
            </a:r>
            <a:endParaRPr lang="cs-CZ" dirty="0"/>
          </a:p>
          <a:p>
            <a:pPr algn="ctr"/>
            <a:r>
              <a:rPr lang="en-US" dirty="0"/>
              <a:t>moment</a:t>
            </a:r>
          </a:p>
        </p:txBody>
      </p:sp>
    </p:spTree>
    <p:extLst>
      <p:ext uri="{BB962C8B-B14F-4D97-AF65-F5344CB8AC3E}">
        <p14:creationId xmlns:p14="http://schemas.microsoft.com/office/powerpoint/2010/main" val="13337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22" grpId="0" animBg="1"/>
      <p:bldP spid="10" grpId="0"/>
      <p:bldP spid="1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2323136" cy="4351338"/>
          </a:xfrm>
        </p:spPr>
        <p:txBody>
          <a:bodyPr/>
          <a:lstStyle/>
          <a:p>
            <a:r>
              <a:rPr lang="en-US" dirty="0"/>
              <a:t>Equilibrium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„Small“ deflection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125-768C-4EC6-81C9-AAA8A377F85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33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1126086"/>
            <a:ext cx="4646047" cy="18073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5" y="3871317"/>
            <a:ext cx="1908416" cy="17170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247" y="3375711"/>
            <a:ext cx="4982481" cy="25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attention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2821-575F-4769-9D64-A437FFD95F42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04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/>
            <a:r>
              <a:rPr lang="en-US" sz="3600" dirty="0"/>
              <a:t>Statics of fluids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Surface tension (capillary)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Laws: Pascal, Euler and Archimedes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Manometers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Hydraulics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Earth atmosphere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Stability of a flowing body (metacenter)</a:t>
            </a:r>
          </a:p>
          <a:p>
            <a:pPr marL="914400" lvl="1" indent="-457200">
              <a:buFont typeface="+mj-lt"/>
              <a:buAutoNum type="alphaLcPeriod"/>
            </a:pPr>
            <a:endParaRPr lang="en-US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E6A-0F59-4CAD-9FAE-3CAAE0C62AF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2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tension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18E-E403-47E3-8E17-4543DA56014F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5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18" y="1633961"/>
            <a:ext cx="3784600" cy="214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513" y="1515014"/>
            <a:ext cx="2961025" cy="2319859"/>
          </a:xfrm>
          <a:prstGeom prst="rect">
            <a:avLst/>
          </a:prstGeom>
        </p:spPr>
      </p:pic>
      <p:pic>
        <p:nvPicPr>
          <p:cNvPr id="10" name="razor_blad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35200" y="2641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1" y="1289064"/>
            <a:ext cx="3929193" cy="39226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tension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F70-4DBC-4707-BB0F-0CCF59D397CB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6</a:t>
            </a:fld>
            <a:endParaRPr lang="cs-CZ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Down Arrow 9"/>
          <p:cNvSpPr/>
          <p:nvPr/>
        </p:nvSpPr>
        <p:spPr>
          <a:xfrm>
            <a:off x="1520274" y="2719050"/>
            <a:ext cx="482910" cy="8407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713429"/>
              </p:ext>
            </p:extLst>
          </p:nvPr>
        </p:nvGraphicFramePr>
        <p:xfrm>
          <a:off x="5321300" y="2870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1300" y="2870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759407"/>
              </p:ext>
            </p:extLst>
          </p:nvPr>
        </p:nvGraphicFramePr>
        <p:xfrm>
          <a:off x="4443138" y="5118771"/>
          <a:ext cx="14859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990360" imgH="444240" progId="Equation.DSMT4">
                  <p:embed/>
                </p:oleObj>
              </mc:Choice>
              <mc:Fallback>
                <p:oleObj name="Equation" r:id="rId7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3138" y="5118771"/>
                        <a:ext cx="14859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5505"/>
              </p:ext>
            </p:extLst>
          </p:nvPr>
        </p:nvGraphicFramePr>
        <p:xfrm>
          <a:off x="6453188" y="5211763"/>
          <a:ext cx="1828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1218960" imgH="228600" progId="Equation.DSMT4">
                  <p:embed/>
                </p:oleObj>
              </mc:Choice>
              <mc:Fallback>
                <p:oleObj name="Equation" r:id="rId9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53188" y="5211763"/>
                        <a:ext cx="1828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53862" y="4107199"/>
            <a:ext cx="2375088" cy="20313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lang="en-US" altLang="cs-CZ" sz="900" b="1" dirty="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Liquid</a:t>
            </a:r>
            <a:r>
              <a:rPr kumimoji="0" lang="en-US" altLang="cs-CZ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kumimoji="0" lang="en-US" altLang="cs-CZ" sz="9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σ</a:t>
            </a:r>
            <a:r>
              <a:rPr lang="en-US" altLang="cs-CZ" sz="600" b="1" dirty="0" err="1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</a:t>
            </a:r>
            <a:r>
              <a:rPr kumimoji="0" lang="en-US" altLang="cs-CZ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 [N/m] </a:t>
            </a:r>
            <a:endParaRPr lang="en-US" altLang="cs-CZ" sz="900" dirty="0">
              <a:solidFill>
                <a:schemeClr val="bg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Water: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0°C	0.076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20°C	0.073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100°C 	0.059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300°C 	0.01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Glycerin	0.063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SAE 30 oil 	0.035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lang="en-US" altLang="cs-CZ" sz="900" dirty="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Mercury</a:t>
            </a: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	0.440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Alcohol	0.023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lang="en-US" altLang="cs-CZ" sz="900" dirty="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Blood</a:t>
            </a: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, 37°C	0.058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lang="en-US" altLang="cs-CZ" sz="900" dirty="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Gasoline</a:t>
            </a: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	0.022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lang="en-US" altLang="cs-CZ" sz="900" dirty="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Soap water</a:t>
            </a: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	0.025</a:t>
            </a:r>
            <a:endParaRPr kumimoji="0" lang="en-US" altLang="cs-CZ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Kerosene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0.028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575065"/>
              </p:ext>
            </p:extLst>
          </p:nvPr>
        </p:nvGraphicFramePr>
        <p:xfrm>
          <a:off x="5283200" y="285115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190500" imgH="203200" progId="Equation.DSMT4">
                  <p:embed/>
                </p:oleObj>
              </mc:Choice>
              <mc:Fallback>
                <p:oleObj name="Equation" r:id="rId11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3200" y="2851150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04" y="925345"/>
            <a:ext cx="3826187" cy="38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Droplet, bubble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7D71-F77F-4BC4-8EBC-1079BACAEEA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7</a:t>
            </a:fld>
            <a:endParaRPr lang="cs-CZ"/>
          </a:p>
        </p:txBody>
      </p:sp>
      <p:pic>
        <p:nvPicPr>
          <p:cNvPr id="8194" name="Picture 2" descr="http://indianapublicmedia.org/amomentofscience/files/2010/06/bub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74" y="3613690"/>
            <a:ext cx="3979449" cy="2652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dharmaforlife.com/wp-content/uploads/2014/04/Water-drop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1557592"/>
            <a:ext cx="3867785" cy="2899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1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Droplet, bubble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63E-09B2-4C0D-ACC4-8FB13EB28CC5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8</a:t>
            </a:fld>
            <a:endParaRPr lang="cs-CZ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108" name="Obrázek 3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66" y="1356490"/>
            <a:ext cx="3198826" cy="49998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18" y="2526200"/>
            <a:ext cx="4630681" cy="6700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55" y="4704716"/>
            <a:ext cx="4691611" cy="5786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48229" y="3352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Droplet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57950" y="5911442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apillary_ris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1638" y="1825625"/>
            <a:ext cx="5802312" cy="43513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tension - capillary tube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9EB-DA13-4326-86F7-84432F6129A8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9</a:t>
            </a:fld>
            <a:endParaRPr lang="cs-CZ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5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690</Words>
  <Application>Microsoft Office PowerPoint</Application>
  <PresentationFormat>Předvádění na obrazovce (4:3)</PresentationFormat>
  <Paragraphs>330</Paragraphs>
  <Slides>34</Slides>
  <Notes>34</Notes>
  <HiddenSlides>0</HiddenSlides>
  <MMClips>2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ＭＳ ゴシック</vt:lpstr>
      <vt:lpstr>MS PGothic</vt:lpstr>
      <vt:lpstr>Arial</vt:lpstr>
      <vt:lpstr>Calibri</vt:lpstr>
      <vt:lpstr>Calibri Light</vt:lpstr>
      <vt:lpstr>Symbol</vt:lpstr>
      <vt:lpstr>Times New Roman</vt:lpstr>
      <vt:lpstr>Motiv Office</vt:lpstr>
      <vt:lpstr>Equation</vt:lpstr>
      <vt:lpstr>Fluid Mechanics</vt:lpstr>
      <vt:lpstr>Fluid Mechanics - lectures</vt:lpstr>
      <vt:lpstr>Fluid Mechanics - lectures</vt:lpstr>
      <vt:lpstr>Statics of fluids</vt:lpstr>
      <vt:lpstr>Surface tension</vt:lpstr>
      <vt:lpstr>Surface tension</vt:lpstr>
      <vt:lpstr>Droplet, bubble</vt:lpstr>
      <vt:lpstr>Droplet, bubble</vt:lpstr>
      <vt:lpstr>Surface tension - capillary tube</vt:lpstr>
      <vt:lpstr>Surface tension - capillary tube</vt:lpstr>
      <vt:lpstr>Statics – fluid in rest</vt:lpstr>
      <vt:lpstr>Point pressure – Pascal law</vt:lpstr>
      <vt:lpstr>Hydraulic press</vt:lpstr>
      <vt:lpstr>Pressure field – Euler equation of hydrostatics</vt:lpstr>
      <vt:lpstr>Pressure field – Euler equation of hydrostatics</vt:lpstr>
      <vt:lpstr>Incompressible fluid</vt:lpstr>
      <vt:lpstr>Hydrostatic paradoxon</vt:lpstr>
      <vt:lpstr>Various fluids</vt:lpstr>
      <vt:lpstr>Compressible fluid</vt:lpstr>
      <vt:lpstr>Compressible fluid – example</vt:lpstr>
      <vt:lpstr>Earth atmosphere</vt:lpstr>
      <vt:lpstr>Manometers</vt:lpstr>
      <vt:lpstr>Manometers – barometer </vt:lpstr>
      <vt:lpstr>Manometers</vt:lpstr>
      <vt:lpstr>External acceleration</vt:lpstr>
      <vt:lpstr>External acceleration - rotation</vt:lpstr>
      <vt:lpstr>Hydrostatic force on plain wals</vt:lpstr>
      <vt:lpstr>Hydrostatic force on plain surface</vt:lpstr>
      <vt:lpstr>Hydrostatic force on plain surface</vt:lpstr>
      <vt:lpstr>Hydrostatic force on curved surface</vt:lpstr>
      <vt:lpstr>Buoyancy – Archimedes principle</vt:lpstr>
      <vt:lpstr>Floating body</vt:lpstr>
      <vt:lpstr>Stability</vt:lpstr>
      <vt:lpstr>Thanks for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Ježek Jan</dc:creator>
  <cp:lastModifiedBy>Vaclav Uruba</cp:lastModifiedBy>
  <cp:revision>176</cp:revision>
  <dcterms:created xsi:type="dcterms:W3CDTF">2014-06-23T12:27:22Z</dcterms:created>
  <dcterms:modified xsi:type="dcterms:W3CDTF">2024-09-04T14:38:28Z</dcterms:modified>
</cp:coreProperties>
</file>