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361" r:id="rId2"/>
    <p:sldId id="257" r:id="rId3"/>
    <p:sldId id="359" r:id="rId4"/>
    <p:sldId id="259" r:id="rId5"/>
    <p:sldId id="331" r:id="rId6"/>
    <p:sldId id="326" r:id="rId7"/>
    <p:sldId id="343" r:id="rId8"/>
    <p:sldId id="342" r:id="rId9"/>
    <p:sldId id="320" r:id="rId10"/>
    <p:sldId id="341" r:id="rId11"/>
    <p:sldId id="329" r:id="rId12"/>
    <p:sldId id="344" r:id="rId13"/>
    <p:sldId id="309" r:id="rId14"/>
    <p:sldId id="358" r:id="rId15"/>
    <p:sldId id="316" r:id="rId16"/>
    <p:sldId id="307" r:id="rId17"/>
    <p:sldId id="308" r:id="rId18"/>
    <p:sldId id="333" r:id="rId19"/>
    <p:sldId id="334" r:id="rId20"/>
    <p:sldId id="323" r:id="rId21"/>
    <p:sldId id="324" r:id="rId22"/>
    <p:sldId id="347" r:id="rId23"/>
    <p:sldId id="337" r:id="rId24"/>
    <p:sldId id="311" r:id="rId25"/>
    <p:sldId id="318" r:id="rId26"/>
    <p:sldId id="321" r:id="rId27"/>
    <p:sldId id="351" r:id="rId28"/>
    <p:sldId id="315" r:id="rId29"/>
    <p:sldId id="357" r:id="rId30"/>
    <p:sldId id="360" r:id="rId31"/>
    <p:sldId id="352" r:id="rId32"/>
    <p:sldId id="260" r:id="rId33"/>
    <p:sldId id="339" r:id="rId34"/>
    <p:sldId id="338" r:id="rId35"/>
    <p:sldId id="340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7E9"/>
    <a:srgbClr val="C709AC"/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9" autoAdjust="0"/>
    <p:restoredTop sz="86474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3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68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114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20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48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65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365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21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488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466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140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02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803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631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188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753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313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519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794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502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198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849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76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803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554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056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202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39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5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18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34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30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183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34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1467-90E2-4423-85EF-3E43A73FD0C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9EE1C-68A9-44B1-A2BD-0D36AE4A9B8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B2730-AE05-4EED-8613-ABCD7687D94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1E041-8D3A-4409-AF6E-CF0F2103F1E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EFFC-8BDC-43D1-BBCC-083219055A1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D1A10-D465-4926-90EC-34136DD3A42A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E454-04CF-4F1E-87F9-E77E861B9F72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971E-EAA7-4AB3-90E3-5B3F196870BC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F7F6-644E-49F0-9E96-087D2C10039B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C887-A8F2-45CF-AB33-D3976C916AAF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232-4B54-4526-BE4C-25431F59912B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B456A-230F-434C-9B63-DA95F7E0B1E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4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0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0.wmf"/><Relationship Id="rId3" Type="http://schemas.openxmlformats.org/officeDocument/2006/relationships/video" Target="../media/media3.mp4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18.bin"/><Relationship Id="rId2" Type="http://schemas.microsoft.com/office/2007/relationships/media" Target="../media/media3.mp4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9.wmf"/><Relationship Id="rId5" Type="http://schemas.openxmlformats.org/officeDocument/2006/relationships/notesSlide" Target="../notesSlides/notesSlide19.xml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wmf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wmf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61.wmf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3.png"/><Relationship Id="rId14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jpeg"/><Relationship Id="rId5" Type="http://schemas.openxmlformats.org/officeDocument/2006/relationships/image" Target="../media/image76.wmf"/><Relationship Id="rId10" Type="http://schemas.openxmlformats.org/officeDocument/2006/relationships/image" Target="../media/image72.gif"/><Relationship Id="rId4" Type="http://schemas.openxmlformats.org/officeDocument/2006/relationships/image" Target="../media/image75.wmf"/><Relationship Id="rId9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84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5" Type="http://schemas.openxmlformats.org/officeDocument/2006/relationships/image" Target="../media/image86.png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2.wmf"/><Relationship Id="rId1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11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4346-8239-4E69-B804-8520A68F06D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2899410" cy="4351338"/>
          </a:xfrm>
        </p:spPr>
        <p:txBody>
          <a:bodyPr/>
          <a:lstStyle/>
          <a:p>
            <a:r>
              <a:rPr lang="en-US" dirty="0" smtClean="0"/>
              <a:t>Material line</a:t>
            </a:r>
          </a:p>
          <a:p>
            <a:r>
              <a:rPr lang="en-US" dirty="0" smtClean="0"/>
              <a:t>Reference region (line segment) – marked particles in t0</a:t>
            </a:r>
          </a:p>
          <a:p>
            <a:r>
              <a:rPr lang="en-US" dirty="0" smtClean="0"/>
              <a:t>It consists of particles which passed the reference area in t0</a:t>
            </a:r>
          </a:p>
          <a:p>
            <a:r>
              <a:rPr lang="en-US" dirty="0" smtClean="0"/>
              <a:t>Shown for a given time, moment</a:t>
            </a:r>
            <a:endParaRPr lang="en-US" dirty="0"/>
          </a:p>
        </p:txBody>
      </p:sp>
      <p:pic>
        <p:nvPicPr>
          <p:cNvPr id="8" name="Picture 2" descr="http://www3.nd.edu/%7Ecwang11/2dflowvis_files/timeli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012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7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</a:t>
            </a:r>
          </a:p>
        </p:txBody>
      </p:sp>
      <p:pic>
        <p:nvPicPr>
          <p:cNvPr id="7" name="turb_channel_fl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E0CD-0CDC-4491-87C1-A08350A043B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94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Streamlines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987B-31BC-4FBC-B79F-A1954F75EAF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2861310" cy="4351338"/>
          </a:xfrm>
        </p:spPr>
        <p:txBody>
          <a:bodyPr/>
          <a:lstStyle/>
          <a:p>
            <a:r>
              <a:rPr lang="en-US" dirty="0" smtClean="0"/>
              <a:t>Vector-lines of the velocity vector-field</a:t>
            </a:r>
          </a:p>
          <a:p>
            <a:r>
              <a:rPr lang="en-US" dirty="0" smtClean="0"/>
              <a:t>Shown for a given time, moment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averaged velocities!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2" descr="http://www3.nd.edu/%7Ecwang11/2dflowvis_files/vector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2" y="176466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3.nd.edu/%7Ecwang11/2dflowvis_files/stream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85" y="3940334"/>
            <a:ext cx="2321243" cy="2321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6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Streamlines, streaklines and </a:t>
            </a:r>
            <a:r>
              <a:rPr lang="en-US" dirty="0" smtClean="0"/>
              <a:t>trajectories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Streamlines</a:t>
            </a:r>
          </a:p>
          <a:p>
            <a:r>
              <a:rPr lang="en-US" dirty="0"/>
              <a:t>Streakline</a:t>
            </a:r>
          </a:p>
          <a:p>
            <a:r>
              <a:rPr lang="en-US" dirty="0" smtClean="0"/>
              <a:t>Trajectory 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8CE0-D699-4A9C-BF1E-6E7D8055964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pic>
        <p:nvPicPr>
          <p:cNvPr id="7170" name="Picture 2" descr="http://upload.wikimedia.org/wikipedia/commons/b/b2/Streaklines_and_pathlines_animation_%28low%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90" y="1825625"/>
            <a:ext cx="4153942" cy="4287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2411952" y="2032986"/>
            <a:ext cx="123399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411952" y="2796466"/>
            <a:ext cx="12339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411952" y="2388093"/>
            <a:ext cx="123399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s://upload.wikimedia.org/wikipedia/commons/thumb/7/73/Kaberneeme_campfire_site.jpg/220px-Kaberneeme_campfire_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64" y="3019863"/>
            <a:ext cx="2095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pload.wikimedia.org/wikipedia/commons/thumb/2/2d/Aeroakustik-Windkanal-Messhalle.JPG/220px-Aeroakustik-Windkanal-Messhal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69" y="4556343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2C49989-510D-45DA-9B53-47F54D98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of flowing fluid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456E9C-BF40-427B-8D4B-CBE67280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Lagrangian description</a:t>
            </a:r>
            <a:r>
              <a:rPr lang="en-US" dirty="0" smtClean="0"/>
              <a:t>: observed individual </a:t>
            </a:r>
            <a:r>
              <a:rPr lang="en-US" b="1" dirty="0" smtClean="0"/>
              <a:t>material particles </a:t>
            </a:r>
            <a:r>
              <a:rPr lang="en-US" dirty="0" smtClean="0"/>
              <a:t>of fluid („billiard balls“)</a:t>
            </a:r>
          </a:p>
          <a:p>
            <a:pPr lvl="1"/>
            <a:r>
              <a:rPr lang="en-US" dirty="0" smtClean="0"/>
              <a:t>Material fluid </a:t>
            </a:r>
            <a:r>
              <a:rPr lang="en-US" dirty="0" smtClean="0">
                <a:solidFill>
                  <a:srgbClr val="FF0000"/>
                </a:solidFill>
              </a:rPr>
              <a:t>particle</a:t>
            </a:r>
          </a:p>
          <a:p>
            <a:pPr lvl="1"/>
            <a:r>
              <a:rPr lang="en-US" dirty="0" smtClean="0"/>
              <a:t>Control volume of fluid</a:t>
            </a:r>
          </a:p>
          <a:p>
            <a:endParaRPr lang="en-US" dirty="0" smtClean="0"/>
          </a:p>
          <a:p>
            <a:r>
              <a:rPr lang="en-US" b="1" dirty="0" smtClean="0"/>
              <a:t>Eulerian description</a:t>
            </a:r>
            <a:r>
              <a:rPr lang="en-US" dirty="0" smtClean="0"/>
              <a:t>: control </a:t>
            </a:r>
            <a:r>
              <a:rPr lang="en-US" b="1" dirty="0" smtClean="0"/>
              <a:t>volume</a:t>
            </a:r>
            <a:r>
              <a:rPr lang="en-US" dirty="0" smtClean="0"/>
              <a:t> is defined, descriptive quantities are in the form of </a:t>
            </a:r>
            <a:r>
              <a:rPr lang="en-US" b="1" dirty="0" smtClean="0"/>
              <a:t>fields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Elementary control volume of </a:t>
            </a:r>
            <a:r>
              <a:rPr lang="en-US" dirty="0" smtClean="0">
                <a:solidFill>
                  <a:srgbClr val="FF0000"/>
                </a:solidFill>
              </a:rPr>
              <a:t>space</a:t>
            </a:r>
          </a:p>
          <a:p>
            <a:pPr lvl="1"/>
            <a:r>
              <a:rPr lang="en-US" dirty="0" smtClean="0"/>
              <a:t>Control volume of space (finite)</a:t>
            </a:r>
          </a:p>
          <a:p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4527264-784F-4256-B986-39334D89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1E041-8D3A-4409-AF6E-CF0F2103F1E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464604D-941A-4959-8502-3D32E9A7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379B4EA-97AA-4146-85C5-86DE248D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CDE4E0AE-C69B-44B6-B5EE-DDD87C139E35}"/>
              </a:ext>
            </a:extLst>
          </p:cNvPr>
          <p:cNvSpPr txBox="1"/>
          <p:nvPr/>
        </p:nvSpPr>
        <p:spPr>
          <a:xfrm>
            <a:off x="5752161" y="1493591"/>
            <a:ext cx="277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Attention: NOT molecules</a:t>
            </a:r>
            <a:r>
              <a:rPr lang="cs-CZ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293E1213-FCBE-4194-B160-2C2DCF1393ED}"/>
              </a:ext>
            </a:extLst>
          </p:cNvPr>
          <p:cNvSpPr txBox="1"/>
          <p:nvPr/>
        </p:nvSpPr>
        <p:spPr>
          <a:xfrm>
            <a:off x="4260467" y="2574746"/>
            <a:ext cx="17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07E9"/>
                </a:solidFill>
              </a:rPr>
              <a:t>Moves with fluid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E55A78C-1C2A-4597-910B-C715B974D958}"/>
              </a:ext>
            </a:extLst>
          </p:cNvPr>
          <p:cNvSpPr txBox="1"/>
          <p:nvPr/>
        </p:nvSpPr>
        <p:spPr>
          <a:xfrm>
            <a:off x="5127503" y="4202410"/>
            <a:ext cx="2430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07E9"/>
                </a:solidFill>
              </a:rPr>
              <a:t>Do not moves with fluid</a:t>
            </a:r>
          </a:p>
        </p:txBody>
      </p:sp>
    </p:spTree>
    <p:extLst>
      <p:ext uri="{BB962C8B-B14F-4D97-AF65-F5344CB8AC3E}">
        <p14:creationId xmlns:p14="http://schemas.microsoft.com/office/powerpoint/2010/main" val="10175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Euler x Lagrange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24003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2207E9"/>
                </a:solidFill>
              </a:rPr>
              <a:t>Lagrange</a:t>
            </a:r>
          </a:p>
          <a:p>
            <a:pPr lvl="1"/>
            <a:r>
              <a:rPr lang="en-US" dirty="0" smtClean="0"/>
              <a:t>Particles of  </a:t>
            </a:r>
            <a:r>
              <a:rPr lang="en-US" dirty="0" smtClean="0">
                <a:solidFill>
                  <a:srgbClr val="2207E9"/>
                </a:solidFill>
              </a:rPr>
              <a:t>fluid</a:t>
            </a:r>
          </a:p>
          <a:p>
            <a:pPr lvl="1"/>
            <a:r>
              <a:rPr lang="en-US" dirty="0" smtClean="0"/>
              <a:t>Control volume of  </a:t>
            </a:r>
            <a:r>
              <a:rPr lang="en-US" dirty="0" smtClean="0">
                <a:solidFill>
                  <a:srgbClr val="2207E9"/>
                </a:solidFill>
              </a:rPr>
              <a:t>fluid</a:t>
            </a:r>
          </a:p>
          <a:p>
            <a:pPr lvl="1"/>
            <a:r>
              <a:rPr lang="en-US" dirty="0" smtClean="0"/>
              <a:t>Motion of </a:t>
            </a:r>
            <a:r>
              <a:rPr lang="en-US" dirty="0" smtClean="0">
                <a:solidFill>
                  <a:srgbClr val="2207E9"/>
                </a:solidFill>
              </a:rPr>
              <a:t>fluid</a:t>
            </a:r>
            <a:r>
              <a:rPr lang="en-US" dirty="0" smtClean="0"/>
              <a:t> in space (quantities are linked to fluid mass)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Euler</a:t>
            </a:r>
          </a:p>
          <a:p>
            <a:pPr lvl="1"/>
            <a:r>
              <a:rPr lang="en-US" dirty="0" smtClean="0"/>
              <a:t>Elementary volume of </a:t>
            </a:r>
            <a:r>
              <a:rPr lang="en-US" dirty="0" smtClean="0">
                <a:solidFill>
                  <a:srgbClr val="FF0000"/>
                </a:solidFill>
              </a:rPr>
              <a:t>space</a:t>
            </a:r>
          </a:p>
          <a:p>
            <a:pPr lvl="1"/>
            <a:r>
              <a:rPr lang="en-US" dirty="0" smtClean="0"/>
              <a:t>Control volume in </a:t>
            </a:r>
            <a:r>
              <a:rPr lang="en-US" dirty="0" smtClean="0">
                <a:solidFill>
                  <a:srgbClr val="FF0000"/>
                </a:solidFill>
              </a:rPr>
              <a:t>space</a:t>
            </a:r>
          </a:p>
          <a:p>
            <a:pPr lvl="1"/>
            <a:r>
              <a:rPr lang="en-US" dirty="0" smtClean="0"/>
              <a:t>Quantity field (pressure, velocity) in </a:t>
            </a:r>
            <a:r>
              <a:rPr lang="en-US" dirty="0" smtClean="0">
                <a:solidFill>
                  <a:srgbClr val="FF0000"/>
                </a:solidFill>
              </a:rPr>
              <a:t>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FE28-2AEC-4681-A4ED-DC571EA65DA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pic>
        <p:nvPicPr>
          <p:cNvPr id="7" name="Picture 2" descr="http://www.ourtravelpics.com/barcelona_2/barcelona_2_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924843"/>
            <a:ext cx="5534025" cy="4152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Volný tvar 7"/>
          <p:cNvSpPr/>
          <p:nvPr/>
        </p:nvSpPr>
        <p:spPr>
          <a:xfrm>
            <a:off x="7025268" y="4025477"/>
            <a:ext cx="1471961" cy="501920"/>
          </a:xfrm>
          <a:custGeom>
            <a:avLst/>
            <a:gdLst>
              <a:gd name="connsiteX0" fmla="*/ 1438508 w 1438508"/>
              <a:gd name="connsiteY0" fmla="*/ 176404 h 361191"/>
              <a:gd name="connsiteX1" fmla="*/ 1304693 w 1438508"/>
              <a:gd name="connsiteY1" fmla="*/ 20287 h 361191"/>
              <a:gd name="connsiteX2" fmla="*/ 936703 w 1438508"/>
              <a:gd name="connsiteY2" fmla="*/ 9136 h 361191"/>
              <a:gd name="connsiteX3" fmla="*/ 769434 w 1438508"/>
              <a:gd name="connsiteY3" fmla="*/ 87194 h 361191"/>
              <a:gd name="connsiteX4" fmla="*/ 557561 w 1438508"/>
              <a:gd name="connsiteY4" fmla="*/ 187555 h 361191"/>
              <a:gd name="connsiteX5" fmla="*/ 345688 w 1438508"/>
              <a:gd name="connsiteY5" fmla="*/ 354824 h 361191"/>
              <a:gd name="connsiteX6" fmla="*/ 0 w 1438508"/>
              <a:gd name="connsiteY6" fmla="*/ 310219 h 361191"/>
              <a:gd name="connsiteX0" fmla="*/ 1438508 w 1438508"/>
              <a:gd name="connsiteY0" fmla="*/ 156117 h 340904"/>
              <a:gd name="connsiteX1" fmla="*/ 1304693 w 1438508"/>
              <a:gd name="connsiteY1" fmla="*/ 0 h 340904"/>
              <a:gd name="connsiteX2" fmla="*/ 936703 w 1438508"/>
              <a:gd name="connsiteY2" fmla="*/ 156117 h 340904"/>
              <a:gd name="connsiteX3" fmla="*/ 769434 w 1438508"/>
              <a:gd name="connsiteY3" fmla="*/ 66907 h 340904"/>
              <a:gd name="connsiteX4" fmla="*/ 557561 w 1438508"/>
              <a:gd name="connsiteY4" fmla="*/ 167268 h 340904"/>
              <a:gd name="connsiteX5" fmla="*/ 345688 w 1438508"/>
              <a:gd name="connsiteY5" fmla="*/ 334537 h 340904"/>
              <a:gd name="connsiteX6" fmla="*/ 0 w 1438508"/>
              <a:gd name="connsiteY6" fmla="*/ 289932 h 340904"/>
              <a:gd name="connsiteX0" fmla="*/ 1438508 w 1438508"/>
              <a:gd name="connsiteY0" fmla="*/ 89325 h 423861"/>
              <a:gd name="connsiteX1" fmla="*/ 1237785 w 1438508"/>
              <a:gd name="connsiteY1" fmla="*/ 423861 h 423861"/>
              <a:gd name="connsiteX2" fmla="*/ 936703 w 1438508"/>
              <a:gd name="connsiteY2" fmla="*/ 89325 h 423861"/>
              <a:gd name="connsiteX3" fmla="*/ 769434 w 1438508"/>
              <a:gd name="connsiteY3" fmla="*/ 115 h 423861"/>
              <a:gd name="connsiteX4" fmla="*/ 557561 w 1438508"/>
              <a:gd name="connsiteY4" fmla="*/ 100476 h 423861"/>
              <a:gd name="connsiteX5" fmla="*/ 345688 w 1438508"/>
              <a:gd name="connsiteY5" fmla="*/ 267745 h 423861"/>
              <a:gd name="connsiteX6" fmla="*/ 0 w 1438508"/>
              <a:gd name="connsiteY6" fmla="*/ 223140 h 423861"/>
              <a:gd name="connsiteX0" fmla="*/ 1471961 w 1471961"/>
              <a:gd name="connsiteY0" fmla="*/ 501920 h 501920"/>
              <a:gd name="connsiteX1" fmla="*/ 1237785 w 1471961"/>
              <a:gd name="connsiteY1" fmla="*/ 423861 h 501920"/>
              <a:gd name="connsiteX2" fmla="*/ 936703 w 1471961"/>
              <a:gd name="connsiteY2" fmla="*/ 89325 h 501920"/>
              <a:gd name="connsiteX3" fmla="*/ 769434 w 1471961"/>
              <a:gd name="connsiteY3" fmla="*/ 115 h 501920"/>
              <a:gd name="connsiteX4" fmla="*/ 557561 w 1471961"/>
              <a:gd name="connsiteY4" fmla="*/ 100476 h 501920"/>
              <a:gd name="connsiteX5" fmla="*/ 345688 w 1471961"/>
              <a:gd name="connsiteY5" fmla="*/ 267745 h 501920"/>
              <a:gd name="connsiteX6" fmla="*/ 0 w 1471961"/>
              <a:gd name="connsiteY6" fmla="*/ 223140 h 5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1961" h="501920">
                <a:moveTo>
                  <a:pt x="1471961" y="501920"/>
                </a:moveTo>
                <a:cubicBezTo>
                  <a:pt x="1446870" y="437800"/>
                  <a:pt x="1326995" y="492627"/>
                  <a:pt x="1237785" y="423861"/>
                </a:cubicBezTo>
                <a:cubicBezTo>
                  <a:pt x="1148575" y="355095"/>
                  <a:pt x="1014761" y="159949"/>
                  <a:pt x="936703" y="89325"/>
                </a:cubicBezTo>
                <a:cubicBezTo>
                  <a:pt x="858645" y="18701"/>
                  <a:pt x="832624" y="-1743"/>
                  <a:pt x="769434" y="115"/>
                </a:cubicBezTo>
                <a:cubicBezTo>
                  <a:pt x="706244" y="1974"/>
                  <a:pt x="628185" y="55871"/>
                  <a:pt x="557561" y="100476"/>
                </a:cubicBezTo>
                <a:cubicBezTo>
                  <a:pt x="486937" y="145081"/>
                  <a:pt x="438615" y="247301"/>
                  <a:pt x="345688" y="267745"/>
                </a:cubicBezTo>
                <a:cubicBezTo>
                  <a:pt x="252761" y="288189"/>
                  <a:pt x="126380" y="255664"/>
                  <a:pt x="0" y="22314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688764" y="3952993"/>
            <a:ext cx="144967" cy="1449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3579541" y="2810107"/>
            <a:ext cx="1494264" cy="47950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EULER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322741" y="2921619"/>
            <a:ext cx="1629473" cy="47950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LAGRANGE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3679903" y="2107095"/>
            <a:ext cx="546410" cy="613318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7298473" y="3412360"/>
            <a:ext cx="359046" cy="33451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9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Lagrangian description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207E9"/>
                </a:solidFill>
              </a:rPr>
              <a:t>Fluid particles</a:t>
            </a:r>
          </a:p>
          <a:p>
            <a:r>
              <a:rPr lang="en-US" dirty="0" smtClean="0"/>
              <a:t>System of </a:t>
            </a:r>
            <a:r>
              <a:rPr lang="en-US" dirty="0" smtClean="0">
                <a:solidFill>
                  <a:srgbClr val="2207E9"/>
                </a:solidFill>
              </a:rPr>
              <a:t>particles</a:t>
            </a:r>
            <a:endParaRPr lang="en-US" dirty="0">
              <a:solidFill>
                <a:srgbClr val="2207E9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0A4F-EDC1-48A9-A586-52BD682A825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graphicFrame>
        <p:nvGraphicFramePr>
          <p:cNvPr id="11" name="Objek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052336"/>
              </p:ext>
            </p:extLst>
          </p:nvPr>
        </p:nvGraphicFramePr>
        <p:xfrm>
          <a:off x="3135449" y="4063742"/>
          <a:ext cx="1161546" cy="38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774364" imgH="253890" progId="Equation.DSMT4">
                  <p:embed/>
                </p:oleObj>
              </mc:Choice>
              <mc:Fallback>
                <p:oleObj name="Equation" r:id="rId4" imgW="774364" imgH="253890" progId="Equation.DSMT4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49" y="4063742"/>
                        <a:ext cx="1161546" cy="380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894151"/>
              </p:ext>
            </p:extLst>
          </p:nvPr>
        </p:nvGraphicFramePr>
        <p:xfrm>
          <a:off x="5147504" y="4678555"/>
          <a:ext cx="22098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6" imgW="1473200" imgH="419100" progId="Equation.DSMT4">
                  <p:embed/>
                </p:oleObj>
              </mc:Choice>
              <mc:Fallback>
                <p:oleObj name="Equation" r:id="rId6" imgW="1473200" imgH="419100" progId="Equation.DSMT4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504" y="4678555"/>
                        <a:ext cx="22098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2650300" y="3413543"/>
            <a:ext cx="1637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olidFill>
                  <a:srgbClr val="2207E9"/>
                </a:solidFill>
              </a:rPr>
              <a:t>Trajectory</a:t>
            </a:r>
            <a:endParaRPr lang="cs-CZ" sz="2800" dirty="0">
              <a:solidFill>
                <a:srgbClr val="2207E9"/>
              </a:solidFill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7" name="Rectangle 80"/>
          <p:cNvSpPr>
            <a:spLocks noChangeArrowheads="1"/>
          </p:cNvSpPr>
          <p:nvPr/>
        </p:nvSpPr>
        <p:spPr bwMode="auto">
          <a:xfrm>
            <a:off x="4768788" y="16906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Group 66"/>
          <p:cNvGrpSpPr>
            <a:grpSpLocks noChangeAspect="1"/>
          </p:cNvGrpSpPr>
          <p:nvPr/>
        </p:nvGrpSpPr>
        <p:grpSpPr bwMode="auto">
          <a:xfrm>
            <a:off x="4617862" y="1619665"/>
            <a:ext cx="3090863" cy="2730500"/>
            <a:chOff x="3576" y="6228"/>
            <a:chExt cx="3864" cy="3412"/>
          </a:xfrm>
        </p:grpSpPr>
        <p:sp>
          <p:nvSpPr>
            <p:cNvPr id="29" name="AutoShape 79"/>
            <p:cNvSpPr>
              <a:spLocks noChangeAspect="1" noChangeArrowheads="1" noTextEdit="1"/>
            </p:cNvSpPr>
            <p:nvPr/>
          </p:nvSpPr>
          <p:spPr bwMode="auto">
            <a:xfrm>
              <a:off x="3576" y="6228"/>
              <a:ext cx="3864" cy="34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AutoShape 78"/>
            <p:cNvSpPr>
              <a:spLocks noChangeArrowheads="1"/>
            </p:cNvSpPr>
            <p:nvPr/>
          </p:nvSpPr>
          <p:spPr bwMode="auto">
            <a:xfrm>
              <a:off x="4179" y="8485"/>
              <a:ext cx="143" cy="143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AutoShape 77"/>
            <p:cNvSpPr>
              <a:spLocks noChangeArrowheads="1"/>
            </p:cNvSpPr>
            <p:nvPr/>
          </p:nvSpPr>
          <p:spPr bwMode="auto">
            <a:xfrm>
              <a:off x="6097" y="6790"/>
              <a:ext cx="142" cy="143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32" name="Group 67"/>
            <p:cNvGrpSpPr>
              <a:grpSpLocks/>
            </p:cNvGrpSpPr>
            <p:nvPr/>
          </p:nvGrpSpPr>
          <p:grpSpPr bwMode="auto">
            <a:xfrm>
              <a:off x="3813" y="6492"/>
              <a:ext cx="3375" cy="2886"/>
              <a:chOff x="1583" y="2228"/>
              <a:chExt cx="4252" cy="3637"/>
            </a:xfrm>
          </p:grpSpPr>
          <p:graphicFrame>
            <p:nvGraphicFramePr>
              <p:cNvPr id="33" name="Objekt 32"/>
              <p:cNvGraphicFramePr>
                <a:graphicFrameLocks noChangeAspect="1"/>
              </p:cNvGraphicFramePr>
              <p:nvPr/>
            </p:nvGraphicFramePr>
            <p:xfrm>
              <a:off x="2384" y="4740"/>
              <a:ext cx="1400" cy="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6" name="Equation" r:id="rId8" imgW="889000" imgH="279400" progId="Equation.DSMT4">
                      <p:embed/>
                    </p:oleObj>
                  </mc:Choice>
                  <mc:Fallback>
                    <p:oleObj name="Equation" r:id="rId8" imgW="889000" imgH="279400" progId="Equation.DSMT4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84" y="4740"/>
                            <a:ext cx="1400" cy="4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4" name="Group 69"/>
              <p:cNvGrpSpPr>
                <a:grpSpLocks/>
              </p:cNvGrpSpPr>
              <p:nvPr/>
            </p:nvGrpSpPr>
            <p:grpSpPr bwMode="auto">
              <a:xfrm>
                <a:off x="1583" y="2228"/>
                <a:ext cx="4252" cy="3637"/>
                <a:chOff x="1583" y="2228"/>
                <a:chExt cx="4252" cy="3637"/>
              </a:xfrm>
            </p:grpSpPr>
            <p:sp>
              <p:nvSpPr>
                <p:cNvPr id="36" name="Freeform 75"/>
                <p:cNvSpPr>
                  <a:spLocks/>
                </p:cNvSpPr>
                <p:nvPr/>
              </p:nvSpPr>
              <p:spPr bwMode="auto">
                <a:xfrm>
                  <a:off x="2044" y="2783"/>
                  <a:ext cx="2853" cy="2025"/>
                </a:xfrm>
                <a:custGeom>
                  <a:avLst/>
                  <a:gdLst>
                    <a:gd name="T0" fmla="*/ 94 w 2853"/>
                    <a:gd name="T1" fmla="*/ 2025 h 2025"/>
                    <a:gd name="T2" fmla="*/ 116 w 2853"/>
                    <a:gd name="T3" fmla="*/ 1320 h 2025"/>
                    <a:gd name="T4" fmla="*/ 791 w 2853"/>
                    <a:gd name="T5" fmla="*/ 1065 h 2025"/>
                    <a:gd name="T6" fmla="*/ 2561 w 2853"/>
                    <a:gd name="T7" fmla="*/ 1162 h 2025"/>
                    <a:gd name="T8" fmla="*/ 2546 w 2853"/>
                    <a:gd name="T9" fmla="*/ 0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3" h="2025">
                      <a:moveTo>
                        <a:pt x="94" y="2025"/>
                      </a:moveTo>
                      <a:cubicBezTo>
                        <a:pt x="47" y="1752"/>
                        <a:pt x="0" y="1480"/>
                        <a:pt x="116" y="1320"/>
                      </a:cubicBezTo>
                      <a:cubicBezTo>
                        <a:pt x="232" y="1160"/>
                        <a:pt x="384" y="1091"/>
                        <a:pt x="791" y="1065"/>
                      </a:cubicBezTo>
                      <a:cubicBezTo>
                        <a:pt x="1198" y="1039"/>
                        <a:pt x="2269" y="1339"/>
                        <a:pt x="2561" y="1162"/>
                      </a:cubicBezTo>
                      <a:cubicBezTo>
                        <a:pt x="2853" y="985"/>
                        <a:pt x="2699" y="492"/>
                        <a:pt x="2546" y="0"/>
                      </a:cubicBezTo>
                    </a:path>
                  </a:pathLst>
                </a:custGeom>
                <a:noFill/>
                <a:ln w="19050">
                  <a:solidFill>
                    <a:srgbClr val="1F497D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1F497D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grpSp>
              <p:nvGrpSpPr>
                <p:cNvPr id="37" name="Group 70"/>
                <p:cNvGrpSpPr>
                  <a:grpSpLocks/>
                </p:cNvGrpSpPr>
                <p:nvPr/>
              </p:nvGrpSpPr>
              <p:grpSpPr bwMode="auto">
                <a:xfrm>
                  <a:off x="1583" y="2228"/>
                  <a:ext cx="4252" cy="3637"/>
                  <a:chOff x="1583" y="2228"/>
                  <a:chExt cx="4252" cy="3637"/>
                </a:xfrm>
              </p:grpSpPr>
              <p:sp>
                <p:nvSpPr>
                  <p:cNvPr id="38" name="AutoShape 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83" y="2228"/>
                    <a:ext cx="7" cy="363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39" name="AutoShape 73"/>
                  <p:cNvSpPr>
                    <a:spLocks noChangeShapeType="1"/>
                  </p:cNvSpPr>
                  <p:nvPr/>
                </p:nvSpPr>
                <p:spPr bwMode="auto">
                  <a:xfrm>
                    <a:off x="1583" y="5865"/>
                    <a:ext cx="4252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graphicFrame>
                <p:nvGraphicFramePr>
                  <p:cNvPr id="40" name="Objekt 39"/>
                  <p:cNvGraphicFramePr>
                    <a:graphicFrameLocks noChangeAspect="1"/>
                  </p:cNvGraphicFramePr>
                  <p:nvPr/>
                </p:nvGraphicFramePr>
                <p:xfrm>
                  <a:off x="5399" y="5460"/>
                  <a:ext cx="200" cy="2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077" name="Equation" r:id="rId10" imgW="126835" imgH="139518" progId="Equation.DSMT4">
                          <p:embed/>
                        </p:oleObj>
                      </mc:Choice>
                      <mc:Fallback>
                        <p:oleObj name="Equation" r:id="rId10" imgW="126835" imgH="139518" progId="Equation.DSMT4">
                          <p:embed/>
                          <p:pic>
                            <p:nvPicPr>
                              <p:cNvPr id="0" name="Object 7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399" y="5460"/>
                                <a:ext cx="200" cy="22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1" name="Objekt 40"/>
                  <p:cNvGraphicFramePr>
                    <a:graphicFrameLocks noChangeAspect="1"/>
                  </p:cNvGraphicFramePr>
                  <p:nvPr/>
                </p:nvGraphicFramePr>
                <p:xfrm>
                  <a:off x="1665" y="2325"/>
                  <a:ext cx="220" cy="2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078" name="Equation" r:id="rId12" imgW="139579" imgH="164957" progId="Equation.DSMT4">
                          <p:embed/>
                        </p:oleObj>
                      </mc:Choice>
                      <mc:Fallback>
                        <p:oleObj name="Equation" r:id="rId12" imgW="139579" imgH="164957" progId="Equation.DSMT4">
                          <p:embed/>
                          <p:pic>
                            <p:nvPicPr>
                              <p:cNvPr id="0" name="Object 7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665" y="2325"/>
                                <a:ext cx="220" cy="2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aphicFrame>
            <p:nvGraphicFramePr>
              <p:cNvPr id="35" name="Objekt 34"/>
              <p:cNvGraphicFramePr>
                <a:graphicFrameLocks noChangeAspect="1"/>
              </p:cNvGraphicFramePr>
              <p:nvPr/>
            </p:nvGraphicFramePr>
            <p:xfrm>
              <a:off x="2946" y="2603"/>
              <a:ext cx="1240" cy="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9" name="Equation" r:id="rId14" imgW="787400" imgH="279400" progId="Equation.DSMT4">
                      <p:embed/>
                    </p:oleObj>
                  </mc:Choice>
                  <mc:Fallback>
                    <p:oleObj name="Equation" r:id="rId14" imgW="787400" imgH="279400" progId="Equation.DSMT4">
                      <p:embed/>
                      <p:pic>
                        <p:nvPicPr>
                          <p:cNvPr id="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46" y="2603"/>
                            <a:ext cx="1240" cy="4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35412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Eulerian description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1727-21C9-4E99-A4C4-B80FC046E4E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Elementary volume</a:t>
            </a:r>
          </a:p>
          <a:p>
            <a:r>
              <a:rPr lang="en-US" dirty="0" smtClean="0"/>
              <a:t>Vector </a:t>
            </a:r>
            <a:r>
              <a:rPr lang="en-US" dirty="0" smtClean="0">
                <a:solidFill>
                  <a:srgbClr val="FF0000"/>
                </a:solidFill>
              </a:rPr>
              <a:t>field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39507" y="3357246"/>
            <a:ext cx="28216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800" dirty="0" err="1">
                <a:solidFill>
                  <a:srgbClr val="FF0000"/>
                </a:solidFill>
              </a:rPr>
              <a:t>Streamline</a:t>
            </a:r>
            <a:endParaRPr lang="cs-CZ" sz="2800" dirty="0">
              <a:solidFill>
                <a:srgbClr val="FF0000"/>
              </a:solidFill>
            </a:endParaRPr>
          </a:p>
          <a:p>
            <a:pPr algn="r"/>
            <a:r>
              <a:rPr lang="cs-CZ" dirty="0" err="1"/>
              <a:t>Vector</a:t>
            </a:r>
            <a:r>
              <a:rPr lang="cs-CZ" dirty="0"/>
              <a:t> lines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velocity</a:t>
            </a:r>
            <a:r>
              <a:rPr lang="cs-CZ" dirty="0"/>
              <a:t> </a:t>
            </a:r>
            <a:r>
              <a:rPr lang="cs-CZ" dirty="0" err="1"/>
              <a:t>field</a:t>
            </a:r>
            <a:endParaRPr lang="cs-CZ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2686050" y="34193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3368922" y="49477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2" name="Objek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422837"/>
              </p:ext>
            </p:extLst>
          </p:nvPr>
        </p:nvGraphicFramePr>
        <p:xfrm>
          <a:off x="4917197" y="4629986"/>
          <a:ext cx="2514240" cy="66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4" imgW="1676160" imgH="444240" progId="Equation.DSMT4">
                  <p:embed/>
                </p:oleObj>
              </mc:Choice>
              <mc:Fallback>
                <p:oleObj name="Equation" r:id="rId4" imgW="1676160" imgH="444240" progId="Equation.DSMT4">
                  <p:embed/>
                  <p:pic>
                    <p:nvPicPr>
                      <p:cNvPr id="0" name="Object 6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197" y="4629986"/>
                        <a:ext cx="2514240" cy="666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114"/>
          <p:cNvSpPr>
            <a:spLocks noChangeArrowheads="1"/>
          </p:cNvSpPr>
          <p:nvPr/>
        </p:nvSpPr>
        <p:spPr bwMode="auto">
          <a:xfrm>
            <a:off x="4540250" y="17039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4" name="Group 64"/>
          <p:cNvGrpSpPr>
            <a:grpSpLocks noChangeAspect="1"/>
          </p:cNvGrpSpPr>
          <p:nvPr/>
        </p:nvGrpSpPr>
        <p:grpSpPr bwMode="auto">
          <a:xfrm>
            <a:off x="4540250" y="1703940"/>
            <a:ext cx="3149600" cy="2632075"/>
            <a:chOff x="1417" y="7362"/>
            <a:chExt cx="4959" cy="4145"/>
          </a:xfrm>
        </p:grpSpPr>
        <p:sp>
          <p:nvSpPr>
            <p:cNvPr id="65" name="AutoShape 113"/>
            <p:cNvSpPr>
              <a:spLocks noChangeAspect="1" noChangeArrowheads="1" noTextEdit="1"/>
            </p:cNvSpPr>
            <p:nvPr/>
          </p:nvSpPr>
          <p:spPr bwMode="auto">
            <a:xfrm>
              <a:off x="1417" y="7362"/>
              <a:ext cx="4959" cy="41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AutoShape 112"/>
            <p:cNvSpPr>
              <a:spLocks noChangeShapeType="1"/>
            </p:cNvSpPr>
            <p:nvPr/>
          </p:nvSpPr>
          <p:spPr bwMode="auto">
            <a:xfrm flipH="1" flipV="1">
              <a:off x="1819" y="7519"/>
              <a:ext cx="8" cy="363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AutoShape 111"/>
            <p:cNvSpPr>
              <a:spLocks noChangeShapeType="1"/>
            </p:cNvSpPr>
            <p:nvPr/>
          </p:nvSpPr>
          <p:spPr bwMode="auto">
            <a:xfrm>
              <a:off x="1819" y="11156"/>
              <a:ext cx="425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aphicFrame>
          <p:nvGraphicFramePr>
            <p:cNvPr id="68" name="Objekt 67"/>
            <p:cNvGraphicFramePr>
              <a:graphicFrameLocks noChangeAspect="1"/>
            </p:cNvGraphicFramePr>
            <p:nvPr/>
          </p:nvGraphicFramePr>
          <p:xfrm>
            <a:off x="5636" y="10751"/>
            <a:ext cx="199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Equation" r:id="rId6" imgW="126835" imgH="139518" progId="Equation.DSMT4">
                    <p:embed/>
                  </p:oleObj>
                </mc:Choice>
                <mc:Fallback>
                  <p:oleObj name="Equation" r:id="rId6" imgW="126835" imgH="139518" progId="Equation.DSMT4">
                    <p:embed/>
                    <p:pic>
                      <p:nvPicPr>
                        <p:cNvPr id="0" name="Object 1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6" y="10751"/>
                          <a:ext cx="199" cy="2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kt 68"/>
            <p:cNvGraphicFramePr>
              <a:graphicFrameLocks noChangeAspect="1"/>
            </p:cNvGraphicFramePr>
            <p:nvPr/>
          </p:nvGraphicFramePr>
          <p:xfrm>
            <a:off x="1901" y="7616"/>
            <a:ext cx="219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Equation" r:id="rId8" imgW="139579" imgH="164957" progId="Equation.DSMT4">
                    <p:embed/>
                  </p:oleObj>
                </mc:Choice>
                <mc:Fallback>
                  <p:oleObj name="Equation" r:id="rId8" imgW="139579" imgH="164957" progId="Equation.DSMT4">
                    <p:embed/>
                    <p:pic>
                      <p:nvPicPr>
                        <p:cNvPr id="0" name="Object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1" y="7616"/>
                          <a:ext cx="219" cy="2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AutoShape 108"/>
            <p:cNvSpPr>
              <a:spLocks noChangeShapeType="1"/>
            </p:cNvSpPr>
            <p:nvPr/>
          </p:nvSpPr>
          <p:spPr bwMode="auto">
            <a:xfrm>
              <a:off x="2443" y="8046"/>
              <a:ext cx="343" cy="5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AutoShape 107"/>
            <p:cNvSpPr>
              <a:spLocks noChangeShapeType="1"/>
            </p:cNvSpPr>
            <p:nvPr/>
          </p:nvSpPr>
          <p:spPr bwMode="auto">
            <a:xfrm>
              <a:off x="2443" y="8502"/>
              <a:ext cx="343" cy="1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AutoShape 106"/>
            <p:cNvSpPr>
              <a:spLocks noChangeShapeType="1"/>
            </p:cNvSpPr>
            <p:nvPr/>
          </p:nvSpPr>
          <p:spPr bwMode="auto">
            <a:xfrm>
              <a:off x="2443" y="8958"/>
              <a:ext cx="343" cy="1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AutoShape 105"/>
            <p:cNvSpPr>
              <a:spLocks noChangeShapeType="1"/>
            </p:cNvSpPr>
            <p:nvPr/>
          </p:nvSpPr>
          <p:spPr bwMode="auto">
            <a:xfrm>
              <a:off x="2443" y="9413"/>
              <a:ext cx="343" cy="58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AutoShape 104"/>
            <p:cNvSpPr>
              <a:spLocks noChangeShapeType="1"/>
            </p:cNvSpPr>
            <p:nvPr/>
          </p:nvSpPr>
          <p:spPr bwMode="auto">
            <a:xfrm>
              <a:off x="2443" y="9869"/>
              <a:ext cx="343" cy="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AutoShape 103"/>
            <p:cNvSpPr>
              <a:spLocks noChangeShapeType="1"/>
            </p:cNvSpPr>
            <p:nvPr/>
          </p:nvSpPr>
          <p:spPr bwMode="auto">
            <a:xfrm>
              <a:off x="2443" y="10325"/>
              <a:ext cx="343" cy="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AutoShape 102"/>
            <p:cNvSpPr>
              <a:spLocks noChangeShapeType="1"/>
            </p:cNvSpPr>
            <p:nvPr/>
          </p:nvSpPr>
          <p:spPr bwMode="auto">
            <a:xfrm>
              <a:off x="2443" y="10781"/>
              <a:ext cx="343" cy="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AutoShape 101"/>
            <p:cNvSpPr>
              <a:spLocks noChangeShapeType="1"/>
            </p:cNvSpPr>
            <p:nvPr/>
          </p:nvSpPr>
          <p:spPr bwMode="auto">
            <a:xfrm flipV="1">
              <a:off x="2899" y="7932"/>
              <a:ext cx="285" cy="1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AutoShape 100"/>
            <p:cNvSpPr>
              <a:spLocks noChangeShapeType="1"/>
            </p:cNvSpPr>
            <p:nvPr/>
          </p:nvSpPr>
          <p:spPr bwMode="auto">
            <a:xfrm flipV="1">
              <a:off x="2899" y="8388"/>
              <a:ext cx="228" cy="1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AutoShape 99"/>
            <p:cNvSpPr>
              <a:spLocks noChangeShapeType="1"/>
            </p:cNvSpPr>
            <p:nvPr/>
          </p:nvSpPr>
          <p:spPr bwMode="auto">
            <a:xfrm flipV="1">
              <a:off x="2899" y="8844"/>
              <a:ext cx="228" cy="1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AutoShape 98"/>
            <p:cNvSpPr>
              <a:spLocks noChangeShapeType="1"/>
            </p:cNvSpPr>
            <p:nvPr/>
          </p:nvSpPr>
          <p:spPr bwMode="auto">
            <a:xfrm flipV="1">
              <a:off x="2899" y="9300"/>
              <a:ext cx="285" cy="113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AutoShape 97"/>
            <p:cNvSpPr>
              <a:spLocks noChangeShapeType="1"/>
            </p:cNvSpPr>
            <p:nvPr/>
          </p:nvSpPr>
          <p:spPr bwMode="auto">
            <a:xfrm flipV="1">
              <a:off x="2899" y="9756"/>
              <a:ext cx="285" cy="113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AutoShape 96"/>
            <p:cNvSpPr>
              <a:spLocks noChangeShapeType="1"/>
            </p:cNvSpPr>
            <p:nvPr/>
          </p:nvSpPr>
          <p:spPr bwMode="auto">
            <a:xfrm flipV="1">
              <a:off x="2899" y="10212"/>
              <a:ext cx="341" cy="113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AutoShape 95"/>
            <p:cNvSpPr>
              <a:spLocks noChangeShapeType="1"/>
            </p:cNvSpPr>
            <p:nvPr/>
          </p:nvSpPr>
          <p:spPr bwMode="auto">
            <a:xfrm flipV="1">
              <a:off x="2899" y="10725"/>
              <a:ext cx="343" cy="5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AutoShape 94"/>
            <p:cNvSpPr>
              <a:spLocks noChangeShapeType="1"/>
            </p:cNvSpPr>
            <p:nvPr/>
          </p:nvSpPr>
          <p:spPr bwMode="auto">
            <a:xfrm flipV="1">
              <a:off x="3355" y="7875"/>
              <a:ext cx="342" cy="17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AutoShape 93"/>
            <p:cNvSpPr>
              <a:spLocks noChangeShapeType="1"/>
            </p:cNvSpPr>
            <p:nvPr/>
          </p:nvSpPr>
          <p:spPr bwMode="auto">
            <a:xfrm flipV="1">
              <a:off x="3355" y="8331"/>
              <a:ext cx="342" cy="17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AutoShape 92"/>
            <p:cNvSpPr>
              <a:spLocks noChangeShapeType="1"/>
            </p:cNvSpPr>
            <p:nvPr/>
          </p:nvSpPr>
          <p:spPr bwMode="auto">
            <a:xfrm flipV="1">
              <a:off x="3355" y="8787"/>
              <a:ext cx="342" cy="17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AutoShape 91"/>
            <p:cNvSpPr>
              <a:spLocks noChangeShapeType="1"/>
            </p:cNvSpPr>
            <p:nvPr/>
          </p:nvSpPr>
          <p:spPr bwMode="auto">
            <a:xfrm flipV="1">
              <a:off x="3355" y="9243"/>
              <a:ext cx="342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AutoShape 90"/>
            <p:cNvSpPr>
              <a:spLocks noChangeShapeType="1"/>
            </p:cNvSpPr>
            <p:nvPr/>
          </p:nvSpPr>
          <p:spPr bwMode="auto">
            <a:xfrm flipV="1">
              <a:off x="3355" y="9699"/>
              <a:ext cx="400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AutoShape 89"/>
            <p:cNvSpPr>
              <a:spLocks noChangeShapeType="1"/>
            </p:cNvSpPr>
            <p:nvPr/>
          </p:nvSpPr>
          <p:spPr bwMode="auto">
            <a:xfrm flipV="1">
              <a:off x="3355" y="10155"/>
              <a:ext cx="400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AutoShape 88"/>
            <p:cNvSpPr>
              <a:spLocks noChangeShapeType="1"/>
            </p:cNvSpPr>
            <p:nvPr/>
          </p:nvSpPr>
          <p:spPr bwMode="auto">
            <a:xfrm flipV="1">
              <a:off x="3355" y="10611"/>
              <a:ext cx="456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aphicFrame>
          <p:nvGraphicFramePr>
            <p:cNvPr id="91" name="Objekt 90"/>
            <p:cNvGraphicFramePr>
              <a:graphicFrameLocks noChangeAspect="1"/>
            </p:cNvGraphicFramePr>
            <p:nvPr/>
          </p:nvGraphicFramePr>
          <p:xfrm>
            <a:off x="5122" y="9984"/>
            <a:ext cx="737" cy="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Equation" r:id="rId10" imgW="469696" imgH="253890" progId="Equation.DSMT4">
                    <p:embed/>
                  </p:oleObj>
                </mc:Choice>
                <mc:Fallback>
                  <p:oleObj name="Equation" r:id="rId10" imgW="469696" imgH="253890" progId="Equation.DSMT4">
                    <p:embed/>
                    <p:pic>
                      <p:nvPicPr>
                        <p:cNvPr id="0" name="Object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2" y="9984"/>
                          <a:ext cx="737" cy="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" name="AutoShape 86"/>
            <p:cNvSpPr>
              <a:spLocks noChangeShapeType="1"/>
            </p:cNvSpPr>
            <p:nvPr/>
          </p:nvSpPr>
          <p:spPr bwMode="auto">
            <a:xfrm flipV="1">
              <a:off x="3811" y="7818"/>
              <a:ext cx="342" cy="228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3" name="AutoShape 85"/>
            <p:cNvSpPr>
              <a:spLocks noChangeShapeType="1"/>
            </p:cNvSpPr>
            <p:nvPr/>
          </p:nvSpPr>
          <p:spPr bwMode="auto">
            <a:xfrm flipV="1">
              <a:off x="3811" y="8331"/>
              <a:ext cx="398" cy="17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4" name="AutoShape 84"/>
            <p:cNvSpPr>
              <a:spLocks noChangeShapeType="1"/>
            </p:cNvSpPr>
            <p:nvPr/>
          </p:nvSpPr>
          <p:spPr bwMode="auto">
            <a:xfrm flipV="1">
              <a:off x="3811" y="8787"/>
              <a:ext cx="342" cy="17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5" name="AutoShape 83"/>
            <p:cNvSpPr>
              <a:spLocks noChangeShapeType="1"/>
            </p:cNvSpPr>
            <p:nvPr/>
          </p:nvSpPr>
          <p:spPr bwMode="auto">
            <a:xfrm flipV="1">
              <a:off x="3811" y="9243"/>
              <a:ext cx="398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6" name="AutoShape 82"/>
            <p:cNvSpPr>
              <a:spLocks noChangeShapeType="1"/>
            </p:cNvSpPr>
            <p:nvPr/>
          </p:nvSpPr>
          <p:spPr bwMode="auto">
            <a:xfrm flipV="1">
              <a:off x="3811" y="9699"/>
              <a:ext cx="398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" name="AutoShape 81"/>
            <p:cNvSpPr>
              <a:spLocks noChangeShapeType="1"/>
            </p:cNvSpPr>
            <p:nvPr/>
          </p:nvSpPr>
          <p:spPr bwMode="auto">
            <a:xfrm flipV="1">
              <a:off x="3811" y="10155"/>
              <a:ext cx="456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8" name="AutoShape 80"/>
            <p:cNvSpPr>
              <a:spLocks noChangeShapeType="1"/>
            </p:cNvSpPr>
            <p:nvPr/>
          </p:nvSpPr>
          <p:spPr bwMode="auto">
            <a:xfrm flipV="1">
              <a:off x="3811" y="10611"/>
              <a:ext cx="456" cy="1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9" name="AutoShape 79"/>
            <p:cNvSpPr>
              <a:spLocks noChangeShapeType="1"/>
            </p:cNvSpPr>
            <p:nvPr/>
          </p:nvSpPr>
          <p:spPr bwMode="auto">
            <a:xfrm flipV="1">
              <a:off x="4267" y="7988"/>
              <a:ext cx="343" cy="58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0" name="AutoShape 78"/>
            <p:cNvSpPr>
              <a:spLocks noChangeShapeType="1"/>
            </p:cNvSpPr>
            <p:nvPr/>
          </p:nvSpPr>
          <p:spPr bwMode="auto">
            <a:xfrm flipV="1">
              <a:off x="4267" y="8445"/>
              <a:ext cx="343" cy="5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1" name="AutoShape 77"/>
            <p:cNvSpPr>
              <a:spLocks noChangeShapeType="1"/>
            </p:cNvSpPr>
            <p:nvPr/>
          </p:nvSpPr>
          <p:spPr bwMode="auto">
            <a:xfrm flipV="1">
              <a:off x="4267" y="8901"/>
              <a:ext cx="343" cy="5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2" name="AutoShape 76"/>
            <p:cNvSpPr>
              <a:spLocks noChangeShapeType="1"/>
            </p:cNvSpPr>
            <p:nvPr/>
          </p:nvSpPr>
          <p:spPr bwMode="auto">
            <a:xfrm flipV="1">
              <a:off x="4267" y="9357"/>
              <a:ext cx="343" cy="5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3" name="AutoShape 75"/>
            <p:cNvSpPr>
              <a:spLocks noChangeShapeType="1"/>
            </p:cNvSpPr>
            <p:nvPr/>
          </p:nvSpPr>
          <p:spPr bwMode="auto">
            <a:xfrm flipV="1">
              <a:off x="4267" y="9813"/>
              <a:ext cx="343" cy="5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4" name="AutoShape 74"/>
            <p:cNvSpPr>
              <a:spLocks noChangeShapeType="1"/>
            </p:cNvSpPr>
            <p:nvPr/>
          </p:nvSpPr>
          <p:spPr bwMode="auto">
            <a:xfrm flipV="1">
              <a:off x="4267" y="10269"/>
              <a:ext cx="343" cy="5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5" name="AutoShape 73"/>
            <p:cNvSpPr>
              <a:spLocks noChangeShapeType="1"/>
            </p:cNvSpPr>
            <p:nvPr/>
          </p:nvSpPr>
          <p:spPr bwMode="auto">
            <a:xfrm flipV="1">
              <a:off x="4267" y="10725"/>
              <a:ext cx="343" cy="5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6" name="AutoShape 72"/>
            <p:cNvSpPr>
              <a:spLocks noChangeShapeType="1"/>
            </p:cNvSpPr>
            <p:nvPr/>
          </p:nvSpPr>
          <p:spPr bwMode="auto">
            <a:xfrm>
              <a:off x="4722" y="8046"/>
              <a:ext cx="400" cy="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7" name="AutoShape 71"/>
            <p:cNvSpPr>
              <a:spLocks noChangeShapeType="1"/>
            </p:cNvSpPr>
            <p:nvPr/>
          </p:nvSpPr>
          <p:spPr bwMode="auto">
            <a:xfrm>
              <a:off x="4722" y="8502"/>
              <a:ext cx="400" cy="5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8" name="AutoShape 70"/>
            <p:cNvSpPr>
              <a:spLocks noChangeShapeType="1"/>
            </p:cNvSpPr>
            <p:nvPr/>
          </p:nvSpPr>
          <p:spPr bwMode="auto">
            <a:xfrm>
              <a:off x="4722" y="8958"/>
              <a:ext cx="343" cy="1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9" name="AutoShape 69"/>
            <p:cNvSpPr>
              <a:spLocks noChangeShapeType="1"/>
            </p:cNvSpPr>
            <p:nvPr/>
          </p:nvSpPr>
          <p:spPr bwMode="auto">
            <a:xfrm>
              <a:off x="4722" y="9413"/>
              <a:ext cx="343" cy="11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0" name="AutoShape 68"/>
            <p:cNvSpPr>
              <a:spLocks noChangeShapeType="1"/>
            </p:cNvSpPr>
            <p:nvPr/>
          </p:nvSpPr>
          <p:spPr bwMode="auto">
            <a:xfrm>
              <a:off x="4722" y="9869"/>
              <a:ext cx="343" cy="11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1" name="AutoShape 67"/>
            <p:cNvSpPr>
              <a:spLocks noChangeShapeType="1"/>
            </p:cNvSpPr>
            <p:nvPr/>
          </p:nvSpPr>
          <p:spPr bwMode="auto">
            <a:xfrm>
              <a:off x="4722" y="10325"/>
              <a:ext cx="343" cy="17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2" name="AutoShape 66"/>
            <p:cNvSpPr>
              <a:spLocks noChangeShapeType="1"/>
            </p:cNvSpPr>
            <p:nvPr/>
          </p:nvSpPr>
          <p:spPr bwMode="auto">
            <a:xfrm>
              <a:off x="4722" y="10781"/>
              <a:ext cx="343" cy="17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3" name="Freeform 65"/>
            <p:cNvSpPr>
              <a:spLocks/>
            </p:cNvSpPr>
            <p:nvPr/>
          </p:nvSpPr>
          <p:spPr bwMode="auto">
            <a:xfrm>
              <a:off x="1976" y="9091"/>
              <a:ext cx="3661" cy="939"/>
            </a:xfrm>
            <a:custGeom>
              <a:avLst/>
              <a:gdLst>
                <a:gd name="T0" fmla="*/ 0 w 3661"/>
                <a:gd name="T1" fmla="*/ 851 h 939"/>
                <a:gd name="T2" fmla="*/ 1249 w 3661"/>
                <a:gd name="T3" fmla="*/ 821 h 939"/>
                <a:gd name="T4" fmla="*/ 2490 w 3661"/>
                <a:gd name="T5" fmla="*/ 146 h 939"/>
                <a:gd name="T6" fmla="*/ 3187 w 3661"/>
                <a:gd name="T7" fmla="*/ 169 h 939"/>
                <a:gd name="T8" fmla="*/ 3661 w 3661"/>
                <a:gd name="T9" fmla="*/ 46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1" h="939">
                  <a:moveTo>
                    <a:pt x="0" y="851"/>
                  </a:moveTo>
                  <a:cubicBezTo>
                    <a:pt x="208" y="847"/>
                    <a:pt x="834" y="939"/>
                    <a:pt x="1249" y="821"/>
                  </a:cubicBezTo>
                  <a:cubicBezTo>
                    <a:pt x="1664" y="703"/>
                    <a:pt x="2167" y="255"/>
                    <a:pt x="2490" y="146"/>
                  </a:cubicBezTo>
                  <a:cubicBezTo>
                    <a:pt x="2822" y="0"/>
                    <a:pt x="2997" y="92"/>
                    <a:pt x="3187" y="169"/>
                  </a:cubicBezTo>
                  <a:cubicBezTo>
                    <a:pt x="3377" y="246"/>
                    <a:pt x="3562" y="400"/>
                    <a:pt x="3661" y="46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graphicFrame>
        <p:nvGraphicFramePr>
          <p:cNvPr id="114" name="Objek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28377"/>
              </p:ext>
            </p:extLst>
          </p:nvPr>
        </p:nvGraphicFramePr>
        <p:xfrm>
          <a:off x="3714750" y="4157465"/>
          <a:ext cx="666360" cy="55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12" imgW="444240" imgH="368280" progId="Equation.DSMT4">
                  <p:embed/>
                </p:oleObj>
              </mc:Choice>
              <mc:Fallback>
                <p:oleObj name="Equation" r:id="rId12" imgW="4442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14750" y="4157465"/>
                        <a:ext cx="666360" cy="55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068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Velocity: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Acceleration:</a:t>
            </a:r>
          </a:p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and acceleration of a particle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45D6-F2D0-461D-B421-7FDD05D22BA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64" y="1787865"/>
            <a:ext cx="5084190" cy="221342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270" y="3295827"/>
            <a:ext cx="1066275" cy="58374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339" y="1787865"/>
            <a:ext cx="1777125" cy="46953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637" y="4451441"/>
            <a:ext cx="2792625" cy="59643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88" y="2395342"/>
            <a:ext cx="3605026" cy="55836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00" y="3867701"/>
            <a:ext cx="3249601" cy="58374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38" y="5105391"/>
            <a:ext cx="3097276" cy="79947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0455" y="3899841"/>
            <a:ext cx="2995725" cy="20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4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Substantial derivative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825625"/>
            <a:ext cx="3223504" cy="4351338"/>
          </a:xfrm>
        </p:spPr>
        <p:txBody>
          <a:bodyPr/>
          <a:lstStyle/>
          <a:p>
            <a:r>
              <a:rPr lang="en-US" dirty="0" smtClean="0"/>
              <a:t>Acceleration:</a:t>
            </a:r>
          </a:p>
          <a:p>
            <a:endParaRPr lang="en-US" dirty="0" smtClean="0"/>
          </a:p>
          <a:p>
            <a:r>
              <a:rPr lang="en-US" dirty="0" smtClean="0"/>
              <a:t>Substantial, material, individual  derivative (total):</a:t>
            </a:r>
          </a:p>
          <a:p>
            <a:endParaRPr lang="en-US" dirty="0" smtClean="0"/>
          </a:p>
          <a:p>
            <a:r>
              <a:rPr lang="en-US" dirty="0" smtClean="0"/>
              <a:t>Local part (unsteady): </a:t>
            </a:r>
          </a:p>
          <a:p>
            <a:endParaRPr lang="en-US" dirty="0" smtClean="0"/>
          </a:p>
          <a:p>
            <a:r>
              <a:rPr lang="en-US" dirty="0" smtClean="0"/>
              <a:t>Convective, advective part: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DAEE-F410-4320-803B-E5BACD7F79B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062" y="1765702"/>
            <a:ext cx="863175" cy="6091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624" y="2636292"/>
            <a:ext cx="3605026" cy="6091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574" y="3248200"/>
            <a:ext cx="2284875" cy="62181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449" y="1646237"/>
            <a:ext cx="3046501" cy="7994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066" y="3864744"/>
            <a:ext cx="456975" cy="62181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580" y="4619762"/>
            <a:ext cx="2183325" cy="5964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5074" y="5395580"/>
            <a:ext cx="1015500" cy="49491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461" y="5747231"/>
            <a:ext cx="2487975" cy="6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4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Steadiness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</a:t>
            </a:r>
          </a:p>
          <a:p>
            <a:pPr lvl="1"/>
            <a:r>
              <a:rPr lang="en-US" dirty="0" smtClean="0"/>
              <a:t>Unsteady </a:t>
            </a:r>
          </a:p>
          <a:p>
            <a:pPr lvl="2"/>
            <a:r>
              <a:rPr lang="en-US" dirty="0" smtClean="0"/>
              <a:t>Streamline</a:t>
            </a:r>
          </a:p>
          <a:p>
            <a:pPr lvl="2"/>
            <a:r>
              <a:rPr lang="en-US" dirty="0" smtClean="0">
                <a:sym typeface="Symbol" panose="05050102010706020507" pitchFamily="18" charset="2"/>
              </a:rPr>
              <a:t>Trajectory</a:t>
            </a:r>
          </a:p>
          <a:p>
            <a:pPr lvl="2"/>
            <a:r>
              <a:rPr lang="en-US" dirty="0" smtClean="0">
                <a:sym typeface="Symbol" panose="05050102010706020507" pitchFamily="18" charset="2"/>
              </a:rPr>
              <a:t>Streakline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Steady</a:t>
            </a:r>
          </a:p>
          <a:p>
            <a:pPr lvl="2"/>
            <a:r>
              <a:rPr lang="en-US" dirty="0" smtClean="0"/>
              <a:t>Streamline</a:t>
            </a:r>
          </a:p>
          <a:p>
            <a:pPr lvl="2"/>
            <a:r>
              <a:rPr lang="en-US" dirty="0" smtClean="0">
                <a:sym typeface="Symbol" panose="05050102010706020507" pitchFamily="18" charset="2"/>
              </a:rPr>
              <a:t>Trajectory</a:t>
            </a:r>
          </a:p>
          <a:p>
            <a:pPr lvl="2"/>
            <a:r>
              <a:rPr lang="en-US" dirty="0" smtClean="0">
                <a:sym typeface="Symbol" panose="05050102010706020507" pitchFamily="18" charset="2"/>
              </a:rPr>
              <a:t>Streakline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837A-111C-450B-B5A0-72D2EAD14DF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372208"/>
              </p:ext>
            </p:extLst>
          </p:nvPr>
        </p:nvGraphicFramePr>
        <p:xfrm>
          <a:off x="3092450" y="2170113"/>
          <a:ext cx="293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6" imgW="1955520" imgH="228600" progId="Equation.DSMT4">
                  <p:embed/>
                </p:oleObj>
              </mc:Choice>
              <mc:Fallback>
                <p:oleObj name="Equation" r:id="rId6" imgW="1955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92450" y="2170113"/>
                        <a:ext cx="293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690801"/>
              </p:ext>
            </p:extLst>
          </p:nvPr>
        </p:nvGraphicFramePr>
        <p:xfrm>
          <a:off x="3111500" y="3835387"/>
          <a:ext cx="192402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8" imgW="1282680" imgH="228600" progId="Equation.DSMT4">
                  <p:embed/>
                </p:oleObj>
              </mc:Choice>
              <mc:Fallback>
                <p:oleObj name="Equation" r:id="rId8" imgW="1282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11500" y="3835387"/>
                        <a:ext cx="192402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727085"/>
              </p:ext>
            </p:extLst>
          </p:nvPr>
        </p:nvGraphicFramePr>
        <p:xfrm>
          <a:off x="6457950" y="2173628"/>
          <a:ext cx="220968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10" imgW="1473120" imgH="228600" progId="Equation.DSMT4">
                  <p:embed/>
                </p:oleObj>
              </mc:Choice>
              <mc:Fallback>
                <p:oleObj name="Equation" r:id="rId10" imgW="1473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57950" y="2173628"/>
                        <a:ext cx="220968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782370"/>
              </p:ext>
            </p:extLst>
          </p:nvPr>
        </p:nvGraphicFramePr>
        <p:xfrm>
          <a:off x="3151224" y="5006175"/>
          <a:ext cx="7810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12" imgW="520560" imgH="228600" progId="Equation.DSMT4">
                  <p:embed/>
                </p:oleObj>
              </mc:Choice>
              <mc:Fallback>
                <p:oleObj name="Equation" r:id="rId12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51224" y="5006175"/>
                        <a:ext cx="781050" cy="3429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3045444" y="2671904"/>
            <a:ext cx="86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various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028950" y="4386726"/>
            <a:ext cx="98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identical</a:t>
            </a:r>
          </a:p>
        </p:txBody>
      </p:sp>
      <p:sp>
        <p:nvSpPr>
          <p:cNvPr id="13" name="Pravá složená závorka 12"/>
          <p:cNvSpPr/>
          <p:nvPr/>
        </p:nvSpPr>
        <p:spPr>
          <a:xfrm>
            <a:off x="2521258" y="2583402"/>
            <a:ext cx="239697" cy="556807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Pravá složená závorka 13"/>
          <p:cNvSpPr/>
          <p:nvPr/>
        </p:nvSpPr>
        <p:spPr>
          <a:xfrm>
            <a:off x="2490741" y="4301534"/>
            <a:ext cx="239697" cy="556807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streaklines_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53012" y="3215861"/>
            <a:ext cx="3810168" cy="2857366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6686406" y="3657600"/>
            <a:ext cx="1241353" cy="4527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5253013" y="4459878"/>
            <a:ext cx="508596" cy="116569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1152087" y="2159573"/>
            <a:ext cx="1526997" cy="33328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159053" y="3804342"/>
            <a:ext cx="1211285" cy="3332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438843" y="5460000"/>
            <a:ext cx="271965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Local acceleration vanishes</a:t>
            </a:r>
          </a:p>
          <a:p>
            <a:r>
              <a:rPr lang="en-US" b="1" dirty="0">
                <a:solidFill>
                  <a:srgbClr val="00B050"/>
                </a:solidFill>
              </a:rPr>
              <a:t>BUT</a:t>
            </a:r>
          </a:p>
          <a:p>
            <a:r>
              <a:rPr lang="en-US" dirty="0">
                <a:solidFill>
                  <a:srgbClr val="FF0000"/>
                </a:solidFill>
              </a:rPr>
              <a:t>Convective not !!! </a:t>
            </a:r>
          </a:p>
        </p:txBody>
      </p:sp>
    </p:spTree>
    <p:extLst>
      <p:ext uri="{BB962C8B-B14F-4D97-AF65-F5344CB8AC3E}">
        <p14:creationId xmlns:p14="http://schemas.microsoft.com/office/powerpoint/2010/main" val="21704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build="p"/>
      <p:bldP spid="11" grpId="0"/>
      <p:bldP spid="12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Helmholtz decomposition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General motion of a fluid particle</a:t>
            </a:r>
          </a:p>
          <a:p>
            <a:endParaRPr lang="en-US" dirty="0" smtClean="0"/>
          </a:p>
          <a:p>
            <a:r>
              <a:rPr lang="en-US" dirty="0" smtClean="0"/>
              <a:t>Translation</a:t>
            </a:r>
          </a:p>
          <a:p>
            <a:endParaRPr lang="en-US" dirty="0" smtClean="0"/>
          </a:p>
          <a:p>
            <a:r>
              <a:rPr lang="en-US" dirty="0" smtClean="0"/>
              <a:t> Rotation</a:t>
            </a:r>
          </a:p>
          <a:p>
            <a:endParaRPr lang="en-US" dirty="0" smtClean="0"/>
          </a:p>
          <a:p>
            <a:r>
              <a:rPr lang="en-US" dirty="0" smtClean="0"/>
              <a:t>Deformation</a:t>
            </a:r>
          </a:p>
          <a:p>
            <a:pPr lvl="1"/>
            <a:r>
              <a:rPr lang="en-US" dirty="0" smtClean="0"/>
              <a:t>Linear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Angular (Shear) 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67F-DE24-4087-B50A-1FD56677F08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54" y="2366040"/>
            <a:ext cx="1771429" cy="7029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3330760"/>
            <a:ext cx="1386242" cy="9318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31" y="4312365"/>
            <a:ext cx="1913965" cy="73138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848" y="5143284"/>
            <a:ext cx="1158535" cy="103367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485" y="116052"/>
            <a:ext cx="2436278" cy="30140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307" y="4489193"/>
            <a:ext cx="3757351" cy="1687770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5612130" y="4489193"/>
            <a:ext cx="554560" cy="55456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6784621" y="5043753"/>
            <a:ext cx="554560" cy="55456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7960790" y="5545173"/>
            <a:ext cx="554560" cy="55456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962490" y="4400779"/>
            <a:ext cx="1232070" cy="55456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7671" y="3435888"/>
            <a:ext cx="4533900" cy="657225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5248188" y="4125191"/>
            <a:ext cx="225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Tenzor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velocity</a:t>
            </a:r>
            <a:r>
              <a:rPr lang="cs-CZ" dirty="0"/>
              <a:t> </a:t>
            </a:r>
            <a:r>
              <a:rPr lang="cs-CZ" dirty="0" err="1"/>
              <a:t>rate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766208" y="3146094"/>
            <a:ext cx="227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 of rotation rate</a:t>
            </a:r>
          </a:p>
        </p:txBody>
      </p:sp>
    </p:spTree>
    <p:extLst>
      <p:ext uri="{BB962C8B-B14F-4D97-AF65-F5344CB8AC3E}">
        <p14:creationId xmlns:p14="http://schemas.microsoft.com/office/powerpoint/2010/main" val="31403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 animBg="1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Helmholtz decomposition theorem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21761"/>
          </a:xfr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Any fluid movement around a point in space could be decomposed into </a:t>
            </a:r>
            <a:r>
              <a:rPr lang="en-US" b="1" dirty="0" smtClean="0"/>
              <a:t>translation</a:t>
            </a:r>
            <a:r>
              <a:rPr lang="en-US" dirty="0" smtClean="0"/>
              <a:t>, </a:t>
            </a:r>
            <a:r>
              <a:rPr lang="en-US" b="1" dirty="0" smtClean="0"/>
              <a:t>rotation</a:t>
            </a:r>
            <a:r>
              <a:rPr lang="en-US" dirty="0" smtClean="0"/>
              <a:t> around a given point and </a:t>
            </a:r>
            <a:r>
              <a:rPr lang="en-US" b="1" dirty="0" smtClean="0"/>
              <a:t>deformation (linear and shear)</a:t>
            </a:r>
            <a:endParaRPr lang="en-US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01AE-A39D-49CA-B974-7C505908BB2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2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21"/>
          <p:cNvSpPr/>
          <p:nvPr/>
        </p:nvSpPr>
        <p:spPr>
          <a:xfrm>
            <a:off x="5827757" y="4155729"/>
            <a:ext cx="2073992" cy="2020163"/>
          </a:xfrm>
          <a:custGeom>
            <a:avLst/>
            <a:gdLst>
              <a:gd name="connsiteX0" fmla="*/ 67016 w 2073992"/>
              <a:gd name="connsiteY0" fmla="*/ 632595 h 2020163"/>
              <a:gd name="connsiteX1" fmla="*/ 457634 w 2073992"/>
              <a:gd name="connsiteY1" fmla="*/ 82180 h 2020163"/>
              <a:gd name="connsiteX2" fmla="*/ 1469688 w 2073992"/>
              <a:gd name="connsiteY2" fmla="*/ 73302 h 2020163"/>
              <a:gd name="connsiteX3" fmla="*/ 1984593 w 2073992"/>
              <a:gd name="connsiteY3" fmla="*/ 756883 h 2020163"/>
              <a:gd name="connsiteX4" fmla="*/ 1993471 w 2073992"/>
              <a:gd name="connsiteY4" fmla="*/ 1582506 h 2020163"/>
              <a:gd name="connsiteX5" fmla="*/ 1176725 w 2073992"/>
              <a:gd name="connsiteY5" fmla="*/ 2017512 h 2020163"/>
              <a:gd name="connsiteX6" fmla="*/ 306713 w 2073992"/>
              <a:gd name="connsiteY6" fmla="*/ 1733427 h 2020163"/>
              <a:gd name="connsiteX7" fmla="*/ 22628 w 2073992"/>
              <a:gd name="connsiteY7" fmla="*/ 1111990 h 2020163"/>
              <a:gd name="connsiteX8" fmla="*/ 67016 w 2073992"/>
              <a:gd name="connsiteY8" fmla="*/ 632595 h 202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992" h="2020163">
                <a:moveTo>
                  <a:pt x="67016" y="632595"/>
                </a:moveTo>
                <a:cubicBezTo>
                  <a:pt x="139517" y="460960"/>
                  <a:pt x="223855" y="175395"/>
                  <a:pt x="457634" y="82180"/>
                </a:cubicBezTo>
                <a:cubicBezTo>
                  <a:pt x="691413" y="-11036"/>
                  <a:pt x="1215195" y="-39148"/>
                  <a:pt x="1469688" y="73302"/>
                </a:cubicBezTo>
                <a:cubicBezTo>
                  <a:pt x="1724181" y="185752"/>
                  <a:pt x="1897296" y="505349"/>
                  <a:pt x="1984593" y="756883"/>
                </a:cubicBezTo>
                <a:cubicBezTo>
                  <a:pt x="2071890" y="1008417"/>
                  <a:pt x="2128116" y="1372401"/>
                  <a:pt x="1993471" y="1582506"/>
                </a:cubicBezTo>
                <a:cubicBezTo>
                  <a:pt x="1858826" y="1792611"/>
                  <a:pt x="1457851" y="1992358"/>
                  <a:pt x="1176725" y="2017512"/>
                </a:cubicBezTo>
                <a:cubicBezTo>
                  <a:pt x="895599" y="2042666"/>
                  <a:pt x="499062" y="1884347"/>
                  <a:pt x="306713" y="1733427"/>
                </a:cubicBezTo>
                <a:cubicBezTo>
                  <a:pt x="114364" y="1582507"/>
                  <a:pt x="62578" y="1292503"/>
                  <a:pt x="22628" y="1111990"/>
                </a:cubicBezTo>
                <a:cubicBezTo>
                  <a:pt x="-17322" y="931477"/>
                  <a:pt x="-5485" y="804230"/>
                  <a:pt x="67016" y="632595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219" name="Picture 51" descr="http://upload.wikimedia.org/wikipedia/commons/thumb/6/6d/Irrotationalfield.svg/300px-Irrotationalfield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03" y="37370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Vorticity, circulation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Rotation of a particle</a:t>
            </a:r>
          </a:p>
          <a:p>
            <a:r>
              <a:rPr lang="en-US" dirty="0" smtClean="0"/>
              <a:t>Vorticity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Circulation – vortex „strength“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148B-D8B9-4D51-9241-3FC59CF8983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27757" y="4155729"/>
            <a:ext cx="2073992" cy="2020163"/>
          </a:xfrm>
          <a:custGeom>
            <a:avLst/>
            <a:gdLst>
              <a:gd name="connsiteX0" fmla="*/ 67016 w 2073992"/>
              <a:gd name="connsiteY0" fmla="*/ 632595 h 2020163"/>
              <a:gd name="connsiteX1" fmla="*/ 457634 w 2073992"/>
              <a:gd name="connsiteY1" fmla="*/ 82180 h 2020163"/>
              <a:gd name="connsiteX2" fmla="*/ 1469688 w 2073992"/>
              <a:gd name="connsiteY2" fmla="*/ 73302 h 2020163"/>
              <a:gd name="connsiteX3" fmla="*/ 1984593 w 2073992"/>
              <a:gd name="connsiteY3" fmla="*/ 756883 h 2020163"/>
              <a:gd name="connsiteX4" fmla="*/ 1993471 w 2073992"/>
              <a:gd name="connsiteY4" fmla="*/ 1582506 h 2020163"/>
              <a:gd name="connsiteX5" fmla="*/ 1176725 w 2073992"/>
              <a:gd name="connsiteY5" fmla="*/ 2017512 h 2020163"/>
              <a:gd name="connsiteX6" fmla="*/ 306713 w 2073992"/>
              <a:gd name="connsiteY6" fmla="*/ 1733427 h 2020163"/>
              <a:gd name="connsiteX7" fmla="*/ 22628 w 2073992"/>
              <a:gd name="connsiteY7" fmla="*/ 1111990 h 2020163"/>
              <a:gd name="connsiteX8" fmla="*/ 67016 w 2073992"/>
              <a:gd name="connsiteY8" fmla="*/ 632595 h 202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992" h="2020163">
                <a:moveTo>
                  <a:pt x="67016" y="632595"/>
                </a:moveTo>
                <a:cubicBezTo>
                  <a:pt x="139517" y="460960"/>
                  <a:pt x="223855" y="175395"/>
                  <a:pt x="457634" y="82180"/>
                </a:cubicBezTo>
                <a:cubicBezTo>
                  <a:pt x="691413" y="-11036"/>
                  <a:pt x="1215195" y="-39148"/>
                  <a:pt x="1469688" y="73302"/>
                </a:cubicBezTo>
                <a:cubicBezTo>
                  <a:pt x="1724181" y="185752"/>
                  <a:pt x="1897296" y="505349"/>
                  <a:pt x="1984593" y="756883"/>
                </a:cubicBezTo>
                <a:cubicBezTo>
                  <a:pt x="2071890" y="1008417"/>
                  <a:pt x="2128116" y="1372401"/>
                  <a:pt x="1993471" y="1582506"/>
                </a:cubicBezTo>
                <a:cubicBezTo>
                  <a:pt x="1858826" y="1792611"/>
                  <a:pt x="1457851" y="1992358"/>
                  <a:pt x="1176725" y="2017512"/>
                </a:cubicBezTo>
                <a:cubicBezTo>
                  <a:pt x="895599" y="2042666"/>
                  <a:pt x="499062" y="1884347"/>
                  <a:pt x="306713" y="1733427"/>
                </a:cubicBezTo>
                <a:cubicBezTo>
                  <a:pt x="114364" y="1582507"/>
                  <a:pt x="62578" y="1292503"/>
                  <a:pt x="22628" y="1111990"/>
                </a:cubicBezTo>
                <a:cubicBezTo>
                  <a:pt x="-17322" y="931477"/>
                  <a:pt x="-5485" y="804230"/>
                  <a:pt x="67016" y="632595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627380"/>
              </p:ext>
            </p:extLst>
          </p:nvPr>
        </p:nvGraphicFramePr>
        <p:xfrm>
          <a:off x="7102858" y="4416950"/>
          <a:ext cx="253440" cy="32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5" imgW="126720" imgH="164880" progId="Equation.DSMT4">
                  <p:embed/>
                </p:oleObj>
              </mc:Choice>
              <mc:Fallback>
                <p:oleObj name="Equation" r:id="rId5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02858" y="4416950"/>
                        <a:ext cx="253440" cy="329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602964"/>
              </p:ext>
            </p:extLst>
          </p:nvPr>
        </p:nvGraphicFramePr>
        <p:xfrm>
          <a:off x="5563117" y="4406114"/>
          <a:ext cx="381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7" imgW="190440" imgH="164880" progId="Equation.DSMT4">
                  <p:embed/>
                </p:oleObj>
              </mc:Choice>
              <mc:Fallback>
                <p:oleObj name="Equation" r:id="rId7" imgW="1904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63117" y="4406114"/>
                        <a:ext cx="3810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2727810"/>
            <a:ext cx="5175953" cy="12741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38" y="1901934"/>
            <a:ext cx="243861" cy="2316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2298846"/>
            <a:ext cx="2036240" cy="2865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5" y="4650523"/>
            <a:ext cx="3164098" cy="43895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5" y="5242473"/>
            <a:ext cx="2072820" cy="414564"/>
          </a:xfrm>
          <a:prstGeom prst="rect">
            <a:avLst/>
          </a:prstGeom>
        </p:spPr>
      </p:pic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864844"/>
              </p:ext>
            </p:extLst>
          </p:nvPr>
        </p:nvGraphicFramePr>
        <p:xfrm>
          <a:off x="7469891" y="3900935"/>
          <a:ext cx="304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14" imgW="152280" imgH="164880" progId="Equation.DSMT4">
                  <p:embed/>
                </p:oleObj>
              </mc:Choice>
              <mc:Fallback>
                <p:oleObj name="Equation" r:id="rId14" imgW="152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69891" y="3900935"/>
                        <a:ext cx="304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84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uiExpand="1" build="p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„Rigid“ body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Vortex without vorticity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3158-B448-4451-BBB9-9AC75D63915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  <p:pic>
        <p:nvPicPr>
          <p:cNvPr id="5122" name="Picture 2" descr="http://upload.wikimedia.org/wikipedia/commons/thumb/4/48/Rotational_vortex.gif/200px-Rotational_vortex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2562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0/0b/Irrotational_vortex.gif/200px-Irrotational_vortex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23532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564" y="1242134"/>
            <a:ext cx="2914650" cy="2438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614" y="3885407"/>
            <a:ext cx="2876550" cy="23812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386428" y="5667812"/>
            <a:ext cx="18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Potential vortex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4" descr="CylindricalCoordinat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8" y="4410228"/>
            <a:ext cx="1419782" cy="1753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1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vortex</a:t>
            </a:r>
            <a:endParaRPr lang="en-US" dirty="0"/>
          </a:p>
        </p:txBody>
      </p:sp>
      <p:pic>
        <p:nvPicPr>
          <p:cNvPr id="7" name="free_vorte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2CFF-684F-4A56-B874-F5EBFEC2CAD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9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 vortex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Rigid core</a:t>
            </a:r>
          </a:p>
          <a:p>
            <a:r>
              <a:rPr lang="en-US" dirty="0" smtClean="0"/>
              <a:t>Outside potential vortex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188F-AC65-4538-84AE-3862AA0541F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26</a:t>
            </a:fld>
            <a:endParaRPr lang="cs-CZ"/>
          </a:p>
        </p:txBody>
      </p:sp>
      <p:pic>
        <p:nvPicPr>
          <p:cNvPr id="7" name="obrázek 3088"/>
          <p:cNvPicPr/>
          <p:nvPr/>
        </p:nvPicPr>
        <p:blipFill>
          <a:blip r:embed="rId4"/>
          <a:srcRect l="1069" t="1652" r="1069" b="1652"/>
          <a:stretch>
            <a:fillRect/>
          </a:stretch>
        </p:blipFill>
        <p:spPr bwMode="auto">
          <a:xfrm>
            <a:off x="5270414" y="923925"/>
            <a:ext cx="269938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3089"/>
          <p:cNvPicPr/>
          <p:nvPr/>
        </p:nvPicPr>
        <p:blipFill>
          <a:blip r:embed="rId5"/>
          <a:srcRect l="1069" t="1652" r="1069" b="1652"/>
          <a:stretch>
            <a:fillRect/>
          </a:stretch>
        </p:blipFill>
        <p:spPr bwMode="auto">
          <a:xfrm>
            <a:off x="5270414" y="2647950"/>
            <a:ext cx="269938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www.msc.univ-paris-diderot.fr/%7Ephyexp/uploads/VortexPolygonaux/rank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38" y="3416525"/>
            <a:ext cx="3810000" cy="2400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500048"/>
              </p:ext>
            </p:extLst>
          </p:nvPr>
        </p:nvGraphicFramePr>
        <p:xfrm>
          <a:off x="762000" y="2843212"/>
          <a:ext cx="192405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7" imgW="1282700" imgH="889000" progId="Equation.DSMT4">
                  <p:embed/>
                </p:oleObj>
              </mc:Choice>
              <mc:Fallback>
                <p:oleObj name="Equation" r:id="rId7" imgW="1282700" imgH="889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3212"/>
                        <a:ext cx="192405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6" descr="http://upload.wikimedia.org/wikipedia/commons/thumb/7/71/Vortex_in_draining_bottle_of_water.jpg/220px-Vortex_in_draining_bottle_of_wat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14" y="3052762"/>
            <a:ext cx="2095500" cy="3124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ylindricalCoordinat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8" y="4410228"/>
            <a:ext cx="1419782" cy="1753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99701" y="3262717"/>
            <a:ext cx="2355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ω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841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Vorticity in boundary layer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BD47-7608-404C-A01A-93C61C93B0F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27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51" y="1569764"/>
            <a:ext cx="6999264" cy="3042260"/>
          </a:xfrm>
          <a:prstGeom prst="rect">
            <a:avLst/>
          </a:prstGeom>
        </p:spPr>
      </p:pic>
      <p:sp>
        <p:nvSpPr>
          <p:cNvPr id="13" name="Kosoúhelník 12"/>
          <p:cNvSpPr/>
          <p:nvPr/>
        </p:nvSpPr>
        <p:spPr>
          <a:xfrm>
            <a:off x="1657350" y="5216566"/>
            <a:ext cx="368423" cy="352185"/>
          </a:xfrm>
          <a:prstGeom prst="parallelogram">
            <a:avLst>
              <a:gd name="adj" fmla="val 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2575723" y="5216566"/>
            <a:ext cx="420990" cy="352185"/>
          </a:xfrm>
          <a:prstGeom prst="parallelogram">
            <a:avLst>
              <a:gd name="adj" fmla="val 35083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osoúhelník 14"/>
          <p:cNvSpPr/>
          <p:nvPr/>
        </p:nvSpPr>
        <p:spPr>
          <a:xfrm>
            <a:off x="3551854" y="5216566"/>
            <a:ext cx="587531" cy="352185"/>
          </a:xfrm>
          <a:prstGeom prst="parallelogram">
            <a:avLst>
              <a:gd name="adj" fmla="val 7541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1118586" y="5039013"/>
            <a:ext cx="3266983" cy="794947"/>
            <a:chOff x="1118586" y="5039013"/>
            <a:chExt cx="3266983" cy="794947"/>
          </a:xfrm>
        </p:grpSpPr>
        <p:sp>
          <p:nvSpPr>
            <p:cNvPr id="9" name="Obdélník 8"/>
            <p:cNvSpPr/>
            <p:nvPr/>
          </p:nvSpPr>
          <p:spPr>
            <a:xfrm>
              <a:off x="1118586" y="5788241"/>
              <a:ext cx="326698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nice se šipkou 19"/>
            <p:cNvCxnSpPr/>
            <p:nvPr/>
          </p:nvCxnSpPr>
          <p:spPr>
            <a:xfrm>
              <a:off x="1118586" y="5568751"/>
              <a:ext cx="1553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>
              <a:off x="1118586" y="5403988"/>
              <a:ext cx="31071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1118586" y="5216566"/>
              <a:ext cx="4172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>
              <a:off x="1118586" y="5039013"/>
              <a:ext cx="5387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Kosoúhelník 27"/>
          <p:cNvSpPr/>
          <p:nvPr/>
        </p:nvSpPr>
        <p:spPr>
          <a:xfrm rot="20888456">
            <a:off x="3521935" y="5159954"/>
            <a:ext cx="587531" cy="352185"/>
          </a:xfrm>
          <a:prstGeom prst="parallelogram">
            <a:avLst>
              <a:gd name="adj" fmla="val 754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0" name="Přímá spojnice 29"/>
          <p:cNvCxnSpPr/>
          <p:nvPr/>
        </p:nvCxnSpPr>
        <p:spPr>
          <a:xfrm flipV="1">
            <a:off x="1657350" y="4927107"/>
            <a:ext cx="668600" cy="64164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Skupina 37"/>
          <p:cNvGrpSpPr/>
          <p:nvPr/>
        </p:nvGrpSpPr>
        <p:grpSpPr>
          <a:xfrm>
            <a:off x="3551854" y="4954471"/>
            <a:ext cx="821000" cy="641644"/>
            <a:chOff x="3551854" y="4954471"/>
            <a:chExt cx="821000" cy="641644"/>
          </a:xfrm>
        </p:grpSpPr>
        <p:cxnSp>
          <p:nvCxnSpPr>
            <p:cNvPr id="31" name="Přímá spojnice 30"/>
            <p:cNvCxnSpPr/>
            <p:nvPr/>
          </p:nvCxnSpPr>
          <p:spPr>
            <a:xfrm flipV="1">
              <a:off x="3551854" y="4954471"/>
              <a:ext cx="668600" cy="6416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/>
            <p:cNvCxnSpPr/>
            <p:nvPr/>
          </p:nvCxnSpPr>
          <p:spPr>
            <a:xfrm flipV="1">
              <a:off x="3551854" y="5075978"/>
              <a:ext cx="821000" cy="5201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/>
            <p:nvPr/>
          </p:nvCxnSpPr>
          <p:spPr>
            <a:xfrm>
              <a:off x="4220037" y="4954471"/>
              <a:ext cx="135338" cy="1215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74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Biot</a:t>
            </a:r>
            <a:r>
              <a:rPr lang="en-US" dirty="0" smtClean="0"/>
              <a:t>-Savart law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57535"/>
            <a:ext cx="7783103" cy="4351338"/>
          </a:xfrm>
        </p:spPr>
        <p:txBody>
          <a:bodyPr/>
          <a:lstStyle/>
          <a:p>
            <a:r>
              <a:rPr lang="en-US" dirty="0" smtClean="0"/>
              <a:t>Vortex core line</a:t>
            </a:r>
          </a:p>
          <a:p>
            <a:r>
              <a:rPr lang="en-US" dirty="0" smtClean="0"/>
              <a:t>Induced velocity field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222-294E-453A-8C35-DE2C952E36E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28</a:t>
            </a:fld>
            <a:endParaRPr lang="cs-CZ"/>
          </a:p>
        </p:txBody>
      </p:sp>
      <p:sp>
        <p:nvSpPr>
          <p:cNvPr id="107" name="Rectangle 2"/>
          <p:cNvSpPr>
            <a:spLocks noChangeArrowheads="1"/>
          </p:cNvSpPr>
          <p:nvPr/>
        </p:nvSpPr>
        <p:spPr bwMode="auto">
          <a:xfrm>
            <a:off x="0" y="0"/>
            <a:ext cx="90238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8" name="Objek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246742"/>
              </p:ext>
            </p:extLst>
          </p:nvPr>
        </p:nvGraphicFramePr>
        <p:xfrm>
          <a:off x="8251081" y="3714974"/>
          <a:ext cx="159798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4" imgW="165028" imgH="228501" progId="Equation.DSMT4">
                  <p:embed/>
                </p:oleObj>
              </mc:Choice>
              <mc:Fallback>
                <p:oleObj name="Equation" r:id="rId4" imgW="165028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1081" y="3714974"/>
                        <a:ext cx="159798" cy="228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0" name="Objek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703605"/>
              </p:ext>
            </p:extLst>
          </p:nvPr>
        </p:nvGraphicFramePr>
        <p:xfrm>
          <a:off x="7641270" y="3170776"/>
          <a:ext cx="114300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6" imgW="114102" imgH="126780" progId="Equation.DSMT4">
                  <p:embed/>
                </p:oleObj>
              </mc:Choice>
              <mc:Fallback>
                <p:oleObj name="Equation" r:id="rId6" imgW="114102" imgH="1267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1270" y="3170776"/>
                        <a:ext cx="114300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kt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230579"/>
              </p:ext>
            </p:extLst>
          </p:nvPr>
        </p:nvGraphicFramePr>
        <p:xfrm>
          <a:off x="5015122" y="2661777"/>
          <a:ext cx="1905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8" imgW="190335" imgH="177646" progId="Equation.DSMT4">
                  <p:embed/>
                </p:oleObj>
              </mc:Choice>
              <mc:Fallback>
                <p:oleObj name="Equation" r:id="rId8" imgW="190335" imgH="177646" progId="Equation.DSMT4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122" y="2661777"/>
                        <a:ext cx="190500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Rectangle 8"/>
          <p:cNvSpPr>
            <a:spLocks noChangeArrowheads="1"/>
          </p:cNvSpPr>
          <p:nvPr/>
        </p:nvSpPr>
        <p:spPr bwMode="auto">
          <a:xfrm>
            <a:off x="4275523" y="22749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4" name="Objekt 1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645300"/>
              </p:ext>
            </p:extLst>
          </p:nvPr>
        </p:nvGraphicFramePr>
        <p:xfrm>
          <a:off x="6418635" y="1690689"/>
          <a:ext cx="13335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10" imgW="139639" imgH="152334" progId="Equation.DSMT4">
                  <p:embed/>
                </p:oleObj>
              </mc:Choice>
              <mc:Fallback>
                <p:oleObj name="Equation" r:id="rId10" imgW="139639" imgH="152334" progId="Equation.DSMT4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635" y="1690689"/>
                        <a:ext cx="13335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" name="Skupina 115"/>
          <p:cNvGrpSpPr/>
          <p:nvPr/>
        </p:nvGrpSpPr>
        <p:grpSpPr>
          <a:xfrm>
            <a:off x="4614849" y="1690689"/>
            <a:ext cx="4200526" cy="2342515"/>
            <a:chOff x="224378" y="144768"/>
            <a:chExt cx="4200736" cy="2343162"/>
          </a:xfrm>
        </p:grpSpPr>
        <p:sp>
          <p:nvSpPr>
            <p:cNvPr id="117" name="Freeform 23554"/>
            <p:cNvSpPr>
              <a:spLocks/>
            </p:cNvSpPr>
            <p:nvPr/>
          </p:nvSpPr>
          <p:spPr bwMode="auto">
            <a:xfrm>
              <a:off x="224378" y="357505"/>
              <a:ext cx="2188210" cy="1731645"/>
            </a:xfrm>
            <a:custGeom>
              <a:avLst/>
              <a:gdLst>
                <a:gd name="T0" fmla="*/ 0 w 3446"/>
                <a:gd name="T1" fmla="*/ 2727 h 2727"/>
                <a:gd name="T2" fmla="*/ 658 w 3446"/>
                <a:gd name="T3" fmla="*/ 1755 h 2727"/>
                <a:gd name="T4" fmla="*/ 3446 w 3446"/>
                <a:gd name="T5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6" h="2727">
                  <a:moveTo>
                    <a:pt x="0" y="2727"/>
                  </a:moveTo>
                  <a:cubicBezTo>
                    <a:pt x="110" y="2566"/>
                    <a:pt x="137" y="2338"/>
                    <a:pt x="658" y="1755"/>
                  </a:cubicBezTo>
                  <a:cubicBezTo>
                    <a:pt x="1179" y="1172"/>
                    <a:pt x="2865" y="366"/>
                    <a:pt x="344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18" name="Oval 23556"/>
            <p:cNvSpPr>
              <a:spLocks noChangeArrowheads="1"/>
            </p:cNvSpPr>
            <p:nvPr/>
          </p:nvSpPr>
          <p:spPr bwMode="auto">
            <a:xfrm rot="4073201">
              <a:off x="1839818" y="452755"/>
              <a:ext cx="434340" cy="25273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19" name="AutoShape 23557"/>
            <p:cNvSpPr>
              <a:spLocks noChangeArrowheads="1"/>
            </p:cNvSpPr>
            <p:nvPr/>
          </p:nvSpPr>
          <p:spPr bwMode="auto">
            <a:xfrm rot="21359518">
              <a:off x="1881093" y="487680"/>
              <a:ext cx="71755" cy="7239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20" name="AutoShape 23558"/>
            <p:cNvSpPr>
              <a:spLocks noChangeArrowheads="1"/>
            </p:cNvSpPr>
            <p:nvPr/>
          </p:nvSpPr>
          <p:spPr bwMode="auto">
            <a:xfrm rot="10647577">
              <a:off x="2159223" y="615315"/>
              <a:ext cx="71755" cy="7239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cxnSp>
          <p:nvCxnSpPr>
            <p:cNvPr id="121" name="AutoShape 23560"/>
            <p:cNvCxnSpPr>
              <a:cxnSpLocks noChangeShapeType="1"/>
            </p:cNvCxnSpPr>
            <p:nvPr/>
          </p:nvCxnSpPr>
          <p:spPr bwMode="auto">
            <a:xfrm>
              <a:off x="650463" y="1447800"/>
              <a:ext cx="3260090" cy="17081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AutoShape 23561"/>
            <p:cNvCxnSpPr>
              <a:cxnSpLocks noChangeShapeType="1"/>
            </p:cNvCxnSpPr>
            <p:nvPr/>
          </p:nvCxnSpPr>
          <p:spPr bwMode="auto">
            <a:xfrm flipH="1" flipV="1">
              <a:off x="3878803" y="1603375"/>
              <a:ext cx="217170" cy="884555"/>
            </a:xfrm>
            <a:prstGeom prst="straightConnector1">
              <a:avLst/>
            </a:prstGeom>
            <a:noFill/>
            <a:ln w="44450">
              <a:solidFill>
                <a:schemeClr val="accent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" name="Text Box 23562"/>
            <p:cNvSpPr txBox="1">
              <a:spLocks noChangeArrowheads="1"/>
            </p:cNvSpPr>
            <p:nvPr/>
          </p:nvSpPr>
          <p:spPr bwMode="auto">
            <a:xfrm>
              <a:off x="427842" y="1051266"/>
              <a:ext cx="374015" cy="27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4" name="Text Box 23563"/>
            <p:cNvSpPr txBox="1">
              <a:spLocks noChangeArrowheads="1"/>
            </p:cNvSpPr>
            <p:nvPr/>
          </p:nvSpPr>
          <p:spPr bwMode="auto">
            <a:xfrm>
              <a:off x="4078404" y="2052500"/>
              <a:ext cx="34671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5" name="Text Box 23564"/>
            <p:cNvSpPr txBox="1">
              <a:spLocks noChangeArrowheads="1"/>
            </p:cNvSpPr>
            <p:nvPr/>
          </p:nvSpPr>
          <p:spPr bwMode="auto">
            <a:xfrm>
              <a:off x="2025401" y="144768"/>
              <a:ext cx="31686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6" name="Text Box 23566"/>
            <p:cNvSpPr txBox="1">
              <a:spLocks noChangeArrowheads="1"/>
            </p:cNvSpPr>
            <p:nvPr/>
          </p:nvSpPr>
          <p:spPr bwMode="auto">
            <a:xfrm>
              <a:off x="3091043" y="1593144"/>
              <a:ext cx="381000" cy="26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7" name="AutoShape 23567"/>
            <p:cNvSpPr>
              <a:spLocks noChangeArrowheads="1"/>
            </p:cNvSpPr>
            <p:nvPr/>
          </p:nvSpPr>
          <p:spPr bwMode="auto">
            <a:xfrm rot="18954022">
              <a:off x="633953" y="1264920"/>
              <a:ext cx="323215" cy="153035"/>
            </a:xfrm>
            <a:prstGeom prst="rightArrow">
              <a:avLst>
                <a:gd name="adj1" fmla="val 50000"/>
                <a:gd name="adj2" fmla="val 52801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cxnSp>
          <p:nvCxnSpPr>
            <p:cNvPr id="128" name="AutoShape 24576"/>
            <p:cNvCxnSpPr>
              <a:cxnSpLocks noChangeShapeType="1"/>
            </p:cNvCxnSpPr>
            <p:nvPr/>
          </p:nvCxnSpPr>
          <p:spPr bwMode="auto">
            <a:xfrm>
              <a:off x="957803" y="1224915"/>
              <a:ext cx="3152140" cy="1695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AutoShape 24577"/>
            <p:cNvCxnSpPr>
              <a:cxnSpLocks noChangeShapeType="1"/>
            </p:cNvCxnSpPr>
            <p:nvPr/>
          </p:nvCxnSpPr>
          <p:spPr bwMode="auto">
            <a:xfrm flipH="1">
              <a:off x="3894043" y="1396365"/>
              <a:ext cx="228600" cy="2070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0" name="Oval 24581"/>
            <p:cNvSpPr>
              <a:spLocks noChangeArrowheads="1"/>
            </p:cNvSpPr>
            <p:nvPr/>
          </p:nvSpPr>
          <p:spPr bwMode="auto">
            <a:xfrm>
              <a:off x="4005803" y="1638935"/>
              <a:ext cx="36195" cy="36195"/>
            </a:xfrm>
            <a:prstGeom prst="ellipse">
              <a:avLst/>
            </a:prstGeom>
            <a:solidFill>
              <a:schemeClr val="tx1">
                <a:lumMod val="100000"/>
                <a:lumOff val="0"/>
              </a:schemeClr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31" name="Oval 24582"/>
            <p:cNvSpPr>
              <a:spLocks noChangeArrowheads="1"/>
            </p:cNvSpPr>
            <p:nvPr/>
          </p:nvSpPr>
          <p:spPr bwMode="auto">
            <a:xfrm>
              <a:off x="3777203" y="1706245"/>
              <a:ext cx="36195" cy="36195"/>
            </a:xfrm>
            <a:prstGeom prst="ellipse">
              <a:avLst/>
            </a:prstGeom>
            <a:solidFill>
              <a:schemeClr val="tx1">
                <a:lumMod val="100000"/>
                <a:lumOff val="0"/>
              </a:schemeClr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32" name="Arc 36865"/>
            <p:cNvSpPr>
              <a:spLocks/>
            </p:cNvSpPr>
            <p:nvPr/>
          </p:nvSpPr>
          <p:spPr bwMode="auto">
            <a:xfrm rot="10800000">
              <a:off x="3624803" y="1613535"/>
              <a:ext cx="332740" cy="304800"/>
            </a:xfrm>
            <a:custGeom>
              <a:avLst/>
              <a:gdLst>
                <a:gd name="G0" fmla="+- 1990 0 0"/>
                <a:gd name="G1" fmla="+- 21600 0 0"/>
                <a:gd name="G2" fmla="+- 21600 0 0"/>
                <a:gd name="T0" fmla="*/ 0 w 23590"/>
                <a:gd name="T1" fmla="*/ 92 h 21600"/>
                <a:gd name="T2" fmla="*/ 23590 w 23590"/>
                <a:gd name="T3" fmla="*/ 21600 h 21600"/>
                <a:gd name="T4" fmla="*/ 1990 w 2359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590" h="21600" fill="none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</a:path>
                <a:path w="23590" h="21600" stroke="0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  <a:lnTo>
                    <a:pt x="199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33" name="Arc 36866"/>
            <p:cNvSpPr>
              <a:spLocks/>
            </p:cNvSpPr>
            <p:nvPr/>
          </p:nvSpPr>
          <p:spPr bwMode="auto">
            <a:xfrm rot="8716306" flipH="1">
              <a:off x="3853403" y="1520190"/>
              <a:ext cx="332740" cy="304800"/>
            </a:xfrm>
            <a:custGeom>
              <a:avLst/>
              <a:gdLst>
                <a:gd name="G0" fmla="+- 1990 0 0"/>
                <a:gd name="G1" fmla="+- 21600 0 0"/>
                <a:gd name="G2" fmla="+- 21600 0 0"/>
                <a:gd name="T0" fmla="*/ 0 w 23590"/>
                <a:gd name="T1" fmla="*/ 92 h 21600"/>
                <a:gd name="T2" fmla="*/ 23590 w 23590"/>
                <a:gd name="T3" fmla="*/ 21600 h 21600"/>
                <a:gd name="T4" fmla="*/ 1990 w 2359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590" h="21600" fill="none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</a:path>
                <a:path w="23590" h="21600" stroke="0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  <a:lnTo>
                    <a:pt x="199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</p:grpSp>
      <p:sp>
        <p:nvSpPr>
          <p:cNvPr id="152" name="Rectangle 10"/>
          <p:cNvSpPr>
            <a:spLocks noChangeArrowheads="1"/>
          </p:cNvSpPr>
          <p:nvPr/>
        </p:nvSpPr>
        <p:spPr bwMode="auto">
          <a:xfrm>
            <a:off x="1491364" y="31513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53" name="Objek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812275"/>
              </p:ext>
            </p:extLst>
          </p:nvPr>
        </p:nvGraphicFramePr>
        <p:xfrm>
          <a:off x="1707413" y="3136173"/>
          <a:ext cx="1751840" cy="59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12" imgW="1167893" imgH="393529" progId="Equation.DSMT4">
                  <p:embed/>
                </p:oleObj>
              </mc:Choice>
              <mc:Fallback>
                <p:oleObj name="Equation" r:id="rId12" imgW="1167893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413" y="3136173"/>
                        <a:ext cx="1751840" cy="5902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01" name="Picture 17" descr="http://skullsinthestars.files.wordpress.com/2012/08/vortexring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01" y="4348201"/>
            <a:ext cx="1475385" cy="1913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http://www.thenakedscientists.com/HTML/uploads/RTEmagicC_VortexCannon-doughnut-move.pn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0510" y="4694781"/>
            <a:ext cx="1690302" cy="1425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ovéPole 153"/>
          <p:cNvSpPr txBox="1"/>
          <p:nvPr/>
        </p:nvSpPr>
        <p:spPr>
          <a:xfrm>
            <a:off x="1154097" y="5658743"/>
            <a:ext cx="258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vortex</a:t>
            </a:r>
            <a:r>
              <a:rPr lang="cs-CZ" dirty="0"/>
              <a:t> ring</a:t>
            </a:r>
          </a:p>
        </p:txBody>
      </p:sp>
    </p:spTree>
    <p:extLst>
      <p:ext uri="{BB962C8B-B14F-4D97-AF65-F5344CB8AC3E}">
        <p14:creationId xmlns:p14="http://schemas.microsoft.com/office/powerpoint/2010/main" val="202895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Kelvin (Thomson) circulation theorem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70886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Inviscid </a:t>
            </a:r>
            <a:r>
              <a:rPr lang="en-US" dirty="0" smtClean="0"/>
              <a:t>fluid (ideal gas)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Barotropic </a:t>
            </a:r>
            <a:r>
              <a:rPr lang="cs-CZ" dirty="0" smtClean="0"/>
              <a:t>fluid </a:t>
            </a:r>
            <a:r>
              <a:rPr lang="en-US" dirty="0" smtClean="0"/>
              <a:t>(density is function of pressure only)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Conservative</a:t>
            </a:r>
            <a:r>
              <a:rPr lang="en-US" dirty="0" smtClean="0"/>
              <a:t> forces (e.g. gravitation, no Coriolis)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Material </a:t>
            </a:r>
            <a:r>
              <a:rPr lang="en-US" dirty="0" smtClean="0"/>
              <a:t>curve: it consists of the same fluid particles (time line)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89C7-965D-4E10-884E-1C530EF266B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29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77477" y="3953369"/>
            <a:ext cx="7737873" cy="1200329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„In a barotropic inviscid fluid in conservative forces the circulation along a closed curve advected by a fluid is </a:t>
            </a:r>
            <a:r>
              <a:rPr lang="en-US" sz="2400" i="1" dirty="0" smtClean="0">
                <a:solidFill>
                  <a:srgbClr val="FF0000"/>
                </a:solidFill>
              </a:rPr>
              <a:t>conserved in time</a:t>
            </a:r>
            <a:r>
              <a:rPr lang="en-US" sz="2400" i="1" dirty="0" smtClean="0"/>
              <a:t>.“</a:t>
            </a:r>
            <a:endParaRPr lang="en-US" sz="2400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703917"/>
              </p:ext>
            </p:extLst>
          </p:nvPr>
        </p:nvGraphicFramePr>
        <p:xfrm>
          <a:off x="3318348" y="5298951"/>
          <a:ext cx="863280" cy="6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4" imgW="431640" imgH="330120" progId="Equation.DSMT4">
                  <p:embed/>
                </p:oleObj>
              </mc:Choice>
              <mc:Fallback>
                <p:oleObj name="Equation" r:id="rId4" imgW="4316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8348" y="5298951"/>
                        <a:ext cx="863280" cy="660240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2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>
                <a:solidFill>
                  <a:srgbClr val="FF0000"/>
                </a:solidFill>
              </a:rPr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5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50DF2B-7C0F-2054-D342-5306FA24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Helmholtz‘s vortex theorems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3CEF9AE-0611-03EA-F221-B8A1A2DB1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Vortex lines </a:t>
            </a:r>
            <a:r>
              <a:rPr lang="en-US" dirty="0"/>
              <a:t>in 3D</a:t>
            </a:r>
          </a:p>
          <a:p>
            <a:r>
              <a:rPr lang="en-US" dirty="0">
                <a:solidFill>
                  <a:srgbClr val="FF0000"/>
                </a:solidFill>
              </a:rPr>
              <a:t>Inviscid</a:t>
            </a:r>
            <a:r>
              <a:rPr lang="en-US" dirty="0"/>
              <a:t> fluid</a:t>
            </a:r>
          </a:p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/>
              <a:t> Helmholtz’s theorems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strength of a vortex line is constant along its length.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vortex line cannot end in a fluid; it must extend to the boundaries of the fluid or form a closed path.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fluid element that is initially irrotational remains irrotational.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FBF0F65-1F49-DF8E-9BDC-94480B4B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1E041-8D3A-4409-AF6E-CF0F2103F1E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F16E163-02A0-72FD-45BC-CD715669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DE37807-5640-BA6C-5B0B-AC4B57A2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30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55B0B318-43DB-D9B3-5B6F-AB19401140B6}"/>
              </a:ext>
            </a:extLst>
          </p:cNvPr>
          <p:cNvSpPr txBox="1"/>
          <p:nvPr/>
        </p:nvSpPr>
        <p:spPr>
          <a:xfrm>
            <a:off x="2686050" y="4821041"/>
            <a:ext cx="241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Applies also on vorticity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32747F59-6CAB-D039-75CE-2D243838C508}"/>
              </a:ext>
            </a:extLst>
          </p:cNvPr>
          <p:cNvSpPr txBox="1"/>
          <p:nvPr/>
        </p:nvSpPr>
        <p:spPr>
          <a:xfrm>
            <a:off x="7301829" y="3368842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 space and time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881417D9-C619-DE65-1090-C7325C4D889F}"/>
              </a:ext>
            </a:extLst>
          </p:cNvPr>
          <p:cNvSpPr txBox="1"/>
          <p:nvPr/>
        </p:nvSpPr>
        <p:spPr>
          <a:xfrm>
            <a:off x="5229907" y="5190373"/>
            <a:ext cx="35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Vortex consists of the same particles</a:t>
            </a:r>
          </a:p>
        </p:txBody>
      </p:sp>
    </p:spTree>
    <p:extLst>
      <p:ext uri="{BB962C8B-B14F-4D97-AF65-F5344CB8AC3E}">
        <p14:creationId xmlns:p14="http://schemas.microsoft.com/office/powerpoint/2010/main" val="3094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  <a:p>
            <a:pPr lvl="1"/>
            <a:r>
              <a:rPr lang="en-US" dirty="0"/>
              <a:t>Incompressible </a:t>
            </a:r>
          </a:p>
          <a:p>
            <a:pPr lvl="1"/>
            <a:r>
              <a:rPr lang="en-US" dirty="0"/>
              <a:t>Inviscid</a:t>
            </a:r>
          </a:p>
          <a:p>
            <a:pPr lvl="1"/>
            <a:r>
              <a:rPr lang="en-US" dirty="0"/>
              <a:t>Non-rotational </a:t>
            </a:r>
          </a:p>
          <a:p>
            <a:r>
              <a:rPr lang="en-US" dirty="0"/>
              <a:t>Potential</a:t>
            </a:r>
          </a:p>
          <a:p>
            <a:r>
              <a:rPr lang="en-US" dirty="0"/>
              <a:t>Flow function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7A18-8D38-4FAD-BD55-1E7FD1753DD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31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658015" y="5423434"/>
            <a:ext cx="551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potential lines are perpendicular to streamlines</a:t>
            </a:r>
            <a:endParaRPr lang="en-US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51" y="3217294"/>
            <a:ext cx="249958" cy="22557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55" y="3217294"/>
            <a:ext cx="1676545" cy="30482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3579577"/>
            <a:ext cx="268247" cy="24386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74" y="3977329"/>
            <a:ext cx="1444877" cy="129246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3218437" y="2413000"/>
            <a:ext cx="94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UNREAL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9455" y="4523678"/>
            <a:ext cx="350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cap="all" dirty="0">
                <a:solidFill>
                  <a:srgbClr val="FF0000"/>
                </a:solidFill>
              </a:rPr>
              <a:t>FORCES COULD NOT BE EVALUATED</a:t>
            </a:r>
          </a:p>
        </p:txBody>
      </p:sp>
      <p:sp>
        <p:nvSpPr>
          <p:cNvPr id="9" name="Ovál 8"/>
          <p:cNvSpPr/>
          <p:nvPr/>
        </p:nvSpPr>
        <p:spPr>
          <a:xfrm>
            <a:off x="859194" y="2004316"/>
            <a:ext cx="1880694" cy="11778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2" descr="http://www.mathpages.com/home/kmath211/Image3277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27" y="1027907"/>
            <a:ext cx="3612968" cy="276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259649" y="3892197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207E9"/>
                </a:solidFill>
              </a:rPr>
              <a:t>Streamlines</a:t>
            </a:r>
          </a:p>
          <a:p>
            <a:r>
              <a:rPr lang="en-US" dirty="0" smtClean="0">
                <a:solidFill>
                  <a:srgbClr val="C709AC"/>
                </a:solidFill>
              </a:rPr>
              <a:t>E</a:t>
            </a:r>
            <a:r>
              <a:rPr lang="cs-CZ" dirty="0" err="1" smtClean="0">
                <a:solidFill>
                  <a:srgbClr val="C709AC"/>
                </a:solidFill>
              </a:rPr>
              <a:t>qu</a:t>
            </a:r>
            <a:r>
              <a:rPr lang="en-US" dirty="0" err="1" smtClean="0">
                <a:solidFill>
                  <a:srgbClr val="C709AC"/>
                </a:solidFill>
              </a:rPr>
              <a:t>ipotentials</a:t>
            </a:r>
            <a:endParaRPr lang="en-US" dirty="0">
              <a:solidFill>
                <a:srgbClr val="C709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9" grpId="0"/>
      <p:bldP spid="8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044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Cartesian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Cylindric (polar)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Spheric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B9F6-BDE1-4058-8F0D-3FD796B00B6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33</a:t>
            </a:fld>
            <a:endParaRPr lang="cs-CZ"/>
          </a:p>
        </p:txBody>
      </p:sp>
      <p:pic>
        <p:nvPicPr>
          <p:cNvPr id="9220" name="Picture 4" descr="CylindricalCoordin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68" y="2301870"/>
            <a:ext cx="1943100" cy="2400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phericalCoordin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3772690"/>
            <a:ext cx="2867025" cy="2771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x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3" y="1611307"/>
            <a:ext cx="1809750" cy="1381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61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Substantial derivative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0955-AB5E-4290-A6C3-FA6DFFDF6CC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34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25625"/>
            <a:ext cx="3757351" cy="26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44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Vorticity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6823-1859-4032-9393-E47939B527C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35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70077"/>
            <a:ext cx="6245326" cy="33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Kinematics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lphaLcPeriod"/>
            </a:pPr>
            <a:r>
              <a:rPr lang="en-US" sz="2800" dirty="0" smtClean="0"/>
              <a:t>Flow visualization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 smtClean="0"/>
              <a:t>Description: Euler and Lagrange (streamline and trajectory)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 smtClean="0"/>
              <a:t>Derivation definition (material derivation)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 smtClean="0"/>
              <a:t>Kinematics (Helmholtz theorem)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 smtClean="0"/>
              <a:t>Vortices (vorticity, circulation, rotation, Kelvin-</a:t>
            </a:r>
            <a:r>
              <a:rPr lang="en-US" sz="2800" dirty="0" err="1" smtClean="0"/>
              <a:t>Helmholz</a:t>
            </a:r>
            <a:r>
              <a:rPr lang="en-US" sz="2800" dirty="0" smtClean="0"/>
              <a:t> vortex theorems, </a:t>
            </a:r>
            <a:r>
              <a:rPr lang="en-US" sz="2800" dirty="0" err="1" smtClean="0"/>
              <a:t>Biot</a:t>
            </a:r>
            <a:r>
              <a:rPr lang="en-US" sz="2800" dirty="0" smtClean="0"/>
              <a:t>-Savart law)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 smtClean="0"/>
              <a:t>Potential flow</a:t>
            </a:r>
            <a:endParaRPr lang="en-US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194B-6DC4-4806-A4A1-37C3D8CF267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distribution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BC59-EF28-4E10-BAC3-A5509483922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20" y="1335996"/>
            <a:ext cx="3801362" cy="31842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470" y="4589090"/>
            <a:ext cx="2393004" cy="18040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00" y="4056510"/>
            <a:ext cx="1888046" cy="23593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26" y="1335996"/>
            <a:ext cx="3897527" cy="317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in fluid mechanics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Description of flow-field – velocity field</a:t>
            </a:r>
          </a:p>
          <a:p>
            <a:r>
              <a:rPr lang="en-US" dirty="0"/>
              <a:t>Do not care about reasons (forces)</a:t>
            </a:r>
          </a:p>
          <a:p>
            <a:r>
              <a:rPr lang="en-US" dirty="0"/>
              <a:t>Observation – </a:t>
            </a:r>
            <a:r>
              <a:rPr lang="en-US" dirty="0">
                <a:solidFill>
                  <a:srgbClr val="FF0000"/>
                </a:solidFill>
              </a:rPr>
              <a:t>visualization</a:t>
            </a:r>
            <a:endParaRPr lang="en-US" dirty="0"/>
          </a:p>
          <a:p>
            <a:pPr lvl="1"/>
            <a:r>
              <a:rPr lang="en-US" dirty="0"/>
              <a:t>Trajectory</a:t>
            </a:r>
          </a:p>
          <a:p>
            <a:pPr lvl="1"/>
            <a:r>
              <a:rPr lang="en-US" dirty="0"/>
              <a:t>Streakline</a:t>
            </a:r>
          </a:p>
          <a:p>
            <a:pPr lvl="1"/>
            <a:r>
              <a:rPr lang="en-US" dirty="0"/>
              <a:t>Timelines</a:t>
            </a:r>
          </a:p>
          <a:p>
            <a:pPr lvl="1"/>
            <a:r>
              <a:rPr lang="en-US" dirty="0"/>
              <a:t>Streamlines </a:t>
            </a:r>
          </a:p>
          <a:p>
            <a:pPr lvl="1"/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407C-6C34-47D8-B371-5A4598E3C76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6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 – Pathline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E8AA-9CDE-47EC-8560-DBDA6BE6837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2937510" cy="4351338"/>
          </a:xfrm>
        </p:spPr>
        <p:txBody>
          <a:bodyPr/>
          <a:lstStyle/>
          <a:p>
            <a:r>
              <a:rPr lang="en-US" dirty="0" smtClean="0"/>
              <a:t>Particle path</a:t>
            </a:r>
          </a:p>
          <a:p>
            <a:r>
              <a:rPr lang="en-US" dirty="0" smtClean="0"/>
              <a:t>For </a:t>
            </a:r>
            <a:r>
              <a:rPr lang="en-US" b="1" dirty="0" smtClean="0"/>
              <a:t>time interval</a:t>
            </a:r>
            <a:endParaRPr lang="en-US" b="1" dirty="0"/>
          </a:p>
        </p:txBody>
      </p:sp>
      <p:pic>
        <p:nvPicPr>
          <p:cNvPr id="9" name="Picture 2" descr="http://www3.nd.edu/%7Ecwang11/2dflowvis_files/pathlineLI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2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2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Streakline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87EF-11C2-4814-81AC-50931A51E9E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2823210" cy="4351338"/>
          </a:xfrm>
        </p:spPr>
        <p:txBody>
          <a:bodyPr/>
          <a:lstStyle/>
          <a:p>
            <a:r>
              <a:rPr lang="en-US" dirty="0" smtClean="0"/>
              <a:t>Material line</a:t>
            </a:r>
          </a:p>
          <a:p>
            <a:r>
              <a:rPr lang="en-US" dirty="0" smtClean="0"/>
              <a:t>Particles, passing successively through a reference point in space</a:t>
            </a:r>
          </a:p>
          <a:p>
            <a:r>
              <a:rPr lang="en-US" dirty="0" smtClean="0"/>
              <a:t>Shown for a given time, moment</a:t>
            </a:r>
            <a:endParaRPr lang="en-US" dirty="0"/>
          </a:p>
        </p:txBody>
      </p:sp>
      <p:pic>
        <p:nvPicPr>
          <p:cNvPr id="8" name="Picture 2" descr="http://www3.nd.edu/%7Ecwang11/2dflowvis_files/streakli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2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6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Streaklines</a:t>
            </a:r>
          </a:p>
        </p:txBody>
      </p:sp>
      <p:pic>
        <p:nvPicPr>
          <p:cNvPr id="7" name="streaklin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A537-C02A-4E61-A9D5-A465661C54E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1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5266</TotalTime>
  <Words>922</Words>
  <Application>Microsoft Office PowerPoint</Application>
  <PresentationFormat>Předvádění na obrazovce (4:3)</PresentationFormat>
  <Paragraphs>356</Paragraphs>
  <Slides>35</Slides>
  <Notes>33</Notes>
  <HiddenSlides>0</HiddenSlides>
  <MMClips>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Kinematics</vt:lpstr>
      <vt:lpstr>Velocity distribution</vt:lpstr>
      <vt:lpstr>Kinematics in fluid mechanics</vt:lpstr>
      <vt:lpstr>Trajectory – Pathline </vt:lpstr>
      <vt:lpstr>Streakline </vt:lpstr>
      <vt:lpstr>Streaklines</vt:lpstr>
      <vt:lpstr>Timeline </vt:lpstr>
      <vt:lpstr>Timelines</vt:lpstr>
      <vt:lpstr>Streamlines </vt:lpstr>
      <vt:lpstr>Streamlines, streaklines and trajectories</vt:lpstr>
      <vt:lpstr>Description of flowing fluid</vt:lpstr>
      <vt:lpstr>Euler x Lagrange</vt:lpstr>
      <vt:lpstr>Lagrangian description</vt:lpstr>
      <vt:lpstr>Eulerian description</vt:lpstr>
      <vt:lpstr>Velocity and acceleration of a particle</vt:lpstr>
      <vt:lpstr>Substantial derivative</vt:lpstr>
      <vt:lpstr>Steadiness</vt:lpstr>
      <vt:lpstr>Helmholtz decomposition</vt:lpstr>
      <vt:lpstr>Helmholtz decomposition theorem</vt:lpstr>
      <vt:lpstr>Vorticity, circulation</vt:lpstr>
      <vt:lpstr>Vortex</vt:lpstr>
      <vt:lpstr>Real vortex</vt:lpstr>
      <vt:lpstr>Rankin vortex</vt:lpstr>
      <vt:lpstr>Vorticity in boundary layer</vt:lpstr>
      <vt:lpstr>Biot-Savart law</vt:lpstr>
      <vt:lpstr>Kelvin (Thomson) circulation theorem</vt:lpstr>
      <vt:lpstr>Helmholtz‘s vortex theorems</vt:lpstr>
      <vt:lpstr>Potential flow</vt:lpstr>
      <vt:lpstr>Thanks for attention</vt:lpstr>
      <vt:lpstr>Coordinate system</vt:lpstr>
      <vt:lpstr>Substantial derivative</vt:lpstr>
      <vt:lpstr>Vorticity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VU</dc:creator>
  <cp:lastModifiedBy>Vaclav Uruba</cp:lastModifiedBy>
  <cp:revision>256</cp:revision>
  <dcterms:created xsi:type="dcterms:W3CDTF">2014-06-23T12:27:22Z</dcterms:created>
  <dcterms:modified xsi:type="dcterms:W3CDTF">2024-09-04T14:39:16Z</dcterms:modified>
</cp:coreProperties>
</file>