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342" r:id="rId2"/>
    <p:sldId id="340" r:id="rId3"/>
    <p:sldId id="341" r:id="rId4"/>
    <p:sldId id="259" r:id="rId5"/>
    <p:sldId id="314" r:id="rId6"/>
    <p:sldId id="307" r:id="rId7"/>
    <p:sldId id="321" r:id="rId8"/>
    <p:sldId id="316" r:id="rId9"/>
    <p:sldId id="338" r:id="rId10"/>
    <p:sldId id="308" r:id="rId11"/>
    <p:sldId id="309" r:id="rId12"/>
    <p:sldId id="318" r:id="rId13"/>
    <p:sldId id="319" r:id="rId14"/>
    <p:sldId id="310" r:id="rId15"/>
    <p:sldId id="317" r:id="rId16"/>
    <p:sldId id="327" r:id="rId17"/>
    <p:sldId id="326" r:id="rId18"/>
    <p:sldId id="320" r:id="rId19"/>
    <p:sldId id="322" r:id="rId20"/>
    <p:sldId id="311" r:id="rId21"/>
    <p:sldId id="312" r:id="rId22"/>
    <p:sldId id="313" r:id="rId23"/>
    <p:sldId id="333" r:id="rId24"/>
    <p:sldId id="324" r:id="rId25"/>
    <p:sldId id="325" r:id="rId26"/>
    <p:sldId id="260" r:id="rId27"/>
    <p:sldId id="329" r:id="rId28"/>
    <p:sldId id="328" r:id="rId29"/>
    <p:sldId id="330" r:id="rId30"/>
    <p:sldId id="331" r:id="rId31"/>
    <p:sldId id="332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9" autoAdjust="0"/>
    <p:restoredTop sz="86451" autoAdjust="0"/>
  </p:normalViewPr>
  <p:slideViewPr>
    <p:cSldViewPr snapToGrid="0">
      <p:cViewPr varScale="1">
        <p:scale>
          <a:sx n="92" d="100"/>
          <a:sy n="92" d="100"/>
        </p:scale>
        <p:origin x="10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7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28F4-CE3B-467B-8F40-43D1A027A39C}" type="datetimeFigureOut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DF672-F227-4772-822B-B29FD32E6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6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050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616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2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963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914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575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235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241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268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170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62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679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375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8864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436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498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495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554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663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465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807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0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154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91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35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416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420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362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665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979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A9B4-550F-4B6E-9904-5990212FD18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01" y="215"/>
            <a:ext cx="9220302" cy="16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13AF-E8D2-436D-8749-E79931F426C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0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4242-5514-4C12-90F2-AAD9908632D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7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5614-8204-4B57-840A-DB99E07B1D7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5C80-14EF-4A6A-B85C-CAA79D9374E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ACDEF-75C5-4087-B13A-BC69C44D9D31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8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4126-F42F-43DF-90F3-18F3E984737B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5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C76D6-6110-4F40-9DB3-49053093397F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1F66-67AB-40BD-AAEB-D12CF401D323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9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B243-6F6A-479F-9971-421F4166ECB4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1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39ABA-F781-46B5-B5EC-9FEEE8A7C15D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6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48CF5-F7A3-4B61-8C19-757ED966223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 b="15348"/>
          <a:stretch/>
        </p:blipFill>
        <p:spPr>
          <a:xfrm>
            <a:off x="7439185" y="0"/>
            <a:ext cx="1699360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emf"/><Relationship Id="rId5" Type="http://schemas.openxmlformats.org/officeDocument/2006/relationships/hyperlink" Target="http://home.zcu.cz/~uruba/vyuka/FM/" TargetMode="External"/><Relationship Id="rId10" Type="http://schemas.openxmlformats.org/officeDocument/2006/relationships/oleObject" Target="../embeddings/oleObject3.bin"/><Relationship Id="rId4" Type="http://schemas.openxmlformats.org/officeDocument/2006/relationships/hyperlink" Target="mailto:uruba@fst.zcu.cz" TargetMode="Externa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emf"/><Relationship Id="rId11" Type="http://schemas.openxmlformats.org/officeDocument/2006/relationships/image" Target="../media/image33.wmf"/><Relationship Id="rId5" Type="http://schemas.openxmlformats.org/officeDocument/2006/relationships/image" Target="../media/image35.e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4.emf"/><Relationship Id="rId9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52.w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4.wmf"/><Relationship Id="rId12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Fluid Mechanics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318538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Prof. </a:t>
            </a:r>
            <a:r>
              <a:rPr lang="en-US" noProof="0" dirty="0" smtClean="0"/>
              <a:t>Václav </a:t>
            </a:r>
            <a:r>
              <a:rPr lang="en-US" noProof="0" dirty="0"/>
              <a:t>Uruba</a:t>
            </a:r>
          </a:p>
          <a:p>
            <a:r>
              <a:rPr lang="en-US" noProof="0" dirty="0">
                <a:hlinkClick r:id="rId4"/>
              </a:rPr>
              <a:t>uruba@fst.zcu.cz</a:t>
            </a:r>
            <a:r>
              <a:rPr lang="en-US" noProof="0" dirty="0"/>
              <a:t> </a:t>
            </a:r>
          </a:p>
          <a:p>
            <a:r>
              <a:rPr lang="en-US" dirty="0">
                <a:hlinkClick r:id="rId5"/>
              </a:rPr>
              <a:t>http://home.zcu.cz/~uruba/vyuka/FM</a:t>
            </a:r>
            <a:r>
              <a:rPr lang="en-US" dirty="0" smtClean="0">
                <a:hlinkClick r:id="rId5"/>
              </a:rPr>
              <a:t>/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endParaRPr lang="en-US" noProof="0" dirty="0"/>
          </a:p>
          <a:p>
            <a:r>
              <a:rPr lang="en-US" dirty="0"/>
              <a:t>UWB FME, KKE</a:t>
            </a:r>
          </a:p>
          <a:p>
            <a:r>
              <a:rPr lang="en-US" dirty="0"/>
              <a:t>Institute of Thermomechanics ASCR, CTU in </a:t>
            </a:r>
            <a:r>
              <a:rPr lang="en-US" noProof="0" dirty="0"/>
              <a:t>Prague FME, C</a:t>
            </a:r>
            <a:r>
              <a:rPr lang="en-US" dirty="0"/>
              <a:t>U FFM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BC0-F326-49B1-B9DB-7FEF6229C74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823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Equilibrium of forces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Law of force: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DDD4-4CB4-41D4-9674-13B3420F223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10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41" y="1690689"/>
            <a:ext cx="2511770" cy="627942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5924550" y="1646237"/>
            <a:ext cx="666961" cy="3825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324705" y="1286429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Momentum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80" y="2453567"/>
            <a:ext cx="6875675" cy="33195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8534" y="5521147"/>
            <a:ext cx="4463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Forces acting on elementary volume in space: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Volumetric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</a:t>
            </a:r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335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Equilibrium of forces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7F6A4-6ED0-4309-92CE-6B0509B5AEE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11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24" y="1431326"/>
            <a:ext cx="3249601" cy="2743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0" y="3421302"/>
            <a:ext cx="6296101" cy="19431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505325" y="2747941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direction</a:t>
            </a:r>
            <a:r>
              <a:rPr lang="cs-CZ" dirty="0"/>
              <a:t>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dirty="0"/>
              <a:t>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688218" y="6169581"/>
            <a:ext cx="86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Cauchy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31" y="5542876"/>
            <a:ext cx="2995200" cy="63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1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Equilibrium of forces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</a:t>
            </a:r>
            <a:r>
              <a:rPr lang="en-US" dirty="0" err="1" smtClean="0"/>
              <a:t>comts</a:t>
            </a:r>
            <a:r>
              <a:rPr lang="en-US" dirty="0" smtClean="0"/>
              <a:t>     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Tensor (matrix) of </a:t>
            </a:r>
            <a:r>
              <a:rPr lang="en-US" dirty="0" smtClean="0">
                <a:solidFill>
                  <a:srgbClr val="FF0000"/>
                </a:solidFill>
              </a:rPr>
              <a:t>deformation rate </a:t>
            </a:r>
            <a:r>
              <a:rPr lang="en-US" dirty="0" smtClean="0"/>
              <a:t>&gt;&gt;&gt; </a:t>
            </a:r>
            <a:r>
              <a:rPr lang="en-US" dirty="0" smtClean="0">
                <a:solidFill>
                  <a:srgbClr val="FF0000"/>
                </a:solidFill>
              </a:rPr>
              <a:t>stress</a:t>
            </a:r>
            <a:r>
              <a:rPr lang="en-US" dirty="0" smtClean="0"/>
              <a:t> tensor: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6170-3D7C-4512-964F-5D4BEE2C910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12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578" y="4282204"/>
            <a:ext cx="2031000" cy="9652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35" y="6120607"/>
            <a:ext cx="3148051" cy="2921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343421" y="6081991"/>
            <a:ext cx="1222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Symetrical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408" y="4113491"/>
            <a:ext cx="1827900" cy="19685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60" y="4131642"/>
            <a:ext cx="2437200" cy="18542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4" y="1640487"/>
            <a:ext cx="2995200" cy="64399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88" y="2332917"/>
            <a:ext cx="2995200" cy="125513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16980" y="5488195"/>
            <a:ext cx="218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Constitutive relations</a:t>
            </a:r>
          </a:p>
        </p:txBody>
      </p:sp>
    </p:spTree>
    <p:extLst>
      <p:ext uri="{BB962C8B-B14F-4D97-AF65-F5344CB8AC3E}">
        <p14:creationId xmlns:p14="http://schemas.microsoft.com/office/powerpoint/2010/main" val="31389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Navier-Stokes equation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2BAC-F490-4A7A-ADF4-082A96446B8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24" y="1870077"/>
            <a:ext cx="3960451" cy="1981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73" y="4105276"/>
            <a:ext cx="2792625" cy="85090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963" y="3720834"/>
            <a:ext cx="2031000" cy="596900"/>
          </a:xfrm>
          <a:prstGeom prst="rect">
            <a:avLst/>
          </a:prstGeom>
        </p:spPr>
      </p:pic>
      <p:cxnSp>
        <p:nvCxnSpPr>
          <p:cNvPr id="11" name="Přímá spojnice 10"/>
          <p:cNvCxnSpPr/>
          <p:nvPr/>
        </p:nvCxnSpPr>
        <p:spPr>
          <a:xfrm>
            <a:off x="781050" y="5210175"/>
            <a:ext cx="730567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9907" y="4444340"/>
            <a:ext cx="1015500" cy="32994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7" name="TextovéPole 16"/>
          <p:cNvSpPr txBox="1"/>
          <p:nvPr/>
        </p:nvSpPr>
        <p:spPr>
          <a:xfrm>
            <a:off x="1067773" y="5734050"/>
            <a:ext cx="243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Unknown</a:t>
            </a:r>
            <a:r>
              <a:rPr lang="cs-CZ" dirty="0" smtClean="0"/>
              <a:t>: 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248654" y="5739066"/>
            <a:ext cx="265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Equations:  N-S, continuity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363398" y="5461709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 + 1 = 4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5260721" y="5491113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 + 1 = 4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6972300" y="591871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OK</a:t>
            </a:r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64367"/>
              </p:ext>
            </p:extLst>
          </p:nvPr>
        </p:nvGraphicFramePr>
        <p:xfrm>
          <a:off x="6594770" y="3288511"/>
          <a:ext cx="2179229" cy="313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8" imgW="1587240" imgH="228600" progId="Equation.DSMT4">
                  <p:embed/>
                </p:oleObj>
              </mc:Choice>
              <mc:Fallback>
                <p:oleObj name="Equation" r:id="rId8" imgW="1587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94770" y="3288511"/>
                        <a:ext cx="2179229" cy="313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10984"/>
              </p:ext>
            </p:extLst>
          </p:nvPr>
        </p:nvGraphicFramePr>
        <p:xfrm>
          <a:off x="4927600" y="2971800"/>
          <a:ext cx="91440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0" imgW="914400" imgH="179640" progId="Equation.DSMT4">
                  <p:embed/>
                </p:oleObj>
              </mc:Choice>
              <mc:Fallback>
                <p:oleObj name="Equation" r:id="rId10" imgW="914400" imgH="179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27600" y="2971800"/>
                        <a:ext cx="914400" cy="179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ovéPole 21"/>
          <p:cNvSpPr txBox="1"/>
          <p:nvPr/>
        </p:nvSpPr>
        <p:spPr>
          <a:xfrm>
            <a:off x="6487294" y="2593741"/>
            <a:ext cx="1802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Laplace operator,</a:t>
            </a:r>
          </a:p>
          <a:p>
            <a:r>
              <a:rPr lang="en-US" dirty="0" smtClean="0"/>
              <a:t>Laplace: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 of N-S 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PDE, 1st order in time, 2nd order in space</a:t>
            </a:r>
          </a:p>
          <a:p>
            <a:r>
              <a:rPr lang="en-US" dirty="0" smtClean="0"/>
              <a:t>Non-linear </a:t>
            </a:r>
          </a:p>
          <a:p>
            <a:r>
              <a:rPr lang="en-US" dirty="0" smtClean="0"/>
              <a:t>Non-</a:t>
            </a:r>
            <a:r>
              <a:rPr lang="en-US" dirty="0" err="1" smtClean="0"/>
              <a:t>integrable</a:t>
            </a:r>
            <a:endParaRPr lang="en-US" dirty="0" smtClean="0"/>
          </a:p>
          <a:p>
            <a:r>
              <a:rPr lang="en-US" dirty="0" smtClean="0"/>
              <a:t>Governing parameter: </a:t>
            </a:r>
            <a:r>
              <a:rPr lang="en-US" dirty="0" smtClean="0">
                <a:solidFill>
                  <a:srgbClr val="FF0000"/>
                </a:solidFill>
              </a:rPr>
              <a:t>Reynolds number</a:t>
            </a:r>
          </a:p>
          <a:p>
            <a:r>
              <a:rPr lang="en-US" dirty="0" smtClean="0"/>
              <a:t>Representing:</a:t>
            </a:r>
          </a:p>
          <a:p>
            <a:pPr lvl="1"/>
            <a:r>
              <a:rPr lang="en-US" dirty="0" smtClean="0"/>
              <a:t>Equilibrium of</a:t>
            </a:r>
            <a:r>
              <a:rPr lang="en-US" dirty="0" smtClean="0">
                <a:solidFill>
                  <a:srgbClr val="FF0000"/>
                </a:solidFill>
              </a:rPr>
              <a:t> forces</a:t>
            </a:r>
          </a:p>
          <a:p>
            <a:pPr lvl="1"/>
            <a:r>
              <a:rPr lang="en-US" dirty="0" smtClean="0"/>
              <a:t>Balance of</a:t>
            </a:r>
            <a:r>
              <a:rPr lang="en-US" dirty="0" smtClean="0">
                <a:solidFill>
                  <a:srgbClr val="FF0000"/>
                </a:solidFill>
              </a:rPr>
              <a:t> momentum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B36B3-6F8B-4DA3-8CFD-18A1FB6CB2C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14</a:t>
            </a:fld>
            <a:endParaRPr lang="cs-CZ"/>
          </a:p>
        </p:txBody>
      </p:sp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195764"/>
              </p:ext>
            </p:extLst>
          </p:nvPr>
        </p:nvGraphicFramePr>
        <p:xfrm>
          <a:off x="3863975" y="1349375"/>
          <a:ext cx="45466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4" imgW="2273040" imgH="419040" progId="Equation.DSMT4">
                  <p:embed/>
                </p:oleObj>
              </mc:Choice>
              <mc:Fallback>
                <p:oleObj name="Equation" r:id="rId4" imgW="2273040" imgH="4190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975" y="1349375"/>
                        <a:ext cx="4546600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ál 26"/>
          <p:cNvSpPr/>
          <p:nvPr/>
        </p:nvSpPr>
        <p:spPr>
          <a:xfrm>
            <a:off x="4543425" y="1349375"/>
            <a:ext cx="1190625" cy="7461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628650" y="2581275"/>
            <a:ext cx="1647825" cy="428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025682"/>
              </p:ext>
            </p:extLst>
          </p:nvPr>
        </p:nvGraphicFramePr>
        <p:xfrm>
          <a:off x="7015163" y="2965450"/>
          <a:ext cx="1192212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6" imgW="596880" imgH="368280" progId="Equation.DSMT4">
                  <p:embed/>
                </p:oleObj>
              </mc:Choice>
              <mc:Fallback>
                <p:oleObj name="Equation" r:id="rId6" imgW="5968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15163" y="2965450"/>
                        <a:ext cx="1192212" cy="736600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43425" y="65062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Convective</a:t>
            </a:r>
          </a:p>
          <a:p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7289" y="135277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</a:p>
          <a:p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74584" y="197394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</a:t>
            </a:r>
          </a:p>
          <a:p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1744" y="681498"/>
            <a:ext cx="98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</a:p>
          <a:p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15163" y="1826392"/>
            <a:ext cx="885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Viscous</a:t>
            </a:r>
          </a:p>
          <a:p>
            <a:r>
              <a:rPr lang="en-US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49264" y="4585295"/>
            <a:ext cx="4271939" cy="923330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Reynolds number</a:t>
            </a:r>
          </a:p>
          <a:p>
            <a:r>
              <a:rPr lang="en-US" dirty="0"/>
              <a:t>Ratio of </a:t>
            </a:r>
            <a:r>
              <a:rPr lang="en-US" b="1" dirty="0">
                <a:solidFill>
                  <a:srgbClr val="00B050"/>
                </a:solidFill>
              </a:rPr>
              <a:t>scales</a:t>
            </a:r>
            <a:r>
              <a:rPr lang="en-US" dirty="0"/>
              <a:t> (length- or time-) </a:t>
            </a:r>
          </a:p>
          <a:p>
            <a:r>
              <a:rPr lang="en-US" dirty="0"/>
              <a:t>Characteristics of </a:t>
            </a:r>
            <a:r>
              <a:rPr lang="en-US" dirty="0">
                <a:solidFill>
                  <a:srgbClr val="FF0000"/>
                </a:solidFill>
              </a:rPr>
              <a:t>convection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diffusion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601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 animBg="1"/>
      <p:bldP spid="28" grpId="0" animBg="1"/>
      <p:bldP spid="8" grpId="0"/>
      <p:bldP spid="16" grpId="0"/>
      <p:bldP spid="17" grpId="0"/>
      <p:bldP spid="18" grpId="0"/>
      <p:bldP spid="1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and boundary conditions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conditions: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Boundary conditions:</a:t>
            </a:r>
          </a:p>
          <a:p>
            <a:pPr lvl="1"/>
            <a:endParaRPr lang="en-US" dirty="0" smtClean="0">
              <a:solidFill>
                <a:srgbClr val="00B0F0"/>
              </a:solidFill>
            </a:endParaRP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Wall 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IN </a:t>
            </a:r>
            <a:r>
              <a:rPr lang="en-US" dirty="0" smtClean="0"/>
              <a:t>: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OUT 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D1B52-A034-403D-846F-21BB12219A4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15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910329"/>
              </p:ext>
            </p:extLst>
          </p:nvPr>
        </p:nvGraphicFramePr>
        <p:xfrm>
          <a:off x="2081530" y="2435623"/>
          <a:ext cx="2457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4" imgW="1638000" imgH="228600" progId="Equation.DSMT4">
                  <p:embed/>
                </p:oleObj>
              </mc:Choice>
              <mc:Fallback>
                <p:oleObj name="Equation" r:id="rId4" imgW="1638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1530" y="2435623"/>
                        <a:ext cx="2457000" cy="3429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485894"/>
              </p:ext>
            </p:extLst>
          </p:nvPr>
        </p:nvGraphicFramePr>
        <p:xfrm>
          <a:off x="2624380" y="3680187"/>
          <a:ext cx="6286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6" imgW="419040" imgH="203040" progId="Equation.DSMT4">
                  <p:embed/>
                </p:oleObj>
              </mc:Choice>
              <mc:Fallback>
                <p:oleObj name="Equation" r:id="rId6" imgW="419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24380" y="3680187"/>
                        <a:ext cx="62865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élník 8"/>
          <p:cNvSpPr/>
          <p:nvPr/>
        </p:nvSpPr>
        <p:spPr>
          <a:xfrm>
            <a:off x="5132070" y="1920240"/>
            <a:ext cx="3108960" cy="10972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7" name="Skupina 36"/>
          <p:cNvGrpSpPr/>
          <p:nvPr/>
        </p:nvGrpSpPr>
        <p:grpSpPr>
          <a:xfrm>
            <a:off x="5132070" y="1690689"/>
            <a:ext cx="3108960" cy="229551"/>
            <a:chOff x="5132070" y="1690689"/>
            <a:chExt cx="3108960" cy="229551"/>
          </a:xfrm>
        </p:grpSpPr>
        <p:sp>
          <p:nvSpPr>
            <p:cNvPr id="17" name="Obdélník 16"/>
            <p:cNvSpPr/>
            <p:nvPr/>
          </p:nvSpPr>
          <p:spPr>
            <a:xfrm>
              <a:off x="5132070" y="1690689"/>
              <a:ext cx="3108960" cy="229551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2" name="Přímá spojnice 11"/>
            <p:cNvCxnSpPr/>
            <p:nvPr/>
          </p:nvCxnSpPr>
          <p:spPr>
            <a:xfrm>
              <a:off x="5132070" y="1920240"/>
              <a:ext cx="31089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Skupina 37"/>
          <p:cNvGrpSpPr/>
          <p:nvPr/>
        </p:nvGrpSpPr>
        <p:grpSpPr>
          <a:xfrm>
            <a:off x="5132070" y="3015778"/>
            <a:ext cx="3108960" cy="229551"/>
            <a:chOff x="5132070" y="3015778"/>
            <a:chExt cx="3108960" cy="229551"/>
          </a:xfrm>
        </p:grpSpPr>
        <p:sp>
          <p:nvSpPr>
            <p:cNvPr id="20" name="Obdélník 19"/>
            <p:cNvSpPr/>
            <p:nvPr/>
          </p:nvSpPr>
          <p:spPr>
            <a:xfrm flipV="1">
              <a:off x="5132070" y="3015778"/>
              <a:ext cx="3108960" cy="229551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1" name="Přímá spojnice 20"/>
            <p:cNvCxnSpPr/>
            <p:nvPr/>
          </p:nvCxnSpPr>
          <p:spPr>
            <a:xfrm flipV="1">
              <a:off x="5132070" y="3015778"/>
              <a:ext cx="31089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Přímá spojnice 23"/>
          <p:cNvCxnSpPr/>
          <p:nvPr/>
        </p:nvCxnSpPr>
        <p:spPr>
          <a:xfrm>
            <a:off x="8219122" y="1920240"/>
            <a:ext cx="9525" cy="109553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Skupina 33"/>
          <p:cNvGrpSpPr/>
          <p:nvPr/>
        </p:nvGrpSpPr>
        <p:grpSpPr>
          <a:xfrm>
            <a:off x="5132070" y="1914525"/>
            <a:ext cx="640422" cy="1101253"/>
            <a:chOff x="5132070" y="1914525"/>
            <a:chExt cx="640422" cy="1101253"/>
          </a:xfrm>
        </p:grpSpPr>
        <p:cxnSp>
          <p:nvCxnSpPr>
            <p:cNvPr id="23" name="Přímá spojnice 22"/>
            <p:cNvCxnSpPr/>
            <p:nvPr/>
          </p:nvCxnSpPr>
          <p:spPr>
            <a:xfrm>
              <a:off x="5141595" y="1920240"/>
              <a:ext cx="9525" cy="10955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Volný tvar 24"/>
            <p:cNvSpPr/>
            <p:nvPr/>
          </p:nvSpPr>
          <p:spPr>
            <a:xfrm>
              <a:off x="5143500" y="1914525"/>
              <a:ext cx="628992" cy="1076325"/>
            </a:xfrm>
            <a:custGeom>
              <a:avLst/>
              <a:gdLst>
                <a:gd name="connsiteX0" fmla="*/ 0 w 628992"/>
                <a:gd name="connsiteY0" fmla="*/ 0 h 1076325"/>
                <a:gd name="connsiteX1" fmla="*/ 352425 w 628992"/>
                <a:gd name="connsiteY1" fmla="*/ 180975 h 1076325"/>
                <a:gd name="connsiteX2" fmla="*/ 628650 w 628992"/>
                <a:gd name="connsiteY2" fmla="*/ 533400 h 1076325"/>
                <a:gd name="connsiteX3" fmla="*/ 400050 w 628992"/>
                <a:gd name="connsiteY3" fmla="*/ 838200 h 1076325"/>
                <a:gd name="connsiteX4" fmla="*/ 0 w 628992"/>
                <a:gd name="connsiteY4" fmla="*/ 107632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992" h="1076325">
                  <a:moveTo>
                    <a:pt x="0" y="0"/>
                  </a:moveTo>
                  <a:cubicBezTo>
                    <a:pt x="123825" y="46037"/>
                    <a:pt x="247650" y="92075"/>
                    <a:pt x="352425" y="180975"/>
                  </a:cubicBezTo>
                  <a:cubicBezTo>
                    <a:pt x="457200" y="269875"/>
                    <a:pt x="620713" y="423863"/>
                    <a:pt x="628650" y="533400"/>
                  </a:cubicBezTo>
                  <a:cubicBezTo>
                    <a:pt x="636588" y="642938"/>
                    <a:pt x="504825" y="747713"/>
                    <a:pt x="400050" y="838200"/>
                  </a:cubicBezTo>
                  <a:cubicBezTo>
                    <a:pt x="295275" y="928687"/>
                    <a:pt x="147637" y="1002506"/>
                    <a:pt x="0" y="1076325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7" name="Přímá spojnice se šipkou 26"/>
            <p:cNvCxnSpPr/>
            <p:nvPr/>
          </p:nvCxnSpPr>
          <p:spPr>
            <a:xfrm>
              <a:off x="5141595" y="2055176"/>
              <a:ext cx="268605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se šipkou 27"/>
            <p:cNvCxnSpPr/>
            <p:nvPr/>
          </p:nvCxnSpPr>
          <p:spPr>
            <a:xfrm>
              <a:off x="5132070" y="2845751"/>
              <a:ext cx="268605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>
            <a:xfrm>
              <a:off x="5151120" y="2655251"/>
              <a:ext cx="497205" cy="222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/>
            <p:cNvCxnSpPr/>
            <p:nvPr/>
          </p:nvCxnSpPr>
          <p:spPr>
            <a:xfrm>
              <a:off x="5151120" y="2243453"/>
              <a:ext cx="497205" cy="222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se šipkou 31"/>
            <p:cNvCxnSpPr>
              <a:endCxn id="25" idx="2"/>
            </p:cNvCxnSpPr>
            <p:nvPr/>
          </p:nvCxnSpPr>
          <p:spPr>
            <a:xfrm flipV="1">
              <a:off x="5163845" y="2447925"/>
              <a:ext cx="608305" cy="841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Přímá spojnice 34"/>
          <p:cNvCxnSpPr/>
          <p:nvPr/>
        </p:nvCxnSpPr>
        <p:spPr>
          <a:xfrm flipV="1">
            <a:off x="5129212" y="1924050"/>
            <a:ext cx="31089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5132070" y="3015778"/>
            <a:ext cx="31089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3594420" y="3632479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no slip</a:t>
            </a:r>
          </a:p>
        </p:txBody>
      </p:sp>
      <p:graphicFrame>
        <p:nvGraphicFramePr>
          <p:cNvPr id="40" name="Objek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752572"/>
              </p:ext>
            </p:extLst>
          </p:nvPr>
        </p:nvGraphicFramePr>
        <p:xfrm>
          <a:off x="2624380" y="4278313"/>
          <a:ext cx="1828800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8" imgW="1218960" imgH="203040" progId="Equation.DSMT4">
                  <p:embed/>
                </p:oleObj>
              </mc:Choice>
              <mc:Fallback>
                <p:oleObj name="Equation" r:id="rId8" imgW="1218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24380" y="4278313"/>
                        <a:ext cx="1828800" cy="303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k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290437"/>
              </p:ext>
            </p:extLst>
          </p:nvPr>
        </p:nvGraphicFramePr>
        <p:xfrm>
          <a:off x="2624380" y="4784587"/>
          <a:ext cx="1905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Equation" r:id="rId10" imgW="1269720" imgH="203040" progId="Equation.DSMT4">
                  <p:embed/>
                </p:oleObj>
              </mc:Choice>
              <mc:Fallback>
                <p:oleObj name="Equation" r:id="rId10" imgW="12697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24380" y="4784587"/>
                        <a:ext cx="1905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160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No-slip condition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6994A-BBF3-4815-AEE8-906DC19E8BB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16</a:t>
            </a:fld>
            <a:endParaRPr lang="cs-CZ"/>
          </a:p>
        </p:txBody>
      </p:sp>
      <p:pic>
        <p:nvPicPr>
          <p:cNvPr id="12" name="4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24706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No-slip condition</a:t>
            </a:r>
            <a:endParaRPr lang="en-US" dirty="0"/>
          </a:p>
        </p:txBody>
      </p:sp>
      <p:pic>
        <p:nvPicPr>
          <p:cNvPr id="7" name="liquid_no_sli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8347" y="1825625"/>
            <a:ext cx="5802312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06FE-0880-41EA-8D89-B1ACEA5CD64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8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N-S equation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4844083" cy="4351338"/>
          </a:xfrm>
        </p:spPr>
        <p:txBody>
          <a:bodyPr/>
          <a:lstStyle/>
          <a:p>
            <a:r>
              <a:rPr lang="en-US" dirty="0" smtClean="0"/>
              <a:t>Claude Louis Marie Henri Navier, 1820</a:t>
            </a:r>
          </a:p>
          <a:p>
            <a:r>
              <a:rPr lang="en-US" dirty="0" smtClean="0"/>
              <a:t>Sir George Gabriel Stokes, 1842</a:t>
            </a:r>
          </a:p>
          <a:p>
            <a:r>
              <a:rPr lang="en-US" dirty="0" smtClean="0"/>
              <a:t>Millennium Prize Problems</a:t>
            </a:r>
          </a:p>
          <a:p>
            <a:pPr lvl="1"/>
            <a:r>
              <a:rPr lang="en-US" dirty="0" smtClean="0"/>
              <a:t>Clay Mathematics Institute, Cambridge, Massachusetts</a:t>
            </a:r>
          </a:p>
          <a:p>
            <a:pPr lvl="1"/>
            <a:r>
              <a:rPr lang="en-US" dirty="0" smtClean="0"/>
              <a:t>7 mathematical problems for 3rd millennium, 24.5.2000, Paris </a:t>
            </a:r>
          </a:p>
          <a:p>
            <a:pPr lvl="1"/>
            <a:r>
              <a:rPr lang="en-US" dirty="0" smtClean="0"/>
              <a:t>No.6: </a:t>
            </a:r>
            <a:r>
              <a:rPr lang="en-US" dirty="0" err="1" smtClean="0"/>
              <a:t>Navier</a:t>
            </a:r>
            <a:r>
              <a:rPr lang="en-US" dirty="0" smtClean="0"/>
              <a:t>–Stokes existence and smoothness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E0373-2C1E-478E-BFF9-42AB40A6827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18</a:t>
            </a:fld>
            <a:endParaRPr lang="cs-CZ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20" y="1418486"/>
            <a:ext cx="1424946" cy="166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17" y="2100877"/>
            <a:ext cx="1312319" cy="196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894318" y="4449383"/>
            <a:ext cx="1810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+mj-lt"/>
              </a:rPr>
              <a:t>$1 000 000</a:t>
            </a:r>
          </a:p>
        </p:txBody>
      </p:sp>
    </p:spTree>
    <p:extLst>
      <p:ext uri="{BB962C8B-B14F-4D97-AF65-F5344CB8AC3E}">
        <p14:creationId xmlns:p14="http://schemas.microsoft.com/office/powerpoint/2010/main" val="318267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equation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law of thermodynamics</a:t>
            </a:r>
          </a:p>
          <a:p>
            <a:pPr lvl="1"/>
            <a:r>
              <a:rPr lang="en-US" dirty="0" smtClean="0"/>
              <a:t>Heat transfer             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  <a:p>
            <a:pPr lvl="1"/>
            <a:r>
              <a:rPr lang="en-US" dirty="0" smtClean="0"/>
              <a:t>Mechanical work       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  <a:p>
            <a:pPr lvl="1"/>
            <a:r>
              <a:rPr lang="en-US" dirty="0" smtClean="0"/>
              <a:t>Total energy (change)  Δ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</a:p>
          <a:p>
            <a:pPr lvl="1"/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Ideal (inviscid) gas: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9C18F-F1FE-4FC9-97CC-DE0361C9834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19</a:t>
            </a:fld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583641"/>
              </p:ext>
            </p:extLst>
          </p:nvPr>
        </p:nvGraphicFramePr>
        <p:xfrm>
          <a:off x="2105025" y="3319497"/>
          <a:ext cx="26098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4" imgW="1739880" imgH="368280" progId="Equation.DSMT4">
                  <p:embed/>
                </p:oleObj>
              </mc:Choice>
              <mc:Fallback>
                <p:oleObj name="Equation" r:id="rId4" imgW="17398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05025" y="3319497"/>
                        <a:ext cx="2609850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399494"/>
              </p:ext>
            </p:extLst>
          </p:nvPr>
        </p:nvGraphicFramePr>
        <p:xfrm>
          <a:off x="2638425" y="4748213"/>
          <a:ext cx="154305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Equation" r:id="rId6" imgW="1028520" imgH="368280" progId="Equation.DSMT4">
                  <p:embed/>
                </p:oleObj>
              </mc:Choice>
              <mc:Fallback>
                <p:oleObj name="Equation" r:id="rId6" imgW="10285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38425" y="4748213"/>
                        <a:ext cx="1543050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06496"/>
              </p:ext>
            </p:extLst>
          </p:nvPr>
        </p:nvGraphicFramePr>
        <p:xfrm>
          <a:off x="2638425" y="5325270"/>
          <a:ext cx="2152650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8" imgW="1434960" imgH="419040" progId="Equation.DSMT4">
                  <p:embed/>
                </p:oleObj>
              </mc:Choice>
              <mc:Fallback>
                <p:oleObj name="Equation" r:id="rId8" imgW="1434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38425" y="5325270"/>
                        <a:ext cx="2152650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4791075" y="4802050"/>
            <a:ext cx="2580706" cy="5232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Coefficient of thermal diffusivity,</a:t>
            </a:r>
          </a:p>
          <a:p>
            <a:r>
              <a:rPr lang="en-US" sz="1400" dirty="0" smtClean="0"/>
              <a:t>Temperature conductivity</a:t>
            </a:r>
            <a:endParaRPr lang="en-US" sz="1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181475" y="4350742"/>
            <a:ext cx="2759025" cy="3077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Coefficient of thermal conductivity</a:t>
            </a:r>
            <a:endParaRPr lang="cs-CZ" sz="1400" dirty="0"/>
          </a:p>
        </p:txBody>
      </p:sp>
      <p:cxnSp>
        <p:nvCxnSpPr>
          <p:cNvPr id="14" name="Přímá spojnice se šipkou 13"/>
          <p:cNvCxnSpPr>
            <a:stCxn id="11" idx="1"/>
          </p:cNvCxnSpPr>
          <p:nvPr/>
        </p:nvCxnSpPr>
        <p:spPr>
          <a:xfrm flipH="1">
            <a:off x="4181475" y="5063660"/>
            <a:ext cx="609600" cy="37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3714750" y="4517357"/>
            <a:ext cx="466725" cy="36691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4714875" y="3076311"/>
            <a:ext cx="1641731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Dissipation function</a:t>
            </a:r>
            <a:endParaRPr lang="en-US" sz="1400" dirty="0"/>
          </a:p>
        </p:txBody>
      </p:sp>
      <p:cxnSp>
        <p:nvCxnSpPr>
          <p:cNvPr id="16" name="Přímá spojnice se šipkou 15"/>
          <p:cNvCxnSpPr/>
          <p:nvPr/>
        </p:nvCxnSpPr>
        <p:spPr>
          <a:xfrm flipH="1">
            <a:off x="4572001" y="3185072"/>
            <a:ext cx="142874" cy="26884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049010"/>
              </p:ext>
            </p:extLst>
          </p:nvPr>
        </p:nvGraphicFramePr>
        <p:xfrm>
          <a:off x="6376756" y="3178511"/>
          <a:ext cx="24384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10" imgW="2438280" imgH="1028520" progId="Equation.DSMT4">
                  <p:embed/>
                </p:oleObj>
              </mc:Choice>
              <mc:Fallback>
                <p:oleObj name="Equation" r:id="rId10" imgW="243828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76756" y="3178511"/>
                        <a:ext cx="2438400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188856"/>
              </p:ext>
            </p:extLst>
          </p:nvPr>
        </p:nvGraphicFramePr>
        <p:xfrm>
          <a:off x="7468278" y="5639595"/>
          <a:ext cx="7239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12" imgW="482400" imgH="393480" progId="Equation.DSMT4">
                  <p:embed/>
                </p:oleObj>
              </mc:Choice>
              <mc:Fallback>
                <p:oleObj name="Equation" r:id="rId12" imgW="482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468278" y="5639595"/>
                        <a:ext cx="72390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5563577" y="5769254"/>
            <a:ext cx="1769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 </a:t>
            </a:r>
            <a:r>
              <a:rPr lang="en-US" dirty="0" smtClean="0"/>
              <a:t>state equation</a:t>
            </a:r>
            <a:r>
              <a:rPr lang="cs-CZ" dirty="0" smtClean="0"/>
              <a:t>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03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2" grpId="0" animBg="1"/>
      <p:bldP spid="7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0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Simplification N-SE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Euler equation</a:t>
            </a:r>
          </a:p>
          <a:p>
            <a:pPr lvl="1"/>
            <a:r>
              <a:rPr lang="en-US" dirty="0" smtClean="0"/>
              <a:t>Inviscid fluid</a:t>
            </a:r>
          </a:p>
          <a:p>
            <a:endParaRPr lang="en-US" dirty="0" smtClean="0"/>
          </a:p>
          <a:p>
            <a:r>
              <a:rPr lang="en-US" dirty="0" err="1" smtClean="0"/>
              <a:t>E.r</a:t>
            </a:r>
            <a:r>
              <a:rPr lang="en-US" dirty="0" smtClean="0"/>
              <a:t>. of hydrostatics</a:t>
            </a:r>
          </a:p>
          <a:p>
            <a:pPr lvl="1"/>
            <a:r>
              <a:rPr lang="en-US" dirty="0" smtClean="0"/>
              <a:t>Statics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Stokes equation</a:t>
            </a:r>
          </a:p>
          <a:p>
            <a:pPr lvl="1"/>
            <a:r>
              <a:rPr lang="en-US" dirty="0" smtClean="0"/>
              <a:t>Slow motion (creep)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Reynolds equation</a:t>
            </a:r>
          </a:p>
          <a:p>
            <a:pPr lvl="1"/>
            <a:r>
              <a:rPr lang="en-US" dirty="0" smtClean="0"/>
              <a:t>Averaged N-S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D0258-6B73-4DD9-B46C-1AA335ADAB0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20</a:t>
            </a:fld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899588"/>
              </p:ext>
            </p:extLst>
          </p:nvPr>
        </p:nvGraphicFramePr>
        <p:xfrm>
          <a:off x="4327525" y="1227137"/>
          <a:ext cx="4546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Equation" r:id="rId4" imgW="2273040" imgH="419040" progId="Equation.DSMT4">
                  <p:embed/>
                </p:oleObj>
              </mc:Choice>
              <mc:Fallback>
                <p:oleObj name="Equation" r:id="rId4" imgW="2273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7525" y="1227137"/>
                        <a:ext cx="4546600" cy="8382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885438"/>
              </p:ext>
            </p:extLst>
          </p:nvPr>
        </p:nvGraphicFramePr>
        <p:xfrm>
          <a:off x="3425825" y="2136773"/>
          <a:ext cx="3505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Equation" r:id="rId6" imgW="1752480" imgH="419040" progId="Equation.DSMT4">
                  <p:embed/>
                </p:oleObj>
              </mc:Choice>
              <mc:Fallback>
                <p:oleObj name="Equation" r:id="rId6" imgW="175248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825" y="2136773"/>
                        <a:ext cx="35052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103144"/>
              </p:ext>
            </p:extLst>
          </p:nvPr>
        </p:nvGraphicFramePr>
        <p:xfrm>
          <a:off x="3425825" y="4375150"/>
          <a:ext cx="3175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Equation" r:id="rId8" imgW="1587240" imgH="419040" progId="Equation.DSMT4">
                  <p:embed/>
                </p:oleObj>
              </mc:Choice>
              <mc:Fallback>
                <p:oleObj name="Equation" r:id="rId8" imgW="15872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825" y="4375150"/>
                        <a:ext cx="3175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053088"/>
              </p:ext>
            </p:extLst>
          </p:nvPr>
        </p:nvGraphicFramePr>
        <p:xfrm>
          <a:off x="3425825" y="3061493"/>
          <a:ext cx="1854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10" imgW="927000" imgH="419040" progId="Equation.DSMT4">
                  <p:embed/>
                </p:oleObj>
              </mc:Choice>
              <mc:Fallback>
                <p:oleObj name="Equation" r:id="rId10" imgW="9270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825" y="3061493"/>
                        <a:ext cx="18542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ovéPole 12"/>
          <p:cNvSpPr txBox="1"/>
          <p:nvPr/>
        </p:nvSpPr>
        <p:spPr>
          <a:xfrm>
            <a:off x="7248477" y="2465683"/>
            <a:ext cx="1816138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/>
              <a:t>o.p</a:t>
            </a:r>
            <a:r>
              <a:rPr lang="cs-CZ" dirty="0"/>
              <a:t>.:</a:t>
            </a:r>
          </a:p>
          <a:p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w,norm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</a:p>
          <a:p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w,t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angential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≠ 0 !!!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657082" y="3438819"/>
            <a:ext cx="240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o-slip condition on wall does not hold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178425" y="5108140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Line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cs-CZ" dirty="0" smtClean="0">
                <a:solidFill>
                  <a:srgbClr val="FF0000"/>
                </a:solidFill>
              </a:rPr>
              <a:t>r </a:t>
            </a:r>
            <a:r>
              <a:rPr lang="cs-CZ" dirty="0">
                <a:solidFill>
                  <a:srgbClr val="FF0000"/>
                </a:solidFill>
              </a:rPr>
              <a:t>!!!</a:t>
            </a:r>
          </a:p>
        </p:txBody>
      </p:sp>
      <p:pic>
        <p:nvPicPr>
          <p:cNvPr id="9255" name="Picture 39" descr="http://upload.wikimedia.org/wikipedia/commons/d/d7/Leonhard_Euler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354" y="4081462"/>
            <a:ext cx="208597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96FAF807-8FF2-FC45-933F-2A508D174C96}"/>
              </a:ext>
            </a:extLst>
          </p:cNvPr>
          <p:cNvSpPr txBox="1"/>
          <p:nvPr/>
        </p:nvSpPr>
        <p:spPr>
          <a:xfrm>
            <a:off x="3425825" y="5695158"/>
            <a:ext cx="177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</a:t>
            </a:r>
            <a:r>
              <a:rPr lang="cs-CZ" dirty="0" smtClean="0"/>
              <a:t>„Turbulence</a:t>
            </a:r>
            <a:r>
              <a:rPr lang="cs-CZ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8098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4" grpId="0"/>
      <p:bldP spid="1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Euler equation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Viscosity neglected</a:t>
            </a:r>
          </a:p>
          <a:p>
            <a:r>
              <a:rPr lang="en-US" dirty="0" smtClean="0"/>
              <a:t>Appropriate for shock waves modelling</a:t>
            </a:r>
          </a:p>
          <a:p>
            <a:r>
              <a:rPr lang="en-US" dirty="0" smtClean="0"/>
              <a:t>To be added:</a:t>
            </a:r>
          </a:p>
          <a:p>
            <a:pPr lvl="1"/>
            <a:r>
              <a:rPr lang="en-US" dirty="0" smtClean="0"/>
              <a:t>Energy e.</a:t>
            </a:r>
          </a:p>
          <a:p>
            <a:pPr lvl="1"/>
            <a:r>
              <a:rPr lang="en-US" dirty="0" smtClean="0"/>
              <a:t>State e.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6654D-90DC-46AC-A8BC-C4CCD911954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21</a:t>
            </a:fld>
            <a:endParaRPr lang="cs-CZ"/>
          </a:p>
        </p:txBody>
      </p:sp>
      <p:pic>
        <p:nvPicPr>
          <p:cNvPr id="12290" name="Picture 2" descr="http://aerorocket.com/AeroCFD/IMAGES/ccf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41" y="2706503"/>
            <a:ext cx="5533697" cy="275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476033"/>
              </p:ext>
            </p:extLst>
          </p:nvPr>
        </p:nvGraphicFramePr>
        <p:xfrm>
          <a:off x="729216" y="3726232"/>
          <a:ext cx="2114100" cy="17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5" imgW="1409400" imgH="1155600" progId="Equation.DSMT4">
                  <p:embed/>
                </p:oleObj>
              </mc:Choice>
              <mc:Fallback>
                <p:oleObj name="Equation" r:id="rId5" imgW="1409400" imgH="11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9216" y="3726232"/>
                        <a:ext cx="2114100" cy="17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868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Stokes equation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slow flow – „creep“ – small Reynolds number</a:t>
            </a:r>
          </a:p>
          <a:p>
            <a:pPr lvl="1"/>
            <a:r>
              <a:rPr lang="en-US" dirty="0" smtClean="0"/>
              <a:t>Small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 smtClean="0"/>
              <a:t>: glacier</a:t>
            </a:r>
          </a:p>
          <a:p>
            <a:pPr lvl="1"/>
            <a:r>
              <a:rPr lang="en-US" dirty="0" smtClean="0"/>
              <a:t>Small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 smtClean="0"/>
              <a:t>: micro-world </a:t>
            </a:r>
          </a:p>
          <a:p>
            <a:pPr lvl="1"/>
            <a:r>
              <a:rPr lang="en-US" dirty="0" smtClean="0"/>
              <a:t>Big </a:t>
            </a:r>
            <a:r>
              <a:rPr lang="en-US" i="1" dirty="0" smtClean="0">
                <a:sym typeface="Symbol" panose="05050102010706020507" pitchFamily="18" charset="2"/>
              </a:rPr>
              <a:t>ν</a:t>
            </a:r>
            <a:r>
              <a:rPr lang="en-US" dirty="0" smtClean="0">
                <a:sym typeface="Symbol" panose="05050102010706020507" pitchFamily="18" charset="2"/>
              </a:rPr>
              <a:t>: honey</a:t>
            </a:r>
            <a:endParaRPr lang="en-US" dirty="0" smtClean="0"/>
          </a:p>
          <a:p>
            <a:r>
              <a:rPr lang="en-US" dirty="0" smtClean="0"/>
              <a:t>Solution with help flow function (potential flow)</a:t>
            </a:r>
          </a:p>
          <a:p>
            <a:r>
              <a:rPr lang="en-US" dirty="0" smtClean="0"/>
              <a:t>Steady – </a:t>
            </a:r>
            <a:r>
              <a:rPr lang="en-US" dirty="0" err="1" smtClean="0"/>
              <a:t>b.c.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2223-DCA6-42BA-81BF-C9A04FD9405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22</a:t>
            </a:fld>
            <a:endParaRPr lang="cs-CZ"/>
          </a:p>
        </p:txBody>
      </p:sp>
      <p:pic>
        <p:nvPicPr>
          <p:cNvPr id="8" name="Picture 2" descr="http://www.mundo.cz/sites/default/files/images/svycarsko-aletschgletsc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2" y="3900033"/>
            <a:ext cx="3384376" cy="25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megasun.bch.umontreal.ca/protists/halos/halosphaer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904" y="3910094"/>
            <a:ext cx="3513140" cy="252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374384"/>
              </p:ext>
            </p:extLst>
          </p:nvPr>
        </p:nvGraphicFramePr>
        <p:xfrm>
          <a:off x="5098342" y="2191035"/>
          <a:ext cx="1676160" cy="73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6" imgW="838080" imgH="368280" progId="Equation.DSMT4">
                  <p:embed/>
                </p:oleObj>
              </mc:Choice>
              <mc:Fallback>
                <p:oleObj name="Equation" r:id="rId6" imgW="8380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98342" y="2191035"/>
                        <a:ext cx="1676160" cy="736560"/>
                      </a:xfrm>
                      <a:prstGeom prst="rect">
                        <a:avLst/>
                      </a:prstGeom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ttp://www.strangehistory.net/blog/wp-content/uploads/2012/04/hone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422" y="4029565"/>
            <a:ext cx="3100455" cy="232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01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modelling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Incompressible case</a:t>
            </a:r>
          </a:p>
          <a:p>
            <a:pPr lvl="1"/>
            <a:r>
              <a:rPr lang="en-US" dirty="0" smtClean="0"/>
              <a:t>Unknown:</a:t>
            </a:r>
          </a:p>
          <a:p>
            <a:pPr lvl="2"/>
            <a:r>
              <a:rPr lang="en-US" dirty="0" smtClean="0"/>
              <a:t>3 velocities</a:t>
            </a:r>
          </a:p>
          <a:p>
            <a:pPr lvl="2"/>
            <a:r>
              <a:rPr lang="en-US" dirty="0" smtClean="0"/>
              <a:t>Pressure </a:t>
            </a:r>
          </a:p>
          <a:p>
            <a:pPr lvl="1"/>
            <a:r>
              <a:rPr lang="en-US" dirty="0" smtClean="0"/>
              <a:t>Equations:</a:t>
            </a:r>
          </a:p>
          <a:p>
            <a:pPr lvl="2"/>
            <a:r>
              <a:rPr lang="en-US" dirty="0" smtClean="0"/>
              <a:t>continuity</a:t>
            </a:r>
          </a:p>
          <a:p>
            <a:pPr lvl="2"/>
            <a:r>
              <a:rPr lang="en-US" dirty="0" smtClean="0"/>
              <a:t>3 momentum</a:t>
            </a:r>
          </a:p>
          <a:p>
            <a:r>
              <a:rPr lang="en-US" dirty="0" smtClean="0"/>
              <a:t>Compressible case</a:t>
            </a:r>
          </a:p>
          <a:p>
            <a:pPr lvl="1"/>
            <a:r>
              <a:rPr lang="en-US" dirty="0" smtClean="0"/>
              <a:t>Unknown:</a:t>
            </a:r>
          </a:p>
          <a:p>
            <a:pPr lvl="2"/>
            <a:r>
              <a:rPr lang="en-US" dirty="0" smtClean="0"/>
              <a:t>3 velocities</a:t>
            </a:r>
          </a:p>
          <a:p>
            <a:pPr lvl="2"/>
            <a:r>
              <a:rPr lang="en-US" dirty="0" smtClean="0"/>
              <a:t>Pressure</a:t>
            </a:r>
          </a:p>
          <a:p>
            <a:pPr lvl="2"/>
            <a:r>
              <a:rPr lang="en-US" dirty="0" smtClean="0"/>
              <a:t>Density</a:t>
            </a:r>
          </a:p>
          <a:p>
            <a:pPr lvl="2"/>
            <a:r>
              <a:rPr lang="en-US" dirty="0" smtClean="0"/>
              <a:t>Temperature</a:t>
            </a:r>
          </a:p>
          <a:p>
            <a:pPr lvl="1"/>
            <a:r>
              <a:rPr lang="en-US" dirty="0" smtClean="0"/>
              <a:t>Equations:</a:t>
            </a:r>
          </a:p>
          <a:p>
            <a:pPr lvl="2"/>
            <a:r>
              <a:rPr lang="en-US" dirty="0" smtClean="0"/>
              <a:t>Continuity</a:t>
            </a:r>
          </a:p>
          <a:p>
            <a:pPr lvl="2"/>
            <a:r>
              <a:rPr lang="en-US" dirty="0" smtClean="0"/>
              <a:t>3 momentum</a:t>
            </a:r>
          </a:p>
          <a:p>
            <a:pPr lvl="2"/>
            <a:r>
              <a:rPr lang="en-US" dirty="0" smtClean="0"/>
              <a:t>Energy</a:t>
            </a:r>
          </a:p>
          <a:p>
            <a:pPr lvl="2"/>
            <a:r>
              <a:rPr lang="en-US" dirty="0" smtClean="0"/>
              <a:t>State</a:t>
            </a:r>
            <a:endParaRPr lang="en-US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Momentum e.</a:t>
            </a:r>
          </a:p>
          <a:p>
            <a:pPr lvl="1"/>
            <a:r>
              <a:rPr lang="en-US" dirty="0" err="1" smtClean="0"/>
              <a:t>Navier</a:t>
            </a:r>
            <a:r>
              <a:rPr lang="en-US" dirty="0" smtClean="0"/>
              <a:t>-Stokes e.</a:t>
            </a:r>
          </a:p>
          <a:p>
            <a:pPr lvl="1"/>
            <a:r>
              <a:rPr lang="en-US" dirty="0" smtClean="0"/>
              <a:t>Euler e.</a:t>
            </a:r>
          </a:p>
          <a:p>
            <a:pPr lvl="1"/>
            <a:r>
              <a:rPr lang="en-US" dirty="0" smtClean="0"/>
              <a:t>Stokes e.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BBB6-8DF4-46E2-B4FB-0FDA9570E2C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23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878107" y="236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878107" y="30834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878107" y="43963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878107" y="5488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4111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uiExpand="1" build="p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Stokes flow</a:t>
            </a:r>
            <a:endParaRPr lang="en-US" dirty="0"/>
          </a:p>
        </p:txBody>
      </p:sp>
      <p:pic>
        <p:nvPicPr>
          <p:cNvPr id="7" name="ellip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F4111-4CF2-4451-8A05-F445520CEA0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92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„Normal“ flow</a:t>
            </a:r>
            <a:endParaRPr lang="en-US" dirty="0"/>
          </a:p>
        </p:txBody>
      </p:sp>
      <p:pic>
        <p:nvPicPr>
          <p:cNvPr id="7" name="flow_past_ellip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638" y="1825625"/>
            <a:ext cx="5802312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F1CB-7947-450E-9732-6F5F3F1A6B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11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attention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2821-575F-4769-9D64-A437FFD95F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02/13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0444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Continuity equation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8A1C-A899-4606-AEA5-C2B1B1C2BD3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27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99" y="1825625"/>
            <a:ext cx="3858901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59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N-S equation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A69A-6655-459E-B64E-C04BA8A680D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28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75" y="1825625"/>
            <a:ext cx="2487975" cy="23241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1870077"/>
            <a:ext cx="3757351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63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N-S equation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FB4A7-7674-4965-9139-2A2258404F3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29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04207"/>
            <a:ext cx="3351151" cy="29083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23307"/>
            <a:ext cx="3452701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0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>
                <a:solidFill>
                  <a:srgbClr val="FF0000"/>
                </a:solidFill>
              </a:rPr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2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equation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D6DD-E03F-440F-B708-76993561B16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30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870077"/>
            <a:ext cx="3198826" cy="14986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4094957"/>
            <a:ext cx="3858901" cy="14478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943" y="1870077"/>
            <a:ext cx="345270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55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tensor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328-41B4-4C53-8705-517F9920688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31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49" y="1825625"/>
            <a:ext cx="4062001" cy="28829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749" y="1939925"/>
            <a:ext cx="3249601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/>
            <a:r>
              <a:rPr lang="en-US" sz="3600" dirty="0" smtClean="0"/>
              <a:t>Navier-Stokes equation</a:t>
            </a:r>
            <a:endParaRPr lang="en-US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lvl="1" indent="-514350">
              <a:buFont typeface="+mj-lt"/>
              <a:buAutoNum type="alphaLcPeriod"/>
            </a:pPr>
            <a:r>
              <a:rPr lang="en-US" sz="2800" dirty="0" smtClean="0"/>
              <a:t>Continuity equation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 smtClean="0"/>
              <a:t>Momentum equation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 smtClean="0"/>
              <a:t>N-S eq. properties, properties of real flows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 smtClean="0"/>
              <a:t>Engineering approaches – incompressible, inviscid (Euler e.), extremely viscous (Stokes e.), 2D,…</a:t>
            </a:r>
            <a:endParaRPr lang="en-US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79ACD-EB0E-4B1B-ACD3-01490F92B6C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9DA97F17-5D36-6448-98F4-848869444027}"/>
              </a:ext>
            </a:extLst>
          </p:cNvPr>
          <p:cNvSpPr txBox="1"/>
          <p:nvPr/>
        </p:nvSpPr>
        <p:spPr>
          <a:xfrm>
            <a:off x="3136900" y="6032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1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 equations in fluid mechanics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Mass balance 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US" dirty="0" smtClean="0"/>
              <a:t>Momentum balance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.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r>
              <a:rPr lang="en-US" dirty="0" smtClean="0"/>
              <a:t>Energy balance 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endParaRPr lang="en-US" dirty="0" smtClean="0"/>
          </a:p>
          <a:p>
            <a:r>
              <a:rPr lang="en-US" dirty="0" smtClean="0"/>
              <a:t>System is </a:t>
            </a:r>
            <a:r>
              <a:rPr lang="en-US" b="1" dirty="0" smtClean="0">
                <a:solidFill>
                  <a:srgbClr val="FF0000"/>
                </a:solidFill>
              </a:rPr>
              <a:t>open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8C1C-BFE3-469D-BAA8-071BAF5CCE2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5</a:t>
            </a:fld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571846" y="3936381"/>
            <a:ext cx="2432515" cy="128239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System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accumulation</a:t>
            </a:r>
          </a:p>
          <a:p>
            <a:pPr algn="ctr"/>
            <a:r>
              <a:rPr lang="cs-CZ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sz="240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240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cs-CZ" sz="2400" i="1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Šipka doprava 7"/>
          <p:cNvSpPr/>
          <p:nvPr/>
        </p:nvSpPr>
        <p:spPr>
          <a:xfrm>
            <a:off x="3028950" y="4309945"/>
            <a:ext cx="1516566" cy="53525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cs-CZ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lang="cs-CZ" i="1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7076843" y="4309945"/>
            <a:ext cx="1632259" cy="53525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cs-CZ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endParaRPr lang="cs-CZ" i="1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113432" y="4035585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226074" y="406226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output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77" y="5353707"/>
            <a:ext cx="2432515" cy="78645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5" name="TextovéPole 14"/>
          <p:cNvSpPr txBox="1"/>
          <p:nvPr/>
        </p:nvSpPr>
        <p:spPr>
          <a:xfrm>
            <a:off x="5142032" y="34321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 unit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047894" y="1870077"/>
            <a:ext cx="13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conservation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047894" y="2608856"/>
            <a:ext cx="13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conservation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496034" y="2202720"/>
            <a:ext cx="442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Momentum is not conserved – force balance</a:t>
            </a:r>
          </a:p>
        </p:txBody>
      </p:sp>
    </p:spTree>
    <p:extLst>
      <p:ext uri="{BB962C8B-B14F-4D97-AF65-F5344CB8AC3E}">
        <p14:creationId xmlns:p14="http://schemas.microsoft.com/office/powerpoint/2010/main" val="90857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  <p:bldP spid="9" grpId="0" animBg="1"/>
      <p:bldP spid="10" grpId="0"/>
      <p:bldP spid="11" grpId="0"/>
      <p:bldP spid="15" grpId="0"/>
      <p:bldP spid="12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Continuity equation</a:t>
            </a:r>
            <a:endParaRPr lang="en-US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Mass conservation: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F66A-E5F9-4F66-BBC8-0445C0B5609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6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77" y="4677869"/>
            <a:ext cx="2386425" cy="5334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112" y="1501860"/>
            <a:ext cx="3061538" cy="34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6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10" y="914002"/>
            <a:ext cx="8022451" cy="30099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Continuity equation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FAD-A670-45A4-BACC-F0FD46104B79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7</a:t>
            </a:fld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0" y="3923902"/>
            <a:ext cx="4495475" cy="234681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974" y="5640432"/>
            <a:ext cx="3452701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Continuity equation</a:t>
            </a:r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Incompressible fluid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B9AEA-B250-4268-BDA6-F5EF389819F6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04/13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8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965" y="1748449"/>
            <a:ext cx="3452701" cy="6731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53" y="2413344"/>
            <a:ext cx="4433554" cy="575867"/>
          </a:xfrm>
          <a:prstGeom prst="rect">
            <a:avLst/>
          </a:prstGeom>
        </p:spPr>
      </p:pic>
      <p:pic>
        <p:nvPicPr>
          <p:cNvPr id="10" name="Zástupný symbol pro obsah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2" y="4773373"/>
            <a:ext cx="3298825" cy="6985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082" y="3149529"/>
            <a:ext cx="1929450" cy="7874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2315" y="3095485"/>
            <a:ext cx="2792625" cy="8382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9275" y="4922629"/>
            <a:ext cx="1878675" cy="53340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928" y="4038924"/>
            <a:ext cx="2284875" cy="635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5674737"/>
            <a:ext cx="1597290" cy="30482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7" name="Zaoblený obdélník 16"/>
          <p:cNvSpPr/>
          <p:nvPr/>
        </p:nvSpPr>
        <p:spPr>
          <a:xfrm>
            <a:off x="2772315" y="2413344"/>
            <a:ext cx="2413002" cy="575867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aoblený obdélník 17"/>
          <p:cNvSpPr/>
          <p:nvPr/>
        </p:nvSpPr>
        <p:spPr>
          <a:xfrm>
            <a:off x="2898907" y="3255295"/>
            <a:ext cx="463553" cy="575867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3581993" y="5567933"/>
            <a:ext cx="4493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Velocity vector field is for incompressible fluid</a:t>
            </a:r>
          </a:p>
          <a:p>
            <a:r>
              <a:rPr lang="en-US" b="1" cap="all" dirty="0" smtClean="0">
                <a:solidFill>
                  <a:srgbClr val="FF0000"/>
                </a:solidFill>
              </a:rPr>
              <a:t>divergence-free</a:t>
            </a:r>
            <a:r>
              <a:rPr lang="en-US" b="1" dirty="0" smtClean="0">
                <a:solidFill>
                  <a:srgbClr val="FF0000"/>
                </a:solidFill>
              </a:rPr>
              <a:t>, SOLENOIDAL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3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7" grpId="0" animBg="1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B414CC-A7E7-4551-9C7A-256C69047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Newton's laws of motion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738B668-A1A2-4B9E-A773-69178F043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Inertia: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Force: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Action and reaction: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EA2FE923-EE21-4908-94DB-ACF66D6D5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4BC-CCD2-4B80-9540-AD45A3EA087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B0D71491-8A5C-4438-BA53-EDC29B12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F3047-A94C-477A-8913-2116A3160153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="" xmlns:a16="http://schemas.microsoft.com/office/drawing/2014/main" id="{4843A670-B10A-472A-A50D-C491A193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04" y="2997478"/>
            <a:ext cx="2095500" cy="29051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AB7CE2B2-8042-4091-9071-9AD4273B6D6D}"/>
              </a:ext>
            </a:extLst>
          </p:cNvPr>
          <p:cNvSpPr txBox="1"/>
          <p:nvPr/>
        </p:nvSpPr>
        <p:spPr>
          <a:xfrm>
            <a:off x="7366888" y="5992297"/>
            <a:ext cx="1224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1687</a:t>
            </a:r>
          </a:p>
        </p:txBody>
      </p:sp>
      <p:graphicFrame>
        <p:nvGraphicFramePr>
          <p:cNvPr id="10" name="Objekt 9">
            <a:extLst>
              <a:ext uri="{FF2B5EF4-FFF2-40B4-BE49-F238E27FC236}">
                <a16:creationId xmlns="" xmlns:a16="http://schemas.microsoft.com/office/drawing/2014/main" id="{4A9E5A3B-3089-4A4E-8171-48C5758595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909008"/>
              </p:ext>
            </p:extLst>
          </p:nvPr>
        </p:nvGraphicFramePr>
        <p:xfrm>
          <a:off x="2482581" y="2417252"/>
          <a:ext cx="1269360" cy="73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4" imgW="634680" imgH="368280" progId="Equation.DSMT4">
                  <p:embed/>
                </p:oleObj>
              </mc:Choice>
              <mc:Fallback>
                <p:oleObj name="Equation" r:id="rId4" imgW="6346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82581" y="2417252"/>
                        <a:ext cx="1269360" cy="736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="" xmlns:a16="http://schemas.microsoft.com/office/drawing/2014/main" id="{A1966ECD-C919-4895-BBC9-25A663BAD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207337"/>
              </p:ext>
            </p:extLst>
          </p:nvPr>
        </p:nvGraphicFramePr>
        <p:xfrm>
          <a:off x="3701019" y="2437082"/>
          <a:ext cx="13970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6" imgW="698400" imgH="355320" progId="Equation.DSMT4">
                  <p:embed/>
                </p:oleObj>
              </mc:Choice>
              <mc:Fallback>
                <p:oleObj name="Equation" r:id="rId6" imgW="6984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01019" y="2437082"/>
                        <a:ext cx="13970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0C0B0A4D-4D16-43C3-AC35-0D4248A425DA}"/>
              </a:ext>
            </a:extLst>
          </p:cNvPr>
          <p:cNvSpPr txBox="1"/>
          <p:nvPr/>
        </p:nvSpPr>
        <p:spPr>
          <a:xfrm>
            <a:off x="1657350" y="5307396"/>
            <a:ext cx="5504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j-lt"/>
              </a:rPr>
              <a:t>Equilibrium of forces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: forces on a body are in equilibrium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ANYTIME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and </a:t>
            </a:r>
            <a:r>
              <a:rPr lang="en-US" b="1" cap="all" dirty="0">
                <a:solidFill>
                  <a:srgbClr val="FF0000"/>
                </a:solidFill>
                <a:latin typeface="+mj-lt"/>
              </a:rPr>
              <a:t>Everywhere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348388" y="1522789"/>
            <a:ext cx="4828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body remains at rest, or in motion at a constant speed in a straight line, unless acted upon by a force.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705700" y="2171759"/>
            <a:ext cx="216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Inertial system</a:t>
            </a:r>
          </a:p>
          <a:p>
            <a:r>
              <a:rPr lang="en-US" dirty="0"/>
              <a:t>- no external forces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241132" y="2560166"/>
            <a:ext cx="138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definition:</a:t>
            </a:r>
          </a:p>
          <a:p>
            <a:r>
              <a:rPr lang="en-US" dirty="0">
                <a:solidFill>
                  <a:srgbClr val="FF0000"/>
                </a:solidFill>
              </a:rPr>
              <a:t>Inertial force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426258" y="4531138"/>
            <a:ext cx="546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two bodies exert forces on each other, these forces have the same magnitude but opposite directions.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985924" y="6102568"/>
            <a:ext cx="361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&gt;&gt;&gt;</a:t>
            </a:r>
            <a:r>
              <a:rPr lang="cs-CZ" dirty="0"/>
              <a:t> </a:t>
            </a:r>
            <a:r>
              <a:rPr lang="en-US" dirty="0"/>
              <a:t>solitary force could not exist !!!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341201" y="3185294"/>
            <a:ext cx="5116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When a body is acted upon by a net force, the body's acceleration multiplied by its mass is equal to the net force.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892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2" grpId="0"/>
      <p:bldP spid="6" grpId="0"/>
      <p:bldP spid="8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6434</TotalTime>
  <Words>909</Words>
  <Application>Microsoft Office PowerPoint</Application>
  <PresentationFormat>Předvádění na obrazovce (4:3)</PresentationFormat>
  <Paragraphs>367</Paragraphs>
  <Slides>31</Slides>
  <Notes>30</Notes>
  <HiddenSlides>0</HiddenSlides>
  <MMClips>4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Times New Roman</vt:lpstr>
      <vt:lpstr>Motiv Office</vt:lpstr>
      <vt:lpstr>Equation</vt:lpstr>
      <vt:lpstr>Fluid Mechanics</vt:lpstr>
      <vt:lpstr>Fluid Mechanics - lectures</vt:lpstr>
      <vt:lpstr>Fluid Mechanics - lectures</vt:lpstr>
      <vt:lpstr>Navier-Stokes equation</vt:lpstr>
      <vt:lpstr>Balance equations in fluid mechanics</vt:lpstr>
      <vt:lpstr>Continuity equation</vt:lpstr>
      <vt:lpstr>Continuity equation</vt:lpstr>
      <vt:lpstr>Continuity equation</vt:lpstr>
      <vt:lpstr>Newton's laws of motion</vt:lpstr>
      <vt:lpstr>Equilibrium of forces</vt:lpstr>
      <vt:lpstr>Equilibrium of forces</vt:lpstr>
      <vt:lpstr>Equilibrium of forces</vt:lpstr>
      <vt:lpstr>Navier-Stokes equation</vt:lpstr>
      <vt:lpstr>Interpretation of N-S E</vt:lpstr>
      <vt:lpstr>Initial and boundary conditions</vt:lpstr>
      <vt:lpstr>No-slip condition</vt:lpstr>
      <vt:lpstr>No-slip condition</vt:lpstr>
      <vt:lpstr>N-S equation</vt:lpstr>
      <vt:lpstr>Energy equation</vt:lpstr>
      <vt:lpstr>Simplification N-SE</vt:lpstr>
      <vt:lpstr>Euler equation</vt:lpstr>
      <vt:lpstr>Stokes equation</vt:lpstr>
      <vt:lpstr>Mathematical modelling</vt:lpstr>
      <vt:lpstr>Stokes flow</vt:lpstr>
      <vt:lpstr>„Normal“ flow</vt:lpstr>
      <vt:lpstr>Thanks for attention</vt:lpstr>
      <vt:lpstr>Continuity equation</vt:lpstr>
      <vt:lpstr>N-S equation</vt:lpstr>
      <vt:lpstr>N-S equation</vt:lpstr>
      <vt:lpstr>Energy equation</vt:lpstr>
      <vt:lpstr>Stress tensor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Ježek Jan</dc:creator>
  <cp:lastModifiedBy>Vaclav Uruba</cp:lastModifiedBy>
  <cp:revision>255</cp:revision>
  <dcterms:created xsi:type="dcterms:W3CDTF">2014-06-23T12:27:22Z</dcterms:created>
  <dcterms:modified xsi:type="dcterms:W3CDTF">2024-09-04T14:39:45Z</dcterms:modified>
</cp:coreProperties>
</file>