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350" r:id="rId2"/>
    <p:sldId id="347" r:id="rId3"/>
    <p:sldId id="348" r:id="rId4"/>
    <p:sldId id="259" r:id="rId5"/>
    <p:sldId id="312" r:id="rId6"/>
    <p:sldId id="307" r:id="rId7"/>
    <p:sldId id="315" r:id="rId8"/>
    <p:sldId id="311" r:id="rId9"/>
    <p:sldId id="321" r:id="rId10"/>
    <p:sldId id="309" r:id="rId11"/>
    <p:sldId id="323" r:id="rId12"/>
    <p:sldId id="313" r:id="rId13"/>
    <p:sldId id="334" r:id="rId14"/>
    <p:sldId id="314" r:id="rId15"/>
    <p:sldId id="340" r:id="rId16"/>
    <p:sldId id="326" r:id="rId17"/>
    <p:sldId id="325" r:id="rId18"/>
    <p:sldId id="316" r:id="rId19"/>
    <p:sldId id="338" r:id="rId20"/>
    <p:sldId id="339" r:id="rId21"/>
    <p:sldId id="328" r:id="rId22"/>
    <p:sldId id="335" r:id="rId23"/>
    <p:sldId id="333" r:id="rId24"/>
    <p:sldId id="322" r:id="rId25"/>
    <p:sldId id="319" r:id="rId26"/>
    <p:sldId id="337" r:id="rId27"/>
    <p:sldId id="320" r:id="rId28"/>
    <p:sldId id="332" r:id="rId29"/>
    <p:sldId id="336" r:id="rId30"/>
    <p:sldId id="349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FF"/>
    <a:srgbClr val="358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3" autoAdjust="0"/>
    <p:restoredTop sz="86451" autoAdjust="0"/>
  </p:normalViewPr>
  <p:slideViewPr>
    <p:cSldViewPr snapToGrid="0">
      <p:cViewPr varScale="1">
        <p:scale>
          <a:sx n="92" d="100"/>
          <a:sy n="92" d="100"/>
        </p:scale>
        <p:origin x="10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2.wmf"/><Relationship Id="rId4" Type="http://schemas.openxmlformats.org/officeDocument/2006/relationships/image" Target="../media/image6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e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28F4-CE3B-467B-8F40-43D1A027A39C}" type="datetimeFigureOut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DF672-F227-4772-822B-B29FD32E6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6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807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102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124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979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187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344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712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342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245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993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978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838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876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139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919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784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814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995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553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0078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5822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635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318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73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722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365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30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351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972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88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57AD-41A4-45B4-A32B-B8E2856A555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01" y="215"/>
            <a:ext cx="9220302" cy="16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0973B-1120-484D-808C-C06A1A01F90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0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68FB-79ED-4373-B5BA-9412725B38D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7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B5D0-95D9-425E-907F-864B9FC1093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A729F-613D-4164-95A8-F10719A0506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DBCC-F68A-4A51-9FAC-8972319C9609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8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44CE-10A3-4E96-B77E-A6290C990DB5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5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DA93-8EF6-42AB-919F-08AB88A4A5AC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6FD9-4988-43C3-8F04-262405EE3DA5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9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3A0F-7DAE-4233-BA5C-3ED1D60B07F1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1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C70E-7EAA-4CE2-B36E-7383EFC6578E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6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BF60D-905F-4CAC-A938-8B5233B0CCC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 b="15348"/>
          <a:stretch/>
        </p:blipFill>
        <p:spPr>
          <a:xfrm>
            <a:off x="7439185" y="0"/>
            <a:ext cx="1699360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emf"/><Relationship Id="rId5" Type="http://schemas.openxmlformats.org/officeDocument/2006/relationships/hyperlink" Target="http://home.zcu.cz/~uruba/vyuka/FM/" TargetMode="External"/><Relationship Id="rId10" Type="http://schemas.openxmlformats.org/officeDocument/2006/relationships/oleObject" Target="../embeddings/oleObject3.bin"/><Relationship Id="rId4" Type="http://schemas.openxmlformats.org/officeDocument/2006/relationships/hyperlink" Target="mailto:uruba@fst.zcu.cz" TargetMode="Externa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31.wmf"/><Relationship Id="rId4" Type="http://schemas.openxmlformats.org/officeDocument/2006/relationships/image" Target="../media/image32.jpeg"/><Relationship Id="rId9" Type="http://schemas.openxmlformats.org/officeDocument/2006/relationships/oleObject" Target="../embeddings/oleObject2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4.emf"/><Relationship Id="rId4" Type="http://schemas.openxmlformats.org/officeDocument/2006/relationships/image" Target="../media/image40.png"/><Relationship Id="rId9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53.wmf"/><Relationship Id="rId18" Type="http://schemas.openxmlformats.org/officeDocument/2006/relationships/oleObject" Target="../embeddings/oleObject36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5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5" Type="http://schemas.openxmlformats.org/officeDocument/2006/relationships/image" Target="../media/image54.emf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56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3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13" Type="http://schemas.openxmlformats.org/officeDocument/2006/relationships/image" Target="../media/image68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39.bin"/><Relationship Id="rId12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2.wmf"/><Relationship Id="rId11" Type="http://schemas.openxmlformats.org/officeDocument/2006/relationships/image" Target="../media/image67.wmf"/><Relationship Id="rId5" Type="http://schemas.openxmlformats.org/officeDocument/2006/relationships/oleObject" Target="../embeddings/oleObject38.bin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69.png"/><Relationship Id="rId9" Type="http://schemas.openxmlformats.org/officeDocument/2006/relationships/oleObject" Target="../embeddings/oleObject4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77.w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76.wmf"/><Relationship Id="rId5" Type="http://schemas.openxmlformats.org/officeDocument/2006/relationships/image" Target="../media/image73.wmf"/><Relationship Id="rId15" Type="http://schemas.openxmlformats.org/officeDocument/2006/relationships/image" Target="../media/image78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75.wmf"/><Relationship Id="rId14" Type="http://schemas.openxmlformats.org/officeDocument/2006/relationships/oleObject" Target="../embeddings/oleObject4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0.wmf"/><Relationship Id="rId4" Type="http://schemas.openxmlformats.org/officeDocument/2006/relationships/image" Target="../media/image81.jpeg"/><Relationship Id="rId9" Type="http://schemas.openxmlformats.org/officeDocument/2006/relationships/oleObject" Target="../embeddings/oleObject5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8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1.wmf"/><Relationship Id="rId18" Type="http://schemas.openxmlformats.org/officeDocument/2006/relationships/oleObject" Target="../embeddings/oleObject11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5.wmf"/><Relationship Id="rId7" Type="http://schemas.openxmlformats.org/officeDocument/2006/relationships/image" Target="../media/image8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5" Type="http://schemas.openxmlformats.org/officeDocument/2006/relationships/image" Target="../media/image12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4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9.wmf"/><Relationship Id="rId1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Fluid Mechanics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318538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Prof. </a:t>
            </a:r>
            <a:r>
              <a:rPr lang="en-US" noProof="0" dirty="0" smtClean="0"/>
              <a:t>Václav </a:t>
            </a:r>
            <a:r>
              <a:rPr lang="en-US" noProof="0" dirty="0"/>
              <a:t>Uruba</a:t>
            </a:r>
          </a:p>
          <a:p>
            <a:r>
              <a:rPr lang="en-US" noProof="0" dirty="0">
                <a:hlinkClick r:id="rId4"/>
              </a:rPr>
              <a:t>uruba@fst.zcu.cz</a:t>
            </a:r>
            <a:r>
              <a:rPr lang="en-US" noProof="0" dirty="0"/>
              <a:t> </a:t>
            </a:r>
          </a:p>
          <a:p>
            <a:r>
              <a:rPr lang="en-US" dirty="0">
                <a:hlinkClick r:id="rId5"/>
              </a:rPr>
              <a:t>http://home.zcu.cz/~uruba/vyuka/FM</a:t>
            </a:r>
            <a:r>
              <a:rPr lang="en-US" dirty="0" smtClean="0">
                <a:hlinkClick r:id="rId5"/>
              </a:rPr>
              <a:t>/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endParaRPr lang="en-US" noProof="0" dirty="0"/>
          </a:p>
          <a:p>
            <a:r>
              <a:rPr lang="en-US" dirty="0"/>
              <a:t>UWB FME, KKE</a:t>
            </a:r>
          </a:p>
          <a:p>
            <a:r>
              <a:rPr lang="en-US" dirty="0"/>
              <a:t>Institute of Thermomechanics ASCR, CTU in </a:t>
            </a:r>
            <a:r>
              <a:rPr lang="en-US" noProof="0" dirty="0"/>
              <a:t>Prague FME, C</a:t>
            </a:r>
            <a:r>
              <a:rPr lang="en-US" dirty="0"/>
              <a:t>U FFM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BC0-F326-49B1-B9DB-7FEF6229C74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2582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constant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Bernoulli „constant“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  <a:p>
            <a:r>
              <a:rPr lang="en-US" dirty="0"/>
              <a:t>Substitution: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 is constant in the flow-field:</a:t>
            </a:r>
          </a:p>
          <a:p>
            <a:pPr lvl="1"/>
            <a:r>
              <a:rPr lang="en-US" dirty="0"/>
              <a:t>Along a streamline</a:t>
            </a:r>
          </a:p>
          <a:p>
            <a:pPr lvl="1"/>
            <a:r>
              <a:rPr lang="en-US" dirty="0"/>
              <a:t>Along a vortex line</a:t>
            </a:r>
          </a:p>
          <a:p>
            <a:pPr lvl="1"/>
            <a:r>
              <a:rPr lang="en-US" dirty="0"/>
              <a:t>Everywhere, if </a:t>
            </a:r>
          </a:p>
          <a:p>
            <a:pPr lvl="2"/>
            <a:r>
              <a:rPr lang="en-US" dirty="0"/>
              <a:t>Flow is vorticity-free</a:t>
            </a:r>
          </a:p>
          <a:p>
            <a:pPr lvl="2"/>
            <a:r>
              <a:rPr lang="en-US" dirty="0"/>
              <a:t>Vortex lines and streamlines are identical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5530F-10EE-46C6-ACEB-439314F50F3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10</a:t>
            </a:fld>
            <a:endParaRPr lang="cs-CZ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431404"/>
              </p:ext>
            </p:extLst>
          </p:nvPr>
        </p:nvGraphicFramePr>
        <p:xfrm>
          <a:off x="4348909" y="3817961"/>
          <a:ext cx="59055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393700" imgH="165100" progId="Equation.DSMT4">
                  <p:embed/>
                </p:oleObj>
              </mc:Choice>
              <mc:Fallback>
                <p:oleObj name="Equation" r:id="rId4" imgW="393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48909" y="3817961"/>
                        <a:ext cx="59055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777445"/>
              </p:ext>
            </p:extLst>
          </p:nvPr>
        </p:nvGraphicFramePr>
        <p:xfrm>
          <a:off x="3153027" y="2293289"/>
          <a:ext cx="12001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800100" imgH="177800" progId="Equation.DSMT4">
                  <p:embed/>
                </p:oleObj>
              </mc:Choice>
              <mc:Fallback>
                <p:oleObj name="Equation" r:id="rId6" imgW="8001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53027" y="2293289"/>
                        <a:ext cx="120015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054420"/>
              </p:ext>
            </p:extLst>
          </p:nvPr>
        </p:nvGraphicFramePr>
        <p:xfrm>
          <a:off x="5085456" y="4125828"/>
          <a:ext cx="97155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8" imgW="647700" imgH="165100" progId="Equation.DSMT4">
                  <p:embed/>
                </p:oleObj>
              </mc:Choice>
              <mc:Fallback>
                <p:oleObj name="Equation" r:id="rId8" imgW="647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85456" y="4125828"/>
                        <a:ext cx="97155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031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Energy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Height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Pressure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61AD7-55C7-4550-9128-7A7DDF0B612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11</a:t>
            </a:fld>
            <a:endParaRPr lang="cs-CZ"/>
          </a:p>
        </p:txBody>
      </p:sp>
      <p:graphicFrame>
        <p:nvGraphicFramePr>
          <p:cNvPr id="7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160663"/>
              </p:ext>
            </p:extLst>
          </p:nvPr>
        </p:nvGraphicFramePr>
        <p:xfrm>
          <a:off x="2466975" y="2813050"/>
          <a:ext cx="21875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1460160" imgH="444240" progId="Equation.DSMT4">
                  <p:embed/>
                </p:oleObj>
              </mc:Choice>
              <mc:Fallback>
                <p:oleObj name="Equation" r:id="rId4" imgW="14601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975" y="2813050"/>
                        <a:ext cx="2187575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009368"/>
              </p:ext>
            </p:extLst>
          </p:nvPr>
        </p:nvGraphicFramePr>
        <p:xfrm>
          <a:off x="2132013" y="1668463"/>
          <a:ext cx="3502025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6" imgW="2336760" imgH="482400" progId="Equation.DSMT4">
                  <p:embed/>
                </p:oleObj>
              </mc:Choice>
              <mc:Fallback>
                <p:oleObj name="Equation" r:id="rId6" imgW="23367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1668463"/>
                        <a:ext cx="3502025" cy="722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812791"/>
              </p:ext>
            </p:extLst>
          </p:nvPr>
        </p:nvGraphicFramePr>
        <p:xfrm>
          <a:off x="5422900" y="2908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8" imgW="114300" imgH="165100" progId="Equation.DSMT4">
                  <p:embed/>
                </p:oleObj>
              </mc:Choice>
              <mc:Fallback>
                <p:oleObj name="Equation" r:id="rId8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2908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927212"/>
              </p:ext>
            </p:extLst>
          </p:nvPr>
        </p:nvGraphicFramePr>
        <p:xfrm>
          <a:off x="2079625" y="4029075"/>
          <a:ext cx="33147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0" imgW="2209680" imgH="431640" progId="Equation.DSMT4">
                  <p:embed/>
                </p:oleObj>
              </mc:Choice>
              <mc:Fallback>
                <p:oleObj name="Equation" r:id="rId10" imgW="2209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79625" y="4029075"/>
                        <a:ext cx="33147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Skupina 27">
            <a:extLst>
              <a:ext uri="{FF2B5EF4-FFF2-40B4-BE49-F238E27FC236}">
                <a16:creationId xmlns:a16="http://schemas.microsoft.com/office/drawing/2014/main" xmlns="" id="{41C7E3F8-F858-4D1C-B685-ADA2AE6789AB}"/>
              </a:ext>
            </a:extLst>
          </p:cNvPr>
          <p:cNvGrpSpPr/>
          <p:nvPr/>
        </p:nvGrpSpPr>
        <p:grpSpPr>
          <a:xfrm>
            <a:off x="772985" y="4186989"/>
            <a:ext cx="1561902" cy="994054"/>
            <a:chOff x="772985" y="4186989"/>
            <a:chExt cx="1561902" cy="994054"/>
          </a:xfrm>
        </p:grpSpPr>
        <p:sp>
          <p:nvSpPr>
            <p:cNvPr id="8" name="Ovál 7">
              <a:extLst>
                <a:ext uri="{FF2B5EF4-FFF2-40B4-BE49-F238E27FC236}">
                  <a16:creationId xmlns:a16="http://schemas.microsoft.com/office/drawing/2014/main" xmlns="" id="{2CC349E3-18C6-4BA9-8F27-46DF9EB1BBAD}"/>
                </a:ext>
              </a:extLst>
            </p:cNvPr>
            <p:cNvSpPr/>
            <p:nvPr/>
          </p:nvSpPr>
          <p:spPr>
            <a:xfrm>
              <a:off x="2079625" y="4186989"/>
              <a:ext cx="242470" cy="416761"/>
            </a:xfrm>
            <a:prstGeom prst="ellipse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xmlns="" id="{B1756222-DDD0-4CC1-9E8B-527AB43BA3BB}"/>
                </a:ext>
              </a:extLst>
            </p:cNvPr>
            <p:cNvSpPr txBox="1"/>
            <p:nvPr/>
          </p:nvSpPr>
          <p:spPr>
            <a:xfrm>
              <a:off x="772985" y="4811711"/>
              <a:ext cx="1561902" cy="369332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Static pressure</a:t>
              </a:r>
            </a:p>
          </p:txBody>
        </p: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xmlns="" id="{355B8364-925D-4B53-B359-D2A868597C7C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 flipH="1">
              <a:off x="1553936" y="4395370"/>
              <a:ext cx="525689" cy="416341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xmlns="" id="{78503C64-F6A1-4C2C-9582-32DAFE2B9E76}"/>
              </a:ext>
            </a:extLst>
          </p:cNvPr>
          <p:cNvGrpSpPr/>
          <p:nvPr/>
        </p:nvGrpSpPr>
        <p:grpSpPr>
          <a:xfrm>
            <a:off x="3879704" y="4166833"/>
            <a:ext cx="1497013" cy="1420611"/>
            <a:chOff x="3879704" y="4166833"/>
            <a:chExt cx="1497013" cy="1420611"/>
          </a:xfrm>
        </p:grpSpPr>
        <p:sp>
          <p:nvSpPr>
            <p:cNvPr id="16" name="Ovál 15">
              <a:extLst>
                <a:ext uri="{FF2B5EF4-FFF2-40B4-BE49-F238E27FC236}">
                  <a16:creationId xmlns:a16="http://schemas.microsoft.com/office/drawing/2014/main" xmlns="" id="{CD4BA37A-A5A6-42A6-8A78-9B94B0008020}"/>
                </a:ext>
              </a:extLst>
            </p:cNvPr>
            <p:cNvSpPr/>
            <p:nvPr/>
          </p:nvSpPr>
          <p:spPr>
            <a:xfrm>
              <a:off x="3889375" y="4166833"/>
              <a:ext cx="242470" cy="41676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xmlns="" id="{10A53C84-53A6-4F16-A5F5-F4BA350A7D41}"/>
                </a:ext>
              </a:extLst>
            </p:cNvPr>
            <p:cNvSpPr txBox="1"/>
            <p:nvPr/>
          </p:nvSpPr>
          <p:spPr>
            <a:xfrm>
              <a:off x="3879704" y="5218112"/>
              <a:ext cx="1497013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Total pressure</a:t>
              </a:r>
            </a:p>
          </p:txBody>
        </p: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xmlns="" id="{635578C2-F9C7-450E-B073-58E76A03F8F8}"/>
                </a:ext>
              </a:extLst>
            </p:cNvPr>
            <p:cNvCxnSpPr>
              <a:endCxn id="19" idx="0"/>
            </p:cNvCxnSpPr>
            <p:nvPr/>
          </p:nvCxnSpPr>
          <p:spPr>
            <a:xfrm>
              <a:off x="4131845" y="4375213"/>
              <a:ext cx="496366" cy="8428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xmlns="" id="{0C6F0C46-2648-4E9A-9B46-8FC72A09ADB3}"/>
              </a:ext>
            </a:extLst>
          </p:cNvPr>
          <p:cNvGrpSpPr/>
          <p:nvPr/>
        </p:nvGrpSpPr>
        <p:grpSpPr>
          <a:xfrm>
            <a:off x="2492312" y="4147364"/>
            <a:ext cx="2109167" cy="959145"/>
            <a:chOff x="2492312" y="4147364"/>
            <a:chExt cx="2109167" cy="959145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xmlns="" id="{B94ACEC9-35B4-40CC-95DB-502FF87FEBBB}"/>
                </a:ext>
              </a:extLst>
            </p:cNvPr>
            <p:cNvSpPr/>
            <p:nvPr/>
          </p:nvSpPr>
          <p:spPr>
            <a:xfrm>
              <a:off x="3145632" y="4147364"/>
              <a:ext cx="536031" cy="416761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xmlns="" id="{6C0CAB2D-B9E8-4D87-80D2-78656D69A4DA}"/>
                </a:ext>
              </a:extLst>
            </p:cNvPr>
            <p:cNvSpPr txBox="1"/>
            <p:nvPr/>
          </p:nvSpPr>
          <p:spPr>
            <a:xfrm>
              <a:off x="2492312" y="4737177"/>
              <a:ext cx="2109167" cy="369332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Hydrostatic pressure</a:t>
              </a:r>
            </a:p>
          </p:txBody>
        </p:sp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xmlns="" id="{288D58BA-EB40-4E06-9BA5-5E5506CA29BD}"/>
                </a:ext>
              </a:extLst>
            </p:cNvPr>
            <p:cNvCxnSpPr>
              <a:stCxn id="15" idx="4"/>
              <a:endCxn id="18" idx="0"/>
            </p:cNvCxnSpPr>
            <p:nvPr/>
          </p:nvCxnSpPr>
          <p:spPr>
            <a:xfrm>
              <a:off x="3413648" y="4564125"/>
              <a:ext cx="133248" cy="173052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xmlns="" id="{1E16750C-DB0F-4F9A-BA0E-16D0C137512A}"/>
              </a:ext>
            </a:extLst>
          </p:cNvPr>
          <p:cNvGrpSpPr/>
          <p:nvPr/>
        </p:nvGrpSpPr>
        <p:grpSpPr>
          <a:xfrm>
            <a:off x="1940049" y="4057295"/>
            <a:ext cx="1860189" cy="1562678"/>
            <a:chOff x="1940049" y="4057295"/>
            <a:chExt cx="1860189" cy="1562678"/>
          </a:xfrm>
        </p:grpSpPr>
        <p:sp>
          <p:nvSpPr>
            <p:cNvPr id="14" name="Ovál 13">
              <a:extLst>
                <a:ext uri="{FF2B5EF4-FFF2-40B4-BE49-F238E27FC236}">
                  <a16:creationId xmlns:a16="http://schemas.microsoft.com/office/drawing/2014/main" xmlns="" id="{DC01E37F-B9FF-4F0A-A618-F5B112756D63}"/>
                </a:ext>
              </a:extLst>
            </p:cNvPr>
            <p:cNvSpPr/>
            <p:nvPr/>
          </p:nvSpPr>
          <p:spPr>
            <a:xfrm>
              <a:off x="2376027" y="4057295"/>
              <a:ext cx="689811" cy="5727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xmlns="" id="{E5960C59-45DD-4E05-B6E3-F64E990A1D38}"/>
                </a:ext>
              </a:extLst>
            </p:cNvPr>
            <p:cNvSpPr txBox="1"/>
            <p:nvPr/>
          </p:nvSpPr>
          <p:spPr>
            <a:xfrm>
              <a:off x="1940049" y="5250641"/>
              <a:ext cx="1860189" cy="369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Dynamic pressure</a:t>
              </a:r>
            </a:p>
          </p:txBody>
        </p:sp>
        <p:cxnSp>
          <p:nvCxnSpPr>
            <p:cNvPr id="27" name="Přímá spojnice 26">
              <a:extLst>
                <a:ext uri="{FF2B5EF4-FFF2-40B4-BE49-F238E27FC236}">
                  <a16:creationId xmlns:a16="http://schemas.microsoft.com/office/drawing/2014/main" xmlns="" id="{ABEBB445-0F81-40E6-A38B-F2D6CA42C523}"/>
                </a:ext>
              </a:extLst>
            </p:cNvPr>
            <p:cNvCxnSpPr>
              <a:stCxn id="14" idx="4"/>
              <a:endCxn id="17" idx="0"/>
            </p:cNvCxnSpPr>
            <p:nvPr/>
          </p:nvCxnSpPr>
          <p:spPr>
            <a:xfrm>
              <a:off x="2720933" y="4630091"/>
              <a:ext cx="149211" cy="6205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522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 </a:t>
            </a:r>
            <a:r>
              <a:rPr lang="en-US" dirty="0" err="1"/>
              <a:t>paradoxon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FA1AE-24FE-409B-94E3-DD0D5DF8E9C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12</a:t>
            </a:fld>
            <a:endParaRPr lang="cs-CZ"/>
          </a:p>
        </p:txBody>
      </p:sp>
      <p:pic>
        <p:nvPicPr>
          <p:cNvPr id="8194" name="Picture 2" descr="hydrodynamickparad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30" y="1825625"/>
            <a:ext cx="6115050" cy="387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1870076"/>
            <a:ext cx="9144000" cy="20774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235796"/>
              </p:ext>
            </p:extLst>
          </p:nvPr>
        </p:nvGraphicFramePr>
        <p:xfrm>
          <a:off x="5200650" y="2129923"/>
          <a:ext cx="22860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5" imgW="1523880" imgH="393480" progId="Equation.DSMT4">
                  <p:embed/>
                </p:oleObj>
              </mc:Choice>
              <mc:Fallback>
                <p:oleObj name="Equation" r:id="rId5" imgW="1523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00650" y="2129923"/>
                        <a:ext cx="228600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209712"/>
              </p:ext>
            </p:extLst>
          </p:nvPr>
        </p:nvGraphicFramePr>
        <p:xfrm>
          <a:off x="5257800" y="2830831"/>
          <a:ext cx="21717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7" imgW="1447560" imgH="393480" progId="Equation.DSMT4">
                  <p:embed/>
                </p:oleObj>
              </mc:Choice>
              <mc:Fallback>
                <p:oleObj name="Equation" r:id="rId7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57800" y="2830831"/>
                        <a:ext cx="217170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739528"/>
              </p:ext>
            </p:extLst>
          </p:nvPr>
        </p:nvGraphicFramePr>
        <p:xfrm>
          <a:off x="5810250" y="3586163"/>
          <a:ext cx="233838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9" imgW="1104840" imgH="228600" progId="Equation.DSMT4">
                  <p:embed/>
                </p:oleObj>
              </mc:Choice>
              <mc:Fallback>
                <p:oleObj name="Equation" r:id="rId9" imgW="11048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10250" y="3586163"/>
                        <a:ext cx="2338388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676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 </a:t>
            </a:r>
            <a:r>
              <a:rPr lang="en-US" dirty="0" err="1"/>
              <a:t>paradoxon</a:t>
            </a:r>
            <a:endParaRPr lang="en-US" dirty="0"/>
          </a:p>
        </p:txBody>
      </p:sp>
      <p:pic>
        <p:nvPicPr>
          <p:cNvPr id="7" name="V3_6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141C1-C886-4856-B8E4-64585BB0F19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7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Vacuum pump</a:t>
            </a:r>
          </a:p>
          <a:p>
            <a:r>
              <a:rPr lang="en-US" dirty="0"/>
              <a:t>Carburetor</a:t>
            </a:r>
          </a:p>
          <a:p>
            <a:r>
              <a:rPr lang="en-US" dirty="0"/>
              <a:t>Sprayer</a:t>
            </a:r>
          </a:p>
          <a:p>
            <a:r>
              <a:rPr lang="en-US" dirty="0"/>
              <a:t>Wing - lift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1F3D-7A44-4E68-BC7F-D6571E316C7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14</a:t>
            </a:fld>
            <a:endParaRPr lang="cs-CZ"/>
          </a:p>
        </p:txBody>
      </p:sp>
      <p:pic>
        <p:nvPicPr>
          <p:cNvPr id="9218" name="Picture 2" descr="vodnvve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57" y="160102"/>
            <a:ext cx="1695526" cy="3841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incpkarburto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6" y="1074139"/>
            <a:ext cx="2612791" cy="1945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ozprao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486" y="3198566"/>
            <a:ext cx="3451225" cy="2076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fyzmatik.pise.cz/img/1203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" y="3473343"/>
            <a:ext cx="3120483" cy="2340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www.wssef.org/aero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21" y="4965216"/>
            <a:ext cx="4695825" cy="1847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9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text, řada/pruh, Písmo, Vykreslený graf&#10;&#10;Popis byl vytvořen automaticky">
            <a:extLst>
              <a:ext uri="{FF2B5EF4-FFF2-40B4-BE49-F238E27FC236}">
                <a16:creationId xmlns:a16="http://schemas.microsoft.com/office/drawing/2014/main" xmlns="" id="{55C9AEE9-D3CA-D540-EACF-90635891E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48" y="422102"/>
            <a:ext cx="3162741" cy="244826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Cavitation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2715-020D-472D-9E88-94C8CF70664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15</a:t>
            </a:fld>
            <a:endParaRPr lang="cs-CZ"/>
          </a:p>
        </p:txBody>
      </p:sp>
      <p:pic>
        <p:nvPicPr>
          <p:cNvPr id="16388" name="Picture 4" descr="http://www.boatproprepairshop.com/images/Props/Da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99" y="4797287"/>
            <a:ext cx="2178754" cy="1810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upload.wikimedia.org/wikipedia/commons/e/e6/Cavitation_Propeller_Dama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99" y="3219617"/>
            <a:ext cx="2178754" cy="1633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Saturated vapor pressure</a:t>
            </a:r>
          </a:p>
          <a:p>
            <a:pPr lvl="1"/>
            <a:r>
              <a:rPr lang="en-US" dirty="0"/>
              <a:t>Water, 18°C: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kPa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i201.photobucket.com/albums/aa105/kenuwf/cavitat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200" y="3049048"/>
            <a:ext cx="4160800" cy="3307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171631" y="2519915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Bubl</a:t>
            </a:r>
            <a:r>
              <a:rPr lang="cs-CZ" sz="2400" dirty="0">
                <a:solidFill>
                  <a:srgbClr val="FF0000"/>
                </a:solidFill>
              </a:rPr>
              <a:t>es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cs-CZ" sz="2400" dirty="0">
                <a:solidFill>
                  <a:srgbClr val="FF0000"/>
                </a:solidFill>
              </a:rPr>
              <a:t>!!!</a:t>
            </a:r>
          </a:p>
        </p:txBody>
      </p:sp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373702"/>
              </p:ext>
            </p:extLst>
          </p:nvPr>
        </p:nvGraphicFramePr>
        <p:xfrm>
          <a:off x="2333663" y="1189833"/>
          <a:ext cx="20764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8" imgW="1384200" imgH="393480" progId="Equation.DSMT4">
                  <p:embed/>
                </p:oleObj>
              </mc:Choice>
              <mc:Fallback>
                <p:oleObj name="Equation" r:id="rId8" imgW="1384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33663" y="1189833"/>
                        <a:ext cx="20764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Přímá spojnice se šipkou 10"/>
          <p:cNvCxnSpPr/>
          <p:nvPr/>
        </p:nvCxnSpPr>
        <p:spPr>
          <a:xfrm flipV="1">
            <a:off x="7015836" y="1475380"/>
            <a:ext cx="787940" cy="19456"/>
          </a:xfrm>
          <a:prstGeom prst="straightConnector1">
            <a:avLst/>
          </a:prstGeom>
          <a:ln w="19050">
            <a:solidFill>
              <a:srgbClr val="00B050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7013643" y="1534803"/>
            <a:ext cx="0" cy="301705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rak 16"/>
          <p:cNvSpPr/>
          <p:nvPr/>
        </p:nvSpPr>
        <p:spPr>
          <a:xfrm>
            <a:off x="6913287" y="1840469"/>
            <a:ext cx="200712" cy="1450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Mrak 19"/>
          <p:cNvSpPr/>
          <p:nvPr/>
        </p:nvSpPr>
        <p:spPr>
          <a:xfrm>
            <a:off x="7811990" y="1392486"/>
            <a:ext cx="200712" cy="1450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7049753" y="1163103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boiling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7049753" y="1646236"/>
            <a:ext cx="110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cavitation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7417" y="3805884"/>
            <a:ext cx="2867863" cy="25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17" grpId="0" animBg="1"/>
      <p:bldP spid="20" grpId="0" animBg="1"/>
      <p:bldP spid="18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163" y="1379518"/>
            <a:ext cx="5289020" cy="51148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case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2400300" cy="4098097"/>
          </a:xfrm>
        </p:spPr>
        <p:txBody>
          <a:bodyPr/>
          <a:lstStyle/>
          <a:p>
            <a:r>
              <a:rPr lang="en-US" dirty="0"/>
              <a:t>Energy head (Bernoulli)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Hydraulic head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48CF-6AD3-4197-85A0-915A9CDDC87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16</a:t>
            </a:fld>
            <a:endParaRPr lang="cs-CZ"/>
          </a:p>
        </p:txBody>
      </p:sp>
      <p:graphicFrame>
        <p:nvGraphicFramePr>
          <p:cNvPr id="8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883754"/>
              </p:ext>
            </p:extLst>
          </p:nvPr>
        </p:nvGraphicFramePr>
        <p:xfrm>
          <a:off x="1238250" y="3798888"/>
          <a:ext cx="117951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5" imgW="787320" imgH="419040" progId="Equation.DSMT4">
                  <p:embed/>
                </p:oleObj>
              </mc:Choice>
              <mc:Fallback>
                <p:oleObj name="Equation" r:id="rId5" imgW="7873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3798888"/>
                        <a:ext cx="1179513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858927"/>
              </p:ext>
            </p:extLst>
          </p:nvPr>
        </p:nvGraphicFramePr>
        <p:xfrm>
          <a:off x="1000125" y="2479675"/>
          <a:ext cx="1655763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7" imgW="1104840" imgH="444240" progId="Equation.DSMT4">
                  <p:embed/>
                </p:oleObj>
              </mc:Choice>
              <mc:Fallback>
                <p:oleObj name="Equation" r:id="rId7" imgW="11048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479675"/>
                        <a:ext cx="1655763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7812157" y="132135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cs-CZ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614827" y="185544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cs-CZ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6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2E31-90F6-44F5-805F-F7FA6242F19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17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1452098"/>
            <a:ext cx="7362825" cy="46005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949687" y="1033670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ENERGY LOSS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1274323" y="1926077"/>
            <a:ext cx="6254886" cy="972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4966947" y="1473196"/>
            <a:ext cx="20231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Nominal level of EH</a:t>
            </a:r>
          </a:p>
        </p:txBody>
      </p:sp>
      <p:sp>
        <p:nvSpPr>
          <p:cNvPr id="15" name="Volný tvar 14"/>
          <p:cNvSpPr/>
          <p:nvPr/>
        </p:nvSpPr>
        <p:spPr>
          <a:xfrm>
            <a:off x="2802835" y="1948070"/>
            <a:ext cx="4701208" cy="2226365"/>
          </a:xfrm>
          <a:custGeom>
            <a:avLst/>
            <a:gdLst>
              <a:gd name="connsiteX0" fmla="*/ 0 w 4701208"/>
              <a:gd name="connsiteY0" fmla="*/ 0 h 2226365"/>
              <a:gd name="connsiteX1" fmla="*/ 4691269 w 4701208"/>
              <a:gd name="connsiteY1" fmla="*/ 9939 h 2226365"/>
              <a:gd name="connsiteX2" fmla="*/ 4701208 w 4701208"/>
              <a:gd name="connsiteY2" fmla="*/ 2226365 h 2226365"/>
              <a:gd name="connsiteX3" fmla="*/ 2395330 w 4701208"/>
              <a:gd name="connsiteY3" fmla="*/ 1520687 h 2226365"/>
              <a:gd name="connsiteX4" fmla="*/ 1977887 w 4701208"/>
              <a:gd name="connsiteY4" fmla="*/ 1093304 h 2226365"/>
              <a:gd name="connsiteX5" fmla="*/ 1818861 w 4701208"/>
              <a:gd name="connsiteY5" fmla="*/ 983973 h 2226365"/>
              <a:gd name="connsiteX6" fmla="*/ 1490869 w 4701208"/>
              <a:gd name="connsiteY6" fmla="*/ 874643 h 2226365"/>
              <a:gd name="connsiteX7" fmla="*/ 1192695 w 4701208"/>
              <a:gd name="connsiteY7" fmla="*/ 755373 h 2226365"/>
              <a:gd name="connsiteX8" fmla="*/ 417443 w 4701208"/>
              <a:gd name="connsiteY8" fmla="*/ 248478 h 2226365"/>
              <a:gd name="connsiteX9" fmla="*/ 268356 w 4701208"/>
              <a:gd name="connsiteY9" fmla="*/ 119269 h 2226365"/>
              <a:gd name="connsiteX10" fmla="*/ 79513 w 4701208"/>
              <a:gd name="connsiteY10" fmla="*/ 19878 h 222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01208" h="2226365">
                <a:moveTo>
                  <a:pt x="0" y="0"/>
                </a:moveTo>
                <a:lnTo>
                  <a:pt x="4691269" y="9939"/>
                </a:lnTo>
                <a:lnTo>
                  <a:pt x="4701208" y="2226365"/>
                </a:lnTo>
                <a:lnTo>
                  <a:pt x="2395330" y="1520687"/>
                </a:lnTo>
                <a:lnTo>
                  <a:pt x="1977887" y="1093304"/>
                </a:lnTo>
                <a:lnTo>
                  <a:pt x="1818861" y="983973"/>
                </a:lnTo>
                <a:lnTo>
                  <a:pt x="1490869" y="874643"/>
                </a:lnTo>
                <a:lnTo>
                  <a:pt x="1192695" y="755373"/>
                </a:lnTo>
                <a:lnTo>
                  <a:pt x="417443" y="248478"/>
                </a:lnTo>
                <a:lnTo>
                  <a:pt x="268356" y="119269"/>
                </a:lnTo>
                <a:lnTo>
                  <a:pt x="79513" y="19878"/>
                </a:lnTo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5490488" y="2838110"/>
            <a:ext cx="14738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ENERGY LOSS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359DB994-1337-289E-5891-8ED023E6BDBF}"/>
              </a:ext>
            </a:extLst>
          </p:cNvPr>
          <p:cNvSpPr txBox="1"/>
          <p:nvPr/>
        </p:nvSpPr>
        <p:spPr>
          <a:xfrm>
            <a:off x="5189443" y="5371552"/>
            <a:ext cx="17562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Reference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64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generalization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– mechanical energy of a flow</a:t>
            </a:r>
          </a:p>
          <a:p>
            <a:pPr lvl="1"/>
            <a:r>
              <a:rPr lang="en-US" dirty="0"/>
              <a:t>Potential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/>
              <a:t>Kinetic</a:t>
            </a:r>
          </a:p>
          <a:p>
            <a:endParaRPr lang="en-US" dirty="0"/>
          </a:p>
          <a:p>
            <a:r>
              <a:rPr lang="en-US" dirty="0"/>
              <a:t>Generalization:</a:t>
            </a:r>
          </a:p>
          <a:p>
            <a:pPr lvl="1"/>
            <a:r>
              <a:rPr lang="en-US" dirty="0"/>
              <a:t>Internal energy, </a:t>
            </a:r>
            <a:r>
              <a:rPr lang="en-US" dirty="0" err="1"/>
              <a:t>entalpy</a:t>
            </a:r>
            <a:endParaRPr lang="en-US" dirty="0"/>
          </a:p>
          <a:p>
            <a:pPr lvl="1"/>
            <a:r>
              <a:rPr lang="en-US" dirty="0"/>
              <a:t>Transferred heat</a:t>
            </a:r>
          </a:p>
          <a:p>
            <a:pPr lvl="1"/>
            <a:r>
              <a:rPr lang="en-US" dirty="0"/>
              <a:t>Work</a:t>
            </a:r>
          </a:p>
          <a:p>
            <a:pPr lvl="1"/>
            <a:r>
              <a:rPr lang="en-US" dirty="0"/>
              <a:t>Friction losses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3582-4AEF-4669-AAAC-8C222302A57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18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421691"/>
              </p:ext>
            </p:extLst>
          </p:nvPr>
        </p:nvGraphicFramePr>
        <p:xfrm>
          <a:off x="3157538" y="2433638"/>
          <a:ext cx="4762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4" imgW="317160" imgH="215640" progId="Equation.DSMT4">
                  <p:embed/>
                </p:oleObj>
              </mc:Choice>
              <mc:Fallback>
                <p:oleObj name="Equation" r:id="rId4" imgW="3171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57538" y="2433638"/>
                        <a:ext cx="47625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955628"/>
              </p:ext>
            </p:extLst>
          </p:nvPr>
        </p:nvGraphicFramePr>
        <p:xfrm>
          <a:off x="3209925" y="216535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6" imgW="203040" imgH="203040" progId="Equation.DSMT4">
                  <p:embed/>
                </p:oleObj>
              </mc:Choice>
              <mc:Fallback>
                <p:oleObj name="Equation" r:id="rId6" imgW="203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09925" y="2165350"/>
                        <a:ext cx="3048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470683"/>
              </p:ext>
            </p:extLst>
          </p:nvPr>
        </p:nvGraphicFramePr>
        <p:xfrm>
          <a:off x="3136900" y="2713038"/>
          <a:ext cx="533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8" imgW="355320" imgH="228600" progId="Equation.DSMT4">
                  <p:embed/>
                </p:oleObj>
              </mc:Choice>
              <mc:Fallback>
                <p:oleObj name="Equation" r:id="rId8" imgW="355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36900" y="2713038"/>
                        <a:ext cx="533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685529"/>
              </p:ext>
            </p:extLst>
          </p:nvPr>
        </p:nvGraphicFramePr>
        <p:xfrm>
          <a:off x="3352603" y="4190188"/>
          <a:ext cx="190080" cy="228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10" imgW="126720" imgH="152280" progId="Equation.DSMT4">
                  <p:embed/>
                </p:oleObj>
              </mc:Choice>
              <mc:Fallback>
                <p:oleObj name="Equation" r:id="rId10" imgW="12672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52603" y="4190188"/>
                        <a:ext cx="190080" cy="228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116004"/>
              </p:ext>
            </p:extLst>
          </p:nvPr>
        </p:nvGraphicFramePr>
        <p:xfrm>
          <a:off x="3321769" y="4411731"/>
          <a:ext cx="266220" cy="3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2" imgW="177480" imgH="203040" progId="Equation.DSMT4">
                  <p:embed/>
                </p:oleObj>
              </mc:Choice>
              <mc:Fallback>
                <p:oleObj name="Equation" r:id="rId12" imgW="177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21769" y="4411731"/>
                        <a:ext cx="266220" cy="30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768052"/>
              </p:ext>
            </p:extLst>
          </p:nvPr>
        </p:nvGraphicFramePr>
        <p:xfrm>
          <a:off x="3349625" y="4667250"/>
          <a:ext cx="2857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4" imgW="190500" imgH="228600" progId="Equation.DSMT4">
                  <p:embed/>
                </p:oleObj>
              </mc:Choice>
              <mc:Fallback>
                <p:oleObj name="Equation" r:id="rId14" imgW="190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349625" y="4667250"/>
                        <a:ext cx="28575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451086"/>
              </p:ext>
            </p:extLst>
          </p:nvPr>
        </p:nvGraphicFramePr>
        <p:xfrm>
          <a:off x="3765550" y="3767138"/>
          <a:ext cx="1066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16" imgW="711000" imgH="228600" progId="Equation.DSMT4">
                  <p:embed/>
                </p:oleObj>
              </mc:Choice>
              <mc:Fallback>
                <p:oleObj name="Equation" r:id="rId16" imgW="71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765550" y="3767138"/>
                        <a:ext cx="1066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113621"/>
              </p:ext>
            </p:extLst>
          </p:nvPr>
        </p:nvGraphicFramePr>
        <p:xfrm>
          <a:off x="2987675" y="5153025"/>
          <a:ext cx="52006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18" imgW="3466800" imgH="431640" progId="Equation.DSMT4">
                  <p:embed/>
                </p:oleObj>
              </mc:Choice>
              <mc:Fallback>
                <p:oleObj name="Equation" r:id="rId18" imgW="34668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987675" y="5153025"/>
                        <a:ext cx="5200650" cy="647700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188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Outflow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1: atmosphere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</a:p>
          <a:p>
            <a:r>
              <a:rPr lang="en-US" dirty="0"/>
              <a:t>2: outflow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dirty="0"/>
              <a:t>3: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- 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4: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endParaRPr lang="en-US" dirty="0"/>
          </a:p>
          <a:p>
            <a:r>
              <a:rPr lang="en-US" dirty="0"/>
              <a:t>5: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6E974-014C-43D8-8AD6-14CF55AE750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19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199" y="1265537"/>
            <a:ext cx="5077501" cy="7614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125" y="2014190"/>
            <a:ext cx="1675575" cy="58374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388" y="3687921"/>
            <a:ext cx="5319122" cy="317007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44" y="4001294"/>
            <a:ext cx="2638425" cy="67627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175" y="2078817"/>
            <a:ext cx="2895600" cy="103822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982392" y="3066455"/>
            <a:ext cx="152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00FF"/>
                </a:solidFill>
              </a:rPr>
              <a:t>Torricelli</a:t>
            </a:r>
            <a:r>
              <a:rPr lang="cs-CZ" dirty="0">
                <a:solidFill>
                  <a:srgbClr val="0000FF"/>
                </a:solidFill>
              </a:rPr>
              <a:t> 1643</a:t>
            </a:r>
          </a:p>
        </p:txBody>
      </p:sp>
    </p:spTree>
    <p:extLst>
      <p:ext uri="{BB962C8B-B14F-4D97-AF65-F5344CB8AC3E}">
        <p14:creationId xmlns:p14="http://schemas.microsoft.com/office/powerpoint/2010/main" val="31908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86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outflow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Horizontal outflow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„Vena </a:t>
            </a:r>
            <a:r>
              <a:rPr lang="en-US" dirty="0" err="1"/>
              <a:t>contracta</a:t>
            </a:r>
            <a:r>
              <a:rPr lang="en-US" dirty="0"/>
              <a:t>“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FAF1F-46C3-4533-85DA-E00F9F801A6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557" y="-61319"/>
            <a:ext cx="4019955" cy="372327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874" y="3661951"/>
            <a:ext cx="4334888" cy="33783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466185" y="22930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30" y="2899951"/>
            <a:ext cx="1714500" cy="7620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737092" y="2792856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cs-CZ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103731"/>
              </p:ext>
            </p:extLst>
          </p:nvPr>
        </p:nvGraphicFramePr>
        <p:xfrm>
          <a:off x="1238664" y="5194259"/>
          <a:ext cx="1390500" cy="72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7" imgW="927000" imgH="482400" progId="Equation.DSMT4">
                  <p:embed/>
                </p:oleObj>
              </mc:Choice>
              <mc:Fallback>
                <p:oleObj name="Equation" r:id="rId7" imgW="9270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38664" y="5194259"/>
                        <a:ext cx="1390500" cy="72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734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Contraction coefficient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B7BF4-7D55-4870-9B87-787EA068663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21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548" y="2001297"/>
            <a:ext cx="4507806" cy="3999994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293574"/>
              </p:ext>
            </p:extLst>
          </p:nvPr>
        </p:nvGraphicFramePr>
        <p:xfrm>
          <a:off x="870928" y="2123798"/>
          <a:ext cx="1390500" cy="72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5" imgW="927000" imgH="482400" progId="Equation.DSMT4">
                  <p:embed/>
                </p:oleObj>
              </mc:Choice>
              <mc:Fallback>
                <p:oleObj name="Equation" r:id="rId5" imgW="9270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0928" y="2123798"/>
                        <a:ext cx="1390500" cy="72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703425"/>
              </p:ext>
            </p:extLst>
          </p:nvPr>
        </p:nvGraphicFramePr>
        <p:xfrm>
          <a:off x="4471704" y="3384640"/>
          <a:ext cx="780840" cy="285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7" imgW="520560" imgH="190440" progId="Equation.DSMT4">
                  <p:embed/>
                </p:oleObj>
              </mc:Choice>
              <mc:Fallback>
                <p:oleObj name="Equation" r:id="rId7" imgW="520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71704" y="3384640"/>
                        <a:ext cx="780840" cy="285660"/>
                      </a:xfrm>
                      <a:prstGeom prst="rect">
                        <a:avLst/>
                      </a:prstGeom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603923"/>
              </p:ext>
            </p:extLst>
          </p:nvPr>
        </p:nvGraphicFramePr>
        <p:xfrm>
          <a:off x="4491159" y="5546972"/>
          <a:ext cx="780840" cy="285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9" imgW="520560" imgH="190440" progId="Equation.DSMT4">
                  <p:embed/>
                </p:oleObj>
              </mc:Choice>
              <mc:Fallback>
                <p:oleObj name="Equation" r:id="rId9" imgW="520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1159" y="5546972"/>
                        <a:ext cx="780840" cy="285660"/>
                      </a:xfrm>
                      <a:prstGeom prst="rect">
                        <a:avLst/>
                      </a:prstGeom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364683"/>
              </p:ext>
            </p:extLst>
          </p:nvPr>
        </p:nvGraphicFramePr>
        <p:xfrm>
          <a:off x="7056554" y="5530963"/>
          <a:ext cx="68580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10" imgW="457200" imgH="190440" progId="Equation.DSMT4">
                  <p:embed/>
                </p:oleObj>
              </mc:Choice>
              <mc:Fallback>
                <p:oleObj name="Equation" r:id="rId10" imgW="4572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56554" y="5530963"/>
                        <a:ext cx="685800" cy="284163"/>
                      </a:xfrm>
                      <a:prstGeom prst="rect">
                        <a:avLst/>
                      </a:prstGeom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489817"/>
              </p:ext>
            </p:extLst>
          </p:nvPr>
        </p:nvGraphicFramePr>
        <p:xfrm>
          <a:off x="7248525" y="3384640"/>
          <a:ext cx="476250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12" imgW="317160" imgH="190440" progId="Equation.DSMT4">
                  <p:embed/>
                </p:oleObj>
              </mc:Choice>
              <mc:Fallback>
                <p:oleObj name="Equation" r:id="rId12" imgW="3171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248525" y="3384640"/>
                        <a:ext cx="476250" cy="284163"/>
                      </a:xfrm>
                      <a:prstGeom prst="rect">
                        <a:avLst/>
                      </a:prstGeom>
                      <a:ln w="127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417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Outflow from a hole</a:t>
            </a:r>
          </a:p>
        </p:txBody>
      </p:sp>
      <p:pic>
        <p:nvPicPr>
          <p:cNvPr id="7" name="V3_5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5184E-87D9-42F0-8435-1D5EBD23A23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79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balance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 energy</a:t>
            </a:r>
          </a:p>
          <a:p>
            <a:r>
              <a:rPr lang="en-US" dirty="0"/>
              <a:t>Pressure energy</a:t>
            </a:r>
          </a:p>
          <a:p>
            <a:r>
              <a:rPr lang="en-US" dirty="0"/>
              <a:t>Kinetic energy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CCBB-3B76-4893-925B-F222FE2FA38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12" y="1027907"/>
            <a:ext cx="2257476" cy="5269337"/>
          </a:xfrm>
          <a:prstGeom prst="rect">
            <a:avLst/>
          </a:prstGeom>
        </p:spPr>
      </p:pic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55651"/>
              </p:ext>
            </p:extLst>
          </p:nvPr>
        </p:nvGraphicFramePr>
        <p:xfrm>
          <a:off x="261912" y="3443025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Point\Energy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Potential 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Pressure 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Kinetic 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Big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Small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Small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Big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Big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332" y="0"/>
            <a:ext cx="931930" cy="303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Velocity, pressure fluctuations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Velocity and dynamic pressure on a streamline:</a:t>
            </a:r>
          </a:p>
          <a:p>
            <a:r>
              <a:rPr lang="en-US" dirty="0"/>
              <a:t>Reynolds decomposition: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Averaging: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D42E-D672-4EE1-BBAF-829282A39A6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24</a:t>
            </a:fld>
            <a:endParaRPr lang="cs-CZ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771975"/>
              </p:ext>
            </p:extLst>
          </p:nvPr>
        </p:nvGraphicFramePr>
        <p:xfrm>
          <a:off x="6115050" y="1728788"/>
          <a:ext cx="1104840" cy="5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4" imgW="736560" imgH="393480" progId="Equation.DSMT4">
                  <p:embed/>
                </p:oleObj>
              </mc:Choice>
              <mc:Fallback>
                <p:oleObj name="Equation" r:id="rId4" imgW="736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050" y="1728788"/>
                        <a:ext cx="1104840" cy="590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275261"/>
              </p:ext>
            </p:extLst>
          </p:nvPr>
        </p:nvGraphicFramePr>
        <p:xfrm>
          <a:off x="3345235" y="2398713"/>
          <a:ext cx="2285820" cy="38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6" imgW="1523880" imgH="253800" progId="Equation.DSMT4">
                  <p:embed/>
                </p:oleObj>
              </mc:Choice>
              <mc:Fallback>
                <p:oleObj name="Equation" r:id="rId6" imgW="15238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45235" y="2398713"/>
                        <a:ext cx="2285820" cy="38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146725"/>
              </p:ext>
            </p:extLst>
          </p:nvPr>
        </p:nvGraphicFramePr>
        <p:xfrm>
          <a:off x="3316288" y="2971800"/>
          <a:ext cx="23431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8" imgW="1562040" imgH="253800" progId="Equation.DSMT4">
                  <p:embed/>
                </p:oleObj>
              </mc:Choice>
              <mc:Fallback>
                <p:oleObj name="Equation" r:id="rId8" imgW="15620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16288" y="2971800"/>
                        <a:ext cx="234315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698721"/>
              </p:ext>
            </p:extLst>
          </p:nvPr>
        </p:nvGraphicFramePr>
        <p:xfrm>
          <a:off x="1057274" y="3925588"/>
          <a:ext cx="7029451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10" imgW="4686120" imgH="419040" progId="Equation.DSMT4">
                  <p:embed/>
                </p:oleObj>
              </mc:Choice>
              <mc:Fallback>
                <p:oleObj name="Equation" r:id="rId10" imgW="4686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57274" y="3925588"/>
                        <a:ext cx="7029451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202924"/>
              </p:ext>
            </p:extLst>
          </p:nvPr>
        </p:nvGraphicFramePr>
        <p:xfrm>
          <a:off x="7381875" y="1728788"/>
          <a:ext cx="11620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12" imgW="774360" imgH="393480" progId="Equation.DSMT4">
                  <p:embed/>
                </p:oleObj>
              </mc:Choice>
              <mc:Fallback>
                <p:oleObj name="Equation" r:id="rId12" imgW="774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381875" y="1728788"/>
                        <a:ext cx="11620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793853"/>
              </p:ext>
            </p:extLst>
          </p:nvPr>
        </p:nvGraphicFramePr>
        <p:xfrm>
          <a:off x="1408044" y="4862213"/>
          <a:ext cx="2895120" cy="78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4" imgW="1447560" imgH="393480" progId="Equation.DSMT4">
                  <p:embed/>
                </p:oleObj>
              </mc:Choice>
              <mc:Fallback>
                <p:oleObj name="Equation" r:id="rId14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08044" y="4862213"/>
                        <a:ext cx="2895120" cy="786960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609235" y="4939171"/>
            <a:ext cx="685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82FD81DB-F4FE-4018-9D40-70C4B4C1425F}"/>
              </a:ext>
            </a:extLst>
          </p:cNvPr>
          <p:cNvSpPr txBox="1"/>
          <p:nvPr/>
        </p:nvSpPr>
        <p:spPr>
          <a:xfrm>
            <a:off x="5628186" y="4852598"/>
            <a:ext cx="3510706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Pressure and velocity fluctuations: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averaged </a:t>
            </a:r>
            <a:r>
              <a:rPr lang="en-US" dirty="0"/>
              <a:t>pressure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does not correspond to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averaged </a:t>
            </a:r>
            <a:r>
              <a:rPr lang="en-US" dirty="0"/>
              <a:t>velocity!!!</a:t>
            </a:r>
          </a:p>
        </p:txBody>
      </p:sp>
    </p:spTree>
    <p:extLst>
      <p:ext uri="{BB962C8B-B14F-4D97-AF65-F5344CB8AC3E}">
        <p14:creationId xmlns:p14="http://schemas.microsoft.com/office/powerpoint/2010/main" val="137849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Stagnation point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70077"/>
            <a:ext cx="3777980" cy="4306886"/>
          </a:xfrm>
        </p:spPr>
        <p:txBody>
          <a:bodyPr/>
          <a:lstStyle/>
          <a:p>
            <a:r>
              <a:rPr lang="en-US" dirty="0"/>
              <a:t>Location on body surface (point, line, curve)</a:t>
            </a:r>
          </a:p>
          <a:p>
            <a:r>
              <a:rPr lang="en-US" dirty="0"/>
              <a:t>Relative velocity </a:t>
            </a:r>
            <a:r>
              <a:rPr lang="en-US" dirty="0">
                <a:solidFill>
                  <a:srgbClr val="FF0000"/>
                </a:solidFill>
              </a:rPr>
              <a:t>vanishes</a:t>
            </a:r>
          </a:p>
          <a:p>
            <a:r>
              <a:rPr lang="en-US" dirty="0"/>
              <a:t>Kinetic energy vanishes</a:t>
            </a:r>
            <a:endParaRPr lang="en-US" noProof="0" dirty="0"/>
          </a:p>
          <a:p>
            <a:r>
              <a:rPr lang="en-US" dirty="0"/>
              <a:t>Stagnation streamline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98F7-C4AE-479C-84E5-E2289A0BF87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25</a:t>
            </a:fld>
            <a:endParaRPr lang="cs-CZ"/>
          </a:p>
        </p:txBody>
      </p:sp>
      <p:pic>
        <p:nvPicPr>
          <p:cNvPr id="11276" name="Picture 12" descr="http://www.sites.mech.ubc.ca/%7Egreen/images/Fig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35" y="3049191"/>
            <a:ext cx="4237110" cy="3252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40" y="3937069"/>
            <a:ext cx="3048000" cy="20383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545" y="937420"/>
            <a:ext cx="3924300" cy="2057400"/>
          </a:xfrm>
          <a:prstGeom prst="rect">
            <a:avLst/>
          </a:prstGeom>
        </p:spPr>
      </p:pic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xmlns="" id="{0AA53C4B-C8FF-45A6-9F24-8358F38E99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577500"/>
              </p:ext>
            </p:extLst>
          </p:nvPr>
        </p:nvGraphicFramePr>
        <p:xfrm>
          <a:off x="768350" y="5988050"/>
          <a:ext cx="1320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7" imgW="660240" imgH="190440" progId="Equation.DSMT4">
                  <p:embed/>
                </p:oleObj>
              </mc:Choice>
              <mc:Fallback>
                <p:oleObj name="Equation" r:id="rId7" imgW="6602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8350" y="5988050"/>
                        <a:ext cx="13208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xmlns="" id="{443C9234-B341-491A-B2CE-D70E8B2178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46314"/>
              </p:ext>
            </p:extLst>
          </p:nvPr>
        </p:nvGraphicFramePr>
        <p:xfrm>
          <a:off x="2727325" y="5784850"/>
          <a:ext cx="1168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9" imgW="583920" imgH="393480" progId="Equation.DSMT4">
                  <p:embed/>
                </p:oleObj>
              </mc:Choice>
              <mc:Fallback>
                <p:oleObj name="Equation" r:id="rId9" imgW="583920" imgH="393480" progId="Equation.DSMT4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xmlns="" id="{0AA53C4B-C8FF-45A6-9F24-8358F38E99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27325" y="5784850"/>
                        <a:ext cx="11684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087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Stagnation point</a:t>
            </a:r>
          </a:p>
        </p:txBody>
      </p:sp>
      <p:pic>
        <p:nvPicPr>
          <p:cNvPr id="7" name="V3_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A78-FFD0-4694-B66E-D9CBCFA3573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74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Pressures in flowing fluid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Static: </a:t>
            </a:r>
          </a:p>
          <a:p>
            <a:pPr lvl="1"/>
            <a:r>
              <a:rPr lang="en-US" dirty="0"/>
              <a:t>(3):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(1,2):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1">
              <a:spcBef>
                <a:spcPts val="750"/>
              </a:spcBef>
            </a:pPr>
            <a:r>
              <a:rPr lang="en-US" sz="2100" dirty="0"/>
              <a:t>Total, stagnation: </a:t>
            </a:r>
          </a:p>
          <a:p>
            <a:pPr marL="514350" lvl="2">
              <a:spcBef>
                <a:spcPts val="750"/>
              </a:spcBef>
            </a:pPr>
            <a:r>
              <a:rPr lang="en-US" sz="1800" dirty="0">
                <a:cs typeface="Times New Roman" panose="02020603050405020304" pitchFamily="18" charset="0"/>
              </a:rPr>
              <a:t>(1,2):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Dynamic: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(1,2): </a:t>
            </a:r>
            <a:r>
              <a:rPr lang="en-US" dirty="0"/>
              <a:t>total - static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1/2</a:t>
            </a:r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 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dirty="0"/>
          </a:p>
          <a:p>
            <a:r>
              <a:rPr lang="en-US" dirty="0"/>
              <a:t>Temperature:</a:t>
            </a:r>
          </a:p>
          <a:p>
            <a:pPr lvl="1"/>
            <a:r>
              <a:rPr lang="en-US" dirty="0"/>
              <a:t>Static</a:t>
            </a:r>
          </a:p>
          <a:p>
            <a:pPr lvl="1"/>
            <a:r>
              <a:rPr lang="en-US" dirty="0"/>
              <a:t>Total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4EE23-7BB6-40F2-9614-9A1881A148D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27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781" y="1825625"/>
            <a:ext cx="3190875" cy="27336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1870077"/>
            <a:ext cx="4762500" cy="385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Pressures evaluation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Air – gravitational potential energy is neglected:</a:t>
            </a:r>
          </a:p>
          <a:p>
            <a:pPr lvl="1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1/2</a:t>
            </a:r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lvl="1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9A96C-877A-44D7-9259-CB05523A19B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28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178" y="2257520"/>
            <a:ext cx="3712632" cy="3919443"/>
          </a:xfrm>
          <a:prstGeom prst="rect">
            <a:avLst/>
          </a:prstGeom>
        </p:spPr>
      </p:pic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097235"/>
              </p:ext>
            </p:extLst>
          </p:nvPr>
        </p:nvGraphicFramePr>
        <p:xfrm>
          <a:off x="2522437" y="3785346"/>
          <a:ext cx="1269360" cy="86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5" imgW="634680" imgH="431640" progId="Equation.DSMT4">
                  <p:embed/>
                </p:oleObj>
              </mc:Choice>
              <mc:Fallback>
                <p:oleObj name="Equation" r:id="rId5" imgW="634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22437" y="3785346"/>
                        <a:ext cx="1269360" cy="863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47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measurement</a:t>
            </a:r>
          </a:p>
        </p:txBody>
      </p:sp>
      <p:pic>
        <p:nvPicPr>
          <p:cNvPr id="7" name="V3_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511A-0E9F-45E4-BA8D-7587B35ED2C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6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19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attention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2821-575F-4769-9D64-A437FFD95F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02/13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/>
            <a:r>
              <a:rPr lang="en-US" sz="3600" dirty="0"/>
              <a:t>Bernoulli equation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Derivation from N-SE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Forms of BE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Conditions of application, results interpretation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Examples of BE application: outflow from a vessel, </a:t>
            </a:r>
            <a:r>
              <a:rPr lang="en-US" sz="2800" dirty="0" err="1"/>
              <a:t>overfall</a:t>
            </a:r>
            <a:r>
              <a:rPr lang="en-US" sz="2800" dirty="0"/>
              <a:t>, flow in a pipe</a:t>
            </a:r>
          </a:p>
          <a:p>
            <a:pPr marL="914400" lvl="1" indent="-457200">
              <a:buFont typeface="+mj-lt"/>
              <a:buAutoNum type="alphaLcPeriod"/>
            </a:pPr>
            <a:endParaRPr lang="en-US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15C44-0B20-48B0-8EA6-653F3509CA3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Daniel Bernoulli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Hydrodynamica</a:t>
            </a:r>
            <a:r>
              <a:rPr lang="en-US" dirty="0"/>
              <a:t> (1738)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BECF8-15BE-4F8C-B120-B0F7BA87A95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5</a:t>
            </a:fld>
            <a:endParaRPr lang="cs-CZ"/>
          </a:p>
        </p:txBody>
      </p:sp>
      <p:pic>
        <p:nvPicPr>
          <p:cNvPr id="5122" name="Picture 2" descr="http://upload.wikimedia.org/wikipedia/commons/thumb/d/de/Danielbernoulli.jpg/220px-Danielbernoul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66" y="1173804"/>
            <a:ext cx="2095500" cy="2552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747099" y="3905892"/>
            <a:ext cx="407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8.</a:t>
            </a:r>
            <a:r>
              <a:rPr lang="cs-CZ" dirty="0"/>
              <a:t>2.</a:t>
            </a:r>
            <a:r>
              <a:rPr lang="nl-NL" dirty="0"/>
              <a:t> 1700, Groningen – 17.</a:t>
            </a:r>
            <a:r>
              <a:rPr lang="cs-CZ" dirty="0"/>
              <a:t>3.</a:t>
            </a:r>
            <a:r>
              <a:rPr lang="nl-NL" dirty="0"/>
              <a:t> 1782, Basilej</a:t>
            </a:r>
            <a:endParaRPr lang="cs-CZ" dirty="0"/>
          </a:p>
        </p:txBody>
      </p:sp>
      <p:pic>
        <p:nvPicPr>
          <p:cNvPr id="5124" name="Picture 4" descr="http://www.iihr.uiowa.edu/wordpress/wp-content/uploads/2011/04/bernoulli02-l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61" y="2379476"/>
            <a:ext cx="2217868" cy="3052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4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equation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10403"/>
            <a:ext cx="7886700" cy="4351338"/>
          </a:xfrm>
        </p:spPr>
        <p:txBody>
          <a:bodyPr/>
          <a:lstStyle/>
          <a:p>
            <a:r>
              <a:rPr lang="en-US" dirty="0"/>
              <a:t>N-SE</a:t>
            </a:r>
          </a:p>
          <a:p>
            <a:r>
              <a:rPr lang="en-US" dirty="0"/>
              <a:t>Fluid</a:t>
            </a:r>
          </a:p>
          <a:p>
            <a:pPr lvl="1"/>
            <a:r>
              <a:rPr lang="en-US" dirty="0"/>
              <a:t>Incompressible </a:t>
            </a:r>
            <a:r>
              <a:rPr 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const.</a:t>
            </a:r>
          </a:p>
          <a:p>
            <a:pPr lvl="1"/>
            <a:r>
              <a:rPr lang="en-US" dirty="0"/>
              <a:t>Inviscid </a:t>
            </a:r>
            <a:r>
              <a:rPr lang="en-US" i="1" dirty="0">
                <a:latin typeface="Symbol" panose="05050102010706020507" pitchFamily="18" charset="2"/>
              </a:rPr>
              <a:t>n</a:t>
            </a:r>
            <a:r>
              <a:rPr lang="en-US" dirty="0"/>
              <a:t> = 0</a:t>
            </a:r>
          </a:p>
          <a:p>
            <a:pPr lvl="1"/>
            <a:r>
              <a:rPr lang="en-US" dirty="0"/>
              <a:t>Stationary flow</a:t>
            </a:r>
          </a:p>
          <a:p>
            <a:r>
              <a:rPr lang="en-US" dirty="0"/>
              <a:t>Vector identity</a:t>
            </a:r>
          </a:p>
          <a:p>
            <a:r>
              <a:rPr lang="en-US" dirty="0"/>
              <a:t>Along streamline: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EA5F-DBC8-4666-A4B1-F37AAA9A53C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6</a:t>
            </a:fld>
            <a:endParaRPr lang="cs-CZ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260774"/>
              </p:ext>
            </p:extLst>
          </p:nvPr>
        </p:nvGraphicFramePr>
        <p:xfrm>
          <a:off x="2571750" y="1289050"/>
          <a:ext cx="53594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679480" imgH="419040" progId="Equation.DSMT4">
                  <p:embed/>
                </p:oleObj>
              </mc:Choice>
              <mc:Fallback>
                <p:oleObj name="Equation" r:id="rId4" imgW="26794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1289050"/>
                        <a:ext cx="5359400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650050"/>
              </p:ext>
            </p:extLst>
          </p:nvPr>
        </p:nvGraphicFramePr>
        <p:xfrm>
          <a:off x="3200400" y="3289300"/>
          <a:ext cx="33718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2247840" imgH="393480" progId="Equation.DSMT4">
                  <p:embed/>
                </p:oleObj>
              </mc:Choice>
              <mc:Fallback>
                <p:oleObj name="Equation" r:id="rId6" imgW="224784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289300"/>
                        <a:ext cx="33718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Skupina 29"/>
          <p:cNvGrpSpPr/>
          <p:nvPr/>
        </p:nvGrpSpPr>
        <p:grpSpPr>
          <a:xfrm>
            <a:off x="6886260" y="3058837"/>
            <a:ext cx="2018371" cy="1720646"/>
            <a:chOff x="6733860" y="3516037"/>
            <a:chExt cx="2018371" cy="1720646"/>
          </a:xfrm>
        </p:grpSpPr>
        <p:sp>
          <p:nvSpPr>
            <p:cNvPr id="8" name="Volný tvar 7"/>
            <p:cNvSpPr/>
            <p:nvPr/>
          </p:nvSpPr>
          <p:spPr>
            <a:xfrm>
              <a:off x="6733860" y="3931991"/>
              <a:ext cx="2018371" cy="1304692"/>
            </a:xfrm>
            <a:custGeom>
              <a:avLst/>
              <a:gdLst>
                <a:gd name="connsiteX0" fmla="*/ 62336 w 2080707"/>
                <a:gd name="connsiteY0" fmla="*/ 1304692 h 1315842"/>
                <a:gd name="connsiteX1" fmla="*/ 73488 w 2080707"/>
                <a:gd name="connsiteY1" fmla="*/ 1204331 h 1315842"/>
                <a:gd name="connsiteX2" fmla="*/ 798317 w 2080707"/>
                <a:gd name="connsiteY2" fmla="*/ 501805 h 1315842"/>
                <a:gd name="connsiteX3" fmla="*/ 2080707 w 2080707"/>
                <a:gd name="connsiteY3" fmla="*/ 0 h 1315842"/>
                <a:gd name="connsiteX0" fmla="*/ 0 w 2018371"/>
                <a:gd name="connsiteY0" fmla="*/ 1304692 h 1304692"/>
                <a:gd name="connsiteX1" fmla="*/ 735981 w 2018371"/>
                <a:gd name="connsiteY1" fmla="*/ 501805 h 1304692"/>
                <a:gd name="connsiteX2" fmla="*/ 2018371 w 2018371"/>
                <a:gd name="connsiteY2" fmla="*/ 0 h 1304692"/>
                <a:gd name="connsiteX0" fmla="*/ 0 w 2018371"/>
                <a:gd name="connsiteY0" fmla="*/ 1304692 h 1304692"/>
                <a:gd name="connsiteX1" fmla="*/ 780586 w 2018371"/>
                <a:gd name="connsiteY1" fmla="*/ 390293 h 1304692"/>
                <a:gd name="connsiteX2" fmla="*/ 2018371 w 2018371"/>
                <a:gd name="connsiteY2" fmla="*/ 0 h 1304692"/>
                <a:gd name="connsiteX0" fmla="*/ 0 w 2018371"/>
                <a:gd name="connsiteY0" fmla="*/ 1304692 h 1304692"/>
                <a:gd name="connsiteX1" fmla="*/ 780586 w 2018371"/>
                <a:gd name="connsiteY1" fmla="*/ 390293 h 1304692"/>
                <a:gd name="connsiteX2" fmla="*/ 2018371 w 2018371"/>
                <a:gd name="connsiteY2" fmla="*/ 0 h 1304692"/>
                <a:gd name="connsiteX0" fmla="*/ 0 w 2018371"/>
                <a:gd name="connsiteY0" fmla="*/ 1304692 h 1304692"/>
                <a:gd name="connsiteX1" fmla="*/ 780586 w 2018371"/>
                <a:gd name="connsiteY1" fmla="*/ 390293 h 1304692"/>
                <a:gd name="connsiteX2" fmla="*/ 2018371 w 2018371"/>
                <a:gd name="connsiteY2" fmla="*/ 0 h 1304692"/>
                <a:gd name="connsiteX0" fmla="*/ 0 w 2018371"/>
                <a:gd name="connsiteY0" fmla="*/ 1304692 h 1304692"/>
                <a:gd name="connsiteX1" fmla="*/ 780586 w 2018371"/>
                <a:gd name="connsiteY1" fmla="*/ 390293 h 1304692"/>
                <a:gd name="connsiteX2" fmla="*/ 1237786 w 2018371"/>
                <a:gd name="connsiteY2" fmla="*/ 211873 h 1304692"/>
                <a:gd name="connsiteX3" fmla="*/ 2018371 w 2018371"/>
                <a:gd name="connsiteY3" fmla="*/ 0 h 1304692"/>
                <a:gd name="connsiteX0" fmla="*/ 0 w 2018371"/>
                <a:gd name="connsiteY0" fmla="*/ 1304692 h 1304692"/>
                <a:gd name="connsiteX1" fmla="*/ 780586 w 2018371"/>
                <a:gd name="connsiteY1" fmla="*/ 390293 h 1304692"/>
                <a:gd name="connsiteX2" fmla="*/ 2018371 w 2018371"/>
                <a:gd name="connsiteY2" fmla="*/ 0 h 1304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18371" h="1304692">
                  <a:moveTo>
                    <a:pt x="0" y="1304692"/>
                  </a:moveTo>
                  <a:cubicBezTo>
                    <a:pt x="231389" y="959005"/>
                    <a:pt x="444191" y="607742"/>
                    <a:pt x="780586" y="390293"/>
                  </a:cubicBezTo>
                  <a:cubicBezTo>
                    <a:pt x="1116981" y="172844"/>
                    <a:pt x="1760499" y="81311"/>
                    <a:pt x="2018371" y="0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nice se šipkou 10"/>
            <p:cNvCxnSpPr/>
            <p:nvPr/>
          </p:nvCxnSpPr>
          <p:spPr>
            <a:xfrm flipV="1">
              <a:off x="7333559" y="3631913"/>
              <a:ext cx="1001639" cy="83460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 flipV="1">
              <a:off x="7333559" y="4308493"/>
              <a:ext cx="203799" cy="165143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/>
            <p:cNvSpPr txBox="1"/>
            <p:nvPr/>
          </p:nvSpPr>
          <p:spPr>
            <a:xfrm>
              <a:off x="7772689" y="351603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7012994" y="3986072"/>
              <a:ext cx="476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cs-CZ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cs-CZ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Vývojový diagram: sumační spojení 18"/>
          <p:cNvSpPr/>
          <p:nvPr/>
        </p:nvSpPr>
        <p:spPr>
          <a:xfrm>
            <a:off x="3362100" y="1289051"/>
            <a:ext cx="607734" cy="836612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umační spojení 19"/>
          <p:cNvSpPr/>
          <p:nvPr/>
        </p:nvSpPr>
        <p:spPr>
          <a:xfrm>
            <a:off x="6643466" y="1407345"/>
            <a:ext cx="845940" cy="479466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703528"/>
              </p:ext>
            </p:extLst>
          </p:nvPr>
        </p:nvGraphicFramePr>
        <p:xfrm>
          <a:off x="4832350" y="2698750"/>
          <a:ext cx="14097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939600" imgH="393480" progId="Equation.DSMT4">
                  <p:embed/>
                </p:oleObj>
              </mc:Choice>
              <mc:Fallback>
                <p:oleObj name="Equation" r:id="rId8" imgW="939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32350" y="2698750"/>
                        <a:ext cx="140970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502517"/>
              </p:ext>
            </p:extLst>
          </p:nvPr>
        </p:nvGraphicFramePr>
        <p:xfrm>
          <a:off x="2995613" y="3902075"/>
          <a:ext cx="323850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0" imgW="215640" imgH="177480" progId="Equation.DSMT4">
                  <p:embed/>
                </p:oleObj>
              </mc:Choice>
              <mc:Fallback>
                <p:oleObj name="Equation" r:id="rId10" imgW="215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95613" y="3902075"/>
                        <a:ext cx="323850" cy="26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2460121" y="496829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112315"/>
              </p:ext>
            </p:extLst>
          </p:nvPr>
        </p:nvGraphicFramePr>
        <p:xfrm>
          <a:off x="1962150" y="4386263"/>
          <a:ext cx="44577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2" imgW="2971800" imgH="419040" progId="Equation.DSMT4">
                  <p:embed/>
                </p:oleObj>
              </mc:Choice>
              <mc:Fallback>
                <p:oleObj name="Equation" r:id="rId12" imgW="2971800" imgH="41904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150" y="4386263"/>
                        <a:ext cx="4457700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ál 24"/>
          <p:cNvSpPr/>
          <p:nvPr/>
        </p:nvSpPr>
        <p:spPr>
          <a:xfrm>
            <a:off x="4118062" y="3274433"/>
            <a:ext cx="1208945" cy="665409"/>
          </a:xfrm>
          <a:prstGeom prst="ellipse">
            <a:avLst/>
          </a:prstGeom>
          <a:noFill/>
          <a:ln w="12700">
            <a:solidFill>
              <a:srgbClr val="2E2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Vývojový diagram: sumační spojení 25"/>
          <p:cNvSpPr/>
          <p:nvPr/>
        </p:nvSpPr>
        <p:spPr>
          <a:xfrm>
            <a:off x="4690654" y="4435441"/>
            <a:ext cx="1806325" cy="479466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286745"/>
              </p:ext>
            </p:extLst>
          </p:nvPr>
        </p:nvGraphicFramePr>
        <p:xfrm>
          <a:off x="6777038" y="4924425"/>
          <a:ext cx="21145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4" imgW="1409400" imgH="279360" progId="Equation.DSMT4">
                  <p:embed/>
                </p:oleObj>
              </mc:Choice>
              <mc:Fallback>
                <p:oleObj name="Equation" r:id="rId14" imgW="14094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4924425"/>
                        <a:ext cx="211455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195586"/>
              </p:ext>
            </p:extLst>
          </p:nvPr>
        </p:nvGraphicFramePr>
        <p:xfrm>
          <a:off x="3143250" y="5003800"/>
          <a:ext cx="2844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6" imgW="1422360" imgH="482400" progId="Equation.DSMT4">
                  <p:embed/>
                </p:oleObj>
              </mc:Choice>
              <mc:Fallback>
                <p:oleObj name="Equation" r:id="rId16" imgW="1422360" imgH="4824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5003800"/>
                        <a:ext cx="2844800" cy="9652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613064"/>
              </p:ext>
            </p:extLst>
          </p:nvPr>
        </p:nvGraphicFramePr>
        <p:xfrm>
          <a:off x="695325" y="5122863"/>
          <a:ext cx="11239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18" imgW="749160" imgH="203040" progId="Equation.DSMT4">
                  <p:embed/>
                </p:oleObj>
              </mc:Choice>
              <mc:Fallback>
                <p:oleObj name="Equation" r:id="rId18" imgW="74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95325" y="5122863"/>
                        <a:ext cx="112395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804131"/>
              </p:ext>
            </p:extLst>
          </p:nvPr>
        </p:nvGraphicFramePr>
        <p:xfrm>
          <a:off x="673100" y="5457825"/>
          <a:ext cx="180975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20" imgW="1206360" imgH="279360" progId="Equation.DSMT4">
                  <p:embed/>
                </p:oleObj>
              </mc:Choice>
              <mc:Fallback>
                <p:oleObj name="Equation" r:id="rId20" imgW="12063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3100" y="5457825"/>
                        <a:ext cx="180975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2BDFF28D-76CC-40F2-919F-E06909A8CAFA}"/>
              </a:ext>
            </a:extLst>
          </p:cNvPr>
          <p:cNvSpPr txBox="1"/>
          <p:nvPr/>
        </p:nvSpPr>
        <p:spPr>
          <a:xfrm>
            <a:off x="3564744" y="4008409"/>
            <a:ext cx="259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force&gt;&gt;&gt; work(energy) !!!</a:t>
            </a:r>
          </a:p>
        </p:txBody>
      </p:sp>
    </p:spTree>
    <p:extLst>
      <p:ext uri="{BB962C8B-B14F-4D97-AF65-F5344CB8AC3E}">
        <p14:creationId xmlns:p14="http://schemas.microsoft.com/office/powerpoint/2010/main" val="10195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 animBg="1"/>
      <p:bldP spid="20" grpId="0" animBg="1"/>
      <p:bldP spid="25" grpId="0" animBg="1"/>
      <p:bldP spid="26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Bernoulli equation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10403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Differential e.:</a:t>
            </a:r>
          </a:p>
          <a:p>
            <a:endParaRPr lang="en-US" dirty="0"/>
          </a:p>
          <a:p>
            <a:r>
              <a:rPr lang="en-US" dirty="0"/>
              <a:t>Integration between points „1“ a „2“: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>
                <a:solidFill>
                  <a:schemeClr val="accent1"/>
                </a:solidFill>
              </a:rPr>
              <a:t>Pressure energy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Kinetic energy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Potential (gravitational) energy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Law of mechanical energy conservation for steady flow of incompressible inviscid fluid in 1-D (along a streamline)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DBE3-6FAC-4D60-A03E-9AE2F4AC82B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7</a:t>
            </a:fld>
            <a:endParaRPr lang="cs-CZ"/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2460121" y="496829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9" name="Objek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993300"/>
              </p:ext>
            </p:extLst>
          </p:nvPr>
        </p:nvGraphicFramePr>
        <p:xfrm>
          <a:off x="4324350" y="1587500"/>
          <a:ext cx="2133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1422360" imgH="482400" progId="Equation.DSMT4">
                  <p:embed/>
                </p:oleObj>
              </mc:Choice>
              <mc:Fallback>
                <p:oleObj name="Equation" r:id="rId4" imgW="14223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1587500"/>
                        <a:ext cx="21336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378580"/>
              </p:ext>
            </p:extLst>
          </p:nvPr>
        </p:nvGraphicFramePr>
        <p:xfrm>
          <a:off x="4678363" y="3711575"/>
          <a:ext cx="338772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6" imgW="2260440" imgH="444240" progId="Equation.DSMT4">
                  <p:embed/>
                </p:oleObj>
              </mc:Choice>
              <mc:Fallback>
                <p:oleObj name="Equation" r:id="rId6" imgW="2260440" imgH="4442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8363" y="3711575"/>
                        <a:ext cx="3387725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k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540931"/>
              </p:ext>
            </p:extLst>
          </p:nvPr>
        </p:nvGraphicFramePr>
        <p:xfrm>
          <a:off x="4514850" y="2951163"/>
          <a:ext cx="388620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8" imgW="2590560" imgH="419040" progId="Equation.DSMT4">
                  <p:embed/>
                </p:oleObj>
              </mc:Choice>
              <mc:Fallback>
                <p:oleObj name="Equation" r:id="rId8" imgW="25905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2951163"/>
                        <a:ext cx="3886200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ál 6"/>
          <p:cNvSpPr/>
          <p:nvPr/>
        </p:nvSpPr>
        <p:spPr>
          <a:xfrm>
            <a:off x="4620638" y="3692525"/>
            <a:ext cx="496111" cy="703263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116749" y="3692524"/>
            <a:ext cx="496111" cy="703263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612860" y="3692524"/>
            <a:ext cx="496111" cy="703263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BA4CD686-63CF-475B-9161-DC5F9021DEC6}"/>
              </a:ext>
            </a:extLst>
          </p:cNvPr>
          <p:cNvSpPr txBox="1"/>
          <p:nvPr/>
        </p:nvSpPr>
        <p:spPr>
          <a:xfrm>
            <a:off x="466833" y="6040386"/>
            <a:ext cx="816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ATTENTION: Navier-Stokes e. is </a:t>
            </a:r>
            <a:r>
              <a:rPr lang="en-US" dirty="0">
                <a:solidFill>
                  <a:srgbClr val="FF0000"/>
                </a:solidFill>
              </a:rPr>
              <a:t>force equilibrium</a:t>
            </a:r>
            <a:r>
              <a:rPr lang="en-US" dirty="0"/>
              <a:t>, Bernoulli e. is </a:t>
            </a:r>
            <a:r>
              <a:rPr lang="en-US" dirty="0">
                <a:solidFill>
                  <a:srgbClr val="FF0000"/>
                </a:solidFill>
              </a:rPr>
              <a:t>energy conservation</a:t>
            </a:r>
          </a:p>
        </p:txBody>
      </p:sp>
    </p:spTree>
    <p:extLst>
      <p:ext uri="{BB962C8B-B14F-4D97-AF65-F5344CB8AC3E}">
        <p14:creationId xmlns:p14="http://schemas.microsoft.com/office/powerpoint/2010/main" val="30807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3" grpId="0" animBg="1"/>
      <p:bldP spid="1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presumptions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Incompressible fluid: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dirty="0"/>
              <a:t> &lt; 0.3</a:t>
            </a:r>
          </a:p>
          <a:p>
            <a:r>
              <a:rPr lang="en-US" i="1" dirty="0"/>
              <a:t>Inviscid fluid: </a:t>
            </a:r>
            <a:r>
              <a:rPr lang="en-US" dirty="0"/>
              <a:t>no shear, effect of walls</a:t>
            </a:r>
          </a:p>
          <a:p>
            <a:r>
              <a:rPr lang="en-US" i="1" dirty="0"/>
              <a:t>Stationary flow: </a:t>
            </a:r>
            <a:r>
              <a:rPr lang="en-US" dirty="0"/>
              <a:t>const. </a:t>
            </a:r>
            <a:r>
              <a:rPr lang="en-US" dirty="0" err="1"/>
              <a:t>b.c.</a:t>
            </a:r>
            <a:r>
              <a:rPr lang="en-US" dirty="0"/>
              <a:t> in time, no turbulence</a:t>
            </a:r>
          </a:p>
          <a:p>
            <a:r>
              <a:rPr lang="en-US" i="1" dirty="0"/>
              <a:t>Along a streamline: </a:t>
            </a:r>
            <a:r>
              <a:rPr lang="en-US" dirty="0"/>
              <a:t>every streamline different „constant“</a:t>
            </a:r>
          </a:p>
          <a:p>
            <a:r>
              <a:rPr lang="en-US" i="1" dirty="0"/>
              <a:t>No work exhibited: </a:t>
            </a:r>
            <a:r>
              <a:rPr lang="en-US" dirty="0"/>
              <a:t>on the streamline there is no pump or turbine</a:t>
            </a:r>
          </a:p>
          <a:p>
            <a:r>
              <a:rPr lang="en-US" i="1" dirty="0"/>
              <a:t>No heat transfer: </a:t>
            </a:r>
            <a:r>
              <a:rPr lang="en-US" dirty="0"/>
              <a:t>adiabatic process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F5343-EACA-4613-9AD3-E97EA4518B0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0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validity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in a wind tunnel</a:t>
            </a:r>
          </a:p>
          <a:p>
            <a:endParaRPr lang="en-US" dirty="0"/>
          </a:p>
          <a:p>
            <a:r>
              <a:rPr lang="en-US" dirty="0"/>
              <a:t>Tunnel drive</a:t>
            </a:r>
          </a:p>
          <a:p>
            <a:endParaRPr lang="en-US" dirty="0"/>
          </a:p>
          <a:p>
            <a:r>
              <a:rPr lang="en-US" dirty="0"/>
              <a:t>Furnace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FF04-884A-40D8-856E-B976DCE5436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05/13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9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809" y="1064021"/>
            <a:ext cx="2878282" cy="242445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404" y="3811423"/>
            <a:ext cx="2726237" cy="255710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389" y="3660839"/>
            <a:ext cx="2921306" cy="285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4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4234</TotalTime>
  <Words>815</Words>
  <Application>Microsoft Office PowerPoint</Application>
  <PresentationFormat>Předvádění na obrazovce (4:3)</PresentationFormat>
  <Paragraphs>333</Paragraphs>
  <Slides>30</Slides>
  <Notes>30</Notes>
  <HiddenSlides>0</HiddenSlides>
  <MMClips>4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Times New Roman</vt:lpstr>
      <vt:lpstr>Motiv Office</vt:lpstr>
      <vt:lpstr>Equation</vt:lpstr>
      <vt:lpstr>Fluid Mechanics</vt:lpstr>
      <vt:lpstr>Fluid Mechanics - lectures</vt:lpstr>
      <vt:lpstr>Fluid Mechanics - lectures</vt:lpstr>
      <vt:lpstr>Bernoulli equation</vt:lpstr>
      <vt:lpstr>Daniel Bernoulli</vt:lpstr>
      <vt:lpstr>Bernoulli equation</vt:lpstr>
      <vt:lpstr>Bernoulli equation</vt:lpstr>
      <vt:lpstr>Initial presumptions</vt:lpstr>
      <vt:lpstr>BE validity</vt:lpstr>
      <vt:lpstr>Bernoulli constant</vt:lpstr>
      <vt:lpstr>BE forms</vt:lpstr>
      <vt:lpstr>Hydrodynamic paradoxon</vt:lpstr>
      <vt:lpstr>Hydrodynamic paradoxon</vt:lpstr>
      <vt:lpstr>Applications</vt:lpstr>
      <vt:lpstr>Cavitation</vt:lpstr>
      <vt:lpstr>Ideal case</vt:lpstr>
      <vt:lpstr>Reality</vt:lpstr>
      <vt:lpstr>BE generalization</vt:lpstr>
      <vt:lpstr>Outflow</vt:lpstr>
      <vt:lpstr>Horizontal outflow</vt:lpstr>
      <vt:lpstr>Contraction coefficient</vt:lpstr>
      <vt:lpstr>Outflow from a hole</vt:lpstr>
      <vt:lpstr>Energy balance</vt:lpstr>
      <vt:lpstr>Velocity, pressure fluctuations</vt:lpstr>
      <vt:lpstr>Stagnation point</vt:lpstr>
      <vt:lpstr>Stagnation point</vt:lpstr>
      <vt:lpstr>Pressures in flowing fluid</vt:lpstr>
      <vt:lpstr>Pressures evaluation</vt:lpstr>
      <vt:lpstr>Velocity measurement</vt:lpstr>
      <vt:lpstr>Thanks for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Ježek Jan</dc:creator>
  <cp:lastModifiedBy>Vaclav Uruba</cp:lastModifiedBy>
  <cp:revision>285</cp:revision>
  <dcterms:created xsi:type="dcterms:W3CDTF">2014-06-23T12:27:22Z</dcterms:created>
  <dcterms:modified xsi:type="dcterms:W3CDTF">2024-09-04T14:40:25Z</dcterms:modified>
</cp:coreProperties>
</file>