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53" r:id="rId2"/>
    <p:sldId id="350" r:id="rId3"/>
    <p:sldId id="351" r:id="rId4"/>
    <p:sldId id="259" r:id="rId5"/>
    <p:sldId id="335" r:id="rId6"/>
    <p:sldId id="313" r:id="rId7"/>
    <p:sldId id="314" r:id="rId8"/>
    <p:sldId id="336" r:id="rId9"/>
    <p:sldId id="331" r:id="rId10"/>
    <p:sldId id="337" r:id="rId11"/>
    <p:sldId id="308" r:id="rId12"/>
    <p:sldId id="330" r:id="rId13"/>
    <p:sldId id="333" r:id="rId14"/>
    <p:sldId id="348" r:id="rId15"/>
    <p:sldId id="315" r:id="rId16"/>
    <p:sldId id="317" r:id="rId17"/>
    <p:sldId id="318" r:id="rId18"/>
    <p:sldId id="310" r:id="rId19"/>
    <p:sldId id="316" r:id="rId20"/>
    <p:sldId id="338" r:id="rId21"/>
    <p:sldId id="343" r:id="rId22"/>
    <p:sldId id="311" r:id="rId23"/>
    <p:sldId id="332" r:id="rId24"/>
    <p:sldId id="326" r:id="rId25"/>
    <p:sldId id="323" r:id="rId26"/>
    <p:sldId id="340" r:id="rId27"/>
    <p:sldId id="342" r:id="rId28"/>
    <p:sldId id="334" r:id="rId29"/>
    <p:sldId id="324" r:id="rId30"/>
    <p:sldId id="325" r:id="rId31"/>
    <p:sldId id="328" r:id="rId32"/>
    <p:sldId id="352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3" autoAdjust="0"/>
    <p:restoredTop sz="86415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8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10" Type="http://schemas.openxmlformats.org/officeDocument/2006/relationships/image" Target="../media/image116.wmf"/><Relationship Id="rId4" Type="http://schemas.openxmlformats.org/officeDocument/2006/relationships/image" Target="../media/image110.wmf"/><Relationship Id="rId9" Type="http://schemas.openxmlformats.org/officeDocument/2006/relationships/image" Target="../media/image11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21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74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954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976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02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98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994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939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380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615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78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627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15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480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939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556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242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A9DE5-A5AD-4385-9983-6CBCF93AB791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457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A9DE5-A5AD-4385-9983-6CBCF93AB791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813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098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777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28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918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40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57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64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808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209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9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5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36A9F-EB18-4A3C-97DC-46997DE9BE5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5E36-2579-4EE2-9EC8-7D4E8C628FA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3D10-8ED3-4C4E-A04A-5A280D10222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6EF3-F0FB-464E-94B1-35D0D18F913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977E-3BCF-4D08-918E-48F71C15A32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E61B-BAA6-42EF-91A9-D7260E414937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0452-A0A4-41EF-9CAC-FECAF81FAD69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CAB2-9CDF-48C6-8B6F-D6E371899C90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8DB-DA14-42ED-80DA-CBB176EDD1F0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E8DF-78BF-426D-BB6B-932A2DA3A751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AC54-97C1-40B9-BA05-33B34FECBA8D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FDF1-E279-4BFF-B35F-AF1724492EB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4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emf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46.emf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Relationship Id="rId14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1.emf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emf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video" Target="../media/media1.mp4"/><Relationship Id="rId7" Type="http://schemas.openxmlformats.org/officeDocument/2006/relationships/image" Target="../media/image77.jpeg"/><Relationship Id="rId2" Type="http://schemas.microsoft.com/office/2007/relationships/media" Target="../media/media1.mp4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13" Type="http://schemas.openxmlformats.org/officeDocument/2006/relationships/image" Target="../media/image88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12" Type="http://schemas.openxmlformats.org/officeDocument/2006/relationships/image" Target="../media/image8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11" Type="http://schemas.openxmlformats.org/officeDocument/2006/relationships/image" Target="../media/image86.emf"/><Relationship Id="rId5" Type="http://schemas.openxmlformats.org/officeDocument/2006/relationships/image" Target="../media/image80.emf"/><Relationship Id="rId10" Type="http://schemas.openxmlformats.org/officeDocument/2006/relationships/image" Target="../media/image85.emf"/><Relationship Id="rId4" Type="http://schemas.openxmlformats.org/officeDocument/2006/relationships/image" Target="../media/image79.emf"/><Relationship Id="rId9" Type="http://schemas.openxmlformats.org/officeDocument/2006/relationships/image" Target="../media/image8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10" Type="http://schemas.openxmlformats.org/officeDocument/2006/relationships/image" Target="../media/image104.png"/><Relationship Id="rId4" Type="http://schemas.openxmlformats.org/officeDocument/2006/relationships/image" Target="../media/image98.emf"/><Relationship Id="rId9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111.wmf"/><Relationship Id="rId18" Type="http://schemas.openxmlformats.org/officeDocument/2006/relationships/oleObject" Target="../embeddings/oleObject30.bin"/><Relationship Id="rId3" Type="http://schemas.openxmlformats.org/officeDocument/2006/relationships/notesSlide" Target="../notesSlides/notesSlide29.xml"/><Relationship Id="rId21" Type="http://schemas.openxmlformats.org/officeDocument/2006/relationships/image" Target="../media/image115.wmf"/><Relationship Id="rId7" Type="http://schemas.openxmlformats.org/officeDocument/2006/relationships/image" Target="../media/image108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110.wmf"/><Relationship Id="rId5" Type="http://schemas.openxmlformats.org/officeDocument/2006/relationships/image" Target="../media/image107.wmf"/><Relationship Id="rId15" Type="http://schemas.openxmlformats.org/officeDocument/2006/relationships/image" Target="../media/image112.wmf"/><Relationship Id="rId23" Type="http://schemas.openxmlformats.org/officeDocument/2006/relationships/image" Target="../media/image116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114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09.wmf"/><Relationship Id="rId14" Type="http://schemas.openxmlformats.org/officeDocument/2006/relationships/oleObject" Target="../embeddings/oleObject28.bin"/><Relationship Id="rId22" Type="http://schemas.openxmlformats.org/officeDocument/2006/relationships/oleObject" Target="../embeddings/oleObject32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1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5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image" Target="../media/image14.w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163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layer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Bodies in flow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External aerodynamics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Channels 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Internal aerodynamics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E7A2-FAD0-484F-AAF7-1A28217B75E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  <p:pic>
        <p:nvPicPr>
          <p:cNvPr id="10" name="Obrázek 9" descr="Obsah obrázku skica, řada/pruh, diagram, ramínko&#10;&#10;Popis byl vytvořen automaticky">
            <a:extLst>
              <a:ext uri="{FF2B5EF4-FFF2-40B4-BE49-F238E27FC236}">
                <a16:creationId xmlns:a16="http://schemas.microsoft.com/office/drawing/2014/main" xmlns="" id="{B7B01B0B-41CB-3E5D-2C69-10B713AC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09" y="1461162"/>
            <a:ext cx="3801005" cy="2381582"/>
          </a:xfrm>
          <a:prstGeom prst="rect">
            <a:avLst/>
          </a:prstGeom>
        </p:spPr>
      </p:pic>
      <p:pic>
        <p:nvPicPr>
          <p:cNvPr id="12" name="Obrázek 11" descr="Obsah obrázku text, diagram, řada/pruh, Vykreslený graf">
            <a:extLst>
              <a:ext uri="{FF2B5EF4-FFF2-40B4-BE49-F238E27FC236}">
                <a16:creationId xmlns:a16="http://schemas.microsoft.com/office/drawing/2014/main" xmlns="" id="{CDB8FE37-0275-F143-C2F9-9B187DB92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17" y="3746137"/>
            <a:ext cx="3677163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 thickness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</a:t>
            </a:r>
            <a:r>
              <a:rPr lang="en-US" i="1" dirty="0"/>
              <a:t>δ</a:t>
            </a:r>
            <a:r>
              <a:rPr lang="en-US" dirty="0"/>
              <a:t>: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0,99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Displacement: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Impulse (momentum):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Shape parameter: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71609-4059-4E4A-AD59-2508236969D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14" y="719255"/>
            <a:ext cx="3681188" cy="20684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194" y="3205326"/>
            <a:ext cx="2274720" cy="94413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393" y="5659873"/>
            <a:ext cx="853020" cy="6903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353" y="4541708"/>
            <a:ext cx="2477821" cy="92383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273036" y="5682924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dirty="0"/>
              <a:t> =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2,6 LAM</a:t>
            </a:r>
          </a:p>
          <a:p>
            <a:r>
              <a:rPr lang="cs-CZ" b="1" dirty="0">
                <a:solidFill>
                  <a:srgbClr val="FF0000"/>
                </a:solidFill>
              </a:rPr>
              <a:t>       </a:t>
            </a:r>
            <a:r>
              <a:rPr lang="cs-CZ" b="1" dirty="0">
                <a:solidFill>
                  <a:srgbClr val="00B0F0"/>
                </a:solidFill>
              </a:rPr>
              <a:t>1,3 TURB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520" y="2814822"/>
            <a:ext cx="4122052" cy="1870803"/>
          </a:xfrm>
          <a:prstGeom prst="rect">
            <a:avLst/>
          </a:prstGeom>
        </p:spPr>
      </p:pic>
      <p:grpSp>
        <p:nvGrpSpPr>
          <p:cNvPr id="14" name="Skupina 13"/>
          <p:cNvGrpSpPr/>
          <p:nvPr/>
        </p:nvGrpSpPr>
        <p:grpSpPr>
          <a:xfrm>
            <a:off x="6231156" y="4772897"/>
            <a:ext cx="2333822" cy="1790507"/>
            <a:chOff x="6231156" y="4772897"/>
            <a:chExt cx="2333822" cy="1790507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1156" y="4772897"/>
              <a:ext cx="2333822" cy="1632434"/>
            </a:xfrm>
            <a:prstGeom prst="rect">
              <a:avLst/>
            </a:prstGeom>
          </p:spPr>
        </p:pic>
        <p:sp>
          <p:nvSpPr>
            <p:cNvPr id="13" name="TextovéPole 12"/>
            <p:cNvSpPr txBox="1"/>
            <p:nvPr/>
          </p:nvSpPr>
          <p:spPr>
            <a:xfrm>
              <a:off x="6885546" y="6194072"/>
              <a:ext cx="1173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equal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04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 thickness of BL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Reality – viscous BL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Euler model (inviscid)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843F-B811-47E9-ACE0-7AC378D45A9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37" y="1230709"/>
            <a:ext cx="4823626" cy="24999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259" y="3865575"/>
            <a:ext cx="4671301" cy="30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 effect of BL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3AB0-5667-441A-A822-48AD003DAC6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  <p:pic>
        <p:nvPicPr>
          <p:cNvPr id="10" name="Obrázek 9" descr="Obsah obrázku text, diagram, řada/pruh, Vykreslený graf&#10;&#10;Popis byl vytvořen automaticky">
            <a:extLst>
              <a:ext uri="{FF2B5EF4-FFF2-40B4-BE49-F238E27FC236}">
                <a16:creationId xmlns:a16="http://schemas.microsoft.com/office/drawing/2014/main" xmlns="" id="{F8EFB5C2-F003-26D6-FA79-816B1B7E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5" y="1690689"/>
            <a:ext cx="3879417" cy="2753783"/>
          </a:xfrm>
          <a:prstGeom prst="rect">
            <a:avLst/>
          </a:prstGeom>
        </p:spPr>
      </p:pic>
      <p:pic>
        <p:nvPicPr>
          <p:cNvPr id="12" name="Obrázek 11" descr="Obsah obrázku text, diagram, řada/pruh, snímek obrazovky&#10;&#10;Popis byl vytvořen automaticky">
            <a:extLst>
              <a:ext uri="{FF2B5EF4-FFF2-40B4-BE49-F238E27FC236}">
                <a16:creationId xmlns:a16="http://schemas.microsoft.com/office/drawing/2014/main" xmlns="" id="{0D579940-3643-68CA-6CD0-51E6E4BA6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12" y="2707767"/>
            <a:ext cx="4744112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156498-866F-4984-A84E-F2DDA22E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number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F748712-AD37-491C-9DD1-9FDBF03F9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Length-scale in streamwise direction – convection </a:t>
            </a:r>
          </a:p>
          <a:p>
            <a:r>
              <a:rPr lang="en-US" dirty="0"/>
              <a:t>Length-scale in spanwise direction – diffusion</a:t>
            </a:r>
          </a:p>
          <a:p>
            <a:endParaRPr lang="en-US" dirty="0"/>
          </a:p>
          <a:p>
            <a:r>
              <a:rPr lang="en-US" dirty="0"/>
              <a:t>Physical meaning of Re: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3677B8F-7BAB-477B-AF25-C771D5C0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6EF3-F0FB-464E-94B1-35D0D18F913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CC7AD92-BF01-41C6-AB8F-D7794BF5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FEBE60E-EF10-474C-AFD5-D31C1AAB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xmlns="" id="{5B7CD8A6-C68B-4683-A341-CC1A2D3C8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200593"/>
              </p:ext>
            </p:extLst>
          </p:nvPr>
        </p:nvGraphicFramePr>
        <p:xfrm>
          <a:off x="4572000" y="997576"/>
          <a:ext cx="875880" cy="55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583920" imgH="368280" progId="Equation.DSMT4">
                  <p:embed/>
                </p:oleObj>
              </mc:Choice>
              <mc:Fallback>
                <p:oleObj name="Equation" r:id="rId3" imgW="583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0" y="997576"/>
                        <a:ext cx="875880" cy="552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xmlns="" id="{F2D83A39-F7AD-4A0A-AAEA-79EE62EB40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45489"/>
              </p:ext>
            </p:extLst>
          </p:nvPr>
        </p:nvGraphicFramePr>
        <p:xfrm>
          <a:off x="6457950" y="1883632"/>
          <a:ext cx="1161540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xmlns="" id="{5B7CD8A6-C68B-4683-A341-CC1A2D3C8B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7950" y="1883632"/>
                        <a:ext cx="1161540" cy="30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xmlns="" id="{28BE5975-FDA8-4712-8D7F-B103E6915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312939"/>
              </p:ext>
            </p:extLst>
          </p:nvPr>
        </p:nvGraphicFramePr>
        <p:xfrm>
          <a:off x="6487111" y="2241525"/>
          <a:ext cx="1161540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7" imgW="774360" imgH="203040" progId="Equation.DSMT4">
                  <p:embed/>
                </p:oleObj>
              </mc:Choice>
              <mc:Fallback>
                <p:oleObj name="Equation" r:id="rId7" imgW="774360" imgH="20304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xmlns="" id="{F2D83A39-F7AD-4A0A-AAEA-79EE62EB40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87111" y="2241525"/>
                        <a:ext cx="1161540" cy="30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xmlns="" id="{D0919F50-241A-4595-B60C-CA27DE532D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96630"/>
              </p:ext>
            </p:extLst>
          </p:nvPr>
        </p:nvGraphicFramePr>
        <p:xfrm>
          <a:off x="5743800" y="2946120"/>
          <a:ext cx="142830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9" imgW="952200" imgH="393480" progId="Equation.DSMT4">
                  <p:embed/>
                </p:oleObj>
              </mc:Choice>
              <mc:Fallback>
                <p:oleObj name="Equation" r:id="rId9" imgW="952200" imgH="393480" progId="Equation.DSMT4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xmlns="" id="{26C3C2F4-E96F-4112-B8F0-5221D55645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43800" y="2946120"/>
                        <a:ext cx="1428300" cy="590220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xmlns="" id="{C44E5E4D-275E-4223-A08E-6405E252FC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894453"/>
              </p:ext>
            </p:extLst>
          </p:nvPr>
        </p:nvGraphicFramePr>
        <p:xfrm>
          <a:off x="5743800" y="3801820"/>
          <a:ext cx="1218780" cy="532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1" imgW="812520" imgH="355320" progId="Equation.DSMT4">
                  <p:embed/>
                </p:oleObj>
              </mc:Choice>
              <mc:Fallback>
                <p:oleObj name="Equation" r:id="rId11" imgW="812520" imgH="35532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xmlns="" id="{822EFEBB-50EE-4BF5-9D31-541675D911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43800" y="3801820"/>
                        <a:ext cx="1218780" cy="532980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BE7D6799-9B2C-4387-AA3D-A28BAE288DF6}"/>
              </a:ext>
            </a:extLst>
          </p:cNvPr>
          <p:cNvSpPr txBox="1"/>
          <p:nvPr/>
        </p:nvSpPr>
        <p:spPr>
          <a:xfrm>
            <a:off x="628650" y="3801820"/>
            <a:ext cx="456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Reynolds number </a:t>
            </a:r>
            <a:r>
              <a:rPr lang="en-US" dirty="0"/>
              <a:t>represents </a:t>
            </a:r>
            <a:r>
              <a:rPr lang="en-US" dirty="0">
                <a:solidFill>
                  <a:srgbClr val="00B050"/>
                </a:solidFill>
              </a:rPr>
              <a:t>length-scales</a:t>
            </a:r>
            <a:r>
              <a:rPr lang="en-US" dirty="0"/>
              <a:t> of convection and diffusion of momentum ratio.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4C492F6B-662C-4CCE-97DF-A846116FFEB8}"/>
              </a:ext>
            </a:extLst>
          </p:cNvPr>
          <p:cNvSpPr txBox="1"/>
          <p:nvPr/>
        </p:nvSpPr>
        <p:spPr>
          <a:xfrm>
            <a:off x="628650" y="4583087"/>
            <a:ext cx="4561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Alternatively:</a:t>
            </a:r>
          </a:p>
          <a:p>
            <a:r>
              <a:rPr lang="en-US" dirty="0">
                <a:solidFill>
                  <a:srgbClr val="FF0000"/>
                </a:solidFill>
              </a:rPr>
              <a:t>Reynolds number </a:t>
            </a:r>
            <a:r>
              <a:rPr lang="en-US" dirty="0"/>
              <a:t>represents </a:t>
            </a:r>
            <a:r>
              <a:rPr lang="en-US" dirty="0">
                <a:solidFill>
                  <a:srgbClr val="00B050"/>
                </a:solidFill>
              </a:rPr>
              <a:t>time-scales </a:t>
            </a:r>
            <a:r>
              <a:rPr lang="en-US" dirty="0"/>
              <a:t>of diffusion and convection of momentum ratio.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2AF45C1E-C916-4732-9BB4-DFB63B69591C}"/>
              </a:ext>
            </a:extLst>
          </p:cNvPr>
          <p:cNvSpPr txBox="1"/>
          <p:nvPr/>
        </p:nvSpPr>
        <p:spPr>
          <a:xfrm>
            <a:off x="837184" y="5753741"/>
            <a:ext cx="780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Reynolds number determinates topology and structure of SR.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834B954C-2496-465A-946D-2183FCA21861}"/>
              </a:ext>
            </a:extLst>
          </p:cNvPr>
          <p:cNvSpPr txBox="1"/>
          <p:nvPr/>
        </p:nvSpPr>
        <p:spPr>
          <a:xfrm>
            <a:off x="5190376" y="4622748"/>
            <a:ext cx="319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„normal“ value of Reynolds number: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10 000</a:t>
            </a:r>
            <a:endParaRPr lang="en-US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C748732F-37AC-475B-96B7-062A721E244C}"/>
              </a:ext>
            </a:extLst>
          </p:cNvPr>
          <p:cNvSpPr txBox="1"/>
          <p:nvPr/>
        </p:nvSpPr>
        <p:spPr>
          <a:xfrm>
            <a:off x="5727700" y="530752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Typically millions</a:t>
            </a:r>
          </a:p>
        </p:txBody>
      </p:sp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xmlns="" id="{1C43E5AE-3AE0-7E8A-AD95-A8EEDB03E4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984016"/>
              </p:ext>
            </p:extLst>
          </p:nvPr>
        </p:nvGraphicFramePr>
        <p:xfrm>
          <a:off x="8010525" y="3744913"/>
          <a:ext cx="8001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3" imgW="533160" imgH="393480" progId="Equation.DSMT4">
                  <p:embed/>
                </p:oleObj>
              </mc:Choice>
              <mc:Fallback>
                <p:oleObj name="Equation" r:id="rId13" imgW="533160" imgH="393480" progId="Equation.DSMT4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xmlns="" id="{C44E5E4D-275E-4223-A08E-6405E252F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10525" y="3744913"/>
                        <a:ext cx="800100" cy="590550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xmlns="" id="{AB440F01-A502-0ABA-D802-A1A9513BE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144462"/>
              </p:ext>
            </p:extLst>
          </p:nvPr>
        </p:nvGraphicFramePr>
        <p:xfrm>
          <a:off x="7086600" y="3770313"/>
          <a:ext cx="8001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5" imgW="533160" imgH="393480" progId="Equation.DSMT4">
                  <p:embed/>
                </p:oleObj>
              </mc:Choice>
              <mc:Fallback>
                <p:oleObj name="Equation" r:id="rId15" imgW="533160" imgH="393480" progId="Equation.DSMT4">
                  <p:embed/>
                  <p:pic>
                    <p:nvPicPr>
                      <p:cNvPr id="17" name="Objekt 16">
                        <a:extLst>
                          <a:ext uri="{FF2B5EF4-FFF2-40B4-BE49-F238E27FC236}">
                            <a16:creationId xmlns:a16="http://schemas.microsoft.com/office/drawing/2014/main" xmlns="" id="{1C43E5AE-3AE0-7E8A-AD95-A8EEDB03E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86600" y="3770313"/>
                        <a:ext cx="800100" cy="590550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xmlns="" id="{D0919F50-241A-4595-B60C-CA27DE532D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00883"/>
              </p:ext>
            </p:extLst>
          </p:nvPr>
        </p:nvGraphicFramePr>
        <p:xfrm>
          <a:off x="7816850" y="3079750"/>
          <a:ext cx="876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7" imgW="583920" imgH="203040" progId="Equation.DSMT4">
                  <p:embed/>
                </p:oleObj>
              </mc:Choice>
              <mc:Fallback>
                <p:oleObj name="Equation" r:id="rId17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816850" y="3079750"/>
                        <a:ext cx="876300" cy="304800"/>
                      </a:xfrm>
                      <a:prstGeom prst="rect">
                        <a:avLst/>
                      </a:prstGeom>
                      <a:ln w="317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0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Prandtl’s</a:t>
            </a:r>
            <a:r>
              <a:rPr lang="en-US" noProof="0" dirty="0"/>
              <a:t> theory of BL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9342-A6FB-4793-8EA9-744F06EA810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461" y="2252422"/>
            <a:ext cx="4427581" cy="229435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26" y="2306513"/>
            <a:ext cx="1787280" cy="670032"/>
          </a:xfrm>
          <a:prstGeom prst="rect">
            <a:avLst/>
          </a:prstGeom>
          <a:ln w="25400">
            <a:solidFill>
              <a:srgbClr val="3589BA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51" y="3577316"/>
            <a:ext cx="2396580" cy="6700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85" y="3211843"/>
            <a:ext cx="934260" cy="3350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190" y="3798994"/>
            <a:ext cx="974880" cy="70048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352" y="5724799"/>
            <a:ext cx="934260" cy="33501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93" y="4347113"/>
            <a:ext cx="1259220" cy="7004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445758" y="5036608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Bernoulli</a:t>
            </a:r>
          </a:p>
          <a:p>
            <a:r>
              <a:rPr lang="cs-CZ" dirty="0" err="1"/>
              <a:t>Outside</a:t>
            </a:r>
            <a:r>
              <a:rPr lang="cs-CZ" dirty="0"/>
              <a:t> BL:</a:t>
            </a:r>
          </a:p>
        </p:txBody>
      </p:sp>
      <p:sp>
        <p:nvSpPr>
          <p:cNvPr id="16" name="Vývojový diagram: sumační spojení 15"/>
          <p:cNvSpPr/>
          <p:nvPr/>
        </p:nvSpPr>
        <p:spPr>
          <a:xfrm>
            <a:off x="3791854" y="3870388"/>
            <a:ext cx="459133" cy="55770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umační spojení 16"/>
          <p:cNvSpPr/>
          <p:nvPr/>
        </p:nvSpPr>
        <p:spPr>
          <a:xfrm>
            <a:off x="4554012" y="3870388"/>
            <a:ext cx="459133" cy="55770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umační spojení 19"/>
          <p:cNvSpPr/>
          <p:nvPr/>
        </p:nvSpPr>
        <p:spPr>
          <a:xfrm>
            <a:off x="6405506" y="3870387"/>
            <a:ext cx="459133" cy="55770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ývojový diagram: sumační spojení 20"/>
          <p:cNvSpPr/>
          <p:nvPr/>
        </p:nvSpPr>
        <p:spPr>
          <a:xfrm>
            <a:off x="7103986" y="3834379"/>
            <a:ext cx="459133" cy="55770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ývojový diagram: sumační spojení 21"/>
          <p:cNvSpPr/>
          <p:nvPr/>
        </p:nvSpPr>
        <p:spPr>
          <a:xfrm>
            <a:off x="6342683" y="3120746"/>
            <a:ext cx="459133" cy="55770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7645940" y="4113230"/>
            <a:ext cx="341842" cy="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5836356" y="3678449"/>
            <a:ext cx="1521437" cy="2083649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 24"/>
          <p:cNvSpPr/>
          <p:nvPr/>
        </p:nvSpPr>
        <p:spPr>
          <a:xfrm>
            <a:off x="340285" y="3077702"/>
            <a:ext cx="2484456" cy="2071056"/>
          </a:xfrm>
          <a:prstGeom prst="rect">
            <a:avLst/>
          </a:prstGeom>
          <a:noFill/>
          <a:ln w="25400">
            <a:solidFill>
              <a:srgbClr val="358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401362" y="1870077"/>
            <a:ext cx="13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Asumptions</a:t>
            </a:r>
            <a:r>
              <a:rPr lang="cs-CZ" dirty="0"/>
              <a:t>: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765116" y="187007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N-SE: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7779932" y="183229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66" name="Objek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868317"/>
              </p:ext>
            </p:extLst>
          </p:nvPr>
        </p:nvGraphicFramePr>
        <p:xfrm>
          <a:off x="4975649" y="4915163"/>
          <a:ext cx="1276020" cy="628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1" imgW="850680" imgH="419040" progId="Equation.DSMT4">
                  <p:embed/>
                </p:oleObj>
              </mc:Choice>
              <mc:Fallback>
                <p:oleObj name="Equation" r:id="rId11" imgW="850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75649" y="4915163"/>
                        <a:ext cx="1276020" cy="628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k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770864"/>
              </p:ext>
            </p:extLst>
          </p:nvPr>
        </p:nvGraphicFramePr>
        <p:xfrm>
          <a:off x="6859564" y="4900770"/>
          <a:ext cx="20764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3" imgW="1384200" imgH="393480" progId="Equation.DSMT4">
                  <p:embed/>
                </p:oleObj>
              </mc:Choice>
              <mc:Fallback>
                <p:oleObj name="Equation" r:id="rId13" imgW="1384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59564" y="4900770"/>
                        <a:ext cx="20764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k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669736"/>
              </p:ext>
            </p:extLst>
          </p:nvPr>
        </p:nvGraphicFramePr>
        <p:xfrm>
          <a:off x="5170332" y="5691991"/>
          <a:ext cx="27019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5" imgW="1803240" imgH="431640" progId="Equation.DSMT4">
                  <p:embed/>
                </p:oleObj>
              </mc:Choice>
              <mc:Fallback>
                <p:oleObj name="Equation" r:id="rId15" imgW="1803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70332" y="5691991"/>
                        <a:ext cx="2701925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Ovál 70"/>
          <p:cNvSpPr/>
          <p:nvPr/>
        </p:nvSpPr>
        <p:spPr>
          <a:xfrm>
            <a:off x="7220283" y="5724617"/>
            <a:ext cx="677506" cy="716329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995062FF-1FD2-42B2-B55B-A6CA5CEF245B}"/>
              </a:ext>
            </a:extLst>
          </p:cNvPr>
          <p:cNvSpPr txBox="1"/>
          <p:nvPr/>
        </p:nvSpPr>
        <p:spPr>
          <a:xfrm>
            <a:off x="340285" y="5270275"/>
            <a:ext cx="1218603" cy="369332"/>
          </a:xfrm>
          <a:prstGeom prst="rect">
            <a:avLst/>
          </a:prstGeom>
          <a:noFill/>
          <a:ln w="25400">
            <a:solidFill>
              <a:srgbClr val="3589BA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/>
              <a:t>Laminar</a:t>
            </a:r>
            <a:r>
              <a:rPr lang="cs-CZ" dirty="0"/>
              <a:t> BL</a:t>
            </a:r>
            <a:endParaRPr lang="en-US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74BE1EED-2F40-407F-BEB9-99161B2646F8}"/>
              </a:ext>
            </a:extLst>
          </p:cNvPr>
          <p:cNvSpPr txBox="1"/>
          <p:nvPr/>
        </p:nvSpPr>
        <p:spPr>
          <a:xfrm>
            <a:off x="7136229" y="-2960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xmlns="" id="{D66838EA-3EF3-47C0-A5FA-17928C1050E4}"/>
              </a:ext>
            </a:extLst>
          </p:cNvPr>
          <p:cNvGrpSpPr/>
          <p:nvPr/>
        </p:nvGrpSpPr>
        <p:grpSpPr>
          <a:xfrm>
            <a:off x="5326401" y="196587"/>
            <a:ext cx="2798992" cy="1584916"/>
            <a:chOff x="5326401" y="196587"/>
            <a:chExt cx="2798992" cy="1584916"/>
          </a:xfrm>
        </p:grpSpPr>
        <p:cxnSp>
          <p:nvCxnSpPr>
            <p:cNvPr id="18" name="Přímá spojnice se šipkou 17"/>
            <p:cNvCxnSpPr/>
            <p:nvPr/>
          </p:nvCxnSpPr>
          <p:spPr>
            <a:xfrm>
              <a:off x="5651938" y="1781503"/>
              <a:ext cx="24152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/>
            <p:cNvCxnSpPr/>
            <p:nvPr/>
          </p:nvCxnSpPr>
          <p:spPr>
            <a:xfrm flipV="1">
              <a:off x="5651938" y="299545"/>
              <a:ext cx="0" cy="14819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ovéPole 32"/>
            <p:cNvSpPr txBox="1"/>
            <p:nvPr/>
          </p:nvSpPr>
          <p:spPr>
            <a:xfrm>
              <a:off x="5326401" y="19658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cxnSp>
          <p:nvCxnSpPr>
            <p:cNvPr id="35" name="Přímá spojnice 34"/>
            <p:cNvCxnSpPr/>
            <p:nvPr/>
          </p:nvCxnSpPr>
          <p:spPr>
            <a:xfrm flipH="1" flipV="1">
              <a:off x="6203731" y="223518"/>
              <a:ext cx="7883" cy="15579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Volný tvar 35"/>
            <p:cNvSpPr/>
            <p:nvPr/>
          </p:nvSpPr>
          <p:spPr>
            <a:xfrm>
              <a:off x="6203731" y="198914"/>
              <a:ext cx="892234" cy="1576552"/>
            </a:xfrm>
            <a:custGeom>
              <a:avLst/>
              <a:gdLst>
                <a:gd name="connsiteX0" fmla="*/ 0 w 892234"/>
                <a:gd name="connsiteY0" fmla="*/ 1576552 h 1576552"/>
                <a:gd name="connsiteX1" fmla="*/ 378372 w 892234"/>
                <a:gd name="connsiteY1" fmla="*/ 1434662 h 1576552"/>
                <a:gd name="connsiteX2" fmla="*/ 725214 w 892234"/>
                <a:gd name="connsiteY2" fmla="*/ 1040524 h 1576552"/>
                <a:gd name="connsiteX3" fmla="*/ 874986 w 892234"/>
                <a:gd name="connsiteY3" fmla="*/ 551793 h 1576552"/>
                <a:gd name="connsiteX4" fmla="*/ 882869 w 892234"/>
                <a:gd name="connsiteY4" fmla="*/ 0 h 157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234" h="1576552">
                  <a:moveTo>
                    <a:pt x="0" y="1576552"/>
                  </a:moveTo>
                  <a:cubicBezTo>
                    <a:pt x="128751" y="1550276"/>
                    <a:pt x="257503" y="1524000"/>
                    <a:pt x="378372" y="1434662"/>
                  </a:cubicBezTo>
                  <a:cubicBezTo>
                    <a:pt x="499241" y="1345324"/>
                    <a:pt x="642445" y="1187669"/>
                    <a:pt x="725214" y="1040524"/>
                  </a:cubicBezTo>
                  <a:cubicBezTo>
                    <a:pt x="807983" y="893379"/>
                    <a:pt x="848710" y="725214"/>
                    <a:pt x="874986" y="551793"/>
                  </a:cubicBezTo>
                  <a:cubicBezTo>
                    <a:pt x="901262" y="378372"/>
                    <a:pt x="892065" y="189186"/>
                    <a:pt x="88286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8" name="Přímá spojnice se šipkou 37"/>
            <p:cNvCxnSpPr>
              <a:endCxn id="36" idx="1"/>
            </p:cNvCxnSpPr>
            <p:nvPr/>
          </p:nvCxnSpPr>
          <p:spPr>
            <a:xfrm>
              <a:off x="6203731" y="1631103"/>
              <a:ext cx="378372" cy="24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se šipkou 39"/>
            <p:cNvCxnSpPr/>
            <p:nvPr/>
          </p:nvCxnSpPr>
          <p:spPr>
            <a:xfrm>
              <a:off x="6207672" y="1477982"/>
              <a:ext cx="524448" cy="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/>
            <p:nvPr/>
          </p:nvCxnSpPr>
          <p:spPr>
            <a:xfrm>
              <a:off x="6207672" y="1326242"/>
              <a:ext cx="651892" cy="103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/>
            <p:nvPr/>
          </p:nvCxnSpPr>
          <p:spPr>
            <a:xfrm>
              <a:off x="6202515" y="1161877"/>
              <a:ext cx="758684" cy="137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/>
            <p:cNvCxnSpPr/>
            <p:nvPr/>
          </p:nvCxnSpPr>
          <p:spPr>
            <a:xfrm>
              <a:off x="6207672" y="973877"/>
              <a:ext cx="814831" cy="155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>
              <a:off x="6201548" y="808245"/>
              <a:ext cx="858120" cy="68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/>
            <p:cNvCxnSpPr/>
            <p:nvPr/>
          </p:nvCxnSpPr>
          <p:spPr>
            <a:xfrm flipV="1">
              <a:off x="6211111" y="627794"/>
              <a:ext cx="884854" cy="69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/>
            <p:cNvCxnSpPr/>
            <p:nvPr/>
          </p:nvCxnSpPr>
          <p:spPr>
            <a:xfrm>
              <a:off x="6211111" y="459258"/>
              <a:ext cx="884854" cy="22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nice se šipkou 63"/>
            <p:cNvCxnSpPr/>
            <p:nvPr/>
          </p:nvCxnSpPr>
          <p:spPr>
            <a:xfrm>
              <a:off x="6201548" y="280858"/>
              <a:ext cx="884854" cy="22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xmlns="" id="{693ABD58-FFC3-43BE-AF62-7CC153B54730}"/>
                </a:ext>
              </a:extLst>
            </p:cNvPr>
            <p:cNvCxnSpPr/>
            <p:nvPr/>
          </p:nvCxnSpPr>
          <p:spPr>
            <a:xfrm>
              <a:off x="7486650" y="1477982"/>
              <a:ext cx="3302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xmlns="" id="{814351AB-98E5-445B-B019-5832E4ABE96F}"/>
                </a:ext>
              </a:extLst>
            </p:cNvPr>
            <p:cNvCxnSpPr/>
            <p:nvPr/>
          </p:nvCxnSpPr>
          <p:spPr>
            <a:xfrm flipV="1">
              <a:off x="7486650" y="1175583"/>
              <a:ext cx="0" cy="3023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xmlns="" id="{E956387C-555D-48EC-BDC7-557DF02D0F0D}"/>
                </a:ext>
              </a:extLst>
            </p:cNvPr>
            <p:cNvSpPr txBox="1"/>
            <p:nvPr/>
          </p:nvSpPr>
          <p:spPr>
            <a:xfrm>
              <a:off x="7825311" y="129331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xmlns="" id="{9DE67D7C-E5EC-41D7-BC0A-EB901C999BFD}"/>
                </a:ext>
              </a:extLst>
            </p:cNvPr>
            <p:cNvSpPr txBox="1"/>
            <p:nvPr/>
          </p:nvSpPr>
          <p:spPr>
            <a:xfrm>
              <a:off x="7478960" y="901463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0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20" grpId="0" animBg="1"/>
      <p:bldP spid="21" grpId="0" animBg="1"/>
      <p:bldP spid="22" grpId="0" animBg="1"/>
      <p:bldP spid="25" grpId="0" animBg="1"/>
      <p:bldP spid="26" grpId="0"/>
      <p:bldP spid="27" grpId="0"/>
      <p:bldP spid="71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Prandtl’s</a:t>
            </a:r>
            <a:r>
              <a:rPr lang="en-US" noProof="0" dirty="0"/>
              <a:t> equation of BL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B530-5316-4DF6-9ED2-FB4049992DB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69" y="2356015"/>
            <a:ext cx="3574561" cy="28324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061" y="3229100"/>
            <a:ext cx="649920" cy="3045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420" y="3210458"/>
            <a:ext cx="1177980" cy="3147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061" y="3751339"/>
            <a:ext cx="893640" cy="3553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060" y="3772504"/>
            <a:ext cx="1015500" cy="335016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>
          <a:xfrm>
            <a:off x="6369600" y="3367814"/>
            <a:ext cx="5370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6457950" y="3928999"/>
            <a:ext cx="44868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389123" y="2626468"/>
            <a:ext cx="218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Boundary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591878" y="1828800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Prandl</a:t>
            </a:r>
            <a:r>
              <a:rPr lang="cs-CZ" dirty="0"/>
              <a:t> 1904</a:t>
            </a:r>
          </a:p>
        </p:txBody>
      </p:sp>
    </p:spTree>
    <p:extLst>
      <p:ext uri="{BB962C8B-B14F-4D97-AF65-F5344CB8AC3E}">
        <p14:creationId xmlns:p14="http://schemas.microsoft.com/office/powerpoint/2010/main" val="141615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Laminar solution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Blasius 1908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08DE-13E1-4ECB-8098-7D4FA9561FB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755" y="1776809"/>
            <a:ext cx="2762161" cy="78170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450" y="1893093"/>
            <a:ext cx="2132550" cy="60912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451997" y="1388825"/>
            <a:ext cx="242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Dimensionless variables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220" y="3577917"/>
            <a:ext cx="771780" cy="771552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5036812" y="2968797"/>
            <a:ext cx="218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</a:t>
            </a:r>
            <a:r>
              <a:rPr lang="cs-CZ" dirty="0"/>
              <a:t>: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685" y="3486549"/>
            <a:ext cx="1909140" cy="8629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2760" y="4702529"/>
            <a:ext cx="1990380" cy="8629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650" y="4845310"/>
            <a:ext cx="1177980" cy="81216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658" y="2794132"/>
            <a:ext cx="4465969" cy="338283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90939" y="2452483"/>
            <a:ext cx="207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Numerical solution</a:t>
            </a:r>
            <a:r>
              <a:rPr lang="cs-CZ" dirty="0"/>
              <a:t>:</a:t>
            </a: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160892"/>
              </p:ext>
            </p:extLst>
          </p:nvPr>
        </p:nvGraphicFramePr>
        <p:xfrm>
          <a:off x="5556829" y="5809817"/>
          <a:ext cx="1028160" cy="456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11" imgW="342720" imgH="152280" progId="Equation.DSMT4">
                  <p:embed/>
                </p:oleObj>
              </mc:Choice>
              <mc:Fallback>
                <p:oleObj name="Equation" r:id="rId11" imgW="34272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6829" y="5809817"/>
                        <a:ext cx="1028160" cy="456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924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Turbulent BL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Friction velocity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E02B0-A77E-46CD-814D-E1D98C44020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477791"/>
            <a:ext cx="1827900" cy="9644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00" y="2621619"/>
            <a:ext cx="2640300" cy="8375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4542871"/>
            <a:ext cx="1167825" cy="36801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4873277"/>
            <a:ext cx="1104900" cy="400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66" y="2196167"/>
            <a:ext cx="361950" cy="381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3668" y="2577167"/>
            <a:ext cx="5602969" cy="414430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808" y="3629819"/>
            <a:ext cx="304800" cy="37147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22" name="Ovál 21"/>
          <p:cNvSpPr/>
          <p:nvPr/>
        </p:nvSpPr>
        <p:spPr>
          <a:xfrm>
            <a:off x="437322" y="2621619"/>
            <a:ext cx="437321" cy="926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776597" y="2577167"/>
            <a:ext cx="489525" cy="926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Mean velocity profile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Laminar:</a:t>
            </a:r>
          </a:p>
          <a:p>
            <a:pPr lvl="1"/>
            <a:r>
              <a:rPr lang="en-US" noProof="0" dirty="0"/>
              <a:t>Blasius</a:t>
            </a:r>
          </a:p>
          <a:p>
            <a:pPr lvl="1"/>
            <a:r>
              <a:rPr lang="en-US" noProof="0" dirty="0"/>
              <a:t>Parabola </a:t>
            </a:r>
          </a:p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Turbulent:</a:t>
            </a:r>
          </a:p>
          <a:p>
            <a:pPr lvl="1"/>
            <a:r>
              <a:rPr lang="en-US" noProof="0" dirty="0"/>
              <a:t>Seventh or higher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C68-D41E-4992-8AA5-3CBDE15EFED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2" y="4371170"/>
            <a:ext cx="4785360" cy="11684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03" y="2799573"/>
            <a:ext cx="4145280" cy="80264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17" y="1412791"/>
            <a:ext cx="4353483" cy="43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822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BL transition to turbulence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„Critical“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dirty="0"/>
              <a:t> </a:t>
            </a:r>
          </a:p>
          <a:p>
            <a:r>
              <a:rPr lang="en-US" dirty="0"/>
              <a:t>Transition </a:t>
            </a:r>
            <a:r>
              <a:rPr lang="en-US" dirty="0">
                <a:solidFill>
                  <a:srgbClr val="00B050"/>
                </a:solidFill>
              </a:rPr>
              <a:t>begins</a:t>
            </a:r>
            <a:r>
              <a:rPr lang="en-US" dirty="0"/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dirty="0"/>
              <a:t>Transition </a:t>
            </a:r>
            <a:r>
              <a:rPr lang="en-US" dirty="0">
                <a:solidFill>
                  <a:srgbClr val="FF0000"/>
                </a:solidFill>
              </a:rPr>
              <a:t>ends</a:t>
            </a:r>
            <a:r>
              <a:rPr lang="en-US" dirty="0"/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endParaRPr lang="en-US" dirty="0"/>
          </a:p>
          <a:p>
            <a:r>
              <a:rPr lang="en-US" dirty="0"/>
              <a:t>Critical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is affected by</a:t>
            </a:r>
          </a:p>
          <a:p>
            <a:pPr lvl="1"/>
            <a:r>
              <a:rPr lang="en-US" dirty="0"/>
              <a:t>Pressure gradient (streamwise)</a:t>
            </a:r>
          </a:p>
          <a:p>
            <a:pPr lvl="2"/>
            <a:r>
              <a:rPr lang="en-US" dirty="0"/>
              <a:t>„favorable“ – decrease (negative)</a:t>
            </a:r>
          </a:p>
          <a:p>
            <a:pPr lvl="2"/>
            <a:r>
              <a:rPr lang="en-US" dirty="0"/>
              <a:t>„adverse“ – increase (positive)</a:t>
            </a:r>
          </a:p>
          <a:p>
            <a:pPr lvl="1"/>
            <a:r>
              <a:rPr lang="en-US" dirty="0"/>
              <a:t>Bypass transition to turbulence – </a:t>
            </a:r>
            <a:r>
              <a:rPr lang="en-US" dirty="0">
                <a:solidFill>
                  <a:srgbClr val="FF0000"/>
                </a:solidFill>
              </a:rPr>
              <a:t>decreasing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by an order of magnitude!</a:t>
            </a:r>
          </a:p>
          <a:p>
            <a:pPr lvl="2"/>
            <a:r>
              <a:rPr lang="en-US" dirty="0"/>
              <a:t>„big“ disturbances</a:t>
            </a:r>
          </a:p>
          <a:p>
            <a:pPr lvl="3"/>
            <a:r>
              <a:rPr lang="en-US" dirty="0"/>
              <a:t>In flow</a:t>
            </a:r>
          </a:p>
          <a:p>
            <a:pPr lvl="3"/>
            <a:r>
              <a:rPr lang="en-US" dirty="0"/>
              <a:t>On surface (roughness)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D30A-7458-4C63-89B2-7CF24331A1F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55094" y="5196854"/>
            <a:ext cx="400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Typical situation in technical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199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Turbulent BL – structure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0703-1D93-4E8E-99E1-7FD3B9AF501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  <p:pic>
        <p:nvPicPr>
          <p:cNvPr id="11" name="DNS of a Turbulent Boundary Layer (2D version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562" y="1546225"/>
            <a:ext cx="5438775" cy="4351338"/>
          </a:xfrm>
        </p:spPr>
      </p:pic>
      <p:pic>
        <p:nvPicPr>
          <p:cNvPr id="15362" name="Picture 2" descr="Hairpin vortices in turbulent boundary layers">
            <a:extLst>
              <a:ext uri="{FF2B5EF4-FFF2-40B4-BE49-F238E27FC236}">
                <a16:creationId xmlns:a16="http://schemas.microsoft.com/office/drawing/2014/main" xmlns="" id="{33E30B05-157D-644B-81AA-F9F2EA29E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3571017"/>
            <a:ext cx="3225800" cy="19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9B568724-4555-0041-9C5C-3D15A3C8ABFF}"/>
              </a:ext>
            </a:extLst>
          </p:cNvPr>
          <p:cNvSpPr txBox="1"/>
          <p:nvPr/>
        </p:nvSpPr>
        <p:spPr>
          <a:xfrm>
            <a:off x="7359285" y="5251232"/>
            <a:ext cx="15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Hairpin</a:t>
            </a:r>
            <a:r>
              <a:rPr lang="cs-CZ" dirty="0"/>
              <a:t> </a:t>
            </a:r>
            <a:r>
              <a:rPr lang="cs-CZ" dirty="0" err="1"/>
              <a:t>vortex</a:t>
            </a:r>
            <a:endParaRPr lang="cs-CZ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xmlns="" id="{E86221D8-E008-F592-1E12-1B5C5F523D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45741"/>
              </p:ext>
            </p:extLst>
          </p:nvPr>
        </p:nvGraphicFramePr>
        <p:xfrm>
          <a:off x="6795847" y="2275533"/>
          <a:ext cx="1269360" cy="71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8" imgW="634680" imgH="355320" progId="Equation.DSMT4">
                  <p:embed/>
                </p:oleObj>
              </mc:Choice>
              <mc:Fallback>
                <p:oleObj name="Equation" r:id="rId8" imgW="6346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95847" y="2275533"/>
                        <a:ext cx="1269360" cy="71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3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4739679"/>
            <a:ext cx="2650455" cy="18502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gradient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Bernoulli:</a:t>
            </a:r>
          </a:p>
          <a:p>
            <a:endParaRPr lang="en-US" dirty="0"/>
          </a:p>
          <a:p>
            <a:r>
              <a:rPr lang="en-US" dirty="0"/>
              <a:t>Pressure gradient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Zero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Favorable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Adverse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42AD-1E84-4D77-A3B3-83B087B6A1E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909" y="1748764"/>
            <a:ext cx="3940141" cy="7207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7089"/>
            <a:ext cx="2284875" cy="9390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767" y="3124767"/>
            <a:ext cx="710850" cy="5583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009" y="3124767"/>
            <a:ext cx="761625" cy="5076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912468" y="3212866"/>
            <a:ext cx="239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Inflection point on wall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62213" y="3580553"/>
            <a:ext cx="2217589" cy="2279414"/>
            <a:chOff x="162213" y="3580553"/>
            <a:chExt cx="2217589" cy="2279414"/>
          </a:xfrm>
        </p:grpSpPr>
        <p:sp>
          <p:nvSpPr>
            <p:cNvPr id="14" name="Ovál 13"/>
            <p:cNvSpPr/>
            <p:nvPr/>
          </p:nvSpPr>
          <p:spPr>
            <a:xfrm>
              <a:off x="934898" y="3580553"/>
              <a:ext cx="1444904" cy="148991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62213" y="4936637"/>
              <a:ext cx="16201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STABILITY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LT transition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Separation</a:t>
              </a: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301021" y="3791231"/>
            <a:ext cx="19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inflection point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22557" y="4408033"/>
            <a:ext cx="335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Inflection point on velocity profile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921" y="3747724"/>
            <a:ext cx="710850" cy="48222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708" y="3709407"/>
            <a:ext cx="710850" cy="53298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1414" y="4325508"/>
            <a:ext cx="812400" cy="53298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5778" y="4338338"/>
            <a:ext cx="761625" cy="53298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1651" y="3212866"/>
            <a:ext cx="822555" cy="120491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642" y="1914054"/>
            <a:ext cx="754009" cy="12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8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gradient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Favorable</a:t>
            </a:r>
          </a:p>
          <a:p>
            <a:r>
              <a:rPr lang="en-US" dirty="0"/>
              <a:t>Adverse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D8A7-E9A0-4C4B-8F39-4F74E5FB4BE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5" y="1014793"/>
            <a:ext cx="4094921" cy="260604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758008" y="3458988"/>
            <a:ext cx="1923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rgbClr val="008000"/>
                </a:solidFill>
              </a:rPr>
              <a:t>Favorable</a:t>
            </a:r>
            <a:endParaRPr lang="cs-CZ" dirty="0">
              <a:solidFill>
                <a:srgbClr val="008000"/>
              </a:solidFill>
            </a:endParaRPr>
          </a:p>
          <a:p>
            <a:pPr algn="r"/>
            <a:r>
              <a:rPr lang="cs-CZ" dirty="0">
                <a:solidFill>
                  <a:srgbClr val="008000"/>
                </a:solidFill>
              </a:rPr>
              <a:t>FPG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05606" y="3421072"/>
            <a:ext cx="96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Adverse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APG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58" y="3458988"/>
            <a:ext cx="44005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7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 separation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Curved surface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0FA7-4C3F-4CF7-9CE8-9A45197883F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/>
          </a:p>
        </p:txBody>
      </p:sp>
      <p:pic>
        <p:nvPicPr>
          <p:cNvPr id="6150" name="Picture 6" descr="http://www.thermopedia.com/content/5018/105BLFig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04" y="2557506"/>
            <a:ext cx="5163442" cy="2732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793788" y="5239948"/>
            <a:ext cx="17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Separation</a:t>
            </a:r>
            <a:r>
              <a:rPr lang="cs-CZ" dirty="0">
                <a:solidFill>
                  <a:srgbClr val="FF0000"/>
                </a:solidFill>
              </a:rPr>
              <a:t> point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3959157" y="4143983"/>
            <a:ext cx="992222" cy="10507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8"/>
          <p:cNvSpPr txBox="1"/>
          <p:nvPr/>
        </p:nvSpPr>
        <p:spPr>
          <a:xfrm>
            <a:off x="1949996" y="2378392"/>
            <a:ext cx="170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rgbClr val="008000"/>
                </a:solidFill>
              </a:rPr>
              <a:t>FPG</a:t>
            </a:r>
          </a:p>
        </p:txBody>
      </p:sp>
      <p:sp>
        <p:nvSpPr>
          <p:cNvPr id="11" name="TextovéPole 9"/>
          <p:cNvSpPr txBox="1"/>
          <p:nvPr/>
        </p:nvSpPr>
        <p:spPr>
          <a:xfrm>
            <a:off x="5970154" y="27385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APG</a:t>
            </a:r>
          </a:p>
        </p:txBody>
      </p:sp>
    </p:spTree>
    <p:extLst>
      <p:ext uri="{BB962C8B-B14F-4D97-AF65-F5344CB8AC3E}">
        <p14:creationId xmlns:p14="http://schemas.microsoft.com/office/powerpoint/2010/main" val="48048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314389"/>
            <a:ext cx="8117630" cy="450556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Convergent-divergent channel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93E-FFB4-4CB6-951E-CEC94FAA519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25</a:t>
            </a:fld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2007704" y="2752928"/>
            <a:ext cx="4107346" cy="2690729"/>
            <a:chOff x="2007704" y="2752928"/>
            <a:chExt cx="4107346" cy="2690729"/>
          </a:xfrm>
        </p:grpSpPr>
        <p:cxnSp>
          <p:nvCxnSpPr>
            <p:cNvPr id="9" name="Přímá spojnice 8"/>
            <p:cNvCxnSpPr/>
            <p:nvPr/>
          </p:nvCxnSpPr>
          <p:spPr>
            <a:xfrm flipH="1">
              <a:off x="3881336" y="2752928"/>
              <a:ext cx="9728" cy="269072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/>
            <p:cNvCxnSpPr/>
            <p:nvPr/>
          </p:nvCxnSpPr>
          <p:spPr>
            <a:xfrm>
              <a:off x="3881336" y="5443657"/>
              <a:ext cx="2233714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 flipH="1">
              <a:off x="2007704" y="5443657"/>
              <a:ext cx="1873633" cy="0"/>
            </a:xfrm>
            <a:prstGeom prst="straightConnector1">
              <a:avLst/>
            </a:prstGeom>
            <a:ln w="19050">
              <a:headEnd type="oval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/>
          <p:cNvSpPr txBox="1"/>
          <p:nvPr/>
        </p:nvSpPr>
        <p:spPr>
          <a:xfrm>
            <a:off x="1497541" y="5576838"/>
            <a:ext cx="19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rgbClr val="008000"/>
                </a:solidFill>
              </a:rPr>
              <a:t>FPG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342184" y="559844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APG</a:t>
            </a:r>
          </a:p>
        </p:txBody>
      </p:sp>
    </p:spTree>
    <p:extLst>
      <p:ext uri="{BB962C8B-B14F-4D97-AF65-F5344CB8AC3E}">
        <p14:creationId xmlns:p14="http://schemas.microsoft.com/office/powerpoint/2010/main" val="32254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 separation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4032448" cy="262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204864"/>
            <a:ext cx="3965130" cy="259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 flipV="1">
            <a:off x="2987824" y="2780928"/>
            <a:ext cx="139700" cy="152400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flipV="1">
            <a:off x="6732240" y="2636912"/>
            <a:ext cx="139700" cy="152400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flipV="1">
            <a:off x="8100392" y="4509120"/>
            <a:ext cx="139700" cy="152400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2492896"/>
            <a:ext cx="476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solidFill>
                  <a:srgbClr val="00B050"/>
                </a:solidFill>
              </a:rPr>
              <a:t>L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3717032"/>
            <a:ext cx="522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402263" y="5336381"/>
            <a:ext cx="3741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rgbClr val="00B050"/>
                </a:solidFill>
                <a:latin typeface="Arial" charset="0"/>
              </a:rPr>
              <a:t>Thomas </a:t>
            </a:r>
            <a:r>
              <a:rPr lang="cs-CZ" sz="2000" dirty="0" err="1">
                <a:solidFill>
                  <a:srgbClr val="00B050"/>
                </a:solidFill>
                <a:latin typeface="Arial" charset="0"/>
              </a:rPr>
              <a:t>Tutty</a:t>
            </a:r>
            <a:r>
              <a:rPr lang="cs-CZ" sz="2000" dirty="0">
                <a:solidFill>
                  <a:srgbClr val="00B050"/>
                </a:solidFill>
                <a:latin typeface="Arial" charset="0"/>
              </a:rPr>
              <a:t>, 2003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283601" y="1844824"/>
            <a:ext cx="123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Sharp </a:t>
            </a:r>
            <a:r>
              <a:rPr lang="cs-CZ" dirty="0" err="1"/>
              <a:t>edge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372200" y="1844824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Rounded</a:t>
            </a:r>
            <a:r>
              <a:rPr lang="cs-CZ" dirty="0"/>
              <a:t> </a:t>
            </a:r>
            <a:r>
              <a:rPr lang="cs-CZ" dirty="0" err="1"/>
              <a:t>edge</a:t>
            </a:r>
            <a:endParaRPr lang="cs-CZ" dirty="0"/>
          </a:p>
        </p:txBody>
      </p:sp>
      <p:sp>
        <p:nvSpPr>
          <p:cNvPr id="17" name="Zástupný symbol pro datum 10"/>
          <p:cNvSpPr>
            <a:spLocks noGrp="1"/>
          </p:cNvSpPr>
          <p:nvPr>
            <p:ph type="dt" sz="half" idx="10"/>
          </p:nvPr>
        </p:nvSpPr>
        <p:spPr>
          <a:xfrm>
            <a:off x="457200" y="6165304"/>
            <a:ext cx="2133600" cy="476250"/>
          </a:xfrm>
        </p:spPr>
        <p:txBody>
          <a:bodyPr/>
          <a:lstStyle/>
          <a:p>
            <a:fld id="{F9AEEEB1-FE1F-4B13-8E68-A10CEB2DE7A3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18" name="Zástupný symbol pro číslo snímku 1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44B0B875-8F34-4596-88EC-059E9638F8AA}" type="slidenum">
              <a:rPr lang="cs-CZ" smtClean="0"/>
              <a:t>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</p:spTree>
    <p:extLst>
      <p:ext uri="{BB962C8B-B14F-4D97-AF65-F5344CB8AC3E}">
        <p14:creationId xmlns:p14="http://schemas.microsoft.com/office/powerpoint/2010/main" val="9631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 separation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504" y="1772816"/>
            <a:ext cx="251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 dirty="0">
                <a:solidFill>
                  <a:srgbClr val="FF0000"/>
                </a:solidFill>
                <a:latin typeface="Arial" charset="0"/>
              </a:rPr>
              <a:t>STALL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42918"/>
            <a:ext cx="3744416" cy="29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NACA0012pitchup.g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420888"/>
            <a:ext cx="3456384" cy="2048654"/>
          </a:xfrm>
          <a:prstGeom prst="rect">
            <a:avLst/>
          </a:prstGeom>
        </p:spPr>
      </p:pic>
      <p:sp>
        <p:nvSpPr>
          <p:cNvPr id="6" name="Zástupný symbol pro datum 10"/>
          <p:cNvSpPr>
            <a:spLocks noGrp="1"/>
          </p:cNvSpPr>
          <p:nvPr>
            <p:ph type="dt" sz="half" idx="10"/>
          </p:nvPr>
        </p:nvSpPr>
        <p:spPr>
          <a:xfrm>
            <a:off x="457200" y="6165304"/>
            <a:ext cx="2133600" cy="476250"/>
          </a:xfrm>
        </p:spPr>
        <p:txBody>
          <a:bodyPr/>
          <a:lstStyle/>
          <a:p>
            <a:fld id="{4BDA7494-94BC-4D65-B4D4-24897F741754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8" name="Zástupný symbol pro číslo snímku 1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44B0B875-8F34-4596-88EC-059E9638F8AA}" type="slidenum">
              <a:rPr lang="cs-CZ" smtClean="0"/>
              <a:t>27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</p:spTree>
    <p:extLst>
      <p:ext uri="{BB962C8B-B14F-4D97-AF65-F5344CB8AC3E}">
        <p14:creationId xmlns:p14="http://schemas.microsoft.com/office/powerpoint/2010/main" val="3322389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on a wall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Momentum change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Friction force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F755-C7D3-4D18-8AD1-D9F8E441DDE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396638"/>
            <a:ext cx="7270212" cy="195971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70241" y="1386010"/>
            <a:ext cx="1779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– drag force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– plate width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580" y="3339102"/>
            <a:ext cx="2315340" cy="802008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903" y="3440622"/>
            <a:ext cx="1543560" cy="70048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29" y="5027064"/>
            <a:ext cx="1259220" cy="65988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105" y="3354396"/>
            <a:ext cx="1015500" cy="81216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0" y="3364482"/>
            <a:ext cx="1584180" cy="85276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7580" y="2192927"/>
            <a:ext cx="3829050" cy="78105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41" y="2187990"/>
            <a:ext cx="419100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friction force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787-C06A-48FA-A837-50AAC4FF074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29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239" y="502858"/>
            <a:ext cx="5209516" cy="57637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87" y="2188623"/>
            <a:ext cx="1828800" cy="895350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324053" y="4659548"/>
            <a:ext cx="515565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1050587" y="4406630"/>
            <a:ext cx="2733469" cy="1225685"/>
            <a:chOff x="1050587" y="4406630"/>
            <a:chExt cx="2733469" cy="1225685"/>
          </a:xfrm>
        </p:grpSpPr>
        <p:sp>
          <p:nvSpPr>
            <p:cNvPr id="8" name="Obdélník 7"/>
            <p:cNvSpPr/>
            <p:nvPr/>
          </p:nvSpPr>
          <p:spPr>
            <a:xfrm>
              <a:off x="1050587" y="4406630"/>
              <a:ext cx="1978363" cy="700391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1050587" y="5505855"/>
              <a:ext cx="1953897" cy="97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>
              <a:off x="3674327" y="4406630"/>
              <a:ext cx="0" cy="70039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1050587" y="4824293"/>
              <a:ext cx="0" cy="808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3028950" y="4795733"/>
              <a:ext cx="0" cy="808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>
              <a:off x="2704285" y="4406630"/>
              <a:ext cx="1079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>
              <a:off x="2686050" y="5107021"/>
              <a:ext cx="1079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/>
            <p:cNvSpPr txBox="1"/>
            <p:nvPr/>
          </p:nvSpPr>
          <p:spPr>
            <a:xfrm>
              <a:off x="3371850" y="456211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862129" y="5185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0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63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 parameters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947654"/>
              </p:ext>
            </p:extLst>
          </p:nvPr>
        </p:nvGraphicFramePr>
        <p:xfrm>
          <a:off x="511818" y="1825625"/>
          <a:ext cx="8003532" cy="448444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45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8316"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/>
                        <a:t>BL parameters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/>
                        <a:t>Laminar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/>
                        <a:t>Turbulent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Conventional</a:t>
                      </a:r>
                      <a:r>
                        <a:rPr lang="en-US" sz="2400" b="1" baseline="0" noProof="0" dirty="0"/>
                        <a:t> thickness</a:t>
                      </a:r>
                      <a:endParaRPr lang="en-US" sz="2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Displacement </a:t>
                      </a:r>
                      <a:r>
                        <a:rPr lang="en-US" sz="2400" b="1" baseline="0" noProof="0" dirty="0"/>
                        <a:t>thickness</a:t>
                      </a:r>
                      <a:endParaRPr lang="en-US" sz="2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Impulse </a:t>
                      </a:r>
                      <a:r>
                        <a:rPr lang="en-US" sz="2400" b="1" baseline="0" noProof="0" dirty="0"/>
                        <a:t>thickness</a:t>
                      </a:r>
                      <a:endParaRPr lang="en-US" sz="24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Shape 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Friction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FB6D-D039-41C3-8EAF-119B8FB829E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30</a:t>
            </a:fld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089086"/>
              </p:ext>
            </p:extLst>
          </p:nvPr>
        </p:nvGraphicFramePr>
        <p:xfrm>
          <a:off x="4186385" y="2720281"/>
          <a:ext cx="888552" cy="60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634680" imgH="431640" progId="Equation.DSMT4">
                  <p:embed/>
                </p:oleObj>
              </mc:Choice>
              <mc:Fallback>
                <p:oleObj name="Equation" r:id="rId4" imgW="634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86385" y="2720281"/>
                        <a:ext cx="888552" cy="60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615788"/>
              </p:ext>
            </p:extLst>
          </p:nvPr>
        </p:nvGraphicFramePr>
        <p:xfrm>
          <a:off x="4150601" y="3483864"/>
          <a:ext cx="960120" cy="621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685800" imgH="444240" progId="Equation.DSMT4">
                  <p:embed/>
                </p:oleObj>
              </mc:Choice>
              <mc:Fallback>
                <p:oleObj name="Equation" r:id="rId6" imgW="6858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50601" y="3483864"/>
                        <a:ext cx="960120" cy="621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693655"/>
              </p:ext>
            </p:extLst>
          </p:nvPr>
        </p:nvGraphicFramePr>
        <p:xfrm>
          <a:off x="4186385" y="4301252"/>
          <a:ext cx="888552" cy="60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8" imgW="634680" imgH="431640" progId="Equation.DSMT4">
                  <p:embed/>
                </p:oleObj>
              </mc:Choice>
              <mc:Fallback>
                <p:oleObj name="Equation" r:id="rId8" imgW="634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6385" y="4301252"/>
                        <a:ext cx="888552" cy="60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410788"/>
              </p:ext>
            </p:extLst>
          </p:nvPr>
        </p:nvGraphicFramePr>
        <p:xfrm>
          <a:off x="4168493" y="5610708"/>
          <a:ext cx="924336" cy="60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0" imgW="660240" imgH="431640" progId="Equation.DSMT4">
                  <p:embed/>
                </p:oleObj>
              </mc:Choice>
              <mc:Fallback>
                <p:oleObj name="Equation" r:id="rId10" imgW="660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68493" y="5610708"/>
                        <a:ext cx="924336" cy="60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86332"/>
              </p:ext>
            </p:extLst>
          </p:nvPr>
        </p:nvGraphicFramePr>
        <p:xfrm>
          <a:off x="6711481" y="2766855"/>
          <a:ext cx="817488" cy="56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2" imgW="583920" imgH="406080" progId="Equation.DSMT4">
                  <p:embed/>
                </p:oleObj>
              </mc:Choice>
              <mc:Fallback>
                <p:oleObj name="Equation" r:id="rId12" imgW="583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11481" y="2766855"/>
                        <a:ext cx="817488" cy="56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777469"/>
              </p:ext>
            </p:extLst>
          </p:nvPr>
        </p:nvGraphicFramePr>
        <p:xfrm>
          <a:off x="6711481" y="3547200"/>
          <a:ext cx="9588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4" imgW="685800" imgH="419040" progId="Equation.DSMT4">
                  <p:embed/>
                </p:oleObj>
              </mc:Choice>
              <mc:Fallback>
                <p:oleObj name="Equation" r:id="rId14" imgW="685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11481" y="3547200"/>
                        <a:ext cx="95885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658651"/>
              </p:ext>
            </p:extLst>
          </p:nvPr>
        </p:nvGraphicFramePr>
        <p:xfrm>
          <a:off x="6763075" y="4312627"/>
          <a:ext cx="8890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16" imgW="634680" imgH="406080" progId="Equation.DSMT4">
                  <p:embed/>
                </p:oleObj>
              </mc:Choice>
              <mc:Fallback>
                <p:oleObj name="Equation" r:id="rId16" imgW="6346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63075" y="4312627"/>
                        <a:ext cx="889000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627921"/>
              </p:ext>
            </p:extLst>
          </p:nvPr>
        </p:nvGraphicFramePr>
        <p:xfrm>
          <a:off x="6744819" y="5646679"/>
          <a:ext cx="92551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18" imgW="660240" imgH="406080" progId="Equation.DSMT4">
                  <p:embed/>
                </p:oleObj>
              </mc:Choice>
              <mc:Fallback>
                <p:oleObj name="Equation" r:id="rId18" imgW="6602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44819" y="5646679"/>
                        <a:ext cx="925512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701800"/>
              </p:ext>
            </p:extLst>
          </p:nvPr>
        </p:nvGraphicFramePr>
        <p:xfrm>
          <a:off x="4168493" y="4965047"/>
          <a:ext cx="12096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20" imgW="863280" imgH="380880" progId="Equation.DSMT4">
                  <p:embed/>
                </p:oleObj>
              </mc:Choice>
              <mc:Fallback>
                <p:oleObj name="Equation" r:id="rId20" imgW="8632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168493" y="4965047"/>
                        <a:ext cx="120967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872412"/>
              </p:ext>
            </p:extLst>
          </p:nvPr>
        </p:nvGraphicFramePr>
        <p:xfrm>
          <a:off x="6744819" y="5042606"/>
          <a:ext cx="1066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22" imgW="761760" imgH="380880" progId="Equation.DSMT4">
                  <p:embed/>
                </p:oleObj>
              </mc:Choice>
              <mc:Fallback>
                <p:oleObj name="Equation" r:id="rId22" imgW="7617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744819" y="5042606"/>
                        <a:ext cx="10668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492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 thickness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073622"/>
              </p:ext>
            </p:extLst>
          </p:nvPr>
        </p:nvGraphicFramePr>
        <p:xfrm>
          <a:off x="628650" y="1825625"/>
          <a:ext cx="7886700" cy="297475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8316"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/>
                        <a:t>BL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/>
                        <a:t>Laminar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/>
                        <a:t>Turbulent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Displacement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1/3 = 0,333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/>
                        <a:t>1/8 = 0,125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Impulse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2/15 = 0,133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7/72 = 0,097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6737">
                <a:tc>
                  <a:txBody>
                    <a:bodyPr/>
                    <a:lstStyle/>
                    <a:p>
                      <a:r>
                        <a:rPr lang="en-US" sz="2400" b="1" noProof="0" dirty="0"/>
                        <a:t>Shape</a:t>
                      </a:r>
                    </a:p>
                    <a:p>
                      <a:r>
                        <a:rPr lang="en-US" sz="2400" b="1" noProof="0" dirty="0"/>
                        <a:t>parameter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1,3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5367380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9220-92CE-46BC-B409-0C1430D9FA8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31</a:t>
            </a:fld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417411"/>
              </p:ext>
            </p:extLst>
          </p:nvPr>
        </p:nvGraphicFramePr>
        <p:xfrm>
          <a:off x="2593715" y="2761725"/>
          <a:ext cx="634320" cy="43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4" imgW="317160" imgH="215640" progId="Equation.DSMT4">
                  <p:embed/>
                </p:oleObj>
              </mc:Choice>
              <mc:Fallback>
                <p:oleObj name="Equation" r:id="rId4" imgW="3171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3715" y="2761725"/>
                        <a:ext cx="634320" cy="431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404082"/>
              </p:ext>
            </p:extLst>
          </p:nvPr>
        </p:nvGraphicFramePr>
        <p:xfrm>
          <a:off x="2378075" y="3511550"/>
          <a:ext cx="53280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6" imgW="266400" imgH="203040" progId="Equation.DSMT4">
                  <p:embed/>
                </p:oleObj>
              </mc:Choice>
              <mc:Fallback>
                <p:oleObj name="Equation" r:id="rId6" imgW="266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78075" y="3511550"/>
                        <a:ext cx="532800" cy="40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ovéPole 18"/>
          <p:cNvSpPr txBox="1"/>
          <p:nvPr/>
        </p:nvSpPr>
        <p:spPr>
          <a:xfrm>
            <a:off x="2244337" y="5310196"/>
            <a:ext cx="465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</a:t>
            </a:r>
            <a:r>
              <a:rPr lang="en-US" sz="2000" i="1" dirty="0">
                <a:latin typeface="Symbol" panose="05050102010706020507" pitchFamily="18" charset="2"/>
              </a:rPr>
              <a:t>d</a:t>
            </a:r>
            <a:r>
              <a:rPr lang="en-US" sz="2000" dirty="0"/>
              <a:t>  is conventional BL thickness (99%)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xmlns="" id="{E687A554-9B55-4C70-96BA-89C087BDE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765157"/>
              </p:ext>
            </p:extLst>
          </p:nvPr>
        </p:nvGraphicFramePr>
        <p:xfrm>
          <a:off x="2103437" y="4163697"/>
          <a:ext cx="11652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8" imgW="583920" imgH="215640" progId="Equation.DSMT4">
                  <p:embed/>
                </p:oleObj>
              </mc:Choice>
              <mc:Fallback>
                <p:oleObj name="Equation" r:id="rId8" imgW="583920" imgH="215640" progId="Equation.DSMT4">
                  <p:embed/>
                  <p:pic>
                    <p:nvPicPr>
                      <p:cNvPr id="18" name="Objek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03437" y="4163697"/>
                        <a:ext cx="116522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921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24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/>
              <a:t>Shear regions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Types of SR (boundary layer, free SR, circulating SR – vortex)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BL thickness (conventional, displacement, momentum)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Structure of BL (laminar, turbulent)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BL separation</a:t>
            </a:r>
          </a:p>
          <a:p>
            <a:pPr marL="914400" lvl="1" indent="-457200">
              <a:buFont typeface="+mj-lt"/>
              <a:buAutoNum type="alphaLcPeriod"/>
            </a:pPr>
            <a:endParaRPr lang="en-US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5666-C332-43A3-9F5C-6EE1D646C28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Shear regions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SR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Jet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Wake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Vortex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Boundary layer (wall SR)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4FA1-47BC-4096-9D73-4BE34A2ADB4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030" y="574939"/>
            <a:ext cx="2732920" cy="17098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392" y="5122735"/>
            <a:ext cx="5793074" cy="14478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53079" y="5720613"/>
            <a:ext cx="1717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slip on a wall</a:t>
            </a:r>
          </a:p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xmlns="" id="{B9C2F721-6B3E-4216-B35E-B9CEE573D779}"/>
              </a:ext>
            </a:extLst>
          </p:cNvPr>
          <p:cNvGrpSpPr/>
          <p:nvPr/>
        </p:nvGrpSpPr>
        <p:grpSpPr>
          <a:xfrm>
            <a:off x="2307425" y="2574667"/>
            <a:ext cx="2902249" cy="1506884"/>
            <a:chOff x="2307425" y="2574667"/>
            <a:chExt cx="2902249" cy="1506884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2009" y="2574667"/>
              <a:ext cx="2377665" cy="1506884"/>
            </a:xfrm>
            <a:prstGeom prst="rect">
              <a:avLst/>
            </a:prstGeom>
          </p:spPr>
        </p:pic>
        <p:sp>
          <p:nvSpPr>
            <p:cNvPr id="12" name="Vývojový diagram: spojnice 11">
              <a:extLst>
                <a:ext uri="{FF2B5EF4-FFF2-40B4-BE49-F238E27FC236}">
                  <a16:creationId xmlns:a16="http://schemas.microsoft.com/office/drawing/2014/main" xmlns="" id="{E9F18FC5-DEE7-4098-AB61-CC92DC525AB8}"/>
                </a:ext>
              </a:extLst>
            </p:cNvPr>
            <p:cNvSpPr/>
            <p:nvPr/>
          </p:nvSpPr>
          <p:spPr>
            <a:xfrm>
              <a:off x="2307425" y="3170589"/>
              <a:ext cx="414939" cy="41493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xmlns="" id="{BE5719EF-6CFF-4582-A930-308030D77675}"/>
              </a:ext>
            </a:extLst>
          </p:cNvPr>
          <p:cNvGrpSpPr/>
          <p:nvPr/>
        </p:nvGrpSpPr>
        <p:grpSpPr>
          <a:xfrm>
            <a:off x="5754470" y="2066271"/>
            <a:ext cx="2760880" cy="1362729"/>
            <a:chOff x="5754470" y="2066271"/>
            <a:chExt cx="2760880" cy="1362729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6849" y="2066271"/>
              <a:ext cx="2588501" cy="1362729"/>
            </a:xfrm>
            <a:prstGeom prst="rect">
              <a:avLst/>
            </a:prstGeom>
          </p:spPr>
        </p:pic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xmlns="" id="{4C103FC6-4002-4514-88F5-DE630145CBE0}"/>
                </a:ext>
              </a:extLst>
            </p:cNvPr>
            <p:cNvGrpSpPr/>
            <p:nvPr/>
          </p:nvGrpSpPr>
          <p:grpSpPr>
            <a:xfrm>
              <a:off x="5759627" y="3011538"/>
              <a:ext cx="234668" cy="320214"/>
              <a:chOff x="5752341" y="3007895"/>
              <a:chExt cx="234668" cy="320214"/>
            </a:xfrm>
          </p:grpSpPr>
          <p:sp>
            <p:nvSpPr>
              <p:cNvPr id="17" name="Obdélník 16">
                <a:extLst>
                  <a:ext uri="{FF2B5EF4-FFF2-40B4-BE49-F238E27FC236}">
                    <a16:creationId xmlns:a16="http://schemas.microsoft.com/office/drawing/2014/main" xmlns="" id="{AF9D1EAE-C913-412E-8BB8-84235D7C2841}"/>
                  </a:ext>
                </a:extLst>
              </p:cNvPr>
              <p:cNvSpPr/>
              <p:nvPr/>
            </p:nvSpPr>
            <p:spPr>
              <a:xfrm>
                <a:off x="5752341" y="3007895"/>
                <a:ext cx="234665" cy="320214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xmlns="" id="{325E79A3-1FA4-4E82-BC52-CEF12C3D5291}"/>
                  </a:ext>
                </a:extLst>
              </p:cNvPr>
              <p:cNvCxnSpPr/>
              <p:nvPr/>
            </p:nvCxnSpPr>
            <p:spPr>
              <a:xfrm>
                <a:off x="5987009" y="3007895"/>
                <a:ext cx="0" cy="32021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xmlns="" id="{2063F6B9-8FCF-4A9C-AB00-11D189F75A2B}"/>
                  </a:ext>
                </a:extLst>
              </p:cNvPr>
              <p:cNvCxnSpPr/>
              <p:nvPr/>
            </p:nvCxnSpPr>
            <p:spPr>
              <a:xfrm flipH="1">
                <a:off x="5752341" y="3009141"/>
                <a:ext cx="225868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xmlns="" id="{1B144010-09AA-4F7D-B839-5C5FCFE55A33}"/>
                </a:ext>
              </a:extLst>
            </p:cNvPr>
            <p:cNvGrpSpPr/>
            <p:nvPr/>
          </p:nvGrpSpPr>
          <p:grpSpPr>
            <a:xfrm flipV="1">
              <a:off x="5754470" y="2154321"/>
              <a:ext cx="234668" cy="320214"/>
              <a:chOff x="5752341" y="3007895"/>
              <a:chExt cx="234668" cy="320214"/>
            </a:xfrm>
          </p:grpSpPr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xmlns="" id="{34566B7D-C76E-4EEB-822E-330B3B72DA24}"/>
                  </a:ext>
                </a:extLst>
              </p:cNvPr>
              <p:cNvSpPr/>
              <p:nvPr/>
            </p:nvSpPr>
            <p:spPr>
              <a:xfrm>
                <a:off x="5752341" y="3007895"/>
                <a:ext cx="234665" cy="320214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xmlns="" id="{0469A36F-48A9-452E-B4E7-A8EAEFB765CF}"/>
                  </a:ext>
                </a:extLst>
              </p:cNvPr>
              <p:cNvCxnSpPr/>
              <p:nvPr/>
            </p:nvCxnSpPr>
            <p:spPr>
              <a:xfrm>
                <a:off x="5987009" y="3007895"/>
                <a:ext cx="0" cy="32021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xmlns="" id="{B975D644-54B6-4752-B49E-4E3F622C581F}"/>
                  </a:ext>
                </a:extLst>
              </p:cNvPr>
              <p:cNvCxnSpPr/>
              <p:nvPr/>
            </p:nvCxnSpPr>
            <p:spPr>
              <a:xfrm flipH="1">
                <a:off x="5752341" y="3009141"/>
                <a:ext cx="225868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Obrázek 27">
            <a:extLst>
              <a:ext uri="{FF2B5EF4-FFF2-40B4-BE49-F238E27FC236}">
                <a16:creationId xmlns:a16="http://schemas.microsoft.com/office/drawing/2014/main" xmlns="" id="{8E8BBB92-F058-41F6-9CB5-42E864DF13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09" y="3608388"/>
            <a:ext cx="2055572" cy="1158298"/>
          </a:xfrm>
          <a:prstGeom prst="rect">
            <a:avLst/>
          </a:prstGeom>
        </p:spPr>
      </p:pic>
      <p:graphicFrame>
        <p:nvGraphicFramePr>
          <p:cNvPr id="29" name="Objekt 28">
            <a:extLst>
              <a:ext uri="{FF2B5EF4-FFF2-40B4-BE49-F238E27FC236}">
                <a16:creationId xmlns:a16="http://schemas.microsoft.com/office/drawing/2014/main" xmlns="" id="{84B13676-604F-4D78-B7B0-0C45197F98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38180"/>
              </p:ext>
            </p:extLst>
          </p:nvPr>
        </p:nvGraphicFramePr>
        <p:xfrm>
          <a:off x="659777" y="1202917"/>
          <a:ext cx="666705" cy="58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9" imgW="431640" imgH="380880" progId="Equation.DSMT4">
                  <p:embed/>
                </p:oleObj>
              </mc:Choice>
              <mc:Fallback>
                <p:oleObj name="Equation" r:id="rId9" imgW="4316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9777" y="1202917"/>
                        <a:ext cx="666705" cy="588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Skupina 35">
            <a:extLst>
              <a:ext uri="{FF2B5EF4-FFF2-40B4-BE49-F238E27FC236}">
                <a16:creationId xmlns:a16="http://schemas.microsoft.com/office/drawing/2014/main" xmlns="" id="{BF22D9A6-3439-49A2-ABE2-690FBC2124ED}"/>
              </a:ext>
            </a:extLst>
          </p:cNvPr>
          <p:cNvGrpSpPr/>
          <p:nvPr/>
        </p:nvGrpSpPr>
        <p:grpSpPr>
          <a:xfrm>
            <a:off x="1758201" y="1093540"/>
            <a:ext cx="1279227" cy="755032"/>
            <a:chOff x="1758201" y="1093540"/>
            <a:chExt cx="1279227" cy="755032"/>
          </a:xfrm>
        </p:grpSpPr>
        <p:cxnSp>
          <p:nvCxnSpPr>
            <p:cNvPr id="31" name="Přímá spojnice se šipkou 30">
              <a:extLst>
                <a:ext uri="{FF2B5EF4-FFF2-40B4-BE49-F238E27FC236}">
                  <a16:creationId xmlns:a16="http://schemas.microsoft.com/office/drawing/2014/main" xmlns="" id="{B3EA5D35-22DD-479C-9711-D8B131DB6B4D}"/>
                </a:ext>
              </a:extLst>
            </p:cNvPr>
            <p:cNvCxnSpPr/>
            <p:nvPr/>
          </p:nvCxnSpPr>
          <p:spPr>
            <a:xfrm>
              <a:off x="1758201" y="1530340"/>
              <a:ext cx="107380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>
              <a:extLst>
                <a:ext uri="{FF2B5EF4-FFF2-40B4-BE49-F238E27FC236}">
                  <a16:creationId xmlns:a16="http://schemas.microsoft.com/office/drawing/2014/main" xmlns="" id="{36122433-8324-40FA-BD64-3F6596BB034D}"/>
                </a:ext>
              </a:extLst>
            </p:cNvPr>
            <p:cNvCxnSpPr/>
            <p:nvPr/>
          </p:nvCxnSpPr>
          <p:spPr>
            <a:xfrm flipV="1">
              <a:off x="1767155" y="1202917"/>
              <a:ext cx="0" cy="2941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xmlns="" id="{73F7663E-E053-4BF1-919F-A00329C57FE7}"/>
                </a:ext>
              </a:extLst>
            </p:cNvPr>
            <p:cNvSpPr txBox="1"/>
            <p:nvPr/>
          </p:nvSpPr>
          <p:spPr>
            <a:xfrm>
              <a:off x="2686050" y="147924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xmlns="" id="{040D0B44-A127-4B45-BA1C-10CB753CD8C3}"/>
                </a:ext>
              </a:extLst>
            </p:cNvPr>
            <p:cNvSpPr txBox="1"/>
            <p:nvPr/>
          </p:nvSpPr>
          <p:spPr>
            <a:xfrm>
              <a:off x="1789245" y="109354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6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766" y="1856583"/>
            <a:ext cx="6462916" cy="433387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 – laminar BL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BFD2-8E84-49B5-9FFF-5C49D0942E1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6</a:t>
            </a:fld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90856"/>
              </p:ext>
            </p:extLst>
          </p:nvPr>
        </p:nvGraphicFramePr>
        <p:xfrm>
          <a:off x="746965" y="2511956"/>
          <a:ext cx="990360" cy="55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5" imgW="660240" imgH="368280" progId="Equation.DSMT4">
                  <p:embed/>
                </p:oleObj>
              </mc:Choice>
              <mc:Fallback>
                <p:oleObj name="Equation" r:id="rId5" imgW="6602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6965" y="2511956"/>
                        <a:ext cx="990360" cy="552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111925"/>
              </p:ext>
            </p:extLst>
          </p:nvPr>
        </p:nvGraphicFramePr>
        <p:xfrm>
          <a:off x="826311" y="3750707"/>
          <a:ext cx="13716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7" imgW="914400" imgH="1180800" progId="Equation.DSMT4">
                  <p:embed/>
                </p:oleObj>
              </mc:Choice>
              <mc:Fallback>
                <p:oleObj name="Equation" r:id="rId7" imgW="91440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311" y="3750707"/>
                        <a:ext cx="1371600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2845999" y="5577723"/>
            <a:ext cx="225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Fluid is (nearly) </a:t>
            </a:r>
            <a:r>
              <a:rPr lang="en-US" dirty="0">
                <a:solidFill>
                  <a:srgbClr val="FF0000"/>
                </a:solidFill>
              </a:rPr>
              <a:t>in rest</a:t>
            </a:r>
          </a:p>
        </p:txBody>
      </p:sp>
    </p:spTree>
    <p:extLst>
      <p:ext uri="{BB962C8B-B14F-4D97-AF65-F5344CB8AC3E}">
        <p14:creationId xmlns:p14="http://schemas.microsoft.com/office/powerpoint/2010/main" val="8839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 – turbulent BL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31B4-778E-4C66-ACBD-ECF5E559B42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804482"/>
              </p:ext>
            </p:extLst>
          </p:nvPr>
        </p:nvGraphicFramePr>
        <p:xfrm>
          <a:off x="669960" y="4367213"/>
          <a:ext cx="1371600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914400" imgH="1206360" progId="Equation.DSMT4">
                  <p:embed/>
                </p:oleObj>
              </mc:Choice>
              <mc:Fallback>
                <p:oleObj name="Equation" r:id="rId4" imgW="914400" imgH="1206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9960" y="4367213"/>
                        <a:ext cx="1371600" cy="180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499" y="3846511"/>
            <a:ext cx="4265101" cy="13146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964" y="5161195"/>
            <a:ext cx="4762696" cy="986013"/>
          </a:xfrm>
          <a:prstGeom prst="rect">
            <a:avLst/>
          </a:prstGeom>
        </p:spPr>
      </p:pic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993310"/>
              </p:ext>
            </p:extLst>
          </p:nvPr>
        </p:nvGraphicFramePr>
        <p:xfrm>
          <a:off x="746965" y="2511956"/>
          <a:ext cx="990360" cy="55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8" imgW="660240" imgH="368280" progId="Equation.DSMT4">
                  <p:embed/>
                </p:oleObj>
              </mc:Choice>
              <mc:Fallback>
                <p:oleObj name="Equation" r:id="rId8" imgW="6602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6965" y="2511956"/>
                        <a:ext cx="990360" cy="552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6050" y="1865174"/>
            <a:ext cx="6012177" cy="19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3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layer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Laminar</a:t>
            </a:r>
          </a:p>
          <a:p>
            <a:r>
              <a:rPr lang="en-US" dirty="0"/>
              <a:t>Transitional</a:t>
            </a:r>
          </a:p>
          <a:p>
            <a:r>
              <a:rPr lang="en-US" dirty="0"/>
              <a:t>Turbulent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F112-B148-4089-BA17-A99B422381D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914" y="1825625"/>
            <a:ext cx="6305436" cy="28660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896" y="4660338"/>
            <a:ext cx="6679472" cy="1696013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450211"/>
              </p:ext>
            </p:extLst>
          </p:nvPr>
        </p:nvGraphicFramePr>
        <p:xfrm>
          <a:off x="801316" y="3566876"/>
          <a:ext cx="95091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6" imgW="634680" imgH="368280" progId="Equation.DSMT4">
                  <p:embed/>
                </p:oleObj>
              </mc:Choice>
              <mc:Fallback>
                <p:oleObj name="Equation" r:id="rId6" imgW="634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1316" y="3566876"/>
                        <a:ext cx="950912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3780565" y="1870077"/>
            <a:ext cx="2053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 lam-turb</a:t>
            </a:r>
          </a:p>
          <a:p>
            <a:r>
              <a:rPr lang="en-US" dirty="0">
                <a:solidFill>
                  <a:srgbClr val="FF0000"/>
                </a:solidFill>
              </a:rPr>
              <a:t>REGION </a:t>
            </a:r>
            <a:r>
              <a:rPr lang="en-US" dirty="0"/>
              <a:t>not </a:t>
            </a:r>
            <a:r>
              <a:rPr lang="en-US" dirty="0">
                <a:solidFill>
                  <a:srgbClr val="FF0000"/>
                </a:solidFill>
              </a:rPr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30387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layer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Laminar</a:t>
            </a:r>
          </a:p>
          <a:p>
            <a:r>
              <a:rPr lang="en-US" dirty="0"/>
              <a:t>Turbulent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7C0E-49CD-448D-A400-EC07414F38C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9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58" y="3461262"/>
            <a:ext cx="3015560" cy="24720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986" y="985807"/>
            <a:ext cx="4161922" cy="53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4586</TotalTime>
  <Words>769</Words>
  <Application>Microsoft Office PowerPoint</Application>
  <PresentationFormat>Předvádění na obrazovce (4:3)</PresentationFormat>
  <Paragraphs>355</Paragraphs>
  <Slides>32</Slides>
  <Notes>31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Shear regions</vt:lpstr>
      <vt:lpstr>Shear regions</vt:lpstr>
      <vt:lpstr>Low Re – laminar BL</vt:lpstr>
      <vt:lpstr>High Re – turbulent BL</vt:lpstr>
      <vt:lpstr>Boundary layer</vt:lpstr>
      <vt:lpstr>Boundary layer</vt:lpstr>
      <vt:lpstr>Boundary layer</vt:lpstr>
      <vt:lpstr>BL thickness</vt:lpstr>
      <vt:lpstr>Displacement thickness of BL</vt:lpstr>
      <vt:lpstr>Displacement effect of BL</vt:lpstr>
      <vt:lpstr>Reynolds number</vt:lpstr>
      <vt:lpstr>Prandtl’s theory of BL</vt:lpstr>
      <vt:lpstr>Prandtl’s equation of BL</vt:lpstr>
      <vt:lpstr>Laminar solution</vt:lpstr>
      <vt:lpstr>Turbulent BL</vt:lpstr>
      <vt:lpstr>Mean velocity profile</vt:lpstr>
      <vt:lpstr>BL transition to turbulence</vt:lpstr>
      <vt:lpstr>Turbulent BL – structure </vt:lpstr>
      <vt:lpstr>Pressure gradient</vt:lpstr>
      <vt:lpstr>Pressure gradient</vt:lpstr>
      <vt:lpstr>BL separation</vt:lpstr>
      <vt:lpstr>Convergent-divergent channel</vt:lpstr>
      <vt:lpstr>BL separation</vt:lpstr>
      <vt:lpstr>BL separation</vt:lpstr>
      <vt:lpstr>Force on a wall</vt:lpstr>
      <vt:lpstr>Plate friction force</vt:lpstr>
      <vt:lpstr>BL parameters</vt:lpstr>
      <vt:lpstr>BL thickness</vt:lpstr>
      <vt:lpstr>Thanks for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262</cp:revision>
  <dcterms:created xsi:type="dcterms:W3CDTF">2014-06-23T12:27:22Z</dcterms:created>
  <dcterms:modified xsi:type="dcterms:W3CDTF">2024-09-04T14:40:54Z</dcterms:modified>
</cp:coreProperties>
</file>